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58" r:id="rId9"/>
    <p:sldId id="259" r:id="rId10"/>
    <p:sldId id="291" r:id="rId11"/>
    <p:sldId id="266" r:id="rId12"/>
    <p:sldId id="271" r:id="rId13"/>
    <p:sldId id="272" r:id="rId14"/>
    <p:sldId id="269" r:id="rId15"/>
    <p:sldId id="267" r:id="rId16"/>
    <p:sldId id="268" r:id="rId17"/>
    <p:sldId id="270" r:id="rId18"/>
    <p:sldId id="260" r:id="rId19"/>
    <p:sldId id="261" r:id="rId20"/>
    <p:sldId id="296" r:id="rId21"/>
    <p:sldId id="282" r:id="rId22"/>
    <p:sldId id="284" r:id="rId23"/>
    <p:sldId id="292" r:id="rId24"/>
    <p:sldId id="285" r:id="rId25"/>
    <p:sldId id="286" r:id="rId26"/>
    <p:sldId id="287" r:id="rId27"/>
    <p:sldId id="288" r:id="rId28"/>
    <p:sldId id="281" r:id="rId29"/>
    <p:sldId id="283" r:id="rId30"/>
    <p:sldId id="289" r:id="rId31"/>
    <p:sldId id="306" r:id="rId32"/>
    <p:sldId id="290" r:id="rId33"/>
    <p:sldId id="293" r:id="rId34"/>
    <p:sldId id="263" r:id="rId35"/>
    <p:sldId id="274" r:id="rId36"/>
    <p:sldId id="265" r:id="rId37"/>
    <p:sldId id="264" r:id="rId38"/>
    <p:sldId id="307" r:id="rId39"/>
    <p:sldId id="308" r:id="rId40"/>
    <p:sldId id="309" r:id="rId41"/>
    <p:sldId id="310" r:id="rId42"/>
    <p:sldId id="275" r:id="rId43"/>
    <p:sldId id="276" r:id="rId44"/>
    <p:sldId id="277" r:id="rId45"/>
    <p:sldId id="278" r:id="rId46"/>
    <p:sldId id="279" r:id="rId47"/>
    <p:sldId id="280" r:id="rId48"/>
    <p:sldId id="294" r:id="rId49"/>
    <p:sldId id="295" r:id="rId50"/>
    <p:sldId id="305" r:id="rId51"/>
    <p:sldId id="298" r:id="rId52"/>
    <p:sldId id="273" r:id="rId53"/>
    <p:sldId id="297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6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46E6-267F-F94D-A9C2-4A41329B4774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E2B4-B330-C249-ABEC-94BA26CC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60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Sepsis</a:t>
            </a:r>
            <a:br>
              <a:rPr lang="en-US" dirty="0" smtClean="0"/>
            </a:br>
            <a:r>
              <a:rPr lang="en-US" dirty="0" smtClean="0"/>
              <a:t>Un Grave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4385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Dr. </a:t>
            </a:r>
            <a:r>
              <a:rPr lang="en-US" dirty="0" err="1" smtClean="0">
                <a:solidFill>
                  <a:srgbClr val="000000"/>
                </a:solidFill>
              </a:rPr>
              <a:t>Raúl</a:t>
            </a:r>
            <a:r>
              <a:rPr lang="en-US" dirty="0" smtClean="0">
                <a:solidFill>
                  <a:srgbClr val="000000"/>
                </a:solidFill>
              </a:rPr>
              <a:t> Carrillo </a:t>
            </a:r>
            <a:r>
              <a:rPr lang="en-US" dirty="0" err="1" smtClean="0">
                <a:solidFill>
                  <a:srgbClr val="000000"/>
                </a:solidFill>
              </a:rPr>
              <a:t>Esper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Septiembre</a:t>
            </a:r>
            <a:r>
              <a:rPr lang="en-US" dirty="0" smtClean="0">
                <a:solidFill>
                  <a:srgbClr val="000000"/>
                </a:solidFill>
              </a:rPr>
              <a:t> 2018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aptura de pantalla 2018-09-03 a la(s) 16.2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67056" cy="1875174"/>
          </a:xfrm>
          <a:prstGeom prst="rect">
            <a:avLst/>
          </a:prstGeom>
        </p:spPr>
      </p:pic>
      <p:pic>
        <p:nvPicPr>
          <p:cNvPr id="5" name="Picture 4" descr="Captura de pantalla 2018-09-03 a la(s) 16.23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42" y="94290"/>
            <a:ext cx="1987531" cy="18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3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59"/>
            <a:ext cx="9125902" cy="59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2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70"/>
            <a:ext cx="9144000" cy="1511300"/>
          </a:xfrm>
          <a:prstGeom prst="rect">
            <a:avLst/>
          </a:prstGeom>
        </p:spPr>
      </p:pic>
      <p:pic>
        <p:nvPicPr>
          <p:cNvPr id="5" name="Picture 4" descr="Captura de pantalla 2018-09-03 a la(s) 17.2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" y="2832100"/>
            <a:ext cx="8877799" cy="402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94" y="2043758"/>
            <a:ext cx="332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2202 </a:t>
            </a:r>
            <a:r>
              <a:rPr lang="en-US" b="1" dirty="0" err="1" smtClean="0"/>
              <a:t>neonatos</a:t>
            </a:r>
            <a:r>
              <a:rPr lang="en-US" b="1" dirty="0" smtClean="0"/>
              <a:t>/100,000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4404" y="2043758"/>
            <a:ext cx="319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48 </a:t>
            </a:r>
            <a:r>
              <a:rPr lang="en-US" b="1" dirty="0" err="1" smtClean="0"/>
              <a:t>niños</a:t>
            </a:r>
            <a:r>
              <a:rPr lang="en-US" b="1" dirty="0" smtClean="0"/>
              <a:t>/100,000</a:t>
            </a:r>
            <a:endParaRPr lang="en-US" b="1" dirty="0"/>
          </a:p>
        </p:txBody>
      </p:sp>
      <p:pic>
        <p:nvPicPr>
          <p:cNvPr id="8" name="Picture 7" descr="Captura de pantalla 2018-09-03 a la(s) 17.4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5" y="6059818"/>
            <a:ext cx="1879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5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8"/>
            <a:ext cx="9144000" cy="1837346"/>
          </a:xfrm>
          <a:prstGeom prst="rect">
            <a:avLst/>
          </a:prstGeom>
        </p:spPr>
      </p:pic>
      <p:pic>
        <p:nvPicPr>
          <p:cNvPr id="5" name="Picture 4" descr="Captura de pantalla 2018-09-03 a la(s) 17.57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8" y="2069526"/>
            <a:ext cx="7759700" cy="1978306"/>
          </a:xfrm>
          <a:prstGeom prst="rect">
            <a:avLst/>
          </a:prstGeom>
        </p:spPr>
      </p:pic>
      <p:pic>
        <p:nvPicPr>
          <p:cNvPr id="6" name="Picture 5" descr="Captura de pantalla 2018-09-03 a la(s) 17.5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2" y="4258887"/>
            <a:ext cx="7770046" cy="1879600"/>
          </a:xfrm>
          <a:prstGeom prst="rect">
            <a:avLst/>
          </a:prstGeom>
        </p:spPr>
      </p:pic>
      <p:pic>
        <p:nvPicPr>
          <p:cNvPr id="7" name="Picture 6" descr="Captura de pantalla 2018-09-03 a la(s) 17.58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1" y="6138487"/>
            <a:ext cx="7372974" cy="719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8224" y="4074221"/>
            <a:ext cx="274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LATINOAMERICA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4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0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539"/>
            <a:ext cx="9144000" cy="3078678"/>
          </a:xfrm>
          <a:prstGeom prst="rect">
            <a:avLst/>
          </a:prstGeom>
        </p:spPr>
      </p:pic>
      <p:pic>
        <p:nvPicPr>
          <p:cNvPr id="5" name="Picture 4" descr="Captura de pantalla 2018-09-03 a la(s) 17.5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8"/>
            <a:ext cx="9144000" cy="18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3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052"/>
            <a:ext cx="9144000" cy="41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8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8-09-03 a la(s) 17.3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5966"/>
            <a:ext cx="8871118" cy="50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3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85"/>
            <a:ext cx="9144000" cy="63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2612158"/>
            <a:ext cx="8229600" cy="4525963"/>
          </a:xfrm>
        </p:spPr>
        <p:txBody>
          <a:bodyPr/>
          <a:lstStyle/>
          <a:p>
            <a:r>
              <a:rPr lang="en-US" dirty="0" smtClean="0"/>
              <a:t>437/100,000 Sepsis</a:t>
            </a:r>
          </a:p>
          <a:p>
            <a:endParaRPr lang="en-US" dirty="0"/>
          </a:p>
          <a:p>
            <a:r>
              <a:rPr lang="en-US" dirty="0" smtClean="0"/>
              <a:t>270/100,000 Sepsis Grave</a:t>
            </a:r>
          </a:p>
          <a:p>
            <a:endParaRPr lang="en-US" dirty="0"/>
          </a:p>
        </p:txBody>
      </p:sp>
      <p:pic>
        <p:nvPicPr>
          <p:cNvPr id="4" name="Picture 3" descr="Captura de pantalla 2018-09-03 a la(s) 17.4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0" y="201570"/>
            <a:ext cx="806587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9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6.4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178"/>
            <a:ext cx="9144000" cy="4992822"/>
          </a:xfrm>
          <a:prstGeom prst="rect">
            <a:avLst/>
          </a:prstGeom>
        </p:spPr>
      </p:pic>
      <p:pic>
        <p:nvPicPr>
          <p:cNvPr id="5" name="Picture 4" descr="Captura de pantalla 2018-09-03 a la(s) 16.5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7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Medicare…</a:t>
            </a:r>
            <a:endParaRPr lang="en-US" dirty="0"/>
          </a:p>
        </p:txBody>
      </p:sp>
      <p:pic>
        <p:nvPicPr>
          <p:cNvPr id="4" name="Picture 3" descr="Captura de pantalla 2018-09-03 a la(s) 16.5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026"/>
            <a:ext cx="9144000" cy="41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Definición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“La Sepsis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invasión</a:t>
            </a:r>
            <a:r>
              <a:rPr lang="en-US" dirty="0" smtClean="0"/>
              <a:t> de la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     </a:t>
            </a:r>
            <a:r>
              <a:rPr lang="en-US" dirty="0" err="1" smtClean="0"/>
              <a:t>organismos</a:t>
            </a:r>
            <a:r>
              <a:rPr lang="en-US" dirty="0" smtClean="0"/>
              <a:t> o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toxinas</a:t>
            </a:r>
            <a:r>
              <a:rPr lang="en-US" dirty="0" smtClean="0"/>
              <a:t>, </a:t>
            </a:r>
            <a:r>
              <a:rPr lang="en-US" dirty="0" err="1" smtClean="0"/>
              <a:t>asociada</a:t>
            </a:r>
            <a:r>
              <a:rPr lang="en-US" dirty="0" smtClean="0"/>
              <a:t> a la </a:t>
            </a:r>
            <a:r>
              <a:rPr lang="en-US" dirty="0" err="1" smtClean="0"/>
              <a:t>reacción</a:t>
            </a:r>
            <a:r>
              <a:rPr lang="en-US" dirty="0" smtClean="0"/>
              <a:t> del </a:t>
            </a:r>
            <a:r>
              <a:rPr lang="en-US" dirty="0" err="1" smtClean="0"/>
              <a:t>organismo</a:t>
            </a:r>
            <a:r>
              <a:rPr lang="en-US" dirty="0" smtClean="0"/>
              <a:t> 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invasión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Roger C Bone ( 1989)</a:t>
            </a:r>
            <a:endParaRPr lang="en-US" dirty="0"/>
          </a:p>
        </p:txBody>
      </p:sp>
      <p:pic>
        <p:nvPicPr>
          <p:cNvPr id="5" name="Picture 4" descr="Captura de pantalla 2016-08-20 a la(s) 21.0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21" y="4419600"/>
            <a:ext cx="170067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sobreviven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6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 a 2 </a:t>
            </a:r>
            <a:r>
              <a:rPr lang="en-US" dirty="0" err="1" smtClean="0"/>
              <a:t>limitaciones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endParaRPr lang="en-US" dirty="0" smtClean="0"/>
          </a:p>
          <a:p>
            <a:r>
              <a:rPr lang="en-US" dirty="0" err="1" smtClean="0"/>
              <a:t>Deterioro</a:t>
            </a:r>
            <a:r>
              <a:rPr lang="en-US" dirty="0" smtClean="0"/>
              <a:t> y </a:t>
            </a:r>
            <a:r>
              <a:rPr lang="en-US" dirty="0" err="1" smtClean="0"/>
              <a:t>disfunción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 (16.7%)</a:t>
            </a:r>
          </a:p>
          <a:p>
            <a:r>
              <a:rPr lang="en-US" dirty="0" err="1" smtClean="0"/>
              <a:t>Ansiedad</a:t>
            </a:r>
            <a:r>
              <a:rPr lang="en-US" dirty="0" smtClean="0"/>
              <a:t>, </a:t>
            </a:r>
            <a:r>
              <a:rPr lang="en-US" dirty="0" err="1" smtClean="0"/>
              <a:t>Depresión</a:t>
            </a:r>
            <a:r>
              <a:rPr lang="en-US" dirty="0" smtClean="0"/>
              <a:t> y </a:t>
            </a:r>
            <a:r>
              <a:rPr lang="en-US" dirty="0" err="1" smtClean="0"/>
              <a:t>Estrés</a:t>
            </a:r>
            <a:r>
              <a:rPr lang="en-US" dirty="0" smtClean="0"/>
              <a:t> </a:t>
            </a:r>
            <a:r>
              <a:rPr lang="en-US" dirty="0" err="1" smtClean="0"/>
              <a:t>Posttraumático</a:t>
            </a:r>
            <a:endParaRPr lang="en-US" dirty="0" smtClean="0"/>
          </a:p>
          <a:p>
            <a:r>
              <a:rPr lang="en-US" dirty="0" err="1" smtClean="0"/>
              <a:t>Disfunción</a:t>
            </a:r>
            <a:r>
              <a:rPr lang="en-US" dirty="0" smtClean="0"/>
              <a:t> </a:t>
            </a:r>
            <a:r>
              <a:rPr lang="en-US" dirty="0" err="1" smtClean="0"/>
              <a:t>inmune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Infecciones</a:t>
            </a:r>
            <a:r>
              <a:rPr lang="en-US" dirty="0" smtClean="0"/>
              <a:t> de </a:t>
            </a:r>
            <a:r>
              <a:rPr lang="en-US" dirty="0" err="1" smtClean="0"/>
              <a:t>repetición</a:t>
            </a:r>
            <a:endParaRPr lang="en-US" dirty="0" smtClean="0"/>
          </a:p>
          <a:p>
            <a:r>
              <a:rPr lang="en-US" dirty="0" err="1" smtClean="0"/>
              <a:t>Deterioro</a:t>
            </a:r>
            <a:r>
              <a:rPr lang="en-US" dirty="0" smtClean="0"/>
              <a:t> de la </a:t>
            </a:r>
            <a:r>
              <a:rPr lang="en-US" dirty="0" err="1" smtClean="0"/>
              <a:t>función</a:t>
            </a:r>
            <a:r>
              <a:rPr lang="en-US" dirty="0" smtClean="0"/>
              <a:t> </a:t>
            </a:r>
            <a:r>
              <a:rPr lang="en-US" dirty="0" err="1" smtClean="0"/>
              <a:t>orgánica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Cardiaca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Renal</a:t>
            </a:r>
          </a:p>
          <a:p>
            <a:r>
              <a:rPr lang="en-US" dirty="0" err="1" smtClean="0"/>
              <a:t>Sarcopenia</a:t>
            </a:r>
            <a:r>
              <a:rPr lang="en-US" dirty="0" smtClean="0"/>
              <a:t> y </a:t>
            </a:r>
            <a:r>
              <a:rPr lang="en-US" dirty="0" err="1" smtClean="0"/>
              <a:t>Fragilidad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0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3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7343"/>
          </a:xfrm>
          <a:prstGeom prst="rect">
            <a:avLst/>
          </a:prstGeom>
        </p:spPr>
      </p:pic>
      <p:pic>
        <p:nvPicPr>
          <p:cNvPr id="5" name="Picture 4" descr="Captura de pantalla 2018-09-05 a la(s) 13.4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513"/>
            <a:ext cx="9144000" cy="50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3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3.5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91"/>
            <a:ext cx="9144000" cy="64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9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3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0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2280"/>
          </a:xfrm>
          <a:prstGeom prst="rect">
            <a:avLst/>
          </a:prstGeom>
        </p:spPr>
      </p:pic>
      <p:pic>
        <p:nvPicPr>
          <p:cNvPr id="5" name="Picture 4" descr="Captura de pantalla 2018-09-05 a la(s) 14.0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71" y="6538174"/>
            <a:ext cx="2667000" cy="292100"/>
          </a:xfrm>
          <a:prstGeom prst="rect">
            <a:avLst/>
          </a:prstGeom>
        </p:spPr>
      </p:pic>
      <p:pic>
        <p:nvPicPr>
          <p:cNvPr id="6" name="Picture 5" descr="Captura de pantalla 2018-09-05 a la(s) 14.02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5" y="2105874"/>
            <a:ext cx="5956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0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7" y="1211536"/>
            <a:ext cx="7802739" cy="50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1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6" y="1181703"/>
            <a:ext cx="783409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12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207"/>
            <a:ext cx="9144000" cy="4710793"/>
          </a:xfrm>
          <a:prstGeom prst="rect">
            <a:avLst/>
          </a:prstGeom>
        </p:spPr>
      </p:pic>
      <p:pic>
        <p:nvPicPr>
          <p:cNvPr id="5" name="Picture 4" descr="Captura de pantalla 2018-09-05 a la(s) 14.1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3.3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2"/>
            <a:ext cx="9144000" cy="1926256"/>
          </a:xfrm>
          <a:prstGeom prst="rect">
            <a:avLst/>
          </a:prstGeom>
        </p:spPr>
      </p:pic>
      <p:pic>
        <p:nvPicPr>
          <p:cNvPr id="5" name="Picture 4" descr="Captura de pantalla 2018-09-05 a la(s) 13.38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16" y="2244912"/>
            <a:ext cx="6413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6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3.4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29"/>
            <a:ext cx="9100026" cy="61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6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6-08-21 a la(s) 12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1661"/>
          </a:xfrm>
          <a:prstGeom prst="rect">
            <a:avLst/>
          </a:prstGeom>
        </p:spPr>
      </p:pic>
      <p:pic>
        <p:nvPicPr>
          <p:cNvPr id="3" name="Picture 2" descr="Captura de pantalla 2016-08-21 a la(s) 12.33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01" y="6319747"/>
            <a:ext cx="2844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18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7803"/>
          </a:xfrm>
          <a:prstGeom prst="rect">
            <a:avLst/>
          </a:prstGeom>
        </p:spPr>
      </p:pic>
      <p:pic>
        <p:nvPicPr>
          <p:cNvPr id="5" name="Picture 4" descr="Captura de pantalla 2018-09-05 a la(s) 14.2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" y="2082125"/>
            <a:ext cx="7932632" cy="45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2 a la(s) 15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28878"/>
          </a:xfrm>
          <a:prstGeom prst="rect">
            <a:avLst/>
          </a:prstGeom>
        </p:spPr>
      </p:pic>
      <p:pic>
        <p:nvPicPr>
          <p:cNvPr id="5" name="Picture 4" descr="Captura de pantalla 2018-09-12 a la(s) 15.3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39"/>
            <a:ext cx="9144001" cy="46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4.3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19661"/>
          </a:xfrm>
          <a:prstGeom prst="rect">
            <a:avLst/>
          </a:prstGeom>
        </p:spPr>
      </p:pic>
      <p:pic>
        <p:nvPicPr>
          <p:cNvPr id="5" name="Picture 4" descr="Captura de pantalla 2018-09-05 a la(s) 14.4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660"/>
            <a:ext cx="3928760" cy="4838339"/>
          </a:xfrm>
          <a:prstGeom prst="rect">
            <a:avLst/>
          </a:prstGeom>
        </p:spPr>
      </p:pic>
      <p:pic>
        <p:nvPicPr>
          <p:cNvPr id="6" name="Picture 5" descr="Captura de pantalla 2018-09-05 a la(s) 14.41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18" y="2019660"/>
            <a:ext cx="4584700" cy="4559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1875" y="1165990"/>
            <a:ext cx="372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30,000 </a:t>
            </a:r>
            <a:r>
              <a:rPr lang="en-US" b="1" dirty="0" err="1" smtClean="0"/>
              <a:t>sobrevivientes</a:t>
            </a:r>
            <a:r>
              <a:rPr lang="en-US" b="1" dirty="0" smtClean="0"/>
              <a:t> de Sepsis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599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5 a la(s) 15.3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94998" cy="3757380"/>
          </a:xfrm>
          <a:prstGeom prst="rect">
            <a:avLst/>
          </a:prstGeom>
        </p:spPr>
      </p:pic>
      <p:pic>
        <p:nvPicPr>
          <p:cNvPr id="5" name="Picture 4" descr="Captura de pantalla 2018-09-05 a la(s) 15.3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45" y="3757380"/>
            <a:ext cx="6562655" cy="31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0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877136"/>
          </a:xfrm>
          <a:prstGeom prst="rect">
            <a:avLst/>
          </a:prstGeom>
        </p:spPr>
      </p:pic>
      <p:pic>
        <p:nvPicPr>
          <p:cNvPr id="5" name="Picture 4" descr="Captura de pantalla 2018-09-03 a la(s) 17.09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371"/>
            <a:ext cx="9144000" cy="34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3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50"/>
            <a:ext cx="9144000" cy="60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2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7.2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2 a la(s) 15.34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31"/>
            <a:ext cx="8978900" cy="57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2 a la(s) 15.3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8-21 a la(s) 12.3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485"/>
            <a:ext cx="9124956" cy="66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2 a la(s) 15.3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2 a la(s) 15.3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8-09-03 a la(s) 18.4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5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39"/>
            <a:ext cx="9144000" cy="65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5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199"/>
            <a:ext cx="9144000" cy="3618296"/>
          </a:xfrm>
          <a:prstGeom prst="rect">
            <a:avLst/>
          </a:prstGeom>
        </p:spPr>
      </p:pic>
      <p:pic>
        <p:nvPicPr>
          <p:cNvPr id="5" name="Picture 4" descr="Captura de pantalla 2018-09-03 a la(s) 18.54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6489700"/>
            <a:ext cx="7150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5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89"/>
            <a:ext cx="9144000" cy="54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5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71"/>
            <a:ext cx="9144000" cy="57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5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Causas</a:t>
            </a:r>
            <a:r>
              <a:rPr lang="en-US" dirty="0" smtClean="0"/>
              <a:t> de </a:t>
            </a:r>
            <a:r>
              <a:rPr lang="en-US" dirty="0" err="1" smtClean="0"/>
              <a:t>Mortalidad</a:t>
            </a:r>
            <a:endParaRPr lang="en-US" dirty="0"/>
          </a:p>
        </p:txBody>
      </p:sp>
      <p:pic>
        <p:nvPicPr>
          <p:cNvPr id="4" name="Picture 3" descr="Captura de pantalla 2018-09-05 a la(s) 16.1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9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8-09-05 a la(s) 16.2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9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6-08-20 a la(s) 20.1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785"/>
            <a:ext cx="914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1 a la(s) 14.5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23270"/>
          </a:xfrm>
          <a:prstGeom prst="rect">
            <a:avLst/>
          </a:prstGeom>
        </p:spPr>
      </p:pic>
      <p:pic>
        <p:nvPicPr>
          <p:cNvPr id="5" name="Picture 4" descr="Captura de pantalla 2018-09-11 a la(s) 15.0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89" y="3023270"/>
            <a:ext cx="3556000" cy="38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0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10 a la(s) 14.2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7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8-09-03 a la(s) 18.0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1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3 </a:t>
            </a:r>
            <a:r>
              <a:rPr lang="en-US" dirty="0" err="1" smtClean="0"/>
              <a:t>latidos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corazón</a:t>
            </a:r>
            <a:r>
              <a:rPr lang="en-US" dirty="0" smtClean="0"/>
              <a:t> o </a:t>
            </a:r>
            <a:r>
              <a:rPr lang="en-US" dirty="0" err="1" smtClean="0"/>
              <a:t>cada</a:t>
            </a:r>
            <a:r>
              <a:rPr lang="en-US" dirty="0" smtClean="0"/>
              <a:t> 4 </a:t>
            </a:r>
            <a:r>
              <a:rPr lang="en-US" dirty="0" err="1" smtClean="0"/>
              <a:t>segundos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muere</a:t>
            </a:r>
            <a:r>
              <a:rPr lang="en-US" dirty="0" smtClean="0"/>
              <a:t> de Sepsis</a:t>
            </a:r>
          </a:p>
          <a:p>
            <a:r>
              <a:rPr lang="en-US" dirty="0" err="1" smtClean="0"/>
              <a:t>Prevenirla</a:t>
            </a:r>
            <a:r>
              <a:rPr lang="en-US" dirty="0" smtClean="0"/>
              <a:t>, </a:t>
            </a:r>
            <a:r>
              <a:rPr lang="en-US" dirty="0" err="1" smtClean="0"/>
              <a:t>Diagnosticarla</a:t>
            </a:r>
            <a:r>
              <a:rPr lang="en-US" dirty="0" smtClean="0"/>
              <a:t> y </a:t>
            </a:r>
            <a:r>
              <a:rPr lang="en-US" dirty="0" err="1" smtClean="0"/>
              <a:t>tratarla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Temprana</a:t>
            </a:r>
            <a:r>
              <a:rPr lang="en-US" dirty="0" smtClean="0"/>
              <a:t> y </a:t>
            </a:r>
            <a:r>
              <a:rPr lang="en-US" dirty="0" err="1" smtClean="0"/>
              <a:t>oportuna</a:t>
            </a:r>
            <a:r>
              <a:rPr lang="en-US" dirty="0" smtClean="0"/>
              <a:t> </a:t>
            </a:r>
            <a:r>
              <a:rPr lang="en-US" dirty="0" err="1" smtClean="0"/>
              <a:t>salva</a:t>
            </a:r>
            <a:r>
              <a:rPr lang="en-US" dirty="0" smtClean="0"/>
              <a:t> </a:t>
            </a:r>
            <a:r>
              <a:rPr lang="en-US" dirty="0" err="1" smtClean="0"/>
              <a:t>vidas</a:t>
            </a:r>
            <a:endParaRPr lang="en-US" dirty="0" smtClean="0"/>
          </a:p>
        </p:txBody>
      </p:sp>
      <p:pic>
        <p:nvPicPr>
          <p:cNvPr id="4" name="Picture 3" descr="Captura de pantalla 2018-09-06 a la(s) 08.5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39" y="4093848"/>
            <a:ext cx="3196001" cy="2493475"/>
          </a:xfrm>
          <a:prstGeom prst="rect">
            <a:avLst/>
          </a:prstGeom>
        </p:spPr>
      </p:pic>
      <p:pic>
        <p:nvPicPr>
          <p:cNvPr id="5" name="Picture 4" descr="Captura de pantalla 2018-09-06 a la(s) 08.5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9" y="4309999"/>
            <a:ext cx="2192118" cy="22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“Sepsis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de </a:t>
            </a:r>
            <a:r>
              <a:rPr lang="en-US" b="1" dirty="0" err="1" smtClean="0"/>
              <a:t>disfunciones</a:t>
            </a:r>
            <a:r>
              <a:rPr lang="en-US" b="1" dirty="0" smtClean="0"/>
              <a:t> </a:t>
            </a:r>
            <a:r>
              <a:rPr lang="en-US" b="1" dirty="0" err="1" smtClean="0"/>
              <a:t>orgánicas</a:t>
            </a:r>
            <a:r>
              <a:rPr lang="en-US" b="1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ponen</a:t>
            </a:r>
            <a:r>
              <a:rPr lang="en-US" dirty="0" smtClean="0"/>
              <a:t> en </a:t>
            </a:r>
            <a:r>
              <a:rPr lang="en-US" dirty="0" err="1" smtClean="0"/>
              <a:t>peligro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, </a:t>
            </a:r>
            <a:r>
              <a:rPr lang="en-US" dirty="0" err="1" smtClean="0"/>
              <a:t>secundarias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err="1" smtClean="0"/>
              <a:t>respuesta</a:t>
            </a:r>
            <a:r>
              <a:rPr lang="en-US" b="1" dirty="0" smtClean="0"/>
              <a:t> </a:t>
            </a:r>
            <a:r>
              <a:rPr lang="en-US" b="1" dirty="0" err="1" smtClean="0"/>
              <a:t>desregulada</a:t>
            </a:r>
            <a:r>
              <a:rPr lang="en-US" b="1" dirty="0" smtClean="0"/>
              <a:t> </a:t>
            </a:r>
            <a:r>
              <a:rPr lang="en-US" dirty="0" smtClean="0"/>
              <a:t>del </a:t>
            </a:r>
            <a:r>
              <a:rPr lang="en-US" b="1" dirty="0" err="1" smtClean="0"/>
              <a:t>huesped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infección</a:t>
            </a:r>
            <a:r>
              <a:rPr lang="en-US" dirty="0" smtClean="0"/>
              <a:t>”: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Constructo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-  DISFUNCIÓN ORGÁNICA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RESPUESTA DEL HUESPED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DESREGULACIÓN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218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 El </a:t>
            </a:r>
            <a:r>
              <a:rPr lang="en-US" sz="2400" b="1" dirty="0" err="1" smtClean="0"/>
              <a:t>concepto</a:t>
            </a:r>
            <a:r>
              <a:rPr lang="en-US" sz="2400" b="1" dirty="0" smtClean="0"/>
              <a:t> de  Sepsis no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Estático</a:t>
            </a:r>
            <a:r>
              <a:rPr lang="en-US" sz="2400" b="1" dirty="0" smtClean="0"/>
              <a:t>, se </a:t>
            </a:r>
            <a:r>
              <a:rPr lang="en-US" sz="2400" b="1" dirty="0" err="1" smtClean="0"/>
              <a:t>modifica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acorde</a:t>
            </a:r>
            <a:r>
              <a:rPr lang="en-US" sz="2400" b="1" dirty="0" smtClean="0"/>
              <a:t> a los </a:t>
            </a:r>
            <a:r>
              <a:rPr lang="en-US" sz="2400" b="1" dirty="0" err="1" smtClean="0"/>
              <a:t>nuevos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conocimientos</a:t>
            </a:r>
            <a:r>
              <a:rPr lang="en-US" sz="2400" b="1" dirty="0" smtClean="0"/>
              <a:t>”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46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Choque</a:t>
            </a:r>
            <a:r>
              <a:rPr lang="en-US" dirty="0" smtClean="0"/>
              <a:t> </a:t>
            </a:r>
            <a:r>
              <a:rPr lang="en-US" dirty="0" err="1" smtClean="0"/>
              <a:t>Séptico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 </a:t>
            </a:r>
            <a:r>
              <a:rPr lang="en-US" b="1" dirty="0" err="1" smtClean="0"/>
              <a:t>Subclase</a:t>
            </a:r>
            <a:r>
              <a:rPr lang="en-US" b="1" dirty="0" smtClean="0"/>
              <a:t> de Sepsis con </a:t>
            </a:r>
            <a:r>
              <a:rPr lang="en-US" b="1" dirty="0" err="1" smtClean="0"/>
              <a:t>Profundas</a:t>
            </a:r>
            <a:r>
              <a:rPr lang="en-US" b="1" dirty="0" smtClean="0"/>
              <a:t> </a:t>
            </a:r>
            <a:r>
              <a:rPr lang="en-US" b="1" dirty="0" err="1" smtClean="0"/>
              <a:t>alteraciones</a:t>
            </a:r>
            <a:r>
              <a:rPr lang="en-US" b="1" dirty="0" smtClean="0"/>
              <a:t> </a:t>
            </a:r>
            <a:r>
              <a:rPr lang="en-US" b="1" dirty="0" err="1" smtClean="0"/>
              <a:t>circulatorias</a:t>
            </a:r>
            <a:r>
              <a:rPr lang="en-US" b="1" dirty="0" smtClean="0"/>
              <a:t>, </a:t>
            </a:r>
            <a:r>
              <a:rPr lang="en-US" b="1" dirty="0" err="1" smtClean="0"/>
              <a:t>celulares</a:t>
            </a:r>
            <a:r>
              <a:rPr lang="en-US" b="1" dirty="0" smtClean="0"/>
              <a:t> y </a:t>
            </a:r>
            <a:r>
              <a:rPr lang="en-US" b="1" dirty="0" err="1" smtClean="0"/>
              <a:t>metabólicas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b="1" dirty="0" err="1" smtClean="0"/>
              <a:t>Constructo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b="1" dirty="0" err="1" smtClean="0"/>
              <a:t>Hipotensión</a:t>
            </a:r>
            <a:r>
              <a:rPr lang="en-US" b="1" dirty="0" smtClean="0"/>
              <a:t> </a:t>
            </a:r>
            <a:r>
              <a:rPr lang="en-US" b="1" dirty="0" err="1" smtClean="0"/>
              <a:t>persistente</a:t>
            </a:r>
            <a:r>
              <a:rPr lang="en-US" b="1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de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  </a:t>
            </a:r>
            <a:r>
              <a:rPr lang="en-US" b="1" dirty="0" err="1" smtClean="0"/>
              <a:t>vasopresores</a:t>
            </a:r>
            <a:r>
              <a:rPr lang="en-US" b="1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mantener</a:t>
            </a:r>
            <a:r>
              <a:rPr lang="en-US" dirty="0" smtClean="0"/>
              <a:t> PAM &gt; 65 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 - </a:t>
            </a:r>
            <a:r>
              <a:rPr lang="en-US" b="1" dirty="0" err="1" smtClean="0"/>
              <a:t>Lactato</a:t>
            </a:r>
            <a:r>
              <a:rPr lang="en-US" b="1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arriba</a:t>
            </a:r>
            <a:r>
              <a:rPr lang="en-US" dirty="0" smtClean="0"/>
              <a:t> de 2 </a:t>
            </a:r>
            <a:r>
              <a:rPr lang="en-US" dirty="0" err="1" smtClean="0"/>
              <a:t>mmol</a:t>
            </a:r>
            <a:r>
              <a:rPr lang="en-US" dirty="0" smtClean="0"/>
              <a:t>/L (18 mg/</a:t>
            </a:r>
            <a:r>
              <a:rPr lang="en-US" dirty="0" err="1" smtClean="0"/>
              <a:t>dL</a:t>
            </a:r>
            <a:r>
              <a:rPr lang="en-US" dirty="0" smtClean="0"/>
              <a:t>) 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pesar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adecuada</a:t>
            </a:r>
            <a:r>
              <a:rPr lang="en-US" dirty="0" smtClean="0"/>
              <a:t> </a:t>
            </a:r>
            <a:r>
              <a:rPr lang="en-US" dirty="0" err="1" smtClean="0"/>
              <a:t>administración</a:t>
            </a:r>
            <a:r>
              <a:rPr lang="en-US" dirty="0" smtClean="0"/>
              <a:t> de </a:t>
            </a:r>
            <a:r>
              <a:rPr lang="en-US" dirty="0" err="1" smtClean="0"/>
              <a:t>vol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Mortalidad</a:t>
            </a:r>
            <a:r>
              <a:rPr lang="en-US" dirty="0" smtClean="0"/>
              <a:t> </a:t>
            </a:r>
            <a:r>
              <a:rPr lang="en-US" dirty="0" err="1" smtClean="0"/>
              <a:t>hospitalaria</a:t>
            </a:r>
            <a:r>
              <a:rPr lang="en-US" dirty="0" smtClean="0"/>
              <a:t> del 40%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controvertido</a:t>
            </a:r>
            <a:endParaRPr lang="en-US" dirty="0"/>
          </a:p>
        </p:txBody>
      </p:sp>
      <p:pic>
        <p:nvPicPr>
          <p:cNvPr id="4" name="Picture 3" descr="Captura de pantalla 2018-09-03 a la(s) 16.3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3" y="2498466"/>
            <a:ext cx="8771889" cy="29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8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anuales</a:t>
            </a:r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muertes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recien</a:t>
            </a:r>
            <a:r>
              <a:rPr lang="en-US" dirty="0" smtClean="0"/>
              <a:t> </a:t>
            </a:r>
            <a:r>
              <a:rPr lang="en-US" dirty="0" err="1" smtClean="0"/>
              <a:t>nacidos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- 750,000 </a:t>
            </a:r>
            <a:r>
              <a:rPr lang="en-US" dirty="0" err="1" smtClean="0"/>
              <a:t>muertes</a:t>
            </a:r>
            <a:r>
              <a:rPr lang="en-US" dirty="0" smtClean="0"/>
              <a:t> </a:t>
            </a:r>
            <a:r>
              <a:rPr lang="en-US" dirty="0" err="1" smtClean="0"/>
              <a:t>anuales</a:t>
            </a:r>
            <a:endParaRPr lang="en-US" dirty="0" smtClean="0"/>
          </a:p>
          <a:p>
            <a:r>
              <a:rPr lang="en-US" dirty="0" smtClean="0"/>
              <a:t>1.2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niños</a:t>
            </a:r>
            <a:endParaRPr lang="en-US" dirty="0" smtClean="0"/>
          </a:p>
          <a:p>
            <a:r>
              <a:rPr lang="en-US" dirty="0" smtClean="0"/>
              <a:t>En general: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Paises</a:t>
            </a:r>
            <a:r>
              <a:rPr lang="en-US" dirty="0" smtClean="0"/>
              <a:t> </a:t>
            </a:r>
            <a:r>
              <a:rPr lang="en-US" dirty="0" err="1" smtClean="0"/>
              <a:t>desarrollados</a:t>
            </a:r>
            <a:r>
              <a:rPr lang="en-US" dirty="0" smtClean="0"/>
              <a:t>: 35%-40% </a:t>
            </a:r>
            <a:r>
              <a:rPr lang="en-US" dirty="0" err="1" smtClean="0"/>
              <a:t>mortalidad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Paises</a:t>
            </a:r>
            <a:r>
              <a:rPr lang="en-US" dirty="0" smtClean="0"/>
              <a:t> </a:t>
            </a:r>
            <a:r>
              <a:rPr lang="en-US" dirty="0" err="1" smtClean="0"/>
              <a:t>vias</a:t>
            </a: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: 40%-50% </a:t>
            </a:r>
            <a:r>
              <a:rPr lang="en-US" dirty="0" err="1" smtClean="0"/>
              <a:t>mortalidad</a:t>
            </a:r>
            <a:endParaRPr lang="en-US" dirty="0" smtClean="0"/>
          </a:p>
          <a:p>
            <a:r>
              <a:rPr lang="en-US" dirty="0" err="1" smtClean="0"/>
              <a:t>Costo</a:t>
            </a:r>
            <a:r>
              <a:rPr lang="en-US" dirty="0" smtClean="0"/>
              <a:t> de </a:t>
            </a:r>
            <a:r>
              <a:rPr lang="en-US" dirty="0" err="1" smtClean="0"/>
              <a:t>atención</a:t>
            </a:r>
            <a:r>
              <a:rPr lang="en-US" dirty="0" smtClean="0"/>
              <a:t> en los EUA: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- 20 BILLONES DE DOLARES (5.2% de los </a:t>
            </a:r>
            <a:r>
              <a:rPr lang="en-US" dirty="0" err="1" smtClean="0"/>
              <a:t>costos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totales</a:t>
            </a:r>
            <a:r>
              <a:rPr lang="en-US" dirty="0" smtClean="0"/>
              <a:t> de </a:t>
            </a:r>
            <a:r>
              <a:rPr lang="en-US" dirty="0" err="1" smtClean="0"/>
              <a:t>atención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Global: 400 </a:t>
            </a:r>
            <a:r>
              <a:rPr lang="en-US" dirty="0" err="1" smtClean="0"/>
              <a:t>billones</a:t>
            </a:r>
            <a:r>
              <a:rPr lang="en-US" dirty="0" smtClean="0"/>
              <a:t> de </a:t>
            </a:r>
            <a:r>
              <a:rPr lang="en-US" dirty="0" err="1" smtClean="0"/>
              <a:t>dólares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ptura de pantalla 2018-09-03 a la(s) 16.4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17"/>
            <a:ext cx="9144000" cy="13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355</Words>
  <Application>Microsoft Macintosh PowerPoint</Application>
  <PresentationFormat>On-screen Show (4:3)</PresentationFormat>
  <Paragraphs>57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Sepsis Un Grave Problema de Salud Pública</vt:lpstr>
      <vt:lpstr>Definición…</vt:lpstr>
      <vt:lpstr>PowerPoint Presentation</vt:lpstr>
      <vt:lpstr>PowerPoint Presentation</vt:lpstr>
      <vt:lpstr>PowerPoint Presentation</vt:lpstr>
      <vt:lpstr>Definición</vt:lpstr>
      <vt:lpstr>Choque Séptico</vt:lpstr>
      <vt:lpstr>El muy controvertido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Medicare…</vt:lpstr>
      <vt:lpstr>Y los que sobreviven…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Causas de Mortalidad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 Un Grave Problema de Salud Pública</dc:title>
  <dc:creator>Raúl Carrillo</dc:creator>
  <cp:lastModifiedBy>Raúl Carrillo</cp:lastModifiedBy>
  <cp:revision>88</cp:revision>
  <dcterms:created xsi:type="dcterms:W3CDTF">2018-09-03T21:15:28Z</dcterms:created>
  <dcterms:modified xsi:type="dcterms:W3CDTF">2018-09-12T20:40:05Z</dcterms:modified>
</cp:coreProperties>
</file>