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notesMasterIdLst>
    <p:notesMasterId r:id="rId39"/>
  </p:notesMasterIdLst>
  <p:handoutMasterIdLst>
    <p:handoutMasterId r:id="rId40"/>
  </p:handoutMasterIdLst>
  <p:sldIdLst>
    <p:sldId id="323" r:id="rId6"/>
    <p:sldId id="373" r:id="rId7"/>
    <p:sldId id="393" r:id="rId8"/>
    <p:sldId id="353" r:id="rId9"/>
    <p:sldId id="352" r:id="rId10"/>
    <p:sldId id="351" r:id="rId11"/>
    <p:sldId id="391" r:id="rId12"/>
    <p:sldId id="314" r:id="rId13"/>
    <p:sldId id="395" r:id="rId14"/>
    <p:sldId id="397" r:id="rId15"/>
    <p:sldId id="390" r:id="rId16"/>
    <p:sldId id="381" r:id="rId17"/>
    <p:sldId id="302" r:id="rId18"/>
    <p:sldId id="401" r:id="rId19"/>
    <p:sldId id="398" r:id="rId20"/>
    <p:sldId id="389" r:id="rId21"/>
    <p:sldId id="402" r:id="rId22"/>
    <p:sldId id="400" r:id="rId23"/>
    <p:sldId id="399" r:id="rId24"/>
    <p:sldId id="384" r:id="rId25"/>
    <p:sldId id="385" r:id="rId26"/>
    <p:sldId id="392" r:id="rId27"/>
    <p:sldId id="377" r:id="rId28"/>
    <p:sldId id="403" r:id="rId29"/>
    <p:sldId id="383" r:id="rId30"/>
    <p:sldId id="394" r:id="rId31"/>
    <p:sldId id="312" r:id="rId32"/>
    <p:sldId id="396" r:id="rId33"/>
    <p:sldId id="376" r:id="rId34"/>
    <p:sldId id="375" r:id="rId35"/>
    <p:sldId id="303" r:id="rId36"/>
    <p:sldId id="306" r:id="rId37"/>
    <p:sldId id="404" r:id="rId38"/>
  </p:sldIdLst>
  <p:sldSz cx="12192000" cy="6858000"/>
  <p:notesSz cx="6954838" cy="93091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FF0066"/>
    <a:srgbClr val="CC0000"/>
    <a:srgbClr val="66FF33"/>
    <a:srgbClr val="99CCFF"/>
    <a:srgbClr val="009900"/>
    <a:srgbClr val="FF3300"/>
    <a:srgbClr val="FF6600"/>
    <a:srgbClr val="3333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29" autoAdjust="0"/>
  </p:normalViewPr>
  <p:slideViewPr>
    <p:cSldViewPr snapToGrid="0">
      <p:cViewPr varScale="1">
        <p:scale>
          <a:sx n="70" d="100"/>
          <a:sy n="70" d="100"/>
        </p:scale>
        <p:origin x="738" y="4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image" Target="../media/image132.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image" Target="../media/image13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image" Target="../media/image89.emf"/><Relationship Id="rId4"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image" Target="../media/image9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image" Target="../media/image101.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image" Target="../media/image118.emf"/><Relationship Id="rId1" Type="http://schemas.openxmlformats.org/officeDocument/2006/relationships/image" Target="../media/image117.emf"/><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 Id="rId9" Type="http://schemas.openxmlformats.org/officeDocument/2006/relationships/image" Target="../media/image1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s-MX"/>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623525A3-88D0-4316-AAF2-F1639FB12C01}" type="datetimeFigureOut">
              <a:rPr lang="es-MX" smtClean="0"/>
              <a:t>13/06/2018</a:t>
            </a:fld>
            <a:endParaRPr lang="es-MX"/>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s-MX"/>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768A756D-BBE0-4BB1-831D-4DD36A33EF9E}" type="slidenum">
              <a:rPr lang="es-MX" smtClean="0"/>
              <a:t>‹Nº›</a:t>
            </a:fld>
            <a:endParaRPr lang="es-MX"/>
          </a:p>
        </p:txBody>
      </p:sp>
    </p:spTree>
    <p:extLst>
      <p:ext uri="{BB962C8B-B14F-4D97-AF65-F5344CB8AC3E}">
        <p14:creationId xmlns:p14="http://schemas.microsoft.com/office/powerpoint/2010/main" val="2555256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s-ES"/>
          </a:p>
        </p:txBody>
      </p:sp>
      <p:sp>
        <p:nvSpPr>
          <p:cNvPr id="3" name="Marcador de fecha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F2487744-661F-4FE5-A86C-9D8FA58054D9}" type="datetimeFigureOut">
              <a:rPr lang="es-ES" smtClean="0"/>
              <a:t>13/06/2018</a:t>
            </a:fld>
            <a:endParaRPr lang="es-ES"/>
          </a:p>
        </p:txBody>
      </p:sp>
      <p:sp>
        <p:nvSpPr>
          <p:cNvPr id="4" name="Marcador de imagen de diapositiva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s-ES"/>
          </a:p>
        </p:txBody>
      </p:sp>
      <p:sp>
        <p:nvSpPr>
          <p:cNvPr id="5" name="Marcador de notas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60B131A4-7DF0-4C91-B299-77BB5112051B}" type="slidenum">
              <a:rPr lang="es-ES" smtClean="0"/>
              <a:t>‹Nº›</a:t>
            </a:fld>
            <a:endParaRPr lang="es-ES"/>
          </a:p>
        </p:txBody>
      </p:sp>
    </p:spTree>
    <p:extLst>
      <p:ext uri="{BB962C8B-B14F-4D97-AF65-F5344CB8AC3E}">
        <p14:creationId xmlns:p14="http://schemas.microsoft.com/office/powerpoint/2010/main" val="1501540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939466" y="8842029"/>
            <a:ext cx="301376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3B034B2-4B72-4B72-9E8C-E8D6D0F64771}" type="slidenum">
              <a:rPr lang="es-ES" altLang="es-MX">
                <a:latin typeface="Times New Roman" pitchFamily="18" charset="0"/>
                <a:ea typeface="ＭＳ ゴシック" pitchFamily="49" charset="-128"/>
              </a:rPr>
              <a:pPr algn="r" eaLnBrk="1" hangingPunct="1">
                <a:spcBef>
                  <a:spcPct val="0"/>
                </a:spcBef>
              </a:pPr>
              <a:t>2</a:t>
            </a:fld>
            <a:endParaRPr lang="es-ES" altLang="es-MX">
              <a:latin typeface="Times New Roman" pitchFamily="18" charset="0"/>
              <a:ea typeface="ＭＳ ゴシック" pitchFamily="49" charset="-128"/>
            </a:endParaRPr>
          </a:p>
        </p:txBody>
      </p:sp>
      <p:sp>
        <p:nvSpPr>
          <p:cNvPr id="119811" name="Rectangle 2"/>
          <p:cNvSpPr>
            <a:spLocks noGrp="1" noRot="1" noChangeAspect="1" noChangeArrowheads="1" noTextEdit="1"/>
          </p:cNvSpPr>
          <p:nvPr>
            <p:ph type="sldImg"/>
          </p:nvPr>
        </p:nvSpPr>
        <p:spPr>
          <a:xfrm>
            <a:off x="685800" y="1163638"/>
            <a:ext cx="5583238" cy="3141662"/>
          </a:xfrm>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MX" smtClean="0"/>
          </a:p>
        </p:txBody>
      </p:sp>
    </p:spTree>
    <p:extLst>
      <p:ext uri="{BB962C8B-B14F-4D97-AF65-F5344CB8AC3E}">
        <p14:creationId xmlns:p14="http://schemas.microsoft.com/office/powerpoint/2010/main" val="74239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1453C92-6A2E-475C-97D3-F3CB402C8E62}" type="slidenum">
              <a:rPr lang="en-US" altLang="es-MX"/>
              <a:pPr/>
              <a:t>11</a:t>
            </a:fld>
            <a:endParaRPr lang="en-US" altLang="es-MX"/>
          </a:p>
        </p:txBody>
      </p:sp>
      <p:sp>
        <p:nvSpPr>
          <p:cNvPr id="6145" name="Rectangle 1"/>
          <p:cNvSpPr txBox="1">
            <a:spLocks noGrp="1" noRot="1" noChangeAspect="1" noChangeArrowheads="1"/>
          </p:cNvSpPr>
          <p:nvPr>
            <p:ph type="sldImg"/>
          </p:nvPr>
        </p:nvSpPr>
        <p:spPr bwMode="auto">
          <a:xfrm>
            <a:off x="374650" y="706438"/>
            <a:ext cx="6205538" cy="34909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p:cNvSpPr txBox="1">
            <a:spLocks noGrp="1" noChangeArrowheads="1"/>
          </p:cNvSpPr>
          <p:nvPr>
            <p:ph type="body" idx="1"/>
          </p:nvPr>
        </p:nvSpPr>
        <p:spPr bwMode="auto">
          <a:xfrm>
            <a:off x="696052" y="4420942"/>
            <a:ext cx="5562734" cy="11180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240" rIns="0" bIns="0"/>
          <a:lstStyle/>
          <a:p>
            <a:pPr marL="196922" indent="-195475">
              <a:lnSpc>
                <a:spcPct val="93000"/>
              </a:lnSpc>
              <a:spcBef>
                <a:spcPct val="0"/>
              </a:spcBef>
              <a:tabLst>
                <a:tab pos="660269" algn="l"/>
                <a:tab pos="1320538" algn="l"/>
                <a:tab pos="1980808" algn="l"/>
                <a:tab pos="2641077" algn="l"/>
                <a:tab pos="3301346" algn="l"/>
                <a:tab pos="3961615" algn="l"/>
                <a:tab pos="4621884" algn="l"/>
                <a:tab pos="5282154" algn="l"/>
              </a:tabLst>
            </a:pPr>
            <a:r>
              <a:rPr lang="en-US" altLang="es-MX" sz="800">
                <a:latin typeface="Arial" charset="0"/>
                <a:ea typeface="Kochi Mincho" charset="0"/>
                <a:cs typeface="Kochi Mincho" charset="0"/>
              </a:rPr>
              <a:t>Protein secretion in yeast and animal cells. Shown are the conventional and various unconventional transport (UPS) pathways of protein secretion reported in yeast and animal cells. Representative proteins for each of the UPS pathways are also included. Abbreviations: ER, endoplasmic reticulum; ECM, extracellular matrix; MVB, multivesicular body; MT, mitochondrion; PM, plasma membrane; TGN, </a:t>
            </a:r>
            <a:r>
              <a:rPr lang="en-US" altLang="es-MX" sz="800" i="1">
                <a:latin typeface="Arial" charset="0"/>
                <a:ea typeface="Kochi Mincho" charset="0"/>
                <a:cs typeface="Kochi Mincho" charset="0"/>
              </a:rPr>
              <a:t>trans</a:t>
            </a:r>
            <a:r>
              <a:rPr lang="en-US" altLang="es-MX" sz="800">
                <a:latin typeface="Arial" charset="0"/>
                <a:ea typeface="Kochi Mincho" charset="0"/>
                <a:cs typeface="Kochi Mincho" charset="0"/>
              </a:rPr>
              <a:t>-Golgi network; SP, signal peptide.</a:t>
            </a:r>
          </a:p>
          <a:p>
            <a:pPr marL="196922" indent="-195475">
              <a:lnSpc>
                <a:spcPct val="93000"/>
              </a:lnSpc>
              <a:spcBef>
                <a:spcPct val="0"/>
              </a:spcBef>
              <a:tabLst>
                <a:tab pos="660269" algn="l"/>
                <a:tab pos="1320538" algn="l"/>
                <a:tab pos="1980808" algn="l"/>
                <a:tab pos="2641077" algn="l"/>
                <a:tab pos="3301346" algn="l"/>
                <a:tab pos="3961615" algn="l"/>
                <a:tab pos="4621884" algn="l"/>
                <a:tab pos="5282154" algn="l"/>
              </a:tabLst>
            </a:pPr>
            <a:endParaRPr lang="en-US" altLang="es-MX" sz="1800">
              <a:latin typeface="Arial" charset="0"/>
              <a:ea typeface="Kochi Mincho" charset="0"/>
              <a:cs typeface="Kochi Mincho" charset="0"/>
            </a:endParaRPr>
          </a:p>
          <a:p>
            <a:pPr marL="196922" indent="-195475">
              <a:lnSpc>
                <a:spcPct val="93000"/>
              </a:lnSpc>
              <a:spcBef>
                <a:spcPct val="0"/>
              </a:spcBef>
              <a:tabLst>
                <a:tab pos="660269" algn="l"/>
                <a:tab pos="1320538" algn="l"/>
                <a:tab pos="1980808" algn="l"/>
                <a:tab pos="2641077" algn="l"/>
                <a:tab pos="3301346" algn="l"/>
                <a:tab pos="3961615" algn="l"/>
                <a:tab pos="4621884" algn="l"/>
                <a:tab pos="5282154" algn="l"/>
              </a:tabLst>
            </a:pPr>
            <a:endParaRPr lang="en-US" altLang="es-MX" sz="1800">
              <a:latin typeface="Arial" charset="0"/>
              <a:ea typeface="Kochi Mincho" charset="0"/>
              <a:cs typeface="Kochi Mincho" charset="0"/>
            </a:endParaRPr>
          </a:p>
          <a:p>
            <a:pPr marL="196922" indent="-195475">
              <a:lnSpc>
                <a:spcPct val="93000"/>
              </a:lnSpc>
              <a:spcBef>
                <a:spcPct val="0"/>
              </a:spcBef>
              <a:tabLst>
                <a:tab pos="660269" algn="l"/>
                <a:tab pos="1320538" algn="l"/>
                <a:tab pos="1980808" algn="l"/>
                <a:tab pos="2641077" algn="l"/>
                <a:tab pos="3301346" algn="l"/>
                <a:tab pos="3961615" algn="l"/>
                <a:tab pos="4621884" algn="l"/>
                <a:tab pos="5282154" algn="l"/>
              </a:tabLst>
            </a:pPr>
            <a:endParaRPr lang="en-US" altLang="es-MX" sz="800">
              <a:latin typeface="Arial" charset="0"/>
              <a:ea typeface="Kochi Mincho" charset="0"/>
              <a:cs typeface="Kochi Mincho" charset="0"/>
            </a:endParaRPr>
          </a:p>
        </p:txBody>
      </p:sp>
    </p:spTree>
    <p:extLst>
      <p:ext uri="{BB962C8B-B14F-4D97-AF65-F5344CB8AC3E}">
        <p14:creationId xmlns:p14="http://schemas.microsoft.com/office/powerpoint/2010/main" val="13831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20516" y="931498"/>
            <a:ext cx="4112389" cy="319118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396" tIns="41698" rIns="83396" bIns="41698" anchor="ctr"/>
          <a:lstStyle/>
          <a:p>
            <a:pPr defTabSz="416979" fontAlgn="base" hangingPunct="0">
              <a:lnSpc>
                <a:spcPct val="93000"/>
              </a:lnSpc>
              <a:spcBef>
                <a:spcPct val="0"/>
              </a:spcBef>
              <a:spcAft>
                <a:spcPct val="0"/>
              </a:spcAft>
              <a:buClr>
                <a:srgbClr val="000000"/>
              </a:buClr>
              <a:buSzPct val="45000"/>
            </a:pPr>
            <a:endParaRPr lang="es-MX" sz="2200">
              <a:solidFill>
                <a:prstClr val="black"/>
              </a:solidFill>
              <a:latin typeface="Times New Roman" pitchFamily="16" charset="0"/>
            </a:endParaRPr>
          </a:p>
        </p:txBody>
      </p:sp>
      <p:sp>
        <p:nvSpPr>
          <p:cNvPr id="4098" name="Text Box 2"/>
          <p:cNvSpPr txBox="1">
            <a:spLocks noGrp="1" noChangeArrowheads="1"/>
          </p:cNvSpPr>
          <p:nvPr>
            <p:ph type="body"/>
          </p:nvPr>
        </p:nvSpPr>
        <p:spPr bwMode="auto">
          <a:xfrm>
            <a:off x="1061125" y="4431227"/>
            <a:ext cx="4838271" cy="35408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184" indent="-78184">
              <a:lnSpc>
                <a:spcPct val="93000"/>
              </a:lnSpc>
              <a:spcBef>
                <a:spcPct val="0"/>
              </a:spcBef>
              <a:buSzPct val="45000"/>
              <a:tabLst>
                <a:tab pos="660217" algn="l"/>
                <a:tab pos="1320434" algn="l"/>
                <a:tab pos="1980651" algn="l"/>
                <a:tab pos="2640867" algn="l"/>
                <a:tab pos="3301084" algn="l"/>
                <a:tab pos="3961301" algn="l"/>
                <a:tab pos="4621518" algn="l"/>
              </a:tabLst>
            </a:pPr>
            <a:r>
              <a:rPr lang="en-GB" altLang="es-MX" dirty="0">
                <a:latin typeface="Arial" charset="0"/>
                <a:ea typeface="msgothic" charset="0"/>
                <a:cs typeface="msgothic" charset="0"/>
              </a:rPr>
              <a:t>The role of caveolin-1 in the efflux/influx of cholesterol and intracellular cholesterol trafficking. Intracellular free cholesterol is derived from two main sources (externally from LDL by either receptor-mediated endocytosis or by membrane loading) or from de novo synthesis. This cholesterol is then shuttled throughout the cell to all membrane compartments. Caveolin-1 can then bind cholesterol in the ER and transport it to </a:t>
            </a:r>
            <a:r>
              <a:rPr lang="en-GB" altLang="es-MX" dirty="0" err="1">
                <a:latin typeface="Arial" charset="0"/>
                <a:ea typeface="msgothic" charset="0"/>
                <a:cs typeface="msgothic" charset="0"/>
              </a:rPr>
              <a:t>caveolae</a:t>
            </a:r>
            <a:r>
              <a:rPr lang="en-GB" altLang="es-MX" dirty="0">
                <a:latin typeface="Arial" charset="0"/>
                <a:ea typeface="msgothic" charset="0"/>
                <a:cs typeface="msgothic" charset="0"/>
              </a:rPr>
              <a:t> at the plasma membrane. At this juncture, the cholesterol can either be </a:t>
            </a:r>
            <a:r>
              <a:rPr lang="en-GB" altLang="es-MX" dirty="0" err="1">
                <a:latin typeface="Arial" charset="0"/>
                <a:ea typeface="msgothic" charset="0"/>
                <a:cs typeface="msgothic" charset="0"/>
              </a:rPr>
              <a:t>effluxed</a:t>
            </a:r>
            <a:r>
              <a:rPr lang="en-GB" altLang="es-MX" dirty="0">
                <a:latin typeface="Arial" charset="0"/>
                <a:ea typeface="msgothic" charset="0"/>
                <a:cs typeface="msgothic" charset="0"/>
              </a:rPr>
              <a:t> to extracellular lipoproteins (namely HDL) or be siphoned into the bulk plasma membrane. Caveolin-1 can then retreat to the ER/Golgi compartments and repeat this transport cycle.</a:t>
            </a:r>
          </a:p>
        </p:txBody>
      </p:sp>
    </p:spTree>
    <p:extLst>
      <p:ext uri="{BB962C8B-B14F-4D97-AF65-F5344CB8AC3E}">
        <p14:creationId xmlns:p14="http://schemas.microsoft.com/office/powerpoint/2010/main" val="395912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939466" y="8842029"/>
            <a:ext cx="3013763" cy="4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3B034B2-4B72-4B72-9E8C-E8D6D0F64771}" type="slidenum">
              <a:rPr lang="es-ES" altLang="es-MX">
                <a:latin typeface="Times New Roman" pitchFamily="18" charset="0"/>
                <a:ea typeface="ＭＳ ゴシック" pitchFamily="49" charset="-128"/>
              </a:rPr>
              <a:pPr algn="r" eaLnBrk="1" hangingPunct="1">
                <a:spcBef>
                  <a:spcPct val="0"/>
                </a:spcBef>
              </a:pPr>
              <a:t>26</a:t>
            </a:fld>
            <a:endParaRPr lang="es-ES" altLang="es-MX">
              <a:latin typeface="Times New Roman" pitchFamily="18" charset="0"/>
              <a:ea typeface="ＭＳ ゴシック" pitchFamily="49" charset="-128"/>
            </a:endParaRPr>
          </a:p>
        </p:txBody>
      </p:sp>
      <p:sp>
        <p:nvSpPr>
          <p:cNvPr id="119811" name="Rectangle 2"/>
          <p:cNvSpPr>
            <a:spLocks noGrp="1" noRot="1" noChangeAspect="1" noChangeArrowheads="1" noTextEdit="1"/>
          </p:cNvSpPr>
          <p:nvPr>
            <p:ph type="sldImg"/>
          </p:nvPr>
        </p:nvSpPr>
        <p:spPr>
          <a:xfrm>
            <a:off x="685800" y="1163638"/>
            <a:ext cx="5583238" cy="3141662"/>
          </a:xfrm>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_tradnl" altLang="es-MX" smtClean="0"/>
          </a:p>
        </p:txBody>
      </p:sp>
    </p:spTree>
    <p:extLst>
      <p:ext uri="{BB962C8B-B14F-4D97-AF65-F5344CB8AC3E}">
        <p14:creationId xmlns:p14="http://schemas.microsoft.com/office/powerpoint/2010/main" val="3750871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3"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3" y="360204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1CEE8A79-273A-41E8-AC77-D7CDCE03E200}" type="datetimeFigureOut">
              <a:rPr lang="es-ES" smtClean="0"/>
              <a:t>13/06/2018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393472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8A79-273A-41E8-AC77-D7CDCE03E200}" type="datetimeFigureOut">
              <a:rPr lang="es-ES" smtClean="0"/>
              <a:t>13/06/2018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08635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2" y="365127"/>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1" y="365127"/>
            <a:ext cx="7734299"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8A79-273A-41E8-AC77-D7CDCE03E200}" type="datetimeFigureOut">
              <a:rPr lang="es-ES" smtClean="0"/>
              <a:t>13/06/2018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2744629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017" y="2130546"/>
            <a:ext cx="10363971" cy="1469371"/>
          </a:xfrm>
        </p:spPr>
        <p:txBody>
          <a:bodyPr/>
          <a:lstStyle/>
          <a:p>
            <a:r>
              <a:rPr lang="en-US" smtClean="0"/>
              <a:t>Click to edit Master title style</a:t>
            </a:r>
            <a:endParaRPr lang="es-MX"/>
          </a:p>
        </p:txBody>
      </p:sp>
      <p:sp>
        <p:nvSpPr>
          <p:cNvPr id="3" name="Subtitle 2"/>
          <p:cNvSpPr>
            <a:spLocks noGrp="1"/>
          </p:cNvSpPr>
          <p:nvPr>
            <p:ph type="subTitle" idx="1"/>
          </p:nvPr>
        </p:nvSpPr>
        <p:spPr>
          <a:xfrm>
            <a:off x="1828033" y="3885667"/>
            <a:ext cx="8535939" cy="1753721"/>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lvl1pPr>
              <a:defRPr/>
            </a:lvl1pPr>
          </a:lstStyle>
          <a:p>
            <a:endParaRPr lang="en-US" altLang="es-MX">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8F5E76-4DC0-48D6-A620-760774F61AEA}"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193738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lvl1pPr>
              <a:defRPr/>
            </a:lvl1pPr>
          </a:lstStyle>
          <a:p>
            <a:endParaRPr lang="en-US" altLang="es-MX">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4B9608-45B3-4071-ACF2-4CB0884EF288}"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562932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49" y="4406713"/>
            <a:ext cx="10362045" cy="1362916"/>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964049" y="2906526"/>
            <a:ext cx="1036204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s-MX">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A8AEBB-CBE8-4C85-B019-001FB5A9FD2D}"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865585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554200" y="1411969"/>
            <a:ext cx="4895273" cy="39934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5634198" y="1411969"/>
            <a:ext cx="4895273" cy="39934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lvl1pPr>
              <a:defRPr/>
            </a:lvl1pPr>
          </a:lstStyle>
          <a:p>
            <a:endParaRPr lang="en-US" altLang="es-MX">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7E5195A-772C-4581-A2F6-6C3568CC75BC}"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52874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001" y="274544"/>
            <a:ext cx="10972031" cy="1143000"/>
          </a:xfrm>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609985" y="1535209"/>
            <a:ext cx="5385955" cy="640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985" y="2175343"/>
            <a:ext cx="5385955" cy="39514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94155" y="1535209"/>
            <a:ext cx="5387879" cy="640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4155" y="2175343"/>
            <a:ext cx="5387879" cy="39514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lvl1pPr>
              <a:defRPr/>
            </a:lvl1pPr>
          </a:lstStyle>
          <a:p>
            <a:endParaRPr lang="en-US" altLang="es-MX">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s-MX">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7D023B-6F11-4DF1-907A-1B90CE87A8A1}"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1099265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lvl1pPr>
              <a:defRPr/>
            </a:lvl1pPr>
          </a:lstStyle>
          <a:p>
            <a:endParaRPr lang="en-US" altLang="es-MX">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s-MX">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C8C7E2F-601F-42F1-90F0-0409DAC1850C}"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971452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s-MX">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s-MX">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72DADA-F6B4-484A-9F53-ADF2BDD6372E}"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124684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004" y="273144"/>
            <a:ext cx="4010121" cy="116261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4766353" y="273145"/>
            <a:ext cx="6815667" cy="585367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10004" y="1435755"/>
            <a:ext cx="4010121" cy="46910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s-MX">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D3B931-F53D-4243-86B0-D5B14E77365C}"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66743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CEE8A79-273A-41E8-AC77-D7CDCE03E200}" type="datetimeFigureOut">
              <a:rPr lang="es-ES" smtClean="0"/>
              <a:t>13/06/2018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271814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09" y="4800345"/>
            <a:ext cx="7315971" cy="567297"/>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2389909" y="612122"/>
            <a:ext cx="7315971" cy="4115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2389909" y="5367618"/>
            <a:ext cx="7315971" cy="8040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s-MX">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s-MX">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E92163-6149-48CF-9AD4-1453AD4D7E87}"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877874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lvl1pPr>
              <a:defRPr/>
            </a:lvl1pPr>
          </a:lstStyle>
          <a:p>
            <a:endParaRPr lang="en-US" altLang="es-MX">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536016-44BF-415C-BC4A-3553188D5EFF}"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3908939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7" y="242331"/>
            <a:ext cx="2493819" cy="5163110"/>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554202" y="242331"/>
            <a:ext cx="7296727" cy="51631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lvl1pPr>
              <a:defRPr/>
            </a:lvl1pPr>
          </a:lstStyle>
          <a:p>
            <a:endParaRPr lang="en-US" altLang="es-MX">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s-MX">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4C1908-D40D-4778-BBBB-D84C54941537}" type="slidenum">
              <a:rPr lang="en-US" altLang="es-MX">
                <a:solidFill>
                  <a:srgbClr val="000000"/>
                </a:solidFill>
              </a:rPr>
              <a:pPr/>
              <a:t>‹Nº›</a:t>
            </a:fld>
            <a:endParaRPr lang="en-US" altLang="es-MX">
              <a:solidFill>
                <a:srgbClr val="000000"/>
              </a:solidFill>
            </a:endParaRPr>
          </a:p>
        </p:txBody>
      </p:sp>
    </p:spTree>
    <p:extLst>
      <p:ext uri="{BB962C8B-B14F-4D97-AF65-F5344CB8AC3E}">
        <p14:creationId xmlns:p14="http://schemas.microsoft.com/office/powerpoint/2010/main" val="2407181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921" y="2129984"/>
            <a:ext cx="10364160" cy="1470394"/>
          </a:xfrm>
        </p:spPr>
        <p:txBody>
          <a:bodyPr/>
          <a:lstStyle/>
          <a:p>
            <a:r>
              <a:rPr lang="en-US" smtClean="0"/>
              <a:t>Click to edit Master title style</a:t>
            </a:r>
            <a:endParaRPr lang="es-MX"/>
          </a:p>
        </p:txBody>
      </p:sp>
      <p:sp>
        <p:nvSpPr>
          <p:cNvPr id="3" name="Subtitle 2"/>
          <p:cNvSpPr>
            <a:spLocks noGrp="1"/>
          </p:cNvSpPr>
          <p:nvPr>
            <p:ph type="subTitle" idx="1"/>
          </p:nvPr>
        </p:nvSpPr>
        <p:spPr>
          <a:xfrm>
            <a:off x="1829777" y="3885528"/>
            <a:ext cx="8534399" cy="175266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MX"/>
          </a:p>
        </p:txBody>
      </p:sp>
    </p:spTree>
    <p:extLst>
      <p:ext uri="{BB962C8B-B14F-4D97-AF65-F5344CB8AC3E}">
        <p14:creationId xmlns:p14="http://schemas.microsoft.com/office/powerpoint/2010/main" val="584693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3329457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56" y="4406887"/>
            <a:ext cx="10362241" cy="1362383"/>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963856" y="2906225"/>
            <a:ext cx="10362241" cy="1500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8919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94721" y="1906761"/>
            <a:ext cx="5111040" cy="43190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90096" y="1906761"/>
            <a:ext cx="5112961" cy="43190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3661611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576" y="275094"/>
            <a:ext cx="10972801" cy="1142039"/>
          </a:xfrm>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610576" y="1535206"/>
            <a:ext cx="5385601" cy="6394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0576" y="2174631"/>
            <a:ext cx="5385601" cy="39517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93936" y="1535206"/>
            <a:ext cx="5389441" cy="63942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936" y="2174631"/>
            <a:ext cx="5389441" cy="39517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5690816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Tree>
    <p:extLst>
      <p:ext uri="{BB962C8B-B14F-4D97-AF65-F5344CB8AC3E}">
        <p14:creationId xmlns:p14="http://schemas.microsoft.com/office/powerpoint/2010/main" val="3758480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2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2" y="1709762"/>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2" y="458949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1CEE8A79-273A-41E8-AC77-D7CDCE03E200}" type="datetimeFigureOut">
              <a:rPr lang="es-ES" smtClean="0"/>
              <a:t>13/06/2018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364932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576" y="273629"/>
            <a:ext cx="4010881" cy="1160762"/>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4767361" y="273629"/>
            <a:ext cx="6816000" cy="58527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10576" y="1434392"/>
            <a:ext cx="4010881" cy="46920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593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401" y="4800025"/>
            <a:ext cx="7315200" cy="567420"/>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2390401" y="612065"/>
            <a:ext cx="7315200" cy="4115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2390401" y="5367444"/>
            <a:ext cx="7315200" cy="8050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56851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856375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456" y="568860"/>
            <a:ext cx="2601601" cy="5656914"/>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94721" y="568860"/>
            <a:ext cx="76224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Tree>
    <p:extLst>
      <p:ext uri="{BB962C8B-B14F-4D97-AF65-F5344CB8AC3E}">
        <p14:creationId xmlns:p14="http://schemas.microsoft.com/office/powerpoint/2010/main" val="1660172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smtClean="0"/>
              <a:t>Click to edit Master title style</a:t>
            </a:r>
            <a:endParaRPr lang="es-MX"/>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19807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23051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40166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91392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82240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40303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CEE8A79-273A-41E8-AC77-D7CDCE03E200}" type="datetimeFigureOut">
              <a:rPr lang="es-ES" smtClean="0"/>
              <a:t>13/06/2018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441114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97212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351141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67643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22476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3"/>
            <a:ext cx="2743200" cy="5851525"/>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09600" y="2746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925733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s-MX"/>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42677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340159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s-MX"/>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32419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340108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MX"/>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58308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91" y="365129"/>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9"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3"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CEE8A79-273A-41E8-AC77-D7CDCE03E200}" type="datetimeFigureOut">
              <a:rPr lang="es-ES" smtClean="0"/>
              <a:t>13/06/2018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28520621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06217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862036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s-MX"/>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01493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s-MX"/>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63905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74191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7999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CEE8A79-273A-41E8-AC77-D7CDCE03E200}" type="datetimeFigureOut">
              <a:rPr lang="es-ES" smtClean="0"/>
              <a:t>13/06/2018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90868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CEE8A79-273A-41E8-AC77-D7CDCE03E200}" type="datetimeFigureOut">
              <a:rPr lang="es-ES" smtClean="0"/>
              <a:t>13/06/2018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832996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5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EE8A79-273A-41E8-AC77-D7CDCE03E200}" type="datetimeFigureOut">
              <a:rPr lang="es-ES" smtClean="0"/>
              <a:t>13/06/2018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13116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5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1CEE8A79-273A-41E8-AC77-D7CDCE03E200}" type="datetimeFigureOut">
              <a:rPr lang="es-ES" smtClean="0"/>
              <a:t>13/06/2018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94E208C3-6DB0-4EBA-A408-B813CF139708}" type="slidenum">
              <a:rPr lang="es-ES" smtClean="0"/>
              <a:t>‹Nº›</a:t>
            </a:fld>
            <a:endParaRPr lang="es-ES"/>
          </a:p>
        </p:txBody>
      </p:sp>
    </p:spTree>
    <p:extLst>
      <p:ext uri="{BB962C8B-B14F-4D97-AF65-F5344CB8AC3E}">
        <p14:creationId xmlns:p14="http://schemas.microsoft.com/office/powerpoint/2010/main" val="1596518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3" y="635637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E8A79-273A-41E8-AC77-D7CDCE03E200}" type="datetimeFigureOut">
              <a:rPr lang="es-ES" smtClean="0"/>
              <a:t>13/06/2018</a:t>
            </a:fld>
            <a:endParaRPr lang="es-ES"/>
          </a:p>
        </p:txBody>
      </p:sp>
      <p:sp>
        <p:nvSpPr>
          <p:cNvPr id="5" name="Marcador de pie de página 4"/>
          <p:cNvSpPr>
            <a:spLocks noGrp="1"/>
          </p:cNvSpPr>
          <p:nvPr>
            <p:ph type="ftr" sz="quarter" idx="3"/>
          </p:nvPr>
        </p:nvSpPr>
        <p:spPr>
          <a:xfrm>
            <a:off x="4038603" y="635637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7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208C3-6DB0-4EBA-A408-B813CF139708}" type="slidenum">
              <a:rPr lang="es-ES" smtClean="0"/>
              <a:t>‹Nº›</a:t>
            </a:fld>
            <a:endParaRPr lang="es-ES"/>
          </a:p>
        </p:txBody>
      </p:sp>
    </p:spTree>
    <p:extLst>
      <p:ext uri="{BB962C8B-B14F-4D97-AF65-F5344CB8AC3E}">
        <p14:creationId xmlns:p14="http://schemas.microsoft.com/office/powerpoint/2010/main" val="34690187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201" y="242355"/>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s-MX" smtClean="0"/>
              <a:t>Click to edit Master title style</a:t>
            </a:r>
          </a:p>
        </p:txBody>
      </p:sp>
      <p:sp>
        <p:nvSpPr>
          <p:cNvPr id="1027" name="Rectangle 3"/>
          <p:cNvSpPr>
            <a:spLocks noGrp="1" noChangeArrowheads="1"/>
          </p:cNvSpPr>
          <p:nvPr>
            <p:ph type="body" idx="1"/>
          </p:nvPr>
        </p:nvSpPr>
        <p:spPr bwMode="auto">
          <a:xfrm>
            <a:off x="554201" y="1411969"/>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s-MX" smtClean="0"/>
              <a:t>Click to edit Master text styles</a:t>
            </a:r>
          </a:p>
          <a:p>
            <a:pPr lvl="1"/>
            <a:r>
              <a:rPr lang="en-US" altLang="es-MX" smtClean="0"/>
              <a:t>Second level</a:t>
            </a:r>
          </a:p>
          <a:p>
            <a:pPr lvl="2"/>
            <a:r>
              <a:rPr lang="en-US" altLang="es-MX" smtClean="0"/>
              <a:t>Third level</a:t>
            </a:r>
          </a:p>
          <a:p>
            <a:pPr lvl="3"/>
            <a:r>
              <a:rPr lang="en-US" altLang="es-MX" smtClean="0"/>
              <a:t>Fourth level</a:t>
            </a:r>
          </a:p>
          <a:p>
            <a:pPr lvl="4"/>
            <a:r>
              <a:rPr lang="en-US" altLang="es-MX" smtClean="0"/>
              <a:t>Fifth level</a:t>
            </a:r>
          </a:p>
        </p:txBody>
      </p:sp>
      <p:sp>
        <p:nvSpPr>
          <p:cNvPr id="1028" name="Rectangle 4"/>
          <p:cNvSpPr>
            <a:spLocks noGrp="1" noChangeArrowheads="1"/>
          </p:cNvSpPr>
          <p:nvPr>
            <p:ph type="dt" sz="half" idx="2"/>
          </p:nvPr>
        </p:nvSpPr>
        <p:spPr bwMode="auto">
          <a:xfrm>
            <a:off x="554201" y="5510516"/>
            <a:ext cx="2586183"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pPr>
            <a:endParaRPr lang="en-US" altLang="es-MX" smtClean="0">
              <a:solidFill>
                <a:srgbClr val="000000"/>
              </a:solidFill>
            </a:endParaRPr>
          </a:p>
        </p:txBody>
      </p:sp>
      <p:sp>
        <p:nvSpPr>
          <p:cNvPr id="1029" name="Rectangle 5"/>
          <p:cNvSpPr>
            <a:spLocks noGrp="1" noChangeArrowheads="1"/>
          </p:cNvSpPr>
          <p:nvPr>
            <p:ph type="ftr" sz="quarter" idx="3"/>
          </p:nvPr>
        </p:nvSpPr>
        <p:spPr bwMode="auto">
          <a:xfrm>
            <a:off x="3786909" y="5510516"/>
            <a:ext cx="3509819"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endParaRPr lang="en-US" altLang="es-MX" smtClean="0">
              <a:solidFill>
                <a:srgbClr val="000000"/>
              </a:solidFill>
            </a:endParaRPr>
          </a:p>
        </p:txBody>
      </p:sp>
      <p:sp>
        <p:nvSpPr>
          <p:cNvPr id="1030" name="Rectangle 6"/>
          <p:cNvSpPr>
            <a:spLocks noGrp="1" noChangeArrowheads="1"/>
          </p:cNvSpPr>
          <p:nvPr>
            <p:ph type="sldNum" sz="quarter" idx="4"/>
          </p:nvPr>
        </p:nvSpPr>
        <p:spPr bwMode="auto">
          <a:xfrm>
            <a:off x="7943291" y="5510516"/>
            <a:ext cx="2586183"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5FF8A4E4-FCBC-4B98-B936-A262B9D883CF}" type="slidenum">
              <a:rPr lang="en-US" altLang="es-MX" smtClean="0">
                <a:solidFill>
                  <a:srgbClr val="000000"/>
                </a:solidFill>
              </a:rPr>
              <a:pPr fontAlgn="base">
                <a:spcBef>
                  <a:spcPct val="0"/>
                </a:spcBef>
                <a:spcAft>
                  <a:spcPct val="0"/>
                </a:spcAft>
              </a:pPr>
              <a:t>‹Nº›</a:t>
            </a:fld>
            <a:endParaRPr lang="en-US" altLang="es-MX" smtClean="0">
              <a:solidFill>
                <a:srgbClr val="000000"/>
              </a:solidFill>
            </a:endParaRPr>
          </a:p>
        </p:txBody>
      </p:sp>
    </p:spTree>
    <p:extLst>
      <p:ext uri="{BB962C8B-B14F-4D97-AF65-F5344CB8AC3E}">
        <p14:creationId xmlns:p14="http://schemas.microsoft.com/office/powerpoint/2010/main" val="15119240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4736" y="568861"/>
            <a:ext cx="10408321" cy="1143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s-MX" smtClean="0"/>
              <a:t>Click to edit the title text format</a:t>
            </a:r>
          </a:p>
        </p:txBody>
      </p:sp>
      <p:sp>
        <p:nvSpPr>
          <p:cNvPr id="1026" name="Rectangle 2"/>
          <p:cNvSpPr>
            <a:spLocks noGrp="1" noChangeArrowheads="1"/>
          </p:cNvSpPr>
          <p:nvPr>
            <p:ph type="body" idx="1"/>
          </p:nvPr>
        </p:nvSpPr>
        <p:spPr bwMode="auto">
          <a:xfrm>
            <a:off x="894736" y="1906761"/>
            <a:ext cx="10408321" cy="43190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s-MX" smtClean="0"/>
              <a:t>Click to edit the outline text format</a:t>
            </a:r>
          </a:p>
          <a:p>
            <a:pPr lvl="1"/>
            <a:r>
              <a:rPr lang="en-GB" altLang="es-MX" smtClean="0"/>
              <a:t>Second Outline Level</a:t>
            </a:r>
          </a:p>
          <a:p>
            <a:pPr lvl="2"/>
            <a:r>
              <a:rPr lang="en-GB" altLang="es-MX" smtClean="0"/>
              <a:t>Third Outline Level</a:t>
            </a:r>
          </a:p>
          <a:p>
            <a:pPr lvl="3"/>
            <a:r>
              <a:rPr lang="en-GB" altLang="es-MX" smtClean="0"/>
              <a:t>Fourth Outline Level</a:t>
            </a:r>
          </a:p>
          <a:p>
            <a:pPr lvl="4"/>
            <a:r>
              <a:rPr lang="en-GB" altLang="es-MX" smtClean="0"/>
              <a:t>Fifth Outline Level</a:t>
            </a:r>
          </a:p>
          <a:p>
            <a:pPr lvl="4"/>
            <a:r>
              <a:rPr lang="en-GB" altLang="es-MX" smtClean="0"/>
              <a:t>Sixth Outline Level</a:t>
            </a:r>
          </a:p>
          <a:p>
            <a:pPr lvl="4"/>
            <a:r>
              <a:rPr lang="en-GB" altLang="es-MX" smtClean="0"/>
              <a:t>Seventh Outline Level</a:t>
            </a:r>
          </a:p>
          <a:p>
            <a:pPr lvl="4"/>
            <a:r>
              <a:rPr lang="en-GB" altLang="es-MX" smtClean="0"/>
              <a:t>Eighth Outline Level</a:t>
            </a:r>
          </a:p>
          <a:p>
            <a:pPr lvl="4"/>
            <a:r>
              <a:rPr lang="en-GB" altLang="es-MX" smtClean="0"/>
              <a:t>Ninth Outline Level</a:t>
            </a:r>
          </a:p>
        </p:txBody>
      </p:sp>
    </p:spTree>
    <p:extLst>
      <p:ext uri="{BB962C8B-B14F-4D97-AF65-F5344CB8AC3E}">
        <p14:creationId xmlns:p14="http://schemas.microsoft.com/office/powerpoint/2010/main" val="3791345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mj-lt"/>
          <a:ea typeface="+mj-ea"/>
          <a:cs typeface="+mj-cs"/>
        </a:defRPr>
      </a:lvl1pPr>
      <a:lvl2pPr marL="4318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2pPr>
      <a:lvl3pPr marL="6477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3pPr>
      <a:lvl4pPr marL="8636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4pPr>
      <a:lvl5pPr marL="10795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5pPr>
      <a:lvl6pPr marL="15367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6pPr>
      <a:lvl7pPr marL="19939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7pPr>
      <a:lvl8pPr marL="24511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8pPr>
      <a:lvl9pPr marL="2908300" indent="-215900" algn="ctr" defTabSz="457200" rtl="0" fontAlgn="base" hangingPunct="0">
        <a:lnSpc>
          <a:spcPct val="93000"/>
        </a:lnSpc>
        <a:spcBef>
          <a:spcPct val="0"/>
        </a:spcBef>
        <a:spcAft>
          <a:spcPct val="0"/>
        </a:spcAft>
        <a:buClr>
          <a:srgbClr val="000000"/>
        </a:buClr>
        <a:buSzPct val="45000"/>
        <a:buFont typeface="Wingdings" charset="2"/>
        <a:defRPr sz="2800" b="1">
          <a:solidFill>
            <a:srgbClr val="000000"/>
          </a:solidFill>
          <a:latin typeface="Times New Roman" pitchFamily="16" charset="0"/>
          <a:ea typeface="msgothic" charset="0"/>
          <a:cs typeface="msgothic" charset="0"/>
        </a:defRPr>
      </a:lvl9pPr>
    </p:titleStyle>
    <p:bodyStyle>
      <a:lvl1pPr marL="431800" indent="-323850" algn="l" defTabSz="457200" rtl="0" fontAlgn="base" hangingPunct="0">
        <a:lnSpc>
          <a:spcPct val="93000"/>
        </a:lnSpc>
        <a:spcBef>
          <a:spcPct val="0"/>
        </a:spcBef>
        <a:spcAft>
          <a:spcPts val="888"/>
        </a:spcAft>
        <a:buClr>
          <a:srgbClr val="000000"/>
        </a:buClr>
        <a:buSzPct val="100000"/>
        <a:buFont typeface="Arial" charset="0"/>
        <a:buChar char="•"/>
        <a:defRPr sz="2000">
          <a:solidFill>
            <a:srgbClr val="000000"/>
          </a:solidFill>
          <a:latin typeface="+mn-lt"/>
          <a:ea typeface="+mn-ea"/>
          <a:cs typeface="+mn-cs"/>
        </a:defRPr>
      </a:lvl1pPr>
      <a:lvl2pPr marL="863600" indent="-287338" algn="l" defTabSz="457200" rtl="0" fontAlgn="base" hangingPunct="0">
        <a:lnSpc>
          <a:spcPct val="93000"/>
        </a:lnSpc>
        <a:spcBef>
          <a:spcPct val="0"/>
        </a:spcBef>
        <a:spcAft>
          <a:spcPts val="1138"/>
        </a:spcAft>
        <a:buClr>
          <a:srgbClr val="000000"/>
        </a:buClr>
        <a:buSzPct val="75000"/>
        <a:buFont typeface="Symbol" charset="2"/>
        <a:buChar char=""/>
        <a:defRPr sz="2600">
          <a:solidFill>
            <a:srgbClr val="000000"/>
          </a:solidFill>
          <a:latin typeface="+mn-lt"/>
          <a:ea typeface="+mn-ea"/>
          <a:cs typeface="+mn-cs"/>
        </a:defRPr>
      </a:lvl2pPr>
      <a:lvl3pPr marL="1295400" indent="-215900" algn="l" defTabSz="457200" rtl="0" fontAlgn="base" hangingPunct="0">
        <a:lnSpc>
          <a:spcPct val="93000"/>
        </a:lnSpc>
        <a:spcBef>
          <a:spcPct val="0"/>
        </a:spcBef>
        <a:spcAft>
          <a:spcPts val="850"/>
        </a:spcAft>
        <a:buClr>
          <a:srgbClr val="000000"/>
        </a:buClr>
        <a:buSzPct val="45000"/>
        <a:buFont typeface="Wingdings" charset="2"/>
        <a:buChar char=""/>
        <a:defRPr sz="2400">
          <a:solidFill>
            <a:srgbClr val="000000"/>
          </a:solidFill>
          <a:latin typeface="+mn-lt"/>
          <a:ea typeface="+mn-ea"/>
          <a:cs typeface="+mn-cs"/>
        </a:defRPr>
      </a:lvl3pPr>
      <a:lvl4pPr marL="1727200" indent="-215900" algn="l" defTabSz="457200" rtl="0" fontAlgn="base" hangingPunct="0">
        <a:lnSpc>
          <a:spcPct val="93000"/>
        </a:lnSpc>
        <a:spcBef>
          <a:spcPct val="0"/>
        </a:spcBef>
        <a:spcAft>
          <a:spcPts val="575"/>
        </a:spcAft>
        <a:buClr>
          <a:srgbClr val="000000"/>
        </a:buClr>
        <a:buSzPct val="75000"/>
        <a:buFont typeface="Symbol" charset="2"/>
        <a:buChar char=""/>
        <a:defRPr sz="2000">
          <a:solidFill>
            <a:srgbClr val="000000"/>
          </a:solidFill>
          <a:latin typeface="+mn-lt"/>
          <a:ea typeface="+mn-ea"/>
          <a:cs typeface="+mn-cs"/>
        </a:defRPr>
      </a:lvl4pPr>
      <a:lvl5pPr marL="2159000" indent="-215900" algn="l" defTabSz="457200"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5pPr>
      <a:lvl6pPr marL="2616200" indent="-215900" algn="l" defTabSz="457200"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6pPr>
      <a:lvl7pPr marL="3073400" indent="-215900" algn="l" defTabSz="457200"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7pPr>
      <a:lvl8pPr marL="3530600" indent="-215900" algn="l" defTabSz="457200"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8pPr>
      <a:lvl9pPr marL="3987800" indent="-215900" algn="l" defTabSz="457200" rtl="0" fontAlgn="base" hangingPunct="0">
        <a:lnSpc>
          <a:spcPct val="93000"/>
        </a:lnSpc>
        <a:spcBef>
          <a:spcPct val="0"/>
        </a:spcBef>
        <a:spcAft>
          <a:spcPts val="288"/>
        </a:spcAft>
        <a:buClr>
          <a:srgbClr val="000000"/>
        </a:buClr>
        <a:buSzPct val="45000"/>
        <a:buFont typeface="Wingdings" charset="2"/>
        <a:buChar char=""/>
        <a:defRPr sz="2000">
          <a:solidFill>
            <a:srgbClr val="000000"/>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09600" y="635636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3EBF5-1F25-449F-A7A0-E8DE4426BC47}"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3"/>
          </p:nvPr>
        </p:nvSpPr>
        <p:spPr>
          <a:xfrm>
            <a:off x="4165600" y="635636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8737600" y="635636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955980-7EB4-4518-8B2E-9029C74EAFFD}"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498894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71C80D-6A14-4C47-B247-475412BBF243}" type="datetimeFigureOut">
              <a:rPr lang="es-MX" smtClean="0">
                <a:solidFill>
                  <a:prstClr val="black">
                    <a:tint val="75000"/>
                  </a:prstClr>
                </a:solidFill>
              </a:rPr>
              <a:pPr/>
              <a:t>13/06/2018</a:t>
            </a:fld>
            <a:endParaRPr lang="es-MX">
              <a:solidFill>
                <a:prstClr val="black">
                  <a:tint val="75000"/>
                </a:prstClr>
              </a:solidFill>
            </a:endParaRPr>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C8D86-024A-43C2-AEDA-7CB5D93DD078}"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706888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ludert@cinvestav.mx"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www.elsevier.com/termsandconditio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8.jpg"/><Relationship Id="rId3" Type="http://schemas.openxmlformats.org/officeDocument/2006/relationships/image" Target="../media/image26.tiff"/><Relationship Id="rId7" Type="http://schemas.openxmlformats.org/officeDocument/2006/relationships/oleObject" Target="../embeddings/oleObject8.bin"/><Relationship Id="rId12" Type="http://schemas.openxmlformats.org/officeDocument/2006/relationships/image" Target="../media/image25.emf"/><Relationship Id="rId2" Type="http://schemas.openxmlformats.org/officeDocument/2006/relationships/slideLayout" Target="../slideLayouts/slideLayout7.xml"/><Relationship Id="rId16" Type="http://schemas.openxmlformats.org/officeDocument/2006/relationships/image" Target="../media/image30.png"/><Relationship Id="rId1" Type="http://schemas.openxmlformats.org/officeDocument/2006/relationships/vmlDrawing" Target="../drawings/vmlDrawing2.vml"/><Relationship Id="rId6" Type="http://schemas.openxmlformats.org/officeDocument/2006/relationships/image" Target="../media/image22.e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microsoft.com/office/2007/relationships/hdphoto" Target="../media/hdphoto1.wdp"/><Relationship Id="rId10" Type="http://schemas.openxmlformats.org/officeDocument/2006/relationships/image" Target="../media/image24.emf"/><Relationship Id="rId4" Type="http://schemas.openxmlformats.org/officeDocument/2006/relationships/image" Target="../media/image27.emf"/><Relationship Id="rId9" Type="http://schemas.openxmlformats.org/officeDocument/2006/relationships/oleObject" Target="../embeddings/oleObject9.bin"/><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13" Type="http://schemas.openxmlformats.org/officeDocument/2006/relationships/image" Target="../media/image40.png"/><Relationship Id="rId18" Type="http://schemas.microsoft.com/office/2007/relationships/hdphoto" Target="../media/hdphoto7.wdp"/><Relationship Id="rId26" Type="http://schemas.microsoft.com/office/2007/relationships/hdphoto" Target="../media/hdphoto11.wdp"/><Relationship Id="rId39" Type="http://schemas.openxmlformats.org/officeDocument/2006/relationships/oleObject" Target="../embeddings/oleObject11.bin"/><Relationship Id="rId21" Type="http://schemas.openxmlformats.org/officeDocument/2006/relationships/image" Target="../media/image44.png"/><Relationship Id="rId34" Type="http://schemas.microsoft.com/office/2007/relationships/hdphoto" Target="../media/hdphoto15.wdp"/><Relationship Id="rId42" Type="http://schemas.openxmlformats.org/officeDocument/2006/relationships/image" Target="../media/image32.emf"/><Relationship Id="rId47" Type="http://schemas.openxmlformats.org/officeDocument/2006/relationships/image" Target="../media/image56.png"/><Relationship Id="rId7" Type="http://schemas.openxmlformats.org/officeDocument/2006/relationships/image" Target="../media/image36.jpeg"/><Relationship Id="rId2" Type="http://schemas.openxmlformats.org/officeDocument/2006/relationships/slideLayout" Target="../slideLayouts/slideLayout2.xml"/><Relationship Id="rId16" Type="http://schemas.microsoft.com/office/2007/relationships/hdphoto" Target="../media/hdphoto6.wdp"/><Relationship Id="rId29" Type="http://schemas.openxmlformats.org/officeDocument/2006/relationships/image" Target="../media/image48.png"/><Relationship Id="rId1" Type="http://schemas.openxmlformats.org/officeDocument/2006/relationships/vmlDrawing" Target="../drawings/vmlDrawing3.vml"/><Relationship Id="rId6" Type="http://schemas.openxmlformats.org/officeDocument/2006/relationships/image" Target="../media/image35.jpeg"/><Relationship Id="rId11" Type="http://schemas.openxmlformats.org/officeDocument/2006/relationships/image" Target="../media/image39.png"/><Relationship Id="rId24" Type="http://schemas.microsoft.com/office/2007/relationships/hdphoto" Target="../media/hdphoto10.wdp"/><Relationship Id="rId32" Type="http://schemas.microsoft.com/office/2007/relationships/hdphoto" Target="../media/hdphoto14.wdp"/><Relationship Id="rId37" Type="http://schemas.openxmlformats.org/officeDocument/2006/relationships/image" Target="../media/image52.png"/><Relationship Id="rId40" Type="http://schemas.openxmlformats.org/officeDocument/2006/relationships/image" Target="../media/image31.emf"/><Relationship Id="rId45" Type="http://schemas.openxmlformats.org/officeDocument/2006/relationships/image" Target="../media/image54.jpg"/><Relationship Id="rId5" Type="http://schemas.openxmlformats.org/officeDocument/2006/relationships/image" Target="../media/image34.jpeg"/><Relationship Id="rId15" Type="http://schemas.openxmlformats.org/officeDocument/2006/relationships/image" Target="../media/image41.png"/><Relationship Id="rId23" Type="http://schemas.openxmlformats.org/officeDocument/2006/relationships/image" Target="../media/image45.png"/><Relationship Id="rId28" Type="http://schemas.microsoft.com/office/2007/relationships/hdphoto" Target="../media/hdphoto12.wdp"/><Relationship Id="rId36" Type="http://schemas.microsoft.com/office/2007/relationships/hdphoto" Target="../media/hdphoto16.wdp"/><Relationship Id="rId10" Type="http://schemas.microsoft.com/office/2007/relationships/hdphoto" Target="../media/hdphoto3.wdp"/><Relationship Id="rId19" Type="http://schemas.openxmlformats.org/officeDocument/2006/relationships/image" Target="../media/image43.png"/><Relationship Id="rId31" Type="http://schemas.openxmlformats.org/officeDocument/2006/relationships/image" Target="../media/image49.png"/><Relationship Id="rId44" Type="http://schemas.microsoft.com/office/2007/relationships/hdphoto" Target="../media/hdphoto18.wdp"/><Relationship Id="rId4" Type="http://schemas.microsoft.com/office/2007/relationships/hdphoto" Target="../media/hdphoto2.wdp"/><Relationship Id="rId9" Type="http://schemas.openxmlformats.org/officeDocument/2006/relationships/image" Target="../media/image38.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47.png"/><Relationship Id="rId30" Type="http://schemas.microsoft.com/office/2007/relationships/hdphoto" Target="../media/hdphoto13.wdp"/><Relationship Id="rId35" Type="http://schemas.openxmlformats.org/officeDocument/2006/relationships/image" Target="../media/image51.png"/><Relationship Id="rId43" Type="http://schemas.openxmlformats.org/officeDocument/2006/relationships/image" Target="../media/image53.png"/><Relationship Id="rId48" Type="http://schemas.microsoft.com/office/2007/relationships/hdphoto" Target="../media/hdphoto19.wdp"/><Relationship Id="rId8" Type="http://schemas.openxmlformats.org/officeDocument/2006/relationships/image" Target="../media/image37.jpeg"/><Relationship Id="rId3" Type="http://schemas.openxmlformats.org/officeDocument/2006/relationships/image" Target="../media/image33.png"/><Relationship Id="rId12" Type="http://schemas.microsoft.com/office/2007/relationships/hdphoto" Target="../media/hdphoto4.wdp"/><Relationship Id="rId17" Type="http://schemas.openxmlformats.org/officeDocument/2006/relationships/image" Target="../media/image42.png"/><Relationship Id="rId25" Type="http://schemas.openxmlformats.org/officeDocument/2006/relationships/image" Target="../media/image46.png"/><Relationship Id="rId33" Type="http://schemas.openxmlformats.org/officeDocument/2006/relationships/image" Target="../media/image50.png"/><Relationship Id="rId38" Type="http://schemas.microsoft.com/office/2007/relationships/hdphoto" Target="../media/hdphoto17.wdp"/><Relationship Id="rId46" Type="http://schemas.openxmlformats.org/officeDocument/2006/relationships/image" Target="../media/image55.jpeg"/><Relationship Id="rId20" Type="http://schemas.microsoft.com/office/2007/relationships/hdphoto" Target="../media/hdphoto8.wdp"/><Relationship Id="rId41"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25.wdp"/><Relationship Id="rId18" Type="http://schemas.openxmlformats.org/officeDocument/2006/relationships/image" Target="../media/image65.png"/><Relationship Id="rId3" Type="http://schemas.microsoft.com/office/2007/relationships/hdphoto" Target="../media/hdphoto20.wdp"/><Relationship Id="rId7" Type="http://schemas.microsoft.com/office/2007/relationships/hdphoto" Target="../media/hdphoto22.wdp"/><Relationship Id="rId12" Type="http://schemas.openxmlformats.org/officeDocument/2006/relationships/image" Target="../media/image62.png"/><Relationship Id="rId17" Type="http://schemas.microsoft.com/office/2007/relationships/hdphoto" Target="../media/hdphoto27.wdp"/><Relationship Id="rId2" Type="http://schemas.openxmlformats.org/officeDocument/2006/relationships/image" Target="../media/image57.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9.png"/><Relationship Id="rId11" Type="http://schemas.microsoft.com/office/2007/relationships/hdphoto" Target="../media/hdphoto24.wdp"/><Relationship Id="rId5" Type="http://schemas.microsoft.com/office/2007/relationships/hdphoto" Target="../media/hdphoto21.wdp"/><Relationship Id="rId15" Type="http://schemas.microsoft.com/office/2007/relationships/hdphoto" Target="../media/hdphoto26.wdp"/><Relationship Id="rId10" Type="http://schemas.openxmlformats.org/officeDocument/2006/relationships/image" Target="../media/image61.png"/><Relationship Id="rId19" Type="http://schemas.microsoft.com/office/2007/relationships/hdphoto" Target="../media/hdphoto28.wdp"/><Relationship Id="rId4" Type="http://schemas.openxmlformats.org/officeDocument/2006/relationships/image" Target="../media/image58.png"/><Relationship Id="rId9" Type="http://schemas.microsoft.com/office/2007/relationships/hdphoto" Target="../media/hdphoto23.wdp"/><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13" Type="http://schemas.openxmlformats.org/officeDocument/2006/relationships/image" Target="../media/image73.png"/><Relationship Id="rId18" Type="http://schemas.openxmlformats.org/officeDocument/2006/relationships/image" Target="../media/image77.png"/><Relationship Id="rId26" Type="http://schemas.openxmlformats.org/officeDocument/2006/relationships/image" Target="../media/image81.png"/><Relationship Id="rId39" Type="http://schemas.openxmlformats.org/officeDocument/2006/relationships/image" Target="../media/image66.emf"/><Relationship Id="rId21" Type="http://schemas.microsoft.com/office/2007/relationships/hdphoto" Target="../media/hdphoto35.wdp"/><Relationship Id="rId34" Type="http://schemas.openxmlformats.org/officeDocument/2006/relationships/image" Target="../media/image85.png"/><Relationship Id="rId7" Type="http://schemas.openxmlformats.org/officeDocument/2006/relationships/image" Target="../media/image69.png"/><Relationship Id="rId12" Type="http://schemas.openxmlformats.org/officeDocument/2006/relationships/image" Target="../media/image72.png"/><Relationship Id="rId17" Type="http://schemas.openxmlformats.org/officeDocument/2006/relationships/image" Target="../media/image76.tiff"/><Relationship Id="rId25" Type="http://schemas.microsoft.com/office/2007/relationships/hdphoto" Target="../media/hdphoto37.wdp"/><Relationship Id="rId33" Type="http://schemas.microsoft.com/office/2007/relationships/hdphoto" Target="../media/hdphoto41.wdp"/><Relationship Id="rId38"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75.png"/><Relationship Id="rId20" Type="http://schemas.openxmlformats.org/officeDocument/2006/relationships/image" Target="../media/image78.png"/><Relationship Id="rId29" Type="http://schemas.microsoft.com/office/2007/relationships/hdphoto" Target="../media/hdphoto39.wdp"/><Relationship Id="rId1" Type="http://schemas.openxmlformats.org/officeDocument/2006/relationships/vmlDrawing" Target="../drawings/vmlDrawing4.vml"/><Relationship Id="rId6" Type="http://schemas.microsoft.com/office/2007/relationships/hdphoto" Target="../media/hdphoto30.wdp"/><Relationship Id="rId11" Type="http://schemas.openxmlformats.org/officeDocument/2006/relationships/image" Target="../media/image71.png"/><Relationship Id="rId24" Type="http://schemas.openxmlformats.org/officeDocument/2006/relationships/image" Target="../media/image80.png"/><Relationship Id="rId32" Type="http://schemas.openxmlformats.org/officeDocument/2006/relationships/image" Target="../media/image84.png"/><Relationship Id="rId37" Type="http://schemas.microsoft.com/office/2007/relationships/hdphoto" Target="../media/hdphoto43.wdp"/><Relationship Id="rId5" Type="http://schemas.openxmlformats.org/officeDocument/2006/relationships/image" Target="../media/image68.png"/><Relationship Id="rId15" Type="http://schemas.openxmlformats.org/officeDocument/2006/relationships/image" Target="../media/image74.png"/><Relationship Id="rId23" Type="http://schemas.microsoft.com/office/2007/relationships/hdphoto" Target="../media/hdphoto36.wdp"/><Relationship Id="rId28" Type="http://schemas.openxmlformats.org/officeDocument/2006/relationships/image" Target="../media/image82.png"/><Relationship Id="rId36" Type="http://schemas.openxmlformats.org/officeDocument/2006/relationships/image" Target="../media/image86.png"/><Relationship Id="rId10" Type="http://schemas.microsoft.com/office/2007/relationships/hdphoto" Target="../media/hdphoto32.wdp"/><Relationship Id="rId19" Type="http://schemas.microsoft.com/office/2007/relationships/hdphoto" Target="../media/hdphoto34.wdp"/><Relationship Id="rId31" Type="http://schemas.microsoft.com/office/2007/relationships/hdphoto" Target="../media/hdphoto40.wdp"/><Relationship Id="rId4" Type="http://schemas.microsoft.com/office/2007/relationships/hdphoto" Target="../media/hdphoto29.wdp"/><Relationship Id="rId9" Type="http://schemas.openxmlformats.org/officeDocument/2006/relationships/image" Target="../media/image70.png"/><Relationship Id="rId14" Type="http://schemas.microsoft.com/office/2007/relationships/hdphoto" Target="../media/hdphoto33.wdp"/><Relationship Id="rId22" Type="http://schemas.openxmlformats.org/officeDocument/2006/relationships/image" Target="../media/image79.png"/><Relationship Id="rId27" Type="http://schemas.microsoft.com/office/2007/relationships/hdphoto" Target="../media/hdphoto38.wdp"/><Relationship Id="rId30" Type="http://schemas.openxmlformats.org/officeDocument/2006/relationships/image" Target="../media/image83.png"/><Relationship Id="rId35" Type="http://schemas.microsoft.com/office/2007/relationships/hdphoto" Target="../media/hdphoto42.wdp"/><Relationship Id="rId8" Type="http://schemas.microsoft.com/office/2007/relationships/hdphoto" Target="../media/hdphoto31.wdp"/><Relationship Id="rId3"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2.emf"/><Relationship Id="rId3" Type="http://schemas.openxmlformats.org/officeDocument/2006/relationships/image" Target="../media/image93.png"/><Relationship Id="rId7" Type="http://schemas.openxmlformats.org/officeDocument/2006/relationships/image" Target="../media/image90.emf"/><Relationship Id="rId12"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image" Target="../media/image91.emf"/><Relationship Id="rId5" Type="http://schemas.openxmlformats.org/officeDocument/2006/relationships/image" Target="../media/image89.emf"/><Relationship Id="rId10" Type="http://schemas.openxmlformats.org/officeDocument/2006/relationships/oleObject" Target="../embeddings/oleObject16.bin"/><Relationship Id="rId4" Type="http://schemas.openxmlformats.org/officeDocument/2006/relationships/oleObject" Target="../embeddings/oleObject14.bin"/><Relationship Id="rId9" Type="http://schemas.openxmlformats.org/officeDocument/2006/relationships/image" Target="../media/image95.jpeg"/><Relationship Id="rId14"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oleObject" Target="../embeddings/oleObject18.bin"/><Relationship Id="rId7" Type="http://schemas.openxmlformats.org/officeDocument/2006/relationships/image" Target="../media/image98.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9.bin"/><Relationship Id="rId5" Type="http://schemas.openxmlformats.org/officeDocument/2006/relationships/image" Target="../media/image100.png"/><Relationship Id="rId4" Type="http://schemas.openxmlformats.org/officeDocument/2006/relationships/image" Target="../media/image97.emf"/><Relationship Id="rId9" Type="http://schemas.openxmlformats.org/officeDocument/2006/relationships/image" Target="../media/image99.emf"/></Relationships>
</file>

<file path=ppt/slides/_rels/slide21.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image" Target="../media/image104.png"/><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101.emf"/><Relationship Id="rId5" Type="http://schemas.openxmlformats.org/officeDocument/2006/relationships/oleObject" Target="../embeddings/oleObject21.bin"/><Relationship Id="rId10" Type="http://schemas.openxmlformats.org/officeDocument/2006/relationships/image" Target="../media/image103.emf"/><Relationship Id="rId4" Type="http://schemas.microsoft.com/office/2007/relationships/hdphoto" Target="../media/hdphoto44.wdp"/><Relationship Id="rId9" Type="http://schemas.openxmlformats.org/officeDocument/2006/relationships/oleObject" Target="../embeddings/oleObject23.bin"/></Relationships>
</file>

<file path=ppt/slides/_rels/slide22.xml.rels><?xml version="1.0" encoding="UTF-8" standalone="yes"?>
<Relationships xmlns="http://schemas.openxmlformats.org/package/2006/relationships"><Relationship Id="rId3" Type="http://schemas.openxmlformats.org/officeDocument/2006/relationships/image" Target="../media/image106.tiff"/><Relationship Id="rId2" Type="http://schemas.openxmlformats.org/officeDocument/2006/relationships/image" Target="../media/image105.tiff"/><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2.emf"/><Relationship Id="rId5" Type="http://schemas.openxmlformats.org/officeDocument/2006/relationships/oleObject" Target="../embeddings/oleObject25.bin"/><Relationship Id="rId10" Type="http://schemas.openxmlformats.org/officeDocument/2006/relationships/image" Target="../media/image27.emf"/><Relationship Id="rId4" Type="http://schemas.openxmlformats.org/officeDocument/2006/relationships/image" Target="../media/image111.emf"/><Relationship Id="rId9" Type="http://schemas.openxmlformats.org/officeDocument/2006/relationships/image" Target="../media/image114.Tif"/></Relationships>
</file>

<file path=ppt/slides/_rels/slide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oleObject" Target="../embeddings/oleObject32.bin"/><Relationship Id="rId18" Type="http://schemas.microsoft.com/office/2007/relationships/hdphoto" Target="../media/hdphoto45.wdp"/><Relationship Id="rId26" Type="http://schemas.microsoft.com/office/2007/relationships/hdphoto" Target="../media/hdphoto48.wdp"/><Relationship Id="rId3" Type="http://schemas.openxmlformats.org/officeDocument/2006/relationships/oleObject" Target="../embeddings/oleObject27.bin"/><Relationship Id="rId21" Type="http://schemas.openxmlformats.org/officeDocument/2006/relationships/oleObject" Target="../embeddings/oleObject34.bin"/><Relationship Id="rId7" Type="http://schemas.openxmlformats.org/officeDocument/2006/relationships/oleObject" Target="../embeddings/oleObject29.bin"/><Relationship Id="rId12" Type="http://schemas.openxmlformats.org/officeDocument/2006/relationships/image" Target="../media/image121.emf"/><Relationship Id="rId17" Type="http://schemas.openxmlformats.org/officeDocument/2006/relationships/image" Target="../media/image126.png"/><Relationship Id="rId25" Type="http://schemas.openxmlformats.org/officeDocument/2006/relationships/image" Target="../media/image129.png"/><Relationship Id="rId2" Type="http://schemas.openxmlformats.org/officeDocument/2006/relationships/slideLayout" Target="../slideLayouts/slideLayout7.xml"/><Relationship Id="rId16" Type="http://schemas.openxmlformats.org/officeDocument/2006/relationships/image" Target="../media/image123.emf"/><Relationship Id="rId20" Type="http://schemas.microsoft.com/office/2007/relationships/hdphoto" Target="../media/hdphoto46.wdp"/><Relationship Id="rId29" Type="http://schemas.openxmlformats.org/officeDocument/2006/relationships/image" Target="../media/image130.jpg"/><Relationship Id="rId1" Type="http://schemas.openxmlformats.org/officeDocument/2006/relationships/vmlDrawing" Target="../drawings/vmlDrawing9.vml"/><Relationship Id="rId6" Type="http://schemas.openxmlformats.org/officeDocument/2006/relationships/image" Target="../media/image118.emf"/><Relationship Id="rId11" Type="http://schemas.openxmlformats.org/officeDocument/2006/relationships/oleObject" Target="../embeddings/oleObject31.bin"/><Relationship Id="rId24" Type="http://schemas.microsoft.com/office/2007/relationships/hdphoto" Target="../media/hdphoto47.wdp"/><Relationship Id="rId5" Type="http://schemas.openxmlformats.org/officeDocument/2006/relationships/oleObject" Target="../embeddings/oleObject28.bin"/><Relationship Id="rId15" Type="http://schemas.openxmlformats.org/officeDocument/2006/relationships/oleObject" Target="../embeddings/oleObject33.bin"/><Relationship Id="rId23" Type="http://schemas.openxmlformats.org/officeDocument/2006/relationships/image" Target="../media/image128.png"/><Relationship Id="rId28" Type="http://schemas.openxmlformats.org/officeDocument/2006/relationships/image" Target="../media/image125.emf"/><Relationship Id="rId10" Type="http://schemas.openxmlformats.org/officeDocument/2006/relationships/image" Target="../media/image120.emf"/><Relationship Id="rId19" Type="http://schemas.openxmlformats.org/officeDocument/2006/relationships/image" Target="../media/image127.png"/><Relationship Id="rId4" Type="http://schemas.openxmlformats.org/officeDocument/2006/relationships/image" Target="../media/image117.emf"/><Relationship Id="rId9" Type="http://schemas.openxmlformats.org/officeDocument/2006/relationships/oleObject" Target="../embeddings/oleObject30.bin"/><Relationship Id="rId14" Type="http://schemas.openxmlformats.org/officeDocument/2006/relationships/image" Target="../media/image122.emf"/><Relationship Id="rId22" Type="http://schemas.openxmlformats.org/officeDocument/2006/relationships/image" Target="../media/image124.emf"/><Relationship Id="rId27" Type="http://schemas.openxmlformats.org/officeDocument/2006/relationships/oleObject" Target="../embeddings/oleObject35.bin"/><Relationship Id="rId30" Type="http://schemas.openxmlformats.org/officeDocument/2006/relationships/image" Target="../media/image131.jp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33.emf"/><Relationship Id="rId5" Type="http://schemas.openxmlformats.org/officeDocument/2006/relationships/oleObject" Target="../embeddings/oleObject37.bin"/><Relationship Id="rId4" Type="http://schemas.openxmlformats.org/officeDocument/2006/relationships/image" Target="../media/image132.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35.emf"/><Relationship Id="rId5" Type="http://schemas.openxmlformats.org/officeDocument/2006/relationships/oleObject" Target="../embeddings/oleObject39.bin"/><Relationship Id="rId4" Type="http://schemas.openxmlformats.org/officeDocument/2006/relationships/image" Target="../media/image134.emf"/></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3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emf"/><Relationship Id="rId4" Type="http://schemas.openxmlformats.org/officeDocument/2006/relationships/image" Target="../media/image10.emf"/><Relationship Id="rId9" Type="http://schemas.openxmlformats.org/officeDocument/2006/relationships/oleObject" Target="../embeddings/oleObject4.bin"/><Relationship Id="rId1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cstate="print">
            <a:extLst>
              <a:ext uri="{28A0092B-C50C-407E-A947-70E740481C1C}">
                <a14:useLocalDpi xmlns:a14="http://schemas.microsoft.com/office/drawing/2010/main" val="0"/>
              </a:ext>
            </a:extLst>
          </a:blip>
          <a:stretch>
            <a:fillRect/>
          </a:stretch>
        </p:blipFill>
        <p:spPr>
          <a:xfrm>
            <a:off x="10740788" y="5390866"/>
            <a:ext cx="991853" cy="1128168"/>
          </a:xfrm>
          <a:prstGeom prst="rect">
            <a:avLst/>
          </a:prstGeom>
        </p:spPr>
      </p:pic>
      <p:sp>
        <p:nvSpPr>
          <p:cNvPr id="8" name="Cuadro de texto 1"/>
          <p:cNvSpPr txBox="1"/>
          <p:nvPr/>
        </p:nvSpPr>
        <p:spPr>
          <a:xfrm>
            <a:off x="286603" y="559913"/>
            <a:ext cx="11446028" cy="18080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t" anchorCtr="0" forceAA="0" compatLnSpc="1">
            <a:prstTxWarp prst="textNoShape">
              <a:avLst/>
            </a:prstTxWarp>
            <a:spAutoFit/>
          </a:bodyPr>
          <a:lstStyle/>
          <a:p>
            <a:pPr algn="ctr">
              <a:lnSpc>
                <a:spcPct val="107000"/>
              </a:lnSpc>
              <a:spcBef>
                <a:spcPts val="600"/>
              </a:spcBef>
              <a:spcAft>
                <a:spcPts val="800"/>
              </a:spcAft>
            </a:pPr>
            <a:r>
              <a:rPr lang="es-ES" sz="3200" b="1" dirty="0" smtClean="0">
                <a:solidFill>
                  <a:srgbClr val="C00000"/>
                </a:solidFill>
                <a:ea typeface="Calibri" panose="020F0502020204030204" pitchFamily="34" charset="0"/>
                <a:cs typeface="Times New Roman" panose="02020603050405020304" pitchFamily="18" charset="0"/>
              </a:rPr>
              <a:t>Secreción de la proteína NS1 de dengue en células de mosquito: </a:t>
            </a:r>
          </a:p>
          <a:p>
            <a:pPr algn="ctr">
              <a:lnSpc>
                <a:spcPct val="107000"/>
              </a:lnSpc>
              <a:spcBef>
                <a:spcPts val="600"/>
              </a:spcBef>
              <a:spcAft>
                <a:spcPts val="800"/>
              </a:spcAft>
            </a:pPr>
            <a:r>
              <a:rPr lang="es-ES" sz="2800" dirty="0" smtClean="0">
                <a:solidFill>
                  <a:srgbClr val="C00000"/>
                </a:solidFill>
                <a:ea typeface="Calibri" panose="020F0502020204030204" pitchFamily="34" charset="0"/>
                <a:cs typeface="Times New Roman" panose="02020603050405020304" pitchFamily="18" charset="0"/>
              </a:rPr>
              <a:t>un claro ejemplo de diferencias en la interacción entre el virus dengue </a:t>
            </a:r>
          </a:p>
          <a:p>
            <a:pPr algn="ctr">
              <a:lnSpc>
                <a:spcPct val="107000"/>
              </a:lnSpc>
              <a:spcBef>
                <a:spcPts val="600"/>
              </a:spcBef>
              <a:spcAft>
                <a:spcPts val="800"/>
              </a:spcAft>
            </a:pPr>
            <a:r>
              <a:rPr lang="es-ES" sz="2800" dirty="0">
                <a:solidFill>
                  <a:srgbClr val="C00000"/>
                </a:solidFill>
                <a:ea typeface="Calibri" panose="020F0502020204030204" pitchFamily="34" charset="0"/>
                <a:cs typeface="Times New Roman" panose="02020603050405020304" pitchFamily="18" charset="0"/>
              </a:rPr>
              <a:t>y</a:t>
            </a:r>
            <a:r>
              <a:rPr lang="es-ES" sz="2800" dirty="0" smtClean="0">
                <a:solidFill>
                  <a:srgbClr val="C00000"/>
                </a:solidFill>
                <a:ea typeface="Calibri" panose="020F0502020204030204" pitchFamily="34" charset="0"/>
                <a:cs typeface="Times New Roman" panose="02020603050405020304" pitchFamily="18" charset="0"/>
              </a:rPr>
              <a:t> las células  de mosquitos y de vertebrados </a:t>
            </a:r>
            <a:endParaRPr lang="es-ES" sz="2800" dirty="0">
              <a:solidFill>
                <a:srgbClr val="C00000"/>
              </a:solidFill>
              <a:ea typeface="Calibri" panose="020F0502020204030204" pitchFamily="34" charset="0"/>
              <a:cs typeface="Times New Roman" panose="02020603050405020304" pitchFamily="18" charset="0"/>
            </a:endParaRPr>
          </a:p>
        </p:txBody>
      </p:sp>
      <p:sp>
        <p:nvSpPr>
          <p:cNvPr id="9" name="Cuadro de texto 32"/>
          <p:cNvSpPr txBox="1"/>
          <p:nvPr/>
        </p:nvSpPr>
        <p:spPr>
          <a:xfrm>
            <a:off x="532264" y="2831079"/>
            <a:ext cx="11214016" cy="46474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b" anchorCtr="0" forceAA="0" compatLnSpc="1">
            <a:prstTxWarp prst="textNoShape">
              <a:avLst/>
            </a:prstTxWarp>
            <a:spAutoFit/>
          </a:bodyPr>
          <a:lstStyle/>
          <a:p>
            <a:pPr algn="ctr"/>
            <a:r>
              <a:rPr lang="es-ES"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 </a:t>
            </a:r>
            <a:r>
              <a:rPr lang="es-ES" b="1" dirty="0" smtClean="0">
                <a:solidFill>
                  <a:schemeClr val="tx1"/>
                </a:solidFill>
                <a:latin typeface="Candara" panose="020E0502030303020204" pitchFamily="34" charset="0"/>
                <a:ea typeface="Times New Roman" panose="02020603050405020304" pitchFamily="18" charset="0"/>
                <a:cs typeface="Times New Roman" panose="02020603050405020304" pitchFamily="18" charset="0"/>
              </a:rPr>
              <a:t>Romel </a:t>
            </a:r>
            <a:r>
              <a:rPr lang="es-ES" b="1" dirty="0">
                <a:solidFill>
                  <a:schemeClr val="tx1"/>
                </a:solidFill>
                <a:latin typeface="Candara" panose="020E0502030303020204" pitchFamily="34" charset="0"/>
                <a:ea typeface="Times New Roman" panose="02020603050405020304" pitchFamily="18" charset="0"/>
                <a:cs typeface="Times New Roman" panose="02020603050405020304" pitchFamily="18" charset="0"/>
              </a:rPr>
              <a:t>Rosales </a:t>
            </a:r>
            <a:r>
              <a:rPr lang="es-ES" b="1" dirty="0" smtClean="0">
                <a:solidFill>
                  <a:schemeClr val="tx1"/>
                </a:solidFill>
                <a:latin typeface="Candara" panose="020E0502030303020204" pitchFamily="34" charset="0"/>
                <a:ea typeface="Times New Roman" panose="02020603050405020304" pitchFamily="18" charset="0"/>
                <a:cs typeface="Times New Roman" panose="02020603050405020304" pitchFamily="18" charset="0"/>
              </a:rPr>
              <a:t>Ramírez, Ana C. Alcalá, Juan E. Ludert</a:t>
            </a:r>
            <a:endParaRPr lang="es-ES" b="1" baseline="30000" dirty="0" smtClean="0">
              <a:solidFill>
                <a:schemeClr val="tx1"/>
              </a:solidFill>
              <a:latin typeface="Candara" panose="020E0502030303020204" pitchFamily="34" charset="0"/>
              <a:ea typeface="Times New Roman" panose="02020603050405020304" pitchFamily="18" charset="0"/>
              <a:cs typeface="Times New Roman" panose="02020603050405020304" pitchFamily="18" charset="0"/>
            </a:endParaRPr>
          </a:p>
          <a:p>
            <a:pPr algn="ctr"/>
            <a:endParaRPr lang="es-ES" b="1" dirty="0">
              <a:solidFill>
                <a:schemeClr val="tx1"/>
              </a:solidFill>
              <a:latin typeface="Candara" panose="020E0502030303020204" pitchFamily="34" charset="0"/>
              <a:ea typeface="Times New Roman" panose="02020603050405020304" pitchFamily="18" charset="0"/>
              <a:cs typeface="Times New Roman" panose="02020603050405020304" pitchFamily="18" charset="0"/>
            </a:endParaRPr>
          </a:p>
          <a:p>
            <a:pPr algn="ctr"/>
            <a:r>
              <a:rPr lang="es-ES" b="1" dirty="0">
                <a:latin typeface="Candara" panose="020E0502030303020204" pitchFamily="34" charset="0"/>
                <a:ea typeface="Calibri" panose="020F0502020204030204" pitchFamily="34" charset="0"/>
                <a:cs typeface="Times New Roman" panose="02020603050405020304" pitchFamily="18" charset="0"/>
              </a:rPr>
              <a:t>Departamento de Infectómica y Patogénesis </a:t>
            </a:r>
            <a:r>
              <a:rPr lang="es-ES" b="1" dirty="0" smtClean="0">
                <a:latin typeface="Candara" panose="020E0502030303020204" pitchFamily="34" charset="0"/>
                <a:ea typeface="Calibri" panose="020F0502020204030204" pitchFamily="34" charset="0"/>
                <a:cs typeface="Times New Roman" panose="02020603050405020304" pitchFamily="18" charset="0"/>
              </a:rPr>
              <a:t>Molecular</a:t>
            </a:r>
          </a:p>
          <a:p>
            <a:pPr algn="ctr"/>
            <a:r>
              <a:rPr lang="es-ES" b="1" dirty="0" smtClean="0">
                <a:latin typeface="Candara" panose="020E0502030303020204" pitchFamily="34" charset="0"/>
                <a:ea typeface="Calibri" panose="020F0502020204030204" pitchFamily="34" charset="0"/>
                <a:cs typeface="Times New Roman" panose="02020603050405020304" pitchFamily="18" charset="0"/>
              </a:rPr>
              <a:t>CINVESTAV, Ciudad de México</a:t>
            </a:r>
          </a:p>
          <a:p>
            <a:pPr algn="ctr"/>
            <a:r>
              <a:rPr lang="es-ES" b="1" dirty="0" smtClean="0">
                <a:solidFill>
                  <a:schemeClr val="tx1"/>
                </a:solidFill>
                <a:latin typeface="Candara" panose="020E0502030303020204" pitchFamily="34" charset="0"/>
                <a:ea typeface="Calibri" panose="020F0502020204030204" pitchFamily="34" charset="0"/>
                <a:cs typeface="Times New Roman" panose="02020603050405020304" pitchFamily="18" charset="0"/>
                <a:hlinkClick r:id="rId3"/>
              </a:rPr>
              <a:t>jludert@cinvestav.mx</a:t>
            </a:r>
            <a:r>
              <a:rPr lang="es-ES" b="1" dirty="0" smtClean="0">
                <a:solidFill>
                  <a:schemeClr val="tx1"/>
                </a:solidFill>
                <a:latin typeface="Candara" panose="020E0502030303020204" pitchFamily="34" charset="0"/>
                <a:ea typeface="Calibri" panose="020F0502020204030204" pitchFamily="34" charset="0"/>
                <a:cs typeface="Times New Roman" panose="02020603050405020304" pitchFamily="18" charset="0"/>
              </a:rPr>
              <a:t> </a:t>
            </a:r>
          </a:p>
          <a:p>
            <a:pPr algn="ctr"/>
            <a:endParaRPr lang="es-ES" b="1" dirty="0" smtClean="0">
              <a:solidFill>
                <a:schemeClr val="tx1"/>
              </a:solidFill>
              <a:latin typeface="Candara" panose="020E0502030303020204" pitchFamily="34" charset="0"/>
              <a:ea typeface="Calibri" panose="020F0502020204030204" pitchFamily="34" charset="0"/>
              <a:cs typeface="Times New Roman" panose="02020603050405020304" pitchFamily="18" charset="0"/>
            </a:endParaRPr>
          </a:p>
          <a:p>
            <a:pPr algn="ctr"/>
            <a:endParaRPr lang="es-ES" b="1" dirty="0">
              <a:solidFill>
                <a:schemeClr val="tx1"/>
              </a:solidFill>
              <a:latin typeface="Candara" panose="020E0502030303020204" pitchFamily="34" charset="0"/>
              <a:ea typeface="Calibri" panose="020F0502020204030204" pitchFamily="34" charset="0"/>
              <a:cs typeface="Times New Roman" panose="02020603050405020304" pitchFamily="18" charset="0"/>
            </a:endParaRPr>
          </a:p>
          <a:p>
            <a:pPr algn="ctr"/>
            <a:r>
              <a:rPr lang="es-ES" sz="24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ARBOVIROSIS EMERGENTES: VACUNACIÓN HUMANA O BARRERRAS EN EL VECTOR</a:t>
            </a:r>
          </a:p>
          <a:p>
            <a:pPr algn="ctr"/>
            <a:r>
              <a:rPr lang="es-ES" sz="24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rPr>
              <a:t>13 de junio, 2018</a:t>
            </a:r>
          </a:p>
          <a:p>
            <a:pPr algn="ctr"/>
            <a:endParaRPr lang="es-ES" sz="2400" b="1" dirty="0" smtClean="0">
              <a:solidFill>
                <a:schemeClr val="accent6">
                  <a:lumMod val="50000"/>
                </a:schemeClr>
              </a:solidFill>
              <a:latin typeface="Candara" panose="020E0502030303020204" pitchFamily="34" charset="0"/>
              <a:ea typeface="Calibri" panose="020F0502020204030204" pitchFamily="34" charset="0"/>
              <a:cs typeface="Times New Roman" panose="02020603050405020304" pitchFamily="18" charset="0"/>
            </a:endParaRPr>
          </a:p>
          <a:p>
            <a:pPr algn="ctr"/>
            <a:r>
              <a:rPr lang="es-ES" sz="2000" b="1" dirty="0" smtClean="0">
                <a:solidFill>
                  <a:schemeClr val="accent6">
                    <a:lumMod val="75000"/>
                  </a:schemeClr>
                </a:solidFill>
                <a:latin typeface="Candara" panose="020E0502030303020204" pitchFamily="34" charset="0"/>
                <a:ea typeface="Calibri" panose="020F0502020204030204" pitchFamily="34" charset="0"/>
                <a:cs typeface="Times New Roman" panose="02020603050405020304" pitchFamily="18" charset="0"/>
              </a:rPr>
              <a:t>Academia Nacional de Medicina</a:t>
            </a:r>
          </a:p>
          <a:p>
            <a:pPr algn="ctr"/>
            <a:r>
              <a:rPr lang="es-ES" sz="2000" b="1" dirty="0" smtClean="0">
                <a:solidFill>
                  <a:schemeClr val="accent6">
                    <a:lumMod val="75000"/>
                  </a:schemeClr>
                </a:solidFill>
                <a:latin typeface="Candara" panose="020E0502030303020204" pitchFamily="34" charset="0"/>
                <a:ea typeface="Calibri" panose="020F0502020204030204" pitchFamily="34" charset="0"/>
                <a:cs typeface="Times New Roman" panose="02020603050405020304" pitchFamily="18" charset="0"/>
              </a:rPr>
              <a:t>Sociedad Mexicana de Inmunología</a:t>
            </a:r>
          </a:p>
          <a:p>
            <a:pPr algn="ctr"/>
            <a:endParaRPr lang="es-ES" b="1" dirty="0">
              <a:solidFill>
                <a:schemeClr val="tx1"/>
              </a:solidFill>
              <a:latin typeface="Candara" panose="020E0502030303020204" pitchFamily="34" charset="0"/>
              <a:ea typeface="Calibri" panose="020F0502020204030204" pitchFamily="34" charset="0"/>
              <a:cs typeface="Times New Roman" panose="02020603050405020304" pitchFamily="18" charset="0"/>
            </a:endParaRPr>
          </a:p>
          <a:p>
            <a:pPr algn="ctr"/>
            <a:r>
              <a:rPr lang="es-ES" b="1" dirty="0" smtClean="0">
                <a:solidFill>
                  <a:schemeClr val="tx1"/>
                </a:solidFill>
                <a:latin typeface="Candara" panose="020E0502030303020204" pitchFamily="34" charset="0"/>
                <a:ea typeface="Times New Roman" panose="02020603050405020304" pitchFamily="18" charset="0"/>
                <a:cs typeface="Times New Roman" panose="02020603050405020304" pitchFamily="18" charset="0"/>
              </a:rPr>
              <a:t> </a:t>
            </a:r>
            <a:endParaRPr lang="es-ES" b="1" dirty="0">
              <a:solidFill>
                <a:schemeClr val="tx1"/>
              </a:solidFill>
              <a:latin typeface="Candara" panose="020E0502030303020204" pitchFamily="34" charset="0"/>
              <a:ea typeface="Times New Roman" panose="02020603050405020304" pitchFamily="18" charset="0"/>
              <a:cs typeface="Times New Roman" panose="02020603050405020304" pitchFamily="18" charset="0"/>
            </a:endParaRPr>
          </a:p>
          <a:p>
            <a:pPr algn="ctr"/>
            <a:endParaRPr lang="es-ES" sz="1400" b="1" dirty="0">
              <a:solidFill>
                <a:schemeClr val="tx1"/>
              </a:solidFill>
              <a:latin typeface="Candara" panose="020E0502030303020204" pitchFamily="34" charset="0"/>
              <a:ea typeface="Times New Roman" panose="02020603050405020304" pitchFamily="18" charset="0"/>
              <a:cs typeface="Times New Roman" panose="02020603050405020304" pitchFamily="18" charset="0"/>
            </a:endParaRPr>
          </a:p>
          <a:p>
            <a:pPr algn="ctr"/>
            <a:endParaRPr lang="es-ES" sz="1400" dirty="0">
              <a:solidFill>
                <a:schemeClr val="tx1"/>
              </a:solidFill>
              <a:latin typeface="Candara" panose="020E0502030303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327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684" y="1422400"/>
            <a:ext cx="8113872" cy="4799848"/>
          </a:xfrm>
          <a:prstGeom prst="rect">
            <a:avLst/>
          </a:prstGeom>
        </p:spPr>
      </p:pic>
      <p:sp>
        <p:nvSpPr>
          <p:cNvPr id="7" name="Rectangle 6"/>
          <p:cNvSpPr/>
          <p:nvPr/>
        </p:nvSpPr>
        <p:spPr>
          <a:xfrm>
            <a:off x="450377" y="171515"/>
            <a:ext cx="11286698" cy="830997"/>
          </a:xfrm>
          <a:prstGeom prst="rect">
            <a:avLst/>
          </a:prstGeom>
        </p:spPr>
        <p:txBody>
          <a:bodyPr wrap="square">
            <a:spAutoFit/>
          </a:bodyPr>
          <a:lstStyle/>
          <a:p>
            <a:pPr algn="ctr"/>
            <a:r>
              <a:rPr lang="es-ES" sz="2400" dirty="0">
                <a:solidFill>
                  <a:srgbClr val="C00000"/>
                </a:solidFill>
                <a:latin typeface="AR CENA" panose="02000000000000000000" pitchFamily="2" charset="0"/>
              </a:rPr>
              <a:t>La secreción de NS1 en células de mosquito es insensible </a:t>
            </a:r>
            <a:r>
              <a:rPr lang="es-ES" sz="2400" dirty="0" smtClean="0">
                <a:solidFill>
                  <a:srgbClr val="C00000"/>
                </a:solidFill>
                <a:latin typeface="AR CENA" panose="02000000000000000000" pitchFamily="2" charset="0"/>
              </a:rPr>
              <a:t>al silenciamiento de proteínas claves para la secreción a través de la ruta clásica</a:t>
            </a:r>
            <a:endParaRPr lang="es-MX" sz="2400" dirty="0">
              <a:solidFill>
                <a:srgbClr val="C00000"/>
              </a:solidFill>
              <a:latin typeface="AR CENA" panose="02000000000000000000" pitchFamily="2" charset="0"/>
            </a:endParaRPr>
          </a:p>
        </p:txBody>
      </p:sp>
      <p:sp>
        <p:nvSpPr>
          <p:cNvPr id="4" name="TextBox 3"/>
          <p:cNvSpPr txBox="1"/>
          <p:nvPr/>
        </p:nvSpPr>
        <p:spPr>
          <a:xfrm>
            <a:off x="10077131" y="6399672"/>
            <a:ext cx="1905603" cy="635000"/>
          </a:xfrm>
          <a:prstGeom prst="rect">
            <a:avLst/>
          </a:prstGeom>
          <a:solidFill>
            <a:srgbClr val="FFFFFF"/>
          </a:solidFill>
        </p:spPr>
        <p:txBody>
          <a:bodyPr rtlCol="0" anchor="t"/>
          <a:lstStyle/>
          <a:p>
            <a:r>
              <a:rPr lang="es-ES" dirty="0"/>
              <a:t>Alcalá et al. 2017</a:t>
            </a:r>
            <a:endParaRPr lang="es-MX" dirty="0"/>
          </a:p>
          <a:p>
            <a:pPr algn="l"/>
            <a:endParaRPr lang="en-US" sz="1100" dirty="0"/>
          </a:p>
        </p:txBody>
      </p:sp>
      <p:pic>
        <p:nvPicPr>
          <p:cNvPr id="19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74" t="2534" r="62697" b="57779"/>
          <a:stretch/>
        </p:blipFill>
        <p:spPr bwMode="auto">
          <a:xfrm rot="16200000">
            <a:off x="8568221" y="2501754"/>
            <a:ext cx="4331486" cy="2552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9307773" y="3232860"/>
            <a:ext cx="559561" cy="8614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extBox 9"/>
          <p:cNvSpPr txBox="1"/>
          <p:nvPr/>
        </p:nvSpPr>
        <p:spPr>
          <a:xfrm>
            <a:off x="9266840" y="3671292"/>
            <a:ext cx="651140" cy="369332"/>
          </a:xfrm>
          <a:prstGeom prst="rect">
            <a:avLst/>
          </a:prstGeom>
          <a:noFill/>
        </p:spPr>
        <p:txBody>
          <a:bodyPr wrap="none" rtlCol="0">
            <a:spAutoFit/>
          </a:bodyPr>
          <a:lstStyle/>
          <a:p>
            <a:r>
              <a:rPr lang="es-ES" dirty="0" err="1" smtClean="0"/>
              <a:t>Sar</a:t>
            </a:r>
            <a:r>
              <a:rPr lang="es-ES" dirty="0" smtClean="0"/>
              <a:t> 1</a:t>
            </a:r>
            <a:endParaRPr lang="es-MX" dirty="0"/>
          </a:p>
        </p:txBody>
      </p:sp>
    </p:spTree>
    <p:extLst>
      <p:ext uri="{BB962C8B-B14F-4D97-AF65-F5344CB8AC3E}">
        <p14:creationId xmlns:p14="http://schemas.microsoft.com/office/powerpoint/2010/main" val="2399960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85" y="646760"/>
            <a:ext cx="10736755" cy="5616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1270001" y="6477019"/>
            <a:ext cx="11006667"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charset="0"/>
                <a:ea typeface="ＭＳ Ｐゴシック" charset="-128"/>
              </a:defRPr>
            </a:lvl9pPr>
          </a:lstStyle>
          <a:p>
            <a:r>
              <a:rPr lang="en-US" altLang="es-MX" sz="900" i="1">
                <a:solidFill>
                  <a:schemeClr val="tx1"/>
                </a:solidFill>
              </a:rPr>
              <a:t>Trends in Plant Science</a:t>
            </a:r>
            <a:r>
              <a:rPr lang="en-US" altLang="es-MX" sz="900">
                <a:solidFill>
                  <a:schemeClr val="tx1"/>
                </a:solidFill>
              </a:rPr>
              <a:t> 2012 17, 606-615DOI: (10.1016/j.tplants.2012.06.004) </a:t>
            </a:r>
          </a:p>
        </p:txBody>
      </p:sp>
      <p:sp>
        <p:nvSpPr>
          <p:cNvPr id="4100" name="Text Box 4"/>
          <p:cNvSpPr txBox="1">
            <a:spLocks noChangeArrowheads="1"/>
          </p:cNvSpPr>
          <p:nvPr/>
        </p:nvSpPr>
        <p:spPr bwMode="auto">
          <a:xfrm>
            <a:off x="1270000" y="6624657"/>
            <a:ext cx="7408333"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5pPr>
            <a:lvl6pPr marL="25146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6pPr>
            <a:lvl7pPr marL="29718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7pPr>
            <a:lvl8pPr marL="34290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8pPr>
            <a:lvl9pPr marL="3886200" indent="-228600" defTabSz="457200" fontAlgn="base">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400">
                <a:solidFill>
                  <a:srgbClr val="FFFFFF"/>
                </a:solidFill>
                <a:latin typeface="Arial" charset="0"/>
                <a:ea typeface="ＭＳ Ｐゴシック" charset="-128"/>
              </a:defRPr>
            </a:lvl9pPr>
          </a:lstStyle>
          <a:p>
            <a:r>
              <a:rPr lang="en-US" altLang="es-MX" sz="900">
                <a:solidFill>
                  <a:schemeClr val="tx1"/>
                </a:solidFill>
              </a:rPr>
              <a:t>Copyright © 2012 Elsevier Ltd</a:t>
            </a:r>
            <a:r>
              <a:rPr lang="en-US" altLang="es-MX" sz="900">
                <a:solidFill>
                  <a:schemeClr val="tx1"/>
                </a:solidFill>
                <a:hlinkClick r:id="rId4"/>
              </a:rPr>
              <a:t> Terms and Conditions</a:t>
            </a:r>
          </a:p>
        </p:txBody>
      </p:sp>
      <p:sp>
        <p:nvSpPr>
          <p:cNvPr id="2" name="Rectangle 1"/>
          <p:cNvSpPr/>
          <p:nvPr/>
        </p:nvSpPr>
        <p:spPr>
          <a:xfrm>
            <a:off x="234032" y="128995"/>
            <a:ext cx="5061002" cy="369332"/>
          </a:xfrm>
          <a:prstGeom prst="rect">
            <a:avLst/>
          </a:prstGeom>
        </p:spPr>
        <p:txBody>
          <a:bodyPr wrap="none">
            <a:spAutoFit/>
          </a:bodyPr>
          <a:lstStyle/>
          <a:p>
            <a:pPr algn="ctr">
              <a:spcAft>
                <a:spcPts val="3188"/>
              </a:spcAft>
            </a:pPr>
            <a:r>
              <a:rPr lang="en-US" altLang="es-MX" b="1" i="1" dirty="0" err="1" smtClean="0">
                <a:latin typeface="Candara" panose="020E0502030303020204" pitchFamily="34" charset="0"/>
              </a:rPr>
              <a:t>Rutas</a:t>
            </a:r>
            <a:r>
              <a:rPr lang="en-US" altLang="es-MX" b="1" i="1" dirty="0" smtClean="0">
                <a:latin typeface="Candara" panose="020E0502030303020204" pitchFamily="34" charset="0"/>
              </a:rPr>
              <a:t> no </a:t>
            </a:r>
            <a:r>
              <a:rPr lang="en-US" altLang="es-MX" b="1" i="1" dirty="0" err="1" smtClean="0">
                <a:latin typeface="Candara" panose="020E0502030303020204" pitchFamily="34" charset="0"/>
              </a:rPr>
              <a:t>convencionales</a:t>
            </a:r>
            <a:r>
              <a:rPr lang="en-US" altLang="es-MX" b="1" i="1" dirty="0" smtClean="0">
                <a:latin typeface="Candara" panose="020E0502030303020204" pitchFamily="34" charset="0"/>
              </a:rPr>
              <a:t> de </a:t>
            </a:r>
            <a:r>
              <a:rPr lang="en-US" altLang="es-MX" b="1" i="1" dirty="0" err="1" smtClean="0">
                <a:latin typeface="Candara" panose="020E0502030303020204" pitchFamily="34" charset="0"/>
              </a:rPr>
              <a:t>secreción</a:t>
            </a:r>
            <a:r>
              <a:rPr lang="en-US" altLang="es-MX" b="1" i="1" dirty="0" smtClean="0">
                <a:latin typeface="Candara" panose="020E0502030303020204" pitchFamily="34" charset="0"/>
              </a:rPr>
              <a:t> de </a:t>
            </a:r>
            <a:r>
              <a:rPr lang="en-US" altLang="es-MX" b="1" i="1" dirty="0" err="1" smtClean="0">
                <a:latin typeface="Candara" panose="020E0502030303020204" pitchFamily="34" charset="0"/>
              </a:rPr>
              <a:t>proteínas</a:t>
            </a:r>
            <a:r>
              <a:rPr lang="en-US" altLang="es-MX" dirty="0"/>
              <a:t> </a:t>
            </a:r>
          </a:p>
        </p:txBody>
      </p:sp>
      <p:sp>
        <p:nvSpPr>
          <p:cNvPr id="3" name="TextBox 2"/>
          <p:cNvSpPr txBox="1"/>
          <p:nvPr/>
        </p:nvSpPr>
        <p:spPr>
          <a:xfrm>
            <a:off x="9431105" y="6422612"/>
            <a:ext cx="2271006" cy="369332"/>
          </a:xfrm>
          <a:prstGeom prst="rect">
            <a:avLst/>
          </a:prstGeom>
          <a:noFill/>
        </p:spPr>
        <p:txBody>
          <a:bodyPr wrap="none" rtlCol="0">
            <a:spAutoFit/>
          </a:bodyPr>
          <a:lstStyle/>
          <a:p>
            <a:r>
              <a:rPr lang="es-ES" dirty="0" err="1" smtClean="0"/>
              <a:t>Spyropoxide</a:t>
            </a:r>
            <a:r>
              <a:rPr lang="es-ES" dirty="0" smtClean="0"/>
              <a:t>, GW4869</a:t>
            </a:r>
            <a:endParaRPr lang="es-MX" dirty="0"/>
          </a:p>
        </p:txBody>
      </p:sp>
    </p:spTree>
    <p:extLst>
      <p:ext uri="{BB962C8B-B14F-4D97-AF65-F5344CB8AC3E}">
        <p14:creationId xmlns:p14="http://schemas.microsoft.com/office/powerpoint/2010/main" val="54578309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433923" y="381640"/>
            <a:ext cx="1132416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defTabSz="457200" fontAlgn="base" hangingPunct="0">
              <a:lnSpc>
                <a:spcPct val="93000"/>
              </a:lnSpc>
              <a:spcBef>
                <a:spcPct val="0"/>
              </a:spcBef>
              <a:spcAft>
                <a:spcPct val="0"/>
              </a:spcAft>
              <a:buClr>
                <a:srgbClr val="000000"/>
              </a:buClr>
              <a:buSzPct val="45000"/>
              <a:buFont typeface="Wingdings" charset="2"/>
              <a:buNone/>
            </a:pPr>
            <a:r>
              <a:rPr lang="en-GB" altLang="es-MX" sz="1600" b="1" dirty="0" smtClean="0">
                <a:latin typeface="Arial" charset="0"/>
              </a:rPr>
              <a:t>The role of caveolin-1 in the efflux/influx of cholesterol and intracellular cholesterol trafficking.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459" y="5816771"/>
            <a:ext cx="3534719" cy="819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321" y="979303"/>
            <a:ext cx="92390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480339" y="5972309"/>
            <a:ext cx="5224319"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pPr defTabSz="457200" fontAlgn="base" hangingPunct="0">
              <a:lnSpc>
                <a:spcPct val="93000"/>
              </a:lnSpc>
              <a:spcBef>
                <a:spcPct val="0"/>
              </a:spcBef>
              <a:spcAft>
                <a:spcPct val="0"/>
              </a:spcAft>
              <a:buClr>
                <a:srgbClr val="000000"/>
              </a:buClr>
              <a:buSzPct val="45000"/>
              <a:buFont typeface="Wingdings" charset="2"/>
              <a:buNone/>
            </a:pPr>
            <a:r>
              <a:rPr lang="en-GB" altLang="es-MX" sz="1200" b="1" smtClean="0">
                <a:latin typeface="Arial" charset="0"/>
              </a:rPr>
              <a:t>Babak Razani et al. Pharmacol Rev 2002;54:431-467</a:t>
            </a:r>
          </a:p>
        </p:txBody>
      </p:sp>
      <p:sp>
        <p:nvSpPr>
          <p:cNvPr id="3077" name="Text Box 5"/>
          <p:cNvSpPr txBox="1">
            <a:spLocks noChangeArrowheads="1"/>
          </p:cNvSpPr>
          <p:nvPr/>
        </p:nvSpPr>
        <p:spPr bwMode="auto">
          <a:xfrm>
            <a:off x="130560" y="6613176"/>
            <a:ext cx="657408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pPr defTabSz="457200" fontAlgn="base" hangingPunct="0">
              <a:lnSpc>
                <a:spcPct val="93000"/>
              </a:lnSpc>
              <a:spcBef>
                <a:spcPct val="0"/>
              </a:spcBef>
              <a:spcAft>
                <a:spcPct val="0"/>
              </a:spcAft>
              <a:buClr>
                <a:srgbClr val="000000"/>
              </a:buClr>
              <a:buSzPct val="45000"/>
              <a:buFont typeface="Wingdings" charset="2"/>
              <a:buNone/>
            </a:pPr>
            <a:r>
              <a:rPr lang="en-GB" altLang="es-MX" sz="1000" smtClean="0">
                <a:latin typeface="Arial" charset="0"/>
              </a:rPr>
              <a:t>The American Society for Pharmacology and Experimental Therapeutics</a:t>
            </a:r>
          </a:p>
        </p:txBody>
      </p:sp>
      <p:sp>
        <p:nvSpPr>
          <p:cNvPr id="2" name="TextBox 1"/>
          <p:cNvSpPr txBox="1"/>
          <p:nvPr/>
        </p:nvSpPr>
        <p:spPr>
          <a:xfrm>
            <a:off x="54588" y="3862314"/>
            <a:ext cx="1460656" cy="1477328"/>
          </a:xfrm>
          <a:prstGeom prst="rect">
            <a:avLst/>
          </a:prstGeom>
          <a:noFill/>
        </p:spPr>
        <p:txBody>
          <a:bodyPr wrap="none" rtlCol="0">
            <a:spAutoFit/>
          </a:bodyPr>
          <a:lstStyle/>
          <a:p>
            <a:r>
              <a:rPr lang="es-ES" dirty="0" smtClean="0">
                <a:solidFill>
                  <a:srgbClr val="C00000"/>
                </a:solidFill>
              </a:rPr>
              <a:t>Caveolina-1</a:t>
            </a:r>
          </a:p>
          <a:p>
            <a:r>
              <a:rPr lang="es-ES" dirty="0" smtClean="0">
                <a:solidFill>
                  <a:srgbClr val="C00000"/>
                </a:solidFill>
              </a:rPr>
              <a:t>FKBP52</a:t>
            </a:r>
          </a:p>
          <a:p>
            <a:r>
              <a:rPr lang="es-ES" dirty="0" err="1" smtClean="0">
                <a:solidFill>
                  <a:srgbClr val="C00000"/>
                </a:solidFill>
              </a:rPr>
              <a:t>Ciclofilina</a:t>
            </a:r>
            <a:r>
              <a:rPr lang="es-ES" dirty="0" smtClean="0">
                <a:solidFill>
                  <a:srgbClr val="C00000"/>
                </a:solidFill>
              </a:rPr>
              <a:t> 40</a:t>
            </a:r>
          </a:p>
          <a:p>
            <a:r>
              <a:rPr lang="es-ES" dirty="0" err="1" smtClean="0">
                <a:solidFill>
                  <a:srgbClr val="C00000"/>
                </a:solidFill>
              </a:rPr>
              <a:t>Ciclofilina</a:t>
            </a:r>
            <a:r>
              <a:rPr lang="es-ES" dirty="0" smtClean="0">
                <a:solidFill>
                  <a:srgbClr val="C00000"/>
                </a:solidFill>
              </a:rPr>
              <a:t> A</a:t>
            </a:r>
          </a:p>
          <a:p>
            <a:endParaRPr lang="es-MX" dirty="0"/>
          </a:p>
        </p:txBody>
      </p:sp>
    </p:spTree>
    <p:extLst>
      <p:ext uri="{BB962C8B-B14F-4D97-AF65-F5344CB8AC3E}">
        <p14:creationId xmlns:p14="http://schemas.microsoft.com/office/powerpoint/2010/main" val="1534301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341" t="20996" r="38068" b="11294"/>
          <a:stretch/>
        </p:blipFill>
        <p:spPr>
          <a:xfrm>
            <a:off x="2377568" y="871860"/>
            <a:ext cx="7215733" cy="5396740"/>
          </a:xfrm>
          <a:prstGeom prst="rect">
            <a:avLst/>
          </a:prstGeom>
        </p:spPr>
      </p:pic>
      <p:sp>
        <p:nvSpPr>
          <p:cNvPr id="3" name="CuadroTexto 2"/>
          <p:cNvSpPr txBox="1"/>
          <p:nvPr/>
        </p:nvSpPr>
        <p:spPr>
          <a:xfrm>
            <a:off x="163776" y="219816"/>
            <a:ext cx="12091916" cy="430887"/>
          </a:xfrm>
          <a:prstGeom prst="rect">
            <a:avLst/>
          </a:prstGeom>
          <a:noFill/>
        </p:spPr>
        <p:txBody>
          <a:bodyPr wrap="square" rtlCol="0">
            <a:spAutoFit/>
          </a:bodyPr>
          <a:lstStyle/>
          <a:p>
            <a:pPr algn="ctr"/>
            <a:r>
              <a:rPr lang="en-US" sz="2200" b="1" dirty="0" smtClean="0">
                <a:solidFill>
                  <a:srgbClr val="FF0000"/>
                </a:solidFill>
                <a:latin typeface="Candara" panose="020E0502030303020204" pitchFamily="34" charset="0"/>
              </a:rPr>
              <a:t>La </a:t>
            </a:r>
            <a:r>
              <a:rPr lang="en-US" sz="2200" b="1" dirty="0" err="1" smtClean="0">
                <a:solidFill>
                  <a:srgbClr val="FF0000"/>
                </a:solidFill>
                <a:latin typeface="Candara" panose="020E0502030303020204" pitchFamily="34" charset="0"/>
              </a:rPr>
              <a:t>secreción</a:t>
            </a:r>
            <a:r>
              <a:rPr lang="en-US" sz="2200" b="1" dirty="0" smtClean="0">
                <a:solidFill>
                  <a:srgbClr val="FF0000"/>
                </a:solidFill>
                <a:latin typeface="Candara" panose="020E0502030303020204" pitchFamily="34" charset="0"/>
              </a:rPr>
              <a:t> de NS1 </a:t>
            </a:r>
            <a:r>
              <a:rPr lang="en-US" sz="2200" b="1" dirty="0" err="1" smtClean="0">
                <a:solidFill>
                  <a:srgbClr val="FF0000"/>
                </a:solidFill>
                <a:latin typeface="Candara" panose="020E0502030303020204" pitchFamily="34" charset="0"/>
              </a:rPr>
              <a:t>en</a:t>
            </a:r>
            <a:r>
              <a:rPr lang="en-US" sz="2200" b="1" dirty="0" smtClean="0">
                <a:solidFill>
                  <a:srgbClr val="FF0000"/>
                </a:solidFill>
                <a:latin typeface="Candara" panose="020E0502030303020204" pitchFamily="34" charset="0"/>
              </a:rPr>
              <a:t> </a:t>
            </a:r>
            <a:r>
              <a:rPr lang="en-US" sz="2200" b="1" dirty="0" err="1" smtClean="0">
                <a:solidFill>
                  <a:srgbClr val="FF0000"/>
                </a:solidFill>
                <a:latin typeface="Candara" panose="020E0502030303020204" pitchFamily="34" charset="0"/>
              </a:rPr>
              <a:t>células</a:t>
            </a:r>
            <a:r>
              <a:rPr lang="en-US" sz="2200" b="1" dirty="0" smtClean="0">
                <a:solidFill>
                  <a:srgbClr val="FF0000"/>
                </a:solidFill>
                <a:latin typeface="Candara" panose="020E0502030303020204" pitchFamily="34" charset="0"/>
              </a:rPr>
              <a:t> de mosquito se reduce al </a:t>
            </a:r>
            <a:r>
              <a:rPr lang="en-US" sz="2200" b="1" dirty="0" err="1" smtClean="0">
                <a:solidFill>
                  <a:srgbClr val="FF0000"/>
                </a:solidFill>
                <a:latin typeface="Candara" panose="020E0502030303020204" pitchFamily="34" charset="0"/>
              </a:rPr>
              <a:t>silenciar</a:t>
            </a:r>
            <a:r>
              <a:rPr lang="en-US" sz="2200" b="1" dirty="0" smtClean="0">
                <a:solidFill>
                  <a:srgbClr val="FF0000"/>
                </a:solidFill>
                <a:latin typeface="Candara" panose="020E0502030303020204" pitchFamily="34" charset="0"/>
              </a:rPr>
              <a:t> la </a:t>
            </a:r>
            <a:r>
              <a:rPr lang="en-US" sz="2200" b="1" dirty="0" err="1" smtClean="0">
                <a:solidFill>
                  <a:srgbClr val="FF0000"/>
                </a:solidFill>
                <a:latin typeface="Candara" panose="020E0502030303020204" pitchFamily="34" charset="0"/>
              </a:rPr>
              <a:t>expresión</a:t>
            </a:r>
            <a:r>
              <a:rPr lang="en-US" sz="2200" b="1" dirty="0" smtClean="0">
                <a:solidFill>
                  <a:srgbClr val="FF0000"/>
                </a:solidFill>
                <a:latin typeface="Candara" panose="020E0502030303020204" pitchFamily="34" charset="0"/>
              </a:rPr>
              <a:t> de caveolina-1 </a:t>
            </a:r>
            <a:endParaRPr lang="en-US" sz="2200" b="1" dirty="0">
              <a:solidFill>
                <a:srgbClr val="FF0000"/>
              </a:solidFill>
              <a:latin typeface="Candara" panose="020E0502030303020204" pitchFamily="34" charset="0"/>
            </a:endParaRPr>
          </a:p>
        </p:txBody>
      </p:sp>
      <p:sp>
        <p:nvSpPr>
          <p:cNvPr id="4" name="TextBox 3"/>
          <p:cNvSpPr txBox="1"/>
          <p:nvPr/>
        </p:nvSpPr>
        <p:spPr>
          <a:xfrm>
            <a:off x="10204761" y="5486365"/>
            <a:ext cx="579005" cy="400110"/>
          </a:xfrm>
          <a:prstGeom prst="rect">
            <a:avLst/>
          </a:prstGeom>
          <a:noFill/>
        </p:spPr>
        <p:txBody>
          <a:bodyPr wrap="none" rtlCol="0">
            <a:spAutoFit/>
          </a:bodyPr>
          <a:lstStyle/>
          <a:p>
            <a:r>
              <a:rPr lang="es-ES" sz="2000" dirty="0">
                <a:latin typeface="Candara" panose="020E0502030303020204" pitchFamily="34" charset="0"/>
              </a:rPr>
              <a:t>n</a:t>
            </a:r>
            <a:r>
              <a:rPr lang="es-ES" sz="2000" dirty="0" smtClean="0">
                <a:latin typeface="Candara" panose="020E0502030303020204" pitchFamily="34" charset="0"/>
              </a:rPr>
              <a:t>=3</a:t>
            </a:r>
            <a:endParaRPr lang="es-MX" sz="2000" dirty="0">
              <a:latin typeface="Candara" panose="020E0502030303020204" pitchFamily="34" charset="0"/>
            </a:endParaRPr>
          </a:p>
        </p:txBody>
      </p:sp>
      <p:sp>
        <p:nvSpPr>
          <p:cNvPr id="5" name="TextBox 4"/>
          <p:cNvSpPr txBox="1"/>
          <p:nvPr/>
        </p:nvSpPr>
        <p:spPr>
          <a:xfrm>
            <a:off x="10250784" y="6438746"/>
            <a:ext cx="1412566" cy="307777"/>
          </a:xfrm>
          <a:prstGeom prst="rect">
            <a:avLst/>
          </a:prstGeom>
          <a:noFill/>
        </p:spPr>
        <p:txBody>
          <a:bodyPr wrap="none" rtlCol="0">
            <a:spAutoFit/>
          </a:bodyPr>
          <a:lstStyle/>
          <a:p>
            <a:r>
              <a:rPr lang="es-ES" sz="1400" dirty="0" smtClean="0">
                <a:latin typeface="Candara" panose="020E0502030303020204" pitchFamily="34" charset="0"/>
              </a:rPr>
              <a:t>Alcala et al. 2017</a:t>
            </a:r>
            <a:endParaRPr lang="es-MX" sz="1400" dirty="0">
              <a:latin typeface="Candara" panose="020E0502030303020204" pitchFamily="34" charset="0"/>
            </a:endParaRPr>
          </a:p>
        </p:txBody>
      </p:sp>
    </p:spTree>
    <p:extLst>
      <p:ext uri="{BB962C8B-B14F-4D97-AF65-F5344CB8AC3E}">
        <p14:creationId xmlns:p14="http://schemas.microsoft.com/office/powerpoint/2010/main" val="3423640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551976" y="2622873"/>
            <a:ext cx="1841272" cy="308982"/>
          </a:xfrm>
          <a:prstGeom prst="rect">
            <a:avLst/>
          </a:prstGeom>
          <a:ln w="19050">
            <a:solidFill>
              <a:schemeClr val="tx1"/>
            </a:solidFill>
          </a:ln>
        </p:spPr>
      </p:pic>
      <p:pic>
        <p:nvPicPr>
          <p:cNvPr id="28" name="Imagen 6"/>
          <p:cNvPicPr>
            <a:picLocks noChangeAspect="1"/>
          </p:cNvPicPr>
          <p:nvPr/>
        </p:nvPicPr>
        <p:blipFill rotWithShape="1">
          <a:blip r:embed="rId4">
            <a:extLst>
              <a:ext uri="{28A0092B-C50C-407E-A947-70E740481C1C}">
                <a14:useLocalDpi xmlns:a14="http://schemas.microsoft.com/office/drawing/2010/main"/>
              </a:ext>
            </a:extLst>
          </a:blip>
          <a:srcRect l="18307" t="1" r="49739" b="15001"/>
          <a:stretch/>
        </p:blipFill>
        <p:spPr>
          <a:xfrm>
            <a:off x="1538328" y="1810108"/>
            <a:ext cx="1841274" cy="622062"/>
          </a:xfrm>
          <a:prstGeom prst="rect">
            <a:avLst/>
          </a:prstGeom>
          <a:ln w="19050">
            <a:solidFill>
              <a:schemeClr val="tx1"/>
            </a:solidFill>
          </a:ln>
        </p:spPr>
      </p:pic>
      <p:sp>
        <p:nvSpPr>
          <p:cNvPr id="29" name="CuadroTexto 9"/>
          <p:cNvSpPr txBox="1"/>
          <p:nvPr/>
        </p:nvSpPr>
        <p:spPr>
          <a:xfrm>
            <a:off x="3578902" y="2600486"/>
            <a:ext cx="1245825" cy="261610"/>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sym typeface="Symbol" panose="05050102010706020507" pitchFamily="18" charset="2"/>
              </a:rPr>
              <a:t></a:t>
            </a:r>
            <a:r>
              <a:rPr lang="es-ES" sz="1100" dirty="0">
                <a:latin typeface="Arial" panose="020B0604020202020204" pitchFamily="34" charset="0"/>
                <a:cs typeface="Arial" panose="020B0604020202020204" pitchFamily="34" charset="0"/>
              </a:rPr>
              <a:t>-</a:t>
            </a:r>
            <a:r>
              <a:rPr lang="es-ES" sz="1100" dirty="0" err="1">
                <a:latin typeface="Arial" panose="020B0604020202020204" pitchFamily="34" charset="0"/>
                <a:cs typeface="Arial" panose="020B0604020202020204" pitchFamily="34" charset="0"/>
              </a:rPr>
              <a:t>actin</a:t>
            </a:r>
            <a:endParaRPr lang="es-ES" sz="1100" dirty="0">
              <a:latin typeface="Arial" panose="020B0604020202020204" pitchFamily="34" charset="0"/>
              <a:cs typeface="Arial" panose="020B0604020202020204" pitchFamily="34" charset="0"/>
            </a:endParaRPr>
          </a:p>
        </p:txBody>
      </p:sp>
      <p:sp>
        <p:nvSpPr>
          <p:cNvPr id="30" name="CuadroTexto 10"/>
          <p:cNvSpPr txBox="1"/>
          <p:nvPr/>
        </p:nvSpPr>
        <p:spPr>
          <a:xfrm>
            <a:off x="3483366" y="2064970"/>
            <a:ext cx="972365" cy="261610"/>
          </a:xfrm>
          <a:prstGeom prst="rect">
            <a:avLst/>
          </a:prstGeom>
          <a:noFill/>
        </p:spPr>
        <p:txBody>
          <a:bodyPr wrap="square" rtlCol="0">
            <a:spAutoFit/>
          </a:bodyPr>
          <a:lstStyle/>
          <a:p>
            <a:r>
              <a:rPr lang="es-ES" sz="1100" dirty="0">
                <a:latin typeface="Arial" panose="020B0604020202020204" pitchFamily="34" charset="0"/>
                <a:cs typeface="Arial" panose="020B0604020202020204" pitchFamily="34" charset="0"/>
              </a:rPr>
              <a:t>FKBP52</a:t>
            </a:r>
          </a:p>
        </p:txBody>
      </p:sp>
      <p:sp>
        <p:nvSpPr>
          <p:cNvPr id="31" name="CuadroTexto 11"/>
          <p:cNvSpPr txBox="1"/>
          <p:nvPr/>
        </p:nvSpPr>
        <p:spPr>
          <a:xfrm>
            <a:off x="342174" y="2619852"/>
            <a:ext cx="1110221" cy="261610"/>
          </a:xfrm>
          <a:prstGeom prst="rect">
            <a:avLst/>
          </a:prstGeom>
          <a:noFill/>
        </p:spPr>
        <p:txBody>
          <a:bodyPr wrap="square" rtlCol="0">
            <a:spAutoFit/>
          </a:bodyPr>
          <a:lstStyle/>
          <a:p>
            <a:pPr algn="r"/>
            <a:r>
              <a:rPr lang="es-ES" sz="1100" dirty="0">
                <a:latin typeface="Arial" panose="020B0604020202020204" pitchFamily="34" charset="0"/>
                <a:cs typeface="Arial" panose="020B0604020202020204" pitchFamily="34" charset="0"/>
              </a:rPr>
              <a:t>42 </a:t>
            </a:r>
            <a:r>
              <a:rPr lang="es-ES" sz="1100" dirty="0" err="1">
                <a:latin typeface="Arial" panose="020B0604020202020204" pitchFamily="34" charset="0"/>
                <a:cs typeface="Arial" panose="020B0604020202020204" pitchFamily="34" charset="0"/>
              </a:rPr>
              <a:t>kDa</a:t>
            </a:r>
            <a:endParaRPr lang="es-ES" sz="1100" dirty="0">
              <a:latin typeface="Arial" panose="020B0604020202020204" pitchFamily="34" charset="0"/>
              <a:cs typeface="Arial" panose="020B0604020202020204" pitchFamily="34" charset="0"/>
            </a:endParaRPr>
          </a:p>
        </p:txBody>
      </p:sp>
      <p:sp>
        <p:nvSpPr>
          <p:cNvPr id="32" name="CuadroTexto 12"/>
          <p:cNvSpPr txBox="1"/>
          <p:nvPr/>
        </p:nvSpPr>
        <p:spPr>
          <a:xfrm>
            <a:off x="374222" y="2051322"/>
            <a:ext cx="1110221" cy="261610"/>
          </a:xfrm>
          <a:prstGeom prst="rect">
            <a:avLst/>
          </a:prstGeom>
          <a:noFill/>
        </p:spPr>
        <p:txBody>
          <a:bodyPr wrap="square" rtlCol="0">
            <a:spAutoFit/>
          </a:bodyPr>
          <a:lstStyle/>
          <a:p>
            <a:pPr algn="r"/>
            <a:r>
              <a:rPr lang="es-ES" sz="1100" dirty="0">
                <a:latin typeface="Arial" panose="020B0604020202020204" pitchFamily="34" charset="0"/>
                <a:cs typeface="Arial" panose="020B0604020202020204" pitchFamily="34" charset="0"/>
              </a:rPr>
              <a:t>52 </a:t>
            </a:r>
            <a:r>
              <a:rPr lang="es-ES" sz="1100" dirty="0" err="1">
                <a:latin typeface="Arial" panose="020B0604020202020204" pitchFamily="34" charset="0"/>
                <a:cs typeface="Arial" panose="020B0604020202020204" pitchFamily="34" charset="0"/>
              </a:rPr>
              <a:t>kDa</a:t>
            </a:r>
            <a:endParaRPr lang="es-ES" sz="1100" dirty="0">
              <a:latin typeface="Arial" panose="020B0604020202020204" pitchFamily="34" charset="0"/>
              <a:cs typeface="Arial" panose="020B0604020202020204" pitchFamily="34" charset="0"/>
            </a:endParaRPr>
          </a:p>
        </p:txBody>
      </p:sp>
      <p:graphicFrame>
        <p:nvGraphicFramePr>
          <p:cNvPr id="33" name="Objeto 18"/>
          <p:cNvGraphicFramePr>
            <a:graphicFrameLocks noChangeAspect="1"/>
          </p:cNvGraphicFramePr>
          <p:nvPr>
            <p:extLst>
              <p:ext uri="{D42A27DB-BD31-4B8C-83A1-F6EECF244321}">
                <p14:modId xmlns:p14="http://schemas.microsoft.com/office/powerpoint/2010/main" val="4152364954"/>
              </p:ext>
            </p:extLst>
          </p:nvPr>
        </p:nvGraphicFramePr>
        <p:xfrm>
          <a:off x="5051328" y="1019872"/>
          <a:ext cx="3343587" cy="2376082"/>
        </p:xfrm>
        <a:graphic>
          <a:graphicData uri="http://schemas.openxmlformats.org/presentationml/2006/ole">
            <mc:AlternateContent xmlns:mc="http://schemas.openxmlformats.org/markup-compatibility/2006">
              <mc:Choice xmlns:v="urn:schemas-microsoft-com:vml" Requires="v">
                <p:oleObj spid="_x0000_s21619" name="Prism 6" r:id="rId5" imgW="4276612" imgH="3040060" progId="Prism6.Document">
                  <p:embed/>
                </p:oleObj>
              </mc:Choice>
              <mc:Fallback>
                <p:oleObj name="Prism 6" r:id="rId5" imgW="4276612" imgH="3040060" progId="Prism6.Document">
                  <p:embed/>
                  <p:pic>
                    <p:nvPicPr>
                      <p:cNvPr id="0" name=""/>
                      <p:cNvPicPr/>
                      <p:nvPr/>
                    </p:nvPicPr>
                    <p:blipFill>
                      <a:blip r:embed="rId6"/>
                      <a:stretch>
                        <a:fillRect/>
                      </a:stretch>
                    </p:blipFill>
                    <p:spPr>
                      <a:xfrm>
                        <a:off x="5051328" y="1019872"/>
                        <a:ext cx="3343587" cy="2376082"/>
                      </a:xfrm>
                      <a:prstGeom prst="rect">
                        <a:avLst/>
                      </a:prstGeom>
                    </p:spPr>
                  </p:pic>
                </p:oleObj>
              </mc:Fallback>
            </mc:AlternateContent>
          </a:graphicData>
        </a:graphic>
      </p:graphicFrame>
      <p:graphicFrame>
        <p:nvGraphicFramePr>
          <p:cNvPr id="34" name="Objeto 19"/>
          <p:cNvGraphicFramePr>
            <a:graphicFrameLocks noChangeAspect="1"/>
          </p:cNvGraphicFramePr>
          <p:nvPr>
            <p:extLst>
              <p:ext uri="{D42A27DB-BD31-4B8C-83A1-F6EECF244321}">
                <p14:modId xmlns:p14="http://schemas.microsoft.com/office/powerpoint/2010/main" val="1149165600"/>
              </p:ext>
            </p:extLst>
          </p:nvPr>
        </p:nvGraphicFramePr>
        <p:xfrm>
          <a:off x="48399" y="3565819"/>
          <a:ext cx="4714485" cy="2999771"/>
        </p:xfrm>
        <a:graphic>
          <a:graphicData uri="http://schemas.openxmlformats.org/presentationml/2006/ole">
            <mc:AlternateContent xmlns:mc="http://schemas.openxmlformats.org/markup-compatibility/2006">
              <mc:Choice xmlns:v="urn:schemas-microsoft-com:vml" Requires="v">
                <p:oleObj spid="_x0000_s21620" name="Prism 6" r:id="rId7" imgW="3814557" imgH="2427078" progId="Prism6.Document">
                  <p:embed/>
                </p:oleObj>
              </mc:Choice>
              <mc:Fallback>
                <p:oleObj name="Prism 6" r:id="rId7" imgW="3814557" imgH="2427078" progId="Prism6.Document">
                  <p:embed/>
                  <p:pic>
                    <p:nvPicPr>
                      <p:cNvPr id="0" name=""/>
                      <p:cNvPicPr/>
                      <p:nvPr/>
                    </p:nvPicPr>
                    <p:blipFill>
                      <a:blip r:embed="rId8"/>
                      <a:stretch>
                        <a:fillRect/>
                      </a:stretch>
                    </p:blipFill>
                    <p:spPr>
                      <a:xfrm>
                        <a:off x="48399" y="3565819"/>
                        <a:ext cx="4714485" cy="2999771"/>
                      </a:xfrm>
                      <a:prstGeom prst="rect">
                        <a:avLst/>
                      </a:prstGeom>
                    </p:spPr>
                  </p:pic>
                </p:oleObj>
              </mc:Fallback>
            </mc:AlternateContent>
          </a:graphicData>
        </a:graphic>
      </p:graphicFrame>
      <p:graphicFrame>
        <p:nvGraphicFramePr>
          <p:cNvPr id="35" name="Objeto 20"/>
          <p:cNvGraphicFramePr>
            <a:graphicFrameLocks noChangeAspect="1"/>
          </p:cNvGraphicFramePr>
          <p:nvPr>
            <p:extLst>
              <p:ext uri="{D42A27DB-BD31-4B8C-83A1-F6EECF244321}">
                <p14:modId xmlns:p14="http://schemas.microsoft.com/office/powerpoint/2010/main" val="3454487411"/>
              </p:ext>
            </p:extLst>
          </p:nvPr>
        </p:nvGraphicFramePr>
        <p:xfrm>
          <a:off x="4589386" y="3911862"/>
          <a:ext cx="4120219" cy="2609699"/>
        </p:xfrm>
        <a:graphic>
          <a:graphicData uri="http://schemas.openxmlformats.org/presentationml/2006/ole">
            <mc:AlternateContent xmlns:mc="http://schemas.openxmlformats.org/markup-compatibility/2006">
              <mc:Choice xmlns:v="urn:schemas-microsoft-com:vml" Requires="v">
                <p:oleObj spid="_x0000_s21621" name="Prism 6" r:id="rId9" imgW="3832924" imgH="2427078" progId="Prism6.Document">
                  <p:embed/>
                </p:oleObj>
              </mc:Choice>
              <mc:Fallback>
                <p:oleObj name="Prism 6" r:id="rId9" imgW="3832924" imgH="2427078" progId="Prism6.Document">
                  <p:embed/>
                  <p:pic>
                    <p:nvPicPr>
                      <p:cNvPr id="0" name=""/>
                      <p:cNvPicPr/>
                      <p:nvPr/>
                    </p:nvPicPr>
                    <p:blipFill>
                      <a:blip r:embed="rId10"/>
                      <a:stretch>
                        <a:fillRect/>
                      </a:stretch>
                    </p:blipFill>
                    <p:spPr>
                      <a:xfrm>
                        <a:off x="4589386" y="3911862"/>
                        <a:ext cx="4120219" cy="2609699"/>
                      </a:xfrm>
                      <a:prstGeom prst="rect">
                        <a:avLst/>
                      </a:prstGeom>
                    </p:spPr>
                  </p:pic>
                </p:oleObj>
              </mc:Fallback>
            </mc:AlternateContent>
          </a:graphicData>
        </a:graphic>
      </p:graphicFrame>
      <p:sp>
        <p:nvSpPr>
          <p:cNvPr id="38" name="CuadroTexto 29">
            <a:extLst>
              <a:ext uri="{FF2B5EF4-FFF2-40B4-BE49-F238E27FC236}">
                <a16:creationId xmlns="" xmlns:a16="http://schemas.microsoft.com/office/drawing/2014/main" id="{6440A17F-4A05-4B8E-AC10-E4C2F7FF8B86}"/>
              </a:ext>
            </a:extLst>
          </p:cNvPr>
          <p:cNvSpPr txBox="1"/>
          <p:nvPr/>
        </p:nvSpPr>
        <p:spPr>
          <a:xfrm>
            <a:off x="309765" y="3319617"/>
            <a:ext cx="350756" cy="369332"/>
          </a:xfrm>
          <a:prstGeom prst="rect">
            <a:avLst/>
          </a:prstGeom>
          <a:noFill/>
        </p:spPr>
        <p:txBody>
          <a:bodyPr wrap="square" rtlCol="0">
            <a:spAutoFit/>
          </a:bodyPr>
          <a:lstStyle/>
          <a:p>
            <a:r>
              <a:rPr lang="en-US" b="1" dirty="0"/>
              <a:t>C</a:t>
            </a:r>
          </a:p>
        </p:txBody>
      </p:sp>
      <p:sp>
        <p:nvSpPr>
          <p:cNvPr id="45" name="CuadroTexto 31">
            <a:extLst>
              <a:ext uri="{FF2B5EF4-FFF2-40B4-BE49-F238E27FC236}">
                <a16:creationId xmlns="" xmlns:a16="http://schemas.microsoft.com/office/drawing/2014/main" id="{AAC0526B-49EB-476E-824A-DB89D08CD0DD}"/>
              </a:ext>
            </a:extLst>
          </p:cNvPr>
          <p:cNvSpPr txBox="1"/>
          <p:nvPr/>
        </p:nvSpPr>
        <p:spPr>
          <a:xfrm>
            <a:off x="3455727" y="3319617"/>
            <a:ext cx="350756" cy="369332"/>
          </a:xfrm>
          <a:prstGeom prst="rect">
            <a:avLst/>
          </a:prstGeom>
          <a:noFill/>
        </p:spPr>
        <p:txBody>
          <a:bodyPr wrap="square" rtlCol="0">
            <a:spAutoFit/>
          </a:bodyPr>
          <a:lstStyle/>
          <a:p>
            <a:r>
              <a:rPr lang="en-US" b="1" dirty="0"/>
              <a:t>D</a:t>
            </a:r>
          </a:p>
        </p:txBody>
      </p:sp>
      <p:grpSp>
        <p:nvGrpSpPr>
          <p:cNvPr id="46" name="Grupo 8">
            <a:extLst>
              <a:ext uri="{FF2B5EF4-FFF2-40B4-BE49-F238E27FC236}">
                <a16:creationId xmlns="" xmlns:a16="http://schemas.microsoft.com/office/drawing/2014/main" id="{7DB9AF46-32B9-46BF-B96F-35EA6F8D720A}"/>
              </a:ext>
            </a:extLst>
          </p:cNvPr>
          <p:cNvGrpSpPr/>
          <p:nvPr/>
        </p:nvGrpSpPr>
        <p:grpSpPr>
          <a:xfrm>
            <a:off x="8697875" y="964473"/>
            <a:ext cx="3308663" cy="3638847"/>
            <a:chOff x="687974" y="5303922"/>
            <a:chExt cx="2979896" cy="2821175"/>
          </a:xfrm>
        </p:grpSpPr>
        <p:graphicFrame>
          <p:nvGraphicFramePr>
            <p:cNvPr id="47" name="Objeto 27"/>
            <p:cNvGraphicFramePr>
              <a:graphicFrameLocks noChangeAspect="1"/>
            </p:cNvGraphicFramePr>
            <p:nvPr>
              <p:extLst>
                <p:ext uri="{D42A27DB-BD31-4B8C-83A1-F6EECF244321}">
                  <p14:modId xmlns:p14="http://schemas.microsoft.com/office/powerpoint/2010/main" val="1255084235"/>
                </p:ext>
              </p:extLst>
            </p:nvPr>
          </p:nvGraphicFramePr>
          <p:xfrm>
            <a:off x="916754" y="5409178"/>
            <a:ext cx="2625725" cy="1560512"/>
          </p:xfrm>
          <a:graphic>
            <a:graphicData uri="http://schemas.openxmlformats.org/presentationml/2006/ole">
              <mc:AlternateContent xmlns:mc="http://schemas.openxmlformats.org/markup-compatibility/2006">
                <mc:Choice xmlns:v="urn:schemas-microsoft-com:vml" Requires="v">
                  <p:oleObj spid="_x0000_s21622" name="Prism 6" r:id="rId11" imgW="3741450" imgH="2427078" progId="Prism6.Document">
                    <p:embed/>
                  </p:oleObj>
                </mc:Choice>
                <mc:Fallback>
                  <p:oleObj name="Prism 6" r:id="rId11" imgW="3741450" imgH="2427078" progId="Prism6.Document">
                    <p:embed/>
                    <p:pic>
                      <p:nvPicPr>
                        <p:cNvPr id="0" name=""/>
                        <p:cNvPicPr/>
                        <p:nvPr/>
                      </p:nvPicPr>
                      <p:blipFill>
                        <a:blip r:embed="rId12"/>
                        <a:stretch>
                          <a:fillRect/>
                        </a:stretch>
                      </p:blipFill>
                      <p:spPr>
                        <a:xfrm>
                          <a:off x="916754" y="5409178"/>
                          <a:ext cx="2625725" cy="1560512"/>
                        </a:xfrm>
                        <a:prstGeom prst="rect">
                          <a:avLst/>
                        </a:prstGeom>
                      </p:spPr>
                    </p:pic>
                  </p:oleObj>
                </mc:Fallback>
              </mc:AlternateContent>
            </a:graphicData>
          </a:graphic>
        </p:graphicFrame>
        <p:pic>
          <p:nvPicPr>
            <p:cNvPr id="48" name="Imagen 2"/>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198762" y="6922791"/>
              <a:ext cx="1031340" cy="1031340"/>
            </a:xfrm>
            <a:prstGeom prst="rect">
              <a:avLst/>
            </a:prstGeom>
          </p:spPr>
        </p:pic>
        <p:pic>
          <p:nvPicPr>
            <p:cNvPr id="49" name="Imagen 7"/>
            <p:cNvPicPr>
              <a:picLocks noChangeAspect="1"/>
            </p:cNvPicPr>
            <p:nvPr/>
          </p:nvPicPr>
          <p:blipFill>
            <a:blip r:embed="rId14">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a:ext>
              </a:extLst>
            </a:blip>
            <a:stretch>
              <a:fillRect/>
            </a:stretch>
          </p:blipFill>
          <p:spPr>
            <a:xfrm>
              <a:off x="2286226" y="6922791"/>
              <a:ext cx="1104600" cy="1038921"/>
            </a:xfrm>
            <a:prstGeom prst="rect">
              <a:avLst/>
            </a:prstGeom>
          </p:spPr>
        </p:pic>
        <p:sp>
          <p:nvSpPr>
            <p:cNvPr id="50" name="Rectángulo 3">
              <a:extLst>
                <a:ext uri="{FF2B5EF4-FFF2-40B4-BE49-F238E27FC236}">
                  <a16:creationId xmlns="" xmlns:a16="http://schemas.microsoft.com/office/drawing/2014/main" id="{E75A03C5-C00E-4DAB-9112-592304AA69E0}"/>
                </a:ext>
              </a:extLst>
            </p:cNvPr>
            <p:cNvSpPr/>
            <p:nvPr/>
          </p:nvSpPr>
          <p:spPr>
            <a:xfrm>
              <a:off x="687974" y="5303922"/>
              <a:ext cx="2979896" cy="2821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CuadroTexto 32">
            <a:extLst>
              <a:ext uri="{FF2B5EF4-FFF2-40B4-BE49-F238E27FC236}">
                <a16:creationId xmlns="" xmlns:a16="http://schemas.microsoft.com/office/drawing/2014/main" id="{A26DD648-FDAE-4A4D-830C-C5B112A47047}"/>
              </a:ext>
            </a:extLst>
          </p:cNvPr>
          <p:cNvSpPr txBox="1"/>
          <p:nvPr/>
        </p:nvSpPr>
        <p:spPr>
          <a:xfrm>
            <a:off x="2259892" y="5487576"/>
            <a:ext cx="350756" cy="369332"/>
          </a:xfrm>
          <a:prstGeom prst="rect">
            <a:avLst/>
          </a:prstGeom>
          <a:noFill/>
        </p:spPr>
        <p:txBody>
          <a:bodyPr wrap="square" rtlCol="0">
            <a:spAutoFit/>
          </a:bodyPr>
          <a:lstStyle/>
          <a:p>
            <a:r>
              <a:rPr lang="en-US" b="1" dirty="0"/>
              <a:t>F</a:t>
            </a:r>
          </a:p>
        </p:txBody>
      </p:sp>
      <p:sp>
        <p:nvSpPr>
          <p:cNvPr id="52" name="TextBox 51"/>
          <p:cNvSpPr txBox="1"/>
          <p:nvPr/>
        </p:nvSpPr>
        <p:spPr>
          <a:xfrm>
            <a:off x="2487816" y="1160053"/>
            <a:ext cx="888385" cy="646331"/>
          </a:xfrm>
          <a:prstGeom prst="rect">
            <a:avLst/>
          </a:prstGeom>
          <a:noFill/>
        </p:spPr>
        <p:txBody>
          <a:bodyPr wrap="none" rtlCol="0">
            <a:spAutoFit/>
          </a:bodyPr>
          <a:lstStyle/>
          <a:p>
            <a:r>
              <a:rPr lang="es-ES" dirty="0" err="1" smtClean="0"/>
              <a:t>siRNA</a:t>
            </a:r>
            <a:endParaRPr lang="es-ES" dirty="0" smtClean="0"/>
          </a:p>
          <a:p>
            <a:r>
              <a:rPr lang="es-ES" dirty="0" smtClean="0"/>
              <a:t>FKBP52</a:t>
            </a:r>
            <a:endParaRPr lang="es-MX" dirty="0"/>
          </a:p>
        </p:txBody>
      </p:sp>
      <p:sp>
        <p:nvSpPr>
          <p:cNvPr id="53" name="TextBox 52"/>
          <p:cNvSpPr txBox="1"/>
          <p:nvPr/>
        </p:nvSpPr>
        <p:spPr>
          <a:xfrm>
            <a:off x="1562024" y="1162325"/>
            <a:ext cx="781624" cy="646331"/>
          </a:xfrm>
          <a:prstGeom prst="rect">
            <a:avLst/>
          </a:prstGeom>
          <a:noFill/>
        </p:spPr>
        <p:txBody>
          <a:bodyPr wrap="none" rtlCol="0">
            <a:spAutoFit/>
          </a:bodyPr>
          <a:lstStyle/>
          <a:p>
            <a:r>
              <a:rPr lang="es-ES" dirty="0" err="1" smtClean="0"/>
              <a:t>siRNA</a:t>
            </a:r>
            <a:endParaRPr lang="es-ES" dirty="0" smtClean="0"/>
          </a:p>
          <a:p>
            <a:r>
              <a:rPr lang="es-ES" dirty="0" err="1" smtClean="0"/>
              <a:t>irrelev</a:t>
            </a:r>
            <a:endParaRPr lang="es-MX" dirty="0"/>
          </a:p>
        </p:txBody>
      </p:sp>
      <p:sp>
        <p:nvSpPr>
          <p:cNvPr id="54" name="Rectangle 53"/>
          <p:cNvSpPr/>
          <p:nvPr/>
        </p:nvSpPr>
        <p:spPr>
          <a:xfrm>
            <a:off x="413935" y="253403"/>
            <a:ext cx="11405025" cy="369332"/>
          </a:xfrm>
          <a:prstGeom prst="rect">
            <a:avLst/>
          </a:prstGeom>
        </p:spPr>
        <p:txBody>
          <a:bodyPr wrap="square">
            <a:spAutoFit/>
          </a:bodyPr>
          <a:lstStyle/>
          <a:p>
            <a:pPr algn="ctr"/>
            <a:r>
              <a:rPr lang="en-US" b="1" dirty="0">
                <a:solidFill>
                  <a:srgbClr val="FF0000"/>
                </a:solidFill>
                <a:latin typeface="Candara" panose="020E0502030303020204" pitchFamily="34" charset="0"/>
              </a:rPr>
              <a:t>La </a:t>
            </a:r>
            <a:r>
              <a:rPr lang="en-US" b="1" dirty="0" err="1">
                <a:solidFill>
                  <a:srgbClr val="FF0000"/>
                </a:solidFill>
                <a:latin typeface="Candara" panose="020E0502030303020204" pitchFamily="34" charset="0"/>
              </a:rPr>
              <a:t>secreción</a:t>
            </a:r>
            <a:r>
              <a:rPr lang="en-US" b="1" dirty="0">
                <a:solidFill>
                  <a:srgbClr val="FF0000"/>
                </a:solidFill>
                <a:latin typeface="Candara" panose="020E0502030303020204" pitchFamily="34" charset="0"/>
              </a:rPr>
              <a:t> de NS1 </a:t>
            </a:r>
            <a:r>
              <a:rPr lang="en-US" b="1" dirty="0" err="1">
                <a:solidFill>
                  <a:srgbClr val="FF0000"/>
                </a:solidFill>
                <a:latin typeface="Candara" panose="020E0502030303020204" pitchFamily="34" charset="0"/>
              </a:rPr>
              <a:t>en</a:t>
            </a:r>
            <a:r>
              <a:rPr lang="en-US" b="1" dirty="0">
                <a:solidFill>
                  <a:srgbClr val="FF0000"/>
                </a:solidFill>
                <a:latin typeface="Candara" panose="020E0502030303020204" pitchFamily="34" charset="0"/>
              </a:rPr>
              <a:t> </a:t>
            </a:r>
            <a:r>
              <a:rPr lang="en-US" b="1" dirty="0" err="1" smtClean="0">
                <a:solidFill>
                  <a:srgbClr val="FF0000"/>
                </a:solidFill>
                <a:latin typeface="Candara" panose="020E0502030303020204" pitchFamily="34" charset="0"/>
              </a:rPr>
              <a:t>células</a:t>
            </a:r>
            <a:r>
              <a:rPr lang="en-US" b="1" dirty="0" smtClean="0">
                <a:solidFill>
                  <a:srgbClr val="FF0000"/>
                </a:solidFill>
                <a:latin typeface="Candara" panose="020E0502030303020204" pitchFamily="34" charset="0"/>
              </a:rPr>
              <a:t> </a:t>
            </a:r>
            <a:r>
              <a:rPr lang="en-US" b="1" dirty="0">
                <a:solidFill>
                  <a:srgbClr val="FF0000"/>
                </a:solidFill>
                <a:latin typeface="Candara" panose="020E0502030303020204" pitchFamily="34" charset="0"/>
              </a:rPr>
              <a:t>de mosquito se reduce al </a:t>
            </a:r>
            <a:r>
              <a:rPr lang="en-US" b="1" dirty="0" err="1">
                <a:solidFill>
                  <a:srgbClr val="FF0000"/>
                </a:solidFill>
                <a:latin typeface="Candara" panose="020E0502030303020204" pitchFamily="34" charset="0"/>
              </a:rPr>
              <a:t>silenciar</a:t>
            </a:r>
            <a:r>
              <a:rPr lang="en-US" b="1" dirty="0">
                <a:solidFill>
                  <a:srgbClr val="FF0000"/>
                </a:solidFill>
                <a:latin typeface="Candara" panose="020E0502030303020204" pitchFamily="34" charset="0"/>
              </a:rPr>
              <a:t> la </a:t>
            </a:r>
            <a:r>
              <a:rPr lang="en-US" b="1" dirty="0" err="1">
                <a:solidFill>
                  <a:srgbClr val="FF0000"/>
                </a:solidFill>
                <a:latin typeface="Candara" panose="020E0502030303020204" pitchFamily="34" charset="0"/>
              </a:rPr>
              <a:t>expresión</a:t>
            </a:r>
            <a:r>
              <a:rPr lang="en-US" b="1" dirty="0">
                <a:solidFill>
                  <a:srgbClr val="FF0000"/>
                </a:solidFill>
                <a:latin typeface="Candara" panose="020E0502030303020204" pitchFamily="34" charset="0"/>
              </a:rPr>
              <a:t> de </a:t>
            </a:r>
            <a:r>
              <a:rPr lang="en-US" b="1" dirty="0" smtClean="0">
                <a:solidFill>
                  <a:srgbClr val="FF0000"/>
                </a:solidFill>
                <a:latin typeface="Candara" panose="020E0502030303020204" pitchFamily="34" charset="0"/>
              </a:rPr>
              <a:t>FKPB52 (parte del CCC) </a:t>
            </a:r>
            <a:endParaRPr lang="en-US" b="1" dirty="0">
              <a:solidFill>
                <a:srgbClr val="FF0000"/>
              </a:solidFill>
              <a:latin typeface="Candara" panose="020E0502030303020204" pitchFamily="34" charset="0"/>
            </a:endParaRPr>
          </a:p>
        </p:txBody>
      </p:sp>
      <p:pic>
        <p:nvPicPr>
          <p:cNvPr id="21534" name="Picture 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07619" y="5068476"/>
            <a:ext cx="2911341" cy="1207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Rectangle 54"/>
          <p:cNvSpPr/>
          <p:nvPr/>
        </p:nvSpPr>
        <p:spPr>
          <a:xfrm>
            <a:off x="9096568" y="6492558"/>
            <a:ext cx="2988126" cy="276999"/>
          </a:xfrm>
          <a:prstGeom prst="rect">
            <a:avLst/>
          </a:prstGeom>
        </p:spPr>
        <p:txBody>
          <a:bodyPr wrap="none">
            <a:spAutoFit/>
          </a:bodyPr>
          <a:lstStyle/>
          <a:p>
            <a:r>
              <a:rPr lang="es-MX" sz="1200" dirty="0"/>
              <a:t>Rosales y Ludert, manuscrito en preparación </a:t>
            </a:r>
          </a:p>
        </p:txBody>
      </p:sp>
    </p:spTree>
    <p:extLst>
      <p:ext uri="{BB962C8B-B14F-4D97-AF65-F5344CB8AC3E}">
        <p14:creationId xmlns:p14="http://schemas.microsoft.com/office/powerpoint/2010/main" val="314657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
            <a:extLst>
              <a:ext uri="{FF2B5EF4-FFF2-40B4-BE49-F238E27FC236}">
                <a16:creationId xmlns="" xmlns:a16="http://schemas.microsoft.com/office/drawing/2014/main" id="{E0F971EE-547C-4B90-B23E-88FE77852474}"/>
              </a:ext>
            </a:extLst>
          </p:cNvPr>
          <p:cNvGraphicFramePr>
            <a:graphicFrameLocks noGrp="1"/>
          </p:cNvGraphicFramePr>
          <p:nvPr>
            <p:extLst>
              <p:ext uri="{D42A27DB-BD31-4B8C-83A1-F6EECF244321}">
                <p14:modId xmlns:p14="http://schemas.microsoft.com/office/powerpoint/2010/main" val="2601374622"/>
              </p:ext>
            </p:extLst>
          </p:nvPr>
        </p:nvGraphicFramePr>
        <p:xfrm>
          <a:off x="1118303" y="1643748"/>
          <a:ext cx="6617292" cy="4358781"/>
        </p:xfrm>
        <a:graphic>
          <a:graphicData uri="http://schemas.openxmlformats.org/drawingml/2006/table">
            <a:tbl>
              <a:tblPr/>
              <a:tblGrid>
                <a:gridCol w="1654323">
                  <a:extLst>
                    <a:ext uri="{9D8B030D-6E8A-4147-A177-3AD203B41FA5}">
                      <a16:colId xmlns="" xmlns:a16="http://schemas.microsoft.com/office/drawing/2014/main" val="2019210911"/>
                    </a:ext>
                  </a:extLst>
                </a:gridCol>
                <a:gridCol w="1654323">
                  <a:extLst>
                    <a:ext uri="{9D8B030D-6E8A-4147-A177-3AD203B41FA5}">
                      <a16:colId xmlns="" xmlns:a16="http://schemas.microsoft.com/office/drawing/2014/main" val="373162292"/>
                    </a:ext>
                  </a:extLst>
                </a:gridCol>
                <a:gridCol w="1654323">
                  <a:extLst>
                    <a:ext uri="{9D8B030D-6E8A-4147-A177-3AD203B41FA5}">
                      <a16:colId xmlns="" xmlns:a16="http://schemas.microsoft.com/office/drawing/2014/main" val="1950995408"/>
                    </a:ext>
                  </a:extLst>
                </a:gridCol>
                <a:gridCol w="1654323">
                  <a:extLst>
                    <a:ext uri="{9D8B030D-6E8A-4147-A177-3AD203B41FA5}">
                      <a16:colId xmlns="" xmlns:a16="http://schemas.microsoft.com/office/drawing/2014/main" val="1894682347"/>
                    </a:ext>
                  </a:extLst>
                </a:gridCol>
              </a:tblGrid>
              <a:tr h="1452927">
                <a:tc>
                  <a:txBody>
                    <a:bodyPr/>
                    <a:lstStyle/>
                    <a:p>
                      <a:endParaRPr lang="en-US" sz="1300"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911596001"/>
                  </a:ext>
                </a:extLst>
              </a:tr>
              <a:tr h="1452927">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265405241"/>
                  </a:ext>
                </a:extLst>
              </a:tr>
              <a:tr h="1452927">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mpd="sng">
                      <a:solidFill>
                        <a:schemeClr val="bg1"/>
                      </a:solidFill>
                      <a:prstDash val="soli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mpd="sng">
                      <a:solidFill>
                        <a:schemeClr val="bg1"/>
                      </a:solidFill>
                      <a:prstDash val="soli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mpd="sng">
                      <a:solidFill>
                        <a:schemeClr val="bg1"/>
                      </a:solidFill>
                      <a:prstDash val="soli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mpd="sng">
                      <a:solidFill>
                        <a:schemeClr val="bg1"/>
                      </a:solidFill>
                      <a:prstDash val="solid"/>
                    </a:lnB>
                    <a:solidFill>
                      <a:schemeClr val="tx1"/>
                    </a:solidFill>
                  </a:tcPr>
                </a:tc>
                <a:extLst>
                  <a:ext uri="{0D108BD9-81ED-4DB2-BD59-A6C34878D82A}">
                    <a16:rowId xmlns="" xmlns:a16="http://schemas.microsoft.com/office/drawing/2014/main" val="3063192989"/>
                  </a:ext>
                </a:extLst>
              </a:tr>
            </a:tbl>
          </a:graphicData>
        </a:graphic>
      </p:graphicFrame>
      <p:pic>
        <p:nvPicPr>
          <p:cNvPr id="5" name="Imagen 4">
            <a:extLst>
              <a:ext uri="{FF2B5EF4-FFF2-40B4-BE49-F238E27FC236}">
                <a16:creationId xmlns="" xmlns:a16="http://schemas.microsoft.com/office/drawing/2014/main" id="{728CC44C-D5A7-4236-9639-D445848286E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152487" y="4994021"/>
            <a:ext cx="1226615" cy="994175"/>
          </a:xfrm>
          <a:prstGeom prst="rect">
            <a:avLst/>
          </a:prstGeom>
        </p:spPr>
      </p:pic>
      <p:sp>
        <p:nvSpPr>
          <p:cNvPr id="6" name="Rectángulo 5">
            <a:extLst>
              <a:ext uri="{FF2B5EF4-FFF2-40B4-BE49-F238E27FC236}">
                <a16:creationId xmlns="" xmlns:a16="http://schemas.microsoft.com/office/drawing/2014/main" id="{605E7749-FDF8-4134-9AA1-0BA5CDEC65B2}"/>
              </a:ext>
            </a:extLst>
          </p:cNvPr>
          <p:cNvSpPr/>
          <p:nvPr/>
        </p:nvSpPr>
        <p:spPr>
          <a:xfrm>
            <a:off x="1308611" y="5491107"/>
            <a:ext cx="362255" cy="33547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7">
            <a:extLst>
              <a:ext uri="{FF2B5EF4-FFF2-40B4-BE49-F238E27FC236}">
                <a16:creationId xmlns="" xmlns:a16="http://schemas.microsoft.com/office/drawing/2014/main" id="{91BA8ACC-D6A8-4920-9566-565BE39CD27A}"/>
              </a:ext>
            </a:extLst>
          </p:cNvPr>
          <p:cNvSpPr txBox="1"/>
          <p:nvPr/>
        </p:nvSpPr>
        <p:spPr>
          <a:xfrm>
            <a:off x="1327423" y="1340944"/>
            <a:ext cx="1230075"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NS1</a:t>
            </a:r>
            <a:r>
              <a:rPr lang="en-US" sz="1200" b="1" dirty="0">
                <a:latin typeface="Arial" panose="020B0604020202020204" pitchFamily="34" charset="0"/>
                <a:cs typeface="Arial" panose="020B0604020202020204" pitchFamily="34" charset="0"/>
              </a:rPr>
              <a:t>-</a:t>
            </a:r>
            <a:r>
              <a:rPr lang="en-US" sz="1200" b="1" dirty="0">
                <a:solidFill>
                  <a:srgbClr val="FF0000"/>
                </a:solidFill>
                <a:latin typeface="Arial" panose="020B0604020202020204" pitchFamily="34" charset="0"/>
                <a:cs typeface="Arial" panose="020B0604020202020204" pitchFamily="34" charset="0"/>
              </a:rPr>
              <a:t>CAV1</a:t>
            </a:r>
          </a:p>
        </p:txBody>
      </p:sp>
      <p:sp>
        <p:nvSpPr>
          <p:cNvPr id="8" name="CuadroTexto 8">
            <a:extLst>
              <a:ext uri="{FF2B5EF4-FFF2-40B4-BE49-F238E27FC236}">
                <a16:creationId xmlns="" xmlns:a16="http://schemas.microsoft.com/office/drawing/2014/main" id="{E675309D-4FE3-4E65-9E75-A628CF5F2A7C}"/>
              </a:ext>
            </a:extLst>
          </p:cNvPr>
          <p:cNvSpPr txBox="1"/>
          <p:nvPr/>
        </p:nvSpPr>
        <p:spPr>
          <a:xfrm>
            <a:off x="4675449" y="1340943"/>
            <a:ext cx="1231131"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NS1</a:t>
            </a:r>
            <a:r>
              <a:rPr lang="en-US" sz="1200" b="1" dirty="0">
                <a:latin typeface="Arial" panose="020B0604020202020204" pitchFamily="34" charset="0"/>
                <a:cs typeface="Arial" panose="020B0604020202020204" pitchFamily="34" charset="0"/>
              </a:rPr>
              <a:t>-</a:t>
            </a:r>
            <a:r>
              <a:rPr lang="en-US" sz="1200" b="1" dirty="0">
                <a:solidFill>
                  <a:srgbClr val="FF0000"/>
                </a:solidFill>
                <a:latin typeface="Arial" panose="020B0604020202020204" pitchFamily="34" charset="0"/>
                <a:cs typeface="Arial" panose="020B0604020202020204" pitchFamily="34" charset="0"/>
              </a:rPr>
              <a:t>Cy40</a:t>
            </a:r>
          </a:p>
        </p:txBody>
      </p:sp>
      <p:sp>
        <p:nvSpPr>
          <p:cNvPr id="9" name="CuadroTexto 9">
            <a:extLst>
              <a:ext uri="{FF2B5EF4-FFF2-40B4-BE49-F238E27FC236}">
                <a16:creationId xmlns="" xmlns:a16="http://schemas.microsoft.com/office/drawing/2014/main" id="{8C481F95-42D6-4D48-9D13-DBF46C17312E}"/>
              </a:ext>
            </a:extLst>
          </p:cNvPr>
          <p:cNvSpPr txBox="1"/>
          <p:nvPr/>
        </p:nvSpPr>
        <p:spPr>
          <a:xfrm>
            <a:off x="6331354" y="1340943"/>
            <a:ext cx="1240719"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NS1</a:t>
            </a:r>
            <a:r>
              <a:rPr lang="en-US" sz="1200" b="1" dirty="0">
                <a:latin typeface="Arial" panose="020B0604020202020204" pitchFamily="34" charset="0"/>
                <a:cs typeface="Arial" panose="020B0604020202020204" pitchFamily="34" charset="0"/>
              </a:rPr>
              <a:t>-</a:t>
            </a:r>
            <a:r>
              <a:rPr lang="en-US" sz="1200" b="1" dirty="0">
                <a:solidFill>
                  <a:srgbClr val="FF0000"/>
                </a:solidFill>
                <a:latin typeface="Arial" panose="020B0604020202020204" pitchFamily="34" charset="0"/>
                <a:cs typeface="Arial" panose="020B0604020202020204" pitchFamily="34" charset="0"/>
              </a:rPr>
              <a:t>CyA</a:t>
            </a:r>
          </a:p>
        </p:txBody>
      </p:sp>
      <p:sp>
        <p:nvSpPr>
          <p:cNvPr id="10" name="CuadroTexto 10">
            <a:extLst>
              <a:ext uri="{FF2B5EF4-FFF2-40B4-BE49-F238E27FC236}">
                <a16:creationId xmlns="" xmlns:a16="http://schemas.microsoft.com/office/drawing/2014/main" id="{D16B61BF-1EF2-471F-93AA-A6577B2C7F8A}"/>
              </a:ext>
            </a:extLst>
          </p:cNvPr>
          <p:cNvSpPr txBox="1"/>
          <p:nvPr/>
        </p:nvSpPr>
        <p:spPr>
          <a:xfrm rot="16200000">
            <a:off x="517886" y="4997089"/>
            <a:ext cx="981687"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BHK21</a:t>
            </a:r>
          </a:p>
        </p:txBody>
      </p:sp>
      <p:sp>
        <p:nvSpPr>
          <p:cNvPr id="11" name="CuadroTexto 11">
            <a:extLst>
              <a:ext uri="{FF2B5EF4-FFF2-40B4-BE49-F238E27FC236}">
                <a16:creationId xmlns="" xmlns:a16="http://schemas.microsoft.com/office/drawing/2014/main" id="{B252AE04-6E4E-4C00-AA6A-CFCB5850B7EA}"/>
              </a:ext>
            </a:extLst>
          </p:cNvPr>
          <p:cNvSpPr txBox="1"/>
          <p:nvPr/>
        </p:nvSpPr>
        <p:spPr>
          <a:xfrm rot="16200000">
            <a:off x="640169" y="2261229"/>
            <a:ext cx="73712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C6/36</a:t>
            </a:r>
          </a:p>
        </p:txBody>
      </p:sp>
      <p:sp>
        <p:nvSpPr>
          <p:cNvPr id="12" name="CuadroTexto 12">
            <a:extLst>
              <a:ext uri="{FF2B5EF4-FFF2-40B4-BE49-F238E27FC236}">
                <a16:creationId xmlns="" xmlns:a16="http://schemas.microsoft.com/office/drawing/2014/main" id="{5185A028-FC74-4F71-B608-90B1C4662CA8}"/>
              </a:ext>
            </a:extLst>
          </p:cNvPr>
          <p:cNvSpPr txBox="1"/>
          <p:nvPr/>
        </p:nvSpPr>
        <p:spPr>
          <a:xfrm rot="16200000">
            <a:off x="660820" y="3687161"/>
            <a:ext cx="69581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Aag2</a:t>
            </a:r>
          </a:p>
        </p:txBody>
      </p:sp>
      <p:sp>
        <p:nvSpPr>
          <p:cNvPr id="13" name="CuadroTexto 13">
            <a:extLst>
              <a:ext uri="{FF2B5EF4-FFF2-40B4-BE49-F238E27FC236}">
                <a16:creationId xmlns="" xmlns:a16="http://schemas.microsoft.com/office/drawing/2014/main" id="{B13AA754-8DF9-463A-BF22-971D2C6B7267}"/>
              </a:ext>
            </a:extLst>
          </p:cNvPr>
          <p:cNvSpPr txBox="1"/>
          <p:nvPr/>
        </p:nvSpPr>
        <p:spPr>
          <a:xfrm>
            <a:off x="2763253" y="1340943"/>
            <a:ext cx="1620715"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NS1</a:t>
            </a:r>
            <a:r>
              <a:rPr lang="en-US" sz="1200" b="1" dirty="0">
                <a:latin typeface="Arial" panose="020B0604020202020204" pitchFamily="34" charset="0"/>
                <a:cs typeface="Arial" panose="020B0604020202020204" pitchFamily="34" charset="0"/>
              </a:rPr>
              <a:t>-</a:t>
            </a:r>
            <a:r>
              <a:rPr lang="en-US" sz="1200" b="1" dirty="0">
                <a:solidFill>
                  <a:srgbClr val="FF0000"/>
                </a:solidFill>
                <a:latin typeface="Arial" panose="020B0604020202020204" pitchFamily="34" charset="0"/>
                <a:cs typeface="Arial" panose="020B0604020202020204" pitchFamily="34" charset="0"/>
              </a:rPr>
              <a:t>FKBP52</a:t>
            </a:r>
          </a:p>
        </p:txBody>
      </p:sp>
      <p:pic>
        <p:nvPicPr>
          <p:cNvPr id="14" name="Imagen 14">
            <a:extLst>
              <a:ext uri="{FF2B5EF4-FFF2-40B4-BE49-F238E27FC236}">
                <a16:creationId xmlns="" xmlns:a16="http://schemas.microsoft.com/office/drawing/2014/main" id="{110484A1-4A86-48A1-A3AB-3C57181E710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31657" y="3208720"/>
            <a:ext cx="1133681" cy="1188957"/>
          </a:xfrm>
          <a:prstGeom prst="rect">
            <a:avLst/>
          </a:prstGeom>
        </p:spPr>
      </p:pic>
      <p:pic>
        <p:nvPicPr>
          <p:cNvPr id="15" name="Imagen 15">
            <a:extLst>
              <a:ext uri="{FF2B5EF4-FFF2-40B4-BE49-F238E27FC236}">
                <a16:creationId xmlns="" xmlns:a16="http://schemas.microsoft.com/office/drawing/2014/main" id="{1661ABFF-85FA-41A2-BD2E-9768FCB5C04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781487" y="3915962"/>
            <a:ext cx="919843" cy="589452"/>
          </a:xfrm>
          <a:prstGeom prst="rect">
            <a:avLst/>
          </a:prstGeom>
          <a:ln>
            <a:solidFill>
              <a:schemeClr val="bg1"/>
            </a:solidFill>
          </a:ln>
        </p:spPr>
      </p:pic>
      <p:sp>
        <p:nvSpPr>
          <p:cNvPr id="16" name="CuadroTexto 16">
            <a:extLst>
              <a:ext uri="{FF2B5EF4-FFF2-40B4-BE49-F238E27FC236}">
                <a16:creationId xmlns="" xmlns:a16="http://schemas.microsoft.com/office/drawing/2014/main" id="{97EE22D9-A9B4-4AFC-8062-EF439B44BD76}"/>
              </a:ext>
            </a:extLst>
          </p:cNvPr>
          <p:cNvSpPr txBox="1"/>
          <p:nvPr/>
        </p:nvSpPr>
        <p:spPr>
          <a:xfrm>
            <a:off x="1100468" y="310643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E</a:t>
            </a:r>
          </a:p>
        </p:txBody>
      </p:sp>
      <p:sp>
        <p:nvSpPr>
          <p:cNvPr id="17" name="CuadroTexto 17">
            <a:extLst>
              <a:ext uri="{FF2B5EF4-FFF2-40B4-BE49-F238E27FC236}">
                <a16:creationId xmlns="" xmlns:a16="http://schemas.microsoft.com/office/drawing/2014/main" id="{D9D4E119-EABF-4769-B1EB-A2BF07B98D94}"/>
              </a:ext>
            </a:extLst>
          </p:cNvPr>
          <p:cNvSpPr txBox="1"/>
          <p:nvPr/>
        </p:nvSpPr>
        <p:spPr>
          <a:xfrm>
            <a:off x="2751632" y="310643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F</a:t>
            </a:r>
          </a:p>
        </p:txBody>
      </p:sp>
      <p:sp>
        <p:nvSpPr>
          <p:cNvPr id="18" name="CuadroTexto 19">
            <a:extLst>
              <a:ext uri="{FF2B5EF4-FFF2-40B4-BE49-F238E27FC236}">
                <a16:creationId xmlns="" xmlns:a16="http://schemas.microsoft.com/office/drawing/2014/main" id="{C15DA33E-9C1E-4897-AF96-DF55050B3BF5}"/>
              </a:ext>
            </a:extLst>
          </p:cNvPr>
          <p:cNvSpPr txBox="1"/>
          <p:nvPr/>
        </p:nvSpPr>
        <p:spPr>
          <a:xfrm>
            <a:off x="6042416" y="1641868"/>
            <a:ext cx="237587"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D</a:t>
            </a:r>
          </a:p>
        </p:txBody>
      </p:sp>
      <p:sp>
        <p:nvSpPr>
          <p:cNvPr id="19" name="CuadroTexto 20">
            <a:extLst>
              <a:ext uri="{FF2B5EF4-FFF2-40B4-BE49-F238E27FC236}">
                <a16:creationId xmlns="" xmlns:a16="http://schemas.microsoft.com/office/drawing/2014/main" id="{C9000B90-B84F-4B85-8D0D-BF2C8407C7EB}"/>
              </a:ext>
            </a:extLst>
          </p:cNvPr>
          <p:cNvSpPr txBox="1"/>
          <p:nvPr/>
        </p:nvSpPr>
        <p:spPr>
          <a:xfrm>
            <a:off x="2751632" y="455652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J</a:t>
            </a:r>
          </a:p>
        </p:txBody>
      </p:sp>
      <p:sp>
        <p:nvSpPr>
          <p:cNvPr id="20" name="CuadroTexto 21">
            <a:extLst>
              <a:ext uri="{FF2B5EF4-FFF2-40B4-BE49-F238E27FC236}">
                <a16:creationId xmlns="" xmlns:a16="http://schemas.microsoft.com/office/drawing/2014/main" id="{77A2C2F2-F84A-4FC0-A1CD-C69701D2608D}"/>
              </a:ext>
            </a:extLst>
          </p:cNvPr>
          <p:cNvSpPr txBox="1"/>
          <p:nvPr/>
        </p:nvSpPr>
        <p:spPr>
          <a:xfrm>
            <a:off x="4383969" y="455652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K</a:t>
            </a:r>
          </a:p>
        </p:txBody>
      </p:sp>
      <p:sp>
        <p:nvSpPr>
          <p:cNvPr id="21" name="CuadroTexto 22">
            <a:extLst>
              <a:ext uri="{FF2B5EF4-FFF2-40B4-BE49-F238E27FC236}">
                <a16:creationId xmlns="" xmlns:a16="http://schemas.microsoft.com/office/drawing/2014/main" id="{4C2960A2-856B-4092-BB49-7EA54467C32F}"/>
              </a:ext>
            </a:extLst>
          </p:cNvPr>
          <p:cNvSpPr txBox="1"/>
          <p:nvPr/>
        </p:nvSpPr>
        <p:spPr>
          <a:xfrm>
            <a:off x="6042417" y="455652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L</a:t>
            </a:r>
          </a:p>
        </p:txBody>
      </p:sp>
      <p:pic>
        <p:nvPicPr>
          <p:cNvPr id="22" name="Imagen 23">
            <a:extLst>
              <a:ext uri="{FF2B5EF4-FFF2-40B4-BE49-F238E27FC236}">
                <a16:creationId xmlns="" xmlns:a16="http://schemas.microsoft.com/office/drawing/2014/main" id="{5E9645B0-8E0C-4CE4-B5C3-3354695A7B7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106786" y="3525014"/>
            <a:ext cx="1055983" cy="1002247"/>
          </a:xfrm>
          <a:prstGeom prst="rect">
            <a:avLst/>
          </a:prstGeom>
        </p:spPr>
      </p:pic>
      <p:sp>
        <p:nvSpPr>
          <p:cNvPr id="23" name="CuadroTexto 24">
            <a:extLst>
              <a:ext uri="{FF2B5EF4-FFF2-40B4-BE49-F238E27FC236}">
                <a16:creationId xmlns="" xmlns:a16="http://schemas.microsoft.com/office/drawing/2014/main" id="{7BF967E0-50A2-4707-9905-B10830BAEF23}"/>
              </a:ext>
            </a:extLst>
          </p:cNvPr>
          <p:cNvSpPr txBox="1"/>
          <p:nvPr/>
        </p:nvSpPr>
        <p:spPr>
          <a:xfrm>
            <a:off x="6042417" y="310643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H</a:t>
            </a:r>
          </a:p>
        </p:txBody>
      </p:sp>
      <p:pic>
        <p:nvPicPr>
          <p:cNvPr id="24" name="Imagen 25">
            <a:extLst>
              <a:ext uri="{FF2B5EF4-FFF2-40B4-BE49-F238E27FC236}">
                <a16:creationId xmlns="" xmlns:a16="http://schemas.microsoft.com/office/drawing/2014/main" id="{4B606823-6FE0-4B22-8579-146E195CE74B}"/>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6800405" y="3207511"/>
            <a:ext cx="809763" cy="638508"/>
          </a:xfrm>
          <a:prstGeom prst="rect">
            <a:avLst/>
          </a:prstGeom>
          <a:ln>
            <a:solidFill>
              <a:schemeClr val="bg1"/>
            </a:solidFill>
          </a:ln>
        </p:spPr>
      </p:pic>
      <p:sp>
        <p:nvSpPr>
          <p:cNvPr id="25" name="CuadroTexto 26">
            <a:extLst>
              <a:ext uri="{FF2B5EF4-FFF2-40B4-BE49-F238E27FC236}">
                <a16:creationId xmlns="" xmlns:a16="http://schemas.microsoft.com/office/drawing/2014/main" id="{1E17EB62-C94B-425A-9322-EB8C875DA3D6}"/>
              </a:ext>
            </a:extLst>
          </p:cNvPr>
          <p:cNvSpPr txBox="1"/>
          <p:nvPr/>
        </p:nvSpPr>
        <p:spPr>
          <a:xfrm>
            <a:off x="1100468" y="455652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I</a:t>
            </a:r>
          </a:p>
        </p:txBody>
      </p:sp>
      <p:pic>
        <p:nvPicPr>
          <p:cNvPr id="26" name="Imagen 27">
            <a:extLst>
              <a:ext uri="{FF2B5EF4-FFF2-40B4-BE49-F238E27FC236}">
                <a16:creationId xmlns="" xmlns:a16="http://schemas.microsoft.com/office/drawing/2014/main" id="{038D6F92-D15B-4502-A7DB-32351DD7E45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308792" y="4596785"/>
            <a:ext cx="1301376" cy="964587"/>
          </a:xfrm>
          <a:prstGeom prst="rect">
            <a:avLst/>
          </a:prstGeom>
        </p:spPr>
      </p:pic>
      <p:sp>
        <p:nvSpPr>
          <p:cNvPr id="27" name="Rectángulo 28">
            <a:extLst>
              <a:ext uri="{FF2B5EF4-FFF2-40B4-BE49-F238E27FC236}">
                <a16:creationId xmlns="" xmlns:a16="http://schemas.microsoft.com/office/drawing/2014/main" id="{75DFDBA1-F0FF-4255-B55E-8BE8EBBFC059}"/>
              </a:ext>
            </a:extLst>
          </p:cNvPr>
          <p:cNvSpPr/>
          <p:nvPr/>
        </p:nvSpPr>
        <p:spPr>
          <a:xfrm>
            <a:off x="7120534" y="5059194"/>
            <a:ext cx="423703" cy="3076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ángulo 29">
            <a:extLst>
              <a:ext uri="{FF2B5EF4-FFF2-40B4-BE49-F238E27FC236}">
                <a16:creationId xmlns="" xmlns:a16="http://schemas.microsoft.com/office/drawing/2014/main" id="{EBB30A06-B107-4289-9FA1-C5CEC3F197F6}"/>
              </a:ext>
            </a:extLst>
          </p:cNvPr>
          <p:cNvSpPr/>
          <p:nvPr/>
        </p:nvSpPr>
        <p:spPr>
          <a:xfrm>
            <a:off x="6093405" y="3886755"/>
            <a:ext cx="469052" cy="420359"/>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ángulo 30">
            <a:extLst>
              <a:ext uri="{FF2B5EF4-FFF2-40B4-BE49-F238E27FC236}">
                <a16:creationId xmlns="" xmlns:a16="http://schemas.microsoft.com/office/drawing/2014/main" id="{ABE1C904-7C1E-41B3-A7FA-B2A5C34A4633}"/>
              </a:ext>
            </a:extLst>
          </p:cNvPr>
          <p:cNvSpPr/>
          <p:nvPr/>
        </p:nvSpPr>
        <p:spPr>
          <a:xfrm>
            <a:off x="1336815" y="3510446"/>
            <a:ext cx="519051" cy="3076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magen 31">
            <a:extLst>
              <a:ext uri="{FF2B5EF4-FFF2-40B4-BE49-F238E27FC236}">
                <a16:creationId xmlns="" xmlns:a16="http://schemas.microsoft.com/office/drawing/2014/main" id="{98397955-C686-4756-BF2F-79268E19A6A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rcRect l="28164" t="16798" r="18139" b="3292"/>
          <a:stretch/>
        </p:blipFill>
        <p:spPr>
          <a:xfrm>
            <a:off x="1184479" y="1814949"/>
            <a:ext cx="889375" cy="1219193"/>
          </a:xfrm>
          <a:prstGeom prst="rect">
            <a:avLst/>
          </a:prstGeom>
        </p:spPr>
      </p:pic>
      <p:sp>
        <p:nvSpPr>
          <p:cNvPr id="31" name="CuadroTexto 32">
            <a:extLst>
              <a:ext uri="{FF2B5EF4-FFF2-40B4-BE49-F238E27FC236}">
                <a16:creationId xmlns="" xmlns:a16="http://schemas.microsoft.com/office/drawing/2014/main" id="{8EE85CB2-F7AA-43C9-917D-F8A8A1E175E1}"/>
              </a:ext>
            </a:extLst>
          </p:cNvPr>
          <p:cNvSpPr txBox="1"/>
          <p:nvPr/>
        </p:nvSpPr>
        <p:spPr>
          <a:xfrm>
            <a:off x="1100468" y="1641868"/>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A</a:t>
            </a:r>
          </a:p>
        </p:txBody>
      </p:sp>
      <p:pic>
        <p:nvPicPr>
          <p:cNvPr id="32" name="Imagen 33">
            <a:extLst>
              <a:ext uri="{FF2B5EF4-FFF2-40B4-BE49-F238E27FC236}">
                <a16:creationId xmlns="" xmlns:a16="http://schemas.microsoft.com/office/drawing/2014/main" id="{AC1A94C0-2C57-4E42-9E10-E7B586FF4EB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rcRect/>
          <a:stretch/>
        </p:blipFill>
        <p:spPr>
          <a:xfrm>
            <a:off x="1996593" y="1773273"/>
            <a:ext cx="692083" cy="651299"/>
          </a:xfrm>
          <a:prstGeom prst="rect">
            <a:avLst/>
          </a:prstGeom>
          <a:ln>
            <a:solidFill>
              <a:schemeClr val="bg1"/>
            </a:solidFill>
          </a:ln>
        </p:spPr>
      </p:pic>
      <p:sp>
        <p:nvSpPr>
          <p:cNvPr id="33" name="Rectángulo 34">
            <a:extLst>
              <a:ext uri="{FF2B5EF4-FFF2-40B4-BE49-F238E27FC236}">
                <a16:creationId xmlns="" xmlns:a16="http://schemas.microsoft.com/office/drawing/2014/main" id="{0BBCAB85-3FA7-4182-9876-5A819EBA3056}"/>
              </a:ext>
            </a:extLst>
          </p:cNvPr>
          <p:cNvSpPr/>
          <p:nvPr/>
        </p:nvSpPr>
        <p:spPr>
          <a:xfrm>
            <a:off x="1600224" y="2358319"/>
            <a:ext cx="332576" cy="428204"/>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Imagen 35">
            <a:extLst>
              <a:ext uri="{FF2B5EF4-FFF2-40B4-BE49-F238E27FC236}">
                <a16:creationId xmlns="" xmlns:a16="http://schemas.microsoft.com/office/drawing/2014/main" id="{B4C26408-7213-4F2B-9B17-1D480F3E8C9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rcRect/>
          <a:stretch/>
        </p:blipFill>
        <p:spPr>
          <a:xfrm>
            <a:off x="1904401" y="4624039"/>
            <a:ext cx="796929" cy="648095"/>
          </a:xfrm>
          <a:prstGeom prst="rect">
            <a:avLst/>
          </a:prstGeom>
          <a:ln>
            <a:solidFill>
              <a:schemeClr val="bg1"/>
            </a:solidFill>
          </a:ln>
        </p:spPr>
      </p:pic>
      <p:grpSp>
        <p:nvGrpSpPr>
          <p:cNvPr id="35" name="Grupo 36">
            <a:extLst>
              <a:ext uri="{FF2B5EF4-FFF2-40B4-BE49-F238E27FC236}">
                <a16:creationId xmlns="" xmlns:a16="http://schemas.microsoft.com/office/drawing/2014/main" id="{330A8D93-6C44-4A86-A232-5DC22D187AAB}"/>
              </a:ext>
            </a:extLst>
          </p:cNvPr>
          <p:cNvGrpSpPr/>
          <p:nvPr/>
        </p:nvGrpSpPr>
        <p:grpSpPr>
          <a:xfrm>
            <a:off x="6127586" y="1958047"/>
            <a:ext cx="1179927" cy="1104621"/>
            <a:chOff x="6793943" y="1113504"/>
            <a:chExt cx="1486219" cy="1429602"/>
          </a:xfrm>
        </p:grpSpPr>
        <p:pic>
          <p:nvPicPr>
            <p:cNvPr id="36" name="Imagen 50">
              <a:extLst>
                <a:ext uri="{FF2B5EF4-FFF2-40B4-BE49-F238E27FC236}">
                  <a16:creationId xmlns="" xmlns:a16="http://schemas.microsoft.com/office/drawing/2014/main" id="{97774A89-E992-4F4E-84D0-708B50E75DCF}"/>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6793943" y="1113504"/>
              <a:ext cx="1486219" cy="1429602"/>
            </a:xfrm>
            <a:prstGeom prst="rect">
              <a:avLst/>
            </a:prstGeom>
          </p:spPr>
        </p:pic>
        <p:sp>
          <p:nvSpPr>
            <p:cNvPr id="37" name="Rectángulo 51">
              <a:extLst>
                <a:ext uri="{FF2B5EF4-FFF2-40B4-BE49-F238E27FC236}">
                  <a16:creationId xmlns="" xmlns:a16="http://schemas.microsoft.com/office/drawing/2014/main" id="{7CC326BF-34DE-40D9-9305-4B7E32F60AD0}"/>
                </a:ext>
              </a:extLst>
            </p:cNvPr>
            <p:cNvSpPr/>
            <p:nvPr/>
          </p:nvSpPr>
          <p:spPr>
            <a:xfrm>
              <a:off x="7158246" y="1216007"/>
              <a:ext cx="590812" cy="516524"/>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Imagen 37">
            <a:extLst>
              <a:ext uri="{FF2B5EF4-FFF2-40B4-BE49-F238E27FC236}">
                <a16:creationId xmlns="" xmlns:a16="http://schemas.microsoft.com/office/drawing/2014/main" id="{EF4B7F27-A4EC-455C-A315-7452B1802C5D}"/>
              </a:ext>
            </a:extLst>
          </p:cNvPr>
          <p:cNvPicPr>
            <a:picLocks noChangeAspect="1"/>
          </p:cNvPicPr>
          <p:nvPr/>
        </p:nvPicPr>
        <p:blipFill rotWithShape="1">
          <a:blip r:embed="rId19">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rcRect/>
          <a:stretch/>
        </p:blipFill>
        <p:spPr>
          <a:xfrm>
            <a:off x="6973391" y="1715664"/>
            <a:ext cx="707267" cy="605267"/>
          </a:xfrm>
          <a:prstGeom prst="rect">
            <a:avLst/>
          </a:prstGeom>
          <a:ln>
            <a:solidFill>
              <a:schemeClr val="bg1"/>
            </a:solidFill>
          </a:ln>
        </p:spPr>
      </p:pic>
      <p:pic>
        <p:nvPicPr>
          <p:cNvPr id="39" name="Imagen 38">
            <a:extLst>
              <a:ext uri="{FF2B5EF4-FFF2-40B4-BE49-F238E27FC236}">
                <a16:creationId xmlns="" xmlns:a16="http://schemas.microsoft.com/office/drawing/2014/main" id="{ADD2949D-3C27-4BAD-9B0F-7CB133B67BC0}"/>
              </a:ext>
            </a:extLst>
          </p:cNvPr>
          <p:cNvPicPr>
            <a:picLocks noChangeAspect="1"/>
          </p:cNvPicPr>
          <p:nvPr/>
        </p:nvPicPr>
        <p:blipFill rotWithShape="1">
          <a:blip r:embed="rId21">
            <a:extLst>
              <a:ext uri="{BEBA8EAE-BF5A-486C-A8C5-ECC9F3942E4B}">
                <a14:imgProps xmlns:a14="http://schemas.microsoft.com/office/drawing/2010/main">
                  <a14:imgLayer r:embed="rId22">
                    <a14:imgEffect>
                      <a14:brightnessContrast bright="40000" contrast="40000"/>
                    </a14:imgEffect>
                  </a14:imgLayer>
                </a14:imgProps>
              </a:ext>
              <a:ext uri="{28A0092B-C50C-407E-A947-70E740481C1C}">
                <a14:useLocalDpi xmlns:a14="http://schemas.microsoft.com/office/drawing/2010/main"/>
              </a:ext>
            </a:extLst>
          </a:blip>
          <a:srcRect l="32154"/>
          <a:stretch/>
        </p:blipFill>
        <p:spPr>
          <a:xfrm>
            <a:off x="2954030" y="3187474"/>
            <a:ext cx="789260" cy="1331191"/>
          </a:xfrm>
          <a:prstGeom prst="rect">
            <a:avLst/>
          </a:prstGeom>
        </p:spPr>
      </p:pic>
      <p:pic>
        <p:nvPicPr>
          <p:cNvPr id="40" name="Imagen 39">
            <a:extLst>
              <a:ext uri="{FF2B5EF4-FFF2-40B4-BE49-F238E27FC236}">
                <a16:creationId xmlns="" xmlns:a16="http://schemas.microsoft.com/office/drawing/2014/main" id="{342AE698-787B-49AA-AFBE-2136D4F6D5C4}"/>
              </a:ext>
            </a:extLst>
          </p:cNvPr>
          <p:cNvPicPr>
            <a:picLocks noChangeAspect="1"/>
          </p:cNvPicPr>
          <p:nvPr/>
        </p:nvPicPr>
        <p:blipFill rotWithShape="1">
          <a:blip r:embed="rId23">
            <a:extLst>
              <a:ext uri="{BEBA8EAE-BF5A-486C-A8C5-ECC9F3942E4B}">
                <a14:imgProps xmlns:a14="http://schemas.microsoft.com/office/drawing/2010/main">
                  <a14:imgLayer r:embed="rId24">
                    <a14:imgEffect>
                      <a14:brightnessContrast bright="40000" contrast="40000"/>
                    </a14:imgEffect>
                  </a14:imgLayer>
                </a14:imgProps>
              </a:ext>
              <a:ext uri="{28A0092B-C50C-407E-A947-70E740481C1C}">
                <a14:useLocalDpi xmlns:a14="http://schemas.microsoft.com/office/drawing/2010/main"/>
              </a:ext>
            </a:extLst>
          </a:blip>
          <a:srcRect/>
          <a:stretch/>
        </p:blipFill>
        <p:spPr>
          <a:xfrm>
            <a:off x="3604875" y="3812350"/>
            <a:ext cx="730215" cy="714911"/>
          </a:xfrm>
          <a:prstGeom prst="rect">
            <a:avLst/>
          </a:prstGeom>
          <a:ln>
            <a:solidFill>
              <a:schemeClr val="bg1"/>
            </a:solidFill>
          </a:ln>
        </p:spPr>
      </p:pic>
      <p:sp>
        <p:nvSpPr>
          <p:cNvPr id="41" name="Rectángulo 40">
            <a:extLst>
              <a:ext uri="{FF2B5EF4-FFF2-40B4-BE49-F238E27FC236}">
                <a16:creationId xmlns="" xmlns:a16="http://schemas.microsoft.com/office/drawing/2014/main" id="{EF249189-F520-4AFB-BEB4-2BA0153920A8}"/>
              </a:ext>
            </a:extLst>
          </p:cNvPr>
          <p:cNvSpPr/>
          <p:nvPr/>
        </p:nvSpPr>
        <p:spPr>
          <a:xfrm>
            <a:off x="3043113" y="3771224"/>
            <a:ext cx="312977" cy="38163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Imagen 41">
            <a:extLst>
              <a:ext uri="{FF2B5EF4-FFF2-40B4-BE49-F238E27FC236}">
                <a16:creationId xmlns="" xmlns:a16="http://schemas.microsoft.com/office/drawing/2014/main" id="{75D8196F-778A-4A1A-8386-2A40E4534ACC}"/>
              </a:ext>
            </a:extLst>
          </p:cNvPr>
          <p:cNvPicPr>
            <a:picLocks noChangeAspect="1"/>
          </p:cNvPicPr>
          <p:nvPr/>
        </p:nvPicPr>
        <p:blipFill rotWithShape="1">
          <a:blip r:embed="rId25">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a:ext>
            </a:extLst>
          </a:blip>
          <a:srcRect l="22779" r="-4208"/>
          <a:stretch/>
        </p:blipFill>
        <p:spPr>
          <a:xfrm>
            <a:off x="4465083" y="3243254"/>
            <a:ext cx="1183155" cy="1302703"/>
          </a:xfrm>
          <a:prstGeom prst="rect">
            <a:avLst/>
          </a:prstGeom>
        </p:spPr>
      </p:pic>
      <p:pic>
        <p:nvPicPr>
          <p:cNvPr id="43" name="Imagen 42">
            <a:extLst>
              <a:ext uri="{FF2B5EF4-FFF2-40B4-BE49-F238E27FC236}">
                <a16:creationId xmlns="" xmlns:a16="http://schemas.microsoft.com/office/drawing/2014/main" id="{6D14CA1D-C780-43BE-816B-2D5BC992DB65}"/>
              </a:ext>
            </a:extLst>
          </p:cNvPr>
          <p:cNvPicPr>
            <a:picLocks noChangeAspect="1"/>
          </p:cNvPicPr>
          <p:nvPr/>
        </p:nvPicPr>
        <p:blipFill rotWithShape="1">
          <a:blip r:embed="rId27">
            <a:extLst>
              <a:ext uri="{BEBA8EAE-BF5A-486C-A8C5-ECC9F3942E4B}">
                <a14:imgProps xmlns:a14="http://schemas.microsoft.com/office/drawing/2010/main">
                  <a14:imgLayer r:embed="rId28">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11397" y="3193554"/>
            <a:ext cx="547916" cy="592087"/>
          </a:xfrm>
          <a:prstGeom prst="rect">
            <a:avLst/>
          </a:prstGeom>
          <a:ln>
            <a:solidFill>
              <a:schemeClr val="bg1"/>
            </a:solidFill>
          </a:ln>
        </p:spPr>
      </p:pic>
      <p:sp>
        <p:nvSpPr>
          <p:cNvPr id="44" name="CuadroTexto 43">
            <a:extLst>
              <a:ext uri="{FF2B5EF4-FFF2-40B4-BE49-F238E27FC236}">
                <a16:creationId xmlns="" xmlns:a16="http://schemas.microsoft.com/office/drawing/2014/main" id="{8E2214E8-CAEF-43B0-8ACA-F375E0B1B6BD}"/>
              </a:ext>
            </a:extLst>
          </p:cNvPr>
          <p:cNvSpPr txBox="1"/>
          <p:nvPr/>
        </p:nvSpPr>
        <p:spPr>
          <a:xfrm>
            <a:off x="4383969" y="3106436"/>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G</a:t>
            </a:r>
          </a:p>
        </p:txBody>
      </p:sp>
      <p:sp>
        <p:nvSpPr>
          <p:cNvPr id="45" name="Rectángulo 44">
            <a:extLst>
              <a:ext uri="{FF2B5EF4-FFF2-40B4-BE49-F238E27FC236}">
                <a16:creationId xmlns="" xmlns:a16="http://schemas.microsoft.com/office/drawing/2014/main" id="{F44A1D09-9A0C-4F78-8FC9-841DFFD11387}"/>
              </a:ext>
            </a:extLst>
          </p:cNvPr>
          <p:cNvSpPr/>
          <p:nvPr/>
        </p:nvSpPr>
        <p:spPr>
          <a:xfrm>
            <a:off x="4804122" y="3785641"/>
            <a:ext cx="588775" cy="555184"/>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Imagen 45">
            <a:extLst>
              <a:ext uri="{FF2B5EF4-FFF2-40B4-BE49-F238E27FC236}">
                <a16:creationId xmlns="" xmlns:a16="http://schemas.microsoft.com/office/drawing/2014/main" id="{0900E945-DAF9-49BB-93F1-D105F1D6DFF3}"/>
              </a:ext>
            </a:extLst>
          </p:cNvPr>
          <p:cNvPicPr>
            <a:picLocks noChangeAspect="1"/>
          </p:cNvPicPr>
          <p:nvPr/>
        </p:nvPicPr>
        <p:blipFill rotWithShape="1">
          <a:blip r:embed="rId29">
            <a:extLst>
              <a:ext uri="{BEBA8EAE-BF5A-486C-A8C5-ECC9F3942E4B}">
                <a14:imgProps xmlns:a14="http://schemas.microsoft.com/office/drawing/2010/main">
                  <a14:imgLayer r:embed="rId30">
                    <a14:imgEffect>
                      <a14:brightnessContrast bright="40000" contrast="20000"/>
                    </a14:imgEffect>
                  </a14:imgLayer>
                </a14:imgProps>
              </a:ext>
              <a:ext uri="{28A0092B-C50C-407E-A947-70E740481C1C}">
                <a14:useLocalDpi xmlns:a14="http://schemas.microsoft.com/office/drawing/2010/main"/>
              </a:ext>
            </a:extLst>
          </a:blip>
          <a:srcRect/>
          <a:stretch/>
        </p:blipFill>
        <p:spPr>
          <a:xfrm>
            <a:off x="2897371" y="1893981"/>
            <a:ext cx="945319" cy="1147816"/>
          </a:xfrm>
          <a:prstGeom prst="rect">
            <a:avLst/>
          </a:prstGeom>
        </p:spPr>
      </p:pic>
      <p:sp>
        <p:nvSpPr>
          <p:cNvPr id="47" name="CuadroTexto 46">
            <a:extLst>
              <a:ext uri="{FF2B5EF4-FFF2-40B4-BE49-F238E27FC236}">
                <a16:creationId xmlns="" xmlns:a16="http://schemas.microsoft.com/office/drawing/2014/main" id="{D8CB3897-DBA5-41D4-A9CC-0F8B70714A06}"/>
              </a:ext>
            </a:extLst>
          </p:cNvPr>
          <p:cNvSpPr txBox="1"/>
          <p:nvPr/>
        </p:nvSpPr>
        <p:spPr>
          <a:xfrm>
            <a:off x="2751632" y="1641868"/>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B</a:t>
            </a:r>
          </a:p>
        </p:txBody>
      </p:sp>
      <p:pic>
        <p:nvPicPr>
          <p:cNvPr id="48" name="Imagen 47">
            <a:extLst>
              <a:ext uri="{FF2B5EF4-FFF2-40B4-BE49-F238E27FC236}">
                <a16:creationId xmlns="" xmlns:a16="http://schemas.microsoft.com/office/drawing/2014/main" id="{3AF0B580-E114-46EC-856B-32CA3C44532A}"/>
              </a:ext>
            </a:extLst>
          </p:cNvPr>
          <p:cNvPicPr>
            <a:picLocks noChangeAspect="1"/>
          </p:cNvPicPr>
          <p:nvPr/>
        </p:nvPicPr>
        <p:blipFill rotWithShape="1">
          <a:blip r:embed="rId31">
            <a:extLst>
              <a:ext uri="{BEBA8EAE-BF5A-486C-A8C5-ECC9F3942E4B}">
                <a14:imgProps xmlns:a14="http://schemas.microsoft.com/office/drawing/2010/main">
                  <a14:imgLayer r:embed="rId32">
                    <a14:imgEffect>
                      <a14:brightnessContrast bright="40000"/>
                    </a14:imgEffect>
                  </a14:imgLayer>
                </a14:imgProps>
              </a:ext>
              <a:ext uri="{28A0092B-C50C-407E-A947-70E740481C1C}">
                <a14:useLocalDpi xmlns:a14="http://schemas.microsoft.com/office/drawing/2010/main"/>
              </a:ext>
            </a:extLst>
          </a:blip>
          <a:srcRect l="7446"/>
          <a:stretch/>
        </p:blipFill>
        <p:spPr>
          <a:xfrm>
            <a:off x="4486487" y="1925679"/>
            <a:ext cx="1336228" cy="1161117"/>
          </a:xfrm>
          <a:prstGeom prst="rect">
            <a:avLst/>
          </a:prstGeom>
        </p:spPr>
      </p:pic>
      <p:pic>
        <p:nvPicPr>
          <p:cNvPr id="49" name="Imagen 48">
            <a:extLst>
              <a:ext uri="{FF2B5EF4-FFF2-40B4-BE49-F238E27FC236}">
                <a16:creationId xmlns="" xmlns:a16="http://schemas.microsoft.com/office/drawing/2014/main" id="{12F54BC0-E97D-4FD8-BB60-04F733020819}"/>
              </a:ext>
            </a:extLst>
          </p:cNvPr>
          <p:cNvPicPr>
            <a:picLocks noChangeAspect="1"/>
          </p:cNvPicPr>
          <p:nvPr/>
        </p:nvPicPr>
        <p:blipFill rotWithShape="1">
          <a:blip r:embed="rId33">
            <a:extLst>
              <a:ext uri="{BEBA8EAE-BF5A-486C-A8C5-ECC9F3942E4B}">
                <a14:imgProps xmlns:a14="http://schemas.microsoft.com/office/drawing/2010/main">
                  <a14:imgLayer r:embed="rId34">
                    <a14:imgEffect>
                      <a14:brightnessContrast bright="40000"/>
                    </a14:imgEffect>
                  </a14:imgLayer>
                </a14:imgProps>
              </a:ext>
              <a:ext uri="{28A0092B-C50C-407E-A947-70E740481C1C}">
                <a14:useLocalDpi xmlns:a14="http://schemas.microsoft.com/office/drawing/2010/main"/>
              </a:ext>
            </a:extLst>
          </a:blip>
          <a:srcRect/>
          <a:stretch/>
        </p:blipFill>
        <p:spPr>
          <a:xfrm>
            <a:off x="5459281" y="1769221"/>
            <a:ext cx="527081" cy="583131"/>
          </a:xfrm>
          <a:prstGeom prst="rect">
            <a:avLst/>
          </a:prstGeom>
          <a:ln>
            <a:solidFill>
              <a:schemeClr val="bg1"/>
            </a:solidFill>
          </a:ln>
        </p:spPr>
      </p:pic>
      <p:pic>
        <p:nvPicPr>
          <p:cNvPr id="50" name="Imagen 49">
            <a:extLst>
              <a:ext uri="{FF2B5EF4-FFF2-40B4-BE49-F238E27FC236}">
                <a16:creationId xmlns="" xmlns:a16="http://schemas.microsoft.com/office/drawing/2014/main" id="{703C67EC-D410-4AE6-B2DE-ED5EE7074001}"/>
              </a:ext>
            </a:extLst>
          </p:cNvPr>
          <p:cNvPicPr>
            <a:picLocks noChangeAspect="1"/>
          </p:cNvPicPr>
          <p:nvPr/>
        </p:nvPicPr>
        <p:blipFill rotWithShape="1">
          <a:blip r:embed="rId35">
            <a:extLst>
              <a:ext uri="{BEBA8EAE-BF5A-486C-A8C5-ECC9F3942E4B}">
                <a14:imgProps xmlns:a14="http://schemas.microsoft.com/office/drawing/2010/main">
                  <a14:imgLayer r:embed="rId36">
                    <a14:imgEffect>
                      <a14:brightnessContrast bright="40000" contrast="20000"/>
                    </a14:imgEffect>
                  </a14:imgLayer>
                </a14:imgProps>
              </a:ext>
              <a:ext uri="{28A0092B-C50C-407E-A947-70E740481C1C}">
                <a14:useLocalDpi xmlns:a14="http://schemas.microsoft.com/office/drawing/2010/main"/>
              </a:ext>
            </a:extLst>
          </a:blip>
          <a:srcRect/>
          <a:stretch/>
        </p:blipFill>
        <p:spPr>
          <a:xfrm>
            <a:off x="3661470" y="1769220"/>
            <a:ext cx="669143" cy="655352"/>
          </a:xfrm>
          <a:prstGeom prst="rect">
            <a:avLst/>
          </a:prstGeom>
          <a:ln>
            <a:solidFill>
              <a:schemeClr val="bg1"/>
            </a:solidFill>
          </a:ln>
        </p:spPr>
      </p:pic>
      <p:sp>
        <p:nvSpPr>
          <p:cNvPr id="51" name="CuadroTexto 18">
            <a:extLst>
              <a:ext uri="{FF2B5EF4-FFF2-40B4-BE49-F238E27FC236}">
                <a16:creationId xmlns="" xmlns:a16="http://schemas.microsoft.com/office/drawing/2014/main" id="{EA0E7E28-C3A1-4F32-B528-0638715CD2FC}"/>
              </a:ext>
            </a:extLst>
          </p:cNvPr>
          <p:cNvSpPr txBox="1"/>
          <p:nvPr/>
        </p:nvSpPr>
        <p:spPr>
          <a:xfrm>
            <a:off x="4383969" y="1641868"/>
            <a:ext cx="291481" cy="307777"/>
          </a:xfrm>
          <a:prstGeom prst="rect">
            <a:avLst/>
          </a:prstGeom>
          <a:noFill/>
        </p:spPr>
        <p:txBody>
          <a:bodyPr wrap="square" rtlCol="0">
            <a:spAutoFit/>
          </a:bodyPr>
          <a:lstStyle/>
          <a:p>
            <a:r>
              <a:rPr lang="en-US" sz="1400" b="1" dirty="0">
                <a:solidFill>
                  <a:schemeClr val="bg1"/>
                </a:solidFill>
                <a:latin typeface="Arial" panose="020B0604020202020204" pitchFamily="34" charset="0"/>
                <a:cs typeface="Arial" panose="020B0604020202020204" pitchFamily="34" charset="0"/>
              </a:rPr>
              <a:t>C</a:t>
            </a:r>
          </a:p>
        </p:txBody>
      </p:sp>
      <p:pic>
        <p:nvPicPr>
          <p:cNvPr id="52" name="Imagen 2">
            <a:extLst>
              <a:ext uri="{FF2B5EF4-FFF2-40B4-BE49-F238E27FC236}">
                <a16:creationId xmlns="" xmlns:a16="http://schemas.microsoft.com/office/drawing/2014/main" id="{099FB4D1-919E-473D-BD57-FA7937A702C9}"/>
              </a:ext>
            </a:extLst>
          </p:cNvPr>
          <p:cNvPicPr>
            <a:picLocks noChangeAspect="1"/>
          </p:cNvPicPr>
          <p:nvPr/>
        </p:nvPicPr>
        <p:blipFill rotWithShape="1">
          <a:blip r:embed="rId37">
            <a:extLst>
              <a:ext uri="{BEBA8EAE-BF5A-486C-A8C5-ECC9F3942E4B}">
                <a14:imgProps xmlns:a14="http://schemas.microsoft.com/office/drawing/2010/main">
                  <a14:imgLayer r:embed="rId38">
                    <a14:imgEffect>
                      <a14:brightnessContrast bright="40000" contrast="-40000"/>
                    </a14:imgEffect>
                  </a14:imgLayer>
                </a14:imgProps>
              </a:ext>
              <a:ext uri="{28A0092B-C50C-407E-A947-70E740481C1C}">
                <a14:useLocalDpi xmlns:a14="http://schemas.microsoft.com/office/drawing/2010/main"/>
              </a:ext>
            </a:extLst>
          </a:blip>
          <a:srcRect/>
          <a:stretch/>
        </p:blipFill>
        <p:spPr>
          <a:xfrm>
            <a:off x="6119331" y="5341242"/>
            <a:ext cx="881803" cy="615676"/>
          </a:xfrm>
          <a:prstGeom prst="rect">
            <a:avLst/>
          </a:prstGeom>
          <a:ln>
            <a:solidFill>
              <a:schemeClr val="bg1"/>
            </a:solidFill>
          </a:ln>
        </p:spPr>
      </p:pic>
      <p:grpSp>
        <p:nvGrpSpPr>
          <p:cNvPr id="55" name="Grupo 57">
            <a:extLst>
              <a:ext uri="{FF2B5EF4-FFF2-40B4-BE49-F238E27FC236}">
                <a16:creationId xmlns="" xmlns:a16="http://schemas.microsoft.com/office/drawing/2014/main" id="{AE3F1FE2-893C-41C6-805E-FA58C7A1C004}"/>
              </a:ext>
            </a:extLst>
          </p:cNvPr>
          <p:cNvGrpSpPr/>
          <p:nvPr/>
        </p:nvGrpSpPr>
        <p:grpSpPr>
          <a:xfrm>
            <a:off x="4178955" y="3716867"/>
            <a:ext cx="7463481" cy="2463122"/>
            <a:chOff x="2452574" y="3851967"/>
            <a:chExt cx="8073207" cy="2688481"/>
          </a:xfrm>
        </p:grpSpPr>
        <p:graphicFrame>
          <p:nvGraphicFramePr>
            <p:cNvPr id="56" name="Objeto 58">
              <a:extLst>
                <a:ext uri="{FF2B5EF4-FFF2-40B4-BE49-F238E27FC236}">
                  <a16:creationId xmlns="" xmlns:a16="http://schemas.microsoft.com/office/drawing/2014/main" id="{89C8F886-E07D-4C18-B855-773CB5D1BA61}"/>
                </a:ext>
              </a:extLst>
            </p:cNvPr>
            <p:cNvGraphicFramePr>
              <a:graphicFrameLocks noChangeAspect="1"/>
            </p:cNvGraphicFramePr>
            <p:nvPr>
              <p:extLst>
                <p:ext uri="{D42A27DB-BD31-4B8C-83A1-F6EECF244321}">
                  <p14:modId xmlns:p14="http://schemas.microsoft.com/office/powerpoint/2010/main" val="110978868"/>
                </p:ext>
              </p:extLst>
            </p:nvPr>
          </p:nvGraphicFramePr>
          <p:xfrm>
            <a:off x="7730971" y="3851967"/>
            <a:ext cx="2794810" cy="1964586"/>
          </p:xfrm>
          <a:graphic>
            <a:graphicData uri="http://schemas.openxmlformats.org/presentationml/2006/ole">
              <mc:AlternateContent xmlns:mc="http://schemas.openxmlformats.org/markup-compatibility/2006">
                <mc:Choice xmlns:v="urn:schemas-microsoft-com:vml" Requires="v">
                  <p:oleObj spid="_x0000_s16452" name="Prism 6" r:id="rId39" imgW="3777824" imgH="2655776" progId="Prism6.Document">
                    <p:embed/>
                  </p:oleObj>
                </mc:Choice>
                <mc:Fallback>
                  <p:oleObj name="Prism 6" r:id="rId39" imgW="3777824" imgH="2655776" progId="Prism6.Document">
                    <p:embed/>
                    <p:pic>
                      <p:nvPicPr>
                        <p:cNvPr id="0" name=""/>
                        <p:cNvPicPr/>
                        <p:nvPr/>
                      </p:nvPicPr>
                      <p:blipFill>
                        <a:blip r:embed="rId40"/>
                        <a:stretch>
                          <a:fillRect/>
                        </a:stretch>
                      </p:blipFill>
                      <p:spPr>
                        <a:xfrm>
                          <a:off x="7730971" y="3851967"/>
                          <a:ext cx="2794810" cy="1964586"/>
                        </a:xfrm>
                        <a:prstGeom prst="rect">
                          <a:avLst/>
                        </a:prstGeom>
                      </p:spPr>
                    </p:pic>
                  </p:oleObj>
                </mc:Fallback>
              </mc:AlternateContent>
            </a:graphicData>
          </a:graphic>
        </p:graphicFrame>
        <p:sp>
          <p:nvSpPr>
            <p:cNvPr id="57" name="Rectángulo 59">
              <a:extLst>
                <a:ext uri="{FF2B5EF4-FFF2-40B4-BE49-F238E27FC236}">
                  <a16:creationId xmlns="" xmlns:a16="http://schemas.microsoft.com/office/drawing/2014/main" id="{E4021080-BF6E-45ED-8C44-EA1827F4E4B4}"/>
                </a:ext>
              </a:extLst>
            </p:cNvPr>
            <p:cNvSpPr/>
            <p:nvPr/>
          </p:nvSpPr>
          <p:spPr>
            <a:xfrm>
              <a:off x="2452574" y="6320110"/>
              <a:ext cx="1925265" cy="2203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8" name="Tabla 60">
            <a:extLst>
              <a:ext uri="{FF2B5EF4-FFF2-40B4-BE49-F238E27FC236}">
                <a16:creationId xmlns="" xmlns:a16="http://schemas.microsoft.com/office/drawing/2014/main" id="{7FAD2AAC-111C-47EB-B86C-F3CC85938A1A}"/>
              </a:ext>
            </a:extLst>
          </p:cNvPr>
          <p:cNvGraphicFramePr>
            <a:graphicFrameLocks noGrp="1"/>
          </p:cNvGraphicFramePr>
          <p:nvPr>
            <p:extLst>
              <p:ext uri="{D42A27DB-BD31-4B8C-83A1-F6EECF244321}">
                <p14:modId xmlns:p14="http://schemas.microsoft.com/office/powerpoint/2010/main" val="1325393960"/>
              </p:ext>
            </p:extLst>
          </p:nvPr>
        </p:nvGraphicFramePr>
        <p:xfrm>
          <a:off x="9479285" y="5576023"/>
          <a:ext cx="1861524" cy="518160"/>
        </p:xfrm>
        <a:graphic>
          <a:graphicData uri="http://schemas.openxmlformats.org/drawingml/2006/table">
            <a:tbl>
              <a:tblPr firstRow="1" bandRow="1">
                <a:tableStyleId>{5940675A-B579-460E-94D1-54222C63F5DA}</a:tableStyleId>
              </a:tblPr>
              <a:tblGrid>
                <a:gridCol w="620508">
                  <a:extLst>
                    <a:ext uri="{9D8B030D-6E8A-4147-A177-3AD203B41FA5}">
                      <a16:colId xmlns="" xmlns:a16="http://schemas.microsoft.com/office/drawing/2014/main" val="37436947"/>
                    </a:ext>
                  </a:extLst>
                </a:gridCol>
                <a:gridCol w="620508">
                  <a:extLst>
                    <a:ext uri="{9D8B030D-6E8A-4147-A177-3AD203B41FA5}">
                      <a16:colId xmlns="" xmlns:a16="http://schemas.microsoft.com/office/drawing/2014/main" val="274698283"/>
                    </a:ext>
                  </a:extLst>
                </a:gridCol>
                <a:gridCol w="620508">
                  <a:extLst>
                    <a:ext uri="{9D8B030D-6E8A-4147-A177-3AD203B41FA5}">
                      <a16:colId xmlns="" xmlns:a16="http://schemas.microsoft.com/office/drawing/2014/main" val="2974867340"/>
                    </a:ext>
                  </a:extLst>
                </a:gridCol>
              </a:tblGrid>
              <a:tr h="294640">
                <a:tc>
                  <a:txBody>
                    <a:bodyPr/>
                    <a:lstStyle/>
                    <a:p>
                      <a:pPr algn="ctr"/>
                      <a:r>
                        <a:rPr lang="en-US" sz="700" b="1" dirty="0">
                          <a:latin typeface="Arial" panose="020B0604020202020204" pitchFamily="34" charset="0"/>
                          <a:cs typeface="Arial" panose="020B0604020202020204" pitchFamily="34" charset="0"/>
                        </a:rPr>
                        <a:t>CAV1-FKBP52</a:t>
                      </a:r>
                    </a:p>
                  </a:txBody>
                  <a:tcPr>
                    <a:solidFill>
                      <a:schemeClr val="bg1"/>
                    </a:solidFill>
                  </a:tcPr>
                </a:tc>
                <a:tc>
                  <a:txBody>
                    <a:bodyPr/>
                    <a:lstStyle/>
                    <a:p>
                      <a:pPr algn="ctr"/>
                      <a:r>
                        <a:rPr lang="en-US" sz="700" b="1" dirty="0">
                          <a:latin typeface="Arial" panose="020B0604020202020204" pitchFamily="34" charset="0"/>
                          <a:cs typeface="Arial" panose="020B0604020202020204" pitchFamily="34" charset="0"/>
                        </a:rPr>
                        <a:t>CAV1-Cy40</a:t>
                      </a:r>
                    </a:p>
                  </a:txBody>
                  <a:tcPr>
                    <a:solidFill>
                      <a:schemeClr val="bg1"/>
                    </a:solidFill>
                  </a:tcPr>
                </a:tc>
                <a:tc>
                  <a:txBody>
                    <a:bodyPr/>
                    <a:lstStyle/>
                    <a:p>
                      <a:pPr algn="ctr"/>
                      <a:r>
                        <a:rPr lang="en-US" sz="700" b="1" dirty="0">
                          <a:latin typeface="Arial" panose="020B0604020202020204" pitchFamily="34" charset="0"/>
                          <a:cs typeface="Arial" panose="020B0604020202020204" pitchFamily="34" charset="0"/>
                        </a:rPr>
                        <a:t>CAV1-CyA</a:t>
                      </a:r>
                    </a:p>
                  </a:txBody>
                  <a:tcPr>
                    <a:solidFill>
                      <a:schemeClr val="bg1"/>
                    </a:solidFill>
                  </a:tcPr>
                </a:tc>
                <a:extLst>
                  <a:ext uri="{0D108BD9-81ED-4DB2-BD59-A6C34878D82A}">
                    <a16:rowId xmlns="" xmlns:a16="http://schemas.microsoft.com/office/drawing/2014/main" val="2779361583"/>
                  </a:ext>
                </a:extLst>
              </a:tr>
              <a:tr h="213360">
                <a:tc gridSpan="3">
                  <a:txBody>
                    <a:bodyPr/>
                    <a:lstStyle/>
                    <a:p>
                      <a:pPr algn="ctr"/>
                      <a:r>
                        <a:rPr lang="en-US" sz="800" b="1" dirty="0">
                          <a:solidFill>
                            <a:schemeClr val="tx1"/>
                          </a:solidFill>
                          <a:latin typeface="Arial" panose="020B0604020202020204" pitchFamily="34" charset="0"/>
                          <a:cs typeface="Arial" panose="020B0604020202020204" pitchFamily="34" charset="0"/>
                        </a:rPr>
                        <a:t>MOCK</a:t>
                      </a:r>
                    </a:p>
                  </a:txBody>
                  <a:tcPr>
                    <a:solidFill>
                      <a:schemeClr val="accent5">
                        <a:lumMod val="40000"/>
                        <a:lumOff val="60000"/>
                      </a:schemeClr>
                    </a:solidFill>
                  </a:tcPr>
                </a:tc>
                <a:tc hMerge="1">
                  <a:txBody>
                    <a:bodyPr/>
                    <a:lstStyle/>
                    <a:p>
                      <a:endParaRPr lang="en-US" dirty="0"/>
                    </a:p>
                  </a:txBody>
                  <a:tcPr/>
                </a:tc>
                <a:tc hMerge="1">
                  <a:txBody>
                    <a:bodyPr/>
                    <a:lstStyle/>
                    <a:p>
                      <a:pPr algn="ctr"/>
                      <a:endParaRPr lang="en-US" sz="1400" b="1" dirty="0">
                        <a:solidFill>
                          <a:schemeClr val="tx1"/>
                        </a:solidFill>
                        <a:latin typeface="Arial" panose="020B0604020202020204" pitchFamily="34" charset="0"/>
                        <a:cs typeface="Arial" panose="020B0604020202020204" pitchFamily="34" charset="0"/>
                      </a:endParaRPr>
                    </a:p>
                  </a:txBody>
                  <a:tcPr>
                    <a:solidFill>
                      <a:schemeClr val="accent5">
                        <a:lumMod val="40000"/>
                        <a:lumOff val="60000"/>
                      </a:schemeClr>
                    </a:solidFill>
                  </a:tcPr>
                </a:tc>
                <a:extLst>
                  <a:ext uri="{0D108BD9-81ED-4DB2-BD59-A6C34878D82A}">
                    <a16:rowId xmlns="" xmlns:a16="http://schemas.microsoft.com/office/drawing/2014/main" val="4010192807"/>
                  </a:ext>
                </a:extLst>
              </a:tr>
            </a:tbl>
          </a:graphicData>
        </a:graphic>
      </p:graphicFrame>
      <p:sp>
        <p:nvSpPr>
          <p:cNvPr id="59" name="Rectángulo 3">
            <a:extLst>
              <a:ext uri="{FF2B5EF4-FFF2-40B4-BE49-F238E27FC236}">
                <a16:creationId xmlns="" xmlns:a16="http://schemas.microsoft.com/office/drawing/2014/main" id="{B1B4A78B-0497-40B3-B7DB-D3C7A0CE73FE}"/>
              </a:ext>
            </a:extLst>
          </p:cNvPr>
          <p:cNvSpPr/>
          <p:nvPr/>
        </p:nvSpPr>
        <p:spPr>
          <a:xfrm>
            <a:off x="2954030" y="2320931"/>
            <a:ext cx="402060" cy="42665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ángulo 6">
            <a:extLst>
              <a:ext uri="{FF2B5EF4-FFF2-40B4-BE49-F238E27FC236}">
                <a16:creationId xmlns="" xmlns:a16="http://schemas.microsoft.com/office/drawing/2014/main" id="{B7056ECB-3988-46FC-B416-B5985DFDD738}"/>
              </a:ext>
            </a:extLst>
          </p:cNvPr>
          <p:cNvSpPr/>
          <p:nvPr/>
        </p:nvSpPr>
        <p:spPr>
          <a:xfrm>
            <a:off x="5122237" y="2388447"/>
            <a:ext cx="361107" cy="43417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upo 62">
            <a:extLst>
              <a:ext uri="{FF2B5EF4-FFF2-40B4-BE49-F238E27FC236}">
                <a16:creationId xmlns="" xmlns:a16="http://schemas.microsoft.com/office/drawing/2014/main" id="{E31748DC-F2EF-4B82-9E6A-BB24598EBADF}"/>
              </a:ext>
            </a:extLst>
          </p:cNvPr>
          <p:cNvGrpSpPr/>
          <p:nvPr/>
        </p:nvGrpSpPr>
        <p:grpSpPr>
          <a:xfrm>
            <a:off x="8891771" y="1145562"/>
            <a:ext cx="2828925" cy="1787525"/>
            <a:chOff x="949117" y="5062538"/>
            <a:chExt cx="2828925" cy="1787524"/>
          </a:xfrm>
        </p:grpSpPr>
        <p:graphicFrame>
          <p:nvGraphicFramePr>
            <p:cNvPr id="62" name="Objeto 52">
              <a:extLst>
                <a:ext uri="{FF2B5EF4-FFF2-40B4-BE49-F238E27FC236}">
                  <a16:creationId xmlns="" xmlns:a16="http://schemas.microsoft.com/office/drawing/2014/main" id="{74CC2433-1718-48F4-977F-D4AE1C8C094A}"/>
                </a:ext>
              </a:extLst>
            </p:cNvPr>
            <p:cNvGraphicFramePr>
              <a:graphicFrameLocks noChangeAspect="1"/>
            </p:cNvGraphicFramePr>
            <p:nvPr>
              <p:extLst>
                <p:ext uri="{D42A27DB-BD31-4B8C-83A1-F6EECF244321}">
                  <p14:modId xmlns:p14="http://schemas.microsoft.com/office/powerpoint/2010/main" val="2694967892"/>
                </p:ext>
              </p:extLst>
            </p:nvPr>
          </p:nvGraphicFramePr>
          <p:xfrm>
            <a:off x="949117" y="5062538"/>
            <a:ext cx="2828925" cy="1787524"/>
          </p:xfrm>
          <a:graphic>
            <a:graphicData uri="http://schemas.openxmlformats.org/presentationml/2006/ole">
              <mc:AlternateContent xmlns:mc="http://schemas.openxmlformats.org/markup-compatibility/2006">
                <mc:Choice xmlns:v="urn:schemas-microsoft-com:vml" Requires="v">
                  <p:oleObj spid="_x0000_s16453" name="Prism 6" r:id="rId41" imgW="3777824" imgH="2628404" progId="Prism6.Document">
                    <p:embed/>
                  </p:oleObj>
                </mc:Choice>
                <mc:Fallback>
                  <p:oleObj name="Prism 6" r:id="rId41" imgW="3777824" imgH="2628404" progId="Prism6.Document">
                    <p:embed/>
                    <p:pic>
                      <p:nvPicPr>
                        <p:cNvPr id="0" name=""/>
                        <p:cNvPicPr/>
                        <p:nvPr/>
                      </p:nvPicPr>
                      <p:blipFill>
                        <a:blip r:embed="rId42"/>
                        <a:stretch>
                          <a:fillRect/>
                        </a:stretch>
                      </p:blipFill>
                      <p:spPr>
                        <a:xfrm>
                          <a:off x="949117" y="5062538"/>
                          <a:ext cx="2828925" cy="1787524"/>
                        </a:xfrm>
                        <a:prstGeom prst="rect">
                          <a:avLst/>
                        </a:prstGeom>
                      </p:spPr>
                    </p:pic>
                  </p:oleObj>
                </mc:Fallback>
              </mc:AlternateContent>
            </a:graphicData>
          </a:graphic>
        </p:graphicFrame>
        <p:sp>
          <p:nvSpPr>
            <p:cNvPr id="63" name="Rectángulo 56">
              <a:extLst>
                <a:ext uri="{FF2B5EF4-FFF2-40B4-BE49-F238E27FC236}">
                  <a16:creationId xmlns="" xmlns:a16="http://schemas.microsoft.com/office/drawing/2014/main" id="{C1712138-48EF-4D13-9217-613A6C706991}"/>
                </a:ext>
              </a:extLst>
            </p:cNvPr>
            <p:cNvSpPr/>
            <p:nvPr/>
          </p:nvSpPr>
          <p:spPr>
            <a:xfrm>
              <a:off x="1186733" y="6561214"/>
              <a:ext cx="2025699" cy="21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64" name="Tabla 61">
            <a:extLst>
              <a:ext uri="{FF2B5EF4-FFF2-40B4-BE49-F238E27FC236}">
                <a16:creationId xmlns="" xmlns:a16="http://schemas.microsoft.com/office/drawing/2014/main" id="{BBF23473-5FD3-4F7F-ABCC-A94D94543D0E}"/>
              </a:ext>
            </a:extLst>
          </p:cNvPr>
          <p:cNvGraphicFramePr>
            <a:graphicFrameLocks noGrp="1"/>
          </p:cNvGraphicFramePr>
          <p:nvPr>
            <p:extLst>
              <p:ext uri="{D42A27DB-BD31-4B8C-83A1-F6EECF244321}">
                <p14:modId xmlns:p14="http://schemas.microsoft.com/office/powerpoint/2010/main" val="608426865"/>
              </p:ext>
            </p:extLst>
          </p:nvPr>
        </p:nvGraphicFramePr>
        <p:xfrm>
          <a:off x="9354910" y="2649832"/>
          <a:ext cx="2123412" cy="494097"/>
        </p:xfrm>
        <a:graphic>
          <a:graphicData uri="http://schemas.openxmlformats.org/drawingml/2006/table">
            <a:tbl>
              <a:tblPr firstRow="1" bandRow="1">
                <a:tableStyleId>{5940675A-B579-460E-94D1-54222C63F5DA}</a:tableStyleId>
              </a:tblPr>
              <a:tblGrid>
                <a:gridCol w="530853">
                  <a:extLst>
                    <a:ext uri="{9D8B030D-6E8A-4147-A177-3AD203B41FA5}">
                      <a16:colId xmlns="" xmlns:a16="http://schemas.microsoft.com/office/drawing/2014/main" val="37436947"/>
                    </a:ext>
                  </a:extLst>
                </a:gridCol>
                <a:gridCol w="530853">
                  <a:extLst>
                    <a:ext uri="{9D8B030D-6E8A-4147-A177-3AD203B41FA5}">
                      <a16:colId xmlns="" xmlns:a16="http://schemas.microsoft.com/office/drawing/2014/main" val="274698283"/>
                    </a:ext>
                  </a:extLst>
                </a:gridCol>
                <a:gridCol w="530853">
                  <a:extLst>
                    <a:ext uri="{9D8B030D-6E8A-4147-A177-3AD203B41FA5}">
                      <a16:colId xmlns="" xmlns:a16="http://schemas.microsoft.com/office/drawing/2014/main" val="427532812"/>
                    </a:ext>
                  </a:extLst>
                </a:gridCol>
                <a:gridCol w="530853">
                  <a:extLst>
                    <a:ext uri="{9D8B030D-6E8A-4147-A177-3AD203B41FA5}">
                      <a16:colId xmlns="" xmlns:a16="http://schemas.microsoft.com/office/drawing/2014/main" val="675759133"/>
                    </a:ext>
                  </a:extLst>
                </a:gridCol>
              </a:tblGrid>
              <a:tr h="255229">
                <a:tc>
                  <a:txBody>
                    <a:bodyPr/>
                    <a:lstStyle/>
                    <a:p>
                      <a:pPr algn="ctr"/>
                      <a:r>
                        <a:rPr lang="en-US" sz="700" b="1" dirty="0">
                          <a:latin typeface="Arial" panose="020B0604020202020204" pitchFamily="34" charset="0"/>
                          <a:cs typeface="Arial" panose="020B0604020202020204" pitchFamily="34" charset="0"/>
                        </a:rPr>
                        <a:t>CAV-1</a:t>
                      </a:r>
                    </a:p>
                  </a:txBody>
                  <a:tcPr>
                    <a:solidFill>
                      <a:schemeClr val="bg1"/>
                    </a:solidFill>
                  </a:tcPr>
                </a:tc>
                <a:tc>
                  <a:txBody>
                    <a:bodyPr/>
                    <a:lstStyle/>
                    <a:p>
                      <a:pPr algn="ctr"/>
                      <a:r>
                        <a:rPr lang="en-US" sz="700" b="1" dirty="0">
                          <a:latin typeface="Arial" panose="020B0604020202020204" pitchFamily="34" charset="0"/>
                          <a:cs typeface="Arial" panose="020B0604020202020204" pitchFamily="34" charset="0"/>
                        </a:rPr>
                        <a:t>FKBP52</a:t>
                      </a:r>
                    </a:p>
                  </a:txBody>
                  <a:tcPr>
                    <a:solidFill>
                      <a:schemeClr val="bg1"/>
                    </a:solidFill>
                  </a:tcPr>
                </a:tc>
                <a:tc>
                  <a:txBody>
                    <a:bodyPr/>
                    <a:lstStyle/>
                    <a:p>
                      <a:pPr algn="ctr"/>
                      <a:r>
                        <a:rPr lang="en-US" sz="700" b="1" dirty="0">
                          <a:latin typeface="Arial" panose="020B0604020202020204" pitchFamily="34" charset="0"/>
                          <a:cs typeface="Arial" panose="020B0604020202020204" pitchFamily="34" charset="0"/>
                        </a:rPr>
                        <a:t>Cy40</a:t>
                      </a:r>
                    </a:p>
                  </a:txBody>
                  <a:tcPr>
                    <a:solidFill>
                      <a:schemeClr val="bg1"/>
                    </a:solidFill>
                  </a:tcPr>
                </a:tc>
                <a:tc>
                  <a:txBody>
                    <a:bodyPr/>
                    <a:lstStyle/>
                    <a:p>
                      <a:pPr algn="ctr"/>
                      <a:r>
                        <a:rPr lang="en-US" sz="700" b="1" dirty="0" err="1">
                          <a:latin typeface="Arial" panose="020B0604020202020204" pitchFamily="34" charset="0"/>
                          <a:cs typeface="Arial" panose="020B0604020202020204" pitchFamily="34" charset="0"/>
                        </a:rPr>
                        <a:t>CyA</a:t>
                      </a:r>
                      <a:endParaRPr lang="en-US" sz="700" b="1" dirty="0">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 xmlns:a16="http://schemas.microsoft.com/office/drawing/2014/main" val="2779361583"/>
                  </a:ext>
                </a:extLst>
              </a:tr>
              <a:tr h="238868">
                <a:tc gridSpan="4">
                  <a:txBody>
                    <a:bodyPr/>
                    <a:lstStyle/>
                    <a:p>
                      <a:pPr algn="ctr"/>
                      <a:r>
                        <a:rPr lang="en-US" sz="900" b="1" dirty="0">
                          <a:solidFill>
                            <a:schemeClr val="tx1"/>
                          </a:solidFill>
                          <a:latin typeface="Arial" panose="020B0604020202020204" pitchFamily="34" charset="0"/>
                          <a:cs typeface="Arial" panose="020B0604020202020204" pitchFamily="34" charset="0"/>
                        </a:rPr>
                        <a:t>NS1-18 </a:t>
                      </a:r>
                      <a:r>
                        <a:rPr lang="en-US" sz="900" b="1" dirty="0" err="1">
                          <a:solidFill>
                            <a:schemeClr val="tx1"/>
                          </a:solidFill>
                          <a:latin typeface="Arial" panose="020B0604020202020204" pitchFamily="34" charset="0"/>
                          <a:cs typeface="Arial" panose="020B0604020202020204" pitchFamily="34" charset="0"/>
                        </a:rPr>
                        <a:t>hpi</a:t>
                      </a:r>
                      <a:endParaRPr lang="en-US" sz="900" b="1" dirty="0">
                        <a:solidFill>
                          <a:schemeClr val="tx1"/>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pPr algn="ctr"/>
                      <a:endParaRPr lang="en-US" sz="1600" b="1" dirty="0">
                        <a:solidFill>
                          <a:schemeClr val="tx1"/>
                        </a:solidFill>
                        <a:latin typeface="Arial" panose="020B0604020202020204" pitchFamily="34" charset="0"/>
                        <a:cs typeface="Arial" panose="020B0604020202020204" pitchFamily="34" charset="0"/>
                      </a:endParaRPr>
                    </a:p>
                  </a:txBody>
                  <a:tcPr>
                    <a:solidFill>
                      <a:schemeClr val="accent6">
                        <a:lumMod val="40000"/>
                        <a:lumOff val="60000"/>
                      </a:schemeClr>
                    </a:solidFill>
                  </a:tcPr>
                </a:tc>
                <a:extLst>
                  <a:ext uri="{0D108BD9-81ED-4DB2-BD59-A6C34878D82A}">
                    <a16:rowId xmlns="" xmlns:a16="http://schemas.microsoft.com/office/drawing/2014/main" val="4010192807"/>
                  </a:ext>
                </a:extLst>
              </a:tr>
            </a:tbl>
          </a:graphicData>
        </a:graphic>
      </p:graphicFrame>
      <p:pic>
        <p:nvPicPr>
          <p:cNvPr id="65" name="Imagen 64">
            <a:extLst>
              <a:ext uri="{FF2B5EF4-FFF2-40B4-BE49-F238E27FC236}">
                <a16:creationId xmlns="" xmlns:a16="http://schemas.microsoft.com/office/drawing/2014/main" id="{96DAA538-7D82-4EFF-8780-1FA6318EDD50}"/>
              </a:ext>
            </a:extLst>
          </p:cNvPr>
          <p:cNvPicPr>
            <a:picLocks noChangeAspect="1"/>
          </p:cNvPicPr>
          <p:nvPr/>
        </p:nvPicPr>
        <p:blipFill>
          <a:blip r:embed="rId43">
            <a:extLst>
              <a:ext uri="{BEBA8EAE-BF5A-486C-A8C5-ECC9F3942E4B}">
                <a14:imgProps xmlns:a14="http://schemas.microsoft.com/office/drawing/2010/main">
                  <a14:imgLayer r:embed="rId44">
                    <a14:imgEffect>
                      <a14:brightnessContrast bright="40000"/>
                    </a14:imgEffect>
                  </a14:imgLayer>
                </a14:imgProps>
              </a:ext>
            </a:extLst>
          </a:blip>
          <a:stretch>
            <a:fillRect/>
          </a:stretch>
        </p:blipFill>
        <p:spPr>
          <a:xfrm>
            <a:off x="4461066" y="4942285"/>
            <a:ext cx="1217879" cy="1035339"/>
          </a:xfrm>
          <a:prstGeom prst="rect">
            <a:avLst/>
          </a:prstGeom>
        </p:spPr>
      </p:pic>
      <p:pic>
        <p:nvPicPr>
          <p:cNvPr id="66" name="Imagen 66">
            <a:extLst>
              <a:ext uri="{FF2B5EF4-FFF2-40B4-BE49-F238E27FC236}">
                <a16:creationId xmlns="" xmlns:a16="http://schemas.microsoft.com/office/drawing/2014/main" id="{E9D86FCF-B1C8-4809-924D-F5EFE21C8F36}"/>
              </a:ext>
            </a:extLst>
          </p:cNvPr>
          <p:cNvPicPr>
            <a:picLocks noChangeAspect="1"/>
          </p:cNvPicPr>
          <p:nvPr/>
        </p:nvPicPr>
        <p:blipFill>
          <a:blip r:embed="rId45"/>
          <a:stretch>
            <a:fillRect/>
          </a:stretch>
        </p:blipFill>
        <p:spPr>
          <a:xfrm>
            <a:off x="2849964" y="4855603"/>
            <a:ext cx="1068123" cy="1107360"/>
          </a:xfrm>
          <a:prstGeom prst="rect">
            <a:avLst/>
          </a:prstGeom>
        </p:spPr>
      </p:pic>
      <p:pic>
        <p:nvPicPr>
          <p:cNvPr id="67" name="Imagen 67">
            <a:extLst>
              <a:ext uri="{FF2B5EF4-FFF2-40B4-BE49-F238E27FC236}">
                <a16:creationId xmlns="" xmlns:a16="http://schemas.microsoft.com/office/drawing/2014/main" id="{CA74D327-E4CE-446B-BB00-6F0B8FC51338}"/>
              </a:ext>
            </a:extLst>
          </p:cNvPr>
          <p:cNvPicPr>
            <a:picLocks noChangeAspect="1"/>
          </p:cNvPicPr>
          <p:nvPr/>
        </p:nvPicPr>
        <p:blipFill rotWithShape="1">
          <a:blip r:embed="rId46">
            <a:extLst>
              <a:ext uri="{28A0092B-C50C-407E-A947-70E740481C1C}">
                <a14:useLocalDpi xmlns:a14="http://schemas.microsoft.com/office/drawing/2010/main"/>
              </a:ext>
            </a:extLst>
          </a:blip>
          <a:srcRect/>
          <a:stretch/>
        </p:blipFill>
        <p:spPr>
          <a:xfrm>
            <a:off x="3677715" y="4604031"/>
            <a:ext cx="717420" cy="703760"/>
          </a:xfrm>
          <a:prstGeom prst="rect">
            <a:avLst/>
          </a:prstGeom>
          <a:ln>
            <a:solidFill>
              <a:schemeClr val="bg1"/>
            </a:solidFill>
          </a:ln>
        </p:spPr>
      </p:pic>
      <p:sp>
        <p:nvSpPr>
          <p:cNvPr id="68" name="Rectángulo 68">
            <a:extLst>
              <a:ext uri="{FF2B5EF4-FFF2-40B4-BE49-F238E27FC236}">
                <a16:creationId xmlns="" xmlns:a16="http://schemas.microsoft.com/office/drawing/2014/main" id="{1A911E4D-9331-4612-918E-463C93B5E5F1}"/>
              </a:ext>
            </a:extLst>
          </p:cNvPr>
          <p:cNvSpPr/>
          <p:nvPr/>
        </p:nvSpPr>
        <p:spPr>
          <a:xfrm>
            <a:off x="3261611" y="5641820"/>
            <a:ext cx="280220" cy="251392"/>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Imagen 69">
            <a:extLst>
              <a:ext uri="{FF2B5EF4-FFF2-40B4-BE49-F238E27FC236}">
                <a16:creationId xmlns="" xmlns:a16="http://schemas.microsoft.com/office/drawing/2014/main" id="{F3CBF407-3D77-4908-96F5-8C93C60D82EB}"/>
              </a:ext>
            </a:extLst>
          </p:cNvPr>
          <p:cNvPicPr>
            <a:picLocks noChangeAspect="1"/>
          </p:cNvPicPr>
          <p:nvPr/>
        </p:nvPicPr>
        <p:blipFill rotWithShape="1">
          <a:blip r:embed="rId47">
            <a:extLst>
              <a:ext uri="{BEBA8EAE-BF5A-486C-A8C5-ECC9F3942E4B}">
                <a14:imgProps xmlns:a14="http://schemas.microsoft.com/office/drawing/2010/main">
                  <a14:imgLayer r:embed="rId48">
                    <a14:imgEffect>
                      <a14:brightnessContrast bright="40000"/>
                    </a14:imgEffect>
                  </a14:imgLayer>
                </a14:imgProps>
              </a:ext>
              <a:ext uri="{28A0092B-C50C-407E-A947-70E740481C1C}">
                <a14:useLocalDpi xmlns:a14="http://schemas.microsoft.com/office/drawing/2010/main"/>
              </a:ext>
            </a:extLst>
          </a:blip>
          <a:srcRect/>
          <a:stretch/>
        </p:blipFill>
        <p:spPr>
          <a:xfrm>
            <a:off x="5353975" y="4604030"/>
            <a:ext cx="674503" cy="668103"/>
          </a:xfrm>
          <a:prstGeom prst="rect">
            <a:avLst/>
          </a:prstGeom>
          <a:ln>
            <a:solidFill>
              <a:schemeClr val="bg1"/>
            </a:solidFill>
          </a:ln>
        </p:spPr>
      </p:pic>
      <p:sp>
        <p:nvSpPr>
          <p:cNvPr id="70" name="Rectángulo 70">
            <a:extLst>
              <a:ext uri="{FF2B5EF4-FFF2-40B4-BE49-F238E27FC236}">
                <a16:creationId xmlns="" xmlns:a16="http://schemas.microsoft.com/office/drawing/2014/main" id="{1344BEB1-B8EE-4E88-A440-18269F458463}"/>
              </a:ext>
            </a:extLst>
          </p:cNvPr>
          <p:cNvSpPr/>
          <p:nvPr/>
        </p:nvSpPr>
        <p:spPr>
          <a:xfrm>
            <a:off x="4645505" y="5491107"/>
            <a:ext cx="319545" cy="303787"/>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950198" y="68232"/>
            <a:ext cx="8318303" cy="954107"/>
          </a:xfrm>
          <a:prstGeom prst="rect">
            <a:avLst/>
          </a:prstGeom>
          <a:noFill/>
        </p:spPr>
        <p:txBody>
          <a:bodyPr wrap="none" rtlCol="0">
            <a:spAutoFit/>
          </a:bodyPr>
          <a:lstStyle/>
          <a:p>
            <a:pPr algn="ctr"/>
            <a:r>
              <a:rPr lang="es-ES" sz="2800" dirty="0" smtClean="0">
                <a:solidFill>
                  <a:srgbClr val="C00000"/>
                </a:solidFill>
                <a:latin typeface="AR CENA" panose="02000000000000000000" pitchFamily="2" charset="0"/>
              </a:rPr>
              <a:t>El CCC </a:t>
            </a:r>
            <a:r>
              <a:rPr lang="es-ES" sz="2800" dirty="0" err="1" smtClean="0">
                <a:solidFill>
                  <a:srgbClr val="C00000"/>
                </a:solidFill>
                <a:latin typeface="AR CENA" panose="02000000000000000000" pitchFamily="2" charset="0"/>
              </a:rPr>
              <a:t>co</a:t>
            </a:r>
            <a:r>
              <a:rPr lang="es-ES" sz="2800" dirty="0" smtClean="0">
                <a:solidFill>
                  <a:srgbClr val="C00000"/>
                </a:solidFill>
                <a:latin typeface="AR CENA" panose="02000000000000000000" pitchFamily="2" charset="0"/>
              </a:rPr>
              <a:t>-localiza con NS1 en células de insecto, </a:t>
            </a:r>
          </a:p>
          <a:p>
            <a:pPr algn="ctr"/>
            <a:r>
              <a:rPr lang="es-ES" sz="2800" dirty="0" smtClean="0">
                <a:solidFill>
                  <a:srgbClr val="C00000"/>
                </a:solidFill>
                <a:latin typeface="AR CENA" panose="02000000000000000000" pitchFamily="2" charset="0"/>
              </a:rPr>
              <a:t>pero no de vertebrados </a:t>
            </a:r>
            <a:endParaRPr lang="es-MX" sz="2800" dirty="0">
              <a:solidFill>
                <a:srgbClr val="C00000"/>
              </a:solidFill>
              <a:latin typeface="AR CENA" panose="02000000000000000000" pitchFamily="2" charset="0"/>
            </a:endParaRPr>
          </a:p>
        </p:txBody>
      </p:sp>
      <p:sp>
        <p:nvSpPr>
          <p:cNvPr id="72" name="TextBox 71"/>
          <p:cNvSpPr txBox="1"/>
          <p:nvPr/>
        </p:nvSpPr>
        <p:spPr>
          <a:xfrm>
            <a:off x="8758633" y="6496333"/>
            <a:ext cx="3414076" cy="307777"/>
          </a:xfrm>
          <a:prstGeom prst="rect">
            <a:avLst/>
          </a:prstGeom>
          <a:noFill/>
        </p:spPr>
        <p:txBody>
          <a:bodyPr wrap="none" rtlCol="0">
            <a:spAutoFit/>
          </a:bodyPr>
          <a:lstStyle/>
          <a:p>
            <a:r>
              <a:rPr lang="es-ES" sz="1400" dirty="0" smtClean="0">
                <a:latin typeface="+mj-lt"/>
              </a:rPr>
              <a:t>Rosales y Ludert, manuscrito en preparación </a:t>
            </a:r>
            <a:endParaRPr lang="es-MX" sz="1400" dirty="0">
              <a:latin typeface="+mj-lt"/>
            </a:endParaRPr>
          </a:p>
        </p:txBody>
      </p:sp>
    </p:spTree>
    <p:extLst>
      <p:ext uri="{BB962C8B-B14F-4D97-AF65-F5344CB8AC3E}">
        <p14:creationId xmlns:p14="http://schemas.microsoft.com/office/powerpoint/2010/main" val="2086908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35360" y="260648"/>
            <a:ext cx="1728192" cy="369332"/>
          </a:xfrm>
          <a:prstGeom prst="rect">
            <a:avLst/>
          </a:prstGeom>
          <a:noFill/>
        </p:spPr>
        <p:txBody>
          <a:bodyPr wrap="square" rtlCol="0">
            <a:spAutoFit/>
          </a:bodyPr>
          <a:lstStyle/>
          <a:p>
            <a:r>
              <a:rPr lang="es-MX" dirty="0" smtClean="0"/>
              <a:t> </a:t>
            </a:r>
            <a:endParaRPr lang="es-ES" dirty="0"/>
          </a:p>
        </p:txBody>
      </p:sp>
      <p:grpSp>
        <p:nvGrpSpPr>
          <p:cNvPr id="43" name="42 Grupo"/>
          <p:cNvGrpSpPr/>
          <p:nvPr/>
        </p:nvGrpSpPr>
        <p:grpSpPr>
          <a:xfrm>
            <a:off x="177427" y="1086654"/>
            <a:ext cx="11942492" cy="5299737"/>
            <a:chOff x="395536" y="1268760"/>
            <a:chExt cx="8489673" cy="4276422"/>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l="31494" t="57900" r="34253" b="5660"/>
            <a:stretch/>
          </p:blipFill>
          <p:spPr bwMode="auto">
            <a:xfrm>
              <a:off x="2097603" y="3919344"/>
              <a:ext cx="1678662" cy="162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8018" t="62866" r="35991"/>
            <a:stretch/>
          </p:blipFill>
          <p:spPr bwMode="auto">
            <a:xfrm>
              <a:off x="2097604" y="2281012"/>
              <a:ext cx="1671296" cy="164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2267744" y="1826312"/>
              <a:ext cx="1440160" cy="354511"/>
            </a:xfrm>
            <a:prstGeom prst="rect">
              <a:avLst/>
            </a:prstGeom>
            <a:noFill/>
          </p:spPr>
          <p:txBody>
            <a:bodyPr wrap="square" rtlCol="0">
              <a:spAutoFit/>
            </a:bodyPr>
            <a:lstStyle/>
            <a:p>
              <a:pPr algn="ctr"/>
              <a:r>
                <a:rPr lang="es-MX" b="1" dirty="0" smtClean="0"/>
                <a:t>24 </a:t>
              </a:r>
              <a:r>
                <a:rPr lang="es-MX" b="1" dirty="0" err="1" smtClean="0"/>
                <a:t>hpi</a:t>
              </a:r>
              <a:endParaRPr lang="es-ES" b="1" dirty="0"/>
            </a:p>
          </p:txBody>
        </p:sp>
        <p:pic>
          <p:nvPicPr>
            <p:cNvPr id="3076"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r="31727" b="30045"/>
            <a:stretch/>
          </p:blipFill>
          <p:spPr bwMode="auto">
            <a:xfrm>
              <a:off x="5398872" y="2281012"/>
              <a:ext cx="1635756" cy="164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r="31928" b="31566"/>
            <a:stretch/>
          </p:blipFill>
          <p:spPr bwMode="auto">
            <a:xfrm>
              <a:off x="5403278" y="3925182"/>
              <a:ext cx="1644413" cy="161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5580112" y="1839600"/>
              <a:ext cx="1512168" cy="354511"/>
            </a:xfrm>
            <a:prstGeom prst="rect">
              <a:avLst/>
            </a:prstGeom>
            <a:noFill/>
          </p:spPr>
          <p:txBody>
            <a:bodyPr wrap="square" rtlCol="0">
              <a:spAutoFit/>
            </a:bodyPr>
            <a:lstStyle/>
            <a:p>
              <a:pPr algn="ctr"/>
              <a:r>
                <a:rPr lang="es-MX" b="1" dirty="0" err="1" smtClean="0"/>
                <a:t>Neg</a:t>
              </a:r>
              <a:r>
                <a:rPr lang="es-MX" b="1" dirty="0" smtClean="0"/>
                <a:t>  </a:t>
              </a:r>
              <a:r>
                <a:rPr lang="es-MX" b="1" dirty="0" err="1" smtClean="0"/>
                <a:t>Cx</a:t>
              </a:r>
              <a:endParaRPr lang="es-ES" b="1" dirty="0"/>
            </a:p>
          </p:txBody>
        </p:sp>
        <p:pic>
          <p:nvPicPr>
            <p:cNvPr id="3078" name="Picture 6"/>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r="37617" b="35647"/>
            <a:stretch/>
          </p:blipFill>
          <p:spPr bwMode="auto">
            <a:xfrm>
              <a:off x="7046399" y="2281012"/>
              <a:ext cx="1633264" cy="164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r="42990" b="42787"/>
            <a:stretch/>
          </p:blipFill>
          <p:spPr bwMode="auto">
            <a:xfrm>
              <a:off x="7047691" y="3925182"/>
              <a:ext cx="1631290" cy="161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7308304" y="1861249"/>
              <a:ext cx="1296144" cy="354511"/>
            </a:xfrm>
            <a:prstGeom prst="rect">
              <a:avLst/>
            </a:prstGeom>
            <a:noFill/>
          </p:spPr>
          <p:txBody>
            <a:bodyPr wrap="square" rtlCol="0">
              <a:spAutoFit/>
            </a:bodyPr>
            <a:lstStyle/>
            <a:p>
              <a:pPr algn="ctr"/>
              <a:r>
                <a:rPr lang="es-MX" b="1" dirty="0" err="1" smtClean="0"/>
                <a:t>Mock</a:t>
              </a:r>
              <a:r>
                <a:rPr lang="es-MX" b="1" dirty="0" smtClean="0"/>
                <a:t> </a:t>
              </a:r>
              <a:endParaRPr lang="es-ES" b="1" dirty="0"/>
            </a:p>
          </p:txBody>
        </p:sp>
        <p:pic>
          <p:nvPicPr>
            <p:cNvPr id="10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62765" t="13338" b="46847"/>
            <a:stretch/>
          </p:blipFill>
          <p:spPr bwMode="auto">
            <a:xfrm>
              <a:off x="467545" y="2276872"/>
              <a:ext cx="1634272" cy="1648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4">
              <a:extLst>
                <a:ext uri="{BEBA8EAE-BF5A-486C-A8C5-ECC9F3942E4B}">
                  <a14:imgProps xmlns:a14="http://schemas.microsoft.com/office/drawing/2010/main">
                    <a14:imgLayer r:embed="rId15">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l="61687" t="13134" b="45869"/>
            <a:stretch/>
          </p:blipFill>
          <p:spPr bwMode="auto">
            <a:xfrm>
              <a:off x="467544" y="3919344"/>
              <a:ext cx="1634273" cy="1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539552" y="1817020"/>
              <a:ext cx="1440160" cy="354511"/>
            </a:xfrm>
            <a:prstGeom prst="rect">
              <a:avLst/>
            </a:prstGeom>
            <a:noFill/>
          </p:spPr>
          <p:txBody>
            <a:bodyPr wrap="square" rtlCol="0">
              <a:spAutoFit/>
            </a:bodyPr>
            <a:lstStyle/>
            <a:p>
              <a:pPr algn="ctr"/>
              <a:r>
                <a:rPr lang="es-MX" b="1" dirty="0"/>
                <a:t>6</a:t>
              </a:r>
              <a:r>
                <a:rPr lang="es-MX" b="1" dirty="0" smtClean="0"/>
                <a:t> </a:t>
              </a:r>
              <a:r>
                <a:rPr lang="es-MX" b="1" dirty="0" err="1" smtClean="0"/>
                <a:t>hpi</a:t>
              </a:r>
              <a:endParaRPr lang="es-ES" b="1" dirty="0"/>
            </a:p>
          </p:txBody>
        </p:sp>
        <p:sp>
          <p:nvSpPr>
            <p:cNvPr id="16" name="15 CuadroTexto"/>
            <p:cNvSpPr txBox="1"/>
            <p:nvPr/>
          </p:nvSpPr>
          <p:spPr>
            <a:xfrm>
              <a:off x="3923928" y="1826312"/>
              <a:ext cx="1440160" cy="354511"/>
            </a:xfrm>
            <a:prstGeom prst="rect">
              <a:avLst/>
            </a:prstGeom>
            <a:noFill/>
          </p:spPr>
          <p:txBody>
            <a:bodyPr wrap="square" rtlCol="0">
              <a:spAutoFit/>
            </a:bodyPr>
            <a:lstStyle/>
            <a:p>
              <a:pPr algn="ctr"/>
              <a:r>
                <a:rPr lang="es-MX" b="1" dirty="0" smtClean="0"/>
                <a:t>24 </a:t>
              </a:r>
              <a:r>
                <a:rPr lang="es-MX" b="1" dirty="0" err="1" smtClean="0"/>
                <a:t>hpi</a:t>
              </a:r>
              <a:endParaRPr lang="es-ES" b="1" dirty="0"/>
            </a:p>
          </p:txBody>
        </p:sp>
        <p:cxnSp>
          <p:nvCxnSpPr>
            <p:cNvPr id="7" name="6 Conector recto"/>
            <p:cNvCxnSpPr/>
            <p:nvPr/>
          </p:nvCxnSpPr>
          <p:spPr>
            <a:xfrm>
              <a:off x="611560" y="1610288"/>
              <a:ext cx="30963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3874500" y="1610288"/>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508104" y="1610288"/>
              <a:ext cx="3098869"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1403648" y="1268760"/>
              <a:ext cx="576064" cy="354511"/>
            </a:xfrm>
            <a:prstGeom prst="rect">
              <a:avLst/>
            </a:prstGeom>
            <a:noFill/>
          </p:spPr>
          <p:txBody>
            <a:bodyPr wrap="square" rtlCol="0">
              <a:spAutoFit/>
            </a:bodyPr>
            <a:lstStyle/>
            <a:p>
              <a:pPr algn="ctr"/>
              <a:r>
                <a:rPr lang="es-MX" b="1" dirty="0" smtClean="0"/>
                <a:t>NS1</a:t>
              </a:r>
              <a:endParaRPr lang="es-ES" b="1" dirty="0"/>
            </a:p>
          </p:txBody>
        </p:sp>
        <p:sp>
          <p:nvSpPr>
            <p:cNvPr id="25" name="24 CuadroTexto"/>
            <p:cNvSpPr txBox="1"/>
            <p:nvPr/>
          </p:nvSpPr>
          <p:spPr>
            <a:xfrm>
              <a:off x="4355976" y="1268760"/>
              <a:ext cx="576064" cy="354511"/>
            </a:xfrm>
            <a:prstGeom prst="rect">
              <a:avLst/>
            </a:prstGeom>
            <a:noFill/>
          </p:spPr>
          <p:txBody>
            <a:bodyPr wrap="square" rtlCol="0">
              <a:spAutoFit/>
            </a:bodyPr>
            <a:lstStyle/>
            <a:p>
              <a:pPr algn="ctr"/>
              <a:r>
                <a:rPr lang="es-MX" b="1" dirty="0"/>
                <a:t>E</a:t>
              </a:r>
              <a:endParaRPr lang="es-ES" b="1" dirty="0"/>
            </a:p>
          </p:txBody>
        </p:sp>
        <p:sp>
          <p:nvSpPr>
            <p:cNvPr id="26" name="25 CuadroTexto"/>
            <p:cNvSpPr txBox="1"/>
            <p:nvPr/>
          </p:nvSpPr>
          <p:spPr>
            <a:xfrm>
              <a:off x="6804248" y="1268760"/>
              <a:ext cx="576064" cy="354511"/>
            </a:xfrm>
            <a:prstGeom prst="rect">
              <a:avLst/>
            </a:prstGeom>
            <a:noFill/>
          </p:spPr>
          <p:txBody>
            <a:bodyPr wrap="square" rtlCol="0">
              <a:spAutoFit/>
            </a:bodyPr>
            <a:lstStyle/>
            <a:p>
              <a:pPr algn="ctr"/>
              <a:r>
                <a:rPr lang="es-MX" b="1" dirty="0" err="1" smtClean="0"/>
                <a:t>Cx</a:t>
              </a:r>
              <a:endParaRPr lang="es-ES" b="1" dirty="0"/>
            </a:p>
          </p:txBody>
        </p:sp>
        <p:pic>
          <p:nvPicPr>
            <p:cNvPr id="1028"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l="8583" r="48800" b="55887"/>
            <a:stretch/>
          </p:blipFill>
          <p:spPr bwMode="auto">
            <a:xfrm>
              <a:off x="3781638" y="2277682"/>
              <a:ext cx="1604087" cy="1647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18">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8666" r="50289" b="55672"/>
            <a:stretch/>
          </p:blipFill>
          <p:spPr bwMode="auto">
            <a:xfrm>
              <a:off x="3776265" y="3925182"/>
              <a:ext cx="1635670" cy="161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7 Conector recto"/>
            <p:cNvCxnSpPr/>
            <p:nvPr/>
          </p:nvCxnSpPr>
          <p:spPr>
            <a:xfrm>
              <a:off x="2097603" y="2258360"/>
              <a:ext cx="26126" cy="32868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3775269" y="2258360"/>
              <a:ext cx="6369" cy="32868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5385725" y="2258360"/>
              <a:ext cx="26210" cy="32868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7034628" y="2258360"/>
              <a:ext cx="13063" cy="3280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395536" y="3922263"/>
              <a:ext cx="8283445" cy="291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V="1">
              <a:off x="8255067" y="3797944"/>
              <a:ext cx="315268" cy="655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24 CuadroTexto"/>
            <p:cNvSpPr txBox="1">
              <a:spLocks noChangeArrowheads="1"/>
            </p:cNvSpPr>
            <p:nvPr/>
          </p:nvSpPr>
          <p:spPr bwMode="auto">
            <a:xfrm>
              <a:off x="8142259" y="3586422"/>
              <a:ext cx="742950" cy="23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MX" altLang="es-ES" sz="1000" dirty="0">
                  <a:solidFill>
                    <a:schemeClr val="bg1"/>
                  </a:solidFill>
                </a:rPr>
                <a:t>10µm</a:t>
              </a:r>
              <a:endParaRPr lang="es-ES" altLang="es-ES" sz="1000" dirty="0">
                <a:solidFill>
                  <a:schemeClr val="bg1"/>
                </a:solidFill>
              </a:endParaRPr>
            </a:p>
          </p:txBody>
        </p:sp>
      </p:grpSp>
      <p:sp>
        <p:nvSpPr>
          <p:cNvPr id="10" name="TextBox 9"/>
          <p:cNvSpPr txBox="1"/>
          <p:nvPr/>
        </p:nvSpPr>
        <p:spPr>
          <a:xfrm>
            <a:off x="2342158" y="187447"/>
            <a:ext cx="7544053" cy="954107"/>
          </a:xfrm>
          <a:prstGeom prst="rect">
            <a:avLst/>
          </a:prstGeom>
          <a:noFill/>
        </p:spPr>
        <p:txBody>
          <a:bodyPr wrap="none" rtlCol="0">
            <a:spAutoFit/>
          </a:bodyPr>
          <a:lstStyle/>
          <a:p>
            <a:pPr algn="ctr"/>
            <a:r>
              <a:rPr lang="es-ES" sz="2800" dirty="0" smtClean="0">
                <a:solidFill>
                  <a:srgbClr val="FF0066"/>
                </a:solidFill>
                <a:latin typeface="AR CENA" panose="02000000000000000000" pitchFamily="2" charset="0"/>
                <a:ea typeface="Arial Unicode MS" panose="020B0604020202020204" pitchFamily="34" charset="-128"/>
                <a:cs typeface="Arial Unicode MS" panose="020B0604020202020204" pitchFamily="34" charset="-128"/>
              </a:rPr>
              <a:t>NS1 interactúa directamente con caveolina-1 </a:t>
            </a:r>
          </a:p>
          <a:p>
            <a:pPr algn="ctr"/>
            <a:r>
              <a:rPr lang="es-ES" sz="2800" dirty="0" smtClean="0">
                <a:solidFill>
                  <a:srgbClr val="FF0066"/>
                </a:solidFill>
                <a:latin typeface="AR CENA" panose="02000000000000000000" pitchFamily="2" charset="0"/>
                <a:ea typeface="Arial Unicode MS" panose="020B0604020202020204" pitchFamily="34" charset="-128"/>
                <a:cs typeface="Arial Unicode MS" panose="020B0604020202020204" pitchFamily="34" charset="-128"/>
              </a:rPr>
              <a:t>en células de mosquito infectadas</a:t>
            </a:r>
            <a:endParaRPr lang="es-MX" sz="2800" dirty="0">
              <a:solidFill>
                <a:srgbClr val="FF0066"/>
              </a:solidFill>
              <a:latin typeface="AR CENA" panose="02000000000000000000" pitchFamily="2" charset="0"/>
              <a:ea typeface="Arial Unicode MS" panose="020B0604020202020204" pitchFamily="34" charset="-128"/>
              <a:cs typeface="Arial Unicode MS" panose="020B0604020202020204" pitchFamily="34" charset="-128"/>
            </a:endParaRPr>
          </a:p>
        </p:txBody>
      </p:sp>
      <p:sp>
        <p:nvSpPr>
          <p:cNvPr id="14" name="TextBox 13"/>
          <p:cNvSpPr txBox="1"/>
          <p:nvPr/>
        </p:nvSpPr>
        <p:spPr>
          <a:xfrm>
            <a:off x="10252971" y="6467444"/>
            <a:ext cx="1427763" cy="307777"/>
          </a:xfrm>
          <a:prstGeom prst="rect">
            <a:avLst/>
          </a:prstGeom>
          <a:noFill/>
        </p:spPr>
        <p:txBody>
          <a:bodyPr wrap="none" rtlCol="0">
            <a:spAutoFit/>
          </a:bodyPr>
          <a:lstStyle/>
          <a:p>
            <a:r>
              <a:rPr lang="es-ES" sz="1400" dirty="0" smtClean="0"/>
              <a:t>Alcala et al. 2017</a:t>
            </a:r>
            <a:endParaRPr lang="es-MX" sz="1400" dirty="0"/>
          </a:p>
        </p:txBody>
      </p:sp>
    </p:spTree>
    <p:extLst>
      <p:ext uri="{BB962C8B-B14F-4D97-AF65-F5344CB8AC3E}">
        <p14:creationId xmlns:p14="http://schemas.microsoft.com/office/powerpoint/2010/main" val="1889225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A4F63951-C2E3-4245-939C-4324297F5FC5}"/>
              </a:ext>
            </a:extLst>
          </p:cNvPr>
          <p:cNvSpPr txBox="1"/>
          <p:nvPr/>
        </p:nvSpPr>
        <p:spPr>
          <a:xfrm>
            <a:off x="3487947" y="464374"/>
            <a:ext cx="273836"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A</a:t>
            </a:r>
          </a:p>
        </p:txBody>
      </p:sp>
      <p:sp>
        <p:nvSpPr>
          <p:cNvPr id="5" name="CuadroTexto 4">
            <a:extLst>
              <a:ext uri="{FF2B5EF4-FFF2-40B4-BE49-F238E27FC236}">
                <a16:creationId xmlns="" xmlns:a16="http://schemas.microsoft.com/office/drawing/2014/main" id="{C790EB39-3C5B-410A-9B02-404B553E3C31}"/>
              </a:ext>
            </a:extLst>
          </p:cNvPr>
          <p:cNvSpPr txBox="1"/>
          <p:nvPr/>
        </p:nvSpPr>
        <p:spPr>
          <a:xfrm>
            <a:off x="3684677" y="4085593"/>
            <a:ext cx="271305"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a:t>
            </a:r>
          </a:p>
        </p:txBody>
      </p:sp>
      <p:sp>
        <p:nvSpPr>
          <p:cNvPr id="6" name="CuadroTexto 7">
            <a:extLst>
              <a:ext uri="{FF2B5EF4-FFF2-40B4-BE49-F238E27FC236}">
                <a16:creationId xmlns="" xmlns:a16="http://schemas.microsoft.com/office/drawing/2014/main" id="{2AA3D4AE-34F3-4C36-BF23-221E5AE6A00D}"/>
              </a:ext>
            </a:extLst>
          </p:cNvPr>
          <p:cNvSpPr txBox="1"/>
          <p:nvPr/>
        </p:nvSpPr>
        <p:spPr>
          <a:xfrm>
            <a:off x="7630414" y="464374"/>
            <a:ext cx="277079" cy="30777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B</a:t>
            </a:r>
          </a:p>
        </p:txBody>
      </p:sp>
      <p:grpSp>
        <p:nvGrpSpPr>
          <p:cNvPr id="66" name="Group 65"/>
          <p:cNvGrpSpPr/>
          <p:nvPr/>
        </p:nvGrpSpPr>
        <p:grpSpPr>
          <a:xfrm>
            <a:off x="3371248" y="706386"/>
            <a:ext cx="4169276" cy="3209199"/>
            <a:chOff x="3983333" y="853413"/>
            <a:chExt cx="3428664" cy="2574150"/>
          </a:xfrm>
        </p:grpSpPr>
        <p:pic>
          <p:nvPicPr>
            <p:cNvPr id="7" name="Imagen 23">
              <a:extLst>
                <a:ext uri="{FF2B5EF4-FFF2-40B4-BE49-F238E27FC236}">
                  <a16:creationId xmlns="" xmlns:a16="http://schemas.microsoft.com/office/drawing/2014/main" id="{2C13723E-C309-4FC9-AD1E-2A5420EFCA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5557949" y="2726631"/>
              <a:ext cx="1255642" cy="251073"/>
            </a:xfrm>
            <a:prstGeom prst="rect">
              <a:avLst/>
            </a:prstGeom>
            <a:ln w="19050">
              <a:solidFill>
                <a:schemeClr val="tx1"/>
              </a:solidFill>
            </a:ln>
          </p:spPr>
        </p:pic>
        <p:pic>
          <p:nvPicPr>
            <p:cNvPr id="8" name="Imagen 24">
              <a:extLst>
                <a:ext uri="{FF2B5EF4-FFF2-40B4-BE49-F238E27FC236}">
                  <a16:creationId xmlns="" xmlns:a16="http://schemas.microsoft.com/office/drawing/2014/main" id="{8A2407A5-8355-4A18-A46D-45AE8B929BF4}"/>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5557949" y="3121677"/>
              <a:ext cx="1255641" cy="289415"/>
            </a:xfrm>
            <a:prstGeom prst="rect">
              <a:avLst/>
            </a:prstGeom>
            <a:ln w="19050">
              <a:solidFill>
                <a:schemeClr val="tx1"/>
              </a:solidFill>
            </a:ln>
          </p:spPr>
        </p:pic>
        <p:sp>
          <p:nvSpPr>
            <p:cNvPr id="9" name="CuadroTexto 25">
              <a:extLst>
                <a:ext uri="{FF2B5EF4-FFF2-40B4-BE49-F238E27FC236}">
                  <a16:creationId xmlns="" xmlns:a16="http://schemas.microsoft.com/office/drawing/2014/main" id="{E5B8F0B6-966F-4719-BF4A-6ABF60CE738F}"/>
                </a:ext>
              </a:extLst>
            </p:cNvPr>
            <p:cNvSpPr txBox="1"/>
            <p:nvPr/>
          </p:nvSpPr>
          <p:spPr>
            <a:xfrm>
              <a:off x="4127276" y="3133982"/>
              <a:ext cx="517497" cy="209842"/>
            </a:xfrm>
            <a:prstGeom prst="rect">
              <a:avLst/>
            </a:prstGeom>
            <a:noFill/>
          </p:spPr>
          <p:txBody>
            <a:bodyPr wrap="square" rtlCol="0">
              <a:spAutoFit/>
            </a:bodyPr>
            <a:lstStyle/>
            <a:p>
              <a:pPr algn="r"/>
              <a:r>
                <a:rPr lang="en-US" sz="1100" b="1" dirty="0" err="1">
                  <a:latin typeface="Arial" panose="020B0604020202020204" pitchFamily="34" charset="0"/>
                  <a:cs typeface="Arial" panose="020B0604020202020204" pitchFamily="34" charset="0"/>
                </a:rPr>
                <a:t>CyA</a:t>
              </a:r>
              <a:endParaRPr lang="en-US" sz="1100" b="1" dirty="0">
                <a:latin typeface="Arial" panose="020B0604020202020204" pitchFamily="34" charset="0"/>
                <a:cs typeface="Arial" panose="020B0604020202020204" pitchFamily="34" charset="0"/>
              </a:endParaRPr>
            </a:p>
          </p:txBody>
        </p:sp>
        <p:sp>
          <p:nvSpPr>
            <p:cNvPr id="10" name="CuadroTexto 26">
              <a:extLst>
                <a:ext uri="{FF2B5EF4-FFF2-40B4-BE49-F238E27FC236}">
                  <a16:creationId xmlns="" xmlns:a16="http://schemas.microsoft.com/office/drawing/2014/main" id="{CD094D05-5409-489A-8272-AB3A659137DB}"/>
                </a:ext>
              </a:extLst>
            </p:cNvPr>
            <p:cNvSpPr txBox="1"/>
            <p:nvPr/>
          </p:nvSpPr>
          <p:spPr>
            <a:xfrm>
              <a:off x="4042456" y="2754667"/>
              <a:ext cx="624781" cy="209842"/>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CAV-1</a:t>
              </a:r>
            </a:p>
          </p:txBody>
        </p:sp>
        <p:sp>
          <p:nvSpPr>
            <p:cNvPr id="11" name="CuadroTexto 27">
              <a:extLst>
                <a:ext uri="{FF2B5EF4-FFF2-40B4-BE49-F238E27FC236}">
                  <a16:creationId xmlns="" xmlns:a16="http://schemas.microsoft.com/office/drawing/2014/main" id="{C8E835D9-5084-49D8-8AC7-82D4804C392E}"/>
                </a:ext>
              </a:extLst>
            </p:cNvPr>
            <p:cNvSpPr txBox="1"/>
            <p:nvPr/>
          </p:nvSpPr>
          <p:spPr>
            <a:xfrm>
              <a:off x="5583814" y="1321570"/>
              <a:ext cx="551996" cy="209842"/>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M       I</a:t>
              </a:r>
            </a:p>
          </p:txBody>
        </p:sp>
        <p:sp>
          <p:nvSpPr>
            <p:cNvPr id="12" name="CuadroTexto 28">
              <a:extLst>
                <a:ext uri="{FF2B5EF4-FFF2-40B4-BE49-F238E27FC236}">
                  <a16:creationId xmlns="" xmlns:a16="http://schemas.microsoft.com/office/drawing/2014/main" id="{4311B843-E112-40D9-AEE4-3FDAAC743C50}"/>
                </a:ext>
              </a:extLst>
            </p:cNvPr>
            <p:cNvSpPr txBox="1"/>
            <p:nvPr/>
          </p:nvSpPr>
          <p:spPr>
            <a:xfrm>
              <a:off x="6197999" y="1321570"/>
              <a:ext cx="573031" cy="209842"/>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M        I</a:t>
              </a:r>
            </a:p>
          </p:txBody>
        </p:sp>
        <p:grpSp>
          <p:nvGrpSpPr>
            <p:cNvPr id="13" name="Grupo 29">
              <a:extLst>
                <a:ext uri="{FF2B5EF4-FFF2-40B4-BE49-F238E27FC236}">
                  <a16:creationId xmlns="" xmlns:a16="http://schemas.microsoft.com/office/drawing/2014/main" id="{1DC807A5-E2E4-4B69-A9DC-892358A2A726}"/>
                </a:ext>
              </a:extLst>
            </p:cNvPr>
            <p:cNvGrpSpPr/>
            <p:nvPr/>
          </p:nvGrpSpPr>
          <p:grpSpPr>
            <a:xfrm>
              <a:off x="5545711" y="1111656"/>
              <a:ext cx="582974" cy="209842"/>
              <a:chOff x="2410690" y="3408118"/>
              <a:chExt cx="936451" cy="363318"/>
            </a:xfrm>
          </p:grpSpPr>
          <p:sp>
            <p:nvSpPr>
              <p:cNvPr id="14" name="CuadroTexto 53">
                <a:extLst>
                  <a:ext uri="{FF2B5EF4-FFF2-40B4-BE49-F238E27FC236}">
                    <a16:creationId xmlns="" xmlns:a16="http://schemas.microsoft.com/office/drawing/2014/main" id="{31F4BEE6-896D-4578-9326-D761F530E989}"/>
                  </a:ext>
                </a:extLst>
              </p:cNvPr>
              <p:cNvSpPr txBox="1"/>
              <p:nvPr/>
            </p:nvSpPr>
            <p:spPr>
              <a:xfrm>
                <a:off x="2460449" y="3408118"/>
                <a:ext cx="886692" cy="363318"/>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IP:NS1</a:t>
                </a:r>
              </a:p>
            </p:txBody>
          </p:sp>
          <p:cxnSp>
            <p:nvCxnSpPr>
              <p:cNvPr id="15" name="Conector recto 54">
                <a:extLst>
                  <a:ext uri="{FF2B5EF4-FFF2-40B4-BE49-F238E27FC236}">
                    <a16:creationId xmlns="" xmlns:a16="http://schemas.microsoft.com/office/drawing/2014/main" id="{2DC4A0F5-5658-4842-9C0D-5E08248294AF}"/>
                  </a:ext>
                </a:extLst>
              </p:cNvPr>
              <p:cNvCxnSpPr/>
              <p:nvPr/>
            </p:nvCxnSpPr>
            <p:spPr>
              <a:xfrm>
                <a:off x="2410690" y="3757559"/>
                <a:ext cx="8866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upo 30">
              <a:extLst>
                <a:ext uri="{FF2B5EF4-FFF2-40B4-BE49-F238E27FC236}">
                  <a16:creationId xmlns="" xmlns:a16="http://schemas.microsoft.com/office/drawing/2014/main" id="{0036A931-6DD2-4711-864E-07529D7E8B4A}"/>
                </a:ext>
              </a:extLst>
            </p:cNvPr>
            <p:cNvGrpSpPr/>
            <p:nvPr/>
          </p:nvGrpSpPr>
          <p:grpSpPr>
            <a:xfrm>
              <a:off x="6192584" y="1111651"/>
              <a:ext cx="695664" cy="209841"/>
              <a:chOff x="3449782" y="3408118"/>
              <a:chExt cx="1117470" cy="363317"/>
            </a:xfrm>
          </p:grpSpPr>
          <p:sp>
            <p:nvSpPr>
              <p:cNvPr id="17" name="CuadroTexto 51">
                <a:extLst>
                  <a:ext uri="{FF2B5EF4-FFF2-40B4-BE49-F238E27FC236}">
                    <a16:creationId xmlns="" xmlns:a16="http://schemas.microsoft.com/office/drawing/2014/main" id="{32D54DEB-70FC-4323-9C4D-2DC5725EB431}"/>
                  </a:ext>
                </a:extLst>
              </p:cNvPr>
              <p:cNvSpPr txBox="1"/>
              <p:nvPr/>
            </p:nvSpPr>
            <p:spPr>
              <a:xfrm>
                <a:off x="3449782" y="3408118"/>
                <a:ext cx="1117470" cy="363317"/>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IP:CAV-1</a:t>
                </a:r>
              </a:p>
            </p:txBody>
          </p:sp>
          <p:cxnSp>
            <p:nvCxnSpPr>
              <p:cNvPr id="18" name="Conector recto 52">
                <a:extLst>
                  <a:ext uri="{FF2B5EF4-FFF2-40B4-BE49-F238E27FC236}">
                    <a16:creationId xmlns="" xmlns:a16="http://schemas.microsoft.com/office/drawing/2014/main" id="{298E3419-4587-47C7-971F-CCEAD994E382}"/>
                  </a:ext>
                </a:extLst>
              </p:cNvPr>
              <p:cNvCxnSpPr/>
              <p:nvPr/>
            </p:nvCxnSpPr>
            <p:spPr>
              <a:xfrm>
                <a:off x="3449782" y="3757559"/>
                <a:ext cx="10390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uadroTexto 31">
              <a:extLst>
                <a:ext uri="{FF2B5EF4-FFF2-40B4-BE49-F238E27FC236}">
                  <a16:creationId xmlns="" xmlns:a16="http://schemas.microsoft.com/office/drawing/2014/main" id="{E3126663-03FE-4C08-967A-A78EF8674C6E}"/>
                </a:ext>
              </a:extLst>
            </p:cNvPr>
            <p:cNvSpPr txBox="1"/>
            <p:nvPr/>
          </p:nvSpPr>
          <p:spPr>
            <a:xfrm>
              <a:off x="5222975" y="853413"/>
              <a:ext cx="1077132" cy="246873"/>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C6/36 cells</a:t>
              </a:r>
            </a:p>
          </p:txBody>
        </p:sp>
        <p:cxnSp>
          <p:nvCxnSpPr>
            <p:cNvPr id="20" name="Conector recto 32">
              <a:extLst>
                <a:ext uri="{FF2B5EF4-FFF2-40B4-BE49-F238E27FC236}">
                  <a16:creationId xmlns="" xmlns:a16="http://schemas.microsoft.com/office/drawing/2014/main" id="{2D07A808-832C-49EE-82AE-5D113201586B}"/>
                </a:ext>
              </a:extLst>
            </p:cNvPr>
            <p:cNvCxnSpPr>
              <a:cxnSpLocks/>
            </p:cNvCxnSpPr>
            <p:nvPr/>
          </p:nvCxnSpPr>
          <p:spPr>
            <a:xfrm>
              <a:off x="4670874" y="1088434"/>
              <a:ext cx="2217373" cy="66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uadroTexto 33">
              <a:extLst>
                <a:ext uri="{FF2B5EF4-FFF2-40B4-BE49-F238E27FC236}">
                  <a16:creationId xmlns="" xmlns:a16="http://schemas.microsoft.com/office/drawing/2014/main" id="{888A37C7-CFE5-4CB5-8987-AE8F249CD92D}"/>
                </a:ext>
              </a:extLst>
            </p:cNvPr>
            <p:cNvSpPr txBox="1"/>
            <p:nvPr/>
          </p:nvSpPr>
          <p:spPr>
            <a:xfrm>
              <a:off x="3983333" y="1593743"/>
              <a:ext cx="688736" cy="209842"/>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FKPB52</a:t>
              </a:r>
            </a:p>
          </p:txBody>
        </p:sp>
        <p:sp>
          <p:nvSpPr>
            <p:cNvPr id="22" name="CuadroTexto 34">
              <a:extLst>
                <a:ext uri="{FF2B5EF4-FFF2-40B4-BE49-F238E27FC236}">
                  <a16:creationId xmlns="" xmlns:a16="http://schemas.microsoft.com/office/drawing/2014/main" id="{9BAD4F42-3B68-452F-BA2C-75D4012D0E00}"/>
                </a:ext>
              </a:extLst>
            </p:cNvPr>
            <p:cNvSpPr txBox="1"/>
            <p:nvPr/>
          </p:nvSpPr>
          <p:spPr>
            <a:xfrm>
              <a:off x="4110746" y="2019165"/>
              <a:ext cx="534027" cy="209842"/>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NS1</a:t>
              </a:r>
            </a:p>
          </p:txBody>
        </p:sp>
        <p:sp>
          <p:nvSpPr>
            <p:cNvPr id="23" name="CuadroTexto 35">
              <a:extLst>
                <a:ext uri="{FF2B5EF4-FFF2-40B4-BE49-F238E27FC236}">
                  <a16:creationId xmlns="" xmlns:a16="http://schemas.microsoft.com/office/drawing/2014/main" id="{A44612AD-D5A5-41A3-A034-61C8AA7E9326}"/>
                </a:ext>
              </a:extLst>
            </p:cNvPr>
            <p:cNvSpPr txBox="1"/>
            <p:nvPr/>
          </p:nvSpPr>
          <p:spPr>
            <a:xfrm>
              <a:off x="4110746" y="2416523"/>
              <a:ext cx="534027" cy="209842"/>
            </a:xfrm>
            <a:prstGeom prst="rect">
              <a:avLst/>
            </a:prstGeom>
            <a:noFill/>
          </p:spPr>
          <p:txBody>
            <a:bodyPr wrap="square" rtlCol="0">
              <a:spAutoFit/>
            </a:bodyPr>
            <a:lstStyle/>
            <a:p>
              <a:pPr algn="r"/>
              <a:r>
                <a:rPr lang="en-US" sz="1100" b="1" dirty="0">
                  <a:latin typeface="Arial" panose="020B0604020202020204" pitchFamily="34" charset="0"/>
                  <a:cs typeface="Arial" panose="020B0604020202020204" pitchFamily="34" charset="0"/>
                </a:rPr>
                <a:t>Cy40</a:t>
              </a:r>
            </a:p>
          </p:txBody>
        </p:sp>
        <p:pic>
          <p:nvPicPr>
            <p:cNvPr id="24" name="Imagen 36">
              <a:extLst>
                <a:ext uri="{FF2B5EF4-FFF2-40B4-BE49-F238E27FC236}">
                  <a16:creationId xmlns="" xmlns:a16="http://schemas.microsoft.com/office/drawing/2014/main" id="{BAD555D5-6EFB-4F23-A562-7A66138435F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t="17235" b="8171"/>
            <a:stretch/>
          </p:blipFill>
          <p:spPr>
            <a:xfrm>
              <a:off x="5557949" y="2366999"/>
              <a:ext cx="1273780" cy="240741"/>
            </a:xfrm>
            <a:prstGeom prst="rect">
              <a:avLst/>
            </a:prstGeom>
            <a:ln w="19050">
              <a:solidFill>
                <a:schemeClr val="tx1"/>
              </a:solidFill>
            </a:ln>
          </p:spPr>
        </p:pic>
        <p:pic>
          <p:nvPicPr>
            <p:cNvPr id="25" name="Imagen 37">
              <a:extLst>
                <a:ext uri="{FF2B5EF4-FFF2-40B4-BE49-F238E27FC236}">
                  <a16:creationId xmlns="" xmlns:a16="http://schemas.microsoft.com/office/drawing/2014/main" id="{0405257B-D1E0-4F1A-A3D0-4655EC58B493}"/>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5557949" y="1593616"/>
              <a:ext cx="1273780" cy="224188"/>
            </a:xfrm>
            <a:prstGeom prst="rect">
              <a:avLst/>
            </a:prstGeom>
            <a:ln w="19050">
              <a:solidFill>
                <a:schemeClr val="tx1"/>
              </a:solidFill>
            </a:ln>
          </p:spPr>
        </p:pic>
        <p:pic>
          <p:nvPicPr>
            <p:cNvPr id="26" name="Imagen 38">
              <a:extLst>
                <a:ext uri="{FF2B5EF4-FFF2-40B4-BE49-F238E27FC236}">
                  <a16:creationId xmlns="" xmlns:a16="http://schemas.microsoft.com/office/drawing/2014/main" id="{4FDA8F31-7327-440F-8458-D68E1FA59053}"/>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4674594" y="1974520"/>
              <a:ext cx="781838" cy="238175"/>
            </a:xfrm>
            <a:prstGeom prst="rect">
              <a:avLst/>
            </a:prstGeom>
            <a:ln w="19050">
              <a:solidFill>
                <a:schemeClr val="tx1"/>
              </a:solidFill>
            </a:ln>
          </p:spPr>
        </p:pic>
        <p:grpSp>
          <p:nvGrpSpPr>
            <p:cNvPr id="27" name="Grupo 39">
              <a:extLst>
                <a:ext uri="{FF2B5EF4-FFF2-40B4-BE49-F238E27FC236}">
                  <a16:creationId xmlns="" xmlns:a16="http://schemas.microsoft.com/office/drawing/2014/main" id="{4EC59198-A912-4632-BFD5-C273450841EA}"/>
                </a:ext>
              </a:extLst>
            </p:cNvPr>
            <p:cNvGrpSpPr/>
            <p:nvPr/>
          </p:nvGrpSpPr>
          <p:grpSpPr>
            <a:xfrm>
              <a:off x="4712695" y="1135735"/>
              <a:ext cx="704554" cy="395673"/>
              <a:chOff x="2471894" y="1233055"/>
              <a:chExt cx="894762" cy="685060"/>
            </a:xfrm>
          </p:grpSpPr>
          <p:sp>
            <p:nvSpPr>
              <p:cNvPr id="28" name="CuadroTexto 47">
                <a:extLst>
                  <a:ext uri="{FF2B5EF4-FFF2-40B4-BE49-F238E27FC236}">
                    <a16:creationId xmlns="" xmlns:a16="http://schemas.microsoft.com/office/drawing/2014/main" id="{9FAD3994-B6DA-4342-9380-20F1B964B11A}"/>
                  </a:ext>
                </a:extLst>
              </p:cNvPr>
              <p:cNvSpPr txBox="1"/>
              <p:nvPr/>
            </p:nvSpPr>
            <p:spPr>
              <a:xfrm>
                <a:off x="2471894" y="1554800"/>
                <a:ext cx="886693" cy="363315"/>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M         I</a:t>
                </a:r>
              </a:p>
            </p:txBody>
          </p:sp>
          <p:grpSp>
            <p:nvGrpSpPr>
              <p:cNvPr id="29" name="Grupo 48">
                <a:extLst>
                  <a:ext uri="{FF2B5EF4-FFF2-40B4-BE49-F238E27FC236}">
                    <a16:creationId xmlns="" xmlns:a16="http://schemas.microsoft.com/office/drawing/2014/main" id="{CE40844A-CF03-4D5A-B175-AE109F79679A}"/>
                  </a:ext>
                </a:extLst>
              </p:cNvPr>
              <p:cNvGrpSpPr/>
              <p:nvPr/>
            </p:nvGrpSpPr>
            <p:grpSpPr>
              <a:xfrm>
                <a:off x="2479965" y="1233055"/>
                <a:ext cx="886691" cy="363315"/>
                <a:chOff x="2410690" y="3449782"/>
                <a:chExt cx="886691" cy="363315"/>
              </a:xfrm>
            </p:grpSpPr>
            <p:sp>
              <p:nvSpPr>
                <p:cNvPr id="30" name="CuadroTexto 49">
                  <a:extLst>
                    <a:ext uri="{FF2B5EF4-FFF2-40B4-BE49-F238E27FC236}">
                      <a16:creationId xmlns="" xmlns:a16="http://schemas.microsoft.com/office/drawing/2014/main" id="{B87A8A1B-F090-48FB-8FCB-0C6BEA6ECDEA}"/>
                    </a:ext>
                  </a:extLst>
                </p:cNvPr>
                <p:cNvSpPr txBox="1"/>
                <p:nvPr/>
              </p:nvSpPr>
              <p:spPr>
                <a:xfrm>
                  <a:off x="2545501" y="3449782"/>
                  <a:ext cx="618362" cy="363315"/>
                </a:xfrm>
                <a:prstGeom prst="rect">
                  <a:avLst/>
                </a:prstGeom>
                <a:noFill/>
              </p:spPr>
              <p:txBody>
                <a:bodyPr wrap="square" rtlCol="0">
                  <a:spAutoFit/>
                </a:bodyPr>
                <a:lstStyle/>
                <a:p>
                  <a:pPr algn="ctr"/>
                  <a:r>
                    <a:rPr lang="en-US" sz="1100" b="1" dirty="0">
                      <a:latin typeface="Arial" panose="020B0604020202020204" pitchFamily="34" charset="0"/>
                      <a:cs typeface="Arial" panose="020B0604020202020204" pitchFamily="34" charset="0"/>
                    </a:rPr>
                    <a:t>Input</a:t>
                  </a:r>
                </a:p>
              </p:txBody>
            </p:sp>
            <p:cxnSp>
              <p:nvCxnSpPr>
                <p:cNvPr id="31" name="Conector recto 50">
                  <a:extLst>
                    <a:ext uri="{FF2B5EF4-FFF2-40B4-BE49-F238E27FC236}">
                      <a16:creationId xmlns="" xmlns:a16="http://schemas.microsoft.com/office/drawing/2014/main" id="{8DF518D9-5DDC-45D4-B8A9-B00D4F5EB99D}"/>
                    </a:ext>
                  </a:extLst>
                </p:cNvPr>
                <p:cNvCxnSpPr/>
                <p:nvPr/>
              </p:nvCxnSpPr>
              <p:spPr>
                <a:xfrm>
                  <a:off x="2410690" y="3757559"/>
                  <a:ext cx="8866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2" name="Imagen 40">
              <a:extLst>
                <a:ext uri="{FF2B5EF4-FFF2-40B4-BE49-F238E27FC236}">
                  <a16:creationId xmlns="" xmlns:a16="http://schemas.microsoft.com/office/drawing/2014/main" id="{C25D49E0-C7C6-462D-ADE1-D4EC79E7D403}"/>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674592" y="1595360"/>
              <a:ext cx="781838" cy="222444"/>
            </a:xfrm>
            <a:prstGeom prst="rect">
              <a:avLst/>
            </a:prstGeom>
            <a:ln w="19050">
              <a:solidFill>
                <a:schemeClr val="tx1"/>
              </a:solidFill>
            </a:ln>
          </p:spPr>
        </p:pic>
        <p:pic>
          <p:nvPicPr>
            <p:cNvPr id="33" name="Imagen 41">
              <a:extLst>
                <a:ext uri="{FF2B5EF4-FFF2-40B4-BE49-F238E27FC236}">
                  <a16:creationId xmlns="" xmlns:a16="http://schemas.microsoft.com/office/drawing/2014/main" id="{58F20342-6E62-449A-AF8F-713731227AB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rcRect t="12820" b="16201"/>
            <a:stretch/>
          </p:blipFill>
          <p:spPr>
            <a:xfrm>
              <a:off x="4674592" y="2366999"/>
              <a:ext cx="781838" cy="250810"/>
            </a:xfrm>
            <a:prstGeom prst="rect">
              <a:avLst/>
            </a:prstGeom>
            <a:ln w="19050">
              <a:solidFill>
                <a:schemeClr val="tx1"/>
              </a:solidFill>
            </a:ln>
          </p:spPr>
        </p:pic>
        <p:pic>
          <p:nvPicPr>
            <p:cNvPr id="34" name="Imagen 42">
              <a:extLst>
                <a:ext uri="{FF2B5EF4-FFF2-40B4-BE49-F238E27FC236}">
                  <a16:creationId xmlns="" xmlns:a16="http://schemas.microsoft.com/office/drawing/2014/main" id="{7E957879-DCE2-4AE3-B537-5198B11A0FE3}"/>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a:off x="4683218" y="3141689"/>
              <a:ext cx="769494" cy="285874"/>
            </a:xfrm>
            <a:prstGeom prst="rect">
              <a:avLst/>
            </a:prstGeom>
            <a:ln w="19050">
              <a:solidFill>
                <a:schemeClr val="tx1"/>
              </a:solidFill>
            </a:ln>
          </p:spPr>
        </p:pic>
        <p:pic>
          <p:nvPicPr>
            <p:cNvPr id="35" name="Imagen 43">
              <a:extLst>
                <a:ext uri="{FF2B5EF4-FFF2-40B4-BE49-F238E27FC236}">
                  <a16:creationId xmlns="" xmlns:a16="http://schemas.microsoft.com/office/drawing/2014/main" id="{E5986215-877F-45D7-B11F-AB149B62E189}"/>
                </a:ext>
              </a:extLst>
            </p:cNvPr>
            <p:cNvPicPr>
              <a:picLocks noChangeAspect="1"/>
            </p:cNvPicPr>
            <p:nvPr/>
          </p:nvPicPr>
          <p:blipFill>
            <a:blip r:embed="rId16"/>
            <a:stretch>
              <a:fillRect/>
            </a:stretch>
          </p:blipFill>
          <p:spPr>
            <a:xfrm>
              <a:off x="4670874" y="2726631"/>
              <a:ext cx="781838" cy="253462"/>
            </a:xfrm>
            <a:prstGeom prst="rect">
              <a:avLst/>
            </a:prstGeom>
            <a:ln w="19050">
              <a:solidFill>
                <a:schemeClr val="tx1"/>
              </a:solidFill>
            </a:ln>
          </p:spPr>
        </p:pic>
        <p:pic>
          <p:nvPicPr>
            <p:cNvPr id="36" name="Imagen 46">
              <a:extLst>
                <a:ext uri="{FF2B5EF4-FFF2-40B4-BE49-F238E27FC236}">
                  <a16:creationId xmlns="" xmlns:a16="http://schemas.microsoft.com/office/drawing/2014/main" id="{4F5BF024-5FE3-471F-BAB3-3295F48453A9}"/>
                </a:ext>
              </a:extLst>
            </p:cNvPr>
            <p:cNvPicPr>
              <a:picLocks noChangeAspect="1"/>
            </p:cNvPicPr>
            <p:nvPr/>
          </p:nvPicPr>
          <p:blipFill rotWithShape="1">
            <a:blip r:embed="rId17">
              <a:extLst>
                <a:ext uri="{28A0092B-C50C-407E-A947-70E740481C1C}">
                  <a14:useLocalDpi xmlns:a14="http://schemas.microsoft.com/office/drawing/2010/main"/>
                </a:ext>
              </a:extLst>
            </a:blip>
            <a:srcRect/>
            <a:stretch/>
          </p:blipFill>
          <p:spPr>
            <a:xfrm>
              <a:off x="5554796" y="1974520"/>
              <a:ext cx="1284659" cy="238175"/>
            </a:xfrm>
            <a:prstGeom prst="rect">
              <a:avLst/>
            </a:prstGeom>
            <a:ln w="19050">
              <a:solidFill>
                <a:schemeClr val="tx1"/>
              </a:solidFill>
            </a:ln>
          </p:spPr>
        </p:pic>
        <p:sp>
          <p:nvSpPr>
            <p:cNvPr id="37" name="CuadroTexto 69">
              <a:extLst>
                <a:ext uri="{FF2B5EF4-FFF2-40B4-BE49-F238E27FC236}">
                  <a16:creationId xmlns="" xmlns:a16="http://schemas.microsoft.com/office/drawing/2014/main" id="{C3351214-D5AC-406D-B56D-3715AB52181B}"/>
                </a:ext>
              </a:extLst>
            </p:cNvPr>
            <p:cNvSpPr txBox="1"/>
            <p:nvPr/>
          </p:nvSpPr>
          <p:spPr>
            <a:xfrm>
              <a:off x="6817120" y="1614144"/>
              <a:ext cx="594877" cy="22218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52 </a:t>
              </a:r>
              <a:r>
                <a:rPr lang="es-ES" sz="1200" dirty="0" err="1">
                  <a:latin typeface="Arial" panose="020B0604020202020204" pitchFamily="34" charset="0"/>
                  <a:cs typeface="Arial" panose="020B0604020202020204" pitchFamily="34" charset="0"/>
                </a:rPr>
                <a:t>kDa</a:t>
              </a:r>
              <a:endParaRPr lang="es-ES" sz="1200" dirty="0">
                <a:latin typeface="Arial" panose="020B0604020202020204" pitchFamily="34" charset="0"/>
                <a:cs typeface="Arial" panose="020B0604020202020204" pitchFamily="34" charset="0"/>
              </a:endParaRPr>
            </a:p>
          </p:txBody>
        </p:sp>
        <p:sp>
          <p:nvSpPr>
            <p:cNvPr id="38" name="CuadroTexto 70">
              <a:extLst>
                <a:ext uri="{FF2B5EF4-FFF2-40B4-BE49-F238E27FC236}">
                  <a16:creationId xmlns="" xmlns:a16="http://schemas.microsoft.com/office/drawing/2014/main" id="{1EA210E4-2497-4DD4-82AA-DA0A7E140743}"/>
                </a:ext>
              </a:extLst>
            </p:cNvPr>
            <p:cNvSpPr txBox="1"/>
            <p:nvPr/>
          </p:nvSpPr>
          <p:spPr>
            <a:xfrm>
              <a:off x="6817120" y="1956449"/>
              <a:ext cx="594877" cy="22218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48 </a:t>
              </a:r>
              <a:r>
                <a:rPr lang="es-ES" sz="1200" dirty="0" err="1">
                  <a:latin typeface="Arial" panose="020B0604020202020204" pitchFamily="34" charset="0"/>
                  <a:cs typeface="Arial" panose="020B0604020202020204" pitchFamily="34" charset="0"/>
                </a:rPr>
                <a:t>kDa</a:t>
              </a:r>
              <a:endParaRPr lang="es-ES" sz="1200" dirty="0">
                <a:latin typeface="Arial" panose="020B0604020202020204" pitchFamily="34" charset="0"/>
                <a:cs typeface="Arial" panose="020B0604020202020204" pitchFamily="34" charset="0"/>
              </a:endParaRPr>
            </a:p>
          </p:txBody>
        </p:sp>
        <p:sp>
          <p:nvSpPr>
            <p:cNvPr id="39" name="CuadroTexto 71">
              <a:extLst>
                <a:ext uri="{FF2B5EF4-FFF2-40B4-BE49-F238E27FC236}">
                  <a16:creationId xmlns="" xmlns:a16="http://schemas.microsoft.com/office/drawing/2014/main" id="{9518E6B0-0A5D-4083-9407-4004F4CAC51C}"/>
                </a:ext>
              </a:extLst>
            </p:cNvPr>
            <p:cNvSpPr txBox="1"/>
            <p:nvPr/>
          </p:nvSpPr>
          <p:spPr>
            <a:xfrm>
              <a:off x="6817120" y="2373063"/>
              <a:ext cx="594877" cy="22218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43 </a:t>
              </a:r>
              <a:r>
                <a:rPr lang="es-ES" sz="1200" dirty="0" err="1">
                  <a:latin typeface="Arial" panose="020B0604020202020204" pitchFamily="34" charset="0"/>
                  <a:cs typeface="Arial" panose="020B0604020202020204" pitchFamily="34" charset="0"/>
                </a:rPr>
                <a:t>kDa</a:t>
              </a:r>
              <a:endParaRPr lang="es-ES" sz="1200" dirty="0">
                <a:latin typeface="Arial" panose="020B0604020202020204" pitchFamily="34" charset="0"/>
                <a:cs typeface="Arial" panose="020B0604020202020204" pitchFamily="34" charset="0"/>
              </a:endParaRPr>
            </a:p>
          </p:txBody>
        </p:sp>
        <p:sp>
          <p:nvSpPr>
            <p:cNvPr id="40" name="CuadroTexto 73">
              <a:extLst>
                <a:ext uri="{FF2B5EF4-FFF2-40B4-BE49-F238E27FC236}">
                  <a16:creationId xmlns="" xmlns:a16="http://schemas.microsoft.com/office/drawing/2014/main" id="{1B1226CA-57F5-4CD2-8FA7-036D4663D27A}"/>
                </a:ext>
              </a:extLst>
            </p:cNvPr>
            <p:cNvSpPr txBox="1"/>
            <p:nvPr/>
          </p:nvSpPr>
          <p:spPr>
            <a:xfrm>
              <a:off x="6817120" y="3158364"/>
              <a:ext cx="594877" cy="22218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18 </a:t>
              </a:r>
              <a:r>
                <a:rPr lang="es-ES" sz="1200" dirty="0" err="1">
                  <a:latin typeface="Arial" panose="020B0604020202020204" pitchFamily="34" charset="0"/>
                  <a:cs typeface="Arial" panose="020B0604020202020204" pitchFamily="34" charset="0"/>
                </a:rPr>
                <a:t>kDa</a:t>
              </a:r>
              <a:endParaRPr lang="es-ES" sz="1200" dirty="0">
                <a:latin typeface="Arial" panose="020B0604020202020204" pitchFamily="34" charset="0"/>
                <a:cs typeface="Arial" panose="020B0604020202020204" pitchFamily="34" charset="0"/>
              </a:endParaRPr>
            </a:p>
          </p:txBody>
        </p:sp>
        <p:sp>
          <p:nvSpPr>
            <p:cNvPr id="41" name="CuadroTexto 74">
              <a:extLst>
                <a:ext uri="{FF2B5EF4-FFF2-40B4-BE49-F238E27FC236}">
                  <a16:creationId xmlns="" xmlns:a16="http://schemas.microsoft.com/office/drawing/2014/main" id="{594EDCE6-BE11-4A6C-9807-AB8829F8E871}"/>
                </a:ext>
              </a:extLst>
            </p:cNvPr>
            <p:cNvSpPr txBox="1"/>
            <p:nvPr/>
          </p:nvSpPr>
          <p:spPr>
            <a:xfrm>
              <a:off x="6817120" y="2757309"/>
              <a:ext cx="594877" cy="222185"/>
            </a:xfrm>
            <a:prstGeom prst="rect">
              <a:avLst/>
            </a:prstGeom>
            <a:noFill/>
          </p:spPr>
          <p:txBody>
            <a:bodyPr wrap="square" rtlCol="0">
              <a:spAutoFit/>
            </a:bodyPr>
            <a:lstStyle/>
            <a:p>
              <a:r>
                <a:rPr lang="es-ES" sz="1200" dirty="0">
                  <a:latin typeface="Arial" panose="020B0604020202020204" pitchFamily="34" charset="0"/>
                  <a:cs typeface="Arial" panose="020B0604020202020204" pitchFamily="34" charset="0"/>
                </a:rPr>
                <a:t>20 </a:t>
              </a:r>
              <a:r>
                <a:rPr lang="es-ES" sz="1200" dirty="0" err="1">
                  <a:latin typeface="Arial" panose="020B0604020202020204" pitchFamily="34" charset="0"/>
                  <a:cs typeface="Arial" panose="020B0604020202020204" pitchFamily="34" charset="0"/>
                </a:rPr>
                <a:t>kDa</a:t>
              </a:r>
              <a:endParaRPr lang="es-ES" sz="1200" dirty="0">
                <a:latin typeface="Arial" panose="020B0604020202020204" pitchFamily="34" charset="0"/>
                <a:cs typeface="Arial" panose="020B0604020202020204" pitchFamily="34" charset="0"/>
              </a:endParaRPr>
            </a:p>
          </p:txBody>
        </p:sp>
      </p:grpSp>
      <p:graphicFrame>
        <p:nvGraphicFramePr>
          <p:cNvPr id="42" name="Tabla 61">
            <a:extLst>
              <a:ext uri="{FF2B5EF4-FFF2-40B4-BE49-F238E27FC236}">
                <a16:creationId xmlns="" xmlns:a16="http://schemas.microsoft.com/office/drawing/2014/main" id="{70FDB21F-DDDA-4A73-B032-BB9C379E5CB4}"/>
              </a:ext>
            </a:extLst>
          </p:cNvPr>
          <p:cNvGraphicFramePr>
            <a:graphicFrameLocks noGrp="1"/>
          </p:cNvGraphicFramePr>
          <p:nvPr>
            <p:extLst>
              <p:ext uri="{D42A27DB-BD31-4B8C-83A1-F6EECF244321}">
                <p14:modId xmlns:p14="http://schemas.microsoft.com/office/powerpoint/2010/main" val="4020246027"/>
              </p:ext>
            </p:extLst>
          </p:nvPr>
        </p:nvGraphicFramePr>
        <p:xfrm>
          <a:off x="8354047" y="1032436"/>
          <a:ext cx="2932652" cy="5600375"/>
        </p:xfrm>
        <a:graphic>
          <a:graphicData uri="http://schemas.openxmlformats.org/drawingml/2006/table">
            <a:tbl>
              <a:tblPr/>
              <a:tblGrid>
                <a:gridCol w="1466326">
                  <a:extLst>
                    <a:ext uri="{9D8B030D-6E8A-4147-A177-3AD203B41FA5}">
                      <a16:colId xmlns="" xmlns:a16="http://schemas.microsoft.com/office/drawing/2014/main" val="2019210911"/>
                    </a:ext>
                  </a:extLst>
                </a:gridCol>
                <a:gridCol w="1466326">
                  <a:extLst>
                    <a:ext uri="{9D8B030D-6E8A-4147-A177-3AD203B41FA5}">
                      <a16:colId xmlns="" xmlns:a16="http://schemas.microsoft.com/office/drawing/2014/main" val="373162292"/>
                    </a:ext>
                  </a:extLst>
                </a:gridCol>
              </a:tblGrid>
              <a:tr h="1120075">
                <a:tc>
                  <a:txBody>
                    <a:bodyPr/>
                    <a:lstStyle/>
                    <a:p>
                      <a:endParaRPr lang="en-US" sz="1300"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mpd="sng">
                      <a:solidFill>
                        <a:schemeClr val="bg1"/>
                      </a:solidFill>
                      <a:prstDash val="soli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911596001"/>
                  </a:ext>
                </a:extLst>
              </a:tr>
              <a:tr h="1120075">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265405241"/>
                  </a:ext>
                </a:extLst>
              </a:tr>
              <a:tr h="1120075">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3063192989"/>
                  </a:ext>
                </a:extLst>
              </a:tr>
              <a:tr h="1120075">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 xmlns:a16="http://schemas.microsoft.com/office/drawing/2014/main" val="4276513871"/>
                  </a:ext>
                </a:extLst>
              </a:tr>
              <a:tr h="1120075">
                <a:tc>
                  <a:txBody>
                    <a:bodyPr/>
                    <a:lstStyle/>
                    <a:p>
                      <a:endParaRPr lang="en-US" sz="1300" dirty="0"/>
                    </a:p>
                  </a:txBody>
                  <a:tcPr>
                    <a:lnL w="12700" cmpd="sng">
                      <a:solidFill>
                        <a:schemeClr val="bg1"/>
                      </a:solidFill>
                      <a:prstDash val="solid"/>
                    </a:lnL>
                    <a:lnR w="12700" cap="flat" cmpd="sng" algn="ctr">
                      <a:solidFill>
                        <a:schemeClr val="bg1"/>
                      </a:solidFill>
                      <a:prstDash val="solid"/>
                      <a:round/>
                      <a:headEnd type="none" w="med" len="med"/>
                      <a:tailEnd type="none" w="med" len="med"/>
                    </a:lnR>
                    <a:lnT w="12700" cmpd="sng">
                      <a:solidFill>
                        <a:schemeClr val="bg1"/>
                      </a:solidFill>
                      <a:prstDash val="solid"/>
                    </a:lnT>
                    <a:lnB w="12700" cmpd="sng">
                      <a:solidFill>
                        <a:schemeClr val="bg1"/>
                      </a:solidFill>
                      <a:prstDash val="solid"/>
                    </a:lnB>
                    <a:solidFill>
                      <a:schemeClr val="tx1"/>
                    </a:solidFill>
                  </a:tcPr>
                </a:tc>
                <a:tc>
                  <a:txBody>
                    <a:bodyPr/>
                    <a:lstStyle/>
                    <a:p>
                      <a:endParaRPr lang="en-US" sz="13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solidFill>
                        <a:schemeClr val="bg1"/>
                      </a:solidFill>
                      <a:prstDash val="solid"/>
                    </a:lnT>
                    <a:lnB w="12700" cmpd="sng">
                      <a:solidFill>
                        <a:schemeClr val="bg1"/>
                      </a:solidFill>
                      <a:prstDash val="solid"/>
                    </a:lnB>
                    <a:solidFill>
                      <a:schemeClr val="tx1"/>
                    </a:solidFill>
                  </a:tcPr>
                </a:tc>
                <a:extLst>
                  <a:ext uri="{0D108BD9-81ED-4DB2-BD59-A6C34878D82A}">
                    <a16:rowId xmlns="" xmlns:a16="http://schemas.microsoft.com/office/drawing/2014/main" val="602529490"/>
                  </a:ext>
                </a:extLst>
              </a:tr>
            </a:tbl>
          </a:graphicData>
        </a:graphic>
      </p:graphicFrame>
      <p:grpSp>
        <p:nvGrpSpPr>
          <p:cNvPr id="67" name="Group 66"/>
          <p:cNvGrpSpPr/>
          <p:nvPr/>
        </p:nvGrpSpPr>
        <p:grpSpPr>
          <a:xfrm>
            <a:off x="8026001" y="368491"/>
            <a:ext cx="3246121" cy="6219074"/>
            <a:chOff x="7930465" y="596693"/>
            <a:chExt cx="2750043" cy="5919342"/>
          </a:xfrm>
        </p:grpSpPr>
        <p:sp>
          <p:nvSpPr>
            <p:cNvPr id="43" name="CuadroTexto 62">
              <a:extLst>
                <a:ext uri="{FF2B5EF4-FFF2-40B4-BE49-F238E27FC236}">
                  <a16:creationId xmlns="" xmlns:a16="http://schemas.microsoft.com/office/drawing/2014/main" id="{D2AE5957-42CA-4A29-AF0A-CD2FAE56640A}"/>
                </a:ext>
              </a:extLst>
            </p:cNvPr>
            <p:cNvSpPr txBox="1"/>
            <p:nvPr/>
          </p:nvSpPr>
          <p:spPr>
            <a:xfrm rot="16200000">
              <a:off x="7699855" y="2612712"/>
              <a:ext cx="738221"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CAV-1</a:t>
              </a:r>
            </a:p>
          </p:txBody>
        </p:sp>
        <p:sp>
          <p:nvSpPr>
            <p:cNvPr id="44" name="CuadroTexto 64">
              <a:extLst>
                <a:ext uri="{FF2B5EF4-FFF2-40B4-BE49-F238E27FC236}">
                  <a16:creationId xmlns="" xmlns:a16="http://schemas.microsoft.com/office/drawing/2014/main" id="{FEEF9A3E-1CFE-43F0-B371-8E43E946C9CF}"/>
                </a:ext>
              </a:extLst>
            </p:cNvPr>
            <p:cNvSpPr txBox="1"/>
            <p:nvPr/>
          </p:nvSpPr>
          <p:spPr>
            <a:xfrm rot="16200000">
              <a:off x="7699855" y="4753885"/>
              <a:ext cx="738221"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Cy40</a:t>
              </a:r>
            </a:p>
          </p:txBody>
        </p:sp>
        <p:sp>
          <p:nvSpPr>
            <p:cNvPr id="45" name="CuadroTexto 75">
              <a:extLst>
                <a:ext uri="{FF2B5EF4-FFF2-40B4-BE49-F238E27FC236}">
                  <a16:creationId xmlns="" xmlns:a16="http://schemas.microsoft.com/office/drawing/2014/main" id="{99BD68FB-DF17-4266-8524-8D616911C8F2}"/>
                </a:ext>
              </a:extLst>
            </p:cNvPr>
            <p:cNvSpPr txBox="1"/>
            <p:nvPr/>
          </p:nvSpPr>
          <p:spPr>
            <a:xfrm rot="16200000">
              <a:off x="7699855" y="5784074"/>
              <a:ext cx="738221" cy="276999"/>
            </a:xfrm>
            <a:prstGeom prst="rect">
              <a:avLst/>
            </a:prstGeom>
            <a:noFill/>
          </p:spPr>
          <p:txBody>
            <a:bodyPr wrap="square" rtlCol="0">
              <a:spAutoFit/>
            </a:bodyPr>
            <a:lstStyle/>
            <a:p>
              <a:pPr algn="ctr"/>
              <a:r>
                <a:rPr lang="en-US" sz="1200" b="1" dirty="0" err="1">
                  <a:latin typeface="Arial" panose="020B0604020202020204" pitchFamily="34" charset="0"/>
                  <a:cs typeface="Arial" panose="020B0604020202020204" pitchFamily="34" charset="0"/>
                </a:rPr>
                <a:t>CyA</a:t>
              </a:r>
              <a:endParaRPr lang="en-US" sz="1200" b="1" dirty="0">
                <a:latin typeface="Arial" panose="020B0604020202020204" pitchFamily="34" charset="0"/>
                <a:cs typeface="Arial" panose="020B0604020202020204" pitchFamily="34" charset="0"/>
              </a:endParaRPr>
            </a:p>
          </p:txBody>
        </p:sp>
        <p:grpSp>
          <p:nvGrpSpPr>
            <p:cNvPr id="46" name="Grupo 76">
              <a:extLst>
                <a:ext uri="{FF2B5EF4-FFF2-40B4-BE49-F238E27FC236}">
                  <a16:creationId xmlns="" xmlns:a16="http://schemas.microsoft.com/office/drawing/2014/main" id="{2FB223B1-A7A5-4B35-A886-376C2166C003}"/>
                </a:ext>
              </a:extLst>
            </p:cNvPr>
            <p:cNvGrpSpPr/>
            <p:nvPr/>
          </p:nvGrpSpPr>
          <p:grpSpPr>
            <a:xfrm>
              <a:off x="8454515" y="596693"/>
              <a:ext cx="2073876" cy="602161"/>
              <a:chOff x="4296849" y="213885"/>
              <a:chExt cx="2073876" cy="602161"/>
            </a:xfrm>
          </p:grpSpPr>
          <p:sp>
            <p:nvSpPr>
              <p:cNvPr id="47" name="CuadroTexto 77">
                <a:extLst>
                  <a:ext uri="{FF2B5EF4-FFF2-40B4-BE49-F238E27FC236}">
                    <a16:creationId xmlns="" xmlns:a16="http://schemas.microsoft.com/office/drawing/2014/main" id="{57031F3C-2256-407B-8D27-4F08208DC920}"/>
                  </a:ext>
                </a:extLst>
              </p:cNvPr>
              <p:cNvSpPr txBox="1"/>
              <p:nvPr/>
            </p:nvSpPr>
            <p:spPr>
              <a:xfrm>
                <a:off x="4296849" y="508269"/>
                <a:ext cx="83036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C6/36</a:t>
                </a:r>
              </a:p>
            </p:txBody>
          </p:sp>
          <p:sp>
            <p:nvSpPr>
              <p:cNvPr id="48" name="CuadroTexto 78">
                <a:extLst>
                  <a:ext uri="{FF2B5EF4-FFF2-40B4-BE49-F238E27FC236}">
                    <a16:creationId xmlns="" xmlns:a16="http://schemas.microsoft.com/office/drawing/2014/main" id="{C0D37650-E6FF-4A9C-B083-0B349E52BD8A}"/>
                  </a:ext>
                </a:extLst>
              </p:cNvPr>
              <p:cNvSpPr txBox="1"/>
              <p:nvPr/>
            </p:nvSpPr>
            <p:spPr>
              <a:xfrm>
                <a:off x="5540356" y="508269"/>
                <a:ext cx="830369"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Aag2</a:t>
                </a:r>
              </a:p>
            </p:txBody>
          </p:sp>
          <p:cxnSp>
            <p:nvCxnSpPr>
              <p:cNvPr id="49" name="Conector recto 79">
                <a:extLst>
                  <a:ext uri="{FF2B5EF4-FFF2-40B4-BE49-F238E27FC236}">
                    <a16:creationId xmlns="" xmlns:a16="http://schemas.microsoft.com/office/drawing/2014/main" id="{A3381940-B726-4DA2-9691-C7103DD1B920}"/>
                  </a:ext>
                </a:extLst>
              </p:cNvPr>
              <p:cNvCxnSpPr/>
              <p:nvPr/>
            </p:nvCxnSpPr>
            <p:spPr>
              <a:xfrm>
                <a:off x="4296849" y="501526"/>
                <a:ext cx="20738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CuadroTexto 80">
                <a:extLst>
                  <a:ext uri="{FF2B5EF4-FFF2-40B4-BE49-F238E27FC236}">
                    <a16:creationId xmlns="" xmlns:a16="http://schemas.microsoft.com/office/drawing/2014/main" id="{DFC4D217-7BD5-4E62-9303-1322560DA958}"/>
                  </a:ext>
                </a:extLst>
              </p:cNvPr>
              <p:cNvSpPr txBox="1"/>
              <p:nvPr/>
            </p:nvSpPr>
            <p:spPr>
              <a:xfrm>
                <a:off x="4453180" y="213885"/>
                <a:ext cx="1893483"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PLA: NS1-CCC</a:t>
                </a:r>
              </a:p>
            </p:txBody>
          </p:sp>
        </p:grpSp>
        <p:sp>
          <p:nvSpPr>
            <p:cNvPr id="51" name="CuadroTexto 81">
              <a:extLst>
                <a:ext uri="{FF2B5EF4-FFF2-40B4-BE49-F238E27FC236}">
                  <a16:creationId xmlns="" xmlns:a16="http://schemas.microsoft.com/office/drawing/2014/main" id="{7EF0E40C-8F34-47F8-8B3E-B2B619AB8289}"/>
                </a:ext>
              </a:extLst>
            </p:cNvPr>
            <p:cNvSpPr txBox="1"/>
            <p:nvPr/>
          </p:nvSpPr>
          <p:spPr>
            <a:xfrm rot="16200000">
              <a:off x="7657524" y="3684876"/>
              <a:ext cx="822881"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FKBP52</a:t>
              </a:r>
            </a:p>
          </p:txBody>
        </p:sp>
        <p:sp>
          <p:nvSpPr>
            <p:cNvPr id="52" name="CuadroTexto 82">
              <a:extLst>
                <a:ext uri="{FF2B5EF4-FFF2-40B4-BE49-F238E27FC236}">
                  <a16:creationId xmlns="" xmlns:a16="http://schemas.microsoft.com/office/drawing/2014/main" id="{548E653D-E591-495E-BD7D-1FB084732811}"/>
                </a:ext>
              </a:extLst>
            </p:cNvPr>
            <p:cNvSpPr txBox="1"/>
            <p:nvPr/>
          </p:nvSpPr>
          <p:spPr>
            <a:xfrm rot="16200000">
              <a:off x="7661716" y="1559065"/>
              <a:ext cx="814499" cy="276999"/>
            </a:xfrm>
            <a:prstGeom prst="rect">
              <a:avLst/>
            </a:prstGeom>
            <a:noFill/>
          </p:spPr>
          <p:txBody>
            <a:bodyPr wrap="square" rtlCol="0">
              <a:spAutoFit/>
            </a:bodyPr>
            <a:lstStyle/>
            <a:p>
              <a:pPr algn="r"/>
              <a:r>
                <a:rPr lang="en-US" sz="1200" b="1" dirty="0">
                  <a:latin typeface="Arial" panose="020B0604020202020204" pitchFamily="34" charset="0"/>
                  <a:cs typeface="Arial" panose="020B0604020202020204" pitchFamily="34" charset="0"/>
                </a:rPr>
                <a:t>MOCK</a:t>
              </a:r>
            </a:p>
          </p:txBody>
        </p:sp>
        <p:pic>
          <p:nvPicPr>
            <p:cNvPr id="53" name="Imagen 83">
              <a:extLst>
                <a:ext uri="{FF2B5EF4-FFF2-40B4-BE49-F238E27FC236}">
                  <a16:creationId xmlns="" xmlns:a16="http://schemas.microsoft.com/office/drawing/2014/main" id="{0F3D07CD-6CCF-41C1-898F-A26F06A4703A}"/>
                </a:ext>
              </a:extLst>
            </p:cNvPr>
            <p:cNvPicPr>
              <a:picLocks noChangeAspect="1"/>
            </p:cNvPicPr>
            <p:nvPr/>
          </p:nvPicPr>
          <p:blipFill>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376768" y="2348492"/>
              <a:ext cx="945060" cy="849248"/>
            </a:xfrm>
            <a:prstGeom prst="rect">
              <a:avLst/>
            </a:prstGeom>
          </p:spPr>
        </p:pic>
        <p:pic>
          <p:nvPicPr>
            <p:cNvPr id="54" name="Imagen 84">
              <a:extLst>
                <a:ext uri="{FF2B5EF4-FFF2-40B4-BE49-F238E27FC236}">
                  <a16:creationId xmlns="" xmlns:a16="http://schemas.microsoft.com/office/drawing/2014/main" id="{91A11B69-7071-4E44-9961-B068DD33E009}"/>
                </a:ext>
              </a:extLst>
            </p:cNvPr>
            <p:cNvPicPr>
              <a:picLocks noChangeAspect="1"/>
            </p:cNvPicPr>
            <p:nvPr/>
          </p:nvPicPr>
          <p:blipFill>
            <a:blip r:embed="rId20">
              <a:extLst>
                <a:ext uri="{BEBA8EAE-BF5A-486C-A8C5-ECC9F3942E4B}">
                  <a14:imgProps xmlns:a14="http://schemas.microsoft.com/office/drawing/2010/main">
                    <a14:imgLayer r:embed="rId2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353642" y="3414826"/>
              <a:ext cx="1022808" cy="904139"/>
            </a:xfrm>
            <a:prstGeom prst="rect">
              <a:avLst/>
            </a:prstGeom>
          </p:spPr>
        </p:pic>
        <p:pic>
          <p:nvPicPr>
            <p:cNvPr id="55" name="Imagen 85">
              <a:extLst>
                <a:ext uri="{FF2B5EF4-FFF2-40B4-BE49-F238E27FC236}">
                  <a16:creationId xmlns="" xmlns:a16="http://schemas.microsoft.com/office/drawing/2014/main" id="{2D054367-FCA8-4188-AB7B-E83F623684CF}"/>
                </a:ext>
              </a:extLst>
            </p:cNvPr>
            <p:cNvPicPr>
              <a:picLocks noChangeAspect="1"/>
            </p:cNvPicPr>
            <p:nvPr/>
          </p:nvPicPr>
          <p:blipFill>
            <a:blip r:embed="rId22">
              <a:extLst>
                <a:ext uri="{BEBA8EAE-BF5A-486C-A8C5-ECC9F3942E4B}">
                  <a14:imgProps xmlns:a14="http://schemas.microsoft.com/office/drawing/2010/main">
                    <a14:imgLayer r:embed="rId2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241869" y="4445922"/>
              <a:ext cx="1205149" cy="1008962"/>
            </a:xfrm>
            <a:prstGeom prst="rect">
              <a:avLst/>
            </a:prstGeom>
          </p:spPr>
        </p:pic>
        <p:pic>
          <p:nvPicPr>
            <p:cNvPr id="56" name="Imagen 86">
              <a:extLst>
                <a:ext uri="{FF2B5EF4-FFF2-40B4-BE49-F238E27FC236}">
                  <a16:creationId xmlns="" xmlns:a16="http://schemas.microsoft.com/office/drawing/2014/main" id="{993846C6-295B-441C-87B2-7698C83EF350}"/>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53388" y="5525335"/>
              <a:ext cx="715211" cy="990700"/>
            </a:xfrm>
            <a:prstGeom prst="rect">
              <a:avLst/>
            </a:prstGeom>
          </p:spPr>
        </p:pic>
        <p:pic>
          <p:nvPicPr>
            <p:cNvPr id="57" name="Imagen 87">
              <a:extLst>
                <a:ext uri="{FF2B5EF4-FFF2-40B4-BE49-F238E27FC236}">
                  <a16:creationId xmlns="" xmlns:a16="http://schemas.microsoft.com/office/drawing/2014/main" id="{8BB7772D-BD63-4495-8CDB-FD2CF0B4EBD4}"/>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8453388" y="1256316"/>
              <a:ext cx="828777" cy="943091"/>
            </a:xfrm>
            <a:prstGeom prst="rect">
              <a:avLst/>
            </a:prstGeom>
          </p:spPr>
        </p:pic>
        <p:pic>
          <p:nvPicPr>
            <p:cNvPr id="58" name="Imagen 88">
              <a:extLst>
                <a:ext uri="{FF2B5EF4-FFF2-40B4-BE49-F238E27FC236}">
                  <a16:creationId xmlns="" xmlns:a16="http://schemas.microsoft.com/office/drawing/2014/main" id="{1F0CA4F9-0A8F-4C30-8DFA-EF6BF0E35F5D}"/>
                </a:ext>
              </a:extLst>
            </p:cNvPr>
            <p:cNvPicPr>
              <a:picLocks noChangeAspect="1"/>
            </p:cNvPicPr>
            <p:nvPr/>
          </p:nvPicPr>
          <p:blipFill rotWithShape="1">
            <a:blip r:embed="rId28">
              <a:extLst>
                <a:ext uri="{BEBA8EAE-BF5A-486C-A8C5-ECC9F3942E4B}">
                  <a14:imgProps xmlns:a14="http://schemas.microsoft.com/office/drawing/2010/main">
                    <a14:imgLayer r:embed="rId29">
                      <a14:imgEffect>
                        <a14:brightnessContrast bright="40000" contrast="20000"/>
                      </a14:imgEffect>
                    </a14:imgLayer>
                  </a14:imgProps>
                </a:ext>
                <a:ext uri="{28A0092B-C50C-407E-A947-70E740481C1C}">
                  <a14:useLocalDpi xmlns:a14="http://schemas.microsoft.com/office/drawing/2010/main"/>
                </a:ext>
              </a:extLst>
            </a:blip>
            <a:srcRect/>
            <a:stretch/>
          </p:blipFill>
          <p:spPr>
            <a:xfrm>
              <a:off x="9551898" y="1321569"/>
              <a:ext cx="1104222" cy="877838"/>
            </a:xfrm>
            <a:prstGeom prst="rect">
              <a:avLst/>
            </a:prstGeom>
          </p:spPr>
        </p:pic>
        <p:pic>
          <p:nvPicPr>
            <p:cNvPr id="59" name="Imagen 89">
              <a:extLst>
                <a:ext uri="{FF2B5EF4-FFF2-40B4-BE49-F238E27FC236}">
                  <a16:creationId xmlns="" xmlns:a16="http://schemas.microsoft.com/office/drawing/2014/main" id="{076D1D72-D901-4934-B6F7-CE577547FFB2}"/>
                </a:ext>
              </a:extLst>
            </p:cNvPr>
            <p:cNvPicPr>
              <a:picLocks noChangeAspect="1"/>
            </p:cNvPicPr>
            <p:nvPr/>
          </p:nvPicPr>
          <p:blipFill>
            <a:blip r:embed="rId30">
              <a:extLst>
                <a:ext uri="{BEBA8EAE-BF5A-486C-A8C5-ECC9F3942E4B}">
                  <a14:imgProps xmlns:a14="http://schemas.microsoft.com/office/drawing/2010/main">
                    <a14:imgLayer r:embed="rId3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679627" y="2332739"/>
              <a:ext cx="976493" cy="895494"/>
            </a:xfrm>
            <a:prstGeom prst="rect">
              <a:avLst/>
            </a:prstGeom>
          </p:spPr>
        </p:pic>
        <p:pic>
          <p:nvPicPr>
            <p:cNvPr id="60" name="Imagen 90">
              <a:extLst>
                <a:ext uri="{FF2B5EF4-FFF2-40B4-BE49-F238E27FC236}">
                  <a16:creationId xmlns="" xmlns:a16="http://schemas.microsoft.com/office/drawing/2014/main" id="{B5C21C2F-1FE6-451B-A5FA-2D9CAF7BEA85}"/>
                </a:ext>
              </a:extLst>
            </p:cNvPr>
            <p:cNvPicPr>
              <a:picLocks noChangeAspect="1"/>
            </p:cNvPicPr>
            <p:nvPr/>
          </p:nvPicPr>
          <p:blipFill>
            <a:blip r:embed="rId32">
              <a:extLst>
                <a:ext uri="{BEBA8EAE-BF5A-486C-A8C5-ECC9F3942E4B}">
                  <a14:imgProps xmlns:a14="http://schemas.microsoft.com/office/drawing/2010/main">
                    <a14:imgLayer r:embed="rId3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9514432" y="3385513"/>
              <a:ext cx="1132177" cy="1034477"/>
            </a:xfrm>
            <a:prstGeom prst="rect">
              <a:avLst/>
            </a:prstGeom>
          </p:spPr>
        </p:pic>
        <p:pic>
          <p:nvPicPr>
            <p:cNvPr id="61" name="Imagen 91">
              <a:extLst>
                <a:ext uri="{FF2B5EF4-FFF2-40B4-BE49-F238E27FC236}">
                  <a16:creationId xmlns="" xmlns:a16="http://schemas.microsoft.com/office/drawing/2014/main" id="{0C35E65F-926E-4BC2-9AA3-09147FE08563}"/>
                </a:ext>
              </a:extLst>
            </p:cNvPr>
            <p:cNvPicPr>
              <a:picLocks noChangeAspect="1"/>
            </p:cNvPicPr>
            <p:nvPr/>
          </p:nvPicPr>
          <p:blipFill rotWithShape="1">
            <a:blip r:embed="rId34">
              <a:extLst>
                <a:ext uri="{BEBA8EAE-BF5A-486C-A8C5-ECC9F3942E4B}">
                  <a14:imgProps xmlns:a14="http://schemas.microsoft.com/office/drawing/2010/main">
                    <a14:imgLayer r:embed="rId35">
                      <a14:imgEffect>
                        <a14:brightnessContrast bright="40000" contrast="-40000"/>
                      </a14:imgEffect>
                    </a14:imgLayer>
                  </a14:imgProps>
                </a:ext>
                <a:ext uri="{28A0092B-C50C-407E-A947-70E740481C1C}">
                  <a14:useLocalDpi xmlns:a14="http://schemas.microsoft.com/office/drawing/2010/main"/>
                </a:ext>
              </a:extLst>
            </a:blip>
            <a:srcRect/>
            <a:stretch/>
          </p:blipFill>
          <p:spPr>
            <a:xfrm>
              <a:off x="9721641" y="4514224"/>
              <a:ext cx="700744" cy="919490"/>
            </a:xfrm>
            <a:prstGeom prst="rect">
              <a:avLst/>
            </a:prstGeom>
          </p:spPr>
        </p:pic>
        <p:pic>
          <p:nvPicPr>
            <p:cNvPr id="62" name="Imagen 92">
              <a:extLst>
                <a:ext uri="{FF2B5EF4-FFF2-40B4-BE49-F238E27FC236}">
                  <a16:creationId xmlns="" xmlns:a16="http://schemas.microsoft.com/office/drawing/2014/main" id="{52651C58-BE63-411C-A3F2-856DDE0B99BA}"/>
                </a:ext>
              </a:extLst>
            </p:cNvPr>
            <p:cNvPicPr>
              <a:picLocks noChangeAspect="1"/>
            </p:cNvPicPr>
            <p:nvPr/>
          </p:nvPicPr>
          <p:blipFill rotWithShape="1">
            <a:blip r:embed="rId36">
              <a:extLst>
                <a:ext uri="{BEBA8EAE-BF5A-486C-A8C5-ECC9F3942E4B}">
                  <a14:imgProps xmlns:a14="http://schemas.microsoft.com/office/drawing/2010/main">
                    <a14:imgLayer r:embed="rId37">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9666655" y="5582303"/>
              <a:ext cx="1013853" cy="829935"/>
            </a:xfrm>
            <a:prstGeom prst="rect">
              <a:avLst/>
            </a:prstGeom>
          </p:spPr>
        </p:pic>
      </p:grpSp>
      <p:graphicFrame>
        <p:nvGraphicFramePr>
          <p:cNvPr id="63" name="Objeto 5">
            <a:extLst>
              <a:ext uri="{FF2B5EF4-FFF2-40B4-BE49-F238E27FC236}">
                <a16:creationId xmlns="" xmlns:a16="http://schemas.microsoft.com/office/drawing/2014/main" id="{0724A173-94D3-4131-9273-3E4A42B710CF}"/>
              </a:ext>
            </a:extLst>
          </p:cNvPr>
          <p:cNvGraphicFramePr>
            <a:graphicFrameLocks noChangeAspect="1"/>
          </p:cNvGraphicFramePr>
          <p:nvPr>
            <p:extLst>
              <p:ext uri="{D42A27DB-BD31-4B8C-83A1-F6EECF244321}">
                <p14:modId xmlns:p14="http://schemas.microsoft.com/office/powerpoint/2010/main" val="3154077213"/>
              </p:ext>
            </p:extLst>
          </p:nvPr>
        </p:nvGraphicFramePr>
        <p:xfrm>
          <a:off x="3771125" y="4504239"/>
          <a:ext cx="3782579" cy="2110622"/>
        </p:xfrm>
        <a:graphic>
          <a:graphicData uri="http://schemas.openxmlformats.org/presentationml/2006/ole">
            <mc:AlternateContent xmlns:mc="http://schemas.openxmlformats.org/markup-compatibility/2006">
              <mc:Choice xmlns:v="urn:schemas-microsoft-com:vml" Requires="v">
                <p:oleObj spid="_x0000_s22558" name="Prism 6" r:id="rId38" imgW="4171092" imgH="2427078" progId="Prism6.Document">
                  <p:embed/>
                </p:oleObj>
              </mc:Choice>
              <mc:Fallback>
                <p:oleObj name="Prism 6" r:id="rId38" imgW="4171092" imgH="2427078" progId="Prism6.Document">
                  <p:embed/>
                  <p:pic>
                    <p:nvPicPr>
                      <p:cNvPr id="0" name=""/>
                      <p:cNvPicPr/>
                      <p:nvPr/>
                    </p:nvPicPr>
                    <p:blipFill>
                      <a:blip r:embed="rId39"/>
                      <a:stretch>
                        <a:fillRect/>
                      </a:stretch>
                    </p:blipFill>
                    <p:spPr>
                      <a:xfrm>
                        <a:off x="3771125" y="4504239"/>
                        <a:ext cx="3782579" cy="2110622"/>
                      </a:xfrm>
                      <a:prstGeom prst="rect">
                        <a:avLst/>
                      </a:prstGeom>
                    </p:spPr>
                  </p:pic>
                </p:oleObj>
              </mc:Fallback>
            </mc:AlternateContent>
          </a:graphicData>
        </a:graphic>
      </p:graphicFrame>
      <p:sp>
        <p:nvSpPr>
          <p:cNvPr id="64" name="Rectangle 63"/>
          <p:cNvSpPr/>
          <p:nvPr/>
        </p:nvSpPr>
        <p:spPr>
          <a:xfrm>
            <a:off x="372992" y="512715"/>
            <a:ext cx="2684107" cy="3539430"/>
          </a:xfrm>
          <a:prstGeom prst="rect">
            <a:avLst/>
          </a:prstGeom>
        </p:spPr>
        <p:txBody>
          <a:bodyPr wrap="square">
            <a:spAutoFit/>
          </a:bodyPr>
          <a:lstStyle/>
          <a:p>
            <a:r>
              <a:rPr lang="es-ES" sz="3200" dirty="0">
                <a:solidFill>
                  <a:srgbClr val="FF0066"/>
                </a:solidFill>
                <a:latin typeface="AR CENA" panose="02000000000000000000" pitchFamily="2" charset="0"/>
                <a:ea typeface="Arial Unicode MS" panose="020B0604020202020204" pitchFamily="34" charset="-128"/>
                <a:cs typeface="Arial Unicode MS" panose="020B0604020202020204" pitchFamily="34" charset="-128"/>
              </a:rPr>
              <a:t>NS1 interactúa directamente con </a:t>
            </a:r>
            <a:r>
              <a:rPr lang="es-ES" sz="3200" dirty="0" smtClean="0">
                <a:solidFill>
                  <a:srgbClr val="FF0066"/>
                </a:solidFill>
                <a:latin typeface="AR CENA" panose="02000000000000000000" pitchFamily="2" charset="0"/>
                <a:ea typeface="Arial Unicode MS" panose="020B0604020202020204" pitchFamily="34" charset="-128"/>
                <a:cs typeface="Arial Unicode MS" panose="020B0604020202020204" pitchFamily="34" charset="-128"/>
              </a:rPr>
              <a:t>el CCC </a:t>
            </a:r>
            <a:r>
              <a:rPr lang="es-ES" sz="3200" dirty="0">
                <a:solidFill>
                  <a:srgbClr val="FF0066"/>
                </a:solidFill>
                <a:latin typeface="AR CENA" panose="02000000000000000000" pitchFamily="2" charset="0"/>
                <a:ea typeface="Arial Unicode MS" panose="020B0604020202020204" pitchFamily="34" charset="-128"/>
                <a:cs typeface="Arial Unicode MS" panose="020B0604020202020204" pitchFamily="34" charset="-128"/>
              </a:rPr>
              <a:t>en células de mosquito infectadas</a:t>
            </a:r>
            <a:endParaRPr lang="es-MX" sz="3200" dirty="0">
              <a:solidFill>
                <a:srgbClr val="FF0066"/>
              </a:solidFill>
              <a:latin typeface="AR CENA" panose="02000000000000000000" pitchFamily="2" charset="0"/>
              <a:ea typeface="Arial Unicode MS" panose="020B0604020202020204" pitchFamily="34" charset="-128"/>
              <a:cs typeface="Arial Unicode MS" panose="020B0604020202020204" pitchFamily="34" charset="-128"/>
            </a:endParaRPr>
          </a:p>
        </p:txBody>
      </p:sp>
      <p:sp>
        <p:nvSpPr>
          <p:cNvPr id="68" name="Rectangle 67"/>
          <p:cNvSpPr/>
          <p:nvPr/>
        </p:nvSpPr>
        <p:spPr>
          <a:xfrm>
            <a:off x="9233048" y="6629038"/>
            <a:ext cx="2988126" cy="276999"/>
          </a:xfrm>
          <a:prstGeom prst="rect">
            <a:avLst/>
          </a:prstGeom>
        </p:spPr>
        <p:txBody>
          <a:bodyPr wrap="none">
            <a:spAutoFit/>
          </a:bodyPr>
          <a:lstStyle/>
          <a:p>
            <a:r>
              <a:rPr lang="es-MX" sz="1200" dirty="0"/>
              <a:t>Rosales y Ludert, manuscrito en preparación </a:t>
            </a:r>
          </a:p>
        </p:txBody>
      </p:sp>
    </p:spTree>
    <p:extLst>
      <p:ext uri="{BB962C8B-B14F-4D97-AF65-F5344CB8AC3E}">
        <p14:creationId xmlns:p14="http://schemas.microsoft.com/office/powerpoint/2010/main" val="29687129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9115" y="1135473"/>
            <a:ext cx="10088613" cy="5210737"/>
          </a:xfrm>
          <a:prstGeom prst="rect">
            <a:avLst/>
          </a:prstGeom>
        </p:spPr>
      </p:pic>
      <p:sp>
        <p:nvSpPr>
          <p:cNvPr id="5" name="TextBox 4"/>
          <p:cNvSpPr txBox="1"/>
          <p:nvPr/>
        </p:nvSpPr>
        <p:spPr>
          <a:xfrm>
            <a:off x="846667" y="6604000"/>
            <a:ext cx="6773333" cy="635000"/>
          </a:xfrm>
          <a:prstGeom prst="rect">
            <a:avLst/>
          </a:prstGeom>
        </p:spPr>
        <p:txBody>
          <a:bodyPr rtlCol="0" anchor="t"/>
          <a:lstStyle/>
          <a:p>
            <a:pPr algn="l"/>
            <a:endParaRPr lang="en-US" sz="1100"/>
          </a:p>
          <a:p>
            <a:pPr lvl="0"/>
            <a:endParaRPr lang="en-US" sz="1100"/>
          </a:p>
        </p:txBody>
      </p:sp>
      <p:sp>
        <p:nvSpPr>
          <p:cNvPr id="6" name="TextBox 5"/>
          <p:cNvSpPr txBox="1"/>
          <p:nvPr/>
        </p:nvSpPr>
        <p:spPr>
          <a:xfrm>
            <a:off x="10563399" y="6455393"/>
            <a:ext cx="1427763" cy="307777"/>
          </a:xfrm>
          <a:prstGeom prst="rect">
            <a:avLst/>
          </a:prstGeom>
          <a:noFill/>
        </p:spPr>
        <p:txBody>
          <a:bodyPr wrap="none" rtlCol="0">
            <a:spAutoFit/>
          </a:bodyPr>
          <a:lstStyle/>
          <a:p>
            <a:r>
              <a:rPr lang="es-ES" sz="1400" dirty="0" smtClean="0"/>
              <a:t>Alcalá et al. 2017</a:t>
            </a:r>
            <a:endParaRPr lang="es-MX" sz="1400" dirty="0"/>
          </a:p>
        </p:txBody>
      </p:sp>
      <p:sp>
        <p:nvSpPr>
          <p:cNvPr id="7" name="TextBox 6"/>
          <p:cNvSpPr txBox="1"/>
          <p:nvPr/>
        </p:nvSpPr>
        <p:spPr>
          <a:xfrm>
            <a:off x="1351131" y="286600"/>
            <a:ext cx="9544601" cy="584775"/>
          </a:xfrm>
          <a:prstGeom prst="rect">
            <a:avLst/>
          </a:prstGeom>
          <a:noFill/>
        </p:spPr>
        <p:txBody>
          <a:bodyPr wrap="none" rtlCol="0">
            <a:spAutoFit/>
          </a:bodyPr>
          <a:lstStyle/>
          <a:p>
            <a:r>
              <a:rPr lang="es-ES" sz="3200" dirty="0" smtClean="0">
                <a:solidFill>
                  <a:srgbClr val="C00000"/>
                </a:solidFill>
                <a:latin typeface="AR CENA" panose="02000000000000000000" pitchFamily="2" charset="0"/>
              </a:rPr>
              <a:t>Modelaje de la interacción entre NS1 y caveolina-1 </a:t>
            </a:r>
            <a:endParaRPr lang="es-MX" sz="3200" dirty="0">
              <a:solidFill>
                <a:srgbClr val="C00000"/>
              </a:solidFill>
              <a:latin typeface="AR CENA" panose="02000000000000000000" pitchFamily="2" charset="0"/>
            </a:endParaRP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637"/>
          <a:stretch/>
        </p:blipFill>
        <p:spPr bwMode="auto">
          <a:xfrm>
            <a:off x="2552124" y="4372671"/>
            <a:ext cx="2976368" cy="230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252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9">
            <a:extLst>
              <a:ext uri="{FF2B5EF4-FFF2-40B4-BE49-F238E27FC236}">
                <a16:creationId xmlns="" xmlns:a16="http://schemas.microsoft.com/office/drawing/2014/main" id="{63EE5306-E511-453C-88B3-499373092A0F}"/>
              </a:ext>
            </a:extLst>
          </p:cNvPr>
          <p:cNvGrpSpPr/>
          <p:nvPr/>
        </p:nvGrpSpPr>
        <p:grpSpPr>
          <a:xfrm>
            <a:off x="475855" y="1216681"/>
            <a:ext cx="3031620" cy="2589897"/>
            <a:chOff x="769895" y="4809468"/>
            <a:chExt cx="1470464" cy="1410024"/>
          </a:xfrm>
        </p:grpSpPr>
        <p:sp>
          <p:nvSpPr>
            <p:cNvPr id="12" name="CuadroTexto 10">
              <a:extLst>
                <a:ext uri="{FF2B5EF4-FFF2-40B4-BE49-F238E27FC236}">
                  <a16:creationId xmlns="" xmlns:a16="http://schemas.microsoft.com/office/drawing/2014/main" id="{F25F8499-B2AD-467F-A7B8-B2008DEF5992}"/>
                </a:ext>
              </a:extLst>
            </p:cNvPr>
            <p:cNvSpPr txBox="1"/>
            <p:nvPr/>
          </p:nvSpPr>
          <p:spPr>
            <a:xfrm>
              <a:off x="769895" y="5120493"/>
              <a:ext cx="641556" cy="1098999"/>
            </a:xfrm>
            <a:prstGeom prst="rect">
              <a:avLst/>
            </a:prstGeom>
            <a:noFill/>
          </p:spPr>
          <p:txBody>
            <a:bodyPr wrap="square" rtlCol="0">
              <a:spAutoFit/>
            </a:bodyPr>
            <a:lstStyle/>
            <a:p>
              <a:pPr algn="r">
                <a:spcAft>
                  <a:spcPts val="300"/>
                </a:spcAft>
              </a:pPr>
              <a:r>
                <a:rPr lang="en-US" sz="1100" dirty="0"/>
                <a:t>DENV1</a:t>
              </a:r>
            </a:p>
            <a:p>
              <a:pPr algn="r">
                <a:spcAft>
                  <a:spcPts val="300"/>
                </a:spcAft>
              </a:pPr>
              <a:r>
                <a:rPr lang="en-US" sz="1100" dirty="0"/>
                <a:t>DENV2</a:t>
              </a:r>
            </a:p>
            <a:p>
              <a:pPr algn="r">
                <a:spcAft>
                  <a:spcPts val="300"/>
                </a:spcAft>
              </a:pPr>
              <a:r>
                <a:rPr lang="en-US" sz="1100" dirty="0"/>
                <a:t>DENV3</a:t>
              </a:r>
            </a:p>
            <a:p>
              <a:pPr algn="r">
                <a:spcAft>
                  <a:spcPts val="300"/>
                </a:spcAft>
              </a:pPr>
              <a:r>
                <a:rPr lang="en-US" sz="1100" dirty="0"/>
                <a:t>DENV4</a:t>
              </a:r>
            </a:p>
            <a:p>
              <a:pPr algn="r">
                <a:spcAft>
                  <a:spcPts val="300"/>
                </a:spcAft>
              </a:pPr>
              <a:r>
                <a:rPr lang="en-US" sz="1100" dirty="0"/>
                <a:t>YFV</a:t>
              </a:r>
            </a:p>
            <a:p>
              <a:pPr algn="r">
                <a:spcAft>
                  <a:spcPts val="300"/>
                </a:spcAft>
              </a:pPr>
              <a:r>
                <a:rPr lang="en-US" sz="1100" dirty="0"/>
                <a:t>ZIKV</a:t>
              </a:r>
            </a:p>
          </p:txBody>
        </p:sp>
        <p:sp>
          <p:nvSpPr>
            <p:cNvPr id="13" name="CuadroTexto 11">
              <a:extLst>
                <a:ext uri="{FF2B5EF4-FFF2-40B4-BE49-F238E27FC236}">
                  <a16:creationId xmlns="" xmlns:a16="http://schemas.microsoft.com/office/drawing/2014/main" id="{61C61683-565D-4BF4-8306-C1560BC36064}"/>
                </a:ext>
              </a:extLst>
            </p:cNvPr>
            <p:cNvSpPr txBox="1"/>
            <p:nvPr/>
          </p:nvSpPr>
          <p:spPr>
            <a:xfrm>
              <a:off x="1504149" y="4809468"/>
              <a:ext cx="482574" cy="234106"/>
            </a:xfrm>
            <a:prstGeom prst="rect">
              <a:avLst/>
            </a:prstGeom>
            <a:noFill/>
          </p:spPr>
          <p:txBody>
            <a:bodyPr wrap="square" rtlCol="0">
              <a:spAutoFit/>
            </a:bodyPr>
            <a:lstStyle/>
            <a:p>
              <a:pPr algn="ctr"/>
              <a:r>
                <a:rPr lang="en-US" sz="1200" b="1" dirty="0"/>
                <a:t>CBD</a:t>
              </a:r>
            </a:p>
          </p:txBody>
        </p:sp>
        <p:pic>
          <p:nvPicPr>
            <p:cNvPr id="14" name="Imagen 12">
              <a:extLst>
                <a:ext uri="{FF2B5EF4-FFF2-40B4-BE49-F238E27FC236}">
                  <a16:creationId xmlns="" xmlns:a16="http://schemas.microsoft.com/office/drawing/2014/main" id="{019D1E93-E8F9-40CC-BA8C-9956560FBD0B}"/>
                </a:ext>
              </a:extLst>
            </p:cNvPr>
            <p:cNvPicPr>
              <a:picLocks noChangeAspect="1"/>
            </p:cNvPicPr>
            <p:nvPr/>
          </p:nvPicPr>
          <p:blipFill rotWithShape="1">
            <a:blip r:embed="rId3">
              <a:extLst>
                <a:ext uri="{28A0092B-C50C-407E-A947-70E740481C1C}">
                  <a14:useLocalDpi xmlns:a14="http://schemas.microsoft.com/office/drawing/2010/main"/>
                </a:ext>
              </a:extLst>
            </a:blip>
            <a:srcRect l="2831" t="2830" r="5660" b="1"/>
            <a:stretch/>
          </p:blipFill>
          <p:spPr>
            <a:xfrm>
              <a:off x="1359833" y="5150574"/>
              <a:ext cx="720953" cy="1038331"/>
            </a:xfrm>
            <a:prstGeom prst="rect">
              <a:avLst/>
            </a:prstGeom>
          </p:spPr>
        </p:pic>
        <p:sp>
          <p:nvSpPr>
            <p:cNvPr id="15" name="CuadroTexto 13">
              <a:extLst>
                <a:ext uri="{FF2B5EF4-FFF2-40B4-BE49-F238E27FC236}">
                  <a16:creationId xmlns="" xmlns:a16="http://schemas.microsoft.com/office/drawing/2014/main" id="{E59AAD56-CA7C-4034-B8DA-ED48CDEDA20C}"/>
                </a:ext>
              </a:extLst>
            </p:cNvPr>
            <p:cNvSpPr txBox="1"/>
            <p:nvPr/>
          </p:nvSpPr>
          <p:spPr>
            <a:xfrm>
              <a:off x="1321243" y="4974525"/>
              <a:ext cx="919116" cy="208094"/>
            </a:xfrm>
            <a:prstGeom prst="rect">
              <a:avLst/>
            </a:prstGeom>
            <a:noFill/>
          </p:spPr>
          <p:txBody>
            <a:bodyPr wrap="square" rtlCol="0">
              <a:spAutoFit/>
            </a:bodyPr>
            <a:lstStyle/>
            <a:p>
              <a:r>
                <a:rPr lang="en-US" sz="1000" kern="1900" spc="190" dirty="0">
                  <a:latin typeface="Times New Roman" panose="02020603050405020304" pitchFamily="18" charset="0"/>
                  <a:cs typeface="Times New Roman" panose="02020603050405020304" pitchFamily="18" charset="0"/>
                  <a:sym typeface="Symbol" panose="05050102010706020507" pitchFamily="18" charset="2"/>
                </a:rPr>
                <a:t>XXXXXX</a:t>
              </a:r>
              <a:endParaRPr lang="en-US" sz="1000" kern="1900" spc="190" dirty="0">
                <a:latin typeface="Times New Roman" panose="02020603050405020304" pitchFamily="18" charset="0"/>
                <a:cs typeface="Times New Roman" panose="02020603050405020304" pitchFamily="18" charset="0"/>
              </a:endParaRPr>
            </a:p>
          </p:txBody>
        </p:sp>
      </p:grpSp>
      <p:graphicFrame>
        <p:nvGraphicFramePr>
          <p:cNvPr id="16" name="Objeto 28">
            <a:extLst>
              <a:ext uri="{FF2B5EF4-FFF2-40B4-BE49-F238E27FC236}">
                <a16:creationId xmlns="" xmlns:a16="http://schemas.microsoft.com/office/drawing/2014/main" id="{4A4C70F7-55C3-4986-9D04-F9B742DCA97D}"/>
              </a:ext>
            </a:extLst>
          </p:cNvPr>
          <p:cNvGraphicFramePr>
            <a:graphicFrameLocks noChangeAspect="1"/>
          </p:cNvGraphicFramePr>
          <p:nvPr>
            <p:extLst>
              <p:ext uri="{D42A27DB-BD31-4B8C-83A1-F6EECF244321}">
                <p14:modId xmlns:p14="http://schemas.microsoft.com/office/powerpoint/2010/main" val="4091738073"/>
              </p:ext>
            </p:extLst>
          </p:nvPr>
        </p:nvGraphicFramePr>
        <p:xfrm>
          <a:off x="1152715" y="4314098"/>
          <a:ext cx="2688694" cy="1913239"/>
        </p:xfrm>
        <a:graphic>
          <a:graphicData uri="http://schemas.openxmlformats.org/presentationml/2006/ole">
            <mc:AlternateContent xmlns:mc="http://schemas.openxmlformats.org/markup-compatibility/2006">
              <mc:Choice xmlns:v="urn:schemas-microsoft-com:vml" Requires="v">
                <p:oleObj spid="_x0000_s17527" name="Prism 6" r:id="rId4" imgW="3814557" imgH="2781109" progId="Prism6.Document">
                  <p:embed/>
                </p:oleObj>
              </mc:Choice>
              <mc:Fallback>
                <p:oleObj name="Prism 6" r:id="rId4" imgW="3814557" imgH="2781109" progId="Prism6.Document">
                  <p:embed/>
                  <p:pic>
                    <p:nvPicPr>
                      <p:cNvPr id="0" name=""/>
                      <p:cNvPicPr/>
                      <p:nvPr/>
                    </p:nvPicPr>
                    <p:blipFill>
                      <a:blip r:embed="rId5"/>
                      <a:stretch>
                        <a:fillRect/>
                      </a:stretch>
                    </p:blipFill>
                    <p:spPr>
                      <a:xfrm>
                        <a:off x="1152715" y="4314098"/>
                        <a:ext cx="2688694" cy="1913239"/>
                      </a:xfrm>
                      <a:prstGeom prst="rect">
                        <a:avLst/>
                      </a:prstGeom>
                    </p:spPr>
                  </p:pic>
                </p:oleObj>
              </mc:Fallback>
            </mc:AlternateContent>
          </a:graphicData>
        </a:graphic>
      </p:graphicFrame>
      <p:graphicFrame>
        <p:nvGraphicFramePr>
          <p:cNvPr id="17" name="Objeto 29">
            <a:extLst>
              <a:ext uri="{FF2B5EF4-FFF2-40B4-BE49-F238E27FC236}">
                <a16:creationId xmlns="" xmlns:a16="http://schemas.microsoft.com/office/drawing/2014/main" id="{F74AE638-3161-4F14-A7BA-FE5EB3ABBB3C}"/>
              </a:ext>
            </a:extLst>
          </p:cNvPr>
          <p:cNvGraphicFramePr>
            <a:graphicFrameLocks noChangeAspect="1"/>
          </p:cNvGraphicFramePr>
          <p:nvPr>
            <p:extLst>
              <p:ext uri="{D42A27DB-BD31-4B8C-83A1-F6EECF244321}">
                <p14:modId xmlns:p14="http://schemas.microsoft.com/office/powerpoint/2010/main" val="2292569159"/>
              </p:ext>
            </p:extLst>
          </p:nvPr>
        </p:nvGraphicFramePr>
        <p:xfrm>
          <a:off x="4031661" y="4353637"/>
          <a:ext cx="2698957" cy="1893622"/>
        </p:xfrm>
        <a:graphic>
          <a:graphicData uri="http://schemas.openxmlformats.org/presentationml/2006/ole">
            <mc:AlternateContent xmlns:mc="http://schemas.openxmlformats.org/markup-compatibility/2006">
              <mc:Choice xmlns:v="urn:schemas-microsoft-com:vml" Requires="v">
                <p:oleObj spid="_x0000_s17528" name="Prism 6" r:id="rId6" imgW="3938084" imgH="2762742" progId="Prism6.Document">
                  <p:embed/>
                </p:oleObj>
              </mc:Choice>
              <mc:Fallback>
                <p:oleObj name="Prism 6" r:id="rId6" imgW="3938084" imgH="2762742" progId="Prism6.Document">
                  <p:embed/>
                  <p:pic>
                    <p:nvPicPr>
                      <p:cNvPr id="0" name=""/>
                      <p:cNvPicPr/>
                      <p:nvPr/>
                    </p:nvPicPr>
                    <p:blipFill>
                      <a:blip r:embed="rId7"/>
                      <a:stretch>
                        <a:fillRect/>
                      </a:stretch>
                    </p:blipFill>
                    <p:spPr>
                      <a:xfrm>
                        <a:off x="4031661" y="4353637"/>
                        <a:ext cx="2698957" cy="1893622"/>
                      </a:xfrm>
                      <a:prstGeom prst="rect">
                        <a:avLst/>
                      </a:prstGeom>
                    </p:spPr>
                  </p:pic>
                </p:oleObj>
              </mc:Fallback>
            </mc:AlternateContent>
          </a:graphicData>
        </a:graphic>
      </p:graphicFrame>
      <p:grpSp>
        <p:nvGrpSpPr>
          <p:cNvPr id="18" name="Grupo 2">
            <a:extLst>
              <a:ext uri="{FF2B5EF4-FFF2-40B4-BE49-F238E27FC236}">
                <a16:creationId xmlns="" xmlns:a16="http://schemas.microsoft.com/office/drawing/2014/main" id="{D25A4821-F02D-460A-AA75-24C7CA1986EC}"/>
              </a:ext>
            </a:extLst>
          </p:cNvPr>
          <p:cNvGrpSpPr/>
          <p:nvPr/>
        </p:nvGrpSpPr>
        <p:grpSpPr>
          <a:xfrm>
            <a:off x="4148233" y="1064525"/>
            <a:ext cx="3180615" cy="2760465"/>
            <a:chOff x="136456" y="488719"/>
            <a:chExt cx="2099003" cy="1741751"/>
          </a:xfrm>
        </p:grpSpPr>
        <p:grpSp>
          <p:nvGrpSpPr>
            <p:cNvPr id="19" name="Grupo 1">
              <a:extLst>
                <a:ext uri="{FF2B5EF4-FFF2-40B4-BE49-F238E27FC236}">
                  <a16:creationId xmlns="" xmlns:a16="http://schemas.microsoft.com/office/drawing/2014/main" id="{489103F8-3FB0-425E-A51D-37FAB2CA1795}"/>
                </a:ext>
              </a:extLst>
            </p:cNvPr>
            <p:cNvGrpSpPr/>
            <p:nvPr/>
          </p:nvGrpSpPr>
          <p:grpSpPr>
            <a:xfrm>
              <a:off x="136456" y="1817667"/>
              <a:ext cx="1695923" cy="412803"/>
              <a:chOff x="136456" y="1817667"/>
              <a:chExt cx="1695923" cy="412803"/>
            </a:xfrm>
          </p:grpSpPr>
          <p:grpSp>
            <p:nvGrpSpPr>
              <p:cNvPr id="21" name="Grupo 66">
                <a:extLst>
                  <a:ext uri="{FF2B5EF4-FFF2-40B4-BE49-F238E27FC236}">
                    <a16:creationId xmlns="" xmlns:a16="http://schemas.microsoft.com/office/drawing/2014/main" id="{F658D5BA-B82B-4D6A-ABAE-E404EBCE01FB}"/>
                  </a:ext>
                </a:extLst>
              </p:cNvPr>
              <p:cNvGrpSpPr/>
              <p:nvPr/>
            </p:nvGrpSpPr>
            <p:grpSpPr>
              <a:xfrm>
                <a:off x="689843" y="1847196"/>
                <a:ext cx="1142536" cy="371657"/>
                <a:chOff x="4069203" y="2807732"/>
                <a:chExt cx="1996283" cy="1437166"/>
              </a:xfrm>
            </p:grpSpPr>
            <p:pic>
              <p:nvPicPr>
                <p:cNvPr id="24" name="Imagen 70">
                  <a:extLst>
                    <a:ext uri="{FF2B5EF4-FFF2-40B4-BE49-F238E27FC236}">
                      <a16:creationId xmlns="" xmlns:a16="http://schemas.microsoft.com/office/drawing/2014/main" id="{0151549D-55AA-40B3-8FE4-302D26021335}"/>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069203" y="2807732"/>
                  <a:ext cx="1996283" cy="771479"/>
                </a:xfrm>
                <a:prstGeom prst="rect">
                  <a:avLst/>
                </a:prstGeom>
                <a:ln>
                  <a:solidFill>
                    <a:schemeClr val="tx1"/>
                  </a:solidFill>
                </a:ln>
              </p:spPr>
            </p:pic>
            <p:pic>
              <p:nvPicPr>
                <p:cNvPr id="25" name="Imagen 71">
                  <a:extLst>
                    <a:ext uri="{FF2B5EF4-FFF2-40B4-BE49-F238E27FC236}">
                      <a16:creationId xmlns="" xmlns:a16="http://schemas.microsoft.com/office/drawing/2014/main" id="{26085AB7-FD47-4FAD-A16C-FA4B9FB3A8C4}"/>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4069203" y="3579211"/>
                  <a:ext cx="1996283" cy="665687"/>
                </a:xfrm>
                <a:prstGeom prst="rect">
                  <a:avLst/>
                </a:prstGeom>
                <a:ln>
                  <a:solidFill>
                    <a:schemeClr val="tx1"/>
                  </a:solidFill>
                </a:ln>
              </p:spPr>
            </p:pic>
          </p:grpSp>
          <p:sp>
            <p:nvSpPr>
              <p:cNvPr id="22" name="CuadroTexto 67">
                <a:extLst>
                  <a:ext uri="{FF2B5EF4-FFF2-40B4-BE49-F238E27FC236}">
                    <a16:creationId xmlns="" xmlns:a16="http://schemas.microsoft.com/office/drawing/2014/main" id="{0880152E-6396-4745-B605-F8108B8A5AD8}"/>
                  </a:ext>
                </a:extLst>
              </p:cNvPr>
              <p:cNvSpPr txBox="1"/>
              <p:nvPr/>
            </p:nvSpPr>
            <p:spPr>
              <a:xfrm>
                <a:off x="190748" y="1817667"/>
                <a:ext cx="522792" cy="215444"/>
              </a:xfrm>
              <a:prstGeom prst="rect">
                <a:avLst/>
              </a:prstGeom>
              <a:noFill/>
            </p:spPr>
            <p:txBody>
              <a:bodyPr wrap="square" rtlCol="0">
                <a:spAutoFit/>
              </a:bodyPr>
              <a:lstStyle/>
              <a:p>
                <a:pPr algn="r"/>
                <a:r>
                  <a:rPr lang="en-US" sz="800" b="1" dirty="0">
                    <a:latin typeface="Arial" panose="020B0604020202020204" pitchFamily="34" charset="0"/>
                    <a:cs typeface="Arial" panose="020B0604020202020204" pitchFamily="34" charset="0"/>
                  </a:rPr>
                  <a:t>C6/36</a:t>
                </a:r>
              </a:p>
            </p:txBody>
          </p:sp>
          <p:sp>
            <p:nvSpPr>
              <p:cNvPr id="23" name="CuadroTexto 68">
                <a:extLst>
                  <a:ext uri="{FF2B5EF4-FFF2-40B4-BE49-F238E27FC236}">
                    <a16:creationId xmlns="" xmlns:a16="http://schemas.microsoft.com/office/drawing/2014/main" id="{040D52E8-7238-49A3-8DCA-FE2F998722C8}"/>
                  </a:ext>
                </a:extLst>
              </p:cNvPr>
              <p:cNvSpPr txBox="1"/>
              <p:nvPr/>
            </p:nvSpPr>
            <p:spPr>
              <a:xfrm>
                <a:off x="136456" y="2015026"/>
                <a:ext cx="588519" cy="215444"/>
              </a:xfrm>
              <a:prstGeom prst="rect">
                <a:avLst/>
              </a:prstGeom>
              <a:noFill/>
            </p:spPr>
            <p:txBody>
              <a:bodyPr wrap="square" rtlCol="0">
                <a:spAutoFit/>
              </a:bodyPr>
              <a:lstStyle/>
              <a:p>
                <a:pPr algn="r"/>
                <a:r>
                  <a:rPr lang="en-US" sz="800" b="1" dirty="0">
                    <a:latin typeface="Arial" panose="020B0604020202020204" pitchFamily="34" charset="0"/>
                    <a:cs typeface="Arial" panose="020B0604020202020204" pitchFamily="34" charset="0"/>
                  </a:rPr>
                  <a:t>VeroE6</a:t>
                </a:r>
              </a:p>
            </p:txBody>
          </p:sp>
        </p:grpSp>
        <p:graphicFrame>
          <p:nvGraphicFramePr>
            <p:cNvPr id="20" name="Objeto 69">
              <a:extLst>
                <a:ext uri="{FF2B5EF4-FFF2-40B4-BE49-F238E27FC236}">
                  <a16:creationId xmlns="" xmlns:a16="http://schemas.microsoft.com/office/drawing/2014/main" id="{A7532194-7611-4408-9DF9-0C8F35BDB6FA}"/>
                </a:ext>
              </a:extLst>
            </p:cNvPr>
            <p:cNvGraphicFramePr>
              <a:graphicFrameLocks noChangeAspect="1"/>
            </p:cNvGraphicFramePr>
            <p:nvPr>
              <p:extLst>
                <p:ext uri="{D42A27DB-BD31-4B8C-83A1-F6EECF244321}">
                  <p14:modId xmlns:p14="http://schemas.microsoft.com/office/powerpoint/2010/main" val="358709536"/>
                </p:ext>
              </p:extLst>
            </p:nvPr>
          </p:nvGraphicFramePr>
          <p:xfrm>
            <a:off x="209955" y="488719"/>
            <a:ext cx="2025504" cy="1368228"/>
          </p:xfrm>
          <a:graphic>
            <a:graphicData uri="http://schemas.openxmlformats.org/presentationml/2006/ole">
              <mc:AlternateContent xmlns:mc="http://schemas.openxmlformats.org/markup-compatibility/2006">
                <mc:Choice xmlns:v="urn:schemas-microsoft-com:vml" Requires="v">
                  <p:oleObj spid="_x0000_s17529" name="Prism 6" r:id="rId10" imgW="3956451" imgH="2710879" progId="Prism6.Document">
                    <p:embed/>
                  </p:oleObj>
                </mc:Choice>
                <mc:Fallback>
                  <p:oleObj name="Prism 6" r:id="rId10" imgW="3956451" imgH="2710879" progId="Prism6.Document">
                    <p:embed/>
                    <p:pic>
                      <p:nvPicPr>
                        <p:cNvPr id="0" name=""/>
                        <p:cNvPicPr/>
                        <p:nvPr/>
                      </p:nvPicPr>
                      <p:blipFill>
                        <a:blip r:embed="rId11"/>
                        <a:stretch>
                          <a:fillRect/>
                        </a:stretch>
                      </p:blipFill>
                      <p:spPr>
                        <a:xfrm>
                          <a:off x="209955" y="488719"/>
                          <a:ext cx="2025504" cy="1368228"/>
                        </a:xfrm>
                        <a:prstGeom prst="rect">
                          <a:avLst/>
                        </a:prstGeom>
                      </p:spPr>
                    </p:pic>
                  </p:oleObj>
                </mc:Fallback>
              </mc:AlternateContent>
            </a:graphicData>
          </a:graphic>
        </p:graphicFrame>
      </p:grpSp>
      <p:graphicFrame>
        <p:nvGraphicFramePr>
          <p:cNvPr id="26" name="Objeto 3">
            <a:extLst>
              <a:ext uri="{FF2B5EF4-FFF2-40B4-BE49-F238E27FC236}">
                <a16:creationId xmlns="" xmlns:a16="http://schemas.microsoft.com/office/drawing/2014/main" id="{C8876BDC-C479-4FC6-BB53-2624E2FBA99F}"/>
              </a:ext>
            </a:extLst>
          </p:cNvPr>
          <p:cNvGraphicFramePr>
            <a:graphicFrameLocks noChangeAspect="1"/>
          </p:cNvGraphicFramePr>
          <p:nvPr>
            <p:extLst>
              <p:ext uri="{D42A27DB-BD31-4B8C-83A1-F6EECF244321}">
                <p14:modId xmlns:p14="http://schemas.microsoft.com/office/powerpoint/2010/main" val="2274567574"/>
              </p:ext>
            </p:extLst>
          </p:nvPr>
        </p:nvGraphicFramePr>
        <p:xfrm>
          <a:off x="8993532" y="5026702"/>
          <a:ext cx="2583971" cy="1716495"/>
        </p:xfrm>
        <a:graphic>
          <a:graphicData uri="http://schemas.openxmlformats.org/presentationml/2006/ole">
            <mc:AlternateContent xmlns:mc="http://schemas.openxmlformats.org/markup-compatibility/2006">
              <mc:Choice xmlns:v="urn:schemas-microsoft-com:vml" Requires="v">
                <p:oleObj spid="_x0000_s17530" name="Prism 6" r:id="rId12" imgW="3777824" imgH="2509553" progId="Prism6.Document">
                  <p:embed/>
                </p:oleObj>
              </mc:Choice>
              <mc:Fallback>
                <p:oleObj name="Prism 6" r:id="rId12" imgW="3777824" imgH="2509553" progId="Prism6.Document">
                  <p:embed/>
                  <p:pic>
                    <p:nvPicPr>
                      <p:cNvPr id="0" name=""/>
                      <p:cNvPicPr/>
                      <p:nvPr/>
                    </p:nvPicPr>
                    <p:blipFill>
                      <a:blip r:embed="rId13"/>
                      <a:stretch>
                        <a:fillRect/>
                      </a:stretch>
                    </p:blipFill>
                    <p:spPr>
                      <a:xfrm>
                        <a:off x="8993532" y="5026702"/>
                        <a:ext cx="2583971" cy="1716495"/>
                      </a:xfrm>
                      <a:prstGeom prst="rect">
                        <a:avLst/>
                      </a:prstGeom>
                    </p:spPr>
                  </p:pic>
                </p:oleObj>
              </mc:Fallback>
            </mc:AlternateContent>
          </a:graphicData>
        </a:graphic>
      </p:graphicFrame>
      <p:pic>
        <p:nvPicPr>
          <p:cNvPr id="17414"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38619" y="848458"/>
            <a:ext cx="3597275" cy="395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340067" y="204713"/>
            <a:ext cx="11524309" cy="400110"/>
          </a:xfrm>
          <a:prstGeom prst="rect">
            <a:avLst/>
          </a:prstGeom>
          <a:noFill/>
        </p:spPr>
        <p:txBody>
          <a:bodyPr wrap="none" rtlCol="0">
            <a:spAutoFit/>
          </a:bodyPr>
          <a:lstStyle/>
          <a:p>
            <a:r>
              <a:rPr lang="es-ES" sz="2000" dirty="0" smtClean="0">
                <a:solidFill>
                  <a:srgbClr val="C00000"/>
                </a:solidFill>
                <a:latin typeface="AR CENA" panose="02000000000000000000" pitchFamily="2" charset="0"/>
              </a:rPr>
              <a:t>La secreción de NS1 de Zika en células de mosquito parece seguir la misma ruta que la de dengue </a:t>
            </a:r>
            <a:endParaRPr lang="es-MX" sz="2000" dirty="0">
              <a:solidFill>
                <a:srgbClr val="C00000"/>
              </a:solidFill>
              <a:latin typeface="AR CENA" panose="02000000000000000000" pitchFamily="2" charset="0"/>
            </a:endParaRPr>
          </a:p>
        </p:txBody>
      </p:sp>
      <p:sp>
        <p:nvSpPr>
          <p:cNvPr id="41" name="Rectangle 40"/>
          <p:cNvSpPr/>
          <p:nvPr/>
        </p:nvSpPr>
        <p:spPr>
          <a:xfrm>
            <a:off x="20648" y="6547150"/>
            <a:ext cx="2988126" cy="276999"/>
          </a:xfrm>
          <a:prstGeom prst="rect">
            <a:avLst/>
          </a:prstGeom>
        </p:spPr>
        <p:txBody>
          <a:bodyPr wrap="none">
            <a:spAutoFit/>
          </a:bodyPr>
          <a:lstStyle/>
          <a:p>
            <a:r>
              <a:rPr lang="es-ES" sz="1200" dirty="0"/>
              <a:t>Rosales y Ludert, manuscrito en preparación </a:t>
            </a:r>
            <a:endParaRPr lang="es-MX" sz="1200" dirty="0"/>
          </a:p>
        </p:txBody>
      </p:sp>
      <p:sp>
        <p:nvSpPr>
          <p:cNvPr id="27" name="CuadroTexto 26"/>
          <p:cNvSpPr txBox="1"/>
          <p:nvPr/>
        </p:nvSpPr>
        <p:spPr>
          <a:xfrm rot="16200000">
            <a:off x="3870851" y="1965773"/>
            <a:ext cx="534121" cy="369332"/>
          </a:xfrm>
          <a:prstGeom prst="rect">
            <a:avLst/>
          </a:prstGeom>
          <a:noFill/>
        </p:spPr>
        <p:txBody>
          <a:bodyPr wrap="none" rtlCol="0">
            <a:spAutoFit/>
          </a:bodyPr>
          <a:lstStyle/>
          <a:p>
            <a:r>
              <a:rPr lang="es-MX" dirty="0" smtClean="0"/>
              <a:t>YFV</a:t>
            </a:r>
            <a:endParaRPr lang="es-MX" dirty="0"/>
          </a:p>
        </p:txBody>
      </p:sp>
      <p:sp>
        <p:nvSpPr>
          <p:cNvPr id="28" name="CuadroTexto 27"/>
          <p:cNvSpPr txBox="1"/>
          <p:nvPr/>
        </p:nvSpPr>
        <p:spPr>
          <a:xfrm rot="16200000">
            <a:off x="724696" y="4886406"/>
            <a:ext cx="603050" cy="369332"/>
          </a:xfrm>
          <a:prstGeom prst="rect">
            <a:avLst/>
          </a:prstGeom>
          <a:noFill/>
        </p:spPr>
        <p:txBody>
          <a:bodyPr wrap="none" rtlCol="0">
            <a:spAutoFit/>
          </a:bodyPr>
          <a:lstStyle/>
          <a:p>
            <a:r>
              <a:rPr lang="es-MX" dirty="0" smtClean="0"/>
              <a:t>ZIKA</a:t>
            </a:r>
            <a:endParaRPr lang="es-MX" dirty="0"/>
          </a:p>
        </p:txBody>
      </p:sp>
    </p:spTree>
    <p:extLst>
      <p:ext uri="{BB962C8B-B14F-4D97-AF65-F5344CB8AC3E}">
        <p14:creationId xmlns:p14="http://schemas.microsoft.com/office/powerpoint/2010/main" val="2782114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5" name="Text Box 5"/>
          <p:cNvSpPr txBox="1">
            <a:spLocks noChangeArrowheads="1"/>
          </p:cNvSpPr>
          <p:nvPr/>
        </p:nvSpPr>
        <p:spPr bwMode="auto">
          <a:xfrm>
            <a:off x="889003" y="180290"/>
            <a:ext cx="10655300" cy="76944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a:solidFill>
                  <a:schemeClr val="tx1"/>
                </a:solidFill>
                <a:latin typeface="Arial" charset="0"/>
              </a:defRPr>
            </a:lvl1pPr>
            <a:lvl2pPr marL="37931725" indent="-37474525" eaLnBrk="0" hangingPunct="0">
              <a:defRPr>
                <a:solidFill>
                  <a:schemeClr val="tx1"/>
                </a:solidFill>
                <a:latin typeface="Arial" charset="0"/>
              </a:defRPr>
            </a:lvl2pPr>
            <a:lvl3pPr eaLnBrk="0" hangingPunct="0">
              <a:defRPr>
                <a:solidFill>
                  <a:schemeClr val="tx1"/>
                </a:solidFill>
                <a:latin typeface="Arial" charset="0"/>
              </a:defRPr>
            </a:lvl3pPr>
            <a:lvl4pPr eaLnBrk="0" hangingPunct="0">
              <a:defRPr>
                <a:solidFill>
                  <a:schemeClr val="tx1"/>
                </a:solidFill>
                <a:latin typeface="Arial" charset="0"/>
              </a:defRPr>
            </a:lvl4pPr>
            <a:lvl5pPr eaLnBrk="0" hangingPunct="0">
              <a:defRPr>
                <a:solidFill>
                  <a:schemeClr val="tx1"/>
                </a:solidFill>
                <a:latin typeface="Arial" charset="0"/>
              </a:defRPr>
            </a:lvl5pPr>
            <a:lvl6pPr marL="457200" eaLnBrk="0" fontAlgn="base" hangingPunct="0">
              <a:spcBef>
                <a:spcPct val="0"/>
              </a:spcBef>
              <a:spcAft>
                <a:spcPct val="0"/>
              </a:spcAft>
              <a:defRPr>
                <a:solidFill>
                  <a:schemeClr val="tx1"/>
                </a:solidFill>
                <a:latin typeface="Arial" charset="0"/>
              </a:defRPr>
            </a:lvl6pPr>
            <a:lvl7pPr marL="914400" eaLnBrk="0" fontAlgn="base" hangingPunct="0">
              <a:spcBef>
                <a:spcPct val="0"/>
              </a:spcBef>
              <a:spcAft>
                <a:spcPct val="0"/>
              </a:spcAft>
              <a:defRPr>
                <a:solidFill>
                  <a:schemeClr val="tx1"/>
                </a:solidFill>
                <a:latin typeface="Arial" charset="0"/>
              </a:defRPr>
            </a:lvl7pPr>
            <a:lvl8pPr marL="1371600" eaLnBrk="0" fontAlgn="base" hangingPunct="0">
              <a:spcBef>
                <a:spcPct val="0"/>
              </a:spcBef>
              <a:spcAft>
                <a:spcPct val="0"/>
              </a:spcAft>
              <a:defRPr>
                <a:solidFill>
                  <a:schemeClr val="tx1"/>
                </a:solidFill>
                <a:latin typeface="Arial" charset="0"/>
              </a:defRPr>
            </a:lvl8pPr>
            <a:lvl9pPr marL="1828800" eaLnBrk="0" fontAlgn="base" hangingPunct="0">
              <a:spcBef>
                <a:spcPct val="0"/>
              </a:spcBef>
              <a:spcAft>
                <a:spcPct val="0"/>
              </a:spcAft>
              <a:defRPr>
                <a:solidFill>
                  <a:schemeClr val="tx1"/>
                </a:solidFill>
                <a:latin typeface="Arial" charset="0"/>
              </a:defRPr>
            </a:lvl9pPr>
          </a:lstStyle>
          <a:p>
            <a:pPr algn="ctr" eaLnBrk="1" hangingPunct="1">
              <a:defRPr/>
            </a:pPr>
            <a:r>
              <a:rPr lang="es-MX" sz="4400" b="1" i="1" dirty="0">
                <a:solidFill>
                  <a:schemeClr val="tx2"/>
                </a:solidFill>
                <a:latin typeface="Candara" panose="020E0502030303020204" pitchFamily="34" charset="0"/>
                <a:ea typeface="ＭＳ ゴシック" pitchFamily="49" charset="-128"/>
              </a:rPr>
              <a:t>V</a:t>
            </a:r>
            <a:r>
              <a:rPr lang="es-MX" sz="4400" b="1" i="1" dirty="0" smtClean="0">
                <a:solidFill>
                  <a:schemeClr val="tx2"/>
                </a:solidFill>
                <a:latin typeface="Candara" panose="020E0502030303020204" pitchFamily="34" charset="0"/>
                <a:ea typeface="ＭＳ ゴシック" pitchFamily="49" charset="-128"/>
              </a:rPr>
              <a:t>irus del dengue  </a:t>
            </a:r>
            <a:endParaRPr lang="es-ES" sz="4400" b="1" i="1" dirty="0" smtClean="0">
              <a:solidFill>
                <a:schemeClr val="tx2"/>
              </a:solidFill>
              <a:latin typeface="Candara" panose="020E0502030303020204" pitchFamily="34" charset="0"/>
              <a:ea typeface="ＭＳ ゴシック" pitchFamily="49" charset="-128"/>
            </a:endParaRPr>
          </a:p>
        </p:txBody>
      </p:sp>
      <p:pic>
        <p:nvPicPr>
          <p:cNvPr id="102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01" y="1346200"/>
            <a:ext cx="903181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7565" y="1924500"/>
            <a:ext cx="2683874" cy="3785652"/>
          </a:xfrm>
          <a:prstGeom prst="rect">
            <a:avLst/>
          </a:prstGeom>
          <a:noFill/>
        </p:spPr>
        <p:txBody>
          <a:bodyPr wrap="square" rtlCol="0">
            <a:spAutoFit/>
          </a:bodyPr>
          <a:lstStyle/>
          <a:p>
            <a:r>
              <a:rPr lang="es-ES" sz="4400" dirty="0" err="1" smtClean="0">
                <a:latin typeface="Candara" panose="020E0502030303020204" pitchFamily="34" charset="0"/>
              </a:rPr>
              <a:t>Family</a:t>
            </a:r>
            <a:r>
              <a:rPr lang="es-ES" sz="4400" dirty="0" smtClean="0">
                <a:latin typeface="Candara" panose="020E0502030303020204" pitchFamily="34" charset="0"/>
              </a:rPr>
              <a:t>: </a:t>
            </a:r>
          </a:p>
          <a:p>
            <a:r>
              <a:rPr lang="es-ES" sz="4000" i="1" dirty="0" smtClean="0">
                <a:solidFill>
                  <a:srgbClr val="CC0000"/>
                </a:solidFill>
                <a:latin typeface="Candara" panose="020E0502030303020204" pitchFamily="34" charset="0"/>
              </a:rPr>
              <a:t>Flaviviridae</a:t>
            </a:r>
          </a:p>
          <a:p>
            <a:r>
              <a:rPr lang="es-ES" sz="2800" i="1" dirty="0" smtClean="0">
                <a:solidFill>
                  <a:srgbClr val="CC0000"/>
                </a:solidFill>
                <a:latin typeface="Candara" panose="020E0502030303020204" pitchFamily="34" charset="0"/>
              </a:rPr>
              <a:t>(</a:t>
            </a:r>
            <a:r>
              <a:rPr lang="es-ES" sz="2800" i="1" dirty="0" err="1" smtClean="0">
                <a:solidFill>
                  <a:srgbClr val="CC0000"/>
                </a:solidFill>
                <a:latin typeface="Candara" panose="020E0502030303020204" pitchFamily="34" charset="0"/>
              </a:rPr>
              <a:t>flavus</a:t>
            </a:r>
            <a:r>
              <a:rPr lang="es-ES" sz="2800" i="1" dirty="0" smtClean="0">
                <a:solidFill>
                  <a:srgbClr val="CC0000"/>
                </a:solidFill>
                <a:latin typeface="Candara" panose="020E0502030303020204" pitchFamily="34" charset="0"/>
              </a:rPr>
              <a:t>=amarillo)</a:t>
            </a:r>
          </a:p>
          <a:p>
            <a:endParaRPr lang="es-ES" sz="4400" dirty="0">
              <a:solidFill>
                <a:srgbClr val="CC0000"/>
              </a:solidFill>
              <a:latin typeface="Candara" panose="020E0502030303020204" pitchFamily="34" charset="0"/>
            </a:endParaRPr>
          </a:p>
          <a:p>
            <a:r>
              <a:rPr lang="es-ES" sz="4400" dirty="0" err="1" smtClean="0">
                <a:latin typeface="Candara" panose="020E0502030303020204" pitchFamily="34" charset="0"/>
              </a:rPr>
              <a:t>Genus</a:t>
            </a:r>
            <a:r>
              <a:rPr lang="es-ES" sz="4400" dirty="0" smtClean="0">
                <a:latin typeface="Candara" panose="020E0502030303020204" pitchFamily="34" charset="0"/>
              </a:rPr>
              <a:t>: </a:t>
            </a:r>
          </a:p>
          <a:p>
            <a:r>
              <a:rPr lang="es-ES" sz="4000" i="1" dirty="0" smtClean="0">
                <a:solidFill>
                  <a:srgbClr val="CC0000"/>
                </a:solidFill>
                <a:latin typeface="Candara" panose="020E0502030303020204" pitchFamily="34" charset="0"/>
              </a:rPr>
              <a:t>Flavivirus</a:t>
            </a:r>
            <a:endParaRPr lang="es-MX" sz="4000" i="1" dirty="0">
              <a:solidFill>
                <a:srgbClr val="CC0000"/>
              </a:solidFill>
              <a:latin typeface="Candara" panose="020E0502030303020204" pitchFamily="34" charset="0"/>
            </a:endParaRPr>
          </a:p>
        </p:txBody>
      </p:sp>
    </p:spTree>
    <p:extLst>
      <p:ext uri="{BB962C8B-B14F-4D97-AF65-F5344CB8AC3E}">
        <p14:creationId xmlns:p14="http://schemas.microsoft.com/office/powerpoint/2010/main" val="18047605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3814707965"/>
              </p:ext>
            </p:extLst>
          </p:nvPr>
        </p:nvGraphicFramePr>
        <p:xfrm>
          <a:off x="1012697" y="3085115"/>
          <a:ext cx="4179887" cy="2986087"/>
        </p:xfrm>
        <a:graphic>
          <a:graphicData uri="http://schemas.openxmlformats.org/presentationml/2006/ole">
            <mc:AlternateContent xmlns:mc="http://schemas.openxmlformats.org/markup-compatibility/2006">
              <mc:Choice xmlns:v="urn:schemas-microsoft-com:vml" Requires="v">
                <p:oleObj spid="_x0000_s10452" name="Prism 6" r:id="rId3" imgW="4180455" imgH="2985317" progId="Prism6.Document">
                  <p:embed/>
                </p:oleObj>
              </mc:Choice>
              <mc:Fallback>
                <p:oleObj name="Prism 6" r:id="rId3" imgW="4180455" imgH="2985317" progId="Prism6.Document">
                  <p:embed/>
                  <p:pic>
                    <p:nvPicPr>
                      <p:cNvPr id="0" name=""/>
                      <p:cNvPicPr/>
                      <p:nvPr/>
                    </p:nvPicPr>
                    <p:blipFill>
                      <a:blip r:embed="rId4"/>
                      <a:stretch>
                        <a:fillRect/>
                      </a:stretch>
                    </p:blipFill>
                    <p:spPr>
                      <a:xfrm>
                        <a:off x="1012697" y="3085115"/>
                        <a:ext cx="4179887" cy="2986087"/>
                      </a:xfrm>
                      <a:prstGeom prst="rect">
                        <a:avLst/>
                      </a:prstGeom>
                    </p:spPr>
                  </p:pic>
                </p:oleObj>
              </mc:Fallback>
            </mc:AlternateContent>
          </a:graphicData>
        </a:graphic>
      </p:graphicFrame>
      <p:cxnSp>
        <p:nvCxnSpPr>
          <p:cNvPr id="3" name="Conector recto de flecha 2"/>
          <p:cNvCxnSpPr/>
          <p:nvPr/>
        </p:nvCxnSpPr>
        <p:spPr>
          <a:xfrm flipH="1">
            <a:off x="3668729" y="1607952"/>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p:cNvCxnSpPr/>
          <p:nvPr/>
        </p:nvCxnSpPr>
        <p:spPr>
          <a:xfrm flipH="1">
            <a:off x="3682585" y="1995881"/>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4264491" y="1836984"/>
            <a:ext cx="1080655" cy="369332"/>
          </a:xfrm>
          <a:prstGeom prst="rect">
            <a:avLst/>
          </a:prstGeom>
          <a:noFill/>
        </p:spPr>
        <p:txBody>
          <a:bodyPr wrap="square" rtlCol="0">
            <a:spAutoFit/>
          </a:bodyPr>
          <a:lstStyle/>
          <a:p>
            <a:r>
              <a:rPr lang="es-ES" b="1" dirty="0"/>
              <a:t>CAV-1</a:t>
            </a:r>
          </a:p>
        </p:txBody>
      </p:sp>
      <p:sp>
        <p:nvSpPr>
          <p:cNvPr id="6" name="CuadroTexto 5"/>
          <p:cNvSpPr txBox="1"/>
          <p:nvPr/>
        </p:nvSpPr>
        <p:spPr>
          <a:xfrm>
            <a:off x="4264491" y="1381935"/>
            <a:ext cx="1080655" cy="369332"/>
          </a:xfrm>
          <a:prstGeom prst="rect">
            <a:avLst/>
          </a:prstGeom>
          <a:noFill/>
        </p:spPr>
        <p:txBody>
          <a:bodyPr wrap="square" rtlCol="0">
            <a:spAutoFit/>
          </a:bodyPr>
          <a:lstStyle/>
          <a:p>
            <a:r>
              <a:rPr lang="es-ES" dirty="0"/>
              <a:t>GAPDH</a:t>
            </a:r>
          </a:p>
        </p:txBody>
      </p:sp>
      <p:sp>
        <p:nvSpPr>
          <p:cNvPr id="7" name="CuadroTexto 6"/>
          <p:cNvSpPr txBox="1"/>
          <p:nvPr/>
        </p:nvSpPr>
        <p:spPr>
          <a:xfrm>
            <a:off x="1174921" y="1878556"/>
            <a:ext cx="1080655" cy="369332"/>
          </a:xfrm>
          <a:prstGeom prst="rect">
            <a:avLst/>
          </a:prstGeom>
          <a:noFill/>
        </p:spPr>
        <p:txBody>
          <a:bodyPr wrap="square" rtlCol="0">
            <a:spAutoFit/>
          </a:bodyPr>
          <a:lstStyle/>
          <a:p>
            <a:pPr algn="r"/>
            <a:r>
              <a:rPr lang="es-ES" dirty="0"/>
              <a:t>22 </a:t>
            </a:r>
            <a:r>
              <a:rPr lang="es-ES" dirty="0" err="1"/>
              <a:t>kDa</a:t>
            </a:r>
            <a:endParaRPr lang="es-ES" dirty="0"/>
          </a:p>
        </p:txBody>
      </p:sp>
      <p:sp>
        <p:nvSpPr>
          <p:cNvPr id="8" name="CuadroTexto 7"/>
          <p:cNvSpPr txBox="1"/>
          <p:nvPr/>
        </p:nvSpPr>
        <p:spPr>
          <a:xfrm>
            <a:off x="1174921" y="1326510"/>
            <a:ext cx="1080655" cy="369332"/>
          </a:xfrm>
          <a:prstGeom prst="rect">
            <a:avLst/>
          </a:prstGeom>
          <a:noFill/>
        </p:spPr>
        <p:txBody>
          <a:bodyPr wrap="square" rtlCol="0">
            <a:spAutoFit/>
          </a:bodyPr>
          <a:lstStyle/>
          <a:p>
            <a:pPr algn="r"/>
            <a:r>
              <a:rPr lang="es-ES" dirty="0"/>
              <a:t>36 </a:t>
            </a:r>
            <a:r>
              <a:rPr lang="es-ES" dirty="0" err="1"/>
              <a:t>kDa</a:t>
            </a:r>
            <a:endParaRPr lang="es-ES" dirty="0"/>
          </a:p>
        </p:txBody>
      </p:sp>
      <p:sp>
        <p:nvSpPr>
          <p:cNvPr id="9" name="CuadroTexto 8"/>
          <p:cNvSpPr txBox="1"/>
          <p:nvPr/>
        </p:nvSpPr>
        <p:spPr>
          <a:xfrm>
            <a:off x="559559" y="138199"/>
            <a:ext cx="10768084" cy="523220"/>
          </a:xfrm>
          <a:prstGeom prst="rect">
            <a:avLst/>
          </a:prstGeom>
          <a:noFill/>
          <a:ln w="28575">
            <a:noFill/>
          </a:ln>
        </p:spPr>
        <p:txBody>
          <a:bodyPr wrap="square" rtlCol="0">
            <a:spAutoFit/>
          </a:bodyPr>
          <a:lstStyle/>
          <a:p>
            <a:pPr algn="ctr"/>
            <a:r>
              <a:rPr lang="es-ES" sz="2800" dirty="0" smtClean="0">
                <a:latin typeface="AR CENA" panose="02000000000000000000" pitchFamily="2" charset="0"/>
              </a:rPr>
              <a:t>Silenciamiento de </a:t>
            </a:r>
            <a:r>
              <a:rPr lang="es-ES" sz="2800" dirty="0">
                <a:latin typeface="AR CENA" panose="02000000000000000000" pitchFamily="2" charset="0"/>
              </a:rPr>
              <a:t>c</a:t>
            </a:r>
            <a:r>
              <a:rPr lang="es-ES" sz="2800" dirty="0" smtClean="0">
                <a:latin typeface="AR CENA" panose="02000000000000000000" pitchFamily="2" charset="0"/>
              </a:rPr>
              <a:t>aveolina-1 </a:t>
            </a:r>
            <a:r>
              <a:rPr lang="es-ES" sz="2800" dirty="0">
                <a:latin typeface="AR CENA" panose="02000000000000000000" pitchFamily="2" charset="0"/>
              </a:rPr>
              <a:t>e</a:t>
            </a:r>
            <a:r>
              <a:rPr lang="es-ES" sz="2800" dirty="0" smtClean="0">
                <a:latin typeface="AR CENA" panose="02000000000000000000" pitchFamily="2" charset="0"/>
              </a:rPr>
              <a:t>n células BHK21 infectadas con virus del dengue  </a:t>
            </a:r>
            <a:endParaRPr lang="es-ES" sz="2800" dirty="0">
              <a:latin typeface="AR CENA" panose="02000000000000000000" pitchFamily="2" charset="0"/>
            </a:endParaRPr>
          </a:p>
        </p:txBody>
      </p:sp>
      <p:pic>
        <p:nvPicPr>
          <p:cNvPr id="12" name="Imagen 11"/>
          <p:cNvPicPr>
            <a:picLocks noChangeAspect="1"/>
          </p:cNvPicPr>
          <p:nvPr/>
        </p:nvPicPr>
        <p:blipFill>
          <a:blip r:embed="rId5"/>
          <a:stretch>
            <a:fillRect/>
          </a:stretch>
        </p:blipFill>
        <p:spPr>
          <a:xfrm>
            <a:off x="2355118" y="1427345"/>
            <a:ext cx="1227937" cy="752475"/>
          </a:xfrm>
          <a:prstGeom prst="rect">
            <a:avLst/>
          </a:prstGeom>
        </p:spPr>
      </p:pic>
      <p:graphicFrame>
        <p:nvGraphicFramePr>
          <p:cNvPr id="14" name="Objeto 13"/>
          <p:cNvGraphicFramePr>
            <a:graphicFrameLocks noChangeAspect="1"/>
          </p:cNvGraphicFramePr>
          <p:nvPr>
            <p:extLst>
              <p:ext uri="{D42A27DB-BD31-4B8C-83A1-F6EECF244321}">
                <p14:modId xmlns:p14="http://schemas.microsoft.com/office/powerpoint/2010/main" val="3809878315"/>
              </p:ext>
            </p:extLst>
          </p:nvPr>
        </p:nvGraphicFramePr>
        <p:xfrm>
          <a:off x="7327112" y="739587"/>
          <a:ext cx="4416805" cy="2810359"/>
        </p:xfrm>
        <a:graphic>
          <a:graphicData uri="http://schemas.openxmlformats.org/presentationml/2006/ole">
            <mc:AlternateContent xmlns:mc="http://schemas.openxmlformats.org/markup-compatibility/2006">
              <mc:Choice xmlns:v="urn:schemas-microsoft-com:vml" Requires="v">
                <p:oleObj spid="_x0000_s10453" name="Prism 6" r:id="rId6" imgW="3814557" imgH="2427078" progId="Prism6.Document">
                  <p:embed/>
                </p:oleObj>
              </mc:Choice>
              <mc:Fallback>
                <p:oleObj name="Prism 6" r:id="rId6" imgW="3814557" imgH="2427078" progId="Prism6.Document">
                  <p:embed/>
                  <p:pic>
                    <p:nvPicPr>
                      <p:cNvPr id="0" name=""/>
                      <p:cNvPicPr/>
                      <p:nvPr/>
                    </p:nvPicPr>
                    <p:blipFill>
                      <a:blip r:embed="rId7"/>
                      <a:stretch>
                        <a:fillRect/>
                      </a:stretch>
                    </p:blipFill>
                    <p:spPr>
                      <a:xfrm>
                        <a:off x="7327112" y="739587"/>
                        <a:ext cx="4416805" cy="2810359"/>
                      </a:xfrm>
                      <a:prstGeom prst="rect">
                        <a:avLst/>
                      </a:prstGeom>
                    </p:spPr>
                  </p:pic>
                </p:oleObj>
              </mc:Fallback>
            </mc:AlternateContent>
          </a:graphicData>
        </a:graphic>
      </p:graphicFrame>
      <p:graphicFrame>
        <p:nvGraphicFramePr>
          <p:cNvPr id="15" name="Objeto 14"/>
          <p:cNvGraphicFramePr>
            <a:graphicFrameLocks noChangeAspect="1"/>
          </p:cNvGraphicFramePr>
          <p:nvPr>
            <p:extLst>
              <p:ext uri="{D42A27DB-BD31-4B8C-83A1-F6EECF244321}">
                <p14:modId xmlns:p14="http://schemas.microsoft.com/office/powerpoint/2010/main" val="166062736"/>
              </p:ext>
            </p:extLst>
          </p:nvPr>
        </p:nvGraphicFramePr>
        <p:xfrm>
          <a:off x="7327111" y="3657746"/>
          <a:ext cx="4571372" cy="2895454"/>
        </p:xfrm>
        <a:graphic>
          <a:graphicData uri="http://schemas.openxmlformats.org/presentationml/2006/ole">
            <mc:AlternateContent xmlns:mc="http://schemas.openxmlformats.org/markup-compatibility/2006">
              <mc:Choice xmlns:v="urn:schemas-microsoft-com:vml" Requires="v">
                <p:oleObj spid="_x0000_s10454" name="Prism 6" r:id="rId8" imgW="3832924" imgH="2427078" progId="Prism6.Document">
                  <p:embed/>
                </p:oleObj>
              </mc:Choice>
              <mc:Fallback>
                <p:oleObj name="Prism 6" r:id="rId8" imgW="3832924" imgH="2427078" progId="Prism6.Document">
                  <p:embed/>
                  <p:pic>
                    <p:nvPicPr>
                      <p:cNvPr id="0" name=""/>
                      <p:cNvPicPr/>
                      <p:nvPr/>
                    </p:nvPicPr>
                    <p:blipFill>
                      <a:blip r:embed="rId9"/>
                      <a:stretch>
                        <a:fillRect/>
                      </a:stretch>
                    </p:blipFill>
                    <p:spPr>
                      <a:xfrm>
                        <a:off x="7327111" y="3657746"/>
                        <a:ext cx="4571372" cy="2895454"/>
                      </a:xfrm>
                      <a:prstGeom prst="rect">
                        <a:avLst/>
                      </a:prstGeom>
                    </p:spPr>
                  </p:pic>
                </p:oleObj>
              </mc:Fallback>
            </mc:AlternateContent>
          </a:graphicData>
        </a:graphic>
      </p:graphicFrame>
      <p:grpSp>
        <p:nvGrpSpPr>
          <p:cNvPr id="18" name="Grupo 17"/>
          <p:cNvGrpSpPr/>
          <p:nvPr/>
        </p:nvGrpSpPr>
        <p:grpSpPr>
          <a:xfrm>
            <a:off x="2653277" y="3104699"/>
            <a:ext cx="1552327" cy="451187"/>
            <a:chOff x="2653261" y="3104675"/>
            <a:chExt cx="1552327" cy="451187"/>
          </a:xfrm>
        </p:grpSpPr>
        <p:sp>
          <p:nvSpPr>
            <p:cNvPr id="16" name="Abrir corchete 15"/>
            <p:cNvSpPr/>
            <p:nvPr/>
          </p:nvSpPr>
          <p:spPr>
            <a:xfrm rot="5400000">
              <a:off x="3385050" y="2735324"/>
              <a:ext cx="88749" cy="155232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CuadroTexto 16"/>
            <p:cNvSpPr txBox="1"/>
            <p:nvPr/>
          </p:nvSpPr>
          <p:spPr>
            <a:xfrm>
              <a:off x="2906216" y="3104675"/>
              <a:ext cx="1278470" cy="400110"/>
            </a:xfrm>
            <a:prstGeom prst="rect">
              <a:avLst/>
            </a:prstGeom>
            <a:noFill/>
            <a:ln>
              <a:noFill/>
            </a:ln>
          </p:spPr>
          <p:txBody>
            <a:bodyPr wrap="square" rtlCol="0">
              <a:spAutoFit/>
            </a:bodyPr>
            <a:lstStyle/>
            <a:p>
              <a:pPr algn="ctr"/>
              <a:r>
                <a:rPr lang="es-ES" sz="2000" b="1" dirty="0"/>
                <a:t>*</a:t>
              </a:r>
              <a:r>
                <a:rPr lang="es-ES" dirty="0"/>
                <a:t>  </a:t>
              </a:r>
              <a:r>
                <a:rPr lang="es-ES" sz="1400" i="1" dirty="0"/>
                <a:t>p </a:t>
              </a:r>
              <a:r>
                <a:rPr lang="es-ES" sz="1400" i="1" dirty="0">
                  <a:sym typeface="Symbol" panose="05050102010706020507" pitchFamily="18" charset="2"/>
                </a:rPr>
                <a:t> 0,03</a:t>
              </a:r>
              <a:endParaRPr lang="es-ES" i="1" dirty="0"/>
            </a:p>
          </p:txBody>
        </p:sp>
      </p:grpSp>
      <p:sp>
        <p:nvSpPr>
          <p:cNvPr id="19" name="TextBox 18"/>
          <p:cNvSpPr txBox="1"/>
          <p:nvPr/>
        </p:nvSpPr>
        <p:spPr>
          <a:xfrm>
            <a:off x="11448822" y="5712212"/>
            <a:ext cx="579005" cy="400110"/>
          </a:xfrm>
          <a:prstGeom prst="rect">
            <a:avLst/>
          </a:prstGeom>
          <a:noFill/>
        </p:spPr>
        <p:txBody>
          <a:bodyPr wrap="none" rtlCol="0">
            <a:spAutoFit/>
          </a:bodyPr>
          <a:lstStyle/>
          <a:p>
            <a:r>
              <a:rPr lang="es-ES" sz="2000" dirty="0">
                <a:latin typeface="Candara" panose="020E0502030303020204" pitchFamily="34" charset="0"/>
              </a:rPr>
              <a:t>n</a:t>
            </a:r>
            <a:r>
              <a:rPr lang="es-ES" sz="2000" dirty="0" smtClean="0">
                <a:latin typeface="Candara" panose="020E0502030303020204" pitchFamily="34" charset="0"/>
              </a:rPr>
              <a:t>=3</a:t>
            </a:r>
            <a:endParaRPr lang="es-MX" sz="2000" dirty="0">
              <a:latin typeface="Candara" panose="020E0502030303020204" pitchFamily="34" charset="0"/>
            </a:endParaRPr>
          </a:p>
        </p:txBody>
      </p:sp>
      <p:sp>
        <p:nvSpPr>
          <p:cNvPr id="10" name="Rectangle 9"/>
          <p:cNvSpPr/>
          <p:nvPr/>
        </p:nvSpPr>
        <p:spPr>
          <a:xfrm>
            <a:off x="9178456" y="6547150"/>
            <a:ext cx="2988126" cy="276999"/>
          </a:xfrm>
          <a:prstGeom prst="rect">
            <a:avLst/>
          </a:prstGeom>
        </p:spPr>
        <p:txBody>
          <a:bodyPr wrap="none">
            <a:spAutoFit/>
          </a:bodyPr>
          <a:lstStyle/>
          <a:p>
            <a:r>
              <a:rPr lang="es-MX" sz="1200" dirty="0"/>
              <a:t>Rosales y Ludert, manuscrito en preparación </a:t>
            </a:r>
          </a:p>
        </p:txBody>
      </p:sp>
    </p:spTree>
    <p:extLst>
      <p:ext uri="{BB962C8B-B14F-4D97-AF65-F5344CB8AC3E}">
        <p14:creationId xmlns:p14="http://schemas.microsoft.com/office/powerpoint/2010/main" val="9506330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439589" y="1441700"/>
            <a:ext cx="1122807" cy="790575"/>
          </a:xfrm>
          <a:prstGeom prst="rect">
            <a:avLst/>
          </a:prstGeom>
        </p:spPr>
      </p:pic>
      <p:cxnSp>
        <p:nvCxnSpPr>
          <p:cNvPr id="3" name="Conector recto de flecha 2"/>
          <p:cNvCxnSpPr/>
          <p:nvPr/>
        </p:nvCxnSpPr>
        <p:spPr>
          <a:xfrm flipH="1">
            <a:off x="3668729" y="1607952"/>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ector recto de flecha 3"/>
          <p:cNvCxnSpPr/>
          <p:nvPr/>
        </p:nvCxnSpPr>
        <p:spPr>
          <a:xfrm flipH="1">
            <a:off x="3682585" y="1995881"/>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4264491" y="1836996"/>
            <a:ext cx="1080655" cy="369332"/>
          </a:xfrm>
          <a:prstGeom prst="rect">
            <a:avLst/>
          </a:prstGeom>
          <a:noFill/>
        </p:spPr>
        <p:txBody>
          <a:bodyPr wrap="square" rtlCol="0">
            <a:spAutoFit/>
          </a:bodyPr>
          <a:lstStyle/>
          <a:p>
            <a:r>
              <a:rPr lang="es-ES" dirty="0"/>
              <a:t>GAPDH</a:t>
            </a:r>
          </a:p>
        </p:txBody>
      </p:sp>
      <p:sp>
        <p:nvSpPr>
          <p:cNvPr id="6" name="CuadroTexto 5"/>
          <p:cNvSpPr txBox="1"/>
          <p:nvPr/>
        </p:nvSpPr>
        <p:spPr>
          <a:xfrm>
            <a:off x="4264491" y="1381935"/>
            <a:ext cx="1080655" cy="369332"/>
          </a:xfrm>
          <a:prstGeom prst="rect">
            <a:avLst/>
          </a:prstGeom>
          <a:noFill/>
        </p:spPr>
        <p:txBody>
          <a:bodyPr wrap="square" rtlCol="0">
            <a:spAutoFit/>
          </a:bodyPr>
          <a:lstStyle/>
          <a:p>
            <a:r>
              <a:rPr lang="es-ES" b="1" dirty="0"/>
              <a:t>FKBP52</a:t>
            </a:r>
          </a:p>
        </p:txBody>
      </p:sp>
      <p:sp>
        <p:nvSpPr>
          <p:cNvPr id="7" name="CuadroTexto 6"/>
          <p:cNvSpPr txBox="1"/>
          <p:nvPr/>
        </p:nvSpPr>
        <p:spPr>
          <a:xfrm>
            <a:off x="1174921" y="1878556"/>
            <a:ext cx="1080655" cy="369332"/>
          </a:xfrm>
          <a:prstGeom prst="rect">
            <a:avLst/>
          </a:prstGeom>
          <a:noFill/>
        </p:spPr>
        <p:txBody>
          <a:bodyPr wrap="square" rtlCol="0">
            <a:spAutoFit/>
          </a:bodyPr>
          <a:lstStyle/>
          <a:p>
            <a:pPr algn="r"/>
            <a:r>
              <a:rPr lang="es-ES" dirty="0"/>
              <a:t>36 </a:t>
            </a:r>
            <a:r>
              <a:rPr lang="es-ES" dirty="0" err="1"/>
              <a:t>kDa</a:t>
            </a:r>
            <a:endParaRPr lang="es-ES" dirty="0"/>
          </a:p>
        </p:txBody>
      </p:sp>
      <p:sp>
        <p:nvSpPr>
          <p:cNvPr id="8" name="CuadroTexto 7"/>
          <p:cNvSpPr txBox="1"/>
          <p:nvPr/>
        </p:nvSpPr>
        <p:spPr>
          <a:xfrm>
            <a:off x="1174921" y="1326510"/>
            <a:ext cx="1080655" cy="369332"/>
          </a:xfrm>
          <a:prstGeom prst="rect">
            <a:avLst/>
          </a:prstGeom>
          <a:noFill/>
        </p:spPr>
        <p:txBody>
          <a:bodyPr wrap="square" rtlCol="0">
            <a:spAutoFit/>
          </a:bodyPr>
          <a:lstStyle/>
          <a:p>
            <a:pPr algn="r"/>
            <a:r>
              <a:rPr lang="es-ES" dirty="0"/>
              <a:t>52 </a:t>
            </a:r>
            <a:r>
              <a:rPr lang="es-ES" dirty="0" err="1"/>
              <a:t>kDa</a:t>
            </a:r>
            <a:endParaRPr lang="es-ES" dirty="0"/>
          </a:p>
        </p:txBody>
      </p:sp>
      <p:graphicFrame>
        <p:nvGraphicFramePr>
          <p:cNvPr id="12" name="Objeto 11"/>
          <p:cNvGraphicFramePr>
            <a:graphicFrameLocks noChangeAspect="1"/>
          </p:cNvGraphicFramePr>
          <p:nvPr>
            <p:extLst>
              <p:ext uri="{D42A27DB-BD31-4B8C-83A1-F6EECF244321}">
                <p14:modId xmlns:p14="http://schemas.microsoft.com/office/powerpoint/2010/main" val="1842211910"/>
              </p:ext>
            </p:extLst>
          </p:nvPr>
        </p:nvGraphicFramePr>
        <p:xfrm>
          <a:off x="1214656" y="3131569"/>
          <a:ext cx="4179887" cy="2986087"/>
        </p:xfrm>
        <a:graphic>
          <a:graphicData uri="http://schemas.openxmlformats.org/presentationml/2006/ole">
            <mc:AlternateContent xmlns:mc="http://schemas.openxmlformats.org/markup-compatibility/2006">
              <mc:Choice xmlns:v="urn:schemas-microsoft-com:vml" Requires="v">
                <p:oleObj spid="_x0000_s11476" name="Prism 6" r:id="rId5" imgW="4180455" imgH="2985317" progId="Prism6.Document">
                  <p:embed/>
                </p:oleObj>
              </mc:Choice>
              <mc:Fallback>
                <p:oleObj name="Prism 6" r:id="rId5" imgW="4180455" imgH="2985317" progId="Prism6.Document">
                  <p:embed/>
                  <p:pic>
                    <p:nvPicPr>
                      <p:cNvPr id="0" name=""/>
                      <p:cNvPicPr/>
                      <p:nvPr/>
                    </p:nvPicPr>
                    <p:blipFill>
                      <a:blip r:embed="rId6"/>
                      <a:stretch>
                        <a:fillRect/>
                      </a:stretch>
                    </p:blipFill>
                    <p:spPr>
                      <a:xfrm>
                        <a:off x="1214656" y="3131569"/>
                        <a:ext cx="4179887" cy="2986087"/>
                      </a:xfrm>
                      <a:prstGeom prst="rect">
                        <a:avLst/>
                      </a:prstGeom>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2237423958"/>
              </p:ext>
            </p:extLst>
          </p:nvPr>
        </p:nvGraphicFramePr>
        <p:xfrm>
          <a:off x="7354062" y="872515"/>
          <a:ext cx="4443583" cy="2827397"/>
        </p:xfrm>
        <a:graphic>
          <a:graphicData uri="http://schemas.openxmlformats.org/presentationml/2006/ole">
            <mc:AlternateContent xmlns:mc="http://schemas.openxmlformats.org/markup-compatibility/2006">
              <mc:Choice xmlns:v="urn:schemas-microsoft-com:vml" Requires="v">
                <p:oleObj spid="_x0000_s11477" name="Prism 6" r:id="rId7" imgW="3814557" imgH="2427078" progId="Prism6.Document">
                  <p:embed/>
                </p:oleObj>
              </mc:Choice>
              <mc:Fallback>
                <p:oleObj name="Prism 6" r:id="rId7" imgW="3814557" imgH="2427078" progId="Prism6.Document">
                  <p:embed/>
                  <p:pic>
                    <p:nvPicPr>
                      <p:cNvPr id="0" name=""/>
                      <p:cNvPicPr/>
                      <p:nvPr/>
                    </p:nvPicPr>
                    <p:blipFill>
                      <a:blip r:embed="rId8"/>
                      <a:stretch>
                        <a:fillRect/>
                      </a:stretch>
                    </p:blipFill>
                    <p:spPr>
                      <a:xfrm>
                        <a:off x="7354062" y="872515"/>
                        <a:ext cx="4443583" cy="2827397"/>
                      </a:xfrm>
                      <a:prstGeom prst="rect">
                        <a:avLst/>
                      </a:prstGeom>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4044830634"/>
              </p:ext>
            </p:extLst>
          </p:nvPr>
        </p:nvGraphicFramePr>
        <p:xfrm>
          <a:off x="7630934" y="3875035"/>
          <a:ext cx="3832225" cy="2427287"/>
        </p:xfrm>
        <a:graphic>
          <a:graphicData uri="http://schemas.openxmlformats.org/presentationml/2006/ole">
            <mc:AlternateContent xmlns:mc="http://schemas.openxmlformats.org/markup-compatibility/2006">
              <mc:Choice xmlns:v="urn:schemas-microsoft-com:vml" Requires="v">
                <p:oleObj spid="_x0000_s11478" name="Prism 6" r:id="rId9" imgW="3832924" imgH="2427078" progId="Prism6.Document">
                  <p:embed/>
                </p:oleObj>
              </mc:Choice>
              <mc:Fallback>
                <p:oleObj name="Prism 6" r:id="rId9" imgW="3832924" imgH="2427078" progId="Prism6.Document">
                  <p:embed/>
                  <p:pic>
                    <p:nvPicPr>
                      <p:cNvPr id="0" name=""/>
                      <p:cNvPicPr/>
                      <p:nvPr/>
                    </p:nvPicPr>
                    <p:blipFill>
                      <a:blip r:embed="rId10"/>
                      <a:stretch>
                        <a:fillRect/>
                      </a:stretch>
                    </p:blipFill>
                    <p:spPr>
                      <a:xfrm>
                        <a:off x="7630934" y="3875035"/>
                        <a:ext cx="3832225" cy="2427287"/>
                      </a:xfrm>
                      <a:prstGeom prst="rect">
                        <a:avLst/>
                      </a:prstGeom>
                    </p:spPr>
                  </p:pic>
                </p:oleObj>
              </mc:Fallback>
            </mc:AlternateContent>
          </a:graphicData>
        </a:graphic>
      </p:graphicFrame>
      <p:grpSp>
        <p:nvGrpSpPr>
          <p:cNvPr id="15" name="Grupo 17"/>
          <p:cNvGrpSpPr/>
          <p:nvPr/>
        </p:nvGrpSpPr>
        <p:grpSpPr>
          <a:xfrm>
            <a:off x="2621859" y="2435815"/>
            <a:ext cx="1365484" cy="408157"/>
            <a:chOff x="2653261" y="3104675"/>
            <a:chExt cx="1365484" cy="408157"/>
          </a:xfrm>
        </p:grpSpPr>
        <p:sp>
          <p:nvSpPr>
            <p:cNvPr id="16" name="Abrir corchete 15"/>
            <p:cNvSpPr/>
            <p:nvPr/>
          </p:nvSpPr>
          <p:spPr>
            <a:xfrm rot="5400000">
              <a:off x="3313143" y="2807231"/>
              <a:ext cx="45719" cy="1365484"/>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CuadroTexto 16"/>
            <p:cNvSpPr txBox="1"/>
            <p:nvPr/>
          </p:nvSpPr>
          <p:spPr>
            <a:xfrm>
              <a:off x="2906216" y="3104675"/>
              <a:ext cx="1112529" cy="400110"/>
            </a:xfrm>
            <a:prstGeom prst="rect">
              <a:avLst/>
            </a:prstGeom>
            <a:noFill/>
            <a:ln>
              <a:noFill/>
            </a:ln>
          </p:spPr>
          <p:txBody>
            <a:bodyPr wrap="square" rtlCol="0">
              <a:spAutoFit/>
            </a:bodyPr>
            <a:lstStyle/>
            <a:p>
              <a:pPr algn="ctr"/>
              <a:r>
                <a:rPr lang="es-ES" sz="2000" b="1" dirty="0"/>
                <a:t>*</a:t>
              </a:r>
              <a:r>
                <a:rPr lang="es-ES" dirty="0"/>
                <a:t>  </a:t>
              </a:r>
              <a:r>
                <a:rPr lang="es-ES" sz="1400" i="1" dirty="0"/>
                <a:t>p </a:t>
              </a:r>
              <a:r>
                <a:rPr lang="es-ES" sz="1400" i="1" dirty="0">
                  <a:sym typeface="Symbol" panose="05050102010706020507" pitchFamily="18" charset="2"/>
                </a:rPr>
                <a:t> </a:t>
              </a:r>
              <a:r>
                <a:rPr lang="es-ES" sz="1400" i="1" dirty="0" smtClean="0">
                  <a:sym typeface="Symbol" panose="05050102010706020507" pitchFamily="18" charset="2"/>
                </a:rPr>
                <a:t>0,02</a:t>
              </a:r>
              <a:endParaRPr lang="es-ES" i="1" dirty="0"/>
            </a:p>
          </p:txBody>
        </p:sp>
      </p:grpSp>
      <p:sp>
        <p:nvSpPr>
          <p:cNvPr id="18" name="Rectangle 17"/>
          <p:cNvSpPr/>
          <p:nvPr/>
        </p:nvSpPr>
        <p:spPr>
          <a:xfrm>
            <a:off x="1200997" y="157867"/>
            <a:ext cx="10044751" cy="523220"/>
          </a:xfrm>
          <a:prstGeom prst="rect">
            <a:avLst/>
          </a:prstGeom>
        </p:spPr>
        <p:txBody>
          <a:bodyPr wrap="square">
            <a:spAutoFit/>
          </a:bodyPr>
          <a:lstStyle/>
          <a:p>
            <a:pPr algn="ctr"/>
            <a:r>
              <a:rPr lang="es-ES" sz="2800" dirty="0">
                <a:latin typeface="AR CENA" panose="02000000000000000000" pitchFamily="2" charset="0"/>
              </a:rPr>
              <a:t>Silenciamiento de </a:t>
            </a:r>
            <a:r>
              <a:rPr lang="es-ES" sz="2800" dirty="0" smtClean="0">
                <a:latin typeface="AR CENA" panose="02000000000000000000" pitchFamily="2" charset="0"/>
              </a:rPr>
              <a:t>FKBP52 </a:t>
            </a:r>
            <a:r>
              <a:rPr lang="es-ES" sz="2800" dirty="0">
                <a:latin typeface="AR CENA" panose="02000000000000000000" pitchFamily="2" charset="0"/>
              </a:rPr>
              <a:t>en células BHK21 infectadas con virus del dengue  </a:t>
            </a:r>
          </a:p>
        </p:txBody>
      </p:sp>
      <p:sp>
        <p:nvSpPr>
          <p:cNvPr id="19" name="Rectangle 18"/>
          <p:cNvSpPr/>
          <p:nvPr/>
        </p:nvSpPr>
        <p:spPr>
          <a:xfrm>
            <a:off x="11463159" y="5578142"/>
            <a:ext cx="538930" cy="369332"/>
          </a:xfrm>
          <a:prstGeom prst="rect">
            <a:avLst/>
          </a:prstGeom>
        </p:spPr>
        <p:txBody>
          <a:bodyPr wrap="none">
            <a:spAutoFit/>
          </a:bodyPr>
          <a:lstStyle/>
          <a:p>
            <a:r>
              <a:rPr lang="es-MX" dirty="0"/>
              <a:t>n=3</a:t>
            </a:r>
          </a:p>
        </p:txBody>
      </p:sp>
      <p:sp>
        <p:nvSpPr>
          <p:cNvPr id="20" name="Rectangle 19"/>
          <p:cNvSpPr/>
          <p:nvPr/>
        </p:nvSpPr>
        <p:spPr>
          <a:xfrm>
            <a:off x="7936488" y="6506206"/>
            <a:ext cx="3924151" cy="338554"/>
          </a:xfrm>
          <a:prstGeom prst="rect">
            <a:avLst/>
          </a:prstGeom>
        </p:spPr>
        <p:txBody>
          <a:bodyPr wrap="none">
            <a:spAutoFit/>
          </a:bodyPr>
          <a:lstStyle/>
          <a:p>
            <a:r>
              <a:rPr lang="es-MX" sz="1600" dirty="0"/>
              <a:t>Rosales y Ludert, manuscrito en preparación </a:t>
            </a:r>
          </a:p>
        </p:txBody>
      </p:sp>
    </p:spTree>
    <p:extLst>
      <p:ext uri="{BB962C8B-B14F-4D97-AF65-F5344CB8AC3E}">
        <p14:creationId xmlns:p14="http://schemas.microsoft.com/office/powerpoint/2010/main" val="2754298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uan Ernesto\Documents\PAnis tesis\review NS1\Figure GEM.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868"/>
          <a:stretch/>
        </p:blipFill>
        <p:spPr bwMode="auto">
          <a:xfrm>
            <a:off x="7438016" y="3356659"/>
            <a:ext cx="4559097" cy="2911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uan Ernesto\Documents\PAnis tesis\review NS1\Figure GEM.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046"/>
          <a:stretch/>
        </p:blipFill>
        <p:spPr bwMode="auto">
          <a:xfrm>
            <a:off x="399172" y="54592"/>
            <a:ext cx="5315852" cy="6726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931029" y="464016"/>
            <a:ext cx="6380273" cy="584775"/>
          </a:xfrm>
          <a:prstGeom prst="rect">
            <a:avLst/>
          </a:prstGeom>
          <a:noFill/>
        </p:spPr>
        <p:txBody>
          <a:bodyPr wrap="none" rtlCol="0">
            <a:spAutoFit/>
          </a:bodyPr>
          <a:lstStyle/>
          <a:p>
            <a:r>
              <a:rPr lang="es-ES" sz="3200" b="1" dirty="0" smtClean="0">
                <a:solidFill>
                  <a:srgbClr val="C00000"/>
                </a:solidFill>
                <a:latin typeface="AR CENA" panose="02000000000000000000" pitchFamily="2" charset="0"/>
              </a:rPr>
              <a:t>Conclusiones y Especulaciones…</a:t>
            </a:r>
            <a:endParaRPr lang="es-MX" sz="3200" b="1" dirty="0">
              <a:solidFill>
                <a:srgbClr val="C00000"/>
              </a:solidFill>
              <a:latin typeface="AR CENA" panose="02000000000000000000" pitchFamily="2" charset="0"/>
            </a:endParaRPr>
          </a:p>
        </p:txBody>
      </p:sp>
      <p:sp>
        <p:nvSpPr>
          <p:cNvPr id="5" name="Bent Arrow 4"/>
          <p:cNvSpPr/>
          <p:nvPr/>
        </p:nvSpPr>
        <p:spPr>
          <a:xfrm rot="10800000">
            <a:off x="6059580" y="1212849"/>
            <a:ext cx="1187364" cy="140572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6" name="Right Arrow 5"/>
          <p:cNvSpPr/>
          <p:nvPr/>
        </p:nvSpPr>
        <p:spPr>
          <a:xfrm rot="5400000">
            <a:off x="9065510" y="1697811"/>
            <a:ext cx="1703833" cy="591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7"/>
          <p:cNvSpPr txBox="1"/>
          <p:nvPr/>
        </p:nvSpPr>
        <p:spPr>
          <a:xfrm>
            <a:off x="10345050" y="6510047"/>
            <a:ext cx="1598899" cy="338554"/>
          </a:xfrm>
          <a:prstGeom prst="rect">
            <a:avLst/>
          </a:prstGeom>
          <a:noFill/>
        </p:spPr>
        <p:txBody>
          <a:bodyPr wrap="none" rtlCol="0">
            <a:spAutoFit/>
          </a:bodyPr>
          <a:lstStyle/>
          <a:p>
            <a:r>
              <a:rPr lang="es-ES" sz="1600" dirty="0" smtClean="0"/>
              <a:t>Alcalá et al. 2018</a:t>
            </a:r>
            <a:endParaRPr lang="es-MX" sz="1600" dirty="0"/>
          </a:p>
        </p:txBody>
      </p:sp>
    </p:spTree>
    <p:extLst>
      <p:ext uri="{BB962C8B-B14F-4D97-AF65-F5344CB8AC3E}">
        <p14:creationId xmlns:p14="http://schemas.microsoft.com/office/powerpoint/2010/main" val="2678074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10904" y="920715"/>
            <a:ext cx="5181600" cy="4351338"/>
          </a:xfrm>
        </p:spPr>
        <p:txBody>
          <a:bodyPr>
            <a:normAutofit fontScale="32500" lnSpcReduction="20000"/>
          </a:bodyPr>
          <a:lstStyle/>
          <a:p>
            <a:r>
              <a:rPr lang="es-ES" sz="9800" b="1" dirty="0" smtClean="0">
                <a:solidFill>
                  <a:srgbClr val="FF0000"/>
                </a:solidFill>
              </a:rPr>
              <a:t>Colaboradores</a:t>
            </a:r>
          </a:p>
          <a:p>
            <a:pPr marL="0" indent="0">
              <a:buNone/>
            </a:pPr>
            <a:endParaRPr lang="es-ES" sz="4000" b="1" dirty="0" smtClean="0"/>
          </a:p>
          <a:p>
            <a:r>
              <a:rPr lang="es-ES" sz="6000" dirty="0" smtClean="0"/>
              <a:t>Rosa María del Ángel (CINVESTAV, México)</a:t>
            </a:r>
          </a:p>
          <a:p>
            <a:pPr marL="0" indent="0">
              <a:buNone/>
            </a:pPr>
            <a:endParaRPr lang="es-ES" sz="6000" dirty="0" smtClean="0"/>
          </a:p>
          <a:p>
            <a:r>
              <a:rPr lang="es-ES" sz="6000" dirty="0" smtClean="0"/>
              <a:t>Lorenza González Mariscal (CINVESTAV, México)</a:t>
            </a:r>
          </a:p>
          <a:p>
            <a:pPr marL="0" indent="0">
              <a:buNone/>
            </a:pPr>
            <a:endParaRPr lang="es-ES" sz="6000" dirty="0" smtClean="0"/>
          </a:p>
          <a:p>
            <a:r>
              <a:rPr lang="es-ES" sz="6000" dirty="0" smtClean="0"/>
              <a:t>Irene Bosch (MIT, USA)</a:t>
            </a:r>
          </a:p>
          <a:p>
            <a:endParaRPr lang="es-ES" sz="6000" dirty="0" smtClean="0"/>
          </a:p>
          <a:p>
            <a:r>
              <a:rPr lang="es-ES" sz="6000" dirty="0" smtClean="0"/>
              <a:t>Lisa Ng (</a:t>
            </a:r>
            <a:r>
              <a:rPr lang="es-ES" sz="6000" dirty="0" err="1" smtClean="0"/>
              <a:t>SIgN</a:t>
            </a:r>
            <a:r>
              <a:rPr lang="es-ES" sz="6000" dirty="0" smtClean="0"/>
              <a:t>, Singapur)</a:t>
            </a:r>
          </a:p>
          <a:p>
            <a:pPr marL="0" indent="0">
              <a:buNone/>
            </a:pPr>
            <a:endParaRPr lang="es-ES" sz="6000" dirty="0" smtClean="0"/>
          </a:p>
          <a:p>
            <a:r>
              <a:rPr lang="es-ES" sz="6000" dirty="0" smtClean="0"/>
              <a:t>Esteban Muñoz (IMSS, La Raza)</a:t>
            </a:r>
          </a:p>
          <a:p>
            <a:endParaRPr lang="es-ES" sz="3200" dirty="0" smtClean="0"/>
          </a:p>
          <a:p>
            <a:endParaRPr lang="es-MX" dirty="0"/>
          </a:p>
        </p:txBody>
      </p:sp>
      <p:sp>
        <p:nvSpPr>
          <p:cNvPr id="4" name="Content Placeholder 3"/>
          <p:cNvSpPr>
            <a:spLocks noGrp="1"/>
          </p:cNvSpPr>
          <p:nvPr>
            <p:ph sz="half" idx="2"/>
          </p:nvPr>
        </p:nvSpPr>
        <p:spPr>
          <a:xfrm>
            <a:off x="6133467" y="923730"/>
            <a:ext cx="5181600" cy="4351338"/>
          </a:xfrm>
        </p:spPr>
        <p:txBody>
          <a:bodyPr>
            <a:normAutofit fontScale="32500" lnSpcReduction="20000"/>
          </a:bodyPr>
          <a:lstStyle/>
          <a:p>
            <a:pPr lvl="3"/>
            <a:r>
              <a:rPr lang="es-ES" sz="9800" b="1" dirty="0" smtClean="0">
                <a:solidFill>
                  <a:srgbClr val="FF0000"/>
                </a:solidFill>
              </a:rPr>
              <a:t>Financiamiento</a:t>
            </a:r>
          </a:p>
          <a:p>
            <a:pPr lvl="3"/>
            <a:endParaRPr lang="es-ES" sz="3200" b="1" dirty="0"/>
          </a:p>
          <a:p>
            <a:pPr marL="1371600" lvl="3" indent="0">
              <a:buNone/>
            </a:pPr>
            <a:endParaRPr lang="es-ES" sz="3200" dirty="0" smtClean="0"/>
          </a:p>
          <a:p>
            <a:pPr marL="1371600" lvl="3" indent="0">
              <a:buNone/>
            </a:pPr>
            <a:endParaRPr lang="es-ES" sz="32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4650" y="1610153"/>
            <a:ext cx="2527660" cy="189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3000" y="3565107"/>
            <a:ext cx="2131892" cy="76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9214" y="4585655"/>
            <a:ext cx="1968369" cy="1968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361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Resultado de imagen para ranas costarricenses"/>
          <p:cNvPicPr>
            <a:picLocks noChangeAspect="1" noChangeArrowheads="1"/>
          </p:cNvPicPr>
          <p:nvPr/>
        </p:nvPicPr>
        <p:blipFill>
          <a:blip r:embed="rId2">
            <a:extLst>
              <a:ext uri="{28A0092B-C50C-407E-A947-70E740481C1C}">
                <a14:useLocalDpi xmlns:a14="http://schemas.microsoft.com/office/drawing/2010/main" val="0"/>
              </a:ext>
            </a:extLst>
          </a:blip>
          <a:srcRect r="2625"/>
          <a:stretch>
            <a:fillRect/>
          </a:stretch>
        </p:blipFill>
        <p:spPr bwMode="auto">
          <a:xfrm>
            <a:off x="32919" y="214406"/>
            <a:ext cx="12145433" cy="641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Llamada ovalada"/>
          <p:cNvSpPr/>
          <p:nvPr/>
        </p:nvSpPr>
        <p:spPr>
          <a:xfrm>
            <a:off x="6034618" y="536575"/>
            <a:ext cx="4847167" cy="2605088"/>
          </a:xfrm>
          <a:prstGeom prst="wedgeEllipseCallout">
            <a:avLst>
              <a:gd name="adj1" fmla="val -62449"/>
              <a:gd name="adj2" fmla="val 5627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4800" b="1" dirty="0">
              <a:solidFill>
                <a:srgbClr val="0070C0"/>
              </a:solidFill>
              <a:latin typeface="Chiller" panose="04020404031007020602" pitchFamily="82" charset="0"/>
            </a:endParaRPr>
          </a:p>
          <a:p>
            <a:pPr algn="ctr">
              <a:defRPr/>
            </a:pPr>
            <a:r>
              <a:rPr lang="es-MX" sz="4800" b="1" dirty="0" smtClean="0">
                <a:solidFill>
                  <a:srgbClr val="0070C0"/>
                </a:solidFill>
                <a:latin typeface="Chiller" panose="04020404031007020602" pitchFamily="82" charset="0"/>
              </a:rPr>
              <a:t>Muchas gracias </a:t>
            </a:r>
            <a:r>
              <a:rPr lang="es-MX" sz="4800" b="1" dirty="0">
                <a:solidFill>
                  <a:srgbClr val="0070C0"/>
                </a:solidFill>
                <a:latin typeface="Chiller" panose="04020404031007020602" pitchFamily="82" charset="0"/>
              </a:rPr>
              <a:t>por su atención</a:t>
            </a:r>
          </a:p>
          <a:p>
            <a:pPr algn="ctr">
              <a:defRPr/>
            </a:pPr>
            <a:endParaRPr lang="es-MX" sz="4800" b="1" dirty="0">
              <a:solidFill>
                <a:srgbClr val="0070C0"/>
              </a:solidFill>
              <a:latin typeface="Chiller" panose="04020404031007020602" pitchFamily="82" charset="0"/>
            </a:endParaRPr>
          </a:p>
        </p:txBody>
      </p:sp>
    </p:spTree>
    <p:extLst>
      <p:ext uri="{BB962C8B-B14F-4D97-AF65-F5344CB8AC3E}">
        <p14:creationId xmlns:p14="http://schemas.microsoft.com/office/powerpoint/2010/main" val="26433613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521270329"/>
              </p:ext>
            </p:extLst>
          </p:nvPr>
        </p:nvGraphicFramePr>
        <p:xfrm>
          <a:off x="7341179" y="646470"/>
          <a:ext cx="4225068" cy="2688359"/>
        </p:xfrm>
        <a:graphic>
          <a:graphicData uri="http://schemas.openxmlformats.org/presentationml/2006/ole">
            <mc:AlternateContent xmlns:mc="http://schemas.openxmlformats.org/markup-compatibility/2006">
              <mc:Choice xmlns:v="urn:schemas-microsoft-com:vml" Requires="v">
                <p:oleObj spid="_x0000_s7380" name="Prism 6" r:id="rId3" imgW="3814557" imgH="2427078" progId="Prism6.Document">
                  <p:embed/>
                </p:oleObj>
              </mc:Choice>
              <mc:Fallback>
                <p:oleObj name="Prism 6" r:id="rId3" imgW="3814557" imgH="2427078" progId="Prism6.Document">
                  <p:embed/>
                  <p:pic>
                    <p:nvPicPr>
                      <p:cNvPr id="0" name=""/>
                      <p:cNvPicPr/>
                      <p:nvPr/>
                    </p:nvPicPr>
                    <p:blipFill>
                      <a:blip r:embed="rId4"/>
                      <a:stretch>
                        <a:fillRect/>
                      </a:stretch>
                    </p:blipFill>
                    <p:spPr>
                      <a:xfrm>
                        <a:off x="7341179" y="646470"/>
                        <a:ext cx="4225068" cy="2688359"/>
                      </a:xfrm>
                      <a:prstGeom prst="rect">
                        <a:avLst/>
                      </a:prstGeom>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4080301656"/>
              </p:ext>
            </p:extLst>
          </p:nvPr>
        </p:nvGraphicFramePr>
        <p:xfrm>
          <a:off x="7341176" y="3408243"/>
          <a:ext cx="4244408" cy="2688359"/>
        </p:xfrm>
        <a:graphic>
          <a:graphicData uri="http://schemas.openxmlformats.org/presentationml/2006/ole">
            <mc:AlternateContent xmlns:mc="http://schemas.openxmlformats.org/markup-compatibility/2006">
              <mc:Choice xmlns:v="urn:schemas-microsoft-com:vml" Requires="v">
                <p:oleObj spid="_x0000_s7381" name="Prism 6" r:id="rId5" imgW="3832924" imgH="2427078" progId="Prism6.Document">
                  <p:embed/>
                </p:oleObj>
              </mc:Choice>
              <mc:Fallback>
                <p:oleObj name="Prism 6" r:id="rId5" imgW="3832924" imgH="2427078" progId="Prism6.Document">
                  <p:embed/>
                  <p:pic>
                    <p:nvPicPr>
                      <p:cNvPr id="0" name=""/>
                      <p:cNvPicPr/>
                      <p:nvPr/>
                    </p:nvPicPr>
                    <p:blipFill>
                      <a:blip r:embed="rId6"/>
                      <a:stretch>
                        <a:fillRect/>
                      </a:stretch>
                    </p:blipFill>
                    <p:spPr>
                      <a:xfrm>
                        <a:off x="7341176" y="3408243"/>
                        <a:ext cx="4244408" cy="2688359"/>
                      </a:xfrm>
                      <a:prstGeom prst="rect">
                        <a:avLst/>
                      </a:prstGeom>
                    </p:spPr>
                  </p:pic>
                </p:oleObj>
              </mc:Fallback>
            </mc:AlternateContent>
          </a:graphicData>
        </a:graphic>
      </p:graphicFrame>
      <p:graphicFrame>
        <p:nvGraphicFramePr>
          <p:cNvPr id="4" name="Objeto 3"/>
          <p:cNvGraphicFramePr>
            <a:graphicFrameLocks noChangeAspect="1"/>
          </p:cNvGraphicFramePr>
          <p:nvPr>
            <p:extLst>
              <p:ext uri="{D42A27DB-BD31-4B8C-83A1-F6EECF244321}">
                <p14:modId xmlns:p14="http://schemas.microsoft.com/office/powerpoint/2010/main" val="685295198"/>
              </p:ext>
            </p:extLst>
          </p:nvPr>
        </p:nvGraphicFramePr>
        <p:xfrm>
          <a:off x="1082711" y="2960529"/>
          <a:ext cx="4389836" cy="3136073"/>
        </p:xfrm>
        <a:graphic>
          <a:graphicData uri="http://schemas.openxmlformats.org/presentationml/2006/ole">
            <mc:AlternateContent xmlns:mc="http://schemas.openxmlformats.org/markup-compatibility/2006">
              <mc:Choice xmlns:v="urn:schemas-microsoft-com:vml" Requires="v">
                <p:oleObj spid="_x0000_s7382" name="Prism 6" r:id="rId7" imgW="4180455" imgH="2985317" progId="Prism6.Document">
                  <p:embed/>
                </p:oleObj>
              </mc:Choice>
              <mc:Fallback>
                <p:oleObj name="Prism 6" r:id="rId7" imgW="4180455" imgH="2985317" progId="Prism6.Document">
                  <p:embed/>
                  <p:pic>
                    <p:nvPicPr>
                      <p:cNvPr id="0" name=""/>
                      <p:cNvPicPr/>
                      <p:nvPr/>
                    </p:nvPicPr>
                    <p:blipFill>
                      <a:blip r:embed="rId8"/>
                      <a:stretch>
                        <a:fillRect/>
                      </a:stretch>
                    </p:blipFill>
                    <p:spPr>
                      <a:xfrm>
                        <a:off x="1082711" y="2960529"/>
                        <a:ext cx="4389836" cy="3136073"/>
                      </a:xfrm>
                      <a:prstGeom prst="rect">
                        <a:avLst/>
                      </a:prstGeom>
                    </p:spPr>
                  </p:pic>
                </p:oleObj>
              </mc:Fallback>
            </mc:AlternateContent>
          </a:graphicData>
        </a:graphic>
      </p:graphicFrame>
      <p:grpSp>
        <p:nvGrpSpPr>
          <p:cNvPr id="5" name="Grupo 4"/>
          <p:cNvGrpSpPr/>
          <p:nvPr/>
        </p:nvGrpSpPr>
        <p:grpSpPr>
          <a:xfrm>
            <a:off x="2590524" y="1494236"/>
            <a:ext cx="1667045" cy="932089"/>
            <a:chOff x="2334273" y="4465674"/>
            <a:chExt cx="1382531" cy="1146575"/>
          </a:xfrm>
        </p:grpSpPr>
        <p:pic>
          <p:nvPicPr>
            <p:cNvPr id="6" name="Imagen 5"/>
            <p:cNvPicPr>
              <a:picLocks noChangeAspect="1"/>
            </p:cNvPicPr>
            <p:nvPr/>
          </p:nvPicPr>
          <p:blipFill rotWithShape="1">
            <a:blip r:embed="rId9">
              <a:extLst>
                <a:ext uri="{28A0092B-C50C-407E-A947-70E740481C1C}">
                  <a14:useLocalDpi xmlns:a14="http://schemas.microsoft.com/office/drawing/2010/main" val="0"/>
                </a:ext>
              </a:extLst>
            </a:blip>
            <a:srcRect l="22100" t="37315" r="56802" b="57050"/>
            <a:stretch/>
          </p:blipFill>
          <p:spPr>
            <a:xfrm>
              <a:off x="2334273" y="5309958"/>
              <a:ext cx="1382531" cy="302291"/>
            </a:xfrm>
            <a:prstGeom prst="rect">
              <a:avLst/>
            </a:prstGeom>
          </p:spPr>
        </p:pic>
        <p:pic>
          <p:nvPicPr>
            <p:cNvPr id="7" name="Imagen 6"/>
            <p:cNvPicPr>
              <a:picLocks noChangeAspect="1"/>
            </p:cNvPicPr>
            <p:nvPr/>
          </p:nvPicPr>
          <p:blipFill rotWithShape="1">
            <a:blip r:embed="rId10"/>
            <a:srcRect l="18307" t="1" r="49739" b="-4168"/>
            <a:stretch/>
          </p:blipFill>
          <p:spPr>
            <a:xfrm>
              <a:off x="2334273" y="4465674"/>
              <a:ext cx="1382531" cy="767358"/>
            </a:xfrm>
            <a:prstGeom prst="rect">
              <a:avLst/>
            </a:prstGeom>
          </p:spPr>
        </p:pic>
      </p:grpSp>
      <p:cxnSp>
        <p:nvCxnSpPr>
          <p:cNvPr id="8" name="Conector recto de flecha 7"/>
          <p:cNvCxnSpPr/>
          <p:nvPr/>
        </p:nvCxnSpPr>
        <p:spPr>
          <a:xfrm flipH="1">
            <a:off x="4295617" y="1847344"/>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4309469" y="2235273"/>
            <a:ext cx="4433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4891377" y="2076388"/>
            <a:ext cx="1080655" cy="369332"/>
          </a:xfrm>
          <a:prstGeom prst="rect">
            <a:avLst/>
          </a:prstGeom>
          <a:noFill/>
        </p:spPr>
        <p:txBody>
          <a:bodyPr wrap="square" rtlCol="0">
            <a:spAutoFit/>
          </a:bodyPr>
          <a:lstStyle/>
          <a:p>
            <a:r>
              <a:rPr lang="es-ES" dirty="0">
                <a:latin typeface="Symbol" panose="05050102010706020507" pitchFamily="18" charset="2"/>
              </a:rPr>
              <a:t>b</a:t>
            </a:r>
            <a:r>
              <a:rPr lang="es-ES" dirty="0"/>
              <a:t>-</a:t>
            </a:r>
            <a:r>
              <a:rPr lang="es-ES" dirty="0" err="1"/>
              <a:t>actin</a:t>
            </a:r>
            <a:endParaRPr lang="es-ES" dirty="0"/>
          </a:p>
        </p:txBody>
      </p:sp>
      <p:sp>
        <p:nvSpPr>
          <p:cNvPr id="11" name="CuadroTexto 10"/>
          <p:cNvSpPr txBox="1"/>
          <p:nvPr/>
        </p:nvSpPr>
        <p:spPr>
          <a:xfrm>
            <a:off x="4891377" y="1621318"/>
            <a:ext cx="1080655" cy="369332"/>
          </a:xfrm>
          <a:prstGeom prst="rect">
            <a:avLst/>
          </a:prstGeom>
          <a:noFill/>
        </p:spPr>
        <p:txBody>
          <a:bodyPr wrap="square" rtlCol="0">
            <a:spAutoFit/>
          </a:bodyPr>
          <a:lstStyle/>
          <a:p>
            <a:r>
              <a:rPr lang="es-ES" b="1" dirty="0"/>
              <a:t>FKBP52</a:t>
            </a:r>
          </a:p>
        </p:txBody>
      </p:sp>
      <p:sp>
        <p:nvSpPr>
          <p:cNvPr id="12" name="CuadroTexto 11"/>
          <p:cNvSpPr txBox="1"/>
          <p:nvPr/>
        </p:nvSpPr>
        <p:spPr>
          <a:xfrm>
            <a:off x="1500315" y="2099970"/>
            <a:ext cx="1080655" cy="369332"/>
          </a:xfrm>
          <a:prstGeom prst="rect">
            <a:avLst/>
          </a:prstGeom>
          <a:noFill/>
        </p:spPr>
        <p:txBody>
          <a:bodyPr wrap="square" rtlCol="0">
            <a:spAutoFit/>
          </a:bodyPr>
          <a:lstStyle/>
          <a:p>
            <a:pPr algn="r"/>
            <a:r>
              <a:rPr lang="es-ES" dirty="0"/>
              <a:t>42 </a:t>
            </a:r>
            <a:r>
              <a:rPr lang="es-ES" dirty="0" err="1"/>
              <a:t>kDa</a:t>
            </a:r>
            <a:endParaRPr lang="es-ES" dirty="0"/>
          </a:p>
        </p:txBody>
      </p:sp>
      <p:sp>
        <p:nvSpPr>
          <p:cNvPr id="13" name="CuadroTexto 12"/>
          <p:cNvSpPr txBox="1"/>
          <p:nvPr/>
        </p:nvSpPr>
        <p:spPr>
          <a:xfrm>
            <a:off x="1500315" y="1547916"/>
            <a:ext cx="1080655" cy="369332"/>
          </a:xfrm>
          <a:prstGeom prst="rect">
            <a:avLst/>
          </a:prstGeom>
          <a:noFill/>
        </p:spPr>
        <p:txBody>
          <a:bodyPr wrap="square" rtlCol="0">
            <a:spAutoFit/>
          </a:bodyPr>
          <a:lstStyle/>
          <a:p>
            <a:pPr algn="r"/>
            <a:r>
              <a:rPr lang="es-ES" dirty="0"/>
              <a:t>52 </a:t>
            </a:r>
            <a:r>
              <a:rPr lang="es-ES" dirty="0" err="1"/>
              <a:t>kDa</a:t>
            </a:r>
            <a:endParaRPr lang="es-ES" dirty="0"/>
          </a:p>
        </p:txBody>
      </p:sp>
      <p:sp>
        <p:nvSpPr>
          <p:cNvPr id="15" name="CuadroTexto 14"/>
          <p:cNvSpPr txBox="1"/>
          <p:nvPr/>
        </p:nvSpPr>
        <p:spPr>
          <a:xfrm>
            <a:off x="3882167" y="3906639"/>
            <a:ext cx="2620452" cy="584775"/>
          </a:xfrm>
          <a:prstGeom prst="rect">
            <a:avLst/>
          </a:prstGeom>
          <a:noFill/>
          <a:ln>
            <a:solidFill>
              <a:schemeClr val="bg1"/>
            </a:solidFill>
          </a:ln>
        </p:spPr>
        <p:txBody>
          <a:bodyPr wrap="square" rtlCol="0">
            <a:spAutoFit/>
          </a:bodyPr>
          <a:lstStyle/>
          <a:p>
            <a:r>
              <a:rPr lang="es-ES" sz="1600" b="1" dirty="0" err="1">
                <a:solidFill>
                  <a:schemeClr val="accent6">
                    <a:lumMod val="50000"/>
                  </a:schemeClr>
                </a:solidFill>
              </a:rPr>
              <a:t>After</a:t>
            </a:r>
            <a:r>
              <a:rPr lang="es-ES" sz="1600" b="1" dirty="0">
                <a:solidFill>
                  <a:schemeClr val="accent6">
                    <a:lumMod val="50000"/>
                  </a:schemeClr>
                </a:solidFill>
              </a:rPr>
              <a:t> 48 h post </a:t>
            </a:r>
            <a:r>
              <a:rPr lang="es-ES" sz="1600" b="1" dirty="0" err="1">
                <a:solidFill>
                  <a:schemeClr val="accent6">
                    <a:lumMod val="50000"/>
                  </a:schemeClr>
                </a:solidFill>
              </a:rPr>
              <a:t>transfection</a:t>
            </a:r>
            <a:endParaRPr lang="es-ES" sz="1600" b="1" dirty="0">
              <a:solidFill>
                <a:schemeClr val="accent6">
                  <a:lumMod val="50000"/>
                </a:schemeClr>
              </a:solidFill>
            </a:endParaRPr>
          </a:p>
          <a:p>
            <a:r>
              <a:rPr lang="es-ES" sz="1600" b="1" u="sng" dirty="0">
                <a:solidFill>
                  <a:schemeClr val="accent6">
                    <a:lumMod val="50000"/>
                  </a:schemeClr>
                </a:solidFill>
              </a:rPr>
              <a:t>39% </a:t>
            </a:r>
            <a:r>
              <a:rPr lang="es-ES" sz="1600" b="1" dirty="0">
                <a:solidFill>
                  <a:schemeClr val="accent6">
                    <a:lumMod val="50000"/>
                  </a:schemeClr>
                </a:solidFill>
              </a:rPr>
              <a:t>of FKBP52 </a:t>
            </a:r>
            <a:r>
              <a:rPr lang="es-ES" sz="1600" b="1" dirty="0" err="1">
                <a:solidFill>
                  <a:schemeClr val="accent6">
                    <a:lumMod val="50000"/>
                  </a:schemeClr>
                </a:solidFill>
              </a:rPr>
              <a:t>expression</a:t>
            </a:r>
            <a:endParaRPr lang="es-ES" sz="1600" b="1" dirty="0">
              <a:solidFill>
                <a:schemeClr val="accent6">
                  <a:lumMod val="50000"/>
                </a:schemeClr>
              </a:solidFill>
            </a:endParaRPr>
          </a:p>
        </p:txBody>
      </p:sp>
      <p:sp>
        <p:nvSpPr>
          <p:cNvPr id="16" name="Rectangle 15"/>
          <p:cNvSpPr/>
          <p:nvPr/>
        </p:nvSpPr>
        <p:spPr>
          <a:xfrm>
            <a:off x="1412808" y="341397"/>
            <a:ext cx="9562029" cy="461665"/>
          </a:xfrm>
          <a:prstGeom prst="rect">
            <a:avLst/>
          </a:prstGeom>
        </p:spPr>
        <p:txBody>
          <a:bodyPr wrap="square">
            <a:spAutoFit/>
          </a:bodyPr>
          <a:lstStyle/>
          <a:p>
            <a:pPr algn="ctr"/>
            <a:r>
              <a:rPr lang="en-US" sz="2400" b="1" dirty="0" smtClean="0">
                <a:latin typeface="Candara" panose="020E0502030303020204" pitchFamily="34" charset="0"/>
              </a:rPr>
              <a:t>FKBP52 </a:t>
            </a:r>
            <a:r>
              <a:rPr lang="en-US" sz="2400" b="1" dirty="0">
                <a:latin typeface="Candara" panose="020E0502030303020204" pitchFamily="34" charset="0"/>
              </a:rPr>
              <a:t>silencing inhibits NS1 secretion from infected </a:t>
            </a:r>
            <a:r>
              <a:rPr lang="en-US" sz="2400" b="1" dirty="0" smtClean="0">
                <a:latin typeface="Candara" panose="020E0502030303020204" pitchFamily="34" charset="0"/>
              </a:rPr>
              <a:t>C6/36 </a:t>
            </a:r>
            <a:r>
              <a:rPr lang="en-US" sz="2400" b="1" dirty="0">
                <a:latin typeface="Candara" panose="020E0502030303020204" pitchFamily="34" charset="0"/>
              </a:rPr>
              <a:t>cells</a:t>
            </a:r>
          </a:p>
        </p:txBody>
      </p:sp>
      <p:sp>
        <p:nvSpPr>
          <p:cNvPr id="17" name="TextBox 16"/>
          <p:cNvSpPr txBox="1"/>
          <p:nvPr/>
        </p:nvSpPr>
        <p:spPr>
          <a:xfrm>
            <a:off x="11385025" y="6400803"/>
            <a:ext cx="579005" cy="400110"/>
          </a:xfrm>
          <a:prstGeom prst="rect">
            <a:avLst/>
          </a:prstGeom>
          <a:noFill/>
        </p:spPr>
        <p:txBody>
          <a:bodyPr wrap="none" rtlCol="0">
            <a:spAutoFit/>
          </a:bodyPr>
          <a:lstStyle/>
          <a:p>
            <a:r>
              <a:rPr lang="es-ES" sz="2000" dirty="0">
                <a:latin typeface="Candara" panose="020E0502030303020204" pitchFamily="34" charset="0"/>
              </a:rPr>
              <a:t>n</a:t>
            </a:r>
            <a:r>
              <a:rPr lang="es-ES" sz="2000" dirty="0" smtClean="0">
                <a:latin typeface="Candara" panose="020E0502030303020204" pitchFamily="34" charset="0"/>
              </a:rPr>
              <a:t>=3</a:t>
            </a:r>
            <a:endParaRPr lang="es-MX" sz="2000" dirty="0">
              <a:latin typeface="Candara" panose="020E0502030303020204" pitchFamily="34" charset="0"/>
            </a:endParaRPr>
          </a:p>
        </p:txBody>
      </p:sp>
    </p:spTree>
    <p:extLst>
      <p:ext uri="{BB962C8B-B14F-4D97-AF65-F5344CB8AC3E}">
        <p14:creationId xmlns:p14="http://schemas.microsoft.com/office/powerpoint/2010/main" val="2018128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2" descr=" Examples of flaviviruses that cause human diseas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35" y="668741"/>
            <a:ext cx="11933120" cy="575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3702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22312"/>
          <a:stretch/>
        </p:blipFill>
        <p:spPr>
          <a:xfrm>
            <a:off x="1182540" y="1235814"/>
            <a:ext cx="3311949" cy="4542825"/>
          </a:xfrm>
          <a:prstGeom prst="rect">
            <a:avLst/>
          </a:prstGeom>
        </p:spPr>
      </p:pic>
      <p:sp>
        <p:nvSpPr>
          <p:cNvPr id="20" name="CuadroTexto 19"/>
          <p:cNvSpPr txBox="1"/>
          <p:nvPr/>
        </p:nvSpPr>
        <p:spPr>
          <a:xfrm>
            <a:off x="5213060" y="3454615"/>
            <a:ext cx="6192688" cy="3046988"/>
          </a:xfrm>
          <a:prstGeom prst="rect">
            <a:avLst/>
          </a:prstGeom>
          <a:noFill/>
        </p:spPr>
        <p:txBody>
          <a:bodyPr wrap="square" rtlCol="0">
            <a:spAutoFit/>
          </a:bodyPr>
          <a:lstStyle/>
          <a:p>
            <a:pPr algn="ctr"/>
            <a:r>
              <a:rPr lang="en-US" sz="2400" b="1" dirty="0">
                <a:solidFill>
                  <a:srgbClr val="FF0000"/>
                </a:solidFill>
              </a:rPr>
              <a:t>Caveolin chaperone complex</a:t>
            </a:r>
          </a:p>
          <a:p>
            <a:pPr algn="ctr"/>
            <a:endParaRPr lang="en-US" sz="2400" b="1" dirty="0">
              <a:solidFill>
                <a:srgbClr val="FF0000"/>
              </a:solidFill>
            </a:endParaRPr>
          </a:p>
          <a:p>
            <a:pPr marL="285664" indent="-285664" algn="just">
              <a:buFont typeface="Arial" panose="020B0604020202020204" pitchFamily="34" charset="0"/>
              <a:buChar char="•"/>
            </a:pPr>
            <a:r>
              <a:rPr lang="en-US" sz="2400" dirty="0" smtClean="0"/>
              <a:t>Cytoplasmic </a:t>
            </a:r>
            <a:r>
              <a:rPr lang="en-US" sz="2400" dirty="0"/>
              <a:t>complex of CAV-1, </a:t>
            </a:r>
            <a:r>
              <a:rPr lang="en-US" sz="2400" dirty="0" err="1"/>
              <a:t>CyA</a:t>
            </a:r>
            <a:r>
              <a:rPr lang="en-US" sz="2400" dirty="0"/>
              <a:t>, FKBP52, and Cy40</a:t>
            </a:r>
            <a:r>
              <a:rPr lang="en-US" sz="2400" u="sng" dirty="0"/>
              <a:t> </a:t>
            </a:r>
            <a:endParaRPr lang="en-US" sz="2400" u="sng" dirty="0" smtClean="0"/>
          </a:p>
          <a:p>
            <a:pPr marL="285664" indent="-285664" algn="just">
              <a:buFont typeface="Arial" panose="020B0604020202020204" pitchFamily="34" charset="0"/>
              <a:buChar char="•"/>
            </a:pPr>
            <a:endParaRPr lang="en-US" sz="2400" u="sng" dirty="0"/>
          </a:p>
          <a:p>
            <a:pPr marL="285664" indent="-285664" algn="just">
              <a:buFont typeface="Arial" panose="020B0604020202020204" pitchFamily="34" charset="0"/>
              <a:buChar char="•"/>
            </a:pPr>
            <a:r>
              <a:rPr lang="en-US" sz="2400" dirty="0"/>
              <a:t>Transport of cholesterol </a:t>
            </a:r>
            <a:r>
              <a:rPr lang="en-US" sz="2400" i="1" dirty="0"/>
              <a:t>de novo</a:t>
            </a:r>
          </a:p>
          <a:p>
            <a:pPr algn="just"/>
            <a:endParaRPr lang="en-US" sz="2400" u="sng" dirty="0"/>
          </a:p>
          <a:p>
            <a:pPr algn="just"/>
            <a:endParaRPr lang="en-US" sz="2400" b="1" dirty="0">
              <a:solidFill>
                <a:srgbClr val="00FF00"/>
              </a:solidFill>
            </a:endParaRPr>
          </a:p>
        </p:txBody>
      </p:sp>
      <p:sp>
        <p:nvSpPr>
          <p:cNvPr id="4" name="CuadroTexto 3"/>
          <p:cNvSpPr txBox="1"/>
          <p:nvPr/>
        </p:nvSpPr>
        <p:spPr>
          <a:xfrm>
            <a:off x="1182549" y="613675"/>
            <a:ext cx="2761655" cy="461537"/>
          </a:xfrm>
          <a:prstGeom prst="rect">
            <a:avLst/>
          </a:prstGeom>
          <a:noFill/>
        </p:spPr>
        <p:txBody>
          <a:bodyPr wrap="square" rtlCol="0">
            <a:spAutoFit/>
          </a:bodyPr>
          <a:lstStyle/>
          <a:p>
            <a:r>
              <a:rPr lang="es-ES" sz="2399" b="1" dirty="0" err="1">
                <a:solidFill>
                  <a:srgbClr val="FF0000"/>
                </a:solidFill>
              </a:rPr>
              <a:t>Caveolin</a:t>
            </a:r>
            <a:r>
              <a:rPr lang="es-ES" sz="2399" b="1" dirty="0">
                <a:solidFill>
                  <a:srgbClr val="FF0000"/>
                </a:solidFill>
              </a:rPr>
              <a:t> 1</a:t>
            </a:r>
          </a:p>
        </p:txBody>
      </p:sp>
      <p:grpSp>
        <p:nvGrpSpPr>
          <p:cNvPr id="7" name="Grupo 6"/>
          <p:cNvGrpSpPr/>
          <p:nvPr/>
        </p:nvGrpSpPr>
        <p:grpSpPr>
          <a:xfrm>
            <a:off x="7225601" y="844420"/>
            <a:ext cx="2061283" cy="1978184"/>
            <a:chOff x="3457333" y="2244919"/>
            <a:chExt cx="2061282" cy="1978184"/>
          </a:xfrm>
        </p:grpSpPr>
        <p:sp>
          <p:nvSpPr>
            <p:cNvPr id="8" name="Elipse 7"/>
            <p:cNvSpPr/>
            <p:nvPr/>
          </p:nvSpPr>
          <p:spPr>
            <a:xfrm>
              <a:off x="3923136" y="3296847"/>
              <a:ext cx="1274618" cy="665018"/>
            </a:xfrm>
            <a:prstGeom prst="ellipse">
              <a:avLst/>
            </a:prstGeom>
            <a:solidFill>
              <a:srgbClr val="FFC000"/>
            </a:solidFill>
            <a:ln>
              <a:solidFill>
                <a:srgbClr val="FFFF00"/>
              </a:solidFill>
            </a:ln>
            <a:scene3d>
              <a:camera prst="isometricOffAxis1Righ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Cy40</a:t>
              </a:r>
            </a:p>
          </p:txBody>
        </p:sp>
        <p:sp>
          <p:nvSpPr>
            <p:cNvPr id="9" name="Rectángulo: esquinas redondeadas 8"/>
            <p:cNvSpPr/>
            <p:nvPr/>
          </p:nvSpPr>
          <p:spPr>
            <a:xfrm>
              <a:off x="4335685" y="2579084"/>
              <a:ext cx="1052945" cy="771959"/>
            </a:xfrm>
            <a:prstGeom prst="roundRect">
              <a:avLst/>
            </a:prstGeom>
            <a:solidFill>
              <a:srgbClr val="FF0000"/>
            </a:solidFill>
            <a:ln>
              <a:solidFill>
                <a:srgbClr val="FF0000"/>
              </a:solidFill>
            </a:ln>
            <a:effectLst>
              <a:glow rad="63500">
                <a:schemeClr val="accent2">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FKBP52</a:t>
              </a:r>
            </a:p>
          </p:txBody>
        </p:sp>
        <p:sp>
          <p:nvSpPr>
            <p:cNvPr id="10" name="Cilindro 9"/>
            <p:cNvSpPr/>
            <p:nvPr/>
          </p:nvSpPr>
          <p:spPr>
            <a:xfrm>
              <a:off x="4906832" y="3234011"/>
              <a:ext cx="611783" cy="959860"/>
            </a:xfrm>
            <a:prstGeom prst="can">
              <a:avLst>
                <a:gd name="adj" fmla="val 36369"/>
              </a:avLst>
            </a:prstGeom>
            <a:solidFill>
              <a:srgbClr val="7030A0"/>
            </a:solidFill>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CyA</a:t>
              </a:r>
              <a:endParaRPr lang="es-ES" b="1" dirty="0"/>
            </a:p>
          </p:txBody>
        </p:sp>
        <p:grpSp>
          <p:nvGrpSpPr>
            <p:cNvPr id="11" name="Grupo 10"/>
            <p:cNvGrpSpPr/>
            <p:nvPr/>
          </p:nvGrpSpPr>
          <p:grpSpPr>
            <a:xfrm>
              <a:off x="3457333" y="2244919"/>
              <a:ext cx="966913" cy="1978184"/>
              <a:chOff x="2801738" y="3865418"/>
              <a:chExt cx="966913" cy="1978184"/>
            </a:xfrm>
          </p:grpSpPr>
          <p:sp>
            <p:nvSpPr>
              <p:cNvPr id="12" name="Forma libre: forma 11"/>
              <p:cNvSpPr/>
              <p:nvPr/>
            </p:nvSpPr>
            <p:spPr>
              <a:xfrm>
                <a:off x="2801738" y="3865418"/>
                <a:ext cx="966913" cy="1978184"/>
              </a:xfrm>
              <a:custGeom>
                <a:avLst/>
                <a:gdLst>
                  <a:gd name="connsiteX0" fmla="*/ 0 w 1414508"/>
                  <a:gd name="connsiteY0" fmla="*/ 1607144 h 3463653"/>
                  <a:gd name="connsiteX1" fmla="*/ 568037 w 1414508"/>
                  <a:gd name="connsiteY1" fmla="*/ 983689 h 3463653"/>
                  <a:gd name="connsiteX2" fmla="*/ 429491 w 1414508"/>
                  <a:gd name="connsiteY2" fmla="*/ 401798 h 3463653"/>
                  <a:gd name="connsiteX3" fmla="*/ 817418 w 1414508"/>
                  <a:gd name="connsiteY3" fmla="*/ 16 h 3463653"/>
                  <a:gd name="connsiteX4" fmla="*/ 1233055 w 1414508"/>
                  <a:gd name="connsiteY4" fmla="*/ 415653 h 3463653"/>
                  <a:gd name="connsiteX5" fmla="*/ 1413164 w 1414508"/>
                  <a:gd name="connsiteY5" fmla="*/ 1524016 h 3463653"/>
                  <a:gd name="connsiteX6" fmla="*/ 1246909 w 1414508"/>
                  <a:gd name="connsiteY6" fmla="*/ 2189035 h 3463653"/>
                  <a:gd name="connsiteX7" fmla="*/ 304800 w 1414508"/>
                  <a:gd name="connsiteY7" fmla="*/ 2854053 h 3463653"/>
                  <a:gd name="connsiteX8" fmla="*/ 110837 w 1414508"/>
                  <a:gd name="connsiteY8" fmla="*/ 3463653 h 3463653"/>
                  <a:gd name="connsiteX9" fmla="*/ 110837 w 1414508"/>
                  <a:gd name="connsiteY9" fmla="*/ 3463653 h 346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508" h="3463653">
                    <a:moveTo>
                      <a:pt x="0" y="1607144"/>
                    </a:moveTo>
                    <a:cubicBezTo>
                      <a:pt x="248227" y="1395862"/>
                      <a:pt x="496455" y="1184580"/>
                      <a:pt x="568037" y="983689"/>
                    </a:cubicBezTo>
                    <a:cubicBezTo>
                      <a:pt x="639619" y="782798"/>
                      <a:pt x="387928" y="565743"/>
                      <a:pt x="429491" y="401798"/>
                    </a:cubicBezTo>
                    <a:cubicBezTo>
                      <a:pt x="471054" y="237853"/>
                      <a:pt x="683491" y="-2293"/>
                      <a:pt x="817418" y="16"/>
                    </a:cubicBezTo>
                    <a:cubicBezTo>
                      <a:pt x="951345" y="2325"/>
                      <a:pt x="1133764" y="161653"/>
                      <a:pt x="1233055" y="415653"/>
                    </a:cubicBezTo>
                    <a:cubicBezTo>
                      <a:pt x="1332346" y="669653"/>
                      <a:pt x="1410855" y="1228452"/>
                      <a:pt x="1413164" y="1524016"/>
                    </a:cubicBezTo>
                    <a:cubicBezTo>
                      <a:pt x="1415473" y="1819580"/>
                      <a:pt x="1431636" y="1967362"/>
                      <a:pt x="1246909" y="2189035"/>
                    </a:cubicBezTo>
                    <a:cubicBezTo>
                      <a:pt x="1062182" y="2410708"/>
                      <a:pt x="494145" y="2641617"/>
                      <a:pt x="304800" y="2854053"/>
                    </a:cubicBezTo>
                    <a:cubicBezTo>
                      <a:pt x="115455" y="3066489"/>
                      <a:pt x="110837" y="3463653"/>
                      <a:pt x="110837" y="3463653"/>
                    </a:cubicBezTo>
                    <a:lnTo>
                      <a:pt x="110837" y="3463653"/>
                    </a:lnTo>
                  </a:path>
                </a:pathLst>
              </a:custGeom>
              <a:noFill/>
              <a:ln w="57150">
                <a:solidFill>
                  <a:schemeClr val="tx1"/>
                </a:solidFill>
              </a:ln>
              <a:effectLst>
                <a:glow rad="1397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lop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p:cNvSpPr txBox="1"/>
              <p:nvPr/>
            </p:nvSpPr>
            <p:spPr>
              <a:xfrm>
                <a:off x="2934269" y="4696157"/>
                <a:ext cx="789709" cy="369332"/>
              </a:xfrm>
              <a:prstGeom prst="rect">
                <a:avLst/>
              </a:prstGeom>
              <a:noFill/>
            </p:spPr>
            <p:txBody>
              <a:bodyPr wrap="square" rtlCol="0">
                <a:spAutoFit/>
              </a:bodyPr>
              <a:lstStyle/>
              <a:p>
                <a:r>
                  <a:rPr lang="es-ES" b="1" dirty="0"/>
                  <a:t>CAV-1</a:t>
                </a:r>
              </a:p>
            </p:txBody>
          </p:sp>
        </p:grpSp>
      </p:grpSp>
    </p:spTree>
    <p:extLst>
      <p:ext uri="{BB962C8B-B14F-4D97-AF65-F5344CB8AC3E}">
        <p14:creationId xmlns:p14="http://schemas.microsoft.com/office/powerpoint/2010/main" val="17125374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52">
            <a:extLst>
              <a:ext uri="{FF2B5EF4-FFF2-40B4-BE49-F238E27FC236}">
                <a16:creationId xmlns="" xmlns:a16="http://schemas.microsoft.com/office/drawing/2014/main" id="{801EA067-217C-4FC5-B387-36FAFF929F80}"/>
              </a:ext>
            </a:extLst>
          </p:cNvPr>
          <p:cNvGraphicFramePr>
            <a:graphicFrameLocks noChangeAspect="1"/>
          </p:cNvGraphicFramePr>
          <p:nvPr>
            <p:extLst>
              <p:ext uri="{D42A27DB-BD31-4B8C-83A1-F6EECF244321}">
                <p14:modId xmlns:p14="http://schemas.microsoft.com/office/powerpoint/2010/main" val="4184834972"/>
              </p:ext>
            </p:extLst>
          </p:nvPr>
        </p:nvGraphicFramePr>
        <p:xfrm>
          <a:off x="2576101" y="2682603"/>
          <a:ext cx="2166939" cy="1497013"/>
        </p:xfrm>
        <a:graphic>
          <a:graphicData uri="http://schemas.openxmlformats.org/presentationml/2006/ole">
            <mc:AlternateContent xmlns:mc="http://schemas.openxmlformats.org/markup-compatibility/2006">
              <mc:Choice xmlns:v="urn:schemas-microsoft-com:vml" Requires="v">
                <p:oleObj spid="_x0000_s15668" name="Prism 6" r:id="rId3" imgW="3882983" imgH="2680266" progId="Prism6.Document">
                  <p:embed/>
                </p:oleObj>
              </mc:Choice>
              <mc:Fallback>
                <p:oleObj name="Prism 6" r:id="rId3" imgW="3882983" imgH="2680266" progId="Prism6.Document">
                  <p:embed/>
                  <p:pic>
                    <p:nvPicPr>
                      <p:cNvPr id="0" name=""/>
                      <p:cNvPicPr/>
                      <p:nvPr/>
                    </p:nvPicPr>
                    <p:blipFill>
                      <a:blip r:embed="rId4"/>
                      <a:stretch>
                        <a:fillRect/>
                      </a:stretch>
                    </p:blipFill>
                    <p:spPr>
                      <a:xfrm>
                        <a:off x="2576101" y="2682603"/>
                        <a:ext cx="2166939" cy="1497013"/>
                      </a:xfrm>
                      <a:prstGeom prst="rect">
                        <a:avLst/>
                      </a:prstGeom>
                    </p:spPr>
                  </p:pic>
                </p:oleObj>
              </mc:Fallback>
            </mc:AlternateContent>
          </a:graphicData>
        </a:graphic>
      </p:graphicFrame>
      <p:graphicFrame>
        <p:nvGraphicFramePr>
          <p:cNvPr id="3" name="Objeto 53">
            <a:extLst>
              <a:ext uri="{FF2B5EF4-FFF2-40B4-BE49-F238E27FC236}">
                <a16:creationId xmlns="" xmlns:a16="http://schemas.microsoft.com/office/drawing/2014/main" id="{CA9F4A47-E095-4611-B623-19987BC9CDF7}"/>
              </a:ext>
            </a:extLst>
          </p:cNvPr>
          <p:cNvGraphicFramePr>
            <a:graphicFrameLocks noChangeAspect="1"/>
          </p:cNvGraphicFramePr>
          <p:nvPr>
            <p:extLst>
              <p:ext uri="{D42A27DB-BD31-4B8C-83A1-F6EECF244321}">
                <p14:modId xmlns:p14="http://schemas.microsoft.com/office/powerpoint/2010/main" val="1758425382"/>
              </p:ext>
            </p:extLst>
          </p:nvPr>
        </p:nvGraphicFramePr>
        <p:xfrm>
          <a:off x="2501528" y="450136"/>
          <a:ext cx="2349285" cy="1670563"/>
        </p:xfrm>
        <a:graphic>
          <a:graphicData uri="http://schemas.openxmlformats.org/presentationml/2006/ole">
            <mc:AlternateContent xmlns:mc="http://schemas.openxmlformats.org/markup-compatibility/2006">
              <mc:Choice xmlns:v="urn:schemas-microsoft-com:vml" Requires="v">
                <p:oleObj spid="_x0000_s15669" name="Prism 6" r:id="rId5" imgW="3814557" imgH="2707638" progId="Prism6.Document">
                  <p:embed/>
                </p:oleObj>
              </mc:Choice>
              <mc:Fallback>
                <p:oleObj name="Prism 6" r:id="rId5" imgW="3814557" imgH="2707638" progId="Prism6.Document">
                  <p:embed/>
                  <p:pic>
                    <p:nvPicPr>
                      <p:cNvPr id="0" name=""/>
                      <p:cNvPicPr/>
                      <p:nvPr/>
                    </p:nvPicPr>
                    <p:blipFill>
                      <a:blip r:embed="rId6"/>
                      <a:stretch>
                        <a:fillRect/>
                      </a:stretch>
                    </p:blipFill>
                    <p:spPr>
                      <a:xfrm>
                        <a:off x="2501528" y="450136"/>
                        <a:ext cx="2349285" cy="1670563"/>
                      </a:xfrm>
                      <a:prstGeom prst="rect">
                        <a:avLst/>
                      </a:prstGeom>
                    </p:spPr>
                  </p:pic>
                </p:oleObj>
              </mc:Fallback>
            </mc:AlternateContent>
          </a:graphicData>
        </a:graphic>
      </p:graphicFrame>
      <p:graphicFrame>
        <p:nvGraphicFramePr>
          <p:cNvPr id="4" name="Objeto 54">
            <a:extLst>
              <a:ext uri="{FF2B5EF4-FFF2-40B4-BE49-F238E27FC236}">
                <a16:creationId xmlns="" xmlns:a16="http://schemas.microsoft.com/office/drawing/2014/main" id="{4FA9304F-D80A-4E6B-A78D-0BA6ABF37017}"/>
              </a:ext>
            </a:extLst>
          </p:cNvPr>
          <p:cNvGraphicFramePr>
            <a:graphicFrameLocks noChangeAspect="1"/>
          </p:cNvGraphicFramePr>
          <p:nvPr>
            <p:extLst>
              <p:ext uri="{D42A27DB-BD31-4B8C-83A1-F6EECF244321}">
                <p14:modId xmlns:p14="http://schemas.microsoft.com/office/powerpoint/2010/main" val="4056602541"/>
              </p:ext>
            </p:extLst>
          </p:nvPr>
        </p:nvGraphicFramePr>
        <p:xfrm>
          <a:off x="2573444" y="4898116"/>
          <a:ext cx="2156351" cy="1493545"/>
        </p:xfrm>
        <a:graphic>
          <a:graphicData uri="http://schemas.openxmlformats.org/presentationml/2006/ole">
            <mc:AlternateContent xmlns:mc="http://schemas.openxmlformats.org/markup-compatibility/2006">
              <mc:Choice xmlns:v="urn:schemas-microsoft-com:vml" Requires="v">
                <p:oleObj spid="_x0000_s15670" name="Prism 6" r:id="rId7" imgW="3814557" imgH="2643891" progId="Prism6.Document">
                  <p:embed/>
                </p:oleObj>
              </mc:Choice>
              <mc:Fallback>
                <p:oleObj name="Prism 6" r:id="rId7" imgW="3814557" imgH="2643891" progId="Prism6.Document">
                  <p:embed/>
                  <p:pic>
                    <p:nvPicPr>
                      <p:cNvPr id="0" name=""/>
                      <p:cNvPicPr/>
                      <p:nvPr/>
                    </p:nvPicPr>
                    <p:blipFill>
                      <a:blip r:embed="rId8"/>
                      <a:stretch>
                        <a:fillRect/>
                      </a:stretch>
                    </p:blipFill>
                    <p:spPr>
                      <a:xfrm>
                        <a:off x="2573444" y="4898116"/>
                        <a:ext cx="2156351" cy="1493545"/>
                      </a:xfrm>
                      <a:prstGeom prst="rect">
                        <a:avLst/>
                      </a:prstGeom>
                    </p:spPr>
                  </p:pic>
                </p:oleObj>
              </mc:Fallback>
            </mc:AlternateContent>
          </a:graphicData>
        </a:graphic>
      </p:graphicFrame>
      <p:graphicFrame>
        <p:nvGraphicFramePr>
          <p:cNvPr id="5" name="Objeto 55">
            <a:extLst>
              <a:ext uri="{FF2B5EF4-FFF2-40B4-BE49-F238E27FC236}">
                <a16:creationId xmlns="" xmlns:a16="http://schemas.microsoft.com/office/drawing/2014/main" id="{38D455BA-55D1-46F7-AE79-BDD93B1D2833}"/>
              </a:ext>
            </a:extLst>
          </p:cNvPr>
          <p:cNvGraphicFramePr>
            <a:graphicFrameLocks noChangeAspect="1"/>
          </p:cNvGraphicFramePr>
          <p:nvPr>
            <p:extLst>
              <p:ext uri="{D42A27DB-BD31-4B8C-83A1-F6EECF244321}">
                <p14:modId xmlns:p14="http://schemas.microsoft.com/office/powerpoint/2010/main" val="2410580396"/>
              </p:ext>
            </p:extLst>
          </p:nvPr>
        </p:nvGraphicFramePr>
        <p:xfrm>
          <a:off x="4700167" y="628101"/>
          <a:ext cx="2102212" cy="1489428"/>
        </p:xfrm>
        <a:graphic>
          <a:graphicData uri="http://schemas.openxmlformats.org/presentationml/2006/ole">
            <mc:AlternateContent xmlns:mc="http://schemas.openxmlformats.org/markup-compatibility/2006">
              <mc:Choice xmlns:v="urn:schemas-microsoft-com:vml" Requires="v">
                <p:oleObj spid="_x0000_s15671" name="Prism 6" r:id="rId9" imgW="3805194" imgH="2698634" progId="Prism6.Document">
                  <p:embed/>
                </p:oleObj>
              </mc:Choice>
              <mc:Fallback>
                <p:oleObj name="Prism 6" r:id="rId9" imgW="3805194" imgH="2698634" progId="Prism6.Document">
                  <p:embed/>
                  <p:pic>
                    <p:nvPicPr>
                      <p:cNvPr id="0" name=""/>
                      <p:cNvPicPr/>
                      <p:nvPr/>
                    </p:nvPicPr>
                    <p:blipFill>
                      <a:blip r:embed="rId10"/>
                      <a:stretch>
                        <a:fillRect/>
                      </a:stretch>
                    </p:blipFill>
                    <p:spPr>
                      <a:xfrm>
                        <a:off x="4700167" y="628101"/>
                        <a:ext cx="2102212" cy="1489428"/>
                      </a:xfrm>
                      <a:prstGeom prst="rect">
                        <a:avLst/>
                      </a:prstGeom>
                    </p:spPr>
                  </p:pic>
                </p:oleObj>
              </mc:Fallback>
            </mc:AlternateContent>
          </a:graphicData>
        </a:graphic>
      </p:graphicFrame>
      <p:graphicFrame>
        <p:nvGraphicFramePr>
          <p:cNvPr id="6" name="Objeto 56">
            <a:extLst>
              <a:ext uri="{FF2B5EF4-FFF2-40B4-BE49-F238E27FC236}">
                <a16:creationId xmlns="" xmlns:a16="http://schemas.microsoft.com/office/drawing/2014/main" id="{B07D5AFD-FCA1-4D0B-8B5B-D76B3C61FCE4}"/>
              </a:ext>
            </a:extLst>
          </p:cNvPr>
          <p:cNvGraphicFramePr>
            <a:graphicFrameLocks noChangeAspect="1"/>
          </p:cNvGraphicFramePr>
          <p:nvPr>
            <p:extLst>
              <p:ext uri="{D42A27DB-BD31-4B8C-83A1-F6EECF244321}">
                <p14:modId xmlns:p14="http://schemas.microsoft.com/office/powerpoint/2010/main" val="3412847444"/>
              </p:ext>
            </p:extLst>
          </p:nvPr>
        </p:nvGraphicFramePr>
        <p:xfrm>
          <a:off x="4663512" y="2660413"/>
          <a:ext cx="2153765" cy="1492107"/>
        </p:xfrm>
        <a:graphic>
          <a:graphicData uri="http://schemas.openxmlformats.org/presentationml/2006/ole">
            <mc:AlternateContent xmlns:mc="http://schemas.openxmlformats.org/markup-compatibility/2006">
              <mc:Choice xmlns:v="urn:schemas-microsoft-com:vml" Requires="v">
                <p:oleObj spid="_x0000_s15672" name="Prism 6" r:id="rId11" imgW="3841928" imgH="2661899" progId="Prism6.Document">
                  <p:embed/>
                </p:oleObj>
              </mc:Choice>
              <mc:Fallback>
                <p:oleObj name="Prism 6" r:id="rId11" imgW="3841928" imgH="2661899" progId="Prism6.Document">
                  <p:embed/>
                  <p:pic>
                    <p:nvPicPr>
                      <p:cNvPr id="0" name=""/>
                      <p:cNvPicPr/>
                      <p:nvPr/>
                    </p:nvPicPr>
                    <p:blipFill>
                      <a:blip r:embed="rId12"/>
                      <a:stretch>
                        <a:fillRect/>
                      </a:stretch>
                    </p:blipFill>
                    <p:spPr>
                      <a:xfrm>
                        <a:off x="4663512" y="2660413"/>
                        <a:ext cx="2153765" cy="1492107"/>
                      </a:xfrm>
                      <a:prstGeom prst="rect">
                        <a:avLst/>
                      </a:prstGeom>
                    </p:spPr>
                  </p:pic>
                </p:oleObj>
              </mc:Fallback>
            </mc:AlternateContent>
          </a:graphicData>
        </a:graphic>
      </p:graphicFrame>
      <p:graphicFrame>
        <p:nvGraphicFramePr>
          <p:cNvPr id="7" name="Objeto 57">
            <a:extLst>
              <a:ext uri="{FF2B5EF4-FFF2-40B4-BE49-F238E27FC236}">
                <a16:creationId xmlns="" xmlns:a16="http://schemas.microsoft.com/office/drawing/2014/main" id="{B108B808-058E-4905-9161-00D720B798DE}"/>
              </a:ext>
            </a:extLst>
          </p:cNvPr>
          <p:cNvGraphicFramePr>
            <a:graphicFrameLocks noChangeAspect="1"/>
          </p:cNvGraphicFramePr>
          <p:nvPr>
            <p:extLst>
              <p:ext uri="{D42A27DB-BD31-4B8C-83A1-F6EECF244321}">
                <p14:modId xmlns:p14="http://schemas.microsoft.com/office/powerpoint/2010/main" val="4245162874"/>
              </p:ext>
            </p:extLst>
          </p:nvPr>
        </p:nvGraphicFramePr>
        <p:xfrm>
          <a:off x="4636676" y="4906901"/>
          <a:ext cx="2133600" cy="1499985"/>
        </p:xfrm>
        <a:graphic>
          <a:graphicData uri="http://schemas.openxmlformats.org/presentationml/2006/ole">
            <mc:AlternateContent xmlns:mc="http://schemas.openxmlformats.org/markup-compatibility/2006">
              <mc:Choice xmlns:v="urn:schemas-microsoft-com:vml" Requires="v">
                <p:oleObj spid="_x0000_s15673" name="Prism 6" r:id="rId13" imgW="3823561" imgH="2689630" progId="Prism6.Document">
                  <p:embed/>
                </p:oleObj>
              </mc:Choice>
              <mc:Fallback>
                <p:oleObj name="Prism 6" r:id="rId13" imgW="3823561" imgH="2689630" progId="Prism6.Document">
                  <p:embed/>
                  <p:pic>
                    <p:nvPicPr>
                      <p:cNvPr id="0" name=""/>
                      <p:cNvPicPr/>
                      <p:nvPr/>
                    </p:nvPicPr>
                    <p:blipFill>
                      <a:blip r:embed="rId14"/>
                      <a:stretch>
                        <a:fillRect/>
                      </a:stretch>
                    </p:blipFill>
                    <p:spPr>
                      <a:xfrm>
                        <a:off x="4636676" y="4906901"/>
                        <a:ext cx="2133600" cy="1499985"/>
                      </a:xfrm>
                      <a:prstGeom prst="rect">
                        <a:avLst/>
                      </a:prstGeom>
                    </p:spPr>
                  </p:pic>
                </p:oleObj>
              </mc:Fallback>
            </mc:AlternateContent>
          </a:graphicData>
        </a:graphic>
      </p:graphicFrame>
      <p:grpSp>
        <p:nvGrpSpPr>
          <p:cNvPr id="8" name="Grupo 24">
            <a:extLst>
              <a:ext uri="{FF2B5EF4-FFF2-40B4-BE49-F238E27FC236}">
                <a16:creationId xmlns="" xmlns:a16="http://schemas.microsoft.com/office/drawing/2014/main" id="{2FC918FB-A0DE-432A-9017-C6CCEC71D64E}"/>
              </a:ext>
            </a:extLst>
          </p:cNvPr>
          <p:cNvGrpSpPr/>
          <p:nvPr/>
        </p:nvGrpSpPr>
        <p:grpSpPr>
          <a:xfrm>
            <a:off x="6898864" y="229925"/>
            <a:ext cx="1905000" cy="1911481"/>
            <a:chOff x="4679179" y="2186255"/>
            <a:chExt cx="1905000" cy="1911481"/>
          </a:xfrm>
        </p:grpSpPr>
        <p:graphicFrame>
          <p:nvGraphicFramePr>
            <p:cNvPr id="9" name="Objeto 19"/>
            <p:cNvGraphicFramePr>
              <a:graphicFrameLocks noChangeAspect="1"/>
            </p:cNvGraphicFramePr>
            <p:nvPr>
              <p:extLst>
                <p:ext uri="{D42A27DB-BD31-4B8C-83A1-F6EECF244321}">
                  <p14:modId xmlns:p14="http://schemas.microsoft.com/office/powerpoint/2010/main" val="2609133705"/>
                </p:ext>
              </p:extLst>
            </p:nvPr>
          </p:nvGraphicFramePr>
          <p:xfrm>
            <a:off x="4679179" y="2186255"/>
            <a:ext cx="1905000" cy="1044575"/>
          </p:xfrm>
          <a:graphic>
            <a:graphicData uri="http://schemas.openxmlformats.org/presentationml/2006/ole">
              <mc:AlternateContent xmlns:mc="http://schemas.openxmlformats.org/markup-compatibility/2006">
                <mc:Choice xmlns:v="urn:schemas-microsoft-com:vml" Requires="v">
                  <p:oleObj spid="_x0000_s15674" name="Prism 6" r:id="rId15" imgW="3892347" imgH="2514235" progId="Prism6.Document">
                    <p:embed/>
                  </p:oleObj>
                </mc:Choice>
                <mc:Fallback>
                  <p:oleObj name="Prism 6" r:id="rId15" imgW="3892347" imgH="2514235" progId="Prism6.Document">
                    <p:embed/>
                    <p:pic>
                      <p:nvPicPr>
                        <p:cNvPr id="0" name=""/>
                        <p:cNvPicPr/>
                        <p:nvPr/>
                      </p:nvPicPr>
                      <p:blipFill>
                        <a:blip r:embed="rId16"/>
                        <a:stretch>
                          <a:fillRect/>
                        </a:stretch>
                      </p:blipFill>
                      <p:spPr>
                        <a:xfrm>
                          <a:off x="4679179" y="2186255"/>
                          <a:ext cx="1905000" cy="1044575"/>
                        </a:xfrm>
                        <a:prstGeom prst="rect">
                          <a:avLst/>
                        </a:prstGeom>
                      </p:spPr>
                    </p:pic>
                  </p:oleObj>
                </mc:Fallback>
              </mc:AlternateContent>
            </a:graphicData>
          </a:graphic>
        </p:graphicFrame>
        <p:pic>
          <p:nvPicPr>
            <p:cNvPr id="10" name="Imagen 29"/>
            <p:cNvPicPr>
              <a:picLocks noChangeAspect="1"/>
            </p:cNvPicPr>
            <p:nvPr/>
          </p:nvPicPr>
          <p:blipFill rotWithShape="1">
            <a:blip r:embed="rId17">
              <a:extLst>
                <a:ext uri="{BEBA8EAE-BF5A-486C-A8C5-ECC9F3942E4B}">
                  <a14:imgProps xmlns:a14="http://schemas.microsoft.com/office/drawing/2010/main">
                    <a14:imgLayer r:embed="rId18">
                      <a14:imgEffect>
                        <a14:brightnessContrast bright="40000"/>
                      </a14:imgEffect>
                    </a14:imgLayer>
                  </a14:imgProps>
                </a:ext>
                <a:ext uri="{28A0092B-C50C-407E-A947-70E740481C1C}">
                  <a14:useLocalDpi xmlns:a14="http://schemas.microsoft.com/office/drawing/2010/main"/>
                </a:ext>
              </a:extLst>
            </a:blip>
            <a:srcRect/>
            <a:stretch/>
          </p:blipFill>
          <p:spPr>
            <a:xfrm>
              <a:off x="5674824" y="3280331"/>
              <a:ext cx="802991" cy="812176"/>
            </a:xfrm>
            <a:prstGeom prst="rect">
              <a:avLst/>
            </a:prstGeom>
            <a:ln>
              <a:noFill/>
            </a:ln>
          </p:spPr>
        </p:pic>
        <p:pic>
          <p:nvPicPr>
            <p:cNvPr id="11" name="Imagen 30"/>
            <p:cNvPicPr>
              <a:picLocks noChangeAspect="1"/>
            </p:cNvPicPr>
            <p:nvPr/>
          </p:nvPicPr>
          <p:blipFill>
            <a:blip r:embed="rId19">
              <a:extLst>
                <a:ext uri="{BEBA8EAE-BF5A-486C-A8C5-ECC9F3942E4B}">
                  <a14:imgProps xmlns:a14="http://schemas.microsoft.com/office/drawing/2010/main">
                    <a14:imgLayer r:embed="rId20">
                      <a14:imgEffect>
                        <a14:brightnessContrast bright="40000"/>
                      </a14:imgEffect>
                    </a14:imgLayer>
                  </a14:imgProps>
                </a:ext>
                <a:ext uri="{28A0092B-C50C-407E-A947-70E740481C1C}">
                  <a14:useLocalDpi xmlns:a14="http://schemas.microsoft.com/office/drawing/2010/main"/>
                </a:ext>
              </a:extLst>
            </a:blip>
            <a:stretch>
              <a:fillRect/>
            </a:stretch>
          </p:blipFill>
          <p:spPr>
            <a:xfrm>
              <a:off x="4841306" y="3276218"/>
              <a:ext cx="813862" cy="821518"/>
            </a:xfrm>
            <a:prstGeom prst="rect">
              <a:avLst/>
            </a:prstGeom>
            <a:ln>
              <a:noFill/>
            </a:ln>
          </p:spPr>
        </p:pic>
      </p:grpSp>
      <p:grpSp>
        <p:nvGrpSpPr>
          <p:cNvPr id="12" name="Grupo 23">
            <a:extLst>
              <a:ext uri="{FF2B5EF4-FFF2-40B4-BE49-F238E27FC236}">
                <a16:creationId xmlns="" xmlns:a16="http://schemas.microsoft.com/office/drawing/2014/main" id="{249C073F-AB13-4290-82B4-784EB14C9FE0}"/>
              </a:ext>
            </a:extLst>
          </p:cNvPr>
          <p:cNvGrpSpPr/>
          <p:nvPr/>
        </p:nvGrpSpPr>
        <p:grpSpPr>
          <a:xfrm>
            <a:off x="6991859" y="4549946"/>
            <a:ext cx="1777132" cy="1882503"/>
            <a:chOff x="4791611" y="6020001"/>
            <a:chExt cx="1777132" cy="1882502"/>
          </a:xfrm>
        </p:grpSpPr>
        <p:graphicFrame>
          <p:nvGraphicFramePr>
            <p:cNvPr id="13" name="Objeto 18"/>
            <p:cNvGraphicFramePr>
              <a:graphicFrameLocks noChangeAspect="1"/>
            </p:cNvGraphicFramePr>
            <p:nvPr>
              <p:extLst>
                <p:ext uri="{D42A27DB-BD31-4B8C-83A1-F6EECF244321}">
                  <p14:modId xmlns:p14="http://schemas.microsoft.com/office/powerpoint/2010/main" val="3529574919"/>
                </p:ext>
              </p:extLst>
            </p:nvPr>
          </p:nvGraphicFramePr>
          <p:xfrm>
            <a:off x="4791611" y="6020001"/>
            <a:ext cx="1777132" cy="1132321"/>
          </p:xfrm>
          <a:graphic>
            <a:graphicData uri="http://schemas.openxmlformats.org/presentationml/2006/ole">
              <mc:AlternateContent xmlns:mc="http://schemas.openxmlformats.org/markup-compatibility/2006">
                <mc:Choice xmlns:v="urn:schemas-microsoft-com:vml" Requires="v">
                  <p:oleObj spid="_x0000_s15675" name="Prism 6" r:id="rId21" imgW="3947087" imgH="2518557" progId="Prism6.Document">
                    <p:embed/>
                  </p:oleObj>
                </mc:Choice>
                <mc:Fallback>
                  <p:oleObj name="Prism 6" r:id="rId21" imgW="3947087" imgH="2518557" progId="Prism6.Document">
                    <p:embed/>
                    <p:pic>
                      <p:nvPicPr>
                        <p:cNvPr id="0" name=""/>
                        <p:cNvPicPr/>
                        <p:nvPr/>
                      </p:nvPicPr>
                      <p:blipFill>
                        <a:blip r:embed="rId22"/>
                        <a:stretch>
                          <a:fillRect/>
                        </a:stretch>
                      </p:blipFill>
                      <p:spPr>
                        <a:xfrm>
                          <a:off x="4791611" y="6020001"/>
                          <a:ext cx="1777132" cy="1132321"/>
                        </a:xfrm>
                        <a:prstGeom prst="rect">
                          <a:avLst/>
                        </a:prstGeom>
                      </p:spPr>
                    </p:pic>
                  </p:oleObj>
                </mc:Fallback>
              </mc:AlternateContent>
            </a:graphicData>
          </a:graphic>
        </p:graphicFrame>
        <p:pic>
          <p:nvPicPr>
            <p:cNvPr id="14" name="Imagen 38"/>
            <p:cNvPicPr>
              <a:picLocks noChangeAspect="1"/>
            </p:cNvPicPr>
            <p:nvPr/>
          </p:nvPicPr>
          <p:blipFill>
            <a:blip r:embed="rId23">
              <a:extLst>
                <a:ext uri="{BEBA8EAE-BF5A-486C-A8C5-ECC9F3942E4B}">
                  <a14:imgProps xmlns:a14="http://schemas.microsoft.com/office/drawing/2010/main">
                    <a14:imgLayer r:embed="rId24">
                      <a14:imgEffect>
                        <a14:brightnessContrast bright="40000"/>
                      </a14:imgEffect>
                    </a14:imgLayer>
                  </a14:imgProps>
                </a:ext>
                <a:ext uri="{28A0092B-C50C-407E-A947-70E740481C1C}">
                  <a14:useLocalDpi xmlns:a14="http://schemas.microsoft.com/office/drawing/2010/main"/>
                </a:ext>
              </a:extLst>
            </a:blip>
            <a:stretch>
              <a:fillRect/>
            </a:stretch>
          </p:blipFill>
          <p:spPr>
            <a:xfrm>
              <a:off x="5734691" y="7148929"/>
              <a:ext cx="765376" cy="750181"/>
            </a:xfrm>
            <a:prstGeom prst="rect">
              <a:avLst/>
            </a:prstGeom>
            <a:ln>
              <a:noFill/>
            </a:ln>
          </p:spPr>
        </p:pic>
        <p:pic>
          <p:nvPicPr>
            <p:cNvPr id="15" name="Imagen 39"/>
            <p:cNvPicPr>
              <a:picLocks noChangeAspect="1"/>
            </p:cNvPicPr>
            <p:nvPr/>
          </p:nvPicPr>
          <p:blipFill>
            <a:blip r:embed="rId25">
              <a:extLst>
                <a:ext uri="{BEBA8EAE-BF5A-486C-A8C5-ECC9F3942E4B}">
                  <a14:imgProps xmlns:a14="http://schemas.microsoft.com/office/drawing/2010/main">
                    <a14:imgLayer r:embed="rId26">
                      <a14:imgEffect>
                        <a14:brightnessContrast bright="40000"/>
                      </a14:imgEffect>
                    </a14:imgLayer>
                  </a14:imgProps>
                </a:ext>
                <a:ext uri="{28A0092B-C50C-407E-A947-70E740481C1C}">
                  <a14:useLocalDpi xmlns:a14="http://schemas.microsoft.com/office/drawing/2010/main"/>
                </a:ext>
              </a:extLst>
            </a:blip>
            <a:stretch>
              <a:fillRect/>
            </a:stretch>
          </p:blipFill>
          <p:spPr>
            <a:xfrm>
              <a:off x="4914200" y="7152322"/>
              <a:ext cx="803751" cy="750181"/>
            </a:xfrm>
            <a:prstGeom prst="rect">
              <a:avLst/>
            </a:prstGeom>
            <a:ln>
              <a:noFill/>
            </a:ln>
          </p:spPr>
        </p:pic>
      </p:grpSp>
      <p:graphicFrame>
        <p:nvGraphicFramePr>
          <p:cNvPr id="16" name="Objeto 2">
            <a:extLst>
              <a:ext uri="{FF2B5EF4-FFF2-40B4-BE49-F238E27FC236}">
                <a16:creationId xmlns="" xmlns:a16="http://schemas.microsoft.com/office/drawing/2014/main" id="{FBAA59F9-4E61-4BF8-A946-2F9220F3D6A1}"/>
              </a:ext>
            </a:extLst>
          </p:cNvPr>
          <p:cNvGraphicFramePr>
            <a:graphicFrameLocks noChangeAspect="1"/>
          </p:cNvGraphicFramePr>
          <p:nvPr>
            <p:extLst>
              <p:ext uri="{D42A27DB-BD31-4B8C-83A1-F6EECF244321}">
                <p14:modId xmlns:p14="http://schemas.microsoft.com/office/powerpoint/2010/main" val="376501502"/>
              </p:ext>
            </p:extLst>
          </p:nvPr>
        </p:nvGraphicFramePr>
        <p:xfrm>
          <a:off x="7016337" y="2230553"/>
          <a:ext cx="1681163" cy="1071563"/>
        </p:xfrm>
        <a:graphic>
          <a:graphicData uri="http://schemas.openxmlformats.org/presentationml/2006/ole">
            <mc:AlternateContent xmlns:mc="http://schemas.openxmlformats.org/markup-compatibility/2006">
              <mc:Choice xmlns:v="urn:schemas-microsoft-com:vml" Requires="v">
                <p:oleObj spid="_x0000_s15676" name="Prism 6" r:id="rId27" imgW="3910714" imgH="2491185" progId="Prism6.Document">
                  <p:embed/>
                </p:oleObj>
              </mc:Choice>
              <mc:Fallback>
                <p:oleObj name="Prism 6" r:id="rId27" imgW="3910714" imgH="2491185" progId="Prism6.Document">
                  <p:embed/>
                  <p:pic>
                    <p:nvPicPr>
                      <p:cNvPr id="0" name=""/>
                      <p:cNvPicPr/>
                      <p:nvPr/>
                    </p:nvPicPr>
                    <p:blipFill>
                      <a:blip r:embed="rId28"/>
                      <a:stretch>
                        <a:fillRect/>
                      </a:stretch>
                    </p:blipFill>
                    <p:spPr>
                      <a:xfrm>
                        <a:off x="7016337" y="2230553"/>
                        <a:ext cx="1681163" cy="1071563"/>
                      </a:xfrm>
                      <a:prstGeom prst="rect">
                        <a:avLst/>
                      </a:prstGeom>
                    </p:spPr>
                  </p:pic>
                </p:oleObj>
              </mc:Fallback>
            </mc:AlternateContent>
          </a:graphicData>
        </a:graphic>
      </p:graphicFrame>
      <p:grpSp>
        <p:nvGrpSpPr>
          <p:cNvPr id="17" name="Grupo 3">
            <a:extLst>
              <a:ext uri="{FF2B5EF4-FFF2-40B4-BE49-F238E27FC236}">
                <a16:creationId xmlns="" xmlns:a16="http://schemas.microsoft.com/office/drawing/2014/main" id="{45605F0E-93E5-46D4-B372-C2797CBFAA1F}"/>
              </a:ext>
            </a:extLst>
          </p:cNvPr>
          <p:cNvGrpSpPr/>
          <p:nvPr/>
        </p:nvGrpSpPr>
        <p:grpSpPr>
          <a:xfrm>
            <a:off x="7060992" y="3326303"/>
            <a:ext cx="1658631" cy="760187"/>
            <a:chOff x="4753442" y="5374462"/>
            <a:chExt cx="1733082" cy="772873"/>
          </a:xfrm>
        </p:grpSpPr>
        <p:pic>
          <p:nvPicPr>
            <p:cNvPr id="18" name="Imagen 33">
              <a:extLst>
                <a:ext uri="{FF2B5EF4-FFF2-40B4-BE49-F238E27FC236}">
                  <a16:creationId xmlns="" xmlns:a16="http://schemas.microsoft.com/office/drawing/2014/main" id="{FD6CC8FB-8EEE-4EA0-8BA1-FC8335AE60EF}"/>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5651482" y="5374462"/>
              <a:ext cx="835042" cy="768238"/>
            </a:xfrm>
            <a:prstGeom prst="rect">
              <a:avLst/>
            </a:prstGeom>
          </p:spPr>
        </p:pic>
        <p:pic>
          <p:nvPicPr>
            <p:cNvPr id="19" name="Imagen 34">
              <a:extLst>
                <a:ext uri="{FF2B5EF4-FFF2-40B4-BE49-F238E27FC236}">
                  <a16:creationId xmlns="" xmlns:a16="http://schemas.microsoft.com/office/drawing/2014/main" id="{87FA50F8-DE8B-4CF5-A527-88A2DA802127}"/>
                </a:ext>
              </a:extLst>
            </p:cNvPr>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753442" y="5376006"/>
              <a:ext cx="864824" cy="771329"/>
            </a:xfrm>
            <a:prstGeom prst="rect">
              <a:avLst/>
            </a:prstGeom>
          </p:spPr>
        </p:pic>
      </p:grpSp>
    </p:spTree>
    <p:extLst>
      <p:ext uri="{BB962C8B-B14F-4D97-AF65-F5344CB8AC3E}">
        <p14:creationId xmlns:p14="http://schemas.microsoft.com/office/powerpoint/2010/main" val="6690637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o 3"/>
          <p:cNvGraphicFramePr>
            <a:graphicFrameLocks noChangeAspect="1"/>
          </p:cNvGraphicFramePr>
          <p:nvPr>
            <p:extLst>
              <p:ext uri="{D42A27DB-BD31-4B8C-83A1-F6EECF244321}">
                <p14:modId xmlns:p14="http://schemas.microsoft.com/office/powerpoint/2010/main" val="653553204"/>
              </p:ext>
            </p:extLst>
          </p:nvPr>
        </p:nvGraphicFramePr>
        <p:xfrm>
          <a:off x="1104194" y="1981201"/>
          <a:ext cx="4769377" cy="3020868"/>
        </p:xfrm>
        <a:graphic>
          <a:graphicData uri="http://schemas.openxmlformats.org/presentationml/2006/ole">
            <mc:AlternateContent xmlns:mc="http://schemas.openxmlformats.org/markup-compatibility/2006">
              <mc:Choice xmlns:v="urn:schemas-microsoft-com:vml" Requires="v">
                <p:oleObj spid="_x0000_s6328" name="Prism 6" r:id="rId3" imgW="3832924" imgH="2427078" progId="Prism6.Document">
                  <p:embed/>
                </p:oleObj>
              </mc:Choice>
              <mc:Fallback>
                <p:oleObj name="Prism 6" r:id="rId3" imgW="3832924" imgH="2427078" progId="Prism6.Document">
                  <p:embed/>
                  <p:pic>
                    <p:nvPicPr>
                      <p:cNvPr id="0" name=""/>
                      <p:cNvPicPr/>
                      <p:nvPr/>
                    </p:nvPicPr>
                    <p:blipFill>
                      <a:blip r:embed="rId4"/>
                      <a:stretch>
                        <a:fillRect/>
                      </a:stretch>
                    </p:blipFill>
                    <p:spPr>
                      <a:xfrm>
                        <a:off x="1104194" y="1981201"/>
                        <a:ext cx="4769377" cy="3020868"/>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70826194"/>
              </p:ext>
            </p:extLst>
          </p:nvPr>
        </p:nvGraphicFramePr>
        <p:xfrm>
          <a:off x="6225033" y="1981201"/>
          <a:ext cx="4769377" cy="3020868"/>
        </p:xfrm>
        <a:graphic>
          <a:graphicData uri="http://schemas.openxmlformats.org/presentationml/2006/ole">
            <mc:AlternateContent xmlns:mc="http://schemas.openxmlformats.org/markup-compatibility/2006">
              <mc:Choice xmlns:v="urn:schemas-microsoft-com:vml" Requires="v">
                <p:oleObj spid="_x0000_s6329" name="Prism 6" r:id="rId5" imgW="3832924" imgH="2427078" progId="Prism6.Document">
                  <p:embed/>
                </p:oleObj>
              </mc:Choice>
              <mc:Fallback>
                <p:oleObj name="Prism 6" r:id="rId5" imgW="3832924" imgH="2427078" progId="Prism6.Document">
                  <p:embed/>
                  <p:pic>
                    <p:nvPicPr>
                      <p:cNvPr id="0" name=""/>
                      <p:cNvPicPr/>
                      <p:nvPr/>
                    </p:nvPicPr>
                    <p:blipFill>
                      <a:blip r:embed="rId6"/>
                      <a:stretch>
                        <a:fillRect/>
                      </a:stretch>
                    </p:blipFill>
                    <p:spPr>
                      <a:xfrm>
                        <a:off x="6225033" y="1981201"/>
                        <a:ext cx="4769377" cy="3020868"/>
                      </a:xfrm>
                      <a:prstGeom prst="rect">
                        <a:avLst/>
                      </a:prstGeom>
                    </p:spPr>
                  </p:pic>
                </p:oleObj>
              </mc:Fallback>
            </mc:AlternateContent>
          </a:graphicData>
        </a:graphic>
      </p:graphicFrame>
      <p:sp>
        <p:nvSpPr>
          <p:cNvPr id="6" name="Rectangle 29"/>
          <p:cNvSpPr>
            <a:spLocks noChangeArrowheads="1"/>
          </p:cNvSpPr>
          <p:nvPr/>
        </p:nvSpPr>
        <p:spPr bwMode="auto">
          <a:xfrm>
            <a:off x="3315408" y="1390989"/>
            <a:ext cx="615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s-ES" altLang="es-ES" b="1" dirty="0" smtClean="0">
                <a:cs typeface="Arial" panose="020B0604020202020204" pitchFamily="34" charset="0"/>
              </a:rPr>
              <a:t>C6/36</a:t>
            </a:r>
            <a:endParaRPr lang="es-ES" altLang="es-ES" b="1" dirty="0">
              <a:cs typeface="Arial" panose="020B0604020202020204" pitchFamily="34" charset="0"/>
            </a:endParaRPr>
          </a:p>
        </p:txBody>
      </p:sp>
      <p:sp>
        <p:nvSpPr>
          <p:cNvPr id="7" name="Rectangle 67"/>
          <p:cNvSpPr>
            <a:spLocks noChangeArrowheads="1"/>
          </p:cNvSpPr>
          <p:nvPr/>
        </p:nvSpPr>
        <p:spPr bwMode="auto">
          <a:xfrm>
            <a:off x="8421225" y="1418796"/>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s-ES" altLang="es-ES" b="1" dirty="0" smtClean="0"/>
              <a:t>BHK-21</a:t>
            </a:r>
            <a:endParaRPr lang="es-ES" altLang="es-ES" b="1" dirty="0"/>
          </a:p>
        </p:txBody>
      </p:sp>
      <p:sp>
        <p:nvSpPr>
          <p:cNvPr id="8" name="CuadroTexto 58"/>
          <p:cNvSpPr txBox="1"/>
          <p:nvPr/>
        </p:nvSpPr>
        <p:spPr>
          <a:xfrm>
            <a:off x="687523" y="276974"/>
            <a:ext cx="11074988" cy="461665"/>
          </a:xfrm>
          <a:prstGeom prst="rect">
            <a:avLst/>
          </a:prstGeom>
          <a:noFill/>
        </p:spPr>
        <p:txBody>
          <a:bodyPr wrap="square" rtlCol="0">
            <a:spAutoFit/>
          </a:bodyPr>
          <a:lstStyle/>
          <a:p>
            <a:pPr algn="ctr"/>
            <a:r>
              <a:rPr lang="en-US" sz="2400" b="1" dirty="0" smtClean="0">
                <a:latin typeface="Candara" panose="020E0502030303020204" pitchFamily="34" charset="0"/>
              </a:rPr>
              <a:t>Virion release  is not affected by Cyclosporine A treatment </a:t>
            </a:r>
            <a:endParaRPr lang="en-US" sz="2400" b="1" dirty="0">
              <a:latin typeface="Candara" panose="020E0502030303020204" pitchFamily="34" charset="0"/>
            </a:endParaRPr>
          </a:p>
        </p:txBody>
      </p:sp>
      <p:sp>
        <p:nvSpPr>
          <p:cNvPr id="9" name="TextBox 8"/>
          <p:cNvSpPr txBox="1"/>
          <p:nvPr/>
        </p:nvSpPr>
        <p:spPr>
          <a:xfrm>
            <a:off x="5180859" y="5538556"/>
            <a:ext cx="2052084" cy="369332"/>
          </a:xfrm>
          <a:prstGeom prst="rect">
            <a:avLst/>
          </a:prstGeom>
          <a:noFill/>
        </p:spPr>
        <p:txBody>
          <a:bodyPr wrap="square" rtlCol="0">
            <a:spAutoFit/>
          </a:bodyPr>
          <a:lstStyle/>
          <a:p>
            <a:r>
              <a:rPr lang="es-ES" dirty="0" smtClean="0">
                <a:latin typeface="Candara" panose="020E0502030303020204" pitchFamily="34" charset="0"/>
              </a:rPr>
              <a:t>            9 </a:t>
            </a:r>
            <a:r>
              <a:rPr lang="es-ES" dirty="0" err="1" smtClean="0">
                <a:latin typeface="Candara" panose="020E0502030303020204" pitchFamily="34" charset="0"/>
              </a:rPr>
              <a:t>mM</a:t>
            </a:r>
            <a:endParaRPr lang="es-MX" dirty="0">
              <a:latin typeface="Candara" panose="020E0502030303020204" pitchFamily="34" charset="0"/>
            </a:endParaRPr>
          </a:p>
        </p:txBody>
      </p:sp>
      <p:sp>
        <p:nvSpPr>
          <p:cNvPr id="10" name="TextBox 9"/>
          <p:cNvSpPr txBox="1"/>
          <p:nvPr/>
        </p:nvSpPr>
        <p:spPr>
          <a:xfrm>
            <a:off x="11246827" y="5603390"/>
            <a:ext cx="579005" cy="400110"/>
          </a:xfrm>
          <a:prstGeom prst="rect">
            <a:avLst/>
          </a:prstGeom>
          <a:noFill/>
        </p:spPr>
        <p:txBody>
          <a:bodyPr wrap="none" rtlCol="0">
            <a:spAutoFit/>
          </a:bodyPr>
          <a:lstStyle/>
          <a:p>
            <a:r>
              <a:rPr lang="es-ES" sz="2000" dirty="0">
                <a:latin typeface="Candara" panose="020E0502030303020204" pitchFamily="34" charset="0"/>
              </a:rPr>
              <a:t>n</a:t>
            </a:r>
            <a:r>
              <a:rPr lang="es-ES" sz="2000" dirty="0" smtClean="0">
                <a:latin typeface="Candara" panose="020E0502030303020204" pitchFamily="34" charset="0"/>
              </a:rPr>
              <a:t>=3</a:t>
            </a:r>
            <a:endParaRPr lang="es-MX" sz="2000" dirty="0">
              <a:latin typeface="Candara" panose="020E0502030303020204" pitchFamily="34" charset="0"/>
            </a:endParaRPr>
          </a:p>
        </p:txBody>
      </p:sp>
    </p:spTree>
    <p:extLst>
      <p:ext uri="{BB962C8B-B14F-4D97-AF65-F5344CB8AC3E}">
        <p14:creationId xmlns:p14="http://schemas.microsoft.com/office/powerpoint/2010/main" val="2456185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83248" y="-99392"/>
            <a:ext cx="9901317" cy="6951618"/>
            <a:chOff x="962436" y="-99392"/>
            <a:chExt cx="7425988" cy="6951618"/>
          </a:xfrm>
        </p:grpSpPr>
        <p:pic>
          <p:nvPicPr>
            <p:cNvPr id="3074" name="Picture 2" descr="https://4.bp.blogspot.com/-ikJ93xtT9z4/Vtkw4PZRyrI/AAAAAAAAF3o/CvH4P9VtZPA/s1600/pt-art-2421-2.jpg"/>
            <p:cNvPicPr>
              <a:picLocks noChangeAspect="1" noChangeArrowheads="1"/>
            </p:cNvPicPr>
            <p:nvPr/>
          </p:nvPicPr>
          <p:blipFill rotWithShape="1">
            <a:blip r:embed="rId2">
              <a:extLst>
                <a:ext uri="{28A0092B-C50C-407E-A947-70E740481C1C}">
                  <a14:useLocalDpi xmlns:a14="http://schemas.microsoft.com/office/drawing/2010/main" val="0"/>
                </a:ext>
              </a:extLst>
            </a:blip>
            <a:srcRect t="39351"/>
            <a:stretch/>
          </p:blipFill>
          <p:spPr bwMode="auto">
            <a:xfrm>
              <a:off x="1187624" y="3645024"/>
              <a:ext cx="7200800" cy="32072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27016" y="-99392"/>
              <a:ext cx="5913350" cy="707886"/>
            </a:xfrm>
            <a:prstGeom prst="rect">
              <a:avLst/>
            </a:prstGeom>
            <a:noFill/>
          </p:spPr>
          <p:txBody>
            <a:bodyPr wrap="none" rtlCol="0">
              <a:spAutoFit/>
            </a:bodyPr>
            <a:lstStyle/>
            <a:p>
              <a:r>
                <a:rPr lang="es-ES" sz="4000" dirty="0" smtClean="0">
                  <a:solidFill>
                    <a:srgbClr val="0070C0"/>
                  </a:solidFill>
                </a:rPr>
                <a:t>Virión y genoma del virus del dengue</a:t>
              </a:r>
              <a:endParaRPr lang="es-MX" sz="4000" dirty="0">
                <a:solidFill>
                  <a:srgbClr val="0070C0"/>
                </a:solidFill>
              </a:endParaRPr>
            </a:p>
          </p:txBody>
        </p:sp>
        <p:sp>
          <p:nvSpPr>
            <p:cNvPr id="3" name="Rectangle 2"/>
            <p:cNvSpPr/>
            <p:nvPr/>
          </p:nvSpPr>
          <p:spPr>
            <a:xfrm>
              <a:off x="2947662" y="3470886"/>
              <a:ext cx="216024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436" y="670049"/>
              <a:ext cx="7425988" cy="300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359825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o 1"/>
          <p:cNvGraphicFramePr>
            <a:graphicFrameLocks noChangeAspect="1"/>
          </p:cNvGraphicFramePr>
          <p:nvPr>
            <p:extLst>
              <p:ext uri="{D42A27DB-BD31-4B8C-83A1-F6EECF244321}">
                <p14:modId xmlns:p14="http://schemas.microsoft.com/office/powerpoint/2010/main" val="2698200695"/>
              </p:ext>
            </p:extLst>
          </p:nvPr>
        </p:nvGraphicFramePr>
        <p:xfrm>
          <a:off x="1153685" y="2130443"/>
          <a:ext cx="4656011" cy="3226075"/>
        </p:xfrm>
        <a:graphic>
          <a:graphicData uri="http://schemas.openxmlformats.org/presentationml/2006/ole">
            <mc:AlternateContent xmlns:mc="http://schemas.openxmlformats.org/markup-compatibility/2006">
              <mc:Choice xmlns:v="urn:schemas-microsoft-com:vml" Requires="v">
                <p:oleObj spid="_x0000_s5306" name="Prism 6" r:id="rId3" imgW="3814557" imgH="2643891" progId="Prism6.Document">
                  <p:embed/>
                </p:oleObj>
              </mc:Choice>
              <mc:Fallback>
                <p:oleObj name="Prism 6" r:id="rId3" imgW="3814557" imgH="2643891" progId="Prism6.Document">
                  <p:embed/>
                  <p:pic>
                    <p:nvPicPr>
                      <p:cNvPr id="0" name=""/>
                      <p:cNvPicPr/>
                      <p:nvPr/>
                    </p:nvPicPr>
                    <p:blipFill>
                      <a:blip r:embed="rId4"/>
                      <a:stretch>
                        <a:fillRect/>
                      </a:stretch>
                    </p:blipFill>
                    <p:spPr>
                      <a:xfrm>
                        <a:off x="1153685" y="2130443"/>
                        <a:ext cx="4656011" cy="3226075"/>
                      </a:xfrm>
                      <a:prstGeom prst="rect">
                        <a:avLst/>
                      </a:prstGeom>
                    </p:spPr>
                  </p:pic>
                </p:oleObj>
              </mc:Fallback>
            </mc:AlternateContent>
          </a:graphicData>
        </a:graphic>
      </p:graphicFrame>
      <p:graphicFrame>
        <p:nvGraphicFramePr>
          <p:cNvPr id="3" name="Objeto 2"/>
          <p:cNvGraphicFramePr>
            <a:graphicFrameLocks noChangeAspect="1"/>
          </p:cNvGraphicFramePr>
          <p:nvPr>
            <p:extLst>
              <p:ext uri="{D42A27DB-BD31-4B8C-83A1-F6EECF244321}">
                <p14:modId xmlns:p14="http://schemas.microsoft.com/office/powerpoint/2010/main" val="663972477"/>
              </p:ext>
            </p:extLst>
          </p:nvPr>
        </p:nvGraphicFramePr>
        <p:xfrm>
          <a:off x="6628836" y="2393951"/>
          <a:ext cx="4656013" cy="2962564"/>
        </p:xfrm>
        <a:graphic>
          <a:graphicData uri="http://schemas.openxmlformats.org/presentationml/2006/ole">
            <mc:AlternateContent xmlns:mc="http://schemas.openxmlformats.org/markup-compatibility/2006">
              <mc:Choice xmlns:v="urn:schemas-microsoft-com:vml" Requires="v">
                <p:oleObj spid="_x0000_s5307" name="Prism 6" r:id="rId5" imgW="3814557" imgH="2427078" progId="Prism6.Document">
                  <p:embed/>
                </p:oleObj>
              </mc:Choice>
              <mc:Fallback>
                <p:oleObj name="Prism 6" r:id="rId5" imgW="3814557" imgH="2427078" progId="Prism6.Document">
                  <p:embed/>
                  <p:pic>
                    <p:nvPicPr>
                      <p:cNvPr id="0" name=""/>
                      <p:cNvPicPr/>
                      <p:nvPr/>
                    </p:nvPicPr>
                    <p:blipFill>
                      <a:blip r:embed="rId6"/>
                      <a:stretch>
                        <a:fillRect/>
                      </a:stretch>
                    </p:blipFill>
                    <p:spPr>
                      <a:xfrm>
                        <a:off x="6628836" y="2393951"/>
                        <a:ext cx="4656013" cy="2962564"/>
                      </a:xfrm>
                      <a:prstGeom prst="rect">
                        <a:avLst/>
                      </a:prstGeom>
                    </p:spPr>
                  </p:pic>
                </p:oleObj>
              </mc:Fallback>
            </mc:AlternateContent>
          </a:graphicData>
        </a:graphic>
      </p:graphicFrame>
      <p:sp>
        <p:nvSpPr>
          <p:cNvPr id="4" name="Rectangle 29"/>
          <p:cNvSpPr>
            <a:spLocks noChangeArrowheads="1"/>
          </p:cNvSpPr>
          <p:nvPr/>
        </p:nvSpPr>
        <p:spPr bwMode="auto">
          <a:xfrm>
            <a:off x="2911352" y="1720587"/>
            <a:ext cx="615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s-ES" altLang="es-ES" b="1" dirty="0" smtClean="0">
                <a:cs typeface="Arial" panose="020B0604020202020204" pitchFamily="34" charset="0"/>
              </a:rPr>
              <a:t>C6/36</a:t>
            </a:r>
            <a:endParaRPr lang="es-ES" altLang="es-ES" b="1" dirty="0">
              <a:cs typeface="Arial" panose="020B0604020202020204" pitchFamily="34" charset="0"/>
            </a:endParaRPr>
          </a:p>
        </p:txBody>
      </p:sp>
      <p:sp>
        <p:nvSpPr>
          <p:cNvPr id="5" name="Rectangle 67"/>
          <p:cNvSpPr>
            <a:spLocks noChangeArrowheads="1"/>
          </p:cNvSpPr>
          <p:nvPr/>
        </p:nvSpPr>
        <p:spPr bwMode="auto">
          <a:xfrm>
            <a:off x="8782747" y="1748394"/>
            <a:ext cx="8335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es-ES" altLang="es-ES" b="1" dirty="0" smtClean="0"/>
              <a:t>BHK-21</a:t>
            </a:r>
            <a:endParaRPr lang="es-ES" altLang="es-ES" b="1" dirty="0"/>
          </a:p>
        </p:txBody>
      </p:sp>
      <p:sp>
        <p:nvSpPr>
          <p:cNvPr id="6" name="CuadroTexto 94"/>
          <p:cNvSpPr txBox="1"/>
          <p:nvPr/>
        </p:nvSpPr>
        <p:spPr>
          <a:xfrm>
            <a:off x="902159" y="304448"/>
            <a:ext cx="10804284" cy="1200329"/>
          </a:xfrm>
          <a:prstGeom prst="rect">
            <a:avLst/>
          </a:prstGeom>
          <a:noFill/>
        </p:spPr>
        <p:txBody>
          <a:bodyPr wrap="square" rtlCol="0">
            <a:spAutoFit/>
          </a:bodyPr>
          <a:lstStyle/>
          <a:p>
            <a:pPr algn="ctr"/>
            <a:r>
              <a:rPr lang="en-US" sz="2400" b="1" dirty="0">
                <a:latin typeface="Candara" panose="020E0502030303020204" pitchFamily="34" charset="0"/>
              </a:rPr>
              <a:t>NS1 secretion in </a:t>
            </a:r>
            <a:r>
              <a:rPr lang="en-US" sz="2400" b="1" dirty="0" smtClean="0">
                <a:latin typeface="Candara" panose="020E0502030303020204" pitchFamily="34" charset="0"/>
              </a:rPr>
              <a:t>C6/36 </a:t>
            </a:r>
            <a:r>
              <a:rPr lang="en-US" sz="2400" b="1" dirty="0">
                <a:latin typeface="Candara" panose="020E0502030303020204" pitchFamily="34" charset="0"/>
              </a:rPr>
              <a:t>cells is </a:t>
            </a:r>
            <a:r>
              <a:rPr lang="en-US" sz="2400" b="1" dirty="0" smtClean="0">
                <a:latin typeface="Candara" panose="020E0502030303020204" pitchFamily="34" charset="0"/>
              </a:rPr>
              <a:t>affected </a:t>
            </a:r>
            <a:r>
              <a:rPr lang="en-US" sz="2400" b="1" dirty="0">
                <a:latin typeface="Candara" panose="020E0502030303020204" pitchFamily="34" charset="0"/>
              </a:rPr>
              <a:t>by </a:t>
            </a:r>
            <a:r>
              <a:rPr lang="en-US" sz="2400" b="1" dirty="0" smtClean="0">
                <a:latin typeface="Candara" panose="020E0502030303020204" pitchFamily="34" charset="0"/>
              </a:rPr>
              <a:t>Cyclosporine A treatment </a:t>
            </a:r>
          </a:p>
          <a:p>
            <a:pPr algn="ctr"/>
            <a:r>
              <a:rPr lang="en-US" sz="2400" b="1" dirty="0" smtClean="0">
                <a:latin typeface="Candara" panose="020E0502030303020204" pitchFamily="34" charset="0"/>
              </a:rPr>
              <a:t>(</a:t>
            </a:r>
            <a:r>
              <a:rPr lang="en-US" sz="2400" b="1" dirty="0" err="1" smtClean="0">
                <a:latin typeface="Candara" panose="020E0502030303020204" pitchFamily="34" charset="0"/>
              </a:rPr>
              <a:t>Cyclophilin</a:t>
            </a:r>
            <a:r>
              <a:rPr lang="en-US" sz="2400" b="1" dirty="0" smtClean="0">
                <a:latin typeface="Candara" panose="020E0502030303020204" pitchFamily="34" charset="0"/>
              </a:rPr>
              <a:t> A inhibitor) </a:t>
            </a:r>
            <a:endParaRPr lang="en-US" sz="2400" b="1" dirty="0">
              <a:latin typeface="Candara" panose="020E0502030303020204" pitchFamily="34" charset="0"/>
            </a:endParaRPr>
          </a:p>
          <a:p>
            <a:pPr algn="ctr"/>
            <a:endParaRPr lang="en-US" sz="2400" b="1" dirty="0">
              <a:latin typeface="Candara" panose="020E0502030303020204" pitchFamily="34" charset="0"/>
            </a:endParaRPr>
          </a:p>
        </p:txBody>
      </p:sp>
      <p:sp>
        <p:nvSpPr>
          <p:cNvPr id="7" name="TextBox 6"/>
          <p:cNvSpPr txBox="1"/>
          <p:nvPr/>
        </p:nvSpPr>
        <p:spPr>
          <a:xfrm>
            <a:off x="5180859" y="6176536"/>
            <a:ext cx="2052084" cy="369332"/>
          </a:xfrm>
          <a:prstGeom prst="rect">
            <a:avLst/>
          </a:prstGeom>
          <a:noFill/>
        </p:spPr>
        <p:txBody>
          <a:bodyPr wrap="square" rtlCol="0">
            <a:spAutoFit/>
          </a:bodyPr>
          <a:lstStyle/>
          <a:p>
            <a:r>
              <a:rPr lang="es-ES" dirty="0" smtClean="0">
                <a:latin typeface="Candara" panose="020E0502030303020204" pitchFamily="34" charset="0"/>
              </a:rPr>
              <a:t>            9 </a:t>
            </a:r>
            <a:r>
              <a:rPr lang="es-ES" dirty="0" err="1" smtClean="0">
                <a:latin typeface="Candara" panose="020E0502030303020204" pitchFamily="34" charset="0"/>
              </a:rPr>
              <a:t>mM</a:t>
            </a:r>
            <a:endParaRPr lang="es-MX" dirty="0">
              <a:latin typeface="Candara" panose="020E0502030303020204" pitchFamily="34" charset="0"/>
            </a:endParaRPr>
          </a:p>
        </p:txBody>
      </p:sp>
      <p:cxnSp>
        <p:nvCxnSpPr>
          <p:cNvPr id="9" name="Straight Connector 8"/>
          <p:cNvCxnSpPr/>
          <p:nvPr/>
        </p:nvCxnSpPr>
        <p:spPr>
          <a:xfrm>
            <a:off x="3219126" y="5263110"/>
            <a:ext cx="1895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6467" y="5294992"/>
            <a:ext cx="720069" cy="369332"/>
          </a:xfrm>
          <a:prstGeom prst="rect">
            <a:avLst/>
          </a:prstGeom>
          <a:noFill/>
        </p:spPr>
        <p:txBody>
          <a:bodyPr wrap="none" rtlCol="0">
            <a:spAutoFit/>
          </a:bodyPr>
          <a:lstStyle/>
          <a:p>
            <a:r>
              <a:rPr lang="es-ES" dirty="0" smtClean="0"/>
              <a:t>DENV</a:t>
            </a:r>
            <a:endParaRPr lang="es-MX" dirty="0"/>
          </a:p>
        </p:txBody>
      </p:sp>
      <p:cxnSp>
        <p:nvCxnSpPr>
          <p:cNvPr id="12" name="Straight Connector 11"/>
          <p:cNvCxnSpPr/>
          <p:nvPr/>
        </p:nvCxnSpPr>
        <p:spPr>
          <a:xfrm>
            <a:off x="8836887" y="5256015"/>
            <a:ext cx="1895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424231" y="5309163"/>
            <a:ext cx="720069" cy="369332"/>
          </a:xfrm>
          <a:prstGeom prst="rect">
            <a:avLst/>
          </a:prstGeom>
          <a:noFill/>
        </p:spPr>
        <p:txBody>
          <a:bodyPr wrap="none" rtlCol="0">
            <a:spAutoFit/>
          </a:bodyPr>
          <a:lstStyle/>
          <a:p>
            <a:r>
              <a:rPr lang="es-ES" dirty="0" smtClean="0"/>
              <a:t>DENV</a:t>
            </a:r>
            <a:endParaRPr lang="es-MX" dirty="0"/>
          </a:p>
        </p:txBody>
      </p:sp>
      <p:sp>
        <p:nvSpPr>
          <p:cNvPr id="14" name="TextBox 13"/>
          <p:cNvSpPr txBox="1"/>
          <p:nvPr/>
        </p:nvSpPr>
        <p:spPr>
          <a:xfrm>
            <a:off x="11416957" y="6177572"/>
            <a:ext cx="579005" cy="400110"/>
          </a:xfrm>
          <a:prstGeom prst="rect">
            <a:avLst/>
          </a:prstGeom>
          <a:noFill/>
        </p:spPr>
        <p:txBody>
          <a:bodyPr wrap="none" rtlCol="0">
            <a:spAutoFit/>
          </a:bodyPr>
          <a:lstStyle/>
          <a:p>
            <a:r>
              <a:rPr lang="es-ES" sz="2000" dirty="0">
                <a:latin typeface="Candara" panose="020E0502030303020204" pitchFamily="34" charset="0"/>
              </a:rPr>
              <a:t>n</a:t>
            </a:r>
            <a:r>
              <a:rPr lang="es-ES" sz="2000" dirty="0" smtClean="0">
                <a:latin typeface="Candara" panose="020E0502030303020204" pitchFamily="34" charset="0"/>
              </a:rPr>
              <a:t>=3</a:t>
            </a:r>
            <a:endParaRPr lang="es-MX" sz="2000" dirty="0">
              <a:latin typeface="Candara" panose="020E0502030303020204" pitchFamily="34" charset="0"/>
            </a:endParaRPr>
          </a:p>
        </p:txBody>
      </p:sp>
    </p:spTree>
    <p:extLst>
      <p:ext uri="{BB962C8B-B14F-4D97-AF65-F5344CB8AC3E}">
        <p14:creationId xmlns:p14="http://schemas.microsoft.com/office/powerpoint/2010/main" val="3433382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2"/>
          <a:stretch>
            <a:fillRect/>
          </a:stretch>
        </p:blipFill>
        <p:spPr>
          <a:xfrm flipH="1">
            <a:off x="2267981" y="2152515"/>
            <a:ext cx="1133475" cy="1962150"/>
          </a:xfrm>
          <a:prstGeom prst="rect">
            <a:avLst/>
          </a:prstGeom>
        </p:spPr>
      </p:pic>
      <p:pic>
        <p:nvPicPr>
          <p:cNvPr id="24" name="Imagen 23"/>
          <p:cNvPicPr>
            <a:picLocks noChangeAspect="1"/>
          </p:cNvPicPr>
          <p:nvPr/>
        </p:nvPicPr>
        <p:blipFill>
          <a:blip r:embed="rId3"/>
          <a:stretch>
            <a:fillRect/>
          </a:stretch>
        </p:blipFill>
        <p:spPr>
          <a:xfrm>
            <a:off x="2860179" y="4473032"/>
            <a:ext cx="1204492" cy="2045251"/>
          </a:xfrm>
          <a:prstGeom prst="rect">
            <a:avLst/>
          </a:prstGeom>
        </p:spPr>
      </p:pic>
      <p:cxnSp>
        <p:nvCxnSpPr>
          <p:cNvPr id="16" name="Conector recto de flecha 15"/>
          <p:cNvCxnSpPr/>
          <p:nvPr/>
        </p:nvCxnSpPr>
        <p:spPr>
          <a:xfrm flipH="1">
            <a:off x="3812580" y="4423961"/>
            <a:ext cx="1462213" cy="68809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o 8"/>
          <p:cNvGrpSpPr/>
          <p:nvPr/>
        </p:nvGrpSpPr>
        <p:grpSpPr>
          <a:xfrm>
            <a:off x="4627417" y="2626758"/>
            <a:ext cx="2061283" cy="1978184"/>
            <a:chOff x="3457333" y="2244919"/>
            <a:chExt cx="2061282" cy="1978184"/>
          </a:xfrm>
        </p:grpSpPr>
        <p:sp>
          <p:nvSpPr>
            <p:cNvPr id="3" name="Elipse 2"/>
            <p:cNvSpPr/>
            <p:nvPr/>
          </p:nvSpPr>
          <p:spPr>
            <a:xfrm>
              <a:off x="3923136" y="3296847"/>
              <a:ext cx="1274618" cy="665018"/>
            </a:xfrm>
            <a:prstGeom prst="ellipse">
              <a:avLst/>
            </a:prstGeom>
            <a:solidFill>
              <a:srgbClr val="FFC000"/>
            </a:solidFill>
            <a:ln>
              <a:solidFill>
                <a:srgbClr val="FFFF00"/>
              </a:solidFill>
            </a:ln>
            <a:scene3d>
              <a:camera prst="isometricOffAxis1Righ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Cy40</a:t>
              </a:r>
            </a:p>
          </p:txBody>
        </p:sp>
        <p:sp>
          <p:nvSpPr>
            <p:cNvPr id="4" name="Rectángulo: esquinas redondeadas 3"/>
            <p:cNvSpPr/>
            <p:nvPr/>
          </p:nvSpPr>
          <p:spPr>
            <a:xfrm>
              <a:off x="4335685" y="2579084"/>
              <a:ext cx="1052945" cy="771959"/>
            </a:xfrm>
            <a:prstGeom prst="roundRect">
              <a:avLst/>
            </a:prstGeom>
            <a:solidFill>
              <a:srgbClr val="FF0000"/>
            </a:solidFill>
            <a:ln>
              <a:solidFill>
                <a:srgbClr val="FF0000"/>
              </a:solidFill>
            </a:ln>
            <a:effectLst>
              <a:glow rad="63500">
                <a:schemeClr val="accent2">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FKBP52</a:t>
              </a:r>
            </a:p>
          </p:txBody>
        </p:sp>
        <p:sp>
          <p:nvSpPr>
            <p:cNvPr id="5" name="Cilindro 4"/>
            <p:cNvSpPr/>
            <p:nvPr/>
          </p:nvSpPr>
          <p:spPr>
            <a:xfrm>
              <a:off x="4906832" y="3234011"/>
              <a:ext cx="611783" cy="959860"/>
            </a:xfrm>
            <a:prstGeom prst="can">
              <a:avLst>
                <a:gd name="adj" fmla="val 36369"/>
              </a:avLst>
            </a:prstGeom>
            <a:solidFill>
              <a:srgbClr val="7030A0"/>
            </a:solidFill>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err="1"/>
                <a:t>CyA</a:t>
              </a:r>
              <a:endParaRPr lang="es-ES" b="1" dirty="0"/>
            </a:p>
          </p:txBody>
        </p:sp>
        <p:grpSp>
          <p:nvGrpSpPr>
            <p:cNvPr id="6" name="Grupo 5"/>
            <p:cNvGrpSpPr/>
            <p:nvPr/>
          </p:nvGrpSpPr>
          <p:grpSpPr>
            <a:xfrm>
              <a:off x="3457333" y="2244919"/>
              <a:ext cx="966913" cy="1978184"/>
              <a:chOff x="2801738" y="3865418"/>
              <a:chExt cx="966913" cy="1978184"/>
            </a:xfrm>
          </p:grpSpPr>
          <p:sp>
            <p:nvSpPr>
              <p:cNvPr id="7" name="Forma libre: forma 6"/>
              <p:cNvSpPr/>
              <p:nvPr/>
            </p:nvSpPr>
            <p:spPr>
              <a:xfrm>
                <a:off x="2801738" y="3865418"/>
                <a:ext cx="966913" cy="1978184"/>
              </a:xfrm>
              <a:custGeom>
                <a:avLst/>
                <a:gdLst>
                  <a:gd name="connsiteX0" fmla="*/ 0 w 1414508"/>
                  <a:gd name="connsiteY0" fmla="*/ 1607144 h 3463653"/>
                  <a:gd name="connsiteX1" fmla="*/ 568037 w 1414508"/>
                  <a:gd name="connsiteY1" fmla="*/ 983689 h 3463653"/>
                  <a:gd name="connsiteX2" fmla="*/ 429491 w 1414508"/>
                  <a:gd name="connsiteY2" fmla="*/ 401798 h 3463653"/>
                  <a:gd name="connsiteX3" fmla="*/ 817418 w 1414508"/>
                  <a:gd name="connsiteY3" fmla="*/ 16 h 3463653"/>
                  <a:gd name="connsiteX4" fmla="*/ 1233055 w 1414508"/>
                  <a:gd name="connsiteY4" fmla="*/ 415653 h 3463653"/>
                  <a:gd name="connsiteX5" fmla="*/ 1413164 w 1414508"/>
                  <a:gd name="connsiteY5" fmla="*/ 1524016 h 3463653"/>
                  <a:gd name="connsiteX6" fmla="*/ 1246909 w 1414508"/>
                  <a:gd name="connsiteY6" fmla="*/ 2189035 h 3463653"/>
                  <a:gd name="connsiteX7" fmla="*/ 304800 w 1414508"/>
                  <a:gd name="connsiteY7" fmla="*/ 2854053 h 3463653"/>
                  <a:gd name="connsiteX8" fmla="*/ 110837 w 1414508"/>
                  <a:gd name="connsiteY8" fmla="*/ 3463653 h 3463653"/>
                  <a:gd name="connsiteX9" fmla="*/ 110837 w 1414508"/>
                  <a:gd name="connsiteY9" fmla="*/ 3463653 h 346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4508" h="3463653">
                    <a:moveTo>
                      <a:pt x="0" y="1607144"/>
                    </a:moveTo>
                    <a:cubicBezTo>
                      <a:pt x="248227" y="1395862"/>
                      <a:pt x="496455" y="1184580"/>
                      <a:pt x="568037" y="983689"/>
                    </a:cubicBezTo>
                    <a:cubicBezTo>
                      <a:pt x="639619" y="782798"/>
                      <a:pt x="387928" y="565743"/>
                      <a:pt x="429491" y="401798"/>
                    </a:cubicBezTo>
                    <a:cubicBezTo>
                      <a:pt x="471054" y="237853"/>
                      <a:pt x="683491" y="-2293"/>
                      <a:pt x="817418" y="16"/>
                    </a:cubicBezTo>
                    <a:cubicBezTo>
                      <a:pt x="951345" y="2325"/>
                      <a:pt x="1133764" y="161653"/>
                      <a:pt x="1233055" y="415653"/>
                    </a:cubicBezTo>
                    <a:cubicBezTo>
                      <a:pt x="1332346" y="669653"/>
                      <a:pt x="1410855" y="1228452"/>
                      <a:pt x="1413164" y="1524016"/>
                    </a:cubicBezTo>
                    <a:cubicBezTo>
                      <a:pt x="1415473" y="1819580"/>
                      <a:pt x="1431636" y="1967362"/>
                      <a:pt x="1246909" y="2189035"/>
                    </a:cubicBezTo>
                    <a:cubicBezTo>
                      <a:pt x="1062182" y="2410708"/>
                      <a:pt x="494145" y="2641617"/>
                      <a:pt x="304800" y="2854053"/>
                    </a:cubicBezTo>
                    <a:cubicBezTo>
                      <a:pt x="115455" y="3066489"/>
                      <a:pt x="110837" y="3463653"/>
                      <a:pt x="110837" y="3463653"/>
                    </a:cubicBezTo>
                    <a:lnTo>
                      <a:pt x="110837" y="3463653"/>
                    </a:lnTo>
                  </a:path>
                </a:pathLst>
              </a:custGeom>
              <a:noFill/>
              <a:ln w="57150">
                <a:solidFill>
                  <a:schemeClr val="tx1"/>
                </a:solidFill>
              </a:ln>
              <a:effectLst>
                <a:glow rad="1397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slop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p:cNvSpPr txBox="1"/>
              <p:nvPr/>
            </p:nvSpPr>
            <p:spPr>
              <a:xfrm>
                <a:off x="2934269" y="4696157"/>
                <a:ext cx="789709" cy="369332"/>
              </a:xfrm>
              <a:prstGeom prst="rect">
                <a:avLst/>
              </a:prstGeom>
              <a:noFill/>
            </p:spPr>
            <p:txBody>
              <a:bodyPr wrap="square" rtlCol="0">
                <a:spAutoFit/>
              </a:bodyPr>
              <a:lstStyle/>
              <a:p>
                <a:r>
                  <a:rPr lang="es-ES" b="1" dirty="0"/>
                  <a:t>CAV-1</a:t>
                </a:r>
              </a:p>
            </p:txBody>
          </p:sp>
        </p:grpSp>
      </p:grpSp>
      <p:sp>
        <p:nvSpPr>
          <p:cNvPr id="10" name="CuadroTexto 9"/>
          <p:cNvSpPr txBox="1"/>
          <p:nvPr/>
        </p:nvSpPr>
        <p:spPr>
          <a:xfrm>
            <a:off x="3936082" y="1946071"/>
            <a:ext cx="3824511" cy="369332"/>
          </a:xfrm>
          <a:prstGeom prst="rect">
            <a:avLst/>
          </a:prstGeom>
          <a:solidFill>
            <a:srgbClr val="FFFFFF"/>
          </a:solidFill>
        </p:spPr>
        <p:txBody>
          <a:bodyPr wrap="square" rtlCol="0">
            <a:spAutoFit/>
          </a:bodyPr>
          <a:lstStyle/>
          <a:p>
            <a:pPr algn="ctr"/>
            <a:r>
              <a:rPr lang="es-ES" b="1" dirty="0" err="1"/>
              <a:t>Chaperone</a:t>
            </a:r>
            <a:r>
              <a:rPr lang="es-ES" b="1" dirty="0"/>
              <a:t> </a:t>
            </a:r>
            <a:r>
              <a:rPr lang="es-ES" b="1" dirty="0" err="1"/>
              <a:t>caveolin</a:t>
            </a:r>
            <a:r>
              <a:rPr lang="es-ES" b="1" dirty="0"/>
              <a:t> </a:t>
            </a:r>
            <a:r>
              <a:rPr lang="es-ES" b="1" dirty="0" err="1"/>
              <a:t>complex</a:t>
            </a:r>
            <a:endParaRPr lang="es-ES" b="1" dirty="0"/>
          </a:p>
        </p:txBody>
      </p:sp>
      <p:pic>
        <p:nvPicPr>
          <p:cNvPr id="11" name="Imagen 10"/>
          <p:cNvPicPr>
            <a:picLocks noChangeAspect="1"/>
          </p:cNvPicPr>
          <p:nvPr/>
        </p:nvPicPr>
        <p:blipFill>
          <a:blip r:embed="rId4"/>
          <a:stretch>
            <a:fillRect/>
          </a:stretch>
        </p:blipFill>
        <p:spPr>
          <a:xfrm>
            <a:off x="7665496" y="1189831"/>
            <a:ext cx="1143648" cy="2469791"/>
          </a:xfrm>
          <a:prstGeom prst="rect">
            <a:avLst/>
          </a:prstGeom>
        </p:spPr>
      </p:pic>
      <p:cxnSp>
        <p:nvCxnSpPr>
          <p:cNvPr id="13" name="Conector recto de flecha 12"/>
          <p:cNvCxnSpPr/>
          <p:nvPr/>
        </p:nvCxnSpPr>
        <p:spPr>
          <a:xfrm flipV="1">
            <a:off x="6688703" y="2379012"/>
            <a:ext cx="976796" cy="5819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6910520" y="4205718"/>
            <a:ext cx="1097415" cy="643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flipH="1" flipV="1">
            <a:off x="3284688" y="2817661"/>
            <a:ext cx="1204189" cy="4043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n 24"/>
          <p:cNvPicPr>
            <a:picLocks noChangeAspect="1"/>
          </p:cNvPicPr>
          <p:nvPr/>
        </p:nvPicPr>
        <p:blipFill>
          <a:blip r:embed="rId5"/>
          <a:stretch>
            <a:fillRect/>
          </a:stretch>
        </p:blipFill>
        <p:spPr>
          <a:xfrm>
            <a:off x="8022556" y="4095781"/>
            <a:ext cx="1301557" cy="1532478"/>
          </a:xfrm>
          <a:prstGeom prst="rect">
            <a:avLst/>
          </a:prstGeom>
        </p:spPr>
      </p:pic>
      <p:sp>
        <p:nvSpPr>
          <p:cNvPr id="30" name="Rectángulo 29"/>
          <p:cNvSpPr/>
          <p:nvPr/>
        </p:nvSpPr>
        <p:spPr>
          <a:xfrm>
            <a:off x="1082471" y="5396660"/>
            <a:ext cx="2443844" cy="307777"/>
          </a:xfrm>
          <a:prstGeom prst="rect">
            <a:avLst/>
          </a:prstGeom>
        </p:spPr>
        <p:txBody>
          <a:bodyPr wrap="square">
            <a:spAutoFit/>
          </a:bodyPr>
          <a:lstStyle/>
          <a:p>
            <a:r>
              <a:rPr lang="en-US" sz="1400" b="1" u="sng" dirty="0"/>
              <a:t>Cyclophilin 40 (</a:t>
            </a:r>
            <a:r>
              <a:rPr lang="en-US" sz="1400" b="1" u="sng" dirty="0" err="1"/>
              <a:t>CyD</a:t>
            </a:r>
            <a:r>
              <a:rPr lang="en-US" sz="1400" b="1" u="sng" dirty="0"/>
              <a:t>) </a:t>
            </a:r>
          </a:p>
        </p:txBody>
      </p:sp>
      <p:sp>
        <p:nvSpPr>
          <p:cNvPr id="32" name="CuadroTexto 31"/>
          <p:cNvSpPr txBox="1"/>
          <p:nvPr/>
        </p:nvSpPr>
        <p:spPr>
          <a:xfrm>
            <a:off x="842889" y="2404988"/>
            <a:ext cx="2476851" cy="307777"/>
          </a:xfrm>
          <a:prstGeom prst="rect">
            <a:avLst/>
          </a:prstGeom>
          <a:noFill/>
        </p:spPr>
        <p:txBody>
          <a:bodyPr wrap="square" rtlCol="0">
            <a:spAutoFit/>
          </a:bodyPr>
          <a:lstStyle/>
          <a:p>
            <a:r>
              <a:rPr lang="en-US" sz="1400" b="1" u="sng" dirty="0" smtClean="0">
                <a:solidFill>
                  <a:srgbClr val="0070C0"/>
                </a:solidFill>
              </a:rPr>
              <a:t>Caveolin-1</a:t>
            </a:r>
            <a:endParaRPr lang="en-US" sz="1400" b="1" u="sng" dirty="0">
              <a:solidFill>
                <a:srgbClr val="0070C0"/>
              </a:solidFill>
            </a:endParaRPr>
          </a:p>
        </p:txBody>
      </p:sp>
      <p:sp>
        <p:nvSpPr>
          <p:cNvPr id="34" name="Rectángulo 33"/>
          <p:cNvSpPr/>
          <p:nvPr/>
        </p:nvSpPr>
        <p:spPr>
          <a:xfrm>
            <a:off x="8673349" y="2147512"/>
            <a:ext cx="3172361" cy="307777"/>
          </a:xfrm>
          <a:prstGeom prst="rect">
            <a:avLst/>
          </a:prstGeom>
        </p:spPr>
        <p:txBody>
          <a:bodyPr wrap="square">
            <a:spAutoFit/>
          </a:bodyPr>
          <a:lstStyle/>
          <a:p>
            <a:pPr algn="just"/>
            <a:r>
              <a:rPr lang="en-US" sz="1400" b="1" u="sng" dirty="0">
                <a:solidFill>
                  <a:srgbClr val="FF0000"/>
                </a:solidFill>
              </a:rPr>
              <a:t>FKBP52 (FKBP4, HSP56</a:t>
            </a:r>
            <a:r>
              <a:rPr lang="en-US" sz="1400" b="1" u="sng" dirty="0" smtClean="0">
                <a:solidFill>
                  <a:srgbClr val="FF0000"/>
                </a:solidFill>
              </a:rPr>
              <a:t>)</a:t>
            </a:r>
            <a:endParaRPr lang="en-US" sz="1400" b="1" u="sng" dirty="0">
              <a:solidFill>
                <a:srgbClr val="FF0000"/>
              </a:solidFill>
            </a:endParaRPr>
          </a:p>
        </p:txBody>
      </p:sp>
      <p:sp>
        <p:nvSpPr>
          <p:cNvPr id="35" name="Rectángulo 34"/>
          <p:cNvSpPr/>
          <p:nvPr/>
        </p:nvSpPr>
        <p:spPr>
          <a:xfrm>
            <a:off x="9357576" y="4767994"/>
            <a:ext cx="1803877" cy="307777"/>
          </a:xfrm>
          <a:prstGeom prst="rect">
            <a:avLst/>
          </a:prstGeom>
        </p:spPr>
        <p:txBody>
          <a:bodyPr wrap="square">
            <a:spAutoFit/>
          </a:bodyPr>
          <a:lstStyle/>
          <a:p>
            <a:pPr algn="just"/>
            <a:r>
              <a:rPr lang="en-US" sz="1400" b="1" u="sng" dirty="0">
                <a:solidFill>
                  <a:srgbClr val="7030A0"/>
                </a:solidFill>
              </a:rPr>
              <a:t>Cyclophilin A (</a:t>
            </a:r>
            <a:r>
              <a:rPr lang="en-US" sz="1400" b="1" u="sng" dirty="0" err="1">
                <a:solidFill>
                  <a:srgbClr val="7030A0"/>
                </a:solidFill>
              </a:rPr>
              <a:t>CyA</a:t>
            </a:r>
            <a:r>
              <a:rPr lang="en-US" sz="1400" b="1" u="sng" dirty="0" smtClean="0">
                <a:solidFill>
                  <a:srgbClr val="7030A0"/>
                </a:solidFill>
              </a:rPr>
              <a:t>)</a:t>
            </a:r>
            <a:endParaRPr lang="en-US" sz="1400" b="1" u="sng" dirty="0">
              <a:solidFill>
                <a:srgbClr val="7030A0"/>
              </a:solidFill>
            </a:endParaRPr>
          </a:p>
        </p:txBody>
      </p:sp>
      <p:sp>
        <p:nvSpPr>
          <p:cNvPr id="14" name="TextBox 13"/>
          <p:cNvSpPr txBox="1"/>
          <p:nvPr/>
        </p:nvSpPr>
        <p:spPr>
          <a:xfrm>
            <a:off x="180718" y="255170"/>
            <a:ext cx="3874779" cy="707886"/>
          </a:xfrm>
          <a:prstGeom prst="rect">
            <a:avLst/>
          </a:prstGeom>
          <a:noFill/>
        </p:spPr>
        <p:txBody>
          <a:bodyPr wrap="none" rtlCol="0">
            <a:spAutoFit/>
          </a:bodyPr>
          <a:lstStyle/>
          <a:p>
            <a:r>
              <a:rPr lang="es-ES" sz="4000" dirty="0" err="1" smtClean="0">
                <a:latin typeface="Candara" panose="020E0502030303020204" pitchFamily="34" charset="0"/>
              </a:rPr>
              <a:t>Results</a:t>
            </a:r>
            <a:r>
              <a:rPr lang="es-ES" sz="4000" dirty="0" smtClean="0">
                <a:latin typeface="Candara" panose="020E0502030303020204" pitchFamily="34" charset="0"/>
              </a:rPr>
              <a:t> </a:t>
            </a:r>
            <a:r>
              <a:rPr lang="es-ES" sz="4000" dirty="0" err="1" smtClean="0">
                <a:latin typeface="Candara" panose="020E0502030303020204" pitchFamily="34" charset="0"/>
              </a:rPr>
              <a:t>summary</a:t>
            </a:r>
            <a:endParaRPr lang="es-MX" sz="4000" dirty="0">
              <a:latin typeface="Candara" panose="020E0502030303020204" pitchFamily="34" charset="0"/>
            </a:endParaRPr>
          </a:p>
        </p:txBody>
      </p:sp>
    </p:spTree>
    <p:extLst>
      <p:ext uri="{BB962C8B-B14F-4D97-AF65-F5344CB8AC3E}">
        <p14:creationId xmlns:p14="http://schemas.microsoft.com/office/powerpoint/2010/main" val="31363314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827596" y="135436"/>
            <a:ext cx="6125321" cy="523220"/>
          </a:xfrm>
          <a:prstGeom prst="rect">
            <a:avLst/>
          </a:prstGeom>
          <a:noFill/>
        </p:spPr>
        <p:txBody>
          <a:bodyPr wrap="square" rtlCol="0">
            <a:spAutoFit/>
          </a:bodyPr>
          <a:lstStyle/>
          <a:p>
            <a:pPr algn="ctr"/>
            <a:r>
              <a:rPr lang="es-ES" sz="2800" b="1" dirty="0" smtClean="0">
                <a:solidFill>
                  <a:srgbClr val="FF0000"/>
                </a:solidFill>
              </a:rPr>
              <a:t>Genoma del virus dengue (</a:t>
            </a:r>
            <a:r>
              <a:rPr lang="es-ES" sz="2800" b="1" dirty="0" err="1" smtClean="0">
                <a:solidFill>
                  <a:srgbClr val="FF0000"/>
                </a:solidFill>
              </a:rPr>
              <a:t>ssRNA</a:t>
            </a:r>
            <a:r>
              <a:rPr lang="es-ES" sz="2800" b="1" dirty="0" smtClean="0">
                <a:solidFill>
                  <a:srgbClr val="FF0000"/>
                </a:solidFill>
              </a:rPr>
              <a:t>+)</a:t>
            </a:r>
            <a:endParaRPr lang="es-ES" sz="2800" b="1" dirty="0">
              <a:solidFill>
                <a:srgbClr val="FF0000"/>
              </a:solidFill>
            </a:endParaRPr>
          </a:p>
        </p:txBody>
      </p:sp>
      <p:pic>
        <p:nvPicPr>
          <p:cNvPr id="6" name="Imagen 5"/>
          <p:cNvPicPr>
            <a:picLocks noChangeAspect="1"/>
          </p:cNvPicPr>
          <p:nvPr/>
        </p:nvPicPr>
        <p:blipFill>
          <a:blip r:embed="rId2"/>
          <a:stretch>
            <a:fillRect/>
          </a:stretch>
        </p:blipFill>
        <p:spPr>
          <a:xfrm>
            <a:off x="1758513" y="1124746"/>
            <a:ext cx="8675015" cy="4028026"/>
          </a:xfrm>
          <a:prstGeom prst="rect">
            <a:avLst/>
          </a:prstGeom>
        </p:spPr>
      </p:pic>
      <p:sp>
        <p:nvSpPr>
          <p:cNvPr id="3" name="Elipse 2"/>
          <p:cNvSpPr/>
          <p:nvPr/>
        </p:nvSpPr>
        <p:spPr>
          <a:xfrm>
            <a:off x="3514132" y="3791172"/>
            <a:ext cx="1118647" cy="120284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399">
              <a:solidFill>
                <a:schemeClr val="tx1"/>
              </a:solidFill>
            </a:endParaRPr>
          </a:p>
        </p:txBody>
      </p:sp>
      <p:sp>
        <p:nvSpPr>
          <p:cNvPr id="10" name="CuadroTexto 9"/>
          <p:cNvSpPr txBox="1"/>
          <p:nvPr/>
        </p:nvSpPr>
        <p:spPr>
          <a:xfrm>
            <a:off x="2180545" y="5204478"/>
            <a:ext cx="3178243" cy="830740"/>
          </a:xfrm>
          <a:prstGeom prst="rect">
            <a:avLst/>
          </a:prstGeom>
          <a:noFill/>
        </p:spPr>
        <p:txBody>
          <a:bodyPr wrap="square" rtlCol="0">
            <a:spAutoFit/>
          </a:bodyPr>
          <a:lstStyle/>
          <a:p>
            <a:pPr algn="ctr"/>
            <a:r>
              <a:rPr lang="es-ES" sz="2399" b="1" dirty="0">
                <a:solidFill>
                  <a:srgbClr val="FF0000"/>
                </a:solidFill>
              </a:rPr>
              <a:t>NS1 </a:t>
            </a:r>
            <a:r>
              <a:rPr lang="en-US" sz="2399" b="1" dirty="0">
                <a:solidFill>
                  <a:srgbClr val="FF0000"/>
                </a:solidFill>
              </a:rPr>
              <a:t> 43–48-kDa glycoprotein</a:t>
            </a:r>
            <a:endParaRPr lang="es-ES" sz="2399" b="1" dirty="0">
              <a:solidFill>
                <a:srgbClr val="FF0000"/>
              </a:solidFill>
            </a:endParaRPr>
          </a:p>
        </p:txBody>
      </p:sp>
      <p:sp>
        <p:nvSpPr>
          <p:cNvPr id="5" name="TextBox 4"/>
          <p:cNvSpPr txBox="1"/>
          <p:nvPr/>
        </p:nvSpPr>
        <p:spPr>
          <a:xfrm>
            <a:off x="5730944" y="5254602"/>
            <a:ext cx="4812151" cy="461665"/>
          </a:xfrm>
          <a:prstGeom prst="rect">
            <a:avLst/>
          </a:prstGeom>
          <a:noFill/>
        </p:spPr>
        <p:txBody>
          <a:bodyPr wrap="none" rtlCol="0">
            <a:spAutoFit/>
          </a:bodyPr>
          <a:lstStyle/>
          <a:p>
            <a:r>
              <a:rPr lang="es-ES" b="1" dirty="0" smtClean="0">
                <a:solidFill>
                  <a:srgbClr val="00B050"/>
                </a:solidFill>
              </a:rPr>
              <a:t>               </a:t>
            </a:r>
            <a:r>
              <a:rPr lang="es-ES" sz="2400" b="1" dirty="0" smtClean="0">
                <a:solidFill>
                  <a:srgbClr val="00B050"/>
                </a:solidFill>
              </a:rPr>
              <a:t>MULTI-FUNCTIONAL PROTEIN </a:t>
            </a:r>
            <a:endParaRPr lang="es-MX" sz="2400" b="1" dirty="0">
              <a:solidFill>
                <a:srgbClr val="00B050"/>
              </a:solidFill>
            </a:endParaRPr>
          </a:p>
        </p:txBody>
      </p:sp>
      <p:cxnSp>
        <p:nvCxnSpPr>
          <p:cNvPr id="9" name="Straight Arrow Connector 8"/>
          <p:cNvCxnSpPr/>
          <p:nvPr/>
        </p:nvCxnSpPr>
        <p:spPr>
          <a:xfrm>
            <a:off x="4965405" y="4614530"/>
            <a:ext cx="1371600" cy="723014"/>
          </a:xfrm>
          <a:prstGeom prst="straightConnector1">
            <a:avLst/>
          </a:prstGeom>
          <a:ln w="38100">
            <a:solidFill>
              <a:srgbClr val="9933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51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761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1" b="60574"/>
          <a:stretch/>
        </p:blipFill>
        <p:spPr bwMode="auto">
          <a:xfrm>
            <a:off x="1323833" y="1327249"/>
            <a:ext cx="9243112" cy="3294529"/>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83124" y="164656"/>
            <a:ext cx="11345333" cy="584775"/>
          </a:xfrm>
          <a:noFill/>
          <a:ln/>
        </p:spPr>
        <p:txBody>
          <a:bodyPr>
            <a:spAutoFit/>
          </a:bodyPr>
          <a:lstStyle/>
          <a:p>
            <a:pPr marL="0" indent="0" algn="ctr">
              <a:spcBef>
                <a:spcPct val="0"/>
              </a:spcBef>
              <a:buFontTx/>
              <a:buNone/>
            </a:pPr>
            <a:r>
              <a:rPr lang="en-US" altLang="es-MX" b="1" dirty="0">
                <a:solidFill>
                  <a:schemeClr val="tx2"/>
                </a:solidFill>
                <a:latin typeface="AR CENA" panose="02000000000000000000" pitchFamily="2" charset="0"/>
              </a:rPr>
              <a:t> </a:t>
            </a:r>
            <a:r>
              <a:rPr lang="en-US" altLang="es-MX" b="1" dirty="0" smtClean="0">
                <a:solidFill>
                  <a:schemeClr val="tx2"/>
                </a:solidFill>
                <a:latin typeface="AR CENA" panose="02000000000000000000" pitchFamily="2" charset="0"/>
              </a:rPr>
              <a:t>             </a:t>
            </a:r>
            <a:r>
              <a:rPr lang="en-US" altLang="es-MX" b="1" dirty="0" err="1" smtClean="0">
                <a:solidFill>
                  <a:schemeClr val="tx2"/>
                </a:solidFill>
                <a:latin typeface="AR CENA" panose="02000000000000000000" pitchFamily="2" charset="0"/>
              </a:rPr>
              <a:t>Estructura</a:t>
            </a:r>
            <a:r>
              <a:rPr lang="en-US" altLang="es-MX" b="1" dirty="0" smtClean="0">
                <a:solidFill>
                  <a:schemeClr val="tx2"/>
                </a:solidFill>
                <a:latin typeface="AR CENA" panose="02000000000000000000" pitchFamily="2" charset="0"/>
              </a:rPr>
              <a:t> de la </a:t>
            </a:r>
            <a:r>
              <a:rPr lang="en-US" altLang="es-MX" b="1" dirty="0" err="1" smtClean="0">
                <a:solidFill>
                  <a:schemeClr val="tx2"/>
                </a:solidFill>
                <a:latin typeface="AR CENA" panose="02000000000000000000" pitchFamily="2" charset="0"/>
              </a:rPr>
              <a:t>proteína</a:t>
            </a:r>
            <a:r>
              <a:rPr lang="en-US" altLang="es-MX" b="1" dirty="0" smtClean="0">
                <a:solidFill>
                  <a:schemeClr val="tx2"/>
                </a:solidFill>
                <a:latin typeface="AR CENA" panose="02000000000000000000" pitchFamily="2" charset="0"/>
              </a:rPr>
              <a:t> NS1 de dengue </a:t>
            </a:r>
            <a:endParaRPr lang="en-US" altLang="es-MX" b="1" dirty="0">
              <a:solidFill>
                <a:schemeClr val="tx2"/>
              </a:solidFill>
              <a:latin typeface="AR CENA" panose="02000000000000000000" pitchFamily="2" charset="0"/>
            </a:endParaRPr>
          </a:p>
        </p:txBody>
      </p:sp>
      <p:sp>
        <p:nvSpPr>
          <p:cNvPr id="4100" name="Text Box 4"/>
          <p:cNvSpPr txBox="1">
            <a:spLocks noChangeArrowheads="1"/>
          </p:cNvSpPr>
          <p:nvPr/>
        </p:nvSpPr>
        <p:spPr bwMode="auto">
          <a:xfrm>
            <a:off x="538793" y="6431047"/>
            <a:ext cx="111298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s-MX" sz="1200" dirty="0" smtClean="0">
                <a:solidFill>
                  <a:srgbClr val="000000"/>
                </a:solidFill>
              </a:rPr>
              <a:t>                                                                                                                                                                                                                        </a:t>
            </a:r>
            <a:r>
              <a:rPr lang="en-US" altLang="es-MX" sz="1400" dirty="0" err="1" smtClean="0">
                <a:solidFill>
                  <a:srgbClr val="000000"/>
                </a:solidFill>
              </a:rPr>
              <a:t>Scaturro</a:t>
            </a:r>
            <a:r>
              <a:rPr lang="en-US" altLang="es-MX" sz="1400" dirty="0" smtClean="0">
                <a:solidFill>
                  <a:srgbClr val="000000"/>
                </a:solidFill>
              </a:rPr>
              <a:t> et al. 2015</a:t>
            </a:r>
          </a:p>
        </p:txBody>
      </p:sp>
      <p:sp>
        <p:nvSpPr>
          <p:cNvPr id="2" name="TextBox 1"/>
          <p:cNvSpPr txBox="1"/>
          <p:nvPr/>
        </p:nvSpPr>
        <p:spPr>
          <a:xfrm>
            <a:off x="2412024" y="4450126"/>
            <a:ext cx="2700419" cy="1200329"/>
          </a:xfrm>
          <a:prstGeom prst="rect">
            <a:avLst/>
          </a:prstGeom>
          <a:noFill/>
        </p:spPr>
        <p:txBody>
          <a:bodyPr wrap="none" rtlCol="0">
            <a:spAutoFit/>
          </a:bodyPr>
          <a:lstStyle/>
          <a:p>
            <a:pPr marL="285750" indent="-285750">
              <a:buFont typeface="Wingdings" panose="05000000000000000000" pitchFamily="2" charset="2"/>
              <a:buChar char="§"/>
            </a:pPr>
            <a:r>
              <a:rPr lang="en-US" dirty="0">
                <a:solidFill>
                  <a:schemeClr val="accent6">
                    <a:lumMod val="75000"/>
                  </a:schemeClr>
                </a:solidFill>
              </a:rPr>
              <a:t>RNA replication </a:t>
            </a:r>
            <a:endParaRPr lang="en-US" dirty="0" smtClean="0">
              <a:solidFill>
                <a:schemeClr val="accent6">
                  <a:lumMod val="75000"/>
                </a:schemeClr>
              </a:solidFill>
            </a:endParaRPr>
          </a:p>
          <a:p>
            <a:pPr marL="285750" indent="-285750">
              <a:buFont typeface="Wingdings" panose="05000000000000000000" pitchFamily="2" charset="2"/>
              <a:buChar char="§"/>
            </a:pPr>
            <a:endParaRPr lang="en-US" dirty="0">
              <a:solidFill>
                <a:schemeClr val="accent6">
                  <a:lumMod val="75000"/>
                </a:schemeClr>
              </a:solidFill>
            </a:endParaRPr>
          </a:p>
          <a:p>
            <a:pPr marL="285750" indent="-285750">
              <a:buFont typeface="Wingdings" panose="05000000000000000000" pitchFamily="2" charset="2"/>
              <a:buChar char="§"/>
            </a:pPr>
            <a:r>
              <a:rPr lang="en-US" dirty="0">
                <a:solidFill>
                  <a:schemeClr val="accent6">
                    <a:lumMod val="75000"/>
                  </a:schemeClr>
                </a:solidFill>
              </a:rPr>
              <a:t>V</a:t>
            </a:r>
            <a:r>
              <a:rPr lang="en-US" dirty="0" smtClean="0">
                <a:solidFill>
                  <a:schemeClr val="accent6">
                    <a:lumMod val="75000"/>
                  </a:schemeClr>
                </a:solidFill>
              </a:rPr>
              <a:t>irion </a:t>
            </a:r>
            <a:r>
              <a:rPr lang="en-US" dirty="0">
                <a:solidFill>
                  <a:schemeClr val="accent6">
                    <a:lumMod val="75000"/>
                  </a:schemeClr>
                </a:solidFill>
              </a:rPr>
              <a:t>morphogenesis</a:t>
            </a:r>
          </a:p>
          <a:p>
            <a:endParaRPr lang="es-MX" dirty="0"/>
          </a:p>
        </p:txBody>
      </p:sp>
      <p:sp>
        <p:nvSpPr>
          <p:cNvPr id="3" name="Rectangle 2"/>
          <p:cNvSpPr/>
          <p:nvPr/>
        </p:nvSpPr>
        <p:spPr>
          <a:xfrm>
            <a:off x="6403772" y="4498937"/>
            <a:ext cx="6096000" cy="1200329"/>
          </a:xfrm>
          <a:prstGeom prst="rect">
            <a:avLst/>
          </a:prstGeom>
        </p:spPr>
        <p:txBody>
          <a:bodyPr>
            <a:spAutoFit/>
          </a:bodyPr>
          <a:lstStyle/>
          <a:p>
            <a:pPr marL="285750" indent="-285750">
              <a:buFont typeface="Wingdings" panose="05000000000000000000" pitchFamily="2" charset="2"/>
              <a:buChar char="§"/>
            </a:pPr>
            <a:r>
              <a:rPr lang="en-US" dirty="0">
                <a:solidFill>
                  <a:schemeClr val="accent6">
                    <a:lumMod val="75000"/>
                  </a:schemeClr>
                </a:solidFill>
              </a:rPr>
              <a:t>Secreted </a:t>
            </a:r>
            <a:r>
              <a:rPr lang="en-US" dirty="0" smtClean="0">
                <a:solidFill>
                  <a:schemeClr val="accent6">
                    <a:lumMod val="75000"/>
                  </a:schemeClr>
                </a:solidFill>
              </a:rPr>
              <a:t>in </a:t>
            </a:r>
            <a:r>
              <a:rPr lang="en-US" dirty="0">
                <a:solidFill>
                  <a:schemeClr val="accent6">
                    <a:lumMod val="75000"/>
                  </a:schemeClr>
                </a:solidFill>
              </a:rPr>
              <a:t>high levels (0,01-50 mg/ml) </a:t>
            </a:r>
            <a:r>
              <a:rPr lang="en-US" dirty="0" smtClean="0">
                <a:solidFill>
                  <a:schemeClr val="accent6">
                    <a:lumMod val="75000"/>
                  </a:schemeClr>
                </a:solidFill>
              </a:rPr>
              <a:t>to plasma</a:t>
            </a:r>
          </a:p>
          <a:p>
            <a:pPr marL="285750" indent="-285750">
              <a:buFont typeface="Wingdings" panose="05000000000000000000" pitchFamily="2" charset="2"/>
              <a:buChar char="§"/>
            </a:pPr>
            <a:endParaRPr lang="en-US" dirty="0">
              <a:solidFill>
                <a:schemeClr val="accent6">
                  <a:lumMod val="75000"/>
                </a:schemeClr>
              </a:solidFill>
            </a:endParaRPr>
          </a:p>
          <a:p>
            <a:pPr marL="285750" indent="-285750">
              <a:buFont typeface="Wingdings" panose="05000000000000000000" pitchFamily="2" charset="2"/>
              <a:buChar char="§"/>
            </a:pPr>
            <a:r>
              <a:rPr lang="en-US" dirty="0">
                <a:solidFill>
                  <a:schemeClr val="accent6">
                    <a:lumMod val="75000"/>
                  </a:schemeClr>
                </a:solidFill>
              </a:rPr>
              <a:t>I</a:t>
            </a:r>
            <a:r>
              <a:rPr lang="en-US" dirty="0" smtClean="0">
                <a:solidFill>
                  <a:schemeClr val="accent6">
                    <a:lumMod val="75000"/>
                  </a:schemeClr>
                </a:solidFill>
              </a:rPr>
              <a:t>nvolved dengue pathogenesis</a:t>
            </a:r>
          </a:p>
          <a:p>
            <a:endParaRPr lang="en-US" dirty="0"/>
          </a:p>
        </p:txBody>
      </p:sp>
    </p:spTree>
    <p:extLst>
      <p:ext uri="{BB962C8B-B14F-4D97-AF65-F5344CB8AC3E}">
        <p14:creationId xmlns:p14="http://schemas.microsoft.com/office/powerpoint/2010/main" val="420005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961" y="939451"/>
            <a:ext cx="8820727" cy="510651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18367" y="246531"/>
            <a:ext cx="11776369" cy="480131"/>
          </a:xfrm>
          <a:noFill/>
          <a:ln/>
        </p:spPr>
        <p:txBody>
          <a:bodyPr wrap="square">
            <a:spAutoFit/>
          </a:bodyPr>
          <a:lstStyle/>
          <a:p>
            <a:pPr marL="0" indent="0" algn="ctr">
              <a:spcBef>
                <a:spcPct val="0"/>
              </a:spcBef>
              <a:buFontTx/>
              <a:buNone/>
            </a:pPr>
            <a:r>
              <a:rPr lang="en-US" altLang="es-MX" dirty="0" err="1" smtClean="0">
                <a:solidFill>
                  <a:srgbClr val="C00000"/>
                </a:solidFill>
                <a:latin typeface="AR CENA" panose="02000000000000000000" pitchFamily="2" charset="0"/>
              </a:rPr>
              <a:t>Participación</a:t>
            </a:r>
            <a:r>
              <a:rPr lang="en-US" altLang="es-MX" dirty="0" smtClean="0">
                <a:solidFill>
                  <a:srgbClr val="C00000"/>
                </a:solidFill>
                <a:latin typeface="AR CENA" panose="02000000000000000000" pitchFamily="2" charset="0"/>
              </a:rPr>
              <a:t> de la </a:t>
            </a:r>
            <a:r>
              <a:rPr lang="en-US" altLang="es-MX" dirty="0" err="1" smtClean="0">
                <a:solidFill>
                  <a:srgbClr val="C00000"/>
                </a:solidFill>
                <a:latin typeface="AR CENA" panose="02000000000000000000" pitchFamily="2" charset="0"/>
              </a:rPr>
              <a:t>proteína</a:t>
            </a:r>
            <a:r>
              <a:rPr lang="en-US" altLang="es-MX" dirty="0" smtClean="0">
                <a:solidFill>
                  <a:srgbClr val="C00000"/>
                </a:solidFill>
                <a:latin typeface="AR CENA" panose="02000000000000000000" pitchFamily="2" charset="0"/>
              </a:rPr>
              <a:t> NS1 </a:t>
            </a:r>
            <a:r>
              <a:rPr lang="en-US" altLang="es-MX" dirty="0" err="1" smtClean="0">
                <a:solidFill>
                  <a:srgbClr val="C00000"/>
                </a:solidFill>
                <a:latin typeface="AR CENA" panose="02000000000000000000" pitchFamily="2" charset="0"/>
              </a:rPr>
              <a:t>en</a:t>
            </a:r>
            <a:r>
              <a:rPr lang="en-US" altLang="es-MX" dirty="0" smtClean="0">
                <a:solidFill>
                  <a:srgbClr val="C00000"/>
                </a:solidFill>
                <a:latin typeface="AR CENA" panose="02000000000000000000" pitchFamily="2" charset="0"/>
              </a:rPr>
              <a:t> el </a:t>
            </a:r>
            <a:r>
              <a:rPr lang="en-US" altLang="es-MX" dirty="0" err="1" smtClean="0">
                <a:solidFill>
                  <a:srgbClr val="C00000"/>
                </a:solidFill>
                <a:latin typeface="AR CENA" panose="02000000000000000000" pitchFamily="2" charset="0"/>
              </a:rPr>
              <a:t>ciclo</a:t>
            </a:r>
            <a:r>
              <a:rPr lang="en-US" altLang="es-MX" dirty="0" smtClean="0">
                <a:solidFill>
                  <a:srgbClr val="C00000"/>
                </a:solidFill>
                <a:latin typeface="AR CENA" panose="02000000000000000000" pitchFamily="2" charset="0"/>
              </a:rPr>
              <a:t> de </a:t>
            </a:r>
            <a:r>
              <a:rPr lang="en-US" altLang="es-MX" dirty="0" err="1" smtClean="0">
                <a:solidFill>
                  <a:srgbClr val="C00000"/>
                </a:solidFill>
                <a:latin typeface="AR CENA" panose="02000000000000000000" pitchFamily="2" charset="0"/>
              </a:rPr>
              <a:t>vida</a:t>
            </a:r>
            <a:r>
              <a:rPr lang="en-US" altLang="es-MX" dirty="0" smtClean="0">
                <a:solidFill>
                  <a:srgbClr val="C00000"/>
                </a:solidFill>
                <a:latin typeface="AR CENA" panose="02000000000000000000" pitchFamily="2" charset="0"/>
              </a:rPr>
              <a:t> del virus del dengue</a:t>
            </a:r>
            <a:endParaRPr lang="en-US" altLang="es-MX" dirty="0">
              <a:solidFill>
                <a:srgbClr val="C00000"/>
              </a:solidFill>
              <a:latin typeface="AR CENA" panose="02000000000000000000" pitchFamily="2" charset="0"/>
            </a:endParaRPr>
          </a:p>
        </p:txBody>
      </p:sp>
      <p:sp>
        <p:nvSpPr>
          <p:cNvPr id="4100" name="Text Box 4"/>
          <p:cNvSpPr txBox="1">
            <a:spLocks noChangeArrowheads="1"/>
          </p:cNvSpPr>
          <p:nvPr/>
        </p:nvSpPr>
        <p:spPr bwMode="auto">
          <a:xfrm>
            <a:off x="10187873" y="6417397"/>
            <a:ext cx="28322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altLang="es-MX" sz="1400" dirty="0" err="1"/>
              <a:t>Scaturro</a:t>
            </a:r>
            <a:r>
              <a:rPr lang="en-US" altLang="es-MX" sz="1400" dirty="0"/>
              <a:t>  </a:t>
            </a:r>
            <a:r>
              <a:rPr lang="en-US" altLang="es-MX" sz="1400" dirty="0" smtClean="0"/>
              <a:t>et al. 2015 </a:t>
            </a:r>
            <a:endParaRPr lang="en-US" altLang="es-MX" sz="1400" dirty="0"/>
          </a:p>
        </p:txBody>
      </p:sp>
    </p:spTree>
    <p:extLst>
      <p:ext uri="{BB962C8B-B14F-4D97-AF65-F5344CB8AC3E}">
        <p14:creationId xmlns:p14="http://schemas.microsoft.com/office/powerpoint/2010/main" val="4178346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312" y="2128973"/>
            <a:ext cx="9934575"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473629" y="6358286"/>
            <a:ext cx="1472647" cy="307777"/>
          </a:xfrm>
          <a:prstGeom prst="rect">
            <a:avLst/>
          </a:prstGeom>
          <a:noFill/>
        </p:spPr>
        <p:txBody>
          <a:bodyPr wrap="none" rtlCol="0">
            <a:spAutoFit/>
          </a:bodyPr>
          <a:lstStyle/>
          <a:p>
            <a:r>
              <a:rPr lang="es-ES" sz="1400" dirty="0" smtClean="0"/>
              <a:t>Alcala et al. 2016</a:t>
            </a:r>
            <a:endParaRPr lang="es-MX" sz="1400" dirty="0"/>
          </a:p>
        </p:txBody>
      </p:sp>
      <p:sp>
        <p:nvSpPr>
          <p:cNvPr id="4" name="TextBox 3"/>
          <p:cNvSpPr txBox="1"/>
          <p:nvPr/>
        </p:nvSpPr>
        <p:spPr>
          <a:xfrm>
            <a:off x="9538162" y="2820778"/>
            <a:ext cx="837089" cy="369332"/>
          </a:xfrm>
          <a:prstGeom prst="rect">
            <a:avLst/>
          </a:prstGeom>
          <a:noFill/>
        </p:spPr>
        <p:txBody>
          <a:bodyPr wrap="none" rtlCol="0">
            <a:spAutoFit/>
          </a:bodyPr>
          <a:lstStyle/>
          <a:p>
            <a:r>
              <a:rPr lang="es-ES" dirty="0" smtClean="0"/>
              <a:t>DENV2</a:t>
            </a:r>
            <a:endParaRPr lang="es-MX" dirty="0"/>
          </a:p>
        </p:txBody>
      </p:sp>
      <p:sp>
        <p:nvSpPr>
          <p:cNvPr id="6" name="TextBox 5"/>
          <p:cNvSpPr txBox="1"/>
          <p:nvPr/>
        </p:nvSpPr>
        <p:spPr>
          <a:xfrm>
            <a:off x="5245845" y="4681861"/>
            <a:ext cx="837089" cy="369332"/>
          </a:xfrm>
          <a:prstGeom prst="rect">
            <a:avLst/>
          </a:prstGeom>
          <a:noFill/>
        </p:spPr>
        <p:txBody>
          <a:bodyPr wrap="none" rtlCol="0">
            <a:spAutoFit/>
          </a:bodyPr>
          <a:lstStyle/>
          <a:p>
            <a:r>
              <a:rPr lang="es-ES" dirty="0" smtClean="0"/>
              <a:t>DENV2</a:t>
            </a:r>
            <a:endParaRPr lang="es-MX" dirty="0"/>
          </a:p>
        </p:txBody>
      </p:sp>
      <p:sp>
        <p:nvSpPr>
          <p:cNvPr id="7" name="TextBox 6"/>
          <p:cNvSpPr txBox="1"/>
          <p:nvPr/>
        </p:nvSpPr>
        <p:spPr>
          <a:xfrm>
            <a:off x="10173471" y="4312529"/>
            <a:ext cx="837089" cy="369332"/>
          </a:xfrm>
          <a:prstGeom prst="rect">
            <a:avLst/>
          </a:prstGeom>
          <a:noFill/>
        </p:spPr>
        <p:txBody>
          <a:bodyPr wrap="none" rtlCol="0">
            <a:spAutoFit/>
          </a:bodyPr>
          <a:lstStyle/>
          <a:p>
            <a:r>
              <a:rPr lang="es-ES" dirty="0" smtClean="0"/>
              <a:t>DENV4</a:t>
            </a:r>
            <a:endParaRPr lang="es-MX" dirty="0"/>
          </a:p>
        </p:txBody>
      </p:sp>
      <p:sp>
        <p:nvSpPr>
          <p:cNvPr id="8" name="TextBox 7"/>
          <p:cNvSpPr txBox="1"/>
          <p:nvPr/>
        </p:nvSpPr>
        <p:spPr>
          <a:xfrm>
            <a:off x="4696803" y="2646753"/>
            <a:ext cx="837089" cy="369332"/>
          </a:xfrm>
          <a:prstGeom prst="rect">
            <a:avLst/>
          </a:prstGeom>
          <a:noFill/>
        </p:spPr>
        <p:txBody>
          <a:bodyPr wrap="none" rtlCol="0">
            <a:spAutoFit/>
          </a:bodyPr>
          <a:lstStyle/>
          <a:p>
            <a:r>
              <a:rPr lang="es-ES" dirty="0" smtClean="0"/>
              <a:t>DENV4</a:t>
            </a:r>
            <a:endParaRPr lang="es-MX" dirty="0"/>
          </a:p>
        </p:txBody>
      </p:sp>
      <p:sp>
        <p:nvSpPr>
          <p:cNvPr id="5" name="Rectangle 4"/>
          <p:cNvSpPr/>
          <p:nvPr/>
        </p:nvSpPr>
        <p:spPr>
          <a:xfrm>
            <a:off x="1212074" y="350959"/>
            <a:ext cx="9807554" cy="1077218"/>
          </a:xfrm>
          <a:prstGeom prst="rect">
            <a:avLst/>
          </a:prstGeom>
        </p:spPr>
        <p:txBody>
          <a:bodyPr wrap="square">
            <a:spAutoFit/>
          </a:bodyPr>
          <a:lstStyle/>
          <a:p>
            <a:pPr algn="ctr">
              <a:spcBef>
                <a:spcPct val="0"/>
              </a:spcBef>
            </a:pPr>
            <a:r>
              <a:rPr lang="en-US" altLang="es-MX" sz="3200" dirty="0">
                <a:solidFill>
                  <a:srgbClr val="C00000"/>
                </a:solidFill>
                <a:latin typeface="AR CENA" panose="02000000000000000000" pitchFamily="2" charset="0"/>
              </a:rPr>
              <a:t>L</a:t>
            </a:r>
            <a:r>
              <a:rPr lang="en-US" altLang="es-MX" sz="3200" dirty="0" smtClean="0">
                <a:solidFill>
                  <a:srgbClr val="C00000"/>
                </a:solidFill>
                <a:latin typeface="AR CENA" panose="02000000000000000000" pitchFamily="2" charset="0"/>
              </a:rPr>
              <a:t>a </a:t>
            </a:r>
            <a:r>
              <a:rPr lang="en-US" altLang="es-MX" sz="3200" dirty="0" err="1" smtClean="0">
                <a:solidFill>
                  <a:srgbClr val="C00000"/>
                </a:solidFill>
                <a:latin typeface="AR CENA" panose="02000000000000000000" pitchFamily="2" charset="0"/>
              </a:rPr>
              <a:t>proteína</a:t>
            </a:r>
            <a:r>
              <a:rPr lang="en-US" altLang="es-MX" sz="3200" dirty="0" smtClean="0">
                <a:solidFill>
                  <a:srgbClr val="C00000"/>
                </a:solidFill>
                <a:latin typeface="AR CENA" panose="02000000000000000000" pitchFamily="2" charset="0"/>
              </a:rPr>
              <a:t> NS1 </a:t>
            </a:r>
            <a:r>
              <a:rPr lang="en-US" altLang="es-MX" sz="3200" dirty="0" err="1" smtClean="0">
                <a:solidFill>
                  <a:srgbClr val="C00000"/>
                </a:solidFill>
                <a:latin typeface="AR CENA" panose="02000000000000000000" pitchFamily="2" charset="0"/>
              </a:rPr>
              <a:t>es</a:t>
            </a:r>
            <a:r>
              <a:rPr lang="en-US" altLang="es-MX" sz="3200" dirty="0" smtClean="0">
                <a:solidFill>
                  <a:srgbClr val="C00000"/>
                </a:solidFill>
                <a:latin typeface="AR CENA" panose="02000000000000000000" pitchFamily="2" charset="0"/>
              </a:rPr>
              <a:t> </a:t>
            </a:r>
            <a:r>
              <a:rPr lang="en-US" altLang="es-MX" sz="3200" dirty="0" err="1" smtClean="0">
                <a:solidFill>
                  <a:srgbClr val="C00000"/>
                </a:solidFill>
                <a:latin typeface="AR CENA" panose="02000000000000000000" pitchFamily="2" charset="0"/>
              </a:rPr>
              <a:t>secretada</a:t>
            </a:r>
            <a:r>
              <a:rPr lang="en-US" altLang="es-MX" sz="3200" dirty="0" smtClean="0">
                <a:solidFill>
                  <a:srgbClr val="C00000"/>
                </a:solidFill>
                <a:latin typeface="AR CENA" panose="02000000000000000000" pitchFamily="2" charset="0"/>
              </a:rPr>
              <a:t> </a:t>
            </a:r>
            <a:r>
              <a:rPr lang="en-US" altLang="es-MX" sz="3200" dirty="0" err="1" smtClean="0">
                <a:solidFill>
                  <a:srgbClr val="C00000"/>
                </a:solidFill>
                <a:latin typeface="AR CENA" panose="02000000000000000000" pitchFamily="2" charset="0"/>
              </a:rPr>
              <a:t>eficientemente</a:t>
            </a:r>
            <a:r>
              <a:rPr lang="en-US" altLang="es-MX" sz="3200" dirty="0" smtClean="0">
                <a:solidFill>
                  <a:srgbClr val="C00000"/>
                </a:solidFill>
                <a:latin typeface="AR CENA" panose="02000000000000000000" pitchFamily="2" charset="0"/>
              </a:rPr>
              <a:t> </a:t>
            </a:r>
            <a:r>
              <a:rPr lang="en-US" altLang="es-MX" sz="3200" dirty="0" err="1" smtClean="0">
                <a:solidFill>
                  <a:srgbClr val="C00000"/>
                </a:solidFill>
                <a:latin typeface="AR CENA" panose="02000000000000000000" pitchFamily="2" charset="0"/>
              </a:rPr>
              <a:t>en</a:t>
            </a:r>
            <a:r>
              <a:rPr lang="en-US" altLang="es-MX" sz="3200" dirty="0" smtClean="0">
                <a:solidFill>
                  <a:srgbClr val="C00000"/>
                </a:solidFill>
                <a:latin typeface="AR CENA" panose="02000000000000000000" pitchFamily="2" charset="0"/>
              </a:rPr>
              <a:t> </a:t>
            </a:r>
            <a:r>
              <a:rPr lang="en-US" altLang="es-MX" sz="3200" dirty="0" err="1" smtClean="0">
                <a:solidFill>
                  <a:srgbClr val="C00000"/>
                </a:solidFill>
                <a:latin typeface="AR CENA" panose="02000000000000000000" pitchFamily="2" charset="0"/>
              </a:rPr>
              <a:t>células</a:t>
            </a:r>
            <a:r>
              <a:rPr lang="en-US" altLang="es-MX" sz="3200" dirty="0" smtClean="0">
                <a:solidFill>
                  <a:srgbClr val="C00000"/>
                </a:solidFill>
                <a:latin typeface="AR CENA" panose="02000000000000000000" pitchFamily="2" charset="0"/>
              </a:rPr>
              <a:t> de mosquito </a:t>
            </a:r>
            <a:r>
              <a:rPr lang="en-US" altLang="es-MX" sz="3200" dirty="0" err="1" smtClean="0">
                <a:solidFill>
                  <a:srgbClr val="C00000"/>
                </a:solidFill>
                <a:latin typeface="AR CENA" panose="02000000000000000000" pitchFamily="2" charset="0"/>
              </a:rPr>
              <a:t>infectadas</a:t>
            </a:r>
            <a:endParaRPr lang="en-US" altLang="es-MX" sz="3200" dirty="0">
              <a:solidFill>
                <a:srgbClr val="C00000"/>
              </a:solidFill>
              <a:latin typeface="AR CENA" panose="02000000000000000000" pitchFamily="2" charset="0"/>
            </a:endParaRPr>
          </a:p>
        </p:txBody>
      </p:sp>
    </p:spTree>
    <p:extLst>
      <p:ext uri="{BB962C8B-B14F-4D97-AF65-F5344CB8AC3E}">
        <p14:creationId xmlns:p14="http://schemas.microsoft.com/office/powerpoint/2010/main" val="1730972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51" y="2025609"/>
            <a:ext cx="78867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0013822" y="6541727"/>
            <a:ext cx="1426994" cy="307777"/>
          </a:xfrm>
          <a:prstGeom prst="rect">
            <a:avLst/>
          </a:prstGeom>
        </p:spPr>
        <p:txBody>
          <a:bodyPr wrap="none">
            <a:spAutoFit/>
          </a:bodyPr>
          <a:lstStyle/>
          <a:p>
            <a:r>
              <a:rPr lang="es-MX" sz="1400" dirty="0">
                <a:latin typeface="Candara" panose="020E0502030303020204" pitchFamily="34" charset="0"/>
              </a:rPr>
              <a:t>Alcala et </a:t>
            </a:r>
            <a:r>
              <a:rPr lang="es-MX" sz="1400" dirty="0" smtClean="0">
                <a:latin typeface="Candara" panose="020E0502030303020204" pitchFamily="34" charset="0"/>
              </a:rPr>
              <a:t>al. 2016</a:t>
            </a:r>
            <a:endParaRPr lang="es-MX" sz="1400" dirty="0">
              <a:latin typeface="Candara" panose="020E0502030303020204" pitchFamily="34" charset="0"/>
            </a:endParaRPr>
          </a:p>
        </p:txBody>
      </p:sp>
      <p:sp>
        <p:nvSpPr>
          <p:cNvPr id="4" name="TextBox 3"/>
          <p:cNvSpPr txBox="1"/>
          <p:nvPr/>
        </p:nvSpPr>
        <p:spPr>
          <a:xfrm>
            <a:off x="2210922" y="1542197"/>
            <a:ext cx="748923" cy="369332"/>
          </a:xfrm>
          <a:prstGeom prst="rect">
            <a:avLst/>
          </a:prstGeom>
          <a:noFill/>
        </p:spPr>
        <p:txBody>
          <a:bodyPr wrap="none" rtlCol="0">
            <a:spAutoFit/>
          </a:bodyPr>
          <a:lstStyle/>
          <a:p>
            <a:r>
              <a:rPr lang="es-ES" dirty="0" smtClean="0"/>
              <a:t>C6/36</a:t>
            </a:r>
            <a:endParaRPr lang="es-MX" dirty="0"/>
          </a:p>
        </p:txBody>
      </p:sp>
      <p:sp>
        <p:nvSpPr>
          <p:cNvPr id="5" name="TextBox 4"/>
          <p:cNvSpPr txBox="1"/>
          <p:nvPr/>
        </p:nvSpPr>
        <p:spPr>
          <a:xfrm>
            <a:off x="5732035" y="1610440"/>
            <a:ext cx="618311" cy="369332"/>
          </a:xfrm>
          <a:prstGeom prst="rect">
            <a:avLst/>
          </a:prstGeom>
          <a:noFill/>
        </p:spPr>
        <p:txBody>
          <a:bodyPr wrap="none" rtlCol="0">
            <a:spAutoFit/>
          </a:bodyPr>
          <a:lstStyle/>
          <a:p>
            <a:r>
              <a:rPr lang="es-ES" dirty="0" smtClean="0"/>
              <a:t>Vero</a:t>
            </a:r>
            <a:endParaRPr lang="es-MX" dirty="0"/>
          </a:p>
        </p:txBody>
      </p:sp>
      <p:sp>
        <p:nvSpPr>
          <p:cNvPr id="6" name="Rectangle 5"/>
          <p:cNvSpPr/>
          <p:nvPr/>
        </p:nvSpPr>
        <p:spPr>
          <a:xfrm>
            <a:off x="682389" y="212459"/>
            <a:ext cx="10781730" cy="523220"/>
          </a:xfrm>
          <a:prstGeom prst="rect">
            <a:avLst/>
          </a:prstGeom>
        </p:spPr>
        <p:txBody>
          <a:bodyPr wrap="square">
            <a:spAutoFit/>
          </a:bodyPr>
          <a:lstStyle/>
          <a:p>
            <a:pPr algn="ctr">
              <a:spcBef>
                <a:spcPct val="0"/>
              </a:spcBef>
            </a:pPr>
            <a:r>
              <a:rPr lang="en-US" altLang="es-MX" sz="2800" dirty="0">
                <a:solidFill>
                  <a:srgbClr val="C00000"/>
                </a:solidFill>
                <a:latin typeface="AR CENA" panose="02000000000000000000" pitchFamily="2" charset="0"/>
              </a:rPr>
              <a:t>La </a:t>
            </a:r>
            <a:r>
              <a:rPr lang="en-US" altLang="es-MX" sz="2800" dirty="0" err="1">
                <a:solidFill>
                  <a:srgbClr val="C00000"/>
                </a:solidFill>
                <a:latin typeface="AR CENA" panose="02000000000000000000" pitchFamily="2" charset="0"/>
              </a:rPr>
              <a:t>proteína</a:t>
            </a:r>
            <a:r>
              <a:rPr lang="en-US" altLang="es-MX" sz="2800" dirty="0">
                <a:solidFill>
                  <a:srgbClr val="C00000"/>
                </a:solidFill>
                <a:latin typeface="AR CENA" panose="02000000000000000000" pitchFamily="2" charset="0"/>
              </a:rPr>
              <a:t> NS1 </a:t>
            </a:r>
            <a:r>
              <a:rPr lang="en-US" altLang="es-MX" sz="2800" dirty="0" err="1">
                <a:solidFill>
                  <a:srgbClr val="C00000"/>
                </a:solidFill>
                <a:latin typeface="AR CENA" panose="02000000000000000000" pitchFamily="2" charset="0"/>
              </a:rPr>
              <a:t>es</a:t>
            </a:r>
            <a:r>
              <a:rPr lang="en-US" altLang="es-MX" sz="2800" dirty="0">
                <a:solidFill>
                  <a:srgbClr val="C00000"/>
                </a:solidFill>
                <a:latin typeface="AR CENA" panose="02000000000000000000" pitchFamily="2" charset="0"/>
              </a:rPr>
              <a:t> </a:t>
            </a:r>
            <a:r>
              <a:rPr lang="en-US" altLang="es-MX" sz="2800" dirty="0" err="1">
                <a:solidFill>
                  <a:srgbClr val="C00000"/>
                </a:solidFill>
                <a:latin typeface="AR CENA" panose="02000000000000000000" pitchFamily="2" charset="0"/>
              </a:rPr>
              <a:t>secretada</a:t>
            </a:r>
            <a:r>
              <a:rPr lang="en-US" altLang="es-MX" sz="2800" dirty="0">
                <a:solidFill>
                  <a:srgbClr val="C00000"/>
                </a:solidFill>
                <a:latin typeface="AR CENA" panose="02000000000000000000" pitchFamily="2" charset="0"/>
              </a:rPr>
              <a:t> </a:t>
            </a:r>
            <a:r>
              <a:rPr lang="en-US" altLang="es-MX" sz="2800" dirty="0" err="1" smtClean="0">
                <a:solidFill>
                  <a:srgbClr val="C00000"/>
                </a:solidFill>
                <a:latin typeface="AR CENA" panose="02000000000000000000" pitchFamily="2" charset="0"/>
              </a:rPr>
              <a:t>como</a:t>
            </a:r>
            <a:r>
              <a:rPr lang="en-US" altLang="es-MX" sz="2800" dirty="0" smtClean="0">
                <a:solidFill>
                  <a:srgbClr val="C00000"/>
                </a:solidFill>
                <a:latin typeface="AR CENA" panose="02000000000000000000" pitchFamily="2" charset="0"/>
              </a:rPr>
              <a:t> un </a:t>
            </a:r>
            <a:r>
              <a:rPr lang="en-US" altLang="es-MX" sz="2800" dirty="0" err="1" smtClean="0">
                <a:solidFill>
                  <a:srgbClr val="C00000"/>
                </a:solidFill>
                <a:latin typeface="AR CENA" panose="02000000000000000000" pitchFamily="2" charset="0"/>
              </a:rPr>
              <a:t>hexámero</a:t>
            </a:r>
            <a:r>
              <a:rPr lang="en-US" altLang="es-MX" sz="2800" dirty="0" smtClean="0">
                <a:solidFill>
                  <a:srgbClr val="C00000"/>
                </a:solidFill>
                <a:latin typeface="AR CENA" panose="02000000000000000000" pitchFamily="2" charset="0"/>
              </a:rPr>
              <a:t> </a:t>
            </a:r>
            <a:r>
              <a:rPr lang="en-US" altLang="es-MX" sz="2800" dirty="0" err="1" smtClean="0">
                <a:solidFill>
                  <a:srgbClr val="C00000"/>
                </a:solidFill>
                <a:latin typeface="AR CENA" panose="02000000000000000000" pitchFamily="2" charset="0"/>
              </a:rPr>
              <a:t>en</a:t>
            </a:r>
            <a:r>
              <a:rPr lang="en-US" altLang="es-MX" sz="2800" dirty="0" smtClean="0">
                <a:solidFill>
                  <a:srgbClr val="C00000"/>
                </a:solidFill>
                <a:latin typeface="AR CENA" panose="02000000000000000000" pitchFamily="2" charset="0"/>
              </a:rPr>
              <a:t> </a:t>
            </a:r>
            <a:r>
              <a:rPr lang="en-US" altLang="es-MX" sz="2800" dirty="0" err="1" smtClean="0">
                <a:solidFill>
                  <a:srgbClr val="C00000"/>
                </a:solidFill>
                <a:latin typeface="AR CENA" panose="02000000000000000000" pitchFamily="2" charset="0"/>
              </a:rPr>
              <a:t>células</a:t>
            </a:r>
            <a:r>
              <a:rPr lang="en-US" altLang="es-MX" sz="2800" dirty="0" smtClean="0">
                <a:solidFill>
                  <a:srgbClr val="C00000"/>
                </a:solidFill>
                <a:latin typeface="AR CENA" panose="02000000000000000000" pitchFamily="2" charset="0"/>
              </a:rPr>
              <a:t> de mosquito </a:t>
            </a:r>
            <a:r>
              <a:rPr lang="en-US" altLang="es-MX" sz="2800" dirty="0" err="1" smtClean="0">
                <a:solidFill>
                  <a:srgbClr val="C00000"/>
                </a:solidFill>
                <a:latin typeface="AR CENA" panose="02000000000000000000" pitchFamily="2" charset="0"/>
              </a:rPr>
              <a:t>infectadas</a:t>
            </a:r>
            <a:endParaRPr lang="en-US" altLang="es-MX" sz="2800" dirty="0">
              <a:solidFill>
                <a:srgbClr val="C00000"/>
              </a:solidFill>
              <a:latin typeface="AR CENA" panose="02000000000000000000" pitchFamily="2" charset="0"/>
            </a:endParaRPr>
          </a:p>
        </p:txBody>
      </p:sp>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301" r="48450"/>
          <a:stretch/>
        </p:blipFill>
        <p:spPr bwMode="auto">
          <a:xfrm>
            <a:off x="8857346" y="873453"/>
            <a:ext cx="2985979" cy="274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668" t="52301"/>
          <a:stretch/>
        </p:blipFill>
        <p:spPr bwMode="auto">
          <a:xfrm>
            <a:off x="8857346" y="3579295"/>
            <a:ext cx="2939778" cy="265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2563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74725" y="1608516"/>
            <a:ext cx="8195913" cy="3138808"/>
          </a:xfrm>
          <a:prstGeom prst="rect">
            <a:avLst/>
          </a:prstGeom>
        </p:spPr>
        <p:txBody>
          <a:bodyPr wrap="square">
            <a:spAutoFit/>
          </a:bodyPr>
          <a:lstStyle/>
          <a:p>
            <a:pPr algn="ctr"/>
            <a:r>
              <a:rPr lang="es-ES" sz="5400" b="1" dirty="0" smtClean="0">
                <a:solidFill>
                  <a:srgbClr val="002060"/>
                </a:solidFill>
                <a:latin typeface="Trebuchet MS" panose="020B0603020202020204" pitchFamily="34" charset="0"/>
              </a:rPr>
              <a:t>Objetivo</a:t>
            </a:r>
          </a:p>
          <a:p>
            <a:pPr algn="ctr"/>
            <a:endParaRPr lang="es-ES" sz="3599" b="1" dirty="0" smtClean="0">
              <a:solidFill>
                <a:srgbClr val="002060"/>
              </a:solidFill>
              <a:latin typeface="Trebuchet MS" panose="020B0603020202020204" pitchFamily="34" charset="0"/>
            </a:endParaRPr>
          </a:p>
          <a:p>
            <a:pPr algn="ctr"/>
            <a:r>
              <a:rPr lang="es-ES" sz="3599" b="1" dirty="0" smtClean="0">
                <a:solidFill>
                  <a:srgbClr val="00B050"/>
                </a:solidFill>
                <a:latin typeface="Trebuchet MS" panose="020B0603020202020204" pitchFamily="34" charset="0"/>
              </a:rPr>
              <a:t>Estudiar la ruta de secreción de NS1 en células de mosquito infectadas con dengue</a:t>
            </a:r>
            <a:endParaRPr lang="es-ES" sz="3599" b="1" dirty="0">
              <a:solidFill>
                <a:srgbClr val="00B050"/>
              </a:solidFill>
              <a:latin typeface="Trebuchet MS" panose="020B0603020202020204" pitchFamily="34" charset="0"/>
            </a:endParaRPr>
          </a:p>
        </p:txBody>
      </p:sp>
    </p:spTree>
    <p:extLst>
      <p:ext uri="{BB962C8B-B14F-4D97-AF65-F5344CB8AC3E}">
        <p14:creationId xmlns:p14="http://schemas.microsoft.com/office/powerpoint/2010/main" val="1637217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ext uri="{D42A27DB-BD31-4B8C-83A1-F6EECF244321}">
                <p14:modId xmlns:p14="http://schemas.microsoft.com/office/powerpoint/2010/main" val="1812792467"/>
              </p:ext>
            </p:extLst>
          </p:nvPr>
        </p:nvGraphicFramePr>
        <p:xfrm>
          <a:off x="354838" y="1074775"/>
          <a:ext cx="3722847" cy="2600256"/>
        </p:xfrm>
        <a:graphic>
          <a:graphicData uri="http://schemas.openxmlformats.org/presentationml/2006/ole">
            <mc:AlternateContent xmlns:mc="http://schemas.openxmlformats.org/markup-compatibility/2006">
              <mc:Choice xmlns:v="urn:schemas-microsoft-com:vml" Requires="v">
                <p:oleObj spid="_x0000_s14585" name="Prism 6" r:id="rId3" imgW="3910714" imgH="2735370" progId="Prism6.Document">
                  <p:embed/>
                </p:oleObj>
              </mc:Choice>
              <mc:Fallback>
                <p:oleObj name="Prism 6" r:id="rId3" imgW="3910714" imgH="2735370" progId="Prism6.Document">
                  <p:embed/>
                  <p:pic>
                    <p:nvPicPr>
                      <p:cNvPr id="0" name="Objeto 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38" y="1074775"/>
                        <a:ext cx="3722847" cy="2600256"/>
                      </a:xfrm>
                      <a:prstGeom prst="rect">
                        <a:avLst/>
                      </a:prstGeom>
                      <a:noFill/>
                      <a:ln>
                        <a:noFill/>
                      </a:ln>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38202004"/>
              </p:ext>
            </p:extLst>
          </p:nvPr>
        </p:nvGraphicFramePr>
        <p:xfrm>
          <a:off x="4227380" y="1207306"/>
          <a:ext cx="3569888" cy="2507390"/>
        </p:xfrm>
        <a:graphic>
          <a:graphicData uri="http://schemas.openxmlformats.org/presentationml/2006/ole">
            <mc:AlternateContent xmlns:mc="http://schemas.openxmlformats.org/markup-compatibility/2006">
              <mc:Choice xmlns:v="urn:schemas-microsoft-com:vml" Requires="v">
                <p:oleObj spid="_x0000_s14586" name="Prism 6" r:id="rId5" imgW="3910714" imgH="2744374" progId="Prism6.Document">
                  <p:embed/>
                </p:oleObj>
              </mc:Choice>
              <mc:Fallback>
                <p:oleObj name="Prism 6" r:id="rId5" imgW="3910714" imgH="2744374" progId="Prism6.Document">
                  <p:embed/>
                  <p:pic>
                    <p:nvPicPr>
                      <p:cNvPr id="0" name="Objeto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7380" y="1207306"/>
                        <a:ext cx="3569888" cy="2507390"/>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109049070"/>
              </p:ext>
            </p:extLst>
          </p:nvPr>
        </p:nvGraphicFramePr>
        <p:xfrm>
          <a:off x="8212496" y="1283386"/>
          <a:ext cx="3567157" cy="2581137"/>
        </p:xfrm>
        <a:graphic>
          <a:graphicData uri="http://schemas.openxmlformats.org/presentationml/2006/ole">
            <mc:AlternateContent xmlns:mc="http://schemas.openxmlformats.org/markup-compatibility/2006">
              <mc:Choice xmlns:v="urn:schemas-microsoft-com:vml" Requires="v">
                <p:oleObj spid="_x0000_s14587" name="Prism 6" r:id="rId7" imgW="3910714" imgH="2826849" progId="Prism6.Document">
                  <p:embed/>
                </p:oleObj>
              </mc:Choice>
              <mc:Fallback>
                <p:oleObj name="Prism 6" r:id="rId7" imgW="3910714" imgH="2826849" progId="Prism6.Document">
                  <p:embed/>
                  <p:pic>
                    <p:nvPicPr>
                      <p:cNvPr id="0" name="Objeto 4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2496" y="1283386"/>
                        <a:ext cx="3567157" cy="2581137"/>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935045454"/>
              </p:ext>
            </p:extLst>
          </p:nvPr>
        </p:nvGraphicFramePr>
        <p:xfrm>
          <a:off x="385287" y="3826523"/>
          <a:ext cx="3632711" cy="2523777"/>
        </p:xfrm>
        <a:graphic>
          <a:graphicData uri="http://schemas.openxmlformats.org/presentationml/2006/ole">
            <mc:AlternateContent xmlns:mc="http://schemas.openxmlformats.org/markup-compatibility/2006">
              <mc:Choice xmlns:v="urn:schemas-microsoft-com:vml" Requires="v">
                <p:oleObj spid="_x0000_s14588" name="Prism 6" r:id="rId9" imgW="3901350" imgH="2790113" progId="Prism6.Document">
                  <p:embed/>
                </p:oleObj>
              </mc:Choice>
              <mc:Fallback>
                <p:oleObj name="Prism 6" r:id="rId9" imgW="3901350" imgH="2790113" progId="Prism6.Document">
                  <p:embed/>
                  <p:pic>
                    <p:nvPicPr>
                      <p:cNvPr id="0" name="Objeto 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287" y="3826523"/>
                        <a:ext cx="3632711" cy="2523777"/>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170286584"/>
              </p:ext>
            </p:extLst>
          </p:nvPr>
        </p:nvGraphicFramePr>
        <p:xfrm>
          <a:off x="4201098" y="3942298"/>
          <a:ext cx="3564425" cy="2529240"/>
        </p:xfrm>
        <a:graphic>
          <a:graphicData uri="http://schemas.openxmlformats.org/presentationml/2006/ole">
            <mc:AlternateContent xmlns:mc="http://schemas.openxmlformats.org/markup-compatibility/2006">
              <mc:Choice xmlns:v="urn:schemas-microsoft-com:vml" Requires="v">
                <p:oleObj spid="_x0000_s14589" name="Prism 6" r:id="rId11" imgW="3864976" imgH="2744374" progId="Prism6.Document">
                  <p:embed/>
                </p:oleObj>
              </mc:Choice>
              <mc:Fallback>
                <p:oleObj name="Prism 6" r:id="rId11" imgW="3864976" imgH="2744374" progId="Prism6.Document">
                  <p:embed/>
                  <p:pic>
                    <p:nvPicPr>
                      <p:cNvPr id="0" name="Objeto 5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01098" y="3942298"/>
                        <a:ext cx="3564425" cy="2529240"/>
                      </a:xfrm>
                      <a:prstGeom prst="rect">
                        <a:avLst/>
                      </a:prstGeom>
                      <a:noFill/>
                      <a:ln>
                        <a:noFill/>
                      </a:ln>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745973944"/>
              </p:ext>
            </p:extLst>
          </p:nvPr>
        </p:nvGraphicFramePr>
        <p:xfrm>
          <a:off x="8312625" y="3854955"/>
          <a:ext cx="3542575" cy="2534703"/>
        </p:xfrm>
        <a:graphic>
          <a:graphicData uri="http://schemas.openxmlformats.org/presentationml/2006/ole">
            <mc:AlternateContent xmlns:mc="http://schemas.openxmlformats.org/markup-compatibility/2006">
              <mc:Choice xmlns:v="urn:schemas-microsoft-com:vml" Requires="v">
                <p:oleObj spid="_x0000_s14590" name="Prism 6" r:id="rId13" imgW="3837246" imgH="2744374" progId="Prism6.Document">
                  <p:embed/>
                </p:oleObj>
              </mc:Choice>
              <mc:Fallback>
                <p:oleObj name="Prism 6" r:id="rId13" imgW="3837246" imgH="2744374" progId="Prism6.Document">
                  <p:embed/>
                  <p:pic>
                    <p:nvPicPr>
                      <p:cNvPr id="0" name="Objeto 5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12625" y="3854955"/>
                        <a:ext cx="3542575" cy="2534703"/>
                      </a:xfrm>
                      <a:prstGeom prst="rect">
                        <a:avLst/>
                      </a:prstGeom>
                      <a:noFill/>
                      <a:ln>
                        <a:noFill/>
                      </a:ln>
                    </p:spPr>
                  </p:pic>
                </p:oleObj>
              </mc:Fallback>
            </mc:AlternateContent>
          </a:graphicData>
        </a:graphic>
      </p:graphicFrame>
      <p:sp>
        <p:nvSpPr>
          <p:cNvPr id="26" name="TextBox 25"/>
          <p:cNvSpPr txBox="1"/>
          <p:nvPr/>
        </p:nvSpPr>
        <p:spPr>
          <a:xfrm>
            <a:off x="1815115" y="122819"/>
            <a:ext cx="8574783" cy="830997"/>
          </a:xfrm>
          <a:prstGeom prst="rect">
            <a:avLst/>
          </a:prstGeom>
          <a:noFill/>
        </p:spPr>
        <p:txBody>
          <a:bodyPr wrap="none" rtlCol="0">
            <a:spAutoFit/>
          </a:bodyPr>
          <a:lstStyle/>
          <a:p>
            <a:pPr algn="ctr"/>
            <a:r>
              <a:rPr lang="es-ES" sz="2400" dirty="0" smtClean="0">
                <a:solidFill>
                  <a:srgbClr val="C00000"/>
                </a:solidFill>
                <a:latin typeface="AR CENA" panose="02000000000000000000" pitchFamily="2" charset="0"/>
              </a:rPr>
              <a:t>La secreción de NS1 en células de mosquito es insensible a  </a:t>
            </a:r>
          </a:p>
          <a:p>
            <a:pPr algn="ctr"/>
            <a:r>
              <a:rPr lang="es-ES" sz="2400" dirty="0" smtClean="0">
                <a:solidFill>
                  <a:srgbClr val="C00000"/>
                </a:solidFill>
                <a:latin typeface="AR CENA" panose="02000000000000000000" pitchFamily="2" charset="0"/>
              </a:rPr>
              <a:t>drogas que fragmentan el aparato de Golgi </a:t>
            </a:r>
            <a:endParaRPr lang="es-MX" sz="2400" dirty="0">
              <a:solidFill>
                <a:srgbClr val="C00000"/>
              </a:solidFill>
              <a:latin typeface="AR CENA" panose="02000000000000000000" pitchFamily="2" charset="0"/>
            </a:endParaRPr>
          </a:p>
        </p:txBody>
      </p:sp>
      <p:sp>
        <p:nvSpPr>
          <p:cNvPr id="27" name="Rectangle 26"/>
          <p:cNvSpPr/>
          <p:nvPr/>
        </p:nvSpPr>
        <p:spPr>
          <a:xfrm>
            <a:off x="8687128" y="6519854"/>
            <a:ext cx="3461012" cy="307777"/>
          </a:xfrm>
          <a:prstGeom prst="rect">
            <a:avLst/>
          </a:prstGeom>
        </p:spPr>
        <p:txBody>
          <a:bodyPr wrap="none">
            <a:spAutoFit/>
          </a:bodyPr>
          <a:lstStyle/>
          <a:p>
            <a:r>
              <a:rPr lang="es-ES" sz="1400" dirty="0"/>
              <a:t>Rosales y Ludert, manuscrito en preparación </a:t>
            </a:r>
            <a:endParaRPr lang="es-MX" sz="1400" dirty="0"/>
          </a:p>
        </p:txBody>
      </p:sp>
      <p:sp>
        <p:nvSpPr>
          <p:cNvPr id="3" name="CuadroTexto 2"/>
          <p:cNvSpPr txBox="1"/>
          <p:nvPr/>
        </p:nvSpPr>
        <p:spPr>
          <a:xfrm>
            <a:off x="10003809" y="1010429"/>
            <a:ext cx="878767" cy="369332"/>
          </a:xfrm>
          <a:prstGeom prst="rect">
            <a:avLst/>
          </a:prstGeom>
          <a:noFill/>
        </p:spPr>
        <p:txBody>
          <a:bodyPr wrap="none" rtlCol="0">
            <a:spAutoFit/>
          </a:bodyPr>
          <a:lstStyle/>
          <a:p>
            <a:r>
              <a:rPr lang="es-MX" dirty="0" smtClean="0"/>
              <a:t>BHK-21</a:t>
            </a:r>
            <a:endParaRPr lang="es-MX" dirty="0"/>
          </a:p>
        </p:txBody>
      </p:sp>
      <p:sp>
        <p:nvSpPr>
          <p:cNvPr id="12" name="CuadroTexto 11"/>
          <p:cNvSpPr txBox="1"/>
          <p:nvPr/>
        </p:nvSpPr>
        <p:spPr>
          <a:xfrm>
            <a:off x="5747967" y="1012701"/>
            <a:ext cx="654346" cy="369332"/>
          </a:xfrm>
          <a:prstGeom prst="rect">
            <a:avLst/>
          </a:prstGeom>
          <a:noFill/>
        </p:spPr>
        <p:txBody>
          <a:bodyPr wrap="none" rtlCol="0">
            <a:spAutoFit/>
          </a:bodyPr>
          <a:lstStyle/>
          <a:p>
            <a:r>
              <a:rPr lang="es-MX" dirty="0" smtClean="0"/>
              <a:t>Aag2</a:t>
            </a:r>
            <a:endParaRPr lang="es-MX" dirty="0"/>
          </a:p>
        </p:txBody>
      </p:sp>
      <p:sp>
        <p:nvSpPr>
          <p:cNvPr id="13" name="CuadroTexto 12"/>
          <p:cNvSpPr txBox="1"/>
          <p:nvPr/>
        </p:nvSpPr>
        <p:spPr>
          <a:xfrm>
            <a:off x="1735517" y="1012701"/>
            <a:ext cx="748923" cy="369332"/>
          </a:xfrm>
          <a:prstGeom prst="rect">
            <a:avLst/>
          </a:prstGeom>
          <a:noFill/>
        </p:spPr>
        <p:txBody>
          <a:bodyPr wrap="none" rtlCol="0">
            <a:spAutoFit/>
          </a:bodyPr>
          <a:lstStyle/>
          <a:p>
            <a:r>
              <a:rPr lang="es-MX" dirty="0" smtClean="0"/>
              <a:t>C6/36</a:t>
            </a:r>
            <a:endParaRPr lang="es-MX" dirty="0"/>
          </a:p>
        </p:txBody>
      </p:sp>
    </p:spTree>
    <p:extLst>
      <p:ext uri="{BB962C8B-B14F-4D97-AF65-F5344CB8AC3E}">
        <p14:creationId xmlns:p14="http://schemas.microsoft.com/office/powerpoint/2010/main" val="2459900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s-MX"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s-MX"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altLang="es-MX" sz="2400" b="0" i="0" u="none" strike="noStrike" cap="none" normalizeH="0" baseline="0" smtClean="0">
            <a:ln>
              <a:noFill/>
            </a:ln>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8119</TotalTime>
  <Words>1015</Words>
  <Application>Microsoft Office PowerPoint</Application>
  <PresentationFormat>Panorámica</PresentationFormat>
  <Paragraphs>257</Paragraphs>
  <Slides>33</Slides>
  <Notes>4</Notes>
  <HiddenSlides>0</HiddenSlides>
  <MMClips>0</MMClips>
  <ScaleCrop>false</ScaleCrop>
  <HeadingPairs>
    <vt:vector size="8" baseType="variant">
      <vt:variant>
        <vt:lpstr>Fuentes usadas</vt:lpstr>
      </vt:variant>
      <vt:variant>
        <vt:i4>15</vt:i4>
      </vt:variant>
      <vt:variant>
        <vt:lpstr>Tema</vt:lpstr>
      </vt:variant>
      <vt:variant>
        <vt:i4>5</vt:i4>
      </vt:variant>
      <vt:variant>
        <vt:lpstr>Servidores OLE incrustados</vt:lpstr>
      </vt:variant>
      <vt:variant>
        <vt:i4>1</vt:i4>
      </vt:variant>
      <vt:variant>
        <vt:lpstr>Títulos de diapositiva</vt:lpstr>
      </vt:variant>
      <vt:variant>
        <vt:i4>33</vt:i4>
      </vt:variant>
    </vt:vector>
  </HeadingPairs>
  <TitlesOfParts>
    <vt:vector size="54" baseType="lpstr">
      <vt:lpstr>Arial Unicode MS</vt:lpstr>
      <vt:lpstr>ＭＳ ゴシック</vt:lpstr>
      <vt:lpstr>ＭＳ Ｐゴシック</vt:lpstr>
      <vt:lpstr>AR CENA</vt:lpstr>
      <vt:lpstr>Arial</vt:lpstr>
      <vt:lpstr>Calibri</vt:lpstr>
      <vt:lpstr>Calibri Light</vt:lpstr>
      <vt:lpstr>Candara</vt:lpstr>
      <vt:lpstr>Chiller</vt:lpstr>
      <vt:lpstr>Kochi Mincho</vt:lpstr>
      <vt:lpstr>msgothic</vt:lpstr>
      <vt:lpstr>Symbol</vt:lpstr>
      <vt:lpstr>Times New Roman</vt:lpstr>
      <vt:lpstr>Trebuchet MS</vt:lpstr>
      <vt:lpstr>Wingdings</vt:lpstr>
      <vt:lpstr>Tema de Office</vt:lpstr>
      <vt:lpstr>Office Theme</vt:lpstr>
      <vt:lpstr>2_Office Theme</vt:lpstr>
      <vt:lpstr>1_Office Theme</vt:lpstr>
      <vt:lpstr>3_Office Theme</vt:lpstr>
      <vt:lpstr>Prism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Romel</dc:creator>
  <cp:lastModifiedBy>jelud</cp:lastModifiedBy>
  <cp:revision>425</cp:revision>
  <cp:lastPrinted>2017-06-22T16:51:14Z</cp:lastPrinted>
  <dcterms:created xsi:type="dcterms:W3CDTF">2017-04-03T19:13:53Z</dcterms:created>
  <dcterms:modified xsi:type="dcterms:W3CDTF">2018-06-13T21:08:42Z</dcterms:modified>
</cp:coreProperties>
</file>