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4" r:id="rId40"/>
    <p:sldId id="297" r:id="rId41"/>
    <p:sldId id="298" r:id="rId4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3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323336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3189181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1514945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173006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1495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32947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743386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1728741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3103430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2410149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E05C76C-680A-4705-BEA2-6612DD645FA6}" type="datetimeFigureOut">
              <a:rPr lang="es-MX" smtClean="0"/>
              <a:t>12/03/2018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AC7DC7B-F7C2-4550-AB92-AED43B6F1706}" type="slidenum">
              <a:rPr lang="es-MX" smtClean="0"/>
              <a:t>‹Nº›</a:t>
            </a:fld>
            <a:endParaRPr lang="es-MX"/>
          </a:p>
        </p:txBody>
      </p:sp>
    </p:spTree>
    <p:extLst>
      <p:ext uri="{BB962C8B-B14F-4D97-AF65-F5344CB8AC3E}">
        <p14:creationId xmlns:p14="http://schemas.microsoft.com/office/powerpoint/2010/main" val="202298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5C76C-680A-4705-BEA2-6612DD645FA6}" type="datetimeFigureOut">
              <a:rPr lang="es-MX" smtClean="0"/>
              <a:t>12/03/2018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7DC7B-F7C2-4550-AB92-AED43B6F1706}" type="slidenum">
              <a:rPr lang="es-MX" smtClean="0"/>
              <a:t>‹Nº›</a:t>
            </a:fld>
            <a:endParaRPr lang="es-MX"/>
          </a:p>
        </p:txBody>
      </p:sp>
    </p:spTree>
    <p:extLst>
      <p:ext uri="{BB962C8B-B14F-4D97-AF65-F5344CB8AC3E}">
        <p14:creationId xmlns:p14="http://schemas.microsoft.com/office/powerpoint/2010/main" val="1622352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507288" cy="6322714"/>
          </a:xfrm>
        </p:spPr>
        <p:txBody>
          <a:bodyPr>
            <a:noAutofit/>
          </a:bodyPr>
          <a:lstStyle/>
          <a:p>
            <a:r>
              <a:rPr lang="es-MX" b="1" dirty="0" smtClean="0">
                <a:latin typeface="Arial" pitchFamily="34" charset="0"/>
                <a:cs typeface="Arial" pitchFamily="34" charset="0"/>
              </a:rPr>
              <a:t>Gaceta Médica de México </a:t>
            </a:r>
            <a:br>
              <a:rPr lang="es-MX" b="1" dirty="0" smtClean="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r>
              <a:rPr lang="es-MX" b="1" dirty="0">
                <a:latin typeface="Arial" pitchFamily="34" charset="0"/>
                <a:cs typeface="Arial" pitchFamily="34" charset="0"/>
              </a:rPr>
              <a:t>E</a:t>
            </a:r>
            <a:r>
              <a:rPr lang="es-MX" b="1" dirty="0" smtClean="0">
                <a:latin typeface="Arial" pitchFamily="34" charset="0"/>
                <a:cs typeface="Arial" pitchFamily="34" charset="0"/>
              </a:rPr>
              <a:t>l </a:t>
            </a:r>
            <a:r>
              <a:rPr lang="es-MX" b="1" dirty="0">
                <a:latin typeface="Arial" pitchFamily="34" charset="0"/>
                <a:cs typeface="Arial" pitchFamily="34" charset="0"/>
              </a:rPr>
              <a:t>P</a:t>
            </a:r>
            <a:r>
              <a:rPr lang="es-MX" b="1" dirty="0" smtClean="0">
                <a:latin typeface="Arial" pitchFamily="34" charset="0"/>
                <a:cs typeface="Arial" pitchFamily="34" charset="0"/>
              </a:rPr>
              <a:t>asado </a:t>
            </a:r>
            <a:r>
              <a:rPr lang="es-MX" b="1" dirty="0">
                <a:latin typeface="Arial" pitchFamily="34" charset="0"/>
                <a:cs typeface="Arial" pitchFamily="34" charset="0"/>
              </a:rPr>
              <a:t>R</a:t>
            </a:r>
            <a:r>
              <a:rPr lang="es-MX" b="1" dirty="0" smtClean="0">
                <a:latin typeface="Arial" pitchFamily="34" charset="0"/>
                <a:cs typeface="Arial" pitchFamily="34" charset="0"/>
              </a:rPr>
              <a:t>eciente </a:t>
            </a:r>
            <a:endParaRPr lang="es-MX" b="1" dirty="0">
              <a:latin typeface="Arial" pitchFamily="34" charset="0"/>
              <a:cs typeface="Arial" pitchFamily="34" charset="0"/>
            </a:endParaRPr>
          </a:p>
        </p:txBody>
      </p:sp>
    </p:spTree>
    <p:extLst>
      <p:ext uri="{BB962C8B-B14F-4D97-AF65-F5344CB8AC3E}">
        <p14:creationId xmlns:p14="http://schemas.microsoft.com/office/powerpoint/2010/main" val="2708135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31224" cy="6034682"/>
          </a:xfrm>
        </p:spPr>
        <p:txBody>
          <a:bodyPr>
            <a:normAutofit fontScale="90000"/>
          </a:bodyPr>
          <a:lstStyle/>
          <a:p>
            <a:pPr algn="just"/>
            <a:r>
              <a:rPr lang="es-MX" sz="3100" dirty="0">
                <a:latin typeface="Arial" pitchFamily="34" charset="0"/>
                <a:cs typeface="Arial" pitchFamily="34" charset="0"/>
              </a:rPr>
              <a:t>Dentro de los </a:t>
            </a:r>
            <a:r>
              <a:rPr lang="es-MX" sz="3100" b="1" dirty="0">
                <a:latin typeface="Arial" pitchFamily="34" charset="0"/>
                <a:cs typeface="Arial" pitchFamily="34" charset="0"/>
              </a:rPr>
              <a:t>Simposios</a:t>
            </a:r>
            <a:r>
              <a:rPr lang="es-MX" sz="3100" dirty="0">
                <a:latin typeface="Arial" pitchFamily="34" charset="0"/>
                <a:cs typeface="Arial" pitchFamily="34" charset="0"/>
              </a:rPr>
              <a:t> se publica “Avances y perspectivas de la medicina molecular” coordinado por el Académico Doctor Salvador Said Fernández en el cual se </a:t>
            </a:r>
            <a:r>
              <a:rPr lang="es-MX" sz="3100" dirty="0" smtClean="0">
                <a:latin typeface="Arial" pitchFamily="34" charset="0"/>
                <a:cs typeface="Arial" pitchFamily="34" charset="0"/>
              </a:rPr>
              <a:t>incluyen </a:t>
            </a:r>
            <a:r>
              <a:rPr lang="es-MX" sz="3100" dirty="0">
                <a:latin typeface="Arial" pitchFamily="34" charset="0"/>
                <a:cs typeface="Arial" pitchFamily="34" charset="0"/>
              </a:rPr>
              <a:t>aspectos relacionados con el diagnóstico de las enfermedades hereditarias, de enfermedades infecciosas causadas por bacterias intracelulares, el desarrollo de la terapia génica y su aplicación en cáncer de próstata y el diseño de vacunas contra enfermedades infecciosas.</a:t>
            </a:r>
            <a:r>
              <a:rPr lang="es-MX" dirty="0"/>
              <a:t/>
            </a:r>
            <a:br>
              <a:rPr lang="es-MX" dirty="0"/>
            </a:br>
            <a:endParaRPr lang="es-MX" dirty="0"/>
          </a:p>
        </p:txBody>
      </p:sp>
    </p:spTree>
    <p:extLst>
      <p:ext uri="{BB962C8B-B14F-4D97-AF65-F5344CB8AC3E}">
        <p14:creationId xmlns:p14="http://schemas.microsoft.com/office/powerpoint/2010/main" val="2744289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250706"/>
          </a:xfrm>
        </p:spPr>
        <p:txBody>
          <a:bodyPr>
            <a:normAutofit fontScale="90000"/>
          </a:bodyPr>
          <a:lstStyle/>
          <a:p>
            <a:pPr algn="just"/>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En </a:t>
            </a:r>
            <a:r>
              <a:rPr lang="es-MX" sz="3100" dirty="0">
                <a:latin typeface="Arial" pitchFamily="34" charset="0"/>
                <a:cs typeface="Arial" pitchFamily="34" charset="0"/>
              </a:rPr>
              <a:t>los </a:t>
            </a:r>
            <a:r>
              <a:rPr lang="es-MX" sz="3100" b="1" dirty="0">
                <a:latin typeface="Arial" pitchFamily="34" charset="0"/>
                <a:cs typeface="Arial" pitchFamily="34" charset="0"/>
              </a:rPr>
              <a:t>artículos de Revisión</a:t>
            </a:r>
            <a:r>
              <a:rPr lang="es-MX" sz="3100" dirty="0">
                <a:latin typeface="Arial" pitchFamily="34" charset="0"/>
                <a:cs typeface="Arial" pitchFamily="34" charset="0"/>
              </a:rPr>
              <a:t> se incluye el de Evelia Navarrete y colaboradores sobre “Enfermedades neurodegenerativas que cursan con demencia” en el cual se señala que la población con mayor riesgo de padecerlas es la que se encuentra por arriba de los 50 años de edad, hecho que coincide con la disminución de la concentración sanguínea de hormonas gonadales, uno de los diversos factores de riesgo.  Entre las enfermedades degenerativas que cursan con demencia están: Alzheimer, Parkinson, Huntington, </a:t>
            </a:r>
            <a:r>
              <a:rPr lang="es-MX" sz="3100" dirty="0" err="1">
                <a:latin typeface="Arial" pitchFamily="34" charset="0"/>
                <a:cs typeface="Arial" pitchFamily="34" charset="0"/>
              </a:rPr>
              <a:t>Creutzfeld</a:t>
            </a:r>
            <a:r>
              <a:rPr lang="es-MX" sz="3100" dirty="0">
                <a:latin typeface="Arial" pitchFamily="34" charset="0"/>
                <a:cs typeface="Arial" pitchFamily="34" charset="0"/>
              </a:rPr>
              <a:t>-Jakob y demencias de etiologías múltiples.</a:t>
            </a:r>
            <a:r>
              <a:rPr lang="es-MX" dirty="0"/>
              <a:t/>
            </a:r>
            <a:br>
              <a:rPr lang="es-MX" dirty="0"/>
            </a:br>
            <a:endParaRPr lang="es-MX" dirty="0"/>
          </a:p>
        </p:txBody>
      </p:sp>
    </p:spTree>
    <p:extLst>
      <p:ext uri="{BB962C8B-B14F-4D97-AF65-F5344CB8AC3E}">
        <p14:creationId xmlns:p14="http://schemas.microsoft.com/office/powerpoint/2010/main" val="2778959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6322714"/>
          </a:xfrm>
        </p:spPr>
        <p:txBody>
          <a:bodyPr>
            <a:normAutofit fontScale="90000"/>
          </a:bodyPr>
          <a:lstStyle/>
          <a:p>
            <a:pPr algn="just"/>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Al </a:t>
            </a:r>
            <a:r>
              <a:rPr lang="es-MX" sz="3100" dirty="0">
                <a:latin typeface="Arial" pitchFamily="34" charset="0"/>
                <a:cs typeface="Arial" pitchFamily="34" charset="0"/>
              </a:rPr>
              <a:t>despuntar el Siglo XXI en el primer número de la Gaceta se incluye el trabajo del Académico Doctor Gonzalo Gutiérrez y colaboradores “Programa de atención a la salud del niño en México.  Evaluación de la calidad de la atención integrada que se otorga en los </a:t>
            </a:r>
            <a:r>
              <a:rPr lang="es-MX" sz="3100" dirty="0" smtClean="0">
                <a:latin typeface="Arial" pitchFamily="34" charset="0"/>
                <a:cs typeface="Arial" pitchFamily="34" charset="0"/>
              </a:rPr>
              <a:t>centros </a:t>
            </a:r>
            <a:r>
              <a:rPr lang="es-MX" sz="3100" dirty="0">
                <a:latin typeface="Arial" pitchFamily="34" charset="0"/>
                <a:cs typeface="Arial" pitchFamily="34" charset="0"/>
              </a:rPr>
              <a:t>de capacitación” en el cual se evalúa la calidad de la atención integrada del menor de 5 años que se otorga en tres Unidades de Primer Nivel que sin recibir recursos adicionales, fueron seleccionadas por el Programa de Atención a la Salud del Niño de la Secretaría de Salud para funcionar como Centros Estatales de Capacitación.</a:t>
            </a:r>
            <a:r>
              <a:rPr lang="es-MX" dirty="0"/>
              <a:t/>
            </a:r>
            <a:br>
              <a:rPr lang="es-MX" dirty="0"/>
            </a:br>
            <a:endParaRPr lang="es-MX" dirty="0"/>
          </a:p>
        </p:txBody>
      </p:sp>
    </p:spTree>
    <p:extLst>
      <p:ext uri="{BB962C8B-B14F-4D97-AF65-F5344CB8AC3E}">
        <p14:creationId xmlns:p14="http://schemas.microsoft.com/office/powerpoint/2010/main" val="1449324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178698"/>
          </a:xfrm>
        </p:spPr>
        <p:txBody>
          <a:bodyPr>
            <a:normAutofit fontScale="90000"/>
          </a:bodyPr>
          <a:lstStyle/>
          <a:p>
            <a:pPr algn="just"/>
            <a:r>
              <a:rPr lang="es-MX" sz="3600" dirty="0">
                <a:latin typeface="Arial" pitchFamily="34" charset="0"/>
                <a:cs typeface="Arial" pitchFamily="34" charset="0"/>
              </a:rPr>
              <a:t>En la sección de </a:t>
            </a:r>
            <a:r>
              <a:rPr lang="es-MX" sz="3600" b="1" dirty="0">
                <a:latin typeface="Arial" pitchFamily="34" charset="0"/>
                <a:cs typeface="Arial" pitchFamily="34" charset="0"/>
              </a:rPr>
              <a:t>Información Epidemiológica</a:t>
            </a:r>
            <a:r>
              <a:rPr lang="es-MX" sz="3600" dirty="0">
                <a:latin typeface="Arial" pitchFamily="34" charset="0"/>
                <a:cs typeface="Arial" pitchFamily="34" charset="0"/>
              </a:rPr>
              <a:t> el Académico Doctor Rogelio Pérez-Padilla presenta el artículo “La tuberculosis en México, deuda añeja de salud pública” en el cual se refiere al simposio “Tuberculosis, una enfermedad emergente” llevado a cabo dentro de los trabajos del Congreso Anual del año previo por la Academia Nacional de Medicina.</a:t>
            </a:r>
            <a:r>
              <a:rPr lang="es-MX" dirty="0"/>
              <a:t/>
            </a:r>
            <a:br>
              <a:rPr lang="es-MX" dirty="0"/>
            </a:br>
            <a:endParaRPr lang="es-MX" dirty="0"/>
          </a:p>
        </p:txBody>
      </p:sp>
    </p:spTree>
    <p:extLst>
      <p:ext uri="{BB962C8B-B14F-4D97-AF65-F5344CB8AC3E}">
        <p14:creationId xmlns:p14="http://schemas.microsoft.com/office/powerpoint/2010/main" val="3799086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178698"/>
          </a:xfrm>
        </p:spPr>
        <p:txBody>
          <a:bodyPr>
            <a:normAutofit fontScale="90000"/>
          </a:bodyPr>
          <a:lstStyle/>
          <a:p>
            <a:pPr algn="just"/>
            <a:r>
              <a:rPr lang="es-MX" sz="3600" dirty="0">
                <a:latin typeface="Arial" pitchFamily="34" charset="0"/>
                <a:cs typeface="Arial" pitchFamily="34" charset="0"/>
              </a:rPr>
              <a:t>En los artículos de </a:t>
            </a:r>
            <a:r>
              <a:rPr lang="es-MX" sz="3600" b="1" dirty="0">
                <a:latin typeface="Arial" pitchFamily="34" charset="0"/>
                <a:cs typeface="Arial" pitchFamily="34" charset="0"/>
              </a:rPr>
              <a:t>Revisión</a:t>
            </a:r>
            <a:r>
              <a:rPr lang="es-MX" sz="3600" dirty="0">
                <a:latin typeface="Arial" pitchFamily="34" charset="0"/>
                <a:cs typeface="Arial" pitchFamily="34" charset="0"/>
              </a:rPr>
              <a:t> el Académico Doctor Raúl Carrillo-</a:t>
            </a:r>
            <a:r>
              <a:rPr lang="es-MX" sz="3600" dirty="0" err="1">
                <a:latin typeface="Arial" pitchFamily="34" charset="0"/>
                <a:cs typeface="Arial" pitchFamily="34" charset="0"/>
              </a:rPr>
              <a:t>Esper</a:t>
            </a:r>
            <a:r>
              <a:rPr lang="es-MX" sz="3600" dirty="0">
                <a:latin typeface="Arial" pitchFamily="34" charset="0"/>
                <a:cs typeface="Arial" pitchFamily="34" charset="0"/>
              </a:rPr>
              <a:t> y colaboradores se refieren al “Síndrome de respuesta inflamatoria sistémica: nuevos conceptos” en el cual se consigna que se han estudiado en protocolos clínicos y en trabajos experimentales el interferón gama y los esteroides como moduladores de la respuesta inflamatoria, particularmente en sus fases de parálisis y disonancia inmune con resultados altamente promisorios.</a:t>
            </a:r>
            <a:r>
              <a:rPr lang="es-MX" dirty="0"/>
              <a:t/>
            </a:r>
            <a:br>
              <a:rPr lang="es-MX" dirty="0"/>
            </a:br>
            <a:endParaRPr lang="es-MX" dirty="0"/>
          </a:p>
        </p:txBody>
      </p:sp>
    </p:spTree>
    <p:extLst>
      <p:ext uri="{BB962C8B-B14F-4D97-AF65-F5344CB8AC3E}">
        <p14:creationId xmlns:p14="http://schemas.microsoft.com/office/powerpoint/2010/main" val="509744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06690"/>
          </a:xfrm>
        </p:spPr>
        <p:txBody>
          <a:bodyPr>
            <a:normAutofit fontScale="90000"/>
          </a:bodyPr>
          <a:lstStyle/>
          <a:p>
            <a:pPr algn="just"/>
            <a:r>
              <a:rPr lang="es-MX" sz="3600" dirty="0">
                <a:latin typeface="Arial" pitchFamily="34" charset="0"/>
                <a:cs typeface="Arial" pitchFamily="34" charset="0"/>
              </a:rPr>
              <a:t>En la sección de </a:t>
            </a:r>
            <a:r>
              <a:rPr lang="es-MX" sz="3600" b="1" dirty="0">
                <a:latin typeface="Arial" pitchFamily="34" charset="0"/>
                <a:cs typeface="Arial" pitchFamily="34" charset="0"/>
              </a:rPr>
              <a:t>Biología Molecular y Medicina</a:t>
            </a:r>
            <a:r>
              <a:rPr lang="es-MX" sz="3600" dirty="0">
                <a:latin typeface="Arial" pitchFamily="34" charset="0"/>
                <a:cs typeface="Arial" pitchFamily="34" charset="0"/>
              </a:rPr>
              <a:t> se trata sobre la publicación del primer borrador de la secuencia del </a:t>
            </a:r>
            <a:r>
              <a:rPr lang="es-MX" sz="3600" dirty="0" smtClean="0">
                <a:latin typeface="Arial" pitchFamily="34" charset="0"/>
                <a:cs typeface="Arial" pitchFamily="34" charset="0"/>
              </a:rPr>
              <a:t>Genoma </a:t>
            </a:r>
            <a:r>
              <a:rPr lang="es-MX" sz="3600" dirty="0">
                <a:latin typeface="Arial" pitchFamily="34" charset="0"/>
                <a:cs typeface="Arial" pitchFamily="34" charset="0"/>
              </a:rPr>
              <a:t>Humano, avance que se logró un año después del primer cromosoma humano secuenciado y solo meses después de la secuencia del cromosoma 21 humano y de la publicación de la secuencia del genoma de la </a:t>
            </a:r>
            <a:r>
              <a:rPr lang="es-MX" sz="3600" dirty="0" smtClean="0">
                <a:latin typeface="Arial" pitchFamily="34" charset="0"/>
                <a:cs typeface="Arial" pitchFamily="34" charset="0"/>
              </a:rPr>
              <a:t>Drosophila </a:t>
            </a:r>
            <a:r>
              <a:rPr lang="es-MX" sz="3600" dirty="0" err="1">
                <a:latin typeface="Arial" pitchFamily="34" charset="0"/>
                <a:cs typeface="Arial" pitchFamily="34" charset="0"/>
              </a:rPr>
              <a:t>mellanogaster</a:t>
            </a:r>
            <a:r>
              <a:rPr lang="es-MX" sz="36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2702152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5890666"/>
          </a:xfrm>
        </p:spPr>
        <p:txBody>
          <a:bodyPr>
            <a:normAutofit/>
          </a:bodyPr>
          <a:lstStyle/>
          <a:p>
            <a:pPr algn="just"/>
            <a:r>
              <a:rPr lang="es-MX" sz="3600" dirty="0">
                <a:latin typeface="Arial" pitchFamily="34" charset="0"/>
                <a:cs typeface="Arial" pitchFamily="34" charset="0"/>
              </a:rPr>
              <a:t>El número se cierra con el </a:t>
            </a:r>
            <a:r>
              <a:rPr lang="es-MX" sz="3600" b="1" dirty="0">
                <a:latin typeface="Arial" pitchFamily="34" charset="0"/>
                <a:cs typeface="Arial" pitchFamily="34" charset="0"/>
              </a:rPr>
              <a:t>artículo</a:t>
            </a:r>
            <a:r>
              <a:rPr lang="es-MX" sz="3600" dirty="0">
                <a:latin typeface="Arial" pitchFamily="34" charset="0"/>
                <a:cs typeface="Arial" pitchFamily="34" charset="0"/>
              </a:rPr>
              <a:t> del Académico Doctor Julio </a:t>
            </a:r>
            <a:r>
              <a:rPr lang="es-MX" sz="3600" dirty="0" err="1">
                <a:latin typeface="Arial" pitchFamily="34" charset="0"/>
                <a:cs typeface="Arial" pitchFamily="34" charset="0"/>
              </a:rPr>
              <a:t>Frenk</a:t>
            </a:r>
            <a:r>
              <a:rPr lang="es-MX" sz="3600" dirty="0">
                <a:latin typeface="Arial" pitchFamily="34" charset="0"/>
                <a:cs typeface="Arial" pitchFamily="34" charset="0"/>
              </a:rPr>
              <a:t> y colaboradores sobre “La democratización de la salud.  Una visión para el futuro del sistema de salud en México”, que constituyó el tema de la Conferencia Magistral Ignacio Chávez </a:t>
            </a:r>
            <a:r>
              <a:rPr lang="es-MX" sz="3600" dirty="0" smtClean="0">
                <a:latin typeface="Arial" pitchFamily="34" charset="0"/>
                <a:cs typeface="Arial" pitchFamily="34" charset="0"/>
              </a:rPr>
              <a:t>presentada </a:t>
            </a:r>
            <a:r>
              <a:rPr lang="es-MX" sz="3600" dirty="0">
                <a:latin typeface="Arial" pitchFamily="34" charset="0"/>
                <a:cs typeface="Arial" pitchFamily="34" charset="0"/>
              </a:rPr>
              <a:t>en la Sesión Inaugural de la Academia Nacional de Medicina.</a:t>
            </a:r>
            <a:r>
              <a:rPr lang="es-MX" dirty="0"/>
              <a:t/>
            </a:r>
            <a:br>
              <a:rPr lang="es-MX" dirty="0"/>
            </a:br>
            <a:endParaRPr lang="es-MX" dirty="0"/>
          </a:p>
        </p:txBody>
      </p:sp>
    </p:spTree>
    <p:extLst>
      <p:ext uri="{BB962C8B-B14F-4D97-AF65-F5344CB8AC3E}">
        <p14:creationId xmlns:p14="http://schemas.microsoft.com/office/powerpoint/2010/main" val="1833882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394722"/>
          </a:xfrm>
        </p:spPr>
        <p:txBody>
          <a:bodyPr>
            <a:normAutofit/>
          </a:bodyPr>
          <a:lstStyle/>
          <a:p>
            <a:pPr algn="just"/>
            <a:r>
              <a:rPr lang="es-MX" sz="3200" dirty="0">
                <a:latin typeface="Arial" pitchFamily="34" charset="0"/>
                <a:cs typeface="Arial" pitchFamily="34" charset="0"/>
              </a:rPr>
              <a:t>En la sección de </a:t>
            </a:r>
            <a:r>
              <a:rPr lang="es-MX" sz="3200" b="1" dirty="0">
                <a:latin typeface="Arial" pitchFamily="34" charset="0"/>
                <a:cs typeface="Arial" pitchFamily="34" charset="0"/>
              </a:rPr>
              <a:t>Simposios</a:t>
            </a:r>
            <a:r>
              <a:rPr lang="es-MX" sz="3200" dirty="0">
                <a:latin typeface="Arial" pitchFamily="34" charset="0"/>
                <a:cs typeface="Arial" pitchFamily="34" charset="0"/>
              </a:rPr>
              <a:t> el Académico Doctor Guillermo </a:t>
            </a:r>
            <a:r>
              <a:rPr lang="es-MX" sz="3200" dirty="0" err="1">
                <a:latin typeface="Arial" pitchFamily="34" charset="0"/>
                <a:cs typeface="Arial" pitchFamily="34" charset="0"/>
              </a:rPr>
              <a:t>Soberón</a:t>
            </a:r>
            <a:r>
              <a:rPr lang="es-MX" sz="3200" dirty="0">
                <a:latin typeface="Arial" pitchFamily="34" charset="0"/>
                <a:cs typeface="Arial" pitchFamily="34" charset="0"/>
              </a:rPr>
              <a:t> coordina el simposio “La Reforma de la Salud en México” en el que se trata aspectos relacionados con el desempeño del Sistema Nacional de Salud, la modernización del Instituto Mexicano del Seguro Social, las perspectivas para el Instituto de Seguridad y Servicios Sociales de los Trabajadores del Estado y la participación del Sector Privado dentro del Sistema Nacional de Salud.</a:t>
            </a:r>
            <a:r>
              <a:rPr lang="es-MX" sz="3200" dirty="0"/>
              <a:t/>
            </a:r>
            <a:br>
              <a:rPr lang="es-MX" sz="3200" dirty="0"/>
            </a:br>
            <a:endParaRPr lang="es-MX" sz="3200" dirty="0"/>
          </a:p>
        </p:txBody>
      </p:sp>
    </p:spTree>
    <p:extLst>
      <p:ext uri="{BB962C8B-B14F-4D97-AF65-F5344CB8AC3E}">
        <p14:creationId xmlns:p14="http://schemas.microsoft.com/office/powerpoint/2010/main" val="32087261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394722"/>
          </a:xfrm>
        </p:spPr>
        <p:txBody>
          <a:bodyPr>
            <a:noAutofit/>
          </a:bodyPr>
          <a:lstStyle/>
          <a:p>
            <a:pPr algn="just"/>
            <a:r>
              <a:rPr lang="es-MX" sz="2700" dirty="0">
                <a:latin typeface="Arial" pitchFamily="34" charset="0"/>
                <a:cs typeface="Arial" pitchFamily="34" charset="0"/>
              </a:rPr>
              <a:t>En la </a:t>
            </a:r>
            <a:r>
              <a:rPr lang="es-MX" sz="2700" b="1" dirty="0">
                <a:latin typeface="Arial" pitchFamily="34" charset="0"/>
                <a:cs typeface="Arial" pitchFamily="34" charset="0"/>
              </a:rPr>
              <a:t>sección</a:t>
            </a:r>
            <a:r>
              <a:rPr lang="es-MX" sz="2700" dirty="0">
                <a:latin typeface="Arial" pitchFamily="34" charset="0"/>
                <a:cs typeface="Arial" pitchFamily="34" charset="0"/>
              </a:rPr>
              <a:t> </a:t>
            </a:r>
            <a:r>
              <a:rPr lang="es-MX" sz="2700" b="1" dirty="0">
                <a:latin typeface="Arial" pitchFamily="34" charset="0"/>
                <a:cs typeface="Arial" pitchFamily="34" charset="0"/>
              </a:rPr>
              <a:t>de Biología Molecular y Medicina </a:t>
            </a:r>
            <a:r>
              <a:rPr lang="es-MX" sz="2700" dirty="0">
                <a:latin typeface="Arial" pitchFamily="34" charset="0"/>
                <a:cs typeface="Arial" pitchFamily="34" charset="0"/>
              </a:rPr>
              <a:t>se trata sobre las bases genéticas del desarrollo del lenguaje y se refiere cómo a mediados del Siglo pasado el notable filósofo y lingüista Noam Chomsky, observando que el lenguaje es universal y fácilmente adquirido por los niños sin ninguna instrucción previa, formuló su propuesta, entonces revolucionaria y ampliamente polémica, de que el desarrollo del lenguaje tenía un importante componente genético.  La corroboración más importante de esta hipótesis es el hallazgo de un factor de transcripción codificado por el gen FOXP2, que tiene un dominio de unión al DNA, es fundamental para el desarrollo del lenguaje y se encuentra localizado en el brazo largo del cromosoma 7 humano (7q31).</a:t>
            </a:r>
            <a:r>
              <a:rPr lang="es-MX" sz="2700" dirty="0"/>
              <a:t/>
            </a:r>
            <a:br>
              <a:rPr lang="es-MX" sz="2700" dirty="0"/>
            </a:br>
            <a:endParaRPr lang="es-MX" sz="2700" dirty="0"/>
          </a:p>
        </p:txBody>
      </p:sp>
    </p:spTree>
    <p:extLst>
      <p:ext uri="{BB962C8B-B14F-4D97-AF65-F5344CB8AC3E}">
        <p14:creationId xmlns:p14="http://schemas.microsoft.com/office/powerpoint/2010/main" val="2038506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106690"/>
          </a:xfrm>
        </p:spPr>
        <p:txBody>
          <a:bodyPr>
            <a:normAutofit fontScale="90000"/>
          </a:bodyPr>
          <a:lstStyle/>
          <a:p>
            <a:pPr algn="just"/>
            <a:r>
              <a:rPr lang="es-MX" sz="3600" dirty="0">
                <a:latin typeface="Arial" pitchFamily="34" charset="0"/>
                <a:cs typeface="Arial" pitchFamily="34" charset="0"/>
              </a:rPr>
              <a:t>El Académico Doctor Octavio Rivero-Serrano coordina el </a:t>
            </a:r>
            <a:r>
              <a:rPr lang="es-MX" sz="3600" b="1" dirty="0">
                <a:latin typeface="Arial" pitchFamily="34" charset="0"/>
                <a:cs typeface="Arial" pitchFamily="34" charset="0"/>
              </a:rPr>
              <a:t>simposio</a:t>
            </a:r>
            <a:r>
              <a:rPr lang="es-MX" sz="3600" dirty="0">
                <a:latin typeface="Arial" pitchFamily="34" charset="0"/>
                <a:cs typeface="Arial" pitchFamily="34" charset="0"/>
              </a:rPr>
              <a:t> “Factores que han modificado la práctica médica” en el que se incluyen ponencias relacionadas con la administración de los recursos en medicina, las demandas a los médicos y los hospitales, el impacto de la tecnología en la práctica de la profesión médica, los esquemas de financiamiento y la medicina defensiva.</a:t>
            </a:r>
            <a:r>
              <a:rPr lang="es-MX" dirty="0"/>
              <a:t/>
            </a:r>
            <a:br>
              <a:rPr lang="es-MX" dirty="0"/>
            </a:br>
            <a:endParaRPr lang="es-MX" dirty="0"/>
          </a:p>
        </p:txBody>
      </p:sp>
    </p:spTree>
    <p:extLst>
      <p:ext uri="{BB962C8B-B14F-4D97-AF65-F5344CB8AC3E}">
        <p14:creationId xmlns:p14="http://schemas.microsoft.com/office/powerpoint/2010/main" val="270413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548680"/>
            <a:ext cx="4248472"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Marcador de texto"/>
          <p:cNvSpPr>
            <a:spLocks noGrp="1"/>
          </p:cNvSpPr>
          <p:nvPr>
            <p:ph type="body" sz="half" idx="2"/>
          </p:nvPr>
        </p:nvSpPr>
        <p:spPr>
          <a:xfrm>
            <a:off x="1792288" y="5367338"/>
            <a:ext cx="6236096" cy="804862"/>
          </a:xfrm>
        </p:spPr>
        <p:txBody>
          <a:bodyPr>
            <a:normAutofit fontScale="92500" lnSpcReduction="20000"/>
          </a:bodyPr>
          <a:lstStyle/>
          <a:p>
            <a:endParaRPr lang="es-MX" dirty="0" smtClean="0"/>
          </a:p>
          <a:p>
            <a:pPr algn="ctr"/>
            <a:r>
              <a:rPr lang="es-MX" sz="3600" dirty="0" smtClean="0">
                <a:latin typeface="Arial" pitchFamily="34" charset="0"/>
                <a:cs typeface="Arial" pitchFamily="34" charset="0"/>
              </a:rPr>
              <a:t>Dr. Luis </a:t>
            </a:r>
            <a:r>
              <a:rPr lang="es-MX" sz="3600" dirty="0" err="1" smtClean="0">
                <a:latin typeface="Arial" pitchFamily="34" charset="0"/>
                <a:cs typeface="Arial" pitchFamily="34" charset="0"/>
              </a:rPr>
              <a:t>Benitez</a:t>
            </a:r>
            <a:r>
              <a:rPr lang="es-MX" sz="3600" dirty="0" smtClean="0">
                <a:latin typeface="Arial" pitchFamily="34" charset="0"/>
                <a:cs typeface="Arial" pitchFamily="34" charset="0"/>
              </a:rPr>
              <a:t> </a:t>
            </a:r>
            <a:r>
              <a:rPr lang="es-MX" sz="3600" dirty="0" err="1" smtClean="0">
                <a:latin typeface="Arial" pitchFamily="34" charset="0"/>
                <a:cs typeface="Arial" pitchFamily="34" charset="0"/>
              </a:rPr>
              <a:t>Bribiesca</a:t>
            </a:r>
            <a:endParaRPr lang="es-MX" sz="3600" dirty="0">
              <a:latin typeface="Arial" pitchFamily="34" charset="0"/>
              <a:cs typeface="Arial" pitchFamily="34" charset="0"/>
            </a:endParaRPr>
          </a:p>
        </p:txBody>
      </p:sp>
    </p:spTree>
    <p:extLst>
      <p:ext uri="{BB962C8B-B14F-4D97-AF65-F5344CB8AC3E}">
        <p14:creationId xmlns:p14="http://schemas.microsoft.com/office/powerpoint/2010/main" val="20167967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178698"/>
          </a:xfrm>
        </p:spPr>
        <p:txBody>
          <a:bodyPr>
            <a:normAutofit/>
          </a:bodyPr>
          <a:lstStyle/>
          <a:p>
            <a:pPr algn="just"/>
            <a:r>
              <a:rPr lang="es-MX" sz="3600" dirty="0">
                <a:latin typeface="Arial" pitchFamily="34" charset="0"/>
                <a:cs typeface="Arial" pitchFamily="34" charset="0"/>
              </a:rPr>
              <a:t>E</a:t>
            </a:r>
            <a:r>
              <a:rPr lang="es-MX" sz="3600" dirty="0" smtClean="0">
                <a:latin typeface="Arial" pitchFamily="34" charset="0"/>
                <a:cs typeface="Arial" pitchFamily="34" charset="0"/>
              </a:rPr>
              <a:t>n </a:t>
            </a:r>
            <a:r>
              <a:rPr lang="es-MX" sz="3600" dirty="0">
                <a:latin typeface="Arial" pitchFamily="34" charset="0"/>
                <a:cs typeface="Arial" pitchFamily="34" charset="0"/>
              </a:rPr>
              <a:t>la sección de </a:t>
            </a:r>
            <a:r>
              <a:rPr lang="es-MX" sz="3600" b="1" dirty="0">
                <a:latin typeface="Arial" pitchFamily="34" charset="0"/>
                <a:cs typeface="Arial" pitchFamily="34" charset="0"/>
              </a:rPr>
              <a:t>simposios</a:t>
            </a:r>
            <a:r>
              <a:rPr lang="es-MX" sz="3600" dirty="0">
                <a:latin typeface="Arial" pitchFamily="34" charset="0"/>
                <a:cs typeface="Arial" pitchFamily="34" charset="0"/>
              </a:rPr>
              <a:t> se publica el coordinado por la Académica Doctora Teresa Corona Vázquez sobre “Las enfermedades neurológicas” en el que se trata sobre la dimensión y repercusión social de estos problemas, la depresión y la demencia, el trauma y los tumores y las infecciones del sistema nervioso central.</a:t>
            </a:r>
            <a:r>
              <a:rPr lang="es-MX" dirty="0"/>
              <a:t/>
            </a:r>
            <a:br>
              <a:rPr lang="es-MX" dirty="0"/>
            </a:br>
            <a:endParaRPr lang="es-MX" dirty="0"/>
          </a:p>
        </p:txBody>
      </p:sp>
    </p:spTree>
    <p:extLst>
      <p:ext uri="{BB962C8B-B14F-4D97-AF65-F5344CB8AC3E}">
        <p14:creationId xmlns:p14="http://schemas.microsoft.com/office/powerpoint/2010/main" val="652927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19256" cy="6250706"/>
          </a:xfrm>
        </p:spPr>
        <p:txBody>
          <a:bodyPr>
            <a:noAutofit/>
          </a:bodyPr>
          <a:lstStyle/>
          <a:p>
            <a:pPr algn="just"/>
            <a:r>
              <a:rPr lang="es-MX" sz="3000" dirty="0">
                <a:latin typeface="Arial" pitchFamily="34" charset="0"/>
                <a:cs typeface="Arial" pitchFamily="34" charset="0"/>
              </a:rPr>
              <a:t>En el año 2003 se publica el </a:t>
            </a:r>
            <a:r>
              <a:rPr lang="es-MX" sz="3000" b="1" dirty="0" smtClean="0">
                <a:latin typeface="Arial" pitchFamily="34" charset="0"/>
                <a:cs typeface="Arial" pitchFamily="34" charset="0"/>
              </a:rPr>
              <a:t>Simposio</a:t>
            </a:r>
            <a:r>
              <a:rPr lang="es-MX" sz="3000" dirty="0" smtClean="0">
                <a:latin typeface="Arial" pitchFamily="34" charset="0"/>
                <a:cs typeface="Arial" pitchFamily="34" charset="0"/>
              </a:rPr>
              <a:t> </a:t>
            </a:r>
            <a:r>
              <a:rPr lang="es-MX" sz="3000" dirty="0">
                <a:latin typeface="Arial" pitchFamily="34" charset="0"/>
                <a:cs typeface="Arial" pitchFamily="34" charset="0"/>
              </a:rPr>
              <a:t>“El Centro Dermatológico Dr. Ladislao de la Pascua: un concepto mexicano de la dermatología” coordinado por la Doctora Académica Obdulia Rodríguez en el que se trata sobre las micosis profundas, las </a:t>
            </a:r>
            <a:r>
              <a:rPr lang="es-MX" sz="3000" dirty="0" err="1">
                <a:latin typeface="Arial" pitchFamily="34" charset="0"/>
                <a:cs typeface="Arial" pitchFamily="34" charset="0"/>
              </a:rPr>
              <a:t>tuberculides</a:t>
            </a:r>
            <a:r>
              <a:rPr lang="es-MX" sz="3000" dirty="0">
                <a:latin typeface="Arial" pitchFamily="34" charset="0"/>
                <a:cs typeface="Arial" pitchFamily="34" charset="0"/>
              </a:rPr>
              <a:t> de la cara, el sida y la piel en el paciente ambulatorio, las dermatosis </a:t>
            </a:r>
            <a:r>
              <a:rPr lang="es-MX" sz="3000" dirty="0" err="1">
                <a:latin typeface="Arial" pitchFamily="34" charset="0"/>
                <a:cs typeface="Arial" pitchFamily="34" charset="0"/>
              </a:rPr>
              <a:t>reaccionales</a:t>
            </a:r>
            <a:r>
              <a:rPr lang="es-MX" sz="3000" dirty="0">
                <a:latin typeface="Arial" pitchFamily="34" charset="0"/>
                <a:cs typeface="Arial" pitchFamily="34" charset="0"/>
              </a:rPr>
              <a:t> y la incapacidad laboral, la piel como espejo de las enfermedades colágeno-vasculares, las enfermedades </a:t>
            </a:r>
            <a:r>
              <a:rPr lang="es-MX" sz="3000" dirty="0" err="1">
                <a:latin typeface="Arial" pitchFamily="34" charset="0"/>
                <a:cs typeface="Arial" pitchFamily="34" charset="0"/>
              </a:rPr>
              <a:t>ampollosas</a:t>
            </a:r>
            <a:r>
              <a:rPr lang="es-MX" sz="3000" dirty="0">
                <a:latin typeface="Arial" pitchFamily="34" charset="0"/>
                <a:cs typeface="Arial" pitchFamily="34" charset="0"/>
              </a:rPr>
              <a:t>, la evolución epidemiológica del cáncer de piel no melanoma y la lepra en el país.</a:t>
            </a:r>
            <a:r>
              <a:rPr lang="es-MX" sz="3000" dirty="0"/>
              <a:t/>
            </a:r>
            <a:br>
              <a:rPr lang="es-MX" sz="3000" dirty="0"/>
            </a:br>
            <a:endParaRPr lang="es-MX" sz="3000" dirty="0"/>
          </a:p>
        </p:txBody>
      </p:sp>
    </p:spTree>
    <p:extLst>
      <p:ext uri="{BB962C8B-B14F-4D97-AF65-F5344CB8AC3E}">
        <p14:creationId xmlns:p14="http://schemas.microsoft.com/office/powerpoint/2010/main" val="909260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250706"/>
          </a:xfrm>
        </p:spPr>
        <p:txBody>
          <a:bodyPr>
            <a:noAutofit/>
          </a:bodyPr>
          <a:lstStyle/>
          <a:p>
            <a:pPr algn="just"/>
            <a:r>
              <a:rPr lang="es-MX" sz="3600" dirty="0">
                <a:latin typeface="Arial" pitchFamily="34" charset="0"/>
                <a:cs typeface="Arial" pitchFamily="34" charset="0"/>
              </a:rPr>
              <a:t>En la sección de </a:t>
            </a:r>
            <a:r>
              <a:rPr lang="es-MX" sz="3600" b="1" dirty="0">
                <a:latin typeface="Arial" pitchFamily="34" charset="0"/>
                <a:cs typeface="Arial" pitchFamily="34" charset="0"/>
              </a:rPr>
              <a:t>Historia y Filosofía de la Medicina </a:t>
            </a:r>
            <a:r>
              <a:rPr lang="es-MX" sz="3600" dirty="0">
                <a:latin typeface="Arial" pitchFamily="34" charset="0"/>
                <a:cs typeface="Arial" pitchFamily="34" charset="0"/>
              </a:rPr>
              <a:t>la Académica Doctora Ana Cecilia Rodríguez de Romo trata sobre dos controversias científicas en la Academia Nacional de Medicina: La de los Académicos Porfirio Parra y Jesús Sánchez en 1899 y la de Ignacio González Guzmán y José Meza Gutiérrez en el año de 1931.</a:t>
            </a:r>
          </a:p>
        </p:txBody>
      </p:sp>
    </p:spTree>
    <p:extLst>
      <p:ext uri="{BB962C8B-B14F-4D97-AF65-F5344CB8AC3E}">
        <p14:creationId xmlns:p14="http://schemas.microsoft.com/office/powerpoint/2010/main" val="1327066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322714"/>
          </a:xfrm>
        </p:spPr>
        <p:txBody>
          <a:bodyPr>
            <a:normAutofit fontScale="90000"/>
          </a:bodyPr>
          <a:lstStyle/>
          <a:p>
            <a:pPr algn="just"/>
            <a:r>
              <a:rPr lang="es-MX" sz="3800" dirty="0" smtClean="0">
                <a:latin typeface="Arial" pitchFamily="34" charset="0"/>
                <a:cs typeface="Arial" pitchFamily="34" charset="0"/>
              </a:rPr>
              <a:t/>
            </a:r>
            <a:br>
              <a:rPr lang="es-MX" sz="3800" dirty="0" smtClean="0">
                <a:latin typeface="Arial" pitchFamily="34" charset="0"/>
                <a:cs typeface="Arial" pitchFamily="34" charset="0"/>
              </a:rPr>
            </a:br>
            <a:r>
              <a:rPr lang="es-MX" sz="3800" dirty="0" smtClean="0">
                <a:latin typeface="Arial" pitchFamily="34" charset="0"/>
                <a:cs typeface="Arial" pitchFamily="34" charset="0"/>
              </a:rPr>
              <a:t>En </a:t>
            </a:r>
            <a:r>
              <a:rPr lang="es-MX" sz="3800" dirty="0">
                <a:latin typeface="Arial" pitchFamily="34" charset="0"/>
                <a:cs typeface="Arial" pitchFamily="34" charset="0"/>
              </a:rPr>
              <a:t>la </a:t>
            </a:r>
            <a:r>
              <a:rPr lang="es-MX" sz="3800" b="1" dirty="0">
                <a:latin typeface="Arial" pitchFamily="34" charset="0"/>
                <a:cs typeface="Arial" pitchFamily="34" charset="0"/>
              </a:rPr>
              <a:t>sección de Biología Molecular en Medicina </a:t>
            </a:r>
            <a:r>
              <a:rPr lang="es-MX" sz="3800" dirty="0">
                <a:latin typeface="Arial" pitchFamily="34" charset="0"/>
                <a:cs typeface="Arial" pitchFamily="34" charset="0"/>
              </a:rPr>
              <a:t>se trata sobre el descubrimiento de genes responsables de envejecimiento prematuro: se presenta evidencia de que las mutaciones en el gen que codifica para la </a:t>
            </a:r>
            <a:r>
              <a:rPr lang="es-MX" sz="3800" dirty="0" err="1">
                <a:latin typeface="Arial" pitchFamily="34" charset="0"/>
                <a:cs typeface="Arial" pitchFamily="34" charset="0"/>
              </a:rPr>
              <a:t>Laminina</a:t>
            </a:r>
            <a:r>
              <a:rPr lang="es-MX" sz="3800" dirty="0">
                <a:latin typeface="Arial" pitchFamily="34" charset="0"/>
                <a:cs typeface="Arial" pitchFamily="34" charset="0"/>
              </a:rPr>
              <a:t> A son los responsables del Síndrome de la </a:t>
            </a:r>
            <a:r>
              <a:rPr lang="es-MX" sz="3800" dirty="0" err="1">
                <a:latin typeface="Arial" pitchFamily="34" charset="0"/>
                <a:cs typeface="Arial" pitchFamily="34" charset="0"/>
              </a:rPr>
              <a:t>Progeria</a:t>
            </a:r>
            <a:r>
              <a:rPr lang="es-MX" sz="3800" dirty="0">
                <a:latin typeface="Arial" pitchFamily="34" charset="0"/>
                <a:cs typeface="Arial" pitchFamily="34" charset="0"/>
              </a:rPr>
              <a:t> y que alteraciones en el proceso de corte y empalme del RNA mensajero correspondiente al gen de la </a:t>
            </a:r>
            <a:r>
              <a:rPr lang="es-MX" sz="3800" dirty="0" err="1">
                <a:latin typeface="Arial" pitchFamily="34" charset="0"/>
                <a:cs typeface="Arial" pitchFamily="34" charset="0"/>
              </a:rPr>
              <a:t>Laminina</a:t>
            </a:r>
            <a:r>
              <a:rPr lang="es-MX" sz="3800" dirty="0">
                <a:latin typeface="Arial" pitchFamily="34" charset="0"/>
                <a:cs typeface="Arial" pitchFamily="34" charset="0"/>
              </a:rPr>
              <a:t> A es la causa del Síndrome Hutchinson-</a:t>
            </a:r>
            <a:r>
              <a:rPr lang="es-MX" sz="3800" dirty="0" err="1">
                <a:latin typeface="Arial" pitchFamily="34" charset="0"/>
                <a:cs typeface="Arial" pitchFamily="34" charset="0"/>
              </a:rPr>
              <a:t>Gilford</a:t>
            </a:r>
            <a:r>
              <a:rPr lang="es-MX" sz="38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31041228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19256" cy="6250706"/>
          </a:xfrm>
        </p:spPr>
        <p:txBody>
          <a:bodyPr>
            <a:normAutofit fontScale="90000"/>
          </a:bodyPr>
          <a:lstStyle/>
          <a:p>
            <a:pPr algn="just"/>
            <a:r>
              <a:rPr lang="es-MX" sz="3300" dirty="0" smtClean="0">
                <a:latin typeface="Arial" pitchFamily="34" charset="0"/>
                <a:cs typeface="Arial" pitchFamily="34" charset="0"/>
              </a:rPr>
              <a:t/>
            </a:r>
            <a:br>
              <a:rPr lang="es-MX" sz="3300" dirty="0" smtClean="0">
                <a:latin typeface="Arial" pitchFamily="34" charset="0"/>
                <a:cs typeface="Arial" pitchFamily="34" charset="0"/>
              </a:rPr>
            </a:br>
            <a:r>
              <a:rPr lang="es-MX" sz="3300" dirty="0" smtClean="0">
                <a:latin typeface="Arial" pitchFamily="34" charset="0"/>
                <a:cs typeface="Arial" pitchFamily="34" charset="0"/>
              </a:rPr>
              <a:t>En </a:t>
            </a:r>
            <a:r>
              <a:rPr lang="es-MX" sz="3300" dirty="0">
                <a:latin typeface="Arial" pitchFamily="34" charset="0"/>
                <a:cs typeface="Arial" pitchFamily="34" charset="0"/>
              </a:rPr>
              <a:t>la </a:t>
            </a:r>
            <a:r>
              <a:rPr lang="es-MX" sz="3300" b="1" dirty="0">
                <a:latin typeface="Arial" pitchFamily="34" charset="0"/>
                <a:cs typeface="Arial" pitchFamily="34" charset="0"/>
              </a:rPr>
              <a:t>sección Historia y Filosofía de la Medicina</a:t>
            </a:r>
            <a:r>
              <a:rPr lang="es-MX" sz="3300" dirty="0">
                <a:latin typeface="Arial" pitchFamily="34" charset="0"/>
                <a:cs typeface="Arial" pitchFamily="34" charset="0"/>
              </a:rPr>
              <a:t> el Académico Doctor Guillermo Fajardo </a:t>
            </a:r>
            <a:r>
              <a:rPr lang="es-MX" sz="3300" dirty="0" err="1">
                <a:latin typeface="Arial" pitchFamily="34" charset="0"/>
                <a:cs typeface="Arial" pitchFamily="34" charset="0"/>
              </a:rPr>
              <a:t>Ortíz</a:t>
            </a:r>
            <a:r>
              <a:rPr lang="es-MX" sz="3300" dirty="0">
                <a:latin typeface="Arial" pitchFamily="34" charset="0"/>
                <a:cs typeface="Arial" pitchFamily="34" charset="0"/>
              </a:rPr>
              <a:t> y colaboradores publican el trabajo “Control sanitario de las enfermedades transmisibles en Hispanoamérica.  Siglos XVI, XVII y XVIII” en el que se refiere que en la época colonial, tiempo anterior a Claude Bernard y Louis Pasteur, sin aplicación del método inductivo experimental y sin el conocimiento aportado por la microbiología, no existía </a:t>
            </a:r>
            <a:r>
              <a:rPr lang="es-MX" sz="3300" dirty="0" smtClean="0">
                <a:latin typeface="Arial" pitchFamily="34" charset="0"/>
                <a:cs typeface="Arial" pitchFamily="34" charset="0"/>
              </a:rPr>
              <a:t>una </a:t>
            </a:r>
            <a:r>
              <a:rPr lang="es-MX" sz="3300" dirty="0">
                <a:latin typeface="Arial" pitchFamily="34" charset="0"/>
                <a:cs typeface="Arial" pitchFamily="34" charset="0"/>
              </a:rPr>
              <a:t>comprensión ni conocimientos eficaces sobre la prevención, el origen y la difusión de las enfermedades transmisibles</a:t>
            </a:r>
            <a:r>
              <a:rPr lang="es-MX" sz="31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30742203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6322714"/>
          </a:xfrm>
        </p:spPr>
        <p:txBody>
          <a:bodyPr>
            <a:normAutofit fontScale="90000"/>
          </a:bodyPr>
          <a:lstStyle/>
          <a:p>
            <a:pPr algn="just"/>
            <a:r>
              <a:rPr lang="es-MX" sz="3100" dirty="0">
                <a:latin typeface="Arial" pitchFamily="34" charset="0"/>
                <a:cs typeface="Arial" pitchFamily="34" charset="0"/>
              </a:rPr>
              <a:t>Con motivo del medio siglo del descubrimiento de la doble hélice del DNA se publica el </a:t>
            </a:r>
            <a:r>
              <a:rPr lang="es-MX" sz="3100" b="1" dirty="0">
                <a:latin typeface="Arial" pitchFamily="34" charset="0"/>
                <a:cs typeface="Arial" pitchFamily="34" charset="0"/>
              </a:rPr>
              <a:t>simposio</a:t>
            </a:r>
            <a:r>
              <a:rPr lang="es-MX" sz="3100" dirty="0">
                <a:latin typeface="Arial" pitchFamily="34" charset="0"/>
                <a:cs typeface="Arial" pitchFamily="34" charset="0"/>
              </a:rPr>
              <a:t> coordinado por el Académico Doctor Roberto </a:t>
            </a:r>
            <a:r>
              <a:rPr lang="es-MX" sz="3100" dirty="0" err="1">
                <a:latin typeface="Arial" pitchFamily="34" charset="0"/>
                <a:cs typeface="Arial" pitchFamily="34" charset="0"/>
              </a:rPr>
              <a:t>Kretchmer</a:t>
            </a:r>
            <a:r>
              <a:rPr lang="es-MX" sz="3100" dirty="0">
                <a:latin typeface="Arial" pitchFamily="34" charset="0"/>
                <a:cs typeface="Arial" pitchFamily="34" charset="0"/>
              </a:rPr>
              <a:t> y que incluye ponencias relativas a las motivaciones, el preámbulo histórico del DNA, la publicación en </a:t>
            </a:r>
            <a:r>
              <a:rPr lang="es-MX" sz="3100" dirty="0" err="1">
                <a:latin typeface="Arial" pitchFamily="34" charset="0"/>
                <a:cs typeface="Arial" pitchFamily="34" charset="0"/>
              </a:rPr>
              <a:t>Nature</a:t>
            </a:r>
            <a:r>
              <a:rPr lang="es-MX" sz="3100" dirty="0">
                <a:latin typeface="Arial" pitchFamily="34" charset="0"/>
                <a:cs typeface="Arial" pitchFamily="34" charset="0"/>
              </a:rPr>
              <a:t> del 25 de abril de 1953, la antropología a cincuenta años del descubrimiento de la estructura helicoidal del DNA, el ADN en la filosofía,  Isagoge y cincuenta cuestiones a vuelapluma en torno al arte y el ácido </a:t>
            </a:r>
            <a:r>
              <a:rPr lang="es-MX" sz="3100" dirty="0" err="1">
                <a:latin typeface="Arial" pitchFamily="34" charset="0"/>
                <a:cs typeface="Arial" pitchFamily="34" charset="0"/>
              </a:rPr>
              <a:t>desoxirribonucléico</a:t>
            </a:r>
            <a:r>
              <a:rPr lang="es-MX" sz="3100" dirty="0">
                <a:latin typeface="Arial" pitchFamily="34" charset="0"/>
                <a:cs typeface="Arial" pitchFamily="34" charset="0"/>
              </a:rPr>
              <a:t>, a cincuenta años de un fasto inmarcesible y el genoma humano y las implicaciones de la medicina genómica en México.</a:t>
            </a:r>
            <a:r>
              <a:rPr lang="es-MX" dirty="0"/>
              <a:t/>
            </a:r>
            <a:br>
              <a:rPr lang="es-MX" dirty="0"/>
            </a:br>
            <a:endParaRPr lang="es-MX" dirty="0"/>
          </a:p>
        </p:txBody>
      </p:sp>
    </p:spTree>
    <p:extLst>
      <p:ext uri="{BB962C8B-B14F-4D97-AF65-F5344CB8AC3E}">
        <p14:creationId xmlns:p14="http://schemas.microsoft.com/office/powerpoint/2010/main" val="1687694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78698"/>
          </a:xfrm>
        </p:spPr>
        <p:txBody>
          <a:bodyPr>
            <a:normAutofit fontScale="90000"/>
          </a:bodyPr>
          <a:lstStyle/>
          <a:p>
            <a:pPr algn="just"/>
            <a:r>
              <a:rPr lang="es-MX" sz="4000" dirty="0" smtClean="0">
                <a:latin typeface="Arial" pitchFamily="34" charset="0"/>
                <a:cs typeface="Arial" pitchFamily="34" charset="0"/>
              </a:rPr>
              <a:t/>
            </a:r>
            <a:br>
              <a:rPr lang="es-MX" sz="4000" dirty="0" smtClean="0">
                <a:latin typeface="Arial" pitchFamily="34" charset="0"/>
                <a:cs typeface="Arial" pitchFamily="34" charset="0"/>
              </a:rPr>
            </a:br>
            <a:r>
              <a:rPr lang="es-MX" sz="4000" dirty="0">
                <a:latin typeface="Arial" pitchFamily="34" charset="0"/>
                <a:cs typeface="Arial" pitchFamily="34" charset="0"/>
              </a:rPr>
              <a:t/>
            </a:r>
            <a:br>
              <a:rPr lang="es-MX" sz="4000" dirty="0">
                <a:latin typeface="Arial" pitchFamily="34" charset="0"/>
                <a:cs typeface="Arial" pitchFamily="34" charset="0"/>
              </a:rPr>
            </a:br>
            <a:r>
              <a:rPr lang="es-MX" sz="4000" dirty="0" smtClean="0">
                <a:latin typeface="Arial" pitchFamily="34" charset="0"/>
                <a:cs typeface="Arial" pitchFamily="34" charset="0"/>
              </a:rPr>
              <a:t>El </a:t>
            </a:r>
            <a:r>
              <a:rPr lang="es-MX" sz="4000" dirty="0">
                <a:latin typeface="Arial" pitchFamily="34" charset="0"/>
                <a:cs typeface="Arial" pitchFamily="34" charset="0"/>
              </a:rPr>
              <a:t>Académico Doctor Juan Ramón de la Fuente y colaboradores publican el </a:t>
            </a:r>
            <a:r>
              <a:rPr lang="es-MX" sz="4000" b="1" dirty="0">
                <a:latin typeface="Arial" pitchFamily="34" charset="0"/>
                <a:cs typeface="Arial" pitchFamily="34" charset="0"/>
              </a:rPr>
              <a:t>artículo</a:t>
            </a:r>
            <a:r>
              <a:rPr lang="es-MX" sz="4000" dirty="0">
                <a:latin typeface="Arial" pitchFamily="34" charset="0"/>
                <a:cs typeface="Arial" pitchFamily="34" charset="0"/>
              </a:rPr>
              <a:t> “El futuro de la investigación médica en México” en el cual se destaca el desigual desarrollo científico de las disciplinas médicas, el centralismo que prevalece en el área metropolitana y la abrumadora mayoría de los investigadores en instituciones públicas del sector salud y del educativo.</a:t>
            </a:r>
            <a:r>
              <a:rPr lang="es-MX" dirty="0"/>
              <a:t/>
            </a:r>
            <a:br>
              <a:rPr lang="es-MX" dirty="0"/>
            </a:br>
            <a:endParaRPr lang="es-MX" dirty="0"/>
          </a:p>
        </p:txBody>
      </p:sp>
    </p:spTree>
    <p:extLst>
      <p:ext uri="{BB962C8B-B14F-4D97-AF65-F5344CB8AC3E}">
        <p14:creationId xmlns:p14="http://schemas.microsoft.com/office/powerpoint/2010/main" val="3982341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78698"/>
          </a:xfrm>
        </p:spPr>
        <p:txBody>
          <a:bodyPr>
            <a:normAutofit fontScale="90000"/>
          </a:bodyPr>
          <a:lstStyle/>
          <a:p>
            <a:pPr algn="just"/>
            <a:r>
              <a:rPr lang="es-MX" sz="4000" dirty="0" smtClean="0">
                <a:latin typeface="Arial" pitchFamily="34" charset="0"/>
                <a:cs typeface="Arial" pitchFamily="34" charset="0"/>
              </a:rPr>
              <a:t/>
            </a:r>
            <a:br>
              <a:rPr lang="es-MX" sz="4000" dirty="0" smtClean="0">
                <a:latin typeface="Arial" pitchFamily="34" charset="0"/>
                <a:cs typeface="Arial" pitchFamily="34" charset="0"/>
              </a:rPr>
            </a:br>
            <a:r>
              <a:rPr lang="es-MX" sz="4000" dirty="0">
                <a:latin typeface="Arial" pitchFamily="34" charset="0"/>
                <a:cs typeface="Arial" pitchFamily="34" charset="0"/>
              </a:rPr>
              <a:t/>
            </a:r>
            <a:br>
              <a:rPr lang="es-MX" sz="4000" dirty="0">
                <a:latin typeface="Arial" pitchFamily="34" charset="0"/>
                <a:cs typeface="Arial" pitchFamily="34" charset="0"/>
              </a:rPr>
            </a:br>
            <a:r>
              <a:rPr lang="es-MX" sz="4000" dirty="0" smtClean="0">
                <a:latin typeface="Arial" pitchFamily="34" charset="0"/>
                <a:cs typeface="Arial" pitchFamily="34" charset="0"/>
              </a:rPr>
              <a:t>El </a:t>
            </a:r>
            <a:r>
              <a:rPr lang="es-MX" sz="4000" dirty="0">
                <a:latin typeface="Arial" pitchFamily="34" charset="0"/>
                <a:cs typeface="Arial" pitchFamily="34" charset="0"/>
              </a:rPr>
              <a:t>Académico Doctor José Narro Robles y colaboradores publican el trabajo “Ética y salud.  Retos y reflexiones” en el cual se analiza la relación entre ética y medicina, algunas situaciones que generan dilemas éticos e influyen en la relación médico paciente, en el trabajo clínico del médico y en las decisiones que se toman tanto en el nivel individual como en el de las instituciones de salud.</a:t>
            </a:r>
            <a:r>
              <a:rPr lang="es-MX" dirty="0"/>
              <a:t/>
            </a:r>
            <a:br>
              <a:rPr lang="es-MX" dirty="0"/>
            </a:br>
            <a:endParaRPr lang="es-MX" dirty="0"/>
          </a:p>
        </p:txBody>
      </p:sp>
    </p:spTree>
    <p:extLst>
      <p:ext uri="{BB962C8B-B14F-4D97-AF65-F5344CB8AC3E}">
        <p14:creationId xmlns:p14="http://schemas.microsoft.com/office/powerpoint/2010/main" val="8190205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75240" cy="6178698"/>
          </a:xfrm>
        </p:spPr>
        <p:txBody>
          <a:bodyPr>
            <a:normAutofit fontScale="90000"/>
          </a:bodyPr>
          <a:lstStyle/>
          <a:p>
            <a:pPr algn="just"/>
            <a:r>
              <a:rPr lang="es-MX" sz="3300" dirty="0" smtClean="0">
                <a:latin typeface="Arial" pitchFamily="34" charset="0"/>
                <a:cs typeface="Arial" pitchFamily="34" charset="0"/>
              </a:rPr>
              <a:t/>
            </a:r>
            <a:br>
              <a:rPr lang="es-MX" sz="3300" dirty="0" smtClean="0">
                <a:latin typeface="Arial" pitchFamily="34" charset="0"/>
                <a:cs typeface="Arial" pitchFamily="34" charset="0"/>
              </a:rPr>
            </a:br>
            <a:r>
              <a:rPr lang="es-MX" sz="3300" dirty="0" smtClean="0">
                <a:latin typeface="Arial" pitchFamily="34" charset="0"/>
                <a:cs typeface="Arial" pitchFamily="34" charset="0"/>
              </a:rPr>
              <a:t/>
            </a:r>
            <a:br>
              <a:rPr lang="es-MX" sz="3300" dirty="0" smtClean="0">
                <a:latin typeface="Arial" pitchFamily="34" charset="0"/>
                <a:cs typeface="Arial" pitchFamily="34" charset="0"/>
              </a:rPr>
            </a:br>
            <a:r>
              <a:rPr lang="es-MX" sz="3400" dirty="0" smtClean="0">
                <a:latin typeface="Arial" pitchFamily="34" charset="0"/>
                <a:cs typeface="Arial" pitchFamily="34" charset="0"/>
              </a:rPr>
              <a:t>Durante </a:t>
            </a:r>
            <a:r>
              <a:rPr lang="es-MX" sz="3400" dirty="0">
                <a:latin typeface="Arial" pitchFamily="34" charset="0"/>
                <a:cs typeface="Arial" pitchFamily="34" charset="0"/>
              </a:rPr>
              <a:t>el año 2005, la Académica Doctora María Elena Anzures López publica su </a:t>
            </a:r>
            <a:r>
              <a:rPr lang="es-MX" sz="3400" b="1" dirty="0">
                <a:latin typeface="Arial" pitchFamily="34" charset="0"/>
                <a:cs typeface="Arial" pitchFamily="34" charset="0"/>
              </a:rPr>
              <a:t>conferencia magistral Dr. Ignacio Chávez </a:t>
            </a:r>
            <a:r>
              <a:rPr lang="es-MX" sz="3400" dirty="0">
                <a:latin typeface="Arial" pitchFamily="34" charset="0"/>
                <a:cs typeface="Arial" pitchFamily="34" charset="0"/>
              </a:rPr>
              <a:t>intitulada “La Academia Nacional de Medicina, espejo de la vida de un país” en la cual refiere que esta conferencia fue instaurada por el Académico Doctor Antonio Fraga </a:t>
            </a:r>
            <a:r>
              <a:rPr lang="es-MX" sz="3400" dirty="0" err="1">
                <a:latin typeface="Arial" pitchFamily="34" charset="0"/>
                <a:cs typeface="Arial" pitchFamily="34" charset="0"/>
              </a:rPr>
              <a:t>Mouret</a:t>
            </a:r>
            <a:r>
              <a:rPr lang="es-MX" sz="3400" dirty="0">
                <a:latin typeface="Arial" pitchFamily="34" charset="0"/>
                <a:cs typeface="Arial" pitchFamily="34" charset="0"/>
              </a:rPr>
              <a:t> en 1990 y que fue inaugurada por el Académico Doctor Ramón de la Fuente Muñiz.  Se refiere a los distintos períodos que ha enfrentado la Academia y como el nombre de varios de sus miembros han sido otorgados a calles en la Ciudad de México.</a:t>
            </a:r>
            <a:r>
              <a:rPr lang="es-MX" dirty="0"/>
              <a:t/>
            </a:r>
            <a:br>
              <a:rPr lang="es-MX" dirty="0"/>
            </a:br>
            <a:endParaRPr lang="es-MX" dirty="0"/>
          </a:p>
        </p:txBody>
      </p:sp>
    </p:spTree>
    <p:extLst>
      <p:ext uri="{BB962C8B-B14F-4D97-AF65-F5344CB8AC3E}">
        <p14:creationId xmlns:p14="http://schemas.microsoft.com/office/powerpoint/2010/main" val="11814623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6322714"/>
          </a:xfrm>
        </p:spPr>
        <p:txBody>
          <a:bodyPr>
            <a:normAutofit fontScale="90000"/>
          </a:bodyPr>
          <a:lstStyle/>
          <a:p>
            <a:pPr algn="just"/>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En </a:t>
            </a:r>
            <a:r>
              <a:rPr lang="es-MX" sz="3100" dirty="0">
                <a:latin typeface="Arial" pitchFamily="34" charset="0"/>
                <a:cs typeface="Arial" pitchFamily="34" charset="0"/>
              </a:rPr>
              <a:t>la </a:t>
            </a:r>
            <a:r>
              <a:rPr lang="es-MX" sz="3100" b="1" dirty="0">
                <a:latin typeface="Arial" pitchFamily="34" charset="0"/>
                <a:cs typeface="Arial" pitchFamily="34" charset="0"/>
              </a:rPr>
              <a:t>sección de Historia y Filosofía de la Medicina </a:t>
            </a:r>
            <a:r>
              <a:rPr lang="es-MX" sz="3100" dirty="0">
                <a:latin typeface="Arial" pitchFamily="34" charset="0"/>
                <a:cs typeface="Arial" pitchFamily="34" charset="0"/>
              </a:rPr>
              <a:t>el Académico Doctor Arturo Zárate y colaboradores publican el artículo “El centenario de las hormonas.  Un recuerdo de </a:t>
            </a:r>
            <a:r>
              <a:rPr lang="es-MX" sz="3100" dirty="0" err="1">
                <a:latin typeface="Arial" pitchFamily="34" charset="0"/>
                <a:cs typeface="Arial" pitchFamily="34" charset="0"/>
              </a:rPr>
              <a:t>Ernest</a:t>
            </a:r>
            <a:r>
              <a:rPr lang="es-MX" sz="3100" dirty="0">
                <a:latin typeface="Arial" pitchFamily="34" charset="0"/>
                <a:cs typeface="Arial" pitchFamily="34" charset="0"/>
              </a:rPr>
              <a:t> H. </a:t>
            </a:r>
            <a:r>
              <a:rPr lang="es-MX" sz="3100" dirty="0" err="1" smtClean="0">
                <a:latin typeface="Arial" pitchFamily="34" charset="0"/>
                <a:cs typeface="Arial" pitchFamily="34" charset="0"/>
              </a:rPr>
              <a:t>Starling</a:t>
            </a:r>
            <a:r>
              <a:rPr lang="es-MX" sz="3100" dirty="0" smtClean="0">
                <a:latin typeface="Arial" pitchFamily="34" charset="0"/>
                <a:cs typeface="Arial" pitchFamily="34" charset="0"/>
              </a:rPr>
              <a:t> y </a:t>
            </a:r>
            <a:r>
              <a:rPr lang="es-MX" sz="3100" dirty="0">
                <a:latin typeface="Arial" pitchFamily="34" charset="0"/>
                <a:cs typeface="Arial" pitchFamily="34" charset="0"/>
              </a:rPr>
              <a:t>William M. </a:t>
            </a:r>
            <a:r>
              <a:rPr lang="es-MX" sz="3100" dirty="0" err="1">
                <a:latin typeface="Arial" pitchFamily="34" charset="0"/>
                <a:cs typeface="Arial" pitchFamily="34" charset="0"/>
              </a:rPr>
              <a:t>Bayliss</a:t>
            </a:r>
            <a:r>
              <a:rPr lang="es-MX" sz="3100" dirty="0">
                <a:latin typeface="Arial" pitchFamily="34" charset="0"/>
                <a:cs typeface="Arial" pitchFamily="34" charset="0"/>
              </a:rPr>
              <a:t>” en la que se refieren al desarrollo de la teoría del control químico del organismo, a las aportaciones sobre la fisiología del corazón, el intercambio capilar, la reabsorción tubular del glomérulo renal y el peristaltismo intestinal, así como al hecho de que la primera hormona descubierta recibió el nombre de secretina y desencadenó un campo </a:t>
            </a:r>
            <a:r>
              <a:rPr lang="es-MX" sz="3100" dirty="0" smtClean="0">
                <a:latin typeface="Arial" pitchFamily="34" charset="0"/>
                <a:cs typeface="Arial" pitchFamily="34" charset="0"/>
              </a:rPr>
              <a:t>multidisciplinario </a:t>
            </a:r>
            <a:r>
              <a:rPr lang="es-MX" sz="3100" dirty="0">
                <a:latin typeface="Arial" pitchFamily="34" charset="0"/>
                <a:cs typeface="Arial" pitchFamily="34" charset="0"/>
              </a:rPr>
              <a:t>de gran trascendencia en la medicina particularmente en el área de la endocrinología.</a:t>
            </a:r>
            <a:r>
              <a:rPr lang="es-MX" dirty="0"/>
              <a:t/>
            </a:r>
            <a:br>
              <a:rPr lang="es-MX" dirty="0"/>
            </a:br>
            <a:endParaRPr lang="es-MX" dirty="0"/>
          </a:p>
        </p:txBody>
      </p:sp>
    </p:spTree>
    <p:extLst>
      <p:ext uri="{BB962C8B-B14F-4D97-AF65-F5344CB8AC3E}">
        <p14:creationId xmlns:p14="http://schemas.microsoft.com/office/powerpoint/2010/main" val="1556712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6250706"/>
          </a:xfrm>
        </p:spPr>
        <p:txBody>
          <a:bodyPr>
            <a:normAutofit/>
          </a:bodyPr>
          <a:lstStyle/>
          <a:p>
            <a:pPr algn="just"/>
            <a:r>
              <a:rPr lang="es-MX" sz="3200" b="1" dirty="0" smtClean="0">
                <a:latin typeface="Arial" pitchFamily="34" charset="0"/>
                <a:cs typeface="Arial" pitchFamily="34" charset="0"/>
              </a:rPr>
              <a:t>El </a:t>
            </a:r>
            <a:r>
              <a:rPr lang="es-MX" sz="3200" b="1" dirty="0">
                <a:latin typeface="Arial" pitchFamily="34" charset="0"/>
                <a:cs typeface="Arial" pitchFamily="34" charset="0"/>
              </a:rPr>
              <a:t>artículo </a:t>
            </a:r>
            <a:r>
              <a:rPr lang="es-MX" sz="3200" dirty="0">
                <a:latin typeface="Arial" pitchFamily="34" charset="0"/>
                <a:cs typeface="Arial" pitchFamily="34" charset="0"/>
              </a:rPr>
              <a:t>de </a:t>
            </a:r>
            <a:r>
              <a:rPr lang="es-MX" sz="3200" dirty="0" err="1">
                <a:latin typeface="Arial" pitchFamily="34" charset="0"/>
                <a:cs typeface="Arial" pitchFamily="34" charset="0"/>
              </a:rPr>
              <a:t>Rábago</a:t>
            </a:r>
            <a:r>
              <a:rPr lang="es-MX" sz="3200" dirty="0">
                <a:latin typeface="Arial" pitchFamily="34" charset="0"/>
                <a:cs typeface="Arial" pitchFamily="34" charset="0"/>
              </a:rPr>
              <a:t>-Velasco y colaboradores “</a:t>
            </a:r>
            <a:r>
              <a:rPr lang="es-MX" sz="3200" dirty="0" err="1">
                <a:latin typeface="Arial" pitchFamily="34" charset="0"/>
                <a:cs typeface="Arial" pitchFamily="34" charset="0"/>
              </a:rPr>
              <a:t>Malondialdehído</a:t>
            </a:r>
            <a:r>
              <a:rPr lang="es-MX" sz="3200" dirty="0">
                <a:latin typeface="Arial" pitchFamily="34" charset="0"/>
                <a:cs typeface="Arial" pitchFamily="34" charset="0"/>
              </a:rPr>
              <a:t> plasmático en pacientes con diabetes </a:t>
            </a:r>
            <a:r>
              <a:rPr lang="es-MX" sz="3200" dirty="0" smtClean="0">
                <a:latin typeface="Arial" pitchFamily="34" charset="0"/>
                <a:cs typeface="Arial" pitchFamily="34" charset="0"/>
              </a:rPr>
              <a:t>mellitus </a:t>
            </a:r>
            <a:r>
              <a:rPr lang="es-MX" sz="3200" dirty="0">
                <a:latin typeface="Arial" pitchFamily="34" charset="0"/>
                <a:cs typeface="Arial" pitchFamily="34" charset="0"/>
              </a:rPr>
              <a:t>tipo 2 y en pacientes con enfermedad coronaria” demuestra que el </a:t>
            </a:r>
            <a:r>
              <a:rPr lang="es-MX" sz="3200" dirty="0" err="1">
                <a:latin typeface="Arial" pitchFamily="34" charset="0"/>
                <a:cs typeface="Arial" pitchFamily="34" charset="0"/>
              </a:rPr>
              <a:t>malondialdehído</a:t>
            </a:r>
            <a:r>
              <a:rPr lang="es-MX" sz="3200" dirty="0">
                <a:latin typeface="Arial" pitchFamily="34" charset="0"/>
                <a:cs typeface="Arial" pitchFamily="34" charset="0"/>
              </a:rPr>
              <a:t> es un </a:t>
            </a:r>
            <a:r>
              <a:rPr lang="es-MX" sz="3200" dirty="0" smtClean="0">
                <a:latin typeface="Arial" pitchFamily="34" charset="0"/>
                <a:cs typeface="Arial" pitchFamily="34" charset="0"/>
              </a:rPr>
              <a:t>marcador </a:t>
            </a:r>
            <a:r>
              <a:rPr lang="es-MX" sz="3200" dirty="0">
                <a:latin typeface="Arial" pitchFamily="34" charset="0"/>
                <a:cs typeface="Arial" pitchFamily="34" charset="0"/>
              </a:rPr>
              <a:t>bioquímico de enfermedad coronaria y que valores mayores de 62.7 mg/</a:t>
            </a:r>
            <a:r>
              <a:rPr lang="es-MX" sz="3200" dirty="0" err="1">
                <a:latin typeface="Arial" pitchFamily="34" charset="0"/>
                <a:cs typeface="Arial" pitchFamily="34" charset="0"/>
              </a:rPr>
              <a:t>dL</a:t>
            </a:r>
            <a:r>
              <a:rPr lang="es-MX" sz="3200" dirty="0">
                <a:latin typeface="Arial" pitchFamily="34" charset="0"/>
                <a:cs typeface="Arial" pitchFamily="34" charset="0"/>
              </a:rPr>
              <a:t> pueden ser un indicador de alto riesgo de infarto del miocardio.</a:t>
            </a:r>
            <a:br>
              <a:rPr lang="es-MX" sz="3200" dirty="0">
                <a:latin typeface="Arial" pitchFamily="34" charset="0"/>
                <a:cs typeface="Arial" pitchFamily="34" charset="0"/>
              </a:rPr>
            </a:br>
            <a:endParaRPr lang="es-MX" sz="3200" dirty="0">
              <a:latin typeface="Arial" pitchFamily="34" charset="0"/>
              <a:cs typeface="Arial" pitchFamily="34" charset="0"/>
            </a:endParaRPr>
          </a:p>
        </p:txBody>
      </p:sp>
    </p:spTree>
    <p:extLst>
      <p:ext uri="{BB962C8B-B14F-4D97-AF65-F5344CB8AC3E}">
        <p14:creationId xmlns:p14="http://schemas.microsoft.com/office/powerpoint/2010/main" val="597306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19256" cy="6106690"/>
          </a:xfrm>
        </p:spPr>
        <p:txBody>
          <a:bodyPr>
            <a:normAutofit fontScale="90000"/>
          </a:bodyPr>
          <a:lstStyle/>
          <a:p>
            <a:pPr algn="just"/>
            <a:r>
              <a:rPr lang="es-MX" sz="4200" dirty="0" smtClean="0">
                <a:latin typeface="Arial" pitchFamily="34" charset="0"/>
                <a:cs typeface="Arial" pitchFamily="34" charset="0"/>
              </a:rPr>
              <a:t/>
            </a:r>
            <a:br>
              <a:rPr lang="es-MX" sz="4200" dirty="0" smtClean="0">
                <a:latin typeface="Arial" pitchFamily="34" charset="0"/>
                <a:cs typeface="Arial" pitchFamily="34" charset="0"/>
              </a:rPr>
            </a:br>
            <a:r>
              <a:rPr lang="es-MX" sz="4200" dirty="0" smtClean="0">
                <a:latin typeface="Arial" pitchFamily="34" charset="0"/>
                <a:cs typeface="Arial" pitchFamily="34" charset="0"/>
              </a:rPr>
              <a:t>En </a:t>
            </a:r>
            <a:r>
              <a:rPr lang="es-MX" sz="4200" dirty="0">
                <a:latin typeface="Arial" pitchFamily="34" charset="0"/>
                <a:cs typeface="Arial" pitchFamily="34" charset="0"/>
              </a:rPr>
              <a:t>el año 2006, se publica el </a:t>
            </a:r>
            <a:r>
              <a:rPr lang="es-MX" sz="4200" b="1" dirty="0">
                <a:latin typeface="Arial" pitchFamily="34" charset="0"/>
                <a:cs typeface="Arial" pitchFamily="34" charset="0"/>
              </a:rPr>
              <a:t>simposio</a:t>
            </a:r>
            <a:r>
              <a:rPr lang="es-MX" sz="4200" dirty="0">
                <a:latin typeface="Arial" pitchFamily="34" charset="0"/>
                <a:cs typeface="Arial" pitchFamily="34" charset="0"/>
              </a:rPr>
              <a:t> “Las revistas médicas mexicanas” </a:t>
            </a:r>
            <a:r>
              <a:rPr lang="es-MX" sz="4200" dirty="0" smtClean="0">
                <a:latin typeface="Arial" pitchFamily="34" charset="0"/>
                <a:cs typeface="Arial" pitchFamily="34" charset="0"/>
              </a:rPr>
              <a:t>coordinado </a:t>
            </a:r>
            <a:r>
              <a:rPr lang="es-MX" sz="4200" dirty="0">
                <a:latin typeface="Arial" pitchFamily="34" charset="0"/>
                <a:cs typeface="Arial" pitchFamily="34" charset="0"/>
              </a:rPr>
              <a:t>por el Académico </a:t>
            </a:r>
            <a:r>
              <a:rPr lang="es-MX" sz="4200" dirty="0" smtClean="0">
                <a:latin typeface="Arial" pitchFamily="34" charset="0"/>
                <a:cs typeface="Arial" pitchFamily="34" charset="0"/>
              </a:rPr>
              <a:t>Doctor </a:t>
            </a:r>
            <a:r>
              <a:rPr lang="es-MX" sz="4200" dirty="0">
                <a:latin typeface="Arial" pitchFamily="34" charset="0"/>
                <a:cs typeface="Arial" pitchFamily="34" charset="0"/>
              </a:rPr>
              <a:t>Guillermo Ruíz Arguelles en el que se incluyen las ponencias </a:t>
            </a:r>
            <a:r>
              <a:rPr lang="es-MX" sz="4200" dirty="0" smtClean="0">
                <a:latin typeface="Arial" pitchFamily="34" charset="0"/>
                <a:cs typeface="Arial" pitchFamily="34" charset="0"/>
              </a:rPr>
              <a:t>“Por qué </a:t>
            </a:r>
            <a:r>
              <a:rPr lang="es-MX" sz="4200" dirty="0">
                <a:latin typeface="Arial" pitchFamily="34" charset="0"/>
                <a:cs typeface="Arial" pitchFamily="34" charset="0"/>
              </a:rPr>
              <a:t>los autores mexicanos no envían trabajos importantes a las revistas médicas mexicanas, el análisis de las revistas médicas mexicanas y el punto de vista de un </a:t>
            </a:r>
            <a:r>
              <a:rPr lang="es-MX" sz="4200" dirty="0" smtClean="0">
                <a:latin typeface="Arial" pitchFamily="34" charset="0"/>
                <a:cs typeface="Arial" pitchFamily="34" charset="0"/>
              </a:rPr>
              <a:t>editor”.</a:t>
            </a:r>
            <a:r>
              <a:rPr lang="es-MX" dirty="0"/>
              <a:t/>
            </a:r>
            <a:br>
              <a:rPr lang="es-MX" dirty="0"/>
            </a:br>
            <a:endParaRPr lang="es-MX" dirty="0"/>
          </a:p>
        </p:txBody>
      </p:sp>
    </p:spTree>
    <p:extLst>
      <p:ext uri="{BB962C8B-B14F-4D97-AF65-F5344CB8AC3E}">
        <p14:creationId xmlns:p14="http://schemas.microsoft.com/office/powerpoint/2010/main" val="29384310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322714"/>
          </a:xfrm>
        </p:spPr>
        <p:txBody>
          <a:bodyPr>
            <a:normAutofit fontScale="90000"/>
          </a:bodyPr>
          <a:lstStyle/>
          <a:p>
            <a:pPr algn="just"/>
            <a:r>
              <a:rPr lang="es-MX" sz="3600" dirty="0" smtClean="0">
                <a:latin typeface="Arial" pitchFamily="34" charset="0"/>
                <a:cs typeface="Arial" pitchFamily="34" charset="0"/>
              </a:rPr>
              <a:t/>
            </a:r>
            <a:br>
              <a:rPr lang="es-MX" sz="3600" dirty="0" smtClean="0">
                <a:latin typeface="Arial" pitchFamily="34" charset="0"/>
                <a:cs typeface="Arial" pitchFamily="34" charset="0"/>
              </a:rPr>
            </a:br>
            <a:r>
              <a:rPr lang="es-MX" sz="3600" dirty="0" smtClean="0">
                <a:latin typeface="Arial" pitchFamily="34" charset="0"/>
                <a:cs typeface="Arial" pitchFamily="34" charset="0"/>
              </a:rPr>
              <a:t>En </a:t>
            </a:r>
            <a:r>
              <a:rPr lang="es-MX" sz="3600" dirty="0">
                <a:latin typeface="Arial" pitchFamily="34" charset="0"/>
                <a:cs typeface="Arial" pitchFamily="34" charset="0"/>
              </a:rPr>
              <a:t>los</a:t>
            </a:r>
            <a:r>
              <a:rPr lang="es-MX" sz="3600" b="1" dirty="0">
                <a:latin typeface="Arial" pitchFamily="34" charset="0"/>
                <a:cs typeface="Arial" pitchFamily="34" charset="0"/>
              </a:rPr>
              <a:t> artículos de revisión </a:t>
            </a:r>
            <a:r>
              <a:rPr lang="es-MX" sz="3600" dirty="0">
                <a:latin typeface="Arial" pitchFamily="34" charset="0"/>
                <a:cs typeface="Arial" pitchFamily="34" charset="0"/>
              </a:rPr>
              <a:t>se incluye el del Académico Doctor David González </a:t>
            </a:r>
            <a:r>
              <a:rPr lang="es-MX" sz="3600" dirty="0" err="1">
                <a:latin typeface="Arial" pitchFamily="34" charset="0"/>
                <a:cs typeface="Arial" pitchFamily="34" charset="0"/>
              </a:rPr>
              <a:t>Barcena</a:t>
            </a:r>
            <a:r>
              <a:rPr lang="es-MX" sz="3600" dirty="0">
                <a:latin typeface="Arial" pitchFamily="34" charset="0"/>
                <a:cs typeface="Arial" pitchFamily="34" charset="0"/>
              </a:rPr>
              <a:t> en coautoría con el Doctor Andrew V </a:t>
            </a:r>
            <a:r>
              <a:rPr lang="es-MX" sz="3600" dirty="0" err="1">
                <a:latin typeface="Arial" pitchFamily="34" charset="0"/>
                <a:cs typeface="Arial" pitchFamily="34" charset="0"/>
              </a:rPr>
              <a:t>Schally</a:t>
            </a:r>
            <a:r>
              <a:rPr lang="es-MX" sz="3600" dirty="0">
                <a:latin typeface="Arial" pitchFamily="34" charset="0"/>
                <a:cs typeface="Arial" pitchFamily="34" charset="0"/>
              </a:rPr>
              <a:t>, Premio Nobel de Medicina, intitulado “Historia de los estudios clínicos con los análogos de las hormonas hipotalámicas en México” en el que se refieren a los estudios con los primeros antagonistas de LH-RH con la finalidad de desarrollar nuevos métodos anticonceptivos y se refieren a los estudios endocrinológicos con los primeros análogos de la </a:t>
            </a:r>
            <a:r>
              <a:rPr lang="es-MX" sz="3600" dirty="0" err="1">
                <a:latin typeface="Arial" pitchFamily="34" charset="0"/>
                <a:cs typeface="Arial" pitchFamily="34" charset="0"/>
              </a:rPr>
              <a:t>somatostatina</a:t>
            </a:r>
            <a:r>
              <a:rPr lang="es-MX" sz="36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29148194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178698"/>
          </a:xfrm>
        </p:spPr>
        <p:txBody>
          <a:bodyPr>
            <a:normAutofit fontScale="90000"/>
          </a:bodyPr>
          <a:lstStyle/>
          <a:p>
            <a:pPr algn="just"/>
            <a:r>
              <a:rPr lang="es-MX" sz="3300" dirty="0">
                <a:latin typeface="Arial" pitchFamily="34" charset="0"/>
                <a:cs typeface="Arial" pitchFamily="34" charset="0"/>
              </a:rPr>
              <a:t>En el año 2007 se publica el </a:t>
            </a:r>
            <a:r>
              <a:rPr lang="es-MX" sz="3300" b="1" dirty="0">
                <a:latin typeface="Arial" pitchFamily="34" charset="0"/>
                <a:cs typeface="Arial" pitchFamily="34" charset="0"/>
              </a:rPr>
              <a:t>simposio</a:t>
            </a:r>
            <a:r>
              <a:rPr lang="es-MX" sz="3300" dirty="0">
                <a:latin typeface="Arial" pitchFamily="34" charset="0"/>
                <a:cs typeface="Arial" pitchFamily="34" charset="0"/>
              </a:rPr>
              <a:t> “La investigación en la Facultad de Medicina” coordinado por la Académica Doctora Rosalinda Guevara Guzmán en el que se tratan los temas de inicio y evolución de la investigación científica en la Facultad de Medicina, la evaluación de la producción científica de la Facultad de Medicina comparada con los estándares de productividad, la investigación en la Facultad </a:t>
            </a:r>
            <a:r>
              <a:rPr lang="es-MX" sz="3300" dirty="0" smtClean="0">
                <a:latin typeface="Arial" pitchFamily="34" charset="0"/>
                <a:cs typeface="Arial" pitchFamily="34" charset="0"/>
              </a:rPr>
              <a:t>en </a:t>
            </a:r>
            <a:r>
              <a:rPr lang="es-MX" sz="3300" dirty="0">
                <a:latin typeface="Arial" pitchFamily="34" charset="0"/>
                <a:cs typeface="Arial" pitchFamily="34" charset="0"/>
              </a:rPr>
              <a:t>los últimos diez años y la investigación socio médica y las aportaciones de la epidemiología en la </a:t>
            </a:r>
            <a:r>
              <a:rPr lang="es-MX" sz="3300" dirty="0" smtClean="0">
                <a:latin typeface="Arial" pitchFamily="34" charset="0"/>
                <a:cs typeface="Arial" pitchFamily="34" charset="0"/>
              </a:rPr>
              <a:t>Facultad.</a:t>
            </a:r>
            <a:r>
              <a:rPr lang="es-MX" dirty="0"/>
              <a:t/>
            </a:r>
            <a:br>
              <a:rPr lang="es-MX" dirty="0"/>
            </a:br>
            <a:endParaRPr lang="es-MX" dirty="0"/>
          </a:p>
        </p:txBody>
      </p:sp>
    </p:spTree>
    <p:extLst>
      <p:ext uri="{BB962C8B-B14F-4D97-AF65-F5344CB8AC3E}">
        <p14:creationId xmlns:p14="http://schemas.microsoft.com/office/powerpoint/2010/main" val="12928955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78698"/>
          </a:xfrm>
        </p:spPr>
        <p:txBody>
          <a:bodyPr>
            <a:noAutofit/>
          </a:bodyPr>
          <a:lstStyle/>
          <a:p>
            <a:pPr algn="just"/>
            <a:r>
              <a:rPr lang="es-MX" sz="3300" dirty="0" smtClean="0">
                <a:latin typeface="Arial" pitchFamily="34" charset="0"/>
                <a:cs typeface="Arial" pitchFamily="34" charset="0"/>
              </a:rPr>
              <a:t/>
            </a:r>
            <a:br>
              <a:rPr lang="es-MX" sz="3300" dirty="0" smtClean="0">
                <a:latin typeface="Arial" pitchFamily="34" charset="0"/>
                <a:cs typeface="Arial" pitchFamily="34" charset="0"/>
              </a:rPr>
            </a:br>
            <a:r>
              <a:rPr lang="es-MX" sz="3300" dirty="0" smtClean="0">
                <a:latin typeface="Arial" pitchFamily="34" charset="0"/>
                <a:cs typeface="Arial" pitchFamily="34" charset="0"/>
              </a:rPr>
              <a:t>En </a:t>
            </a:r>
            <a:r>
              <a:rPr lang="es-MX" sz="3300" dirty="0">
                <a:latin typeface="Arial" pitchFamily="34" charset="0"/>
                <a:cs typeface="Arial" pitchFamily="34" charset="0"/>
              </a:rPr>
              <a:t>la sección </a:t>
            </a:r>
            <a:r>
              <a:rPr lang="es-MX" sz="3300" b="1" dirty="0">
                <a:latin typeface="Arial" pitchFamily="34" charset="0"/>
                <a:cs typeface="Arial" pitchFamily="34" charset="0"/>
              </a:rPr>
              <a:t>el Médico y la Ley </a:t>
            </a:r>
            <a:r>
              <a:rPr lang="es-MX" sz="3300" dirty="0">
                <a:latin typeface="Arial" pitchFamily="34" charset="0"/>
                <a:cs typeface="Arial" pitchFamily="34" charset="0"/>
              </a:rPr>
              <a:t>el Académico Doctor José Ramón </a:t>
            </a:r>
            <a:r>
              <a:rPr lang="es-MX" sz="3300" dirty="0" err="1">
                <a:latin typeface="Arial" pitchFamily="34" charset="0"/>
                <a:cs typeface="Arial" pitchFamily="34" charset="0"/>
              </a:rPr>
              <a:t>Cossio</a:t>
            </a:r>
            <a:r>
              <a:rPr lang="es-MX" sz="3300" dirty="0">
                <a:latin typeface="Arial" pitchFamily="34" charset="0"/>
                <a:cs typeface="Arial" pitchFamily="34" charset="0"/>
              </a:rPr>
              <a:t> publica el artículo “De la libertad de trabajo de los médicos y la protección de la salud de los pacientes: un equilibrio trazado desde la Constitución” en el cual se </a:t>
            </a:r>
            <a:r>
              <a:rPr lang="es-MX" sz="3300" dirty="0" smtClean="0">
                <a:latin typeface="Arial" pitchFamily="34" charset="0"/>
                <a:cs typeface="Arial" pitchFamily="34" charset="0"/>
              </a:rPr>
              <a:t>analiza </a:t>
            </a:r>
            <a:r>
              <a:rPr lang="es-MX" sz="3300" dirty="0">
                <a:latin typeface="Arial" pitchFamily="34" charset="0"/>
                <a:cs typeface="Arial" pitchFamily="34" charset="0"/>
              </a:rPr>
              <a:t>a partir de la sentencia emitida por </a:t>
            </a:r>
            <a:r>
              <a:rPr lang="es-MX" sz="3300" dirty="0" smtClean="0">
                <a:latin typeface="Arial" pitchFamily="34" charset="0"/>
                <a:cs typeface="Arial" pitchFamily="34" charset="0"/>
              </a:rPr>
              <a:t>la Primera </a:t>
            </a:r>
            <a:r>
              <a:rPr lang="es-MX" sz="3300" dirty="0">
                <a:latin typeface="Arial" pitchFamily="34" charset="0"/>
                <a:cs typeface="Arial" pitchFamily="34" charset="0"/>
              </a:rPr>
              <a:t>Sala de la Suprema Corte de Justicia de la </a:t>
            </a:r>
            <a:r>
              <a:rPr lang="es-MX" sz="3300" dirty="0" smtClean="0">
                <a:latin typeface="Arial" pitchFamily="34" charset="0"/>
                <a:cs typeface="Arial" pitchFamily="34" charset="0"/>
              </a:rPr>
              <a:t>Nación, </a:t>
            </a:r>
            <a:r>
              <a:rPr lang="es-MX" sz="3300" dirty="0">
                <a:latin typeface="Arial" pitchFamily="34" charset="0"/>
                <a:cs typeface="Arial" pitchFamily="34" charset="0"/>
              </a:rPr>
              <a:t>el equilibrio que debe existir entre el derecho al trabajo de los médicos y el derecho de las personas a la protección de su salud.</a:t>
            </a:r>
            <a:r>
              <a:rPr lang="es-MX" sz="3300" dirty="0"/>
              <a:t/>
            </a:r>
            <a:br>
              <a:rPr lang="es-MX" sz="3300" dirty="0"/>
            </a:br>
            <a:endParaRPr lang="es-MX" sz="3300" dirty="0"/>
          </a:p>
        </p:txBody>
      </p:sp>
    </p:spTree>
    <p:extLst>
      <p:ext uri="{BB962C8B-B14F-4D97-AF65-F5344CB8AC3E}">
        <p14:creationId xmlns:p14="http://schemas.microsoft.com/office/powerpoint/2010/main" val="37173181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91264" cy="6250706"/>
          </a:xfrm>
        </p:spPr>
        <p:txBody>
          <a:bodyPr>
            <a:noAutofit/>
          </a:bodyPr>
          <a:lstStyle/>
          <a:p>
            <a:pPr algn="just"/>
            <a:r>
              <a:rPr lang="es-MX" sz="3800" dirty="0">
                <a:latin typeface="Arial" pitchFamily="34" charset="0"/>
                <a:cs typeface="Arial" pitchFamily="34" charset="0"/>
              </a:rPr>
              <a:t>El Académico Doctor Alejandro Treviño Becerra coordina el </a:t>
            </a:r>
            <a:r>
              <a:rPr lang="es-MX" sz="3800" b="1" dirty="0">
                <a:latin typeface="Arial" pitchFamily="34" charset="0"/>
                <a:cs typeface="Arial" pitchFamily="34" charset="0"/>
              </a:rPr>
              <a:t>simposio</a:t>
            </a:r>
            <a:r>
              <a:rPr lang="es-MX" sz="3800" dirty="0">
                <a:latin typeface="Arial" pitchFamily="34" charset="0"/>
                <a:cs typeface="Arial" pitchFamily="34" charset="0"/>
              </a:rPr>
              <a:t> “Avances terapéuticos en nefrología” en el que se incluyen ponencias relacionadas con el daño renal y el riesgo de enfermedad cardiovascular, la hemodiálisis y las terapias continuas y la cobertura nacional de la enfermedad renal crónica.</a:t>
            </a:r>
            <a:br>
              <a:rPr lang="es-MX" sz="3800" dirty="0">
                <a:latin typeface="Arial" pitchFamily="34" charset="0"/>
                <a:cs typeface="Arial" pitchFamily="34" charset="0"/>
              </a:rPr>
            </a:br>
            <a:endParaRPr lang="es-MX" sz="3800" dirty="0">
              <a:latin typeface="Arial" pitchFamily="34" charset="0"/>
              <a:cs typeface="Arial" pitchFamily="34" charset="0"/>
            </a:endParaRPr>
          </a:p>
        </p:txBody>
      </p:sp>
    </p:spTree>
    <p:extLst>
      <p:ext uri="{BB962C8B-B14F-4D97-AF65-F5344CB8AC3E}">
        <p14:creationId xmlns:p14="http://schemas.microsoft.com/office/powerpoint/2010/main" val="22081015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424936" cy="6048672"/>
          </a:xfrm>
        </p:spPr>
        <p:txBody>
          <a:bodyPr>
            <a:normAutofit fontScale="90000"/>
          </a:bodyPr>
          <a:lstStyle/>
          <a:p>
            <a:pPr algn="just"/>
            <a:r>
              <a:rPr lang="es-MX" sz="3900" dirty="0" smtClean="0">
                <a:latin typeface="Arial" pitchFamily="34" charset="0"/>
                <a:cs typeface="Arial" pitchFamily="34" charset="0"/>
              </a:rPr>
              <a:t/>
            </a:r>
            <a:br>
              <a:rPr lang="es-MX" sz="3900" dirty="0" smtClean="0">
                <a:latin typeface="Arial" pitchFamily="34" charset="0"/>
                <a:cs typeface="Arial" pitchFamily="34" charset="0"/>
              </a:rPr>
            </a:br>
            <a:r>
              <a:rPr lang="es-MX" sz="3800" dirty="0" smtClean="0">
                <a:latin typeface="Arial" pitchFamily="34" charset="0"/>
                <a:cs typeface="Arial" pitchFamily="34" charset="0"/>
              </a:rPr>
              <a:t>En </a:t>
            </a:r>
            <a:r>
              <a:rPr lang="es-MX" sz="3800" dirty="0">
                <a:latin typeface="Arial" pitchFamily="34" charset="0"/>
                <a:cs typeface="Arial" pitchFamily="34" charset="0"/>
              </a:rPr>
              <a:t>el año 2009, en la sección de </a:t>
            </a:r>
            <a:r>
              <a:rPr lang="es-MX" sz="3800" b="1" dirty="0">
                <a:latin typeface="Arial" pitchFamily="34" charset="0"/>
                <a:cs typeface="Arial" pitchFamily="34" charset="0"/>
              </a:rPr>
              <a:t>Biología Molecular y Medicina</a:t>
            </a:r>
            <a:r>
              <a:rPr lang="es-MX" sz="3800" dirty="0">
                <a:latin typeface="Arial" pitchFamily="34" charset="0"/>
                <a:cs typeface="Arial" pitchFamily="34" charset="0"/>
              </a:rPr>
              <a:t> se analiza la era genómica del cáncer en el que se refiere la secuenciación genómica de las células leucémicas y los resultados del proyecto del atlas genómico del cáncer con la secuenciación y el estudio de los patrones de metilación en el </a:t>
            </a:r>
            <a:r>
              <a:rPr lang="es-MX" sz="3800" dirty="0" err="1">
                <a:latin typeface="Arial" pitchFamily="34" charset="0"/>
                <a:cs typeface="Arial" pitchFamily="34" charset="0"/>
              </a:rPr>
              <a:t>glioblastoma</a:t>
            </a:r>
            <a:r>
              <a:rPr lang="es-MX" sz="3800" dirty="0">
                <a:latin typeface="Arial" pitchFamily="34" charset="0"/>
                <a:cs typeface="Arial" pitchFamily="34" charset="0"/>
              </a:rPr>
              <a:t>, así como los estudios de secuenciación en los adenocarcinomas de pulmón</a:t>
            </a:r>
            <a:r>
              <a:rPr lang="es-MX" dirty="0"/>
              <a:t>.</a:t>
            </a:r>
            <a:br>
              <a:rPr lang="es-MX" dirty="0"/>
            </a:br>
            <a:endParaRPr lang="es-MX" dirty="0"/>
          </a:p>
        </p:txBody>
      </p:sp>
    </p:spTree>
    <p:extLst>
      <p:ext uri="{BB962C8B-B14F-4D97-AF65-F5344CB8AC3E}">
        <p14:creationId xmlns:p14="http://schemas.microsoft.com/office/powerpoint/2010/main" val="17075995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322714"/>
          </a:xfrm>
        </p:spPr>
        <p:txBody>
          <a:bodyPr>
            <a:normAutofit fontScale="90000"/>
          </a:bodyPr>
          <a:lstStyle/>
          <a:p>
            <a:pPr algn="just"/>
            <a:r>
              <a:rPr lang="es-MX" sz="3200" dirty="0" smtClean="0">
                <a:latin typeface="Arial" pitchFamily="34" charset="0"/>
                <a:cs typeface="Arial" pitchFamily="34" charset="0"/>
              </a:rPr>
              <a:t/>
            </a:r>
            <a:br>
              <a:rPr lang="es-MX" sz="3200" dirty="0" smtClean="0">
                <a:latin typeface="Arial" pitchFamily="34" charset="0"/>
                <a:cs typeface="Arial" pitchFamily="34" charset="0"/>
              </a:rPr>
            </a:br>
            <a:r>
              <a:rPr lang="es-MX" sz="3200" dirty="0" smtClean="0">
                <a:latin typeface="Arial" pitchFamily="34" charset="0"/>
                <a:cs typeface="Arial" pitchFamily="34" charset="0"/>
              </a:rPr>
              <a:t>En </a:t>
            </a:r>
            <a:r>
              <a:rPr lang="es-MX" sz="3200" dirty="0">
                <a:latin typeface="Arial" pitchFamily="34" charset="0"/>
                <a:cs typeface="Arial" pitchFamily="34" charset="0"/>
              </a:rPr>
              <a:t>el año 2010, se publica el </a:t>
            </a:r>
            <a:r>
              <a:rPr lang="es-MX" sz="3200" b="1" dirty="0">
                <a:latin typeface="Arial" pitchFamily="34" charset="0"/>
                <a:cs typeface="Arial" pitchFamily="34" charset="0"/>
              </a:rPr>
              <a:t>simposio</a:t>
            </a:r>
            <a:r>
              <a:rPr lang="es-MX" sz="3200" dirty="0">
                <a:latin typeface="Arial" pitchFamily="34" charset="0"/>
                <a:cs typeface="Arial" pitchFamily="34" charset="0"/>
              </a:rPr>
              <a:t> coordinado por el Académico Doctor Juan Ramón de la Fuente problemas globales de salud de impacto local que incluye ponencias sobre la situación de los accidentes en el mundo, la obesidad como enfermedad y como problema social, la obesidad en México epidemiología y políticas de salud para su control y prevención, la situación del VIH/SIDA en el mundo, el avance y los retos en la prevención y el control del SIDA en México, la situación de la zoonosis más frecuentes en el mundo, la zoonosis más frecuentes en México y la situación de la influenza A(H1N1) en el mundo.</a:t>
            </a:r>
            <a:r>
              <a:rPr lang="es-MX" dirty="0"/>
              <a:t/>
            </a:r>
            <a:br>
              <a:rPr lang="es-MX" dirty="0"/>
            </a:br>
            <a:endParaRPr lang="es-MX" dirty="0"/>
          </a:p>
        </p:txBody>
      </p:sp>
    </p:spTree>
    <p:extLst>
      <p:ext uri="{BB962C8B-B14F-4D97-AF65-F5344CB8AC3E}">
        <p14:creationId xmlns:p14="http://schemas.microsoft.com/office/powerpoint/2010/main" val="27614253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250706"/>
          </a:xfrm>
        </p:spPr>
        <p:txBody>
          <a:bodyPr>
            <a:normAutofit fontScale="90000"/>
          </a:bodyPr>
          <a:lstStyle/>
          <a:p>
            <a:pPr algn="just"/>
            <a:r>
              <a:rPr lang="es-MX" sz="3800" dirty="0" smtClean="0">
                <a:latin typeface="Arial" pitchFamily="34" charset="0"/>
                <a:cs typeface="Arial" pitchFamily="34" charset="0"/>
              </a:rPr>
              <a:t/>
            </a:r>
            <a:br>
              <a:rPr lang="es-MX" sz="3800" dirty="0" smtClean="0">
                <a:latin typeface="Arial" pitchFamily="34" charset="0"/>
                <a:cs typeface="Arial" pitchFamily="34" charset="0"/>
              </a:rPr>
            </a:br>
            <a:r>
              <a:rPr lang="es-MX" sz="3800" dirty="0" smtClean="0">
                <a:latin typeface="Arial" pitchFamily="34" charset="0"/>
                <a:cs typeface="Arial" pitchFamily="34" charset="0"/>
              </a:rPr>
              <a:t>En </a:t>
            </a:r>
            <a:r>
              <a:rPr lang="es-MX" sz="3800" dirty="0">
                <a:latin typeface="Arial" pitchFamily="34" charset="0"/>
                <a:cs typeface="Arial" pitchFamily="34" charset="0"/>
              </a:rPr>
              <a:t>el año 2011, el Académico Doctor Manuel Ruíz de Chávez y colaboradores publican el </a:t>
            </a:r>
            <a:r>
              <a:rPr lang="es-MX" sz="3800" b="1" dirty="0">
                <a:latin typeface="Arial" pitchFamily="34" charset="0"/>
                <a:cs typeface="Arial" pitchFamily="34" charset="0"/>
              </a:rPr>
              <a:t>artículo</a:t>
            </a:r>
            <a:r>
              <a:rPr lang="es-MX" sz="3800" dirty="0">
                <a:latin typeface="Arial" pitchFamily="34" charset="0"/>
                <a:cs typeface="Arial" pitchFamily="34" charset="0"/>
              </a:rPr>
              <a:t> “Fortalecimiento y modernización institucional de la Academia Nacional de Medicina de México (resultados e instrumentación 2010-2012)” en el cual se hace un ejercicio de análisis y revisión de </a:t>
            </a:r>
            <a:r>
              <a:rPr lang="es-MX" sz="3800" dirty="0" smtClean="0">
                <a:latin typeface="Arial" pitchFamily="34" charset="0"/>
                <a:cs typeface="Arial" pitchFamily="34" charset="0"/>
              </a:rPr>
              <a:t>antecedentes, </a:t>
            </a:r>
            <a:r>
              <a:rPr lang="es-MX" sz="3800" dirty="0">
                <a:latin typeface="Arial" pitchFamily="34" charset="0"/>
                <a:cs typeface="Arial" pitchFamily="34" charset="0"/>
              </a:rPr>
              <a:t>tareas, compromisos y visión de futuro bajo una estrategia incluyente y plural que constituya un ejercicio de planeación estratégica</a:t>
            </a:r>
            <a:r>
              <a:rPr lang="es-MX" sz="36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17633763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06690"/>
          </a:xfrm>
        </p:spPr>
        <p:txBody>
          <a:bodyPr>
            <a:normAutofit fontScale="90000"/>
          </a:bodyPr>
          <a:lstStyle/>
          <a:p>
            <a:pPr algn="just"/>
            <a:r>
              <a:rPr lang="es-MX" sz="4200" dirty="0">
                <a:latin typeface="Arial" pitchFamily="34" charset="0"/>
                <a:cs typeface="Arial" pitchFamily="34" charset="0"/>
              </a:rPr>
              <a:t>El Académico Doctor Ruy Pérez Tamayo publica su </a:t>
            </a:r>
            <a:r>
              <a:rPr lang="es-MX" sz="4200" b="1" dirty="0">
                <a:latin typeface="Arial" pitchFamily="34" charset="0"/>
                <a:cs typeface="Arial" pitchFamily="34" charset="0"/>
              </a:rPr>
              <a:t>conferencia magistral Dr. Ignacio Chávez </a:t>
            </a:r>
            <a:r>
              <a:rPr lang="es-MX" sz="4200" dirty="0" smtClean="0">
                <a:latin typeface="Arial" pitchFamily="34" charset="0"/>
                <a:cs typeface="Arial" pitchFamily="34" charset="0"/>
              </a:rPr>
              <a:t>intitulada </a:t>
            </a:r>
            <a:r>
              <a:rPr lang="es-MX" sz="4200" dirty="0">
                <a:latin typeface="Arial" pitchFamily="34" charset="0"/>
                <a:cs typeface="Arial" pitchFamily="34" charset="0"/>
              </a:rPr>
              <a:t>“Humanismo y Medicina” </a:t>
            </a:r>
            <a:r>
              <a:rPr lang="es-MX" sz="4200">
                <a:latin typeface="Arial" pitchFamily="34" charset="0"/>
                <a:cs typeface="Arial" pitchFamily="34" charset="0"/>
              </a:rPr>
              <a:t>en </a:t>
            </a:r>
            <a:r>
              <a:rPr lang="es-MX" sz="4200" smtClean="0">
                <a:latin typeface="Arial" pitchFamily="34" charset="0"/>
                <a:cs typeface="Arial" pitchFamily="34" charset="0"/>
              </a:rPr>
              <a:t>la </a:t>
            </a:r>
            <a:r>
              <a:rPr lang="es-MX" sz="4200" dirty="0">
                <a:latin typeface="Arial" pitchFamily="34" charset="0"/>
                <a:cs typeface="Arial" pitchFamily="34" charset="0"/>
              </a:rPr>
              <a:t>cual se refiere al significado de humanismo y sus relaciones con la medicina y sus objetivos así como las relaciones del humanismo con la ética médica.</a:t>
            </a:r>
            <a:r>
              <a:rPr lang="es-MX" dirty="0"/>
              <a:t/>
            </a:r>
            <a:br>
              <a:rPr lang="es-MX" dirty="0"/>
            </a:br>
            <a:endParaRPr lang="es-MX" dirty="0"/>
          </a:p>
        </p:txBody>
      </p:sp>
    </p:spTree>
    <p:extLst>
      <p:ext uri="{BB962C8B-B14F-4D97-AF65-F5344CB8AC3E}">
        <p14:creationId xmlns:p14="http://schemas.microsoft.com/office/powerpoint/2010/main" val="11247576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106690"/>
          </a:xfrm>
        </p:spPr>
        <p:txBody>
          <a:bodyPr>
            <a:normAutofit fontScale="90000"/>
          </a:bodyPr>
          <a:lstStyle/>
          <a:p>
            <a:pPr algn="just"/>
            <a:r>
              <a:rPr lang="es-MX" sz="3600" dirty="0" smtClean="0">
                <a:latin typeface="Arial" pitchFamily="34" charset="0"/>
                <a:cs typeface="Arial" pitchFamily="34" charset="0"/>
              </a:rPr>
              <a:t/>
            </a:r>
            <a:br>
              <a:rPr lang="es-MX" sz="3600" dirty="0" smtClean="0">
                <a:latin typeface="Arial" pitchFamily="34" charset="0"/>
                <a:cs typeface="Arial" pitchFamily="34" charset="0"/>
              </a:rPr>
            </a:br>
            <a:r>
              <a:rPr lang="es-MX" sz="3600" dirty="0" smtClean="0">
                <a:latin typeface="Arial" pitchFamily="34" charset="0"/>
                <a:cs typeface="Arial" pitchFamily="34" charset="0"/>
              </a:rPr>
              <a:t>El Académico Doctor José Ramón </a:t>
            </a:r>
            <a:r>
              <a:rPr lang="es-MX" sz="3600" dirty="0" err="1" smtClean="0">
                <a:latin typeface="Arial" pitchFamily="34" charset="0"/>
                <a:cs typeface="Arial" pitchFamily="34" charset="0"/>
              </a:rPr>
              <a:t>Cossio</a:t>
            </a:r>
            <a:r>
              <a:rPr lang="es-MX" sz="3600" dirty="0" smtClean="0">
                <a:latin typeface="Arial" pitchFamily="34" charset="0"/>
                <a:cs typeface="Arial" pitchFamily="34" charset="0"/>
              </a:rPr>
              <a:t> y colaboradores en el </a:t>
            </a:r>
            <a:r>
              <a:rPr lang="es-MX" sz="3600" b="1" dirty="0" smtClean="0">
                <a:latin typeface="Arial" pitchFamily="34" charset="0"/>
                <a:cs typeface="Arial" pitchFamily="34" charset="0"/>
              </a:rPr>
              <a:t>artículo</a:t>
            </a:r>
            <a:r>
              <a:rPr lang="es-MX" sz="3600" dirty="0" smtClean="0">
                <a:latin typeface="Arial" pitchFamily="34" charset="0"/>
                <a:cs typeface="Arial" pitchFamily="34" charset="0"/>
              </a:rPr>
              <a:t> “Reflexiones constitucionales sobre el Consejo de Salubridad General” analizan las características que le fueron asignadas originalmente al Consejo de Salubridad General y a partir de ellas formulan una propuesta de interpretación constitucional argumentando que las facultades conferidas al Consejo de Salubridad General en la facción XVI del artículo 73 Constitucional son de carácter enunciativo y no limitativo.</a:t>
            </a:r>
            <a:r>
              <a:rPr lang="es-MX" dirty="0"/>
              <a:t/>
            </a:r>
            <a:br>
              <a:rPr lang="es-MX" dirty="0"/>
            </a:br>
            <a:endParaRPr lang="es-MX" dirty="0"/>
          </a:p>
        </p:txBody>
      </p:sp>
    </p:spTree>
    <p:extLst>
      <p:ext uri="{BB962C8B-B14F-4D97-AF65-F5344CB8AC3E}">
        <p14:creationId xmlns:p14="http://schemas.microsoft.com/office/powerpoint/2010/main" val="2339345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507288" cy="6466730"/>
          </a:xfrm>
        </p:spPr>
        <p:txBody>
          <a:bodyPr>
            <a:normAutofit/>
          </a:bodyPr>
          <a:lstStyle/>
          <a:p>
            <a:pPr algn="just"/>
            <a:r>
              <a:rPr lang="es-MX" sz="3100" dirty="0">
                <a:latin typeface="Arial" pitchFamily="34" charset="0"/>
                <a:cs typeface="Arial" pitchFamily="34" charset="0"/>
              </a:rPr>
              <a:t>En </a:t>
            </a:r>
            <a:r>
              <a:rPr lang="es-MX" sz="3100" dirty="0" smtClean="0">
                <a:latin typeface="Arial" pitchFamily="34" charset="0"/>
                <a:cs typeface="Arial" pitchFamily="34" charset="0"/>
              </a:rPr>
              <a:t>el mismo </a:t>
            </a:r>
            <a:r>
              <a:rPr lang="es-MX" sz="3100" dirty="0">
                <a:latin typeface="Arial" pitchFamily="34" charset="0"/>
                <a:cs typeface="Arial" pitchFamily="34" charset="0"/>
              </a:rPr>
              <a:t>número se publica el </a:t>
            </a:r>
            <a:r>
              <a:rPr lang="es-MX" sz="3100" b="1" dirty="0" smtClean="0">
                <a:latin typeface="Arial" pitchFamily="34" charset="0"/>
                <a:cs typeface="Arial" pitchFamily="34" charset="0"/>
              </a:rPr>
              <a:t>Simposio</a:t>
            </a:r>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a:t>
            </a:r>
            <a:r>
              <a:rPr lang="es-MX" sz="3100" dirty="0">
                <a:latin typeface="Arial" pitchFamily="34" charset="0"/>
                <a:cs typeface="Arial" pitchFamily="34" charset="0"/>
              </a:rPr>
              <a:t>El derecho a la libre decisión.  XXV años de planificación familiar en México” coordinado por el Académico Doctor Carlos Gual-Castro en el cual se trata la transición de la planificación familiar a la salud reproductiva, aspectos demográficos en el país en el Siglo XXI, la vinculación de la planificación familiar con la salud de la mujer y la salud perinatal y los retos y desafíos en anticoncepción a finales del siglo.</a:t>
            </a:r>
            <a:r>
              <a:rPr lang="es-MX" dirty="0"/>
              <a:t/>
            </a:r>
            <a:br>
              <a:rPr lang="es-MX" dirty="0"/>
            </a:br>
            <a:endParaRPr lang="es-MX" dirty="0"/>
          </a:p>
        </p:txBody>
      </p:sp>
    </p:spTree>
    <p:extLst>
      <p:ext uri="{BB962C8B-B14F-4D97-AF65-F5344CB8AC3E}">
        <p14:creationId xmlns:p14="http://schemas.microsoft.com/office/powerpoint/2010/main" val="22524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5962674"/>
          </a:xfrm>
        </p:spPr>
        <p:txBody>
          <a:bodyPr>
            <a:normAutofit fontScale="90000"/>
          </a:bodyPr>
          <a:lstStyle/>
          <a:p>
            <a:r>
              <a:rPr lang="es-MX" sz="3000" dirty="0" smtClean="0">
                <a:latin typeface="Arial" pitchFamily="34" charset="0"/>
                <a:cs typeface="Arial" pitchFamily="34" charset="0"/>
              </a:rPr>
              <a:t/>
            </a:r>
            <a:br>
              <a:rPr lang="es-MX" sz="3000" dirty="0" smtClean="0">
                <a:latin typeface="Arial" pitchFamily="34" charset="0"/>
                <a:cs typeface="Arial" pitchFamily="34" charset="0"/>
              </a:rPr>
            </a:br>
            <a:r>
              <a:rPr lang="es-MX" sz="3000" dirty="0">
                <a:latin typeface="Arial" pitchFamily="34" charset="0"/>
                <a:cs typeface="Arial" pitchFamily="34" charset="0"/>
              </a:rPr>
              <a:t/>
            </a:r>
            <a:br>
              <a:rPr lang="es-MX" sz="3000" dirty="0">
                <a:latin typeface="Arial" pitchFamily="34" charset="0"/>
                <a:cs typeface="Arial" pitchFamily="34" charset="0"/>
              </a:rPr>
            </a:br>
            <a:r>
              <a:rPr lang="es-MX" sz="3300" dirty="0" smtClean="0">
                <a:latin typeface="Arial" pitchFamily="34" charset="0"/>
                <a:cs typeface="Arial" pitchFamily="34" charset="0"/>
              </a:rPr>
              <a:t/>
            </a:r>
            <a:br>
              <a:rPr lang="es-MX" sz="3300" dirty="0" smtClean="0">
                <a:latin typeface="Arial" pitchFamily="34" charset="0"/>
                <a:cs typeface="Arial" pitchFamily="34" charset="0"/>
              </a:rPr>
            </a:br>
            <a:r>
              <a:rPr lang="es-MX" sz="3300" dirty="0" smtClean="0">
                <a:latin typeface="Arial" pitchFamily="34" charset="0"/>
                <a:cs typeface="Arial" pitchFamily="34" charset="0"/>
              </a:rPr>
              <a:t>En el lapso revisado cabe destacar la creación de algunas secciones de la Gaceta tales como:</a:t>
            </a:r>
            <a:r>
              <a:rPr lang="es-MX" sz="3000" dirty="0" smtClean="0">
                <a:latin typeface="Arial" pitchFamily="34" charset="0"/>
                <a:cs typeface="Arial" pitchFamily="34" charset="0"/>
              </a:rPr>
              <a:t/>
            </a:r>
            <a:br>
              <a:rPr lang="es-MX" sz="3000" dirty="0" smtClean="0">
                <a:latin typeface="Arial" pitchFamily="34" charset="0"/>
                <a:cs typeface="Arial" pitchFamily="34" charset="0"/>
              </a:rPr>
            </a:br>
            <a:r>
              <a:rPr lang="es-MX" sz="2800" dirty="0">
                <a:latin typeface="Arial" pitchFamily="34" charset="0"/>
                <a:cs typeface="Arial" pitchFamily="34" charset="0"/>
              </a:rPr>
              <a:t/>
            </a:r>
            <a:br>
              <a:rPr lang="es-MX" sz="2800" dirty="0">
                <a:latin typeface="Arial" pitchFamily="34" charset="0"/>
                <a:cs typeface="Arial" pitchFamily="34" charset="0"/>
              </a:rPr>
            </a:br>
            <a:r>
              <a:rPr lang="es-MX" sz="2800" b="1" dirty="0" smtClean="0">
                <a:latin typeface="Arial" pitchFamily="34" charset="0"/>
                <a:cs typeface="Arial" pitchFamily="34" charset="0"/>
              </a:rPr>
              <a:t>Bioética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El Médico y la Ley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Biología Molecular y Medicina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Historia y Filosofía de la Medicina</a:t>
            </a:r>
            <a:br>
              <a:rPr lang="es-MX" sz="2800" b="1" dirty="0" smtClean="0">
                <a:latin typeface="Arial" pitchFamily="34" charset="0"/>
                <a:cs typeface="Arial" pitchFamily="34" charset="0"/>
              </a:rPr>
            </a:br>
            <a:r>
              <a:rPr lang="es-MX" sz="2800" b="1" dirty="0" smtClean="0">
                <a:latin typeface="Arial" pitchFamily="34" charset="0"/>
                <a:cs typeface="Arial" pitchFamily="34" charset="0"/>
              </a:rPr>
              <a:t/>
            </a:r>
            <a:br>
              <a:rPr lang="es-MX" sz="2800" b="1" dirty="0" smtClean="0">
                <a:latin typeface="Arial" pitchFamily="34" charset="0"/>
                <a:cs typeface="Arial" pitchFamily="34" charset="0"/>
              </a:rPr>
            </a:br>
            <a:r>
              <a:rPr lang="es-MX" sz="2800" b="1" dirty="0">
                <a:latin typeface="Arial" pitchFamily="34" charset="0"/>
                <a:cs typeface="Arial" pitchFamily="34" charset="0"/>
              </a:rPr>
              <a:t>Información Epidemiológica</a:t>
            </a:r>
            <a:r>
              <a:rPr lang="es-MX" sz="2800" dirty="0" smtClean="0">
                <a:latin typeface="Arial" pitchFamily="34" charset="0"/>
                <a:cs typeface="Arial" pitchFamily="34" charset="0"/>
              </a:rPr>
              <a:t/>
            </a:r>
            <a:br>
              <a:rPr lang="es-MX" sz="2800" dirty="0" smtClean="0">
                <a:latin typeface="Arial" pitchFamily="34" charset="0"/>
                <a:cs typeface="Arial" pitchFamily="34" charset="0"/>
              </a:rPr>
            </a:br>
            <a:r>
              <a:rPr lang="es-MX" sz="2800" dirty="0" smtClean="0">
                <a:latin typeface="Arial" pitchFamily="34" charset="0"/>
                <a:cs typeface="Arial" pitchFamily="34" charset="0"/>
              </a:rPr>
              <a:t/>
            </a:r>
            <a:br>
              <a:rPr lang="es-MX" sz="2800" dirty="0" smtClean="0">
                <a:latin typeface="Arial" pitchFamily="34" charset="0"/>
                <a:cs typeface="Arial" pitchFamily="34" charset="0"/>
              </a:rPr>
            </a:br>
            <a:r>
              <a:rPr lang="es-MX" sz="2800" dirty="0" smtClean="0">
                <a:latin typeface="Arial" pitchFamily="34" charset="0"/>
                <a:cs typeface="Arial" pitchFamily="34" charset="0"/>
              </a:rPr>
              <a:t/>
            </a:r>
            <a:br>
              <a:rPr lang="es-MX" sz="2800" dirty="0" smtClean="0">
                <a:latin typeface="Arial" pitchFamily="34" charset="0"/>
                <a:cs typeface="Arial" pitchFamily="34" charset="0"/>
              </a:rPr>
            </a:br>
            <a:r>
              <a:rPr lang="es-MX" sz="2800" dirty="0">
                <a:latin typeface="Arial" pitchFamily="34" charset="0"/>
                <a:cs typeface="Arial" pitchFamily="34" charset="0"/>
              </a:rPr>
              <a:t/>
            </a:r>
            <a:br>
              <a:rPr lang="es-MX" sz="2800" dirty="0">
                <a:latin typeface="Arial" pitchFamily="34" charset="0"/>
                <a:cs typeface="Arial" pitchFamily="34" charset="0"/>
              </a:rPr>
            </a:br>
            <a:r>
              <a:rPr lang="es-MX" sz="2800" dirty="0" smtClean="0">
                <a:latin typeface="Arial" pitchFamily="34" charset="0"/>
                <a:cs typeface="Arial" pitchFamily="34" charset="0"/>
              </a:rPr>
              <a:t/>
            </a:r>
            <a:br>
              <a:rPr lang="es-MX" sz="2800" dirty="0" smtClean="0">
                <a:latin typeface="Arial" pitchFamily="34" charset="0"/>
                <a:cs typeface="Arial" pitchFamily="34" charset="0"/>
              </a:rPr>
            </a:br>
            <a:endParaRPr lang="es-MX" sz="2800" dirty="0">
              <a:latin typeface="Arial" pitchFamily="34" charset="0"/>
              <a:cs typeface="Arial" pitchFamily="34" charset="0"/>
            </a:endParaRPr>
          </a:p>
        </p:txBody>
      </p:sp>
    </p:spTree>
    <p:extLst>
      <p:ext uri="{BB962C8B-B14F-4D97-AF65-F5344CB8AC3E}">
        <p14:creationId xmlns:p14="http://schemas.microsoft.com/office/powerpoint/2010/main" val="11603941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322714"/>
          </a:xfrm>
        </p:spPr>
        <p:txBody>
          <a:bodyPr>
            <a:normAutofit/>
          </a:bodyPr>
          <a:lstStyle/>
          <a:p>
            <a:pPr algn="just"/>
            <a:r>
              <a:rPr lang="es-MX" sz="3100" dirty="0">
                <a:latin typeface="Arial" pitchFamily="34" charset="0"/>
                <a:cs typeface="Arial" pitchFamily="34" charset="0"/>
              </a:rPr>
              <a:t>Esta revisión panorámica de las principales aportaciones de la </a:t>
            </a:r>
            <a:r>
              <a:rPr lang="es-MX" sz="3100" dirty="0" smtClean="0">
                <a:latin typeface="Arial" pitchFamily="34" charset="0"/>
                <a:cs typeface="Arial" pitchFamily="34" charset="0"/>
              </a:rPr>
              <a:t>Gaceta Médica de México en el pasado reciente, </a:t>
            </a:r>
            <a:r>
              <a:rPr lang="es-MX" sz="3100" dirty="0">
                <a:latin typeface="Arial" pitchFamily="34" charset="0"/>
                <a:cs typeface="Arial" pitchFamily="34" charset="0"/>
              </a:rPr>
              <a:t>no solo resaltan el papel que la Academia tiene en el desarrollo de la Medicina Científica, Académica y Humanística del país, sino que permiten vislumbrar un papel cada vez más amplio en la formación de los médicos y de los especialistas y en las contribuciones de trascendencia nacional e internacional con las que sus miembros enriquecerán el futuro del ejercicio profesional en México y </a:t>
            </a:r>
            <a:r>
              <a:rPr lang="es-MX" sz="3100" dirty="0" smtClean="0">
                <a:latin typeface="Arial" pitchFamily="34" charset="0"/>
                <a:cs typeface="Arial" pitchFamily="34" charset="0"/>
              </a:rPr>
              <a:t>en </a:t>
            </a:r>
            <a:r>
              <a:rPr lang="es-MX" sz="3100" dirty="0">
                <a:latin typeface="Arial" pitchFamily="34" charset="0"/>
                <a:cs typeface="Arial" pitchFamily="34" charset="0"/>
              </a:rPr>
              <a:t>el ámbito Latinoamericano.</a:t>
            </a:r>
          </a:p>
        </p:txBody>
      </p:sp>
    </p:spTree>
    <p:extLst>
      <p:ext uri="{BB962C8B-B14F-4D97-AF65-F5344CB8AC3E}">
        <p14:creationId xmlns:p14="http://schemas.microsoft.com/office/powerpoint/2010/main" val="2012759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507288" cy="6106690"/>
          </a:xfrm>
        </p:spPr>
        <p:txBody>
          <a:bodyPr>
            <a:normAutofit fontScale="90000"/>
          </a:bodyPr>
          <a:lstStyle/>
          <a:p>
            <a:pPr algn="just"/>
            <a:r>
              <a:rPr lang="es-MX" sz="3000" dirty="0" smtClean="0">
                <a:latin typeface="Arial" pitchFamily="34" charset="0"/>
                <a:cs typeface="Arial" pitchFamily="34" charset="0"/>
              </a:rPr>
              <a:t/>
            </a:r>
            <a:br>
              <a:rPr lang="es-MX" sz="3000" dirty="0" smtClean="0">
                <a:latin typeface="Arial" pitchFamily="34" charset="0"/>
                <a:cs typeface="Arial" pitchFamily="34" charset="0"/>
              </a:rPr>
            </a:br>
            <a:r>
              <a:rPr lang="es-MX" sz="3000" b="1" dirty="0" smtClean="0">
                <a:latin typeface="Arial" pitchFamily="34" charset="0"/>
                <a:cs typeface="Arial" pitchFamily="34" charset="0"/>
              </a:rPr>
              <a:t>En </a:t>
            </a:r>
            <a:r>
              <a:rPr lang="es-MX" sz="3000" b="1" dirty="0">
                <a:latin typeface="Arial" pitchFamily="34" charset="0"/>
                <a:cs typeface="Arial" pitchFamily="34" charset="0"/>
              </a:rPr>
              <a:t>la sección </a:t>
            </a:r>
            <a:r>
              <a:rPr lang="es-MX" sz="3000" dirty="0">
                <a:latin typeface="Arial" pitchFamily="34" charset="0"/>
                <a:cs typeface="Arial" pitchFamily="34" charset="0"/>
              </a:rPr>
              <a:t>de </a:t>
            </a:r>
            <a:r>
              <a:rPr lang="es-MX" sz="3000" b="1" dirty="0">
                <a:latin typeface="Arial" pitchFamily="34" charset="0"/>
                <a:cs typeface="Arial" pitchFamily="34" charset="0"/>
              </a:rPr>
              <a:t>Biología Molecular en Medicina </a:t>
            </a:r>
            <a:r>
              <a:rPr lang="es-MX" sz="3000" dirty="0">
                <a:latin typeface="Arial" pitchFamily="34" charset="0"/>
                <a:cs typeface="Arial" pitchFamily="34" charset="0"/>
              </a:rPr>
              <a:t>se trata acerca de uno de los logros más sobresalientes sobre el proyecto d</a:t>
            </a:r>
            <a:r>
              <a:rPr lang="es-MX" sz="3000" dirty="0" smtClean="0">
                <a:latin typeface="Arial" pitchFamily="34" charset="0"/>
                <a:cs typeface="Arial" pitchFamily="34" charset="0"/>
              </a:rPr>
              <a:t>el </a:t>
            </a:r>
            <a:r>
              <a:rPr lang="es-MX" sz="3000" dirty="0">
                <a:latin typeface="Arial" pitchFamily="34" charset="0"/>
                <a:cs typeface="Arial" pitchFamily="34" charset="0"/>
              </a:rPr>
              <a:t>Genoma Humano al publicarse la secuencia casi completa del cromosoma </a:t>
            </a:r>
            <a:r>
              <a:rPr lang="es-MX" sz="3000" dirty="0" smtClean="0">
                <a:latin typeface="Arial" pitchFamily="34" charset="0"/>
                <a:cs typeface="Arial" pitchFamily="34" charset="0"/>
              </a:rPr>
              <a:t>número </a:t>
            </a:r>
            <a:r>
              <a:rPr lang="es-MX" sz="3000" dirty="0">
                <a:latin typeface="Arial" pitchFamily="34" charset="0"/>
                <a:cs typeface="Arial" pitchFamily="34" charset="0"/>
              </a:rPr>
              <a:t>22, lo que lo convirtió en el primer cromosoma humano </a:t>
            </a:r>
            <a:r>
              <a:rPr lang="es-MX" sz="3000" dirty="0" smtClean="0">
                <a:latin typeface="Arial" pitchFamily="34" charset="0"/>
                <a:cs typeface="Arial" pitchFamily="34" charset="0"/>
              </a:rPr>
              <a:t>secuenciado. Dentro </a:t>
            </a:r>
            <a:r>
              <a:rPr lang="es-MX" sz="3000" dirty="0">
                <a:latin typeface="Arial" pitchFamily="34" charset="0"/>
                <a:cs typeface="Arial" pitchFamily="34" charset="0"/>
              </a:rPr>
              <a:t>de los genes secuenciados están algunos que son responsables de síndromes </a:t>
            </a:r>
            <a:r>
              <a:rPr lang="es-MX" sz="3000" dirty="0" err="1">
                <a:latin typeface="Arial" pitchFamily="34" charset="0"/>
                <a:cs typeface="Arial" pitchFamily="34" charset="0"/>
              </a:rPr>
              <a:t>multimalformativos</a:t>
            </a:r>
            <a:r>
              <a:rPr lang="es-MX" sz="3000" dirty="0">
                <a:latin typeface="Arial" pitchFamily="34" charset="0"/>
                <a:cs typeface="Arial" pitchFamily="34" charset="0"/>
              </a:rPr>
              <a:t> como el ojo de gato, el </a:t>
            </a:r>
            <a:r>
              <a:rPr lang="es-MX" sz="3000" dirty="0" smtClean="0">
                <a:latin typeface="Arial" pitchFamily="34" charset="0"/>
                <a:cs typeface="Arial" pitchFamily="34" charset="0"/>
              </a:rPr>
              <a:t>velo-</a:t>
            </a:r>
            <a:r>
              <a:rPr lang="es-MX" sz="3000" dirty="0" err="1" smtClean="0">
                <a:latin typeface="Arial" pitchFamily="34" charset="0"/>
                <a:cs typeface="Arial" pitchFamily="34" charset="0"/>
              </a:rPr>
              <a:t>cardio</a:t>
            </a:r>
            <a:r>
              <a:rPr lang="es-MX" sz="3000" dirty="0" smtClean="0">
                <a:latin typeface="Arial" pitchFamily="34" charset="0"/>
                <a:cs typeface="Arial" pitchFamily="34" charset="0"/>
              </a:rPr>
              <a:t>-facial </a:t>
            </a:r>
            <a:r>
              <a:rPr lang="es-MX" sz="3000" dirty="0">
                <a:latin typeface="Arial" pitchFamily="34" charset="0"/>
                <a:cs typeface="Arial" pitchFamily="34" charset="0"/>
              </a:rPr>
              <a:t>y el síndrome de Di George, así como genes relacionados con una forma de ataxia espino </a:t>
            </a:r>
            <a:r>
              <a:rPr lang="es-MX" sz="3000" dirty="0" err="1">
                <a:latin typeface="Arial" pitchFamily="34" charset="0"/>
                <a:cs typeface="Arial" pitchFamily="34" charset="0"/>
              </a:rPr>
              <a:t>cerebelar</a:t>
            </a:r>
            <a:r>
              <a:rPr lang="es-MX" sz="3000" dirty="0">
                <a:latin typeface="Arial" pitchFamily="34" charset="0"/>
                <a:cs typeface="Arial" pitchFamily="34" charset="0"/>
              </a:rPr>
              <a:t>, genes de susceptibilidad a la esquizofrenia y genes comprometidos en la progresión de tumores y en la leucemia mieloide crónica</a:t>
            </a:r>
            <a:r>
              <a:rPr lang="es-MX" sz="2700" dirty="0">
                <a:latin typeface="Arial" pitchFamily="34" charset="0"/>
                <a:cs typeface="Arial" pitchFamily="34" charset="0"/>
              </a:rPr>
              <a:t>.</a:t>
            </a:r>
            <a:r>
              <a:rPr lang="es-MX" dirty="0"/>
              <a:t/>
            </a:r>
            <a:br>
              <a:rPr lang="es-MX" dirty="0"/>
            </a:br>
            <a:endParaRPr lang="es-MX" dirty="0"/>
          </a:p>
        </p:txBody>
      </p:sp>
    </p:spTree>
    <p:extLst>
      <p:ext uri="{BB962C8B-B14F-4D97-AF65-F5344CB8AC3E}">
        <p14:creationId xmlns:p14="http://schemas.microsoft.com/office/powerpoint/2010/main" val="2519290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250706"/>
          </a:xfrm>
        </p:spPr>
        <p:txBody>
          <a:bodyPr>
            <a:normAutofit/>
          </a:bodyPr>
          <a:lstStyle/>
          <a:p>
            <a:pPr algn="l"/>
            <a:r>
              <a:rPr lang="es-MX" sz="3100" b="1" dirty="0">
                <a:latin typeface="Arial" pitchFamily="34" charset="0"/>
                <a:cs typeface="Arial" pitchFamily="34" charset="0"/>
              </a:rPr>
              <a:t>En la sección de Bioética </a:t>
            </a:r>
            <a:r>
              <a:rPr lang="es-MX" sz="3100" dirty="0">
                <a:latin typeface="Arial" pitchFamily="34" charset="0"/>
                <a:cs typeface="Arial" pitchFamily="34" charset="0"/>
              </a:rPr>
              <a:t>el Académico Doctor Vicente </a:t>
            </a:r>
            <a:r>
              <a:rPr lang="es-MX" sz="3100" dirty="0" err="1">
                <a:latin typeface="Arial" pitchFamily="34" charset="0"/>
                <a:cs typeface="Arial" pitchFamily="34" charset="0"/>
              </a:rPr>
              <a:t>Guarner</a:t>
            </a:r>
            <a:r>
              <a:rPr lang="es-MX" sz="3100" dirty="0">
                <a:latin typeface="Arial" pitchFamily="34" charset="0"/>
                <a:cs typeface="Arial" pitchFamily="34" charset="0"/>
              </a:rPr>
              <a:t> trata el tema “Las operaciones innecesarias en el ejercicio de la cirugía.  Un tema de nuestro tiempo con graves implicaciones en la ética médica” en el que se refiere al hecho de que las operaciones innecesarias representan entre veinte a veinticinco por ciento del total de la cirugía que se practica en el mundo</a:t>
            </a:r>
            <a:r>
              <a:rPr lang="es-MX" dirty="0"/>
              <a:t>.</a:t>
            </a:r>
            <a:br>
              <a:rPr lang="es-MX" dirty="0"/>
            </a:br>
            <a:endParaRPr lang="es-MX" dirty="0"/>
          </a:p>
        </p:txBody>
      </p:sp>
    </p:spTree>
    <p:extLst>
      <p:ext uri="{BB962C8B-B14F-4D97-AF65-F5344CB8AC3E}">
        <p14:creationId xmlns:p14="http://schemas.microsoft.com/office/powerpoint/2010/main" val="3434292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63272" cy="6322714"/>
          </a:xfrm>
        </p:spPr>
        <p:txBody>
          <a:bodyPr>
            <a:normAutofit/>
          </a:bodyPr>
          <a:lstStyle/>
          <a:p>
            <a:pPr algn="just"/>
            <a:r>
              <a:rPr lang="es-MX" sz="3100" b="1" dirty="0" smtClean="0">
                <a:latin typeface="Arial" pitchFamily="34" charset="0"/>
                <a:cs typeface="Arial" pitchFamily="34" charset="0"/>
              </a:rPr>
              <a:t>En la sección Historia y Filosofía de la Medicina </a:t>
            </a:r>
            <a:r>
              <a:rPr lang="es-MX" sz="3100" dirty="0" smtClean="0">
                <a:latin typeface="Arial" pitchFamily="34" charset="0"/>
                <a:cs typeface="Arial" pitchFamily="34" charset="0"/>
              </a:rPr>
              <a:t>el </a:t>
            </a:r>
            <a:r>
              <a:rPr lang="es-MX" sz="3100" dirty="0">
                <a:latin typeface="Arial" pitchFamily="34" charset="0"/>
                <a:cs typeface="Arial" pitchFamily="34" charset="0"/>
              </a:rPr>
              <a:t>Académico Doctor Alfredo de </a:t>
            </a:r>
            <a:r>
              <a:rPr lang="es-MX" sz="3100" dirty="0" err="1">
                <a:latin typeface="Arial" pitchFamily="34" charset="0"/>
                <a:cs typeface="Arial" pitchFamily="34" charset="0"/>
              </a:rPr>
              <a:t>Micheli</a:t>
            </a:r>
            <a:r>
              <a:rPr lang="es-MX" sz="3100" dirty="0">
                <a:latin typeface="Arial" pitchFamily="34" charset="0"/>
                <a:cs typeface="Arial" pitchFamily="34" charset="0"/>
              </a:rPr>
              <a:t>-Serra </a:t>
            </a:r>
            <a:r>
              <a:rPr lang="es-MX" sz="3100" dirty="0" smtClean="0">
                <a:latin typeface="Arial" pitchFamily="34" charset="0"/>
                <a:cs typeface="Arial" pitchFamily="34" charset="0"/>
              </a:rPr>
              <a:t>incluye el artículo </a:t>
            </a:r>
            <a:r>
              <a:rPr lang="es-MX" sz="3100" dirty="0">
                <a:latin typeface="Arial" pitchFamily="34" charset="0"/>
                <a:cs typeface="Arial" pitchFamily="34" charset="0"/>
              </a:rPr>
              <a:t>“Notas marginales sobre el tabaco en la medicina y en la historia” en el que describe algunas características de la planta del tabaco y de su uso por los indígenas de las Islas del Caribe y de la Nueva España y se refiere al tratado de Bernardino </a:t>
            </a:r>
            <a:r>
              <a:rPr lang="es-MX" sz="3100" dirty="0" err="1">
                <a:latin typeface="Arial" pitchFamily="34" charset="0"/>
                <a:cs typeface="Arial" pitchFamily="34" charset="0"/>
              </a:rPr>
              <a:t>Ramazzini</a:t>
            </a:r>
            <a:r>
              <a:rPr lang="es-MX" sz="3100" dirty="0">
                <a:latin typeface="Arial" pitchFamily="34" charset="0"/>
                <a:cs typeface="Arial" pitchFamily="34" charset="0"/>
              </a:rPr>
              <a:t>, publicado en 1700 y fundamento de la medicina del trabajo.</a:t>
            </a:r>
            <a:r>
              <a:rPr lang="es-MX" dirty="0"/>
              <a:t/>
            </a:r>
            <a:br>
              <a:rPr lang="es-MX" dirty="0"/>
            </a:br>
            <a:endParaRPr lang="es-MX" dirty="0"/>
          </a:p>
        </p:txBody>
      </p:sp>
    </p:spTree>
    <p:extLst>
      <p:ext uri="{BB962C8B-B14F-4D97-AF65-F5344CB8AC3E}">
        <p14:creationId xmlns:p14="http://schemas.microsoft.com/office/powerpoint/2010/main" val="3744757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507288" cy="6250706"/>
          </a:xfrm>
        </p:spPr>
        <p:txBody>
          <a:bodyPr>
            <a:normAutofit fontScale="90000"/>
          </a:bodyPr>
          <a:lstStyle/>
          <a:p>
            <a:pPr algn="just"/>
            <a:r>
              <a:rPr lang="es-MX" sz="3100" b="1" dirty="0" smtClean="0">
                <a:latin typeface="Arial" pitchFamily="34" charset="0"/>
                <a:cs typeface="Arial" pitchFamily="34" charset="0"/>
              </a:rPr>
              <a:t/>
            </a:r>
            <a:br>
              <a:rPr lang="es-MX" sz="3100" b="1" dirty="0" smtClean="0">
                <a:latin typeface="Arial" pitchFamily="34" charset="0"/>
                <a:cs typeface="Arial" pitchFamily="34" charset="0"/>
              </a:rPr>
            </a:br>
            <a:r>
              <a:rPr lang="es-MX" sz="3100" b="1" dirty="0">
                <a:latin typeface="Arial" pitchFamily="34" charset="0"/>
                <a:cs typeface="Arial" pitchFamily="34" charset="0"/>
              </a:rPr>
              <a:t/>
            </a:r>
            <a:br>
              <a:rPr lang="es-MX" sz="3100" b="1" dirty="0">
                <a:latin typeface="Arial" pitchFamily="34" charset="0"/>
                <a:cs typeface="Arial" pitchFamily="34" charset="0"/>
              </a:rPr>
            </a:br>
            <a:r>
              <a:rPr lang="es-MX" sz="3100" b="1" dirty="0" smtClean="0">
                <a:latin typeface="Arial" pitchFamily="34" charset="0"/>
                <a:cs typeface="Arial" pitchFamily="34" charset="0"/>
              </a:rPr>
              <a:t/>
            </a:r>
            <a:br>
              <a:rPr lang="es-MX" sz="3100" b="1" dirty="0" smtClean="0">
                <a:latin typeface="Arial" pitchFamily="34" charset="0"/>
                <a:cs typeface="Arial" pitchFamily="34" charset="0"/>
              </a:rPr>
            </a:br>
            <a:r>
              <a:rPr lang="es-MX" sz="3100" b="1" dirty="0" smtClean="0">
                <a:latin typeface="Arial" pitchFamily="34" charset="0"/>
                <a:cs typeface="Arial" pitchFamily="34" charset="0"/>
              </a:rPr>
              <a:t>En </a:t>
            </a:r>
            <a:r>
              <a:rPr lang="es-MX" sz="3100" b="1" dirty="0">
                <a:latin typeface="Arial" pitchFamily="34" charset="0"/>
                <a:cs typeface="Arial" pitchFamily="34" charset="0"/>
              </a:rPr>
              <a:t>la sección de Biología Molecular en Medicina</a:t>
            </a:r>
            <a:r>
              <a:rPr lang="es-MX" sz="3100" dirty="0">
                <a:latin typeface="Arial" pitchFamily="34" charset="0"/>
                <a:cs typeface="Arial" pitchFamily="34" charset="0"/>
              </a:rPr>
              <a:t> </a:t>
            </a:r>
            <a:r>
              <a:rPr lang="es-MX" sz="2700" dirty="0">
                <a:latin typeface="Arial" pitchFamily="34" charset="0"/>
                <a:cs typeface="Arial" pitchFamily="34" charset="0"/>
              </a:rPr>
              <a:t>se hace referencia al empleo de las moscas, especialmente la Drosophila, como modelo de la enfermedad de Parkinson, conocimiento derivado del descubrimiento de una mutación en el gen que codifica para la alfa-</a:t>
            </a:r>
            <a:r>
              <a:rPr lang="es-MX" sz="2700" dirty="0" err="1">
                <a:latin typeface="Arial" pitchFamily="34" charset="0"/>
                <a:cs typeface="Arial" pitchFamily="34" charset="0"/>
              </a:rPr>
              <a:t>sinucleína</a:t>
            </a:r>
            <a:r>
              <a:rPr lang="es-MX" sz="2700" dirty="0">
                <a:latin typeface="Arial" pitchFamily="34" charset="0"/>
                <a:cs typeface="Arial" pitchFamily="34" charset="0"/>
              </a:rPr>
              <a:t> la cual condiciona la aparición de este trastorno en algunas familias</a:t>
            </a:r>
            <a:r>
              <a:rPr lang="es-MX" sz="2700" dirty="0" smtClean="0">
                <a:latin typeface="Arial" pitchFamily="34" charset="0"/>
                <a:cs typeface="Arial" pitchFamily="34" charset="0"/>
              </a:rPr>
              <a:t>.</a:t>
            </a:r>
            <a:br>
              <a:rPr lang="es-MX" sz="2700" dirty="0" smtClean="0">
                <a:latin typeface="Arial" pitchFamily="34" charset="0"/>
                <a:cs typeface="Arial" pitchFamily="34" charset="0"/>
              </a:rPr>
            </a:br>
            <a:r>
              <a:rPr lang="es-MX" sz="2700" dirty="0" smtClean="0">
                <a:latin typeface="Arial" pitchFamily="34" charset="0"/>
                <a:cs typeface="Arial" pitchFamily="34" charset="0"/>
              </a:rPr>
              <a:t/>
            </a:r>
            <a:br>
              <a:rPr lang="es-MX" sz="2700" dirty="0" smtClean="0">
                <a:latin typeface="Arial" pitchFamily="34" charset="0"/>
                <a:cs typeface="Arial" pitchFamily="34" charset="0"/>
              </a:rPr>
            </a:br>
            <a:r>
              <a:rPr lang="es-MX" sz="2700" dirty="0" smtClean="0">
                <a:latin typeface="Arial" pitchFamily="34" charset="0"/>
                <a:cs typeface="Arial" pitchFamily="34" charset="0"/>
              </a:rPr>
              <a:t>Se </a:t>
            </a:r>
            <a:r>
              <a:rPr lang="es-MX" sz="2700" dirty="0">
                <a:latin typeface="Arial" pitchFamily="34" charset="0"/>
                <a:cs typeface="Arial" pitchFamily="34" charset="0"/>
              </a:rPr>
              <a:t>alude igualmente al potencial terapéutico de las células troncales embrionarias en padecimientos que no tienen actualmente tratamiento curativo tales como la enfermedad de Alzheimer, la enfermedad de Parkinson, trastornos multifactoriales o </a:t>
            </a:r>
            <a:r>
              <a:rPr lang="es-MX" sz="2700" dirty="0" err="1">
                <a:latin typeface="Arial" pitchFamily="34" charset="0"/>
                <a:cs typeface="Arial" pitchFamily="34" charset="0"/>
              </a:rPr>
              <a:t>poligénicos</a:t>
            </a:r>
            <a:r>
              <a:rPr lang="es-MX" sz="2700" dirty="0">
                <a:latin typeface="Arial" pitchFamily="34" charset="0"/>
                <a:cs typeface="Arial" pitchFamily="34" charset="0"/>
              </a:rPr>
              <a:t> como las enfermedades </a:t>
            </a:r>
            <a:r>
              <a:rPr lang="es-MX" sz="2700" dirty="0" err="1">
                <a:latin typeface="Arial" pitchFamily="34" charset="0"/>
                <a:cs typeface="Arial" pitchFamily="34" charset="0"/>
              </a:rPr>
              <a:t>cardio</a:t>
            </a:r>
            <a:r>
              <a:rPr lang="es-MX" sz="2700" dirty="0">
                <a:latin typeface="Arial" pitchFamily="34" charset="0"/>
                <a:cs typeface="Arial" pitchFamily="34" charset="0"/>
              </a:rPr>
              <a:t> vasculares, las enfermedades autoinmunes, la diabetes, la osteoporosis, el cáncer e incluso las quemaduras y los traumatismos, especialmente los ocasionados en la médula espinal.</a:t>
            </a:r>
            <a:r>
              <a:rPr lang="es-MX" dirty="0"/>
              <a:t/>
            </a:r>
            <a:br>
              <a:rPr lang="es-MX" dirty="0"/>
            </a:br>
            <a:r>
              <a:rPr lang="es-MX" dirty="0"/>
              <a:t/>
            </a:r>
            <a:br>
              <a:rPr lang="es-MX" dirty="0"/>
            </a:br>
            <a:endParaRPr lang="es-MX" dirty="0"/>
          </a:p>
        </p:txBody>
      </p:sp>
    </p:spTree>
    <p:extLst>
      <p:ext uri="{BB962C8B-B14F-4D97-AF65-F5344CB8AC3E}">
        <p14:creationId xmlns:p14="http://schemas.microsoft.com/office/powerpoint/2010/main" val="2152081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435280" cy="6394722"/>
          </a:xfrm>
        </p:spPr>
        <p:txBody>
          <a:bodyPr>
            <a:normAutofit/>
          </a:bodyPr>
          <a:lstStyle/>
          <a:p>
            <a:pPr algn="just"/>
            <a:r>
              <a:rPr lang="es-MX" sz="3100" b="1" dirty="0">
                <a:latin typeface="Arial" pitchFamily="34" charset="0"/>
                <a:cs typeface="Arial" pitchFamily="34" charset="0"/>
              </a:rPr>
              <a:t>En la sección de Bioética </a:t>
            </a:r>
            <a:r>
              <a:rPr lang="es-MX" sz="3100" dirty="0">
                <a:latin typeface="Arial" pitchFamily="34" charset="0"/>
                <a:cs typeface="Arial" pitchFamily="34" charset="0"/>
              </a:rPr>
              <a:t>se incluye el artículo del Académico Doctor Alberto </a:t>
            </a:r>
            <a:r>
              <a:rPr lang="es-MX" sz="3100" dirty="0" err="1">
                <a:latin typeface="Arial" pitchFamily="34" charset="0"/>
                <a:cs typeface="Arial" pitchFamily="34" charset="0"/>
              </a:rPr>
              <a:t>Lifshitz</a:t>
            </a:r>
            <a:r>
              <a:rPr lang="es-MX" sz="3100" dirty="0">
                <a:latin typeface="Arial" pitchFamily="34" charset="0"/>
                <a:cs typeface="Arial" pitchFamily="34" charset="0"/>
              </a:rPr>
              <a:t> “Ética en la docencia médica” en el cual se refiere a la conducta del profesor, como docente, juzgada bajo un punto de vista moral y en el que hace énfasis sobre el hecho de que la responsabilidad docente conlleva el compromiso no solo de lograr que el alumno adquiera las competencias técnicas sino de contribuir también a su formación global.</a:t>
            </a:r>
            <a:r>
              <a:rPr lang="es-MX" dirty="0"/>
              <a:t/>
            </a:r>
            <a:br>
              <a:rPr lang="es-MX" dirty="0"/>
            </a:br>
            <a:endParaRPr lang="es-MX" dirty="0"/>
          </a:p>
        </p:txBody>
      </p:sp>
    </p:spTree>
    <p:extLst>
      <p:ext uri="{BB962C8B-B14F-4D97-AF65-F5344CB8AC3E}">
        <p14:creationId xmlns:p14="http://schemas.microsoft.com/office/powerpoint/2010/main" val="1854421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1465</Words>
  <Application>Microsoft Office PowerPoint</Application>
  <PresentationFormat>Presentación en pantalla (4:3)</PresentationFormat>
  <Paragraphs>42</Paragraphs>
  <Slides>41</Slides>
  <Notes>0</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Tema de Office</vt:lpstr>
      <vt:lpstr>Gaceta Médica de México   El Pasado Reciente </vt:lpstr>
      <vt:lpstr>Presentación de PowerPoint</vt:lpstr>
      <vt:lpstr>El artículo de Rábago-Velasco y colaboradores “Malondialdehído plasmático en pacientes con diabetes mellitus tipo 2 y en pacientes con enfermedad coronaria” demuestra que el malondialdehído es un marcador bioquímico de enfermedad coronaria y que valores mayores de 62.7 mg/dL pueden ser un indicador de alto riesgo de infarto del miocardio. </vt:lpstr>
      <vt:lpstr>En el mismo número se publica el Simposio “El derecho a la libre decisión.  XXV años de planificación familiar en México” coordinado por el Académico Doctor Carlos Gual-Castro en el cual se trata la transición de la planificación familiar a la salud reproductiva, aspectos demográficos en el país en el Siglo XXI, la vinculación de la planificación familiar con la salud de la mujer y la salud perinatal y los retos y desafíos en anticoncepción a finales del siglo. </vt:lpstr>
      <vt:lpstr> En la sección de Biología Molecular en Medicina se trata acerca de uno de los logros más sobresalientes sobre el proyecto del Genoma Humano al publicarse la secuencia casi completa del cromosoma número 22, lo que lo convirtió en el primer cromosoma humano secuenciado. Dentro de los genes secuenciados están algunos que son responsables de síndromes multimalformativos como el ojo de gato, el velo-cardio-facial y el síndrome de Di George, así como genes relacionados con una forma de ataxia espino cerebelar, genes de susceptibilidad a la esquizofrenia y genes comprometidos en la progresión de tumores y en la leucemia mieloide crónica. </vt:lpstr>
      <vt:lpstr>En la sección de Bioética el Académico Doctor Vicente Guarner trata el tema “Las operaciones innecesarias en el ejercicio de la cirugía.  Un tema de nuestro tiempo con graves implicaciones en la ética médica” en el que se refiere al hecho de que las operaciones innecesarias representan entre veinte a veinticinco por ciento del total de la cirugía que se practica en el mundo. </vt:lpstr>
      <vt:lpstr>En la sección Historia y Filosofía de la Medicina el Académico Doctor Alfredo de Micheli-Serra incluye el artículo “Notas marginales sobre el tabaco en la medicina y en la historia” en el que describe algunas características de la planta del tabaco y de su uso por los indígenas de las Islas del Caribe y de la Nueva España y se refiere al tratado de Bernardino Ramazzini, publicado en 1700 y fundamento de la medicina del trabajo. </vt:lpstr>
      <vt:lpstr>   En la sección de Biología Molecular en Medicina se hace referencia al empleo de las moscas, especialmente la Drosophila, como modelo de la enfermedad de Parkinson, conocimiento derivado del descubrimiento de una mutación en el gen que codifica para la alfa-sinucleína la cual condiciona la aparición de este trastorno en algunas familias.  Se alude igualmente al potencial terapéutico de las células troncales embrionarias en padecimientos que no tienen actualmente tratamiento curativo tales como la enfermedad de Alzheimer, la enfermedad de Parkinson, trastornos multifactoriales o poligénicos como las enfermedades cardio vasculares, las enfermedades autoinmunes, la diabetes, la osteoporosis, el cáncer e incluso las quemaduras y los traumatismos, especialmente los ocasionados en la médula espinal.  </vt:lpstr>
      <vt:lpstr>En la sección de Bioética se incluye el artículo del Académico Doctor Alberto Lifshitz “Ética en la docencia médica” en el cual se refiere a la conducta del profesor, como docente, juzgada bajo un punto de vista moral y en el que hace énfasis sobre el hecho de que la responsabilidad docente conlleva el compromiso no solo de lograr que el alumno adquiera las competencias técnicas sino de contribuir también a su formación global. </vt:lpstr>
      <vt:lpstr>Dentro de los Simposios se publica “Avances y perspectivas de la medicina molecular” coordinado por el Académico Doctor Salvador Said Fernández en el cual se incluyen aspectos relacionados con el diagnóstico de las enfermedades hereditarias, de enfermedades infecciosas causadas por bacterias intracelulares, el desarrollo de la terapia génica y su aplicación en cáncer de próstata y el diseño de vacunas contra enfermedades infecciosas. </vt:lpstr>
      <vt:lpstr> En los artículos de Revisión se incluye el de Evelia Navarrete y colaboradores sobre “Enfermedades neurodegenerativas que cursan con demencia” en el cual se señala que la población con mayor riesgo de padecerlas es la que se encuentra por arriba de los 50 años de edad, hecho que coincide con la disminución de la concentración sanguínea de hormonas gonadales, uno de los diversos factores de riesgo.  Entre las enfermedades degenerativas que cursan con demencia están: Alzheimer, Parkinson, Huntington, Creutzfeld-Jakob y demencias de etiologías múltiples. </vt:lpstr>
      <vt:lpstr> Al despuntar el Siglo XXI en el primer número de la Gaceta se incluye el trabajo del Académico Doctor Gonzalo Gutiérrez y colaboradores “Programa de atención a la salud del niño en México.  Evaluación de la calidad de la atención integrada que se otorga en los centros de capacitación” en el cual se evalúa la calidad de la atención integrada del menor de 5 años que se otorga en tres Unidades de Primer Nivel que sin recibir recursos adicionales, fueron seleccionadas por el Programa de Atención a la Salud del Niño de la Secretaría de Salud para funcionar como Centros Estatales de Capacitación. </vt:lpstr>
      <vt:lpstr>En la sección de Información Epidemiológica el Académico Doctor Rogelio Pérez-Padilla presenta el artículo “La tuberculosis en México, deuda añeja de salud pública” en el cual se refiere al simposio “Tuberculosis, una enfermedad emergente” llevado a cabo dentro de los trabajos del Congreso Anual del año previo por la Academia Nacional de Medicina. </vt:lpstr>
      <vt:lpstr>En los artículos de Revisión el Académico Doctor Raúl Carrillo-Esper y colaboradores se refieren al “Síndrome de respuesta inflamatoria sistémica: nuevos conceptos” en el cual se consigna que se han estudiado en protocolos clínicos y en trabajos experimentales el interferón gama y los esteroides como moduladores de la respuesta inflamatoria, particularmente en sus fases de parálisis y disonancia inmune con resultados altamente promisorios. </vt:lpstr>
      <vt:lpstr>En la sección de Biología Molecular y Medicina se trata sobre la publicación del primer borrador de la secuencia del Genoma Humano, avance que se logró un año después del primer cromosoma humano secuenciado y solo meses después de la secuencia del cromosoma 21 humano y de la publicación de la secuencia del genoma de la Drosophila mellanogaster. </vt:lpstr>
      <vt:lpstr>El número se cierra con el artículo del Académico Doctor Julio Frenk y colaboradores sobre “La democratización de la salud.  Una visión para el futuro del sistema de salud en México”, que constituyó el tema de la Conferencia Magistral Ignacio Chávez presentada en la Sesión Inaugural de la Academia Nacional de Medicina. </vt:lpstr>
      <vt:lpstr>En la sección de Simposios el Académico Doctor Guillermo Soberón coordina el simposio “La Reforma de la Salud en México” en el que se trata aspectos relacionados con el desempeño del Sistema Nacional de Salud, la modernización del Instituto Mexicano del Seguro Social, las perspectivas para el Instituto de Seguridad y Servicios Sociales de los Trabajadores del Estado y la participación del Sector Privado dentro del Sistema Nacional de Salud. </vt:lpstr>
      <vt:lpstr>En la sección de Biología Molecular y Medicina se trata sobre las bases genéticas del desarrollo del lenguaje y se refiere cómo a mediados del Siglo pasado el notable filósofo y lingüista Noam Chomsky, observando que el lenguaje es universal y fácilmente adquirido por los niños sin ninguna instrucción previa, formuló su propuesta, entonces revolucionaria y ampliamente polémica, de que el desarrollo del lenguaje tenía un importante componente genético.  La corroboración más importante de esta hipótesis es el hallazgo de un factor de transcripción codificado por el gen FOXP2, que tiene un dominio de unión al DNA, es fundamental para el desarrollo del lenguaje y se encuentra localizado en el brazo largo del cromosoma 7 humano (7q31). </vt:lpstr>
      <vt:lpstr>El Académico Doctor Octavio Rivero-Serrano coordina el simposio “Factores que han modificado la práctica médica” en el que se incluyen ponencias relacionadas con la administración de los recursos en medicina, las demandas a los médicos y los hospitales, el impacto de la tecnología en la práctica de la profesión médica, los esquemas de financiamiento y la medicina defensiva. </vt:lpstr>
      <vt:lpstr>En la sección de simposios se publica el coordinado por la Académica Doctora Teresa Corona Vázquez sobre “Las enfermedades neurológicas” en el que se trata sobre la dimensión y repercusión social de estos problemas, la depresión y la demencia, el trauma y los tumores y las infecciones del sistema nervioso central. </vt:lpstr>
      <vt:lpstr>En el año 2003 se publica el Simposio “El Centro Dermatológico Dr. Ladislao de la Pascua: un concepto mexicano de la dermatología” coordinado por la Doctora Académica Obdulia Rodríguez en el que se trata sobre las micosis profundas, las tuberculides de la cara, el sida y la piel en el paciente ambulatorio, las dermatosis reaccionales y la incapacidad laboral, la piel como espejo de las enfermedades colágeno-vasculares, las enfermedades ampollosas, la evolución epidemiológica del cáncer de piel no melanoma y la lepra en el país. </vt:lpstr>
      <vt:lpstr>En la sección de Historia y Filosofía de la Medicina la Académica Doctora Ana Cecilia Rodríguez de Romo trata sobre dos controversias científicas en la Academia Nacional de Medicina: La de los Académicos Porfirio Parra y Jesús Sánchez en 1899 y la de Ignacio González Guzmán y José Meza Gutiérrez en el año de 1931.</vt:lpstr>
      <vt:lpstr> En la sección de Biología Molecular en Medicina se trata sobre el descubrimiento de genes responsables de envejecimiento prematuro: se presenta evidencia de que las mutaciones en el gen que codifica para la Laminina A son los responsables del Síndrome de la Progeria y que alteraciones en el proceso de corte y empalme del RNA mensajero correspondiente al gen de la Laminina A es la causa del Síndrome Hutchinson-Gilford. </vt:lpstr>
      <vt:lpstr> En la sección Historia y Filosofía de la Medicina el Académico Doctor Guillermo Fajardo Ortíz y colaboradores publican el trabajo “Control sanitario de las enfermedades transmisibles en Hispanoamérica.  Siglos XVI, XVII y XVIII” en el que se refiere que en la época colonial, tiempo anterior a Claude Bernard y Louis Pasteur, sin aplicación del método inductivo experimental y sin el conocimiento aportado por la microbiología, no existía una comprensión ni conocimientos eficaces sobre la prevención, el origen y la difusión de las enfermedades transmisibles. </vt:lpstr>
      <vt:lpstr>Con motivo del medio siglo del descubrimiento de la doble hélice del DNA se publica el simposio coordinado por el Académico Doctor Roberto Kretchmer y que incluye ponencias relativas a las motivaciones, el preámbulo histórico del DNA, la publicación en Nature del 25 de abril de 1953, la antropología a cincuenta años del descubrimiento de la estructura helicoidal del DNA, el ADN en la filosofía,  Isagoge y cincuenta cuestiones a vuelapluma en torno al arte y el ácido desoxirribonucléico, a cincuenta años de un fasto inmarcesible y el genoma humano y las implicaciones de la medicina genómica en México. </vt:lpstr>
      <vt:lpstr>  El Académico Doctor Juan Ramón de la Fuente y colaboradores publican el artículo “El futuro de la investigación médica en México” en el cual se destaca el desigual desarrollo científico de las disciplinas médicas, el centralismo que prevalece en el área metropolitana y la abrumadora mayoría de los investigadores en instituciones públicas del sector salud y del educativo. </vt:lpstr>
      <vt:lpstr>  El Académico Doctor José Narro Robles y colaboradores publican el trabajo “Ética y salud.  Retos y reflexiones” en el cual se analiza la relación entre ética y medicina, algunas situaciones que generan dilemas éticos e influyen en la relación médico paciente, en el trabajo clínico del médico y en las decisiones que se toman tanto en el nivel individual como en el de las instituciones de salud. </vt:lpstr>
      <vt:lpstr>  Durante el año 2005, la Académica Doctora María Elena Anzures López publica su conferencia magistral Dr. Ignacio Chávez intitulada “La Academia Nacional de Medicina, espejo de la vida de un país” en la cual refiere que esta conferencia fue instaurada por el Académico Doctor Antonio Fraga Mouret en 1990 y que fue inaugurada por el Académico Doctor Ramón de la Fuente Muñiz.  Se refiere a los distintos períodos que ha enfrentado la Academia y como el nombre de varios de sus miembros han sido otorgados a calles en la Ciudad de México. </vt:lpstr>
      <vt:lpstr> En la sección de Historia y Filosofía de la Medicina el Académico Doctor Arturo Zárate y colaboradores publican el artículo “El centenario de las hormonas.  Un recuerdo de Ernest H. Starling y William M. Bayliss” en la que se refieren al desarrollo de la teoría del control químico del organismo, a las aportaciones sobre la fisiología del corazón, el intercambio capilar, la reabsorción tubular del glomérulo renal y el peristaltismo intestinal, así como al hecho de que la primera hormona descubierta recibió el nombre de secretina y desencadenó un campo multidisciplinario de gran trascendencia en la medicina particularmente en el área de la endocrinología. </vt:lpstr>
      <vt:lpstr> En el año 2006, se publica el simposio “Las revistas médicas mexicanas” coordinado por el Académico Doctor Guillermo Ruíz Arguelles en el que se incluyen las ponencias “Por qué los autores mexicanos no envían trabajos importantes a las revistas médicas mexicanas, el análisis de las revistas médicas mexicanas y el punto de vista de un editor”. </vt:lpstr>
      <vt:lpstr> En los artículos de revisión se incluye el del Académico Doctor David González Barcena en coautoría con el Doctor Andrew V Schally, Premio Nobel de Medicina, intitulado “Historia de los estudios clínicos con los análogos de las hormonas hipotalámicas en México” en el que se refieren a los estudios con los primeros antagonistas de LH-RH con la finalidad de desarrollar nuevos métodos anticonceptivos y se refieren a los estudios endocrinológicos con los primeros análogos de la somatostatina. </vt:lpstr>
      <vt:lpstr>En el año 2007 se publica el simposio “La investigación en la Facultad de Medicina” coordinado por la Académica Doctora Rosalinda Guevara Guzmán en el que se tratan los temas de inicio y evolución de la investigación científica en la Facultad de Medicina, la evaluación de la producción científica de la Facultad de Medicina comparada con los estándares de productividad, la investigación en la Facultad en los últimos diez años y la investigación socio médica y las aportaciones de la epidemiología en la Facultad. </vt:lpstr>
      <vt:lpstr> En la sección el Médico y la Ley el Académico Doctor José Ramón Cossio publica el artículo “De la libertad de trabajo de los médicos y la protección de la salud de los pacientes: un equilibrio trazado desde la Constitución” en el cual se analiza a partir de la sentencia emitida por la Primera Sala de la Suprema Corte de Justicia de la Nación, el equilibrio que debe existir entre el derecho al trabajo de los médicos y el derecho de las personas a la protección de su salud. </vt:lpstr>
      <vt:lpstr>El Académico Doctor Alejandro Treviño Becerra coordina el simposio “Avances terapéuticos en nefrología” en el que se incluyen ponencias relacionadas con el daño renal y el riesgo de enfermedad cardiovascular, la hemodiálisis y las terapias continuas y la cobertura nacional de la enfermedad renal crónica. </vt:lpstr>
      <vt:lpstr> En el año 2009, en la sección de Biología Molecular y Medicina se analiza la era genómica del cáncer en el que se refiere la secuenciación genómica de las células leucémicas y los resultados del proyecto del atlas genómico del cáncer con la secuenciación y el estudio de los patrones de metilación en el glioblastoma, así como los estudios de secuenciación en los adenocarcinomas de pulmón. </vt:lpstr>
      <vt:lpstr> En el año 2010, se publica el simposio coordinado por el Académico Doctor Juan Ramón de la Fuente problemas globales de salud de impacto local que incluye ponencias sobre la situación de los accidentes en el mundo, la obesidad como enfermedad y como problema social, la obesidad en México epidemiología y políticas de salud para su control y prevención, la situación del VIH/SIDA en el mundo, el avance y los retos en la prevención y el control del SIDA en México, la situación de la zoonosis más frecuentes en el mundo, la zoonosis más frecuentes en México y la situación de la influenza A(H1N1) en el mundo. </vt:lpstr>
      <vt:lpstr> En el año 2011, el Académico Doctor Manuel Ruíz de Chávez y colaboradores publican el artículo “Fortalecimiento y modernización institucional de la Academia Nacional de Medicina de México (resultados e instrumentación 2010-2012)” en el cual se hace un ejercicio de análisis y revisión de antecedentes, tareas, compromisos y visión de futuro bajo una estrategia incluyente y plural que constituya un ejercicio de planeación estratégica. </vt:lpstr>
      <vt:lpstr>El Académico Doctor Ruy Pérez Tamayo publica su conferencia magistral Dr. Ignacio Chávez intitulada “Humanismo y Medicina” en la cual se refiere al significado de humanismo y sus relaciones con la medicina y sus objetivos así como las relaciones del humanismo con la ética médica. </vt:lpstr>
      <vt:lpstr> El Académico Doctor José Ramón Cossio y colaboradores en el artículo “Reflexiones constitucionales sobre el Consejo de Salubridad General” analizan las características que le fueron asignadas originalmente al Consejo de Salubridad General y a partir de ellas formulan una propuesta de interpretación constitucional argumentando que las facultades conferidas al Consejo de Salubridad General en la facción XVI del artículo 73 Constitucional son de carácter enunciativo y no limitativo. </vt:lpstr>
      <vt:lpstr>   En el lapso revisado cabe destacar la creación de algunas secciones de la Gaceta tales como:  Bioética   El Médico y la Ley   Biología Molecular y Medicina   Historia y Filosofía de la Medicina  Información Epidemiológica     </vt:lpstr>
      <vt:lpstr>Esta revisión panorámica de las principales aportaciones de la Gaceta Médica de México en el pasado reciente, no solo resaltan el papel que la Academia tiene en el desarrollo de la Medicina Científica, Académica y Humanística del país, sino que permiten vislumbrar un papel cada vez más amplio en la formación de los médicos y de los especialistas y en las contribuciones de trascendencia nacional e internacional con las que sus miembros enriquecerán el futuro del ejercicio profesional en México y en el ámbito Latinoamericano.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Gaceta Médica de México   El Pasado Reciente</dc:title>
  <dc:creator>Fabio Abdel Salamanca Gomez</dc:creator>
  <cp:lastModifiedBy>Fabio Abdel Salamanca Gomez</cp:lastModifiedBy>
  <cp:revision>54</cp:revision>
  <dcterms:created xsi:type="dcterms:W3CDTF">2018-03-05T17:44:58Z</dcterms:created>
  <dcterms:modified xsi:type="dcterms:W3CDTF">2018-03-12T23:51:48Z</dcterms:modified>
</cp:coreProperties>
</file>