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67" r:id="rId8"/>
    <p:sldId id="266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FA4"/>
    <a:srgbClr val="9B9F9A"/>
    <a:srgbClr val="EF9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7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2C5E-B9AA-483B-B5C4-C5B7D1E5BB2D}" type="datetimeFigureOut">
              <a:rPr lang="es-MX" smtClean="0"/>
              <a:pPr/>
              <a:t>14/03/2018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3EC3-BFAF-4637-AD23-6E4DD991853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="" xmlns:a16="http://schemas.microsoft.com/office/drawing/2014/main" id="{0C9AE4BE-C53C-4FC0-960D-1D779033DF99}"/>
              </a:ext>
            </a:extLst>
          </p:cNvPr>
          <p:cNvSpPr/>
          <p:nvPr/>
        </p:nvSpPr>
        <p:spPr>
          <a:xfrm>
            <a:off x="1331640" y="116632"/>
            <a:ext cx="4704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EDITOR</a:t>
            </a:r>
            <a:endParaRPr lang="es-MX" sz="1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  <a:t>Alejandro Treviño Becerra</a:t>
            </a:r>
            <a:b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s-MX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EDITOR </a:t>
            </a:r>
            <a:r>
              <a:rPr lang="es-MX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EJECUTIVO</a:t>
            </a:r>
            <a:endParaRPr lang="es-MX" sz="1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  <a:t>Francisco Espinosa Larrañaga</a:t>
            </a:r>
            <a:b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s-MX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s-MX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COEDITORES</a:t>
            </a:r>
            <a:endParaRPr lang="es-MX" sz="1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es-MX" sz="1400" dirty="0">
                <a:solidFill>
                  <a:srgbClr val="000000"/>
                </a:solidFill>
                <a:latin typeface="Verdana" panose="020B0604030504040204" pitchFamily="34" charset="0"/>
              </a:rPr>
              <a:t>Miguel Cruz López / Martha Eugenia Rodríguez P</a:t>
            </a:r>
          </a:p>
        </p:txBody>
      </p:sp>
      <p:sp>
        <p:nvSpPr>
          <p:cNvPr id="3" name="Rectángulo 7">
            <a:extLst>
              <a:ext uri="{FF2B5EF4-FFF2-40B4-BE49-F238E27FC236}">
                <a16:creationId xmlns="" xmlns:a16="http://schemas.microsoft.com/office/drawing/2014/main" id="{61116085-3786-4755-9574-49118748CF7C}"/>
              </a:ext>
            </a:extLst>
          </p:cNvPr>
          <p:cNvSpPr/>
          <p:nvPr/>
        </p:nvSpPr>
        <p:spPr>
          <a:xfrm>
            <a:off x="1907704" y="2564904"/>
            <a:ext cx="61861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PERSPECTIVA DE LA GACETA MÉDICA DE MÉXICO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Miguel Cruz López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Académico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="" xmlns:a16="http://schemas.microsoft.com/office/drawing/2014/main" id="{F80B36DB-C114-49D2-A1CE-0139E5ECC110}"/>
              </a:ext>
            </a:extLst>
          </p:cNvPr>
          <p:cNvSpPr/>
          <p:nvPr/>
        </p:nvSpPr>
        <p:spPr>
          <a:xfrm>
            <a:off x="971600" y="3325048"/>
            <a:ext cx="7708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COMPROMISOS</a:t>
            </a:r>
            <a:endParaRPr lang="es-MX" b="1" dirty="0" smtClean="0"/>
          </a:p>
          <a:p>
            <a:endParaRPr lang="es-MX" dirty="0"/>
          </a:p>
          <a:p>
            <a:r>
              <a:rPr lang="es-MX" dirty="0" smtClean="0"/>
              <a:t>Continuar con la edición de la revista</a:t>
            </a:r>
          </a:p>
          <a:p>
            <a:endParaRPr lang="es-MX" dirty="0"/>
          </a:p>
          <a:p>
            <a:r>
              <a:rPr lang="es-MX" dirty="0" smtClean="0"/>
              <a:t>Aumentar su difusión, Nacional e Internacional</a:t>
            </a:r>
          </a:p>
          <a:p>
            <a:endParaRPr lang="es-MX" dirty="0"/>
          </a:p>
          <a:p>
            <a:r>
              <a:rPr lang="es-MX" dirty="0" smtClean="0"/>
              <a:t>Mejorar los índices </a:t>
            </a:r>
            <a:r>
              <a:rPr lang="es-MX" dirty="0" err="1" smtClean="0"/>
              <a:t>Bibliométricos</a:t>
            </a:r>
            <a:r>
              <a:rPr lang="es-MX" dirty="0" smtClean="0"/>
              <a:t> y el Índice de Factor de Impacto.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b="1" dirty="0" smtClean="0"/>
              <a:t>HACER </a:t>
            </a:r>
            <a:r>
              <a:rPr lang="es-MX" b="1" dirty="0"/>
              <a:t>DE NUESTRA REVISTA EL ORGANO OFICIAL DE DIFUSIÓN CIENTÍFICA, QUE TENGA EL IMPACTO, EL CONOCIMIENTO Y LA APLICACIÓN A LAS PATOLOGÍAS QUE AFECTAN LA SALUD DE LOS MEXICANOS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25607" r="36566" b="12038"/>
          <a:stretch/>
        </p:blipFill>
        <p:spPr bwMode="auto">
          <a:xfrm>
            <a:off x="3874288" y="175152"/>
            <a:ext cx="5090200" cy="36138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="" xmlns:a16="http://schemas.microsoft.com/office/drawing/2014/main" id="{61116085-3786-4755-9574-49118748CF7C}"/>
              </a:ext>
            </a:extLst>
          </p:cNvPr>
          <p:cNvSpPr/>
          <p:nvPr/>
        </p:nvSpPr>
        <p:spPr>
          <a:xfrm>
            <a:off x="1211417" y="548680"/>
            <a:ext cx="78970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CONGRESO DE LA ACADEMIA NACIONAL DE MEDICINA</a:t>
            </a:r>
            <a:endParaRPr lang="es-MX" sz="2000" dirty="0"/>
          </a:p>
          <a:p>
            <a:endParaRPr lang="es-MX" sz="2000" b="1" dirty="0" smtClean="0"/>
          </a:p>
          <a:p>
            <a:endParaRPr lang="es-MX" sz="2000" b="1" dirty="0" smtClean="0"/>
          </a:p>
          <a:p>
            <a:pPr algn="ctr"/>
            <a:r>
              <a:rPr lang="es-MX" sz="2000" b="1" dirty="0" smtClean="0"/>
              <a:t>“DEL  ATOMO  Y  LA MOLECULA  A  LA  CLÍNICA”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i="1" dirty="0" smtClean="0"/>
              <a:t>LA GACETA MEDICA COMO UN MEDIO DE COMUNICACIÓN OFICIAL</a:t>
            </a:r>
            <a:endParaRPr lang="es-MX" sz="2000" b="1" i="1" dirty="0"/>
          </a:p>
          <a:p>
            <a:endParaRPr lang="es-MX" sz="2000" dirty="0"/>
          </a:p>
          <a:p>
            <a:r>
              <a:rPr lang="es-MX" sz="2000" dirty="0" smtClean="0"/>
              <a:t>Monterrey N. L. 17, 18 y 19 de octubre, 2018</a:t>
            </a:r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  <a:p>
            <a:r>
              <a:rPr lang="es-MX" sz="2000" b="1" dirty="0" smtClean="0"/>
              <a:t>PROPUESTA:</a:t>
            </a:r>
            <a:r>
              <a:rPr lang="es-MX" sz="2000" dirty="0" smtClean="0"/>
              <a:t> Reunir a las diferentes Revistas del país para discutir el rumbo de las publicaciones e impacto a los lectores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1038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="" xmlns:a16="http://schemas.microsoft.com/office/drawing/2014/main" id="{2D782D36-D874-4640-B87E-842098736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1" t="37474" r="42438" b="31372"/>
          <a:stretch/>
        </p:blipFill>
        <p:spPr>
          <a:xfrm>
            <a:off x="4860032" y="82341"/>
            <a:ext cx="4176464" cy="183449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</p:pic>
      <p:sp>
        <p:nvSpPr>
          <p:cNvPr id="5" name="Rectángulo 73">
            <a:extLst>
              <a:ext uri="{FF2B5EF4-FFF2-40B4-BE49-F238E27FC236}">
                <a16:creationId xmlns="" xmlns:a16="http://schemas.microsoft.com/office/drawing/2014/main" id="{11A85464-D18B-4046-B14B-24542257769C}"/>
              </a:ext>
            </a:extLst>
          </p:cNvPr>
          <p:cNvSpPr/>
          <p:nvPr/>
        </p:nvSpPr>
        <p:spPr>
          <a:xfrm>
            <a:off x="755576" y="1412776"/>
            <a:ext cx="7974842" cy="538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EDITORIAL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Medicina es una ciencia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Cecilia Rodríguez-de Romo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ORIGINAL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mortalidad en adolescentes con cáncer: características clínico epidemiológicas de muerte y aspectos éticos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emergentes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Egysto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Cicero-Oneto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Guadalupe Mata-Valderrama, Edith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Valdez-Martínez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DE REVISIÓN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polifenoles de la fresa disminuyen el estrés oxidativo en enfermedades crónicas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Cecilia Isabel Oviedo-Solís,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Sinthia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Cornejo-Manzo, Blanca Olivia Murillo-Ortiz, Michelle Montserrat Guzmán-Barrón, Joel Ramírez-Emiliano </a:t>
            </a:r>
            <a:endParaRPr lang="es-MX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ESPECIAL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Preimpresiones en biomedicina: ¿alternativa o complemento al modelo tradicional de publicación?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Guillermo Aquino-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Jarquin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Josefina de Monserrat Valencia-Reyes, Abraham Silva-Carmona, Javier Tadeo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Granados-</a:t>
            </a:r>
            <a:r>
              <a:rPr lang="es-MX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Riverón</a:t>
            </a:r>
            <a:endParaRPr lang="es-MX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BREVE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Valoración de la calidad metodológica y ética de los ensayos clínicos publicados en revistas de medicina de familia (2010-2013)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Castaño-García, Francisco Guillén-Grima, Pilar León-Sanz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="" xmlns:a16="http://schemas.microsoft.com/office/drawing/2014/main" id="{8988051A-99C7-41BF-BF11-96CFDEB7BFBA}"/>
              </a:ext>
            </a:extLst>
          </p:cNvPr>
          <p:cNvSpPr/>
          <p:nvPr/>
        </p:nvSpPr>
        <p:spPr>
          <a:xfrm>
            <a:off x="971600" y="1588730"/>
            <a:ext cx="7760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Las publicaciones electrónicas: una revolución en el siglo XXI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="" xmlns:a16="http://schemas.microsoft.com/office/drawing/2014/main" id="{EDF51C61-1B49-4CEB-B2F2-AE79D1F3AE18}"/>
              </a:ext>
            </a:extLst>
          </p:cNvPr>
          <p:cNvSpPr/>
          <p:nvPr/>
        </p:nvSpPr>
        <p:spPr>
          <a:xfrm>
            <a:off x="914772" y="2632844"/>
            <a:ext cx="7833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la historia </a:t>
            </a:r>
            <a:r>
              <a:rPr lang="es-MX" sz="1600" dirty="0" smtClean="0"/>
              <a:t>científica estaba confinada </a:t>
            </a:r>
            <a:r>
              <a:rPr lang="es-MX" sz="1600" dirty="0"/>
              <a:t>a las </a:t>
            </a:r>
            <a:r>
              <a:rPr lang="es-MX" sz="1600" b="1" dirty="0" smtClean="0"/>
              <a:t>grandes bibliotecas</a:t>
            </a:r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Una </a:t>
            </a:r>
            <a:r>
              <a:rPr lang="es-MX" sz="1600" b="1" dirty="0"/>
              <a:t>publicación impresa</a:t>
            </a:r>
            <a:r>
              <a:rPr lang="es-MX" sz="1600" dirty="0"/>
              <a:t> </a:t>
            </a:r>
            <a:r>
              <a:rPr lang="es-MX" sz="1600" dirty="0" smtClean="0"/>
              <a:t>expone el </a:t>
            </a:r>
            <a:r>
              <a:rPr lang="es-MX" sz="1600" dirty="0"/>
              <a:t>contenido </a:t>
            </a:r>
            <a:r>
              <a:rPr lang="es-MX" sz="1600" dirty="0" smtClean="0"/>
              <a:t>en </a:t>
            </a:r>
            <a:r>
              <a:rPr lang="es-MX" sz="1600" dirty="0"/>
              <a:t>forma de revista, libro, folleto o periódico.</a:t>
            </a:r>
          </a:p>
          <a:p>
            <a:endParaRPr lang="es-MX" sz="1600" dirty="0"/>
          </a:p>
          <a:p>
            <a:r>
              <a:rPr lang="es-MX" sz="1600" dirty="0"/>
              <a:t>La </a:t>
            </a:r>
            <a:r>
              <a:rPr lang="es-MX" sz="1600" b="1" dirty="0"/>
              <a:t>creciente producción de información exige</a:t>
            </a:r>
            <a:r>
              <a:rPr lang="es-MX" sz="1600" dirty="0"/>
              <a:t> un espacio cada vez mayor para su </a:t>
            </a:r>
            <a:r>
              <a:rPr lang="es-MX" sz="1600" b="1" dirty="0"/>
              <a:t>almacenamiento</a:t>
            </a:r>
            <a:r>
              <a:rPr lang="es-MX" sz="1600" dirty="0"/>
              <a:t>. </a:t>
            </a:r>
            <a:endParaRPr lang="es-MX" sz="1600" dirty="0" smtClean="0"/>
          </a:p>
          <a:p>
            <a:endParaRPr lang="es-MX" sz="1600" dirty="0"/>
          </a:p>
          <a:p>
            <a:r>
              <a:rPr lang="es-MX" sz="1600" b="1" dirty="0" smtClean="0"/>
              <a:t>LA HISTORIA CONTINUA, IMPRESIÓN UNA ELECCION Y PREFERENCIA DEL LECTOR</a:t>
            </a:r>
            <a:endParaRPr lang="es-MX" sz="1600" b="1" dirty="0"/>
          </a:p>
          <a:p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535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="" xmlns:a16="http://schemas.microsoft.com/office/drawing/2014/main" id="{EDF51C61-1B49-4CEB-B2F2-AE79D1F3AE18}"/>
              </a:ext>
            </a:extLst>
          </p:cNvPr>
          <p:cNvSpPr/>
          <p:nvPr/>
        </p:nvSpPr>
        <p:spPr>
          <a:xfrm>
            <a:off x="1130796" y="1568981"/>
            <a:ext cx="7833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Internet</a:t>
            </a:r>
            <a:endParaRPr lang="es-MX" sz="1600" b="1" dirty="0"/>
          </a:p>
          <a:p>
            <a:endParaRPr lang="es-MX" sz="1600" dirty="0" smtClean="0"/>
          </a:p>
          <a:p>
            <a:r>
              <a:rPr lang="es-MX" sz="1600" dirty="0" smtClean="0"/>
              <a:t>La </a:t>
            </a:r>
            <a:r>
              <a:rPr lang="es-MX" sz="1600" dirty="0"/>
              <a:t>tendencia </a:t>
            </a:r>
            <a:r>
              <a:rPr lang="es-MX" sz="1600" dirty="0" smtClean="0"/>
              <a:t>es </a:t>
            </a:r>
            <a:r>
              <a:rPr lang="es-MX" sz="1600" dirty="0"/>
              <a:t>la </a:t>
            </a:r>
            <a:r>
              <a:rPr lang="es-MX" sz="1600" b="1" dirty="0"/>
              <a:t>sustitución del formato impreso por el medio electrónico</a:t>
            </a:r>
            <a:r>
              <a:rPr lang="es-MX" sz="1600" dirty="0"/>
              <a:t>, un proceso acelerado, que se </a:t>
            </a:r>
            <a:r>
              <a:rPr lang="es-MX" sz="1600" b="1" dirty="0"/>
              <a:t>inició en la década de los años 1990,</a:t>
            </a:r>
            <a:r>
              <a:rPr lang="es-MX" sz="1600" dirty="0"/>
              <a:t> con el desarrollo de </a:t>
            </a:r>
            <a:r>
              <a:rPr lang="es-MX" sz="1600" b="1" dirty="0" err="1"/>
              <a:t>World</a:t>
            </a:r>
            <a:r>
              <a:rPr lang="es-MX" sz="1600" b="1" dirty="0"/>
              <a:t> Wide Web (WWW) y el HTML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r>
              <a:rPr lang="es-MX" sz="1600" dirty="0" smtClean="0"/>
              <a:t>El</a:t>
            </a:r>
            <a:r>
              <a:rPr lang="es-MX" sz="1600" dirty="0" smtClean="0"/>
              <a:t> </a:t>
            </a:r>
            <a:r>
              <a:rPr lang="es-MX" sz="1600" dirty="0"/>
              <a:t>crecimiento </a:t>
            </a:r>
            <a:r>
              <a:rPr lang="es-MX" sz="1600" dirty="0" smtClean="0"/>
              <a:t>ha sido vertiginoso</a:t>
            </a:r>
            <a:r>
              <a:rPr lang="es-MX" sz="1600" dirty="0"/>
              <a:t>, 4.400 </a:t>
            </a:r>
            <a:r>
              <a:rPr lang="es-MX" sz="1600" dirty="0" err="1"/>
              <a:t>websites</a:t>
            </a:r>
            <a:r>
              <a:rPr lang="es-MX" sz="1600" dirty="0"/>
              <a:t> por día; en </a:t>
            </a:r>
            <a:r>
              <a:rPr lang="es-MX" sz="1600" b="1" dirty="0"/>
              <a:t>1999 enlazaba 3.6 millones de </a:t>
            </a:r>
            <a:r>
              <a:rPr lang="es-MX" sz="1600" b="1" dirty="0" err="1"/>
              <a:t>websites</a:t>
            </a:r>
            <a:r>
              <a:rPr lang="es-MX" sz="1600" dirty="0"/>
              <a:t>; en la </a:t>
            </a:r>
            <a:r>
              <a:rPr lang="es-MX" sz="1600" b="1" dirty="0"/>
              <a:t>actualidad mas de1500 millones</a:t>
            </a:r>
            <a:r>
              <a:rPr lang="es-MX" sz="1600" dirty="0" smtClean="0"/>
              <a:t>.</a:t>
            </a:r>
          </a:p>
          <a:p>
            <a:endParaRPr lang="es-MX" sz="1600" dirty="0" smtClean="0"/>
          </a:p>
          <a:p>
            <a:endParaRPr lang="es-MX" sz="1600" dirty="0" smtClean="0"/>
          </a:p>
          <a:p>
            <a:r>
              <a:rPr lang="es-MX" sz="1600" b="1" dirty="0" smtClean="0"/>
              <a:t>Situación </a:t>
            </a:r>
            <a:r>
              <a:rPr lang="es-MX" sz="1600" b="1" dirty="0" smtClean="0"/>
              <a:t>actual</a:t>
            </a:r>
          </a:p>
          <a:p>
            <a:r>
              <a:rPr lang="es-MX" sz="1600" dirty="0"/>
              <a:t>Las publicaciones </a:t>
            </a:r>
            <a:r>
              <a:rPr lang="es-MX" sz="1600" b="1" dirty="0"/>
              <a:t>electrónicas son rápidas, </a:t>
            </a:r>
            <a:r>
              <a:rPr lang="es-MX" sz="1600" b="1" dirty="0" smtClean="0"/>
              <a:t>fáciles,  </a:t>
            </a:r>
            <a:r>
              <a:rPr lang="es-MX" sz="1600" b="1" dirty="0"/>
              <a:t>“baratas</a:t>
            </a:r>
            <a:r>
              <a:rPr lang="es-MX" sz="1600" dirty="0" smtClean="0"/>
              <a:t>” y de </a:t>
            </a:r>
            <a:r>
              <a:rPr lang="es-MX" sz="1600" b="1" dirty="0" smtClean="0"/>
              <a:t>Acceso inmediato</a:t>
            </a:r>
          </a:p>
          <a:p>
            <a:endParaRPr lang="es-MX" sz="1600" dirty="0"/>
          </a:p>
          <a:p>
            <a:r>
              <a:rPr lang="es-MX" sz="1600" dirty="0"/>
              <a:t>Capacidad de </a:t>
            </a:r>
            <a:r>
              <a:rPr lang="es-MX" sz="1600" b="1" dirty="0"/>
              <a:t>interacción con los lectores </a:t>
            </a:r>
            <a:r>
              <a:rPr lang="es-MX" sz="1600" dirty="0"/>
              <a:t>(usuarios).</a:t>
            </a:r>
          </a:p>
          <a:p>
            <a:endParaRPr lang="es-MX" sz="1600" dirty="0"/>
          </a:p>
          <a:p>
            <a:r>
              <a:rPr lang="es-MX" sz="1600" b="1" dirty="0"/>
              <a:t>Facilidad para el almacenamiento</a:t>
            </a:r>
            <a:r>
              <a:rPr lang="es-MX" sz="1600" dirty="0"/>
              <a:t> del material publicado.</a:t>
            </a:r>
          </a:p>
          <a:p>
            <a:endParaRPr lang="es-MX" sz="1600" dirty="0"/>
          </a:p>
          <a:p>
            <a:r>
              <a:rPr lang="es-MX" sz="1600" b="1" dirty="0" smtClean="0"/>
              <a:t>Alcance </a:t>
            </a:r>
            <a:r>
              <a:rPr lang="es-MX" sz="1600" b="1" dirty="0"/>
              <a:t>mundial.</a:t>
            </a:r>
            <a:r>
              <a:rPr lang="es-MX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8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="" xmlns:a16="http://schemas.microsoft.com/office/drawing/2014/main" id="{F80B36DB-C114-49D2-A1CE-0139E5ECC110}"/>
              </a:ext>
            </a:extLst>
          </p:cNvPr>
          <p:cNvSpPr/>
          <p:nvPr/>
        </p:nvSpPr>
        <p:spPr>
          <a:xfrm>
            <a:off x="899592" y="1098024"/>
            <a:ext cx="78523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REALIDADES, COMPROMISOS Y </a:t>
            </a:r>
            <a:r>
              <a:rPr lang="es-MX" sz="2000" b="1" dirty="0"/>
              <a:t>FUTURO DE LA GMM</a:t>
            </a:r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b="1" dirty="0" smtClean="0"/>
          </a:p>
          <a:p>
            <a:r>
              <a:rPr lang="es-MX" sz="1400" b="1" dirty="0" smtClean="0"/>
              <a:t>DOCUMENTOS IMPRESOS, SON DE GRAN VALOR PARA LOS LECTORES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r>
              <a:rPr lang="es-MX" sz="1400" dirty="0" smtClean="0"/>
              <a:t>Los </a:t>
            </a:r>
            <a:r>
              <a:rPr lang="es-MX" sz="1400" dirty="0"/>
              <a:t>editores hemos </a:t>
            </a:r>
            <a:r>
              <a:rPr lang="es-MX" sz="1400" b="1" dirty="0"/>
              <a:t>acortado los tiempos de respuesta a los trabajos sometidos</a:t>
            </a:r>
          </a:p>
          <a:p>
            <a:endParaRPr lang="es-MX" sz="1400" b="1" dirty="0"/>
          </a:p>
          <a:p>
            <a:r>
              <a:rPr lang="es-MX" sz="1400" dirty="0"/>
              <a:t>La </a:t>
            </a:r>
            <a:r>
              <a:rPr lang="es-MX" sz="1400" b="1" dirty="0"/>
              <a:t>editorial </a:t>
            </a:r>
            <a:r>
              <a:rPr lang="es-MX" sz="1400" dirty="0"/>
              <a:t>ha trabajado de manera simultánea  con los </a:t>
            </a:r>
            <a:r>
              <a:rPr lang="es-MX" sz="1400" b="1" dirty="0"/>
              <a:t>editores</a:t>
            </a:r>
            <a:r>
              <a:rPr lang="es-MX" sz="1400" dirty="0"/>
              <a:t> para </a:t>
            </a:r>
            <a:r>
              <a:rPr lang="es-MX" sz="1400" b="1" dirty="0"/>
              <a:t>acortar los tiempos de publicación</a:t>
            </a:r>
          </a:p>
          <a:p>
            <a:endParaRPr lang="es-MX" sz="1400" dirty="0"/>
          </a:p>
          <a:p>
            <a:r>
              <a:rPr lang="es-MX" sz="1400" dirty="0" smtClean="0"/>
              <a:t>Los </a:t>
            </a:r>
            <a:r>
              <a:rPr lang="es-MX" sz="1400" b="1" dirty="0"/>
              <a:t>suplementos </a:t>
            </a:r>
            <a:r>
              <a:rPr lang="es-MX" sz="1400" b="1" dirty="0" smtClean="0"/>
              <a:t>electrónicos</a:t>
            </a:r>
            <a:r>
              <a:rPr lang="es-MX" sz="1400" dirty="0" smtClean="0"/>
              <a:t> una </a:t>
            </a:r>
            <a:r>
              <a:rPr lang="es-MX" sz="1400" dirty="0"/>
              <a:t>evidencia de los </a:t>
            </a:r>
            <a:r>
              <a:rPr lang="es-MX" sz="1400" dirty="0" smtClean="0"/>
              <a:t>cambios,  </a:t>
            </a:r>
            <a:r>
              <a:rPr lang="es-MX" sz="1400" b="1" dirty="0" smtClean="0"/>
              <a:t>ESPEREMOS LOS RESULTADOS DEL IMPACTO</a:t>
            </a:r>
            <a:endParaRPr lang="es-MX" sz="1400" b="1" dirty="0"/>
          </a:p>
          <a:p>
            <a:endParaRPr lang="es-MX" sz="1400" dirty="0"/>
          </a:p>
          <a:p>
            <a:r>
              <a:rPr lang="es-MX" sz="1400" dirty="0"/>
              <a:t>Por </a:t>
            </a:r>
            <a:r>
              <a:rPr lang="es-MX" sz="1400" b="1" dirty="0"/>
              <a:t>primera vez el contenido de la revista aparece en sus correos electrónicos</a:t>
            </a:r>
            <a:r>
              <a:rPr lang="es-MX" sz="1400" dirty="0"/>
              <a:t>.</a:t>
            </a:r>
          </a:p>
          <a:p>
            <a:endParaRPr lang="es-MX" sz="1400" dirty="0"/>
          </a:p>
          <a:p>
            <a:r>
              <a:rPr lang="es-MX" sz="1400" dirty="0"/>
              <a:t>Solicitamos a la </a:t>
            </a:r>
            <a:r>
              <a:rPr lang="es-MX" sz="1400" b="1" dirty="0"/>
              <a:t>editorial</a:t>
            </a:r>
            <a:r>
              <a:rPr lang="es-MX" sz="1400" dirty="0"/>
              <a:t>,  generar el sistema </a:t>
            </a:r>
            <a:r>
              <a:rPr lang="es-MX" sz="1400" b="1" dirty="0"/>
              <a:t>ORCID u otro medio electrónico </a:t>
            </a:r>
            <a:r>
              <a:rPr lang="es-MX" sz="1400" dirty="0"/>
              <a:t>para saber el </a:t>
            </a:r>
            <a:r>
              <a:rPr lang="es-MX" sz="1400" b="1" dirty="0"/>
              <a:t>impacto de las publicaciones.</a:t>
            </a:r>
          </a:p>
          <a:p>
            <a:endParaRPr lang="es-MX" sz="1400" dirty="0"/>
          </a:p>
          <a:p>
            <a:r>
              <a:rPr lang="es-MX" sz="1400" dirty="0"/>
              <a:t>Invitamos a los </a:t>
            </a:r>
            <a:r>
              <a:rPr lang="es-MX" sz="1400" b="1" dirty="0"/>
              <a:t>investigadores leer cuidadosamente el instructivo </a:t>
            </a:r>
            <a:r>
              <a:rPr lang="es-MX" sz="1400" dirty="0"/>
              <a:t>y apegarse a los lineamientos de las revista para </a:t>
            </a:r>
            <a:r>
              <a:rPr lang="es-MX" sz="1400" b="1" dirty="0"/>
              <a:t>someter los manuscritos</a:t>
            </a:r>
          </a:p>
          <a:p>
            <a:endParaRPr lang="es-MX" sz="1400" dirty="0"/>
          </a:p>
          <a:p>
            <a:r>
              <a:rPr lang="es-MX" sz="1400" dirty="0"/>
              <a:t>Exhortamos a los </a:t>
            </a:r>
            <a:r>
              <a:rPr lang="es-MX" sz="1400" b="1" dirty="0"/>
              <a:t>académicos su apoyo para la evaluación expedita </a:t>
            </a:r>
            <a:r>
              <a:rPr lang="es-MX" sz="1400" dirty="0"/>
              <a:t>de los trabajos sometidos a la GMM.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872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88640"/>
            <a:ext cx="5328592" cy="640871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0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20058"/>
          <a:stretch/>
        </p:blipFill>
        <p:spPr bwMode="auto">
          <a:xfrm>
            <a:off x="107504" y="1556792"/>
            <a:ext cx="4464496" cy="30963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320479" cy="31186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3 Elipse"/>
          <p:cNvSpPr/>
          <p:nvPr/>
        </p:nvSpPr>
        <p:spPr>
          <a:xfrm>
            <a:off x="6804248" y="3717032"/>
            <a:ext cx="1008112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r="7089" b="6537"/>
          <a:stretch/>
        </p:blipFill>
        <p:spPr bwMode="auto">
          <a:xfrm>
            <a:off x="2781300" y="4825131"/>
            <a:ext cx="4191000" cy="18804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20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680520" cy="46805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"/>
          <a:stretch/>
        </p:blipFill>
        <p:spPr bwMode="auto">
          <a:xfrm rot="20860507">
            <a:off x="395167" y="3348343"/>
            <a:ext cx="1438224" cy="3170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8047" r="70224" b="9764"/>
          <a:stretch/>
        </p:blipFill>
        <p:spPr bwMode="auto">
          <a:xfrm>
            <a:off x="6732240" y="332656"/>
            <a:ext cx="2273298" cy="56886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480720" cy="61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1">
            <a:extLst>
              <a:ext uri="{FF2B5EF4-FFF2-40B4-BE49-F238E27FC236}">
                <a16:creationId xmlns="" xmlns:a16="http://schemas.microsoft.com/office/drawing/2014/main" id="{8988051A-99C7-41BF-BF11-96CFDEB7BFBA}"/>
              </a:ext>
            </a:extLst>
          </p:cNvPr>
          <p:cNvSpPr/>
          <p:nvPr/>
        </p:nvSpPr>
        <p:spPr>
          <a:xfrm>
            <a:off x="971600" y="116632"/>
            <a:ext cx="793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Editorial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Permanyer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su apoyo para integrar la alerta a trabajos citados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460</Words>
  <Application>Microsoft Office PowerPoint</Application>
  <PresentationFormat>Presentación en pantalla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GerHP</dc:creator>
  <cp:lastModifiedBy>DR</cp:lastModifiedBy>
  <cp:revision>20</cp:revision>
  <dcterms:created xsi:type="dcterms:W3CDTF">2018-02-16T19:52:27Z</dcterms:created>
  <dcterms:modified xsi:type="dcterms:W3CDTF">2018-03-14T23:44:57Z</dcterms:modified>
</cp:coreProperties>
</file>