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6" r:id="rId2"/>
    <p:sldId id="257" r:id="rId3"/>
    <p:sldId id="261" r:id="rId4"/>
    <p:sldId id="308" r:id="rId5"/>
    <p:sldId id="295" r:id="rId6"/>
    <p:sldId id="267" r:id="rId7"/>
    <p:sldId id="309" r:id="rId8"/>
    <p:sldId id="310" r:id="rId9"/>
    <p:sldId id="311" r:id="rId10"/>
    <p:sldId id="272" r:id="rId11"/>
    <p:sldId id="312" r:id="rId12"/>
    <p:sldId id="283" r:id="rId13"/>
    <p:sldId id="279" r:id="rId14"/>
    <p:sldId id="307" r:id="rId15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0000"/>
    <a:srgbClr val="003300"/>
    <a:srgbClr val="008000"/>
    <a:srgbClr val="FFFF99"/>
    <a:srgbClr val="33CC33"/>
    <a:srgbClr val="FF9933"/>
    <a:srgbClr val="006600"/>
    <a:srgbClr val="FFFFFF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42720" autoAdjust="0"/>
  </p:normalViewPr>
  <p:slideViewPr>
    <p:cSldViewPr>
      <p:cViewPr varScale="1">
        <p:scale>
          <a:sx n="97" d="100"/>
          <a:sy n="97" d="100"/>
        </p:scale>
        <p:origin x="-1074" y="-90"/>
      </p:cViewPr>
      <p:guideLst>
        <p:guide orient="horz" pos="2208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s-ES"/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s-ES"/>
          </a:p>
        </p:txBody>
      </p:sp>
      <p:sp>
        <p:nvSpPr>
          <p:cNvPr id="215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s-ES"/>
          </a:p>
        </p:txBody>
      </p:sp>
      <p:sp>
        <p:nvSpPr>
          <p:cNvPr id="215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21A509E-39C8-4BAA-B5B5-E2EA80AFB1A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07495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3CC1D-8258-4251-A998-AB12DF52A055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1E251-37DD-4E8D-A488-393559BC6B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350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5A2E8-3B8D-4C7F-93FF-9A151381214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DD29E-7F5F-4480-926C-F12CCD8E851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DA530-3254-45E6-98D2-A79887DCF13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6B08F-4CF6-40DD-A76F-2DCA2EF1472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66D87-8655-45E3-8F4E-0515385DC4E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BAEAC-2752-43D7-9630-170AC956710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23C54-C178-439A-9B90-1BECAAEDE9A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583FA-3717-4629-BD92-A4A7C41DE2F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B7A45-F888-467F-8D7F-F288E353EA6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107D4-08C0-425A-87D2-000678CB80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04C7C-C5EB-4653-B208-3562EBDBB19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5570C9F4-2CE1-45B3-A0E2-2333D16A2EC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2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.png"/><Relationship Id="rId5" Type="http://schemas.openxmlformats.org/officeDocument/2006/relationships/image" Target="../media/image9.png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79" name="WordArt 35"/>
          <p:cNvSpPr>
            <a:spLocks noChangeArrowheads="1" noChangeShapeType="1" noTextEdit="1"/>
          </p:cNvSpPr>
          <p:nvPr/>
        </p:nvSpPr>
        <p:spPr bwMode="auto">
          <a:xfrm>
            <a:off x="511175" y="338138"/>
            <a:ext cx="8210550" cy="186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6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>
                        <a:gamma/>
                        <a:shade val="46275"/>
                        <a:invGamma/>
                      </a:srgbClr>
                    </a:gs>
                    <a:gs pos="50000">
                      <a:srgbClr val="800000"/>
                    </a:gs>
                    <a:gs pos="100000">
                      <a:srgbClr val="800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Recepción   y   Percepción,   factores   desencadenantes</a:t>
            </a:r>
          </a:p>
          <a:p>
            <a:r>
              <a:rPr lang="es-ES" sz="6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>
                        <a:gamma/>
                        <a:shade val="46275"/>
                        <a:invGamma/>
                      </a:srgbClr>
                    </a:gs>
                    <a:gs pos="50000">
                      <a:srgbClr val="800000"/>
                    </a:gs>
                    <a:gs pos="100000">
                      <a:srgbClr val="800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de   Memoria   y   Razonamiento</a:t>
            </a:r>
            <a:endParaRPr lang="en-US" sz="60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800000">
                      <a:gamma/>
                      <a:shade val="46275"/>
                      <a:invGamma/>
                    </a:srgbClr>
                  </a:gs>
                  <a:gs pos="5000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5" name="WordArt 36"/>
          <p:cNvSpPr>
            <a:spLocks noChangeArrowheads="1" noChangeShapeType="1" noTextEdit="1"/>
          </p:cNvSpPr>
          <p:nvPr/>
        </p:nvSpPr>
        <p:spPr bwMode="auto">
          <a:xfrm>
            <a:off x="4419600" y="5791201"/>
            <a:ext cx="4302125" cy="6095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Dr. Armando </a:t>
            </a:r>
            <a:r>
              <a:rPr lang="en-US" sz="32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Mansilla</a:t>
            </a:r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Olivares</a:t>
            </a:r>
          </a:p>
        </p:txBody>
      </p:sp>
      <p:pic>
        <p:nvPicPr>
          <p:cNvPr id="7" name="6 Imagen" descr="nuevo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96270" y="2361568"/>
            <a:ext cx="3240360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>
                <a:gamma/>
                <a:shade val="46275"/>
                <a:invGamma/>
              </a:srgbClr>
            </a:gs>
            <a:gs pos="50000">
              <a:srgbClr val="0000FF"/>
            </a:gs>
            <a:gs pos="100000">
              <a:srgbClr val="0000FF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619375" y="1371600"/>
            <a:ext cx="398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dirty="0" smtClean="0">
                <a:solidFill>
                  <a:schemeClr val="bg1"/>
                </a:solidFill>
              </a:rPr>
              <a:t>POTENCIACIÓN </a:t>
            </a:r>
            <a:r>
              <a:rPr lang="es-MX" sz="1800" dirty="0">
                <a:solidFill>
                  <a:schemeClr val="bg1"/>
                </a:solidFill>
              </a:rPr>
              <a:t>A LARGO PLAZO (LTP)</a:t>
            </a:r>
            <a:endParaRPr lang="es-ES" sz="1800" dirty="0">
              <a:solidFill>
                <a:schemeClr val="bg1"/>
              </a:solidFill>
            </a:endParaRPr>
          </a:p>
        </p:txBody>
      </p:sp>
      <p:grpSp>
        <p:nvGrpSpPr>
          <p:cNvPr id="18496" name="Group 64"/>
          <p:cNvGrpSpPr>
            <a:grpSpLocks/>
          </p:cNvGrpSpPr>
          <p:nvPr/>
        </p:nvGrpSpPr>
        <p:grpSpPr bwMode="auto">
          <a:xfrm>
            <a:off x="762000" y="3124200"/>
            <a:ext cx="7696200" cy="3352800"/>
            <a:chOff x="480" y="1968"/>
            <a:chExt cx="4848" cy="2112"/>
          </a:xfrm>
        </p:grpSpPr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480" y="1968"/>
              <a:ext cx="4848" cy="2112"/>
            </a:xfrm>
            <a:prstGeom prst="rect">
              <a:avLst/>
            </a:prstGeom>
            <a:gradFill rotWithShape="0">
              <a:gsLst>
                <a:gs pos="0">
                  <a:srgbClr val="800000">
                    <a:gamma/>
                    <a:shade val="46275"/>
                    <a:invGamma/>
                  </a:srgbClr>
                </a:gs>
                <a:gs pos="50000">
                  <a:srgbClr val="800000"/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76200">
              <a:solidFill>
                <a:srgbClr val="33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95" name="Group 63"/>
            <p:cNvGrpSpPr>
              <a:grpSpLocks/>
            </p:cNvGrpSpPr>
            <p:nvPr/>
          </p:nvGrpSpPr>
          <p:grpSpPr bwMode="auto">
            <a:xfrm>
              <a:off x="631" y="2096"/>
              <a:ext cx="4547" cy="1768"/>
              <a:chOff x="643" y="2076"/>
              <a:chExt cx="4547" cy="1768"/>
            </a:xfrm>
          </p:grpSpPr>
          <p:grpSp>
            <p:nvGrpSpPr>
              <p:cNvPr id="18493" name="Group 61"/>
              <p:cNvGrpSpPr>
                <a:grpSpLocks/>
              </p:cNvGrpSpPr>
              <p:nvPr/>
            </p:nvGrpSpPr>
            <p:grpSpPr bwMode="auto">
              <a:xfrm>
                <a:off x="643" y="2076"/>
                <a:ext cx="1968" cy="1768"/>
                <a:chOff x="720" y="2076"/>
                <a:chExt cx="1968" cy="1768"/>
              </a:xfrm>
            </p:grpSpPr>
            <p:sp>
              <p:nvSpPr>
                <p:cNvPr id="1846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344" y="2076"/>
                  <a:ext cx="720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3600">
                      <a:solidFill>
                        <a:srgbClr val="FF9900"/>
                      </a:solidFill>
                    </a:rPr>
                    <a:t>LTF</a:t>
                  </a:r>
                  <a:endParaRPr lang="es-ES" sz="3600">
                    <a:solidFill>
                      <a:srgbClr val="FF9900"/>
                    </a:solidFill>
                  </a:endParaRPr>
                </a:p>
              </p:txBody>
            </p:sp>
            <p:sp>
              <p:nvSpPr>
                <p:cNvPr id="1847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32" y="2775"/>
                  <a:ext cx="134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>
                      <a:solidFill>
                        <a:srgbClr val="FFFF00"/>
                      </a:solidFill>
                    </a:rPr>
                    <a:t>MISMO GRUPO</a:t>
                  </a:r>
                  <a:endParaRPr lang="es-E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474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984" y="3185"/>
                  <a:ext cx="14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>
                      <a:solidFill>
                        <a:srgbClr val="FFFF00"/>
                      </a:solidFill>
                    </a:rPr>
                    <a:t>NO ASOCIATIVO</a:t>
                  </a:r>
                  <a:endParaRPr lang="es-E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47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720" y="3594"/>
                  <a:ext cx="196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dirty="0" smtClean="0">
                      <a:solidFill>
                        <a:srgbClr val="FFFF00"/>
                      </a:solidFill>
                    </a:rPr>
                    <a:t>PKC-</a:t>
                  </a:r>
                  <a:r>
                    <a:rPr lang="es-MX" dirty="0" err="1" smtClean="0">
                      <a:solidFill>
                        <a:srgbClr val="FFFF00"/>
                      </a:solidFill>
                    </a:rPr>
                    <a:t>AMPc</a:t>
                  </a:r>
                  <a:r>
                    <a:rPr lang="es-MX" dirty="0" smtClean="0">
                      <a:solidFill>
                        <a:srgbClr val="FFFF00"/>
                      </a:solidFill>
                    </a:rPr>
                    <a:t> </a:t>
                  </a:r>
                  <a:r>
                    <a:rPr lang="es-MX" dirty="0">
                      <a:solidFill>
                        <a:srgbClr val="FFFF00"/>
                      </a:solidFill>
                    </a:rPr>
                    <a:t>y </a:t>
                  </a:r>
                  <a:r>
                    <a:rPr lang="es-MX" dirty="0" smtClean="0">
                      <a:solidFill>
                        <a:srgbClr val="FFFF00"/>
                      </a:solidFill>
                    </a:rPr>
                    <a:t>PKA-</a:t>
                  </a:r>
                  <a:r>
                    <a:rPr lang="es-MX" dirty="0" err="1" smtClean="0">
                      <a:solidFill>
                        <a:srgbClr val="FFFF00"/>
                      </a:solidFill>
                    </a:rPr>
                    <a:t>AMPc</a:t>
                  </a:r>
                  <a:endParaRPr lang="es-ES" dirty="0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494" name="Group 62"/>
              <p:cNvGrpSpPr>
                <a:grpSpLocks/>
              </p:cNvGrpSpPr>
              <p:nvPr/>
            </p:nvGrpSpPr>
            <p:grpSpPr bwMode="auto">
              <a:xfrm>
                <a:off x="3462" y="2076"/>
                <a:ext cx="1728" cy="1768"/>
                <a:chOff x="3264" y="2076"/>
                <a:chExt cx="1728" cy="1768"/>
              </a:xfrm>
            </p:grpSpPr>
            <p:sp>
              <p:nvSpPr>
                <p:cNvPr id="1846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768" y="2076"/>
                  <a:ext cx="720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3600">
                      <a:solidFill>
                        <a:schemeClr val="hlink"/>
                      </a:solidFill>
                    </a:rPr>
                    <a:t>LTP</a:t>
                  </a:r>
                  <a:endParaRPr lang="es-ES" sz="3600">
                    <a:solidFill>
                      <a:schemeClr val="hlink"/>
                    </a:solidFill>
                  </a:endParaRPr>
                </a:p>
              </p:txBody>
            </p:sp>
            <p:sp>
              <p:nvSpPr>
                <p:cNvPr id="1847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264" y="2776"/>
                  <a:ext cx="172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>
                      <a:solidFill>
                        <a:srgbClr val="FFFF00"/>
                      </a:solidFill>
                    </a:rPr>
                    <a:t>DISTINTOS GRUPOS</a:t>
                  </a:r>
                  <a:endParaRPr lang="es-E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47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540" y="3185"/>
                  <a:ext cx="117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>
                      <a:solidFill>
                        <a:srgbClr val="FFFF00"/>
                      </a:solidFill>
                    </a:rPr>
                    <a:t>ASOCIATIVO</a:t>
                  </a:r>
                  <a:endParaRPr lang="es-E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47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600" y="3594"/>
                  <a:ext cx="105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>
                      <a:solidFill>
                        <a:srgbClr val="FFFF00"/>
                      </a:solidFill>
                    </a:rPr>
                    <a:t>PKII-CaCaM</a:t>
                  </a:r>
                  <a:endParaRPr lang="es-ES">
                    <a:solidFill>
                      <a:srgbClr val="FFFF00"/>
                    </a:solidFill>
                  </a:endParaRPr>
                </a:p>
              </p:txBody>
            </p:sp>
          </p:grpSp>
        </p:grpSp>
      </p:grpSp>
      <p:grpSp>
        <p:nvGrpSpPr>
          <p:cNvPr id="18497" name="Group 65"/>
          <p:cNvGrpSpPr>
            <a:grpSpLocks/>
          </p:cNvGrpSpPr>
          <p:nvPr/>
        </p:nvGrpSpPr>
        <p:grpSpPr bwMode="auto">
          <a:xfrm>
            <a:off x="1762125" y="304800"/>
            <a:ext cx="5695950" cy="838200"/>
            <a:chOff x="1110" y="192"/>
            <a:chExt cx="3588" cy="528"/>
          </a:xfrm>
        </p:grpSpPr>
        <p:sp>
          <p:nvSpPr>
            <p:cNvPr id="18498" name="AutoShape 66"/>
            <p:cNvSpPr>
              <a:spLocks noChangeArrowheads="1"/>
            </p:cNvSpPr>
            <p:nvPr/>
          </p:nvSpPr>
          <p:spPr bwMode="auto">
            <a:xfrm>
              <a:off x="1110" y="192"/>
              <a:ext cx="3588" cy="52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00">
                    <a:gamma/>
                    <a:shade val="46275"/>
                    <a:invGamma/>
                  </a:srgbClr>
                </a:gs>
                <a:gs pos="50000">
                  <a:srgbClr val="006600"/>
                </a:gs>
                <a:gs pos="100000">
                  <a:srgbClr val="00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9" name="Text Box 67"/>
            <p:cNvSpPr txBox="1">
              <a:spLocks noChangeArrowheads="1"/>
            </p:cNvSpPr>
            <p:nvPr/>
          </p:nvSpPr>
          <p:spPr bwMode="auto">
            <a:xfrm>
              <a:off x="1170" y="235"/>
              <a:ext cx="346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pic>
        <p:nvPicPr>
          <p:cNvPr id="19" name="18 Imagen" descr="nuevo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CCFF">
                <a:gamma/>
                <a:shade val="46275"/>
                <a:invGamma/>
              </a:srgbClr>
            </a:gs>
            <a:gs pos="50000">
              <a:srgbClr val="33CCFF"/>
            </a:gs>
            <a:gs pos="100000">
              <a:srgbClr val="33CCFF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0"/>
          <p:cNvGrpSpPr>
            <a:grpSpLocks/>
          </p:cNvGrpSpPr>
          <p:nvPr/>
        </p:nvGrpSpPr>
        <p:grpSpPr bwMode="auto">
          <a:xfrm>
            <a:off x="911225" y="417513"/>
            <a:ext cx="7226300" cy="2797175"/>
            <a:chOff x="574" y="274"/>
            <a:chExt cx="4552" cy="1762"/>
          </a:xfrm>
        </p:grpSpPr>
        <p:grpSp>
          <p:nvGrpSpPr>
            <p:cNvPr id="3" name="Group 489"/>
            <p:cNvGrpSpPr>
              <a:grpSpLocks/>
            </p:cNvGrpSpPr>
            <p:nvPr/>
          </p:nvGrpSpPr>
          <p:grpSpPr bwMode="auto">
            <a:xfrm>
              <a:off x="3499" y="274"/>
              <a:ext cx="1627" cy="1762"/>
              <a:chOff x="3499" y="274"/>
              <a:chExt cx="1627" cy="1762"/>
            </a:xfrm>
          </p:grpSpPr>
          <p:grpSp>
            <p:nvGrpSpPr>
              <p:cNvPr id="26" name="Group 219"/>
              <p:cNvGrpSpPr>
                <a:grpSpLocks/>
              </p:cNvGrpSpPr>
              <p:nvPr/>
            </p:nvGrpSpPr>
            <p:grpSpPr bwMode="auto">
              <a:xfrm>
                <a:off x="3683" y="1360"/>
                <a:ext cx="456" cy="315"/>
                <a:chOff x="1440" y="936"/>
                <a:chExt cx="456" cy="315"/>
              </a:xfrm>
            </p:grpSpPr>
            <p:sp>
              <p:nvSpPr>
                <p:cNvPr id="45" name="Freeform 220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Rectangle 221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 222"/>
              <p:cNvGrpSpPr>
                <a:grpSpLocks/>
              </p:cNvGrpSpPr>
              <p:nvPr/>
            </p:nvGrpSpPr>
            <p:grpSpPr bwMode="auto">
              <a:xfrm>
                <a:off x="4287" y="1721"/>
                <a:ext cx="456" cy="315"/>
                <a:chOff x="1440" y="936"/>
                <a:chExt cx="456" cy="315"/>
              </a:xfrm>
            </p:grpSpPr>
            <p:sp>
              <p:nvSpPr>
                <p:cNvPr id="43" name="Freeform 223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Rectangle 224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 225"/>
              <p:cNvGrpSpPr>
                <a:grpSpLocks/>
              </p:cNvGrpSpPr>
              <p:nvPr/>
            </p:nvGrpSpPr>
            <p:grpSpPr bwMode="auto">
              <a:xfrm>
                <a:off x="3499" y="384"/>
                <a:ext cx="456" cy="315"/>
                <a:chOff x="1440" y="936"/>
                <a:chExt cx="456" cy="315"/>
              </a:xfrm>
            </p:grpSpPr>
            <p:sp>
              <p:nvSpPr>
                <p:cNvPr id="41" name="Freeform 226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Rectangle 227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 228"/>
              <p:cNvGrpSpPr>
                <a:grpSpLocks/>
              </p:cNvGrpSpPr>
              <p:nvPr/>
            </p:nvGrpSpPr>
            <p:grpSpPr bwMode="auto">
              <a:xfrm>
                <a:off x="3979" y="724"/>
                <a:ext cx="456" cy="315"/>
                <a:chOff x="1440" y="936"/>
                <a:chExt cx="456" cy="315"/>
              </a:xfrm>
            </p:grpSpPr>
            <p:sp>
              <p:nvSpPr>
                <p:cNvPr id="39" name="Freeform 229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Rectangle 230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 231"/>
              <p:cNvGrpSpPr>
                <a:grpSpLocks/>
              </p:cNvGrpSpPr>
              <p:nvPr/>
            </p:nvGrpSpPr>
            <p:grpSpPr bwMode="auto">
              <a:xfrm>
                <a:off x="4545" y="1234"/>
                <a:ext cx="456" cy="315"/>
                <a:chOff x="1440" y="936"/>
                <a:chExt cx="456" cy="315"/>
              </a:xfrm>
            </p:grpSpPr>
            <p:sp>
              <p:nvSpPr>
                <p:cNvPr id="37" name="Freeform 232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Rectangle 233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1" name="Group 234"/>
              <p:cNvGrpSpPr>
                <a:grpSpLocks/>
              </p:cNvGrpSpPr>
              <p:nvPr/>
            </p:nvGrpSpPr>
            <p:grpSpPr bwMode="auto">
              <a:xfrm>
                <a:off x="4670" y="551"/>
                <a:ext cx="456" cy="315"/>
                <a:chOff x="1440" y="936"/>
                <a:chExt cx="456" cy="315"/>
              </a:xfrm>
            </p:grpSpPr>
            <p:sp>
              <p:nvSpPr>
                <p:cNvPr id="35" name="Freeform 235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Rectangle 236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2" name="Group 237"/>
              <p:cNvGrpSpPr>
                <a:grpSpLocks/>
              </p:cNvGrpSpPr>
              <p:nvPr/>
            </p:nvGrpSpPr>
            <p:grpSpPr bwMode="auto">
              <a:xfrm>
                <a:off x="4128" y="274"/>
                <a:ext cx="456" cy="315"/>
                <a:chOff x="1440" y="936"/>
                <a:chExt cx="456" cy="315"/>
              </a:xfrm>
            </p:grpSpPr>
            <p:sp>
              <p:nvSpPr>
                <p:cNvPr id="33" name="Freeform 238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Rectangle 239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4" name="Group 321"/>
            <p:cNvGrpSpPr>
              <a:grpSpLocks/>
            </p:cNvGrpSpPr>
            <p:nvPr/>
          </p:nvGrpSpPr>
          <p:grpSpPr bwMode="auto">
            <a:xfrm>
              <a:off x="574" y="299"/>
              <a:ext cx="1624" cy="1659"/>
              <a:chOff x="574" y="325"/>
              <a:chExt cx="1624" cy="1659"/>
            </a:xfrm>
          </p:grpSpPr>
          <p:grpSp>
            <p:nvGrpSpPr>
              <p:cNvPr id="5" name="Group 322"/>
              <p:cNvGrpSpPr>
                <a:grpSpLocks/>
              </p:cNvGrpSpPr>
              <p:nvPr/>
            </p:nvGrpSpPr>
            <p:grpSpPr bwMode="auto">
              <a:xfrm>
                <a:off x="745" y="901"/>
                <a:ext cx="456" cy="315"/>
                <a:chOff x="1440" y="936"/>
                <a:chExt cx="456" cy="315"/>
              </a:xfrm>
            </p:grpSpPr>
            <p:sp>
              <p:nvSpPr>
                <p:cNvPr id="24" name="Freeform 323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Rectangle 324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6" name="Group 325"/>
              <p:cNvGrpSpPr>
                <a:grpSpLocks/>
              </p:cNvGrpSpPr>
              <p:nvPr/>
            </p:nvGrpSpPr>
            <p:grpSpPr bwMode="auto">
              <a:xfrm>
                <a:off x="1742" y="1498"/>
                <a:ext cx="456" cy="315"/>
                <a:chOff x="1440" y="936"/>
                <a:chExt cx="456" cy="315"/>
              </a:xfrm>
            </p:grpSpPr>
            <p:sp>
              <p:nvSpPr>
                <p:cNvPr id="22" name="Freeform 326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Rectangle 327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" name="Group 328"/>
              <p:cNvGrpSpPr>
                <a:grpSpLocks/>
              </p:cNvGrpSpPr>
              <p:nvPr/>
            </p:nvGrpSpPr>
            <p:grpSpPr bwMode="auto">
              <a:xfrm>
                <a:off x="1150" y="1669"/>
                <a:ext cx="456" cy="315"/>
                <a:chOff x="1440" y="936"/>
                <a:chExt cx="456" cy="315"/>
              </a:xfrm>
            </p:grpSpPr>
            <p:sp>
              <p:nvSpPr>
                <p:cNvPr id="20" name="Freeform 329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Rectangle 330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8" name="Group 331"/>
              <p:cNvGrpSpPr>
                <a:grpSpLocks/>
              </p:cNvGrpSpPr>
              <p:nvPr/>
            </p:nvGrpSpPr>
            <p:grpSpPr bwMode="auto">
              <a:xfrm>
                <a:off x="1630" y="565"/>
                <a:ext cx="456" cy="315"/>
                <a:chOff x="1440" y="936"/>
                <a:chExt cx="456" cy="315"/>
              </a:xfrm>
            </p:grpSpPr>
            <p:sp>
              <p:nvSpPr>
                <p:cNvPr id="18" name="Freeform 332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Rectangle 333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" name="Group 334"/>
              <p:cNvGrpSpPr>
                <a:grpSpLocks/>
              </p:cNvGrpSpPr>
              <p:nvPr/>
            </p:nvGrpSpPr>
            <p:grpSpPr bwMode="auto">
              <a:xfrm>
                <a:off x="958" y="325"/>
                <a:ext cx="456" cy="315"/>
                <a:chOff x="1440" y="936"/>
                <a:chExt cx="456" cy="315"/>
              </a:xfrm>
            </p:grpSpPr>
            <p:sp>
              <p:nvSpPr>
                <p:cNvPr id="16" name="Freeform 335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Rectangle 336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" name="Group 337"/>
              <p:cNvGrpSpPr>
                <a:grpSpLocks/>
              </p:cNvGrpSpPr>
              <p:nvPr/>
            </p:nvGrpSpPr>
            <p:grpSpPr bwMode="auto">
              <a:xfrm>
                <a:off x="574" y="1333"/>
                <a:ext cx="456" cy="315"/>
                <a:chOff x="1440" y="936"/>
                <a:chExt cx="456" cy="315"/>
              </a:xfrm>
            </p:grpSpPr>
            <p:sp>
              <p:nvSpPr>
                <p:cNvPr id="14" name="Freeform 338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Rectangle 339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" name="Group 340"/>
              <p:cNvGrpSpPr>
                <a:grpSpLocks/>
              </p:cNvGrpSpPr>
              <p:nvPr/>
            </p:nvGrpSpPr>
            <p:grpSpPr bwMode="auto">
              <a:xfrm>
                <a:off x="1294" y="1139"/>
                <a:ext cx="456" cy="315"/>
                <a:chOff x="1440" y="936"/>
                <a:chExt cx="456" cy="315"/>
              </a:xfrm>
            </p:grpSpPr>
            <p:sp>
              <p:nvSpPr>
                <p:cNvPr id="12" name="Freeform 341"/>
                <p:cNvSpPr>
                  <a:spLocks/>
                </p:cNvSpPr>
                <p:nvPr/>
              </p:nvSpPr>
              <p:spPr bwMode="auto">
                <a:xfrm>
                  <a:off x="1440" y="960"/>
                  <a:ext cx="456" cy="291"/>
                </a:xfrm>
                <a:custGeom>
                  <a:avLst/>
                  <a:gdLst/>
                  <a:ahLst/>
                  <a:cxnLst>
                    <a:cxn ang="0">
                      <a:pos x="229" y="545"/>
                    </a:cxn>
                    <a:cxn ang="0">
                      <a:pos x="456" y="873"/>
                    </a:cxn>
                    <a:cxn ang="0">
                      <a:pos x="685" y="545"/>
                    </a:cxn>
                    <a:cxn ang="0">
                      <a:pos x="912" y="873"/>
                    </a:cxn>
                    <a:cxn ang="0">
                      <a:pos x="1141" y="545"/>
                    </a:cxn>
                    <a:cxn ang="0">
                      <a:pos x="1368" y="545"/>
                    </a:cxn>
                    <a:cxn ang="0">
                      <a:pos x="1368" y="0"/>
                    </a:cxn>
                    <a:cxn ang="0">
                      <a:pos x="0" y="0"/>
                    </a:cxn>
                    <a:cxn ang="0">
                      <a:pos x="0" y="545"/>
                    </a:cxn>
                    <a:cxn ang="0">
                      <a:pos x="229" y="545"/>
                    </a:cxn>
                  </a:cxnLst>
                  <a:rect l="0" t="0" r="r" b="b"/>
                  <a:pathLst>
                    <a:path w="1368" h="873">
                      <a:moveTo>
                        <a:pt x="229" y="545"/>
                      </a:moveTo>
                      <a:lnTo>
                        <a:pt x="456" y="873"/>
                      </a:lnTo>
                      <a:lnTo>
                        <a:pt x="685" y="545"/>
                      </a:lnTo>
                      <a:lnTo>
                        <a:pt x="912" y="873"/>
                      </a:lnTo>
                      <a:lnTo>
                        <a:pt x="1141" y="545"/>
                      </a:lnTo>
                      <a:lnTo>
                        <a:pt x="1368" y="545"/>
                      </a:lnTo>
                      <a:lnTo>
                        <a:pt x="1368" y="0"/>
                      </a:lnTo>
                      <a:lnTo>
                        <a:pt x="0" y="0"/>
                      </a:lnTo>
                      <a:lnTo>
                        <a:pt x="0" y="545"/>
                      </a:lnTo>
                      <a:lnTo>
                        <a:pt x="229" y="545"/>
                      </a:lnTo>
                    </a:path>
                  </a:pathLst>
                </a:custGeom>
                <a:gradFill rotWithShape="0">
                  <a:gsLst>
                    <a:gs pos="0">
                      <a:srgbClr val="993300">
                        <a:gamma/>
                        <a:shade val="46275"/>
                        <a:invGamma/>
                      </a:srgbClr>
                    </a:gs>
                    <a:gs pos="50000">
                      <a:srgbClr val="993300"/>
                    </a:gs>
                    <a:gs pos="100000">
                      <a:srgbClr val="99330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Rectangle 342"/>
                <p:cNvSpPr>
                  <a:spLocks noChangeArrowheads="1"/>
                </p:cNvSpPr>
                <p:nvPr/>
              </p:nvSpPr>
              <p:spPr bwMode="auto">
                <a:xfrm>
                  <a:off x="1467" y="936"/>
                  <a:ext cx="40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s-MX" sz="1600">
                      <a:solidFill>
                        <a:schemeClr val="bg1"/>
                      </a:solidFill>
                    </a:rPr>
                    <a:t>Mg</a:t>
                  </a:r>
                  <a:r>
                    <a:rPr lang="es-MX" sz="1600" baseline="30000">
                      <a:solidFill>
                        <a:schemeClr val="bg1"/>
                      </a:solidFill>
                    </a:rPr>
                    <a:t>++</a:t>
                  </a:r>
                  <a:endParaRPr lang="es-ES" sz="160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47" name="Group 345"/>
          <p:cNvGrpSpPr>
            <a:grpSpLocks/>
          </p:cNvGrpSpPr>
          <p:nvPr/>
        </p:nvGrpSpPr>
        <p:grpSpPr bwMode="auto">
          <a:xfrm>
            <a:off x="6129338" y="1709738"/>
            <a:ext cx="2135187" cy="3862387"/>
            <a:chOff x="3863" y="1227"/>
            <a:chExt cx="1345" cy="2433"/>
          </a:xfrm>
        </p:grpSpPr>
        <p:sp>
          <p:nvSpPr>
            <p:cNvPr id="48" name="Line 346"/>
            <p:cNvSpPr>
              <a:spLocks noChangeShapeType="1"/>
            </p:cNvSpPr>
            <p:nvPr/>
          </p:nvSpPr>
          <p:spPr bwMode="auto">
            <a:xfrm flipH="1">
              <a:off x="4056" y="3635"/>
              <a:ext cx="115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347"/>
            <p:cNvSpPr>
              <a:spLocks noChangeShapeType="1"/>
            </p:cNvSpPr>
            <p:nvPr/>
          </p:nvSpPr>
          <p:spPr bwMode="auto">
            <a:xfrm flipH="1">
              <a:off x="3863" y="1248"/>
              <a:ext cx="1344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348"/>
            <p:cNvSpPr>
              <a:spLocks noChangeShapeType="1"/>
            </p:cNvSpPr>
            <p:nvPr/>
          </p:nvSpPr>
          <p:spPr bwMode="auto">
            <a:xfrm>
              <a:off x="5184" y="1227"/>
              <a:ext cx="0" cy="2433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" name="Text Box 474"/>
          <p:cNvSpPr txBox="1">
            <a:spLocks noChangeArrowheads="1"/>
          </p:cNvSpPr>
          <p:nvPr/>
        </p:nvSpPr>
        <p:spPr bwMode="auto">
          <a:xfrm>
            <a:off x="7239000" y="3216275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600">
                <a:solidFill>
                  <a:srgbClr val="FF6600"/>
                </a:solidFill>
              </a:rPr>
              <a:t>NO</a:t>
            </a:r>
            <a:endParaRPr lang="es-ES" sz="3600">
              <a:solidFill>
                <a:srgbClr val="FF6600"/>
              </a:solidFill>
            </a:endParaRPr>
          </a:p>
        </p:txBody>
      </p:sp>
      <p:sp>
        <p:nvSpPr>
          <p:cNvPr id="52" name="Rectangle 350"/>
          <p:cNvSpPr>
            <a:spLocks noChangeArrowheads="1"/>
          </p:cNvSpPr>
          <p:nvPr/>
        </p:nvSpPr>
        <p:spPr bwMode="auto">
          <a:xfrm>
            <a:off x="3348940" y="6162675"/>
            <a:ext cx="24397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dirty="0" smtClean="0">
                <a:solidFill>
                  <a:srgbClr val="80FF80"/>
                </a:solidFill>
              </a:rPr>
              <a:t>LIBERACIÓN </a:t>
            </a:r>
            <a:r>
              <a:rPr lang="es-ES" dirty="0">
                <a:solidFill>
                  <a:srgbClr val="80FF80"/>
                </a:solidFill>
              </a:rPr>
              <a:t>DE NT</a:t>
            </a:r>
            <a:endParaRPr lang="es-ES" sz="2400" b="0" dirty="0">
              <a:latin typeface="Times New Roman" pitchFamily="18" charset="0"/>
            </a:endParaRPr>
          </a:p>
        </p:txBody>
      </p:sp>
      <p:grpSp>
        <p:nvGrpSpPr>
          <p:cNvPr id="53" name="Group 352"/>
          <p:cNvGrpSpPr>
            <a:grpSpLocks/>
          </p:cNvGrpSpPr>
          <p:nvPr/>
        </p:nvGrpSpPr>
        <p:grpSpPr bwMode="auto">
          <a:xfrm>
            <a:off x="3530600" y="2701925"/>
            <a:ext cx="2079625" cy="206375"/>
            <a:chOff x="2000" y="1821"/>
            <a:chExt cx="1310" cy="130"/>
          </a:xfrm>
        </p:grpSpPr>
        <p:sp>
          <p:nvSpPr>
            <p:cNvPr id="54" name="Freeform 353"/>
            <p:cNvSpPr>
              <a:spLocks/>
            </p:cNvSpPr>
            <p:nvPr/>
          </p:nvSpPr>
          <p:spPr bwMode="auto">
            <a:xfrm>
              <a:off x="2146" y="1821"/>
              <a:ext cx="1018" cy="130"/>
            </a:xfrm>
            <a:custGeom>
              <a:avLst/>
              <a:gdLst/>
              <a:ahLst/>
              <a:cxnLst>
                <a:cxn ang="0">
                  <a:pos x="0" y="390"/>
                </a:cxn>
                <a:cxn ang="0">
                  <a:pos x="219" y="0"/>
                </a:cxn>
                <a:cxn ang="0">
                  <a:pos x="436" y="390"/>
                </a:cxn>
                <a:cxn ang="0">
                  <a:pos x="655" y="0"/>
                </a:cxn>
                <a:cxn ang="0">
                  <a:pos x="873" y="390"/>
                </a:cxn>
                <a:cxn ang="0">
                  <a:pos x="1092" y="0"/>
                </a:cxn>
                <a:cxn ang="0">
                  <a:pos x="1309" y="390"/>
                </a:cxn>
                <a:cxn ang="0">
                  <a:pos x="1527" y="0"/>
                </a:cxn>
                <a:cxn ang="0">
                  <a:pos x="1746" y="390"/>
                </a:cxn>
                <a:cxn ang="0">
                  <a:pos x="1965" y="0"/>
                </a:cxn>
                <a:cxn ang="0">
                  <a:pos x="2183" y="390"/>
                </a:cxn>
                <a:cxn ang="0">
                  <a:pos x="2400" y="0"/>
                </a:cxn>
                <a:cxn ang="0">
                  <a:pos x="2619" y="390"/>
                </a:cxn>
                <a:cxn ang="0">
                  <a:pos x="2837" y="0"/>
                </a:cxn>
                <a:cxn ang="0">
                  <a:pos x="3056" y="390"/>
                </a:cxn>
                <a:cxn ang="0">
                  <a:pos x="0" y="390"/>
                </a:cxn>
              </a:cxnLst>
              <a:rect l="0" t="0" r="r" b="b"/>
              <a:pathLst>
                <a:path w="3056" h="390">
                  <a:moveTo>
                    <a:pt x="0" y="390"/>
                  </a:moveTo>
                  <a:lnTo>
                    <a:pt x="219" y="0"/>
                  </a:lnTo>
                  <a:lnTo>
                    <a:pt x="436" y="390"/>
                  </a:lnTo>
                  <a:lnTo>
                    <a:pt x="655" y="0"/>
                  </a:lnTo>
                  <a:lnTo>
                    <a:pt x="873" y="390"/>
                  </a:lnTo>
                  <a:lnTo>
                    <a:pt x="1092" y="0"/>
                  </a:lnTo>
                  <a:lnTo>
                    <a:pt x="1309" y="390"/>
                  </a:lnTo>
                  <a:lnTo>
                    <a:pt x="1527" y="0"/>
                  </a:lnTo>
                  <a:lnTo>
                    <a:pt x="1746" y="390"/>
                  </a:lnTo>
                  <a:lnTo>
                    <a:pt x="1965" y="0"/>
                  </a:lnTo>
                  <a:lnTo>
                    <a:pt x="2183" y="390"/>
                  </a:lnTo>
                  <a:lnTo>
                    <a:pt x="2400" y="0"/>
                  </a:lnTo>
                  <a:lnTo>
                    <a:pt x="2619" y="390"/>
                  </a:lnTo>
                  <a:lnTo>
                    <a:pt x="2837" y="0"/>
                  </a:lnTo>
                  <a:lnTo>
                    <a:pt x="3056" y="390"/>
                  </a:lnTo>
                  <a:lnTo>
                    <a:pt x="0" y="390"/>
                  </a:lnTo>
                  <a:close/>
                </a:path>
              </a:pathLst>
            </a:custGeom>
            <a:solidFill>
              <a:srgbClr val="80FF8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54"/>
            <p:cNvSpPr>
              <a:spLocks/>
            </p:cNvSpPr>
            <p:nvPr/>
          </p:nvSpPr>
          <p:spPr bwMode="auto">
            <a:xfrm>
              <a:off x="2000" y="1821"/>
              <a:ext cx="146" cy="130"/>
            </a:xfrm>
            <a:custGeom>
              <a:avLst/>
              <a:gdLst/>
              <a:ahLst/>
              <a:cxnLst>
                <a:cxn ang="0">
                  <a:pos x="437" y="390"/>
                </a:cxn>
                <a:cxn ang="0">
                  <a:pos x="219" y="0"/>
                </a:cxn>
                <a:cxn ang="0">
                  <a:pos x="0" y="390"/>
                </a:cxn>
                <a:cxn ang="0">
                  <a:pos x="437" y="390"/>
                </a:cxn>
              </a:cxnLst>
              <a:rect l="0" t="0" r="r" b="b"/>
              <a:pathLst>
                <a:path w="437" h="390">
                  <a:moveTo>
                    <a:pt x="437" y="390"/>
                  </a:moveTo>
                  <a:lnTo>
                    <a:pt x="219" y="0"/>
                  </a:lnTo>
                  <a:lnTo>
                    <a:pt x="0" y="390"/>
                  </a:lnTo>
                  <a:lnTo>
                    <a:pt x="437" y="390"/>
                  </a:lnTo>
                  <a:close/>
                </a:path>
              </a:pathLst>
            </a:custGeom>
            <a:solidFill>
              <a:srgbClr val="80FF8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55"/>
            <p:cNvSpPr>
              <a:spLocks/>
            </p:cNvSpPr>
            <p:nvPr/>
          </p:nvSpPr>
          <p:spPr bwMode="auto">
            <a:xfrm>
              <a:off x="3164" y="1821"/>
              <a:ext cx="146" cy="130"/>
            </a:xfrm>
            <a:custGeom>
              <a:avLst/>
              <a:gdLst/>
              <a:ahLst/>
              <a:cxnLst>
                <a:cxn ang="0">
                  <a:pos x="0" y="390"/>
                </a:cxn>
                <a:cxn ang="0">
                  <a:pos x="217" y="0"/>
                </a:cxn>
                <a:cxn ang="0">
                  <a:pos x="436" y="390"/>
                </a:cxn>
                <a:cxn ang="0">
                  <a:pos x="0" y="390"/>
                </a:cxn>
              </a:cxnLst>
              <a:rect l="0" t="0" r="r" b="b"/>
              <a:pathLst>
                <a:path w="436" h="390">
                  <a:moveTo>
                    <a:pt x="0" y="390"/>
                  </a:moveTo>
                  <a:lnTo>
                    <a:pt x="217" y="0"/>
                  </a:lnTo>
                  <a:lnTo>
                    <a:pt x="436" y="390"/>
                  </a:lnTo>
                  <a:lnTo>
                    <a:pt x="0" y="390"/>
                  </a:lnTo>
                  <a:close/>
                </a:path>
              </a:pathLst>
            </a:custGeom>
            <a:solidFill>
              <a:srgbClr val="80FF8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93"/>
          <p:cNvGrpSpPr>
            <a:grpSpLocks/>
          </p:cNvGrpSpPr>
          <p:nvPr/>
        </p:nvGrpSpPr>
        <p:grpSpPr bwMode="auto">
          <a:xfrm>
            <a:off x="6049963" y="3059113"/>
            <a:ext cx="679450" cy="612775"/>
            <a:chOff x="3811" y="1927"/>
            <a:chExt cx="428" cy="386"/>
          </a:xfrm>
        </p:grpSpPr>
        <p:sp>
          <p:nvSpPr>
            <p:cNvPr id="58" name="Freeform 357"/>
            <p:cNvSpPr>
              <a:spLocks/>
            </p:cNvSpPr>
            <p:nvPr/>
          </p:nvSpPr>
          <p:spPr bwMode="auto">
            <a:xfrm>
              <a:off x="3811" y="1927"/>
              <a:ext cx="428" cy="386"/>
            </a:xfrm>
            <a:custGeom>
              <a:avLst/>
              <a:gdLst/>
              <a:ahLst/>
              <a:cxnLst>
                <a:cxn ang="0">
                  <a:pos x="1283" y="580"/>
                </a:cxn>
                <a:cxn ang="0">
                  <a:pos x="1269" y="462"/>
                </a:cxn>
                <a:cxn ang="0">
                  <a:pos x="1232" y="353"/>
                </a:cxn>
                <a:cxn ang="0">
                  <a:pos x="1172" y="255"/>
                </a:cxn>
                <a:cxn ang="0">
                  <a:pos x="1094" y="170"/>
                </a:cxn>
                <a:cxn ang="0">
                  <a:pos x="999" y="99"/>
                </a:cxn>
                <a:cxn ang="0">
                  <a:pos x="890" y="46"/>
                </a:cxn>
                <a:cxn ang="0">
                  <a:pos x="769" y="12"/>
                </a:cxn>
                <a:cxn ang="0">
                  <a:pos x="641" y="0"/>
                </a:cxn>
                <a:cxn ang="0">
                  <a:pos x="512" y="12"/>
                </a:cxn>
                <a:cxn ang="0">
                  <a:pos x="391" y="46"/>
                </a:cxn>
                <a:cxn ang="0">
                  <a:pos x="282" y="99"/>
                </a:cxn>
                <a:cxn ang="0">
                  <a:pos x="187" y="170"/>
                </a:cxn>
                <a:cxn ang="0">
                  <a:pos x="109" y="255"/>
                </a:cxn>
                <a:cxn ang="0">
                  <a:pos x="49" y="353"/>
                </a:cxn>
                <a:cxn ang="0">
                  <a:pos x="12" y="462"/>
                </a:cxn>
                <a:cxn ang="0">
                  <a:pos x="0" y="580"/>
                </a:cxn>
                <a:cxn ang="0">
                  <a:pos x="12" y="696"/>
                </a:cxn>
                <a:cxn ang="0">
                  <a:pos x="49" y="805"/>
                </a:cxn>
                <a:cxn ang="0">
                  <a:pos x="109" y="903"/>
                </a:cxn>
                <a:cxn ang="0">
                  <a:pos x="187" y="989"/>
                </a:cxn>
                <a:cxn ang="0">
                  <a:pos x="282" y="1059"/>
                </a:cxn>
                <a:cxn ang="0">
                  <a:pos x="391" y="1112"/>
                </a:cxn>
                <a:cxn ang="0">
                  <a:pos x="512" y="1146"/>
                </a:cxn>
                <a:cxn ang="0">
                  <a:pos x="641" y="1159"/>
                </a:cxn>
                <a:cxn ang="0">
                  <a:pos x="769" y="1146"/>
                </a:cxn>
                <a:cxn ang="0">
                  <a:pos x="890" y="1112"/>
                </a:cxn>
                <a:cxn ang="0">
                  <a:pos x="999" y="1059"/>
                </a:cxn>
                <a:cxn ang="0">
                  <a:pos x="1094" y="989"/>
                </a:cxn>
                <a:cxn ang="0">
                  <a:pos x="1172" y="903"/>
                </a:cxn>
                <a:cxn ang="0">
                  <a:pos x="1232" y="805"/>
                </a:cxn>
                <a:cxn ang="0">
                  <a:pos x="1269" y="696"/>
                </a:cxn>
                <a:cxn ang="0">
                  <a:pos x="1283" y="580"/>
                </a:cxn>
              </a:cxnLst>
              <a:rect l="0" t="0" r="r" b="b"/>
              <a:pathLst>
                <a:path w="1283" h="1159">
                  <a:moveTo>
                    <a:pt x="1283" y="580"/>
                  </a:moveTo>
                  <a:lnTo>
                    <a:pt x="1269" y="462"/>
                  </a:lnTo>
                  <a:lnTo>
                    <a:pt x="1232" y="353"/>
                  </a:lnTo>
                  <a:lnTo>
                    <a:pt x="1172" y="255"/>
                  </a:lnTo>
                  <a:lnTo>
                    <a:pt x="1094" y="170"/>
                  </a:lnTo>
                  <a:lnTo>
                    <a:pt x="999" y="99"/>
                  </a:lnTo>
                  <a:lnTo>
                    <a:pt x="890" y="46"/>
                  </a:lnTo>
                  <a:lnTo>
                    <a:pt x="769" y="12"/>
                  </a:lnTo>
                  <a:lnTo>
                    <a:pt x="641" y="0"/>
                  </a:lnTo>
                  <a:lnTo>
                    <a:pt x="512" y="12"/>
                  </a:lnTo>
                  <a:lnTo>
                    <a:pt x="391" y="46"/>
                  </a:lnTo>
                  <a:lnTo>
                    <a:pt x="282" y="99"/>
                  </a:lnTo>
                  <a:lnTo>
                    <a:pt x="187" y="170"/>
                  </a:lnTo>
                  <a:lnTo>
                    <a:pt x="109" y="255"/>
                  </a:lnTo>
                  <a:lnTo>
                    <a:pt x="49" y="353"/>
                  </a:lnTo>
                  <a:lnTo>
                    <a:pt x="12" y="462"/>
                  </a:lnTo>
                  <a:lnTo>
                    <a:pt x="0" y="580"/>
                  </a:lnTo>
                  <a:lnTo>
                    <a:pt x="12" y="696"/>
                  </a:lnTo>
                  <a:lnTo>
                    <a:pt x="49" y="805"/>
                  </a:lnTo>
                  <a:lnTo>
                    <a:pt x="109" y="903"/>
                  </a:lnTo>
                  <a:lnTo>
                    <a:pt x="187" y="989"/>
                  </a:lnTo>
                  <a:lnTo>
                    <a:pt x="282" y="1059"/>
                  </a:lnTo>
                  <a:lnTo>
                    <a:pt x="391" y="1112"/>
                  </a:lnTo>
                  <a:lnTo>
                    <a:pt x="512" y="1146"/>
                  </a:lnTo>
                  <a:lnTo>
                    <a:pt x="641" y="1159"/>
                  </a:lnTo>
                  <a:lnTo>
                    <a:pt x="769" y="1146"/>
                  </a:lnTo>
                  <a:lnTo>
                    <a:pt x="890" y="1112"/>
                  </a:lnTo>
                  <a:lnTo>
                    <a:pt x="999" y="1059"/>
                  </a:lnTo>
                  <a:lnTo>
                    <a:pt x="1094" y="989"/>
                  </a:lnTo>
                  <a:lnTo>
                    <a:pt x="1172" y="903"/>
                  </a:lnTo>
                  <a:lnTo>
                    <a:pt x="1232" y="805"/>
                  </a:lnTo>
                  <a:lnTo>
                    <a:pt x="1269" y="696"/>
                  </a:lnTo>
                  <a:lnTo>
                    <a:pt x="1283" y="5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58"/>
            <p:cNvSpPr>
              <a:spLocks/>
            </p:cNvSpPr>
            <p:nvPr/>
          </p:nvSpPr>
          <p:spPr bwMode="auto">
            <a:xfrm>
              <a:off x="3811" y="1927"/>
              <a:ext cx="428" cy="386"/>
            </a:xfrm>
            <a:custGeom>
              <a:avLst/>
              <a:gdLst/>
              <a:ahLst/>
              <a:cxnLst>
                <a:cxn ang="0">
                  <a:pos x="1283" y="580"/>
                </a:cxn>
                <a:cxn ang="0">
                  <a:pos x="1269" y="462"/>
                </a:cxn>
                <a:cxn ang="0">
                  <a:pos x="1232" y="353"/>
                </a:cxn>
                <a:cxn ang="0">
                  <a:pos x="1172" y="255"/>
                </a:cxn>
                <a:cxn ang="0">
                  <a:pos x="1094" y="170"/>
                </a:cxn>
                <a:cxn ang="0">
                  <a:pos x="999" y="99"/>
                </a:cxn>
                <a:cxn ang="0">
                  <a:pos x="890" y="46"/>
                </a:cxn>
                <a:cxn ang="0">
                  <a:pos x="769" y="12"/>
                </a:cxn>
                <a:cxn ang="0">
                  <a:pos x="641" y="0"/>
                </a:cxn>
                <a:cxn ang="0">
                  <a:pos x="512" y="12"/>
                </a:cxn>
                <a:cxn ang="0">
                  <a:pos x="391" y="46"/>
                </a:cxn>
                <a:cxn ang="0">
                  <a:pos x="282" y="99"/>
                </a:cxn>
                <a:cxn ang="0">
                  <a:pos x="187" y="170"/>
                </a:cxn>
                <a:cxn ang="0">
                  <a:pos x="109" y="255"/>
                </a:cxn>
                <a:cxn ang="0">
                  <a:pos x="49" y="353"/>
                </a:cxn>
                <a:cxn ang="0">
                  <a:pos x="12" y="462"/>
                </a:cxn>
                <a:cxn ang="0">
                  <a:pos x="0" y="580"/>
                </a:cxn>
                <a:cxn ang="0">
                  <a:pos x="12" y="696"/>
                </a:cxn>
                <a:cxn ang="0">
                  <a:pos x="49" y="805"/>
                </a:cxn>
                <a:cxn ang="0">
                  <a:pos x="109" y="903"/>
                </a:cxn>
                <a:cxn ang="0">
                  <a:pos x="187" y="989"/>
                </a:cxn>
                <a:cxn ang="0">
                  <a:pos x="282" y="1059"/>
                </a:cxn>
                <a:cxn ang="0">
                  <a:pos x="391" y="1112"/>
                </a:cxn>
                <a:cxn ang="0">
                  <a:pos x="512" y="1146"/>
                </a:cxn>
                <a:cxn ang="0">
                  <a:pos x="641" y="1159"/>
                </a:cxn>
                <a:cxn ang="0">
                  <a:pos x="769" y="1146"/>
                </a:cxn>
                <a:cxn ang="0">
                  <a:pos x="890" y="1112"/>
                </a:cxn>
                <a:cxn ang="0">
                  <a:pos x="999" y="1059"/>
                </a:cxn>
                <a:cxn ang="0">
                  <a:pos x="1094" y="989"/>
                </a:cxn>
                <a:cxn ang="0">
                  <a:pos x="1172" y="903"/>
                </a:cxn>
                <a:cxn ang="0">
                  <a:pos x="1232" y="805"/>
                </a:cxn>
                <a:cxn ang="0">
                  <a:pos x="1269" y="696"/>
                </a:cxn>
                <a:cxn ang="0">
                  <a:pos x="1283" y="580"/>
                </a:cxn>
                <a:cxn ang="0">
                  <a:pos x="1283" y="580"/>
                </a:cxn>
              </a:cxnLst>
              <a:rect l="0" t="0" r="r" b="b"/>
              <a:pathLst>
                <a:path w="1283" h="1159">
                  <a:moveTo>
                    <a:pt x="1283" y="580"/>
                  </a:moveTo>
                  <a:lnTo>
                    <a:pt x="1269" y="462"/>
                  </a:lnTo>
                  <a:lnTo>
                    <a:pt x="1232" y="353"/>
                  </a:lnTo>
                  <a:lnTo>
                    <a:pt x="1172" y="255"/>
                  </a:lnTo>
                  <a:lnTo>
                    <a:pt x="1094" y="170"/>
                  </a:lnTo>
                  <a:lnTo>
                    <a:pt x="999" y="99"/>
                  </a:lnTo>
                  <a:lnTo>
                    <a:pt x="890" y="46"/>
                  </a:lnTo>
                  <a:lnTo>
                    <a:pt x="769" y="12"/>
                  </a:lnTo>
                  <a:lnTo>
                    <a:pt x="641" y="0"/>
                  </a:lnTo>
                  <a:lnTo>
                    <a:pt x="512" y="12"/>
                  </a:lnTo>
                  <a:lnTo>
                    <a:pt x="391" y="46"/>
                  </a:lnTo>
                  <a:lnTo>
                    <a:pt x="282" y="99"/>
                  </a:lnTo>
                  <a:lnTo>
                    <a:pt x="187" y="170"/>
                  </a:lnTo>
                  <a:lnTo>
                    <a:pt x="109" y="255"/>
                  </a:lnTo>
                  <a:lnTo>
                    <a:pt x="49" y="353"/>
                  </a:lnTo>
                  <a:lnTo>
                    <a:pt x="12" y="462"/>
                  </a:lnTo>
                  <a:lnTo>
                    <a:pt x="0" y="580"/>
                  </a:lnTo>
                  <a:lnTo>
                    <a:pt x="12" y="696"/>
                  </a:lnTo>
                  <a:lnTo>
                    <a:pt x="49" y="805"/>
                  </a:lnTo>
                  <a:lnTo>
                    <a:pt x="109" y="903"/>
                  </a:lnTo>
                  <a:lnTo>
                    <a:pt x="187" y="989"/>
                  </a:lnTo>
                  <a:lnTo>
                    <a:pt x="282" y="1059"/>
                  </a:lnTo>
                  <a:lnTo>
                    <a:pt x="391" y="1112"/>
                  </a:lnTo>
                  <a:lnTo>
                    <a:pt x="512" y="1146"/>
                  </a:lnTo>
                  <a:lnTo>
                    <a:pt x="641" y="1159"/>
                  </a:lnTo>
                  <a:lnTo>
                    <a:pt x="769" y="1146"/>
                  </a:lnTo>
                  <a:lnTo>
                    <a:pt x="890" y="1112"/>
                  </a:lnTo>
                  <a:lnTo>
                    <a:pt x="999" y="1059"/>
                  </a:lnTo>
                  <a:lnTo>
                    <a:pt x="1094" y="989"/>
                  </a:lnTo>
                  <a:lnTo>
                    <a:pt x="1172" y="903"/>
                  </a:lnTo>
                  <a:lnTo>
                    <a:pt x="1232" y="805"/>
                  </a:lnTo>
                  <a:lnTo>
                    <a:pt x="1269" y="696"/>
                  </a:lnTo>
                  <a:lnTo>
                    <a:pt x="1283" y="580"/>
                  </a:lnTo>
                  <a:lnTo>
                    <a:pt x="1283" y="580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359"/>
            <p:cNvSpPr>
              <a:spLocks noChangeArrowheads="1"/>
            </p:cNvSpPr>
            <p:nvPr/>
          </p:nvSpPr>
          <p:spPr bwMode="auto">
            <a:xfrm>
              <a:off x="3892" y="2043"/>
              <a:ext cx="26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600">
                  <a:solidFill>
                    <a:srgbClr val="FFFFFF"/>
                  </a:solidFill>
                </a:rPr>
                <a:t>Ca</a:t>
              </a:r>
              <a:r>
                <a:rPr lang="es-ES" sz="1600" baseline="30000">
                  <a:solidFill>
                    <a:srgbClr val="FFFFFF"/>
                  </a:solidFill>
                </a:rPr>
                <a:t>++</a:t>
              </a:r>
              <a:endParaRPr lang="es-ES" sz="1600" b="0" baseline="30000">
                <a:latin typeface="Times New Roman" pitchFamily="18" charset="0"/>
              </a:endParaRPr>
            </a:p>
          </p:txBody>
        </p:sp>
      </p:grpSp>
      <p:sp>
        <p:nvSpPr>
          <p:cNvPr id="61" name="Freeform 372"/>
          <p:cNvSpPr>
            <a:spLocks/>
          </p:cNvSpPr>
          <p:nvPr/>
        </p:nvSpPr>
        <p:spPr bwMode="auto">
          <a:xfrm>
            <a:off x="3068638" y="1489075"/>
            <a:ext cx="3003550" cy="517525"/>
          </a:xfrm>
          <a:custGeom>
            <a:avLst/>
            <a:gdLst/>
            <a:ahLst/>
            <a:cxnLst>
              <a:cxn ang="0">
                <a:pos x="1092" y="0"/>
              </a:cxn>
              <a:cxn ang="0">
                <a:pos x="0" y="978"/>
              </a:cxn>
              <a:cxn ang="0">
                <a:pos x="5675" y="978"/>
              </a:cxn>
              <a:cxn ang="0">
                <a:pos x="4583" y="0"/>
              </a:cxn>
              <a:cxn ang="0">
                <a:pos x="1092" y="0"/>
              </a:cxn>
            </a:cxnLst>
            <a:rect l="0" t="0" r="r" b="b"/>
            <a:pathLst>
              <a:path w="5675" h="978">
                <a:moveTo>
                  <a:pt x="1092" y="0"/>
                </a:moveTo>
                <a:lnTo>
                  <a:pt x="0" y="978"/>
                </a:lnTo>
                <a:lnTo>
                  <a:pt x="5675" y="978"/>
                </a:lnTo>
                <a:lnTo>
                  <a:pt x="4583" y="0"/>
                </a:lnTo>
                <a:lnTo>
                  <a:pt x="1092" y="0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Freeform 373"/>
          <p:cNvSpPr>
            <a:spLocks/>
          </p:cNvSpPr>
          <p:nvPr/>
        </p:nvSpPr>
        <p:spPr bwMode="auto">
          <a:xfrm>
            <a:off x="3068638" y="1489075"/>
            <a:ext cx="3003550" cy="517525"/>
          </a:xfrm>
          <a:custGeom>
            <a:avLst/>
            <a:gdLst/>
            <a:ahLst/>
            <a:cxnLst>
              <a:cxn ang="0">
                <a:pos x="1092" y="0"/>
              </a:cxn>
              <a:cxn ang="0">
                <a:pos x="0" y="978"/>
              </a:cxn>
              <a:cxn ang="0">
                <a:pos x="5675" y="978"/>
              </a:cxn>
              <a:cxn ang="0">
                <a:pos x="4583" y="0"/>
              </a:cxn>
              <a:cxn ang="0">
                <a:pos x="1092" y="0"/>
              </a:cxn>
            </a:cxnLst>
            <a:rect l="0" t="0" r="r" b="b"/>
            <a:pathLst>
              <a:path w="5675" h="978">
                <a:moveTo>
                  <a:pt x="1092" y="0"/>
                </a:moveTo>
                <a:lnTo>
                  <a:pt x="0" y="978"/>
                </a:lnTo>
                <a:lnTo>
                  <a:pt x="5675" y="978"/>
                </a:lnTo>
                <a:lnTo>
                  <a:pt x="4583" y="0"/>
                </a:lnTo>
                <a:lnTo>
                  <a:pt x="1092" y="0"/>
                </a:lnTo>
              </a:path>
            </a:pathLst>
          </a:custGeom>
          <a:noFill/>
          <a:ln w="26988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Rectangle 374"/>
          <p:cNvSpPr>
            <a:spLocks noChangeArrowheads="1"/>
          </p:cNvSpPr>
          <p:nvPr/>
        </p:nvSpPr>
        <p:spPr bwMode="auto">
          <a:xfrm>
            <a:off x="4379913" y="1628775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MX" sz="1800"/>
              <a:t>Glu</a:t>
            </a:r>
            <a:endParaRPr lang="es-ES" sz="1800"/>
          </a:p>
        </p:txBody>
      </p:sp>
      <p:grpSp>
        <p:nvGrpSpPr>
          <p:cNvPr id="64" name="Group 375"/>
          <p:cNvGrpSpPr>
            <a:grpSpLocks/>
          </p:cNvGrpSpPr>
          <p:nvPr/>
        </p:nvGrpSpPr>
        <p:grpSpPr bwMode="auto">
          <a:xfrm>
            <a:off x="3659188" y="1106488"/>
            <a:ext cx="1822450" cy="396875"/>
            <a:chOff x="2081" y="816"/>
            <a:chExt cx="1148" cy="250"/>
          </a:xfrm>
        </p:grpSpPr>
        <p:sp>
          <p:nvSpPr>
            <p:cNvPr id="65" name="Rectangle 376"/>
            <p:cNvSpPr>
              <a:spLocks noChangeArrowheads="1"/>
            </p:cNvSpPr>
            <p:nvPr/>
          </p:nvSpPr>
          <p:spPr bwMode="auto">
            <a:xfrm>
              <a:off x="2081" y="835"/>
              <a:ext cx="1148" cy="212"/>
            </a:xfrm>
            <a:prstGeom prst="rect">
              <a:avLst/>
            </a:prstGeom>
            <a:solidFill>
              <a:srgbClr val="CC0000"/>
            </a:solidFill>
            <a:ln w="27051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Text Box 377"/>
            <p:cNvSpPr txBox="1">
              <a:spLocks noChangeArrowheads="1"/>
            </p:cNvSpPr>
            <p:nvPr/>
          </p:nvSpPr>
          <p:spPr bwMode="auto">
            <a:xfrm>
              <a:off x="2175" y="81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000" dirty="0">
                  <a:solidFill>
                    <a:srgbClr val="FFFF00"/>
                  </a:solidFill>
                </a:rPr>
                <a:t>NEURONA </a:t>
              </a:r>
              <a:r>
                <a:rPr lang="es-MX" sz="1000" dirty="0" smtClean="0">
                  <a:solidFill>
                    <a:srgbClr val="FFFF00"/>
                  </a:solidFill>
                </a:rPr>
                <a:t>PRESINÁPTICA</a:t>
              </a:r>
              <a:endParaRPr lang="es-ES" sz="1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67" name="Line 378"/>
          <p:cNvSpPr>
            <a:spLocks noChangeShapeType="1"/>
          </p:cNvSpPr>
          <p:nvPr/>
        </p:nvSpPr>
        <p:spPr bwMode="auto">
          <a:xfrm>
            <a:off x="4570413" y="1895475"/>
            <a:ext cx="0" cy="304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515"/>
          <p:cNvGrpSpPr>
            <a:grpSpLocks/>
          </p:cNvGrpSpPr>
          <p:nvPr/>
        </p:nvGrpSpPr>
        <p:grpSpPr bwMode="auto">
          <a:xfrm>
            <a:off x="4208463" y="2265363"/>
            <a:ext cx="723900" cy="473075"/>
            <a:chOff x="2651" y="1427"/>
            <a:chExt cx="456" cy="298"/>
          </a:xfrm>
        </p:grpSpPr>
        <p:sp>
          <p:nvSpPr>
            <p:cNvPr id="69" name="Freeform 379"/>
            <p:cNvSpPr>
              <a:spLocks/>
            </p:cNvSpPr>
            <p:nvPr/>
          </p:nvSpPr>
          <p:spPr bwMode="auto">
            <a:xfrm>
              <a:off x="2651" y="1434"/>
              <a:ext cx="456" cy="291"/>
            </a:xfrm>
            <a:custGeom>
              <a:avLst/>
              <a:gdLst/>
              <a:ahLst/>
              <a:cxnLst>
                <a:cxn ang="0">
                  <a:pos x="229" y="545"/>
                </a:cxn>
                <a:cxn ang="0">
                  <a:pos x="456" y="873"/>
                </a:cxn>
                <a:cxn ang="0">
                  <a:pos x="685" y="545"/>
                </a:cxn>
                <a:cxn ang="0">
                  <a:pos x="912" y="873"/>
                </a:cxn>
                <a:cxn ang="0">
                  <a:pos x="1141" y="545"/>
                </a:cxn>
                <a:cxn ang="0">
                  <a:pos x="1368" y="545"/>
                </a:cxn>
                <a:cxn ang="0">
                  <a:pos x="1368" y="0"/>
                </a:cxn>
                <a:cxn ang="0">
                  <a:pos x="0" y="0"/>
                </a:cxn>
                <a:cxn ang="0">
                  <a:pos x="0" y="545"/>
                </a:cxn>
                <a:cxn ang="0">
                  <a:pos x="229" y="545"/>
                </a:cxn>
              </a:cxnLst>
              <a:rect l="0" t="0" r="r" b="b"/>
              <a:pathLst>
                <a:path w="1368" h="873">
                  <a:moveTo>
                    <a:pt x="229" y="545"/>
                  </a:moveTo>
                  <a:lnTo>
                    <a:pt x="456" y="873"/>
                  </a:lnTo>
                  <a:lnTo>
                    <a:pt x="685" y="545"/>
                  </a:lnTo>
                  <a:lnTo>
                    <a:pt x="912" y="873"/>
                  </a:lnTo>
                  <a:lnTo>
                    <a:pt x="1141" y="545"/>
                  </a:lnTo>
                  <a:lnTo>
                    <a:pt x="1368" y="545"/>
                  </a:lnTo>
                  <a:lnTo>
                    <a:pt x="1368" y="0"/>
                  </a:lnTo>
                  <a:lnTo>
                    <a:pt x="0" y="0"/>
                  </a:lnTo>
                  <a:lnTo>
                    <a:pt x="0" y="545"/>
                  </a:lnTo>
                  <a:lnTo>
                    <a:pt x="229" y="545"/>
                  </a:lnTo>
                </a:path>
              </a:pathLst>
            </a:custGeom>
            <a:gradFill rotWithShape="0">
              <a:gsLst>
                <a:gs pos="0">
                  <a:srgbClr val="808000">
                    <a:gamma/>
                    <a:shade val="46275"/>
                    <a:invGamma/>
                  </a:srgbClr>
                </a:gs>
                <a:gs pos="50000">
                  <a:srgbClr val="808000"/>
                </a:gs>
                <a:gs pos="100000">
                  <a:srgbClr val="8080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0">
              <a:solidFill>
                <a:srgbClr val="CC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380"/>
            <p:cNvSpPr>
              <a:spLocks noChangeArrowheads="1"/>
            </p:cNvSpPr>
            <p:nvPr/>
          </p:nvSpPr>
          <p:spPr bwMode="auto">
            <a:xfrm>
              <a:off x="2826" y="1427"/>
              <a:ext cx="1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MX">
                  <a:solidFill>
                    <a:srgbClr val="FFFF00"/>
                  </a:solidFill>
                </a:rPr>
                <a:t>E</a:t>
              </a:r>
              <a:endParaRPr lang="es-ES">
                <a:solidFill>
                  <a:srgbClr val="FFFF00"/>
                </a:solidFill>
              </a:endParaRPr>
            </a:p>
          </p:txBody>
        </p:sp>
      </p:grpSp>
      <p:grpSp>
        <p:nvGrpSpPr>
          <p:cNvPr id="71" name="Group 381"/>
          <p:cNvGrpSpPr>
            <a:grpSpLocks/>
          </p:cNvGrpSpPr>
          <p:nvPr/>
        </p:nvGrpSpPr>
        <p:grpSpPr bwMode="auto">
          <a:xfrm>
            <a:off x="4222750" y="2925763"/>
            <a:ext cx="693738" cy="466725"/>
            <a:chOff x="2436" y="1962"/>
            <a:chExt cx="437" cy="294"/>
          </a:xfrm>
        </p:grpSpPr>
        <p:sp>
          <p:nvSpPr>
            <p:cNvPr id="72" name="Rectangle 382"/>
            <p:cNvSpPr>
              <a:spLocks noChangeArrowheads="1"/>
            </p:cNvSpPr>
            <p:nvPr/>
          </p:nvSpPr>
          <p:spPr bwMode="auto">
            <a:xfrm>
              <a:off x="2436" y="1962"/>
              <a:ext cx="437" cy="29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383"/>
            <p:cNvSpPr>
              <a:spLocks noChangeArrowheads="1"/>
            </p:cNvSpPr>
            <p:nvPr/>
          </p:nvSpPr>
          <p:spPr bwMode="auto">
            <a:xfrm>
              <a:off x="2487" y="2042"/>
              <a:ext cx="33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>
                  <a:solidFill>
                    <a:srgbClr val="000000"/>
                  </a:solidFill>
                </a:rPr>
                <a:t>NMDA</a:t>
              </a:r>
              <a:endParaRPr lang="es-ES" sz="2400" b="0">
                <a:latin typeface="Times New Roman" pitchFamily="18" charset="0"/>
              </a:endParaRPr>
            </a:p>
          </p:txBody>
        </p:sp>
      </p:grpSp>
      <p:grpSp>
        <p:nvGrpSpPr>
          <p:cNvPr id="74" name="Group 384"/>
          <p:cNvGrpSpPr>
            <a:grpSpLocks/>
          </p:cNvGrpSpPr>
          <p:nvPr/>
        </p:nvGrpSpPr>
        <p:grpSpPr bwMode="auto">
          <a:xfrm>
            <a:off x="3532188" y="2925763"/>
            <a:ext cx="692150" cy="466725"/>
            <a:chOff x="2001" y="1962"/>
            <a:chExt cx="436" cy="294"/>
          </a:xfrm>
        </p:grpSpPr>
        <p:sp>
          <p:nvSpPr>
            <p:cNvPr id="75" name="Freeform 385"/>
            <p:cNvSpPr>
              <a:spLocks/>
            </p:cNvSpPr>
            <p:nvPr/>
          </p:nvSpPr>
          <p:spPr bwMode="auto">
            <a:xfrm>
              <a:off x="2001" y="1962"/>
              <a:ext cx="436" cy="2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55" y="880"/>
                </a:cxn>
                <a:cxn ang="0">
                  <a:pos x="1309" y="0"/>
                </a:cxn>
                <a:cxn ang="0">
                  <a:pos x="0" y="0"/>
                </a:cxn>
              </a:cxnLst>
              <a:rect l="0" t="0" r="r" b="b"/>
              <a:pathLst>
                <a:path w="1309" h="880">
                  <a:moveTo>
                    <a:pt x="0" y="0"/>
                  </a:moveTo>
                  <a:lnTo>
                    <a:pt x="655" y="880"/>
                  </a:lnTo>
                  <a:lnTo>
                    <a:pt x="1309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386"/>
            <p:cNvSpPr>
              <a:spLocks noChangeArrowheads="1"/>
            </p:cNvSpPr>
            <p:nvPr/>
          </p:nvSpPr>
          <p:spPr bwMode="auto">
            <a:xfrm>
              <a:off x="2171" y="2032"/>
              <a:ext cx="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600">
                  <a:solidFill>
                    <a:srgbClr val="000000"/>
                  </a:solidFill>
                </a:rPr>
                <a:t>C</a:t>
              </a:r>
              <a:endParaRPr lang="es-ES" sz="2400" b="0">
                <a:latin typeface="Times New Roman" pitchFamily="18" charset="0"/>
              </a:endParaRPr>
            </a:p>
          </p:txBody>
        </p:sp>
      </p:grpSp>
      <p:grpSp>
        <p:nvGrpSpPr>
          <p:cNvPr id="77" name="Group 387"/>
          <p:cNvGrpSpPr>
            <a:grpSpLocks/>
          </p:cNvGrpSpPr>
          <p:nvPr/>
        </p:nvGrpSpPr>
        <p:grpSpPr bwMode="auto">
          <a:xfrm>
            <a:off x="4916488" y="2925763"/>
            <a:ext cx="692150" cy="466725"/>
            <a:chOff x="2873" y="1962"/>
            <a:chExt cx="436" cy="294"/>
          </a:xfrm>
        </p:grpSpPr>
        <p:sp>
          <p:nvSpPr>
            <p:cNvPr id="78" name="Freeform 388"/>
            <p:cNvSpPr>
              <a:spLocks/>
            </p:cNvSpPr>
            <p:nvPr/>
          </p:nvSpPr>
          <p:spPr bwMode="auto">
            <a:xfrm>
              <a:off x="2873" y="1962"/>
              <a:ext cx="436" cy="2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54" y="880"/>
                </a:cxn>
                <a:cxn ang="0">
                  <a:pos x="1310" y="0"/>
                </a:cxn>
                <a:cxn ang="0">
                  <a:pos x="0" y="0"/>
                </a:cxn>
              </a:cxnLst>
              <a:rect l="0" t="0" r="r" b="b"/>
              <a:pathLst>
                <a:path w="1310" h="880">
                  <a:moveTo>
                    <a:pt x="0" y="0"/>
                  </a:moveTo>
                  <a:lnTo>
                    <a:pt x="654" y="880"/>
                  </a:lnTo>
                  <a:lnTo>
                    <a:pt x="131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Rectangle 389"/>
            <p:cNvSpPr>
              <a:spLocks noChangeArrowheads="1"/>
            </p:cNvSpPr>
            <p:nvPr/>
          </p:nvSpPr>
          <p:spPr bwMode="auto">
            <a:xfrm>
              <a:off x="3037" y="2034"/>
              <a:ext cx="1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600">
                  <a:solidFill>
                    <a:srgbClr val="000000"/>
                  </a:solidFill>
                </a:rPr>
                <a:t>Q</a:t>
              </a:r>
              <a:endParaRPr lang="es-ES" sz="2400" b="0">
                <a:latin typeface="Times New Roman" pitchFamily="18" charset="0"/>
              </a:endParaRPr>
            </a:p>
          </p:txBody>
        </p:sp>
      </p:grpSp>
      <p:sp>
        <p:nvSpPr>
          <p:cNvPr id="80" name="Line 390"/>
          <p:cNvSpPr>
            <a:spLocks noChangeShapeType="1"/>
          </p:cNvSpPr>
          <p:nvPr/>
        </p:nvSpPr>
        <p:spPr bwMode="auto">
          <a:xfrm>
            <a:off x="4568825" y="3267075"/>
            <a:ext cx="0" cy="152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1" name="Group 492"/>
          <p:cNvGrpSpPr>
            <a:grpSpLocks/>
          </p:cNvGrpSpPr>
          <p:nvPr/>
        </p:nvGrpSpPr>
        <p:grpSpPr bwMode="auto">
          <a:xfrm>
            <a:off x="2419350" y="3105150"/>
            <a:ext cx="679450" cy="612775"/>
            <a:chOff x="1524" y="1956"/>
            <a:chExt cx="428" cy="386"/>
          </a:xfrm>
        </p:grpSpPr>
        <p:sp>
          <p:nvSpPr>
            <p:cNvPr id="82" name="Freeform 392"/>
            <p:cNvSpPr>
              <a:spLocks/>
            </p:cNvSpPr>
            <p:nvPr/>
          </p:nvSpPr>
          <p:spPr bwMode="auto">
            <a:xfrm>
              <a:off x="1524" y="1956"/>
              <a:ext cx="428" cy="386"/>
            </a:xfrm>
            <a:custGeom>
              <a:avLst/>
              <a:gdLst/>
              <a:ahLst/>
              <a:cxnLst>
                <a:cxn ang="0">
                  <a:pos x="1283" y="579"/>
                </a:cxn>
                <a:cxn ang="0">
                  <a:pos x="1269" y="462"/>
                </a:cxn>
                <a:cxn ang="0">
                  <a:pos x="1232" y="352"/>
                </a:cxn>
                <a:cxn ang="0">
                  <a:pos x="1172" y="254"/>
                </a:cxn>
                <a:cxn ang="0">
                  <a:pos x="1094" y="169"/>
                </a:cxn>
                <a:cxn ang="0">
                  <a:pos x="1000" y="98"/>
                </a:cxn>
                <a:cxn ang="0">
                  <a:pos x="890" y="45"/>
                </a:cxn>
                <a:cxn ang="0">
                  <a:pos x="770" y="11"/>
                </a:cxn>
                <a:cxn ang="0">
                  <a:pos x="641" y="0"/>
                </a:cxn>
                <a:cxn ang="0">
                  <a:pos x="512" y="11"/>
                </a:cxn>
                <a:cxn ang="0">
                  <a:pos x="391" y="45"/>
                </a:cxn>
                <a:cxn ang="0">
                  <a:pos x="282" y="98"/>
                </a:cxn>
                <a:cxn ang="0">
                  <a:pos x="187" y="169"/>
                </a:cxn>
                <a:cxn ang="0">
                  <a:pos x="109" y="254"/>
                </a:cxn>
                <a:cxn ang="0">
                  <a:pos x="49" y="352"/>
                </a:cxn>
                <a:cxn ang="0">
                  <a:pos x="12" y="462"/>
                </a:cxn>
                <a:cxn ang="0">
                  <a:pos x="0" y="579"/>
                </a:cxn>
                <a:cxn ang="0">
                  <a:pos x="12" y="695"/>
                </a:cxn>
                <a:cxn ang="0">
                  <a:pos x="49" y="804"/>
                </a:cxn>
                <a:cxn ang="0">
                  <a:pos x="109" y="903"/>
                </a:cxn>
                <a:cxn ang="0">
                  <a:pos x="187" y="989"/>
                </a:cxn>
                <a:cxn ang="0">
                  <a:pos x="282" y="1058"/>
                </a:cxn>
                <a:cxn ang="0">
                  <a:pos x="391" y="1112"/>
                </a:cxn>
                <a:cxn ang="0">
                  <a:pos x="512" y="1145"/>
                </a:cxn>
                <a:cxn ang="0">
                  <a:pos x="641" y="1158"/>
                </a:cxn>
                <a:cxn ang="0">
                  <a:pos x="770" y="1145"/>
                </a:cxn>
                <a:cxn ang="0">
                  <a:pos x="890" y="1112"/>
                </a:cxn>
                <a:cxn ang="0">
                  <a:pos x="1000" y="1058"/>
                </a:cxn>
                <a:cxn ang="0">
                  <a:pos x="1094" y="989"/>
                </a:cxn>
                <a:cxn ang="0">
                  <a:pos x="1172" y="903"/>
                </a:cxn>
                <a:cxn ang="0">
                  <a:pos x="1232" y="804"/>
                </a:cxn>
                <a:cxn ang="0">
                  <a:pos x="1269" y="695"/>
                </a:cxn>
                <a:cxn ang="0">
                  <a:pos x="1283" y="579"/>
                </a:cxn>
              </a:cxnLst>
              <a:rect l="0" t="0" r="r" b="b"/>
              <a:pathLst>
                <a:path w="1283" h="1158">
                  <a:moveTo>
                    <a:pt x="1283" y="579"/>
                  </a:moveTo>
                  <a:lnTo>
                    <a:pt x="1269" y="462"/>
                  </a:lnTo>
                  <a:lnTo>
                    <a:pt x="1232" y="352"/>
                  </a:lnTo>
                  <a:lnTo>
                    <a:pt x="1172" y="254"/>
                  </a:lnTo>
                  <a:lnTo>
                    <a:pt x="1094" y="169"/>
                  </a:lnTo>
                  <a:lnTo>
                    <a:pt x="1000" y="98"/>
                  </a:lnTo>
                  <a:lnTo>
                    <a:pt x="890" y="45"/>
                  </a:lnTo>
                  <a:lnTo>
                    <a:pt x="770" y="11"/>
                  </a:lnTo>
                  <a:lnTo>
                    <a:pt x="641" y="0"/>
                  </a:lnTo>
                  <a:lnTo>
                    <a:pt x="512" y="11"/>
                  </a:lnTo>
                  <a:lnTo>
                    <a:pt x="391" y="45"/>
                  </a:lnTo>
                  <a:lnTo>
                    <a:pt x="282" y="98"/>
                  </a:lnTo>
                  <a:lnTo>
                    <a:pt x="187" y="169"/>
                  </a:lnTo>
                  <a:lnTo>
                    <a:pt x="109" y="254"/>
                  </a:lnTo>
                  <a:lnTo>
                    <a:pt x="49" y="352"/>
                  </a:lnTo>
                  <a:lnTo>
                    <a:pt x="12" y="462"/>
                  </a:lnTo>
                  <a:lnTo>
                    <a:pt x="0" y="579"/>
                  </a:lnTo>
                  <a:lnTo>
                    <a:pt x="12" y="695"/>
                  </a:lnTo>
                  <a:lnTo>
                    <a:pt x="49" y="804"/>
                  </a:lnTo>
                  <a:lnTo>
                    <a:pt x="109" y="903"/>
                  </a:lnTo>
                  <a:lnTo>
                    <a:pt x="187" y="989"/>
                  </a:lnTo>
                  <a:lnTo>
                    <a:pt x="282" y="1058"/>
                  </a:lnTo>
                  <a:lnTo>
                    <a:pt x="391" y="1112"/>
                  </a:lnTo>
                  <a:lnTo>
                    <a:pt x="512" y="1145"/>
                  </a:lnTo>
                  <a:lnTo>
                    <a:pt x="641" y="1158"/>
                  </a:lnTo>
                  <a:lnTo>
                    <a:pt x="770" y="1145"/>
                  </a:lnTo>
                  <a:lnTo>
                    <a:pt x="890" y="1112"/>
                  </a:lnTo>
                  <a:lnTo>
                    <a:pt x="1000" y="1058"/>
                  </a:lnTo>
                  <a:lnTo>
                    <a:pt x="1094" y="989"/>
                  </a:lnTo>
                  <a:lnTo>
                    <a:pt x="1172" y="903"/>
                  </a:lnTo>
                  <a:lnTo>
                    <a:pt x="1232" y="804"/>
                  </a:lnTo>
                  <a:lnTo>
                    <a:pt x="1269" y="695"/>
                  </a:lnTo>
                  <a:lnTo>
                    <a:pt x="1283" y="5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393"/>
            <p:cNvSpPr>
              <a:spLocks/>
            </p:cNvSpPr>
            <p:nvPr/>
          </p:nvSpPr>
          <p:spPr bwMode="auto">
            <a:xfrm>
              <a:off x="1524" y="1956"/>
              <a:ext cx="428" cy="386"/>
            </a:xfrm>
            <a:custGeom>
              <a:avLst/>
              <a:gdLst/>
              <a:ahLst/>
              <a:cxnLst>
                <a:cxn ang="0">
                  <a:pos x="1283" y="579"/>
                </a:cxn>
                <a:cxn ang="0">
                  <a:pos x="1269" y="462"/>
                </a:cxn>
                <a:cxn ang="0">
                  <a:pos x="1232" y="352"/>
                </a:cxn>
                <a:cxn ang="0">
                  <a:pos x="1172" y="254"/>
                </a:cxn>
                <a:cxn ang="0">
                  <a:pos x="1094" y="169"/>
                </a:cxn>
                <a:cxn ang="0">
                  <a:pos x="1000" y="98"/>
                </a:cxn>
                <a:cxn ang="0">
                  <a:pos x="890" y="45"/>
                </a:cxn>
                <a:cxn ang="0">
                  <a:pos x="770" y="11"/>
                </a:cxn>
                <a:cxn ang="0">
                  <a:pos x="641" y="0"/>
                </a:cxn>
                <a:cxn ang="0">
                  <a:pos x="512" y="11"/>
                </a:cxn>
                <a:cxn ang="0">
                  <a:pos x="391" y="45"/>
                </a:cxn>
                <a:cxn ang="0">
                  <a:pos x="282" y="98"/>
                </a:cxn>
                <a:cxn ang="0">
                  <a:pos x="187" y="169"/>
                </a:cxn>
                <a:cxn ang="0">
                  <a:pos x="109" y="254"/>
                </a:cxn>
                <a:cxn ang="0">
                  <a:pos x="49" y="352"/>
                </a:cxn>
                <a:cxn ang="0">
                  <a:pos x="12" y="462"/>
                </a:cxn>
                <a:cxn ang="0">
                  <a:pos x="0" y="579"/>
                </a:cxn>
                <a:cxn ang="0">
                  <a:pos x="12" y="695"/>
                </a:cxn>
                <a:cxn ang="0">
                  <a:pos x="49" y="804"/>
                </a:cxn>
                <a:cxn ang="0">
                  <a:pos x="109" y="903"/>
                </a:cxn>
                <a:cxn ang="0">
                  <a:pos x="187" y="989"/>
                </a:cxn>
                <a:cxn ang="0">
                  <a:pos x="282" y="1058"/>
                </a:cxn>
                <a:cxn ang="0">
                  <a:pos x="391" y="1112"/>
                </a:cxn>
                <a:cxn ang="0">
                  <a:pos x="512" y="1145"/>
                </a:cxn>
                <a:cxn ang="0">
                  <a:pos x="641" y="1158"/>
                </a:cxn>
                <a:cxn ang="0">
                  <a:pos x="770" y="1145"/>
                </a:cxn>
                <a:cxn ang="0">
                  <a:pos x="890" y="1112"/>
                </a:cxn>
                <a:cxn ang="0">
                  <a:pos x="1000" y="1058"/>
                </a:cxn>
                <a:cxn ang="0">
                  <a:pos x="1094" y="989"/>
                </a:cxn>
                <a:cxn ang="0">
                  <a:pos x="1172" y="903"/>
                </a:cxn>
                <a:cxn ang="0">
                  <a:pos x="1232" y="804"/>
                </a:cxn>
                <a:cxn ang="0">
                  <a:pos x="1269" y="695"/>
                </a:cxn>
                <a:cxn ang="0">
                  <a:pos x="1283" y="579"/>
                </a:cxn>
                <a:cxn ang="0">
                  <a:pos x="1283" y="579"/>
                </a:cxn>
              </a:cxnLst>
              <a:rect l="0" t="0" r="r" b="b"/>
              <a:pathLst>
                <a:path w="1283" h="1158">
                  <a:moveTo>
                    <a:pt x="1283" y="579"/>
                  </a:moveTo>
                  <a:lnTo>
                    <a:pt x="1269" y="462"/>
                  </a:lnTo>
                  <a:lnTo>
                    <a:pt x="1232" y="352"/>
                  </a:lnTo>
                  <a:lnTo>
                    <a:pt x="1172" y="254"/>
                  </a:lnTo>
                  <a:lnTo>
                    <a:pt x="1094" y="169"/>
                  </a:lnTo>
                  <a:lnTo>
                    <a:pt x="1000" y="98"/>
                  </a:lnTo>
                  <a:lnTo>
                    <a:pt x="890" y="45"/>
                  </a:lnTo>
                  <a:lnTo>
                    <a:pt x="770" y="11"/>
                  </a:lnTo>
                  <a:lnTo>
                    <a:pt x="641" y="0"/>
                  </a:lnTo>
                  <a:lnTo>
                    <a:pt x="512" y="11"/>
                  </a:lnTo>
                  <a:lnTo>
                    <a:pt x="391" y="45"/>
                  </a:lnTo>
                  <a:lnTo>
                    <a:pt x="282" y="98"/>
                  </a:lnTo>
                  <a:lnTo>
                    <a:pt x="187" y="169"/>
                  </a:lnTo>
                  <a:lnTo>
                    <a:pt x="109" y="254"/>
                  </a:lnTo>
                  <a:lnTo>
                    <a:pt x="49" y="352"/>
                  </a:lnTo>
                  <a:lnTo>
                    <a:pt x="12" y="462"/>
                  </a:lnTo>
                  <a:lnTo>
                    <a:pt x="0" y="579"/>
                  </a:lnTo>
                  <a:lnTo>
                    <a:pt x="12" y="695"/>
                  </a:lnTo>
                  <a:lnTo>
                    <a:pt x="49" y="804"/>
                  </a:lnTo>
                  <a:lnTo>
                    <a:pt x="109" y="903"/>
                  </a:lnTo>
                  <a:lnTo>
                    <a:pt x="187" y="989"/>
                  </a:lnTo>
                  <a:lnTo>
                    <a:pt x="282" y="1058"/>
                  </a:lnTo>
                  <a:lnTo>
                    <a:pt x="391" y="1112"/>
                  </a:lnTo>
                  <a:lnTo>
                    <a:pt x="512" y="1145"/>
                  </a:lnTo>
                  <a:lnTo>
                    <a:pt x="641" y="1158"/>
                  </a:lnTo>
                  <a:lnTo>
                    <a:pt x="770" y="1145"/>
                  </a:lnTo>
                  <a:lnTo>
                    <a:pt x="890" y="1112"/>
                  </a:lnTo>
                  <a:lnTo>
                    <a:pt x="1000" y="1058"/>
                  </a:lnTo>
                  <a:lnTo>
                    <a:pt x="1094" y="989"/>
                  </a:lnTo>
                  <a:lnTo>
                    <a:pt x="1172" y="903"/>
                  </a:lnTo>
                  <a:lnTo>
                    <a:pt x="1232" y="804"/>
                  </a:lnTo>
                  <a:lnTo>
                    <a:pt x="1269" y="695"/>
                  </a:lnTo>
                  <a:lnTo>
                    <a:pt x="1283" y="579"/>
                  </a:lnTo>
                  <a:lnTo>
                    <a:pt x="1283" y="579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Rectangle 394"/>
            <p:cNvSpPr>
              <a:spLocks noChangeArrowheads="1"/>
            </p:cNvSpPr>
            <p:nvPr/>
          </p:nvSpPr>
          <p:spPr bwMode="auto">
            <a:xfrm>
              <a:off x="1605" y="2072"/>
              <a:ext cx="26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600">
                  <a:solidFill>
                    <a:srgbClr val="FFFFFF"/>
                  </a:solidFill>
                </a:rPr>
                <a:t>Ca</a:t>
              </a:r>
              <a:r>
                <a:rPr lang="es-ES" sz="1600" baseline="30000">
                  <a:solidFill>
                    <a:srgbClr val="FFFFFF"/>
                  </a:solidFill>
                </a:rPr>
                <a:t>++</a:t>
              </a:r>
              <a:endParaRPr lang="es-ES" sz="1600" b="0" baseline="30000"/>
            </a:p>
          </p:txBody>
        </p:sp>
      </p:grpSp>
      <p:grpSp>
        <p:nvGrpSpPr>
          <p:cNvPr id="85" name="Group 511"/>
          <p:cNvGrpSpPr>
            <a:grpSpLocks/>
          </p:cNvGrpSpPr>
          <p:nvPr/>
        </p:nvGrpSpPr>
        <p:grpSpPr bwMode="auto">
          <a:xfrm>
            <a:off x="2184400" y="3684588"/>
            <a:ext cx="4799013" cy="469900"/>
            <a:chOff x="1376" y="2321"/>
            <a:chExt cx="3023" cy="296"/>
          </a:xfrm>
        </p:grpSpPr>
        <p:grpSp>
          <p:nvGrpSpPr>
            <p:cNvPr id="86" name="Group 395"/>
            <p:cNvGrpSpPr>
              <a:grpSpLocks/>
            </p:cNvGrpSpPr>
            <p:nvPr/>
          </p:nvGrpSpPr>
          <p:grpSpPr bwMode="auto">
            <a:xfrm>
              <a:off x="1629" y="2419"/>
              <a:ext cx="218" cy="195"/>
              <a:chOff x="3687" y="2532"/>
              <a:chExt cx="218" cy="195"/>
            </a:xfrm>
          </p:grpSpPr>
          <p:sp>
            <p:nvSpPr>
              <p:cNvPr id="114" name="Rectangle 396"/>
              <p:cNvSpPr>
                <a:spLocks noChangeArrowheads="1"/>
              </p:cNvSpPr>
              <p:nvPr/>
            </p:nvSpPr>
            <p:spPr bwMode="auto">
              <a:xfrm>
                <a:off x="3687" y="2532"/>
                <a:ext cx="218" cy="195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Rectangle 397"/>
              <p:cNvSpPr>
                <a:spLocks noChangeArrowheads="1"/>
              </p:cNvSpPr>
              <p:nvPr/>
            </p:nvSpPr>
            <p:spPr bwMode="auto">
              <a:xfrm>
                <a:off x="3697" y="2534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s-MX" sz="1400">
                    <a:solidFill>
                      <a:srgbClr val="CC0000"/>
                    </a:solidFill>
                  </a:rPr>
                  <a:t>N</a:t>
                </a:r>
                <a:endParaRPr lang="es-ES" sz="1400">
                  <a:solidFill>
                    <a:srgbClr val="CC0000"/>
                  </a:solidFill>
                </a:endParaRPr>
              </a:p>
            </p:txBody>
          </p:sp>
        </p:grpSp>
        <p:grpSp>
          <p:nvGrpSpPr>
            <p:cNvPr id="87" name="Group 398"/>
            <p:cNvGrpSpPr>
              <a:grpSpLocks/>
            </p:cNvGrpSpPr>
            <p:nvPr/>
          </p:nvGrpSpPr>
          <p:grpSpPr bwMode="auto">
            <a:xfrm>
              <a:off x="1376" y="2419"/>
              <a:ext cx="219" cy="196"/>
              <a:chOff x="1152" y="2538"/>
              <a:chExt cx="219" cy="196"/>
            </a:xfrm>
          </p:grpSpPr>
          <p:sp>
            <p:nvSpPr>
              <p:cNvPr id="112" name="Rectangle 399"/>
              <p:cNvSpPr>
                <a:spLocks noChangeArrowheads="1"/>
              </p:cNvSpPr>
              <p:nvPr/>
            </p:nvSpPr>
            <p:spPr bwMode="auto">
              <a:xfrm>
                <a:off x="1152" y="2538"/>
                <a:ext cx="219" cy="196"/>
              </a:xfrm>
              <a:prstGeom prst="rect">
                <a:avLst/>
              </a:prstGeom>
              <a:solidFill>
                <a:srgbClr val="FF7C80"/>
              </a:solidFill>
              <a:ln w="0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Text Box 400"/>
              <p:cNvSpPr txBox="1">
                <a:spLocks noChangeArrowheads="1"/>
              </p:cNvSpPr>
              <p:nvPr/>
            </p:nvSpPr>
            <p:spPr bwMode="auto">
              <a:xfrm>
                <a:off x="1165" y="2541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400">
                    <a:solidFill>
                      <a:srgbClr val="006600"/>
                    </a:solidFill>
                  </a:rPr>
                  <a:t>T</a:t>
                </a:r>
                <a:endParaRPr lang="es-ES" sz="1400">
                  <a:solidFill>
                    <a:srgbClr val="006600"/>
                  </a:solidFill>
                </a:endParaRPr>
              </a:p>
            </p:txBody>
          </p:sp>
        </p:grpSp>
        <p:grpSp>
          <p:nvGrpSpPr>
            <p:cNvPr id="88" name="Group 401"/>
            <p:cNvGrpSpPr>
              <a:grpSpLocks/>
            </p:cNvGrpSpPr>
            <p:nvPr/>
          </p:nvGrpSpPr>
          <p:grpSpPr bwMode="auto">
            <a:xfrm>
              <a:off x="1877" y="2418"/>
              <a:ext cx="219" cy="196"/>
              <a:chOff x="1653" y="2537"/>
              <a:chExt cx="219" cy="196"/>
            </a:xfrm>
          </p:grpSpPr>
          <p:sp>
            <p:nvSpPr>
              <p:cNvPr id="110" name="Rectangle 402"/>
              <p:cNvSpPr>
                <a:spLocks noChangeArrowheads="1"/>
              </p:cNvSpPr>
              <p:nvPr/>
            </p:nvSpPr>
            <p:spPr bwMode="auto">
              <a:xfrm>
                <a:off x="1653" y="2537"/>
                <a:ext cx="219" cy="196"/>
              </a:xfrm>
              <a:prstGeom prst="rect">
                <a:avLst/>
              </a:prstGeom>
              <a:solidFill>
                <a:srgbClr val="FF00FF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Text Box 403"/>
              <p:cNvSpPr txBox="1">
                <a:spLocks noChangeArrowheads="1"/>
              </p:cNvSpPr>
              <p:nvPr/>
            </p:nvSpPr>
            <p:spPr bwMode="auto">
              <a:xfrm>
                <a:off x="1666" y="2539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400">
                    <a:solidFill>
                      <a:srgbClr val="000099"/>
                    </a:solidFill>
                  </a:rPr>
                  <a:t>L</a:t>
                </a:r>
                <a:endParaRPr lang="es-ES" sz="1400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89" name="Group 404"/>
            <p:cNvGrpSpPr>
              <a:grpSpLocks/>
            </p:cNvGrpSpPr>
            <p:nvPr/>
          </p:nvGrpSpPr>
          <p:grpSpPr bwMode="auto">
            <a:xfrm>
              <a:off x="2085" y="2321"/>
              <a:ext cx="384" cy="296"/>
              <a:chOff x="576" y="1680"/>
              <a:chExt cx="384" cy="296"/>
            </a:xfrm>
          </p:grpSpPr>
          <p:grpSp>
            <p:nvGrpSpPr>
              <p:cNvPr id="105" name="Group 405"/>
              <p:cNvGrpSpPr>
                <a:grpSpLocks/>
              </p:cNvGrpSpPr>
              <p:nvPr/>
            </p:nvGrpSpPr>
            <p:grpSpPr bwMode="auto">
              <a:xfrm>
                <a:off x="605" y="1680"/>
                <a:ext cx="307" cy="296"/>
                <a:chOff x="3101" y="2431"/>
                <a:chExt cx="307" cy="296"/>
              </a:xfrm>
            </p:grpSpPr>
            <p:cxnSp>
              <p:nvCxnSpPr>
                <p:cNvPr id="108" name="AutoShape 406"/>
                <p:cNvCxnSpPr>
                  <a:cxnSpLocks noChangeShapeType="1"/>
                </p:cNvCxnSpPr>
                <p:nvPr/>
              </p:nvCxnSpPr>
              <p:spPr bwMode="auto">
                <a:xfrm>
                  <a:off x="3257" y="2529"/>
                  <a:ext cx="2" cy="198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109" name="Freeform 407"/>
                <p:cNvSpPr>
                  <a:spLocks/>
                </p:cNvSpPr>
                <p:nvPr/>
              </p:nvSpPr>
              <p:spPr bwMode="auto">
                <a:xfrm>
                  <a:off x="3101" y="2431"/>
                  <a:ext cx="307" cy="287"/>
                </a:xfrm>
                <a:custGeom>
                  <a:avLst/>
                  <a:gdLst/>
                  <a:ahLst/>
                  <a:cxnLst>
                    <a:cxn ang="0">
                      <a:pos x="0" y="860"/>
                    </a:cxn>
                    <a:cxn ang="0">
                      <a:pos x="0" y="286"/>
                    </a:cxn>
                    <a:cxn ang="0">
                      <a:pos x="307" y="0"/>
                    </a:cxn>
                    <a:cxn ang="0">
                      <a:pos x="307" y="286"/>
                    </a:cxn>
                    <a:cxn ang="0">
                      <a:pos x="615" y="286"/>
                    </a:cxn>
                    <a:cxn ang="0">
                      <a:pos x="615" y="0"/>
                    </a:cxn>
                    <a:cxn ang="0">
                      <a:pos x="922" y="286"/>
                    </a:cxn>
                    <a:cxn ang="0">
                      <a:pos x="922" y="860"/>
                    </a:cxn>
                    <a:cxn ang="0">
                      <a:pos x="0" y="860"/>
                    </a:cxn>
                  </a:cxnLst>
                  <a:rect l="0" t="0" r="r" b="b"/>
                  <a:pathLst>
                    <a:path w="922" h="860">
                      <a:moveTo>
                        <a:pt x="0" y="860"/>
                      </a:moveTo>
                      <a:lnTo>
                        <a:pt x="0" y="286"/>
                      </a:lnTo>
                      <a:lnTo>
                        <a:pt x="307" y="0"/>
                      </a:lnTo>
                      <a:lnTo>
                        <a:pt x="307" y="286"/>
                      </a:lnTo>
                      <a:lnTo>
                        <a:pt x="615" y="286"/>
                      </a:lnTo>
                      <a:lnTo>
                        <a:pt x="615" y="0"/>
                      </a:lnTo>
                      <a:lnTo>
                        <a:pt x="922" y="286"/>
                      </a:lnTo>
                      <a:lnTo>
                        <a:pt x="922" y="860"/>
                      </a:lnTo>
                      <a:lnTo>
                        <a:pt x="0" y="860"/>
                      </a:lnTo>
                    </a:path>
                  </a:pathLst>
                </a:custGeom>
                <a:noFill/>
                <a:ln w="1270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" name="Text Box 408"/>
              <p:cNvSpPr txBox="1">
                <a:spLocks noChangeArrowheads="1"/>
              </p:cNvSpPr>
              <p:nvPr/>
            </p:nvSpPr>
            <p:spPr bwMode="auto">
              <a:xfrm>
                <a:off x="720" y="1800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Ks</a:t>
                </a:r>
                <a:endParaRPr lang="es-E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07" name="Text Box 409"/>
              <p:cNvSpPr txBox="1">
                <a:spLocks noChangeArrowheads="1"/>
              </p:cNvSpPr>
              <p:nvPr/>
            </p:nvSpPr>
            <p:spPr bwMode="auto">
              <a:xfrm>
                <a:off x="576" y="1800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Ka</a:t>
                </a:r>
                <a:endParaRPr lang="es-ES" sz="1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0" name="Group 410"/>
            <p:cNvGrpSpPr>
              <a:grpSpLocks/>
            </p:cNvGrpSpPr>
            <p:nvPr/>
          </p:nvGrpSpPr>
          <p:grpSpPr bwMode="auto">
            <a:xfrm>
              <a:off x="4180" y="2419"/>
              <a:ext cx="219" cy="196"/>
              <a:chOff x="3956" y="2538"/>
              <a:chExt cx="219" cy="196"/>
            </a:xfrm>
          </p:grpSpPr>
          <p:sp>
            <p:nvSpPr>
              <p:cNvPr id="103" name="Rectangle 411"/>
              <p:cNvSpPr>
                <a:spLocks noChangeArrowheads="1"/>
              </p:cNvSpPr>
              <p:nvPr/>
            </p:nvSpPr>
            <p:spPr bwMode="auto">
              <a:xfrm>
                <a:off x="3956" y="2538"/>
                <a:ext cx="219" cy="196"/>
              </a:xfrm>
              <a:prstGeom prst="rect">
                <a:avLst/>
              </a:prstGeom>
              <a:solidFill>
                <a:srgbClr val="FF7C80"/>
              </a:solidFill>
              <a:ln w="0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Text Box 412"/>
              <p:cNvSpPr txBox="1">
                <a:spLocks noChangeArrowheads="1"/>
              </p:cNvSpPr>
              <p:nvPr/>
            </p:nvSpPr>
            <p:spPr bwMode="auto">
              <a:xfrm>
                <a:off x="3970" y="2541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400">
                    <a:solidFill>
                      <a:srgbClr val="006600"/>
                    </a:solidFill>
                  </a:rPr>
                  <a:t>T</a:t>
                </a:r>
                <a:endParaRPr lang="es-ES" sz="1400">
                  <a:solidFill>
                    <a:srgbClr val="006600"/>
                  </a:solidFill>
                </a:endParaRPr>
              </a:p>
            </p:txBody>
          </p:sp>
        </p:grpSp>
        <p:grpSp>
          <p:nvGrpSpPr>
            <p:cNvPr id="91" name="Group 413"/>
            <p:cNvGrpSpPr>
              <a:grpSpLocks/>
            </p:cNvGrpSpPr>
            <p:nvPr/>
          </p:nvGrpSpPr>
          <p:grpSpPr bwMode="auto">
            <a:xfrm>
              <a:off x="3916" y="2419"/>
              <a:ext cx="218" cy="195"/>
              <a:chOff x="3687" y="2532"/>
              <a:chExt cx="218" cy="195"/>
            </a:xfrm>
          </p:grpSpPr>
          <p:sp>
            <p:nvSpPr>
              <p:cNvPr id="101" name="Rectangle 414"/>
              <p:cNvSpPr>
                <a:spLocks noChangeArrowheads="1"/>
              </p:cNvSpPr>
              <p:nvPr/>
            </p:nvSpPr>
            <p:spPr bwMode="auto">
              <a:xfrm>
                <a:off x="3687" y="2532"/>
                <a:ext cx="218" cy="195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415"/>
              <p:cNvSpPr>
                <a:spLocks noChangeArrowheads="1"/>
              </p:cNvSpPr>
              <p:nvPr/>
            </p:nvSpPr>
            <p:spPr bwMode="auto">
              <a:xfrm>
                <a:off x="3697" y="2534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s-MX" sz="1400">
                    <a:solidFill>
                      <a:srgbClr val="CC0000"/>
                    </a:solidFill>
                  </a:rPr>
                  <a:t>N</a:t>
                </a:r>
                <a:endParaRPr lang="es-ES" sz="1400">
                  <a:solidFill>
                    <a:srgbClr val="CC0000"/>
                  </a:solidFill>
                </a:endParaRPr>
              </a:p>
            </p:txBody>
          </p:sp>
        </p:grpSp>
        <p:grpSp>
          <p:nvGrpSpPr>
            <p:cNvPr id="92" name="Group 416"/>
            <p:cNvGrpSpPr>
              <a:grpSpLocks/>
            </p:cNvGrpSpPr>
            <p:nvPr/>
          </p:nvGrpSpPr>
          <p:grpSpPr bwMode="auto">
            <a:xfrm>
              <a:off x="3655" y="2418"/>
              <a:ext cx="219" cy="196"/>
              <a:chOff x="3419" y="2532"/>
              <a:chExt cx="219" cy="196"/>
            </a:xfrm>
          </p:grpSpPr>
          <p:sp>
            <p:nvSpPr>
              <p:cNvPr id="99" name="Rectangle 417"/>
              <p:cNvSpPr>
                <a:spLocks noChangeArrowheads="1"/>
              </p:cNvSpPr>
              <p:nvPr/>
            </p:nvSpPr>
            <p:spPr bwMode="auto">
              <a:xfrm>
                <a:off x="3419" y="2532"/>
                <a:ext cx="219" cy="196"/>
              </a:xfrm>
              <a:prstGeom prst="rect">
                <a:avLst/>
              </a:prstGeom>
              <a:solidFill>
                <a:srgbClr val="FF00FF"/>
              </a:solidFill>
              <a:ln w="0">
                <a:solidFill>
                  <a:srgbClr val="FFFF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Rectangle 418"/>
              <p:cNvSpPr>
                <a:spLocks noChangeArrowheads="1"/>
              </p:cNvSpPr>
              <p:nvPr/>
            </p:nvSpPr>
            <p:spPr bwMode="auto">
              <a:xfrm>
                <a:off x="3437" y="2534"/>
                <a:ext cx="1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s-MX" sz="1400">
                    <a:solidFill>
                      <a:srgbClr val="000099"/>
                    </a:solidFill>
                  </a:rPr>
                  <a:t>L</a:t>
                </a:r>
                <a:endParaRPr lang="es-ES" sz="1400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93" name="Group 419"/>
            <p:cNvGrpSpPr>
              <a:grpSpLocks/>
            </p:cNvGrpSpPr>
            <p:nvPr/>
          </p:nvGrpSpPr>
          <p:grpSpPr bwMode="auto">
            <a:xfrm>
              <a:off x="3302" y="2321"/>
              <a:ext cx="384" cy="296"/>
              <a:chOff x="3072" y="2440"/>
              <a:chExt cx="384" cy="296"/>
            </a:xfrm>
          </p:grpSpPr>
          <p:grpSp>
            <p:nvGrpSpPr>
              <p:cNvPr id="94" name="Group 420"/>
              <p:cNvGrpSpPr>
                <a:grpSpLocks/>
              </p:cNvGrpSpPr>
              <p:nvPr/>
            </p:nvGrpSpPr>
            <p:grpSpPr bwMode="auto">
              <a:xfrm>
                <a:off x="3101" y="2440"/>
                <a:ext cx="307" cy="296"/>
                <a:chOff x="3101" y="2431"/>
                <a:chExt cx="307" cy="296"/>
              </a:xfrm>
            </p:grpSpPr>
            <p:cxnSp>
              <p:nvCxnSpPr>
                <p:cNvPr id="97" name="AutoShape 421"/>
                <p:cNvCxnSpPr>
                  <a:cxnSpLocks noChangeShapeType="1"/>
                </p:cNvCxnSpPr>
                <p:nvPr/>
              </p:nvCxnSpPr>
              <p:spPr bwMode="auto">
                <a:xfrm>
                  <a:off x="3257" y="2529"/>
                  <a:ext cx="2" cy="198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98" name="Freeform 422"/>
                <p:cNvSpPr>
                  <a:spLocks/>
                </p:cNvSpPr>
                <p:nvPr/>
              </p:nvSpPr>
              <p:spPr bwMode="auto">
                <a:xfrm>
                  <a:off x="3101" y="2431"/>
                  <a:ext cx="307" cy="287"/>
                </a:xfrm>
                <a:custGeom>
                  <a:avLst/>
                  <a:gdLst/>
                  <a:ahLst/>
                  <a:cxnLst>
                    <a:cxn ang="0">
                      <a:pos x="0" y="860"/>
                    </a:cxn>
                    <a:cxn ang="0">
                      <a:pos x="0" y="286"/>
                    </a:cxn>
                    <a:cxn ang="0">
                      <a:pos x="307" y="0"/>
                    </a:cxn>
                    <a:cxn ang="0">
                      <a:pos x="307" y="286"/>
                    </a:cxn>
                    <a:cxn ang="0">
                      <a:pos x="615" y="286"/>
                    </a:cxn>
                    <a:cxn ang="0">
                      <a:pos x="615" y="0"/>
                    </a:cxn>
                    <a:cxn ang="0">
                      <a:pos x="922" y="286"/>
                    </a:cxn>
                    <a:cxn ang="0">
                      <a:pos x="922" y="860"/>
                    </a:cxn>
                    <a:cxn ang="0">
                      <a:pos x="0" y="860"/>
                    </a:cxn>
                  </a:cxnLst>
                  <a:rect l="0" t="0" r="r" b="b"/>
                  <a:pathLst>
                    <a:path w="922" h="860">
                      <a:moveTo>
                        <a:pt x="0" y="860"/>
                      </a:moveTo>
                      <a:lnTo>
                        <a:pt x="0" y="286"/>
                      </a:lnTo>
                      <a:lnTo>
                        <a:pt x="307" y="0"/>
                      </a:lnTo>
                      <a:lnTo>
                        <a:pt x="307" y="286"/>
                      </a:lnTo>
                      <a:lnTo>
                        <a:pt x="615" y="286"/>
                      </a:lnTo>
                      <a:lnTo>
                        <a:pt x="615" y="0"/>
                      </a:lnTo>
                      <a:lnTo>
                        <a:pt x="922" y="286"/>
                      </a:lnTo>
                      <a:lnTo>
                        <a:pt x="922" y="860"/>
                      </a:lnTo>
                      <a:lnTo>
                        <a:pt x="0" y="860"/>
                      </a:lnTo>
                    </a:path>
                  </a:pathLst>
                </a:custGeom>
                <a:noFill/>
                <a:ln w="1270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" name="Text Box 423"/>
              <p:cNvSpPr txBox="1">
                <a:spLocks noChangeArrowheads="1"/>
              </p:cNvSpPr>
              <p:nvPr/>
            </p:nvSpPr>
            <p:spPr bwMode="auto">
              <a:xfrm>
                <a:off x="3216" y="2560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Ka</a:t>
                </a:r>
                <a:endParaRPr lang="es-E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96" name="Text Box 424"/>
              <p:cNvSpPr txBox="1">
                <a:spLocks noChangeArrowheads="1"/>
              </p:cNvSpPr>
              <p:nvPr/>
            </p:nvSpPr>
            <p:spPr bwMode="auto">
              <a:xfrm>
                <a:off x="3072" y="2560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Ks</a:t>
                </a:r>
                <a:endParaRPr lang="es-ES" sz="100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6" name="Text Box 476"/>
          <p:cNvSpPr txBox="1">
            <a:spLocks noChangeArrowheads="1"/>
          </p:cNvSpPr>
          <p:nvPr/>
        </p:nvSpPr>
        <p:spPr bwMode="auto">
          <a:xfrm>
            <a:off x="3654425" y="333375"/>
            <a:ext cx="1828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solidFill>
                  <a:srgbClr val="CCFFCC"/>
                </a:solidFill>
              </a:rPr>
              <a:t>COOPERATIVIDAD ASOCIATIVIDAD ESPECIFICIDAD</a:t>
            </a:r>
            <a:endParaRPr lang="es-ES" sz="1400">
              <a:solidFill>
                <a:srgbClr val="CCFFCC"/>
              </a:solidFill>
            </a:endParaRPr>
          </a:p>
        </p:txBody>
      </p:sp>
      <p:sp>
        <p:nvSpPr>
          <p:cNvPr id="117" name="Freeform 425"/>
          <p:cNvSpPr>
            <a:spLocks/>
          </p:cNvSpPr>
          <p:nvPr/>
        </p:nvSpPr>
        <p:spPr bwMode="auto">
          <a:xfrm>
            <a:off x="2151063" y="4127500"/>
            <a:ext cx="4849812" cy="1550988"/>
          </a:xfrm>
          <a:custGeom>
            <a:avLst/>
            <a:gdLst/>
            <a:ahLst/>
            <a:cxnLst>
              <a:cxn ang="0">
                <a:pos x="3275" y="0"/>
              </a:cxn>
              <a:cxn ang="0">
                <a:pos x="0" y="0"/>
              </a:cxn>
              <a:cxn ang="0">
                <a:pos x="1091" y="2932"/>
              </a:cxn>
              <a:cxn ang="0">
                <a:pos x="8075" y="2932"/>
              </a:cxn>
              <a:cxn ang="0">
                <a:pos x="9167" y="0"/>
              </a:cxn>
              <a:cxn ang="0">
                <a:pos x="3275" y="0"/>
              </a:cxn>
            </a:cxnLst>
            <a:rect l="0" t="0" r="r" b="b"/>
            <a:pathLst>
              <a:path w="9167" h="2932">
                <a:moveTo>
                  <a:pt x="3275" y="0"/>
                </a:moveTo>
                <a:lnTo>
                  <a:pt x="0" y="0"/>
                </a:lnTo>
                <a:lnTo>
                  <a:pt x="1091" y="2932"/>
                </a:lnTo>
                <a:lnTo>
                  <a:pt x="8075" y="2932"/>
                </a:lnTo>
                <a:lnTo>
                  <a:pt x="9167" y="0"/>
                </a:lnTo>
                <a:lnTo>
                  <a:pt x="3275" y="0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" name="Rectangle 426"/>
          <p:cNvSpPr>
            <a:spLocks noChangeArrowheads="1"/>
          </p:cNvSpPr>
          <p:nvPr/>
        </p:nvSpPr>
        <p:spPr bwMode="auto">
          <a:xfrm>
            <a:off x="6807200" y="4832350"/>
            <a:ext cx="203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s-ES" sz="1200">
                <a:solidFill>
                  <a:srgbClr val="FFFFFF"/>
                </a:solidFill>
              </a:rPr>
              <a:t>Kd</a:t>
            </a:r>
            <a:endParaRPr lang="es-ES" sz="2400" b="0">
              <a:latin typeface="Times New Roman" pitchFamily="18" charset="0"/>
            </a:endParaRPr>
          </a:p>
        </p:txBody>
      </p:sp>
      <p:sp>
        <p:nvSpPr>
          <p:cNvPr id="119" name="Rectangle 427"/>
          <p:cNvSpPr>
            <a:spLocks noChangeArrowheads="1"/>
          </p:cNvSpPr>
          <p:nvPr/>
        </p:nvSpPr>
        <p:spPr bwMode="auto">
          <a:xfrm>
            <a:off x="7100888" y="4745038"/>
            <a:ext cx="101600" cy="303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" name="Rectangle 428"/>
          <p:cNvSpPr>
            <a:spLocks noChangeArrowheads="1"/>
          </p:cNvSpPr>
          <p:nvPr/>
        </p:nvSpPr>
        <p:spPr bwMode="auto">
          <a:xfrm>
            <a:off x="7113588" y="4757738"/>
            <a:ext cx="76200" cy="277812"/>
          </a:xfrm>
          <a:prstGeom prst="rect">
            <a:avLst/>
          </a:prstGeom>
          <a:noFill/>
          <a:ln w="2698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" name="Freeform 429"/>
          <p:cNvSpPr>
            <a:spLocks/>
          </p:cNvSpPr>
          <p:nvPr/>
        </p:nvSpPr>
        <p:spPr bwMode="auto">
          <a:xfrm>
            <a:off x="6654800" y="4745038"/>
            <a:ext cx="446088" cy="303212"/>
          </a:xfrm>
          <a:custGeom>
            <a:avLst/>
            <a:gdLst/>
            <a:ahLst/>
            <a:cxnLst>
              <a:cxn ang="0">
                <a:pos x="230" y="0"/>
              </a:cxn>
              <a:cxn ang="0">
                <a:pos x="843" y="0"/>
              </a:cxn>
              <a:cxn ang="0">
                <a:pos x="843" y="573"/>
              </a:cxn>
              <a:cxn ang="0">
                <a:pos x="0" y="573"/>
              </a:cxn>
            </a:cxnLst>
            <a:rect l="0" t="0" r="r" b="b"/>
            <a:pathLst>
              <a:path w="843" h="573">
                <a:moveTo>
                  <a:pt x="230" y="0"/>
                </a:moveTo>
                <a:lnTo>
                  <a:pt x="843" y="0"/>
                </a:lnTo>
                <a:lnTo>
                  <a:pt x="843" y="573"/>
                </a:lnTo>
                <a:lnTo>
                  <a:pt x="0" y="573"/>
                </a:lnTo>
              </a:path>
            </a:pathLst>
          </a:custGeom>
          <a:noFill/>
          <a:ln w="26988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" name="Rectangle 430"/>
          <p:cNvSpPr>
            <a:spLocks noChangeArrowheads="1"/>
          </p:cNvSpPr>
          <p:nvPr/>
        </p:nvSpPr>
        <p:spPr bwMode="auto">
          <a:xfrm>
            <a:off x="4105275" y="4783138"/>
            <a:ext cx="9286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s-ES" sz="1400">
                <a:solidFill>
                  <a:srgbClr val="FFFFFF"/>
                </a:solidFill>
              </a:rPr>
              <a:t>PKC-cAMP</a:t>
            </a:r>
            <a:endParaRPr lang="es-ES" sz="2400" b="0">
              <a:latin typeface="Times New Roman" pitchFamily="18" charset="0"/>
            </a:endParaRPr>
          </a:p>
        </p:txBody>
      </p:sp>
      <p:sp>
        <p:nvSpPr>
          <p:cNvPr id="123" name="Line 431"/>
          <p:cNvSpPr>
            <a:spLocks noChangeShapeType="1"/>
          </p:cNvSpPr>
          <p:nvPr/>
        </p:nvSpPr>
        <p:spPr bwMode="auto">
          <a:xfrm>
            <a:off x="5222875" y="4889500"/>
            <a:ext cx="1390650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4" name="Rectangle 432"/>
          <p:cNvSpPr>
            <a:spLocks noChangeArrowheads="1"/>
          </p:cNvSpPr>
          <p:nvPr/>
        </p:nvSpPr>
        <p:spPr bwMode="auto">
          <a:xfrm>
            <a:off x="2073275" y="4829175"/>
            <a:ext cx="203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s-ES" sz="1200">
                <a:solidFill>
                  <a:srgbClr val="FFFFFF"/>
                </a:solidFill>
              </a:rPr>
              <a:t>Kd</a:t>
            </a:r>
            <a:endParaRPr lang="es-ES" sz="2400" b="0">
              <a:latin typeface="Times New Roman" pitchFamily="18" charset="0"/>
            </a:endParaRPr>
          </a:p>
        </p:txBody>
      </p:sp>
      <p:sp>
        <p:nvSpPr>
          <p:cNvPr id="125" name="Rectangle 433"/>
          <p:cNvSpPr>
            <a:spLocks noChangeArrowheads="1"/>
          </p:cNvSpPr>
          <p:nvPr/>
        </p:nvSpPr>
        <p:spPr bwMode="auto">
          <a:xfrm>
            <a:off x="1936750" y="4749800"/>
            <a:ext cx="101600" cy="304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" name="Rectangle 434"/>
          <p:cNvSpPr>
            <a:spLocks noChangeArrowheads="1"/>
          </p:cNvSpPr>
          <p:nvPr/>
        </p:nvSpPr>
        <p:spPr bwMode="auto">
          <a:xfrm>
            <a:off x="1949450" y="4762500"/>
            <a:ext cx="74613" cy="277813"/>
          </a:xfrm>
          <a:prstGeom prst="rect">
            <a:avLst/>
          </a:prstGeom>
          <a:noFill/>
          <a:ln w="2698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Freeform 435"/>
          <p:cNvSpPr>
            <a:spLocks/>
          </p:cNvSpPr>
          <p:nvPr/>
        </p:nvSpPr>
        <p:spPr bwMode="auto">
          <a:xfrm>
            <a:off x="2036763" y="4749800"/>
            <a:ext cx="447675" cy="303213"/>
          </a:xfrm>
          <a:custGeom>
            <a:avLst/>
            <a:gdLst/>
            <a:ahLst/>
            <a:cxnLst>
              <a:cxn ang="0">
                <a:pos x="614" y="0"/>
              </a:cxn>
              <a:cxn ang="0">
                <a:pos x="0" y="0"/>
              </a:cxn>
              <a:cxn ang="0">
                <a:pos x="0" y="574"/>
              </a:cxn>
              <a:cxn ang="0">
                <a:pos x="844" y="574"/>
              </a:cxn>
            </a:cxnLst>
            <a:rect l="0" t="0" r="r" b="b"/>
            <a:pathLst>
              <a:path w="844" h="574">
                <a:moveTo>
                  <a:pt x="614" y="0"/>
                </a:moveTo>
                <a:lnTo>
                  <a:pt x="0" y="0"/>
                </a:lnTo>
                <a:lnTo>
                  <a:pt x="0" y="574"/>
                </a:lnTo>
                <a:lnTo>
                  <a:pt x="844" y="574"/>
                </a:lnTo>
              </a:path>
            </a:pathLst>
          </a:custGeom>
          <a:noFill/>
          <a:ln w="26988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Line 436"/>
          <p:cNvSpPr>
            <a:spLocks noChangeShapeType="1"/>
          </p:cNvSpPr>
          <p:nvPr/>
        </p:nvSpPr>
        <p:spPr bwMode="auto">
          <a:xfrm>
            <a:off x="4568825" y="5678488"/>
            <a:ext cx="0" cy="457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Rectangle 437"/>
          <p:cNvSpPr>
            <a:spLocks noChangeArrowheads="1"/>
          </p:cNvSpPr>
          <p:nvPr/>
        </p:nvSpPr>
        <p:spPr bwMode="auto">
          <a:xfrm>
            <a:off x="3201988" y="4189413"/>
            <a:ext cx="268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000">
                <a:solidFill>
                  <a:srgbClr val="FFFFFF"/>
                </a:solidFill>
              </a:rPr>
              <a:t>CaM</a:t>
            </a:r>
            <a:endParaRPr lang="es-ES" sz="1000" b="0">
              <a:latin typeface="Times New Roman" pitchFamily="18" charset="0"/>
            </a:endParaRPr>
          </a:p>
        </p:txBody>
      </p:sp>
      <p:sp>
        <p:nvSpPr>
          <p:cNvPr id="130" name="Line 438"/>
          <p:cNvSpPr>
            <a:spLocks noChangeShapeType="1"/>
          </p:cNvSpPr>
          <p:nvPr/>
        </p:nvSpPr>
        <p:spPr bwMode="auto">
          <a:xfrm>
            <a:off x="3349625" y="4333875"/>
            <a:ext cx="0" cy="7620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" name="Line 439"/>
          <p:cNvSpPr>
            <a:spLocks noChangeShapeType="1"/>
          </p:cNvSpPr>
          <p:nvPr/>
        </p:nvSpPr>
        <p:spPr bwMode="auto">
          <a:xfrm>
            <a:off x="2759075" y="4133850"/>
            <a:ext cx="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" name="Text Box 440"/>
          <p:cNvSpPr txBox="1">
            <a:spLocks noChangeArrowheads="1"/>
          </p:cNvSpPr>
          <p:nvPr/>
        </p:nvSpPr>
        <p:spPr bwMode="auto">
          <a:xfrm>
            <a:off x="4949825" y="5038725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solidFill>
                  <a:srgbClr val="FF9900"/>
                </a:solidFill>
              </a:rPr>
              <a:t>P</a:t>
            </a:r>
            <a:r>
              <a:rPr lang="es-MX" sz="1400" baseline="-25000">
                <a:solidFill>
                  <a:srgbClr val="FF9900"/>
                </a:solidFill>
              </a:rPr>
              <a:t>i</a:t>
            </a:r>
            <a:endParaRPr lang="es-ES" sz="1400">
              <a:solidFill>
                <a:srgbClr val="FF9900"/>
              </a:solidFill>
            </a:endParaRPr>
          </a:p>
        </p:txBody>
      </p:sp>
      <p:sp>
        <p:nvSpPr>
          <p:cNvPr id="133" name="Line 441"/>
          <p:cNvSpPr>
            <a:spLocks noChangeShapeType="1"/>
          </p:cNvSpPr>
          <p:nvPr/>
        </p:nvSpPr>
        <p:spPr bwMode="auto">
          <a:xfrm>
            <a:off x="4111625" y="5678488"/>
            <a:ext cx="0" cy="304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" name="Line 442"/>
          <p:cNvSpPr>
            <a:spLocks noChangeShapeType="1"/>
          </p:cNvSpPr>
          <p:nvPr/>
        </p:nvSpPr>
        <p:spPr bwMode="auto">
          <a:xfrm>
            <a:off x="5026025" y="5678488"/>
            <a:ext cx="0" cy="304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" name="Rectangle 443"/>
          <p:cNvSpPr>
            <a:spLocks noChangeArrowheads="1"/>
          </p:cNvSpPr>
          <p:nvPr/>
        </p:nvSpPr>
        <p:spPr bwMode="auto">
          <a:xfrm>
            <a:off x="3121025" y="5114925"/>
            <a:ext cx="4302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000">
                <a:solidFill>
                  <a:srgbClr val="FFFFFF"/>
                </a:solidFill>
              </a:rPr>
              <a:t>CaCaM</a:t>
            </a:r>
            <a:endParaRPr lang="es-ES" sz="2400" b="0">
              <a:latin typeface="Times New Roman" pitchFamily="18" charset="0"/>
            </a:endParaRPr>
          </a:p>
        </p:txBody>
      </p:sp>
      <p:sp>
        <p:nvSpPr>
          <p:cNvPr id="136" name="Text Box 444"/>
          <p:cNvSpPr txBox="1">
            <a:spLocks noChangeArrowheads="1"/>
          </p:cNvSpPr>
          <p:nvPr/>
        </p:nvSpPr>
        <p:spPr bwMode="auto">
          <a:xfrm>
            <a:off x="2768600" y="5392738"/>
            <a:ext cx="942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>
                <a:solidFill>
                  <a:schemeClr val="bg1"/>
                </a:solidFill>
              </a:rPr>
              <a:t>PKII-CaCaM</a:t>
            </a:r>
            <a:endParaRPr lang="es-ES" sz="1000">
              <a:solidFill>
                <a:schemeClr val="bg1"/>
              </a:solidFill>
            </a:endParaRPr>
          </a:p>
        </p:txBody>
      </p:sp>
      <p:sp>
        <p:nvSpPr>
          <p:cNvPr id="137" name="Line 445"/>
          <p:cNvSpPr>
            <a:spLocks noChangeShapeType="1"/>
          </p:cNvSpPr>
          <p:nvPr/>
        </p:nvSpPr>
        <p:spPr bwMode="auto">
          <a:xfrm>
            <a:off x="4568825" y="5057775"/>
            <a:ext cx="0" cy="381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" name="Line 446"/>
          <p:cNvSpPr>
            <a:spLocks noChangeShapeType="1"/>
          </p:cNvSpPr>
          <p:nvPr/>
        </p:nvSpPr>
        <p:spPr bwMode="auto">
          <a:xfrm>
            <a:off x="3578225" y="5191125"/>
            <a:ext cx="914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" name="Line 447"/>
          <p:cNvSpPr>
            <a:spLocks noChangeShapeType="1"/>
          </p:cNvSpPr>
          <p:nvPr/>
        </p:nvSpPr>
        <p:spPr bwMode="auto">
          <a:xfrm>
            <a:off x="3659188" y="5514975"/>
            <a:ext cx="1752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0" name="Text Box 448"/>
          <p:cNvSpPr txBox="1">
            <a:spLocks noChangeArrowheads="1"/>
          </p:cNvSpPr>
          <p:nvPr/>
        </p:nvSpPr>
        <p:spPr bwMode="auto">
          <a:xfrm>
            <a:off x="5359400" y="5362575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>
                <a:solidFill>
                  <a:schemeClr val="bg1"/>
                </a:solidFill>
              </a:rPr>
              <a:t>PKII-CaCaM-</a:t>
            </a:r>
            <a:r>
              <a:rPr lang="es-MX" sz="1400">
                <a:solidFill>
                  <a:srgbClr val="FF9900"/>
                </a:solidFill>
              </a:rPr>
              <a:t>P</a:t>
            </a:r>
            <a:endParaRPr lang="es-ES" sz="1400">
              <a:solidFill>
                <a:srgbClr val="FF9900"/>
              </a:solidFill>
            </a:endParaRPr>
          </a:p>
        </p:txBody>
      </p:sp>
      <p:sp>
        <p:nvSpPr>
          <p:cNvPr id="141" name="Line 449"/>
          <p:cNvSpPr>
            <a:spLocks noChangeShapeType="1"/>
          </p:cNvSpPr>
          <p:nvPr/>
        </p:nvSpPr>
        <p:spPr bwMode="auto">
          <a:xfrm flipH="1">
            <a:off x="4635500" y="5191125"/>
            <a:ext cx="381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" name="Text Box 450"/>
          <p:cNvSpPr txBox="1">
            <a:spLocks noChangeArrowheads="1"/>
          </p:cNvSpPr>
          <p:nvPr/>
        </p:nvSpPr>
        <p:spPr bwMode="auto">
          <a:xfrm>
            <a:off x="3987800" y="4143375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200">
                <a:solidFill>
                  <a:srgbClr val="FF9900"/>
                </a:solidFill>
              </a:rPr>
              <a:t>IP</a:t>
            </a:r>
            <a:r>
              <a:rPr lang="es-MX" sz="1200" baseline="-25000">
                <a:solidFill>
                  <a:srgbClr val="FF9900"/>
                </a:solidFill>
              </a:rPr>
              <a:t>3</a:t>
            </a:r>
            <a:endParaRPr lang="es-ES" sz="1200">
              <a:solidFill>
                <a:srgbClr val="FF9900"/>
              </a:solidFill>
            </a:endParaRPr>
          </a:p>
        </p:txBody>
      </p:sp>
      <p:sp>
        <p:nvSpPr>
          <p:cNvPr id="143" name="Text Box 451"/>
          <p:cNvSpPr txBox="1">
            <a:spLocks noChangeArrowheads="1"/>
          </p:cNvSpPr>
          <p:nvPr/>
        </p:nvSpPr>
        <p:spPr bwMode="auto">
          <a:xfrm>
            <a:off x="4025900" y="4573588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>
                <a:solidFill>
                  <a:srgbClr val="FF9900"/>
                </a:solidFill>
              </a:rPr>
              <a:t>IP</a:t>
            </a:r>
            <a:endParaRPr lang="es-ES" sz="1000">
              <a:solidFill>
                <a:srgbClr val="FF9900"/>
              </a:solidFill>
            </a:endParaRPr>
          </a:p>
        </p:txBody>
      </p:sp>
      <p:sp>
        <p:nvSpPr>
          <p:cNvPr id="144" name="Line 452"/>
          <p:cNvSpPr>
            <a:spLocks noChangeShapeType="1"/>
          </p:cNvSpPr>
          <p:nvPr/>
        </p:nvSpPr>
        <p:spPr bwMode="auto">
          <a:xfrm>
            <a:off x="4216400" y="4367213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" name="Line 453"/>
          <p:cNvSpPr>
            <a:spLocks noChangeShapeType="1"/>
          </p:cNvSpPr>
          <p:nvPr/>
        </p:nvSpPr>
        <p:spPr bwMode="auto">
          <a:xfrm flipH="1">
            <a:off x="2500313" y="4889500"/>
            <a:ext cx="1384300" cy="1588"/>
          </a:xfrm>
          <a:prstGeom prst="line">
            <a:avLst/>
          </a:prstGeom>
          <a:noFill/>
          <a:ln w="26988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6" name="Line 455"/>
          <p:cNvSpPr>
            <a:spLocks noChangeShapeType="1"/>
          </p:cNvSpPr>
          <p:nvPr/>
        </p:nvSpPr>
        <p:spPr bwMode="auto">
          <a:xfrm>
            <a:off x="2911475" y="4695825"/>
            <a:ext cx="381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Rectangle 456"/>
          <p:cNvSpPr>
            <a:spLocks noChangeArrowheads="1"/>
          </p:cNvSpPr>
          <p:nvPr/>
        </p:nvSpPr>
        <p:spPr bwMode="auto">
          <a:xfrm>
            <a:off x="2555875" y="4619625"/>
            <a:ext cx="4048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ES" sz="1000">
                <a:solidFill>
                  <a:srgbClr val="FFFFFF"/>
                </a:solidFill>
              </a:rPr>
              <a:t>Ca</a:t>
            </a:r>
            <a:r>
              <a:rPr lang="es-ES" sz="1000" baseline="30000">
                <a:solidFill>
                  <a:srgbClr val="FFFFFF"/>
                </a:solidFill>
              </a:rPr>
              <a:t>++</a:t>
            </a:r>
            <a:endParaRPr lang="es-ES" sz="1000" b="0" baseline="30000">
              <a:latin typeface="Times New Roman" pitchFamily="18" charset="0"/>
            </a:endParaRPr>
          </a:p>
        </p:txBody>
      </p:sp>
      <p:sp>
        <p:nvSpPr>
          <p:cNvPr id="148" name="Rectangle 457"/>
          <p:cNvSpPr>
            <a:spLocks noChangeArrowheads="1"/>
          </p:cNvSpPr>
          <p:nvPr/>
        </p:nvSpPr>
        <p:spPr bwMode="auto">
          <a:xfrm>
            <a:off x="3625850" y="4619625"/>
            <a:ext cx="4048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ES" sz="1000">
                <a:solidFill>
                  <a:srgbClr val="FFFFFF"/>
                </a:solidFill>
              </a:rPr>
              <a:t>Ca</a:t>
            </a:r>
            <a:r>
              <a:rPr lang="es-ES" sz="1000" baseline="30000">
                <a:solidFill>
                  <a:srgbClr val="FFFFFF"/>
                </a:solidFill>
              </a:rPr>
              <a:t>++</a:t>
            </a:r>
            <a:endParaRPr lang="es-ES" sz="1000" b="0" baseline="30000">
              <a:latin typeface="Times New Roman" pitchFamily="18" charset="0"/>
            </a:endParaRPr>
          </a:p>
        </p:txBody>
      </p:sp>
      <p:sp>
        <p:nvSpPr>
          <p:cNvPr id="149" name="Line 458"/>
          <p:cNvSpPr>
            <a:spLocks noChangeShapeType="1"/>
          </p:cNvSpPr>
          <p:nvPr/>
        </p:nvSpPr>
        <p:spPr bwMode="auto">
          <a:xfrm flipH="1">
            <a:off x="3425825" y="4695825"/>
            <a:ext cx="2286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0" name="Group 459"/>
          <p:cNvGrpSpPr>
            <a:grpSpLocks/>
          </p:cNvGrpSpPr>
          <p:nvPr/>
        </p:nvGrpSpPr>
        <p:grpSpPr bwMode="auto">
          <a:xfrm>
            <a:off x="5864225" y="4124325"/>
            <a:ext cx="533400" cy="133350"/>
            <a:chOff x="3600" y="2748"/>
            <a:chExt cx="432" cy="96"/>
          </a:xfrm>
        </p:grpSpPr>
        <p:sp>
          <p:nvSpPr>
            <p:cNvPr id="151" name="Line 460"/>
            <p:cNvSpPr>
              <a:spLocks noChangeShapeType="1"/>
            </p:cNvSpPr>
            <p:nvPr/>
          </p:nvSpPr>
          <p:spPr bwMode="auto">
            <a:xfrm flipH="1">
              <a:off x="3600" y="2837"/>
              <a:ext cx="432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461"/>
            <p:cNvSpPr>
              <a:spLocks noChangeShapeType="1"/>
            </p:cNvSpPr>
            <p:nvPr/>
          </p:nvSpPr>
          <p:spPr bwMode="auto">
            <a:xfrm>
              <a:off x="4027" y="2748"/>
              <a:ext cx="0" cy="9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" name="Line 462"/>
          <p:cNvSpPr>
            <a:spLocks noChangeShapeType="1"/>
          </p:cNvSpPr>
          <p:nvPr/>
        </p:nvSpPr>
        <p:spPr bwMode="auto">
          <a:xfrm flipV="1">
            <a:off x="5292725" y="4262438"/>
            <a:ext cx="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" name="Rectangle 463"/>
          <p:cNvSpPr>
            <a:spLocks noChangeArrowheads="1"/>
          </p:cNvSpPr>
          <p:nvPr/>
        </p:nvSpPr>
        <p:spPr bwMode="auto">
          <a:xfrm>
            <a:off x="5497513" y="4181475"/>
            <a:ext cx="4048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ES" sz="1000">
                <a:solidFill>
                  <a:srgbClr val="FFFFFF"/>
                </a:solidFill>
              </a:rPr>
              <a:t>Ca</a:t>
            </a:r>
            <a:r>
              <a:rPr lang="es-ES" sz="1000" baseline="30000">
                <a:solidFill>
                  <a:srgbClr val="FFFFFF"/>
                </a:solidFill>
              </a:rPr>
              <a:t>++</a:t>
            </a:r>
            <a:endParaRPr lang="es-ES" sz="1000" b="0" baseline="30000">
              <a:latin typeface="Times New Roman" pitchFamily="18" charset="0"/>
            </a:endParaRPr>
          </a:p>
        </p:txBody>
      </p:sp>
      <p:grpSp>
        <p:nvGrpSpPr>
          <p:cNvPr id="155" name="Group 464"/>
          <p:cNvGrpSpPr>
            <a:grpSpLocks/>
          </p:cNvGrpSpPr>
          <p:nvPr/>
        </p:nvGrpSpPr>
        <p:grpSpPr bwMode="auto">
          <a:xfrm>
            <a:off x="5321300" y="4338638"/>
            <a:ext cx="381000" cy="152400"/>
            <a:chOff x="3354" y="2883"/>
            <a:chExt cx="240" cy="96"/>
          </a:xfrm>
        </p:grpSpPr>
        <p:sp>
          <p:nvSpPr>
            <p:cNvPr id="156" name="Line 465"/>
            <p:cNvSpPr>
              <a:spLocks noChangeShapeType="1"/>
            </p:cNvSpPr>
            <p:nvPr/>
          </p:nvSpPr>
          <p:spPr bwMode="auto">
            <a:xfrm>
              <a:off x="3588" y="2883"/>
              <a:ext cx="0" cy="9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466"/>
            <p:cNvSpPr>
              <a:spLocks noChangeShapeType="1"/>
            </p:cNvSpPr>
            <p:nvPr/>
          </p:nvSpPr>
          <p:spPr bwMode="auto">
            <a:xfrm flipH="1">
              <a:off x="3354" y="2976"/>
              <a:ext cx="24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8" name="Line 467"/>
          <p:cNvSpPr>
            <a:spLocks noChangeShapeType="1"/>
          </p:cNvSpPr>
          <p:nvPr/>
        </p:nvSpPr>
        <p:spPr bwMode="auto">
          <a:xfrm flipH="1">
            <a:off x="4340225" y="4424363"/>
            <a:ext cx="2286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9" name="Line 468"/>
          <p:cNvSpPr>
            <a:spLocks noChangeShapeType="1"/>
          </p:cNvSpPr>
          <p:nvPr/>
        </p:nvSpPr>
        <p:spPr bwMode="auto">
          <a:xfrm flipH="1">
            <a:off x="4340225" y="4271963"/>
            <a:ext cx="9620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" name="Line 469"/>
          <p:cNvSpPr>
            <a:spLocks noChangeShapeType="1"/>
          </p:cNvSpPr>
          <p:nvPr/>
        </p:nvSpPr>
        <p:spPr bwMode="auto">
          <a:xfrm flipH="1">
            <a:off x="4340225" y="4710113"/>
            <a:ext cx="9620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" name="Line 470"/>
          <p:cNvSpPr>
            <a:spLocks noChangeShapeType="1"/>
          </p:cNvSpPr>
          <p:nvPr/>
        </p:nvSpPr>
        <p:spPr bwMode="auto">
          <a:xfrm>
            <a:off x="4568825" y="4105275"/>
            <a:ext cx="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2" name="Freeform 471"/>
          <p:cNvSpPr>
            <a:spLocks/>
          </p:cNvSpPr>
          <p:nvPr/>
        </p:nvSpPr>
        <p:spPr bwMode="auto">
          <a:xfrm>
            <a:off x="2151063" y="4127500"/>
            <a:ext cx="4849812" cy="1550988"/>
          </a:xfrm>
          <a:custGeom>
            <a:avLst/>
            <a:gdLst/>
            <a:ahLst/>
            <a:cxnLst>
              <a:cxn ang="0">
                <a:pos x="3275" y="0"/>
              </a:cxn>
              <a:cxn ang="0">
                <a:pos x="0" y="0"/>
              </a:cxn>
              <a:cxn ang="0">
                <a:pos x="1091" y="2932"/>
              </a:cxn>
              <a:cxn ang="0">
                <a:pos x="8075" y="2932"/>
              </a:cxn>
              <a:cxn ang="0">
                <a:pos x="9167" y="0"/>
              </a:cxn>
              <a:cxn ang="0">
                <a:pos x="3275" y="0"/>
              </a:cxn>
            </a:cxnLst>
            <a:rect l="0" t="0" r="r" b="b"/>
            <a:pathLst>
              <a:path w="9167" h="2932">
                <a:moveTo>
                  <a:pt x="3275" y="0"/>
                </a:moveTo>
                <a:lnTo>
                  <a:pt x="0" y="0"/>
                </a:lnTo>
                <a:lnTo>
                  <a:pt x="1091" y="2932"/>
                </a:lnTo>
                <a:lnTo>
                  <a:pt x="8075" y="2932"/>
                </a:lnTo>
                <a:lnTo>
                  <a:pt x="9167" y="0"/>
                </a:lnTo>
                <a:lnTo>
                  <a:pt x="3275" y="0"/>
                </a:lnTo>
              </a:path>
            </a:pathLst>
          </a:custGeom>
          <a:noFill/>
          <a:ln w="26988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" name="Text Box 509"/>
          <p:cNvSpPr txBox="1">
            <a:spLocks noChangeArrowheads="1"/>
          </p:cNvSpPr>
          <p:nvPr/>
        </p:nvSpPr>
        <p:spPr bwMode="auto">
          <a:xfrm>
            <a:off x="3902075" y="45434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/>
              <a:t>+</a:t>
            </a:r>
            <a:endParaRPr lang="es-ES" sz="1400"/>
          </a:p>
        </p:txBody>
      </p:sp>
      <p:grpSp>
        <p:nvGrpSpPr>
          <p:cNvPr id="164" name="Group 508"/>
          <p:cNvGrpSpPr>
            <a:grpSpLocks/>
          </p:cNvGrpSpPr>
          <p:nvPr/>
        </p:nvGrpSpPr>
        <p:grpSpPr bwMode="auto">
          <a:xfrm>
            <a:off x="3876675" y="3406775"/>
            <a:ext cx="1385888" cy="711200"/>
            <a:chOff x="2442" y="2146"/>
            <a:chExt cx="873" cy="448"/>
          </a:xfrm>
        </p:grpSpPr>
        <p:sp>
          <p:nvSpPr>
            <p:cNvPr id="165" name="Rectangle 360"/>
            <p:cNvSpPr>
              <a:spLocks noChangeArrowheads="1"/>
            </p:cNvSpPr>
            <p:nvPr/>
          </p:nvSpPr>
          <p:spPr bwMode="auto">
            <a:xfrm>
              <a:off x="2442" y="2154"/>
              <a:ext cx="873" cy="440"/>
            </a:xfrm>
            <a:prstGeom prst="rect">
              <a:avLst/>
            </a:pr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Rectangle 472"/>
            <p:cNvSpPr>
              <a:spLocks noChangeArrowheads="1"/>
            </p:cNvSpPr>
            <p:nvPr/>
          </p:nvSpPr>
          <p:spPr bwMode="auto">
            <a:xfrm>
              <a:off x="2450" y="2146"/>
              <a:ext cx="857" cy="440"/>
            </a:xfrm>
            <a:prstGeom prst="rect">
              <a:avLst/>
            </a:prstGeom>
            <a:noFill/>
            <a:ln w="2698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7" name="Group 500"/>
            <p:cNvGrpSpPr>
              <a:grpSpLocks/>
            </p:cNvGrpSpPr>
            <p:nvPr/>
          </p:nvGrpSpPr>
          <p:grpSpPr bwMode="auto">
            <a:xfrm>
              <a:off x="2494" y="2179"/>
              <a:ext cx="768" cy="338"/>
              <a:chOff x="2498" y="2341"/>
              <a:chExt cx="768" cy="338"/>
            </a:xfrm>
          </p:grpSpPr>
          <p:grpSp>
            <p:nvGrpSpPr>
              <p:cNvPr id="168" name="Group 501"/>
              <p:cNvGrpSpPr>
                <a:grpSpLocks/>
              </p:cNvGrpSpPr>
              <p:nvPr/>
            </p:nvGrpSpPr>
            <p:grpSpPr bwMode="auto">
              <a:xfrm>
                <a:off x="2529" y="2341"/>
                <a:ext cx="706" cy="190"/>
                <a:chOff x="2301" y="2302"/>
                <a:chExt cx="706" cy="190"/>
              </a:xfrm>
            </p:grpSpPr>
            <p:sp>
              <p:nvSpPr>
                <p:cNvPr id="172" name="Rectangle 502"/>
                <p:cNvSpPr>
                  <a:spLocks noChangeArrowheads="1"/>
                </p:cNvSpPr>
                <p:nvPr/>
              </p:nvSpPr>
              <p:spPr bwMode="auto">
                <a:xfrm>
                  <a:off x="2301" y="2302"/>
                  <a:ext cx="706" cy="19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" name="Rectangle 503"/>
                <p:cNvSpPr>
                  <a:spLocks noChangeArrowheads="1"/>
                </p:cNvSpPr>
                <p:nvPr/>
              </p:nvSpPr>
              <p:spPr bwMode="auto">
                <a:xfrm>
                  <a:off x="2309" y="2310"/>
                  <a:ext cx="690" cy="174"/>
                </a:xfrm>
                <a:prstGeom prst="rect">
                  <a:avLst/>
                </a:prstGeom>
                <a:noFill/>
                <a:ln w="26988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" name="Rectangle 504"/>
                <p:cNvSpPr>
                  <a:spLocks noChangeArrowheads="1"/>
                </p:cNvSpPr>
                <p:nvPr/>
              </p:nvSpPr>
              <p:spPr bwMode="auto">
                <a:xfrm>
                  <a:off x="2320" y="2320"/>
                  <a:ext cx="667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FF0000"/>
                      </a:solidFill>
                    </a:rPr>
                    <a:t>PKA-AMPc</a:t>
                  </a:r>
                  <a:endParaRPr lang="es-ES" sz="1600"/>
                </a:p>
              </p:txBody>
            </p:sp>
          </p:grpSp>
          <p:grpSp>
            <p:nvGrpSpPr>
              <p:cNvPr id="169" name="Group 505"/>
              <p:cNvGrpSpPr>
                <a:grpSpLocks/>
              </p:cNvGrpSpPr>
              <p:nvPr/>
            </p:nvGrpSpPr>
            <p:grpSpPr bwMode="auto">
              <a:xfrm>
                <a:off x="2498" y="2487"/>
                <a:ext cx="768" cy="192"/>
                <a:chOff x="2498" y="2487"/>
                <a:chExt cx="768" cy="192"/>
              </a:xfrm>
            </p:grpSpPr>
            <p:sp>
              <p:nvSpPr>
                <p:cNvPr id="170" name="Line 506"/>
                <p:cNvSpPr>
                  <a:spLocks noChangeShapeType="1"/>
                </p:cNvSpPr>
                <p:nvPr/>
              </p:nvSpPr>
              <p:spPr bwMode="auto">
                <a:xfrm>
                  <a:off x="2498" y="26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" name="Line 507"/>
                <p:cNvSpPr>
                  <a:spLocks noChangeShapeType="1"/>
                </p:cNvSpPr>
                <p:nvPr/>
              </p:nvSpPr>
              <p:spPr bwMode="auto">
                <a:xfrm>
                  <a:off x="2882" y="2487"/>
                  <a:ext cx="0" cy="19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175" name="174 Imagen" descr="nuevo-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235459"/>
            <a:ext cx="648494" cy="64849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7C80">
                <a:gamma/>
                <a:shade val="46275"/>
                <a:invGamma/>
              </a:srgbClr>
            </a:gs>
            <a:gs pos="50000">
              <a:srgbClr val="FF7C80"/>
            </a:gs>
            <a:gs pos="100000">
              <a:srgbClr val="FF7C80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647950" y="1406525"/>
            <a:ext cx="398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dirty="0" smtClean="0">
                <a:solidFill>
                  <a:schemeClr val="bg1"/>
                </a:solidFill>
              </a:rPr>
              <a:t>POTENCIACIÓN </a:t>
            </a:r>
            <a:r>
              <a:rPr lang="es-MX" sz="1800" dirty="0">
                <a:solidFill>
                  <a:schemeClr val="bg1"/>
                </a:solidFill>
              </a:rPr>
              <a:t>A LARGO PLAZO (LTP)</a:t>
            </a:r>
            <a:endParaRPr lang="es-ES" sz="1800" dirty="0">
              <a:solidFill>
                <a:schemeClr val="bg1"/>
              </a:solidFill>
            </a:endParaRPr>
          </a:p>
        </p:txBody>
      </p:sp>
      <p:grpSp>
        <p:nvGrpSpPr>
          <p:cNvPr id="52" name="51 Grupo"/>
          <p:cNvGrpSpPr/>
          <p:nvPr/>
        </p:nvGrpSpPr>
        <p:grpSpPr>
          <a:xfrm>
            <a:off x="1584325" y="2940050"/>
            <a:ext cx="6108700" cy="3527426"/>
            <a:chOff x="1584325" y="2940050"/>
            <a:chExt cx="6108700" cy="3527426"/>
          </a:xfrm>
        </p:grpSpPr>
        <p:sp>
          <p:nvSpPr>
            <p:cNvPr id="32774" name="Rectangle 6"/>
            <p:cNvSpPr>
              <a:spLocks noChangeArrowheads="1"/>
            </p:cNvSpPr>
            <p:nvPr/>
          </p:nvSpPr>
          <p:spPr bwMode="auto">
            <a:xfrm>
              <a:off x="3559175" y="2940050"/>
              <a:ext cx="21574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3000" dirty="0">
                  <a:solidFill>
                    <a:srgbClr val="FFFF00"/>
                  </a:solidFill>
                </a:rPr>
                <a:t>PK</a:t>
              </a:r>
              <a:r>
                <a:rPr lang="es-MX" sz="3000" dirty="0">
                  <a:solidFill>
                    <a:srgbClr val="FFFF00"/>
                  </a:solidFill>
                </a:rPr>
                <a:t>II</a:t>
              </a:r>
              <a:r>
                <a:rPr lang="es-ES" sz="3000" dirty="0">
                  <a:solidFill>
                    <a:srgbClr val="FFFF00"/>
                  </a:solidFill>
                </a:rPr>
                <a:t>-</a:t>
              </a:r>
              <a:r>
                <a:rPr lang="es-MX" sz="3000" dirty="0" err="1">
                  <a:solidFill>
                    <a:srgbClr val="FFFF00"/>
                  </a:solidFill>
                </a:rPr>
                <a:t>CaCaM</a:t>
              </a:r>
              <a:endParaRPr lang="es-ES" dirty="0">
                <a:solidFill>
                  <a:srgbClr val="FFFF00"/>
                </a:solidFill>
              </a:endParaRPr>
            </a:p>
          </p:txBody>
        </p:sp>
        <p:grpSp>
          <p:nvGrpSpPr>
            <p:cNvPr id="51" name="50 Grupo"/>
            <p:cNvGrpSpPr/>
            <p:nvPr/>
          </p:nvGrpSpPr>
          <p:grpSpPr>
            <a:xfrm>
              <a:off x="4743450" y="5502275"/>
              <a:ext cx="2438400" cy="965201"/>
              <a:chOff x="4743450" y="5502275"/>
              <a:chExt cx="2438400" cy="965201"/>
            </a:xfrm>
          </p:grpSpPr>
          <p:sp>
            <p:nvSpPr>
              <p:cNvPr id="32812" name="Text Box 44"/>
              <p:cNvSpPr txBox="1">
                <a:spLocks noChangeArrowheads="1"/>
              </p:cNvSpPr>
              <p:nvPr/>
            </p:nvSpPr>
            <p:spPr bwMode="auto">
              <a:xfrm>
                <a:off x="4743450" y="5888038"/>
                <a:ext cx="2438400" cy="579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3200">
                    <a:solidFill>
                      <a:schemeClr val="bg1"/>
                    </a:solidFill>
                  </a:rPr>
                  <a:t>mGluR</a:t>
                </a:r>
                <a:r>
                  <a:rPr lang="es-MX" sz="3200" baseline="-25000">
                    <a:solidFill>
                      <a:schemeClr val="bg1"/>
                    </a:solidFill>
                  </a:rPr>
                  <a:t>1</a:t>
                </a:r>
                <a:endParaRPr lang="es-ES" sz="3200">
                  <a:solidFill>
                    <a:schemeClr val="bg1"/>
                  </a:solidFill>
                </a:endParaRPr>
              </a:p>
            </p:txBody>
          </p:sp>
          <p:sp>
            <p:nvSpPr>
              <p:cNvPr id="32813" name="Rectangle 45"/>
              <p:cNvSpPr>
                <a:spLocks noChangeArrowheads="1"/>
              </p:cNvSpPr>
              <p:nvPr/>
            </p:nvSpPr>
            <p:spPr bwMode="auto">
              <a:xfrm>
                <a:off x="5440363" y="5502275"/>
                <a:ext cx="1044575" cy="396875"/>
              </a:xfrm>
              <a:prstGeom prst="rect">
                <a:avLst/>
              </a:prstGeom>
              <a:solidFill>
                <a:srgbClr val="808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>
                    <a:solidFill>
                      <a:srgbClr val="FFCC00"/>
                    </a:solidFill>
                  </a:rPr>
                  <a:t>Ser</a:t>
                </a:r>
                <a:r>
                  <a:rPr lang="es-MX" sz="2400" baseline="-25000">
                    <a:solidFill>
                      <a:srgbClr val="FFCC00"/>
                    </a:solidFill>
                  </a:rPr>
                  <a:t>627</a:t>
                </a:r>
                <a:endParaRPr lang="es-ES" sz="2400" baseline="-25000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50" name="49 Grupo"/>
            <p:cNvGrpSpPr/>
            <p:nvPr/>
          </p:nvGrpSpPr>
          <p:grpSpPr>
            <a:xfrm>
              <a:off x="1584325" y="3425825"/>
              <a:ext cx="6108700" cy="2019300"/>
              <a:chOff x="1584325" y="3425825"/>
              <a:chExt cx="6108700" cy="2019300"/>
            </a:xfrm>
          </p:grpSpPr>
          <p:sp>
            <p:nvSpPr>
              <p:cNvPr id="32779" name="Rectangle 11"/>
              <p:cNvSpPr>
                <a:spLocks noChangeArrowheads="1"/>
              </p:cNvSpPr>
              <p:nvPr/>
            </p:nvSpPr>
            <p:spPr bwMode="auto">
              <a:xfrm>
                <a:off x="3095625" y="3425825"/>
                <a:ext cx="1498600" cy="685800"/>
              </a:xfrm>
              <a:prstGeom prst="rect">
                <a:avLst/>
              </a:prstGeom>
              <a:gradFill rotWithShape="0">
                <a:gsLst>
                  <a:gs pos="0">
                    <a:srgbClr val="000066"/>
                  </a:gs>
                  <a:gs pos="50000">
                    <a:srgbClr val="00FF00"/>
                  </a:gs>
                  <a:gs pos="100000">
                    <a:srgbClr val="000066"/>
                  </a:gs>
                </a:gsLst>
                <a:lin ang="5400000" scaled="1"/>
              </a:gradFill>
              <a:ln w="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7" name="46 Grupo"/>
              <p:cNvGrpSpPr/>
              <p:nvPr/>
            </p:nvGrpSpPr>
            <p:grpSpPr>
              <a:xfrm>
                <a:off x="1584325" y="3425825"/>
                <a:ext cx="2994025" cy="685800"/>
                <a:chOff x="1584325" y="3425825"/>
                <a:chExt cx="2994025" cy="685800"/>
              </a:xfrm>
            </p:grpSpPr>
            <p:sp>
              <p:nvSpPr>
                <p:cNvPr id="32783" name="Line 15"/>
                <p:cNvSpPr>
                  <a:spLocks noChangeShapeType="1"/>
                </p:cNvSpPr>
                <p:nvPr/>
              </p:nvSpPr>
              <p:spPr bwMode="auto">
                <a:xfrm>
                  <a:off x="4578350" y="3463925"/>
                  <a:ext cx="0" cy="609600"/>
                </a:xfrm>
                <a:prstGeom prst="line">
                  <a:avLst/>
                </a:prstGeom>
                <a:noFill/>
                <a:ln w="76200" cmpd="tri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6" name="45 Grupo"/>
                <p:cNvGrpSpPr/>
                <p:nvPr/>
              </p:nvGrpSpPr>
              <p:grpSpPr>
                <a:xfrm>
                  <a:off x="1584325" y="3425825"/>
                  <a:ext cx="1498600" cy="685800"/>
                  <a:chOff x="1584325" y="3425825"/>
                  <a:chExt cx="1498600" cy="685800"/>
                </a:xfrm>
              </p:grpSpPr>
              <p:sp>
                <p:nvSpPr>
                  <p:cNvPr id="32780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84325" y="3425825"/>
                    <a:ext cx="1498600" cy="68580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006600"/>
                      </a:gs>
                      <a:gs pos="50000">
                        <a:srgbClr val="FFFF00"/>
                      </a:gs>
                      <a:gs pos="100000">
                        <a:srgbClr val="006600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5" name="44 Grupo"/>
                  <p:cNvGrpSpPr/>
                  <p:nvPr/>
                </p:nvGrpSpPr>
                <p:grpSpPr>
                  <a:xfrm>
                    <a:off x="1803400" y="3540125"/>
                    <a:ext cx="1190625" cy="485775"/>
                    <a:chOff x="1803400" y="3540125"/>
                    <a:chExt cx="1190625" cy="485775"/>
                  </a:xfrm>
                </p:grpSpPr>
                <p:sp>
                  <p:nvSpPr>
                    <p:cNvPr id="32781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3400" y="3540125"/>
                      <a:ext cx="274638" cy="45720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s-ES" sz="300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R</a:t>
                      </a:r>
                      <a:endParaRPr lang="es-ES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32788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232025" y="3721100"/>
                      <a:ext cx="762000" cy="30480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400"/>
                        <a:t>PEST</a:t>
                      </a:r>
                      <a:endParaRPr lang="es-ES" sz="1400"/>
                    </a:p>
                  </p:txBody>
                </p:sp>
              </p:grpSp>
            </p:grpSp>
            <p:sp>
              <p:nvSpPr>
                <p:cNvPr id="327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211513" y="3722688"/>
                  <a:ext cx="762000" cy="304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400"/>
                    <a:t>HINGE</a:t>
                  </a:r>
                  <a:endParaRPr lang="es-ES" sz="1400"/>
                </a:p>
              </p:txBody>
            </p:sp>
          </p:grpSp>
          <p:sp>
            <p:nvSpPr>
              <p:cNvPr id="32814" name="Line 46"/>
              <p:cNvSpPr>
                <a:spLocks noChangeShapeType="1"/>
              </p:cNvSpPr>
              <p:nvPr/>
            </p:nvSpPr>
            <p:spPr bwMode="auto">
              <a:xfrm>
                <a:off x="5962650" y="4987925"/>
                <a:ext cx="0" cy="457200"/>
              </a:xfrm>
              <a:prstGeom prst="line">
                <a:avLst/>
              </a:prstGeom>
              <a:noFill/>
              <a:ln w="57150">
                <a:solidFill>
                  <a:srgbClr val="990033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" name="48 Grupo"/>
              <p:cNvGrpSpPr/>
              <p:nvPr/>
            </p:nvGrpSpPr>
            <p:grpSpPr>
              <a:xfrm>
                <a:off x="4425950" y="3425825"/>
                <a:ext cx="3267075" cy="1566863"/>
                <a:chOff x="4425950" y="3425825"/>
                <a:chExt cx="3267075" cy="1566863"/>
              </a:xfrm>
            </p:grpSpPr>
            <p:sp>
              <p:nvSpPr>
                <p:cNvPr id="32778" name="Rectangle 10"/>
                <p:cNvSpPr>
                  <a:spLocks noChangeArrowheads="1"/>
                </p:cNvSpPr>
                <p:nvPr/>
              </p:nvSpPr>
              <p:spPr bwMode="auto">
                <a:xfrm>
                  <a:off x="4594225" y="3425825"/>
                  <a:ext cx="3098800" cy="685800"/>
                </a:xfrm>
                <a:prstGeom prst="rect">
                  <a:avLst/>
                </a:prstGeom>
                <a:gradFill rotWithShape="0">
                  <a:gsLst>
                    <a:gs pos="0">
                      <a:srgbClr val="CC0000"/>
                    </a:gs>
                    <a:gs pos="50000">
                      <a:srgbClr val="FFFF00"/>
                    </a:gs>
                    <a:gs pos="100000">
                      <a:srgbClr val="CC0000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82" name="Rectangle 14"/>
                <p:cNvSpPr>
                  <a:spLocks noChangeArrowheads="1"/>
                </p:cNvSpPr>
                <p:nvPr/>
              </p:nvSpPr>
              <p:spPr bwMode="auto">
                <a:xfrm>
                  <a:off x="7175500" y="3540125"/>
                  <a:ext cx="274638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3000">
                      <a:solidFill>
                        <a:srgbClr val="003300"/>
                      </a:solidFill>
                      <a:latin typeface="Book Antiqua" pitchFamily="18" charset="0"/>
                    </a:rPr>
                    <a:t>C</a:t>
                  </a:r>
                  <a:endParaRPr lang="es-ES">
                    <a:solidFill>
                      <a:srgbClr val="003300"/>
                    </a:solidFill>
                  </a:endParaRPr>
                </a:p>
              </p:txBody>
            </p:sp>
            <p:grpSp>
              <p:nvGrpSpPr>
                <p:cNvPr id="48" name="47 Grupo"/>
                <p:cNvGrpSpPr/>
                <p:nvPr/>
              </p:nvGrpSpPr>
              <p:grpSpPr>
                <a:xfrm>
                  <a:off x="4425950" y="3540125"/>
                  <a:ext cx="304800" cy="457200"/>
                  <a:chOff x="4425950" y="3540125"/>
                  <a:chExt cx="304800" cy="457200"/>
                </a:xfrm>
              </p:grpSpPr>
              <p:sp>
                <p:nvSpPr>
                  <p:cNvPr id="3278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425950" y="3540125"/>
                    <a:ext cx="304800" cy="0"/>
                  </a:xfrm>
                  <a:prstGeom prst="line">
                    <a:avLst/>
                  </a:prstGeom>
                  <a:noFill/>
                  <a:ln w="57150" cmpd="thickThin">
                    <a:solidFill>
                      <a:srgbClr val="993366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78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425950" y="3663950"/>
                    <a:ext cx="304800" cy="0"/>
                  </a:xfrm>
                  <a:prstGeom prst="line">
                    <a:avLst/>
                  </a:prstGeom>
                  <a:noFill/>
                  <a:ln w="57150" cmpd="thickThin">
                    <a:solidFill>
                      <a:srgbClr val="993366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78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4425950" y="3873500"/>
                    <a:ext cx="304800" cy="0"/>
                  </a:xfrm>
                  <a:prstGeom prst="line">
                    <a:avLst/>
                  </a:prstGeom>
                  <a:noFill/>
                  <a:ln w="57150" cmpd="thinThick">
                    <a:solidFill>
                      <a:srgbClr val="993366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78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4425950" y="3997325"/>
                    <a:ext cx="304800" cy="0"/>
                  </a:xfrm>
                  <a:prstGeom prst="line">
                    <a:avLst/>
                  </a:prstGeom>
                  <a:noFill/>
                  <a:ln w="57150" cmpd="thinThick">
                    <a:solidFill>
                      <a:srgbClr val="993366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818" name="Group 50"/>
                <p:cNvGrpSpPr>
                  <a:grpSpLocks/>
                </p:cNvGrpSpPr>
                <p:nvPr/>
              </p:nvGrpSpPr>
              <p:grpSpPr bwMode="auto">
                <a:xfrm>
                  <a:off x="4819650" y="3613150"/>
                  <a:ext cx="2286000" cy="1379538"/>
                  <a:chOff x="3023" y="2254"/>
                  <a:chExt cx="1440" cy="869"/>
                </a:xfrm>
              </p:grpSpPr>
              <p:grpSp>
                <p:nvGrpSpPr>
                  <p:cNvPr id="32810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3023" y="2254"/>
                    <a:ext cx="1440" cy="576"/>
                    <a:chOff x="2880" y="3024"/>
                    <a:chExt cx="1440" cy="576"/>
                  </a:xfrm>
                </p:grpSpPr>
                <p:grpSp>
                  <p:nvGrpSpPr>
                    <p:cNvPr id="32802" name="Group 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840" y="3096"/>
                      <a:ext cx="480" cy="432"/>
                      <a:chOff x="1872" y="3192"/>
                      <a:chExt cx="480" cy="432"/>
                    </a:xfrm>
                  </p:grpSpPr>
                  <p:sp>
                    <p:nvSpPr>
                      <p:cNvPr id="32791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72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792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80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793" name="Rectangle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8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794" name="Rectangl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96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800" name="Rectangle 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04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32801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52" y="3024"/>
                      <a:ext cx="96" cy="57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0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0000"/>
                        </a:gs>
                        <a:gs pos="100000">
                          <a:srgbClr val="FF0000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12700">
                      <a:solidFill>
                        <a:srgbClr val="FFFF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32803" name="Group 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80" y="3096"/>
                      <a:ext cx="480" cy="432"/>
                      <a:chOff x="1872" y="3192"/>
                      <a:chExt cx="480" cy="432"/>
                    </a:xfrm>
                  </p:grpSpPr>
                  <p:sp>
                    <p:nvSpPr>
                      <p:cNvPr id="32804" name="Rectangle 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72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805" name="Rectangle 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80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806" name="Rectangle 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8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807" name="Rectangle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96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808" name="Rectangle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04" y="3192"/>
                        <a:ext cx="4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FF0000"/>
                          </a:gs>
                          <a:gs pos="100000">
                            <a:srgbClr val="FF000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32817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068" y="2835"/>
                    <a:ext cx="1351" cy="288"/>
                    <a:chOff x="3072" y="2835"/>
                    <a:chExt cx="1351" cy="288"/>
                  </a:xfrm>
                </p:grpSpPr>
                <p:sp>
                  <p:nvSpPr>
                    <p:cNvPr id="32809" name="Text Box 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11" y="2835"/>
                      <a:ext cx="672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FFCC00"/>
                          </a:solidFill>
                        </a:rPr>
                        <a:t>Tre</a:t>
                      </a:r>
                      <a:r>
                        <a:rPr lang="es-MX" sz="2400" baseline="-25000">
                          <a:solidFill>
                            <a:srgbClr val="FFCC00"/>
                          </a:solidFill>
                        </a:rPr>
                        <a:t>286</a:t>
                      </a:r>
                      <a:endParaRPr lang="es-ES" sz="2400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32815" name="Line 4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3216" y="2835"/>
                      <a:ext cx="0" cy="288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816" name="Line 48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279" y="2835"/>
                      <a:ext cx="0" cy="288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  <p:grpSp>
        <p:nvGrpSpPr>
          <p:cNvPr id="32824" name="Group 56"/>
          <p:cNvGrpSpPr>
            <a:grpSpLocks/>
          </p:cNvGrpSpPr>
          <p:nvPr/>
        </p:nvGrpSpPr>
        <p:grpSpPr bwMode="auto">
          <a:xfrm>
            <a:off x="1790700" y="304800"/>
            <a:ext cx="5695950" cy="838200"/>
            <a:chOff x="1110" y="192"/>
            <a:chExt cx="3588" cy="528"/>
          </a:xfrm>
        </p:grpSpPr>
        <p:sp>
          <p:nvSpPr>
            <p:cNvPr id="32825" name="AutoShape 57"/>
            <p:cNvSpPr>
              <a:spLocks noChangeArrowheads="1"/>
            </p:cNvSpPr>
            <p:nvPr/>
          </p:nvSpPr>
          <p:spPr bwMode="auto">
            <a:xfrm>
              <a:off x="1110" y="192"/>
              <a:ext cx="3588" cy="52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00">
                    <a:gamma/>
                    <a:shade val="46275"/>
                    <a:invGamma/>
                  </a:srgbClr>
                </a:gs>
                <a:gs pos="50000">
                  <a:srgbClr val="006600"/>
                </a:gs>
                <a:gs pos="100000">
                  <a:srgbClr val="00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6" name="Text Box 58"/>
            <p:cNvSpPr txBox="1">
              <a:spLocks noChangeArrowheads="1"/>
            </p:cNvSpPr>
            <p:nvPr/>
          </p:nvSpPr>
          <p:spPr bwMode="auto">
            <a:xfrm>
              <a:off x="1170" y="235"/>
              <a:ext cx="346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pic>
        <p:nvPicPr>
          <p:cNvPr id="53" name="52 Imagen" descr="nuevo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>
                <a:gamma/>
                <a:shade val="46275"/>
                <a:invGamma/>
              </a:srgbClr>
            </a:gs>
            <a:gs pos="50000">
              <a:srgbClr val="3399FF"/>
            </a:gs>
            <a:gs pos="100000">
              <a:srgbClr val="3399FF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95 Grupo"/>
          <p:cNvGrpSpPr/>
          <p:nvPr/>
        </p:nvGrpSpPr>
        <p:grpSpPr>
          <a:xfrm>
            <a:off x="628649" y="403225"/>
            <a:ext cx="7942264" cy="6051550"/>
            <a:chOff x="628649" y="403225"/>
            <a:chExt cx="7942264" cy="6051550"/>
          </a:xfrm>
        </p:grpSpPr>
        <p:grpSp>
          <p:nvGrpSpPr>
            <p:cNvPr id="16" name="15 Grupo"/>
            <p:cNvGrpSpPr/>
            <p:nvPr/>
          </p:nvGrpSpPr>
          <p:grpSpPr>
            <a:xfrm>
              <a:off x="628649" y="1676400"/>
              <a:ext cx="4122738" cy="3292476"/>
              <a:chOff x="628649" y="1676400"/>
              <a:chExt cx="4122738" cy="3292476"/>
            </a:xfrm>
          </p:grpSpPr>
          <p:grpSp>
            <p:nvGrpSpPr>
              <p:cNvPr id="15" name="14 Grupo"/>
              <p:cNvGrpSpPr/>
              <p:nvPr/>
            </p:nvGrpSpPr>
            <p:grpSpPr>
              <a:xfrm>
                <a:off x="1085849" y="1676400"/>
                <a:ext cx="3200400" cy="639763"/>
                <a:chOff x="1085849" y="1676400"/>
                <a:chExt cx="3200400" cy="639763"/>
              </a:xfrm>
            </p:grpSpPr>
            <p:sp>
              <p:nvSpPr>
                <p:cNvPr id="29008" name="Rectangle 336"/>
                <p:cNvSpPr>
                  <a:spLocks noChangeArrowheads="1"/>
                </p:cNvSpPr>
                <p:nvPr/>
              </p:nvSpPr>
              <p:spPr bwMode="auto">
                <a:xfrm>
                  <a:off x="1085849" y="1676400"/>
                  <a:ext cx="3200400" cy="63976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>
                        <a:gamma/>
                        <a:shade val="46275"/>
                        <a:invGamma/>
                      </a:schemeClr>
                    </a:gs>
                    <a:gs pos="50000">
                      <a:schemeClr val="folHlink"/>
                    </a:gs>
                    <a:gs pos="100000">
                      <a:schemeClr val="fol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009" name="Rectangle 337"/>
                <p:cNvSpPr>
                  <a:spLocks noChangeArrowheads="1"/>
                </p:cNvSpPr>
                <p:nvPr/>
              </p:nvSpPr>
              <p:spPr bwMode="auto">
                <a:xfrm>
                  <a:off x="1535112" y="1747817"/>
                  <a:ext cx="2301875" cy="2587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700" dirty="0"/>
                    <a:t>CORTEZA CEREBRAL</a:t>
                  </a:r>
                  <a:endParaRPr lang="es-ES" b="0" dirty="0"/>
                </a:p>
              </p:txBody>
            </p:sp>
            <p:sp>
              <p:nvSpPr>
                <p:cNvPr id="101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2457449" y="2009562"/>
                  <a:ext cx="457200" cy="246221"/>
                </a:xfrm>
                <a:prstGeom prst="rect">
                  <a:avLst/>
                </a:prstGeom>
                <a:gradFill rotWithShape="1">
                  <a:gsLst>
                    <a:gs pos="0">
                      <a:srgbClr val="A50021"/>
                    </a:gs>
                    <a:gs pos="50000">
                      <a:srgbClr val="FF0000"/>
                    </a:gs>
                    <a:gs pos="100000">
                      <a:srgbClr val="A5002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000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CA1</a:t>
                  </a:r>
                  <a:endParaRPr lang="es-ES" sz="1000" dirty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" name="6 Grupo"/>
              <p:cNvGrpSpPr/>
              <p:nvPr/>
            </p:nvGrpSpPr>
            <p:grpSpPr>
              <a:xfrm>
                <a:off x="628649" y="2279650"/>
                <a:ext cx="4122738" cy="2689226"/>
                <a:chOff x="628649" y="2279650"/>
                <a:chExt cx="4122738" cy="2689226"/>
              </a:xfrm>
            </p:grpSpPr>
            <p:sp>
              <p:nvSpPr>
                <p:cNvPr id="28678" name="Rectangle 6"/>
                <p:cNvSpPr>
                  <a:spLocks noChangeArrowheads="1"/>
                </p:cNvSpPr>
                <p:nvPr/>
              </p:nvSpPr>
              <p:spPr bwMode="auto">
                <a:xfrm>
                  <a:off x="1870074" y="3087688"/>
                  <a:ext cx="1600200" cy="244475"/>
                </a:xfrm>
                <a:prstGeom prst="rect">
                  <a:avLst/>
                </a:prstGeom>
                <a:gradFill rotWithShape="1">
                  <a:gsLst>
                    <a:gs pos="0">
                      <a:srgbClr val="000066">
                        <a:gamma/>
                        <a:shade val="46275"/>
                        <a:invGamma/>
                      </a:srgbClr>
                    </a:gs>
                    <a:gs pos="50000">
                      <a:srgbClr val="000066"/>
                    </a:gs>
                    <a:gs pos="100000">
                      <a:srgbClr val="000066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chemeClr val="bg1"/>
                      </a:solidFill>
                    </a:rPr>
                    <a:t>HIPOCAMPO</a:t>
                  </a:r>
                </a:p>
              </p:txBody>
            </p:sp>
            <p:sp>
              <p:nvSpPr>
                <p:cNvPr id="29275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8649" y="3395663"/>
                  <a:ext cx="4122738" cy="1573213"/>
                </a:xfrm>
                <a:prstGeom prst="rect">
                  <a:avLst/>
                </a:prstGeom>
                <a:gradFill rotWithShape="0">
                  <a:gsLst>
                    <a:gs pos="0">
                      <a:srgbClr val="336600"/>
                    </a:gs>
                    <a:gs pos="100000">
                      <a:srgbClr val="CC0000"/>
                    </a:gs>
                  </a:gsLst>
                  <a:lin ang="5400000" scaled="1"/>
                </a:gra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284" name="Group 612"/>
                <p:cNvGrpSpPr>
                  <a:grpSpLocks/>
                </p:cNvGrpSpPr>
                <p:nvPr/>
              </p:nvGrpSpPr>
              <p:grpSpPr bwMode="auto">
                <a:xfrm>
                  <a:off x="847724" y="3703638"/>
                  <a:ext cx="3810000" cy="1130300"/>
                  <a:chOff x="563" y="2333"/>
                  <a:chExt cx="2400" cy="712"/>
                </a:xfrm>
              </p:grpSpPr>
              <p:sp>
                <p:nvSpPr>
                  <p:cNvPr id="29285" name="Rectangle 613"/>
                  <p:cNvSpPr>
                    <a:spLocks noChangeArrowheads="1"/>
                  </p:cNvSpPr>
                  <p:nvPr/>
                </p:nvSpPr>
                <p:spPr bwMode="auto">
                  <a:xfrm>
                    <a:off x="563" y="2695"/>
                    <a:ext cx="1010" cy="35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990033"/>
                      </a:gs>
                      <a:gs pos="100000">
                        <a:srgbClr val="336600"/>
                      </a:gs>
                    </a:gsLst>
                    <a:lin ang="5400000" scaled="1"/>
                  </a:gradFill>
                  <a:ln w="0">
                    <a:solidFill>
                      <a:srgbClr val="FFFF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9286" name="Group 614"/>
                  <p:cNvGrpSpPr>
                    <a:grpSpLocks/>
                  </p:cNvGrpSpPr>
                  <p:nvPr/>
                </p:nvGrpSpPr>
                <p:grpSpPr bwMode="auto">
                  <a:xfrm>
                    <a:off x="746" y="2798"/>
                    <a:ext cx="2217" cy="144"/>
                    <a:chOff x="746" y="2798"/>
                    <a:chExt cx="2217" cy="144"/>
                  </a:xfrm>
                </p:grpSpPr>
                <p:grpSp>
                  <p:nvGrpSpPr>
                    <p:cNvPr id="29287" name="Group 6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39" y="2798"/>
                      <a:ext cx="1324" cy="144"/>
                      <a:chOff x="1639" y="2798"/>
                      <a:chExt cx="1324" cy="144"/>
                    </a:xfrm>
                  </p:grpSpPr>
                  <p:sp>
                    <p:nvSpPr>
                      <p:cNvPr id="29288" name="Freeform 61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39" y="2811"/>
                        <a:ext cx="1201" cy="1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05" y="176"/>
                          </a:cxn>
                          <a:cxn ang="0">
                            <a:pos x="144" y="176"/>
                          </a:cxn>
                          <a:cxn ang="0">
                            <a:pos x="0" y="0"/>
                          </a:cxn>
                          <a:cxn ang="0">
                            <a:pos x="0" y="353"/>
                          </a:cxn>
                          <a:cxn ang="0">
                            <a:pos x="144" y="176"/>
                          </a:cxn>
                        </a:cxnLst>
                        <a:rect l="0" t="0" r="r" b="b"/>
                        <a:pathLst>
                          <a:path w="3605" h="353">
                            <a:moveTo>
                              <a:pt x="3605" y="176"/>
                            </a:moveTo>
                            <a:lnTo>
                              <a:pt x="144" y="176"/>
                            </a:lnTo>
                            <a:lnTo>
                              <a:pt x="0" y="0"/>
                            </a:lnTo>
                            <a:lnTo>
                              <a:pt x="0" y="353"/>
                            </a:lnTo>
                            <a:lnTo>
                              <a:pt x="144" y="176"/>
                            </a:lnTo>
                          </a:path>
                        </a:pathLst>
                      </a:custGeom>
                      <a:noFill/>
                      <a:ln w="23813">
                        <a:solidFill>
                          <a:srgbClr val="FFFF8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9289" name="Oval 6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9" y="2798"/>
                        <a:ext cx="144" cy="14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990033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990033"/>
                          </a:gs>
                          <a:gs pos="100000">
                            <a:srgbClr val="990033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12700">
                        <a:solidFill>
                          <a:srgbClr val="808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29290" name="Group 6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46" y="2798"/>
                      <a:ext cx="801" cy="144"/>
                      <a:chOff x="746" y="2798"/>
                      <a:chExt cx="801" cy="144"/>
                    </a:xfrm>
                  </p:grpSpPr>
                  <p:sp>
                    <p:nvSpPr>
                      <p:cNvPr id="29291" name="Freeform 6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46" y="2811"/>
                        <a:ext cx="721" cy="1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63" y="176"/>
                          </a:cxn>
                          <a:cxn ang="0">
                            <a:pos x="145" y="176"/>
                          </a:cxn>
                          <a:cxn ang="0">
                            <a:pos x="0" y="0"/>
                          </a:cxn>
                          <a:cxn ang="0">
                            <a:pos x="0" y="353"/>
                          </a:cxn>
                          <a:cxn ang="0">
                            <a:pos x="145" y="176"/>
                          </a:cxn>
                        </a:cxnLst>
                        <a:rect l="0" t="0" r="r" b="b"/>
                        <a:pathLst>
                          <a:path w="2163" h="353">
                            <a:moveTo>
                              <a:pt x="2163" y="176"/>
                            </a:moveTo>
                            <a:lnTo>
                              <a:pt x="145" y="176"/>
                            </a:lnTo>
                            <a:lnTo>
                              <a:pt x="0" y="0"/>
                            </a:lnTo>
                            <a:lnTo>
                              <a:pt x="0" y="353"/>
                            </a:lnTo>
                            <a:lnTo>
                              <a:pt x="145" y="176"/>
                            </a:lnTo>
                          </a:path>
                        </a:pathLst>
                      </a:custGeom>
                      <a:noFill/>
                      <a:ln w="23813">
                        <a:solidFill>
                          <a:srgbClr val="FFFF8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9292" name="Oval 6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03" y="2798"/>
                        <a:ext cx="144" cy="14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990033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990033"/>
                          </a:gs>
                          <a:gs pos="100000">
                            <a:srgbClr val="990033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12700">
                        <a:solidFill>
                          <a:srgbClr val="808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29293" name="Group 621"/>
                  <p:cNvGrpSpPr>
                    <a:grpSpLocks/>
                  </p:cNvGrpSpPr>
                  <p:nvPr/>
                </p:nvGrpSpPr>
                <p:grpSpPr bwMode="auto">
                  <a:xfrm>
                    <a:off x="584" y="2333"/>
                    <a:ext cx="1325" cy="609"/>
                    <a:chOff x="584" y="2333"/>
                    <a:chExt cx="1325" cy="609"/>
                  </a:xfrm>
                </p:grpSpPr>
                <p:sp>
                  <p:nvSpPr>
                    <p:cNvPr id="29294" name="Freeform 622"/>
                    <p:cNvSpPr>
                      <a:spLocks/>
                    </p:cNvSpPr>
                    <p:nvPr/>
                  </p:nvSpPr>
                  <p:spPr bwMode="auto">
                    <a:xfrm>
                      <a:off x="659" y="2333"/>
                      <a:ext cx="1250" cy="4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411"/>
                        </a:cxn>
                        <a:cxn ang="0">
                          <a:pos x="0" y="176"/>
                        </a:cxn>
                        <a:cxn ang="0">
                          <a:pos x="3605" y="176"/>
                        </a:cxn>
                        <a:cxn ang="0">
                          <a:pos x="3749" y="0"/>
                        </a:cxn>
                        <a:cxn ang="0">
                          <a:pos x="3749" y="264"/>
                        </a:cxn>
                        <a:cxn ang="0">
                          <a:pos x="3749" y="352"/>
                        </a:cxn>
                        <a:cxn ang="0">
                          <a:pos x="3605" y="176"/>
                        </a:cxn>
                      </a:cxnLst>
                      <a:rect l="0" t="0" r="r" b="b"/>
                      <a:pathLst>
                        <a:path w="3749" h="1411">
                          <a:moveTo>
                            <a:pt x="0" y="1411"/>
                          </a:moveTo>
                          <a:lnTo>
                            <a:pt x="0" y="176"/>
                          </a:lnTo>
                          <a:lnTo>
                            <a:pt x="3605" y="176"/>
                          </a:lnTo>
                          <a:lnTo>
                            <a:pt x="3749" y="0"/>
                          </a:lnTo>
                          <a:lnTo>
                            <a:pt x="3749" y="264"/>
                          </a:lnTo>
                          <a:lnTo>
                            <a:pt x="3749" y="352"/>
                          </a:lnTo>
                          <a:lnTo>
                            <a:pt x="3605" y="176"/>
                          </a:lnTo>
                        </a:path>
                      </a:pathLst>
                    </a:custGeom>
                    <a:noFill/>
                    <a:ln w="23813">
                      <a:solidFill>
                        <a:srgbClr val="FFFF8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95" name="Oval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4" y="2798"/>
                      <a:ext cx="144" cy="14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990033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990033"/>
                        </a:gs>
                        <a:gs pos="100000">
                          <a:srgbClr val="990033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12700">
                      <a:solidFill>
                        <a:srgbClr val="8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9277" name="Freeform 605"/>
                <p:cNvSpPr>
                  <a:spLocks/>
                </p:cNvSpPr>
                <p:nvPr/>
              </p:nvSpPr>
              <p:spPr bwMode="auto">
                <a:xfrm>
                  <a:off x="3036884" y="3506788"/>
                  <a:ext cx="1373188" cy="560388"/>
                </a:xfrm>
                <a:custGeom>
                  <a:avLst/>
                  <a:gdLst/>
                  <a:ahLst/>
                  <a:cxnLst>
                    <a:cxn ang="0">
                      <a:pos x="2164" y="0"/>
                    </a:cxn>
                    <a:cxn ang="0">
                      <a:pos x="433" y="0"/>
                    </a:cxn>
                    <a:cxn ang="0">
                      <a:pos x="0" y="530"/>
                    </a:cxn>
                    <a:cxn ang="0">
                      <a:pos x="433" y="1059"/>
                    </a:cxn>
                    <a:cxn ang="0">
                      <a:pos x="2164" y="1059"/>
                    </a:cxn>
                    <a:cxn ang="0">
                      <a:pos x="2596" y="530"/>
                    </a:cxn>
                    <a:cxn ang="0">
                      <a:pos x="2164" y="0"/>
                    </a:cxn>
                  </a:cxnLst>
                  <a:rect l="0" t="0" r="r" b="b"/>
                  <a:pathLst>
                    <a:path w="2596" h="1059">
                      <a:moveTo>
                        <a:pt x="2164" y="0"/>
                      </a:moveTo>
                      <a:lnTo>
                        <a:pt x="433" y="0"/>
                      </a:lnTo>
                      <a:lnTo>
                        <a:pt x="0" y="530"/>
                      </a:lnTo>
                      <a:lnTo>
                        <a:pt x="433" y="1059"/>
                      </a:lnTo>
                      <a:lnTo>
                        <a:pt x="2164" y="1059"/>
                      </a:lnTo>
                      <a:lnTo>
                        <a:pt x="2596" y="530"/>
                      </a:lnTo>
                      <a:lnTo>
                        <a:pt x="2164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C3300">
                        <a:gamma/>
                        <a:shade val="46275"/>
                        <a:invGamma/>
                      </a:srgbClr>
                    </a:gs>
                    <a:gs pos="5000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" name="7 Grupo"/>
                <p:cNvGrpSpPr/>
                <p:nvPr/>
              </p:nvGrpSpPr>
              <p:grpSpPr>
                <a:xfrm>
                  <a:off x="2603499" y="2582863"/>
                  <a:ext cx="1982788" cy="1330325"/>
                  <a:chOff x="2660651" y="2582863"/>
                  <a:chExt cx="1982788" cy="1330325"/>
                </a:xfrm>
              </p:grpSpPr>
              <p:sp>
                <p:nvSpPr>
                  <p:cNvPr id="29279" name="Freeform 607"/>
                  <p:cNvSpPr>
                    <a:spLocks/>
                  </p:cNvSpPr>
                  <p:nvPr/>
                </p:nvSpPr>
                <p:spPr bwMode="auto">
                  <a:xfrm>
                    <a:off x="3346451" y="3703638"/>
                    <a:ext cx="687388" cy="187325"/>
                  </a:xfrm>
                  <a:custGeom>
                    <a:avLst/>
                    <a:gdLst/>
                    <a:ahLst/>
                    <a:cxnLst>
                      <a:cxn ang="0">
                        <a:pos x="0" y="176"/>
                      </a:cxn>
                      <a:cxn ang="0">
                        <a:pos x="1154" y="176"/>
                      </a:cxn>
                      <a:cxn ang="0">
                        <a:pos x="1297" y="0"/>
                      </a:cxn>
                      <a:cxn ang="0">
                        <a:pos x="1297" y="352"/>
                      </a:cxn>
                      <a:cxn ang="0">
                        <a:pos x="1154" y="176"/>
                      </a:cxn>
                    </a:cxnLst>
                    <a:rect l="0" t="0" r="r" b="b"/>
                    <a:pathLst>
                      <a:path w="1297" h="352">
                        <a:moveTo>
                          <a:pt x="0" y="176"/>
                        </a:moveTo>
                        <a:lnTo>
                          <a:pt x="1154" y="176"/>
                        </a:lnTo>
                        <a:lnTo>
                          <a:pt x="1297" y="0"/>
                        </a:lnTo>
                        <a:lnTo>
                          <a:pt x="1297" y="352"/>
                        </a:lnTo>
                        <a:lnTo>
                          <a:pt x="1154" y="176"/>
                        </a:lnTo>
                      </a:path>
                    </a:pathLst>
                  </a:custGeom>
                  <a:noFill/>
                  <a:ln w="23813">
                    <a:solidFill>
                      <a:srgbClr val="FFFF8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281" name="Oval 609"/>
                  <p:cNvSpPr>
                    <a:spLocks noChangeArrowheads="1"/>
                  </p:cNvSpPr>
                  <p:nvPr/>
                </p:nvSpPr>
                <p:spPr bwMode="auto">
                  <a:xfrm>
                    <a:off x="3190876" y="3684588"/>
                    <a:ext cx="228600" cy="22860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90033">
                          <a:gamma/>
                          <a:shade val="46275"/>
                          <a:invGamma/>
                        </a:srgbClr>
                      </a:gs>
                      <a:gs pos="50000">
                        <a:srgbClr val="990033"/>
                      </a:gs>
                      <a:gs pos="100000">
                        <a:srgbClr val="990033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12700">
                    <a:solidFill>
                      <a:srgbClr val="8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280" name="Freeform 608"/>
                  <p:cNvSpPr>
                    <a:spLocks/>
                  </p:cNvSpPr>
                  <p:nvPr/>
                </p:nvSpPr>
                <p:spPr bwMode="auto">
                  <a:xfrm>
                    <a:off x="2660651" y="2582863"/>
                    <a:ext cx="1982788" cy="1214438"/>
                  </a:xfrm>
                  <a:custGeom>
                    <a:avLst/>
                    <a:gdLst/>
                    <a:ahLst/>
                    <a:cxnLst>
                      <a:cxn ang="0">
                        <a:pos x="3029" y="2295"/>
                      </a:cxn>
                      <a:cxn ang="0">
                        <a:pos x="3749" y="2295"/>
                      </a:cxn>
                      <a:cxn ang="0">
                        <a:pos x="3749" y="795"/>
                      </a:cxn>
                      <a:cxn ang="0">
                        <a:pos x="144" y="795"/>
                      </a:cxn>
                      <a:cxn ang="0">
                        <a:pos x="144" y="177"/>
                      </a:cxn>
                      <a:cxn ang="0">
                        <a:pos x="0" y="0"/>
                      </a:cxn>
                      <a:cxn ang="0">
                        <a:pos x="288" y="0"/>
                      </a:cxn>
                      <a:cxn ang="0">
                        <a:pos x="144" y="177"/>
                      </a:cxn>
                    </a:cxnLst>
                    <a:rect l="0" t="0" r="r" b="b"/>
                    <a:pathLst>
                      <a:path w="3749" h="2295">
                        <a:moveTo>
                          <a:pt x="3029" y="2295"/>
                        </a:moveTo>
                        <a:lnTo>
                          <a:pt x="3749" y="2295"/>
                        </a:lnTo>
                        <a:lnTo>
                          <a:pt x="3749" y="795"/>
                        </a:lnTo>
                        <a:lnTo>
                          <a:pt x="144" y="795"/>
                        </a:lnTo>
                        <a:lnTo>
                          <a:pt x="144" y="177"/>
                        </a:lnTo>
                        <a:lnTo>
                          <a:pt x="0" y="0"/>
                        </a:lnTo>
                        <a:lnTo>
                          <a:pt x="288" y="0"/>
                        </a:lnTo>
                        <a:lnTo>
                          <a:pt x="144" y="177"/>
                        </a:lnTo>
                      </a:path>
                    </a:pathLst>
                  </a:custGeom>
                  <a:noFill/>
                  <a:ln w="23813">
                    <a:solidFill>
                      <a:srgbClr val="FFFF8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282" name="Oval 610"/>
                  <p:cNvSpPr>
                    <a:spLocks noChangeArrowheads="1"/>
                  </p:cNvSpPr>
                  <p:nvPr/>
                </p:nvSpPr>
                <p:spPr bwMode="auto">
                  <a:xfrm>
                    <a:off x="4095751" y="3684588"/>
                    <a:ext cx="228600" cy="22860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90033">
                          <a:gamma/>
                          <a:shade val="46275"/>
                          <a:invGamma/>
                        </a:srgbClr>
                      </a:gs>
                      <a:gs pos="50000">
                        <a:srgbClr val="990033"/>
                      </a:gs>
                      <a:gs pos="100000">
                        <a:srgbClr val="990033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12700">
                    <a:solidFill>
                      <a:srgbClr val="8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3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3414712" y="3533776"/>
                  <a:ext cx="457200" cy="244475"/>
                </a:xfrm>
                <a:prstGeom prst="rect">
                  <a:avLst/>
                </a:prstGeom>
                <a:gradFill rotWithShape="1">
                  <a:gsLst>
                    <a:gs pos="0">
                      <a:srgbClr val="000066"/>
                    </a:gs>
                    <a:gs pos="50000">
                      <a:srgbClr val="3399FF"/>
                    </a:gs>
                    <a:gs pos="100000">
                      <a:srgbClr val="000066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000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CA3</a:t>
                  </a:r>
                  <a:endParaRPr lang="es-ES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162" name="Oval 490"/>
                <p:cNvSpPr>
                  <a:spLocks noChangeArrowheads="1"/>
                </p:cNvSpPr>
                <p:nvPr/>
              </p:nvSpPr>
              <p:spPr bwMode="auto">
                <a:xfrm>
                  <a:off x="2560637" y="227965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5" name="94 Grupo"/>
            <p:cNvGrpSpPr/>
            <p:nvPr/>
          </p:nvGrpSpPr>
          <p:grpSpPr>
            <a:xfrm>
              <a:off x="4386262" y="403225"/>
              <a:ext cx="4184651" cy="6051550"/>
              <a:chOff x="4386262" y="403225"/>
              <a:chExt cx="4184651" cy="6051550"/>
            </a:xfrm>
          </p:grpSpPr>
          <p:grpSp>
            <p:nvGrpSpPr>
              <p:cNvPr id="29303" name="Group 631"/>
              <p:cNvGrpSpPr>
                <a:grpSpLocks/>
              </p:cNvGrpSpPr>
              <p:nvPr/>
            </p:nvGrpSpPr>
            <p:grpSpPr bwMode="auto">
              <a:xfrm>
                <a:off x="4386262" y="2036763"/>
                <a:ext cx="1276350" cy="4381500"/>
                <a:chOff x="2792" y="1283"/>
                <a:chExt cx="804" cy="2760"/>
              </a:xfrm>
            </p:grpSpPr>
            <p:grpSp>
              <p:nvGrpSpPr>
                <p:cNvPr id="29304" name="Group 632"/>
                <p:cNvGrpSpPr>
                  <a:grpSpLocks/>
                </p:cNvGrpSpPr>
                <p:nvPr/>
              </p:nvGrpSpPr>
              <p:grpSpPr bwMode="auto">
                <a:xfrm>
                  <a:off x="2798" y="1283"/>
                  <a:ext cx="798" cy="1452"/>
                  <a:chOff x="2798" y="1283"/>
                  <a:chExt cx="798" cy="1452"/>
                </a:xfrm>
              </p:grpSpPr>
              <p:sp>
                <p:nvSpPr>
                  <p:cNvPr id="29305" name="Freeform 633"/>
                  <p:cNvSpPr>
                    <a:spLocks/>
                  </p:cNvSpPr>
                  <p:nvPr/>
                </p:nvSpPr>
                <p:spPr bwMode="auto">
                  <a:xfrm>
                    <a:off x="2798" y="1354"/>
                    <a:ext cx="655" cy="1381"/>
                  </a:xfrm>
                  <a:custGeom>
                    <a:avLst/>
                    <a:gdLst/>
                    <a:ahLst/>
                    <a:cxnLst>
                      <a:cxn ang="0">
                        <a:pos x="1963" y="0"/>
                      </a:cxn>
                      <a:cxn ang="0">
                        <a:pos x="1121" y="0"/>
                      </a:cxn>
                      <a:cxn ang="0">
                        <a:pos x="1121" y="3342"/>
                      </a:cxn>
                      <a:cxn ang="0">
                        <a:pos x="282" y="3342"/>
                      </a:cxn>
                      <a:cxn ang="0">
                        <a:pos x="282" y="3877"/>
                      </a:cxn>
                      <a:cxn ang="0">
                        <a:pos x="0" y="4144"/>
                      </a:cxn>
                      <a:cxn ang="0">
                        <a:pos x="561" y="4144"/>
                      </a:cxn>
                      <a:cxn ang="0">
                        <a:pos x="282" y="3877"/>
                      </a:cxn>
                    </a:cxnLst>
                    <a:rect l="0" t="0" r="r" b="b"/>
                    <a:pathLst>
                      <a:path w="1963" h="4144">
                        <a:moveTo>
                          <a:pt x="1963" y="0"/>
                        </a:moveTo>
                        <a:lnTo>
                          <a:pt x="1121" y="0"/>
                        </a:lnTo>
                        <a:lnTo>
                          <a:pt x="1121" y="3342"/>
                        </a:lnTo>
                        <a:lnTo>
                          <a:pt x="282" y="3342"/>
                        </a:lnTo>
                        <a:lnTo>
                          <a:pt x="282" y="3877"/>
                        </a:lnTo>
                        <a:lnTo>
                          <a:pt x="0" y="4144"/>
                        </a:lnTo>
                        <a:lnTo>
                          <a:pt x="561" y="4144"/>
                        </a:lnTo>
                        <a:lnTo>
                          <a:pt x="282" y="3877"/>
                        </a:lnTo>
                      </a:path>
                    </a:pathLst>
                  </a:custGeom>
                  <a:noFill/>
                  <a:ln w="23813">
                    <a:solidFill>
                      <a:srgbClr val="FFFF8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306" name="Oval 634"/>
                  <p:cNvSpPr>
                    <a:spLocks noChangeArrowheads="1"/>
                  </p:cNvSpPr>
                  <p:nvPr/>
                </p:nvSpPr>
                <p:spPr bwMode="auto">
                  <a:xfrm>
                    <a:off x="3452" y="1283"/>
                    <a:ext cx="144" cy="1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90033">
                          <a:gamma/>
                          <a:shade val="46275"/>
                          <a:invGamma/>
                        </a:srgbClr>
                      </a:gs>
                      <a:gs pos="50000">
                        <a:srgbClr val="990033"/>
                      </a:gs>
                      <a:gs pos="100000">
                        <a:srgbClr val="990033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12700">
                    <a:solidFill>
                      <a:srgbClr val="8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307" name="Group 635"/>
                <p:cNvGrpSpPr>
                  <a:grpSpLocks/>
                </p:cNvGrpSpPr>
                <p:nvPr/>
              </p:nvGrpSpPr>
              <p:grpSpPr bwMode="auto">
                <a:xfrm>
                  <a:off x="2792" y="3003"/>
                  <a:ext cx="804" cy="1040"/>
                  <a:chOff x="2792" y="3003"/>
                  <a:chExt cx="804" cy="1040"/>
                </a:xfrm>
              </p:grpSpPr>
              <p:sp>
                <p:nvSpPr>
                  <p:cNvPr id="29308" name="Freeform 636"/>
                  <p:cNvSpPr>
                    <a:spLocks/>
                  </p:cNvSpPr>
                  <p:nvPr/>
                </p:nvSpPr>
                <p:spPr bwMode="auto">
                  <a:xfrm>
                    <a:off x="2792" y="3003"/>
                    <a:ext cx="690" cy="970"/>
                  </a:xfrm>
                  <a:custGeom>
                    <a:avLst/>
                    <a:gdLst/>
                    <a:ahLst/>
                    <a:cxnLst>
                      <a:cxn ang="0">
                        <a:pos x="1880" y="2957"/>
                      </a:cxn>
                      <a:cxn ang="0">
                        <a:pos x="270" y="2957"/>
                      </a:cxn>
                      <a:cxn ang="0">
                        <a:pos x="270" y="269"/>
                      </a:cxn>
                      <a:cxn ang="0">
                        <a:pos x="0" y="0"/>
                      </a:cxn>
                      <a:cxn ang="0">
                        <a:pos x="537" y="0"/>
                      </a:cxn>
                      <a:cxn ang="0">
                        <a:pos x="270" y="269"/>
                      </a:cxn>
                    </a:cxnLst>
                    <a:rect l="0" t="0" r="r" b="b"/>
                    <a:pathLst>
                      <a:path w="1880" h="2957">
                        <a:moveTo>
                          <a:pt x="1880" y="2957"/>
                        </a:moveTo>
                        <a:lnTo>
                          <a:pt x="270" y="2957"/>
                        </a:lnTo>
                        <a:lnTo>
                          <a:pt x="270" y="269"/>
                        </a:lnTo>
                        <a:lnTo>
                          <a:pt x="0" y="0"/>
                        </a:lnTo>
                        <a:lnTo>
                          <a:pt x="537" y="0"/>
                        </a:lnTo>
                        <a:lnTo>
                          <a:pt x="270" y="269"/>
                        </a:lnTo>
                      </a:path>
                    </a:pathLst>
                  </a:custGeom>
                  <a:noFill/>
                  <a:ln w="23813">
                    <a:solidFill>
                      <a:srgbClr val="FFFF8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309" name="Oval 637"/>
                  <p:cNvSpPr>
                    <a:spLocks noChangeArrowheads="1"/>
                  </p:cNvSpPr>
                  <p:nvPr/>
                </p:nvSpPr>
                <p:spPr bwMode="auto">
                  <a:xfrm>
                    <a:off x="3452" y="3899"/>
                    <a:ext cx="144" cy="1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90033">
                          <a:gamma/>
                          <a:shade val="46275"/>
                          <a:invGamma/>
                        </a:srgbClr>
                      </a:gs>
                      <a:gs pos="50000">
                        <a:srgbClr val="990033"/>
                      </a:gs>
                      <a:gs pos="100000">
                        <a:srgbClr val="990033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12700">
                    <a:solidFill>
                      <a:srgbClr val="8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310" name="Group 638"/>
                <p:cNvGrpSpPr>
                  <a:grpSpLocks/>
                </p:cNvGrpSpPr>
                <p:nvPr/>
              </p:nvGrpSpPr>
              <p:grpSpPr bwMode="auto">
                <a:xfrm>
                  <a:off x="3003" y="2612"/>
                  <a:ext cx="593" cy="340"/>
                  <a:chOff x="3003" y="2612"/>
                  <a:chExt cx="593" cy="340"/>
                </a:xfrm>
              </p:grpSpPr>
              <p:sp>
                <p:nvSpPr>
                  <p:cNvPr id="29311" name="Freeform 639"/>
                  <p:cNvSpPr>
                    <a:spLocks/>
                  </p:cNvSpPr>
                  <p:nvPr/>
                </p:nvSpPr>
                <p:spPr bwMode="auto">
                  <a:xfrm>
                    <a:off x="3003" y="2684"/>
                    <a:ext cx="474" cy="268"/>
                  </a:xfrm>
                  <a:custGeom>
                    <a:avLst/>
                    <a:gdLst/>
                    <a:ahLst/>
                    <a:cxnLst>
                      <a:cxn ang="0">
                        <a:pos x="1343" y="0"/>
                      </a:cxn>
                      <a:cxn ang="0">
                        <a:pos x="806" y="0"/>
                      </a:cxn>
                      <a:cxn ang="0">
                        <a:pos x="806" y="538"/>
                      </a:cxn>
                      <a:cxn ang="0">
                        <a:pos x="269" y="538"/>
                      </a:cxn>
                      <a:cxn ang="0">
                        <a:pos x="0" y="269"/>
                      </a:cxn>
                      <a:cxn ang="0">
                        <a:pos x="0" y="806"/>
                      </a:cxn>
                      <a:cxn ang="0">
                        <a:pos x="269" y="538"/>
                      </a:cxn>
                    </a:cxnLst>
                    <a:rect l="0" t="0" r="r" b="b"/>
                    <a:pathLst>
                      <a:path w="1343" h="806">
                        <a:moveTo>
                          <a:pt x="1343" y="0"/>
                        </a:moveTo>
                        <a:lnTo>
                          <a:pt x="806" y="0"/>
                        </a:lnTo>
                        <a:lnTo>
                          <a:pt x="806" y="538"/>
                        </a:lnTo>
                        <a:lnTo>
                          <a:pt x="269" y="538"/>
                        </a:lnTo>
                        <a:lnTo>
                          <a:pt x="0" y="269"/>
                        </a:lnTo>
                        <a:lnTo>
                          <a:pt x="0" y="806"/>
                        </a:lnTo>
                        <a:lnTo>
                          <a:pt x="269" y="538"/>
                        </a:lnTo>
                      </a:path>
                    </a:pathLst>
                  </a:custGeom>
                  <a:noFill/>
                  <a:ln w="23813">
                    <a:solidFill>
                      <a:srgbClr val="FFFF8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312" name="Oval 640"/>
                  <p:cNvSpPr>
                    <a:spLocks noChangeArrowheads="1"/>
                  </p:cNvSpPr>
                  <p:nvPr/>
                </p:nvSpPr>
                <p:spPr bwMode="auto">
                  <a:xfrm>
                    <a:off x="3452" y="2612"/>
                    <a:ext cx="144" cy="1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90033">
                          <a:gamma/>
                          <a:shade val="46275"/>
                          <a:invGamma/>
                        </a:srgbClr>
                      </a:gs>
                      <a:gs pos="50000">
                        <a:srgbClr val="990033"/>
                      </a:gs>
                      <a:gs pos="100000">
                        <a:srgbClr val="990033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12700">
                    <a:solidFill>
                      <a:srgbClr val="8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4" name="93 Grupo"/>
              <p:cNvGrpSpPr/>
              <p:nvPr/>
            </p:nvGrpSpPr>
            <p:grpSpPr>
              <a:xfrm>
                <a:off x="5422900" y="403225"/>
                <a:ext cx="3146425" cy="1882775"/>
                <a:chOff x="5422900" y="403225"/>
                <a:chExt cx="3146425" cy="1882775"/>
              </a:xfrm>
            </p:grpSpPr>
            <p:sp>
              <p:nvSpPr>
                <p:cNvPr id="29315" name="Freeform 643"/>
                <p:cNvSpPr>
                  <a:spLocks/>
                </p:cNvSpPr>
                <p:nvPr/>
              </p:nvSpPr>
              <p:spPr bwMode="auto">
                <a:xfrm>
                  <a:off x="5843588" y="1393825"/>
                  <a:ext cx="1595438" cy="892175"/>
                </a:xfrm>
                <a:custGeom>
                  <a:avLst/>
                  <a:gdLst/>
                  <a:ahLst/>
                  <a:cxnLst>
                    <a:cxn ang="0">
                      <a:pos x="2954" y="0"/>
                    </a:cxn>
                    <a:cxn ang="0">
                      <a:pos x="2954" y="1613"/>
                    </a:cxn>
                    <a:cxn ang="0">
                      <a:pos x="269" y="1613"/>
                    </a:cxn>
                    <a:cxn ang="0">
                      <a:pos x="0" y="1344"/>
                    </a:cxn>
                    <a:cxn ang="0">
                      <a:pos x="0" y="1882"/>
                    </a:cxn>
                    <a:cxn ang="0">
                      <a:pos x="269" y="1613"/>
                    </a:cxn>
                  </a:cxnLst>
                  <a:rect l="0" t="0" r="r" b="b"/>
                  <a:pathLst>
                    <a:path w="2954" h="1882">
                      <a:moveTo>
                        <a:pt x="2954" y="0"/>
                      </a:moveTo>
                      <a:lnTo>
                        <a:pt x="2954" y="1613"/>
                      </a:lnTo>
                      <a:lnTo>
                        <a:pt x="269" y="1613"/>
                      </a:lnTo>
                      <a:lnTo>
                        <a:pt x="0" y="1344"/>
                      </a:lnTo>
                      <a:lnTo>
                        <a:pt x="0" y="1882"/>
                      </a:lnTo>
                      <a:lnTo>
                        <a:pt x="269" y="1613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16" name="Freeform 644"/>
                <p:cNvSpPr>
                  <a:spLocks/>
                </p:cNvSpPr>
                <p:nvPr/>
              </p:nvSpPr>
              <p:spPr bwMode="auto">
                <a:xfrm>
                  <a:off x="7127875" y="1238250"/>
                  <a:ext cx="709613" cy="284163"/>
                </a:xfrm>
                <a:custGeom>
                  <a:avLst/>
                  <a:gdLst/>
                  <a:ahLst/>
                  <a:cxnLst>
                    <a:cxn ang="0">
                      <a:pos x="1342" y="268"/>
                    </a:cxn>
                    <a:cxn ang="0">
                      <a:pos x="268" y="268"/>
                    </a:cxn>
                    <a:cxn ang="0">
                      <a:pos x="0" y="0"/>
                    </a:cxn>
                    <a:cxn ang="0">
                      <a:pos x="0" y="537"/>
                    </a:cxn>
                    <a:cxn ang="0">
                      <a:pos x="268" y="268"/>
                    </a:cxn>
                  </a:cxnLst>
                  <a:rect l="0" t="0" r="r" b="b"/>
                  <a:pathLst>
                    <a:path w="1342" h="537">
                      <a:moveTo>
                        <a:pt x="1342" y="268"/>
                      </a:moveTo>
                      <a:lnTo>
                        <a:pt x="268" y="268"/>
                      </a:lnTo>
                      <a:lnTo>
                        <a:pt x="0" y="0"/>
                      </a:lnTo>
                      <a:lnTo>
                        <a:pt x="0" y="537"/>
                      </a:lnTo>
                      <a:lnTo>
                        <a:pt x="268" y="268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17" name="Freeform 645"/>
                <p:cNvSpPr>
                  <a:spLocks/>
                </p:cNvSpPr>
                <p:nvPr/>
              </p:nvSpPr>
              <p:spPr bwMode="auto">
                <a:xfrm>
                  <a:off x="5422900" y="1374775"/>
                  <a:ext cx="1277938" cy="569913"/>
                </a:xfrm>
                <a:custGeom>
                  <a:avLst/>
                  <a:gdLst/>
                  <a:ahLst/>
                  <a:cxnLst>
                    <a:cxn ang="0">
                      <a:pos x="2417" y="0"/>
                    </a:cxn>
                    <a:cxn ang="0">
                      <a:pos x="269" y="0"/>
                    </a:cxn>
                    <a:cxn ang="0">
                      <a:pos x="269" y="807"/>
                    </a:cxn>
                    <a:cxn ang="0">
                      <a:pos x="0" y="1076"/>
                    </a:cxn>
                    <a:cxn ang="0">
                      <a:pos x="538" y="1076"/>
                    </a:cxn>
                    <a:cxn ang="0">
                      <a:pos x="269" y="807"/>
                    </a:cxn>
                  </a:cxnLst>
                  <a:rect l="0" t="0" r="r" b="b"/>
                  <a:pathLst>
                    <a:path w="2417" h="1076">
                      <a:moveTo>
                        <a:pt x="2417" y="0"/>
                      </a:moveTo>
                      <a:lnTo>
                        <a:pt x="269" y="0"/>
                      </a:lnTo>
                      <a:lnTo>
                        <a:pt x="269" y="807"/>
                      </a:lnTo>
                      <a:lnTo>
                        <a:pt x="0" y="1076"/>
                      </a:lnTo>
                      <a:lnTo>
                        <a:pt x="538" y="1076"/>
                      </a:lnTo>
                      <a:lnTo>
                        <a:pt x="269" y="807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18" name="Freeform 646"/>
                <p:cNvSpPr>
                  <a:spLocks/>
                </p:cNvSpPr>
                <p:nvPr/>
              </p:nvSpPr>
              <p:spPr bwMode="auto">
                <a:xfrm>
                  <a:off x="5883275" y="792163"/>
                  <a:ext cx="117475" cy="1293813"/>
                </a:xfrm>
                <a:custGeom>
                  <a:avLst/>
                  <a:gdLst/>
                  <a:ahLst/>
                  <a:cxnLst>
                    <a:cxn ang="0">
                      <a:pos x="269" y="0"/>
                    </a:cxn>
                    <a:cxn ang="0">
                      <a:pos x="269" y="2016"/>
                    </a:cxn>
                    <a:cxn ang="0">
                      <a:pos x="0" y="2150"/>
                    </a:cxn>
                    <a:cxn ang="0">
                      <a:pos x="269" y="2418"/>
                    </a:cxn>
                    <a:cxn ang="0">
                      <a:pos x="269" y="2016"/>
                    </a:cxn>
                  </a:cxnLst>
                  <a:rect l="0" t="0" r="r" b="b"/>
                  <a:pathLst>
                    <a:path w="269" h="2418">
                      <a:moveTo>
                        <a:pt x="269" y="0"/>
                      </a:moveTo>
                      <a:lnTo>
                        <a:pt x="269" y="2016"/>
                      </a:lnTo>
                      <a:lnTo>
                        <a:pt x="0" y="2150"/>
                      </a:lnTo>
                      <a:lnTo>
                        <a:pt x="269" y="2418"/>
                      </a:lnTo>
                      <a:lnTo>
                        <a:pt x="269" y="2016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19" name="Freeform 647"/>
                <p:cNvSpPr>
                  <a:spLocks/>
                </p:cNvSpPr>
                <p:nvPr/>
              </p:nvSpPr>
              <p:spPr bwMode="auto">
                <a:xfrm>
                  <a:off x="5991225" y="1019175"/>
                  <a:ext cx="1277938" cy="2857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16" y="0"/>
                    </a:cxn>
                    <a:cxn ang="0">
                      <a:pos x="2148" y="269"/>
                    </a:cxn>
                    <a:cxn ang="0">
                      <a:pos x="2416" y="538"/>
                    </a:cxn>
                    <a:cxn ang="0">
                      <a:pos x="2416" y="0"/>
                    </a:cxn>
                  </a:cxnLst>
                  <a:rect l="0" t="0" r="r" b="b"/>
                  <a:pathLst>
                    <a:path w="2416" h="538">
                      <a:moveTo>
                        <a:pt x="0" y="0"/>
                      </a:moveTo>
                      <a:lnTo>
                        <a:pt x="2416" y="0"/>
                      </a:lnTo>
                      <a:lnTo>
                        <a:pt x="2148" y="269"/>
                      </a:lnTo>
                      <a:lnTo>
                        <a:pt x="2416" y="538"/>
                      </a:lnTo>
                      <a:lnTo>
                        <a:pt x="2416" y="0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20" name="Freeform 648"/>
                <p:cNvSpPr>
                  <a:spLocks/>
                </p:cNvSpPr>
                <p:nvPr/>
              </p:nvSpPr>
              <p:spPr bwMode="auto">
                <a:xfrm>
                  <a:off x="6275388" y="522288"/>
                  <a:ext cx="852488" cy="284163"/>
                </a:xfrm>
                <a:custGeom>
                  <a:avLst/>
                  <a:gdLst/>
                  <a:ahLst/>
                  <a:cxnLst>
                    <a:cxn ang="0">
                      <a:pos x="1612" y="269"/>
                    </a:cxn>
                    <a:cxn ang="0">
                      <a:pos x="269" y="269"/>
                    </a:cxn>
                    <a:cxn ang="0">
                      <a:pos x="0" y="0"/>
                    </a:cxn>
                    <a:cxn ang="0">
                      <a:pos x="0" y="537"/>
                    </a:cxn>
                    <a:cxn ang="0">
                      <a:pos x="269" y="269"/>
                    </a:cxn>
                  </a:cxnLst>
                  <a:rect l="0" t="0" r="r" b="b"/>
                  <a:pathLst>
                    <a:path w="1612" h="537">
                      <a:moveTo>
                        <a:pt x="1612" y="269"/>
                      </a:moveTo>
                      <a:lnTo>
                        <a:pt x="269" y="269"/>
                      </a:lnTo>
                      <a:lnTo>
                        <a:pt x="0" y="0"/>
                      </a:lnTo>
                      <a:lnTo>
                        <a:pt x="0" y="537"/>
                      </a:lnTo>
                      <a:lnTo>
                        <a:pt x="269" y="269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21" name="Rectangle 649"/>
                <p:cNvSpPr>
                  <a:spLocks noChangeArrowheads="1"/>
                </p:cNvSpPr>
                <p:nvPr/>
              </p:nvSpPr>
              <p:spPr bwMode="auto">
                <a:xfrm>
                  <a:off x="6491287" y="762000"/>
                  <a:ext cx="290513" cy="2619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700" dirty="0">
                      <a:solidFill>
                        <a:srgbClr val="99FF33"/>
                      </a:solidFill>
                    </a:rPr>
                    <a:t>NF</a:t>
                  </a:r>
                  <a:endParaRPr lang="es-ES" b="0" dirty="0">
                    <a:solidFill>
                      <a:srgbClr val="99FF33"/>
                    </a:solidFill>
                  </a:endParaRPr>
                </a:p>
              </p:txBody>
            </p:sp>
            <p:sp>
              <p:nvSpPr>
                <p:cNvPr id="29322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00775" y="1111101"/>
                  <a:ext cx="217488" cy="2619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700" dirty="0">
                      <a:solidFill>
                        <a:srgbClr val="99FF33"/>
                      </a:solidFill>
                    </a:rPr>
                    <a:t>NI</a:t>
                  </a:r>
                  <a:endParaRPr lang="es-ES" b="0" dirty="0">
                    <a:solidFill>
                      <a:srgbClr val="99FF33"/>
                    </a:solidFill>
                  </a:endParaRPr>
                </a:p>
              </p:txBody>
            </p:sp>
            <p:sp>
              <p:nvSpPr>
                <p:cNvPr id="29323" name="Oval 651"/>
                <p:cNvSpPr>
                  <a:spLocks noChangeArrowheads="1"/>
                </p:cNvSpPr>
                <p:nvPr/>
              </p:nvSpPr>
              <p:spPr bwMode="auto">
                <a:xfrm>
                  <a:off x="7108825" y="55245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24" name="Oval 652"/>
                <p:cNvSpPr>
                  <a:spLocks noChangeArrowheads="1"/>
                </p:cNvSpPr>
                <p:nvPr/>
              </p:nvSpPr>
              <p:spPr bwMode="auto">
                <a:xfrm>
                  <a:off x="7794625" y="1265238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25" name="Oval 653"/>
                <p:cNvSpPr>
                  <a:spLocks noChangeArrowheads="1"/>
                </p:cNvSpPr>
                <p:nvPr/>
              </p:nvSpPr>
              <p:spPr bwMode="auto">
                <a:xfrm>
                  <a:off x="6575425" y="1262063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26" name="Oval 654"/>
                <p:cNvSpPr>
                  <a:spLocks noChangeArrowheads="1"/>
                </p:cNvSpPr>
                <p:nvPr/>
              </p:nvSpPr>
              <p:spPr bwMode="auto">
                <a:xfrm>
                  <a:off x="5884863" y="563563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27" name="Rectangle 655"/>
                <p:cNvSpPr>
                  <a:spLocks noChangeArrowheads="1"/>
                </p:cNvSpPr>
                <p:nvPr/>
              </p:nvSpPr>
              <p:spPr bwMode="auto">
                <a:xfrm>
                  <a:off x="6859588" y="403225"/>
                  <a:ext cx="182563" cy="2127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S</a:t>
                  </a:r>
                  <a:r>
                    <a:rPr lang="es-ES" sz="1400" baseline="-25000">
                      <a:solidFill>
                        <a:srgbClr val="FFFFFF"/>
                      </a:solidFill>
                    </a:rPr>
                    <a:t>2</a:t>
                  </a:r>
                </a:p>
              </p:txBody>
            </p:sp>
            <p:sp>
              <p:nvSpPr>
                <p:cNvPr id="29328" name="Rectangle 656"/>
                <p:cNvSpPr>
                  <a:spLocks noChangeArrowheads="1"/>
                </p:cNvSpPr>
                <p:nvPr/>
              </p:nvSpPr>
              <p:spPr bwMode="auto">
                <a:xfrm>
                  <a:off x="7566025" y="1122363"/>
                  <a:ext cx="182563" cy="2127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S</a:t>
                  </a:r>
                  <a:r>
                    <a:rPr lang="es-ES" sz="1400" baseline="-25000">
                      <a:solidFill>
                        <a:srgbClr val="FFFFFF"/>
                      </a:solidFill>
                    </a:rPr>
                    <a:t>1</a:t>
                  </a:r>
                </a:p>
              </p:txBody>
            </p:sp>
            <p:sp>
              <p:nvSpPr>
                <p:cNvPr id="29329" name="Rectangle 657"/>
                <p:cNvSpPr>
                  <a:spLocks noChangeArrowheads="1"/>
                </p:cNvSpPr>
                <p:nvPr/>
              </p:nvSpPr>
              <p:spPr bwMode="auto">
                <a:xfrm>
                  <a:off x="8172450" y="1246188"/>
                  <a:ext cx="396875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s-ES" sz="1800">
                      <a:solidFill>
                        <a:srgbClr val="FFFFFF"/>
                      </a:solidFill>
                    </a:rPr>
                    <a:t>VV</a:t>
                  </a:r>
                  <a:endParaRPr lang="es-ES" sz="1800" b="0"/>
                </a:p>
              </p:txBody>
            </p:sp>
          </p:grpSp>
          <p:grpSp>
            <p:nvGrpSpPr>
              <p:cNvPr id="29330" name="Group 658"/>
              <p:cNvGrpSpPr>
                <a:grpSpLocks/>
              </p:cNvGrpSpPr>
              <p:nvPr/>
            </p:nvGrpSpPr>
            <p:grpSpPr bwMode="auto">
              <a:xfrm>
                <a:off x="5424488" y="2516188"/>
                <a:ext cx="3146425" cy="1882775"/>
                <a:chOff x="3442" y="254"/>
                <a:chExt cx="1982" cy="1186"/>
              </a:xfrm>
            </p:grpSpPr>
            <p:sp>
              <p:nvSpPr>
                <p:cNvPr id="29331" name="Freeform 659"/>
                <p:cNvSpPr>
                  <a:spLocks/>
                </p:cNvSpPr>
                <p:nvPr/>
              </p:nvSpPr>
              <p:spPr bwMode="auto">
                <a:xfrm>
                  <a:off x="3707" y="878"/>
                  <a:ext cx="1005" cy="562"/>
                </a:xfrm>
                <a:custGeom>
                  <a:avLst/>
                  <a:gdLst/>
                  <a:ahLst/>
                  <a:cxnLst>
                    <a:cxn ang="0">
                      <a:pos x="2954" y="0"/>
                    </a:cxn>
                    <a:cxn ang="0">
                      <a:pos x="2954" y="1613"/>
                    </a:cxn>
                    <a:cxn ang="0">
                      <a:pos x="269" y="1613"/>
                    </a:cxn>
                    <a:cxn ang="0">
                      <a:pos x="0" y="1344"/>
                    </a:cxn>
                    <a:cxn ang="0">
                      <a:pos x="0" y="1882"/>
                    </a:cxn>
                    <a:cxn ang="0">
                      <a:pos x="269" y="1613"/>
                    </a:cxn>
                  </a:cxnLst>
                  <a:rect l="0" t="0" r="r" b="b"/>
                  <a:pathLst>
                    <a:path w="2954" h="1882">
                      <a:moveTo>
                        <a:pt x="2954" y="0"/>
                      </a:moveTo>
                      <a:lnTo>
                        <a:pt x="2954" y="1613"/>
                      </a:lnTo>
                      <a:lnTo>
                        <a:pt x="269" y="1613"/>
                      </a:lnTo>
                      <a:lnTo>
                        <a:pt x="0" y="1344"/>
                      </a:lnTo>
                      <a:lnTo>
                        <a:pt x="0" y="1882"/>
                      </a:lnTo>
                      <a:lnTo>
                        <a:pt x="269" y="1613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32" name="Freeform 660"/>
                <p:cNvSpPr>
                  <a:spLocks/>
                </p:cNvSpPr>
                <p:nvPr/>
              </p:nvSpPr>
              <p:spPr bwMode="auto">
                <a:xfrm>
                  <a:off x="4516" y="780"/>
                  <a:ext cx="447" cy="179"/>
                </a:xfrm>
                <a:custGeom>
                  <a:avLst/>
                  <a:gdLst/>
                  <a:ahLst/>
                  <a:cxnLst>
                    <a:cxn ang="0">
                      <a:pos x="1342" y="268"/>
                    </a:cxn>
                    <a:cxn ang="0">
                      <a:pos x="268" y="268"/>
                    </a:cxn>
                    <a:cxn ang="0">
                      <a:pos x="0" y="0"/>
                    </a:cxn>
                    <a:cxn ang="0">
                      <a:pos x="0" y="537"/>
                    </a:cxn>
                    <a:cxn ang="0">
                      <a:pos x="268" y="268"/>
                    </a:cxn>
                  </a:cxnLst>
                  <a:rect l="0" t="0" r="r" b="b"/>
                  <a:pathLst>
                    <a:path w="1342" h="537">
                      <a:moveTo>
                        <a:pt x="1342" y="268"/>
                      </a:moveTo>
                      <a:lnTo>
                        <a:pt x="268" y="268"/>
                      </a:lnTo>
                      <a:lnTo>
                        <a:pt x="0" y="0"/>
                      </a:lnTo>
                      <a:lnTo>
                        <a:pt x="0" y="537"/>
                      </a:lnTo>
                      <a:lnTo>
                        <a:pt x="268" y="268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33" name="Freeform 661"/>
                <p:cNvSpPr>
                  <a:spLocks/>
                </p:cNvSpPr>
                <p:nvPr/>
              </p:nvSpPr>
              <p:spPr bwMode="auto">
                <a:xfrm>
                  <a:off x="3442" y="866"/>
                  <a:ext cx="805" cy="359"/>
                </a:xfrm>
                <a:custGeom>
                  <a:avLst/>
                  <a:gdLst/>
                  <a:ahLst/>
                  <a:cxnLst>
                    <a:cxn ang="0">
                      <a:pos x="2417" y="0"/>
                    </a:cxn>
                    <a:cxn ang="0">
                      <a:pos x="269" y="0"/>
                    </a:cxn>
                    <a:cxn ang="0">
                      <a:pos x="269" y="807"/>
                    </a:cxn>
                    <a:cxn ang="0">
                      <a:pos x="0" y="1076"/>
                    </a:cxn>
                    <a:cxn ang="0">
                      <a:pos x="538" y="1076"/>
                    </a:cxn>
                    <a:cxn ang="0">
                      <a:pos x="269" y="807"/>
                    </a:cxn>
                  </a:cxnLst>
                  <a:rect l="0" t="0" r="r" b="b"/>
                  <a:pathLst>
                    <a:path w="2417" h="1076">
                      <a:moveTo>
                        <a:pt x="2417" y="0"/>
                      </a:moveTo>
                      <a:lnTo>
                        <a:pt x="269" y="0"/>
                      </a:lnTo>
                      <a:lnTo>
                        <a:pt x="269" y="807"/>
                      </a:lnTo>
                      <a:lnTo>
                        <a:pt x="0" y="1076"/>
                      </a:lnTo>
                      <a:lnTo>
                        <a:pt x="538" y="1076"/>
                      </a:lnTo>
                      <a:lnTo>
                        <a:pt x="269" y="807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34" name="Freeform 662"/>
                <p:cNvSpPr>
                  <a:spLocks/>
                </p:cNvSpPr>
                <p:nvPr/>
              </p:nvSpPr>
              <p:spPr bwMode="auto">
                <a:xfrm>
                  <a:off x="3732" y="499"/>
                  <a:ext cx="74" cy="815"/>
                </a:xfrm>
                <a:custGeom>
                  <a:avLst/>
                  <a:gdLst/>
                  <a:ahLst/>
                  <a:cxnLst>
                    <a:cxn ang="0">
                      <a:pos x="269" y="0"/>
                    </a:cxn>
                    <a:cxn ang="0">
                      <a:pos x="269" y="2016"/>
                    </a:cxn>
                    <a:cxn ang="0">
                      <a:pos x="0" y="2150"/>
                    </a:cxn>
                    <a:cxn ang="0">
                      <a:pos x="269" y="2418"/>
                    </a:cxn>
                    <a:cxn ang="0">
                      <a:pos x="269" y="2016"/>
                    </a:cxn>
                  </a:cxnLst>
                  <a:rect l="0" t="0" r="r" b="b"/>
                  <a:pathLst>
                    <a:path w="269" h="2418">
                      <a:moveTo>
                        <a:pt x="269" y="0"/>
                      </a:moveTo>
                      <a:lnTo>
                        <a:pt x="269" y="2016"/>
                      </a:lnTo>
                      <a:lnTo>
                        <a:pt x="0" y="2150"/>
                      </a:lnTo>
                      <a:lnTo>
                        <a:pt x="269" y="2418"/>
                      </a:lnTo>
                      <a:lnTo>
                        <a:pt x="269" y="2016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35" name="Freeform 663"/>
                <p:cNvSpPr>
                  <a:spLocks/>
                </p:cNvSpPr>
                <p:nvPr/>
              </p:nvSpPr>
              <p:spPr bwMode="auto">
                <a:xfrm>
                  <a:off x="3800" y="642"/>
                  <a:ext cx="805" cy="18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16" y="0"/>
                    </a:cxn>
                    <a:cxn ang="0">
                      <a:pos x="2148" y="269"/>
                    </a:cxn>
                    <a:cxn ang="0">
                      <a:pos x="2416" y="538"/>
                    </a:cxn>
                    <a:cxn ang="0">
                      <a:pos x="2416" y="0"/>
                    </a:cxn>
                  </a:cxnLst>
                  <a:rect l="0" t="0" r="r" b="b"/>
                  <a:pathLst>
                    <a:path w="2416" h="538">
                      <a:moveTo>
                        <a:pt x="0" y="0"/>
                      </a:moveTo>
                      <a:lnTo>
                        <a:pt x="2416" y="0"/>
                      </a:lnTo>
                      <a:lnTo>
                        <a:pt x="2148" y="269"/>
                      </a:lnTo>
                      <a:lnTo>
                        <a:pt x="2416" y="538"/>
                      </a:lnTo>
                      <a:lnTo>
                        <a:pt x="2416" y="0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36" name="Freeform 664"/>
                <p:cNvSpPr>
                  <a:spLocks/>
                </p:cNvSpPr>
                <p:nvPr/>
              </p:nvSpPr>
              <p:spPr bwMode="auto">
                <a:xfrm>
                  <a:off x="3979" y="329"/>
                  <a:ext cx="537" cy="179"/>
                </a:xfrm>
                <a:custGeom>
                  <a:avLst/>
                  <a:gdLst/>
                  <a:ahLst/>
                  <a:cxnLst>
                    <a:cxn ang="0">
                      <a:pos x="1612" y="269"/>
                    </a:cxn>
                    <a:cxn ang="0">
                      <a:pos x="269" y="269"/>
                    </a:cxn>
                    <a:cxn ang="0">
                      <a:pos x="0" y="0"/>
                    </a:cxn>
                    <a:cxn ang="0">
                      <a:pos x="0" y="537"/>
                    </a:cxn>
                    <a:cxn ang="0">
                      <a:pos x="269" y="269"/>
                    </a:cxn>
                  </a:cxnLst>
                  <a:rect l="0" t="0" r="r" b="b"/>
                  <a:pathLst>
                    <a:path w="1612" h="537">
                      <a:moveTo>
                        <a:pt x="1612" y="269"/>
                      </a:moveTo>
                      <a:lnTo>
                        <a:pt x="269" y="269"/>
                      </a:lnTo>
                      <a:lnTo>
                        <a:pt x="0" y="0"/>
                      </a:lnTo>
                      <a:lnTo>
                        <a:pt x="0" y="537"/>
                      </a:lnTo>
                      <a:lnTo>
                        <a:pt x="269" y="269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37" name="Rectangle 665"/>
                <p:cNvSpPr>
                  <a:spLocks noChangeArrowheads="1"/>
                </p:cNvSpPr>
                <p:nvPr/>
              </p:nvSpPr>
              <p:spPr bwMode="auto">
                <a:xfrm>
                  <a:off x="4114" y="486"/>
                  <a:ext cx="183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700" dirty="0">
                      <a:solidFill>
                        <a:srgbClr val="99FF33"/>
                      </a:solidFill>
                    </a:rPr>
                    <a:t>NF</a:t>
                  </a:r>
                  <a:endParaRPr lang="es-ES" b="0" dirty="0">
                    <a:solidFill>
                      <a:srgbClr val="99FF33"/>
                    </a:solidFill>
                  </a:endParaRPr>
                </a:p>
              </p:txBody>
            </p:sp>
            <p:sp>
              <p:nvSpPr>
                <p:cNvPr id="29338" name="Rectangle 666"/>
                <p:cNvSpPr>
                  <a:spLocks noChangeArrowheads="1"/>
                </p:cNvSpPr>
                <p:nvPr/>
              </p:nvSpPr>
              <p:spPr bwMode="auto">
                <a:xfrm>
                  <a:off x="3932" y="706"/>
                  <a:ext cx="13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700" dirty="0">
                      <a:solidFill>
                        <a:srgbClr val="99FF33"/>
                      </a:solidFill>
                    </a:rPr>
                    <a:t>NI</a:t>
                  </a:r>
                  <a:endParaRPr lang="es-ES" b="0" dirty="0">
                    <a:solidFill>
                      <a:srgbClr val="99FF33"/>
                    </a:solidFill>
                  </a:endParaRPr>
                </a:p>
              </p:txBody>
            </p:sp>
            <p:sp>
              <p:nvSpPr>
                <p:cNvPr id="29339" name="Oval 667"/>
                <p:cNvSpPr>
                  <a:spLocks noChangeArrowheads="1"/>
                </p:cNvSpPr>
                <p:nvPr/>
              </p:nvSpPr>
              <p:spPr bwMode="auto">
                <a:xfrm>
                  <a:off x="4504" y="348"/>
                  <a:ext cx="144" cy="14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40" name="Oval 668"/>
                <p:cNvSpPr>
                  <a:spLocks noChangeArrowheads="1"/>
                </p:cNvSpPr>
                <p:nvPr/>
              </p:nvSpPr>
              <p:spPr bwMode="auto">
                <a:xfrm>
                  <a:off x="4936" y="797"/>
                  <a:ext cx="144" cy="14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41" name="Oval 669"/>
                <p:cNvSpPr>
                  <a:spLocks noChangeArrowheads="1"/>
                </p:cNvSpPr>
                <p:nvPr/>
              </p:nvSpPr>
              <p:spPr bwMode="auto">
                <a:xfrm>
                  <a:off x="4168" y="795"/>
                  <a:ext cx="144" cy="14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42" name="Oval 670"/>
                <p:cNvSpPr>
                  <a:spLocks noChangeArrowheads="1"/>
                </p:cNvSpPr>
                <p:nvPr/>
              </p:nvSpPr>
              <p:spPr bwMode="auto">
                <a:xfrm>
                  <a:off x="3733" y="355"/>
                  <a:ext cx="144" cy="14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43" name="Rectangle 671"/>
                <p:cNvSpPr>
                  <a:spLocks noChangeArrowheads="1"/>
                </p:cNvSpPr>
                <p:nvPr/>
              </p:nvSpPr>
              <p:spPr bwMode="auto">
                <a:xfrm>
                  <a:off x="4347" y="254"/>
                  <a:ext cx="11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S</a:t>
                  </a:r>
                  <a:r>
                    <a:rPr lang="es-ES" sz="1400" baseline="-25000">
                      <a:solidFill>
                        <a:srgbClr val="FFFFFF"/>
                      </a:solidFill>
                    </a:rPr>
                    <a:t>2</a:t>
                  </a:r>
                </a:p>
              </p:txBody>
            </p:sp>
            <p:sp>
              <p:nvSpPr>
                <p:cNvPr id="29344" name="Rectangle 672"/>
                <p:cNvSpPr>
                  <a:spLocks noChangeArrowheads="1"/>
                </p:cNvSpPr>
                <p:nvPr/>
              </p:nvSpPr>
              <p:spPr bwMode="auto">
                <a:xfrm>
                  <a:off x="4792" y="707"/>
                  <a:ext cx="11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S</a:t>
                  </a:r>
                  <a:r>
                    <a:rPr lang="es-ES" sz="1400" baseline="-25000">
                      <a:solidFill>
                        <a:srgbClr val="FFFFFF"/>
                      </a:solidFill>
                    </a:rPr>
                    <a:t>1</a:t>
                  </a:r>
                </a:p>
              </p:txBody>
            </p:sp>
            <p:sp>
              <p:nvSpPr>
                <p:cNvPr id="29345" name="Rectangle 673"/>
                <p:cNvSpPr>
                  <a:spLocks noChangeArrowheads="1"/>
                </p:cNvSpPr>
                <p:nvPr/>
              </p:nvSpPr>
              <p:spPr bwMode="auto">
                <a:xfrm>
                  <a:off x="5174" y="785"/>
                  <a:ext cx="250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s-ES" sz="1800">
                      <a:solidFill>
                        <a:srgbClr val="FFFFFF"/>
                      </a:solidFill>
                    </a:rPr>
                    <a:t>VA</a:t>
                  </a:r>
                  <a:endParaRPr lang="es-ES" sz="1800" b="0"/>
                </a:p>
              </p:txBody>
            </p:sp>
          </p:grpSp>
          <p:grpSp>
            <p:nvGrpSpPr>
              <p:cNvPr id="29346" name="Group 674"/>
              <p:cNvGrpSpPr>
                <a:grpSpLocks/>
              </p:cNvGrpSpPr>
              <p:nvPr/>
            </p:nvGrpSpPr>
            <p:grpSpPr bwMode="auto">
              <a:xfrm>
                <a:off x="5424488" y="4572000"/>
                <a:ext cx="3146425" cy="1882775"/>
                <a:chOff x="3442" y="254"/>
                <a:chExt cx="1982" cy="1186"/>
              </a:xfrm>
            </p:grpSpPr>
            <p:sp>
              <p:nvSpPr>
                <p:cNvPr id="29347" name="Freeform 675"/>
                <p:cNvSpPr>
                  <a:spLocks/>
                </p:cNvSpPr>
                <p:nvPr/>
              </p:nvSpPr>
              <p:spPr bwMode="auto">
                <a:xfrm>
                  <a:off x="3707" y="878"/>
                  <a:ext cx="1005" cy="562"/>
                </a:xfrm>
                <a:custGeom>
                  <a:avLst/>
                  <a:gdLst/>
                  <a:ahLst/>
                  <a:cxnLst>
                    <a:cxn ang="0">
                      <a:pos x="2954" y="0"/>
                    </a:cxn>
                    <a:cxn ang="0">
                      <a:pos x="2954" y="1613"/>
                    </a:cxn>
                    <a:cxn ang="0">
                      <a:pos x="269" y="1613"/>
                    </a:cxn>
                    <a:cxn ang="0">
                      <a:pos x="0" y="1344"/>
                    </a:cxn>
                    <a:cxn ang="0">
                      <a:pos x="0" y="1882"/>
                    </a:cxn>
                    <a:cxn ang="0">
                      <a:pos x="269" y="1613"/>
                    </a:cxn>
                  </a:cxnLst>
                  <a:rect l="0" t="0" r="r" b="b"/>
                  <a:pathLst>
                    <a:path w="2954" h="1882">
                      <a:moveTo>
                        <a:pt x="2954" y="0"/>
                      </a:moveTo>
                      <a:lnTo>
                        <a:pt x="2954" y="1613"/>
                      </a:lnTo>
                      <a:lnTo>
                        <a:pt x="269" y="1613"/>
                      </a:lnTo>
                      <a:lnTo>
                        <a:pt x="0" y="1344"/>
                      </a:lnTo>
                      <a:lnTo>
                        <a:pt x="0" y="1882"/>
                      </a:lnTo>
                      <a:lnTo>
                        <a:pt x="269" y="1613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48" name="Freeform 676"/>
                <p:cNvSpPr>
                  <a:spLocks/>
                </p:cNvSpPr>
                <p:nvPr/>
              </p:nvSpPr>
              <p:spPr bwMode="auto">
                <a:xfrm>
                  <a:off x="4516" y="780"/>
                  <a:ext cx="447" cy="179"/>
                </a:xfrm>
                <a:custGeom>
                  <a:avLst/>
                  <a:gdLst/>
                  <a:ahLst/>
                  <a:cxnLst>
                    <a:cxn ang="0">
                      <a:pos x="1342" y="268"/>
                    </a:cxn>
                    <a:cxn ang="0">
                      <a:pos x="268" y="268"/>
                    </a:cxn>
                    <a:cxn ang="0">
                      <a:pos x="0" y="0"/>
                    </a:cxn>
                    <a:cxn ang="0">
                      <a:pos x="0" y="537"/>
                    </a:cxn>
                    <a:cxn ang="0">
                      <a:pos x="268" y="268"/>
                    </a:cxn>
                  </a:cxnLst>
                  <a:rect l="0" t="0" r="r" b="b"/>
                  <a:pathLst>
                    <a:path w="1342" h="537">
                      <a:moveTo>
                        <a:pt x="1342" y="268"/>
                      </a:moveTo>
                      <a:lnTo>
                        <a:pt x="268" y="268"/>
                      </a:lnTo>
                      <a:lnTo>
                        <a:pt x="0" y="0"/>
                      </a:lnTo>
                      <a:lnTo>
                        <a:pt x="0" y="537"/>
                      </a:lnTo>
                      <a:lnTo>
                        <a:pt x="268" y="268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49" name="Freeform 677"/>
                <p:cNvSpPr>
                  <a:spLocks/>
                </p:cNvSpPr>
                <p:nvPr/>
              </p:nvSpPr>
              <p:spPr bwMode="auto">
                <a:xfrm>
                  <a:off x="3442" y="866"/>
                  <a:ext cx="805" cy="359"/>
                </a:xfrm>
                <a:custGeom>
                  <a:avLst/>
                  <a:gdLst/>
                  <a:ahLst/>
                  <a:cxnLst>
                    <a:cxn ang="0">
                      <a:pos x="2417" y="0"/>
                    </a:cxn>
                    <a:cxn ang="0">
                      <a:pos x="269" y="0"/>
                    </a:cxn>
                    <a:cxn ang="0">
                      <a:pos x="269" y="807"/>
                    </a:cxn>
                    <a:cxn ang="0">
                      <a:pos x="0" y="1076"/>
                    </a:cxn>
                    <a:cxn ang="0">
                      <a:pos x="538" y="1076"/>
                    </a:cxn>
                    <a:cxn ang="0">
                      <a:pos x="269" y="807"/>
                    </a:cxn>
                  </a:cxnLst>
                  <a:rect l="0" t="0" r="r" b="b"/>
                  <a:pathLst>
                    <a:path w="2417" h="1076">
                      <a:moveTo>
                        <a:pt x="2417" y="0"/>
                      </a:moveTo>
                      <a:lnTo>
                        <a:pt x="269" y="0"/>
                      </a:lnTo>
                      <a:lnTo>
                        <a:pt x="269" y="807"/>
                      </a:lnTo>
                      <a:lnTo>
                        <a:pt x="0" y="1076"/>
                      </a:lnTo>
                      <a:lnTo>
                        <a:pt x="538" y="1076"/>
                      </a:lnTo>
                      <a:lnTo>
                        <a:pt x="269" y="807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50" name="Freeform 678"/>
                <p:cNvSpPr>
                  <a:spLocks/>
                </p:cNvSpPr>
                <p:nvPr/>
              </p:nvSpPr>
              <p:spPr bwMode="auto">
                <a:xfrm>
                  <a:off x="3732" y="499"/>
                  <a:ext cx="74" cy="815"/>
                </a:xfrm>
                <a:custGeom>
                  <a:avLst/>
                  <a:gdLst/>
                  <a:ahLst/>
                  <a:cxnLst>
                    <a:cxn ang="0">
                      <a:pos x="269" y="0"/>
                    </a:cxn>
                    <a:cxn ang="0">
                      <a:pos x="269" y="2016"/>
                    </a:cxn>
                    <a:cxn ang="0">
                      <a:pos x="0" y="2150"/>
                    </a:cxn>
                    <a:cxn ang="0">
                      <a:pos x="269" y="2418"/>
                    </a:cxn>
                    <a:cxn ang="0">
                      <a:pos x="269" y="2016"/>
                    </a:cxn>
                  </a:cxnLst>
                  <a:rect l="0" t="0" r="r" b="b"/>
                  <a:pathLst>
                    <a:path w="269" h="2418">
                      <a:moveTo>
                        <a:pt x="269" y="0"/>
                      </a:moveTo>
                      <a:lnTo>
                        <a:pt x="269" y="2016"/>
                      </a:lnTo>
                      <a:lnTo>
                        <a:pt x="0" y="2150"/>
                      </a:lnTo>
                      <a:lnTo>
                        <a:pt x="269" y="2418"/>
                      </a:lnTo>
                      <a:lnTo>
                        <a:pt x="269" y="2016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51" name="Freeform 679"/>
                <p:cNvSpPr>
                  <a:spLocks/>
                </p:cNvSpPr>
                <p:nvPr/>
              </p:nvSpPr>
              <p:spPr bwMode="auto">
                <a:xfrm>
                  <a:off x="3800" y="642"/>
                  <a:ext cx="805" cy="18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16" y="0"/>
                    </a:cxn>
                    <a:cxn ang="0">
                      <a:pos x="2148" y="269"/>
                    </a:cxn>
                    <a:cxn ang="0">
                      <a:pos x="2416" y="538"/>
                    </a:cxn>
                    <a:cxn ang="0">
                      <a:pos x="2416" y="0"/>
                    </a:cxn>
                  </a:cxnLst>
                  <a:rect l="0" t="0" r="r" b="b"/>
                  <a:pathLst>
                    <a:path w="2416" h="538">
                      <a:moveTo>
                        <a:pt x="0" y="0"/>
                      </a:moveTo>
                      <a:lnTo>
                        <a:pt x="2416" y="0"/>
                      </a:lnTo>
                      <a:lnTo>
                        <a:pt x="2148" y="269"/>
                      </a:lnTo>
                      <a:lnTo>
                        <a:pt x="2416" y="538"/>
                      </a:lnTo>
                      <a:lnTo>
                        <a:pt x="2416" y="0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52" name="Freeform 680"/>
                <p:cNvSpPr>
                  <a:spLocks/>
                </p:cNvSpPr>
                <p:nvPr/>
              </p:nvSpPr>
              <p:spPr bwMode="auto">
                <a:xfrm>
                  <a:off x="3979" y="329"/>
                  <a:ext cx="537" cy="179"/>
                </a:xfrm>
                <a:custGeom>
                  <a:avLst/>
                  <a:gdLst/>
                  <a:ahLst/>
                  <a:cxnLst>
                    <a:cxn ang="0">
                      <a:pos x="1612" y="269"/>
                    </a:cxn>
                    <a:cxn ang="0">
                      <a:pos x="269" y="269"/>
                    </a:cxn>
                    <a:cxn ang="0">
                      <a:pos x="0" y="0"/>
                    </a:cxn>
                    <a:cxn ang="0">
                      <a:pos x="0" y="537"/>
                    </a:cxn>
                    <a:cxn ang="0">
                      <a:pos x="269" y="269"/>
                    </a:cxn>
                  </a:cxnLst>
                  <a:rect l="0" t="0" r="r" b="b"/>
                  <a:pathLst>
                    <a:path w="1612" h="537">
                      <a:moveTo>
                        <a:pt x="1612" y="269"/>
                      </a:moveTo>
                      <a:lnTo>
                        <a:pt x="269" y="269"/>
                      </a:lnTo>
                      <a:lnTo>
                        <a:pt x="0" y="0"/>
                      </a:lnTo>
                      <a:lnTo>
                        <a:pt x="0" y="537"/>
                      </a:lnTo>
                      <a:lnTo>
                        <a:pt x="269" y="269"/>
                      </a:lnTo>
                    </a:path>
                  </a:pathLst>
                </a:custGeom>
                <a:noFill/>
                <a:ln w="23813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53" name="Rectangle 681"/>
                <p:cNvSpPr>
                  <a:spLocks noChangeArrowheads="1"/>
                </p:cNvSpPr>
                <p:nvPr/>
              </p:nvSpPr>
              <p:spPr bwMode="auto">
                <a:xfrm>
                  <a:off x="4114" y="487"/>
                  <a:ext cx="183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700" dirty="0">
                      <a:solidFill>
                        <a:srgbClr val="99FF33"/>
                      </a:solidFill>
                    </a:rPr>
                    <a:t>NF</a:t>
                  </a:r>
                  <a:endParaRPr lang="es-ES" b="0" dirty="0">
                    <a:solidFill>
                      <a:srgbClr val="99FF33"/>
                    </a:solidFill>
                  </a:endParaRPr>
                </a:p>
              </p:txBody>
            </p:sp>
            <p:sp>
              <p:nvSpPr>
                <p:cNvPr id="29354" name="Rectangle 682"/>
                <p:cNvSpPr>
                  <a:spLocks noChangeArrowheads="1"/>
                </p:cNvSpPr>
                <p:nvPr/>
              </p:nvSpPr>
              <p:spPr bwMode="auto">
                <a:xfrm>
                  <a:off x="3932" y="701"/>
                  <a:ext cx="13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700" dirty="0">
                      <a:solidFill>
                        <a:srgbClr val="99FF33"/>
                      </a:solidFill>
                    </a:rPr>
                    <a:t>NI</a:t>
                  </a:r>
                  <a:endParaRPr lang="es-ES" b="0" dirty="0">
                    <a:solidFill>
                      <a:srgbClr val="99FF33"/>
                    </a:solidFill>
                  </a:endParaRPr>
                </a:p>
              </p:txBody>
            </p:sp>
            <p:sp>
              <p:nvSpPr>
                <p:cNvPr id="29355" name="Oval 683"/>
                <p:cNvSpPr>
                  <a:spLocks noChangeArrowheads="1"/>
                </p:cNvSpPr>
                <p:nvPr/>
              </p:nvSpPr>
              <p:spPr bwMode="auto">
                <a:xfrm>
                  <a:off x="4504" y="348"/>
                  <a:ext cx="144" cy="14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56" name="Oval 684"/>
                <p:cNvSpPr>
                  <a:spLocks noChangeArrowheads="1"/>
                </p:cNvSpPr>
                <p:nvPr/>
              </p:nvSpPr>
              <p:spPr bwMode="auto">
                <a:xfrm>
                  <a:off x="4936" y="797"/>
                  <a:ext cx="144" cy="14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57" name="Oval 685"/>
                <p:cNvSpPr>
                  <a:spLocks noChangeArrowheads="1"/>
                </p:cNvSpPr>
                <p:nvPr/>
              </p:nvSpPr>
              <p:spPr bwMode="auto">
                <a:xfrm>
                  <a:off x="4168" y="795"/>
                  <a:ext cx="144" cy="14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58" name="Oval 686"/>
                <p:cNvSpPr>
                  <a:spLocks noChangeArrowheads="1"/>
                </p:cNvSpPr>
                <p:nvPr/>
              </p:nvSpPr>
              <p:spPr bwMode="auto">
                <a:xfrm>
                  <a:off x="3733" y="355"/>
                  <a:ext cx="144" cy="14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90033">
                        <a:gamma/>
                        <a:shade val="46275"/>
                        <a:invGamma/>
                      </a:srgbClr>
                    </a:gs>
                    <a:gs pos="50000">
                      <a:srgbClr val="990033"/>
                    </a:gs>
                    <a:gs pos="100000">
                      <a:srgbClr val="990033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59" name="Rectangle 687"/>
                <p:cNvSpPr>
                  <a:spLocks noChangeArrowheads="1"/>
                </p:cNvSpPr>
                <p:nvPr/>
              </p:nvSpPr>
              <p:spPr bwMode="auto">
                <a:xfrm>
                  <a:off x="4347" y="254"/>
                  <a:ext cx="11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S</a:t>
                  </a:r>
                  <a:r>
                    <a:rPr lang="es-ES" sz="1400" baseline="-25000">
                      <a:solidFill>
                        <a:srgbClr val="FFFFFF"/>
                      </a:solidFill>
                    </a:rPr>
                    <a:t>2</a:t>
                  </a:r>
                </a:p>
              </p:txBody>
            </p:sp>
            <p:sp>
              <p:nvSpPr>
                <p:cNvPr id="29360" name="Rectangle 688"/>
                <p:cNvSpPr>
                  <a:spLocks noChangeArrowheads="1"/>
                </p:cNvSpPr>
                <p:nvPr/>
              </p:nvSpPr>
              <p:spPr bwMode="auto">
                <a:xfrm>
                  <a:off x="4792" y="707"/>
                  <a:ext cx="11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S</a:t>
                  </a:r>
                  <a:r>
                    <a:rPr lang="es-ES" sz="1400" baseline="-25000">
                      <a:solidFill>
                        <a:srgbClr val="FFFFFF"/>
                      </a:solidFill>
                    </a:rPr>
                    <a:t>1</a:t>
                  </a:r>
                </a:p>
              </p:txBody>
            </p:sp>
            <p:sp>
              <p:nvSpPr>
                <p:cNvPr id="29361" name="Rectangle 689"/>
                <p:cNvSpPr>
                  <a:spLocks noChangeArrowheads="1"/>
                </p:cNvSpPr>
                <p:nvPr/>
              </p:nvSpPr>
              <p:spPr bwMode="auto">
                <a:xfrm>
                  <a:off x="5174" y="785"/>
                  <a:ext cx="250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s-ES" sz="1800" dirty="0" smtClean="0">
                      <a:solidFill>
                        <a:srgbClr val="FFFFFF"/>
                      </a:solidFill>
                    </a:rPr>
                    <a:t>VO</a:t>
                  </a:r>
                  <a:endParaRPr lang="es-ES" sz="1800" b="0" dirty="0"/>
                </a:p>
              </p:txBody>
            </p:sp>
          </p:grpSp>
        </p:grpSp>
      </p:grpSp>
      <p:grpSp>
        <p:nvGrpSpPr>
          <p:cNvPr id="100" name="99 Grupo"/>
          <p:cNvGrpSpPr/>
          <p:nvPr/>
        </p:nvGrpSpPr>
        <p:grpSpPr>
          <a:xfrm>
            <a:off x="541336" y="358775"/>
            <a:ext cx="4343400" cy="669925"/>
            <a:chOff x="541336" y="358775"/>
            <a:chExt cx="4343400" cy="669925"/>
          </a:xfrm>
        </p:grpSpPr>
        <p:sp>
          <p:nvSpPr>
            <p:cNvPr id="98" name="AutoShape 694"/>
            <p:cNvSpPr>
              <a:spLocks noChangeArrowheads="1"/>
            </p:cNvSpPr>
            <p:nvPr/>
          </p:nvSpPr>
          <p:spPr bwMode="auto">
            <a:xfrm>
              <a:off x="541336" y="358775"/>
              <a:ext cx="4343400" cy="66992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90000">
                    <a:gamma/>
                    <a:shade val="46275"/>
                    <a:invGamma/>
                  </a:srgbClr>
                </a:gs>
                <a:gs pos="50000">
                  <a:srgbClr val="990000"/>
                </a:gs>
                <a:gs pos="100000">
                  <a:srgbClr val="99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Text Box 695"/>
            <p:cNvSpPr txBox="1">
              <a:spLocks noChangeArrowheads="1"/>
            </p:cNvSpPr>
            <p:nvPr/>
          </p:nvSpPr>
          <p:spPr bwMode="auto">
            <a:xfrm>
              <a:off x="808036" y="432127"/>
              <a:ext cx="3810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sz="1400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sz="1400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sz="1400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pic>
        <p:nvPicPr>
          <p:cNvPr id="97" name="96 Imagen" descr="nuevo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79" name="WordArt 35"/>
          <p:cNvSpPr>
            <a:spLocks noChangeArrowheads="1" noChangeShapeType="1" noTextEdit="1"/>
          </p:cNvSpPr>
          <p:nvPr/>
        </p:nvSpPr>
        <p:spPr bwMode="auto">
          <a:xfrm>
            <a:off x="511175" y="338138"/>
            <a:ext cx="8210550" cy="186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6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>
                        <a:gamma/>
                        <a:shade val="46275"/>
                        <a:invGamma/>
                      </a:srgbClr>
                    </a:gs>
                    <a:gs pos="50000">
                      <a:srgbClr val="800000"/>
                    </a:gs>
                    <a:gs pos="100000">
                      <a:srgbClr val="800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Recepción   y   Percepción,   factores   desencadenantes</a:t>
            </a:r>
          </a:p>
          <a:p>
            <a:r>
              <a:rPr lang="es-ES" sz="6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>
                        <a:gamma/>
                        <a:shade val="46275"/>
                        <a:invGamma/>
                      </a:srgbClr>
                    </a:gs>
                    <a:gs pos="50000">
                      <a:srgbClr val="800000"/>
                    </a:gs>
                    <a:gs pos="100000">
                      <a:srgbClr val="800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de   Memoria   y   Razonamiento</a:t>
            </a:r>
            <a:endParaRPr lang="en-US" sz="60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800000">
                      <a:gamma/>
                      <a:shade val="46275"/>
                      <a:invGamma/>
                    </a:srgbClr>
                  </a:gs>
                  <a:gs pos="5000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5" name="WordArt 36"/>
          <p:cNvSpPr>
            <a:spLocks noChangeArrowheads="1" noChangeShapeType="1" noTextEdit="1"/>
          </p:cNvSpPr>
          <p:nvPr/>
        </p:nvSpPr>
        <p:spPr bwMode="auto">
          <a:xfrm>
            <a:off x="4419600" y="5791201"/>
            <a:ext cx="4302125" cy="6095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Dr. Armando </a:t>
            </a:r>
            <a:r>
              <a:rPr lang="en-US" sz="32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Mansilla</a:t>
            </a:r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Olivares</a:t>
            </a:r>
          </a:p>
        </p:txBody>
      </p:sp>
      <p:pic>
        <p:nvPicPr>
          <p:cNvPr id="7" name="6 Imagen" descr="nuevo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96270" y="2361568"/>
            <a:ext cx="3240360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6" name="Group 154"/>
          <p:cNvGrpSpPr>
            <a:grpSpLocks/>
          </p:cNvGrpSpPr>
          <p:nvPr/>
        </p:nvGrpSpPr>
        <p:grpSpPr bwMode="auto">
          <a:xfrm>
            <a:off x="5943600" y="2003425"/>
            <a:ext cx="2941638" cy="2720975"/>
            <a:chOff x="3744" y="1262"/>
            <a:chExt cx="1853" cy="1714"/>
          </a:xfrm>
        </p:grpSpPr>
        <p:grpSp>
          <p:nvGrpSpPr>
            <p:cNvPr id="3139" name="Group 67"/>
            <p:cNvGrpSpPr>
              <a:grpSpLocks/>
            </p:cNvGrpSpPr>
            <p:nvPr/>
          </p:nvGrpSpPr>
          <p:grpSpPr bwMode="auto">
            <a:xfrm>
              <a:off x="4248" y="1262"/>
              <a:ext cx="1162" cy="1095"/>
              <a:chOff x="4200" y="1200"/>
              <a:chExt cx="1162" cy="1095"/>
            </a:xfrm>
          </p:grpSpPr>
          <p:grpSp>
            <p:nvGrpSpPr>
              <p:cNvPr id="3089" name="Group 17"/>
              <p:cNvGrpSpPr>
                <a:grpSpLocks/>
              </p:cNvGrpSpPr>
              <p:nvPr/>
            </p:nvGrpSpPr>
            <p:grpSpPr bwMode="auto">
              <a:xfrm>
                <a:off x="4200" y="1200"/>
                <a:ext cx="232" cy="840"/>
                <a:chOff x="816" y="1632"/>
                <a:chExt cx="288" cy="1104"/>
              </a:xfrm>
            </p:grpSpPr>
            <p:sp>
              <p:nvSpPr>
                <p:cNvPr id="3080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864" y="1680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056" y="1632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" name="Line 10"/>
                <p:cNvSpPr>
                  <a:spLocks noChangeShapeType="1"/>
                </p:cNvSpPr>
                <p:nvPr/>
              </p:nvSpPr>
              <p:spPr bwMode="auto">
                <a:xfrm>
                  <a:off x="1056" y="1680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85" name="Group 13"/>
                <p:cNvGrpSpPr>
                  <a:grpSpLocks/>
                </p:cNvGrpSpPr>
                <p:nvPr/>
              </p:nvGrpSpPr>
              <p:grpSpPr bwMode="auto">
                <a:xfrm>
                  <a:off x="816" y="1776"/>
                  <a:ext cx="96" cy="960"/>
                  <a:chOff x="816" y="1776"/>
                  <a:chExt cx="96" cy="960"/>
                </a:xfrm>
              </p:grpSpPr>
              <p:sp>
                <p:nvSpPr>
                  <p:cNvPr id="3079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" y="1776"/>
                    <a:ext cx="0" cy="8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83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264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90" name="Group 18"/>
              <p:cNvGrpSpPr>
                <a:grpSpLocks/>
              </p:cNvGrpSpPr>
              <p:nvPr/>
            </p:nvGrpSpPr>
            <p:grpSpPr bwMode="auto">
              <a:xfrm rot="-16207280">
                <a:off x="4807" y="864"/>
                <a:ext cx="219" cy="891"/>
                <a:chOff x="816" y="1632"/>
                <a:chExt cx="288" cy="1104"/>
              </a:xfrm>
            </p:grpSpPr>
            <p:sp>
              <p:nvSpPr>
                <p:cNvPr id="309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864" y="1680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056" y="1632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" name="Line 21"/>
                <p:cNvSpPr>
                  <a:spLocks noChangeShapeType="1"/>
                </p:cNvSpPr>
                <p:nvPr/>
              </p:nvSpPr>
              <p:spPr bwMode="auto">
                <a:xfrm>
                  <a:off x="1056" y="1680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94" name="Group 22"/>
                <p:cNvGrpSpPr>
                  <a:grpSpLocks/>
                </p:cNvGrpSpPr>
                <p:nvPr/>
              </p:nvGrpSpPr>
              <p:grpSpPr bwMode="auto">
                <a:xfrm>
                  <a:off x="816" y="1776"/>
                  <a:ext cx="96" cy="960"/>
                  <a:chOff x="816" y="1776"/>
                  <a:chExt cx="96" cy="960"/>
                </a:xfrm>
              </p:grpSpPr>
              <p:sp>
                <p:nvSpPr>
                  <p:cNvPr id="3095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" y="1776"/>
                    <a:ext cx="0" cy="8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96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264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97" name="Group 25"/>
              <p:cNvGrpSpPr>
                <a:grpSpLocks/>
              </p:cNvGrpSpPr>
              <p:nvPr/>
            </p:nvGrpSpPr>
            <p:grpSpPr bwMode="auto">
              <a:xfrm rot="-10800000">
                <a:off x="5130" y="1456"/>
                <a:ext cx="232" cy="839"/>
                <a:chOff x="816" y="1632"/>
                <a:chExt cx="288" cy="1104"/>
              </a:xfrm>
            </p:grpSpPr>
            <p:sp>
              <p:nvSpPr>
                <p:cNvPr id="3098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864" y="1680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056" y="1632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" name="Line 28"/>
                <p:cNvSpPr>
                  <a:spLocks noChangeShapeType="1"/>
                </p:cNvSpPr>
                <p:nvPr/>
              </p:nvSpPr>
              <p:spPr bwMode="auto">
                <a:xfrm>
                  <a:off x="1056" y="1680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01" name="Group 29"/>
                <p:cNvGrpSpPr>
                  <a:grpSpLocks/>
                </p:cNvGrpSpPr>
                <p:nvPr/>
              </p:nvGrpSpPr>
              <p:grpSpPr bwMode="auto">
                <a:xfrm>
                  <a:off x="816" y="1776"/>
                  <a:ext cx="96" cy="960"/>
                  <a:chOff x="816" y="1776"/>
                  <a:chExt cx="96" cy="960"/>
                </a:xfrm>
              </p:grpSpPr>
              <p:sp>
                <p:nvSpPr>
                  <p:cNvPr id="3102" name="Line 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" y="1776"/>
                    <a:ext cx="0" cy="8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0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264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04" name="Group 32"/>
              <p:cNvGrpSpPr>
                <a:grpSpLocks/>
              </p:cNvGrpSpPr>
              <p:nvPr/>
            </p:nvGrpSpPr>
            <p:grpSpPr bwMode="auto">
              <a:xfrm rot="-5394166">
                <a:off x="4536" y="1740"/>
                <a:ext cx="219" cy="891"/>
                <a:chOff x="816" y="1632"/>
                <a:chExt cx="288" cy="1104"/>
              </a:xfrm>
            </p:grpSpPr>
            <p:sp>
              <p:nvSpPr>
                <p:cNvPr id="3105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864" y="1680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056" y="1632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" name="Line 35"/>
                <p:cNvSpPr>
                  <a:spLocks noChangeShapeType="1"/>
                </p:cNvSpPr>
                <p:nvPr/>
              </p:nvSpPr>
              <p:spPr bwMode="auto">
                <a:xfrm>
                  <a:off x="1056" y="1680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08" name="Group 36"/>
                <p:cNvGrpSpPr>
                  <a:grpSpLocks/>
                </p:cNvGrpSpPr>
                <p:nvPr/>
              </p:nvGrpSpPr>
              <p:grpSpPr bwMode="auto">
                <a:xfrm>
                  <a:off x="816" y="1776"/>
                  <a:ext cx="96" cy="960"/>
                  <a:chOff x="816" y="1776"/>
                  <a:chExt cx="96" cy="960"/>
                </a:xfrm>
              </p:grpSpPr>
              <p:sp>
                <p:nvSpPr>
                  <p:cNvPr id="3109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" y="1776"/>
                    <a:ext cx="0" cy="86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1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264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140" name="Group 68"/>
            <p:cNvGrpSpPr>
              <a:grpSpLocks/>
            </p:cNvGrpSpPr>
            <p:nvPr/>
          </p:nvGrpSpPr>
          <p:grpSpPr bwMode="auto">
            <a:xfrm>
              <a:off x="3744" y="2065"/>
              <a:ext cx="504" cy="582"/>
              <a:chOff x="3696" y="2003"/>
              <a:chExt cx="504" cy="582"/>
            </a:xfrm>
          </p:grpSpPr>
          <p:grpSp>
            <p:nvGrpSpPr>
              <p:cNvPr id="3116" name="Group 44"/>
              <p:cNvGrpSpPr>
                <a:grpSpLocks/>
              </p:cNvGrpSpPr>
              <p:nvPr/>
            </p:nvGrpSpPr>
            <p:grpSpPr bwMode="auto">
              <a:xfrm>
                <a:off x="3888" y="2003"/>
                <a:ext cx="312" cy="301"/>
                <a:chOff x="336" y="2400"/>
                <a:chExt cx="384" cy="384"/>
              </a:xfrm>
            </p:grpSpPr>
            <p:sp>
              <p:nvSpPr>
                <p:cNvPr id="3112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384" y="2496"/>
                  <a:ext cx="24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624" y="24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" name="Line 42"/>
                <p:cNvSpPr>
                  <a:spLocks noChangeShapeType="1"/>
                </p:cNvSpPr>
                <p:nvPr/>
              </p:nvSpPr>
              <p:spPr bwMode="auto">
                <a:xfrm>
                  <a:off x="624" y="2496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5" name="Oval 43"/>
                <p:cNvSpPr>
                  <a:spLocks noChangeArrowheads="1"/>
                </p:cNvSpPr>
                <p:nvPr/>
              </p:nvSpPr>
              <p:spPr bwMode="auto">
                <a:xfrm>
                  <a:off x="336" y="2688"/>
                  <a:ext cx="96" cy="96"/>
                </a:xfrm>
                <a:prstGeom prst="ellipse">
                  <a:avLst/>
                </a:prstGeom>
                <a:solidFill>
                  <a:schemeClr val="tx2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27" name="Text Box 55"/>
              <p:cNvSpPr txBox="1">
                <a:spLocks noChangeArrowheads="1"/>
              </p:cNvSpPr>
              <p:nvPr/>
            </p:nvSpPr>
            <p:spPr bwMode="auto">
              <a:xfrm>
                <a:off x="3696" y="2258"/>
                <a:ext cx="27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800" dirty="0">
                    <a:solidFill>
                      <a:srgbClr val="3399FF"/>
                    </a:solidFill>
                    <a:latin typeface="Arial Black" pitchFamily="34" charset="0"/>
                  </a:rPr>
                  <a:t>S</a:t>
                </a:r>
                <a:endParaRPr lang="es-ES" sz="2800" dirty="0">
                  <a:solidFill>
                    <a:srgbClr val="3399FF"/>
                  </a:solidFill>
                  <a:latin typeface="Arial Black" pitchFamily="34" charset="0"/>
                </a:endParaRPr>
              </a:p>
            </p:txBody>
          </p:sp>
        </p:grpSp>
        <p:grpSp>
          <p:nvGrpSpPr>
            <p:cNvPr id="3117" name="Group 45"/>
            <p:cNvGrpSpPr>
              <a:grpSpLocks/>
            </p:cNvGrpSpPr>
            <p:nvPr/>
          </p:nvGrpSpPr>
          <p:grpSpPr bwMode="auto">
            <a:xfrm rot="-10868715">
              <a:off x="4751" y="2357"/>
              <a:ext cx="310" cy="291"/>
              <a:chOff x="336" y="2400"/>
              <a:chExt cx="384" cy="384"/>
            </a:xfrm>
          </p:grpSpPr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 flipH="1">
                <a:off x="384" y="2496"/>
                <a:ext cx="24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 flipV="1">
                <a:off x="624" y="240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624" y="249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Oval 49"/>
              <p:cNvSpPr>
                <a:spLocks noChangeArrowheads="1"/>
              </p:cNvSpPr>
              <p:nvPr/>
            </p:nvSpPr>
            <p:spPr bwMode="auto">
              <a:xfrm>
                <a:off x="336" y="2688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33" name="Rectangle 61"/>
            <p:cNvSpPr>
              <a:spLocks noChangeArrowheads="1"/>
            </p:cNvSpPr>
            <p:nvPr/>
          </p:nvSpPr>
          <p:spPr bwMode="auto">
            <a:xfrm>
              <a:off x="4512" y="2648"/>
              <a:ext cx="3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MX" sz="2800">
                  <a:solidFill>
                    <a:srgbClr val="CC3300"/>
                  </a:solidFill>
                  <a:latin typeface="Arial Black" pitchFamily="34" charset="0"/>
                </a:rPr>
                <a:t>M</a:t>
              </a:r>
              <a:endParaRPr lang="es-ES" sz="2800">
                <a:solidFill>
                  <a:srgbClr val="CC3300"/>
                </a:solidFill>
                <a:latin typeface="Arial Black" pitchFamily="34" charset="0"/>
              </a:endParaRPr>
            </a:p>
          </p:txBody>
        </p:sp>
        <p:grpSp>
          <p:nvGrpSpPr>
            <p:cNvPr id="3122" name="Group 50"/>
            <p:cNvGrpSpPr>
              <a:grpSpLocks/>
            </p:cNvGrpSpPr>
            <p:nvPr/>
          </p:nvGrpSpPr>
          <p:grpSpPr bwMode="auto">
            <a:xfrm rot="-16077609">
              <a:off x="5109" y="2378"/>
              <a:ext cx="291" cy="310"/>
              <a:chOff x="336" y="2400"/>
              <a:chExt cx="384" cy="384"/>
            </a:xfrm>
          </p:grpSpPr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 flipH="1">
                <a:off x="384" y="2496"/>
                <a:ext cx="24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 flipV="1">
                <a:off x="624" y="240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624" y="249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Oval 54"/>
              <p:cNvSpPr>
                <a:spLocks noChangeArrowheads="1"/>
              </p:cNvSpPr>
              <p:nvPr/>
            </p:nvSpPr>
            <p:spPr bwMode="auto">
              <a:xfrm>
                <a:off x="336" y="2688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34" name="Rectangle 62"/>
            <p:cNvSpPr>
              <a:spLocks noChangeArrowheads="1"/>
            </p:cNvSpPr>
            <p:nvPr/>
          </p:nvSpPr>
          <p:spPr bwMode="auto">
            <a:xfrm>
              <a:off x="5294" y="2649"/>
              <a:ext cx="30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MX" sz="2800">
                  <a:solidFill>
                    <a:srgbClr val="008000"/>
                  </a:solidFill>
                  <a:latin typeface="Arial Black" pitchFamily="34" charset="0"/>
                </a:rPr>
                <a:t>H</a:t>
              </a:r>
              <a:endParaRPr lang="es-ES" sz="2800">
                <a:solidFill>
                  <a:srgbClr val="008000"/>
                </a:solidFill>
                <a:latin typeface="Arial Black" pitchFamily="34" charset="0"/>
              </a:endParaRPr>
            </a:p>
          </p:txBody>
        </p:sp>
      </p:grpSp>
      <p:sp>
        <p:nvSpPr>
          <p:cNvPr id="3220" name="Text Box 148"/>
          <p:cNvSpPr txBox="1">
            <a:spLocks noChangeArrowheads="1"/>
          </p:cNvSpPr>
          <p:nvPr/>
        </p:nvSpPr>
        <p:spPr bwMode="auto">
          <a:xfrm>
            <a:off x="3290888" y="1219200"/>
            <a:ext cx="260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dirty="0" smtClean="0">
                <a:solidFill>
                  <a:srgbClr val="66FF33"/>
                </a:solidFill>
                <a:latin typeface="Arial" pitchFamily="34" charset="0"/>
                <a:cs typeface="Arial" pitchFamily="34" charset="0"/>
              </a:rPr>
              <a:t>LOCALIZACIÓN</a:t>
            </a:r>
            <a:endParaRPr lang="es-ES" sz="1800" dirty="0">
              <a:solidFill>
                <a:srgbClr val="66FF3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28" name="Group 156"/>
          <p:cNvGrpSpPr>
            <a:grpSpLocks/>
          </p:cNvGrpSpPr>
          <p:nvPr/>
        </p:nvGrpSpPr>
        <p:grpSpPr bwMode="auto">
          <a:xfrm>
            <a:off x="1747838" y="304800"/>
            <a:ext cx="5695950" cy="838200"/>
            <a:chOff x="1110" y="192"/>
            <a:chExt cx="3588" cy="528"/>
          </a:xfrm>
        </p:grpSpPr>
        <p:sp>
          <p:nvSpPr>
            <p:cNvPr id="3229" name="AutoShape 157"/>
            <p:cNvSpPr>
              <a:spLocks noChangeArrowheads="1"/>
            </p:cNvSpPr>
            <p:nvPr/>
          </p:nvSpPr>
          <p:spPr bwMode="auto">
            <a:xfrm>
              <a:off x="1110" y="192"/>
              <a:ext cx="3588" cy="52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" name="Text Box 158"/>
            <p:cNvSpPr txBox="1">
              <a:spLocks noChangeArrowheads="1"/>
            </p:cNvSpPr>
            <p:nvPr/>
          </p:nvSpPr>
          <p:spPr bwMode="auto">
            <a:xfrm>
              <a:off x="1170" y="235"/>
              <a:ext cx="346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2971800" y="3581400"/>
            <a:ext cx="304800" cy="152400"/>
            <a:chOff x="2971800" y="3581400"/>
            <a:chExt cx="304800" cy="152400"/>
          </a:xfrm>
        </p:grpSpPr>
        <p:sp>
          <p:nvSpPr>
            <p:cNvPr id="3206" name="Line 134"/>
            <p:cNvSpPr>
              <a:spLocks noChangeShapeType="1"/>
            </p:cNvSpPr>
            <p:nvPr/>
          </p:nvSpPr>
          <p:spPr bwMode="auto">
            <a:xfrm flipH="1" flipV="1">
              <a:off x="2971800" y="3581400"/>
              <a:ext cx="152400" cy="1524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07" name="Line 135"/>
            <p:cNvSpPr>
              <a:spLocks noChangeShapeType="1"/>
            </p:cNvSpPr>
            <p:nvPr/>
          </p:nvSpPr>
          <p:spPr bwMode="auto">
            <a:xfrm flipV="1">
              <a:off x="3124200" y="3581400"/>
              <a:ext cx="152400" cy="1524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914400" y="2700336"/>
            <a:ext cx="4419600" cy="881064"/>
            <a:chOff x="914400" y="2700336"/>
            <a:chExt cx="4419600" cy="881064"/>
          </a:xfrm>
        </p:grpSpPr>
        <p:sp>
          <p:nvSpPr>
            <p:cNvPr id="3186" name="Rectangle 114"/>
            <p:cNvSpPr>
              <a:spLocks noChangeArrowheads="1"/>
            </p:cNvSpPr>
            <p:nvPr/>
          </p:nvSpPr>
          <p:spPr bwMode="auto">
            <a:xfrm>
              <a:off x="914400" y="2743200"/>
              <a:ext cx="4419600" cy="6858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5 Grupo"/>
            <p:cNvGrpSpPr/>
            <p:nvPr/>
          </p:nvGrpSpPr>
          <p:grpSpPr>
            <a:xfrm>
              <a:off x="1295400" y="2700336"/>
              <a:ext cx="3657600" cy="881064"/>
              <a:chOff x="1295400" y="2700336"/>
              <a:chExt cx="3657600" cy="881064"/>
            </a:xfrm>
          </p:grpSpPr>
          <p:sp>
            <p:nvSpPr>
              <p:cNvPr id="3187" name="Text Box 115"/>
              <p:cNvSpPr txBox="1">
                <a:spLocks noChangeArrowheads="1"/>
              </p:cNvSpPr>
              <p:nvPr/>
            </p:nvSpPr>
            <p:spPr bwMode="auto">
              <a:xfrm>
                <a:off x="1295400" y="2700336"/>
                <a:ext cx="36576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400" dirty="0">
                    <a:solidFill>
                      <a:schemeClr val="bg1"/>
                    </a:solidFill>
                    <a:latin typeface="Times New Roman" pitchFamily="18" charset="0"/>
                  </a:rPr>
                  <a:t>CORTEZA CEREBRAL</a:t>
                </a:r>
                <a:endParaRPr lang="es-ES" sz="2400" dirty="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9" name="Oval 117"/>
              <p:cNvSpPr>
                <a:spLocks noChangeArrowheads="1"/>
              </p:cNvSpPr>
              <p:nvPr/>
            </p:nvSpPr>
            <p:spPr bwMode="auto">
              <a:xfrm>
                <a:off x="3009900" y="33528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32" name="Text Box 160"/>
              <p:cNvSpPr txBox="1">
                <a:spLocks noChangeArrowheads="1"/>
              </p:cNvSpPr>
              <p:nvPr/>
            </p:nvSpPr>
            <p:spPr bwMode="auto">
              <a:xfrm>
                <a:off x="2895600" y="3094037"/>
                <a:ext cx="457200" cy="244475"/>
              </a:xfrm>
              <a:prstGeom prst="rect">
                <a:avLst/>
              </a:prstGeom>
              <a:gradFill rotWithShape="1">
                <a:gsLst>
                  <a:gs pos="0">
                    <a:srgbClr val="CC0000">
                      <a:gamma/>
                      <a:shade val="46275"/>
                      <a:invGamma/>
                    </a:srgbClr>
                  </a:gs>
                  <a:gs pos="5000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CA1</a:t>
                </a:r>
                <a:endParaRPr lang="es-E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8" name="127 Grupo"/>
          <p:cNvGrpSpPr/>
          <p:nvPr/>
        </p:nvGrpSpPr>
        <p:grpSpPr>
          <a:xfrm>
            <a:off x="304800" y="4267200"/>
            <a:ext cx="7878159" cy="2390239"/>
            <a:chOff x="304800" y="4267200"/>
            <a:chExt cx="7878159" cy="2390239"/>
          </a:xfrm>
        </p:grpSpPr>
        <p:sp>
          <p:nvSpPr>
            <p:cNvPr id="3212" name="Text Box 140"/>
            <p:cNvSpPr txBox="1">
              <a:spLocks noChangeArrowheads="1"/>
            </p:cNvSpPr>
            <p:nvPr/>
          </p:nvSpPr>
          <p:spPr bwMode="auto">
            <a:xfrm>
              <a:off x="1991833" y="4267200"/>
              <a:ext cx="2286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 dirty="0">
                  <a:solidFill>
                    <a:srgbClr val="800000"/>
                  </a:solidFill>
                  <a:latin typeface="Times New Roman" pitchFamily="18" charset="0"/>
                </a:rPr>
                <a:t>HIPOCAMPO</a:t>
              </a:r>
              <a:endParaRPr lang="es-ES" sz="2400" dirty="0">
                <a:solidFill>
                  <a:srgbClr val="800000"/>
                </a:solidFill>
                <a:latin typeface="Times New Roman" pitchFamily="18" charset="0"/>
              </a:endParaRPr>
            </a:p>
          </p:txBody>
        </p:sp>
        <p:sp>
          <p:nvSpPr>
            <p:cNvPr id="3143" name="Rectangle 71"/>
            <p:cNvSpPr>
              <a:spLocks noChangeArrowheads="1"/>
            </p:cNvSpPr>
            <p:nvPr/>
          </p:nvSpPr>
          <p:spPr bwMode="auto">
            <a:xfrm>
              <a:off x="304800" y="4724400"/>
              <a:ext cx="5791200" cy="1828800"/>
            </a:xfrm>
            <a:prstGeom prst="rect">
              <a:avLst/>
            </a:prstGeom>
            <a:solidFill>
              <a:srgbClr val="008000"/>
            </a:solidFill>
            <a:ln w="38100">
              <a:solidFill>
                <a:srgbClr val="A5002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AutoShape 72"/>
            <p:cNvSpPr>
              <a:spLocks noChangeArrowheads="1"/>
            </p:cNvSpPr>
            <p:nvPr/>
          </p:nvSpPr>
          <p:spPr bwMode="auto">
            <a:xfrm>
              <a:off x="3581400" y="4876800"/>
              <a:ext cx="2209800" cy="609600"/>
            </a:xfrm>
            <a:prstGeom prst="hexagon">
              <a:avLst>
                <a:gd name="adj" fmla="val 90625"/>
                <a:gd name="vf" fmla="val 115470"/>
              </a:avLst>
            </a:prstGeom>
            <a:gradFill rotWithShape="0">
              <a:gsLst>
                <a:gs pos="0">
                  <a:srgbClr val="800000"/>
                </a:gs>
                <a:gs pos="50000">
                  <a:srgbClr val="FF9900"/>
                </a:gs>
                <a:gs pos="100000">
                  <a:srgbClr val="800000"/>
                </a:gs>
              </a:gsLst>
              <a:lin ang="54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04" name="Group 132"/>
            <p:cNvGrpSpPr>
              <a:grpSpLocks/>
            </p:cNvGrpSpPr>
            <p:nvPr/>
          </p:nvGrpSpPr>
          <p:grpSpPr bwMode="auto">
            <a:xfrm>
              <a:off x="3886200" y="5029200"/>
              <a:ext cx="1524000" cy="304800"/>
              <a:chOff x="2496" y="3168"/>
              <a:chExt cx="960" cy="192"/>
            </a:xfrm>
          </p:grpSpPr>
          <p:grpSp>
            <p:nvGrpSpPr>
              <p:cNvPr id="3184" name="Group 112"/>
              <p:cNvGrpSpPr>
                <a:grpSpLocks/>
              </p:cNvGrpSpPr>
              <p:nvPr/>
            </p:nvGrpSpPr>
            <p:grpSpPr bwMode="auto">
              <a:xfrm>
                <a:off x="2496" y="3168"/>
                <a:ext cx="766" cy="192"/>
                <a:chOff x="1104" y="2399"/>
                <a:chExt cx="766" cy="192"/>
              </a:xfrm>
            </p:grpSpPr>
            <p:grpSp>
              <p:nvGrpSpPr>
                <p:cNvPr id="3178" name="Group 106"/>
                <p:cNvGrpSpPr>
                  <a:grpSpLocks/>
                </p:cNvGrpSpPr>
                <p:nvPr/>
              </p:nvGrpSpPr>
              <p:grpSpPr bwMode="auto">
                <a:xfrm rot="-10796557">
                  <a:off x="1185" y="2399"/>
                  <a:ext cx="685" cy="192"/>
                  <a:chOff x="1872" y="3696"/>
                  <a:chExt cx="1872" cy="192"/>
                </a:xfrm>
              </p:grpSpPr>
              <p:sp>
                <p:nvSpPr>
                  <p:cNvPr id="3179" name="Line 10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68" y="3792"/>
                    <a:ext cx="177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80" name="Line 1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72" y="3792"/>
                    <a:ext cx="96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81" name="Line 10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872" y="3696"/>
                    <a:ext cx="96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83" name="Oval 111"/>
                <p:cNvSpPr>
                  <a:spLocks noChangeArrowheads="1"/>
                </p:cNvSpPr>
                <p:nvPr/>
              </p:nvSpPr>
              <p:spPr bwMode="auto">
                <a:xfrm>
                  <a:off x="1104" y="2423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85" name="Oval 113"/>
              <p:cNvSpPr>
                <a:spLocks noChangeArrowheads="1"/>
              </p:cNvSpPr>
              <p:nvPr/>
            </p:nvSpPr>
            <p:spPr bwMode="auto">
              <a:xfrm>
                <a:off x="3312" y="319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03" name="Group 131"/>
            <p:cNvGrpSpPr>
              <a:grpSpLocks/>
            </p:cNvGrpSpPr>
            <p:nvPr/>
          </p:nvGrpSpPr>
          <p:grpSpPr bwMode="auto">
            <a:xfrm>
              <a:off x="3505200" y="5029200"/>
              <a:ext cx="381000" cy="304800"/>
              <a:chOff x="2256" y="3168"/>
              <a:chExt cx="240" cy="192"/>
            </a:xfrm>
          </p:grpSpPr>
          <p:sp>
            <p:nvSpPr>
              <p:cNvPr id="3193" name="Line 121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4" name="Line 122"/>
              <p:cNvSpPr>
                <a:spLocks noChangeShapeType="1"/>
              </p:cNvSpPr>
              <p:nvPr/>
            </p:nvSpPr>
            <p:spPr bwMode="auto">
              <a:xfrm flipV="1">
                <a:off x="2448" y="3168"/>
                <a:ext cx="48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5" name="Line 123"/>
              <p:cNvSpPr>
                <a:spLocks noChangeShapeType="1"/>
              </p:cNvSpPr>
              <p:nvPr/>
            </p:nvSpPr>
            <p:spPr bwMode="auto">
              <a:xfrm>
                <a:off x="2448" y="3264"/>
                <a:ext cx="48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13" name="Text Box 141"/>
            <p:cNvSpPr txBox="1">
              <a:spLocks noChangeArrowheads="1"/>
            </p:cNvSpPr>
            <p:nvPr/>
          </p:nvSpPr>
          <p:spPr bwMode="auto">
            <a:xfrm>
              <a:off x="4191000" y="4910138"/>
              <a:ext cx="457200" cy="244475"/>
            </a:xfrm>
            <a:prstGeom prst="rect">
              <a:avLst/>
            </a:prstGeom>
            <a:gradFill rotWithShape="1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CA3</a:t>
              </a:r>
              <a:endParaRPr lang="es-E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3" name="122 Grupo"/>
            <p:cNvGrpSpPr/>
            <p:nvPr/>
          </p:nvGrpSpPr>
          <p:grpSpPr>
            <a:xfrm>
              <a:off x="457200" y="5334000"/>
              <a:ext cx="7725759" cy="1323439"/>
              <a:chOff x="457200" y="5334000"/>
              <a:chExt cx="7725759" cy="1323439"/>
            </a:xfrm>
          </p:grpSpPr>
          <p:grpSp>
            <p:nvGrpSpPr>
              <p:cNvPr id="3172" name="Group 100"/>
              <p:cNvGrpSpPr>
                <a:grpSpLocks/>
              </p:cNvGrpSpPr>
              <p:nvPr/>
            </p:nvGrpSpPr>
            <p:grpSpPr bwMode="auto">
              <a:xfrm>
                <a:off x="2895600" y="5843319"/>
                <a:ext cx="3124200" cy="304800"/>
                <a:chOff x="1872" y="3689"/>
                <a:chExt cx="1968" cy="192"/>
              </a:xfrm>
            </p:grpSpPr>
            <p:grpSp>
              <p:nvGrpSpPr>
                <p:cNvPr id="3150" name="Group 78"/>
                <p:cNvGrpSpPr>
                  <a:grpSpLocks/>
                </p:cNvGrpSpPr>
                <p:nvPr/>
              </p:nvGrpSpPr>
              <p:grpSpPr bwMode="auto">
                <a:xfrm>
                  <a:off x="1872" y="3689"/>
                  <a:ext cx="1872" cy="192"/>
                  <a:chOff x="1872" y="3696"/>
                  <a:chExt cx="1872" cy="192"/>
                </a:xfrm>
              </p:grpSpPr>
              <p:sp>
                <p:nvSpPr>
                  <p:cNvPr id="3146" name="Line 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68" y="3792"/>
                    <a:ext cx="177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47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72" y="3792"/>
                    <a:ext cx="96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48" name="Line 7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872" y="3696"/>
                    <a:ext cx="96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49" name="Oval 77"/>
                <p:cNvSpPr>
                  <a:spLocks noChangeArrowheads="1"/>
                </p:cNvSpPr>
                <p:nvPr/>
              </p:nvSpPr>
              <p:spPr bwMode="auto">
                <a:xfrm>
                  <a:off x="3696" y="3713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2" name="121 Grupo"/>
              <p:cNvGrpSpPr/>
              <p:nvPr/>
            </p:nvGrpSpPr>
            <p:grpSpPr>
              <a:xfrm>
                <a:off x="457200" y="5614719"/>
                <a:ext cx="2362200" cy="762000"/>
                <a:chOff x="457200" y="5608638"/>
                <a:chExt cx="2362200" cy="762000"/>
              </a:xfrm>
            </p:grpSpPr>
            <p:sp>
              <p:nvSpPr>
                <p:cNvPr id="3145" name="Rectangle 73"/>
                <p:cNvSpPr>
                  <a:spLocks noChangeArrowheads="1"/>
                </p:cNvSpPr>
                <p:nvPr/>
              </p:nvSpPr>
              <p:spPr bwMode="auto">
                <a:xfrm>
                  <a:off x="457200" y="5608638"/>
                  <a:ext cx="2362200" cy="762000"/>
                </a:xfrm>
                <a:prstGeom prst="rect">
                  <a:avLst/>
                </a:prstGeom>
                <a:gradFill rotWithShape="0">
                  <a:gsLst>
                    <a:gs pos="0">
                      <a:srgbClr val="800000"/>
                    </a:gs>
                    <a:gs pos="50000">
                      <a:srgbClr val="FF99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21" name="120 Grupo"/>
                <p:cNvGrpSpPr/>
                <p:nvPr/>
              </p:nvGrpSpPr>
              <p:grpSpPr>
                <a:xfrm>
                  <a:off x="685800" y="5837238"/>
                  <a:ext cx="2057400" cy="304800"/>
                  <a:chOff x="685800" y="5837238"/>
                  <a:chExt cx="2057400" cy="304800"/>
                </a:xfrm>
              </p:grpSpPr>
              <p:grpSp>
                <p:nvGrpSpPr>
                  <p:cNvPr id="3164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914400" y="5837238"/>
                    <a:ext cx="1666875" cy="304800"/>
                    <a:chOff x="1872" y="3696"/>
                    <a:chExt cx="1872" cy="192"/>
                  </a:xfrm>
                </p:grpSpPr>
                <p:sp>
                  <p:nvSpPr>
                    <p:cNvPr id="3165" name="Line 9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68" y="3792"/>
                      <a:ext cx="1776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6" name="Line 9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872" y="3792"/>
                      <a:ext cx="96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7" name="Line 9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872" y="3696"/>
                      <a:ext cx="96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17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2514600" y="5875338"/>
                    <a:ext cx="228600" cy="2286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5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685800" y="5875338"/>
                    <a:ext cx="228600" cy="2286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19" name="118 Grupo"/>
              <p:cNvGrpSpPr/>
              <p:nvPr/>
            </p:nvGrpSpPr>
            <p:grpSpPr>
              <a:xfrm>
                <a:off x="6172200" y="5334000"/>
                <a:ext cx="2010759" cy="1323439"/>
                <a:chOff x="6172200" y="5334000"/>
                <a:chExt cx="2010759" cy="1323439"/>
              </a:xfrm>
            </p:grpSpPr>
            <p:grpSp>
              <p:nvGrpSpPr>
                <p:cNvPr id="116" name="115 Grupo"/>
                <p:cNvGrpSpPr/>
                <p:nvPr/>
              </p:nvGrpSpPr>
              <p:grpSpPr>
                <a:xfrm>
                  <a:off x="6172200" y="5843319"/>
                  <a:ext cx="1371600" cy="304800"/>
                  <a:chOff x="6172200" y="5837238"/>
                  <a:chExt cx="1371600" cy="304800"/>
                </a:xfrm>
              </p:grpSpPr>
              <p:grpSp>
                <p:nvGrpSpPr>
                  <p:cNvPr id="3153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6172200" y="5837238"/>
                    <a:ext cx="1160463" cy="304800"/>
                    <a:chOff x="1872" y="3696"/>
                    <a:chExt cx="1872" cy="192"/>
                  </a:xfrm>
                </p:grpSpPr>
                <p:sp>
                  <p:nvSpPr>
                    <p:cNvPr id="3154" name="Line 8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68" y="3792"/>
                      <a:ext cx="1776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5" name="Line 8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872" y="3792"/>
                      <a:ext cx="96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6" name="Line 8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872" y="3696"/>
                      <a:ext cx="96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157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7302500" y="5854072"/>
                    <a:ext cx="241300" cy="2667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5" name="Rectangle 88"/>
                <p:cNvSpPr>
                  <a:spLocks noChangeArrowheads="1"/>
                </p:cNvSpPr>
                <p:nvPr/>
              </p:nvSpPr>
              <p:spPr bwMode="auto">
                <a:xfrm>
                  <a:off x="7694620" y="5334000"/>
                  <a:ext cx="488339" cy="1323439"/>
                </a:xfrm>
                <a:prstGeom prst="rect">
                  <a:avLst/>
                </a:prstGeom>
                <a:gradFill>
                  <a:gsLst>
                    <a:gs pos="0">
                      <a:srgbClr val="800000"/>
                    </a:gs>
                    <a:gs pos="50000">
                      <a:srgbClr val="FF0000"/>
                    </a:gs>
                    <a:gs pos="100000">
                      <a:srgbClr val="800000"/>
                    </a:gs>
                  </a:gsLst>
                  <a:lin ang="0" scaled="0"/>
                </a:gra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s-MX" sz="1600" dirty="0" smtClean="0">
                      <a:solidFill>
                        <a:schemeClr val="bg1"/>
                      </a:solidFill>
                      <a:latin typeface="Times New Roman" pitchFamily="18" charset="0"/>
                    </a:rPr>
                    <a:t>VV</a:t>
                  </a:r>
                </a:p>
                <a:p>
                  <a:pPr algn="l">
                    <a:spcBef>
                      <a:spcPts val="0"/>
                    </a:spcBef>
                  </a:pPr>
                  <a:r>
                    <a:rPr lang="es-MX" sz="1600" dirty="0" smtClean="0">
                      <a:solidFill>
                        <a:schemeClr val="bg1"/>
                      </a:solidFill>
                      <a:latin typeface="Times New Roman" pitchFamily="18" charset="0"/>
                    </a:rPr>
                    <a:t>VA</a:t>
                  </a:r>
                </a:p>
                <a:p>
                  <a:pPr algn="l">
                    <a:spcBef>
                      <a:spcPts val="0"/>
                    </a:spcBef>
                  </a:pPr>
                  <a:r>
                    <a:rPr lang="es-MX" sz="1600" dirty="0" smtClean="0">
                      <a:solidFill>
                        <a:schemeClr val="bg1"/>
                      </a:solidFill>
                      <a:latin typeface="Times New Roman" pitchFamily="18" charset="0"/>
                    </a:rPr>
                    <a:t>VT</a:t>
                  </a:r>
                </a:p>
                <a:p>
                  <a:pPr algn="l">
                    <a:spcBef>
                      <a:spcPts val="0"/>
                    </a:spcBef>
                  </a:pPr>
                  <a:r>
                    <a:rPr lang="es-MX" sz="1600" dirty="0" smtClean="0">
                      <a:solidFill>
                        <a:schemeClr val="bg1"/>
                      </a:solidFill>
                      <a:latin typeface="Times New Roman" pitchFamily="18" charset="0"/>
                    </a:rPr>
                    <a:t>VO</a:t>
                  </a:r>
                </a:p>
                <a:p>
                  <a:pPr algn="l">
                    <a:spcBef>
                      <a:spcPts val="0"/>
                    </a:spcBef>
                  </a:pPr>
                  <a:r>
                    <a:rPr lang="es-MX" sz="1600" dirty="0" smtClean="0">
                      <a:solidFill>
                        <a:schemeClr val="bg1"/>
                      </a:solidFill>
                      <a:latin typeface="Times New Roman" pitchFamily="18" charset="0"/>
                    </a:rPr>
                    <a:t>VG</a:t>
                  </a:r>
                  <a:endParaRPr lang="es-ES" sz="1600" dirty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cxnSp>
          <p:nvCxnSpPr>
            <p:cNvPr id="124" name="AutoShape 119"/>
            <p:cNvCxnSpPr>
              <a:cxnSpLocks noChangeShapeType="1"/>
            </p:cNvCxnSpPr>
            <p:nvPr/>
          </p:nvCxnSpPr>
          <p:spPr bwMode="auto">
            <a:xfrm rot="16200000">
              <a:off x="1839119" y="4142581"/>
              <a:ext cx="693738" cy="2771775"/>
            </a:xfrm>
            <a:prstGeom prst="bentConnector2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</p:spPr>
        </p:cxnSp>
        <p:cxnSp>
          <p:nvCxnSpPr>
            <p:cNvPr id="125" name="AutoShape 137"/>
            <p:cNvCxnSpPr>
              <a:cxnSpLocks noChangeShapeType="1"/>
            </p:cNvCxnSpPr>
            <p:nvPr/>
          </p:nvCxnSpPr>
          <p:spPr bwMode="auto">
            <a:xfrm>
              <a:off x="5410200" y="5181600"/>
              <a:ext cx="390525" cy="0"/>
            </a:xfrm>
            <a:prstGeom prst="straightConnector1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</p:cxnSp>
        <p:sp>
          <p:nvSpPr>
            <p:cNvPr id="126" name="Text Box 138"/>
            <p:cNvSpPr txBox="1">
              <a:spLocks noChangeArrowheads="1"/>
            </p:cNvSpPr>
            <p:nvPr/>
          </p:nvSpPr>
          <p:spPr bwMode="auto">
            <a:xfrm>
              <a:off x="3657600" y="5607050"/>
              <a:ext cx="1524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600" dirty="0">
                  <a:solidFill>
                    <a:srgbClr val="FFFF00"/>
                  </a:solidFill>
                  <a:latin typeface="Times New Roman" pitchFamily="18" charset="0"/>
                </a:rPr>
                <a:t>SUBICULUM</a:t>
              </a:r>
              <a:endParaRPr lang="es-ES" sz="1600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27" name="Text Box 139"/>
            <p:cNvSpPr txBox="1">
              <a:spLocks noChangeArrowheads="1"/>
            </p:cNvSpPr>
            <p:nvPr/>
          </p:nvSpPr>
          <p:spPr bwMode="auto">
            <a:xfrm>
              <a:off x="762000" y="5257800"/>
              <a:ext cx="1905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600" dirty="0">
                  <a:solidFill>
                    <a:srgbClr val="FFFF00"/>
                  </a:solidFill>
                  <a:latin typeface="Times New Roman" pitchFamily="18" charset="0"/>
                </a:rPr>
                <a:t>GIRO DENTADO</a:t>
              </a:r>
              <a:endParaRPr lang="es-ES" sz="1600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205" name="Group 133"/>
          <p:cNvGrpSpPr>
            <a:grpSpLocks/>
          </p:cNvGrpSpPr>
          <p:nvPr/>
        </p:nvGrpSpPr>
        <p:grpSpPr bwMode="auto">
          <a:xfrm>
            <a:off x="3124200" y="3733800"/>
            <a:ext cx="2676525" cy="1447800"/>
            <a:chOff x="2016" y="2352"/>
            <a:chExt cx="1686" cy="912"/>
          </a:xfrm>
        </p:grpSpPr>
        <p:sp>
          <p:nvSpPr>
            <p:cNvPr id="3202" name="Line 130"/>
            <p:cNvSpPr>
              <a:spLocks noChangeShapeType="1"/>
            </p:cNvSpPr>
            <p:nvPr/>
          </p:nvSpPr>
          <p:spPr bwMode="auto">
            <a:xfrm flipV="1">
              <a:off x="2016" y="2352"/>
              <a:ext cx="0" cy="28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cxnSp>
          <p:nvCxnSpPr>
            <p:cNvPr id="3199" name="AutoShape 127"/>
            <p:cNvCxnSpPr>
              <a:cxnSpLocks noChangeShapeType="1"/>
              <a:endCxn id="3144" idx="3"/>
            </p:cNvCxnSpPr>
            <p:nvPr/>
          </p:nvCxnSpPr>
          <p:spPr bwMode="auto">
            <a:xfrm>
              <a:off x="2016" y="2640"/>
              <a:ext cx="1686" cy="624"/>
            </a:xfrm>
            <a:prstGeom prst="bentConnector3">
              <a:avLst>
                <a:gd name="adj1" fmla="val 108185"/>
              </a:avLst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</p:spPr>
        </p:cxnSp>
      </p:grpSp>
      <p:pic>
        <p:nvPicPr>
          <p:cNvPr id="112" name="111 Imagen" descr="nuevo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0000"/>
            </a:gs>
            <a:gs pos="100000">
              <a:srgbClr val="990000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7" name="Text Box 79"/>
          <p:cNvSpPr txBox="1">
            <a:spLocks noChangeArrowheads="1"/>
          </p:cNvSpPr>
          <p:nvPr/>
        </p:nvSpPr>
        <p:spPr bwMode="auto">
          <a:xfrm>
            <a:off x="2686050" y="1171575"/>
            <a:ext cx="3733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HABITUACIÓN                     </a:t>
            </a:r>
            <a:r>
              <a:rPr lang="es-MX" sz="1600" dirty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(Depresión </a:t>
            </a:r>
            <a:r>
              <a:rPr lang="es-MX" sz="1600" dirty="0" err="1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Homosináptica</a:t>
            </a:r>
            <a:r>
              <a:rPr lang="es-MX" sz="1600" dirty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s-ES" sz="1600" dirty="0">
              <a:solidFill>
                <a:srgbClr val="00FF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287" name="Group 119"/>
          <p:cNvGrpSpPr>
            <a:grpSpLocks/>
          </p:cNvGrpSpPr>
          <p:nvPr/>
        </p:nvGrpSpPr>
        <p:grpSpPr bwMode="auto">
          <a:xfrm>
            <a:off x="1704975" y="304800"/>
            <a:ext cx="5695950" cy="838200"/>
            <a:chOff x="1110" y="192"/>
            <a:chExt cx="3588" cy="528"/>
          </a:xfrm>
        </p:grpSpPr>
        <p:sp>
          <p:nvSpPr>
            <p:cNvPr id="7288" name="AutoShape 120"/>
            <p:cNvSpPr>
              <a:spLocks noChangeArrowheads="1"/>
            </p:cNvSpPr>
            <p:nvPr/>
          </p:nvSpPr>
          <p:spPr bwMode="auto">
            <a:xfrm>
              <a:off x="1110" y="192"/>
              <a:ext cx="3588" cy="52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00">
                    <a:gamma/>
                    <a:shade val="46275"/>
                    <a:invGamma/>
                  </a:srgbClr>
                </a:gs>
                <a:gs pos="50000">
                  <a:srgbClr val="006600"/>
                </a:gs>
                <a:gs pos="100000">
                  <a:srgbClr val="00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" name="Text Box 121"/>
            <p:cNvSpPr txBox="1">
              <a:spLocks noChangeArrowheads="1"/>
            </p:cNvSpPr>
            <p:nvPr/>
          </p:nvSpPr>
          <p:spPr bwMode="auto">
            <a:xfrm>
              <a:off x="1170" y="235"/>
              <a:ext cx="346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381000" y="2514600"/>
            <a:ext cx="8343901" cy="4029302"/>
            <a:chOff x="381000" y="2660423"/>
            <a:chExt cx="8343901" cy="4029302"/>
          </a:xfrm>
        </p:grpSpPr>
        <p:grpSp>
          <p:nvGrpSpPr>
            <p:cNvPr id="7290" name="Group 122"/>
            <p:cNvGrpSpPr>
              <a:grpSpLocks/>
            </p:cNvGrpSpPr>
            <p:nvPr/>
          </p:nvGrpSpPr>
          <p:grpSpPr bwMode="auto">
            <a:xfrm>
              <a:off x="5180013" y="2671763"/>
              <a:ext cx="3544888" cy="3802062"/>
              <a:chOff x="3263" y="1683"/>
              <a:chExt cx="2233" cy="2395"/>
            </a:xfrm>
          </p:grpSpPr>
          <p:grpSp>
            <p:nvGrpSpPr>
              <p:cNvPr id="7224" name="Group 56"/>
              <p:cNvGrpSpPr>
                <a:grpSpLocks/>
              </p:cNvGrpSpPr>
              <p:nvPr/>
            </p:nvGrpSpPr>
            <p:grpSpPr bwMode="auto">
              <a:xfrm>
                <a:off x="3693" y="3931"/>
                <a:ext cx="196" cy="147"/>
                <a:chOff x="2531" y="3854"/>
                <a:chExt cx="196" cy="147"/>
              </a:xfrm>
            </p:grpSpPr>
            <p:sp>
              <p:nvSpPr>
                <p:cNvPr id="722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31" y="3854"/>
                  <a:ext cx="196" cy="14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6" name="Rectangle 58"/>
                <p:cNvSpPr>
                  <a:spLocks noChangeArrowheads="1"/>
                </p:cNvSpPr>
                <p:nvPr/>
              </p:nvSpPr>
              <p:spPr bwMode="auto">
                <a:xfrm>
                  <a:off x="2537" y="3860"/>
                  <a:ext cx="184" cy="135"/>
                </a:xfrm>
                <a:prstGeom prst="rect">
                  <a:avLst/>
                </a:prstGeom>
                <a:noFill/>
                <a:ln w="20638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7" name="Rectangle 59"/>
                <p:cNvSpPr>
                  <a:spLocks noChangeArrowheads="1"/>
                </p:cNvSpPr>
                <p:nvPr/>
              </p:nvSpPr>
              <p:spPr bwMode="auto">
                <a:xfrm>
                  <a:off x="2565" y="3870"/>
                  <a:ext cx="128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200">
                      <a:solidFill>
                        <a:srgbClr val="FF0000"/>
                      </a:solidFill>
                    </a:rPr>
                    <a:t>VS</a:t>
                  </a:r>
                  <a:endParaRPr lang="es-ES" sz="2400" b="0"/>
                </a:p>
              </p:txBody>
            </p:sp>
          </p:grpSp>
          <p:grpSp>
            <p:nvGrpSpPr>
              <p:cNvPr id="7228" name="Group 60"/>
              <p:cNvGrpSpPr>
                <a:grpSpLocks/>
              </p:cNvGrpSpPr>
              <p:nvPr/>
            </p:nvGrpSpPr>
            <p:grpSpPr bwMode="auto">
              <a:xfrm>
                <a:off x="4269" y="3931"/>
                <a:ext cx="196" cy="147"/>
                <a:chOff x="2531" y="3854"/>
                <a:chExt cx="196" cy="147"/>
              </a:xfrm>
            </p:grpSpPr>
            <p:sp>
              <p:nvSpPr>
                <p:cNvPr id="7229" name="Rectangle 61"/>
                <p:cNvSpPr>
                  <a:spLocks noChangeArrowheads="1"/>
                </p:cNvSpPr>
                <p:nvPr/>
              </p:nvSpPr>
              <p:spPr bwMode="auto">
                <a:xfrm>
                  <a:off x="2531" y="3854"/>
                  <a:ext cx="196" cy="14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0" name="Rectangle 62"/>
                <p:cNvSpPr>
                  <a:spLocks noChangeArrowheads="1"/>
                </p:cNvSpPr>
                <p:nvPr/>
              </p:nvSpPr>
              <p:spPr bwMode="auto">
                <a:xfrm>
                  <a:off x="2537" y="3860"/>
                  <a:ext cx="184" cy="135"/>
                </a:xfrm>
                <a:prstGeom prst="rect">
                  <a:avLst/>
                </a:prstGeom>
                <a:noFill/>
                <a:ln w="20638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1" name="Rectangle 63"/>
                <p:cNvSpPr>
                  <a:spLocks noChangeArrowheads="1"/>
                </p:cNvSpPr>
                <p:nvPr/>
              </p:nvSpPr>
              <p:spPr bwMode="auto">
                <a:xfrm>
                  <a:off x="2565" y="3870"/>
                  <a:ext cx="128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200">
                      <a:solidFill>
                        <a:srgbClr val="FF0000"/>
                      </a:solidFill>
                    </a:rPr>
                    <a:t>VS</a:t>
                  </a:r>
                  <a:endParaRPr lang="es-ES" sz="2400" b="0"/>
                </a:p>
              </p:txBody>
            </p:sp>
          </p:grpSp>
          <p:grpSp>
            <p:nvGrpSpPr>
              <p:cNvPr id="7232" name="Group 64"/>
              <p:cNvGrpSpPr>
                <a:grpSpLocks/>
              </p:cNvGrpSpPr>
              <p:nvPr/>
            </p:nvGrpSpPr>
            <p:grpSpPr bwMode="auto">
              <a:xfrm>
                <a:off x="4845" y="3931"/>
                <a:ext cx="196" cy="147"/>
                <a:chOff x="2531" y="3854"/>
                <a:chExt cx="196" cy="147"/>
              </a:xfrm>
            </p:grpSpPr>
            <p:sp>
              <p:nvSpPr>
                <p:cNvPr id="7233" name="Rectangle 65"/>
                <p:cNvSpPr>
                  <a:spLocks noChangeArrowheads="1"/>
                </p:cNvSpPr>
                <p:nvPr/>
              </p:nvSpPr>
              <p:spPr bwMode="auto">
                <a:xfrm>
                  <a:off x="2531" y="3854"/>
                  <a:ext cx="196" cy="14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4" name="Rectangle 66"/>
                <p:cNvSpPr>
                  <a:spLocks noChangeArrowheads="1"/>
                </p:cNvSpPr>
                <p:nvPr/>
              </p:nvSpPr>
              <p:spPr bwMode="auto">
                <a:xfrm>
                  <a:off x="2537" y="3860"/>
                  <a:ext cx="184" cy="135"/>
                </a:xfrm>
                <a:prstGeom prst="rect">
                  <a:avLst/>
                </a:prstGeom>
                <a:noFill/>
                <a:ln w="20638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5" name="Rectangle 67"/>
                <p:cNvSpPr>
                  <a:spLocks noChangeArrowheads="1"/>
                </p:cNvSpPr>
                <p:nvPr/>
              </p:nvSpPr>
              <p:spPr bwMode="auto">
                <a:xfrm>
                  <a:off x="2565" y="3870"/>
                  <a:ext cx="128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200">
                      <a:solidFill>
                        <a:srgbClr val="FF0000"/>
                      </a:solidFill>
                    </a:rPr>
                    <a:t>VS</a:t>
                  </a:r>
                  <a:endParaRPr lang="es-ES" sz="2400" b="0"/>
                </a:p>
              </p:txBody>
            </p:sp>
          </p:grpSp>
          <p:grpSp>
            <p:nvGrpSpPr>
              <p:cNvPr id="7174" name="Group 6"/>
              <p:cNvGrpSpPr>
                <a:grpSpLocks/>
              </p:cNvGrpSpPr>
              <p:nvPr/>
            </p:nvGrpSpPr>
            <p:grpSpPr bwMode="auto">
              <a:xfrm>
                <a:off x="4905" y="3018"/>
                <a:ext cx="159" cy="151"/>
                <a:chOff x="1085" y="2833"/>
                <a:chExt cx="159" cy="151"/>
              </a:xfrm>
            </p:grpSpPr>
            <p:sp>
              <p:nvSpPr>
                <p:cNvPr id="7175" name="Rectangle 7"/>
                <p:cNvSpPr>
                  <a:spLocks noChangeArrowheads="1"/>
                </p:cNvSpPr>
                <p:nvPr/>
              </p:nvSpPr>
              <p:spPr bwMode="auto">
                <a:xfrm>
                  <a:off x="1085" y="2833"/>
                  <a:ext cx="159" cy="151"/>
                </a:xfrm>
                <a:prstGeom prst="rect">
                  <a:avLst/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0">
                  <a:solidFill>
                    <a:srgbClr val="FFFF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6" name="Rectangle 8"/>
                <p:cNvSpPr>
                  <a:spLocks noChangeArrowheads="1"/>
                </p:cNvSpPr>
                <p:nvPr/>
              </p:nvSpPr>
              <p:spPr bwMode="auto">
                <a:xfrm>
                  <a:off x="1127" y="2841"/>
                  <a:ext cx="7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400">
                      <a:solidFill>
                        <a:srgbClr val="A50021"/>
                      </a:solidFill>
                      <a:latin typeface="Arial Black" pitchFamily="34" charset="0"/>
                    </a:rPr>
                    <a:t>L</a:t>
                  </a:r>
                </a:p>
              </p:txBody>
            </p:sp>
          </p:grpSp>
          <p:grpSp>
            <p:nvGrpSpPr>
              <p:cNvPr id="7177" name="Group 9"/>
              <p:cNvGrpSpPr>
                <a:grpSpLocks/>
              </p:cNvGrpSpPr>
              <p:nvPr/>
            </p:nvGrpSpPr>
            <p:grpSpPr bwMode="auto">
              <a:xfrm>
                <a:off x="5121" y="3018"/>
                <a:ext cx="158" cy="151"/>
                <a:chOff x="874" y="2830"/>
                <a:chExt cx="158" cy="151"/>
              </a:xfrm>
            </p:grpSpPr>
            <p:sp>
              <p:nvSpPr>
                <p:cNvPr id="7178" name="Rectangle 10"/>
                <p:cNvSpPr>
                  <a:spLocks noChangeArrowheads="1"/>
                </p:cNvSpPr>
                <p:nvPr/>
              </p:nvSpPr>
              <p:spPr bwMode="auto">
                <a:xfrm>
                  <a:off x="874" y="2830"/>
                  <a:ext cx="158" cy="151"/>
                </a:xfrm>
                <a:prstGeom prst="rect">
                  <a:avLst/>
                </a:prstGeom>
                <a:blipFill dpi="0" rotWithShape="0">
                  <a:blip r:embed="rId4" cstate="print"/>
                  <a:srcRect/>
                  <a:tile tx="0" ty="0" sx="100000" sy="100000" flip="none" algn="tl"/>
                </a:blipFill>
                <a:ln w="0">
                  <a:solidFill>
                    <a:srgbClr val="FFFF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9" name="Rectangle 11"/>
                <p:cNvSpPr>
                  <a:spLocks noChangeArrowheads="1"/>
                </p:cNvSpPr>
                <p:nvPr/>
              </p:nvSpPr>
              <p:spPr bwMode="auto">
                <a:xfrm>
                  <a:off x="907" y="2838"/>
                  <a:ext cx="93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00FF00"/>
                      </a:solidFill>
                      <a:latin typeface="Arial Black" pitchFamily="34" charset="0"/>
                    </a:rPr>
                    <a:t>N</a:t>
                  </a:r>
                  <a:endParaRPr lang="es-ES" sz="1400" b="0">
                    <a:latin typeface="Arial Black" pitchFamily="34" charset="0"/>
                  </a:endParaRPr>
                </a:p>
              </p:txBody>
            </p:sp>
          </p:grpSp>
          <p:grpSp>
            <p:nvGrpSpPr>
              <p:cNvPr id="7180" name="Group 12"/>
              <p:cNvGrpSpPr>
                <a:grpSpLocks/>
              </p:cNvGrpSpPr>
              <p:nvPr/>
            </p:nvGrpSpPr>
            <p:grpSpPr bwMode="auto">
              <a:xfrm>
                <a:off x="5337" y="3018"/>
                <a:ext cx="159" cy="151"/>
                <a:chOff x="662" y="2833"/>
                <a:chExt cx="159" cy="151"/>
              </a:xfrm>
            </p:grpSpPr>
            <p:sp>
              <p:nvSpPr>
                <p:cNvPr id="7181" name="Rectangle 13"/>
                <p:cNvSpPr>
                  <a:spLocks noChangeArrowheads="1"/>
                </p:cNvSpPr>
                <p:nvPr/>
              </p:nvSpPr>
              <p:spPr bwMode="auto">
                <a:xfrm>
                  <a:off x="662" y="2833"/>
                  <a:ext cx="159" cy="151"/>
                </a:xfrm>
                <a:prstGeom prst="rect">
                  <a:avLst/>
                </a:prstGeom>
                <a:blipFill dpi="0" rotWithShape="0">
                  <a:blip r:embed="rId5" cstate="print"/>
                  <a:srcRect/>
                  <a:tile tx="0" ty="0" sx="100000" sy="100000" flip="none" algn="tl"/>
                </a:blipFill>
                <a:ln w="0">
                  <a:solidFill>
                    <a:srgbClr val="FFFF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82" name="Rectangle 14"/>
                <p:cNvSpPr>
                  <a:spLocks noChangeArrowheads="1"/>
                </p:cNvSpPr>
                <p:nvPr/>
              </p:nvSpPr>
              <p:spPr bwMode="auto">
                <a:xfrm>
                  <a:off x="701" y="2841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00"/>
                      </a:solidFill>
                      <a:latin typeface="Arial Black" pitchFamily="34" charset="0"/>
                    </a:rPr>
                    <a:t>T</a:t>
                  </a:r>
                </a:p>
              </p:txBody>
            </p:sp>
          </p:grpSp>
          <p:grpSp>
            <p:nvGrpSpPr>
              <p:cNvPr id="7183" name="Group 15"/>
              <p:cNvGrpSpPr>
                <a:grpSpLocks/>
              </p:cNvGrpSpPr>
              <p:nvPr/>
            </p:nvGrpSpPr>
            <p:grpSpPr bwMode="auto">
              <a:xfrm>
                <a:off x="3686" y="3019"/>
                <a:ext cx="159" cy="151"/>
                <a:chOff x="1085" y="2833"/>
                <a:chExt cx="159" cy="151"/>
              </a:xfrm>
            </p:grpSpPr>
            <p:sp>
              <p:nvSpPr>
                <p:cNvPr id="7184" name="Rectangle 16"/>
                <p:cNvSpPr>
                  <a:spLocks noChangeArrowheads="1"/>
                </p:cNvSpPr>
                <p:nvPr/>
              </p:nvSpPr>
              <p:spPr bwMode="auto">
                <a:xfrm>
                  <a:off x="1085" y="2833"/>
                  <a:ext cx="159" cy="151"/>
                </a:xfrm>
                <a:prstGeom prst="rect">
                  <a:avLst/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0">
                  <a:solidFill>
                    <a:srgbClr val="FFFF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8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27" y="2841"/>
                  <a:ext cx="7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400">
                      <a:solidFill>
                        <a:srgbClr val="A50021"/>
                      </a:solidFill>
                      <a:latin typeface="Arial Black" pitchFamily="34" charset="0"/>
                    </a:rPr>
                    <a:t>L</a:t>
                  </a:r>
                </a:p>
              </p:txBody>
            </p:sp>
          </p:grpSp>
          <p:grpSp>
            <p:nvGrpSpPr>
              <p:cNvPr id="7186" name="Group 18"/>
              <p:cNvGrpSpPr>
                <a:grpSpLocks/>
              </p:cNvGrpSpPr>
              <p:nvPr/>
            </p:nvGrpSpPr>
            <p:grpSpPr bwMode="auto">
              <a:xfrm>
                <a:off x="3476" y="3016"/>
                <a:ext cx="158" cy="151"/>
                <a:chOff x="874" y="2830"/>
                <a:chExt cx="158" cy="151"/>
              </a:xfrm>
            </p:grpSpPr>
            <p:sp>
              <p:nvSpPr>
                <p:cNvPr id="7187" name="Rectangle 19"/>
                <p:cNvSpPr>
                  <a:spLocks noChangeArrowheads="1"/>
                </p:cNvSpPr>
                <p:nvPr/>
              </p:nvSpPr>
              <p:spPr bwMode="auto">
                <a:xfrm>
                  <a:off x="874" y="2830"/>
                  <a:ext cx="158" cy="151"/>
                </a:xfrm>
                <a:prstGeom prst="rect">
                  <a:avLst/>
                </a:prstGeom>
                <a:blipFill dpi="0" rotWithShape="0">
                  <a:blip r:embed="rId4" cstate="print"/>
                  <a:srcRect/>
                  <a:tile tx="0" ty="0" sx="100000" sy="100000" flip="none" algn="tl"/>
                </a:blipFill>
                <a:ln w="0">
                  <a:solidFill>
                    <a:srgbClr val="FFFF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88" name="Rectangle 20"/>
                <p:cNvSpPr>
                  <a:spLocks noChangeArrowheads="1"/>
                </p:cNvSpPr>
                <p:nvPr/>
              </p:nvSpPr>
              <p:spPr bwMode="auto">
                <a:xfrm>
                  <a:off x="907" y="2838"/>
                  <a:ext cx="93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00FF00"/>
                      </a:solidFill>
                      <a:latin typeface="Arial Black" pitchFamily="34" charset="0"/>
                    </a:rPr>
                    <a:t>N</a:t>
                  </a:r>
                  <a:endParaRPr lang="es-ES" sz="1400" b="0">
                    <a:latin typeface="Arial Black" pitchFamily="34" charset="0"/>
                  </a:endParaRPr>
                </a:p>
              </p:txBody>
            </p:sp>
          </p:grpSp>
          <p:grpSp>
            <p:nvGrpSpPr>
              <p:cNvPr id="7189" name="Group 21"/>
              <p:cNvGrpSpPr>
                <a:grpSpLocks/>
              </p:cNvGrpSpPr>
              <p:nvPr/>
            </p:nvGrpSpPr>
            <p:grpSpPr bwMode="auto">
              <a:xfrm>
                <a:off x="3263" y="3019"/>
                <a:ext cx="159" cy="151"/>
                <a:chOff x="662" y="2833"/>
                <a:chExt cx="159" cy="151"/>
              </a:xfrm>
            </p:grpSpPr>
            <p:sp>
              <p:nvSpPr>
                <p:cNvPr id="7190" name="Rectangle 22"/>
                <p:cNvSpPr>
                  <a:spLocks noChangeArrowheads="1"/>
                </p:cNvSpPr>
                <p:nvPr/>
              </p:nvSpPr>
              <p:spPr bwMode="auto">
                <a:xfrm>
                  <a:off x="662" y="2833"/>
                  <a:ext cx="159" cy="151"/>
                </a:xfrm>
                <a:prstGeom prst="rect">
                  <a:avLst/>
                </a:prstGeom>
                <a:blipFill dpi="0" rotWithShape="0">
                  <a:blip r:embed="rId5" cstate="print"/>
                  <a:srcRect/>
                  <a:tile tx="0" ty="0" sx="100000" sy="100000" flip="none" algn="tl"/>
                </a:blipFill>
                <a:ln w="0">
                  <a:solidFill>
                    <a:srgbClr val="FFFF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1" name="Rectangle 23"/>
                <p:cNvSpPr>
                  <a:spLocks noChangeArrowheads="1"/>
                </p:cNvSpPr>
                <p:nvPr/>
              </p:nvSpPr>
              <p:spPr bwMode="auto">
                <a:xfrm>
                  <a:off x="701" y="2841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00"/>
                      </a:solidFill>
                      <a:latin typeface="Arial Black" pitchFamily="34" charset="0"/>
                    </a:rPr>
                    <a:t>T</a:t>
                  </a:r>
                </a:p>
              </p:txBody>
            </p:sp>
          </p:grpSp>
          <p:sp>
            <p:nvSpPr>
              <p:cNvPr id="7192" name="Line 24"/>
              <p:cNvSpPr>
                <a:spLocks noChangeShapeType="1"/>
              </p:cNvSpPr>
              <p:nvPr/>
            </p:nvSpPr>
            <p:spPr bwMode="auto">
              <a:xfrm>
                <a:off x="4389" y="2111"/>
                <a:ext cx="1" cy="77"/>
              </a:xfrm>
              <a:prstGeom prst="line">
                <a:avLst/>
              </a:prstGeom>
              <a:noFill/>
              <a:ln w="20638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Freeform 25"/>
              <p:cNvSpPr>
                <a:spLocks/>
              </p:cNvSpPr>
              <p:nvPr/>
            </p:nvSpPr>
            <p:spPr bwMode="auto">
              <a:xfrm>
                <a:off x="4363" y="2170"/>
                <a:ext cx="52" cy="52"/>
              </a:xfrm>
              <a:custGeom>
                <a:avLst/>
                <a:gdLst/>
                <a:ahLst/>
                <a:cxnLst>
                  <a:cxn ang="0">
                    <a:pos x="208" y="0"/>
                  </a:cxn>
                  <a:cxn ang="0">
                    <a:pos x="104" y="208"/>
                  </a:cxn>
                  <a:cxn ang="0">
                    <a:pos x="0" y="0"/>
                  </a:cxn>
                  <a:cxn ang="0">
                    <a:pos x="104" y="70"/>
                  </a:cxn>
                  <a:cxn ang="0">
                    <a:pos x="208" y="0"/>
                  </a:cxn>
                </a:cxnLst>
                <a:rect l="0" t="0" r="r" b="b"/>
                <a:pathLst>
                  <a:path w="208" h="208">
                    <a:moveTo>
                      <a:pt x="208" y="0"/>
                    </a:moveTo>
                    <a:lnTo>
                      <a:pt x="104" y="208"/>
                    </a:lnTo>
                    <a:lnTo>
                      <a:pt x="0" y="0"/>
                    </a:lnTo>
                    <a:lnTo>
                      <a:pt x="104" y="7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Freeform 26"/>
              <p:cNvSpPr>
                <a:spLocks/>
              </p:cNvSpPr>
              <p:nvPr/>
            </p:nvSpPr>
            <p:spPr bwMode="auto">
              <a:xfrm>
                <a:off x="4178" y="2250"/>
                <a:ext cx="422" cy="227"/>
              </a:xfrm>
              <a:custGeom>
                <a:avLst/>
                <a:gdLst/>
                <a:ahLst/>
                <a:cxnLst>
                  <a:cxn ang="0">
                    <a:pos x="421" y="604"/>
                  </a:cxn>
                  <a:cxn ang="0">
                    <a:pos x="633" y="907"/>
                  </a:cxn>
                  <a:cxn ang="0">
                    <a:pos x="843" y="604"/>
                  </a:cxn>
                  <a:cxn ang="0">
                    <a:pos x="1054" y="907"/>
                  </a:cxn>
                  <a:cxn ang="0">
                    <a:pos x="1266" y="604"/>
                  </a:cxn>
                  <a:cxn ang="0">
                    <a:pos x="1688" y="604"/>
                  </a:cxn>
                  <a:cxn ang="0">
                    <a:pos x="1688" y="0"/>
                  </a:cxn>
                  <a:cxn ang="0">
                    <a:pos x="0" y="0"/>
                  </a:cxn>
                  <a:cxn ang="0">
                    <a:pos x="0" y="604"/>
                  </a:cxn>
                  <a:cxn ang="0">
                    <a:pos x="421" y="604"/>
                  </a:cxn>
                </a:cxnLst>
                <a:rect l="0" t="0" r="r" b="b"/>
                <a:pathLst>
                  <a:path w="1688" h="907">
                    <a:moveTo>
                      <a:pt x="421" y="604"/>
                    </a:moveTo>
                    <a:lnTo>
                      <a:pt x="633" y="907"/>
                    </a:lnTo>
                    <a:lnTo>
                      <a:pt x="843" y="604"/>
                    </a:lnTo>
                    <a:lnTo>
                      <a:pt x="1054" y="907"/>
                    </a:lnTo>
                    <a:lnTo>
                      <a:pt x="1266" y="604"/>
                    </a:lnTo>
                    <a:lnTo>
                      <a:pt x="1688" y="604"/>
                    </a:lnTo>
                    <a:lnTo>
                      <a:pt x="1688" y="0"/>
                    </a:lnTo>
                    <a:lnTo>
                      <a:pt x="0" y="0"/>
                    </a:lnTo>
                    <a:lnTo>
                      <a:pt x="0" y="604"/>
                    </a:lnTo>
                    <a:lnTo>
                      <a:pt x="421" y="604"/>
                    </a:lnTo>
                    <a:close/>
                  </a:path>
                </a:pathLst>
              </a:custGeom>
              <a:blipFill dpi="0" rotWithShape="0">
                <a:blip r:embed="rId6" cstate="print"/>
                <a:srcRect/>
                <a:tile tx="0" ty="0" sx="100000" sy="100000" flip="none" algn="tl"/>
              </a:blipFill>
              <a:ln w="0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Rectangle 27"/>
              <p:cNvSpPr>
                <a:spLocks noChangeArrowheads="1"/>
              </p:cNvSpPr>
              <p:nvPr/>
            </p:nvSpPr>
            <p:spPr bwMode="auto">
              <a:xfrm>
                <a:off x="4343" y="2264"/>
                <a:ext cx="9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600" b="0">
                    <a:solidFill>
                      <a:srgbClr val="FF9900"/>
                    </a:solidFill>
                    <a:latin typeface="Arial Black" pitchFamily="34" charset="0"/>
                  </a:rPr>
                  <a:t>S</a:t>
                </a:r>
              </a:p>
            </p:txBody>
          </p:sp>
          <p:sp>
            <p:nvSpPr>
              <p:cNvPr id="7196" name="Rectangle 28"/>
              <p:cNvSpPr>
                <a:spLocks noChangeArrowheads="1"/>
              </p:cNvSpPr>
              <p:nvPr/>
            </p:nvSpPr>
            <p:spPr bwMode="auto">
              <a:xfrm>
                <a:off x="3966" y="1683"/>
                <a:ext cx="845" cy="176"/>
              </a:xfrm>
              <a:prstGeom prst="rect">
                <a:avLst/>
              </a:prstGeom>
              <a:blipFill dpi="0" rotWithShape="0">
                <a:blip r:embed="rId7" cstate="print"/>
                <a:srcRect/>
                <a:tile tx="0" ty="0" sx="100000" sy="100000" flip="none" algn="tl"/>
              </a:blipFill>
              <a:ln w="0">
                <a:solidFill>
                  <a:srgbClr val="FFFF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Freeform 29"/>
              <p:cNvSpPr>
                <a:spLocks/>
              </p:cNvSpPr>
              <p:nvPr/>
            </p:nvSpPr>
            <p:spPr bwMode="auto">
              <a:xfrm>
                <a:off x="3703" y="1860"/>
                <a:ext cx="1372" cy="251"/>
              </a:xfrm>
              <a:custGeom>
                <a:avLst/>
                <a:gdLst/>
                <a:ahLst/>
                <a:cxnLst>
                  <a:cxn ang="0">
                    <a:pos x="1056" y="0"/>
                  </a:cxn>
                  <a:cxn ang="0">
                    <a:pos x="0" y="1006"/>
                  </a:cxn>
                  <a:cxn ang="0">
                    <a:pos x="5490" y="1006"/>
                  </a:cxn>
                  <a:cxn ang="0">
                    <a:pos x="4435" y="0"/>
                  </a:cxn>
                  <a:cxn ang="0">
                    <a:pos x="1056" y="0"/>
                  </a:cxn>
                </a:cxnLst>
                <a:rect l="0" t="0" r="r" b="b"/>
                <a:pathLst>
                  <a:path w="5490" h="1006">
                    <a:moveTo>
                      <a:pt x="1056" y="0"/>
                    </a:moveTo>
                    <a:lnTo>
                      <a:pt x="0" y="1006"/>
                    </a:lnTo>
                    <a:lnTo>
                      <a:pt x="5490" y="1006"/>
                    </a:lnTo>
                    <a:lnTo>
                      <a:pt x="4435" y="0"/>
                    </a:lnTo>
                    <a:lnTo>
                      <a:pt x="1056" y="0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Freeform 30"/>
              <p:cNvSpPr>
                <a:spLocks/>
              </p:cNvSpPr>
              <p:nvPr/>
            </p:nvSpPr>
            <p:spPr bwMode="auto">
              <a:xfrm>
                <a:off x="3703" y="1860"/>
                <a:ext cx="1372" cy="251"/>
              </a:xfrm>
              <a:custGeom>
                <a:avLst/>
                <a:gdLst/>
                <a:ahLst/>
                <a:cxnLst>
                  <a:cxn ang="0">
                    <a:pos x="1056" y="0"/>
                  </a:cxn>
                  <a:cxn ang="0">
                    <a:pos x="0" y="1006"/>
                  </a:cxn>
                  <a:cxn ang="0">
                    <a:pos x="5490" y="1006"/>
                  </a:cxn>
                  <a:cxn ang="0">
                    <a:pos x="4435" y="0"/>
                  </a:cxn>
                  <a:cxn ang="0">
                    <a:pos x="1056" y="0"/>
                  </a:cxn>
                </a:cxnLst>
                <a:rect l="0" t="0" r="r" b="b"/>
                <a:pathLst>
                  <a:path w="5490" h="1006">
                    <a:moveTo>
                      <a:pt x="1056" y="0"/>
                    </a:moveTo>
                    <a:lnTo>
                      <a:pt x="0" y="1006"/>
                    </a:lnTo>
                    <a:lnTo>
                      <a:pt x="5490" y="1006"/>
                    </a:lnTo>
                    <a:lnTo>
                      <a:pt x="4435" y="0"/>
                    </a:lnTo>
                    <a:lnTo>
                      <a:pt x="1056" y="0"/>
                    </a:lnTo>
                  </a:path>
                </a:pathLst>
              </a:custGeom>
              <a:noFill/>
              <a:ln w="20638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Rectangle 31"/>
              <p:cNvSpPr>
                <a:spLocks noChangeArrowheads="1"/>
              </p:cNvSpPr>
              <p:nvPr/>
            </p:nvSpPr>
            <p:spPr bwMode="auto">
              <a:xfrm>
                <a:off x="4012" y="1921"/>
                <a:ext cx="747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400">
                    <a:solidFill>
                      <a:srgbClr val="990000"/>
                    </a:solidFill>
                  </a:rPr>
                  <a:t>SEROTONINA</a:t>
                </a:r>
                <a:endParaRPr lang="es-ES" sz="1400" b="0">
                  <a:solidFill>
                    <a:srgbClr val="990000"/>
                  </a:solidFill>
                </a:endParaRPr>
              </a:p>
            </p:txBody>
          </p:sp>
          <p:grpSp>
            <p:nvGrpSpPr>
              <p:cNvPr id="7200" name="Group 32"/>
              <p:cNvGrpSpPr>
                <a:grpSpLocks/>
              </p:cNvGrpSpPr>
              <p:nvPr/>
            </p:nvGrpSpPr>
            <p:grpSpPr bwMode="auto">
              <a:xfrm>
                <a:off x="5053" y="1760"/>
                <a:ext cx="280" cy="276"/>
                <a:chOff x="4718" y="1573"/>
                <a:chExt cx="280" cy="276"/>
              </a:xfrm>
            </p:grpSpPr>
            <p:sp>
              <p:nvSpPr>
                <p:cNvPr id="7201" name="Freeform 33"/>
                <p:cNvSpPr>
                  <a:spLocks/>
                </p:cNvSpPr>
                <p:nvPr/>
              </p:nvSpPr>
              <p:spPr bwMode="auto">
                <a:xfrm>
                  <a:off x="4718" y="1573"/>
                  <a:ext cx="280" cy="276"/>
                </a:xfrm>
                <a:custGeom>
                  <a:avLst/>
                  <a:gdLst/>
                  <a:ahLst/>
                  <a:cxnLst>
                    <a:cxn ang="0">
                      <a:pos x="1121" y="552"/>
                    </a:cxn>
                    <a:cxn ang="0">
                      <a:pos x="1110" y="440"/>
                    </a:cxn>
                    <a:cxn ang="0">
                      <a:pos x="1077" y="336"/>
                    </a:cxn>
                    <a:cxn ang="0">
                      <a:pos x="1025" y="242"/>
                    </a:cxn>
                    <a:cxn ang="0">
                      <a:pos x="956" y="161"/>
                    </a:cxn>
                    <a:cxn ang="0">
                      <a:pos x="874" y="94"/>
                    </a:cxn>
                    <a:cxn ang="0">
                      <a:pos x="778" y="43"/>
                    </a:cxn>
                    <a:cxn ang="0">
                      <a:pos x="673" y="10"/>
                    </a:cxn>
                    <a:cxn ang="0">
                      <a:pos x="560" y="0"/>
                    </a:cxn>
                    <a:cxn ang="0">
                      <a:pos x="446" y="10"/>
                    </a:cxn>
                    <a:cxn ang="0">
                      <a:pos x="342" y="43"/>
                    </a:cxn>
                    <a:cxn ang="0">
                      <a:pos x="246" y="94"/>
                    </a:cxn>
                    <a:cxn ang="0">
                      <a:pos x="163" y="161"/>
                    </a:cxn>
                    <a:cxn ang="0">
                      <a:pos x="95" y="242"/>
                    </a:cxn>
                    <a:cxn ang="0">
                      <a:pos x="43" y="336"/>
                    </a:cxn>
                    <a:cxn ang="0">
                      <a:pos x="10" y="440"/>
                    </a:cxn>
                    <a:cxn ang="0">
                      <a:pos x="0" y="552"/>
                    </a:cxn>
                    <a:cxn ang="0">
                      <a:pos x="10" y="662"/>
                    </a:cxn>
                    <a:cxn ang="0">
                      <a:pos x="43" y="766"/>
                    </a:cxn>
                    <a:cxn ang="0">
                      <a:pos x="95" y="860"/>
                    </a:cxn>
                    <a:cxn ang="0">
                      <a:pos x="163" y="941"/>
                    </a:cxn>
                    <a:cxn ang="0">
                      <a:pos x="246" y="1008"/>
                    </a:cxn>
                    <a:cxn ang="0">
                      <a:pos x="342" y="1059"/>
                    </a:cxn>
                    <a:cxn ang="0">
                      <a:pos x="446" y="1092"/>
                    </a:cxn>
                    <a:cxn ang="0">
                      <a:pos x="560" y="1103"/>
                    </a:cxn>
                    <a:cxn ang="0">
                      <a:pos x="673" y="1092"/>
                    </a:cxn>
                    <a:cxn ang="0">
                      <a:pos x="778" y="1059"/>
                    </a:cxn>
                    <a:cxn ang="0">
                      <a:pos x="874" y="1008"/>
                    </a:cxn>
                    <a:cxn ang="0">
                      <a:pos x="956" y="941"/>
                    </a:cxn>
                    <a:cxn ang="0">
                      <a:pos x="1025" y="860"/>
                    </a:cxn>
                    <a:cxn ang="0">
                      <a:pos x="1077" y="766"/>
                    </a:cxn>
                    <a:cxn ang="0">
                      <a:pos x="1110" y="662"/>
                    </a:cxn>
                    <a:cxn ang="0">
                      <a:pos x="1121" y="552"/>
                    </a:cxn>
                  </a:cxnLst>
                  <a:rect l="0" t="0" r="r" b="b"/>
                  <a:pathLst>
                    <a:path w="1121" h="1103">
                      <a:moveTo>
                        <a:pt x="1121" y="552"/>
                      </a:moveTo>
                      <a:lnTo>
                        <a:pt x="1110" y="440"/>
                      </a:lnTo>
                      <a:lnTo>
                        <a:pt x="1077" y="336"/>
                      </a:lnTo>
                      <a:lnTo>
                        <a:pt x="1025" y="242"/>
                      </a:lnTo>
                      <a:lnTo>
                        <a:pt x="956" y="161"/>
                      </a:lnTo>
                      <a:lnTo>
                        <a:pt x="874" y="94"/>
                      </a:lnTo>
                      <a:lnTo>
                        <a:pt x="778" y="43"/>
                      </a:lnTo>
                      <a:lnTo>
                        <a:pt x="673" y="10"/>
                      </a:lnTo>
                      <a:lnTo>
                        <a:pt x="560" y="0"/>
                      </a:lnTo>
                      <a:lnTo>
                        <a:pt x="446" y="10"/>
                      </a:lnTo>
                      <a:lnTo>
                        <a:pt x="342" y="43"/>
                      </a:lnTo>
                      <a:lnTo>
                        <a:pt x="246" y="94"/>
                      </a:lnTo>
                      <a:lnTo>
                        <a:pt x="163" y="161"/>
                      </a:lnTo>
                      <a:lnTo>
                        <a:pt x="95" y="242"/>
                      </a:lnTo>
                      <a:lnTo>
                        <a:pt x="43" y="336"/>
                      </a:lnTo>
                      <a:lnTo>
                        <a:pt x="10" y="440"/>
                      </a:lnTo>
                      <a:lnTo>
                        <a:pt x="0" y="552"/>
                      </a:lnTo>
                      <a:lnTo>
                        <a:pt x="10" y="662"/>
                      </a:lnTo>
                      <a:lnTo>
                        <a:pt x="43" y="766"/>
                      </a:lnTo>
                      <a:lnTo>
                        <a:pt x="95" y="860"/>
                      </a:lnTo>
                      <a:lnTo>
                        <a:pt x="163" y="941"/>
                      </a:lnTo>
                      <a:lnTo>
                        <a:pt x="246" y="1008"/>
                      </a:lnTo>
                      <a:lnTo>
                        <a:pt x="342" y="1059"/>
                      </a:lnTo>
                      <a:lnTo>
                        <a:pt x="446" y="1092"/>
                      </a:lnTo>
                      <a:lnTo>
                        <a:pt x="560" y="1103"/>
                      </a:lnTo>
                      <a:lnTo>
                        <a:pt x="673" y="1092"/>
                      </a:lnTo>
                      <a:lnTo>
                        <a:pt x="778" y="1059"/>
                      </a:lnTo>
                      <a:lnTo>
                        <a:pt x="874" y="1008"/>
                      </a:lnTo>
                      <a:lnTo>
                        <a:pt x="956" y="941"/>
                      </a:lnTo>
                      <a:lnTo>
                        <a:pt x="1025" y="860"/>
                      </a:lnTo>
                      <a:lnTo>
                        <a:pt x="1077" y="766"/>
                      </a:lnTo>
                      <a:lnTo>
                        <a:pt x="1110" y="662"/>
                      </a:lnTo>
                      <a:lnTo>
                        <a:pt x="1121" y="5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2" name="Freeform 34"/>
                <p:cNvSpPr>
                  <a:spLocks/>
                </p:cNvSpPr>
                <p:nvPr/>
              </p:nvSpPr>
              <p:spPr bwMode="auto">
                <a:xfrm>
                  <a:off x="4718" y="1573"/>
                  <a:ext cx="280" cy="276"/>
                </a:xfrm>
                <a:custGeom>
                  <a:avLst/>
                  <a:gdLst/>
                  <a:ahLst/>
                  <a:cxnLst>
                    <a:cxn ang="0">
                      <a:pos x="1121" y="552"/>
                    </a:cxn>
                    <a:cxn ang="0">
                      <a:pos x="1110" y="440"/>
                    </a:cxn>
                    <a:cxn ang="0">
                      <a:pos x="1077" y="336"/>
                    </a:cxn>
                    <a:cxn ang="0">
                      <a:pos x="1025" y="242"/>
                    </a:cxn>
                    <a:cxn ang="0">
                      <a:pos x="956" y="161"/>
                    </a:cxn>
                    <a:cxn ang="0">
                      <a:pos x="874" y="94"/>
                    </a:cxn>
                    <a:cxn ang="0">
                      <a:pos x="778" y="43"/>
                    </a:cxn>
                    <a:cxn ang="0">
                      <a:pos x="673" y="10"/>
                    </a:cxn>
                    <a:cxn ang="0">
                      <a:pos x="560" y="0"/>
                    </a:cxn>
                    <a:cxn ang="0">
                      <a:pos x="446" y="10"/>
                    </a:cxn>
                    <a:cxn ang="0">
                      <a:pos x="342" y="43"/>
                    </a:cxn>
                    <a:cxn ang="0">
                      <a:pos x="246" y="94"/>
                    </a:cxn>
                    <a:cxn ang="0">
                      <a:pos x="163" y="161"/>
                    </a:cxn>
                    <a:cxn ang="0">
                      <a:pos x="95" y="242"/>
                    </a:cxn>
                    <a:cxn ang="0">
                      <a:pos x="43" y="336"/>
                    </a:cxn>
                    <a:cxn ang="0">
                      <a:pos x="10" y="440"/>
                    </a:cxn>
                    <a:cxn ang="0">
                      <a:pos x="0" y="552"/>
                    </a:cxn>
                    <a:cxn ang="0">
                      <a:pos x="10" y="662"/>
                    </a:cxn>
                    <a:cxn ang="0">
                      <a:pos x="43" y="766"/>
                    </a:cxn>
                    <a:cxn ang="0">
                      <a:pos x="95" y="860"/>
                    </a:cxn>
                    <a:cxn ang="0">
                      <a:pos x="163" y="941"/>
                    </a:cxn>
                    <a:cxn ang="0">
                      <a:pos x="246" y="1008"/>
                    </a:cxn>
                    <a:cxn ang="0">
                      <a:pos x="342" y="1059"/>
                    </a:cxn>
                    <a:cxn ang="0">
                      <a:pos x="446" y="1092"/>
                    </a:cxn>
                    <a:cxn ang="0">
                      <a:pos x="560" y="1103"/>
                    </a:cxn>
                    <a:cxn ang="0">
                      <a:pos x="673" y="1092"/>
                    </a:cxn>
                    <a:cxn ang="0">
                      <a:pos x="778" y="1059"/>
                    </a:cxn>
                    <a:cxn ang="0">
                      <a:pos x="874" y="1008"/>
                    </a:cxn>
                    <a:cxn ang="0">
                      <a:pos x="956" y="941"/>
                    </a:cxn>
                    <a:cxn ang="0">
                      <a:pos x="1025" y="860"/>
                    </a:cxn>
                    <a:cxn ang="0">
                      <a:pos x="1077" y="766"/>
                    </a:cxn>
                    <a:cxn ang="0">
                      <a:pos x="1110" y="662"/>
                    </a:cxn>
                    <a:cxn ang="0">
                      <a:pos x="1121" y="552"/>
                    </a:cxn>
                    <a:cxn ang="0">
                      <a:pos x="1121" y="552"/>
                    </a:cxn>
                  </a:cxnLst>
                  <a:rect l="0" t="0" r="r" b="b"/>
                  <a:pathLst>
                    <a:path w="1121" h="1103">
                      <a:moveTo>
                        <a:pt x="1121" y="552"/>
                      </a:moveTo>
                      <a:lnTo>
                        <a:pt x="1110" y="440"/>
                      </a:lnTo>
                      <a:lnTo>
                        <a:pt x="1077" y="336"/>
                      </a:lnTo>
                      <a:lnTo>
                        <a:pt x="1025" y="242"/>
                      </a:lnTo>
                      <a:lnTo>
                        <a:pt x="956" y="161"/>
                      </a:lnTo>
                      <a:lnTo>
                        <a:pt x="874" y="94"/>
                      </a:lnTo>
                      <a:lnTo>
                        <a:pt x="778" y="43"/>
                      </a:lnTo>
                      <a:lnTo>
                        <a:pt x="673" y="10"/>
                      </a:lnTo>
                      <a:lnTo>
                        <a:pt x="560" y="0"/>
                      </a:lnTo>
                      <a:lnTo>
                        <a:pt x="446" y="10"/>
                      </a:lnTo>
                      <a:lnTo>
                        <a:pt x="342" y="43"/>
                      </a:lnTo>
                      <a:lnTo>
                        <a:pt x="246" y="94"/>
                      </a:lnTo>
                      <a:lnTo>
                        <a:pt x="163" y="161"/>
                      </a:lnTo>
                      <a:lnTo>
                        <a:pt x="95" y="242"/>
                      </a:lnTo>
                      <a:lnTo>
                        <a:pt x="43" y="336"/>
                      </a:lnTo>
                      <a:lnTo>
                        <a:pt x="10" y="440"/>
                      </a:lnTo>
                      <a:lnTo>
                        <a:pt x="0" y="552"/>
                      </a:lnTo>
                      <a:lnTo>
                        <a:pt x="10" y="662"/>
                      </a:lnTo>
                      <a:lnTo>
                        <a:pt x="43" y="766"/>
                      </a:lnTo>
                      <a:lnTo>
                        <a:pt x="95" y="860"/>
                      </a:lnTo>
                      <a:lnTo>
                        <a:pt x="163" y="941"/>
                      </a:lnTo>
                      <a:lnTo>
                        <a:pt x="246" y="1008"/>
                      </a:lnTo>
                      <a:lnTo>
                        <a:pt x="342" y="1059"/>
                      </a:lnTo>
                      <a:lnTo>
                        <a:pt x="446" y="1092"/>
                      </a:lnTo>
                      <a:lnTo>
                        <a:pt x="560" y="1103"/>
                      </a:lnTo>
                      <a:lnTo>
                        <a:pt x="673" y="1092"/>
                      </a:lnTo>
                      <a:lnTo>
                        <a:pt x="778" y="1059"/>
                      </a:lnTo>
                      <a:lnTo>
                        <a:pt x="874" y="1008"/>
                      </a:lnTo>
                      <a:lnTo>
                        <a:pt x="956" y="941"/>
                      </a:lnTo>
                      <a:lnTo>
                        <a:pt x="1025" y="860"/>
                      </a:lnTo>
                      <a:lnTo>
                        <a:pt x="1077" y="766"/>
                      </a:lnTo>
                      <a:lnTo>
                        <a:pt x="1110" y="662"/>
                      </a:lnTo>
                      <a:lnTo>
                        <a:pt x="1121" y="552"/>
                      </a:lnTo>
                      <a:lnTo>
                        <a:pt x="1121" y="552"/>
                      </a:lnTo>
                    </a:path>
                  </a:pathLst>
                </a:custGeom>
                <a:noFill/>
                <a:ln w="20638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3" name="Rectangle 35"/>
                <p:cNvSpPr>
                  <a:spLocks noChangeArrowheads="1"/>
                </p:cNvSpPr>
                <p:nvPr/>
              </p:nvSpPr>
              <p:spPr bwMode="auto">
                <a:xfrm>
                  <a:off x="4760" y="1654"/>
                  <a:ext cx="196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200">
                      <a:solidFill>
                        <a:srgbClr val="FFFFFF"/>
                      </a:solidFill>
                    </a:rPr>
                    <a:t>Ca</a:t>
                  </a:r>
                  <a:r>
                    <a:rPr lang="es-ES" sz="1200" baseline="30000">
                      <a:solidFill>
                        <a:srgbClr val="FFFFFF"/>
                      </a:solidFill>
                    </a:rPr>
                    <a:t>++</a:t>
                  </a:r>
                  <a:endParaRPr lang="es-ES" sz="1200" b="0" baseline="300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7204" name="Freeform 36"/>
              <p:cNvSpPr>
                <a:spLocks/>
              </p:cNvSpPr>
              <p:nvPr/>
            </p:nvSpPr>
            <p:spPr bwMode="auto">
              <a:xfrm>
                <a:off x="4019" y="2480"/>
                <a:ext cx="739" cy="100"/>
              </a:xfrm>
              <a:custGeom>
                <a:avLst/>
                <a:gdLst/>
                <a:ahLst/>
                <a:cxnLst>
                  <a:cxn ang="0">
                    <a:pos x="0" y="404"/>
                  </a:cxn>
                  <a:cxn ang="0">
                    <a:pos x="210" y="0"/>
                  </a:cxn>
                  <a:cxn ang="0">
                    <a:pos x="421" y="404"/>
                  </a:cxn>
                  <a:cxn ang="0">
                    <a:pos x="634" y="0"/>
                  </a:cxn>
                  <a:cxn ang="0">
                    <a:pos x="844" y="404"/>
                  </a:cxn>
                  <a:cxn ang="0">
                    <a:pos x="1055" y="0"/>
                  </a:cxn>
                  <a:cxn ang="0">
                    <a:pos x="1267" y="404"/>
                  </a:cxn>
                  <a:cxn ang="0">
                    <a:pos x="1477" y="0"/>
                  </a:cxn>
                  <a:cxn ang="0">
                    <a:pos x="1688" y="404"/>
                  </a:cxn>
                  <a:cxn ang="0">
                    <a:pos x="1900" y="0"/>
                  </a:cxn>
                  <a:cxn ang="0">
                    <a:pos x="2110" y="404"/>
                  </a:cxn>
                  <a:cxn ang="0">
                    <a:pos x="2322" y="0"/>
                  </a:cxn>
                  <a:cxn ang="0">
                    <a:pos x="2534" y="404"/>
                  </a:cxn>
                  <a:cxn ang="0">
                    <a:pos x="2744" y="0"/>
                  </a:cxn>
                  <a:cxn ang="0">
                    <a:pos x="2955" y="404"/>
                  </a:cxn>
                  <a:cxn ang="0">
                    <a:pos x="0" y="404"/>
                  </a:cxn>
                </a:cxnLst>
                <a:rect l="0" t="0" r="r" b="b"/>
                <a:pathLst>
                  <a:path w="2955" h="404">
                    <a:moveTo>
                      <a:pt x="0" y="404"/>
                    </a:moveTo>
                    <a:lnTo>
                      <a:pt x="210" y="0"/>
                    </a:lnTo>
                    <a:lnTo>
                      <a:pt x="421" y="404"/>
                    </a:lnTo>
                    <a:lnTo>
                      <a:pt x="634" y="0"/>
                    </a:lnTo>
                    <a:lnTo>
                      <a:pt x="844" y="404"/>
                    </a:lnTo>
                    <a:lnTo>
                      <a:pt x="1055" y="0"/>
                    </a:lnTo>
                    <a:lnTo>
                      <a:pt x="1267" y="404"/>
                    </a:lnTo>
                    <a:lnTo>
                      <a:pt x="1477" y="0"/>
                    </a:lnTo>
                    <a:lnTo>
                      <a:pt x="1688" y="404"/>
                    </a:lnTo>
                    <a:lnTo>
                      <a:pt x="1900" y="0"/>
                    </a:lnTo>
                    <a:lnTo>
                      <a:pt x="2110" y="404"/>
                    </a:lnTo>
                    <a:lnTo>
                      <a:pt x="2322" y="0"/>
                    </a:lnTo>
                    <a:lnTo>
                      <a:pt x="2534" y="404"/>
                    </a:lnTo>
                    <a:lnTo>
                      <a:pt x="2744" y="0"/>
                    </a:lnTo>
                    <a:lnTo>
                      <a:pt x="2955" y="404"/>
                    </a:lnTo>
                    <a:lnTo>
                      <a:pt x="0" y="4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37"/>
              <p:cNvSpPr>
                <a:spLocks/>
              </p:cNvSpPr>
              <p:nvPr/>
            </p:nvSpPr>
            <p:spPr bwMode="auto">
              <a:xfrm>
                <a:off x="4019" y="2480"/>
                <a:ext cx="739" cy="100"/>
              </a:xfrm>
              <a:custGeom>
                <a:avLst/>
                <a:gdLst/>
                <a:ahLst/>
                <a:cxnLst>
                  <a:cxn ang="0">
                    <a:pos x="0" y="404"/>
                  </a:cxn>
                  <a:cxn ang="0">
                    <a:pos x="210" y="0"/>
                  </a:cxn>
                  <a:cxn ang="0">
                    <a:pos x="421" y="404"/>
                  </a:cxn>
                  <a:cxn ang="0">
                    <a:pos x="634" y="0"/>
                  </a:cxn>
                  <a:cxn ang="0">
                    <a:pos x="844" y="404"/>
                  </a:cxn>
                  <a:cxn ang="0">
                    <a:pos x="1055" y="0"/>
                  </a:cxn>
                  <a:cxn ang="0">
                    <a:pos x="1267" y="404"/>
                  </a:cxn>
                  <a:cxn ang="0">
                    <a:pos x="1477" y="0"/>
                  </a:cxn>
                  <a:cxn ang="0">
                    <a:pos x="1688" y="404"/>
                  </a:cxn>
                  <a:cxn ang="0">
                    <a:pos x="1900" y="0"/>
                  </a:cxn>
                  <a:cxn ang="0">
                    <a:pos x="2110" y="404"/>
                  </a:cxn>
                  <a:cxn ang="0">
                    <a:pos x="2322" y="0"/>
                  </a:cxn>
                  <a:cxn ang="0">
                    <a:pos x="2534" y="404"/>
                  </a:cxn>
                  <a:cxn ang="0">
                    <a:pos x="2744" y="0"/>
                  </a:cxn>
                  <a:cxn ang="0">
                    <a:pos x="2955" y="404"/>
                  </a:cxn>
                  <a:cxn ang="0">
                    <a:pos x="0" y="404"/>
                  </a:cxn>
                </a:cxnLst>
                <a:rect l="0" t="0" r="r" b="b"/>
                <a:pathLst>
                  <a:path w="2955" h="404">
                    <a:moveTo>
                      <a:pt x="0" y="404"/>
                    </a:moveTo>
                    <a:lnTo>
                      <a:pt x="210" y="0"/>
                    </a:lnTo>
                    <a:lnTo>
                      <a:pt x="421" y="404"/>
                    </a:lnTo>
                    <a:lnTo>
                      <a:pt x="634" y="0"/>
                    </a:lnTo>
                    <a:lnTo>
                      <a:pt x="844" y="404"/>
                    </a:lnTo>
                    <a:lnTo>
                      <a:pt x="1055" y="0"/>
                    </a:lnTo>
                    <a:lnTo>
                      <a:pt x="1267" y="404"/>
                    </a:lnTo>
                    <a:lnTo>
                      <a:pt x="1477" y="0"/>
                    </a:lnTo>
                    <a:lnTo>
                      <a:pt x="1688" y="404"/>
                    </a:lnTo>
                    <a:lnTo>
                      <a:pt x="1900" y="0"/>
                    </a:lnTo>
                    <a:lnTo>
                      <a:pt x="2110" y="404"/>
                    </a:lnTo>
                    <a:lnTo>
                      <a:pt x="2322" y="0"/>
                    </a:lnTo>
                    <a:lnTo>
                      <a:pt x="2534" y="404"/>
                    </a:lnTo>
                    <a:lnTo>
                      <a:pt x="2744" y="0"/>
                    </a:lnTo>
                    <a:lnTo>
                      <a:pt x="2955" y="404"/>
                    </a:lnTo>
                    <a:lnTo>
                      <a:pt x="0" y="404"/>
                    </a:lnTo>
                  </a:path>
                </a:pathLst>
              </a:custGeom>
              <a:noFill/>
              <a:ln w="2063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38"/>
              <p:cNvSpPr>
                <a:spLocks/>
              </p:cNvSpPr>
              <p:nvPr/>
            </p:nvSpPr>
            <p:spPr bwMode="auto">
              <a:xfrm>
                <a:off x="3914" y="2480"/>
                <a:ext cx="105" cy="100"/>
              </a:xfrm>
              <a:custGeom>
                <a:avLst/>
                <a:gdLst/>
                <a:ahLst/>
                <a:cxnLst>
                  <a:cxn ang="0">
                    <a:pos x="421" y="404"/>
                  </a:cxn>
                  <a:cxn ang="0">
                    <a:pos x="211" y="0"/>
                  </a:cxn>
                  <a:cxn ang="0">
                    <a:pos x="0" y="404"/>
                  </a:cxn>
                  <a:cxn ang="0">
                    <a:pos x="421" y="404"/>
                  </a:cxn>
                </a:cxnLst>
                <a:rect l="0" t="0" r="r" b="b"/>
                <a:pathLst>
                  <a:path w="421" h="404">
                    <a:moveTo>
                      <a:pt x="421" y="404"/>
                    </a:moveTo>
                    <a:lnTo>
                      <a:pt x="211" y="0"/>
                    </a:lnTo>
                    <a:lnTo>
                      <a:pt x="0" y="404"/>
                    </a:lnTo>
                    <a:lnTo>
                      <a:pt x="421" y="4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39"/>
              <p:cNvSpPr>
                <a:spLocks/>
              </p:cNvSpPr>
              <p:nvPr/>
            </p:nvSpPr>
            <p:spPr bwMode="auto">
              <a:xfrm>
                <a:off x="3914" y="2480"/>
                <a:ext cx="105" cy="100"/>
              </a:xfrm>
              <a:custGeom>
                <a:avLst/>
                <a:gdLst/>
                <a:ahLst/>
                <a:cxnLst>
                  <a:cxn ang="0">
                    <a:pos x="421" y="404"/>
                  </a:cxn>
                  <a:cxn ang="0">
                    <a:pos x="211" y="0"/>
                  </a:cxn>
                  <a:cxn ang="0">
                    <a:pos x="0" y="404"/>
                  </a:cxn>
                  <a:cxn ang="0">
                    <a:pos x="421" y="404"/>
                  </a:cxn>
                </a:cxnLst>
                <a:rect l="0" t="0" r="r" b="b"/>
                <a:pathLst>
                  <a:path w="421" h="404">
                    <a:moveTo>
                      <a:pt x="421" y="404"/>
                    </a:moveTo>
                    <a:lnTo>
                      <a:pt x="211" y="0"/>
                    </a:lnTo>
                    <a:lnTo>
                      <a:pt x="0" y="404"/>
                    </a:lnTo>
                    <a:lnTo>
                      <a:pt x="421" y="404"/>
                    </a:lnTo>
                  </a:path>
                </a:pathLst>
              </a:custGeom>
              <a:noFill/>
              <a:ln w="2063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40"/>
              <p:cNvSpPr>
                <a:spLocks/>
              </p:cNvSpPr>
              <p:nvPr/>
            </p:nvSpPr>
            <p:spPr bwMode="auto">
              <a:xfrm>
                <a:off x="4759" y="2480"/>
                <a:ext cx="105" cy="100"/>
              </a:xfrm>
              <a:custGeom>
                <a:avLst/>
                <a:gdLst/>
                <a:ahLst/>
                <a:cxnLst>
                  <a:cxn ang="0">
                    <a:pos x="0" y="404"/>
                  </a:cxn>
                  <a:cxn ang="0">
                    <a:pos x="211" y="0"/>
                  </a:cxn>
                  <a:cxn ang="0">
                    <a:pos x="421" y="404"/>
                  </a:cxn>
                  <a:cxn ang="0">
                    <a:pos x="0" y="404"/>
                  </a:cxn>
                </a:cxnLst>
                <a:rect l="0" t="0" r="r" b="b"/>
                <a:pathLst>
                  <a:path w="421" h="404">
                    <a:moveTo>
                      <a:pt x="0" y="404"/>
                    </a:moveTo>
                    <a:lnTo>
                      <a:pt x="211" y="0"/>
                    </a:lnTo>
                    <a:lnTo>
                      <a:pt x="421" y="404"/>
                    </a:lnTo>
                    <a:lnTo>
                      <a:pt x="0" y="4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Freeform 41"/>
              <p:cNvSpPr>
                <a:spLocks/>
              </p:cNvSpPr>
              <p:nvPr/>
            </p:nvSpPr>
            <p:spPr bwMode="auto">
              <a:xfrm>
                <a:off x="4759" y="2480"/>
                <a:ext cx="105" cy="100"/>
              </a:xfrm>
              <a:custGeom>
                <a:avLst/>
                <a:gdLst/>
                <a:ahLst/>
                <a:cxnLst>
                  <a:cxn ang="0">
                    <a:pos x="0" y="404"/>
                  </a:cxn>
                  <a:cxn ang="0">
                    <a:pos x="211" y="0"/>
                  </a:cxn>
                  <a:cxn ang="0">
                    <a:pos x="421" y="404"/>
                  </a:cxn>
                  <a:cxn ang="0">
                    <a:pos x="0" y="404"/>
                  </a:cxn>
                </a:cxnLst>
                <a:rect l="0" t="0" r="r" b="b"/>
                <a:pathLst>
                  <a:path w="421" h="404">
                    <a:moveTo>
                      <a:pt x="0" y="404"/>
                    </a:moveTo>
                    <a:lnTo>
                      <a:pt x="211" y="0"/>
                    </a:lnTo>
                    <a:lnTo>
                      <a:pt x="421" y="404"/>
                    </a:lnTo>
                    <a:lnTo>
                      <a:pt x="0" y="404"/>
                    </a:lnTo>
                  </a:path>
                </a:pathLst>
              </a:custGeom>
              <a:noFill/>
              <a:ln w="2063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Freeform 42"/>
              <p:cNvSpPr>
                <a:spLocks/>
              </p:cNvSpPr>
              <p:nvPr/>
            </p:nvSpPr>
            <p:spPr bwMode="auto">
              <a:xfrm>
                <a:off x="3914" y="2593"/>
                <a:ext cx="317" cy="2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33" y="907"/>
                  </a:cxn>
                  <a:cxn ang="0">
                    <a:pos x="1267" y="0"/>
                  </a:cxn>
                  <a:cxn ang="0">
                    <a:pos x="0" y="0"/>
                  </a:cxn>
                </a:cxnLst>
                <a:rect l="0" t="0" r="r" b="b"/>
                <a:pathLst>
                  <a:path w="1267" h="907">
                    <a:moveTo>
                      <a:pt x="0" y="0"/>
                    </a:moveTo>
                    <a:lnTo>
                      <a:pt x="633" y="907"/>
                    </a:lnTo>
                    <a:lnTo>
                      <a:pt x="1267" y="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8" cstate="print"/>
                <a:srcRect/>
                <a:tile tx="0" ty="0" sx="100000" sy="100000" flip="none" algn="tl"/>
              </a:blipFill>
              <a:ln w="0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Freeform 43"/>
              <p:cNvSpPr>
                <a:spLocks/>
              </p:cNvSpPr>
              <p:nvPr/>
            </p:nvSpPr>
            <p:spPr bwMode="auto">
              <a:xfrm>
                <a:off x="4547" y="2593"/>
                <a:ext cx="317" cy="2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34" y="907"/>
                  </a:cxn>
                  <a:cxn ang="0">
                    <a:pos x="1267" y="0"/>
                  </a:cxn>
                  <a:cxn ang="0">
                    <a:pos x="0" y="0"/>
                  </a:cxn>
                </a:cxnLst>
                <a:rect l="0" t="0" r="r" b="b"/>
                <a:pathLst>
                  <a:path w="1267" h="907">
                    <a:moveTo>
                      <a:pt x="0" y="0"/>
                    </a:moveTo>
                    <a:lnTo>
                      <a:pt x="634" y="907"/>
                    </a:lnTo>
                    <a:lnTo>
                      <a:pt x="1267" y="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9" cstate="print"/>
                <a:srcRect/>
                <a:tile tx="0" ty="0" sx="100000" sy="100000" flip="none" algn="tl"/>
              </a:blipFill>
              <a:ln w="0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2" name="Rectangle 44"/>
              <p:cNvSpPr>
                <a:spLocks noChangeArrowheads="1"/>
              </p:cNvSpPr>
              <p:nvPr/>
            </p:nvSpPr>
            <p:spPr bwMode="auto">
              <a:xfrm>
                <a:off x="4072" y="2819"/>
                <a:ext cx="634" cy="353"/>
              </a:xfrm>
              <a:prstGeom prst="rect">
                <a:avLst/>
              </a:prstGeom>
              <a:blipFill dpi="0" rotWithShape="0">
                <a:blip r:embed="rId10" cstate="print"/>
                <a:srcRect/>
                <a:tile tx="0" ty="0" sx="100000" sy="100000" flip="none" algn="tl"/>
              </a:blipFill>
              <a:ln w="0">
                <a:solidFill>
                  <a:srgbClr val="FFFF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3" name="Rectangle 45"/>
              <p:cNvSpPr>
                <a:spLocks noChangeArrowheads="1"/>
              </p:cNvSpPr>
              <p:nvPr/>
            </p:nvSpPr>
            <p:spPr bwMode="auto">
              <a:xfrm>
                <a:off x="4029" y="2611"/>
                <a:ext cx="8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500">
                    <a:solidFill>
                      <a:srgbClr val="000000"/>
                    </a:solidFill>
                  </a:rPr>
                  <a:t>C</a:t>
                </a:r>
                <a:endParaRPr lang="es-ES" sz="2400" b="0">
                  <a:latin typeface="Times New Roman" pitchFamily="18" charset="0"/>
                </a:endParaRPr>
              </a:p>
            </p:txBody>
          </p:sp>
          <p:sp>
            <p:nvSpPr>
              <p:cNvPr id="7214" name="Rectangle 46"/>
              <p:cNvSpPr>
                <a:spLocks noChangeArrowheads="1"/>
              </p:cNvSpPr>
              <p:nvPr/>
            </p:nvSpPr>
            <p:spPr bwMode="auto">
              <a:xfrm>
                <a:off x="4663" y="2611"/>
                <a:ext cx="93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500">
                    <a:solidFill>
                      <a:srgbClr val="000000"/>
                    </a:solidFill>
                  </a:rPr>
                  <a:t>Q</a:t>
                </a:r>
                <a:endParaRPr lang="es-ES" sz="2400" b="0">
                  <a:latin typeface="Times New Roman" pitchFamily="18" charset="0"/>
                </a:endParaRPr>
              </a:p>
            </p:txBody>
          </p:sp>
          <p:sp>
            <p:nvSpPr>
              <p:cNvPr id="7215" name="Rectangle 47"/>
              <p:cNvSpPr>
                <a:spLocks noChangeArrowheads="1"/>
              </p:cNvSpPr>
              <p:nvPr/>
            </p:nvSpPr>
            <p:spPr bwMode="auto">
              <a:xfrm>
                <a:off x="4228" y="2593"/>
                <a:ext cx="317" cy="227"/>
              </a:xfrm>
              <a:prstGeom prst="rect">
                <a:avLst/>
              </a:prstGeom>
              <a:blipFill dpi="0" rotWithShape="0">
                <a:blip r:embed="rId11" cstate="print"/>
                <a:srcRect/>
                <a:tile tx="0" ty="0" sx="100000" sy="100000" flip="none" algn="tl"/>
              </a:blipFill>
              <a:ln w="0">
                <a:solidFill>
                  <a:srgbClr val="FFFF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6" name="Rectangle 48"/>
              <p:cNvSpPr>
                <a:spLocks noChangeArrowheads="1"/>
              </p:cNvSpPr>
              <p:nvPr/>
            </p:nvSpPr>
            <p:spPr bwMode="auto">
              <a:xfrm>
                <a:off x="4269" y="2654"/>
                <a:ext cx="24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000">
                    <a:solidFill>
                      <a:srgbClr val="FFFF00"/>
                    </a:solidFill>
                  </a:rPr>
                  <a:t>NMDA</a:t>
                </a:r>
                <a:endParaRPr lang="es-ES" sz="2400" b="0">
                  <a:latin typeface="Times New Roman" pitchFamily="18" charset="0"/>
                </a:endParaRPr>
              </a:p>
            </p:txBody>
          </p:sp>
          <p:sp>
            <p:nvSpPr>
              <p:cNvPr id="7217" name="Freeform 49"/>
              <p:cNvSpPr>
                <a:spLocks/>
              </p:cNvSpPr>
              <p:nvPr/>
            </p:nvSpPr>
            <p:spPr bwMode="auto">
              <a:xfrm>
                <a:off x="3277" y="3172"/>
                <a:ext cx="2218" cy="755"/>
              </a:xfrm>
              <a:custGeom>
                <a:avLst/>
                <a:gdLst/>
                <a:ahLst/>
                <a:cxnLst>
                  <a:cxn ang="0">
                    <a:pos x="3169" y="0"/>
                  </a:cxn>
                  <a:cxn ang="0">
                    <a:pos x="0" y="0"/>
                  </a:cxn>
                  <a:cxn ang="0">
                    <a:pos x="1057" y="3020"/>
                  </a:cxn>
                  <a:cxn ang="0">
                    <a:pos x="7815" y="3020"/>
                  </a:cxn>
                  <a:cxn ang="0">
                    <a:pos x="8871" y="0"/>
                  </a:cxn>
                  <a:cxn ang="0">
                    <a:pos x="3169" y="0"/>
                  </a:cxn>
                </a:cxnLst>
                <a:rect l="0" t="0" r="r" b="b"/>
                <a:pathLst>
                  <a:path w="8871" h="3020">
                    <a:moveTo>
                      <a:pt x="3169" y="0"/>
                    </a:moveTo>
                    <a:lnTo>
                      <a:pt x="0" y="0"/>
                    </a:lnTo>
                    <a:lnTo>
                      <a:pt x="1057" y="3020"/>
                    </a:lnTo>
                    <a:lnTo>
                      <a:pt x="7815" y="3020"/>
                    </a:lnTo>
                    <a:lnTo>
                      <a:pt x="8871" y="0"/>
                    </a:lnTo>
                    <a:lnTo>
                      <a:pt x="3169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8" name="Freeform 50"/>
              <p:cNvSpPr>
                <a:spLocks/>
              </p:cNvSpPr>
              <p:nvPr/>
            </p:nvSpPr>
            <p:spPr bwMode="auto">
              <a:xfrm>
                <a:off x="3277" y="3172"/>
                <a:ext cx="2218" cy="755"/>
              </a:xfrm>
              <a:custGeom>
                <a:avLst/>
                <a:gdLst/>
                <a:ahLst/>
                <a:cxnLst>
                  <a:cxn ang="0">
                    <a:pos x="3169" y="0"/>
                  </a:cxn>
                  <a:cxn ang="0">
                    <a:pos x="0" y="0"/>
                  </a:cxn>
                  <a:cxn ang="0">
                    <a:pos x="1057" y="3020"/>
                  </a:cxn>
                  <a:cxn ang="0">
                    <a:pos x="7815" y="3020"/>
                  </a:cxn>
                  <a:cxn ang="0">
                    <a:pos x="8871" y="0"/>
                  </a:cxn>
                  <a:cxn ang="0">
                    <a:pos x="3169" y="0"/>
                  </a:cxn>
                </a:cxnLst>
                <a:rect l="0" t="0" r="r" b="b"/>
                <a:pathLst>
                  <a:path w="8871" h="3020">
                    <a:moveTo>
                      <a:pt x="3169" y="0"/>
                    </a:moveTo>
                    <a:lnTo>
                      <a:pt x="0" y="0"/>
                    </a:lnTo>
                    <a:lnTo>
                      <a:pt x="1057" y="3020"/>
                    </a:lnTo>
                    <a:lnTo>
                      <a:pt x="7815" y="3020"/>
                    </a:lnTo>
                    <a:lnTo>
                      <a:pt x="8871" y="0"/>
                    </a:lnTo>
                    <a:lnTo>
                      <a:pt x="3169" y="0"/>
                    </a:lnTo>
                  </a:path>
                </a:pathLst>
              </a:custGeom>
              <a:noFill/>
              <a:ln w="41275">
                <a:solidFill>
                  <a:srgbClr val="008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9" name="Rectangle 51"/>
              <p:cNvSpPr>
                <a:spLocks noChangeArrowheads="1"/>
              </p:cNvSpPr>
              <p:nvPr/>
            </p:nvSpPr>
            <p:spPr bwMode="auto">
              <a:xfrm>
                <a:off x="3834" y="3426"/>
                <a:ext cx="33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>
                    <a:solidFill>
                      <a:srgbClr val="FFFF00"/>
                    </a:solidFill>
                  </a:rPr>
                  <a:t>CaM</a:t>
                </a:r>
                <a:endParaRPr lang="es-ES" sz="2400" b="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20" name="Rectangle 52"/>
              <p:cNvSpPr>
                <a:spLocks noChangeArrowheads="1"/>
              </p:cNvSpPr>
              <p:nvPr/>
            </p:nvSpPr>
            <p:spPr bwMode="auto">
              <a:xfrm>
                <a:off x="4741" y="3466"/>
                <a:ext cx="324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200">
                    <a:solidFill>
                      <a:srgbClr val="FFFF00"/>
                    </a:solidFill>
                  </a:rPr>
                  <a:t>CaCaM</a:t>
                </a:r>
                <a:endParaRPr lang="es-ES" sz="2400" b="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21" name="Text Box 53"/>
              <p:cNvSpPr txBox="1">
                <a:spLocks noChangeArrowheads="1"/>
              </p:cNvSpPr>
              <p:nvPr/>
            </p:nvSpPr>
            <p:spPr bwMode="auto">
              <a:xfrm>
                <a:off x="4607" y="3777"/>
                <a:ext cx="67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rgbClr val="00FF00"/>
                    </a:solidFill>
                  </a:rPr>
                  <a:t>Sinapsina I</a:t>
                </a:r>
                <a:endParaRPr lang="es-ES" sz="1000">
                  <a:solidFill>
                    <a:srgbClr val="FFFF00"/>
                  </a:solidFill>
                </a:endParaRPr>
              </a:p>
            </p:txBody>
          </p:sp>
          <p:sp>
            <p:nvSpPr>
              <p:cNvPr id="7222" name="Text Box 54"/>
              <p:cNvSpPr txBox="1">
                <a:spLocks noChangeArrowheads="1"/>
              </p:cNvSpPr>
              <p:nvPr/>
            </p:nvSpPr>
            <p:spPr bwMode="auto">
              <a:xfrm>
                <a:off x="3455" y="3777"/>
                <a:ext cx="67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rgbClr val="00FF00"/>
                    </a:solidFill>
                  </a:rPr>
                  <a:t>Sinapsina I</a:t>
                </a:r>
                <a:endParaRPr lang="es-ES" sz="1000">
                  <a:solidFill>
                    <a:srgbClr val="FFFF00"/>
                  </a:solidFill>
                </a:endParaRPr>
              </a:p>
            </p:txBody>
          </p:sp>
          <p:sp>
            <p:nvSpPr>
              <p:cNvPr id="7223" name="Text Box 55"/>
              <p:cNvSpPr txBox="1">
                <a:spLocks noChangeArrowheads="1"/>
              </p:cNvSpPr>
              <p:nvPr/>
            </p:nvSpPr>
            <p:spPr bwMode="auto">
              <a:xfrm>
                <a:off x="4031" y="3777"/>
                <a:ext cx="67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rgbClr val="00FF00"/>
                    </a:solidFill>
                  </a:rPr>
                  <a:t>Sinapsina I</a:t>
                </a:r>
                <a:endParaRPr lang="es-ES" sz="100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92" name="91 Grupo"/>
            <p:cNvGrpSpPr/>
            <p:nvPr/>
          </p:nvGrpSpPr>
          <p:grpSpPr>
            <a:xfrm>
              <a:off x="381000" y="2660423"/>
              <a:ext cx="3544888" cy="4029302"/>
              <a:chOff x="381000" y="2660423"/>
              <a:chExt cx="3544888" cy="4029302"/>
            </a:xfrm>
          </p:grpSpPr>
          <p:grpSp>
            <p:nvGrpSpPr>
              <p:cNvPr id="93" name="92 Grupo"/>
              <p:cNvGrpSpPr/>
              <p:nvPr/>
            </p:nvGrpSpPr>
            <p:grpSpPr>
              <a:xfrm>
                <a:off x="381000" y="3932238"/>
                <a:ext cx="3544888" cy="2757487"/>
                <a:chOff x="381000" y="3932238"/>
                <a:chExt cx="3544888" cy="2757487"/>
              </a:xfrm>
            </p:grpSpPr>
            <p:sp>
              <p:nvSpPr>
                <p:cNvPr id="104" name="Rectangle 291"/>
                <p:cNvSpPr>
                  <a:spLocks noChangeArrowheads="1"/>
                </p:cNvSpPr>
                <p:nvPr/>
              </p:nvSpPr>
              <p:spPr bwMode="auto">
                <a:xfrm>
                  <a:off x="619125" y="6367463"/>
                  <a:ext cx="311150" cy="2349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Rectangle 292"/>
                <p:cNvSpPr>
                  <a:spLocks noChangeArrowheads="1"/>
                </p:cNvSpPr>
                <p:nvPr/>
              </p:nvSpPr>
              <p:spPr bwMode="auto">
                <a:xfrm>
                  <a:off x="628650" y="6376988"/>
                  <a:ext cx="292100" cy="214313"/>
                </a:xfrm>
                <a:prstGeom prst="rect">
                  <a:avLst/>
                </a:prstGeom>
                <a:noFill/>
                <a:ln w="20638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Rectangle 293"/>
                <p:cNvSpPr>
                  <a:spLocks noChangeArrowheads="1"/>
                </p:cNvSpPr>
                <p:nvPr/>
              </p:nvSpPr>
              <p:spPr bwMode="auto">
                <a:xfrm>
                  <a:off x="676275" y="6394450"/>
                  <a:ext cx="203200" cy="1825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200">
                      <a:solidFill>
                        <a:srgbClr val="FF0000"/>
                      </a:solidFill>
                    </a:rPr>
                    <a:t>VS</a:t>
                  </a:r>
                  <a:endParaRPr lang="es-ES" sz="2400" b="0">
                    <a:latin typeface="Times New Roman" pitchFamily="18" charset="0"/>
                  </a:endParaRPr>
                </a:p>
              </p:txBody>
            </p:sp>
            <p:sp>
              <p:nvSpPr>
                <p:cNvPr id="107" name="Rectangle 294"/>
                <p:cNvSpPr>
                  <a:spLocks noChangeArrowheads="1"/>
                </p:cNvSpPr>
                <p:nvPr/>
              </p:nvSpPr>
              <p:spPr bwMode="auto">
                <a:xfrm>
                  <a:off x="2060575" y="6454775"/>
                  <a:ext cx="312738" cy="2349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Rectangle 295"/>
                <p:cNvSpPr>
                  <a:spLocks noChangeArrowheads="1"/>
                </p:cNvSpPr>
                <p:nvPr/>
              </p:nvSpPr>
              <p:spPr bwMode="auto">
                <a:xfrm>
                  <a:off x="2070100" y="6464300"/>
                  <a:ext cx="292100" cy="215900"/>
                </a:xfrm>
                <a:prstGeom prst="rect">
                  <a:avLst/>
                </a:prstGeom>
                <a:noFill/>
                <a:ln w="20638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Rectangle 296"/>
                <p:cNvSpPr>
                  <a:spLocks noChangeArrowheads="1"/>
                </p:cNvSpPr>
                <p:nvPr/>
              </p:nvSpPr>
              <p:spPr bwMode="auto">
                <a:xfrm>
                  <a:off x="2119313" y="6481763"/>
                  <a:ext cx="203200" cy="1825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200">
                      <a:solidFill>
                        <a:srgbClr val="FF0000"/>
                      </a:solidFill>
                    </a:rPr>
                    <a:t>VS</a:t>
                  </a:r>
                  <a:endParaRPr lang="es-ES" sz="2400" b="0">
                    <a:latin typeface="Times New Roman" pitchFamily="18" charset="0"/>
                  </a:endParaRPr>
                </a:p>
              </p:txBody>
            </p:sp>
            <p:grpSp>
              <p:nvGrpSpPr>
                <p:cNvPr id="110" name="Group 297"/>
                <p:cNvGrpSpPr>
                  <a:grpSpLocks/>
                </p:cNvGrpSpPr>
                <p:nvPr/>
              </p:nvGrpSpPr>
              <p:grpSpPr bwMode="auto">
                <a:xfrm>
                  <a:off x="3348038" y="6410325"/>
                  <a:ext cx="311150" cy="233363"/>
                  <a:chOff x="2531" y="3854"/>
                  <a:chExt cx="196" cy="147"/>
                </a:xfrm>
              </p:grpSpPr>
              <p:sp>
                <p:nvSpPr>
                  <p:cNvPr id="169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2531" y="3854"/>
                    <a:ext cx="196" cy="14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0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2537" y="3860"/>
                    <a:ext cx="184" cy="135"/>
                  </a:xfrm>
                  <a:prstGeom prst="rect">
                    <a:avLst/>
                  </a:prstGeom>
                  <a:noFill/>
                  <a:ln w="20638">
                    <a:solidFill>
                      <a:srgbClr val="008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1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2565" y="3870"/>
                    <a:ext cx="128" cy="1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200">
                        <a:solidFill>
                          <a:srgbClr val="FF0000"/>
                        </a:solidFill>
                      </a:rPr>
                      <a:t>VS</a:t>
                    </a:r>
                    <a:endParaRPr lang="es-ES" sz="2400" b="0"/>
                  </a:p>
                </p:txBody>
              </p:sp>
            </p:grpSp>
            <p:grpSp>
              <p:nvGrpSpPr>
                <p:cNvPr id="111" name="Group 302"/>
                <p:cNvGrpSpPr>
                  <a:grpSpLocks/>
                </p:cNvGrpSpPr>
                <p:nvPr/>
              </p:nvGrpSpPr>
              <p:grpSpPr bwMode="auto">
                <a:xfrm>
                  <a:off x="381000" y="3932238"/>
                  <a:ext cx="3544888" cy="2319338"/>
                  <a:chOff x="3324" y="2477"/>
                  <a:chExt cx="2233" cy="1461"/>
                </a:xfrm>
              </p:grpSpPr>
              <p:sp>
                <p:nvSpPr>
                  <p:cNvPr id="112" name="Freeform 303"/>
                  <p:cNvSpPr>
                    <a:spLocks/>
                  </p:cNvSpPr>
                  <p:nvPr/>
                </p:nvSpPr>
                <p:spPr bwMode="auto">
                  <a:xfrm>
                    <a:off x="4062" y="2477"/>
                    <a:ext cx="739" cy="100"/>
                  </a:xfrm>
                  <a:custGeom>
                    <a:avLst/>
                    <a:gdLst/>
                    <a:ahLst/>
                    <a:cxnLst>
                      <a:cxn ang="0">
                        <a:pos x="0" y="404"/>
                      </a:cxn>
                      <a:cxn ang="0">
                        <a:pos x="210" y="0"/>
                      </a:cxn>
                      <a:cxn ang="0">
                        <a:pos x="421" y="404"/>
                      </a:cxn>
                      <a:cxn ang="0">
                        <a:pos x="634" y="0"/>
                      </a:cxn>
                      <a:cxn ang="0">
                        <a:pos x="845" y="404"/>
                      </a:cxn>
                      <a:cxn ang="0">
                        <a:pos x="1055" y="0"/>
                      </a:cxn>
                      <a:cxn ang="0">
                        <a:pos x="1267" y="404"/>
                      </a:cxn>
                      <a:cxn ang="0">
                        <a:pos x="1478" y="0"/>
                      </a:cxn>
                      <a:cxn ang="0">
                        <a:pos x="1688" y="404"/>
                      </a:cxn>
                      <a:cxn ang="0">
                        <a:pos x="1900" y="0"/>
                      </a:cxn>
                      <a:cxn ang="0">
                        <a:pos x="2111" y="404"/>
                      </a:cxn>
                      <a:cxn ang="0">
                        <a:pos x="2322" y="0"/>
                      </a:cxn>
                      <a:cxn ang="0">
                        <a:pos x="2534" y="404"/>
                      </a:cxn>
                      <a:cxn ang="0">
                        <a:pos x="2745" y="0"/>
                      </a:cxn>
                      <a:cxn ang="0">
                        <a:pos x="2955" y="404"/>
                      </a:cxn>
                      <a:cxn ang="0">
                        <a:pos x="0" y="404"/>
                      </a:cxn>
                    </a:cxnLst>
                    <a:rect l="0" t="0" r="r" b="b"/>
                    <a:pathLst>
                      <a:path w="2955" h="404">
                        <a:moveTo>
                          <a:pt x="0" y="404"/>
                        </a:moveTo>
                        <a:lnTo>
                          <a:pt x="210" y="0"/>
                        </a:lnTo>
                        <a:lnTo>
                          <a:pt x="421" y="404"/>
                        </a:lnTo>
                        <a:lnTo>
                          <a:pt x="634" y="0"/>
                        </a:lnTo>
                        <a:lnTo>
                          <a:pt x="845" y="404"/>
                        </a:lnTo>
                        <a:lnTo>
                          <a:pt x="1055" y="0"/>
                        </a:lnTo>
                        <a:lnTo>
                          <a:pt x="1267" y="404"/>
                        </a:lnTo>
                        <a:lnTo>
                          <a:pt x="1478" y="0"/>
                        </a:lnTo>
                        <a:lnTo>
                          <a:pt x="1688" y="404"/>
                        </a:lnTo>
                        <a:lnTo>
                          <a:pt x="1900" y="0"/>
                        </a:lnTo>
                        <a:lnTo>
                          <a:pt x="2111" y="404"/>
                        </a:lnTo>
                        <a:lnTo>
                          <a:pt x="2322" y="0"/>
                        </a:lnTo>
                        <a:lnTo>
                          <a:pt x="2534" y="404"/>
                        </a:lnTo>
                        <a:lnTo>
                          <a:pt x="2745" y="0"/>
                        </a:lnTo>
                        <a:lnTo>
                          <a:pt x="2955" y="404"/>
                        </a:lnTo>
                        <a:lnTo>
                          <a:pt x="0" y="404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" name="Freeform 304"/>
                  <p:cNvSpPr>
                    <a:spLocks/>
                  </p:cNvSpPr>
                  <p:nvPr/>
                </p:nvSpPr>
                <p:spPr bwMode="auto">
                  <a:xfrm>
                    <a:off x="4062" y="2477"/>
                    <a:ext cx="739" cy="100"/>
                  </a:xfrm>
                  <a:custGeom>
                    <a:avLst/>
                    <a:gdLst/>
                    <a:ahLst/>
                    <a:cxnLst>
                      <a:cxn ang="0">
                        <a:pos x="0" y="404"/>
                      </a:cxn>
                      <a:cxn ang="0">
                        <a:pos x="210" y="0"/>
                      </a:cxn>
                      <a:cxn ang="0">
                        <a:pos x="421" y="404"/>
                      </a:cxn>
                      <a:cxn ang="0">
                        <a:pos x="634" y="0"/>
                      </a:cxn>
                      <a:cxn ang="0">
                        <a:pos x="845" y="404"/>
                      </a:cxn>
                      <a:cxn ang="0">
                        <a:pos x="1055" y="0"/>
                      </a:cxn>
                      <a:cxn ang="0">
                        <a:pos x="1267" y="404"/>
                      </a:cxn>
                      <a:cxn ang="0">
                        <a:pos x="1478" y="0"/>
                      </a:cxn>
                      <a:cxn ang="0">
                        <a:pos x="1688" y="404"/>
                      </a:cxn>
                      <a:cxn ang="0">
                        <a:pos x="1900" y="0"/>
                      </a:cxn>
                      <a:cxn ang="0">
                        <a:pos x="2111" y="404"/>
                      </a:cxn>
                      <a:cxn ang="0">
                        <a:pos x="2322" y="0"/>
                      </a:cxn>
                      <a:cxn ang="0">
                        <a:pos x="2534" y="404"/>
                      </a:cxn>
                      <a:cxn ang="0">
                        <a:pos x="2745" y="0"/>
                      </a:cxn>
                      <a:cxn ang="0">
                        <a:pos x="2955" y="404"/>
                      </a:cxn>
                      <a:cxn ang="0">
                        <a:pos x="0" y="404"/>
                      </a:cxn>
                    </a:cxnLst>
                    <a:rect l="0" t="0" r="r" b="b"/>
                    <a:pathLst>
                      <a:path w="2955" h="404">
                        <a:moveTo>
                          <a:pt x="0" y="404"/>
                        </a:moveTo>
                        <a:lnTo>
                          <a:pt x="210" y="0"/>
                        </a:lnTo>
                        <a:lnTo>
                          <a:pt x="421" y="404"/>
                        </a:lnTo>
                        <a:lnTo>
                          <a:pt x="634" y="0"/>
                        </a:lnTo>
                        <a:lnTo>
                          <a:pt x="845" y="404"/>
                        </a:lnTo>
                        <a:lnTo>
                          <a:pt x="1055" y="0"/>
                        </a:lnTo>
                        <a:lnTo>
                          <a:pt x="1267" y="404"/>
                        </a:lnTo>
                        <a:lnTo>
                          <a:pt x="1478" y="0"/>
                        </a:lnTo>
                        <a:lnTo>
                          <a:pt x="1688" y="404"/>
                        </a:lnTo>
                        <a:lnTo>
                          <a:pt x="1900" y="0"/>
                        </a:lnTo>
                        <a:lnTo>
                          <a:pt x="2111" y="404"/>
                        </a:lnTo>
                        <a:lnTo>
                          <a:pt x="2322" y="0"/>
                        </a:lnTo>
                        <a:lnTo>
                          <a:pt x="2534" y="404"/>
                        </a:lnTo>
                        <a:lnTo>
                          <a:pt x="2745" y="0"/>
                        </a:lnTo>
                        <a:lnTo>
                          <a:pt x="2955" y="404"/>
                        </a:lnTo>
                        <a:lnTo>
                          <a:pt x="0" y="404"/>
                        </a:lnTo>
                      </a:path>
                    </a:pathLst>
                  </a:custGeom>
                  <a:noFill/>
                  <a:ln w="20638">
                    <a:solidFill>
                      <a:srgbClr val="00FF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" name="Freeform 305"/>
                  <p:cNvSpPr>
                    <a:spLocks/>
                  </p:cNvSpPr>
                  <p:nvPr/>
                </p:nvSpPr>
                <p:spPr bwMode="auto">
                  <a:xfrm>
                    <a:off x="3956" y="2477"/>
                    <a:ext cx="106" cy="100"/>
                  </a:xfrm>
                  <a:custGeom>
                    <a:avLst/>
                    <a:gdLst/>
                    <a:ahLst/>
                    <a:cxnLst>
                      <a:cxn ang="0">
                        <a:pos x="422" y="404"/>
                      </a:cxn>
                      <a:cxn ang="0">
                        <a:pos x="211" y="0"/>
                      </a:cxn>
                      <a:cxn ang="0">
                        <a:pos x="0" y="404"/>
                      </a:cxn>
                      <a:cxn ang="0">
                        <a:pos x="422" y="404"/>
                      </a:cxn>
                    </a:cxnLst>
                    <a:rect l="0" t="0" r="r" b="b"/>
                    <a:pathLst>
                      <a:path w="422" h="404">
                        <a:moveTo>
                          <a:pt x="422" y="404"/>
                        </a:moveTo>
                        <a:lnTo>
                          <a:pt x="211" y="0"/>
                        </a:lnTo>
                        <a:lnTo>
                          <a:pt x="0" y="404"/>
                        </a:lnTo>
                        <a:lnTo>
                          <a:pt x="422" y="404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 306"/>
                  <p:cNvSpPr>
                    <a:spLocks/>
                  </p:cNvSpPr>
                  <p:nvPr/>
                </p:nvSpPr>
                <p:spPr bwMode="auto">
                  <a:xfrm>
                    <a:off x="3956" y="2477"/>
                    <a:ext cx="106" cy="100"/>
                  </a:xfrm>
                  <a:custGeom>
                    <a:avLst/>
                    <a:gdLst/>
                    <a:ahLst/>
                    <a:cxnLst>
                      <a:cxn ang="0">
                        <a:pos x="422" y="404"/>
                      </a:cxn>
                      <a:cxn ang="0">
                        <a:pos x="211" y="0"/>
                      </a:cxn>
                      <a:cxn ang="0">
                        <a:pos x="0" y="404"/>
                      </a:cxn>
                      <a:cxn ang="0">
                        <a:pos x="422" y="404"/>
                      </a:cxn>
                    </a:cxnLst>
                    <a:rect l="0" t="0" r="r" b="b"/>
                    <a:pathLst>
                      <a:path w="422" h="404">
                        <a:moveTo>
                          <a:pt x="422" y="404"/>
                        </a:moveTo>
                        <a:lnTo>
                          <a:pt x="211" y="0"/>
                        </a:lnTo>
                        <a:lnTo>
                          <a:pt x="0" y="404"/>
                        </a:lnTo>
                        <a:lnTo>
                          <a:pt x="422" y="404"/>
                        </a:lnTo>
                      </a:path>
                    </a:pathLst>
                  </a:custGeom>
                  <a:noFill/>
                  <a:ln w="20638">
                    <a:solidFill>
                      <a:srgbClr val="00FF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6" name="Freeform 307"/>
                  <p:cNvSpPr>
                    <a:spLocks/>
                  </p:cNvSpPr>
                  <p:nvPr/>
                </p:nvSpPr>
                <p:spPr bwMode="auto">
                  <a:xfrm>
                    <a:off x="4801" y="2477"/>
                    <a:ext cx="105" cy="100"/>
                  </a:xfrm>
                  <a:custGeom>
                    <a:avLst/>
                    <a:gdLst/>
                    <a:ahLst/>
                    <a:cxnLst>
                      <a:cxn ang="0">
                        <a:pos x="0" y="404"/>
                      </a:cxn>
                      <a:cxn ang="0">
                        <a:pos x="210" y="0"/>
                      </a:cxn>
                      <a:cxn ang="0">
                        <a:pos x="421" y="404"/>
                      </a:cxn>
                      <a:cxn ang="0">
                        <a:pos x="0" y="404"/>
                      </a:cxn>
                    </a:cxnLst>
                    <a:rect l="0" t="0" r="r" b="b"/>
                    <a:pathLst>
                      <a:path w="421" h="404">
                        <a:moveTo>
                          <a:pt x="0" y="404"/>
                        </a:moveTo>
                        <a:lnTo>
                          <a:pt x="210" y="0"/>
                        </a:lnTo>
                        <a:lnTo>
                          <a:pt x="421" y="404"/>
                        </a:lnTo>
                        <a:lnTo>
                          <a:pt x="0" y="404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7" name="Freeform 308"/>
                  <p:cNvSpPr>
                    <a:spLocks/>
                  </p:cNvSpPr>
                  <p:nvPr/>
                </p:nvSpPr>
                <p:spPr bwMode="auto">
                  <a:xfrm>
                    <a:off x="4801" y="2477"/>
                    <a:ext cx="105" cy="100"/>
                  </a:xfrm>
                  <a:custGeom>
                    <a:avLst/>
                    <a:gdLst/>
                    <a:ahLst/>
                    <a:cxnLst>
                      <a:cxn ang="0">
                        <a:pos x="0" y="404"/>
                      </a:cxn>
                      <a:cxn ang="0">
                        <a:pos x="210" y="0"/>
                      </a:cxn>
                      <a:cxn ang="0">
                        <a:pos x="421" y="404"/>
                      </a:cxn>
                      <a:cxn ang="0">
                        <a:pos x="0" y="404"/>
                      </a:cxn>
                    </a:cxnLst>
                    <a:rect l="0" t="0" r="r" b="b"/>
                    <a:pathLst>
                      <a:path w="421" h="404">
                        <a:moveTo>
                          <a:pt x="0" y="404"/>
                        </a:moveTo>
                        <a:lnTo>
                          <a:pt x="210" y="0"/>
                        </a:lnTo>
                        <a:lnTo>
                          <a:pt x="421" y="404"/>
                        </a:lnTo>
                        <a:lnTo>
                          <a:pt x="0" y="404"/>
                        </a:lnTo>
                      </a:path>
                    </a:pathLst>
                  </a:custGeom>
                  <a:noFill/>
                  <a:ln w="20638">
                    <a:solidFill>
                      <a:srgbClr val="00FF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8" name="Freeform 309"/>
                  <p:cNvSpPr>
                    <a:spLocks/>
                  </p:cNvSpPr>
                  <p:nvPr/>
                </p:nvSpPr>
                <p:spPr bwMode="auto">
                  <a:xfrm>
                    <a:off x="3956" y="2590"/>
                    <a:ext cx="317" cy="22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33" y="907"/>
                      </a:cxn>
                      <a:cxn ang="0">
                        <a:pos x="1268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268" h="907">
                        <a:moveTo>
                          <a:pt x="0" y="0"/>
                        </a:moveTo>
                        <a:lnTo>
                          <a:pt x="633" y="907"/>
                        </a:lnTo>
                        <a:lnTo>
                          <a:pt x="1268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 dpi="0" rotWithShape="0">
                    <a:blip r:embed="rId8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8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9" name="Freeform 310"/>
                  <p:cNvSpPr>
                    <a:spLocks/>
                  </p:cNvSpPr>
                  <p:nvPr/>
                </p:nvSpPr>
                <p:spPr bwMode="auto">
                  <a:xfrm>
                    <a:off x="4590" y="2590"/>
                    <a:ext cx="316" cy="22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34" y="907"/>
                      </a:cxn>
                      <a:cxn ang="0">
                        <a:pos x="1267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267" h="907">
                        <a:moveTo>
                          <a:pt x="0" y="0"/>
                        </a:moveTo>
                        <a:lnTo>
                          <a:pt x="634" y="907"/>
                        </a:lnTo>
                        <a:lnTo>
                          <a:pt x="126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 dpi="0" rotWithShape="0">
                    <a:blip r:embed="rId9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8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0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4115" y="2816"/>
                    <a:ext cx="633" cy="353"/>
                  </a:xfrm>
                  <a:prstGeom prst="rect">
                    <a:avLst/>
                  </a:prstGeom>
                  <a:blipFill dpi="0" rotWithShape="0">
                    <a:blip r:embed="rId10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8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1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4072" y="2608"/>
                    <a:ext cx="87" cy="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/>
                    <a:r>
                      <a:rPr lang="es-ES" sz="1500">
                        <a:solidFill>
                          <a:srgbClr val="000000"/>
                        </a:solidFill>
                      </a:rPr>
                      <a:t>C</a:t>
                    </a:r>
                    <a:endParaRPr lang="es-ES" sz="2400" b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2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4706" y="2608"/>
                    <a:ext cx="93" cy="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/>
                    <a:r>
                      <a:rPr lang="es-ES" sz="1500">
                        <a:solidFill>
                          <a:srgbClr val="000000"/>
                        </a:solidFill>
                      </a:rPr>
                      <a:t>Q</a:t>
                    </a:r>
                    <a:endParaRPr lang="es-ES" sz="2400" b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3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4271" y="2590"/>
                    <a:ext cx="316" cy="227"/>
                  </a:xfrm>
                  <a:prstGeom prst="rect">
                    <a:avLst/>
                  </a:prstGeom>
                  <a:blipFill dpi="0" rotWithShape="0">
                    <a:blip r:embed="rId11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8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4" name="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4312" y="2651"/>
                    <a:ext cx="241" cy="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/>
                    <a:r>
                      <a:rPr lang="es-ES" sz="1000" dirty="0">
                        <a:solidFill>
                          <a:srgbClr val="FFFF00"/>
                        </a:solidFill>
                      </a:rPr>
                      <a:t>NMDA</a:t>
                    </a:r>
                    <a:endParaRPr lang="es-ES" sz="2400" b="0" dirty="0"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125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3476" y="2666"/>
                    <a:ext cx="281" cy="275"/>
                    <a:chOff x="814" y="2482"/>
                    <a:chExt cx="281" cy="275"/>
                  </a:xfrm>
                </p:grpSpPr>
                <p:sp>
                  <p:nvSpPr>
                    <p:cNvPr id="166" name="Freeform 317"/>
                    <p:cNvSpPr>
                      <a:spLocks/>
                    </p:cNvSpPr>
                    <p:nvPr/>
                  </p:nvSpPr>
                  <p:spPr bwMode="auto">
                    <a:xfrm>
                      <a:off x="814" y="2482"/>
                      <a:ext cx="281" cy="275"/>
                    </a:xfrm>
                    <a:custGeom>
                      <a:avLst/>
                      <a:gdLst/>
                      <a:ahLst/>
                      <a:cxnLst>
                        <a:cxn ang="0">
                          <a:pos x="1121" y="552"/>
                        </a:cxn>
                        <a:cxn ang="0">
                          <a:pos x="1110" y="440"/>
                        </a:cxn>
                        <a:cxn ang="0">
                          <a:pos x="1077" y="336"/>
                        </a:cxn>
                        <a:cxn ang="0">
                          <a:pos x="1025" y="242"/>
                        </a:cxn>
                        <a:cxn ang="0">
                          <a:pos x="956" y="161"/>
                        </a:cxn>
                        <a:cxn ang="0">
                          <a:pos x="874" y="94"/>
                        </a:cxn>
                        <a:cxn ang="0">
                          <a:pos x="779" y="43"/>
                        </a:cxn>
                        <a:cxn ang="0">
                          <a:pos x="674" y="10"/>
                        </a:cxn>
                        <a:cxn ang="0">
                          <a:pos x="561" y="0"/>
                        </a:cxn>
                        <a:cxn ang="0">
                          <a:pos x="447" y="10"/>
                        </a:cxn>
                        <a:cxn ang="0">
                          <a:pos x="343" y="43"/>
                        </a:cxn>
                        <a:cxn ang="0">
                          <a:pos x="246" y="94"/>
                        </a:cxn>
                        <a:cxn ang="0">
                          <a:pos x="164" y="161"/>
                        </a:cxn>
                        <a:cxn ang="0">
                          <a:pos x="95" y="242"/>
                        </a:cxn>
                        <a:cxn ang="0">
                          <a:pos x="43" y="336"/>
                        </a:cxn>
                        <a:cxn ang="0">
                          <a:pos x="10" y="440"/>
                        </a:cxn>
                        <a:cxn ang="0">
                          <a:pos x="0" y="552"/>
                        </a:cxn>
                        <a:cxn ang="0">
                          <a:pos x="10" y="662"/>
                        </a:cxn>
                        <a:cxn ang="0">
                          <a:pos x="43" y="766"/>
                        </a:cxn>
                        <a:cxn ang="0">
                          <a:pos x="95" y="860"/>
                        </a:cxn>
                        <a:cxn ang="0">
                          <a:pos x="164" y="941"/>
                        </a:cxn>
                        <a:cxn ang="0">
                          <a:pos x="246" y="1008"/>
                        </a:cxn>
                        <a:cxn ang="0">
                          <a:pos x="343" y="1059"/>
                        </a:cxn>
                        <a:cxn ang="0">
                          <a:pos x="447" y="1092"/>
                        </a:cxn>
                        <a:cxn ang="0">
                          <a:pos x="561" y="1103"/>
                        </a:cxn>
                        <a:cxn ang="0">
                          <a:pos x="674" y="1092"/>
                        </a:cxn>
                        <a:cxn ang="0">
                          <a:pos x="779" y="1059"/>
                        </a:cxn>
                        <a:cxn ang="0">
                          <a:pos x="874" y="1008"/>
                        </a:cxn>
                        <a:cxn ang="0">
                          <a:pos x="956" y="941"/>
                        </a:cxn>
                        <a:cxn ang="0">
                          <a:pos x="1025" y="860"/>
                        </a:cxn>
                        <a:cxn ang="0">
                          <a:pos x="1077" y="766"/>
                        </a:cxn>
                        <a:cxn ang="0">
                          <a:pos x="1110" y="662"/>
                        </a:cxn>
                        <a:cxn ang="0">
                          <a:pos x="1121" y="552"/>
                        </a:cxn>
                      </a:cxnLst>
                      <a:rect l="0" t="0" r="r" b="b"/>
                      <a:pathLst>
                        <a:path w="1121" h="1103">
                          <a:moveTo>
                            <a:pt x="1121" y="552"/>
                          </a:moveTo>
                          <a:lnTo>
                            <a:pt x="1110" y="440"/>
                          </a:lnTo>
                          <a:lnTo>
                            <a:pt x="1077" y="336"/>
                          </a:lnTo>
                          <a:lnTo>
                            <a:pt x="1025" y="242"/>
                          </a:lnTo>
                          <a:lnTo>
                            <a:pt x="956" y="161"/>
                          </a:lnTo>
                          <a:lnTo>
                            <a:pt x="874" y="94"/>
                          </a:lnTo>
                          <a:lnTo>
                            <a:pt x="779" y="43"/>
                          </a:lnTo>
                          <a:lnTo>
                            <a:pt x="674" y="10"/>
                          </a:lnTo>
                          <a:lnTo>
                            <a:pt x="561" y="0"/>
                          </a:lnTo>
                          <a:lnTo>
                            <a:pt x="447" y="10"/>
                          </a:lnTo>
                          <a:lnTo>
                            <a:pt x="343" y="43"/>
                          </a:lnTo>
                          <a:lnTo>
                            <a:pt x="246" y="94"/>
                          </a:lnTo>
                          <a:lnTo>
                            <a:pt x="164" y="161"/>
                          </a:lnTo>
                          <a:lnTo>
                            <a:pt x="95" y="242"/>
                          </a:lnTo>
                          <a:lnTo>
                            <a:pt x="43" y="336"/>
                          </a:lnTo>
                          <a:lnTo>
                            <a:pt x="10" y="440"/>
                          </a:lnTo>
                          <a:lnTo>
                            <a:pt x="0" y="552"/>
                          </a:lnTo>
                          <a:lnTo>
                            <a:pt x="10" y="662"/>
                          </a:lnTo>
                          <a:lnTo>
                            <a:pt x="43" y="766"/>
                          </a:lnTo>
                          <a:lnTo>
                            <a:pt x="95" y="860"/>
                          </a:lnTo>
                          <a:lnTo>
                            <a:pt x="164" y="941"/>
                          </a:lnTo>
                          <a:lnTo>
                            <a:pt x="246" y="1008"/>
                          </a:lnTo>
                          <a:lnTo>
                            <a:pt x="343" y="1059"/>
                          </a:lnTo>
                          <a:lnTo>
                            <a:pt x="447" y="1092"/>
                          </a:lnTo>
                          <a:lnTo>
                            <a:pt x="561" y="1103"/>
                          </a:lnTo>
                          <a:lnTo>
                            <a:pt x="674" y="1092"/>
                          </a:lnTo>
                          <a:lnTo>
                            <a:pt x="779" y="1059"/>
                          </a:lnTo>
                          <a:lnTo>
                            <a:pt x="874" y="1008"/>
                          </a:lnTo>
                          <a:lnTo>
                            <a:pt x="956" y="941"/>
                          </a:lnTo>
                          <a:lnTo>
                            <a:pt x="1025" y="860"/>
                          </a:lnTo>
                          <a:lnTo>
                            <a:pt x="1077" y="766"/>
                          </a:lnTo>
                          <a:lnTo>
                            <a:pt x="1110" y="662"/>
                          </a:lnTo>
                          <a:lnTo>
                            <a:pt x="1121" y="552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7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814" y="2482"/>
                      <a:ext cx="281" cy="275"/>
                    </a:xfrm>
                    <a:custGeom>
                      <a:avLst/>
                      <a:gdLst/>
                      <a:ahLst/>
                      <a:cxnLst>
                        <a:cxn ang="0">
                          <a:pos x="1121" y="552"/>
                        </a:cxn>
                        <a:cxn ang="0">
                          <a:pos x="1110" y="440"/>
                        </a:cxn>
                        <a:cxn ang="0">
                          <a:pos x="1077" y="336"/>
                        </a:cxn>
                        <a:cxn ang="0">
                          <a:pos x="1025" y="242"/>
                        </a:cxn>
                        <a:cxn ang="0">
                          <a:pos x="956" y="161"/>
                        </a:cxn>
                        <a:cxn ang="0">
                          <a:pos x="874" y="94"/>
                        </a:cxn>
                        <a:cxn ang="0">
                          <a:pos x="779" y="43"/>
                        </a:cxn>
                        <a:cxn ang="0">
                          <a:pos x="674" y="10"/>
                        </a:cxn>
                        <a:cxn ang="0">
                          <a:pos x="561" y="0"/>
                        </a:cxn>
                        <a:cxn ang="0">
                          <a:pos x="447" y="10"/>
                        </a:cxn>
                        <a:cxn ang="0">
                          <a:pos x="343" y="43"/>
                        </a:cxn>
                        <a:cxn ang="0">
                          <a:pos x="246" y="94"/>
                        </a:cxn>
                        <a:cxn ang="0">
                          <a:pos x="164" y="161"/>
                        </a:cxn>
                        <a:cxn ang="0">
                          <a:pos x="95" y="242"/>
                        </a:cxn>
                        <a:cxn ang="0">
                          <a:pos x="43" y="336"/>
                        </a:cxn>
                        <a:cxn ang="0">
                          <a:pos x="10" y="440"/>
                        </a:cxn>
                        <a:cxn ang="0">
                          <a:pos x="0" y="552"/>
                        </a:cxn>
                        <a:cxn ang="0">
                          <a:pos x="10" y="662"/>
                        </a:cxn>
                        <a:cxn ang="0">
                          <a:pos x="43" y="766"/>
                        </a:cxn>
                        <a:cxn ang="0">
                          <a:pos x="95" y="860"/>
                        </a:cxn>
                        <a:cxn ang="0">
                          <a:pos x="164" y="941"/>
                        </a:cxn>
                        <a:cxn ang="0">
                          <a:pos x="246" y="1008"/>
                        </a:cxn>
                        <a:cxn ang="0">
                          <a:pos x="343" y="1059"/>
                        </a:cxn>
                        <a:cxn ang="0">
                          <a:pos x="447" y="1092"/>
                        </a:cxn>
                        <a:cxn ang="0">
                          <a:pos x="561" y="1103"/>
                        </a:cxn>
                        <a:cxn ang="0">
                          <a:pos x="674" y="1092"/>
                        </a:cxn>
                        <a:cxn ang="0">
                          <a:pos x="779" y="1059"/>
                        </a:cxn>
                        <a:cxn ang="0">
                          <a:pos x="874" y="1008"/>
                        </a:cxn>
                        <a:cxn ang="0">
                          <a:pos x="956" y="941"/>
                        </a:cxn>
                        <a:cxn ang="0">
                          <a:pos x="1025" y="860"/>
                        </a:cxn>
                        <a:cxn ang="0">
                          <a:pos x="1077" y="766"/>
                        </a:cxn>
                        <a:cxn ang="0">
                          <a:pos x="1110" y="662"/>
                        </a:cxn>
                        <a:cxn ang="0">
                          <a:pos x="1121" y="552"/>
                        </a:cxn>
                        <a:cxn ang="0">
                          <a:pos x="1121" y="552"/>
                        </a:cxn>
                      </a:cxnLst>
                      <a:rect l="0" t="0" r="r" b="b"/>
                      <a:pathLst>
                        <a:path w="1121" h="1103">
                          <a:moveTo>
                            <a:pt x="1121" y="552"/>
                          </a:moveTo>
                          <a:lnTo>
                            <a:pt x="1110" y="440"/>
                          </a:lnTo>
                          <a:lnTo>
                            <a:pt x="1077" y="336"/>
                          </a:lnTo>
                          <a:lnTo>
                            <a:pt x="1025" y="242"/>
                          </a:lnTo>
                          <a:lnTo>
                            <a:pt x="956" y="161"/>
                          </a:lnTo>
                          <a:lnTo>
                            <a:pt x="874" y="94"/>
                          </a:lnTo>
                          <a:lnTo>
                            <a:pt x="779" y="43"/>
                          </a:lnTo>
                          <a:lnTo>
                            <a:pt x="674" y="10"/>
                          </a:lnTo>
                          <a:lnTo>
                            <a:pt x="561" y="0"/>
                          </a:lnTo>
                          <a:lnTo>
                            <a:pt x="447" y="10"/>
                          </a:lnTo>
                          <a:lnTo>
                            <a:pt x="343" y="43"/>
                          </a:lnTo>
                          <a:lnTo>
                            <a:pt x="246" y="94"/>
                          </a:lnTo>
                          <a:lnTo>
                            <a:pt x="164" y="161"/>
                          </a:lnTo>
                          <a:lnTo>
                            <a:pt x="95" y="242"/>
                          </a:lnTo>
                          <a:lnTo>
                            <a:pt x="43" y="336"/>
                          </a:lnTo>
                          <a:lnTo>
                            <a:pt x="10" y="440"/>
                          </a:lnTo>
                          <a:lnTo>
                            <a:pt x="0" y="552"/>
                          </a:lnTo>
                          <a:lnTo>
                            <a:pt x="10" y="662"/>
                          </a:lnTo>
                          <a:lnTo>
                            <a:pt x="43" y="766"/>
                          </a:lnTo>
                          <a:lnTo>
                            <a:pt x="95" y="860"/>
                          </a:lnTo>
                          <a:lnTo>
                            <a:pt x="164" y="941"/>
                          </a:lnTo>
                          <a:lnTo>
                            <a:pt x="246" y="1008"/>
                          </a:lnTo>
                          <a:lnTo>
                            <a:pt x="343" y="1059"/>
                          </a:lnTo>
                          <a:lnTo>
                            <a:pt x="447" y="1092"/>
                          </a:lnTo>
                          <a:lnTo>
                            <a:pt x="561" y="1103"/>
                          </a:lnTo>
                          <a:lnTo>
                            <a:pt x="674" y="1092"/>
                          </a:lnTo>
                          <a:lnTo>
                            <a:pt x="779" y="1059"/>
                          </a:lnTo>
                          <a:lnTo>
                            <a:pt x="874" y="1008"/>
                          </a:lnTo>
                          <a:lnTo>
                            <a:pt x="956" y="941"/>
                          </a:lnTo>
                          <a:lnTo>
                            <a:pt x="1025" y="860"/>
                          </a:lnTo>
                          <a:lnTo>
                            <a:pt x="1077" y="766"/>
                          </a:lnTo>
                          <a:lnTo>
                            <a:pt x="1110" y="662"/>
                          </a:lnTo>
                          <a:lnTo>
                            <a:pt x="1121" y="552"/>
                          </a:lnTo>
                          <a:lnTo>
                            <a:pt x="1121" y="552"/>
                          </a:lnTo>
                        </a:path>
                      </a:pathLst>
                    </a:custGeom>
                    <a:noFill/>
                    <a:ln w="20638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8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57" y="2562"/>
                      <a:ext cx="196" cy="11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/>
                      <a:r>
                        <a:rPr lang="es-ES" sz="1200">
                          <a:solidFill>
                            <a:srgbClr val="FFFFFF"/>
                          </a:solidFill>
                        </a:rPr>
                        <a:t>Ca</a:t>
                      </a:r>
                      <a:r>
                        <a:rPr lang="es-ES" sz="1200" baseline="30000">
                          <a:solidFill>
                            <a:srgbClr val="FFFFFF"/>
                          </a:solidFill>
                        </a:rPr>
                        <a:t>++</a:t>
                      </a:r>
                      <a:endParaRPr lang="es-ES" sz="1200" b="0" baseline="30000"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26" name="Group 320"/>
                  <p:cNvGrpSpPr>
                    <a:grpSpLocks/>
                  </p:cNvGrpSpPr>
                  <p:nvPr/>
                </p:nvGrpSpPr>
                <p:grpSpPr bwMode="auto">
                  <a:xfrm>
                    <a:off x="4966" y="3016"/>
                    <a:ext cx="159" cy="151"/>
                    <a:chOff x="1085" y="2833"/>
                    <a:chExt cx="159" cy="151"/>
                  </a:xfrm>
                </p:grpSpPr>
                <p:sp>
                  <p:nvSpPr>
                    <p:cNvPr id="164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5" y="2833"/>
                      <a:ext cx="159" cy="151"/>
                    </a:xfrm>
                    <a:prstGeom prst="rect">
                      <a:avLst/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0">
                      <a:solidFill>
                        <a:srgbClr val="FFFF8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5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27" y="2841"/>
                      <a:ext cx="75" cy="13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s-ES" sz="1400">
                          <a:solidFill>
                            <a:srgbClr val="A50021"/>
                          </a:solidFill>
                          <a:latin typeface="Arial Black" pitchFamily="34" charset="0"/>
                        </a:rPr>
                        <a:t>L</a:t>
                      </a:r>
                    </a:p>
                  </p:txBody>
                </p:sp>
              </p:grpSp>
              <p:grpSp>
                <p:nvGrpSpPr>
                  <p:cNvPr id="127" name="Group 323"/>
                  <p:cNvGrpSpPr>
                    <a:grpSpLocks/>
                  </p:cNvGrpSpPr>
                  <p:nvPr/>
                </p:nvGrpSpPr>
                <p:grpSpPr bwMode="auto">
                  <a:xfrm>
                    <a:off x="5182" y="3016"/>
                    <a:ext cx="158" cy="151"/>
                    <a:chOff x="874" y="2830"/>
                    <a:chExt cx="158" cy="151"/>
                  </a:xfrm>
                </p:grpSpPr>
                <p:sp>
                  <p:nvSpPr>
                    <p:cNvPr id="162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74" y="2830"/>
                      <a:ext cx="158" cy="151"/>
                    </a:xfrm>
                    <a:prstGeom prst="rect">
                      <a:avLst/>
                    </a:prstGeom>
                    <a:blipFill dpi="0" rotWithShape="0">
                      <a:blip r:embed="rId4" cstate="print"/>
                      <a:srcRect/>
                      <a:tile tx="0" ty="0" sx="100000" sy="100000" flip="none" algn="tl"/>
                    </a:blipFill>
                    <a:ln w="0">
                      <a:solidFill>
                        <a:srgbClr val="FFFF8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3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07" y="2838"/>
                      <a:ext cx="93" cy="13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/>
                      <a:r>
                        <a:rPr lang="es-ES" sz="1400">
                          <a:solidFill>
                            <a:srgbClr val="00FF00"/>
                          </a:solidFill>
                          <a:latin typeface="Arial Black" pitchFamily="34" charset="0"/>
                        </a:rPr>
                        <a:t>N</a:t>
                      </a:r>
                      <a:endParaRPr lang="es-ES" sz="1400" b="0">
                        <a:latin typeface="Arial Black" pitchFamily="34" charset="0"/>
                      </a:endParaRPr>
                    </a:p>
                  </p:txBody>
                </p:sp>
              </p:grpSp>
              <p:grpSp>
                <p:nvGrpSpPr>
                  <p:cNvPr id="128" name="Group 326"/>
                  <p:cNvGrpSpPr>
                    <a:grpSpLocks/>
                  </p:cNvGrpSpPr>
                  <p:nvPr/>
                </p:nvGrpSpPr>
                <p:grpSpPr bwMode="auto">
                  <a:xfrm>
                    <a:off x="5398" y="3016"/>
                    <a:ext cx="159" cy="151"/>
                    <a:chOff x="662" y="2833"/>
                    <a:chExt cx="159" cy="151"/>
                  </a:xfrm>
                </p:grpSpPr>
                <p:sp>
                  <p:nvSpPr>
                    <p:cNvPr id="160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62" y="2833"/>
                      <a:ext cx="159" cy="151"/>
                    </a:xfrm>
                    <a:prstGeom prst="rect">
                      <a:avLst/>
                    </a:prstGeom>
                    <a:blipFill dpi="0" rotWithShape="0">
                      <a:blip r:embed="rId5" cstate="print"/>
                      <a:srcRect/>
                      <a:tile tx="0" ty="0" sx="100000" sy="100000" flip="none" algn="tl"/>
                    </a:blipFill>
                    <a:ln w="0">
                      <a:solidFill>
                        <a:srgbClr val="FFFF8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1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1" y="2841"/>
                      <a:ext cx="81" cy="13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/>
                      <a:r>
                        <a:rPr lang="es-ES" sz="140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T</a:t>
                      </a:r>
                    </a:p>
                  </p:txBody>
                </p:sp>
              </p:grpSp>
              <p:grpSp>
                <p:nvGrpSpPr>
                  <p:cNvPr id="129" name="Group 329"/>
                  <p:cNvGrpSpPr>
                    <a:grpSpLocks/>
                  </p:cNvGrpSpPr>
                  <p:nvPr/>
                </p:nvGrpSpPr>
                <p:grpSpPr bwMode="auto">
                  <a:xfrm>
                    <a:off x="3747" y="3017"/>
                    <a:ext cx="159" cy="151"/>
                    <a:chOff x="1085" y="2833"/>
                    <a:chExt cx="159" cy="151"/>
                  </a:xfrm>
                </p:grpSpPr>
                <p:sp>
                  <p:nvSpPr>
                    <p:cNvPr id="158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5" y="2833"/>
                      <a:ext cx="159" cy="151"/>
                    </a:xfrm>
                    <a:prstGeom prst="rect">
                      <a:avLst/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0">
                      <a:solidFill>
                        <a:srgbClr val="FFFF8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9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27" y="2841"/>
                      <a:ext cx="75" cy="13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s-ES" sz="1400">
                          <a:solidFill>
                            <a:srgbClr val="A50021"/>
                          </a:solidFill>
                          <a:latin typeface="Arial Black" pitchFamily="34" charset="0"/>
                        </a:rPr>
                        <a:t>L</a:t>
                      </a:r>
                    </a:p>
                  </p:txBody>
                </p:sp>
              </p:grpSp>
              <p:grpSp>
                <p:nvGrpSpPr>
                  <p:cNvPr id="130" name="Group 332"/>
                  <p:cNvGrpSpPr>
                    <a:grpSpLocks/>
                  </p:cNvGrpSpPr>
                  <p:nvPr/>
                </p:nvGrpSpPr>
                <p:grpSpPr bwMode="auto">
                  <a:xfrm>
                    <a:off x="3537" y="3014"/>
                    <a:ext cx="158" cy="151"/>
                    <a:chOff x="874" y="2830"/>
                    <a:chExt cx="158" cy="151"/>
                  </a:xfrm>
                </p:grpSpPr>
                <p:sp>
                  <p:nvSpPr>
                    <p:cNvPr id="156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74" y="2830"/>
                      <a:ext cx="158" cy="151"/>
                    </a:xfrm>
                    <a:prstGeom prst="rect">
                      <a:avLst/>
                    </a:prstGeom>
                    <a:blipFill dpi="0" rotWithShape="0">
                      <a:blip r:embed="rId4" cstate="print"/>
                      <a:srcRect/>
                      <a:tile tx="0" ty="0" sx="100000" sy="100000" flip="none" algn="tl"/>
                    </a:blipFill>
                    <a:ln w="0">
                      <a:solidFill>
                        <a:srgbClr val="FFFF8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7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07" y="2838"/>
                      <a:ext cx="93" cy="13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/>
                      <a:r>
                        <a:rPr lang="es-ES" sz="1400">
                          <a:solidFill>
                            <a:srgbClr val="00FF00"/>
                          </a:solidFill>
                          <a:latin typeface="Arial Black" pitchFamily="34" charset="0"/>
                        </a:rPr>
                        <a:t>N</a:t>
                      </a:r>
                      <a:endParaRPr lang="es-ES" sz="1400" b="0">
                        <a:latin typeface="Arial Black" pitchFamily="34" charset="0"/>
                      </a:endParaRPr>
                    </a:p>
                  </p:txBody>
                </p:sp>
              </p:grpSp>
              <p:grpSp>
                <p:nvGrpSpPr>
                  <p:cNvPr id="131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324" y="3017"/>
                    <a:ext cx="159" cy="151"/>
                    <a:chOff x="662" y="2833"/>
                    <a:chExt cx="159" cy="151"/>
                  </a:xfrm>
                </p:grpSpPr>
                <p:sp>
                  <p:nvSpPr>
                    <p:cNvPr id="154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62" y="2833"/>
                      <a:ext cx="159" cy="151"/>
                    </a:xfrm>
                    <a:prstGeom prst="rect">
                      <a:avLst/>
                    </a:prstGeom>
                    <a:blipFill dpi="0" rotWithShape="0">
                      <a:blip r:embed="rId5" cstate="print"/>
                      <a:srcRect/>
                      <a:tile tx="0" ty="0" sx="100000" sy="100000" flip="none" algn="tl"/>
                    </a:blipFill>
                    <a:ln w="0">
                      <a:solidFill>
                        <a:srgbClr val="FFFF8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5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1" y="2841"/>
                      <a:ext cx="81" cy="13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/>
                      <a:r>
                        <a:rPr lang="es-ES" sz="140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T</a:t>
                      </a:r>
                    </a:p>
                  </p:txBody>
                </p:sp>
              </p:grpSp>
              <p:sp>
                <p:nvSpPr>
                  <p:cNvPr id="132" name="Freeform 338"/>
                  <p:cNvSpPr>
                    <a:spLocks/>
                  </p:cNvSpPr>
                  <p:nvPr/>
                </p:nvSpPr>
                <p:spPr bwMode="auto">
                  <a:xfrm>
                    <a:off x="3334" y="3160"/>
                    <a:ext cx="2217" cy="755"/>
                  </a:xfrm>
                  <a:custGeom>
                    <a:avLst/>
                    <a:gdLst/>
                    <a:ahLst/>
                    <a:cxnLst>
                      <a:cxn ang="0">
                        <a:pos x="3168" y="0"/>
                      </a:cxn>
                      <a:cxn ang="0">
                        <a:pos x="0" y="0"/>
                      </a:cxn>
                      <a:cxn ang="0">
                        <a:pos x="1056" y="3020"/>
                      </a:cxn>
                      <a:cxn ang="0">
                        <a:pos x="7815" y="3020"/>
                      </a:cxn>
                      <a:cxn ang="0">
                        <a:pos x="8870" y="0"/>
                      </a:cxn>
                      <a:cxn ang="0">
                        <a:pos x="3168" y="0"/>
                      </a:cxn>
                    </a:cxnLst>
                    <a:rect l="0" t="0" r="r" b="b"/>
                    <a:pathLst>
                      <a:path w="8870" h="3020">
                        <a:moveTo>
                          <a:pt x="3168" y="0"/>
                        </a:moveTo>
                        <a:lnTo>
                          <a:pt x="0" y="0"/>
                        </a:lnTo>
                        <a:lnTo>
                          <a:pt x="1056" y="3020"/>
                        </a:lnTo>
                        <a:lnTo>
                          <a:pt x="7815" y="3020"/>
                        </a:lnTo>
                        <a:lnTo>
                          <a:pt x="8870" y="0"/>
                        </a:lnTo>
                        <a:lnTo>
                          <a:pt x="3168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33" name="Group 339"/>
                  <p:cNvGrpSpPr>
                    <a:grpSpLocks/>
                  </p:cNvGrpSpPr>
                  <p:nvPr/>
                </p:nvGrpSpPr>
                <p:grpSpPr bwMode="auto">
                  <a:xfrm>
                    <a:off x="3526" y="3784"/>
                    <a:ext cx="1824" cy="154"/>
                    <a:chOff x="3526" y="3784"/>
                    <a:chExt cx="1824" cy="154"/>
                  </a:xfrm>
                </p:grpSpPr>
                <p:sp>
                  <p:nvSpPr>
                    <p:cNvPr id="151" name="Text Box 3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78" y="3784"/>
                      <a:ext cx="672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00FF00"/>
                          </a:solidFill>
                        </a:rPr>
                        <a:t>Sinapsina I-</a:t>
                      </a:r>
                      <a:r>
                        <a:rPr lang="es-MX" sz="1000">
                          <a:solidFill>
                            <a:srgbClr val="FFFF00"/>
                          </a:solidFill>
                        </a:rPr>
                        <a:t>P</a:t>
                      </a:r>
                      <a:endParaRPr lang="es-ES" sz="1000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52" name="Text Box 3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26" y="3784"/>
                      <a:ext cx="672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00FF00"/>
                          </a:solidFill>
                        </a:rPr>
                        <a:t>Sinapsina I-</a:t>
                      </a:r>
                      <a:r>
                        <a:rPr lang="es-MX" sz="1000">
                          <a:solidFill>
                            <a:srgbClr val="FFFF00"/>
                          </a:solidFill>
                        </a:rPr>
                        <a:t>P</a:t>
                      </a:r>
                      <a:endParaRPr lang="es-ES" sz="1000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53" name="Text Box 3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02" y="3784"/>
                      <a:ext cx="672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00FF00"/>
                          </a:solidFill>
                        </a:rPr>
                        <a:t>Sinapsina I-</a:t>
                      </a:r>
                      <a:r>
                        <a:rPr lang="es-MX" sz="1000">
                          <a:solidFill>
                            <a:srgbClr val="FFFF00"/>
                          </a:solidFill>
                        </a:rPr>
                        <a:t>P</a:t>
                      </a:r>
                      <a:endParaRPr lang="es-ES" sz="100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  <p:sp>
                <p:nvSpPr>
                  <p:cNvPr id="134" name="Line 343"/>
                  <p:cNvSpPr>
                    <a:spLocks noChangeShapeType="1"/>
                  </p:cNvSpPr>
                  <p:nvPr/>
                </p:nvSpPr>
                <p:spPr bwMode="auto">
                  <a:xfrm>
                    <a:off x="3622" y="3160"/>
                    <a:ext cx="0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 344"/>
                  <p:cNvSpPr>
                    <a:spLocks/>
                  </p:cNvSpPr>
                  <p:nvPr/>
                </p:nvSpPr>
                <p:spPr bwMode="auto">
                  <a:xfrm>
                    <a:off x="3325" y="3169"/>
                    <a:ext cx="2217" cy="755"/>
                  </a:xfrm>
                  <a:custGeom>
                    <a:avLst/>
                    <a:gdLst/>
                    <a:ahLst/>
                    <a:cxnLst>
                      <a:cxn ang="0">
                        <a:pos x="3168" y="0"/>
                      </a:cxn>
                      <a:cxn ang="0">
                        <a:pos x="0" y="0"/>
                      </a:cxn>
                      <a:cxn ang="0">
                        <a:pos x="1056" y="3020"/>
                      </a:cxn>
                      <a:cxn ang="0">
                        <a:pos x="7815" y="3020"/>
                      </a:cxn>
                      <a:cxn ang="0">
                        <a:pos x="8870" y="0"/>
                      </a:cxn>
                      <a:cxn ang="0">
                        <a:pos x="3168" y="0"/>
                      </a:cxn>
                    </a:cxnLst>
                    <a:rect l="0" t="0" r="r" b="b"/>
                    <a:pathLst>
                      <a:path w="8870" h="3020">
                        <a:moveTo>
                          <a:pt x="3168" y="0"/>
                        </a:moveTo>
                        <a:lnTo>
                          <a:pt x="0" y="0"/>
                        </a:lnTo>
                        <a:lnTo>
                          <a:pt x="1056" y="3020"/>
                        </a:lnTo>
                        <a:lnTo>
                          <a:pt x="7815" y="3020"/>
                        </a:lnTo>
                        <a:lnTo>
                          <a:pt x="8870" y="0"/>
                        </a:lnTo>
                        <a:lnTo>
                          <a:pt x="3168" y="0"/>
                        </a:lnTo>
                      </a:path>
                    </a:pathLst>
                  </a:custGeom>
                  <a:noFill/>
                  <a:ln w="4127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36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3430" y="3208"/>
                    <a:ext cx="1872" cy="590"/>
                    <a:chOff x="3430" y="3208"/>
                    <a:chExt cx="1872" cy="590"/>
                  </a:xfrm>
                </p:grpSpPr>
                <p:sp>
                  <p:nvSpPr>
                    <p:cNvPr id="137" name="Text Box 34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42" y="3208"/>
                      <a:ext cx="288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FFFF00"/>
                          </a:solidFill>
                        </a:rPr>
                        <a:t>CaM</a:t>
                      </a:r>
                      <a:endParaRPr lang="es-ES" sz="1000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38" name="Text Box 34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70" y="3448"/>
                      <a:ext cx="432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FFFF00"/>
                          </a:solidFill>
                        </a:rPr>
                        <a:t>CaCaM</a:t>
                      </a:r>
                      <a:endParaRPr lang="es-ES" sz="1000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39" name="Text Box 3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02" y="3304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FFFF00"/>
                          </a:solidFill>
                        </a:rPr>
                        <a:t>PK</a:t>
                      </a:r>
                      <a:endParaRPr lang="es-ES" sz="1000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40" name="Text Box 34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006" y="3610"/>
                      <a:ext cx="432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FFFF00"/>
                          </a:solidFill>
                        </a:rPr>
                        <a:t>PKCaM</a:t>
                      </a:r>
                      <a:endParaRPr lang="es-ES" sz="1000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41" name="Text Box 3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26" y="3264"/>
                      <a:ext cx="576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00FF00"/>
                          </a:solidFill>
                        </a:rPr>
                        <a:t>Sinapsina I</a:t>
                      </a:r>
                      <a:endParaRPr lang="es-ES" sz="1000">
                        <a:solidFill>
                          <a:srgbClr val="00FF00"/>
                        </a:solidFill>
                      </a:endParaRPr>
                    </a:p>
                  </p:txBody>
                </p:sp>
                <p:sp>
                  <p:nvSpPr>
                    <p:cNvPr id="142" name="Text Box 35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30" y="3304"/>
                      <a:ext cx="336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 dirty="0">
                          <a:solidFill>
                            <a:srgbClr val="FFFF00"/>
                          </a:solidFill>
                        </a:rPr>
                        <a:t>Ca++</a:t>
                      </a:r>
                      <a:endParaRPr lang="es-ES" sz="1000" dirty="0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43" name="Line 3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14" y="3381"/>
                      <a:ext cx="1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" name="Line 3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6" y="3333"/>
                      <a:ext cx="0" cy="14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5" name="Line 3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41" y="3528"/>
                      <a:ext cx="1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6" name="Line 3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15" y="3432"/>
                      <a:ext cx="0" cy="19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7" name="Line 3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14" y="3414"/>
                      <a:ext cx="0" cy="38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8" name="Line 3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25" y="3687"/>
                      <a:ext cx="528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9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08" y="3540"/>
                      <a:ext cx="75" cy="9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s-ES" sz="1000">
                          <a:solidFill>
                            <a:srgbClr val="FFFF00"/>
                          </a:solidFill>
                        </a:rPr>
                        <a:t>Pi</a:t>
                      </a:r>
                      <a:endParaRPr lang="es-ES" sz="1000" b="0">
                        <a:solidFill>
                          <a:srgbClr val="FFFF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50" name="Line 35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040" y="3588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94" name="93 Grupo"/>
              <p:cNvGrpSpPr/>
              <p:nvPr/>
            </p:nvGrpSpPr>
            <p:grpSpPr>
              <a:xfrm>
                <a:off x="1045030" y="2660423"/>
                <a:ext cx="2178050" cy="1267053"/>
                <a:chOff x="1045030" y="2660423"/>
                <a:chExt cx="2178050" cy="1267053"/>
              </a:xfrm>
            </p:grpSpPr>
            <p:sp>
              <p:nvSpPr>
                <p:cNvPr id="95" name="Freeform 289"/>
                <p:cNvSpPr>
                  <a:spLocks/>
                </p:cNvSpPr>
                <p:nvPr/>
              </p:nvSpPr>
              <p:spPr bwMode="auto">
                <a:xfrm>
                  <a:off x="1804988" y="3567113"/>
                  <a:ext cx="669925" cy="360363"/>
                </a:xfrm>
                <a:custGeom>
                  <a:avLst/>
                  <a:gdLst/>
                  <a:ahLst/>
                  <a:cxnLst>
                    <a:cxn ang="0">
                      <a:pos x="421" y="604"/>
                    </a:cxn>
                    <a:cxn ang="0">
                      <a:pos x="633" y="907"/>
                    </a:cxn>
                    <a:cxn ang="0">
                      <a:pos x="844" y="604"/>
                    </a:cxn>
                    <a:cxn ang="0">
                      <a:pos x="1054" y="907"/>
                    </a:cxn>
                    <a:cxn ang="0">
                      <a:pos x="1266" y="604"/>
                    </a:cxn>
                    <a:cxn ang="0">
                      <a:pos x="1688" y="604"/>
                    </a:cxn>
                    <a:cxn ang="0">
                      <a:pos x="1688" y="0"/>
                    </a:cxn>
                    <a:cxn ang="0">
                      <a:pos x="0" y="0"/>
                    </a:cxn>
                    <a:cxn ang="0">
                      <a:pos x="0" y="604"/>
                    </a:cxn>
                    <a:cxn ang="0">
                      <a:pos x="421" y="604"/>
                    </a:cxn>
                  </a:cxnLst>
                  <a:rect l="0" t="0" r="r" b="b"/>
                  <a:pathLst>
                    <a:path w="1688" h="907">
                      <a:moveTo>
                        <a:pt x="421" y="604"/>
                      </a:moveTo>
                      <a:lnTo>
                        <a:pt x="633" y="907"/>
                      </a:lnTo>
                      <a:lnTo>
                        <a:pt x="844" y="604"/>
                      </a:lnTo>
                      <a:lnTo>
                        <a:pt x="1054" y="907"/>
                      </a:lnTo>
                      <a:lnTo>
                        <a:pt x="1266" y="604"/>
                      </a:lnTo>
                      <a:lnTo>
                        <a:pt x="1688" y="604"/>
                      </a:lnTo>
                      <a:lnTo>
                        <a:pt x="1688" y="0"/>
                      </a:lnTo>
                      <a:lnTo>
                        <a:pt x="0" y="0"/>
                      </a:lnTo>
                      <a:lnTo>
                        <a:pt x="0" y="604"/>
                      </a:lnTo>
                      <a:lnTo>
                        <a:pt x="421" y="604"/>
                      </a:lnTo>
                      <a:close/>
                    </a:path>
                  </a:pathLst>
                </a:custGeom>
                <a:blipFill dpi="0" rotWithShape="0">
                  <a:blip r:embed="rId6" cstate="print"/>
                  <a:srcRect/>
                  <a:tile tx="0" ty="0" sx="100000" sy="100000" flip="none" algn="tl"/>
                </a:blipFill>
                <a:ln w="0">
                  <a:solidFill>
                    <a:srgbClr val="FFFF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Rectangle 290"/>
                <p:cNvSpPr>
                  <a:spLocks noChangeArrowheads="1"/>
                </p:cNvSpPr>
                <p:nvPr/>
              </p:nvSpPr>
              <p:spPr bwMode="auto">
                <a:xfrm>
                  <a:off x="2066925" y="3589338"/>
                  <a:ext cx="1460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 b="0">
                      <a:solidFill>
                        <a:srgbClr val="FF9900"/>
                      </a:solidFill>
                      <a:latin typeface="Arial Black" pitchFamily="34" charset="0"/>
                    </a:rPr>
                    <a:t>S</a:t>
                  </a:r>
                </a:p>
              </p:txBody>
            </p:sp>
            <p:grpSp>
              <p:nvGrpSpPr>
                <p:cNvPr id="97" name="96 Grupo"/>
                <p:cNvGrpSpPr/>
                <p:nvPr/>
              </p:nvGrpSpPr>
              <p:grpSpPr>
                <a:xfrm>
                  <a:off x="1045030" y="2660423"/>
                  <a:ext cx="2178050" cy="855663"/>
                  <a:chOff x="5992813" y="2667000"/>
                  <a:chExt cx="2178050" cy="855663"/>
                </a:xfrm>
              </p:grpSpPr>
              <p:sp>
                <p:nvSpPr>
                  <p:cNvPr id="9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7081838" y="3346450"/>
                    <a:ext cx="1588" cy="122238"/>
                  </a:xfrm>
                  <a:prstGeom prst="line">
                    <a:avLst/>
                  </a:prstGeom>
                  <a:noFill/>
                  <a:ln w="20638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9" name="Freeform 83"/>
                  <p:cNvSpPr>
                    <a:spLocks/>
                  </p:cNvSpPr>
                  <p:nvPr/>
                </p:nvSpPr>
                <p:spPr bwMode="auto">
                  <a:xfrm>
                    <a:off x="7040563" y="3440113"/>
                    <a:ext cx="82550" cy="82550"/>
                  </a:xfrm>
                  <a:custGeom>
                    <a:avLst/>
                    <a:gdLst/>
                    <a:ahLst/>
                    <a:cxnLst>
                      <a:cxn ang="0">
                        <a:pos x="208" y="0"/>
                      </a:cxn>
                      <a:cxn ang="0">
                        <a:pos x="104" y="208"/>
                      </a:cxn>
                      <a:cxn ang="0">
                        <a:pos x="0" y="0"/>
                      </a:cxn>
                      <a:cxn ang="0">
                        <a:pos x="104" y="70"/>
                      </a:cxn>
                      <a:cxn ang="0">
                        <a:pos x="208" y="0"/>
                      </a:cxn>
                    </a:cxnLst>
                    <a:rect l="0" t="0" r="r" b="b"/>
                    <a:pathLst>
                      <a:path w="208" h="208">
                        <a:moveTo>
                          <a:pt x="208" y="0"/>
                        </a:moveTo>
                        <a:lnTo>
                          <a:pt x="104" y="208"/>
                        </a:lnTo>
                        <a:lnTo>
                          <a:pt x="0" y="0"/>
                        </a:lnTo>
                        <a:lnTo>
                          <a:pt x="104" y="7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6410326" y="2667000"/>
                    <a:ext cx="1341438" cy="279400"/>
                  </a:xfrm>
                  <a:prstGeom prst="rect">
                    <a:avLst/>
                  </a:prstGeom>
                  <a:blipFill dpi="0" rotWithShape="0">
                    <a:blip r:embed="rId7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8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" name="Freeform 87"/>
                  <p:cNvSpPr>
                    <a:spLocks/>
                  </p:cNvSpPr>
                  <p:nvPr/>
                </p:nvSpPr>
                <p:spPr bwMode="auto">
                  <a:xfrm>
                    <a:off x="5992813" y="2947988"/>
                    <a:ext cx="2178050" cy="398463"/>
                  </a:xfrm>
                  <a:custGeom>
                    <a:avLst/>
                    <a:gdLst/>
                    <a:ahLst/>
                    <a:cxnLst>
                      <a:cxn ang="0">
                        <a:pos x="1056" y="0"/>
                      </a:cxn>
                      <a:cxn ang="0">
                        <a:pos x="0" y="1006"/>
                      </a:cxn>
                      <a:cxn ang="0">
                        <a:pos x="5490" y="1006"/>
                      </a:cxn>
                      <a:cxn ang="0">
                        <a:pos x="4435" y="0"/>
                      </a:cxn>
                      <a:cxn ang="0">
                        <a:pos x="1056" y="0"/>
                      </a:cxn>
                    </a:cxnLst>
                    <a:rect l="0" t="0" r="r" b="b"/>
                    <a:pathLst>
                      <a:path w="5490" h="1006">
                        <a:moveTo>
                          <a:pt x="1056" y="0"/>
                        </a:moveTo>
                        <a:lnTo>
                          <a:pt x="0" y="1006"/>
                        </a:lnTo>
                        <a:lnTo>
                          <a:pt x="5490" y="1006"/>
                        </a:lnTo>
                        <a:lnTo>
                          <a:pt x="4435" y="0"/>
                        </a:lnTo>
                        <a:lnTo>
                          <a:pt x="1056" y="0"/>
                        </a:lnTo>
                        <a:close/>
                      </a:path>
                    </a:pathLst>
                  </a:custGeom>
                  <a:solidFill>
                    <a:srgbClr val="0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" name="Freeform 88"/>
                  <p:cNvSpPr>
                    <a:spLocks/>
                  </p:cNvSpPr>
                  <p:nvPr/>
                </p:nvSpPr>
                <p:spPr bwMode="auto">
                  <a:xfrm>
                    <a:off x="5992813" y="2947988"/>
                    <a:ext cx="2178050" cy="398463"/>
                  </a:xfrm>
                  <a:custGeom>
                    <a:avLst/>
                    <a:gdLst/>
                    <a:ahLst/>
                    <a:cxnLst>
                      <a:cxn ang="0">
                        <a:pos x="1056" y="0"/>
                      </a:cxn>
                      <a:cxn ang="0">
                        <a:pos x="0" y="1006"/>
                      </a:cxn>
                      <a:cxn ang="0">
                        <a:pos x="5490" y="1006"/>
                      </a:cxn>
                      <a:cxn ang="0">
                        <a:pos x="4435" y="0"/>
                      </a:cxn>
                      <a:cxn ang="0">
                        <a:pos x="1056" y="0"/>
                      </a:cxn>
                    </a:cxnLst>
                    <a:rect l="0" t="0" r="r" b="b"/>
                    <a:pathLst>
                      <a:path w="5490" h="1006">
                        <a:moveTo>
                          <a:pt x="1056" y="0"/>
                        </a:moveTo>
                        <a:lnTo>
                          <a:pt x="0" y="1006"/>
                        </a:lnTo>
                        <a:lnTo>
                          <a:pt x="5490" y="1006"/>
                        </a:lnTo>
                        <a:lnTo>
                          <a:pt x="4435" y="0"/>
                        </a:lnTo>
                        <a:lnTo>
                          <a:pt x="1056" y="0"/>
                        </a:lnTo>
                      </a:path>
                    </a:pathLst>
                  </a:custGeom>
                  <a:noFill/>
                  <a:ln w="20638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6483351" y="3044825"/>
                    <a:ext cx="1185863" cy="2127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400">
                        <a:solidFill>
                          <a:srgbClr val="990000"/>
                        </a:solidFill>
                      </a:rPr>
                      <a:t>SEROTONINA</a:t>
                    </a:r>
                    <a:endParaRPr lang="es-ES" sz="1400" b="0">
                      <a:solidFill>
                        <a:srgbClr val="990000"/>
                      </a:solidFill>
                    </a:endParaRPr>
                  </a:p>
                </p:txBody>
              </p:sp>
            </p:grpSp>
          </p:grpSp>
        </p:grpSp>
      </p:grpSp>
      <p:pic>
        <p:nvPicPr>
          <p:cNvPr id="172" name="171 Imagen" descr="nuevo-4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66FF">
                <a:gamma/>
                <a:shade val="46275"/>
                <a:invGamma/>
              </a:srgbClr>
            </a:gs>
            <a:gs pos="50000">
              <a:srgbClr val="3366FF"/>
            </a:gs>
            <a:gs pos="100000">
              <a:srgbClr val="3366FF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4558146" y="536575"/>
            <a:ext cx="4343400" cy="669925"/>
            <a:chOff x="4558146" y="536575"/>
            <a:chExt cx="4343400" cy="669925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4558146" y="536575"/>
              <a:ext cx="4343400" cy="66992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90000">
                    <a:gamma/>
                    <a:shade val="46275"/>
                    <a:invGamma/>
                  </a:srgbClr>
                </a:gs>
                <a:gs pos="50000">
                  <a:srgbClr val="990000"/>
                </a:gs>
                <a:gs pos="100000">
                  <a:srgbClr val="99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4824846" y="609927"/>
              <a:ext cx="3810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sz="1400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sz="1400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sz="1400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sp>
        <p:nvSpPr>
          <p:cNvPr id="5" name="Text Box 125"/>
          <p:cNvSpPr txBox="1">
            <a:spLocks noChangeArrowheads="1"/>
          </p:cNvSpPr>
          <p:nvPr/>
        </p:nvSpPr>
        <p:spPr bwMode="auto">
          <a:xfrm>
            <a:off x="5396346" y="1219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dirty="0" smtClean="0">
                <a:solidFill>
                  <a:schemeClr val="bg1"/>
                </a:solidFill>
              </a:rPr>
              <a:t>SENSIBILIZACIÓN                                        </a:t>
            </a:r>
            <a:r>
              <a:rPr lang="es-MX" sz="1400" dirty="0">
                <a:solidFill>
                  <a:schemeClr val="bg1"/>
                </a:solidFill>
              </a:rPr>
              <a:t>(Facilitación </a:t>
            </a:r>
            <a:r>
              <a:rPr lang="es-MX" sz="1400" dirty="0" err="1">
                <a:solidFill>
                  <a:schemeClr val="bg1"/>
                </a:solidFill>
              </a:rPr>
              <a:t>Heterosináptica</a:t>
            </a:r>
            <a:r>
              <a:rPr lang="es-MX" sz="1400" dirty="0">
                <a:solidFill>
                  <a:schemeClr val="bg1"/>
                </a:solidFill>
              </a:rPr>
              <a:t>) </a:t>
            </a:r>
            <a:endParaRPr lang="es-ES" sz="1400" dirty="0">
              <a:solidFill>
                <a:schemeClr val="bg1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5588876" y="4505191"/>
            <a:ext cx="3312670" cy="1667009"/>
            <a:chOff x="5588876" y="4505191"/>
            <a:chExt cx="3312670" cy="1667009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7620000" y="4706366"/>
              <a:ext cx="25119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s-ES" sz="1200" dirty="0" smtClean="0">
                  <a:solidFill>
                    <a:srgbClr val="00FFFF"/>
                  </a:solidFill>
                </a:rPr>
                <a:t>IN</a:t>
              </a:r>
              <a:endParaRPr lang="es-ES" sz="1200" b="0" dirty="0">
                <a:latin typeface="Times New Roman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588876" y="4799704"/>
              <a:ext cx="177885" cy="174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dirty="0">
                  <a:solidFill>
                    <a:srgbClr val="FFFF00"/>
                  </a:solidFill>
                </a:rPr>
                <a:t>S2</a:t>
              </a:r>
              <a:endParaRPr lang="es-ES" sz="1400" b="0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588876" y="5502078"/>
              <a:ext cx="177885" cy="174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dirty="0">
                  <a:solidFill>
                    <a:srgbClr val="FF33CC"/>
                  </a:solidFill>
                </a:rPr>
                <a:t>S1</a:t>
              </a:r>
              <a:endParaRPr lang="es-ES" sz="1400" b="0" dirty="0">
                <a:solidFill>
                  <a:srgbClr val="FF33CC"/>
                </a:solidFill>
                <a:latin typeface="Times New Roman" pitchFamily="18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319950" y="4613205"/>
              <a:ext cx="772" cy="298837"/>
            </a:xfrm>
            <a:custGeom>
              <a:avLst/>
              <a:gdLst/>
              <a:ahLst/>
              <a:cxnLst>
                <a:cxn ang="0">
                  <a:pos x="0" y="995"/>
                </a:cxn>
                <a:cxn ang="0">
                  <a:pos x="0" y="0"/>
                </a:cxn>
                <a:cxn ang="0">
                  <a:pos x="0" y="123"/>
                </a:cxn>
              </a:cxnLst>
              <a:rect l="0" t="0" r="r" b="b"/>
              <a:pathLst>
                <a:path h="995">
                  <a:moveTo>
                    <a:pt x="0" y="995"/>
                  </a:moveTo>
                  <a:lnTo>
                    <a:pt x="0" y="0"/>
                  </a:lnTo>
                  <a:lnTo>
                    <a:pt x="0" y="123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6262085" y="4505191"/>
              <a:ext cx="115729" cy="111614"/>
            </a:xfrm>
            <a:custGeom>
              <a:avLst/>
              <a:gdLst/>
              <a:ahLst/>
              <a:cxnLst>
                <a:cxn ang="0">
                  <a:pos x="225" y="373"/>
                </a:cxn>
                <a:cxn ang="0">
                  <a:pos x="0" y="0"/>
                </a:cxn>
                <a:cxn ang="0">
                  <a:pos x="450" y="0"/>
                </a:cxn>
                <a:cxn ang="0">
                  <a:pos x="225" y="373"/>
                </a:cxn>
              </a:cxnLst>
              <a:rect l="0" t="0" r="r" b="b"/>
              <a:pathLst>
                <a:path w="450" h="373">
                  <a:moveTo>
                    <a:pt x="225" y="373"/>
                  </a:moveTo>
                  <a:lnTo>
                    <a:pt x="0" y="0"/>
                  </a:lnTo>
                  <a:lnTo>
                    <a:pt x="450" y="0"/>
                  </a:lnTo>
                  <a:lnTo>
                    <a:pt x="225" y="373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7359965" y="4903941"/>
              <a:ext cx="808558" cy="335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0"/>
                </a:cxn>
                <a:cxn ang="0">
                  <a:pos x="3145" y="1118"/>
                </a:cxn>
              </a:cxnLst>
              <a:rect l="0" t="0" r="r" b="b"/>
              <a:pathLst>
                <a:path w="3145" h="1118">
                  <a:moveTo>
                    <a:pt x="0" y="0"/>
                  </a:moveTo>
                  <a:lnTo>
                    <a:pt x="3145" y="0"/>
                  </a:lnTo>
                  <a:lnTo>
                    <a:pt x="3145" y="1118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8168524" y="5239683"/>
              <a:ext cx="772" cy="111614"/>
            </a:xfrm>
            <a:prstGeom prst="line">
              <a:avLst/>
            </a:prstGeom>
            <a:noFill/>
            <a:ln w="28575">
              <a:solidFill>
                <a:srgbClr val="FFFF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8110659" y="5389101"/>
              <a:ext cx="115729" cy="74710"/>
            </a:xfrm>
            <a:custGeom>
              <a:avLst/>
              <a:gdLst/>
              <a:ahLst/>
              <a:cxnLst>
                <a:cxn ang="0">
                  <a:pos x="225" y="0"/>
                </a:cxn>
                <a:cxn ang="0">
                  <a:pos x="0" y="248"/>
                </a:cxn>
                <a:cxn ang="0">
                  <a:pos x="449" y="248"/>
                </a:cxn>
                <a:cxn ang="0">
                  <a:pos x="225" y="0"/>
                </a:cxn>
              </a:cxnLst>
              <a:rect l="0" t="0" r="r" b="b"/>
              <a:pathLst>
                <a:path w="449" h="248">
                  <a:moveTo>
                    <a:pt x="225" y="0"/>
                  </a:moveTo>
                  <a:lnTo>
                    <a:pt x="0" y="248"/>
                  </a:lnTo>
                  <a:lnTo>
                    <a:pt x="449" y="248"/>
                  </a:lnTo>
                  <a:lnTo>
                    <a:pt x="225" y="0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8168524" y="5239683"/>
              <a:ext cx="772" cy="149419"/>
            </a:xfrm>
            <a:prstGeom prst="line">
              <a:avLst/>
            </a:prstGeom>
            <a:noFill/>
            <a:ln w="28575">
              <a:solidFill>
                <a:srgbClr val="FFFF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6428734" y="5119968"/>
              <a:ext cx="866423" cy="485161"/>
            </a:xfrm>
            <a:custGeom>
              <a:avLst/>
              <a:gdLst/>
              <a:ahLst/>
              <a:cxnLst>
                <a:cxn ang="0">
                  <a:pos x="0" y="1616"/>
                </a:cxn>
                <a:cxn ang="0">
                  <a:pos x="0" y="622"/>
                </a:cxn>
                <a:cxn ang="0">
                  <a:pos x="3370" y="622"/>
                </a:cxn>
                <a:cxn ang="0">
                  <a:pos x="3370" y="0"/>
                </a:cxn>
              </a:cxnLst>
              <a:rect l="0" t="0" r="r" b="b"/>
              <a:pathLst>
                <a:path w="3370" h="1616">
                  <a:moveTo>
                    <a:pt x="0" y="1616"/>
                  </a:moveTo>
                  <a:lnTo>
                    <a:pt x="0" y="622"/>
                  </a:lnTo>
                  <a:lnTo>
                    <a:pt x="3370" y="622"/>
                  </a:lnTo>
                  <a:lnTo>
                    <a:pt x="3370" y="0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7237293" y="5053360"/>
              <a:ext cx="114958" cy="73810"/>
            </a:xfrm>
            <a:custGeom>
              <a:avLst/>
              <a:gdLst/>
              <a:ahLst/>
              <a:cxnLst>
                <a:cxn ang="0">
                  <a:pos x="226" y="248"/>
                </a:cxn>
                <a:cxn ang="0">
                  <a:pos x="0" y="0"/>
                </a:cxn>
                <a:cxn ang="0">
                  <a:pos x="449" y="0"/>
                </a:cxn>
                <a:cxn ang="0">
                  <a:pos x="226" y="248"/>
                </a:cxn>
              </a:cxnLst>
              <a:rect l="0" t="0" r="r" b="b"/>
              <a:pathLst>
                <a:path w="449" h="248">
                  <a:moveTo>
                    <a:pt x="226" y="248"/>
                  </a:moveTo>
                  <a:lnTo>
                    <a:pt x="0" y="0"/>
                  </a:lnTo>
                  <a:lnTo>
                    <a:pt x="449" y="0"/>
                  </a:lnTo>
                  <a:lnTo>
                    <a:pt x="226" y="248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839958" y="5201878"/>
              <a:ext cx="635737" cy="410451"/>
            </a:xfrm>
            <a:custGeom>
              <a:avLst/>
              <a:gdLst/>
              <a:ahLst/>
              <a:cxnLst>
                <a:cxn ang="0">
                  <a:pos x="0" y="1368"/>
                </a:cxn>
                <a:cxn ang="0">
                  <a:pos x="2471" y="1368"/>
                </a:cxn>
                <a:cxn ang="0">
                  <a:pos x="2471" y="0"/>
                </a:cxn>
              </a:cxnLst>
              <a:rect l="0" t="0" r="r" b="b"/>
              <a:pathLst>
                <a:path w="2471" h="1368">
                  <a:moveTo>
                    <a:pt x="0" y="1368"/>
                  </a:moveTo>
                  <a:lnTo>
                    <a:pt x="2471" y="1368"/>
                  </a:lnTo>
                  <a:lnTo>
                    <a:pt x="2471" y="0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7359965" y="5053360"/>
              <a:ext cx="115729" cy="148519"/>
            </a:xfrm>
            <a:custGeom>
              <a:avLst/>
              <a:gdLst/>
              <a:ahLst/>
              <a:cxnLst>
                <a:cxn ang="0">
                  <a:pos x="449" y="497"/>
                </a:cxn>
                <a:cxn ang="0">
                  <a:pos x="0" y="373"/>
                </a:cxn>
                <a:cxn ang="0">
                  <a:pos x="225" y="0"/>
                </a:cxn>
                <a:cxn ang="0">
                  <a:pos x="449" y="497"/>
                </a:cxn>
              </a:cxnLst>
              <a:rect l="0" t="0" r="r" b="b"/>
              <a:pathLst>
                <a:path w="449" h="497">
                  <a:moveTo>
                    <a:pt x="449" y="497"/>
                  </a:moveTo>
                  <a:lnTo>
                    <a:pt x="0" y="373"/>
                  </a:lnTo>
                  <a:lnTo>
                    <a:pt x="225" y="0"/>
                  </a:lnTo>
                  <a:lnTo>
                    <a:pt x="449" y="497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147128" y="5612329"/>
              <a:ext cx="2021396" cy="5598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65"/>
                </a:cxn>
                <a:cxn ang="0">
                  <a:pos x="7861" y="1865"/>
                </a:cxn>
                <a:cxn ang="0">
                  <a:pos x="7861" y="870"/>
                </a:cxn>
              </a:cxnLst>
              <a:rect l="0" t="0" r="r" b="b"/>
              <a:pathLst>
                <a:path w="7861" h="1865">
                  <a:moveTo>
                    <a:pt x="0" y="0"/>
                  </a:moveTo>
                  <a:lnTo>
                    <a:pt x="0" y="1865"/>
                  </a:lnTo>
                  <a:lnTo>
                    <a:pt x="7861" y="1865"/>
                  </a:lnTo>
                  <a:lnTo>
                    <a:pt x="7861" y="870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8110659" y="5799553"/>
              <a:ext cx="115729" cy="73810"/>
            </a:xfrm>
            <a:custGeom>
              <a:avLst/>
              <a:gdLst/>
              <a:ahLst/>
              <a:cxnLst>
                <a:cxn ang="0">
                  <a:pos x="225" y="248"/>
                </a:cxn>
                <a:cxn ang="0">
                  <a:pos x="0" y="0"/>
                </a:cxn>
                <a:cxn ang="0">
                  <a:pos x="449" y="0"/>
                </a:cxn>
                <a:cxn ang="0">
                  <a:pos x="225" y="248"/>
                </a:cxn>
              </a:cxnLst>
              <a:rect l="0" t="0" r="r" b="b"/>
              <a:pathLst>
                <a:path w="449" h="248">
                  <a:moveTo>
                    <a:pt x="225" y="248"/>
                  </a:moveTo>
                  <a:lnTo>
                    <a:pt x="0" y="0"/>
                  </a:lnTo>
                  <a:lnTo>
                    <a:pt x="449" y="0"/>
                  </a:lnTo>
                  <a:lnTo>
                    <a:pt x="225" y="248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7475694" y="5612329"/>
              <a:ext cx="577873" cy="2988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95"/>
                </a:cxn>
                <a:cxn ang="0">
                  <a:pos x="2247" y="995"/>
                </a:cxn>
              </a:cxnLst>
              <a:rect l="0" t="0" r="r" b="b"/>
              <a:pathLst>
                <a:path w="2247" h="995">
                  <a:moveTo>
                    <a:pt x="0" y="0"/>
                  </a:moveTo>
                  <a:lnTo>
                    <a:pt x="0" y="995"/>
                  </a:lnTo>
                  <a:lnTo>
                    <a:pt x="2247" y="995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7937837" y="5799553"/>
              <a:ext cx="172822" cy="111614"/>
            </a:xfrm>
            <a:custGeom>
              <a:avLst/>
              <a:gdLst/>
              <a:ahLst/>
              <a:cxnLst>
                <a:cxn ang="0">
                  <a:pos x="449" y="373"/>
                </a:cxn>
                <a:cxn ang="0">
                  <a:pos x="449" y="0"/>
                </a:cxn>
                <a:cxn ang="0">
                  <a:pos x="673" y="373"/>
                </a:cxn>
                <a:cxn ang="0">
                  <a:pos x="0" y="373"/>
                </a:cxn>
              </a:cxnLst>
              <a:rect l="0" t="0" r="r" b="b"/>
              <a:pathLst>
                <a:path w="673" h="373">
                  <a:moveTo>
                    <a:pt x="449" y="373"/>
                  </a:moveTo>
                  <a:lnTo>
                    <a:pt x="449" y="0"/>
                  </a:lnTo>
                  <a:lnTo>
                    <a:pt x="673" y="373"/>
                  </a:lnTo>
                  <a:lnTo>
                    <a:pt x="0" y="373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5943445" y="4836433"/>
              <a:ext cx="1240612" cy="153020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4573" y="255"/>
                </a:cxn>
                <a:cxn ang="0">
                  <a:pos x="4826" y="0"/>
                </a:cxn>
                <a:cxn ang="0">
                  <a:pos x="4826" y="381"/>
                </a:cxn>
                <a:cxn ang="0">
                  <a:pos x="4826" y="509"/>
                </a:cxn>
                <a:cxn ang="0">
                  <a:pos x="4573" y="255"/>
                </a:cxn>
              </a:cxnLst>
              <a:rect l="0" t="0" r="r" b="b"/>
              <a:pathLst>
                <a:path w="4826" h="509">
                  <a:moveTo>
                    <a:pt x="0" y="255"/>
                  </a:moveTo>
                  <a:lnTo>
                    <a:pt x="4573" y="255"/>
                  </a:lnTo>
                  <a:lnTo>
                    <a:pt x="4826" y="0"/>
                  </a:lnTo>
                  <a:lnTo>
                    <a:pt x="4826" y="381"/>
                  </a:lnTo>
                  <a:lnTo>
                    <a:pt x="4826" y="509"/>
                  </a:lnTo>
                  <a:lnTo>
                    <a:pt x="4573" y="255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5943445" y="5532220"/>
              <a:ext cx="718290" cy="152120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2541" y="255"/>
                </a:cxn>
                <a:cxn ang="0">
                  <a:pos x="2794" y="0"/>
                </a:cxn>
                <a:cxn ang="0">
                  <a:pos x="2794" y="509"/>
                </a:cxn>
                <a:cxn ang="0">
                  <a:pos x="2541" y="255"/>
                </a:cxn>
              </a:cxnLst>
              <a:rect l="0" t="0" r="r" b="b"/>
              <a:pathLst>
                <a:path w="2794" h="509">
                  <a:moveTo>
                    <a:pt x="0" y="255"/>
                  </a:moveTo>
                  <a:lnTo>
                    <a:pt x="2541" y="255"/>
                  </a:lnTo>
                  <a:lnTo>
                    <a:pt x="2794" y="0"/>
                  </a:lnTo>
                  <a:lnTo>
                    <a:pt x="2794" y="509"/>
                  </a:lnTo>
                  <a:lnTo>
                    <a:pt x="2541" y="255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6721914" y="5536720"/>
              <a:ext cx="131159" cy="137717"/>
            </a:xfrm>
            <a:custGeom>
              <a:avLst/>
              <a:gdLst/>
              <a:ahLst/>
              <a:cxnLst>
                <a:cxn ang="0">
                  <a:pos x="509" y="254"/>
                </a:cxn>
                <a:cxn ang="0">
                  <a:pos x="488" y="155"/>
                </a:cxn>
                <a:cxn ang="0">
                  <a:pos x="434" y="74"/>
                </a:cxn>
                <a:cxn ang="0">
                  <a:pos x="352" y="19"/>
                </a:cxn>
                <a:cxn ang="0">
                  <a:pos x="254" y="0"/>
                </a:cxn>
                <a:cxn ang="0">
                  <a:pos x="155" y="19"/>
                </a:cxn>
                <a:cxn ang="0">
                  <a:pos x="74" y="74"/>
                </a:cxn>
                <a:cxn ang="0">
                  <a:pos x="19" y="155"/>
                </a:cxn>
                <a:cxn ang="0">
                  <a:pos x="0" y="254"/>
                </a:cxn>
                <a:cxn ang="0">
                  <a:pos x="19" y="353"/>
                </a:cxn>
                <a:cxn ang="0">
                  <a:pos x="74" y="433"/>
                </a:cxn>
                <a:cxn ang="0">
                  <a:pos x="155" y="488"/>
                </a:cxn>
                <a:cxn ang="0">
                  <a:pos x="254" y="509"/>
                </a:cxn>
                <a:cxn ang="0">
                  <a:pos x="352" y="488"/>
                </a:cxn>
                <a:cxn ang="0">
                  <a:pos x="434" y="433"/>
                </a:cxn>
                <a:cxn ang="0">
                  <a:pos x="488" y="353"/>
                </a:cxn>
                <a:cxn ang="0">
                  <a:pos x="509" y="254"/>
                </a:cxn>
              </a:cxnLst>
              <a:rect l="0" t="0" r="r" b="b"/>
              <a:pathLst>
                <a:path w="509" h="509">
                  <a:moveTo>
                    <a:pt x="509" y="254"/>
                  </a:moveTo>
                  <a:lnTo>
                    <a:pt x="488" y="155"/>
                  </a:lnTo>
                  <a:lnTo>
                    <a:pt x="434" y="74"/>
                  </a:lnTo>
                  <a:lnTo>
                    <a:pt x="352" y="19"/>
                  </a:lnTo>
                  <a:lnTo>
                    <a:pt x="254" y="0"/>
                  </a:lnTo>
                  <a:lnTo>
                    <a:pt x="155" y="19"/>
                  </a:lnTo>
                  <a:lnTo>
                    <a:pt x="74" y="74"/>
                  </a:lnTo>
                  <a:lnTo>
                    <a:pt x="19" y="155"/>
                  </a:lnTo>
                  <a:lnTo>
                    <a:pt x="0" y="254"/>
                  </a:lnTo>
                  <a:lnTo>
                    <a:pt x="19" y="353"/>
                  </a:lnTo>
                  <a:lnTo>
                    <a:pt x="74" y="433"/>
                  </a:lnTo>
                  <a:lnTo>
                    <a:pt x="155" y="488"/>
                  </a:lnTo>
                  <a:lnTo>
                    <a:pt x="254" y="509"/>
                  </a:lnTo>
                  <a:lnTo>
                    <a:pt x="352" y="488"/>
                  </a:lnTo>
                  <a:lnTo>
                    <a:pt x="434" y="433"/>
                  </a:lnTo>
                  <a:lnTo>
                    <a:pt x="488" y="353"/>
                  </a:lnTo>
                  <a:lnTo>
                    <a:pt x="509" y="25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0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8231789" y="4865236"/>
              <a:ext cx="325584" cy="711989"/>
            </a:xfrm>
            <a:custGeom>
              <a:avLst/>
              <a:gdLst/>
              <a:ahLst/>
              <a:cxnLst>
                <a:cxn ang="0">
                  <a:pos x="0" y="2374"/>
                </a:cxn>
                <a:cxn ang="0">
                  <a:pos x="990" y="1384"/>
                </a:cxn>
                <a:cxn ang="0">
                  <a:pos x="990" y="237"/>
                </a:cxn>
                <a:cxn ang="0">
                  <a:pos x="752" y="0"/>
                </a:cxn>
                <a:cxn ang="0">
                  <a:pos x="1266" y="0"/>
                </a:cxn>
                <a:cxn ang="0">
                  <a:pos x="990" y="277"/>
                </a:cxn>
              </a:cxnLst>
              <a:rect l="0" t="0" r="r" b="b"/>
              <a:pathLst>
                <a:path w="1266" h="2374">
                  <a:moveTo>
                    <a:pt x="0" y="2374"/>
                  </a:moveTo>
                  <a:lnTo>
                    <a:pt x="990" y="1384"/>
                  </a:lnTo>
                  <a:lnTo>
                    <a:pt x="990" y="237"/>
                  </a:lnTo>
                  <a:lnTo>
                    <a:pt x="752" y="0"/>
                  </a:lnTo>
                  <a:lnTo>
                    <a:pt x="1266" y="0"/>
                  </a:lnTo>
                  <a:lnTo>
                    <a:pt x="990" y="277"/>
                  </a:lnTo>
                </a:path>
              </a:pathLst>
            </a:custGeom>
            <a:noFill/>
            <a:ln w="28575" cmpd="sng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7029452" y="5414955"/>
              <a:ext cx="20518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200" dirty="0" smtClean="0">
                  <a:solidFill>
                    <a:srgbClr val="00FFFF"/>
                  </a:solidFill>
                </a:rPr>
                <a:t>FN</a:t>
              </a:r>
              <a:endParaRPr lang="es-ES" sz="1200" b="0" dirty="0">
                <a:latin typeface="Times New Roman" pitchFamily="18" charset="0"/>
              </a:endParaRPr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8752466" y="5580402"/>
              <a:ext cx="14908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dirty="0" smtClean="0">
                  <a:solidFill>
                    <a:srgbClr val="00FFFF"/>
                  </a:solidFill>
                </a:rPr>
                <a:t>M</a:t>
              </a:r>
              <a:endParaRPr lang="es-ES" sz="1400" b="0" dirty="0">
                <a:latin typeface="Times New Roman" pitchFamily="18" charset="0"/>
              </a:endParaRP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8437177" y="4622249"/>
              <a:ext cx="105174" cy="174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dirty="0" smtClean="0">
                  <a:solidFill>
                    <a:srgbClr val="00FFFF"/>
                  </a:solidFill>
                </a:rPr>
                <a:t>H</a:t>
              </a:r>
              <a:endParaRPr lang="es-ES" sz="1400" b="0" dirty="0">
                <a:latin typeface="Times New Roman" pitchFamily="18" charset="0"/>
              </a:endParaRPr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5817476" y="5541483"/>
              <a:ext cx="131159" cy="137717"/>
            </a:xfrm>
            <a:custGeom>
              <a:avLst/>
              <a:gdLst/>
              <a:ahLst/>
              <a:cxnLst>
                <a:cxn ang="0">
                  <a:pos x="509" y="254"/>
                </a:cxn>
                <a:cxn ang="0">
                  <a:pos x="488" y="155"/>
                </a:cxn>
                <a:cxn ang="0">
                  <a:pos x="434" y="74"/>
                </a:cxn>
                <a:cxn ang="0">
                  <a:pos x="352" y="19"/>
                </a:cxn>
                <a:cxn ang="0">
                  <a:pos x="254" y="0"/>
                </a:cxn>
                <a:cxn ang="0">
                  <a:pos x="155" y="19"/>
                </a:cxn>
                <a:cxn ang="0">
                  <a:pos x="74" y="74"/>
                </a:cxn>
                <a:cxn ang="0">
                  <a:pos x="19" y="155"/>
                </a:cxn>
                <a:cxn ang="0">
                  <a:pos x="0" y="254"/>
                </a:cxn>
                <a:cxn ang="0">
                  <a:pos x="19" y="353"/>
                </a:cxn>
                <a:cxn ang="0">
                  <a:pos x="74" y="433"/>
                </a:cxn>
                <a:cxn ang="0">
                  <a:pos x="155" y="488"/>
                </a:cxn>
                <a:cxn ang="0">
                  <a:pos x="254" y="509"/>
                </a:cxn>
                <a:cxn ang="0">
                  <a:pos x="352" y="488"/>
                </a:cxn>
                <a:cxn ang="0">
                  <a:pos x="434" y="433"/>
                </a:cxn>
                <a:cxn ang="0">
                  <a:pos x="488" y="353"/>
                </a:cxn>
                <a:cxn ang="0">
                  <a:pos x="509" y="254"/>
                </a:cxn>
              </a:cxnLst>
              <a:rect l="0" t="0" r="r" b="b"/>
              <a:pathLst>
                <a:path w="509" h="509">
                  <a:moveTo>
                    <a:pt x="509" y="254"/>
                  </a:moveTo>
                  <a:lnTo>
                    <a:pt x="488" y="155"/>
                  </a:lnTo>
                  <a:lnTo>
                    <a:pt x="434" y="74"/>
                  </a:lnTo>
                  <a:lnTo>
                    <a:pt x="352" y="19"/>
                  </a:lnTo>
                  <a:lnTo>
                    <a:pt x="254" y="0"/>
                  </a:lnTo>
                  <a:lnTo>
                    <a:pt x="155" y="19"/>
                  </a:lnTo>
                  <a:lnTo>
                    <a:pt x="74" y="74"/>
                  </a:lnTo>
                  <a:lnTo>
                    <a:pt x="19" y="155"/>
                  </a:lnTo>
                  <a:lnTo>
                    <a:pt x="0" y="254"/>
                  </a:lnTo>
                  <a:lnTo>
                    <a:pt x="19" y="353"/>
                  </a:lnTo>
                  <a:lnTo>
                    <a:pt x="74" y="433"/>
                  </a:lnTo>
                  <a:lnTo>
                    <a:pt x="155" y="488"/>
                  </a:lnTo>
                  <a:lnTo>
                    <a:pt x="254" y="509"/>
                  </a:lnTo>
                  <a:lnTo>
                    <a:pt x="352" y="488"/>
                  </a:lnTo>
                  <a:lnTo>
                    <a:pt x="434" y="433"/>
                  </a:lnTo>
                  <a:lnTo>
                    <a:pt x="488" y="353"/>
                  </a:lnTo>
                  <a:lnTo>
                    <a:pt x="509" y="25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0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8"/>
            <p:cNvSpPr>
              <a:spLocks/>
            </p:cNvSpPr>
            <p:nvPr/>
          </p:nvSpPr>
          <p:spPr bwMode="auto">
            <a:xfrm>
              <a:off x="5817476" y="4843459"/>
              <a:ext cx="131159" cy="137717"/>
            </a:xfrm>
            <a:custGeom>
              <a:avLst/>
              <a:gdLst/>
              <a:ahLst/>
              <a:cxnLst>
                <a:cxn ang="0">
                  <a:pos x="509" y="254"/>
                </a:cxn>
                <a:cxn ang="0">
                  <a:pos x="488" y="155"/>
                </a:cxn>
                <a:cxn ang="0">
                  <a:pos x="434" y="74"/>
                </a:cxn>
                <a:cxn ang="0">
                  <a:pos x="352" y="19"/>
                </a:cxn>
                <a:cxn ang="0">
                  <a:pos x="254" y="0"/>
                </a:cxn>
                <a:cxn ang="0">
                  <a:pos x="155" y="19"/>
                </a:cxn>
                <a:cxn ang="0">
                  <a:pos x="74" y="74"/>
                </a:cxn>
                <a:cxn ang="0">
                  <a:pos x="19" y="155"/>
                </a:cxn>
                <a:cxn ang="0">
                  <a:pos x="0" y="254"/>
                </a:cxn>
                <a:cxn ang="0">
                  <a:pos x="19" y="353"/>
                </a:cxn>
                <a:cxn ang="0">
                  <a:pos x="74" y="433"/>
                </a:cxn>
                <a:cxn ang="0">
                  <a:pos x="155" y="488"/>
                </a:cxn>
                <a:cxn ang="0">
                  <a:pos x="254" y="509"/>
                </a:cxn>
                <a:cxn ang="0">
                  <a:pos x="352" y="488"/>
                </a:cxn>
                <a:cxn ang="0">
                  <a:pos x="434" y="433"/>
                </a:cxn>
                <a:cxn ang="0">
                  <a:pos x="488" y="353"/>
                </a:cxn>
                <a:cxn ang="0">
                  <a:pos x="509" y="254"/>
                </a:cxn>
              </a:cxnLst>
              <a:rect l="0" t="0" r="r" b="b"/>
              <a:pathLst>
                <a:path w="509" h="509">
                  <a:moveTo>
                    <a:pt x="509" y="254"/>
                  </a:moveTo>
                  <a:lnTo>
                    <a:pt x="488" y="155"/>
                  </a:lnTo>
                  <a:lnTo>
                    <a:pt x="434" y="74"/>
                  </a:lnTo>
                  <a:lnTo>
                    <a:pt x="352" y="19"/>
                  </a:lnTo>
                  <a:lnTo>
                    <a:pt x="254" y="0"/>
                  </a:lnTo>
                  <a:lnTo>
                    <a:pt x="155" y="19"/>
                  </a:lnTo>
                  <a:lnTo>
                    <a:pt x="74" y="74"/>
                  </a:lnTo>
                  <a:lnTo>
                    <a:pt x="19" y="155"/>
                  </a:lnTo>
                  <a:lnTo>
                    <a:pt x="0" y="254"/>
                  </a:lnTo>
                  <a:lnTo>
                    <a:pt x="19" y="353"/>
                  </a:lnTo>
                  <a:lnTo>
                    <a:pt x="74" y="433"/>
                  </a:lnTo>
                  <a:lnTo>
                    <a:pt x="155" y="488"/>
                  </a:lnTo>
                  <a:lnTo>
                    <a:pt x="254" y="509"/>
                  </a:lnTo>
                  <a:lnTo>
                    <a:pt x="352" y="488"/>
                  </a:lnTo>
                  <a:lnTo>
                    <a:pt x="434" y="433"/>
                  </a:lnTo>
                  <a:lnTo>
                    <a:pt x="488" y="353"/>
                  </a:lnTo>
                  <a:lnTo>
                    <a:pt x="509" y="25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0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7255306" y="4833941"/>
              <a:ext cx="131159" cy="137717"/>
            </a:xfrm>
            <a:custGeom>
              <a:avLst/>
              <a:gdLst/>
              <a:ahLst/>
              <a:cxnLst>
                <a:cxn ang="0">
                  <a:pos x="509" y="254"/>
                </a:cxn>
                <a:cxn ang="0">
                  <a:pos x="488" y="155"/>
                </a:cxn>
                <a:cxn ang="0">
                  <a:pos x="434" y="74"/>
                </a:cxn>
                <a:cxn ang="0">
                  <a:pos x="352" y="19"/>
                </a:cxn>
                <a:cxn ang="0">
                  <a:pos x="254" y="0"/>
                </a:cxn>
                <a:cxn ang="0">
                  <a:pos x="155" y="19"/>
                </a:cxn>
                <a:cxn ang="0">
                  <a:pos x="74" y="74"/>
                </a:cxn>
                <a:cxn ang="0">
                  <a:pos x="19" y="155"/>
                </a:cxn>
                <a:cxn ang="0">
                  <a:pos x="0" y="254"/>
                </a:cxn>
                <a:cxn ang="0">
                  <a:pos x="19" y="353"/>
                </a:cxn>
                <a:cxn ang="0">
                  <a:pos x="74" y="433"/>
                </a:cxn>
                <a:cxn ang="0">
                  <a:pos x="155" y="488"/>
                </a:cxn>
                <a:cxn ang="0">
                  <a:pos x="254" y="509"/>
                </a:cxn>
                <a:cxn ang="0">
                  <a:pos x="352" y="488"/>
                </a:cxn>
                <a:cxn ang="0">
                  <a:pos x="434" y="433"/>
                </a:cxn>
                <a:cxn ang="0">
                  <a:pos x="488" y="353"/>
                </a:cxn>
                <a:cxn ang="0">
                  <a:pos x="509" y="254"/>
                </a:cxn>
              </a:cxnLst>
              <a:rect l="0" t="0" r="r" b="b"/>
              <a:pathLst>
                <a:path w="509" h="509">
                  <a:moveTo>
                    <a:pt x="509" y="254"/>
                  </a:moveTo>
                  <a:lnTo>
                    <a:pt x="488" y="155"/>
                  </a:lnTo>
                  <a:lnTo>
                    <a:pt x="434" y="74"/>
                  </a:lnTo>
                  <a:lnTo>
                    <a:pt x="352" y="19"/>
                  </a:lnTo>
                  <a:lnTo>
                    <a:pt x="254" y="0"/>
                  </a:lnTo>
                  <a:lnTo>
                    <a:pt x="155" y="19"/>
                  </a:lnTo>
                  <a:lnTo>
                    <a:pt x="74" y="74"/>
                  </a:lnTo>
                  <a:lnTo>
                    <a:pt x="19" y="155"/>
                  </a:lnTo>
                  <a:lnTo>
                    <a:pt x="0" y="254"/>
                  </a:lnTo>
                  <a:lnTo>
                    <a:pt x="19" y="353"/>
                  </a:lnTo>
                  <a:lnTo>
                    <a:pt x="74" y="433"/>
                  </a:lnTo>
                  <a:lnTo>
                    <a:pt x="155" y="488"/>
                  </a:lnTo>
                  <a:lnTo>
                    <a:pt x="254" y="509"/>
                  </a:lnTo>
                  <a:lnTo>
                    <a:pt x="352" y="488"/>
                  </a:lnTo>
                  <a:lnTo>
                    <a:pt x="434" y="433"/>
                  </a:lnTo>
                  <a:lnTo>
                    <a:pt x="488" y="353"/>
                  </a:lnTo>
                  <a:lnTo>
                    <a:pt x="509" y="25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0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8130421" y="5538440"/>
              <a:ext cx="131159" cy="137717"/>
            </a:xfrm>
            <a:custGeom>
              <a:avLst/>
              <a:gdLst/>
              <a:ahLst/>
              <a:cxnLst>
                <a:cxn ang="0">
                  <a:pos x="509" y="254"/>
                </a:cxn>
                <a:cxn ang="0">
                  <a:pos x="488" y="155"/>
                </a:cxn>
                <a:cxn ang="0">
                  <a:pos x="434" y="74"/>
                </a:cxn>
                <a:cxn ang="0">
                  <a:pos x="352" y="19"/>
                </a:cxn>
                <a:cxn ang="0">
                  <a:pos x="254" y="0"/>
                </a:cxn>
                <a:cxn ang="0">
                  <a:pos x="155" y="19"/>
                </a:cxn>
                <a:cxn ang="0">
                  <a:pos x="74" y="74"/>
                </a:cxn>
                <a:cxn ang="0">
                  <a:pos x="19" y="155"/>
                </a:cxn>
                <a:cxn ang="0">
                  <a:pos x="0" y="254"/>
                </a:cxn>
                <a:cxn ang="0">
                  <a:pos x="19" y="353"/>
                </a:cxn>
                <a:cxn ang="0">
                  <a:pos x="74" y="433"/>
                </a:cxn>
                <a:cxn ang="0">
                  <a:pos x="155" y="488"/>
                </a:cxn>
                <a:cxn ang="0">
                  <a:pos x="254" y="509"/>
                </a:cxn>
                <a:cxn ang="0">
                  <a:pos x="352" y="488"/>
                </a:cxn>
                <a:cxn ang="0">
                  <a:pos x="434" y="433"/>
                </a:cxn>
                <a:cxn ang="0">
                  <a:pos x="488" y="353"/>
                </a:cxn>
                <a:cxn ang="0">
                  <a:pos x="509" y="254"/>
                </a:cxn>
              </a:cxnLst>
              <a:rect l="0" t="0" r="r" b="b"/>
              <a:pathLst>
                <a:path w="509" h="509">
                  <a:moveTo>
                    <a:pt x="509" y="254"/>
                  </a:moveTo>
                  <a:lnTo>
                    <a:pt x="488" y="155"/>
                  </a:lnTo>
                  <a:lnTo>
                    <a:pt x="434" y="74"/>
                  </a:lnTo>
                  <a:lnTo>
                    <a:pt x="352" y="19"/>
                  </a:lnTo>
                  <a:lnTo>
                    <a:pt x="254" y="0"/>
                  </a:lnTo>
                  <a:lnTo>
                    <a:pt x="155" y="19"/>
                  </a:lnTo>
                  <a:lnTo>
                    <a:pt x="74" y="74"/>
                  </a:lnTo>
                  <a:lnTo>
                    <a:pt x="19" y="155"/>
                  </a:lnTo>
                  <a:lnTo>
                    <a:pt x="0" y="254"/>
                  </a:lnTo>
                  <a:lnTo>
                    <a:pt x="19" y="353"/>
                  </a:lnTo>
                  <a:lnTo>
                    <a:pt x="74" y="433"/>
                  </a:lnTo>
                  <a:lnTo>
                    <a:pt x="155" y="488"/>
                  </a:lnTo>
                  <a:lnTo>
                    <a:pt x="254" y="509"/>
                  </a:lnTo>
                  <a:lnTo>
                    <a:pt x="352" y="488"/>
                  </a:lnTo>
                  <a:lnTo>
                    <a:pt x="434" y="433"/>
                  </a:lnTo>
                  <a:lnTo>
                    <a:pt x="488" y="353"/>
                  </a:lnTo>
                  <a:lnTo>
                    <a:pt x="509" y="25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0">
              <a:solidFill>
                <a:srgbClr val="FFFF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" name="13 Grupo"/>
            <p:cNvGrpSpPr/>
            <p:nvPr/>
          </p:nvGrpSpPr>
          <p:grpSpPr>
            <a:xfrm>
              <a:off x="8110436" y="5614017"/>
              <a:ext cx="585811" cy="149419"/>
              <a:chOff x="8110436" y="5614017"/>
              <a:chExt cx="585811" cy="149419"/>
            </a:xfrm>
          </p:grpSpPr>
          <p:sp>
            <p:nvSpPr>
              <p:cNvPr id="39" name="Freeform 35"/>
              <p:cNvSpPr>
                <a:spLocks/>
              </p:cNvSpPr>
              <p:nvPr/>
            </p:nvSpPr>
            <p:spPr bwMode="auto">
              <a:xfrm>
                <a:off x="8638382" y="5614017"/>
                <a:ext cx="57865" cy="149419"/>
              </a:xfrm>
              <a:custGeom>
                <a:avLst/>
                <a:gdLst/>
                <a:ahLst/>
                <a:cxnLst>
                  <a:cxn ang="0">
                    <a:pos x="0" y="248"/>
                  </a:cxn>
                  <a:cxn ang="0">
                    <a:pos x="224" y="0"/>
                  </a:cxn>
                  <a:cxn ang="0">
                    <a:pos x="224" y="496"/>
                  </a:cxn>
                  <a:cxn ang="0">
                    <a:pos x="0" y="248"/>
                  </a:cxn>
                </a:cxnLst>
                <a:rect l="0" t="0" r="r" b="b"/>
                <a:pathLst>
                  <a:path w="224" h="496">
                    <a:moveTo>
                      <a:pt x="0" y="248"/>
                    </a:moveTo>
                    <a:lnTo>
                      <a:pt x="224" y="0"/>
                    </a:lnTo>
                    <a:lnTo>
                      <a:pt x="224" y="496"/>
                    </a:lnTo>
                    <a:lnTo>
                      <a:pt x="0" y="248"/>
                    </a:lnTo>
                  </a:path>
                </a:pathLst>
              </a:custGeom>
              <a:noFill/>
              <a:ln w="28575" cmpd="sng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0" name="39 Conector recto"/>
              <p:cNvCxnSpPr/>
              <p:nvPr/>
            </p:nvCxnSpPr>
            <p:spPr bwMode="auto">
              <a:xfrm flipH="1">
                <a:off x="8183182" y="5688726"/>
                <a:ext cx="4552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" name="Freeform 28"/>
              <p:cNvSpPr>
                <a:spLocks/>
              </p:cNvSpPr>
              <p:nvPr/>
            </p:nvSpPr>
            <p:spPr bwMode="auto">
              <a:xfrm>
                <a:off x="8110436" y="5619868"/>
                <a:ext cx="131159" cy="137717"/>
              </a:xfrm>
              <a:custGeom>
                <a:avLst/>
                <a:gdLst/>
                <a:ahLst/>
                <a:cxnLst>
                  <a:cxn ang="0">
                    <a:pos x="509" y="254"/>
                  </a:cxn>
                  <a:cxn ang="0">
                    <a:pos x="488" y="155"/>
                  </a:cxn>
                  <a:cxn ang="0">
                    <a:pos x="434" y="74"/>
                  </a:cxn>
                  <a:cxn ang="0">
                    <a:pos x="352" y="19"/>
                  </a:cxn>
                  <a:cxn ang="0">
                    <a:pos x="254" y="0"/>
                  </a:cxn>
                  <a:cxn ang="0">
                    <a:pos x="155" y="19"/>
                  </a:cxn>
                  <a:cxn ang="0">
                    <a:pos x="74" y="74"/>
                  </a:cxn>
                  <a:cxn ang="0">
                    <a:pos x="19" y="155"/>
                  </a:cxn>
                  <a:cxn ang="0">
                    <a:pos x="0" y="254"/>
                  </a:cxn>
                  <a:cxn ang="0">
                    <a:pos x="19" y="353"/>
                  </a:cxn>
                  <a:cxn ang="0">
                    <a:pos x="74" y="433"/>
                  </a:cxn>
                  <a:cxn ang="0">
                    <a:pos x="155" y="488"/>
                  </a:cxn>
                  <a:cxn ang="0">
                    <a:pos x="254" y="509"/>
                  </a:cxn>
                  <a:cxn ang="0">
                    <a:pos x="352" y="488"/>
                  </a:cxn>
                  <a:cxn ang="0">
                    <a:pos x="434" y="433"/>
                  </a:cxn>
                  <a:cxn ang="0">
                    <a:pos x="488" y="353"/>
                  </a:cxn>
                  <a:cxn ang="0">
                    <a:pos x="509" y="254"/>
                  </a:cxn>
                </a:cxnLst>
                <a:rect l="0" t="0" r="r" b="b"/>
                <a:pathLst>
                  <a:path w="509" h="509">
                    <a:moveTo>
                      <a:pt x="509" y="254"/>
                    </a:moveTo>
                    <a:lnTo>
                      <a:pt x="488" y="155"/>
                    </a:lnTo>
                    <a:lnTo>
                      <a:pt x="434" y="74"/>
                    </a:lnTo>
                    <a:lnTo>
                      <a:pt x="352" y="19"/>
                    </a:lnTo>
                    <a:lnTo>
                      <a:pt x="254" y="0"/>
                    </a:lnTo>
                    <a:lnTo>
                      <a:pt x="155" y="19"/>
                    </a:lnTo>
                    <a:lnTo>
                      <a:pt x="74" y="74"/>
                    </a:lnTo>
                    <a:lnTo>
                      <a:pt x="19" y="155"/>
                    </a:lnTo>
                    <a:lnTo>
                      <a:pt x="0" y="254"/>
                    </a:lnTo>
                    <a:lnTo>
                      <a:pt x="19" y="353"/>
                    </a:lnTo>
                    <a:lnTo>
                      <a:pt x="74" y="433"/>
                    </a:lnTo>
                    <a:lnTo>
                      <a:pt x="155" y="488"/>
                    </a:lnTo>
                    <a:lnTo>
                      <a:pt x="254" y="509"/>
                    </a:lnTo>
                    <a:lnTo>
                      <a:pt x="352" y="488"/>
                    </a:lnTo>
                    <a:lnTo>
                      <a:pt x="434" y="433"/>
                    </a:lnTo>
                    <a:lnTo>
                      <a:pt x="488" y="353"/>
                    </a:lnTo>
                    <a:lnTo>
                      <a:pt x="509" y="254"/>
                    </a:lnTo>
                    <a:close/>
                  </a:path>
                </a:pathLst>
              </a:custGeom>
              <a:pattFill prst="dkHorz">
                <a:fgClr>
                  <a:srgbClr val="FFFF66"/>
                </a:fgClr>
                <a:bgClr>
                  <a:schemeClr val="tx1"/>
                </a:bgClr>
              </a:pattFill>
              <a:ln w="0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" name="14 Grupo"/>
            <p:cNvGrpSpPr/>
            <p:nvPr/>
          </p:nvGrpSpPr>
          <p:grpSpPr>
            <a:xfrm>
              <a:off x="6734178" y="4919663"/>
              <a:ext cx="115729" cy="566737"/>
              <a:chOff x="6734178" y="4919663"/>
              <a:chExt cx="115729" cy="566737"/>
            </a:xfrm>
          </p:grpSpPr>
          <p:sp>
            <p:nvSpPr>
              <p:cNvPr id="37" name="Freeform 10"/>
              <p:cNvSpPr>
                <a:spLocks/>
              </p:cNvSpPr>
              <p:nvPr/>
            </p:nvSpPr>
            <p:spPr bwMode="auto">
              <a:xfrm flipV="1">
                <a:off x="6734178" y="5374786"/>
                <a:ext cx="115729" cy="111614"/>
              </a:xfrm>
              <a:custGeom>
                <a:avLst/>
                <a:gdLst/>
                <a:ahLst/>
                <a:cxnLst>
                  <a:cxn ang="0">
                    <a:pos x="225" y="373"/>
                  </a:cxn>
                  <a:cxn ang="0">
                    <a:pos x="0" y="0"/>
                  </a:cxn>
                  <a:cxn ang="0">
                    <a:pos x="450" y="0"/>
                  </a:cxn>
                  <a:cxn ang="0">
                    <a:pos x="225" y="373"/>
                  </a:cxn>
                </a:cxnLst>
                <a:rect l="0" t="0" r="r" b="b"/>
                <a:pathLst>
                  <a:path w="450" h="373">
                    <a:moveTo>
                      <a:pt x="225" y="373"/>
                    </a:moveTo>
                    <a:lnTo>
                      <a:pt x="0" y="0"/>
                    </a:lnTo>
                    <a:lnTo>
                      <a:pt x="450" y="0"/>
                    </a:lnTo>
                    <a:lnTo>
                      <a:pt x="225" y="373"/>
                    </a:lnTo>
                  </a:path>
                </a:pathLst>
              </a:custGeom>
              <a:noFill/>
              <a:ln w="28575" cmpd="sng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38" name="37 Conector recto"/>
              <p:cNvCxnSpPr/>
              <p:nvPr/>
            </p:nvCxnSpPr>
            <p:spPr bwMode="auto">
              <a:xfrm flipV="1">
                <a:off x="6792042" y="4919663"/>
                <a:ext cx="0" cy="45512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2" name="41 Grupo"/>
          <p:cNvGrpSpPr/>
          <p:nvPr/>
        </p:nvGrpSpPr>
        <p:grpSpPr>
          <a:xfrm>
            <a:off x="228600" y="685800"/>
            <a:ext cx="5715000" cy="5715000"/>
            <a:chOff x="228600" y="685800"/>
            <a:chExt cx="5715000" cy="5715000"/>
          </a:xfrm>
        </p:grpSpPr>
        <p:sp>
          <p:nvSpPr>
            <p:cNvPr id="43" name="Text Box 85"/>
            <p:cNvSpPr txBox="1">
              <a:spLocks noChangeArrowheads="1"/>
            </p:cNvSpPr>
            <p:nvPr/>
          </p:nvSpPr>
          <p:spPr bwMode="auto">
            <a:xfrm>
              <a:off x="1143000" y="5546725"/>
              <a:ext cx="762000" cy="396875"/>
            </a:xfrm>
            <a:prstGeom prst="rect">
              <a:avLst/>
            </a:prstGeom>
            <a:gradFill rotWithShape="1">
              <a:gsLst>
                <a:gs pos="0">
                  <a:srgbClr val="800000"/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>
                  <a:solidFill>
                    <a:srgbClr val="FF6600"/>
                  </a:solidFill>
                  <a:latin typeface="Univers" pitchFamily="34" charset="0"/>
                </a:rPr>
                <a:t>vs</a:t>
              </a:r>
              <a:endParaRPr lang="en-US">
                <a:solidFill>
                  <a:srgbClr val="FF6600"/>
                </a:solidFill>
                <a:latin typeface="Univers" pitchFamily="34" charset="0"/>
              </a:endParaRPr>
            </a:p>
          </p:txBody>
        </p:sp>
        <p:sp>
          <p:nvSpPr>
            <p:cNvPr id="44" name="Text Box 86"/>
            <p:cNvSpPr txBox="1">
              <a:spLocks noChangeArrowheads="1"/>
            </p:cNvSpPr>
            <p:nvPr/>
          </p:nvSpPr>
          <p:spPr bwMode="auto">
            <a:xfrm>
              <a:off x="2286000" y="6003925"/>
              <a:ext cx="762000" cy="396875"/>
            </a:xfrm>
            <a:prstGeom prst="rect">
              <a:avLst/>
            </a:prstGeom>
            <a:gradFill rotWithShape="1">
              <a:gsLst>
                <a:gs pos="0">
                  <a:srgbClr val="800000"/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>
                  <a:solidFill>
                    <a:srgbClr val="FF6600"/>
                  </a:solidFill>
                  <a:latin typeface="Univers" pitchFamily="34" charset="0"/>
                </a:rPr>
                <a:t>vs</a:t>
              </a:r>
              <a:endParaRPr lang="en-US">
                <a:solidFill>
                  <a:srgbClr val="FF6600"/>
                </a:solidFill>
                <a:latin typeface="Univers" pitchFamily="34" charset="0"/>
              </a:endParaRPr>
            </a:p>
          </p:txBody>
        </p:sp>
        <p:sp>
          <p:nvSpPr>
            <p:cNvPr id="45" name="Text Box 87"/>
            <p:cNvSpPr txBox="1">
              <a:spLocks noChangeArrowheads="1"/>
            </p:cNvSpPr>
            <p:nvPr/>
          </p:nvSpPr>
          <p:spPr bwMode="auto">
            <a:xfrm>
              <a:off x="4343400" y="5622925"/>
              <a:ext cx="762000" cy="396875"/>
            </a:xfrm>
            <a:prstGeom prst="rect">
              <a:avLst/>
            </a:prstGeom>
            <a:gradFill rotWithShape="1">
              <a:gsLst>
                <a:gs pos="0">
                  <a:srgbClr val="800000"/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>
                  <a:solidFill>
                    <a:srgbClr val="FF6600"/>
                  </a:solidFill>
                  <a:latin typeface="Univers" pitchFamily="34" charset="0"/>
                </a:rPr>
                <a:t>vs</a:t>
              </a:r>
              <a:endParaRPr lang="en-US">
                <a:solidFill>
                  <a:srgbClr val="FF6600"/>
                </a:solidFill>
                <a:latin typeface="Univers" pitchFamily="34" charset="0"/>
              </a:endParaRPr>
            </a:p>
          </p:txBody>
        </p:sp>
        <p:grpSp>
          <p:nvGrpSpPr>
            <p:cNvPr id="46" name="257 Grupo"/>
            <p:cNvGrpSpPr/>
            <p:nvPr/>
          </p:nvGrpSpPr>
          <p:grpSpPr>
            <a:xfrm>
              <a:off x="1592263" y="685800"/>
              <a:ext cx="3003550" cy="1582738"/>
              <a:chOff x="1592263" y="685800"/>
              <a:chExt cx="3003550" cy="1582738"/>
            </a:xfrm>
          </p:grpSpPr>
          <p:grpSp>
            <p:nvGrpSpPr>
              <p:cNvPr id="146" name="246 Grupo"/>
              <p:cNvGrpSpPr/>
              <p:nvPr/>
            </p:nvGrpSpPr>
            <p:grpSpPr>
              <a:xfrm>
                <a:off x="1592263" y="685800"/>
                <a:ext cx="3003550" cy="1122363"/>
                <a:chOff x="1592263" y="685800"/>
                <a:chExt cx="3003550" cy="1122363"/>
              </a:xfrm>
            </p:grpSpPr>
            <p:sp>
              <p:nvSpPr>
                <p:cNvPr id="150" name="Line 111"/>
                <p:cNvSpPr>
                  <a:spLocks noChangeShapeType="1"/>
                </p:cNvSpPr>
                <p:nvPr/>
              </p:nvSpPr>
              <p:spPr bwMode="auto">
                <a:xfrm>
                  <a:off x="3094038" y="1579563"/>
                  <a:ext cx="0" cy="22860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Freeform 40"/>
                <p:cNvSpPr>
                  <a:spLocks/>
                </p:cNvSpPr>
                <p:nvPr/>
              </p:nvSpPr>
              <p:spPr bwMode="auto">
                <a:xfrm>
                  <a:off x="1592263" y="1068388"/>
                  <a:ext cx="3003550" cy="517525"/>
                </a:xfrm>
                <a:custGeom>
                  <a:avLst/>
                  <a:gdLst>
                    <a:gd name="T0" fmla="*/ 40 w 5675"/>
                    <a:gd name="T1" fmla="*/ 0 h 978"/>
                    <a:gd name="T2" fmla="*/ 0 w 5675"/>
                    <a:gd name="T3" fmla="*/ 36 h 978"/>
                    <a:gd name="T4" fmla="*/ 210 w 5675"/>
                    <a:gd name="T5" fmla="*/ 36 h 978"/>
                    <a:gd name="T6" fmla="*/ 170 w 5675"/>
                    <a:gd name="T7" fmla="*/ 0 h 978"/>
                    <a:gd name="T8" fmla="*/ 40 w 5675"/>
                    <a:gd name="T9" fmla="*/ 0 h 9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675"/>
                    <a:gd name="T16" fmla="*/ 0 h 978"/>
                    <a:gd name="T17" fmla="*/ 5675 w 5675"/>
                    <a:gd name="T18" fmla="*/ 978 h 97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675" h="978">
                      <a:moveTo>
                        <a:pt x="1092" y="0"/>
                      </a:moveTo>
                      <a:lnTo>
                        <a:pt x="0" y="978"/>
                      </a:lnTo>
                      <a:lnTo>
                        <a:pt x="5675" y="978"/>
                      </a:lnTo>
                      <a:lnTo>
                        <a:pt x="4583" y="0"/>
                      </a:lnTo>
                      <a:lnTo>
                        <a:pt x="1092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Freeform 41"/>
                <p:cNvSpPr>
                  <a:spLocks/>
                </p:cNvSpPr>
                <p:nvPr/>
              </p:nvSpPr>
              <p:spPr bwMode="auto">
                <a:xfrm>
                  <a:off x="1592263" y="1068388"/>
                  <a:ext cx="3003550" cy="517525"/>
                </a:xfrm>
                <a:custGeom>
                  <a:avLst/>
                  <a:gdLst>
                    <a:gd name="T0" fmla="*/ 40 w 5675"/>
                    <a:gd name="T1" fmla="*/ 0 h 978"/>
                    <a:gd name="T2" fmla="*/ 0 w 5675"/>
                    <a:gd name="T3" fmla="*/ 36 h 978"/>
                    <a:gd name="T4" fmla="*/ 210 w 5675"/>
                    <a:gd name="T5" fmla="*/ 36 h 978"/>
                    <a:gd name="T6" fmla="*/ 170 w 5675"/>
                    <a:gd name="T7" fmla="*/ 0 h 978"/>
                    <a:gd name="T8" fmla="*/ 40 w 5675"/>
                    <a:gd name="T9" fmla="*/ 0 h 9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675"/>
                    <a:gd name="T16" fmla="*/ 0 h 978"/>
                    <a:gd name="T17" fmla="*/ 5675 w 5675"/>
                    <a:gd name="T18" fmla="*/ 978 h 97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675" h="978">
                      <a:moveTo>
                        <a:pt x="1092" y="0"/>
                      </a:moveTo>
                      <a:lnTo>
                        <a:pt x="0" y="978"/>
                      </a:lnTo>
                      <a:lnTo>
                        <a:pt x="5675" y="978"/>
                      </a:lnTo>
                      <a:lnTo>
                        <a:pt x="4583" y="0"/>
                      </a:lnTo>
                      <a:lnTo>
                        <a:pt x="1092" y="0"/>
                      </a:lnTo>
                    </a:path>
                  </a:pathLst>
                </a:custGeom>
                <a:noFill/>
                <a:ln w="26988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Rectangle 42"/>
                <p:cNvSpPr>
                  <a:spLocks noChangeArrowheads="1"/>
                </p:cNvSpPr>
                <p:nvPr/>
              </p:nvSpPr>
              <p:spPr bwMode="auto">
                <a:xfrm>
                  <a:off x="2868613" y="1208088"/>
                  <a:ext cx="4508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600">
                      <a:solidFill>
                        <a:srgbClr val="FFFFFF"/>
                      </a:solidFill>
                    </a:rPr>
                    <a:t>5-HT</a:t>
                  </a:r>
                  <a:endParaRPr lang="es-ES" sz="2400" b="0">
                    <a:latin typeface="Times New Roman" pitchFamily="18" charset="0"/>
                  </a:endParaRPr>
                </a:p>
              </p:txBody>
            </p:sp>
            <p:grpSp>
              <p:nvGrpSpPr>
                <p:cNvPr id="154" name="Group 112"/>
                <p:cNvGrpSpPr>
                  <a:grpSpLocks/>
                </p:cNvGrpSpPr>
                <p:nvPr/>
              </p:nvGrpSpPr>
              <p:grpSpPr bwMode="auto">
                <a:xfrm>
                  <a:off x="2182813" y="685800"/>
                  <a:ext cx="1822450" cy="396875"/>
                  <a:chOff x="2081" y="816"/>
                  <a:chExt cx="1148" cy="250"/>
                </a:xfrm>
              </p:grpSpPr>
              <p:sp>
                <p:nvSpPr>
                  <p:cNvPr id="155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2081" y="835"/>
                    <a:ext cx="1148" cy="212"/>
                  </a:xfrm>
                  <a:prstGeom prst="rect">
                    <a:avLst/>
                  </a:prstGeom>
                  <a:solidFill>
                    <a:srgbClr val="CC0000"/>
                  </a:solidFill>
                  <a:ln w="27051">
                    <a:solidFill>
                      <a:srgbClr val="8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75" y="816"/>
                    <a:ext cx="960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s-MX" sz="1000">
                        <a:solidFill>
                          <a:srgbClr val="FFFF00"/>
                        </a:solidFill>
                      </a:rPr>
                      <a:t>NEURONA PRESINÁPTICA</a:t>
                    </a:r>
                    <a:endParaRPr lang="es-ES" sz="1000">
                      <a:solidFill>
                        <a:srgbClr val="FFFF00"/>
                      </a:solidFill>
                    </a:endParaRPr>
                  </a:p>
                </p:txBody>
              </p:sp>
            </p:grpSp>
          </p:grpSp>
          <p:grpSp>
            <p:nvGrpSpPr>
              <p:cNvPr id="147" name="Group 37"/>
              <p:cNvGrpSpPr>
                <a:grpSpLocks/>
              </p:cNvGrpSpPr>
              <p:nvPr/>
            </p:nvGrpSpPr>
            <p:grpSpPr bwMode="auto">
              <a:xfrm>
                <a:off x="2747963" y="1854200"/>
                <a:ext cx="692150" cy="414338"/>
                <a:chOff x="2437" y="1517"/>
                <a:chExt cx="436" cy="261"/>
              </a:xfrm>
            </p:grpSpPr>
            <p:sp>
              <p:nvSpPr>
                <p:cNvPr id="148" name="Freeform 38"/>
                <p:cNvSpPr>
                  <a:spLocks/>
                </p:cNvSpPr>
                <p:nvPr/>
              </p:nvSpPr>
              <p:spPr bwMode="auto">
                <a:xfrm>
                  <a:off x="2437" y="1517"/>
                  <a:ext cx="436" cy="261"/>
                </a:xfrm>
                <a:custGeom>
                  <a:avLst/>
                  <a:gdLst>
                    <a:gd name="T0" fmla="*/ 8 w 1310"/>
                    <a:gd name="T1" fmla="*/ 18 h 782"/>
                    <a:gd name="T2" fmla="*/ 16 w 1310"/>
                    <a:gd name="T3" fmla="*/ 29 h 782"/>
                    <a:gd name="T4" fmla="*/ 24 w 1310"/>
                    <a:gd name="T5" fmla="*/ 18 h 782"/>
                    <a:gd name="T6" fmla="*/ 32 w 1310"/>
                    <a:gd name="T7" fmla="*/ 29 h 782"/>
                    <a:gd name="T8" fmla="*/ 40 w 1310"/>
                    <a:gd name="T9" fmla="*/ 18 h 782"/>
                    <a:gd name="T10" fmla="*/ 48 w 1310"/>
                    <a:gd name="T11" fmla="*/ 18 h 782"/>
                    <a:gd name="T12" fmla="*/ 48 w 1310"/>
                    <a:gd name="T13" fmla="*/ 0 h 782"/>
                    <a:gd name="T14" fmla="*/ 0 w 1310"/>
                    <a:gd name="T15" fmla="*/ 0 h 782"/>
                    <a:gd name="T16" fmla="*/ 0 w 1310"/>
                    <a:gd name="T17" fmla="*/ 18 h 782"/>
                    <a:gd name="T18" fmla="*/ 8 w 1310"/>
                    <a:gd name="T19" fmla="*/ 18 h 78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310"/>
                    <a:gd name="T31" fmla="*/ 0 h 782"/>
                    <a:gd name="T32" fmla="*/ 1310 w 1310"/>
                    <a:gd name="T33" fmla="*/ 782 h 78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310" h="782">
                      <a:moveTo>
                        <a:pt x="219" y="488"/>
                      </a:moveTo>
                      <a:lnTo>
                        <a:pt x="436" y="782"/>
                      </a:lnTo>
                      <a:lnTo>
                        <a:pt x="655" y="488"/>
                      </a:lnTo>
                      <a:lnTo>
                        <a:pt x="873" y="782"/>
                      </a:lnTo>
                      <a:lnTo>
                        <a:pt x="1092" y="488"/>
                      </a:lnTo>
                      <a:lnTo>
                        <a:pt x="1310" y="488"/>
                      </a:lnTo>
                      <a:lnTo>
                        <a:pt x="1310" y="0"/>
                      </a:lnTo>
                      <a:lnTo>
                        <a:pt x="0" y="0"/>
                      </a:lnTo>
                      <a:lnTo>
                        <a:pt x="0" y="488"/>
                      </a:lnTo>
                      <a:lnTo>
                        <a:pt x="219" y="488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Rectangle 39"/>
                <p:cNvSpPr>
                  <a:spLocks noChangeArrowheads="1"/>
                </p:cNvSpPr>
                <p:nvPr/>
              </p:nvSpPr>
              <p:spPr bwMode="auto">
                <a:xfrm>
                  <a:off x="2609" y="1526"/>
                  <a:ext cx="8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FFFF00"/>
                      </a:solidFill>
                    </a:rPr>
                    <a:t>S</a:t>
                  </a:r>
                  <a:endParaRPr lang="es-ES" sz="2400" b="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47" name="241 Grupo"/>
            <p:cNvGrpSpPr/>
            <p:nvPr/>
          </p:nvGrpSpPr>
          <p:grpSpPr>
            <a:xfrm>
              <a:off x="228600" y="3614738"/>
              <a:ext cx="5715000" cy="1674812"/>
              <a:chOff x="228600" y="3614738"/>
              <a:chExt cx="5715000" cy="1674812"/>
            </a:xfrm>
          </p:grpSpPr>
          <p:sp>
            <p:nvSpPr>
              <p:cNvPr id="120" name="Freeform 344"/>
              <p:cNvSpPr>
                <a:spLocks/>
              </p:cNvSpPr>
              <p:nvPr/>
            </p:nvSpPr>
            <p:spPr bwMode="auto">
              <a:xfrm>
                <a:off x="228600" y="3614738"/>
                <a:ext cx="5715000" cy="1674812"/>
              </a:xfrm>
              <a:custGeom>
                <a:avLst/>
                <a:gdLst>
                  <a:gd name="T0" fmla="*/ 49 w 8870"/>
                  <a:gd name="T1" fmla="*/ 0 h 3020"/>
                  <a:gd name="T2" fmla="*/ 0 w 8870"/>
                  <a:gd name="T3" fmla="*/ 0 h 3020"/>
                  <a:gd name="T4" fmla="*/ 16 w 8870"/>
                  <a:gd name="T5" fmla="*/ 47 h 3020"/>
                  <a:gd name="T6" fmla="*/ 122 w 8870"/>
                  <a:gd name="T7" fmla="*/ 47 h 3020"/>
                  <a:gd name="T8" fmla="*/ 138 w 8870"/>
                  <a:gd name="T9" fmla="*/ 0 h 3020"/>
                  <a:gd name="T10" fmla="*/ 49 w 8870"/>
                  <a:gd name="T11" fmla="*/ 0 h 30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870"/>
                  <a:gd name="T19" fmla="*/ 0 h 3020"/>
                  <a:gd name="T20" fmla="*/ 8870 w 8870"/>
                  <a:gd name="T21" fmla="*/ 3020 h 30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870" h="3020">
                    <a:moveTo>
                      <a:pt x="3168" y="0"/>
                    </a:moveTo>
                    <a:lnTo>
                      <a:pt x="0" y="0"/>
                    </a:lnTo>
                    <a:lnTo>
                      <a:pt x="1056" y="3020"/>
                    </a:lnTo>
                    <a:lnTo>
                      <a:pt x="7815" y="3020"/>
                    </a:lnTo>
                    <a:lnTo>
                      <a:pt x="8870" y="0"/>
                    </a:lnTo>
                    <a:lnTo>
                      <a:pt x="3168" y="0"/>
                    </a:lnTo>
                  </a:path>
                </a:pathLst>
              </a:custGeom>
              <a:gradFill rotWithShape="1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path path="rect">
                  <a:fillToRect l="50000" t="50000" r="50000" b="50000"/>
                </a:path>
              </a:gradFill>
              <a:ln w="4127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1" name="254 Grupo"/>
              <p:cNvGrpSpPr/>
              <p:nvPr/>
            </p:nvGrpSpPr>
            <p:grpSpPr>
              <a:xfrm>
                <a:off x="4676775" y="3641058"/>
                <a:ext cx="757238" cy="889667"/>
                <a:chOff x="4676775" y="3641058"/>
                <a:chExt cx="757238" cy="889667"/>
              </a:xfrm>
            </p:grpSpPr>
            <p:sp>
              <p:nvSpPr>
                <p:cNvPr id="143" name="Line 76"/>
                <p:cNvSpPr>
                  <a:spLocks noChangeShapeType="1"/>
                </p:cNvSpPr>
                <p:nvPr/>
              </p:nvSpPr>
              <p:spPr bwMode="auto">
                <a:xfrm>
                  <a:off x="5129213" y="3641058"/>
                  <a:ext cx="0" cy="38100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4824413" y="4008438"/>
                  <a:ext cx="609600" cy="2746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200">
                      <a:solidFill>
                        <a:srgbClr val="FFFF00"/>
                      </a:solidFill>
                    </a:rPr>
                    <a:t>Ca</a:t>
                  </a:r>
                  <a:r>
                    <a:rPr lang="es-MX" sz="1200" baseline="30000">
                      <a:solidFill>
                        <a:srgbClr val="FFFF00"/>
                      </a:solidFill>
                    </a:rPr>
                    <a:t>++</a:t>
                  </a:r>
                  <a:endParaRPr lang="en-US" sz="1200" baseline="3000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45" name="Freeform 126"/>
                <p:cNvSpPr>
                  <a:spLocks/>
                </p:cNvSpPr>
                <p:nvPr/>
              </p:nvSpPr>
              <p:spPr bwMode="auto">
                <a:xfrm>
                  <a:off x="4676775" y="4302125"/>
                  <a:ext cx="457200" cy="228600"/>
                </a:xfrm>
                <a:custGeom>
                  <a:avLst/>
                  <a:gdLst/>
                  <a:ahLst/>
                  <a:cxnLst>
                    <a:cxn ang="0">
                      <a:pos x="288" y="0"/>
                    </a:cxn>
                    <a:cxn ang="0">
                      <a:pos x="288" y="144"/>
                    </a:cxn>
                    <a:cxn ang="0">
                      <a:pos x="0" y="144"/>
                    </a:cxn>
                  </a:cxnLst>
                  <a:rect l="0" t="0" r="r" b="b"/>
                  <a:pathLst>
                    <a:path w="288" h="144">
                      <a:moveTo>
                        <a:pt x="288" y="0"/>
                      </a:move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2" name="Text Box 133"/>
              <p:cNvSpPr txBox="1">
                <a:spLocks noChangeArrowheads="1"/>
              </p:cNvSpPr>
              <p:nvPr/>
            </p:nvSpPr>
            <p:spPr bwMode="auto">
              <a:xfrm>
                <a:off x="951272" y="4648200"/>
                <a:ext cx="12954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 dirty="0">
                    <a:solidFill>
                      <a:srgbClr val="FFFF00"/>
                    </a:solidFill>
                  </a:rPr>
                  <a:t>PK-</a:t>
                </a:r>
                <a:r>
                  <a:rPr lang="es-MX" sz="1200" dirty="0" err="1">
                    <a:solidFill>
                      <a:srgbClr val="FFFF00"/>
                    </a:solidFill>
                  </a:rPr>
                  <a:t>CaCaM</a:t>
                </a:r>
                <a:endParaRPr lang="en-US" sz="1200" baseline="-250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23" name="Line 191"/>
              <p:cNvSpPr>
                <a:spLocks noChangeShapeType="1"/>
              </p:cNvSpPr>
              <p:nvPr/>
            </p:nvSpPr>
            <p:spPr bwMode="auto">
              <a:xfrm flipV="1">
                <a:off x="1598613" y="3692525"/>
                <a:ext cx="0" cy="9144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4" name="252 Grupo"/>
              <p:cNvGrpSpPr/>
              <p:nvPr/>
            </p:nvGrpSpPr>
            <p:grpSpPr>
              <a:xfrm>
                <a:off x="4189413" y="3657600"/>
                <a:ext cx="728662" cy="1254125"/>
                <a:chOff x="4189413" y="3657600"/>
                <a:chExt cx="728662" cy="1254125"/>
              </a:xfrm>
            </p:grpSpPr>
            <p:sp>
              <p:nvSpPr>
                <p:cNvPr id="140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4287044" y="3657600"/>
                  <a:ext cx="5334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200">
                      <a:solidFill>
                        <a:srgbClr val="FFFF00"/>
                      </a:solidFill>
                    </a:rPr>
                    <a:t>CaM</a:t>
                  </a:r>
                  <a:endParaRPr lang="en-US" sz="1200" baseline="3000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41" name="Line 190"/>
                <p:cNvSpPr>
                  <a:spLocks noChangeShapeType="1"/>
                </p:cNvSpPr>
                <p:nvPr/>
              </p:nvSpPr>
              <p:spPr bwMode="auto">
                <a:xfrm>
                  <a:off x="4553744" y="3997325"/>
                  <a:ext cx="0" cy="68580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Text Box 195"/>
                <p:cNvSpPr txBox="1">
                  <a:spLocks noChangeArrowheads="1"/>
                </p:cNvSpPr>
                <p:nvPr/>
              </p:nvSpPr>
              <p:spPr bwMode="auto">
                <a:xfrm>
                  <a:off x="4189413" y="4637088"/>
                  <a:ext cx="728662" cy="2746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200">
                      <a:solidFill>
                        <a:srgbClr val="FFFF00"/>
                      </a:solidFill>
                    </a:rPr>
                    <a:t>CaCaM</a:t>
                  </a:r>
                  <a:endParaRPr lang="en-US" sz="1200" baseline="3000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25" name="Freeform 197"/>
              <p:cNvSpPr>
                <a:spLocks/>
              </p:cNvSpPr>
              <p:nvPr/>
            </p:nvSpPr>
            <p:spPr bwMode="auto">
              <a:xfrm>
                <a:off x="1600200" y="4919663"/>
                <a:ext cx="838200" cy="2286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44"/>
                  </a:cxn>
                  <a:cxn ang="0">
                    <a:pos x="528" y="144"/>
                  </a:cxn>
                </a:cxnLst>
                <a:rect l="0" t="0" r="r" b="b"/>
                <a:pathLst>
                  <a:path w="528" h="144">
                    <a:moveTo>
                      <a:pt x="0" y="0"/>
                    </a:moveTo>
                    <a:lnTo>
                      <a:pt x="0" y="144"/>
                    </a:lnTo>
                    <a:lnTo>
                      <a:pt x="528" y="144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6" name="243 Grupo"/>
              <p:cNvGrpSpPr/>
              <p:nvPr/>
            </p:nvGrpSpPr>
            <p:grpSpPr>
              <a:xfrm>
                <a:off x="2055813" y="3713162"/>
                <a:ext cx="2057400" cy="1562101"/>
                <a:chOff x="2055813" y="3713162"/>
                <a:chExt cx="2057400" cy="1562101"/>
              </a:xfrm>
            </p:grpSpPr>
            <p:sp>
              <p:nvSpPr>
                <p:cNvPr id="132" name="Line 196"/>
                <p:cNvSpPr>
                  <a:spLocks noChangeShapeType="1"/>
                </p:cNvSpPr>
                <p:nvPr/>
              </p:nvSpPr>
              <p:spPr bwMode="auto">
                <a:xfrm flipH="1">
                  <a:off x="2055813" y="4781550"/>
                  <a:ext cx="2057400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2436813" y="4378325"/>
                  <a:ext cx="12954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200">
                      <a:solidFill>
                        <a:srgbClr val="FFFF00"/>
                      </a:solidFill>
                    </a:rPr>
                    <a:t>PKC-AMP</a:t>
                  </a:r>
                  <a:r>
                    <a:rPr lang="es-MX" sz="1200" baseline="-25000">
                      <a:solidFill>
                        <a:srgbClr val="FFFF00"/>
                      </a:solidFill>
                    </a:rPr>
                    <a:t>C</a:t>
                  </a:r>
                  <a:endParaRPr lang="en-US" sz="1200" baseline="-2500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4" name="Line 199"/>
                <p:cNvSpPr>
                  <a:spLocks noChangeShapeType="1"/>
                </p:cNvSpPr>
                <p:nvPr/>
              </p:nvSpPr>
              <p:spPr bwMode="auto">
                <a:xfrm>
                  <a:off x="3084513" y="4605338"/>
                  <a:ext cx="0" cy="45720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Rectangle 200"/>
                <p:cNvSpPr>
                  <a:spLocks noChangeArrowheads="1"/>
                </p:cNvSpPr>
                <p:nvPr/>
              </p:nvSpPr>
              <p:spPr bwMode="auto">
                <a:xfrm>
                  <a:off x="2513013" y="5000625"/>
                  <a:ext cx="11430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200">
                      <a:solidFill>
                        <a:srgbClr val="00FF00"/>
                      </a:solidFill>
                    </a:rPr>
                    <a:t>Sinapsina I-</a:t>
                  </a:r>
                  <a:r>
                    <a:rPr lang="es-MX" sz="1200">
                      <a:solidFill>
                        <a:srgbClr val="FFFF00"/>
                      </a:solidFill>
                    </a:rPr>
                    <a:t>P</a:t>
                  </a:r>
                  <a:endParaRPr lang="en-US" sz="1200">
                    <a:solidFill>
                      <a:srgbClr val="FFFF00"/>
                    </a:solidFill>
                  </a:endParaRPr>
                </a:p>
              </p:txBody>
            </p:sp>
            <p:grpSp>
              <p:nvGrpSpPr>
                <p:cNvPr id="136" name="237 Grupo"/>
                <p:cNvGrpSpPr/>
                <p:nvPr/>
              </p:nvGrpSpPr>
              <p:grpSpPr>
                <a:xfrm>
                  <a:off x="2118918" y="3713162"/>
                  <a:ext cx="1931191" cy="228600"/>
                  <a:chOff x="2119314" y="3713162"/>
                  <a:chExt cx="1931191" cy="228600"/>
                </a:xfrm>
              </p:grpSpPr>
              <p:sp>
                <p:nvSpPr>
                  <p:cNvPr id="138" name="Freeform 231"/>
                  <p:cNvSpPr>
                    <a:spLocks/>
                  </p:cNvSpPr>
                  <p:nvPr/>
                </p:nvSpPr>
                <p:spPr bwMode="auto">
                  <a:xfrm>
                    <a:off x="2119314" y="3713162"/>
                    <a:ext cx="685800" cy="228600"/>
                  </a:xfrm>
                  <a:custGeom>
                    <a:avLst/>
                    <a:gdLst/>
                    <a:ahLst/>
                    <a:cxnLst>
                      <a:cxn ang="0">
                        <a:pos x="480" y="144"/>
                      </a:cxn>
                      <a:cxn ang="0">
                        <a:pos x="0" y="14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80" h="144">
                        <a:moveTo>
                          <a:pt x="480" y="144"/>
                        </a:moveTo>
                        <a:lnTo>
                          <a:pt x="0" y="144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232"/>
                  <p:cNvSpPr>
                    <a:spLocks/>
                  </p:cNvSpPr>
                  <p:nvPr/>
                </p:nvSpPr>
                <p:spPr bwMode="auto">
                  <a:xfrm flipH="1">
                    <a:off x="3364705" y="3713162"/>
                    <a:ext cx="685800" cy="228600"/>
                  </a:xfrm>
                  <a:custGeom>
                    <a:avLst/>
                    <a:gdLst/>
                    <a:ahLst/>
                    <a:cxnLst>
                      <a:cxn ang="0">
                        <a:pos x="480" y="144"/>
                      </a:cxn>
                      <a:cxn ang="0">
                        <a:pos x="0" y="14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80" h="144">
                        <a:moveTo>
                          <a:pt x="480" y="144"/>
                        </a:moveTo>
                        <a:lnTo>
                          <a:pt x="0" y="144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7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2817813" y="3802010"/>
                  <a:ext cx="5334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200" dirty="0">
                      <a:solidFill>
                        <a:srgbClr val="FFFF00"/>
                      </a:solidFill>
                    </a:rPr>
                    <a:t>K</a:t>
                  </a:r>
                  <a:r>
                    <a:rPr lang="es-MX" sz="1200" baseline="30000" dirty="0">
                      <a:solidFill>
                        <a:srgbClr val="FFFF00"/>
                      </a:solidFill>
                    </a:rPr>
                    <a:t>+</a:t>
                  </a:r>
                  <a:endParaRPr lang="en-US" sz="1200" baseline="30000" dirty="0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7" name="255 Grupo"/>
              <p:cNvGrpSpPr/>
              <p:nvPr/>
            </p:nvGrpSpPr>
            <p:grpSpPr>
              <a:xfrm>
                <a:off x="730250" y="3641058"/>
                <a:ext cx="3700463" cy="637255"/>
                <a:chOff x="730250" y="3641058"/>
                <a:chExt cx="3700463" cy="637255"/>
              </a:xfrm>
            </p:grpSpPr>
            <p:sp>
              <p:nvSpPr>
                <p:cNvPr id="128" name="Line 170"/>
                <p:cNvSpPr>
                  <a:spLocks noChangeShapeType="1"/>
                </p:cNvSpPr>
                <p:nvPr/>
              </p:nvSpPr>
              <p:spPr bwMode="auto">
                <a:xfrm>
                  <a:off x="1306513" y="4170363"/>
                  <a:ext cx="3124200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29" name="253 Grupo"/>
                <p:cNvGrpSpPr/>
                <p:nvPr/>
              </p:nvGrpSpPr>
              <p:grpSpPr>
                <a:xfrm>
                  <a:off x="730250" y="3641058"/>
                  <a:ext cx="609600" cy="637255"/>
                  <a:chOff x="730250" y="3641058"/>
                  <a:chExt cx="609600" cy="637255"/>
                </a:xfrm>
              </p:grpSpPr>
              <p:sp>
                <p:nvSpPr>
                  <p:cNvPr id="130" name="Text Box 1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0250" y="4003675"/>
                    <a:ext cx="609600" cy="27463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s-MX" sz="1200">
                        <a:solidFill>
                          <a:srgbClr val="FFFF00"/>
                        </a:solidFill>
                      </a:rPr>
                      <a:t>Ca</a:t>
                    </a:r>
                    <a:r>
                      <a:rPr lang="es-MX" sz="1200" baseline="30000">
                        <a:solidFill>
                          <a:srgbClr val="FFFF00"/>
                        </a:solidFill>
                      </a:rPr>
                      <a:t>++</a:t>
                    </a:r>
                    <a:endParaRPr lang="en-US" sz="1200" baseline="3000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131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1035050" y="3641058"/>
                    <a:ext cx="0" cy="381000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8" name="260 Grupo"/>
            <p:cNvGrpSpPr/>
            <p:nvPr/>
          </p:nvGrpSpPr>
          <p:grpSpPr>
            <a:xfrm>
              <a:off x="228600" y="2016125"/>
              <a:ext cx="5711825" cy="1612900"/>
              <a:chOff x="228600" y="2016125"/>
              <a:chExt cx="5711825" cy="1612900"/>
            </a:xfrm>
          </p:grpSpPr>
          <p:grpSp>
            <p:nvGrpSpPr>
              <p:cNvPr id="49" name="Group 160"/>
              <p:cNvGrpSpPr>
                <a:grpSpLocks/>
              </p:cNvGrpSpPr>
              <p:nvPr/>
            </p:nvGrpSpPr>
            <p:grpSpPr bwMode="auto">
              <a:xfrm>
                <a:off x="3719513" y="3055938"/>
                <a:ext cx="2220912" cy="573087"/>
                <a:chOff x="2391" y="2069"/>
                <a:chExt cx="1399" cy="361"/>
              </a:xfrm>
            </p:grpSpPr>
            <p:grpSp>
              <p:nvGrpSpPr>
                <p:cNvPr id="103" name="Group 155"/>
                <p:cNvGrpSpPr>
                  <a:grpSpLocks/>
                </p:cNvGrpSpPr>
                <p:nvPr/>
              </p:nvGrpSpPr>
              <p:grpSpPr bwMode="auto">
                <a:xfrm>
                  <a:off x="2769" y="2069"/>
                  <a:ext cx="1021" cy="336"/>
                  <a:chOff x="2769" y="2069"/>
                  <a:chExt cx="1021" cy="336"/>
                </a:xfrm>
              </p:grpSpPr>
              <p:grpSp>
                <p:nvGrpSpPr>
                  <p:cNvPr id="11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3454" y="2069"/>
                    <a:ext cx="336" cy="336"/>
                    <a:chOff x="336" y="1824"/>
                    <a:chExt cx="336" cy="336"/>
                  </a:xfrm>
                </p:grpSpPr>
                <p:sp>
                  <p:nvSpPr>
                    <p:cNvPr id="118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6" y="1824"/>
                      <a:ext cx="336" cy="336"/>
                    </a:xfrm>
                    <a:prstGeom prst="rect">
                      <a:avLst/>
                    </a:prstGeom>
                    <a:blipFill dpi="0" rotWithShape="1">
                      <a:blip r:embed="rId4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0" y="1867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FFFF00"/>
                          </a:solidFill>
                          <a:latin typeface="Univers" pitchFamily="34" charset="0"/>
                        </a:rPr>
                        <a:t>T</a:t>
                      </a:r>
                      <a:endParaRPr lang="en-US">
                        <a:solidFill>
                          <a:srgbClr val="FFFF00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  <p:grpSp>
                <p:nvGrpSpPr>
                  <p:cNvPr id="11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3111" y="2069"/>
                    <a:ext cx="336" cy="336"/>
                    <a:chOff x="1152" y="1536"/>
                    <a:chExt cx="336" cy="336"/>
                  </a:xfrm>
                </p:grpSpPr>
                <p:sp>
                  <p:nvSpPr>
                    <p:cNvPr id="116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2" y="1536"/>
                      <a:ext cx="336" cy="336"/>
                    </a:xfrm>
                    <a:prstGeom prst="rect">
                      <a:avLst/>
                    </a:prstGeom>
                    <a:blipFill dpi="0" rotWithShape="0">
                      <a:blip r:embed="rId5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76" y="1579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00FF00"/>
                          </a:solidFill>
                          <a:latin typeface="Univers" pitchFamily="34" charset="0"/>
                        </a:rPr>
                        <a:t>N</a:t>
                      </a:r>
                      <a:endParaRPr lang="en-US">
                        <a:solidFill>
                          <a:srgbClr val="00FF00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  <p:grpSp>
                <p:nvGrpSpPr>
                  <p:cNvPr id="11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769" y="2069"/>
                    <a:ext cx="336" cy="336"/>
                    <a:chOff x="672" y="912"/>
                    <a:chExt cx="336" cy="336"/>
                  </a:xfrm>
                </p:grpSpPr>
                <p:sp>
                  <p:nvSpPr>
                    <p:cNvPr id="114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2" y="912"/>
                      <a:ext cx="336" cy="336"/>
                    </a:xfrm>
                    <a:prstGeom prst="rect">
                      <a:avLst/>
                    </a:prstGeom>
                    <a:blipFill dpi="0" rotWithShape="1">
                      <a:blip r:embed="rId6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Text Box 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96" y="955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A50021"/>
                          </a:solidFill>
                          <a:latin typeface="Univers" pitchFamily="34" charset="0"/>
                        </a:rPr>
                        <a:t>L</a:t>
                      </a:r>
                      <a:endParaRPr lang="en-US">
                        <a:solidFill>
                          <a:srgbClr val="A50021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</p:grpSp>
            <p:grpSp>
              <p:nvGrpSpPr>
                <p:cNvPr id="104" name="Group 153"/>
                <p:cNvGrpSpPr>
                  <a:grpSpLocks/>
                </p:cNvGrpSpPr>
                <p:nvPr/>
              </p:nvGrpSpPr>
              <p:grpSpPr bwMode="auto">
                <a:xfrm>
                  <a:off x="2391" y="2142"/>
                  <a:ext cx="411" cy="288"/>
                  <a:chOff x="789" y="1344"/>
                  <a:chExt cx="411" cy="288"/>
                </a:xfrm>
              </p:grpSpPr>
              <p:grpSp>
                <p:nvGrpSpPr>
                  <p:cNvPr id="105" name="Group 147"/>
                  <p:cNvGrpSpPr>
                    <a:grpSpLocks/>
                  </p:cNvGrpSpPr>
                  <p:nvPr/>
                </p:nvGrpSpPr>
                <p:grpSpPr bwMode="auto">
                  <a:xfrm>
                    <a:off x="960" y="1344"/>
                    <a:ext cx="240" cy="288"/>
                    <a:chOff x="288" y="1680"/>
                    <a:chExt cx="240" cy="288"/>
                  </a:xfrm>
                </p:grpSpPr>
                <p:sp>
                  <p:nvSpPr>
                    <p:cNvPr id="109" name="AutoShap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" y="1680"/>
                      <a:ext cx="168" cy="288"/>
                    </a:xfrm>
                    <a:prstGeom prst="can">
                      <a:avLst>
                        <a:gd name="adj" fmla="val 42857"/>
                      </a:avLst>
                    </a:prstGeom>
                    <a:solidFill>
                      <a:srgbClr val="00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88" y="1766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800000"/>
                          </a:solidFill>
                        </a:rPr>
                        <a:t>Ka</a:t>
                      </a:r>
                      <a:endParaRPr lang="es-ES" sz="1000">
                        <a:solidFill>
                          <a:srgbClr val="800000"/>
                        </a:solidFill>
                      </a:endParaRPr>
                    </a:p>
                  </p:txBody>
                </p:sp>
              </p:grpSp>
              <p:grpSp>
                <p:nvGrpSpPr>
                  <p:cNvPr id="106" name="Group 150"/>
                  <p:cNvGrpSpPr>
                    <a:grpSpLocks/>
                  </p:cNvGrpSpPr>
                  <p:nvPr/>
                </p:nvGrpSpPr>
                <p:grpSpPr bwMode="auto">
                  <a:xfrm>
                    <a:off x="789" y="1344"/>
                    <a:ext cx="240" cy="288"/>
                    <a:chOff x="480" y="1680"/>
                    <a:chExt cx="240" cy="288"/>
                  </a:xfrm>
                </p:grpSpPr>
                <p:sp>
                  <p:nvSpPr>
                    <p:cNvPr id="107" name="AutoShap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6" y="1680"/>
                      <a:ext cx="168" cy="288"/>
                    </a:xfrm>
                    <a:prstGeom prst="can">
                      <a:avLst>
                        <a:gd name="adj" fmla="val 42857"/>
                      </a:avLst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" y="1764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006600"/>
                          </a:solidFill>
                        </a:rPr>
                        <a:t>Ks</a:t>
                      </a:r>
                      <a:endParaRPr lang="es-ES" sz="1000">
                        <a:solidFill>
                          <a:srgbClr val="0066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50" name="258 Grupo"/>
              <p:cNvGrpSpPr/>
              <p:nvPr/>
            </p:nvGrpSpPr>
            <p:grpSpPr>
              <a:xfrm>
                <a:off x="811213" y="2016125"/>
                <a:ext cx="446087" cy="990600"/>
                <a:chOff x="811213" y="2016125"/>
                <a:chExt cx="446087" cy="990600"/>
              </a:xfrm>
            </p:grpSpPr>
            <p:grpSp>
              <p:nvGrpSpPr>
                <p:cNvPr id="98" name="Group 5"/>
                <p:cNvGrpSpPr>
                  <a:grpSpLocks/>
                </p:cNvGrpSpPr>
                <p:nvPr/>
              </p:nvGrpSpPr>
              <p:grpSpPr bwMode="auto">
                <a:xfrm>
                  <a:off x="811213" y="2016125"/>
                  <a:ext cx="446087" cy="436563"/>
                  <a:chOff x="4608" y="720"/>
                  <a:chExt cx="281" cy="275"/>
                </a:xfrm>
              </p:grpSpPr>
              <p:sp>
                <p:nvSpPr>
                  <p:cNvPr id="100" name="Freeform 317"/>
                  <p:cNvSpPr>
                    <a:spLocks/>
                  </p:cNvSpPr>
                  <p:nvPr/>
                </p:nvSpPr>
                <p:spPr bwMode="auto">
                  <a:xfrm>
                    <a:off x="4608" y="720"/>
                    <a:ext cx="281" cy="275"/>
                  </a:xfrm>
                  <a:custGeom>
                    <a:avLst/>
                    <a:gdLst>
                      <a:gd name="T0" fmla="*/ 18 w 1121"/>
                      <a:gd name="T1" fmla="*/ 8 h 1103"/>
                      <a:gd name="T2" fmla="*/ 18 w 1121"/>
                      <a:gd name="T3" fmla="*/ 7 h 1103"/>
                      <a:gd name="T4" fmla="*/ 17 w 1121"/>
                      <a:gd name="T5" fmla="*/ 5 h 1103"/>
                      <a:gd name="T6" fmla="*/ 16 w 1121"/>
                      <a:gd name="T7" fmla="*/ 4 h 1103"/>
                      <a:gd name="T8" fmla="*/ 15 w 1121"/>
                      <a:gd name="T9" fmla="*/ 2 h 1103"/>
                      <a:gd name="T10" fmla="*/ 14 w 1121"/>
                      <a:gd name="T11" fmla="*/ 1 h 1103"/>
                      <a:gd name="T12" fmla="*/ 12 w 1121"/>
                      <a:gd name="T13" fmla="*/ 1 h 1103"/>
                      <a:gd name="T14" fmla="*/ 11 w 1121"/>
                      <a:gd name="T15" fmla="*/ 0 h 1103"/>
                      <a:gd name="T16" fmla="*/ 9 w 1121"/>
                      <a:gd name="T17" fmla="*/ 0 h 1103"/>
                      <a:gd name="T18" fmla="*/ 7 w 1121"/>
                      <a:gd name="T19" fmla="*/ 0 h 1103"/>
                      <a:gd name="T20" fmla="*/ 6 w 1121"/>
                      <a:gd name="T21" fmla="*/ 1 h 1103"/>
                      <a:gd name="T22" fmla="*/ 4 w 1121"/>
                      <a:gd name="T23" fmla="*/ 1 h 1103"/>
                      <a:gd name="T24" fmla="*/ 3 w 1121"/>
                      <a:gd name="T25" fmla="*/ 2 h 1103"/>
                      <a:gd name="T26" fmla="*/ 2 w 1121"/>
                      <a:gd name="T27" fmla="*/ 4 h 1103"/>
                      <a:gd name="T28" fmla="*/ 1 w 1121"/>
                      <a:gd name="T29" fmla="*/ 5 h 1103"/>
                      <a:gd name="T30" fmla="*/ 0 w 1121"/>
                      <a:gd name="T31" fmla="*/ 7 h 1103"/>
                      <a:gd name="T32" fmla="*/ 0 w 1121"/>
                      <a:gd name="T33" fmla="*/ 8 h 1103"/>
                      <a:gd name="T34" fmla="*/ 0 w 1121"/>
                      <a:gd name="T35" fmla="*/ 10 h 1103"/>
                      <a:gd name="T36" fmla="*/ 1 w 1121"/>
                      <a:gd name="T37" fmla="*/ 12 h 1103"/>
                      <a:gd name="T38" fmla="*/ 2 w 1121"/>
                      <a:gd name="T39" fmla="*/ 13 h 1103"/>
                      <a:gd name="T40" fmla="*/ 3 w 1121"/>
                      <a:gd name="T41" fmla="*/ 15 h 1103"/>
                      <a:gd name="T42" fmla="*/ 4 w 1121"/>
                      <a:gd name="T43" fmla="*/ 16 h 1103"/>
                      <a:gd name="T44" fmla="*/ 6 w 1121"/>
                      <a:gd name="T45" fmla="*/ 16 h 1103"/>
                      <a:gd name="T46" fmla="*/ 7 w 1121"/>
                      <a:gd name="T47" fmla="*/ 17 h 1103"/>
                      <a:gd name="T48" fmla="*/ 9 w 1121"/>
                      <a:gd name="T49" fmla="*/ 17 h 1103"/>
                      <a:gd name="T50" fmla="*/ 11 w 1121"/>
                      <a:gd name="T51" fmla="*/ 17 h 1103"/>
                      <a:gd name="T52" fmla="*/ 12 w 1121"/>
                      <a:gd name="T53" fmla="*/ 16 h 1103"/>
                      <a:gd name="T54" fmla="*/ 14 w 1121"/>
                      <a:gd name="T55" fmla="*/ 16 h 1103"/>
                      <a:gd name="T56" fmla="*/ 15 w 1121"/>
                      <a:gd name="T57" fmla="*/ 15 h 1103"/>
                      <a:gd name="T58" fmla="*/ 16 w 1121"/>
                      <a:gd name="T59" fmla="*/ 13 h 1103"/>
                      <a:gd name="T60" fmla="*/ 17 w 1121"/>
                      <a:gd name="T61" fmla="*/ 12 h 1103"/>
                      <a:gd name="T62" fmla="*/ 18 w 1121"/>
                      <a:gd name="T63" fmla="*/ 10 h 1103"/>
                      <a:gd name="T64" fmla="*/ 18 w 1121"/>
                      <a:gd name="T65" fmla="*/ 8 h 1103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121"/>
                      <a:gd name="T100" fmla="*/ 0 h 1103"/>
                      <a:gd name="T101" fmla="*/ 1121 w 1121"/>
                      <a:gd name="T102" fmla="*/ 1103 h 1103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121" h="1103">
                        <a:moveTo>
                          <a:pt x="1121" y="552"/>
                        </a:moveTo>
                        <a:lnTo>
                          <a:pt x="1110" y="440"/>
                        </a:lnTo>
                        <a:lnTo>
                          <a:pt x="1077" y="336"/>
                        </a:lnTo>
                        <a:lnTo>
                          <a:pt x="1025" y="242"/>
                        </a:lnTo>
                        <a:lnTo>
                          <a:pt x="956" y="161"/>
                        </a:lnTo>
                        <a:lnTo>
                          <a:pt x="874" y="94"/>
                        </a:lnTo>
                        <a:lnTo>
                          <a:pt x="779" y="43"/>
                        </a:lnTo>
                        <a:lnTo>
                          <a:pt x="674" y="10"/>
                        </a:lnTo>
                        <a:lnTo>
                          <a:pt x="561" y="0"/>
                        </a:lnTo>
                        <a:lnTo>
                          <a:pt x="447" y="10"/>
                        </a:lnTo>
                        <a:lnTo>
                          <a:pt x="343" y="43"/>
                        </a:lnTo>
                        <a:lnTo>
                          <a:pt x="246" y="94"/>
                        </a:lnTo>
                        <a:lnTo>
                          <a:pt x="164" y="161"/>
                        </a:lnTo>
                        <a:lnTo>
                          <a:pt x="95" y="242"/>
                        </a:lnTo>
                        <a:lnTo>
                          <a:pt x="43" y="336"/>
                        </a:lnTo>
                        <a:lnTo>
                          <a:pt x="10" y="440"/>
                        </a:lnTo>
                        <a:lnTo>
                          <a:pt x="0" y="552"/>
                        </a:lnTo>
                        <a:lnTo>
                          <a:pt x="10" y="662"/>
                        </a:lnTo>
                        <a:lnTo>
                          <a:pt x="43" y="766"/>
                        </a:lnTo>
                        <a:lnTo>
                          <a:pt x="95" y="860"/>
                        </a:lnTo>
                        <a:lnTo>
                          <a:pt x="164" y="941"/>
                        </a:lnTo>
                        <a:lnTo>
                          <a:pt x="246" y="1008"/>
                        </a:lnTo>
                        <a:lnTo>
                          <a:pt x="343" y="1059"/>
                        </a:lnTo>
                        <a:lnTo>
                          <a:pt x="447" y="1092"/>
                        </a:lnTo>
                        <a:lnTo>
                          <a:pt x="561" y="1103"/>
                        </a:lnTo>
                        <a:lnTo>
                          <a:pt x="674" y="1092"/>
                        </a:lnTo>
                        <a:lnTo>
                          <a:pt x="779" y="1059"/>
                        </a:lnTo>
                        <a:lnTo>
                          <a:pt x="874" y="1008"/>
                        </a:lnTo>
                        <a:lnTo>
                          <a:pt x="956" y="941"/>
                        </a:lnTo>
                        <a:lnTo>
                          <a:pt x="1025" y="860"/>
                        </a:lnTo>
                        <a:lnTo>
                          <a:pt x="1077" y="766"/>
                        </a:lnTo>
                        <a:lnTo>
                          <a:pt x="1110" y="662"/>
                        </a:lnTo>
                        <a:lnTo>
                          <a:pt x="1121" y="552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" name="Freeform 318"/>
                  <p:cNvSpPr>
                    <a:spLocks/>
                  </p:cNvSpPr>
                  <p:nvPr/>
                </p:nvSpPr>
                <p:spPr bwMode="auto">
                  <a:xfrm>
                    <a:off x="4608" y="720"/>
                    <a:ext cx="281" cy="275"/>
                  </a:xfrm>
                  <a:custGeom>
                    <a:avLst/>
                    <a:gdLst>
                      <a:gd name="T0" fmla="*/ 18 w 1121"/>
                      <a:gd name="T1" fmla="*/ 8 h 1103"/>
                      <a:gd name="T2" fmla="*/ 18 w 1121"/>
                      <a:gd name="T3" fmla="*/ 7 h 1103"/>
                      <a:gd name="T4" fmla="*/ 17 w 1121"/>
                      <a:gd name="T5" fmla="*/ 5 h 1103"/>
                      <a:gd name="T6" fmla="*/ 16 w 1121"/>
                      <a:gd name="T7" fmla="*/ 4 h 1103"/>
                      <a:gd name="T8" fmla="*/ 15 w 1121"/>
                      <a:gd name="T9" fmla="*/ 2 h 1103"/>
                      <a:gd name="T10" fmla="*/ 14 w 1121"/>
                      <a:gd name="T11" fmla="*/ 1 h 1103"/>
                      <a:gd name="T12" fmla="*/ 12 w 1121"/>
                      <a:gd name="T13" fmla="*/ 1 h 1103"/>
                      <a:gd name="T14" fmla="*/ 11 w 1121"/>
                      <a:gd name="T15" fmla="*/ 0 h 1103"/>
                      <a:gd name="T16" fmla="*/ 9 w 1121"/>
                      <a:gd name="T17" fmla="*/ 0 h 1103"/>
                      <a:gd name="T18" fmla="*/ 7 w 1121"/>
                      <a:gd name="T19" fmla="*/ 0 h 1103"/>
                      <a:gd name="T20" fmla="*/ 6 w 1121"/>
                      <a:gd name="T21" fmla="*/ 1 h 1103"/>
                      <a:gd name="T22" fmla="*/ 4 w 1121"/>
                      <a:gd name="T23" fmla="*/ 1 h 1103"/>
                      <a:gd name="T24" fmla="*/ 3 w 1121"/>
                      <a:gd name="T25" fmla="*/ 2 h 1103"/>
                      <a:gd name="T26" fmla="*/ 2 w 1121"/>
                      <a:gd name="T27" fmla="*/ 4 h 1103"/>
                      <a:gd name="T28" fmla="*/ 1 w 1121"/>
                      <a:gd name="T29" fmla="*/ 5 h 1103"/>
                      <a:gd name="T30" fmla="*/ 0 w 1121"/>
                      <a:gd name="T31" fmla="*/ 7 h 1103"/>
                      <a:gd name="T32" fmla="*/ 0 w 1121"/>
                      <a:gd name="T33" fmla="*/ 8 h 1103"/>
                      <a:gd name="T34" fmla="*/ 0 w 1121"/>
                      <a:gd name="T35" fmla="*/ 10 h 1103"/>
                      <a:gd name="T36" fmla="*/ 1 w 1121"/>
                      <a:gd name="T37" fmla="*/ 12 h 1103"/>
                      <a:gd name="T38" fmla="*/ 2 w 1121"/>
                      <a:gd name="T39" fmla="*/ 13 h 1103"/>
                      <a:gd name="T40" fmla="*/ 3 w 1121"/>
                      <a:gd name="T41" fmla="*/ 15 h 1103"/>
                      <a:gd name="T42" fmla="*/ 4 w 1121"/>
                      <a:gd name="T43" fmla="*/ 16 h 1103"/>
                      <a:gd name="T44" fmla="*/ 6 w 1121"/>
                      <a:gd name="T45" fmla="*/ 16 h 1103"/>
                      <a:gd name="T46" fmla="*/ 7 w 1121"/>
                      <a:gd name="T47" fmla="*/ 17 h 1103"/>
                      <a:gd name="T48" fmla="*/ 9 w 1121"/>
                      <a:gd name="T49" fmla="*/ 17 h 1103"/>
                      <a:gd name="T50" fmla="*/ 11 w 1121"/>
                      <a:gd name="T51" fmla="*/ 17 h 1103"/>
                      <a:gd name="T52" fmla="*/ 12 w 1121"/>
                      <a:gd name="T53" fmla="*/ 16 h 1103"/>
                      <a:gd name="T54" fmla="*/ 14 w 1121"/>
                      <a:gd name="T55" fmla="*/ 16 h 1103"/>
                      <a:gd name="T56" fmla="*/ 15 w 1121"/>
                      <a:gd name="T57" fmla="*/ 15 h 1103"/>
                      <a:gd name="T58" fmla="*/ 16 w 1121"/>
                      <a:gd name="T59" fmla="*/ 13 h 1103"/>
                      <a:gd name="T60" fmla="*/ 17 w 1121"/>
                      <a:gd name="T61" fmla="*/ 12 h 1103"/>
                      <a:gd name="T62" fmla="*/ 18 w 1121"/>
                      <a:gd name="T63" fmla="*/ 10 h 1103"/>
                      <a:gd name="T64" fmla="*/ 18 w 1121"/>
                      <a:gd name="T65" fmla="*/ 8 h 1103"/>
                      <a:gd name="T66" fmla="*/ 18 w 1121"/>
                      <a:gd name="T67" fmla="*/ 8 h 1103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1121"/>
                      <a:gd name="T103" fmla="*/ 0 h 1103"/>
                      <a:gd name="T104" fmla="*/ 1121 w 1121"/>
                      <a:gd name="T105" fmla="*/ 1103 h 1103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1121" h="1103">
                        <a:moveTo>
                          <a:pt x="1121" y="552"/>
                        </a:moveTo>
                        <a:lnTo>
                          <a:pt x="1110" y="440"/>
                        </a:lnTo>
                        <a:lnTo>
                          <a:pt x="1077" y="336"/>
                        </a:lnTo>
                        <a:lnTo>
                          <a:pt x="1025" y="242"/>
                        </a:lnTo>
                        <a:lnTo>
                          <a:pt x="956" y="161"/>
                        </a:lnTo>
                        <a:lnTo>
                          <a:pt x="874" y="94"/>
                        </a:lnTo>
                        <a:lnTo>
                          <a:pt x="779" y="43"/>
                        </a:lnTo>
                        <a:lnTo>
                          <a:pt x="674" y="10"/>
                        </a:lnTo>
                        <a:lnTo>
                          <a:pt x="561" y="0"/>
                        </a:lnTo>
                        <a:lnTo>
                          <a:pt x="447" y="10"/>
                        </a:lnTo>
                        <a:lnTo>
                          <a:pt x="343" y="43"/>
                        </a:lnTo>
                        <a:lnTo>
                          <a:pt x="246" y="94"/>
                        </a:lnTo>
                        <a:lnTo>
                          <a:pt x="164" y="161"/>
                        </a:lnTo>
                        <a:lnTo>
                          <a:pt x="95" y="242"/>
                        </a:lnTo>
                        <a:lnTo>
                          <a:pt x="43" y="336"/>
                        </a:lnTo>
                        <a:lnTo>
                          <a:pt x="10" y="440"/>
                        </a:lnTo>
                        <a:lnTo>
                          <a:pt x="0" y="552"/>
                        </a:lnTo>
                        <a:lnTo>
                          <a:pt x="10" y="662"/>
                        </a:lnTo>
                        <a:lnTo>
                          <a:pt x="43" y="766"/>
                        </a:lnTo>
                        <a:lnTo>
                          <a:pt x="95" y="860"/>
                        </a:lnTo>
                        <a:lnTo>
                          <a:pt x="164" y="941"/>
                        </a:lnTo>
                        <a:lnTo>
                          <a:pt x="246" y="1008"/>
                        </a:lnTo>
                        <a:lnTo>
                          <a:pt x="343" y="1059"/>
                        </a:lnTo>
                        <a:lnTo>
                          <a:pt x="447" y="1092"/>
                        </a:lnTo>
                        <a:lnTo>
                          <a:pt x="561" y="1103"/>
                        </a:lnTo>
                        <a:lnTo>
                          <a:pt x="674" y="1092"/>
                        </a:lnTo>
                        <a:lnTo>
                          <a:pt x="779" y="1059"/>
                        </a:lnTo>
                        <a:lnTo>
                          <a:pt x="874" y="1008"/>
                        </a:lnTo>
                        <a:lnTo>
                          <a:pt x="956" y="941"/>
                        </a:lnTo>
                        <a:lnTo>
                          <a:pt x="1025" y="860"/>
                        </a:lnTo>
                        <a:lnTo>
                          <a:pt x="1077" y="766"/>
                        </a:lnTo>
                        <a:lnTo>
                          <a:pt x="1110" y="662"/>
                        </a:lnTo>
                        <a:lnTo>
                          <a:pt x="1121" y="552"/>
                        </a:lnTo>
                      </a:path>
                    </a:pathLst>
                  </a:custGeom>
                  <a:solidFill>
                    <a:schemeClr val="bg1"/>
                  </a:solidFill>
                  <a:ln w="20701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4651" y="800"/>
                    <a:ext cx="196" cy="1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/>
                    <a:r>
                      <a:rPr lang="es-ES" sz="1200">
                        <a:solidFill>
                          <a:srgbClr val="006600"/>
                        </a:solidFill>
                      </a:rPr>
                      <a:t>Ca</a:t>
                    </a:r>
                    <a:r>
                      <a:rPr lang="es-ES" sz="1200" baseline="30000">
                        <a:solidFill>
                          <a:srgbClr val="006600"/>
                        </a:solidFill>
                      </a:rPr>
                      <a:t>++</a:t>
                    </a:r>
                    <a:endParaRPr lang="es-ES" sz="1200" b="0" baseline="30000">
                      <a:solidFill>
                        <a:srgbClr val="0066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99" name="Line 69"/>
                <p:cNvSpPr>
                  <a:spLocks noChangeShapeType="1"/>
                </p:cNvSpPr>
                <p:nvPr/>
              </p:nvSpPr>
              <p:spPr bwMode="auto">
                <a:xfrm>
                  <a:off x="1035050" y="2549525"/>
                  <a:ext cx="0" cy="45720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" name="259 Grupo"/>
              <p:cNvGrpSpPr/>
              <p:nvPr/>
            </p:nvGrpSpPr>
            <p:grpSpPr>
              <a:xfrm>
                <a:off x="4906963" y="2016125"/>
                <a:ext cx="446087" cy="990600"/>
                <a:chOff x="4906963" y="2016125"/>
                <a:chExt cx="446087" cy="990600"/>
              </a:xfrm>
            </p:grpSpPr>
            <p:grpSp>
              <p:nvGrpSpPr>
                <p:cNvPr id="93" name="Group 70"/>
                <p:cNvGrpSpPr>
                  <a:grpSpLocks/>
                </p:cNvGrpSpPr>
                <p:nvPr/>
              </p:nvGrpSpPr>
              <p:grpSpPr bwMode="auto">
                <a:xfrm>
                  <a:off x="4906963" y="2016125"/>
                  <a:ext cx="446087" cy="436563"/>
                  <a:chOff x="4608" y="720"/>
                  <a:chExt cx="281" cy="275"/>
                </a:xfrm>
              </p:grpSpPr>
              <p:sp>
                <p:nvSpPr>
                  <p:cNvPr id="95" name="Freeform 317"/>
                  <p:cNvSpPr>
                    <a:spLocks/>
                  </p:cNvSpPr>
                  <p:nvPr/>
                </p:nvSpPr>
                <p:spPr bwMode="auto">
                  <a:xfrm>
                    <a:off x="4608" y="720"/>
                    <a:ext cx="281" cy="275"/>
                  </a:xfrm>
                  <a:custGeom>
                    <a:avLst/>
                    <a:gdLst>
                      <a:gd name="T0" fmla="*/ 18 w 1121"/>
                      <a:gd name="T1" fmla="*/ 8 h 1103"/>
                      <a:gd name="T2" fmla="*/ 18 w 1121"/>
                      <a:gd name="T3" fmla="*/ 7 h 1103"/>
                      <a:gd name="T4" fmla="*/ 17 w 1121"/>
                      <a:gd name="T5" fmla="*/ 5 h 1103"/>
                      <a:gd name="T6" fmla="*/ 16 w 1121"/>
                      <a:gd name="T7" fmla="*/ 4 h 1103"/>
                      <a:gd name="T8" fmla="*/ 15 w 1121"/>
                      <a:gd name="T9" fmla="*/ 2 h 1103"/>
                      <a:gd name="T10" fmla="*/ 14 w 1121"/>
                      <a:gd name="T11" fmla="*/ 1 h 1103"/>
                      <a:gd name="T12" fmla="*/ 12 w 1121"/>
                      <a:gd name="T13" fmla="*/ 1 h 1103"/>
                      <a:gd name="T14" fmla="*/ 11 w 1121"/>
                      <a:gd name="T15" fmla="*/ 0 h 1103"/>
                      <a:gd name="T16" fmla="*/ 9 w 1121"/>
                      <a:gd name="T17" fmla="*/ 0 h 1103"/>
                      <a:gd name="T18" fmla="*/ 7 w 1121"/>
                      <a:gd name="T19" fmla="*/ 0 h 1103"/>
                      <a:gd name="T20" fmla="*/ 6 w 1121"/>
                      <a:gd name="T21" fmla="*/ 1 h 1103"/>
                      <a:gd name="T22" fmla="*/ 4 w 1121"/>
                      <a:gd name="T23" fmla="*/ 1 h 1103"/>
                      <a:gd name="T24" fmla="*/ 3 w 1121"/>
                      <a:gd name="T25" fmla="*/ 2 h 1103"/>
                      <a:gd name="T26" fmla="*/ 2 w 1121"/>
                      <a:gd name="T27" fmla="*/ 4 h 1103"/>
                      <a:gd name="T28" fmla="*/ 1 w 1121"/>
                      <a:gd name="T29" fmla="*/ 5 h 1103"/>
                      <a:gd name="T30" fmla="*/ 0 w 1121"/>
                      <a:gd name="T31" fmla="*/ 7 h 1103"/>
                      <a:gd name="T32" fmla="*/ 0 w 1121"/>
                      <a:gd name="T33" fmla="*/ 8 h 1103"/>
                      <a:gd name="T34" fmla="*/ 0 w 1121"/>
                      <a:gd name="T35" fmla="*/ 10 h 1103"/>
                      <a:gd name="T36" fmla="*/ 1 w 1121"/>
                      <a:gd name="T37" fmla="*/ 12 h 1103"/>
                      <a:gd name="T38" fmla="*/ 2 w 1121"/>
                      <a:gd name="T39" fmla="*/ 13 h 1103"/>
                      <a:gd name="T40" fmla="*/ 3 w 1121"/>
                      <a:gd name="T41" fmla="*/ 15 h 1103"/>
                      <a:gd name="T42" fmla="*/ 4 w 1121"/>
                      <a:gd name="T43" fmla="*/ 16 h 1103"/>
                      <a:gd name="T44" fmla="*/ 6 w 1121"/>
                      <a:gd name="T45" fmla="*/ 16 h 1103"/>
                      <a:gd name="T46" fmla="*/ 7 w 1121"/>
                      <a:gd name="T47" fmla="*/ 17 h 1103"/>
                      <a:gd name="T48" fmla="*/ 9 w 1121"/>
                      <a:gd name="T49" fmla="*/ 17 h 1103"/>
                      <a:gd name="T50" fmla="*/ 11 w 1121"/>
                      <a:gd name="T51" fmla="*/ 17 h 1103"/>
                      <a:gd name="T52" fmla="*/ 12 w 1121"/>
                      <a:gd name="T53" fmla="*/ 16 h 1103"/>
                      <a:gd name="T54" fmla="*/ 14 w 1121"/>
                      <a:gd name="T55" fmla="*/ 16 h 1103"/>
                      <a:gd name="T56" fmla="*/ 15 w 1121"/>
                      <a:gd name="T57" fmla="*/ 15 h 1103"/>
                      <a:gd name="T58" fmla="*/ 16 w 1121"/>
                      <a:gd name="T59" fmla="*/ 13 h 1103"/>
                      <a:gd name="T60" fmla="*/ 17 w 1121"/>
                      <a:gd name="T61" fmla="*/ 12 h 1103"/>
                      <a:gd name="T62" fmla="*/ 18 w 1121"/>
                      <a:gd name="T63" fmla="*/ 10 h 1103"/>
                      <a:gd name="T64" fmla="*/ 18 w 1121"/>
                      <a:gd name="T65" fmla="*/ 8 h 1103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121"/>
                      <a:gd name="T100" fmla="*/ 0 h 1103"/>
                      <a:gd name="T101" fmla="*/ 1121 w 1121"/>
                      <a:gd name="T102" fmla="*/ 1103 h 1103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121" h="1103">
                        <a:moveTo>
                          <a:pt x="1121" y="552"/>
                        </a:moveTo>
                        <a:lnTo>
                          <a:pt x="1110" y="440"/>
                        </a:lnTo>
                        <a:lnTo>
                          <a:pt x="1077" y="336"/>
                        </a:lnTo>
                        <a:lnTo>
                          <a:pt x="1025" y="242"/>
                        </a:lnTo>
                        <a:lnTo>
                          <a:pt x="956" y="161"/>
                        </a:lnTo>
                        <a:lnTo>
                          <a:pt x="874" y="94"/>
                        </a:lnTo>
                        <a:lnTo>
                          <a:pt x="779" y="43"/>
                        </a:lnTo>
                        <a:lnTo>
                          <a:pt x="674" y="10"/>
                        </a:lnTo>
                        <a:lnTo>
                          <a:pt x="561" y="0"/>
                        </a:lnTo>
                        <a:lnTo>
                          <a:pt x="447" y="10"/>
                        </a:lnTo>
                        <a:lnTo>
                          <a:pt x="343" y="43"/>
                        </a:lnTo>
                        <a:lnTo>
                          <a:pt x="246" y="94"/>
                        </a:lnTo>
                        <a:lnTo>
                          <a:pt x="164" y="161"/>
                        </a:lnTo>
                        <a:lnTo>
                          <a:pt x="95" y="242"/>
                        </a:lnTo>
                        <a:lnTo>
                          <a:pt x="43" y="336"/>
                        </a:lnTo>
                        <a:lnTo>
                          <a:pt x="10" y="440"/>
                        </a:lnTo>
                        <a:lnTo>
                          <a:pt x="0" y="552"/>
                        </a:lnTo>
                        <a:lnTo>
                          <a:pt x="10" y="662"/>
                        </a:lnTo>
                        <a:lnTo>
                          <a:pt x="43" y="766"/>
                        </a:lnTo>
                        <a:lnTo>
                          <a:pt x="95" y="860"/>
                        </a:lnTo>
                        <a:lnTo>
                          <a:pt x="164" y="941"/>
                        </a:lnTo>
                        <a:lnTo>
                          <a:pt x="246" y="1008"/>
                        </a:lnTo>
                        <a:lnTo>
                          <a:pt x="343" y="1059"/>
                        </a:lnTo>
                        <a:lnTo>
                          <a:pt x="447" y="1092"/>
                        </a:lnTo>
                        <a:lnTo>
                          <a:pt x="561" y="1103"/>
                        </a:lnTo>
                        <a:lnTo>
                          <a:pt x="674" y="1092"/>
                        </a:lnTo>
                        <a:lnTo>
                          <a:pt x="779" y="1059"/>
                        </a:lnTo>
                        <a:lnTo>
                          <a:pt x="874" y="1008"/>
                        </a:lnTo>
                        <a:lnTo>
                          <a:pt x="956" y="941"/>
                        </a:lnTo>
                        <a:lnTo>
                          <a:pt x="1025" y="860"/>
                        </a:lnTo>
                        <a:lnTo>
                          <a:pt x="1077" y="766"/>
                        </a:lnTo>
                        <a:lnTo>
                          <a:pt x="1110" y="662"/>
                        </a:lnTo>
                        <a:lnTo>
                          <a:pt x="1121" y="552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6" name="Freeform 318"/>
                  <p:cNvSpPr>
                    <a:spLocks/>
                  </p:cNvSpPr>
                  <p:nvPr/>
                </p:nvSpPr>
                <p:spPr bwMode="auto">
                  <a:xfrm>
                    <a:off x="4608" y="720"/>
                    <a:ext cx="281" cy="275"/>
                  </a:xfrm>
                  <a:custGeom>
                    <a:avLst/>
                    <a:gdLst>
                      <a:gd name="T0" fmla="*/ 18 w 1121"/>
                      <a:gd name="T1" fmla="*/ 8 h 1103"/>
                      <a:gd name="T2" fmla="*/ 18 w 1121"/>
                      <a:gd name="T3" fmla="*/ 7 h 1103"/>
                      <a:gd name="T4" fmla="*/ 17 w 1121"/>
                      <a:gd name="T5" fmla="*/ 5 h 1103"/>
                      <a:gd name="T6" fmla="*/ 16 w 1121"/>
                      <a:gd name="T7" fmla="*/ 4 h 1103"/>
                      <a:gd name="T8" fmla="*/ 15 w 1121"/>
                      <a:gd name="T9" fmla="*/ 2 h 1103"/>
                      <a:gd name="T10" fmla="*/ 14 w 1121"/>
                      <a:gd name="T11" fmla="*/ 1 h 1103"/>
                      <a:gd name="T12" fmla="*/ 12 w 1121"/>
                      <a:gd name="T13" fmla="*/ 1 h 1103"/>
                      <a:gd name="T14" fmla="*/ 11 w 1121"/>
                      <a:gd name="T15" fmla="*/ 0 h 1103"/>
                      <a:gd name="T16" fmla="*/ 9 w 1121"/>
                      <a:gd name="T17" fmla="*/ 0 h 1103"/>
                      <a:gd name="T18" fmla="*/ 7 w 1121"/>
                      <a:gd name="T19" fmla="*/ 0 h 1103"/>
                      <a:gd name="T20" fmla="*/ 6 w 1121"/>
                      <a:gd name="T21" fmla="*/ 1 h 1103"/>
                      <a:gd name="T22" fmla="*/ 4 w 1121"/>
                      <a:gd name="T23" fmla="*/ 1 h 1103"/>
                      <a:gd name="T24" fmla="*/ 3 w 1121"/>
                      <a:gd name="T25" fmla="*/ 2 h 1103"/>
                      <a:gd name="T26" fmla="*/ 2 w 1121"/>
                      <a:gd name="T27" fmla="*/ 4 h 1103"/>
                      <a:gd name="T28" fmla="*/ 1 w 1121"/>
                      <a:gd name="T29" fmla="*/ 5 h 1103"/>
                      <a:gd name="T30" fmla="*/ 0 w 1121"/>
                      <a:gd name="T31" fmla="*/ 7 h 1103"/>
                      <a:gd name="T32" fmla="*/ 0 w 1121"/>
                      <a:gd name="T33" fmla="*/ 8 h 1103"/>
                      <a:gd name="T34" fmla="*/ 0 w 1121"/>
                      <a:gd name="T35" fmla="*/ 10 h 1103"/>
                      <a:gd name="T36" fmla="*/ 1 w 1121"/>
                      <a:gd name="T37" fmla="*/ 12 h 1103"/>
                      <a:gd name="T38" fmla="*/ 2 w 1121"/>
                      <a:gd name="T39" fmla="*/ 13 h 1103"/>
                      <a:gd name="T40" fmla="*/ 3 w 1121"/>
                      <a:gd name="T41" fmla="*/ 15 h 1103"/>
                      <a:gd name="T42" fmla="*/ 4 w 1121"/>
                      <a:gd name="T43" fmla="*/ 16 h 1103"/>
                      <a:gd name="T44" fmla="*/ 6 w 1121"/>
                      <a:gd name="T45" fmla="*/ 16 h 1103"/>
                      <a:gd name="T46" fmla="*/ 7 w 1121"/>
                      <a:gd name="T47" fmla="*/ 17 h 1103"/>
                      <a:gd name="T48" fmla="*/ 9 w 1121"/>
                      <a:gd name="T49" fmla="*/ 17 h 1103"/>
                      <a:gd name="T50" fmla="*/ 11 w 1121"/>
                      <a:gd name="T51" fmla="*/ 17 h 1103"/>
                      <a:gd name="T52" fmla="*/ 12 w 1121"/>
                      <a:gd name="T53" fmla="*/ 16 h 1103"/>
                      <a:gd name="T54" fmla="*/ 14 w 1121"/>
                      <a:gd name="T55" fmla="*/ 16 h 1103"/>
                      <a:gd name="T56" fmla="*/ 15 w 1121"/>
                      <a:gd name="T57" fmla="*/ 15 h 1103"/>
                      <a:gd name="T58" fmla="*/ 16 w 1121"/>
                      <a:gd name="T59" fmla="*/ 13 h 1103"/>
                      <a:gd name="T60" fmla="*/ 17 w 1121"/>
                      <a:gd name="T61" fmla="*/ 12 h 1103"/>
                      <a:gd name="T62" fmla="*/ 18 w 1121"/>
                      <a:gd name="T63" fmla="*/ 10 h 1103"/>
                      <a:gd name="T64" fmla="*/ 18 w 1121"/>
                      <a:gd name="T65" fmla="*/ 8 h 1103"/>
                      <a:gd name="T66" fmla="*/ 18 w 1121"/>
                      <a:gd name="T67" fmla="*/ 8 h 1103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1121"/>
                      <a:gd name="T103" fmla="*/ 0 h 1103"/>
                      <a:gd name="T104" fmla="*/ 1121 w 1121"/>
                      <a:gd name="T105" fmla="*/ 1103 h 1103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1121" h="1103">
                        <a:moveTo>
                          <a:pt x="1121" y="552"/>
                        </a:moveTo>
                        <a:lnTo>
                          <a:pt x="1110" y="440"/>
                        </a:lnTo>
                        <a:lnTo>
                          <a:pt x="1077" y="336"/>
                        </a:lnTo>
                        <a:lnTo>
                          <a:pt x="1025" y="242"/>
                        </a:lnTo>
                        <a:lnTo>
                          <a:pt x="956" y="161"/>
                        </a:lnTo>
                        <a:lnTo>
                          <a:pt x="874" y="94"/>
                        </a:lnTo>
                        <a:lnTo>
                          <a:pt x="779" y="43"/>
                        </a:lnTo>
                        <a:lnTo>
                          <a:pt x="674" y="10"/>
                        </a:lnTo>
                        <a:lnTo>
                          <a:pt x="561" y="0"/>
                        </a:lnTo>
                        <a:lnTo>
                          <a:pt x="447" y="10"/>
                        </a:lnTo>
                        <a:lnTo>
                          <a:pt x="343" y="43"/>
                        </a:lnTo>
                        <a:lnTo>
                          <a:pt x="246" y="94"/>
                        </a:lnTo>
                        <a:lnTo>
                          <a:pt x="164" y="161"/>
                        </a:lnTo>
                        <a:lnTo>
                          <a:pt x="95" y="242"/>
                        </a:lnTo>
                        <a:lnTo>
                          <a:pt x="43" y="336"/>
                        </a:lnTo>
                        <a:lnTo>
                          <a:pt x="10" y="440"/>
                        </a:lnTo>
                        <a:lnTo>
                          <a:pt x="0" y="552"/>
                        </a:lnTo>
                        <a:lnTo>
                          <a:pt x="10" y="662"/>
                        </a:lnTo>
                        <a:lnTo>
                          <a:pt x="43" y="766"/>
                        </a:lnTo>
                        <a:lnTo>
                          <a:pt x="95" y="860"/>
                        </a:lnTo>
                        <a:lnTo>
                          <a:pt x="164" y="941"/>
                        </a:lnTo>
                        <a:lnTo>
                          <a:pt x="246" y="1008"/>
                        </a:lnTo>
                        <a:lnTo>
                          <a:pt x="343" y="1059"/>
                        </a:lnTo>
                        <a:lnTo>
                          <a:pt x="447" y="1092"/>
                        </a:lnTo>
                        <a:lnTo>
                          <a:pt x="561" y="1103"/>
                        </a:lnTo>
                        <a:lnTo>
                          <a:pt x="674" y="1092"/>
                        </a:lnTo>
                        <a:lnTo>
                          <a:pt x="779" y="1059"/>
                        </a:lnTo>
                        <a:lnTo>
                          <a:pt x="874" y="1008"/>
                        </a:lnTo>
                        <a:lnTo>
                          <a:pt x="956" y="941"/>
                        </a:lnTo>
                        <a:lnTo>
                          <a:pt x="1025" y="860"/>
                        </a:lnTo>
                        <a:lnTo>
                          <a:pt x="1077" y="766"/>
                        </a:lnTo>
                        <a:lnTo>
                          <a:pt x="1110" y="662"/>
                        </a:lnTo>
                        <a:lnTo>
                          <a:pt x="1121" y="552"/>
                        </a:lnTo>
                      </a:path>
                    </a:pathLst>
                  </a:custGeom>
                  <a:solidFill>
                    <a:schemeClr val="bg1"/>
                  </a:solidFill>
                  <a:ln w="20701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4651" y="800"/>
                    <a:ext cx="196" cy="1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/>
                    <a:r>
                      <a:rPr lang="es-ES" sz="1200">
                        <a:solidFill>
                          <a:srgbClr val="006600"/>
                        </a:solidFill>
                      </a:rPr>
                      <a:t>Ca</a:t>
                    </a:r>
                    <a:r>
                      <a:rPr lang="es-ES" sz="1200" baseline="30000">
                        <a:solidFill>
                          <a:srgbClr val="006600"/>
                        </a:solidFill>
                      </a:rPr>
                      <a:t>++</a:t>
                    </a:r>
                    <a:endParaRPr lang="es-ES" sz="1200" b="0" baseline="30000">
                      <a:solidFill>
                        <a:srgbClr val="0066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94" name="Line 74"/>
                <p:cNvSpPr>
                  <a:spLocks noChangeShapeType="1"/>
                </p:cNvSpPr>
                <p:nvPr/>
              </p:nvSpPr>
              <p:spPr bwMode="auto">
                <a:xfrm>
                  <a:off x="5129213" y="2549525"/>
                  <a:ext cx="0" cy="45720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" name="Rectangle 77"/>
              <p:cNvSpPr>
                <a:spLocks noChangeArrowheads="1"/>
              </p:cNvSpPr>
              <p:nvPr/>
            </p:nvSpPr>
            <p:spPr bwMode="auto">
              <a:xfrm>
                <a:off x="2390775" y="2863850"/>
                <a:ext cx="1385888" cy="725488"/>
              </a:xfrm>
              <a:prstGeom prst="rect">
                <a:avLst/>
              </a:prstGeom>
              <a:blipFill dpi="0" rotWithShape="0">
                <a:blip r:embed="rId7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Rectangle 78"/>
              <p:cNvSpPr>
                <a:spLocks noChangeArrowheads="1"/>
              </p:cNvSpPr>
              <p:nvPr/>
            </p:nvSpPr>
            <p:spPr bwMode="auto">
              <a:xfrm>
                <a:off x="2403475" y="2868613"/>
                <a:ext cx="1360488" cy="698500"/>
              </a:xfrm>
              <a:prstGeom prst="rect">
                <a:avLst/>
              </a:prstGeom>
              <a:noFill/>
              <a:ln w="26988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4" name="Group 140"/>
              <p:cNvGrpSpPr>
                <a:grpSpLocks/>
              </p:cNvGrpSpPr>
              <p:nvPr/>
            </p:nvGrpSpPr>
            <p:grpSpPr bwMode="auto">
              <a:xfrm>
                <a:off x="2524125" y="2913063"/>
                <a:ext cx="1120775" cy="301625"/>
                <a:chOff x="2301" y="2302"/>
                <a:chExt cx="706" cy="190"/>
              </a:xfrm>
            </p:grpSpPr>
            <p:sp>
              <p:nvSpPr>
                <p:cNvPr id="90" name="Rectangle 141"/>
                <p:cNvSpPr>
                  <a:spLocks noChangeArrowheads="1"/>
                </p:cNvSpPr>
                <p:nvPr/>
              </p:nvSpPr>
              <p:spPr bwMode="auto">
                <a:xfrm>
                  <a:off x="2301" y="2302"/>
                  <a:ext cx="706" cy="19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09" y="2310"/>
                  <a:ext cx="690" cy="174"/>
                </a:xfrm>
                <a:prstGeom prst="rect">
                  <a:avLst/>
                </a:prstGeom>
                <a:noFill/>
                <a:ln w="26988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Rectangle 143"/>
                <p:cNvSpPr>
                  <a:spLocks noChangeArrowheads="1"/>
                </p:cNvSpPr>
                <p:nvPr/>
              </p:nvSpPr>
              <p:spPr bwMode="auto">
                <a:xfrm>
                  <a:off x="2320" y="2320"/>
                  <a:ext cx="667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FF0000"/>
                      </a:solidFill>
                    </a:rPr>
                    <a:t>PKA-AMPc</a:t>
                  </a:r>
                  <a:endParaRPr lang="es-ES" sz="1600"/>
                </a:p>
              </p:txBody>
            </p:sp>
          </p:grpSp>
          <p:grpSp>
            <p:nvGrpSpPr>
              <p:cNvPr id="55" name="Group 162"/>
              <p:cNvGrpSpPr>
                <a:grpSpLocks/>
              </p:cNvGrpSpPr>
              <p:nvPr/>
            </p:nvGrpSpPr>
            <p:grpSpPr bwMode="auto">
              <a:xfrm>
                <a:off x="2039938" y="2163763"/>
                <a:ext cx="2079625" cy="690562"/>
                <a:chOff x="1333" y="1507"/>
                <a:chExt cx="1310" cy="435"/>
              </a:xfrm>
            </p:grpSpPr>
            <p:grpSp>
              <p:nvGrpSpPr>
                <p:cNvPr id="77" name="Group 47"/>
                <p:cNvGrpSpPr>
                  <a:grpSpLocks/>
                </p:cNvGrpSpPr>
                <p:nvPr/>
              </p:nvGrpSpPr>
              <p:grpSpPr bwMode="auto">
                <a:xfrm>
                  <a:off x="1769" y="1648"/>
                  <a:ext cx="437" cy="294"/>
                  <a:chOff x="2436" y="1962"/>
                  <a:chExt cx="437" cy="294"/>
                </a:xfrm>
              </p:grpSpPr>
              <p:sp>
                <p:nvSpPr>
                  <p:cNvPr id="8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2436" y="1962"/>
                    <a:ext cx="437" cy="294"/>
                  </a:xfrm>
                  <a:prstGeom prst="rect">
                    <a:avLst/>
                  </a:prstGeom>
                  <a:blipFill dpi="0" rotWithShape="0">
                    <a:blip r:embed="rId8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487" y="2042"/>
                    <a:ext cx="336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400">
                        <a:solidFill>
                          <a:srgbClr val="000000"/>
                        </a:solidFill>
                      </a:rPr>
                      <a:t>NMDA</a:t>
                    </a:r>
                    <a:endParaRPr lang="es-ES" sz="2400" b="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78" name="Group 50"/>
                <p:cNvGrpSpPr>
                  <a:grpSpLocks/>
                </p:cNvGrpSpPr>
                <p:nvPr/>
              </p:nvGrpSpPr>
              <p:grpSpPr bwMode="auto">
                <a:xfrm>
                  <a:off x="1334" y="1648"/>
                  <a:ext cx="436" cy="294"/>
                  <a:chOff x="2001" y="1962"/>
                  <a:chExt cx="436" cy="294"/>
                </a:xfrm>
              </p:grpSpPr>
              <p:sp>
                <p:nvSpPr>
                  <p:cNvPr id="86" name="Freeform 51"/>
                  <p:cNvSpPr>
                    <a:spLocks/>
                  </p:cNvSpPr>
                  <p:nvPr/>
                </p:nvSpPr>
                <p:spPr bwMode="auto">
                  <a:xfrm>
                    <a:off x="2001" y="1962"/>
                    <a:ext cx="436" cy="294"/>
                  </a:xfrm>
                  <a:custGeom>
                    <a:avLst/>
                    <a:gdLst>
                      <a:gd name="T0" fmla="*/ 0 w 1309"/>
                      <a:gd name="T1" fmla="*/ 0 h 880"/>
                      <a:gd name="T2" fmla="*/ 24 w 1309"/>
                      <a:gd name="T3" fmla="*/ 33 h 880"/>
                      <a:gd name="T4" fmla="*/ 48 w 1309"/>
                      <a:gd name="T5" fmla="*/ 0 h 880"/>
                      <a:gd name="T6" fmla="*/ 0 w 1309"/>
                      <a:gd name="T7" fmla="*/ 0 h 88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309"/>
                      <a:gd name="T13" fmla="*/ 0 h 880"/>
                      <a:gd name="T14" fmla="*/ 1309 w 1309"/>
                      <a:gd name="T15" fmla="*/ 880 h 88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309" h="880">
                        <a:moveTo>
                          <a:pt x="0" y="0"/>
                        </a:moveTo>
                        <a:lnTo>
                          <a:pt x="655" y="880"/>
                        </a:lnTo>
                        <a:lnTo>
                          <a:pt x="1309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 dpi="0" rotWithShape="0">
                    <a:blip r:embed="rId9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171" y="2032"/>
                    <a:ext cx="92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600">
                        <a:solidFill>
                          <a:srgbClr val="000000"/>
                        </a:solidFill>
                      </a:rPr>
                      <a:t>C</a:t>
                    </a:r>
                    <a:endParaRPr lang="es-ES" sz="2400" b="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79" name="Group 53"/>
                <p:cNvGrpSpPr>
                  <a:grpSpLocks/>
                </p:cNvGrpSpPr>
                <p:nvPr/>
              </p:nvGrpSpPr>
              <p:grpSpPr bwMode="auto">
                <a:xfrm>
                  <a:off x="2206" y="1648"/>
                  <a:ext cx="436" cy="294"/>
                  <a:chOff x="2873" y="1962"/>
                  <a:chExt cx="436" cy="294"/>
                </a:xfrm>
              </p:grpSpPr>
              <p:sp>
                <p:nvSpPr>
                  <p:cNvPr id="84" name="Freeform 54"/>
                  <p:cNvSpPr>
                    <a:spLocks/>
                  </p:cNvSpPr>
                  <p:nvPr/>
                </p:nvSpPr>
                <p:spPr bwMode="auto">
                  <a:xfrm>
                    <a:off x="2873" y="1962"/>
                    <a:ext cx="436" cy="294"/>
                  </a:xfrm>
                  <a:custGeom>
                    <a:avLst/>
                    <a:gdLst>
                      <a:gd name="T0" fmla="*/ 0 w 1310"/>
                      <a:gd name="T1" fmla="*/ 0 h 880"/>
                      <a:gd name="T2" fmla="*/ 24 w 1310"/>
                      <a:gd name="T3" fmla="*/ 33 h 880"/>
                      <a:gd name="T4" fmla="*/ 48 w 1310"/>
                      <a:gd name="T5" fmla="*/ 0 h 880"/>
                      <a:gd name="T6" fmla="*/ 0 w 1310"/>
                      <a:gd name="T7" fmla="*/ 0 h 88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310"/>
                      <a:gd name="T13" fmla="*/ 0 h 880"/>
                      <a:gd name="T14" fmla="*/ 1310 w 1310"/>
                      <a:gd name="T15" fmla="*/ 880 h 88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310" h="880">
                        <a:moveTo>
                          <a:pt x="0" y="0"/>
                        </a:moveTo>
                        <a:lnTo>
                          <a:pt x="654" y="880"/>
                        </a:lnTo>
                        <a:lnTo>
                          <a:pt x="131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 dpi="0" rotWithShape="0">
                    <a:blip r:embed="rId10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034"/>
                    <a:ext cx="100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600">
                        <a:solidFill>
                          <a:srgbClr val="000000"/>
                        </a:solidFill>
                      </a:rPr>
                      <a:t>Q</a:t>
                    </a:r>
                    <a:endParaRPr lang="es-ES" sz="2400" b="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80" name="Group 43"/>
                <p:cNvGrpSpPr>
                  <a:grpSpLocks/>
                </p:cNvGrpSpPr>
                <p:nvPr/>
              </p:nvGrpSpPr>
              <p:grpSpPr bwMode="auto">
                <a:xfrm>
                  <a:off x="1333" y="1507"/>
                  <a:ext cx="1310" cy="130"/>
                  <a:chOff x="2000" y="1821"/>
                  <a:chExt cx="1310" cy="130"/>
                </a:xfrm>
              </p:grpSpPr>
              <p:sp>
                <p:nvSpPr>
                  <p:cNvPr id="81" name="Freeform 44"/>
                  <p:cNvSpPr>
                    <a:spLocks/>
                  </p:cNvSpPr>
                  <p:nvPr/>
                </p:nvSpPr>
                <p:spPr bwMode="auto">
                  <a:xfrm>
                    <a:off x="2146" y="1821"/>
                    <a:ext cx="1018" cy="130"/>
                  </a:xfrm>
                  <a:custGeom>
                    <a:avLst/>
                    <a:gdLst>
                      <a:gd name="T0" fmla="*/ 0 w 3056"/>
                      <a:gd name="T1" fmla="*/ 14 h 390"/>
                      <a:gd name="T2" fmla="*/ 8 w 3056"/>
                      <a:gd name="T3" fmla="*/ 0 h 390"/>
                      <a:gd name="T4" fmla="*/ 16 w 3056"/>
                      <a:gd name="T5" fmla="*/ 14 h 390"/>
                      <a:gd name="T6" fmla="*/ 24 w 3056"/>
                      <a:gd name="T7" fmla="*/ 0 h 390"/>
                      <a:gd name="T8" fmla="*/ 32 w 3056"/>
                      <a:gd name="T9" fmla="*/ 14 h 390"/>
                      <a:gd name="T10" fmla="*/ 40 w 3056"/>
                      <a:gd name="T11" fmla="*/ 0 h 390"/>
                      <a:gd name="T12" fmla="*/ 48 w 3056"/>
                      <a:gd name="T13" fmla="*/ 14 h 390"/>
                      <a:gd name="T14" fmla="*/ 57 w 3056"/>
                      <a:gd name="T15" fmla="*/ 0 h 390"/>
                      <a:gd name="T16" fmla="*/ 65 w 3056"/>
                      <a:gd name="T17" fmla="*/ 14 h 390"/>
                      <a:gd name="T18" fmla="*/ 73 w 3056"/>
                      <a:gd name="T19" fmla="*/ 0 h 390"/>
                      <a:gd name="T20" fmla="*/ 81 w 3056"/>
                      <a:gd name="T21" fmla="*/ 14 h 390"/>
                      <a:gd name="T22" fmla="*/ 89 w 3056"/>
                      <a:gd name="T23" fmla="*/ 0 h 390"/>
                      <a:gd name="T24" fmla="*/ 97 w 3056"/>
                      <a:gd name="T25" fmla="*/ 14 h 390"/>
                      <a:gd name="T26" fmla="*/ 105 w 3056"/>
                      <a:gd name="T27" fmla="*/ 0 h 390"/>
                      <a:gd name="T28" fmla="*/ 113 w 3056"/>
                      <a:gd name="T29" fmla="*/ 14 h 390"/>
                      <a:gd name="T30" fmla="*/ 0 w 3056"/>
                      <a:gd name="T31" fmla="*/ 14 h 390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3056"/>
                      <a:gd name="T49" fmla="*/ 0 h 390"/>
                      <a:gd name="T50" fmla="*/ 3056 w 3056"/>
                      <a:gd name="T51" fmla="*/ 390 h 390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3056" h="390">
                        <a:moveTo>
                          <a:pt x="0" y="390"/>
                        </a:moveTo>
                        <a:lnTo>
                          <a:pt x="219" y="0"/>
                        </a:lnTo>
                        <a:lnTo>
                          <a:pt x="436" y="390"/>
                        </a:lnTo>
                        <a:lnTo>
                          <a:pt x="655" y="0"/>
                        </a:lnTo>
                        <a:lnTo>
                          <a:pt x="873" y="390"/>
                        </a:lnTo>
                        <a:lnTo>
                          <a:pt x="1092" y="0"/>
                        </a:lnTo>
                        <a:lnTo>
                          <a:pt x="1309" y="390"/>
                        </a:lnTo>
                        <a:lnTo>
                          <a:pt x="1527" y="0"/>
                        </a:lnTo>
                        <a:lnTo>
                          <a:pt x="1746" y="390"/>
                        </a:lnTo>
                        <a:lnTo>
                          <a:pt x="1965" y="0"/>
                        </a:lnTo>
                        <a:lnTo>
                          <a:pt x="2183" y="390"/>
                        </a:lnTo>
                        <a:lnTo>
                          <a:pt x="2400" y="0"/>
                        </a:lnTo>
                        <a:lnTo>
                          <a:pt x="2619" y="390"/>
                        </a:lnTo>
                        <a:lnTo>
                          <a:pt x="2837" y="0"/>
                        </a:lnTo>
                        <a:lnTo>
                          <a:pt x="3056" y="390"/>
                        </a:lnTo>
                        <a:lnTo>
                          <a:pt x="0" y="390"/>
                        </a:lnTo>
                        <a:close/>
                      </a:path>
                    </a:pathLst>
                  </a:custGeom>
                  <a:solidFill>
                    <a:srgbClr val="80FF8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" name="Freeform 45"/>
                  <p:cNvSpPr>
                    <a:spLocks/>
                  </p:cNvSpPr>
                  <p:nvPr/>
                </p:nvSpPr>
                <p:spPr bwMode="auto">
                  <a:xfrm>
                    <a:off x="2000" y="1821"/>
                    <a:ext cx="146" cy="130"/>
                  </a:xfrm>
                  <a:custGeom>
                    <a:avLst/>
                    <a:gdLst>
                      <a:gd name="T0" fmla="*/ 16 w 437"/>
                      <a:gd name="T1" fmla="*/ 14 h 390"/>
                      <a:gd name="T2" fmla="*/ 8 w 437"/>
                      <a:gd name="T3" fmla="*/ 0 h 390"/>
                      <a:gd name="T4" fmla="*/ 0 w 437"/>
                      <a:gd name="T5" fmla="*/ 14 h 390"/>
                      <a:gd name="T6" fmla="*/ 16 w 437"/>
                      <a:gd name="T7" fmla="*/ 14 h 3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37"/>
                      <a:gd name="T13" fmla="*/ 0 h 390"/>
                      <a:gd name="T14" fmla="*/ 437 w 437"/>
                      <a:gd name="T15" fmla="*/ 390 h 39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37" h="390">
                        <a:moveTo>
                          <a:pt x="437" y="390"/>
                        </a:moveTo>
                        <a:lnTo>
                          <a:pt x="219" y="0"/>
                        </a:lnTo>
                        <a:lnTo>
                          <a:pt x="0" y="390"/>
                        </a:lnTo>
                        <a:lnTo>
                          <a:pt x="437" y="390"/>
                        </a:lnTo>
                        <a:close/>
                      </a:path>
                    </a:pathLst>
                  </a:custGeom>
                  <a:solidFill>
                    <a:srgbClr val="80FF8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" name="Freeform 46"/>
                  <p:cNvSpPr>
                    <a:spLocks/>
                  </p:cNvSpPr>
                  <p:nvPr/>
                </p:nvSpPr>
                <p:spPr bwMode="auto">
                  <a:xfrm>
                    <a:off x="3164" y="1821"/>
                    <a:ext cx="146" cy="130"/>
                  </a:xfrm>
                  <a:custGeom>
                    <a:avLst/>
                    <a:gdLst>
                      <a:gd name="T0" fmla="*/ 0 w 436"/>
                      <a:gd name="T1" fmla="*/ 14 h 390"/>
                      <a:gd name="T2" fmla="*/ 8 w 436"/>
                      <a:gd name="T3" fmla="*/ 0 h 390"/>
                      <a:gd name="T4" fmla="*/ 16 w 436"/>
                      <a:gd name="T5" fmla="*/ 14 h 390"/>
                      <a:gd name="T6" fmla="*/ 0 w 436"/>
                      <a:gd name="T7" fmla="*/ 14 h 3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36"/>
                      <a:gd name="T13" fmla="*/ 0 h 390"/>
                      <a:gd name="T14" fmla="*/ 436 w 436"/>
                      <a:gd name="T15" fmla="*/ 390 h 39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36" h="390">
                        <a:moveTo>
                          <a:pt x="0" y="390"/>
                        </a:moveTo>
                        <a:lnTo>
                          <a:pt x="217" y="0"/>
                        </a:lnTo>
                        <a:lnTo>
                          <a:pt x="436" y="390"/>
                        </a:lnTo>
                        <a:lnTo>
                          <a:pt x="0" y="390"/>
                        </a:lnTo>
                        <a:close/>
                      </a:path>
                    </a:pathLst>
                  </a:custGeom>
                  <a:solidFill>
                    <a:srgbClr val="80FF8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" name="Group 144"/>
              <p:cNvGrpSpPr>
                <a:grpSpLocks/>
              </p:cNvGrpSpPr>
              <p:nvPr/>
            </p:nvGrpSpPr>
            <p:grpSpPr bwMode="auto">
              <a:xfrm>
                <a:off x="2474913" y="3144838"/>
                <a:ext cx="1219200" cy="304800"/>
                <a:chOff x="2498" y="2487"/>
                <a:chExt cx="768" cy="192"/>
              </a:xfrm>
            </p:grpSpPr>
            <p:sp>
              <p:nvSpPr>
                <p:cNvPr id="75" name="Line 145"/>
                <p:cNvSpPr>
                  <a:spLocks noChangeShapeType="1"/>
                </p:cNvSpPr>
                <p:nvPr/>
              </p:nvSpPr>
              <p:spPr bwMode="auto">
                <a:xfrm>
                  <a:off x="2498" y="26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Line 146"/>
                <p:cNvSpPr>
                  <a:spLocks noChangeShapeType="1"/>
                </p:cNvSpPr>
                <p:nvPr/>
              </p:nvSpPr>
              <p:spPr bwMode="auto">
                <a:xfrm>
                  <a:off x="2882" y="2487"/>
                  <a:ext cx="0" cy="19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7" name="Group 159"/>
              <p:cNvGrpSpPr>
                <a:grpSpLocks/>
              </p:cNvGrpSpPr>
              <p:nvPr/>
            </p:nvGrpSpPr>
            <p:grpSpPr bwMode="auto">
              <a:xfrm>
                <a:off x="228600" y="3055938"/>
                <a:ext cx="2214563" cy="573087"/>
                <a:chOff x="192" y="2069"/>
                <a:chExt cx="1395" cy="361"/>
              </a:xfrm>
            </p:grpSpPr>
            <p:grpSp>
              <p:nvGrpSpPr>
                <p:cNvPr id="58" name="Group 156"/>
                <p:cNvGrpSpPr>
                  <a:grpSpLocks/>
                </p:cNvGrpSpPr>
                <p:nvPr/>
              </p:nvGrpSpPr>
              <p:grpSpPr bwMode="auto">
                <a:xfrm>
                  <a:off x="192" y="2069"/>
                  <a:ext cx="1021" cy="336"/>
                  <a:chOff x="192" y="2069"/>
                  <a:chExt cx="1021" cy="336"/>
                </a:xfrm>
              </p:grpSpPr>
              <p:grpSp>
                <p:nvGrpSpPr>
                  <p:cNvPr id="66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92" y="2069"/>
                    <a:ext cx="336" cy="336"/>
                    <a:chOff x="336" y="1824"/>
                    <a:chExt cx="336" cy="336"/>
                  </a:xfrm>
                </p:grpSpPr>
                <p:sp>
                  <p:nvSpPr>
                    <p:cNvPr id="73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6" y="1824"/>
                      <a:ext cx="336" cy="336"/>
                    </a:xfrm>
                    <a:prstGeom prst="rect">
                      <a:avLst/>
                    </a:prstGeom>
                    <a:blipFill dpi="0" rotWithShape="1">
                      <a:blip r:embed="rId4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Text Box 5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0" y="1867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FFFF00"/>
                          </a:solidFill>
                          <a:latin typeface="Univers" pitchFamily="34" charset="0"/>
                        </a:rPr>
                        <a:t>T</a:t>
                      </a:r>
                      <a:endParaRPr lang="en-US">
                        <a:solidFill>
                          <a:srgbClr val="FFFF00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  <p:grpSp>
                <p:nvGrpSpPr>
                  <p:cNvPr id="67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534" y="2069"/>
                    <a:ext cx="336" cy="336"/>
                    <a:chOff x="1152" y="1536"/>
                    <a:chExt cx="336" cy="336"/>
                  </a:xfrm>
                </p:grpSpPr>
                <p:sp>
                  <p:nvSpPr>
                    <p:cNvPr id="71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2" y="1536"/>
                      <a:ext cx="336" cy="336"/>
                    </a:xfrm>
                    <a:prstGeom prst="rect">
                      <a:avLst/>
                    </a:prstGeom>
                    <a:blipFill dpi="0" rotWithShape="0">
                      <a:blip r:embed="rId5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Text Box 5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76" y="1579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00FF00"/>
                          </a:solidFill>
                          <a:latin typeface="Univers" pitchFamily="34" charset="0"/>
                        </a:rPr>
                        <a:t>N</a:t>
                      </a:r>
                      <a:endParaRPr lang="en-US">
                        <a:solidFill>
                          <a:srgbClr val="00FF00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  <p:grpSp>
                <p:nvGrpSpPr>
                  <p:cNvPr id="68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877" y="2069"/>
                    <a:ext cx="336" cy="336"/>
                    <a:chOff x="672" y="912"/>
                    <a:chExt cx="336" cy="336"/>
                  </a:xfrm>
                </p:grpSpPr>
                <p:sp>
                  <p:nvSpPr>
                    <p:cNvPr id="69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2" y="912"/>
                      <a:ext cx="336" cy="336"/>
                    </a:xfrm>
                    <a:prstGeom prst="rect">
                      <a:avLst/>
                    </a:prstGeom>
                    <a:blipFill dpi="0" rotWithShape="1">
                      <a:blip r:embed="rId6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Text Box 5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96" y="955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A50021"/>
                          </a:solidFill>
                          <a:latin typeface="Univers" pitchFamily="34" charset="0"/>
                        </a:rPr>
                        <a:t>L</a:t>
                      </a:r>
                      <a:endParaRPr lang="en-US">
                        <a:solidFill>
                          <a:srgbClr val="A50021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</p:grpSp>
            <p:grpSp>
              <p:nvGrpSpPr>
                <p:cNvPr id="59" name="Group 154"/>
                <p:cNvGrpSpPr>
                  <a:grpSpLocks/>
                </p:cNvGrpSpPr>
                <p:nvPr/>
              </p:nvGrpSpPr>
              <p:grpSpPr bwMode="auto">
                <a:xfrm>
                  <a:off x="1176" y="2142"/>
                  <a:ext cx="411" cy="288"/>
                  <a:chOff x="309" y="1680"/>
                  <a:chExt cx="411" cy="288"/>
                </a:xfrm>
              </p:grpSpPr>
              <p:grpSp>
                <p:nvGrpSpPr>
                  <p:cNvPr id="60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309" y="1680"/>
                    <a:ext cx="240" cy="288"/>
                    <a:chOff x="288" y="1680"/>
                    <a:chExt cx="240" cy="288"/>
                  </a:xfrm>
                </p:grpSpPr>
                <p:sp>
                  <p:nvSpPr>
                    <p:cNvPr id="64" name="AutoShap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" y="1680"/>
                      <a:ext cx="168" cy="288"/>
                    </a:xfrm>
                    <a:prstGeom prst="can">
                      <a:avLst>
                        <a:gd name="adj" fmla="val 42857"/>
                      </a:avLst>
                    </a:prstGeom>
                    <a:solidFill>
                      <a:srgbClr val="00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88" y="1766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800000"/>
                          </a:solidFill>
                        </a:rPr>
                        <a:t>Ka</a:t>
                      </a:r>
                      <a:endParaRPr lang="es-ES" sz="1000">
                        <a:solidFill>
                          <a:srgbClr val="800000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145"/>
                  <p:cNvGrpSpPr>
                    <a:grpSpLocks/>
                  </p:cNvGrpSpPr>
                  <p:nvPr/>
                </p:nvGrpSpPr>
                <p:grpSpPr bwMode="auto">
                  <a:xfrm>
                    <a:off x="480" y="1680"/>
                    <a:ext cx="240" cy="288"/>
                    <a:chOff x="480" y="1680"/>
                    <a:chExt cx="240" cy="288"/>
                  </a:xfrm>
                </p:grpSpPr>
                <p:sp>
                  <p:nvSpPr>
                    <p:cNvPr id="62" name="AutoShap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6" y="1680"/>
                      <a:ext cx="168" cy="288"/>
                    </a:xfrm>
                    <a:prstGeom prst="can">
                      <a:avLst>
                        <a:gd name="adj" fmla="val 42857"/>
                      </a:avLst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" y="1764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006600"/>
                          </a:solidFill>
                        </a:rPr>
                        <a:t>Ks</a:t>
                      </a:r>
                      <a:endParaRPr lang="es-ES" sz="1000">
                        <a:solidFill>
                          <a:srgbClr val="006600"/>
                        </a:solidFill>
                      </a:endParaRPr>
                    </a:p>
                  </p:txBody>
                </p:sp>
              </p:grpSp>
            </p:grpSp>
          </p:grpSp>
        </p:grpSp>
      </p:grpSp>
      <p:pic>
        <p:nvPicPr>
          <p:cNvPr id="157" name="156 Imagen" descr="nuevo-4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334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0021">
                <a:gamma/>
                <a:shade val="46275"/>
                <a:invGamma/>
              </a:srgbClr>
            </a:gs>
            <a:gs pos="100000">
              <a:srgbClr val="A5002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774158" y="1191261"/>
            <a:ext cx="36337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5HO-Triptamina          </a:t>
            </a:r>
            <a:r>
              <a:rPr lang="es-MX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(5-HT)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27" name="Group 31"/>
          <p:cNvGrpSpPr>
            <a:grpSpLocks/>
          </p:cNvGrpSpPr>
          <p:nvPr/>
        </p:nvGrpSpPr>
        <p:grpSpPr bwMode="auto">
          <a:xfrm>
            <a:off x="1743077" y="304800"/>
            <a:ext cx="5695950" cy="838200"/>
            <a:chOff x="1110" y="192"/>
            <a:chExt cx="3588" cy="528"/>
          </a:xfrm>
        </p:grpSpPr>
        <p:sp>
          <p:nvSpPr>
            <p:cNvPr id="4125" name="AutoShape 29"/>
            <p:cNvSpPr>
              <a:spLocks noChangeArrowheads="1"/>
            </p:cNvSpPr>
            <p:nvPr/>
          </p:nvSpPr>
          <p:spPr bwMode="auto">
            <a:xfrm>
              <a:off x="1110" y="192"/>
              <a:ext cx="3588" cy="52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00">
                    <a:gamma/>
                    <a:shade val="46275"/>
                    <a:invGamma/>
                  </a:srgbClr>
                </a:gs>
                <a:gs pos="50000">
                  <a:srgbClr val="006600"/>
                </a:gs>
                <a:gs pos="100000">
                  <a:srgbClr val="00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Text Box 30"/>
            <p:cNvSpPr txBox="1">
              <a:spLocks noChangeArrowheads="1"/>
            </p:cNvSpPr>
            <p:nvPr/>
          </p:nvSpPr>
          <p:spPr bwMode="auto">
            <a:xfrm>
              <a:off x="1170" y="235"/>
              <a:ext cx="346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536034" y="2514600"/>
            <a:ext cx="41100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RECEPTORES DE LA 5-HT </a:t>
            </a:r>
            <a:r>
              <a:rPr lang="es-MX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(5-HTR) </a:t>
            </a:r>
            <a:r>
              <a:rPr lang="es-MX" sz="1800" dirty="0" smtClean="0">
                <a:solidFill>
                  <a:srgbClr val="66FF33"/>
                </a:solidFill>
                <a:latin typeface="Arial" pitchFamily="34" charset="0"/>
                <a:cs typeface="Arial" pitchFamily="34" charset="0"/>
              </a:rPr>
              <a:t>5-HTR</a:t>
            </a:r>
            <a:r>
              <a:rPr lang="es-MX" sz="1800" baseline="-25000" dirty="0" smtClean="0">
                <a:solidFill>
                  <a:srgbClr val="66FF33"/>
                </a:solidFill>
                <a:latin typeface="Arial" pitchFamily="34" charset="0"/>
                <a:cs typeface="Arial" pitchFamily="34" charset="0"/>
              </a:rPr>
              <a:t>4 A-D</a:t>
            </a:r>
            <a:endParaRPr lang="es-ES" sz="1800" baseline="-25000" dirty="0">
              <a:solidFill>
                <a:srgbClr val="66FF3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361952" y="3581400"/>
            <a:ext cx="8458200" cy="2530227"/>
            <a:chOff x="347664" y="3581400"/>
            <a:chExt cx="8458200" cy="2530227"/>
          </a:xfrm>
        </p:grpSpPr>
        <p:grpSp>
          <p:nvGrpSpPr>
            <p:cNvPr id="2" name="1 Grupo"/>
            <p:cNvGrpSpPr/>
            <p:nvPr/>
          </p:nvGrpSpPr>
          <p:grpSpPr>
            <a:xfrm>
              <a:off x="347664" y="3581400"/>
              <a:ext cx="3379602" cy="2530227"/>
              <a:chOff x="347664" y="3581400"/>
              <a:chExt cx="3379602" cy="2530227"/>
            </a:xfrm>
          </p:grpSpPr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447026" y="3581400"/>
                <a:ext cx="3180878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32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PKA-AMP</a:t>
                </a:r>
                <a:r>
                  <a:rPr lang="es-MX" sz="3200" baseline="-25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endParaRPr lang="es-ES" sz="3200" baseline="-25000" dirty="0">
                  <a:solidFill>
                    <a:srgbClr val="66FF33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347664" y="4495800"/>
                <a:ext cx="3379602" cy="16158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8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es-MX" sz="1800" baseline="-250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es-MX" sz="18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                           K</a:t>
                </a:r>
                <a:r>
                  <a:rPr lang="es-MX" sz="1800" baseline="-250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A </a:t>
                </a:r>
              </a:p>
              <a:p>
                <a:pPr>
                  <a:spcBef>
                    <a:spcPct val="50000"/>
                  </a:spcBef>
                </a:pPr>
                <a:endParaRPr lang="es-MX" sz="1800" baseline="-25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s-MX" sz="1400" dirty="0" smtClean="0">
                    <a:solidFill>
                      <a:srgbClr val="FF9900"/>
                    </a:solidFill>
                    <a:latin typeface="Arial" pitchFamily="34" charset="0"/>
                    <a:cs typeface="Arial" pitchFamily="34" charset="0"/>
                  </a:rPr>
                  <a:t>RETARDAN LA REPOLARIZACIÓN</a:t>
                </a:r>
              </a:p>
              <a:p>
                <a:pPr>
                  <a:spcBef>
                    <a:spcPct val="50000"/>
                  </a:spcBef>
                </a:pPr>
                <a:r>
                  <a:rPr lang="es-MX" sz="1400" dirty="0" smtClean="0">
                    <a:solidFill>
                      <a:srgbClr val="66FFFF"/>
                    </a:solidFill>
                    <a:latin typeface="Arial" pitchFamily="34" charset="0"/>
                    <a:cs typeface="Arial" pitchFamily="34" charset="0"/>
                  </a:rPr>
                  <a:t>PROLONGAN EL PA</a:t>
                </a:r>
              </a:p>
              <a:p>
                <a:pPr>
                  <a:spcBef>
                    <a:spcPct val="50000"/>
                  </a:spcBef>
                </a:pPr>
                <a:r>
                  <a:rPr lang="es-MX" sz="1400" dirty="0" smtClean="0">
                    <a:solidFill>
                      <a:srgbClr val="66FF33"/>
                    </a:solidFill>
                    <a:latin typeface="Arial" pitchFamily="34" charset="0"/>
                    <a:cs typeface="Arial" pitchFamily="34" charset="0"/>
                  </a:rPr>
                  <a:t>ACTIVAN EL COMPLEJO </a:t>
                </a:r>
                <a:r>
                  <a:rPr lang="es-MX" sz="1400" dirty="0" err="1" smtClean="0">
                    <a:solidFill>
                      <a:srgbClr val="66FF33"/>
                    </a:solidFill>
                    <a:latin typeface="Arial" pitchFamily="34" charset="0"/>
                    <a:cs typeface="Arial" pitchFamily="34" charset="0"/>
                  </a:rPr>
                  <a:t>CaCaM</a:t>
                </a:r>
                <a:endParaRPr lang="es-ES" sz="1400" dirty="0">
                  <a:solidFill>
                    <a:srgbClr val="66FF33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" name="2 Grupo"/>
            <p:cNvGrpSpPr/>
            <p:nvPr/>
          </p:nvGrpSpPr>
          <p:grpSpPr>
            <a:xfrm>
              <a:off x="5426262" y="3581400"/>
              <a:ext cx="3379602" cy="2345561"/>
              <a:chOff x="5426262" y="3581400"/>
              <a:chExt cx="3379602" cy="2345561"/>
            </a:xfrm>
          </p:grpSpPr>
          <p:sp>
            <p:nvSpPr>
              <p:cNvPr id="21" name="Text Box 7"/>
              <p:cNvSpPr txBox="1">
                <a:spLocks noChangeArrowheads="1"/>
              </p:cNvSpPr>
              <p:nvPr/>
            </p:nvSpPr>
            <p:spPr bwMode="auto">
              <a:xfrm>
                <a:off x="5426262" y="4495800"/>
                <a:ext cx="3379602" cy="1431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8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es-MX" sz="1800" baseline="-250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</a:t>
                </a:r>
              </a:p>
              <a:p>
                <a:pPr>
                  <a:spcBef>
                    <a:spcPct val="50000"/>
                  </a:spcBef>
                </a:pPr>
                <a:endParaRPr lang="es-MX" sz="18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s-MX" sz="1400" dirty="0" smtClean="0">
                    <a:solidFill>
                      <a:srgbClr val="66FF33"/>
                    </a:solidFill>
                    <a:latin typeface="Arial" pitchFamily="34" charset="0"/>
                    <a:cs typeface="Arial" pitchFamily="34" charset="0"/>
                  </a:rPr>
                  <a:t>ACTIVA </a:t>
                </a:r>
                <a:r>
                  <a:rPr lang="es-MX" sz="1400" dirty="0">
                    <a:solidFill>
                      <a:srgbClr val="66FF33"/>
                    </a:solidFill>
                    <a:latin typeface="Arial" pitchFamily="34" charset="0"/>
                    <a:cs typeface="Arial" pitchFamily="34" charset="0"/>
                  </a:rPr>
                  <a:t>EL COMPLEJO </a:t>
                </a:r>
                <a:r>
                  <a:rPr lang="es-MX" sz="1400" dirty="0" err="1">
                    <a:solidFill>
                      <a:srgbClr val="66FF33"/>
                    </a:solidFill>
                    <a:latin typeface="Arial" pitchFamily="34" charset="0"/>
                    <a:cs typeface="Arial" pitchFamily="34" charset="0"/>
                  </a:rPr>
                  <a:t>CaCaM</a:t>
                </a:r>
                <a:endParaRPr lang="es-ES" sz="1400" dirty="0">
                  <a:solidFill>
                    <a:srgbClr val="66FF33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s-MX" sz="1400" dirty="0" smtClean="0">
                    <a:solidFill>
                      <a:srgbClr val="FF9900"/>
                    </a:solidFill>
                    <a:latin typeface="Arial" pitchFamily="34" charset="0"/>
                    <a:cs typeface="Arial" pitchFamily="34" charset="0"/>
                  </a:rPr>
                  <a:t>RETARDAN LA </a:t>
                </a:r>
                <a:r>
                  <a:rPr lang="es-MX" sz="1400" i="1" dirty="0" smtClean="0">
                    <a:solidFill>
                      <a:srgbClr val="FF9900"/>
                    </a:solidFill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s-MX" sz="1400" dirty="0" smtClean="0">
                    <a:solidFill>
                      <a:srgbClr val="FF990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es-MX" sz="1400" baseline="-25000" dirty="0" smtClean="0">
                    <a:solidFill>
                      <a:srgbClr val="FF9900"/>
                    </a:solidFill>
                    <a:latin typeface="Arial" pitchFamily="34" charset="0"/>
                    <a:cs typeface="Arial" pitchFamily="34" charset="0"/>
                  </a:rPr>
                  <a:t>D</a:t>
                </a:r>
                <a:endParaRPr lang="es-MX" sz="1400" dirty="0" smtClean="0">
                  <a:solidFill>
                    <a:srgbClr val="66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Text Box 7"/>
              <p:cNvSpPr txBox="1">
                <a:spLocks noChangeArrowheads="1"/>
              </p:cNvSpPr>
              <p:nvPr/>
            </p:nvSpPr>
            <p:spPr bwMode="auto">
              <a:xfrm>
                <a:off x="5525624" y="3581400"/>
                <a:ext cx="3180878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32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PKC-AMP</a:t>
                </a:r>
                <a:r>
                  <a:rPr lang="es-MX" sz="3200" baseline="-25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endParaRPr lang="es-ES" sz="3200" baseline="-25000" dirty="0">
                  <a:solidFill>
                    <a:srgbClr val="66FF33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5" name="14 Imagen" descr="nuevo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984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00"/>
            </a:gs>
            <a:gs pos="50000">
              <a:srgbClr val="00CC00"/>
            </a:gs>
            <a:gs pos="100000">
              <a:srgbClr val="00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2725738" y="228600"/>
            <a:ext cx="3695700" cy="838201"/>
            <a:chOff x="2725738" y="228600"/>
            <a:chExt cx="3695700" cy="838201"/>
          </a:xfrm>
        </p:grpSpPr>
        <p:grpSp>
          <p:nvGrpSpPr>
            <p:cNvPr id="13527" name="Group 215"/>
            <p:cNvGrpSpPr>
              <a:grpSpLocks/>
            </p:cNvGrpSpPr>
            <p:nvPr/>
          </p:nvGrpSpPr>
          <p:grpSpPr bwMode="auto">
            <a:xfrm>
              <a:off x="2725738" y="228600"/>
              <a:ext cx="3695700" cy="533400"/>
              <a:chOff x="1723" y="144"/>
              <a:chExt cx="2328" cy="336"/>
            </a:xfrm>
          </p:grpSpPr>
          <p:sp>
            <p:nvSpPr>
              <p:cNvPr id="13497" name="AutoShape 185"/>
              <p:cNvSpPr>
                <a:spLocks noChangeArrowheads="1"/>
              </p:cNvSpPr>
              <p:nvPr/>
            </p:nvSpPr>
            <p:spPr bwMode="auto">
              <a:xfrm>
                <a:off x="1723" y="144"/>
                <a:ext cx="2328" cy="336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90000">
                      <a:gamma/>
                      <a:shade val="46275"/>
                      <a:invGamma/>
                    </a:srgbClr>
                  </a:gs>
                  <a:gs pos="50000">
                    <a:srgbClr val="990000"/>
                  </a:gs>
                  <a:gs pos="100000">
                    <a:srgbClr val="99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98" name="Text Box 186"/>
              <p:cNvSpPr txBox="1">
                <a:spLocks noChangeArrowheads="1"/>
              </p:cNvSpPr>
              <p:nvPr/>
            </p:nvSpPr>
            <p:spPr bwMode="auto">
              <a:xfrm>
                <a:off x="1843" y="168"/>
                <a:ext cx="208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 dirty="0" smtClean="0">
                    <a:solidFill>
                      <a:srgbClr val="FFFF66"/>
                    </a:solidFill>
                    <a:latin typeface="Times New Roman" pitchFamily="18" charset="0"/>
                  </a:rPr>
                  <a:t>ESTRUCTURA Y </a:t>
                </a:r>
                <a:r>
                  <a:rPr lang="es-MX" sz="1200" dirty="0" err="1" smtClean="0">
                    <a:solidFill>
                      <a:srgbClr val="FFFF66"/>
                    </a:solidFill>
                    <a:latin typeface="Times New Roman" pitchFamily="18" charset="0"/>
                  </a:rPr>
                  <a:t>NEUROBIOQUÍMICA</a:t>
                </a:r>
                <a:r>
                  <a:rPr lang="es-MX" sz="1200" dirty="0" smtClean="0">
                    <a:solidFill>
                      <a:srgbClr val="FFFF66"/>
                    </a:solidFill>
                    <a:latin typeface="Times New Roman" pitchFamily="18" charset="0"/>
                  </a:rPr>
                  <a:t>  </a:t>
                </a:r>
                <a:r>
                  <a:rPr lang="es-MX" sz="1200" dirty="0">
                    <a:solidFill>
                      <a:srgbClr val="FFFF66"/>
                    </a:solidFill>
                    <a:latin typeface="Times New Roman" pitchFamily="18" charset="0"/>
                  </a:rPr>
                  <a:t>DE LA MEMORIA</a:t>
                </a:r>
                <a:endParaRPr lang="es-ES" sz="1200" dirty="0">
                  <a:solidFill>
                    <a:srgbClr val="FFFF66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3499" name="Text Box 187"/>
            <p:cNvSpPr txBox="1">
              <a:spLocks noChangeArrowheads="1"/>
            </p:cNvSpPr>
            <p:nvPr/>
          </p:nvSpPr>
          <p:spPr bwMode="auto">
            <a:xfrm>
              <a:off x="3849688" y="792163"/>
              <a:ext cx="1447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 dirty="0" smtClean="0">
                  <a:solidFill>
                    <a:schemeClr val="bg1"/>
                  </a:solidFill>
                </a:rPr>
                <a:t>FACILITACIÓN</a:t>
              </a:r>
              <a:endParaRPr lang="es-E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2 Grupo"/>
          <p:cNvGrpSpPr/>
          <p:nvPr/>
        </p:nvGrpSpPr>
        <p:grpSpPr>
          <a:xfrm>
            <a:off x="152400" y="461964"/>
            <a:ext cx="8839200" cy="6272212"/>
            <a:chOff x="152400" y="461964"/>
            <a:chExt cx="8839200" cy="6272212"/>
          </a:xfrm>
        </p:grpSpPr>
        <p:grpSp>
          <p:nvGrpSpPr>
            <p:cNvPr id="308" name="Group 217"/>
            <p:cNvGrpSpPr>
              <a:grpSpLocks/>
            </p:cNvGrpSpPr>
            <p:nvPr/>
          </p:nvGrpSpPr>
          <p:grpSpPr bwMode="auto">
            <a:xfrm>
              <a:off x="152400" y="461964"/>
              <a:ext cx="8839200" cy="2592387"/>
              <a:chOff x="96" y="304"/>
              <a:chExt cx="5568" cy="1633"/>
            </a:xfrm>
          </p:grpSpPr>
          <p:grpSp>
            <p:nvGrpSpPr>
              <p:cNvPr id="309" name="Group 218"/>
              <p:cNvGrpSpPr>
                <a:grpSpLocks/>
              </p:cNvGrpSpPr>
              <p:nvPr/>
            </p:nvGrpSpPr>
            <p:grpSpPr bwMode="auto">
              <a:xfrm>
                <a:off x="96" y="304"/>
                <a:ext cx="1776" cy="1633"/>
                <a:chOff x="96" y="304"/>
                <a:chExt cx="1776" cy="1633"/>
              </a:xfrm>
            </p:grpSpPr>
            <p:sp>
              <p:nvSpPr>
                <p:cNvPr id="319" name="Rectangle 219"/>
                <p:cNvSpPr>
                  <a:spLocks noChangeArrowheads="1"/>
                </p:cNvSpPr>
                <p:nvPr/>
              </p:nvSpPr>
              <p:spPr bwMode="auto">
                <a:xfrm>
                  <a:off x="722" y="304"/>
                  <a:ext cx="523" cy="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3100">
                      <a:solidFill>
                        <a:srgbClr val="00FF00"/>
                      </a:solidFill>
                      <a:latin typeface="Book Antiqua" pitchFamily="18" charset="0"/>
                    </a:rPr>
                    <a:t>PK</a:t>
                  </a:r>
                  <a:r>
                    <a:rPr lang="es-MX" sz="3100">
                      <a:solidFill>
                        <a:srgbClr val="00FF00"/>
                      </a:solidFill>
                      <a:latin typeface="Book Antiqua" pitchFamily="18" charset="0"/>
                    </a:rPr>
                    <a:t>C</a:t>
                  </a:r>
                  <a:endParaRPr lang="es-ES" sz="2400" b="0">
                    <a:latin typeface="Times New Roman" pitchFamily="18" charset="0"/>
                  </a:endParaRPr>
                </a:p>
              </p:txBody>
            </p:sp>
            <p:sp>
              <p:nvSpPr>
                <p:cNvPr id="320" name="Line 220"/>
                <p:cNvSpPr>
                  <a:spLocks noChangeShapeType="1"/>
                </p:cNvSpPr>
                <p:nvPr/>
              </p:nvSpPr>
              <p:spPr bwMode="auto">
                <a:xfrm>
                  <a:off x="984" y="1315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" name="Rectangle 221"/>
                <p:cNvSpPr>
                  <a:spLocks noChangeArrowheads="1"/>
                </p:cNvSpPr>
                <p:nvPr/>
              </p:nvSpPr>
              <p:spPr bwMode="auto">
                <a:xfrm>
                  <a:off x="796" y="1697"/>
                  <a:ext cx="377" cy="240"/>
                </a:xfrm>
                <a:prstGeom prst="rect">
                  <a:avLst/>
                </a:prstGeom>
                <a:gradFill rotWithShape="1">
                  <a:gsLst>
                    <a:gs pos="0">
                      <a:srgbClr val="FF6600">
                        <a:gamma/>
                        <a:shade val="46275"/>
                        <a:invGamma/>
                      </a:srgbClr>
                    </a:gs>
                    <a:gs pos="50000">
                      <a:srgbClr val="FF6600">
                        <a:alpha val="85001"/>
                      </a:srgbClr>
                    </a:gs>
                    <a:gs pos="100000">
                      <a:srgbClr val="FF66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defRPr/>
                  </a:pPr>
                  <a:r>
                    <a:rPr lang="es-MX" sz="2500">
                      <a:solidFill>
                        <a:srgbClr val="00FF00"/>
                      </a:solidFill>
                    </a:rPr>
                    <a:t>S</a:t>
                  </a:r>
                  <a:r>
                    <a:rPr lang="es-ES" sz="2500">
                      <a:solidFill>
                        <a:srgbClr val="00FF00"/>
                      </a:solidFill>
                    </a:rPr>
                    <a:t>TF</a:t>
                  </a:r>
                </a:p>
              </p:txBody>
            </p:sp>
            <p:grpSp>
              <p:nvGrpSpPr>
                <p:cNvPr id="322" name="Group 222"/>
                <p:cNvGrpSpPr>
                  <a:grpSpLocks/>
                </p:cNvGrpSpPr>
                <p:nvPr/>
              </p:nvGrpSpPr>
              <p:grpSpPr bwMode="auto">
                <a:xfrm>
                  <a:off x="96" y="695"/>
                  <a:ext cx="1776" cy="527"/>
                  <a:chOff x="96" y="695"/>
                  <a:chExt cx="1776" cy="527"/>
                </a:xfrm>
              </p:grpSpPr>
              <p:sp>
                <p:nvSpPr>
                  <p:cNvPr id="323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96" y="695"/>
                    <a:ext cx="1776" cy="527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2F4776"/>
                      </a:gs>
                      <a:gs pos="50000">
                        <a:srgbClr val="6699FF"/>
                      </a:gs>
                      <a:gs pos="100000">
                        <a:srgbClr val="2F4776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324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511" y="749"/>
                    <a:ext cx="966" cy="418"/>
                    <a:chOff x="511" y="749"/>
                    <a:chExt cx="966" cy="418"/>
                  </a:xfrm>
                </p:grpSpPr>
                <p:sp>
                  <p:nvSpPr>
                    <p:cNvPr id="325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1" y="749"/>
                      <a:ext cx="966" cy="28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004E00">
                            <a:alpha val="93999"/>
                          </a:srgbClr>
                        </a:gs>
                        <a:gs pos="50000">
                          <a:srgbClr val="006600">
                            <a:alpha val="93999"/>
                          </a:srgbClr>
                        </a:gs>
                        <a:gs pos="100000">
                          <a:srgbClr val="004E00">
                            <a:alpha val="93999"/>
                          </a:srgbClr>
                        </a:gs>
                      </a:gsLst>
                      <a:lin ang="5400000" scaled="1"/>
                    </a:gra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s-ES" sz="1500">
                          <a:solidFill>
                            <a:schemeClr val="bg1"/>
                          </a:solidFill>
                        </a:rPr>
                        <a:t>FACILITACIÓN A</a:t>
                      </a:r>
                    </a:p>
                    <a:p>
                      <a:r>
                        <a:rPr lang="es-ES" sz="1500">
                          <a:solidFill>
                            <a:srgbClr val="FFCC00"/>
                          </a:solidFill>
                        </a:rPr>
                        <a:t>CORTO PLAZO</a:t>
                      </a:r>
                    </a:p>
                  </p:txBody>
                </p:sp>
                <p:sp>
                  <p:nvSpPr>
                    <p:cNvPr id="326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06" y="1023"/>
                      <a:ext cx="156" cy="14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/>
                      <a:r>
                        <a:rPr lang="es-ES" sz="1500">
                          <a:solidFill>
                            <a:srgbClr val="FFFF00"/>
                          </a:solidFill>
                        </a:rPr>
                        <a:t>K</a:t>
                      </a:r>
                      <a:r>
                        <a:rPr lang="es-ES" sz="1800" baseline="-25000">
                          <a:solidFill>
                            <a:srgbClr val="FFFF00"/>
                          </a:solidFill>
                        </a:rPr>
                        <a:t>D</a:t>
                      </a:r>
                      <a:endParaRPr lang="es-ES" sz="1800" b="0" baseline="-25000">
                        <a:latin typeface="Times New Roman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310" name="Group 227"/>
              <p:cNvGrpSpPr>
                <a:grpSpLocks/>
              </p:cNvGrpSpPr>
              <p:nvPr/>
            </p:nvGrpSpPr>
            <p:grpSpPr bwMode="auto">
              <a:xfrm>
                <a:off x="3888" y="304"/>
                <a:ext cx="1776" cy="1633"/>
                <a:chOff x="3888" y="304"/>
                <a:chExt cx="1776" cy="1633"/>
              </a:xfrm>
            </p:grpSpPr>
            <p:sp>
              <p:nvSpPr>
                <p:cNvPr id="311" name="Rectangle 228"/>
                <p:cNvSpPr>
                  <a:spLocks noChangeArrowheads="1"/>
                </p:cNvSpPr>
                <p:nvPr/>
              </p:nvSpPr>
              <p:spPr bwMode="auto">
                <a:xfrm>
                  <a:off x="4508" y="304"/>
                  <a:ext cx="537" cy="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3100">
                      <a:solidFill>
                        <a:srgbClr val="00FF00"/>
                      </a:solidFill>
                      <a:latin typeface="Book Antiqua" pitchFamily="18" charset="0"/>
                    </a:rPr>
                    <a:t>PKA</a:t>
                  </a:r>
                  <a:endParaRPr lang="es-ES" sz="2400" b="0">
                    <a:latin typeface="Times New Roman" pitchFamily="18" charset="0"/>
                  </a:endParaRPr>
                </a:p>
              </p:txBody>
            </p:sp>
            <p:sp>
              <p:nvSpPr>
                <p:cNvPr id="312" name="Line 229"/>
                <p:cNvSpPr>
                  <a:spLocks noChangeShapeType="1"/>
                </p:cNvSpPr>
                <p:nvPr/>
              </p:nvSpPr>
              <p:spPr bwMode="auto">
                <a:xfrm>
                  <a:off x="4776" y="1315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3" name="Group 230"/>
                <p:cNvGrpSpPr>
                  <a:grpSpLocks/>
                </p:cNvGrpSpPr>
                <p:nvPr/>
              </p:nvGrpSpPr>
              <p:grpSpPr bwMode="auto">
                <a:xfrm>
                  <a:off x="3888" y="695"/>
                  <a:ext cx="1776" cy="527"/>
                  <a:chOff x="3888" y="695"/>
                  <a:chExt cx="1776" cy="527"/>
                </a:xfrm>
              </p:grpSpPr>
              <p:sp>
                <p:nvSpPr>
                  <p:cNvPr id="315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695"/>
                    <a:ext cx="1776" cy="527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2F4776"/>
                      </a:gs>
                      <a:gs pos="50000">
                        <a:srgbClr val="6699FF"/>
                      </a:gs>
                      <a:gs pos="100000">
                        <a:srgbClr val="2F4776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316" name="Group 232"/>
                  <p:cNvGrpSpPr>
                    <a:grpSpLocks/>
                  </p:cNvGrpSpPr>
                  <p:nvPr/>
                </p:nvGrpSpPr>
                <p:grpSpPr bwMode="auto">
                  <a:xfrm>
                    <a:off x="4304" y="749"/>
                    <a:ext cx="966" cy="418"/>
                    <a:chOff x="4304" y="749"/>
                    <a:chExt cx="966" cy="418"/>
                  </a:xfrm>
                </p:grpSpPr>
                <p:sp>
                  <p:nvSpPr>
                    <p:cNvPr id="317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04" y="749"/>
                      <a:ext cx="966" cy="28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002F00"/>
                        </a:gs>
                        <a:gs pos="50000">
                          <a:srgbClr val="006600"/>
                        </a:gs>
                        <a:gs pos="100000">
                          <a:srgbClr val="002F00"/>
                        </a:gs>
                      </a:gsLst>
                      <a:lin ang="5400000" scaled="1"/>
                    </a:gra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s-ES" sz="1500">
                          <a:solidFill>
                            <a:schemeClr val="bg1"/>
                          </a:solidFill>
                        </a:rPr>
                        <a:t>FACILITACIÓN A</a:t>
                      </a:r>
                    </a:p>
                    <a:p>
                      <a:r>
                        <a:rPr lang="es-ES" sz="1500">
                          <a:solidFill>
                            <a:srgbClr val="FF3300"/>
                          </a:solidFill>
                        </a:rPr>
                        <a:t>LARGO PLAZO</a:t>
                      </a:r>
                    </a:p>
                  </p:txBody>
                </p:sp>
                <p:sp>
                  <p:nvSpPr>
                    <p:cNvPr id="318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58" y="1023"/>
                      <a:ext cx="637" cy="14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/>
                      <a:r>
                        <a:rPr lang="es-ES" sz="1500">
                          <a:solidFill>
                            <a:srgbClr val="FFFF00"/>
                          </a:solidFill>
                        </a:rPr>
                        <a:t>K</a:t>
                      </a:r>
                      <a:r>
                        <a:rPr lang="es-ES" sz="1800" baseline="-25000">
                          <a:solidFill>
                            <a:srgbClr val="FFFF00"/>
                          </a:solidFill>
                        </a:rPr>
                        <a:t>S</a:t>
                      </a:r>
                      <a:r>
                        <a:rPr lang="es-ES" sz="1500">
                          <a:solidFill>
                            <a:srgbClr val="FFFF00"/>
                          </a:solidFill>
                        </a:rPr>
                        <a:t>          K</a:t>
                      </a:r>
                      <a:r>
                        <a:rPr lang="es-ES" sz="1800" baseline="-2500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es-ES" sz="1800" b="0" baseline="-25000">
                        <a:latin typeface="Times New Roman" pitchFamily="18" charset="0"/>
                      </a:endParaRPr>
                    </a:p>
                  </p:txBody>
                </p:sp>
              </p:grpSp>
            </p:grpSp>
            <p:sp>
              <p:nvSpPr>
                <p:cNvPr id="314" name="Rectangle 235"/>
                <p:cNvSpPr>
                  <a:spLocks noChangeArrowheads="1"/>
                </p:cNvSpPr>
                <p:nvPr/>
              </p:nvSpPr>
              <p:spPr bwMode="auto">
                <a:xfrm>
                  <a:off x="4593" y="1697"/>
                  <a:ext cx="366" cy="240"/>
                </a:xfrm>
                <a:prstGeom prst="rect">
                  <a:avLst/>
                </a:prstGeom>
                <a:gradFill rotWithShape="1">
                  <a:gsLst>
                    <a:gs pos="0">
                      <a:srgbClr val="FF6600">
                        <a:gamma/>
                        <a:shade val="46275"/>
                        <a:invGamma/>
                      </a:srgbClr>
                    </a:gs>
                    <a:gs pos="50000">
                      <a:srgbClr val="FF6600">
                        <a:alpha val="85001"/>
                      </a:srgbClr>
                    </a:gs>
                    <a:gs pos="100000">
                      <a:srgbClr val="FF66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defRPr/>
                  </a:pPr>
                  <a:r>
                    <a:rPr lang="es-MX" sz="2500">
                      <a:solidFill>
                        <a:srgbClr val="00FF00"/>
                      </a:solidFill>
                    </a:rPr>
                    <a:t>L</a:t>
                  </a:r>
                  <a:r>
                    <a:rPr lang="es-ES" sz="2500">
                      <a:solidFill>
                        <a:srgbClr val="00FF00"/>
                      </a:solidFill>
                    </a:rPr>
                    <a:t>TF</a:t>
                  </a:r>
                </a:p>
              </p:txBody>
            </p:sp>
          </p:grpSp>
        </p:grpSp>
        <p:grpSp>
          <p:nvGrpSpPr>
            <p:cNvPr id="327" name="326 Grupo"/>
            <p:cNvGrpSpPr/>
            <p:nvPr/>
          </p:nvGrpSpPr>
          <p:grpSpPr>
            <a:xfrm>
              <a:off x="890588" y="1019176"/>
              <a:ext cx="7369175" cy="5715000"/>
              <a:chOff x="890588" y="914400"/>
              <a:chExt cx="7369175" cy="5715000"/>
            </a:xfrm>
          </p:grpSpPr>
          <p:grpSp>
            <p:nvGrpSpPr>
              <p:cNvPr id="328" name="Group 112"/>
              <p:cNvGrpSpPr>
                <a:grpSpLocks/>
              </p:cNvGrpSpPr>
              <p:nvPr/>
            </p:nvGrpSpPr>
            <p:grpSpPr bwMode="auto">
              <a:xfrm>
                <a:off x="3675063" y="914400"/>
                <a:ext cx="1822450" cy="396875"/>
                <a:chOff x="2081" y="816"/>
                <a:chExt cx="1148" cy="250"/>
              </a:xfrm>
            </p:grpSpPr>
            <p:sp>
              <p:nvSpPr>
                <p:cNvPr id="456" name="Rectangle 113"/>
                <p:cNvSpPr>
                  <a:spLocks noChangeArrowheads="1"/>
                </p:cNvSpPr>
                <p:nvPr/>
              </p:nvSpPr>
              <p:spPr bwMode="auto">
                <a:xfrm>
                  <a:off x="2081" y="835"/>
                  <a:ext cx="1148" cy="212"/>
                </a:xfrm>
                <a:prstGeom prst="rect">
                  <a:avLst/>
                </a:prstGeom>
                <a:solidFill>
                  <a:srgbClr val="CC0000"/>
                </a:solidFill>
                <a:ln w="27051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7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2175" y="816"/>
                  <a:ext cx="96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000">
                      <a:solidFill>
                        <a:srgbClr val="FFFF00"/>
                      </a:solidFill>
                    </a:rPr>
                    <a:t>NEURONA PRESINÁPTICA</a:t>
                  </a:r>
                  <a:endParaRPr lang="es-ES" sz="1000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329" name="Group 121"/>
              <p:cNvGrpSpPr>
                <a:grpSpLocks/>
              </p:cNvGrpSpPr>
              <p:nvPr/>
            </p:nvGrpSpPr>
            <p:grpSpPr bwMode="auto">
              <a:xfrm>
                <a:off x="7059613" y="4548188"/>
                <a:ext cx="533400" cy="244475"/>
                <a:chOff x="618" y="3254"/>
                <a:chExt cx="336" cy="154"/>
              </a:xfrm>
            </p:grpSpPr>
            <p:grpSp>
              <p:nvGrpSpPr>
                <p:cNvPr id="452" name="Group 117"/>
                <p:cNvGrpSpPr>
                  <a:grpSpLocks/>
                </p:cNvGrpSpPr>
                <p:nvPr/>
              </p:nvGrpSpPr>
              <p:grpSpPr bwMode="auto">
                <a:xfrm flipH="1">
                  <a:off x="618" y="3259"/>
                  <a:ext cx="336" cy="144"/>
                  <a:chOff x="624" y="2880"/>
                  <a:chExt cx="336" cy="144"/>
                </a:xfrm>
              </p:grpSpPr>
              <p:sp>
                <p:nvSpPr>
                  <p:cNvPr id="454" name="Freeform 118"/>
                  <p:cNvSpPr>
                    <a:spLocks/>
                  </p:cNvSpPr>
                  <p:nvPr/>
                </p:nvSpPr>
                <p:spPr bwMode="auto">
                  <a:xfrm>
                    <a:off x="672" y="2880"/>
                    <a:ext cx="288" cy="144"/>
                  </a:xfrm>
                  <a:custGeom>
                    <a:avLst/>
                    <a:gdLst/>
                    <a:ahLst/>
                    <a:cxnLst>
                      <a:cxn ang="0">
                        <a:pos x="240" y="0"/>
                      </a:cxn>
                      <a:cxn ang="0">
                        <a:pos x="288" y="144"/>
                      </a:cxn>
                      <a:cxn ang="0">
                        <a:pos x="0" y="144"/>
                      </a:cxn>
                      <a:cxn ang="0">
                        <a:pos x="0" y="0"/>
                      </a:cxn>
                      <a:cxn ang="0">
                        <a:pos x="240" y="0"/>
                      </a:cxn>
                    </a:cxnLst>
                    <a:rect l="0" t="0" r="r" b="b"/>
                    <a:pathLst>
                      <a:path w="288" h="144">
                        <a:moveTo>
                          <a:pt x="240" y="0"/>
                        </a:moveTo>
                        <a:lnTo>
                          <a:pt x="288" y="144"/>
                        </a:lnTo>
                        <a:lnTo>
                          <a:pt x="0" y="144"/>
                        </a:lnTo>
                        <a:lnTo>
                          <a:pt x="0" y="0"/>
                        </a:lnTo>
                        <a:lnTo>
                          <a:pt x="24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00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800000"/>
                      </a:gs>
                      <a:gs pos="100000">
                        <a:srgbClr val="800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254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5" name="Freeform 119"/>
                  <p:cNvSpPr>
                    <a:spLocks/>
                  </p:cNvSpPr>
                  <p:nvPr/>
                </p:nvSpPr>
                <p:spPr bwMode="auto">
                  <a:xfrm>
                    <a:off x="624" y="2904"/>
                    <a:ext cx="48" cy="96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48" y="144"/>
                      </a:cxn>
                      <a:cxn ang="0">
                        <a:pos x="0" y="144"/>
                      </a:cxn>
                      <a:cxn ang="0">
                        <a:pos x="0" y="0"/>
                      </a:cxn>
                      <a:cxn ang="0">
                        <a:pos x="48" y="0"/>
                      </a:cxn>
                    </a:cxnLst>
                    <a:rect l="0" t="0" r="r" b="b"/>
                    <a:pathLst>
                      <a:path w="48" h="144">
                        <a:moveTo>
                          <a:pt x="48" y="0"/>
                        </a:moveTo>
                        <a:lnTo>
                          <a:pt x="48" y="144"/>
                        </a:lnTo>
                        <a:lnTo>
                          <a:pt x="0" y="144"/>
                        </a:lnTo>
                        <a:lnTo>
                          <a:pt x="0" y="0"/>
                        </a:lnTo>
                        <a:lnTo>
                          <a:pt x="48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00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800000"/>
                      </a:gs>
                      <a:gs pos="100000">
                        <a:srgbClr val="800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3" name="Rectangle 120"/>
                <p:cNvSpPr>
                  <a:spLocks noChangeArrowheads="1"/>
                </p:cNvSpPr>
                <p:nvPr/>
              </p:nvSpPr>
              <p:spPr bwMode="auto">
                <a:xfrm>
                  <a:off x="666" y="3254"/>
                  <a:ext cx="223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s-MX" sz="1000">
                      <a:solidFill>
                        <a:schemeClr val="bg1"/>
                      </a:solidFill>
                    </a:rPr>
                    <a:t>Kd</a:t>
                  </a:r>
                  <a:endParaRPr lang="en-US" sz="10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30" name="Group 122"/>
              <p:cNvGrpSpPr>
                <a:grpSpLocks/>
              </p:cNvGrpSpPr>
              <p:nvPr/>
            </p:nvGrpSpPr>
            <p:grpSpPr bwMode="auto">
              <a:xfrm>
                <a:off x="1554163" y="4545013"/>
                <a:ext cx="533400" cy="244475"/>
                <a:chOff x="603" y="2880"/>
                <a:chExt cx="336" cy="154"/>
              </a:xfrm>
            </p:grpSpPr>
            <p:grpSp>
              <p:nvGrpSpPr>
                <p:cNvPr id="448" name="Group 113"/>
                <p:cNvGrpSpPr>
                  <a:grpSpLocks/>
                </p:cNvGrpSpPr>
                <p:nvPr/>
              </p:nvGrpSpPr>
              <p:grpSpPr bwMode="auto">
                <a:xfrm>
                  <a:off x="603" y="2885"/>
                  <a:ext cx="336" cy="144"/>
                  <a:chOff x="624" y="2880"/>
                  <a:chExt cx="336" cy="144"/>
                </a:xfrm>
              </p:grpSpPr>
              <p:sp>
                <p:nvSpPr>
                  <p:cNvPr id="450" name="Freeform 111"/>
                  <p:cNvSpPr>
                    <a:spLocks/>
                  </p:cNvSpPr>
                  <p:nvPr/>
                </p:nvSpPr>
                <p:spPr bwMode="auto">
                  <a:xfrm>
                    <a:off x="672" y="2880"/>
                    <a:ext cx="288" cy="144"/>
                  </a:xfrm>
                  <a:custGeom>
                    <a:avLst/>
                    <a:gdLst/>
                    <a:ahLst/>
                    <a:cxnLst>
                      <a:cxn ang="0">
                        <a:pos x="240" y="0"/>
                      </a:cxn>
                      <a:cxn ang="0">
                        <a:pos x="288" y="144"/>
                      </a:cxn>
                      <a:cxn ang="0">
                        <a:pos x="0" y="144"/>
                      </a:cxn>
                      <a:cxn ang="0">
                        <a:pos x="0" y="0"/>
                      </a:cxn>
                      <a:cxn ang="0">
                        <a:pos x="240" y="0"/>
                      </a:cxn>
                    </a:cxnLst>
                    <a:rect l="0" t="0" r="r" b="b"/>
                    <a:pathLst>
                      <a:path w="288" h="144">
                        <a:moveTo>
                          <a:pt x="240" y="0"/>
                        </a:moveTo>
                        <a:lnTo>
                          <a:pt x="288" y="144"/>
                        </a:lnTo>
                        <a:lnTo>
                          <a:pt x="0" y="144"/>
                        </a:lnTo>
                        <a:lnTo>
                          <a:pt x="0" y="0"/>
                        </a:lnTo>
                        <a:lnTo>
                          <a:pt x="24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00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800000"/>
                      </a:gs>
                      <a:gs pos="100000">
                        <a:srgbClr val="800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254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1" name="Freeform 112"/>
                  <p:cNvSpPr>
                    <a:spLocks/>
                  </p:cNvSpPr>
                  <p:nvPr/>
                </p:nvSpPr>
                <p:spPr bwMode="auto">
                  <a:xfrm>
                    <a:off x="624" y="2904"/>
                    <a:ext cx="48" cy="96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48" y="144"/>
                      </a:cxn>
                      <a:cxn ang="0">
                        <a:pos x="0" y="144"/>
                      </a:cxn>
                      <a:cxn ang="0">
                        <a:pos x="0" y="0"/>
                      </a:cxn>
                      <a:cxn ang="0">
                        <a:pos x="48" y="0"/>
                      </a:cxn>
                    </a:cxnLst>
                    <a:rect l="0" t="0" r="r" b="b"/>
                    <a:pathLst>
                      <a:path w="48" h="144">
                        <a:moveTo>
                          <a:pt x="48" y="0"/>
                        </a:moveTo>
                        <a:lnTo>
                          <a:pt x="48" y="144"/>
                        </a:lnTo>
                        <a:lnTo>
                          <a:pt x="0" y="144"/>
                        </a:lnTo>
                        <a:lnTo>
                          <a:pt x="0" y="0"/>
                        </a:lnTo>
                        <a:lnTo>
                          <a:pt x="48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00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800000"/>
                      </a:gs>
                      <a:gs pos="100000">
                        <a:srgbClr val="800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9" name="Rectangle 116"/>
                <p:cNvSpPr>
                  <a:spLocks noChangeArrowheads="1"/>
                </p:cNvSpPr>
                <p:nvPr/>
              </p:nvSpPr>
              <p:spPr bwMode="auto">
                <a:xfrm>
                  <a:off x="667" y="2880"/>
                  <a:ext cx="223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s-MX" sz="1000">
                      <a:solidFill>
                        <a:schemeClr val="bg1"/>
                      </a:solidFill>
                    </a:rPr>
                    <a:t>Kd</a:t>
                  </a:r>
                  <a:endParaRPr lang="en-US" sz="100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31" name="Line 111"/>
              <p:cNvSpPr>
                <a:spLocks noChangeShapeType="1"/>
              </p:cNvSpPr>
              <p:nvPr/>
            </p:nvSpPr>
            <p:spPr bwMode="auto">
              <a:xfrm>
                <a:off x="4586288" y="1808163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2" name="Group 4"/>
              <p:cNvGrpSpPr>
                <a:grpSpLocks/>
              </p:cNvGrpSpPr>
              <p:nvPr/>
            </p:nvGrpSpPr>
            <p:grpSpPr bwMode="auto">
              <a:xfrm>
                <a:off x="2303463" y="2244725"/>
                <a:ext cx="446087" cy="436563"/>
                <a:chOff x="4608" y="720"/>
                <a:chExt cx="281" cy="275"/>
              </a:xfrm>
            </p:grpSpPr>
            <p:sp>
              <p:nvSpPr>
                <p:cNvPr id="445" name="Freeform 317"/>
                <p:cNvSpPr>
                  <a:spLocks/>
                </p:cNvSpPr>
                <p:nvPr/>
              </p:nvSpPr>
              <p:spPr bwMode="auto">
                <a:xfrm>
                  <a:off x="4608" y="720"/>
                  <a:ext cx="281" cy="275"/>
                </a:xfrm>
                <a:custGeom>
                  <a:avLst/>
                  <a:gdLst>
                    <a:gd name="T0" fmla="*/ 18 w 1121"/>
                    <a:gd name="T1" fmla="*/ 8 h 1103"/>
                    <a:gd name="T2" fmla="*/ 18 w 1121"/>
                    <a:gd name="T3" fmla="*/ 7 h 1103"/>
                    <a:gd name="T4" fmla="*/ 17 w 1121"/>
                    <a:gd name="T5" fmla="*/ 5 h 1103"/>
                    <a:gd name="T6" fmla="*/ 16 w 1121"/>
                    <a:gd name="T7" fmla="*/ 4 h 1103"/>
                    <a:gd name="T8" fmla="*/ 15 w 1121"/>
                    <a:gd name="T9" fmla="*/ 2 h 1103"/>
                    <a:gd name="T10" fmla="*/ 14 w 1121"/>
                    <a:gd name="T11" fmla="*/ 1 h 1103"/>
                    <a:gd name="T12" fmla="*/ 12 w 1121"/>
                    <a:gd name="T13" fmla="*/ 1 h 1103"/>
                    <a:gd name="T14" fmla="*/ 11 w 1121"/>
                    <a:gd name="T15" fmla="*/ 0 h 1103"/>
                    <a:gd name="T16" fmla="*/ 9 w 1121"/>
                    <a:gd name="T17" fmla="*/ 0 h 1103"/>
                    <a:gd name="T18" fmla="*/ 7 w 1121"/>
                    <a:gd name="T19" fmla="*/ 0 h 1103"/>
                    <a:gd name="T20" fmla="*/ 6 w 1121"/>
                    <a:gd name="T21" fmla="*/ 1 h 1103"/>
                    <a:gd name="T22" fmla="*/ 4 w 1121"/>
                    <a:gd name="T23" fmla="*/ 1 h 1103"/>
                    <a:gd name="T24" fmla="*/ 3 w 1121"/>
                    <a:gd name="T25" fmla="*/ 2 h 1103"/>
                    <a:gd name="T26" fmla="*/ 2 w 1121"/>
                    <a:gd name="T27" fmla="*/ 4 h 1103"/>
                    <a:gd name="T28" fmla="*/ 1 w 1121"/>
                    <a:gd name="T29" fmla="*/ 5 h 1103"/>
                    <a:gd name="T30" fmla="*/ 0 w 1121"/>
                    <a:gd name="T31" fmla="*/ 7 h 1103"/>
                    <a:gd name="T32" fmla="*/ 0 w 1121"/>
                    <a:gd name="T33" fmla="*/ 8 h 1103"/>
                    <a:gd name="T34" fmla="*/ 0 w 1121"/>
                    <a:gd name="T35" fmla="*/ 10 h 1103"/>
                    <a:gd name="T36" fmla="*/ 1 w 1121"/>
                    <a:gd name="T37" fmla="*/ 12 h 1103"/>
                    <a:gd name="T38" fmla="*/ 2 w 1121"/>
                    <a:gd name="T39" fmla="*/ 13 h 1103"/>
                    <a:gd name="T40" fmla="*/ 3 w 1121"/>
                    <a:gd name="T41" fmla="*/ 15 h 1103"/>
                    <a:gd name="T42" fmla="*/ 4 w 1121"/>
                    <a:gd name="T43" fmla="*/ 16 h 1103"/>
                    <a:gd name="T44" fmla="*/ 6 w 1121"/>
                    <a:gd name="T45" fmla="*/ 16 h 1103"/>
                    <a:gd name="T46" fmla="*/ 7 w 1121"/>
                    <a:gd name="T47" fmla="*/ 17 h 1103"/>
                    <a:gd name="T48" fmla="*/ 9 w 1121"/>
                    <a:gd name="T49" fmla="*/ 17 h 1103"/>
                    <a:gd name="T50" fmla="*/ 11 w 1121"/>
                    <a:gd name="T51" fmla="*/ 17 h 1103"/>
                    <a:gd name="T52" fmla="*/ 12 w 1121"/>
                    <a:gd name="T53" fmla="*/ 16 h 1103"/>
                    <a:gd name="T54" fmla="*/ 14 w 1121"/>
                    <a:gd name="T55" fmla="*/ 16 h 1103"/>
                    <a:gd name="T56" fmla="*/ 15 w 1121"/>
                    <a:gd name="T57" fmla="*/ 15 h 1103"/>
                    <a:gd name="T58" fmla="*/ 16 w 1121"/>
                    <a:gd name="T59" fmla="*/ 13 h 1103"/>
                    <a:gd name="T60" fmla="*/ 17 w 1121"/>
                    <a:gd name="T61" fmla="*/ 12 h 1103"/>
                    <a:gd name="T62" fmla="*/ 18 w 1121"/>
                    <a:gd name="T63" fmla="*/ 10 h 1103"/>
                    <a:gd name="T64" fmla="*/ 18 w 1121"/>
                    <a:gd name="T65" fmla="*/ 8 h 110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121"/>
                    <a:gd name="T100" fmla="*/ 0 h 1103"/>
                    <a:gd name="T101" fmla="*/ 1121 w 1121"/>
                    <a:gd name="T102" fmla="*/ 1103 h 110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121" h="1103">
                      <a:moveTo>
                        <a:pt x="1121" y="552"/>
                      </a:moveTo>
                      <a:lnTo>
                        <a:pt x="1110" y="440"/>
                      </a:lnTo>
                      <a:lnTo>
                        <a:pt x="1077" y="336"/>
                      </a:lnTo>
                      <a:lnTo>
                        <a:pt x="1025" y="242"/>
                      </a:lnTo>
                      <a:lnTo>
                        <a:pt x="956" y="161"/>
                      </a:lnTo>
                      <a:lnTo>
                        <a:pt x="874" y="94"/>
                      </a:lnTo>
                      <a:lnTo>
                        <a:pt x="779" y="43"/>
                      </a:lnTo>
                      <a:lnTo>
                        <a:pt x="674" y="10"/>
                      </a:lnTo>
                      <a:lnTo>
                        <a:pt x="561" y="0"/>
                      </a:lnTo>
                      <a:lnTo>
                        <a:pt x="447" y="10"/>
                      </a:lnTo>
                      <a:lnTo>
                        <a:pt x="343" y="43"/>
                      </a:lnTo>
                      <a:lnTo>
                        <a:pt x="246" y="94"/>
                      </a:lnTo>
                      <a:lnTo>
                        <a:pt x="164" y="161"/>
                      </a:lnTo>
                      <a:lnTo>
                        <a:pt x="95" y="242"/>
                      </a:lnTo>
                      <a:lnTo>
                        <a:pt x="43" y="336"/>
                      </a:lnTo>
                      <a:lnTo>
                        <a:pt x="10" y="440"/>
                      </a:lnTo>
                      <a:lnTo>
                        <a:pt x="0" y="552"/>
                      </a:lnTo>
                      <a:lnTo>
                        <a:pt x="10" y="662"/>
                      </a:lnTo>
                      <a:lnTo>
                        <a:pt x="43" y="766"/>
                      </a:lnTo>
                      <a:lnTo>
                        <a:pt x="95" y="860"/>
                      </a:lnTo>
                      <a:lnTo>
                        <a:pt x="164" y="941"/>
                      </a:lnTo>
                      <a:lnTo>
                        <a:pt x="246" y="1008"/>
                      </a:lnTo>
                      <a:lnTo>
                        <a:pt x="343" y="1059"/>
                      </a:lnTo>
                      <a:lnTo>
                        <a:pt x="447" y="1092"/>
                      </a:lnTo>
                      <a:lnTo>
                        <a:pt x="561" y="1103"/>
                      </a:lnTo>
                      <a:lnTo>
                        <a:pt x="674" y="1092"/>
                      </a:lnTo>
                      <a:lnTo>
                        <a:pt x="779" y="1059"/>
                      </a:lnTo>
                      <a:lnTo>
                        <a:pt x="874" y="1008"/>
                      </a:lnTo>
                      <a:lnTo>
                        <a:pt x="956" y="941"/>
                      </a:lnTo>
                      <a:lnTo>
                        <a:pt x="1025" y="860"/>
                      </a:lnTo>
                      <a:lnTo>
                        <a:pt x="1077" y="766"/>
                      </a:lnTo>
                      <a:lnTo>
                        <a:pt x="1110" y="662"/>
                      </a:lnTo>
                      <a:lnTo>
                        <a:pt x="1121" y="5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" name="Freeform 318"/>
                <p:cNvSpPr>
                  <a:spLocks/>
                </p:cNvSpPr>
                <p:nvPr/>
              </p:nvSpPr>
              <p:spPr bwMode="auto">
                <a:xfrm>
                  <a:off x="4608" y="720"/>
                  <a:ext cx="281" cy="275"/>
                </a:xfrm>
                <a:custGeom>
                  <a:avLst/>
                  <a:gdLst>
                    <a:gd name="T0" fmla="*/ 18 w 1121"/>
                    <a:gd name="T1" fmla="*/ 8 h 1103"/>
                    <a:gd name="T2" fmla="*/ 18 w 1121"/>
                    <a:gd name="T3" fmla="*/ 7 h 1103"/>
                    <a:gd name="T4" fmla="*/ 17 w 1121"/>
                    <a:gd name="T5" fmla="*/ 5 h 1103"/>
                    <a:gd name="T6" fmla="*/ 16 w 1121"/>
                    <a:gd name="T7" fmla="*/ 4 h 1103"/>
                    <a:gd name="T8" fmla="*/ 15 w 1121"/>
                    <a:gd name="T9" fmla="*/ 2 h 1103"/>
                    <a:gd name="T10" fmla="*/ 14 w 1121"/>
                    <a:gd name="T11" fmla="*/ 1 h 1103"/>
                    <a:gd name="T12" fmla="*/ 12 w 1121"/>
                    <a:gd name="T13" fmla="*/ 1 h 1103"/>
                    <a:gd name="T14" fmla="*/ 11 w 1121"/>
                    <a:gd name="T15" fmla="*/ 0 h 1103"/>
                    <a:gd name="T16" fmla="*/ 9 w 1121"/>
                    <a:gd name="T17" fmla="*/ 0 h 1103"/>
                    <a:gd name="T18" fmla="*/ 7 w 1121"/>
                    <a:gd name="T19" fmla="*/ 0 h 1103"/>
                    <a:gd name="T20" fmla="*/ 6 w 1121"/>
                    <a:gd name="T21" fmla="*/ 1 h 1103"/>
                    <a:gd name="T22" fmla="*/ 4 w 1121"/>
                    <a:gd name="T23" fmla="*/ 1 h 1103"/>
                    <a:gd name="T24" fmla="*/ 3 w 1121"/>
                    <a:gd name="T25" fmla="*/ 2 h 1103"/>
                    <a:gd name="T26" fmla="*/ 2 w 1121"/>
                    <a:gd name="T27" fmla="*/ 4 h 1103"/>
                    <a:gd name="T28" fmla="*/ 1 w 1121"/>
                    <a:gd name="T29" fmla="*/ 5 h 1103"/>
                    <a:gd name="T30" fmla="*/ 0 w 1121"/>
                    <a:gd name="T31" fmla="*/ 7 h 1103"/>
                    <a:gd name="T32" fmla="*/ 0 w 1121"/>
                    <a:gd name="T33" fmla="*/ 8 h 1103"/>
                    <a:gd name="T34" fmla="*/ 0 w 1121"/>
                    <a:gd name="T35" fmla="*/ 10 h 1103"/>
                    <a:gd name="T36" fmla="*/ 1 w 1121"/>
                    <a:gd name="T37" fmla="*/ 12 h 1103"/>
                    <a:gd name="T38" fmla="*/ 2 w 1121"/>
                    <a:gd name="T39" fmla="*/ 13 h 1103"/>
                    <a:gd name="T40" fmla="*/ 3 w 1121"/>
                    <a:gd name="T41" fmla="*/ 15 h 1103"/>
                    <a:gd name="T42" fmla="*/ 4 w 1121"/>
                    <a:gd name="T43" fmla="*/ 16 h 1103"/>
                    <a:gd name="T44" fmla="*/ 6 w 1121"/>
                    <a:gd name="T45" fmla="*/ 16 h 1103"/>
                    <a:gd name="T46" fmla="*/ 7 w 1121"/>
                    <a:gd name="T47" fmla="*/ 17 h 1103"/>
                    <a:gd name="T48" fmla="*/ 9 w 1121"/>
                    <a:gd name="T49" fmla="*/ 17 h 1103"/>
                    <a:gd name="T50" fmla="*/ 11 w 1121"/>
                    <a:gd name="T51" fmla="*/ 17 h 1103"/>
                    <a:gd name="T52" fmla="*/ 12 w 1121"/>
                    <a:gd name="T53" fmla="*/ 16 h 1103"/>
                    <a:gd name="T54" fmla="*/ 14 w 1121"/>
                    <a:gd name="T55" fmla="*/ 16 h 1103"/>
                    <a:gd name="T56" fmla="*/ 15 w 1121"/>
                    <a:gd name="T57" fmla="*/ 15 h 1103"/>
                    <a:gd name="T58" fmla="*/ 16 w 1121"/>
                    <a:gd name="T59" fmla="*/ 13 h 1103"/>
                    <a:gd name="T60" fmla="*/ 17 w 1121"/>
                    <a:gd name="T61" fmla="*/ 12 h 1103"/>
                    <a:gd name="T62" fmla="*/ 18 w 1121"/>
                    <a:gd name="T63" fmla="*/ 10 h 1103"/>
                    <a:gd name="T64" fmla="*/ 18 w 1121"/>
                    <a:gd name="T65" fmla="*/ 8 h 1103"/>
                    <a:gd name="T66" fmla="*/ 18 w 1121"/>
                    <a:gd name="T67" fmla="*/ 8 h 110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121"/>
                    <a:gd name="T103" fmla="*/ 0 h 1103"/>
                    <a:gd name="T104" fmla="*/ 1121 w 1121"/>
                    <a:gd name="T105" fmla="*/ 1103 h 110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121" h="1103">
                      <a:moveTo>
                        <a:pt x="1121" y="552"/>
                      </a:moveTo>
                      <a:lnTo>
                        <a:pt x="1110" y="440"/>
                      </a:lnTo>
                      <a:lnTo>
                        <a:pt x="1077" y="336"/>
                      </a:lnTo>
                      <a:lnTo>
                        <a:pt x="1025" y="242"/>
                      </a:lnTo>
                      <a:lnTo>
                        <a:pt x="956" y="161"/>
                      </a:lnTo>
                      <a:lnTo>
                        <a:pt x="874" y="94"/>
                      </a:lnTo>
                      <a:lnTo>
                        <a:pt x="779" y="43"/>
                      </a:lnTo>
                      <a:lnTo>
                        <a:pt x="674" y="10"/>
                      </a:lnTo>
                      <a:lnTo>
                        <a:pt x="561" y="0"/>
                      </a:lnTo>
                      <a:lnTo>
                        <a:pt x="447" y="10"/>
                      </a:lnTo>
                      <a:lnTo>
                        <a:pt x="343" y="43"/>
                      </a:lnTo>
                      <a:lnTo>
                        <a:pt x="246" y="94"/>
                      </a:lnTo>
                      <a:lnTo>
                        <a:pt x="164" y="161"/>
                      </a:lnTo>
                      <a:lnTo>
                        <a:pt x="95" y="242"/>
                      </a:lnTo>
                      <a:lnTo>
                        <a:pt x="43" y="336"/>
                      </a:lnTo>
                      <a:lnTo>
                        <a:pt x="10" y="440"/>
                      </a:lnTo>
                      <a:lnTo>
                        <a:pt x="0" y="552"/>
                      </a:lnTo>
                      <a:lnTo>
                        <a:pt x="10" y="662"/>
                      </a:lnTo>
                      <a:lnTo>
                        <a:pt x="43" y="766"/>
                      </a:lnTo>
                      <a:lnTo>
                        <a:pt x="95" y="860"/>
                      </a:lnTo>
                      <a:lnTo>
                        <a:pt x="164" y="941"/>
                      </a:lnTo>
                      <a:lnTo>
                        <a:pt x="246" y="1008"/>
                      </a:lnTo>
                      <a:lnTo>
                        <a:pt x="343" y="1059"/>
                      </a:lnTo>
                      <a:lnTo>
                        <a:pt x="447" y="1092"/>
                      </a:lnTo>
                      <a:lnTo>
                        <a:pt x="561" y="1103"/>
                      </a:lnTo>
                      <a:lnTo>
                        <a:pt x="674" y="1092"/>
                      </a:lnTo>
                      <a:lnTo>
                        <a:pt x="779" y="1059"/>
                      </a:lnTo>
                      <a:lnTo>
                        <a:pt x="874" y="1008"/>
                      </a:lnTo>
                      <a:lnTo>
                        <a:pt x="956" y="941"/>
                      </a:lnTo>
                      <a:lnTo>
                        <a:pt x="1025" y="860"/>
                      </a:lnTo>
                      <a:lnTo>
                        <a:pt x="1077" y="766"/>
                      </a:lnTo>
                      <a:lnTo>
                        <a:pt x="1110" y="662"/>
                      </a:lnTo>
                      <a:lnTo>
                        <a:pt x="1121" y="552"/>
                      </a:lnTo>
                    </a:path>
                  </a:pathLst>
                </a:custGeom>
                <a:solidFill>
                  <a:schemeClr val="bg1"/>
                </a:solidFill>
                <a:ln w="20701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" name="Rectangle 319"/>
                <p:cNvSpPr>
                  <a:spLocks noChangeArrowheads="1"/>
                </p:cNvSpPr>
                <p:nvPr/>
              </p:nvSpPr>
              <p:spPr bwMode="auto">
                <a:xfrm>
                  <a:off x="4651" y="800"/>
                  <a:ext cx="196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200">
                      <a:solidFill>
                        <a:srgbClr val="006600"/>
                      </a:solidFill>
                    </a:rPr>
                    <a:t>Ca</a:t>
                  </a:r>
                  <a:r>
                    <a:rPr lang="es-ES" sz="1200" baseline="30000">
                      <a:solidFill>
                        <a:srgbClr val="006600"/>
                      </a:solidFill>
                    </a:rPr>
                    <a:t>++</a:t>
                  </a:r>
                  <a:endParaRPr lang="es-ES" sz="1200" b="0" baseline="30000">
                    <a:solidFill>
                      <a:srgbClr val="0066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33" name="Group 37"/>
              <p:cNvGrpSpPr>
                <a:grpSpLocks/>
              </p:cNvGrpSpPr>
              <p:nvPr/>
            </p:nvGrpSpPr>
            <p:grpSpPr bwMode="auto">
              <a:xfrm>
                <a:off x="4240213" y="2082800"/>
                <a:ext cx="692150" cy="414338"/>
                <a:chOff x="2437" y="1517"/>
                <a:chExt cx="436" cy="261"/>
              </a:xfrm>
            </p:grpSpPr>
            <p:sp>
              <p:nvSpPr>
                <p:cNvPr id="443" name="Freeform 38"/>
                <p:cNvSpPr>
                  <a:spLocks/>
                </p:cNvSpPr>
                <p:nvPr/>
              </p:nvSpPr>
              <p:spPr bwMode="auto">
                <a:xfrm>
                  <a:off x="2437" y="1517"/>
                  <a:ext cx="436" cy="261"/>
                </a:xfrm>
                <a:custGeom>
                  <a:avLst/>
                  <a:gdLst>
                    <a:gd name="T0" fmla="*/ 8 w 1310"/>
                    <a:gd name="T1" fmla="*/ 18 h 782"/>
                    <a:gd name="T2" fmla="*/ 16 w 1310"/>
                    <a:gd name="T3" fmla="*/ 29 h 782"/>
                    <a:gd name="T4" fmla="*/ 24 w 1310"/>
                    <a:gd name="T5" fmla="*/ 18 h 782"/>
                    <a:gd name="T6" fmla="*/ 32 w 1310"/>
                    <a:gd name="T7" fmla="*/ 29 h 782"/>
                    <a:gd name="T8" fmla="*/ 40 w 1310"/>
                    <a:gd name="T9" fmla="*/ 18 h 782"/>
                    <a:gd name="T10" fmla="*/ 48 w 1310"/>
                    <a:gd name="T11" fmla="*/ 18 h 782"/>
                    <a:gd name="T12" fmla="*/ 48 w 1310"/>
                    <a:gd name="T13" fmla="*/ 0 h 782"/>
                    <a:gd name="T14" fmla="*/ 0 w 1310"/>
                    <a:gd name="T15" fmla="*/ 0 h 782"/>
                    <a:gd name="T16" fmla="*/ 0 w 1310"/>
                    <a:gd name="T17" fmla="*/ 18 h 782"/>
                    <a:gd name="T18" fmla="*/ 8 w 1310"/>
                    <a:gd name="T19" fmla="*/ 18 h 78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310"/>
                    <a:gd name="T31" fmla="*/ 0 h 782"/>
                    <a:gd name="T32" fmla="*/ 1310 w 1310"/>
                    <a:gd name="T33" fmla="*/ 782 h 78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310" h="782">
                      <a:moveTo>
                        <a:pt x="219" y="488"/>
                      </a:moveTo>
                      <a:lnTo>
                        <a:pt x="436" y="782"/>
                      </a:lnTo>
                      <a:lnTo>
                        <a:pt x="655" y="488"/>
                      </a:lnTo>
                      <a:lnTo>
                        <a:pt x="873" y="782"/>
                      </a:lnTo>
                      <a:lnTo>
                        <a:pt x="1092" y="488"/>
                      </a:lnTo>
                      <a:lnTo>
                        <a:pt x="1310" y="488"/>
                      </a:lnTo>
                      <a:lnTo>
                        <a:pt x="1310" y="0"/>
                      </a:lnTo>
                      <a:lnTo>
                        <a:pt x="0" y="0"/>
                      </a:lnTo>
                      <a:lnTo>
                        <a:pt x="0" y="488"/>
                      </a:lnTo>
                      <a:lnTo>
                        <a:pt x="219" y="488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4" name="Rectangle 39"/>
                <p:cNvSpPr>
                  <a:spLocks noChangeArrowheads="1"/>
                </p:cNvSpPr>
                <p:nvPr/>
              </p:nvSpPr>
              <p:spPr bwMode="auto">
                <a:xfrm>
                  <a:off x="2609" y="1526"/>
                  <a:ext cx="8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FFFF00"/>
                      </a:solidFill>
                    </a:rPr>
                    <a:t>S</a:t>
                  </a:r>
                  <a:endParaRPr lang="es-ES" sz="2400" b="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334" name="Freeform 40"/>
              <p:cNvSpPr>
                <a:spLocks/>
              </p:cNvSpPr>
              <p:nvPr/>
            </p:nvSpPr>
            <p:spPr bwMode="auto">
              <a:xfrm>
                <a:off x="3084513" y="1296988"/>
                <a:ext cx="3003550" cy="517525"/>
              </a:xfrm>
              <a:custGeom>
                <a:avLst/>
                <a:gdLst>
                  <a:gd name="T0" fmla="*/ 40 w 5675"/>
                  <a:gd name="T1" fmla="*/ 0 h 978"/>
                  <a:gd name="T2" fmla="*/ 0 w 5675"/>
                  <a:gd name="T3" fmla="*/ 36 h 978"/>
                  <a:gd name="T4" fmla="*/ 210 w 5675"/>
                  <a:gd name="T5" fmla="*/ 36 h 978"/>
                  <a:gd name="T6" fmla="*/ 170 w 5675"/>
                  <a:gd name="T7" fmla="*/ 0 h 978"/>
                  <a:gd name="T8" fmla="*/ 40 w 5675"/>
                  <a:gd name="T9" fmla="*/ 0 h 9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675"/>
                  <a:gd name="T16" fmla="*/ 0 h 978"/>
                  <a:gd name="T17" fmla="*/ 5675 w 5675"/>
                  <a:gd name="T18" fmla="*/ 978 h 9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675" h="978">
                    <a:moveTo>
                      <a:pt x="1092" y="0"/>
                    </a:moveTo>
                    <a:lnTo>
                      <a:pt x="0" y="978"/>
                    </a:lnTo>
                    <a:lnTo>
                      <a:pt x="5675" y="978"/>
                    </a:lnTo>
                    <a:lnTo>
                      <a:pt x="4583" y="0"/>
                    </a:lnTo>
                    <a:lnTo>
                      <a:pt x="1092" y="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5" name="Freeform 41"/>
              <p:cNvSpPr>
                <a:spLocks/>
              </p:cNvSpPr>
              <p:nvPr/>
            </p:nvSpPr>
            <p:spPr bwMode="auto">
              <a:xfrm>
                <a:off x="3084513" y="1296988"/>
                <a:ext cx="3003550" cy="517525"/>
              </a:xfrm>
              <a:custGeom>
                <a:avLst/>
                <a:gdLst>
                  <a:gd name="T0" fmla="*/ 40 w 5675"/>
                  <a:gd name="T1" fmla="*/ 0 h 978"/>
                  <a:gd name="T2" fmla="*/ 0 w 5675"/>
                  <a:gd name="T3" fmla="*/ 36 h 978"/>
                  <a:gd name="T4" fmla="*/ 210 w 5675"/>
                  <a:gd name="T5" fmla="*/ 36 h 978"/>
                  <a:gd name="T6" fmla="*/ 170 w 5675"/>
                  <a:gd name="T7" fmla="*/ 0 h 978"/>
                  <a:gd name="T8" fmla="*/ 40 w 5675"/>
                  <a:gd name="T9" fmla="*/ 0 h 9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675"/>
                  <a:gd name="T16" fmla="*/ 0 h 978"/>
                  <a:gd name="T17" fmla="*/ 5675 w 5675"/>
                  <a:gd name="T18" fmla="*/ 978 h 9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675" h="978">
                    <a:moveTo>
                      <a:pt x="1092" y="0"/>
                    </a:moveTo>
                    <a:lnTo>
                      <a:pt x="0" y="978"/>
                    </a:lnTo>
                    <a:lnTo>
                      <a:pt x="5675" y="978"/>
                    </a:lnTo>
                    <a:lnTo>
                      <a:pt x="4583" y="0"/>
                    </a:lnTo>
                    <a:lnTo>
                      <a:pt x="1092" y="0"/>
                    </a:lnTo>
                  </a:path>
                </a:pathLst>
              </a:custGeom>
              <a:noFill/>
              <a:ln w="26988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6" name="Rectangle 42"/>
              <p:cNvSpPr>
                <a:spLocks noChangeArrowheads="1"/>
              </p:cNvSpPr>
              <p:nvPr/>
            </p:nvSpPr>
            <p:spPr bwMode="auto">
              <a:xfrm>
                <a:off x="4360863" y="1436688"/>
                <a:ext cx="4508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600">
                    <a:solidFill>
                      <a:srgbClr val="FFFFFF"/>
                    </a:solidFill>
                  </a:rPr>
                  <a:t>5-HT</a:t>
                </a:r>
                <a:endParaRPr lang="es-ES" sz="2400" b="0">
                  <a:latin typeface="Times New Roman" pitchFamily="18" charset="0"/>
                </a:endParaRPr>
              </a:p>
            </p:txBody>
          </p:sp>
          <p:sp>
            <p:nvSpPr>
              <p:cNvPr id="337" name="Line 17"/>
              <p:cNvSpPr>
                <a:spLocks noChangeShapeType="1"/>
              </p:cNvSpPr>
              <p:nvPr/>
            </p:nvSpPr>
            <p:spPr bwMode="auto">
              <a:xfrm>
                <a:off x="2527300" y="2778125"/>
                <a:ext cx="0" cy="4572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8" name="Group 18"/>
              <p:cNvGrpSpPr>
                <a:grpSpLocks/>
              </p:cNvGrpSpPr>
              <p:nvPr/>
            </p:nvGrpSpPr>
            <p:grpSpPr bwMode="auto">
              <a:xfrm>
                <a:off x="6399213" y="2244725"/>
                <a:ext cx="446087" cy="436563"/>
                <a:chOff x="4608" y="720"/>
                <a:chExt cx="281" cy="275"/>
              </a:xfrm>
            </p:grpSpPr>
            <p:sp>
              <p:nvSpPr>
                <p:cNvPr id="440" name="Freeform 317"/>
                <p:cNvSpPr>
                  <a:spLocks/>
                </p:cNvSpPr>
                <p:nvPr/>
              </p:nvSpPr>
              <p:spPr bwMode="auto">
                <a:xfrm>
                  <a:off x="4608" y="720"/>
                  <a:ext cx="281" cy="275"/>
                </a:xfrm>
                <a:custGeom>
                  <a:avLst/>
                  <a:gdLst>
                    <a:gd name="T0" fmla="*/ 18 w 1121"/>
                    <a:gd name="T1" fmla="*/ 8 h 1103"/>
                    <a:gd name="T2" fmla="*/ 18 w 1121"/>
                    <a:gd name="T3" fmla="*/ 7 h 1103"/>
                    <a:gd name="T4" fmla="*/ 17 w 1121"/>
                    <a:gd name="T5" fmla="*/ 5 h 1103"/>
                    <a:gd name="T6" fmla="*/ 16 w 1121"/>
                    <a:gd name="T7" fmla="*/ 4 h 1103"/>
                    <a:gd name="T8" fmla="*/ 15 w 1121"/>
                    <a:gd name="T9" fmla="*/ 2 h 1103"/>
                    <a:gd name="T10" fmla="*/ 14 w 1121"/>
                    <a:gd name="T11" fmla="*/ 1 h 1103"/>
                    <a:gd name="T12" fmla="*/ 12 w 1121"/>
                    <a:gd name="T13" fmla="*/ 1 h 1103"/>
                    <a:gd name="T14" fmla="*/ 11 w 1121"/>
                    <a:gd name="T15" fmla="*/ 0 h 1103"/>
                    <a:gd name="T16" fmla="*/ 9 w 1121"/>
                    <a:gd name="T17" fmla="*/ 0 h 1103"/>
                    <a:gd name="T18" fmla="*/ 7 w 1121"/>
                    <a:gd name="T19" fmla="*/ 0 h 1103"/>
                    <a:gd name="T20" fmla="*/ 6 w 1121"/>
                    <a:gd name="T21" fmla="*/ 1 h 1103"/>
                    <a:gd name="T22" fmla="*/ 4 w 1121"/>
                    <a:gd name="T23" fmla="*/ 1 h 1103"/>
                    <a:gd name="T24" fmla="*/ 3 w 1121"/>
                    <a:gd name="T25" fmla="*/ 2 h 1103"/>
                    <a:gd name="T26" fmla="*/ 2 w 1121"/>
                    <a:gd name="T27" fmla="*/ 4 h 1103"/>
                    <a:gd name="T28" fmla="*/ 1 w 1121"/>
                    <a:gd name="T29" fmla="*/ 5 h 1103"/>
                    <a:gd name="T30" fmla="*/ 0 w 1121"/>
                    <a:gd name="T31" fmla="*/ 7 h 1103"/>
                    <a:gd name="T32" fmla="*/ 0 w 1121"/>
                    <a:gd name="T33" fmla="*/ 8 h 1103"/>
                    <a:gd name="T34" fmla="*/ 0 w 1121"/>
                    <a:gd name="T35" fmla="*/ 10 h 1103"/>
                    <a:gd name="T36" fmla="*/ 1 w 1121"/>
                    <a:gd name="T37" fmla="*/ 12 h 1103"/>
                    <a:gd name="T38" fmla="*/ 2 w 1121"/>
                    <a:gd name="T39" fmla="*/ 13 h 1103"/>
                    <a:gd name="T40" fmla="*/ 3 w 1121"/>
                    <a:gd name="T41" fmla="*/ 15 h 1103"/>
                    <a:gd name="T42" fmla="*/ 4 w 1121"/>
                    <a:gd name="T43" fmla="*/ 16 h 1103"/>
                    <a:gd name="T44" fmla="*/ 6 w 1121"/>
                    <a:gd name="T45" fmla="*/ 16 h 1103"/>
                    <a:gd name="T46" fmla="*/ 7 w 1121"/>
                    <a:gd name="T47" fmla="*/ 17 h 1103"/>
                    <a:gd name="T48" fmla="*/ 9 w 1121"/>
                    <a:gd name="T49" fmla="*/ 17 h 1103"/>
                    <a:gd name="T50" fmla="*/ 11 w 1121"/>
                    <a:gd name="T51" fmla="*/ 17 h 1103"/>
                    <a:gd name="T52" fmla="*/ 12 w 1121"/>
                    <a:gd name="T53" fmla="*/ 16 h 1103"/>
                    <a:gd name="T54" fmla="*/ 14 w 1121"/>
                    <a:gd name="T55" fmla="*/ 16 h 1103"/>
                    <a:gd name="T56" fmla="*/ 15 w 1121"/>
                    <a:gd name="T57" fmla="*/ 15 h 1103"/>
                    <a:gd name="T58" fmla="*/ 16 w 1121"/>
                    <a:gd name="T59" fmla="*/ 13 h 1103"/>
                    <a:gd name="T60" fmla="*/ 17 w 1121"/>
                    <a:gd name="T61" fmla="*/ 12 h 1103"/>
                    <a:gd name="T62" fmla="*/ 18 w 1121"/>
                    <a:gd name="T63" fmla="*/ 10 h 1103"/>
                    <a:gd name="T64" fmla="*/ 18 w 1121"/>
                    <a:gd name="T65" fmla="*/ 8 h 110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121"/>
                    <a:gd name="T100" fmla="*/ 0 h 1103"/>
                    <a:gd name="T101" fmla="*/ 1121 w 1121"/>
                    <a:gd name="T102" fmla="*/ 1103 h 110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121" h="1103">
                      <a:moveTo>
                        <a:pt x="1121" y="552"/>
                      </a:moveTo>
                      <a:lnTo>
                        <a:pt x="1110" y="440"/>
                      </a:lnTo>
                      <a:lnTo>
                        <a:pt x="1077" y="336"/>
                      </a:lnTo>
                      <a:lnTo>
                        <a:pt x="1025" y="242"/>
                      </a:lnTo>
                      <a:lnTo>
                        <a:pt x="956" y="161"/>
                      </a:lnTo>
                      <a:lnTo>
                        <a:pt x="874" y="94"/>
                      </a:lnTo>
                      <a:lnTo>
                        <a:pt x="779" y="43"/>
                      </a:lnTo>
                      <a:lnTo>
                        <a:pt x="674" y="10"/>
                      </a:lnTo>
                      <a:lnTo>
                        <a:pt x="561" y="0"/>
                      </a:lnTo>
                      <a:lnTo>
                        <a:pt x="447" y="10"/>
                      </a:lnTo>
                      <a:lnTo>
                        <a:pt x="343" y="43"/>
                      </a:lnTo>
                      <a:lnTo>
                        <a:pt x="246" y="94"/>
                      </a:lnTo>
                      <a:lnTo>
                        <a:pt x="164" y="161"/>
                      </a:lnTo>
                      <a:lnTo>
                        <a:pt x="95" y="242"/>
                      </a:lnTo>
                      <a:lnTo>
                        <a:pt x="43" y="336"/>
                      </a:lnTo>
                      <a:lnTo>
                        <a:pt x="10" y="440"/>
                      </a:lnTo>
                      <a:lnTo>
                        <a:pt x="0" y="552"/>
                      </a:lnTo>
                      <a:lnTo>
                        <a:pt x="10" y="662"/>
                      </a:lnTo>
                      <a:lnTo>
                        <a:pt x="43" y="766"/>
                      </a:lnTo>
                      <a:lnTo>
                        <a:pt x="95" y="860"/>
                      </a:lnTo>
                      <a:lnTo>
                        <a:pt x="164" y="941"/>
                      </a:lnTo>
                      <a:lnTo>
                        <a:pt x="246" y="1008"/>
                      </a:lnTo>
                      <a:lnTo>
                        <a:pt x="343" y="1059"/>
                      </a:lnTo>
                      <a:lnTo>
                        <a:pt x="447" y="1092"/>
                      </a:lnTo>
                      <a:lnTo>
                        <a:pt x="561" y="1103"/>
                      </a:lnTo>
                      <a:lnTo>
                        <a:pt x="674" y="1092"/>
                      </a:lnTo>
                      <a:lnTo>
                        <a:pt x="779" y="1059"/>
                      </a:lnTo>
                      <a:lnTo>
                        <a:pt x="874" y="1008"/>
                      </a:lnTo>
                      <a:lnTo>
                        <a:pt x="956" y="941"/>
                      </a:lnTo>
                      <a:lnTo>
                        <a:pt x="1025" y="860"/>
                      </a:lnTo>
                      <a:lnTo>
                        <a:pt x="1077" y="766"/>
                      </a:lnTo>
                      <a:lnTo>
                        <a:pt x="1110" y="662"/>
                      </a:lnTo>
                      <a:lnTo>
                        <a:pt x="1121" y="5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" name="Freeform 318"/>
                <p:cNvSpPr>
                  <a:spLocks/>
                </p:cNvSpPr>
                <p:nvPr/>
              </p:nvSpPr>
              <p:spPr bwMode="auto">
                <a:xfrm>
                  <a:off x="4608" y="720"/>
                  <a:ext cx="281" cy="275"/>
                </a:xfrm>
                <a:custGeom>
                  <a:avLst/>
                  <a:gdLst>
                    <a:gd name="T0" fmla="*/ 18 w 1121"/>
                    <a:gd name="T1" fmla="*/ 8 h 1103"/>
                    <a:gd name="T2" fmla="*/ 18 w 1121"/>
                    <a:gd name="T3" fmla="*/ 7 h 1103"/>
                    <a:gd name="T4" fmla="*/ 17 w 1121"/>
                    <a:gd name="T5" fmla="*/ 5 h 1103"/>
                    <a:gd name="T6" fmla="*/ 16 w 1121"/>
                    <a:gd name="T7" fmla="*/ 4 h 1103"/>
                    <a:gd name="T8" fmla="*/ 15 w 1121"/>
                    <a:gd name="T9" fmla="*/ 2 h 1103"/>
                    <a:gd name="T10" fmla="*/ 14 w 1121"/>
                    <a:gd name="T11" fmla="*/ 1 h 1103"/>
                    <a:gd name="T12" fmla="*/ 12 w 1121"/>
                    <a:gd name="T13" fmla="*/ 1 h 1103"/>
                    <a:gd name="T14" fmla="*/ 11 w 1121"/>
                    <a:gd name="T15" fmla="*/ 0 h 1103"/>
                    <a:gd name="T16" fmla="*/ 9 w 1121"/>
                    <a:gd name="T17" fmla="*/ 0 h 1103"/>
                    <a:gd name="T18" fmla="*/ 7 w 1121"/>
                    <a:gd name="T19" fmla="*/ 0 h 1103"/>
                    <a:gd name="T20" fmla="*/ 6 w 1121"/>
                    <a:gd name="T21" fmla="*/ 1 h 1103"/>
                    <a:gd name="T22" fmla="*/ 4 w 1121"/>
                    <a:gd name="T23" fmla="*/ 1 h 1103"/>
                    <a:gd name="T24" fmla="*/ 3 w 1121"/>
                    <a:gd name="T25" fmla="*/ 2 h 1103"/>
                    <a:gd name="T26" fmla="*/ 2 w 1121"/>
                    <a:gd name="T27" fmla="*/ 4 h 1103"/>
                    <a:gd name="T28" fmla="*/ 1 w 1121"/>
                    <a:gd name="T29" fmla="*/ 5 h 1103"/>
                    <a:gd name="T30" fmla="*/ 0 w 1121"/>
                    <a:gd name="T31" fmla="*/ 7 h 1103"/>
                    <a:gd name="T32" fmla="*/ 0 w 1121"/>
                    <a:gd name="T33" fmla="*/ 8 h 1103"/>
                    <a:gd name="T34" fmla="*/ 0 w 1121"/>
                    <a:gd name="T35" fmla="*/ 10 h 1103"/>
                    <a:gd name="T36" fmla="*/ 1 w 1121"/>
                    <a:gd name="T37" fmla="*/ 12 h 1103"/>
                    <a:gd name="T38" fmla="*/ 2 w 1121"/>
                    <a:gd name="T39" fmla="*/ 13 h 1103"/>
                    <a:gd name="T40" fmla="*/ 3 w 1121"/>
                    <a:gd name="T41" fmla="*/ 15 h 1103"/>
                    <a:gd name="T42" fmla="*/ 4 w 1121"/>
                    <a:gd name="T43" fmla="*/ 16 h 1103"/>
                    <a:gd name="T44" fmla="*/ 6 w 1121"/>
                    <a:gd name="T45" fmla="*/ 16 h 1103"/>
                    <a:gd name="T46" fmla="*/ 7 w 1121"/>
                    <a:gd name="T47" fmla="*/ 17 h 1103"/>
                    <a:gd name="T48" fmla="*/ 9 w 1121"/>
                    <a:gd name="T49" fmla="*/ 17 h 1103"/>
                    <a:gd name="T50" fmla="*/ 11 w 1121"/>
                    <a:gd name="T51" fmla="*/ 17 h 1103"/>
                    <a:gd name="T52" fmla="*/ 12 w 1121"/>
                    <a:gd name="T53" fmla="*/ 16 h 1103"/>
                    <a:gd name="T54" fmla="*/ 14 w 1121"/>
                    <a:gd name="T55" fmla="*/ 16 h 1103"/>
                    <a:gd name="T56" fmla="*/ 15 w 1121"/>
                    <a:gd name="T57" fmla="*/ 15 h 1103"/>
                    <a:gd name="T58" fmla="*/ 16 w 1121"/>
                    <a:gd name="T59" fmla="*/ 13 h 1103"/>
                    <a:gd name="T60" fmla="*/ 17 w 1121"/>
                    <a:gd name="T61" fmla="*/ 12 h 1103"/>
                    <a:gd name="T62" fmla="*/ 18 w 1121"/>
                    <a:gd name="T63" fmla="*/ 10 h 1103"/>
                    <a:gd name="T64" fmla="*/ 18 w 1121"/>
                    <a:gd name="T65" fmla="*/ 8 h 1103"/>
                    <a:gd name="T66" fmla="*/ 18 w 1121"/>
                    <a:gd name="T67" fmla="*/ 8 h 110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121"/>
                    <a:gd name="T103" fmla="*/ 0 h 1103"/>
                    <a:gd name="T104" fmla="*/ 1121 w 1121"/>
                    <a:gd name="T105" fmla="*/ 1103 h 110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121" h="1103">
                      <a:moveTo>
                        <a:pt x="1121" y="552"/>
                      </a:moveTo>
                      <a:lnTo>
                        <a:pt x="1110" y="440"/>
                      </a:lnTo>
                      <a:lnTo>
                        <a:pt x="1077" y="336"/>
                      </a:lnTo>
                      <a:lnTo>
                        <a:pt x="1025" y="242"/>
                      </a:lnTo>
                      <a:lnTo>
                        <a:pt x="956" y="161"/>
                      </a:lnTo>
                      <a:lnTo>
                        <a:pt x="874" y="94"/>
                      </a:lnTo>
                      <a:lnTo>
                        <a:pt x="779" y="43"/>
                      </a:lnTo>
                      <a:lnTo>
                        <a:pt x="674" y="10"/>
                      </a:lnTo>
                      <a:lnTo>
                        <a:pt x="561" y="0"/>
                      </a:lnTo>
                      <a:lnTo>
                        <a:pt x="447" y="10"/>
                      </a:lnTo>
                      <a:lnTo>
                        <a:pt x="343" y="43"/>
                      </a:lnTo>
                      <a:lnTo>
                        <a:pt x="246" y="94"/>
                      </a:lnTo>
                      <a:lnTo>
                        <a:pt x="164" y="161"/>
                      </a:lnTo>
                      <a:lnTo>
                        <a:pt x="95" y="242"/>
                      </a:lnTo>
                      <a:lnTo>
                        <a:pt x="43" y="336"/>
                      </a:lnTo>
                      <a:lnTo>
                        <a:pt x="10" y="440"/>
                      </a:lnTo>
                      <a:lnTo>
                        <a:pt x="0" y="552"/>
                      </a:lnTo>
                      <a:lnTo>
                        <a:pt x="10" y="662"/>
                      </a:lnTo>
                      <a:lnTo>
                        <a:pt x="43" y="766"/>
                      </a:lnTo>
                      <a:lnTo>
                        <a:pt x="95" y="860"/>
                      </a:lnTo>
                      <a:lnTo>
                        <a:pt x="164" y="941"/>
                      </a:lnTo>
                      <a:lnTo>
                        <a:pt x="246" y="1008"/>
                      </a:lnTo>
                      <a:lnTo>
                        <a:pt x="343" y="1059"/>
                      </a:lnTo>
                      <a:lnTo>
                        <a:pt x="447" y="1092"/>
                      </a:lnTo>
                      <a:lnTo>
                        <a:pt x="561" y="1103"/>
                      </a:lnTo>
                      <a:lnTo>
                        <a:pt x="674" y="1092"/>
                      </a:lnTo>
                      <a:lnTo>
                        <a:pt x="779" y="1059"/>
                      </a:lnTo>
                      <a:lnTo>
                        <a:pt x="874" y="1008"/>
                      </a:lnTo>
                      <a:lnTo>
                        <a:pt x="956" y="941"/>
                      </a:lnTo>
                      <a:lnTo>
                        <a:pt x="1025" y="860"/>
                      </a:lnTo>
                      <a:lnTo>
                        <a:pt x="1077" y="766"/>
                      </a:lnTo>
                      <a:lnTo>
                        <a:pt x="1110" y="662"/>
                      </a:lnTo>
                      <a:lnTo>
                        <a:pt x="1121" y="552"/>
                      </a:lnTo>
                    </a:path>
                  </a:pathLst>
                </a:custGeom>
                <a:solidFill>
                  <a:schemeClr val="bg1"/>
                </a:solidFill>
                <a:ln w="20701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" name="Rectangle 319"/>
                <p:cNvSpPr>
                  <a:spLocks noChangeArrowheads="1"/>
                </p:cNvSpPr>
                <p:nvPr/>
              </p:nvSpPr>
              <p:spPr bwMode="auto">
                <a:xfrm>
                  <a:off x="4651" y="800"/>
                  <a:ext cx="196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200">
                      <a:solidFill>
                        <a:srgbClr val="006600"/>
                      </a:solidFill>
                    </a:rPr>
                    <a:t>Ca</a:t>
                  </a:r>
                  <a:r>
                    <a:rPr lang="es-ES" sz="1200" baseline="30000">
                      <a:solidFill>
                        <a:srgbClr val="006600"/>
                      </a:solidFill>
                    </a:rPr>
                    <a:t>++</a:t>
                  </a:r>
                  <a:endParaRPr lang="es-ES" sz="1200" b="0" baseline="30000">
                    <a:solidFill>
                      <a:srgbClr val="00660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339" name="Line 22"/>
              <p:cNvSpPr>
                <a:spLocks noChangeShapeType="1"/>
              </p:cNvSpPr>
              <p:nvPr/>
            </p:nvSpPr>
            <p:spPr bwMode="auto">
              <a:xfrm>
                <a:off x="6621463" y="2778125"/>
                <a:ext cx="0" cy="4572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" name="Line 23"/>
              <p:cNvSpPr>
                <a:spLocks noChangeShapeType="1"/>
              </p:cNvSpPr>
              <p:nvPr/>
            </p:nvSpPr>
            <p:spPr bwMode="auto">
              <a:xfrm>
                <a:off x="2527300" y="3844925"/>
                <a:ext cx="0" cy="381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" name="Line 24"/>
              <p:cNvSpPr>
                <a:spLocks noChangeShapeType="1"/>
              </p:cNvSpPr>
              <p:nvPr/>
            </p:nvSpPr>
            <p:spPr bwMode="auto">
              <a:xfrm>
                <a:off x="6621463" y="3844925"/>
                <a:ext cx="0" cy="381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" name="Freeform 344"/>
              <p:cNvSpPr>
                <a:spLocks/>
              </p:cNvSpPr>
              <p:nvPr/>
            </p:nvSpPr>
            <p:spPr bwMode="auto">
              <a:xfrm>
                <a:off x="1720850" y="3843338"/>
                <a:ext cx="5715000" cy="1674812"/>
              </a:xfrm>
              <a:custGeom>
                <a:avLst/>
                <a:gdLst>
                  <a:gd name="T0" fmla="*/ 49 w 8870"/>
                  <a:gd name="T1" fmla="*/ 0 h 3020"/>
                  <a:gd name="T2" fmla="*/ 0 w 8870"/>
                  <a:gd name="T3" fmla="*/ 0 h 3020"/>
                  <a:gd name="T4" fmla="*/ 16 w 8870"/>
                  <a:gd name="T5" fmla="*/ 47 h 3020"/>
                  <a:gd name="T6" fmla="*/ 122 w 8870"/>
                  <a:gd name="T7" fmla="*/ 47 h 3020"/>
                  <a:gd name="T8" fmla="*/ 138 w 8870"/>
                  <a:gd name="T9" fmla="*/ 0 h 3020"/>
                  <a:gd name="T10" fmla="*/ 49 w 8870"/>
                  <a:gd name="T11" fmla="*/ 0 h 30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870"/>
                  <a:gd name="T19" fmla="*/ 0 h 3020"/>
                  <a:gd name="T20" fmla="*/ 8870 w 8870"/>
                  <a:gd name="T21" fmla="*/ 3020 h 30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870" h="3020">
                    <a:moveTo>
                      <a:pt x="3168" y="0"/>
                    </a:moveTo>
                    <a:lnTo>
                      <a:pt x="0" y="0"/>
                    </a:lnTo>
                    <a:lnTo>
                      <a:pt x="1056" y="3020"/>
                    </a:lnTo>
                    <a:lnTo>
                      <a:pt x="7815" y="3020"/>
                    </a:lnTo>
                    <a:lnTo>
                      <a:pt x="8870" y="0"/>
                    </a:lnTo>
                    <a:lnTo>
                      <a:pt x="3168" y="0"/>
                    </a:lnTo>
                  </a:path>
                </a:pathLst>
              </a:custGeom>
              <a:gradFill rotWithShape="1">
                <a:gsLst>
                  <a:gs pos="0">
                    <a:srgbClr val="000066"/>
                  </a:gs>
                  <a:gs pos="100000">
                    <a:srgbClr val="000066">
                      <a:gamma/>
                      <a:shade val="46275"/>
                      <a:invGamma/>
                    </a:srgbClr>
                  </a:gs>
                </a:gsLst>
                <a:path path="rect">
                  <a:fillToRect l="50000" t="50000" r="50000" b="50000"/>
                </a:path>
              </a:gradFill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" name="Text Box 26"/>
              <p:cNvSpPr txBox="1">
                <a:spLocks noChangeArrowheads="1"/>
              </p:cNvSpPr>
              <p:nvPr/>
            </p:nvSpPr>
            <p:spPr bwMode="auto">
              <a:xfrm>
                <a:off x="2635250" y="5775325"/>
                <a:ext cx="762000" cy="396875"/>
              </a:xfrm>
              <a:prstGeom prst="rect">
                <a:avLst/>
              </a:prstGeom>
              <a:gradFill rotWithShape="1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>
                    <a:solidFill>
                      <a:srgbClr val="FF6600"/>
                    </a:solidFill>
                    <a:latin typeface="Univers" pitchFamily="34" charset="0"/>
                  </a:rPr>
                  <a:t>vs</a:t>
                </a:r>
                <a:endParaRPr lang="en-US">
                  <a:solidFill>
                    <a:srgbClr val="FF6600"/>
                  </a:solidFill>
                  <a:latin typeface="Univers" pitchFamily="34" charset="0"/>
                </a:endParaRPr>
              </a:p>
            </p:txBody>
          </p:sp>
          <p:sp>
            <p:nvSpPr>
              <p:cNvPr id="344" name="Text Box 27"/>
              <p:cNvSpPr txBox="1">
                <a:spLocks noChangeArrowheads="1"/>
              </p:cNvSpPr>
              <p:nvPr/>
            </p:nvSpPr>
            <p:spPr bwMode="auto">
              <a:xfrm>
                <a:off x="3778250" y="6232525"/>
                <a:ext cx="762000" cy="396875"/>
              </a:xfrm>
              <a:prstGeom prst="rect">
                <a:avLst/>
              </a:prstGeom>
              <a:gradFill rotWithShape="1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>
                    <a:solidFill>
                      <a:srgbClr val="FF6600"/>
                    </a:solidFill>
                    <a:latin typeface="Univers" pitchFamily="34" charset="0"/>
                  </a:rPr>
                  <a:t>vs</a:t>
                </a:r>
                <a:endParaRPr lang="en-US">
                  <a:solidFill>
                    <a:srgbClr val="FF6600"/>
                  </a:solidFill>
                  <a:latin typeface="Univers" pitchFamily="34" charset="0"/>
                </a:endParaRPr>
              </a:p>
            </p:txBody>
          </p:sp>
          <p:sp>
            <p:nvSpPr>
              <p:cNvPr id="345" name="Text Box 28"/>
              <p:cNvSpPr txBox="1">
                <a:spLocks noChangeArrowheads="1"/>
              </p:cNvSpPr>
              <p:nvPr/>
            </p:nvSpPr>
            <p:spPr bwMode="auto">
              <a:xfrm>
                <a:off x="5835650" y="5851525"/>
                <a:ext cx="762000" cy="396875"/>
              </a:xfrm>
              <a:prstGeom prst="rect">
                <a:avLst/>
              </a:prstGeom>
              <a:gradFill rotWithShape="1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>
                    <a:solidFill>
                      <a:srgbClr val="FF6600"/>
                    </a:solidFill>
                    <a:latin typeface="Univers" pitchFamily="34" charset="0"/>
                  </a:rPr>
                  <a:t>vs</a:t>
                </a:r>
                <a:endParaRPr lang="en-US">
                  <a:solidFill>
                    <a:srgbClr val="FF6600"/>
                  </a:solidFill>
                  <a:latin typeface="Univers" pitchFamily="34" charset="0"/>
                </a:endParaRPr>
              </a:p>
            </p:txBody>
          </p:sp>
          <p:sp>
            <p:nvSpPr>
              <p:cNvPr id="346" name="Rectangle 77"/>
              <p:cNvSpPr>
                <a:spLocks noChangeArrowheads="1"/>
              </p:cNvSpPr>
              <p:nvPr/>
            </p:nvSpPr>
            <p:spPr bwMode="auto">
              <a:xfrm>
                <a:off x="3883025" y="3092450"/>
                <a:ext cx="1385888" cy="725488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" name="Rectangle 78"/>
              <p:cNvSpPr>
                <a:spLocks noChangeArrowheads="1"/>
              </p:cNvSpPr>
              <p:nvPr/>
            </p:nvSpPr>
            <p:spPr bwMode="auto">
              <a:xfrm>
                <a:off x="3895725" y="3097213"/>
                <a:ext cx="1360488" cy="698500"/>
              </a:xfrm>
              <a:prstGeom prst="rect">
                <a:avLst/>
              </a:prstGeom>
              <a:noFill/>
              <a:ln w="26988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" name="Text Box 49"/>
              <p:cNvSpPr txBox="1">
                <a:spLocks noChangeArrowheads="1"/>
              </p:cNvSpPr>
              <p:nvPr/>
            </p:nvSpPr>
            <p:spPr bwMode="auto">
              <a:xfrm>
                <a:off x="2222500" y="4232275"/>
                <a:ext cx="6096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>
                    <a:solidFill>
                      <a:srgbClr val="FFFF00"/>
                    </a:solidFill>
                  </a:rPr>
                  <a:t>Ca</a:t>
                </a:r>
                <a:r>
                  <a:rPr lang="es-MX" sz="1200" baseline="30000">
                    <a:solidFill>
                      <a:srgbClr val="FFFF00"/>
                    </a:solidFill>
                  </a:rPr>
                  <a:t>++</a:t>
                </a:r>
                <a:endParaRPr lang="en-US" sz="1200" baseline="30000">
                  <a:solidFill>
                    <a:srgbClr val="FFFF00"/>
                  </a:solidFill>
                </a:endParaRPr>
              </a:p>
            </p:txBody>
          </p:sp>
          <p:sp>
            <p:nvSpPr>
              <p:cNvPr id="349" name="Text Box 50"/>
              <p:cNvSpPr txBox="1">
                <a:spLocks noChangeArrowheads="1"/>
              </p:cNvSpPr>
              <p:nvPr/>
            </p:nvSpPr>
            <p:spPr bwMode="auto">
              <a:xfrm>
                <a:off x="6316663" y="4237038"/>
                <a:ext cx="609600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>
                    <a:solidFill>
                      <a:srgbClr val="FFFF00"/>
                    </a:solidFill>
                  </a:rPr>
                  <a:t>Ca</a:t>
                </a:r>
                <a:r>
                  <a:rPr lang="es-MX" sz="1200" baseline="30000">
                    <a:solidFill>
                      <a:srgbClr val="FFFF00"/>
                    </a:solidFill>
                  </a:rPr>
                  <a:t>++</a:t>
                </a:r>
                <a:endParaRPr lang="en-US" sz="1200" baseline="30000">
                  <a:solidFill>
                    <a:srgbClr val="FFFF00"/>
                  </a:solidFill>
                </a:endParaRPr>
              </a:p>
            </p:txBody>
          </p:sp>
          <p:sp>
            <p:nvSpPr>
              <p:cNvPr id="350" name="Freeform 51"/>
              <p:cNvSpPr>
                <a:spLocks/>
              </p:cNvSpPr>
              <p:nvPr/>
            </p:nvSpPr>
            <p:spPr bwMode="auto">
              <a:xfrm>
                <a:off x="6169025" y="4530725"/>
                <a:ext cx="457200" cy="228600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8" y="144"/>
                  </a:cxn>
                  <a:cxn ang="0">
                    <a:pos x="0" y="144"/>
                  </a:cxn>
                </a:cxnLst>
                <a:rect l="0" t="0" r="r" b="b"/>
                <a:pathLst>
                  <a:path w="288" h="144">
                    <a:moveTo>
                      <a:pt x="288" y="0"/>
                    </a:moveTo>
                    <a:lnTo>
                      <a:pt x="288" y="144"/>
                    </a:lnTo>
                    <a:lnTo>
                      <a:pt x="0" y="144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1" name="Group 53"/>
              <p:cNvGrpSpPr>
                <a:grpSpLocks/>
              </p:cNvGrpSpPr>
              <p:nvPr/>
            </p:nvGrpSpPr>
            <p:grpSpPr bwMode="auto">
              <a:xfrm>
                <a:off x="1720850" y="3284538"/>
                <a:ext cx="2214563" cy="573087"/>
                <a:chOff x="192" y="2069"/>
                <a:chExt cx="1395" cy="361"/>
              </a:xfrm>
            </p:grpSpPr>
            <p:grpSp>
              <p:nvGrpSpPr>
                <p:cNvPr id="423" name="Group 54"/>
                <p:cNvGrpSpPr>
                  <a:grpSpLocks/>
                </p:cNvGrpSpPr>
                <p:nvPr/>
              </p:nvGrpSpPr>
              <p:grpSpPr bwMode="auto">
                <a:xfrm>
                  <a:off x="192" y="2069"/>
                  <a:ext cx="1021" cy="336"/>
                  <a:chOff x="192" y="2069"/>
                  <a:chExt cx="1021" cy="336"/>
                </a:xfrm>
              </p:grpSpPr>
              <p:grpSp>
                <p:nvGrpSpPr>
                  <p:cNvPr id="431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192" y="2069"/>
                    <a:ext cx="336" cy="336"/>
                    <a:chOff x="336" y="1824"/>
                    <a:chExt cx="336" cy="336"/>
                  </a:xfrm>
                </p:grpSpPr>
                <p:sp>
                  <p:nvSpPr>
                    <p:cNvPr id="438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6" y="1824"/>
                      <a:ext cx="336" cy="336"/>
                    </a:xfrm>
                    <a:prstGeom prst="rect">
                      <a:avLst/>
                    </a:prstGeom>
                    <a:blipFill dpi="0" rotWithShape="1">
                      <a:blip r:embed="rId5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9" name="Text Box 5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0" y="1867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FFFF00"/>
                          </a:solidFill>
                          <a:latin typeface="Univers" pitchFamily="34" charset="0"/>
                        </a:rPr>
                        <a:t>T</a:t>
                      </a:r>
                      <a:endParaRPr lang="en-US">
                        <a:solidFill>
                          <a:srgbClr val="FFFF00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  <p:grpSp>
                <p:nvGrpSpPr>
                  <p:cNvPr id="432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534" y="2069"/>
                    <a:ext cx="336" cy="336"/>
                    <a:chOff x="1152" y="1536"/>
                    <a:chExt cx="336" cy="336"/>
                  </a:xfrm>
                </p:grpSpPr>
                <p:sp>
                  <p:nvSpPr>
                    <p:cNvPr id="436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2" y="1536"/>
                      <a:ext cx="336" cy="336"/>
                    </a:xfrm>
                    <a:prstGeom prst="rect">
                      <a:avLst/>
                    </a:prstGeom>
                    <a:blipFill dpi="0" rotWithShape="0">
                      <a:blip r:embed="rId6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7" name="Text Box 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76" y="1579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00FF00"/>
                          </a:solidFill>
                          <a:latin typeface="Univers" pitchFamily="34" charset="0"/>
                        </a:rPr>
                        <a:t>N</a:t>
                      </a:r>
                      <a:endParaRPr lang="en-US">
                        <a:solidFill>
                          <a:srgbClr val="00FF00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  <p:grpSp>
                <p:nvGrpSpPr>
                  <p:cNvPr id="433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877" y="2069"/>
                    <a:ext cx="336" cy="336"/>
                    <a:chOff x="672" y="912"/>
                    <a:chExt cx="336" cy="336"/>
                  </a:xfrm>
                </p:grpSpPr>
                <p:sp>
                  <p:nvSpPr>
                    <p:cNvPr id="434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2" y="912"/>
                      <a:ext cx="336" cy="336"/>
                    </a:xfrm>
                    <a:prstGeom prst="rect">
                      <a:avLst/>
                    </a:prstGeom>
                    <a:blipFill dpi="0" rotWithShape="1">
                      <a:blip r:embed="rId7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5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96" y="955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A50021"/>
                          </a:solidFill>
                          <a:latin typeface="Univers" pitchFamily="34" charset="0"/>
                        </a:rPr>
                        <a:t>L</a:t>
                      </a:r>
                      <a:endParaRPr lang="en-US">
                        <a:solidFill>
                          <a:srgbClr val="A50021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</p:grpSp>
            <p:grpSp>
              <p:nvGrpSpPr>
                <p:cNvPr id="424" name="Group 64"/>
                <p:cNvGrpSpPr>
                  <a:grpSpLocks/>
                </p:cNvGrpSpPr>
                <p:nvPr/>
              </p:nvGrpSpPr>
              <p:grpSpPr bwMode="auto">
                <a:xfrm>
                  <a:off x="1176" y="2142"/>
                  <a:ext cx="411" cy="288"/>
                  <a:chOff x="309" y="1680"/>
                  <a:chExt cx="411" cy="288"/>
                </a:xfrm>
              </p:grpSpPr>
              <p:grpSp>
                <p:nvGrpSpPr>
                  <p:cNvPr id="425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309" y="1680"/>
                    <a:ext cx="240" cy="288"/>
                    <a:chOff x="288" y="1680"/>
                    <a:chExt cx="240" cy="288"/>
                  </a:xfrm>
                </p:grpSpPr>
                <p:sp>
                  <p:nvSpPr>
                    <p:cNvPr id="429" name="AutoShap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" y="1680"/>
                      <a:ext cx="168" cy="288"/>
                    </a:xfrm>
                    <a:prstGeom prst="can">
                      <a:avLst>
                        <a:gd name="adj" fmla="val 42857"/>
                      </a:avLst>
                    </a:prstGeom>
                    <a:solidFill>
                      <a:srgbClr val="00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0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88" y="1766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800000"/>
                          </a:solidFill>
                        </a:rPr>
                        <a:t>Ka</a:t>
                      </a:r>
                      <a:endParaRPr lang="es-ES" sz="1000">
                        <a:solidFill>
                          <a:srgbClr val="800000"/>
                        </a:solidFill>
                      </a:endParaRPr>
                    </a:p>
                  </p:txBody>
                </p:sp>
              </p:grpSp>
              <p:grpSp>
                <p:nvGrpSpPr>
                  <p:cNvPr id="426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80" y="1680"/>
                    <a:ext cx="240" cy="288"/>
                    <a:chOff x="480" y="1680"/>
                    <a:chExt cx="240" cy="288"/>
                  </a:xfrm>
                </p:grpSpPr>
                <p:sp>
                  <p:nvSpPr>
                    <p:cNvPr id="427" name="AutoShap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6" y="1680"/>
                      <a:ext cx="168" cy="288"/>
                    </a:xfrm>
                    <a:prstGeom prst="can">
                      <a:avLst>
                        <a:gd name="adj" fmla="val 42857"/>
                      </a:avLst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8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" y="1764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006600"/>
                          </a:solidFill>
                        </a:rPr>
                        <a:t>Ks</a:t>
                      </a:r>
                      <a:endParaRPr lang="es-ES" sz="1000">
                        <a:solidFill>
                          <a:srgbClr val="0066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352" name="Group 71"/>
              <p:cNvGrpSpPr>
                <a:grpSpLocks/>
              </p:cNvGrpSpPr>
              <p:nvPr/>
            </p:nvGrpSpPr>
            <p:grpSpPr bwMode="auto">
              <a:xfrm>
                <a:off x="5211763" y="3284538"/>
                <a:ext cx="2220912" cy="573087"/>
                <a:chOff x="2391" y="2069"/>
                <a:chExt cx="1399" cy="361"/>
              </a:xfrm>
            </p:grpSpPr>
            <p:grpSp>
              <p:nvGrpSpPr>
                <p:cNvPr id="406" name="Group 72"/>
                <p:cNvGrpSpPr>
                  <a:grpSpLocks/>
                </p:cNvGrpSpPr>
                <p:nvPr/>
              </p:nvGrpSpPr>
              <p:grpSpPr bwMode="auto">
                <a:xfrm>
                  <a:off x="2769" y="2069"/>
                  <a:ext cx="1021" cy="336"/>
                  <a:chOff x="2769" y="2069"/>
                  <a:chExt cx="1021" cy="336"/>
                </a:xfrm>
              </p:grpSpPr>
              <p:grpSp>
                <p:nvGrpSpPr>
                  <p:cNvPr id="414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454" y="2069"/>
                    <a:ext cx="336" cy="336"/>
                    <a:chOff x="336" y="1824"/>
                    <a:chExt cx="336" cy="336"/>
                  </a:xfrm>
                </p:grpSpPr>
                <p:sp>
                  <p:nvSpPr>
                    <p:cNvPr id="421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6" y="1824"/>
                      <a:ext cx="336" cy="336"/>
                    </a:xfrm>
                    <a:prstGeom prst="rect">
                      <a:avLst/>
                    </a:prstGeom>
                    <a:blipFill dpi="0" rotWithShape="1">
                      <a:blip r:embed="rId5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2" name="Text Box 7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0" y="1867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FFFF00"/>
                          </a:solidFill>
                          <a:latin typeface="Univers" pitchFamily="34" charset="0"/>
                        </a:rPr>
                        <a:t>T</a:t>
                      </a:r>
                      <a:endParaRPr lang="en-US">
                        <a:solidFill>
                          <a:srgbClr val="FFFF00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  <p:grpSp>
                <p:nvGrpSpPr>
                  <p:cNvPr id="415" name="Group 76"/>
                  <p:cNvGrpSpPr>
                    <a:grpSpLocks/>
                  </p:cNvGrpSpPr>
                  <p:nvPr/>
                </p:nvGrpSpPr>
                <p:grpSpPr bwMode="auto">
                  <a:xfrm>
                    <a:off x="3111" y="2069"/>
                    <a:ext cx="336" cy="336"/>
                    <a:chOff x="1152" y="1536"/>
                    <a:chExt cx="336" cy="336"/>
                  </a:xfrm>
                </p:grpSpPr>
                <p:sp>
                  <p:nvSpPr>
                    <p:cNvPr id="419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2" y="1536"/>
                      <a:ext cx="336" cy="336"/>
                    </a:xfrm>
                    <a:prstGeom prst="rect">
                      <a:avLst/>
                    </a:prstGeom>
                    <a:blipFill dpi="0" rotWithShape="0">
                      <a:blip r:embed="rId6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" name="Text Box 7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76" y="1579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00FF00"/>
                          </a:solidFill>
                          <a:latin typeface="Univers" pitchFamily="34" charset="0"/>
                        </a:rPr>
                        <a:t>N</a:t>
                      </a:r>
                      <a:endParaRPr lang="en-US">
                        <a:solidFill>
                          <a:srgbClr val="00FF00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  <p:grpSp>
                <p:nvGrpSpPr>
                  <p:cNvPr id="416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769" y="2069"/>
                    <a:ext cx="336" cy="336"/>
                    <a:chOff x="672" y="912"/>
                    <a:chExt cx="336" cy="336"/>
                  </a:xfrm>
                </p:grpSpPr>
                <p:sp>
                  <p:nvSpPr>
                    <p:cNvPr id="417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2" y="912"/>
                      <a:ext cx="336" cy="336"/>
                    </a:xfrm>
                    <a:prstGeom prst="rect">
                      <a:avLst/>
                    </a:prstGeom>
                    <a:blipFill dpi="0" rotWithShape="1">
                      <a:blip r:embed="rId7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8" name="Text Box 8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96" y="955"/>
                      <a:ext cx="288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>
                          <a:solidFill>
                            <a:srgbClr val="A50021"/>
                          </a:solidFill>
                          <a:latin typeface="Univers" pitchFamily="34" charset="0"/>
                        </a:rPr>
                        <a:t>L</a:t>
                      </a:r>
                      <a:endParaRPr lang="en-US">
                        <a:solidFill>
                          <a:srgbClr val="A50021"/>
                        </a:solidFill>
                        <a:latin typeface="Univers" pitchFamily="34" charset="0"/>
                      </a:endParaRPr>
                    </a:p>
                  </p:txBody>
                </p:sp>
              </p:grpSp>
            </p:grpSp>
            <p:grpSp>
              <p:nvGrpSpPr>
                <p:cNvPr id="407" name="Group 82"/>
                <p:cNvGrpSpPr>
                  <a:grpSpLocks/>
                </p:cNvGrpSpPr>
                <p:nvPr/>
              </p:nvGrpSpPr>
              <p:grpSpPr bwMode="auto">
                <a:xfrm>
                  <a:off x="2391" y="2142"/>
                  <a:ext cx="411" cy="288"/>
                  <a:chOff x="789" y="1344"/>
                  <a:chExt cx="411" cy="288"/>
                </a:xfrm>
              </p:grpSpPr>
              <p:grpSp>
                <p:nvGrpSpPr>
                  <p:cNvPr id="408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960" y="1344"/>
                    <a:ext cx="240" cy="288"/>
                    <a:chOff x="288" y="1680"/>
                    <a:chExt cx="240" cy="288"/>
                  </a:xfrm>
                </p:grpSpPr>
                <p:sp>
                  <p:nvSpPr>
                    <p:cNvPr id="412" name="AutoShap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" y="1680"/>
                      <a:ext cx="168" cy="288"/>
                    </a:xfrm>
                    <a:prstGeom prst="can">
                      <a:avLst>
                        <a:gd name="adj" fmla="val 42857"/>
                      </a:avLst>
                    </a:prstGeom>
                    <a:solidFill>
                      <a:srgbClr val="00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3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88" y="1766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800000"/>
                          </a:solidFill>
                        </a:rPr>
                        <a:t>Ka</a:t>
                      </a:r>
                      <a:endParaRPr lang="es-ES" sz="1000">
                        <a:solidFill>
                          <a:srgbClr val="800000"/>
                        </a:solidFill>
                      </a:endParaRPr>
                    </a:p>
                  </p:txBody>
                </p:sp>
              </p:grpSp>
              <p:grpSp>
                <p:nvGrpSpPr>
                  <p:cNvPr id="409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789" y="1344"/>
                    <a:ext cx="240" cy="288"/>
                    <a:chOff x="480" y="1680"/>
                    <a:chExt cx="240" cy="288"/>
                  </a:xfrm>
                </p:grpSpPr>
                <p:sp>
                  <p:nvSpPr>
                    <p:cNvPr id="410" name="AutoShap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6" y="1680"/>
                      <a:ext cx="168" cy="288"/>
                    </a:xfrm>
                    <a:prstGeom prst="can">
                      <a:avLst>
                        <a:gd name="adj" fmla="val 42857"/>
                      </a:avLst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1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" y="1764"/>
                      <a:ext cx="240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1000">
                          <a:solidFill>
                            <a:srgbClr val="006600"/>
                          </a:solidFill>
                        </a:rPr>
                        <a:t>Ks</a:t>
                      </a:r>
                      <a:endParaRPr lang="es-ES" sz="1000">
                        <a:solidFill>
                          <a:srgbClr val="006600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353" name="Line 89"/>
              <p:cNvSpPr>
                <a:spLocks noChangeShapeType="1"/>
              </p:cNvSpPr>
              <p:nvPr/>
            </p:nvSpPr>
            <p:spPr bwMode="auto">
              <a:xfrm>
                <a:off x="2527300" y="3876675"/>
                <a:ext cx="0" cy="381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" name="Line 90"/>
              <p:cNvSpPr>
                <a:spLocks noChangeShapeType="1"/>
              </p:cNvSpPr>
              <p:nvPr/>
            </p:nvSpPr>
            <p:spPr bwMode="auto">
              <a:xfrm>
                <a:off x="6621463" y="3876675"/>
                <a:ext cx="0" cy="381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5" name="Group 144"/>
              <p:cNvGrpSpPr>
                <a:grpSpLocks/>
              </p:cNvGrpSpPr>
              <p:nvPr/>
            </p:nvGrpSpPr>
            <p:grpSpPr bwMode="auto">
              <a:xfrm>
                <a:off x="3967163" y="3373438"/>
                <a:ext cx="1219200" cy="304800"/>
                <a:chOff x="2498" y="2487"/>
                <a:chExt cx="768" cy="192"/>
              </a:xfrm>
            </p:grpSpPr>
            <p:sp>
              <p:nvSpPr>
                <p:cNvPr id="404" name="Line 145"/>
                <p:cNvSpPr>
                  <a:spLocks noChangeShapeType="1"/>
                </p:cNvSpPr>
                <p:nvPr/>
              </p:nvSpPr>
              <p:spPr bwMode="auto">
                <a:xfrm>
                  <a:off x="2498" y="26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5" name="Line 146"/>
                <p:cNvSpPr>
                  <a:spLocks noChangeShapeType="1"/>
                </p:cNvSpPr>
                <p:nvPr/>
              </p:nvSpPr>
              <p:spPr bwMode="auto">
                <a:xfrm>
                  <a:off x="2882" y="2487"/>
                  <a:ext cx="0" cy="19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56" name="Group 126"/>
              <p:cNvGrpSpPr>
                <a:grpSpLocks/>
              </p:cNvGrpSpPr>
              <p:nvPr/>
            </p:nvGrpSpPr>
            <p:grpSpPr bwMode="auto">
              <a:xfrm>
                <a:off x="2112963" y="4659313"/>
                <a:ext cx="4932362" cy="0"/>
                <a:chOff x="1303" y="2935"/>
                <a:chExt cx="3107" cy="0"/>
              </a:xfrm>
            </p:grpSpPr>
            <p:sp>
              <p:nvSpPr>
                <p:cNvPr id="402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1303" y="2935"/>
                  <a:ext cx="1248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" name="Line 124"/>
                <p:cNvSpPr>
                  <a:spLocks noChangeShapeType="1"/>
                </p:cNvSpPr>
                <p:nvPr/>
              </p:nvSpPr>
              <p:spPr bwMode="auto">
                <a:xfrm>
                  <a:off x="3162" y="2935"/>
                  <a:ext cx="1248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57" name="Text Box 134"/>
              <p:cNvSpPr txBox="1">
                <a:spLocks noChangeArrowheads="1"/>
              </p:cNvSpPr>
              <p:nvPr/>
            </p:nvSpPr>
            <p:spPr bwMode="auto">
              <a:xfrm>
                <a:off x="2438400" y="4876800"/>
                <a:ext cx="12954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>
                    <a:solidFill>
                      <a:srgbClr val="FFFF00"/>
                    </a:solidFill>
                  </a:rPr>
                  <a:t>PK-CaCaM</a:t>
                </a:r>
                <a:endParaRPr lang="en-US" sz="1200" baseline="-2500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358" name="Group 217"/>
              <p:cNvGrpSpPr>
                <a:grpSpLocks/>
              </p:cNvGrpSpPr>
              <p:nvPr/>
            </p:nvGrpSpPr>
            <p:grpSpPr bwMode="auto">
              <a:xfrm>
                <a:off x="3532188" y="2392363"/>
                <a:ext cx="2079625" cy="690562"/>
                <a:chOff x="1333" y="1507"/>
                <a:chExt cx="1310" cy="435"/>
              </a:xfrm>
            </p:grpSpPr>
            <p:grpSp>
              <p:nvGrpSpPr>
                <p:cNvPr id="389" name="Group 47"/>
                <p:cNvGrpSpPr>
                  <a:grpSpLocks/>
                </p:cNvGrpSpPr>
                <p:nvPr/>
              </p:nvGrpSpPr>
              <p:grpSpPr bwMode="auto">
                <a:xfrm>
                  <a:off x="1769" y="1648"/>
                  <a:ext cx="437" cy="294"/>
                  <a:chOff x="2436" y="1962"/>
                  <a:chExt cx="437" cy="294"/>
                </a:xfrm>
              </p:grpSpPr>
              <p:sp>
                <p:nvSpPr>
                  <p:cNvPr id="400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2436" y="1962"/>
                    <a:ext cx="437" cy="294"/>
                  </a:xfrm>
                  <a:prstGeom prst="rect">
                    <a:avLst/>
                  </a:prstGeom>
                  <a:blipFill dpi="0" rotWithShape="0">
                    <a:blip r:embed="rId8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1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487" y="2042"/>
                    <a:ext cx="336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400">
                        <a:solidFill>
                          <a:srgbClr val="000000"/>
                        </a:solidFill>
                      </a:rPr>
                      <a:t>NMDA</a:t>
                    </a:r>
                    <a:endParaRPr lang="es-ES" sz="2400" b="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390" name="Group 50"/>
                <p:cNvGrpSpPr>
                  <a:grpSpLocks/>
                </p:cNvGrpSpPr>
                <p:nvPr/>
              </p:nvGrpSpPr>
              <p:grpSpPr bwMode="auto">
                <a:xfrm>
                  <a:off x="1334" y="1648"/>
                  <a:ext cx="436" cy="294"/>
                  <a:chOff x="2001" y="1962"/>
                  <a:chExt cx="436" cy="294"/>
                </a:xfrm>
              </p:grpSpPr>
              <p:sp>
                <p:nvSpPr>
                  <p:cNvPr id="398" name="Freeform 51"/>
                  <p:cNvSpPr>
                    <a:spLocks/>
                  </p:cNvSpPr>
                  <p:nvPr/>
                </p:nvSpPr>
                <p:spPr bwMode="auto">
                  <a:xfrm>
                    <a:off x="2001" y="1962"/>
                    <a:ext cx="436" cy="294"/>
                  </a:xfrm>
                  <a:custGeom>
                    <a:avLst/>
                    <a:gdLst>
                      <a:gd name="T0" fmla="*/ 0 w 1309"/>
                      <a:gd name="T1" fmla="*/ 0 h 880"/>
                      <a:gd name="T2" fmla="*/ 24 w 1309"/>
                      <a:gd name="T3" fmla="*/ 33 h 880"/>
                      <a:gd name="T4" fmla="*/ 48 w 1309"/>
                      <a:gd name="T5" fmla="*/ 0 h 880"/>
                      <a:gd name="T6" fmla="*/ 0 w 1309"/>
                      <a:gd name="T7" fmla="*/ 0 h 88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309"/>
                      <a:gd name="T13" fmla="*/ 0 h 880"/>
                      <a:gd name="T14" fmla="*/ 1309 w 1309"/>
                      <a:gd name="T15" fmla="*/ 880 h 88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309" h="880">
                        <a:moveTo>
                          <a:pt x="0" y="0"/>
                        </a:moveTo>
                        <a:lnTo>
                          <a:pt x="655" y="880"/>
                        </a:lnTo>
                        <a:lnTo>
                          <a:pt x="1309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 dpi="0" rotWithShape="0">
                    <a:blip r:embed="rId9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9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171" y="2032"/>
                    <a:ext cx="92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600">
                        <a:solidFill>
                          <a:srgbClr val="000000"/>
                        </a:solidFill>
                      </a:rPr>
                      <a:t>C</a:t>
                    </a:r>
                    <a:endParaRPr lang="es-ES" sz="2400" b="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391" name="Group 53"/>
                <p:cNvGrpSpPr>
                  <a:grpSpLocks/>
                </p:cNvGrpSpPr>
                <p:nvPr/>
              </p:nvGrpSpPr>
              <p:grpSpPr bwMode="auto">
                <a:xfrm>
                  <a:off x="2206" y="1648"/>
                  <a:ext cx="436" cy="294"/>
                  <a:chOff x="2873" y="1962"/>
                  <a:chExt cx="436" cy="294"/>
                </a:xfrm>
              </p:grpSpPr>
              <p:sp>
                <p:nvSpPr>
                  <p:cNvPr id="396" name="Freeform 54"/>
                  <p:cNvSpPr>
                    <a:spLocks/>
                  </p:cNvSpPr>
                  <p:nvPr/>
                </p:nvSpPr>
                <p:spPr bwMode="auto">
                  <a:xfrm>
                    <a:off x="2873" y="1962"/>
                    <a:ext cx="436" cy="294"/>
                  </a:xfrm>
                  <a:custGeom>
                    <a:avLst/>
                    <a:gdLst>
                      <a:gd name="T0" fmla="*/ 0 w 1310"/>
                      <a:gd name="T1" fmla="*/ 0 h 880"/>
                      <a:gd name="T2" fmla="*/ 24 w 1310"/>
                      <a:gd name="T3" fmla="*/ 33 h 880"/>
                      <a:gd name="T4" fmla="*/ 48 w 1310"/>
                      <a:gd name="T5" fmla="*/ 0 h 880"/>
                      <a:gd name="T6" fmla="*/ 0 w 1310"/>
                      <a:gd name="T7" fmla="*/ 0 h 88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310"/>
                      <a:gd name="T13" fmla="*/ 0 h 880"/>
                      <a:gd name="T14" fmla="*/ 1310 w 1310"/>
                      <a:gd name="T15" fmla="*/ 880 h 88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310" h="880">
                        <a:moveTo>
                          <a:pt x="0" y="0"/>
                        </a:moveTo>
                        <a:lnTo>
                          <a:pt x="654" y="880"/>
                        </a:lnTo>
                        <a:lnTo>
                          <a:pt x="131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 dpi="0" rotWithShape="0">
                    <a:blip r:embed="rId10" cstate="print"/>
                    <a:srcRect/>
                    <a:tile tx="0" ty="0" sx="100000" sy="100000" flip="none" algn="tl"/>
                  </a:blipFill>
                  <a:ln w="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034"/>
                    <a:ext cx="100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600">
                        <a:solidFill>
                          <a:srgbClr val="000000"/>
                        </a:solidFill>
                      </a:rPr>
                      <a:t>Q</a:t>
                    </a:r>
                    <a:endParaRPr lang="es-ES" sz="2400" b="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392" name="Group 43"/>
                <p:cNvGrpSpPr>
                  <a:grpSpLocks/>
                </p:cNvGrpSpPr>
                <p:nvPr/>
              </p:nvGrpSpPr>
              <p:grpSpPr bwMode="auto">
                <a:xfrm>
                  <a:off x="1333" y="1507"/>
                  <a:ext cx="1310" cy="130"/>
                  <a:chOff x="2000" y="1821"/>
                  <a:chExt cx="1310" cy="130"/>
                </a:xfrm>
              </p:grpSpPr>
              <p:sp>
                <p:nvSpPr>
                  <p:cNvPr id="393" name="Freeform 44"/>
                  <p:cNvSpPr>
                    <a:spLocks/>
                  </p:cNvSpPr>
                  <p:nvPr/>
                </p:nvSpPr>
                <p:spPr bwMode="auto">
                  <a:xfrm>
                    <a:off x="2146" y="1821"/>
                    <a:ext cx="1018" cy="130"/>
                  </a:xfrm>
                  <a:custGeom>
                    <a:avLst/>
                    <a:gdLst>
                      <a:gd name="T0" fmla="*/ 0 w 3056"/>
                      <a:gd name="T1" fmla="*/ 14 h 390"/>
                      <a:gd name="T2" fmla="*/ 8 w 3056"/>
                      <a:gd name="T3" fmla="*/ 0 h 390"/>
                      <a:gd name="T4" fmla="*/ 16 w 3056"/>
                      <a:gd name="T5" fmla="*/ 14 h 390"/>
                      <a:gd name="T6" fmla="*/ 24 w 3056"/>
                      <a:gd name="T7" fmla="*/ 0 h 390"/>
                      <a:gd name="T8" fmla="*/ 32 w 3056"/>
                      <a:gd name="T9" fmla="*/ 14 h 390"/>
                      <a:gd name="T10" fmla="*/ 40 w 3056"/>
                      <a:gd name="T11" fmla="*/ 0 h 390"/>
                      <a:gd name="T12" fmla="*/ 48 w 3056"/>
                      <a:gd name="T13" fmla="*/ 14 h 390"/>
                      <a:gd name="T14" fmla="*/ 57 w 3056"/>
                      <a:gd name="T15" fmla="*/ 0 h 390"/>
                      <a:gd name="T16" fmla="*/ 65 w 3056"/>
                      <a:gd name="T17" fmla="*/ 14 h 390"/>
                      <a:gd name="T18" fmla="*/ 73 w 3056"/>
                      <a:gd name="T19" fmla="*/ 0 h 390"/>
                      <a:gd name="T20" fmla="*/ 81 w 3056"/>
                      <a:gd name="T21" fmla="*/ 14 h 390"/>
                      <a:gd name="T22" fmla="*/ 89 w 3056"/>
                      <a:gd name="T23" fmla="*/ 0 h 390"/>
                      <a:gd name="T24" fmla="*/ 97 w 3056"/>
                      <a:gd name="T25" fmla="*/ 14 h 390"/>
                      <a:gd name="T26" fmla="*/ 105 w 3056"/>
                      <a:gd name="T27" fmla="*/ 0 h 390"/>
                      <a:gd name="T28" fmla="*/ 113 w 3056"/>
                      <a:gd name="T29" fmla="*/ 14 h 390"/>
                      <a:gd name="T30" fmla="*/ 0 w 3056"/>
                      <a:gd name="T31" fmla="*/ 14 h 390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3056"/>
                      <a:gd name="T49" fmla="*/ 0 h 390"/>
                      <a:gd name="T50" fmla="*/ 3056 w 3056"/>
                      <a:gd name="T51" fmla="*/ 390 h 390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3056" h="390">
                        <a:moveTo>
                          <a:pt x="0" y="390"/>
                        </a:moveTo>
                        <a:lnTo>
                          <a:pt x="219" y="0"/>
                        </a:lnTo>
                        <a:lnTo>
                          <a:pt x="436" y="390"/>
                        </a:lnTo>
                        <a:lnTo>
                          <a:pt x="655" y="0"/>
                        </a:lnTo>
                        <a:lnTo>
                          <a:pt x="873" y="390"/>
                        </a:lnTo>
                        <a:lnTo>
                          <a:pt x="1092" y="0"/>
                        </a:lnTo>
                        <a:lnTo>
                          <a:pt x="1309" y="390"/>
                        </a:lnTo>
                        <a:lnTo>
                          <a:pt x="1527" y="0"/>
                        </a:lnTo>
                        <a:lnTo>
                          <a:pt x="1746" y="390"/>
                        </a:lnTo>
                        <a:lnTo>
                          <a:pt x="1965" y="0"/>
                        </a:lnTo>
                        <a:lnTo>
                          <a:pt x="2183" y="390"/>
                        </a:lnTo>
                        <a:lnTo>
                          <a:pt x="2400" y="0"/>
                        </a:lnTo>
                        <a:lnTo>
                          <a:pt x="2619" y="390"/>
                        </a:lnTo>
                        <a:lnTo>
                          <a:pt x="2837" y="0"/>
                        </a:lnTo>
                        <a:lnTo>
                          <a:pt x="3056" y="390"/>
                        </a:lnTo>
                        <a:lnTo>
                          <a:pt x="0" y="390"/>
                        </a:lnTo>
                        <a:close/>
                      </a:path>
                    </a:pathLst>
                  </a:custGeom>
                  <a:solidFill>
                    <a:srgbClr val="80FF8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4" name="Freeform 45"/>
                  <p:cNvSpPr>
                    <a:spLocks/>
                  </p:cNvSpPr>
                  <p:nvPr/>
                </p:nvSpPr>
                <p:spPr bwMode="auto">
                  <a:xfrm>
                    <a:off x="2000" y="1821"/>
                    <a:ext cx="146" cy="130"/>
                  </a:xfrm>
                  <a:custGeom>
                    <a:avLst/>
                    <a:gdLst>
                      <a:gd name="T0" fmla="*/ 16 w 437"/>
                      <a:gd name="T1" fmla="*/ 14 h 390"/>
                      <a:gd name="T2" fmla="*/ 8 w 437"/>
                      <a:gd name="T3" fmla="*/ 0 h 390"/>
                      <a:gd name="T4" fmla="*/ 0 w 437"/>
                      <a:gd name="T5" fmla="*/ 14 h 390"/>
                      <a:gd name="T6" fmla="*/ 16 w 437"/>
                      <a:gd name="T7" fmla="*/ 14 h 3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37"/>
                      <a:gd name="T13" fmla="*/ 0 h 390"/>
                      <a:gd name="T14" fmla="*/ 437 w 437"/>
                      <a:gd name="T15" fmla="*/ 390 h 39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37" h="390">
                        <a:moveTo>
                          <a:pt x="437" y="390"/>
                        </a:moveTo>
                        <a:lnTo>
                          <a:pt x="219" y="0"/>
                        </a:lnTo>
                        <a:lnTo>
                          <a:pt x="0" y="390"/>
                        </a:lnTo>
                        <a:lnTo>
                          <a:pt x="437" y="390"/>
                        </a:lnTo>
                        <a:close/>
                      </a:path>
                    </a:pathLst>
                  </a:custGeom>
                  <a:solidFill>
                    <a:srgbClr val="80FF8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5" name="Freeform 46"/>
                  <p:cNvSpPr>
                    <a:spLocks/>
                  </p:cNvSpPr>
                  <p:nvPr/>
                </p:nvSpPr>
                <p:spPr bwMode="auto">
                  <a:xfrm>
                    <a:off x="3164" y="1821"/>
                    <a:ext cx="146" cy="130"/>
                  </a:xfrm>
                  <a:custGeom>
                    <a:avLst/>
                    <a:gdLst>
                      <a:gd name="T0" fmla="*/ 0 w 436"/>
                      <a:gd name="T1" fmla="*/ 14 h 390"/>
                      <a:gd name="T2" fmla="*/ 8 w 436"/>
                      <a:gd name="T3" fmla="*/ 0 h 390"/>
                      <a:gd name="T4" fmla="*/ 16 w 436"/>
                      <a:gd name="T5" fmla="*/ 14 h 390"/>
                      <a:gd name="T6" fmla="*/ 0 w 436"/>
                      <a:gd name="T7" fmla="*/ 14 h 3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36"/>
                      <a:gd name="T13" fmla="*/ 0 h 390"/>
                      <a:gd name="T14" fmla="*/ 436 w 436"/>
                      <a:gd name="T15" fmla="*/ 390 h 39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36" h="390">
                        <a:moveTo>
                          <a:pt x="0" y="390"/>
                        </a:moveTo>
                        <a:lnTo>
                          <a:pt x="217" y="0"/>
                        </a:lnTo>
                        <a:lnTo>
                          <a:pt x="436" y="390"/>
                        </a:lnTo>
                        <a:lnTo>
                          <a:pt x="0" y="390"/>
                        </a:lnTo>
                        <a:close/>
                      </a:path>
                    </a:pathLst>
                  </a:custGeom>
                  <a:solidFill>
                    <a:srgbClr val="80FF8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59" name="Line 231"/>
              <p:cNvSpPr>
                <a:spLocks noChangeShapeType="1"/>
              </p:cNvSpPr>
              <p:nvPr/>
            </p:nvSpPr>
            <p:spPr bwMode="auto">
              <a:xfrm>
                <a:off x="2798763" y="4398963"/>
                <a:ext cx="3124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" name="Text Box 232"/>
              <p:cNvSpPr txBox="1">
                <a:spLocks noChangeArrowheads="1"/>
              </p:cNvSpPr>
              <p:nvPr/>
            </p:nvSpPr>
            <p:spPr bwMode="auto">
              <a:xfrm>
                <a:off x="5780088" y="3886200"/>
                <a:ext cx="5334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>
                    <a:solidFill>
                      <a:srgbClr val="FFFF00"/>
                    </a:solidFill>
                  </a:rPr>
                  <a:t>CaM</a:t>
                </a:r>
                <a:endParaRPr lang="en-US" sz="1200" baseline="30000">
                  <a:solidFill>
                    <a:srgbClr val="FFFF00"/>
                  </a:solidFill>
                </a:endParaRPr>
              </a:p>
            </p:txBody>
          </p:sp>
          <p:sp>
            <p:nvSpPr>
              <p:cNvPr id="361" name="Line 233"/>
              <p:cNvSpPr>
                <a:spLocks noChangeShapeType="1"/>
              </p:cNvSpPr>
              <p:nvPr/>
            </p:nvSpPr>
            <p:spPr bwMode="auto">
              <a:xfrm>
                <a:off x="6046788" y="4225925"/>
                <a:ext cx="0" cy="6858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" name="Line 234"/>
              <p:cNvSpPr>
                <a:spLocks noChangeShapeType="1"/>
              </p:cNvSpPr>
              <p:nvPr/>
            </p:nvSpPr>
            <p:spPr bwMode="auto">
              <a:xfrm flipV="1">
                <a:off x="3090863" y="3921125"/>
                <a:ext cx="0" cy="9144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" name="Text Box 235"/>
              <p:cNvSpPr txBox="1">
                <a:spLocks noChangeArrowheads="1"/>
              </p:cNvSpPr>
              <p:nvPr/>
            </p:nvSpPr>
            <p:spPr bwMode="auto">
              <a:xfrm>
                <a:off x="4310063" y="3981450"/>
                <a:ext cx="5334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>
                    <a:solidFill>
                      <a:srgbClr val="FFFF00"/>
                    </a:solidFill>
                  </a:rPr>
                  <a:t>K</a:t>
                </a:r>
                <a:r>
                  <a:rPr lang="es-MX" sz="1200" baseline="30000">
                    <a:solidFill>
                      <a:srgbClr val="FFFF00"/>
                    </a:solidFill>
                  </a:rPr>
                  <a:t>+</a:t>
                </a:r>
                <a:endParaRPr lang="en-US" sz="1200" baseline="3000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364" name="Group 236"/>
              <p:cNvGrpSpPr>
                <a:grpSpLocks/>
              </p:cNvGrpSpPr>
              <p:nvPr/>
            </p:nvGrpSpPr>
            <p:grpSpPr bwMode="auto">
              <a:xfrm>
                <a:off x="3624263" y="3921125"/>
                <a:ext cx="1906587" cy="228600"/>
                <a:chOff x="1391" y="2470"/>
                <a:chExt cx="1201" cy="144"/>
              </a:xfrm>
            </p:grpSpPr>
            <p:sp>
              <p:nvSpPr>
                <p:cNvPr id="387" name="Freeform 237"/>
                <p:cNvSpPr>
                  <a:spLocks/>
                </p:cNvSpPr>
                <p:nvPr/>
              </p:nvSpPr>
              <p:spPr bwMode="auto">
                <a:xfrm>
                  <a:off x="1391" y="2470"/>
                  <a:ext cx="432" cy="144"/>
                </a:xfrm>
                <a:custGeom>
                  <a:avLst/>
                  <a:gdLst/>
                  <a:ahLst/>
                  <a:cxnLst>
                    <a:cxn ang="0">
                      <a:pos x="480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0" h="144">
                      <a:moveTo>
                        <a:pt x="480" y="144"/>
                      </a:moveTo>
                      <a:lnTo>
                        <a:pt x="0" y="14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8" name="Freeform 238"/>
                <p:cNvSpPr>
                  <a:spLocks/>
                </p:cNvSpPr>
                <p:nvPr/>
              </p:nvSpPr>
              <p:spPr bwMode="auto">
                <a:xfrm flipH="1">
                  <a:off x="2160" y="2470"/>
                  <a:ext cx="432" cy="144"/>
                </a:xfrm>
                <a:custGeom>
                  <a:avLst/>
                  <a:gdLst/>
                  <a:ahLst/>
                  <a:cxnLst>
                    <a:cxn ang="0">
                      <a:pos x="480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0" h="144">
                      <a:moveTo>
                        <a:pt x="480" y="144"/>
                      </a:moveTo>
                      <a:lnTo>
                        <a:pt x="0" y="14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5" name="Group 286"/>
              <p:cNvGrpSpPr>
                <a:grpSpLocks/>
              </p:cNvGrpSpPr>
              <p:nvPr/>
            </p:nvGrpSpPr>
            <p:grpSpPr bwMode="auto">
              <a:xfrm>
                <a:off x="4006850" y="3141663"/>
                <a:ext cx="1141413" cy="1662112"/>
                <a:chOff x="2524" y="1979"/>
                <a:chExt cx="719" cy="1047"/>
              </a:xfrm>
            </p:grpSpPr>
            <p:grpSp>
              <p:nvGrpSpPr>
                <p:cNvPr id="382" name="Group 140"/>
                <p:cNvGrpSpPr>
                  <a:grpSpLocks/>
                </p:cNvGrpSpPr>
                <p:nvPr/>
              </p:nvGrpSpPr>
              <p:grpSpPr bwMode="auto">
                <a:xfrm>
                  <a:off x="2530" y="1979"/>
                  <a:ext cx="706" cy="190"/>
                  <a:chOff x="2301" y="2302"/>
                  <a:chExt cx="706" cy="190"/>
                </a:xfrm>
              </p:grpSpPr>
              <p:sp>
                <p:nvSpPr>
                  <p:cNvPr id="384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2301" y="2302"/>
                    <a:ext cx="706" cy="19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5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2309" y="2310"/>
                    <a:ext cx="690" cy="174"/>
                  </a:xfrm>
                  <a:prstGeom prst="rect">
                    <a:avLst/>
                  </a:prstGeom>
                  <a:noFill/>
                  <a:ln w="26988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6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320"/>
                    <a:ext cx="667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1600">
                        <a:solidFill>
                          <a:srgbClr val="FF0000"/>
                        </a:solidFill>
                      </a:rPr>
                      <a:t>PKA-AMPc</a:t>
                    </a:r>
                    <a:endParaRPr lang="es-ES" sz="1600"/>
                  </a:p>
                </p:txBody>
              </p:sp>
            </p:grpSp>
            <p:sp>
              <p:nvSpPr>
                <p:cNvPr id="383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2524" y="2853"/>
                  <a:ext cx="71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200">
                      <a:solidFill>
                        <a:srgbClr val="FFFF00"/>
                      </a:solidFill>
                    </a:rPr>
                    <a:t>PKC-AMP</a:t>
                  </a:r>
                  <a:r>
                    <a:rPr lang="es-MX" sz="1200" baseline="-25000">
                      <a:solidFill>
                        <a:srgbClr val="FFFF00"/>
                      </a:solidFill>
                    </a:rPr>
                    <a:t>C</a:t>
                  </a:r>
                  <a:endParaRPr lang="en-US" sz="1200" baseline="-2500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366" name="Text Box 249"/>
              <p:cNvSpPr txBox="1">
                <a:spLocks noChangeArrowheads="1"/>
              </p:cNvSpPr>
              <p:nvPr/>
            </p:nvSpPr>
            <p:spPr bwMode="auto">
              <a:xfrm>
                <a:off x="5681663" y="4865688"/>
                <a:ext cx="728662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>
                    <a:solidFill>
                      <a:srgbClr val="FFFF00"/>
                    </a:solidFill>
                  </a:rPr>
                  <a:t>CaCaM</a:t>
                </a:r>
                <a:endParaRPr lang="en-US" sz="1200" baseline="30000">
                  <a:solidFill>
                    <a:srgbClr val="FFFF00"/>
                  </a:solidFill>
                </a:endParaRPr>
              </a:p>
            </p:txBody>
          </p:sp>
          <p:sp>
            <p:nvSpPr>
              <p:cNvPr id="367" name="Freeform 251"/>
              <p:cNvSpPr>
                <a:spLocks/>
              </p:cNvSpPr>
              <p:nvPr/>
            </p:nvSpPr>
            <p:spPr bwMode="auto">
              <a:xfrm>
                <a:off x="3092450" y="5148263"/>
                <a:ext cx="838200" cy="2286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44"/>
                  </a:cxn>
                  <a:cxn ang="0">
                    <a:pos x="528" y="144"/>
                  </a:cxn>
                </a:cxnLst>
                <a:rect l="0" t="0" r="r" b="b"/>
                <a:pathLst>
                  <a:path w="528" h="144">
                    <a:moveTo>
                      <a:pt x="0" y="0"/>
                    </a:moveTo>
                    <a:lnTo>
                      <a:pt x="0" y="144"/>
                    </a:lnTo>
                    <a:lnTo>
                      <a:pt x="528" y="144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" name="Line 254"/>
              <p:cNvSpPr>
                <a:spLocks noChangeShapeType="1"/>
              </p:cNvSpPr>
              <p:nvPr/>
            </p:nvSpPr>
            <p:spPr bwMode="auto">
              <a:xfrm flipH="1">
                <a:off x="3548063" y="5010150"/>
                <a:ext cx="20574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9" name="Group 267"/>
              <p:cNvGrpSpPr>
                <a:grpSpLocks/>
              </p:cNvGrpSpPr>
              <p:nvPr/>
            </p:nvGrpSpPr>
            <p:grpSpPr bwMode="auto">
              <a:xfrm>
                <a:off x="890588" y="4672013"/>
                <a:ext cx="7367587" cy="0"/>
                <a:chOff x="561" y="3619"/>
                <a:chExt cx="4641" cy="0"/>
              </a:xfrm>
            </p:grpSpPr>
            <p:sp>
              <p:nvSpPr>
                <p:cNvPr id="380" name="Line 261"/>
                <p:cNvSpPr>
                  <a:spLocks noChangeShapeType="1"/>
                </p:cNvSpPr>
                <p:nvPr/>
              </p:nvSpPr>
              <p:spPr bwMode="auto">
                <a:xfrm flipH="1">
                  <a:off x="561" y="3619"/>
                  <a:ext cx="240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" name="Line 263"/>
                <p:cNvSpPr>
                  <a:spLocks noChangeShapeType="1"/>
                </p:cNvSpPr>
                <p:nvPr/>
              </p:nvSpPr>
              <p:spPr bwMode="auto">
                <a:xfrm>
                  <a:off x="4962" y="3619"/>
                  <a:ext cx="240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0" name="Text Box 268"/>
              <p:cNvSpPr txBox="1">
                <a:spLocks noChangeArrowheads="1"/>
              </p:cNvSpPr>
              <p:nvPr/>
            </p:nvSpPr>
            <p:spPr bwMode="auto">
              <a:xfrm>
                <a:off x="1185863" y="4549775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K</a:t>
                </a:r>
                <a:r>
                  <a:rPr lang="es-MX" sz="1000" baseline="30000">
                    <a:solidFill>
                      <a:schemeClr val="bg1"/>
                    </a:solidFill>
                  </a:rPr>
                  <a:t>+</a:t>
                </a:r>
                <a:endParaRPr lang="en-US" sz="1000" baseline="30000">
                  <a:solidFill>
                    <a:schemeClr val="bg1"/>
                  </a:solidFill>
                </a:endParaRPr>
              </a:p>
            </p:txBody>
          </p:sp>
          <p:sp>
            <p:nvSpPr>
              <p:cNvPr id="371" name="Text Box 269"/>
              <p:cNvSpPr txBox="1">
                <a:spLocks noChangeArrowheads="1"/>
              </p:cNvSpPr>
              <p:nvPr/>
            </p:nvSpPr>
            <p:spPr bwMode="auto">
              <a:xfrm>
                <a:off x="7586663" y="4549775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K</a:t>
                </a:r>
                <a:r>
                  <a:rPr lang="es-MX" sz="1000" baseline="30000">
                    <a:solidFill>
                      <a:schemeClr val="bg1"/>
                    </a:solidFill>
                  </a:rPr>
                  <a:t>+</a:t>
                </a:r>
                <a:endParaRPr lang="en-US" sz="1000" baseline="300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72" name="Group 279"/>
              <p:cNvGrpSpPr>
                <a:grpSpLocks/>
              </p:cNvGrpSpPr>
              <p:nvPr/>
            </p:nvGrpSpPr>
            <p:grpSpPr bwMode="auto">
              <a:xfrm>
                <a:off x="892175" y="4670425"/>
                <a:ext cx="7367588" cy="0"/>
                <a:chOff x="561" y="3619"/>
                <a:chExt cx="4641" cy="0"/>
              </a:xfrm>
            </p:grpSpPr>
            <p:sp>
              <p:nvSpPr>
                <p:cNvPr id="378" name="Line 280"/>
                <p:cNvSpPr>
                  <a:spLocks noChangeShapeType="1"/>
                </p:cNvSpPr>
                <p:nvPr/>
              </p:nvSpPr>
              <p:spPr bwMode="auto">
                <a:xfrm flipH="1">
                  <a:off x="561" y="3619"/>
                  <a:ext cx="240" cy="0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" name="Line 281"/>
                <p:cNvSpPr>
                  <a:spLocks noChangeShapeType="1"/>
                </p:cNvSpPr>
                <p:nvPr/>
              </p:nvSpPr>
              <p:spPr bwMode="auto">
                <a:xfrm>
                  <a:off x="4962" y="3619"/>
                  <a:ext cx="240" cy="0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3" name="Group 282"/>
              <p:cNvGrpSpPr>
                <a:grpSpLocks/>
              </p:cNvGrpSpPr>
              <p:nvPr/>
            </p:nvGrpSpPr>
            <p:grpSpPr bwMode="auto">
              <a:xfrm>
                <a:off x="3625850" y="3917950"/>
                <a:ext cx="1906588" cy="228600"/>
                <a:chOff x="1391" y="2470"/>
                <a:chExt cx="1201" cy="144"/>
              </a:xfrm>
            </p:grpSpPr>
            <p:sp>
              <p:nvSpPr>
                <p:cNvPr id="376" name="Freeform 283"/>
                <p:cNvSpPr>
                  <a:spLocks/>
                </p:cNvSpPr>
                <p:nvPr/>
              </p:nvSpPr>
              <p:spPr bwMode="auto">
                <a:xfrm>
                  <a:off x="1391" y="2470"/>
                  <a:ext cx="432" cy="144"/>
                </a:xfrm>
                <a:custGeom>
                  <a:avLst/>
                  <a:gdLst/>
                  <a:ahLst/>
                  <a:cxnLst>
                    <a:cxn ang="0">
                      <a:pos x="480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0" h="144">
                      <a:moveTo>
                        <a:pt x="480" y="144"/>
                      </a:moveTo>
                      <a:lnTo>
                        <a:pt x="0" y="14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7" name="Freeform 284"/>
                <p:cNvSpPr>
                  <a:spLocks/>
                </p:cNvSpPr>
                <p:nvPr/>
              </p:nvSpPr>
              <p:spPr bwMode="auto">
                <a:xfrm flipH="1">
                  <a:off x="2160" y="2470"/>
                  <a:ext cx="432" cy="144"/>
                </a:xfrm>
                <a:custGeom>
                  <a:avLst/>
                  <a:gdLst/>
                  <a:ahLst/>
                  <a:cxnLst>
                    <a:cxn ang="0">
                      <a:pos x="480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0" h="144">
                      <a:moveTo>
                        <a:pt x="480" y="144"/>
                      </a:moveTo>
                      <a:lnTo>
                        <a:pt x="0" y="14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4" name="Line 287"/>
              <p:cNvSpPr>
                <a:spLocks noChangeShapeType="1"/>
              </p:cNvSpPr>
              <p:nvPr/>
            </p:nvSpPr>
            <p:spPr bwMode="auto">
              <a:xfrm>
                <a:off x="4578350" y="4833938"/>
                <a:ext cx="0" cy="4572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5" name="Rectangle 288"/>
              <p:cNvSpPr>
                <a:spLocks noChangeArrowheads="1"/>
              </p:cNvSpPr>
              <p:nvPr/>
            </p:nvSpPr>
            <p:spPr bwMode="auto">
              <a:xfrm>
                <a:off x="4006850" y="5229225"/>
                <a:ext cx="11430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200">
                    <a:solidFill>
                      <a:srgbClr val="00FF00"/>
                    </a:solidFill>
                  </a:rPr>
                  <a:t>Sinapsina I-</a:t>
                </a:r>
                <a:r>
                  <a:rPr lang="es-MX" sz="1200">
                    <a:solidFill>
                      <a:srgbClr val="FFFF00"/>
                    </a:solidFill>
                  </a:rPr>
                  <a:t>P</a:t>
                </a:r>
                <a:endParaRPr lang="en-US" sz="1200">
                  <a:solidFill>
                    <a:srgbClr val="FFFF00"/>
                  </a:solidFill>
                </a:endParaRPr>
              </a:p>
            </p:txBody>
          </p:sp>
        </p:grpSp>
      </p:grpSp>
      <p:pic>
        <p:nvPicPr>
          <p:cNvPr id="158" name="157 Imagen" descr="nuevo-4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374988" y="235460"/>
            <a:ext cx="540412" cy="540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3"/>
          <p:cNvSpPr txBox="1">
            <a:spLocks noChangeArrowheads="1"/>
          </p:cNvSpPr>
          <p:nvPr/>
        </p:nvSpPr>
        <p:spPr bwMode="auto">
          <a:xfrm>
            <a:off x="2825137" y="1030288"/>
            <a:ext cx="3581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solidFill>
                  <a:schemeClr val="bg1"/>
                </a:solidFill>
              </a:rPr>
              <a:t>LTF                                                   (Facilitación Sináptica a Largo Plazo)</a:t>
            </a:r>
            <a:endParaRPr lang="es-ES" sz="1400">
              <a:solidFill>
                <a:schemeClr val="bg1"/>
              </a:solidFill>
            </a:endParaRPr>
          </a:p>
        </p:txBody>
      </p:sp>
      <p:sp>
        <p:nvSpPr>
          <p:cNvPr id="3" name="Text Box 444"/>
          <p:cNvSpPr txBox="1">
            <a:spLocks noChangeArrowheads="1"/>
          </p:cNvSpPr>
          <p:nvPr/>
        </p:nvSpPr>
        <p:spPr bwMode="auto">
          <a:xfrm>
            <a:off x="3853837" y="145097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solidFill>
                  <a:srgbClr val="FFCC00"/>
                </a:solidFill>
              </a:rPr>
              <a:t>INICIACIÓN</a:t>
            </a:r>
            <a:endParaRPr lang="es-ES" sz="1400">
              <a:solidFill>
                <a:srgbClr val="FFCC00"/>
              </a:solidFill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1305106" y="3048000"/>
            <a:ext cx="6621463" cy="3446463"/>
            <a:chOff x="679450" y="3054350"/>
            <a:chExt cx="6621463" cy="3446463"/>
          </a:xfrm>
        </p:grpSpPr>
        <p:sp>
          <p:nvSpPr>
            <p:cNvPr id="5" name="Rectangle 341"/>
            <p:cNvSpPr>
              <a:spLocks noChangeArrowheads="1"/>
            </p:cNvSpPr>
            <p:nvPr/>
          </p:nvSpPr>
          <p:spPr bwMode="auto">
            <a:xfrm>
              <a:off x="679450" y="3733800"/>
              <a:ext cx="6621463" cy="2767013"/>
            </a:xfrm>
            <a:prstGeom prst="rect">
              <a:avLst/>
            </a:prstGeom>
            <a:gradFill rotWithShape="0">
              <a:gsLst>
                <a:gs pos="0">
                  <a:srgbClr val="005E00"/>
                </a:gs>
                <a:gs pos="50000">
                  <a:srgbClr val="00CC00"/>
                </a:gs>
                <a:gs pos="100000">
                  <a:srgbClr val="005E00"/>
                </a:gs>
              </a:gsLst>
              <a:lin ang="5400000" scaled="1"/>
            </a:gradFill>
            <a:ln w="76200">
              <a:solidFill>
                <a:srgbClr val="8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338"/>
            <p:cNvGrpSpPr>
              <a:grpSpLocks/>
            </p:cNvGrpSpPr>
            <p:nvPr/>
          </p:nvGrpSpPr>
          <p:grpSpPr bwMode="auto">
            <a:xfrm>
              <a:off x="1163638" y="3054350"/>
              <a:ext cx="655638" cy="506413"/>
              <a:chOff x="730" y="1957"/>
              <a:chExt cx="413" cy="319"/>
            </a:xfrm>
          </p:grpSpPr>
          <p:sp>
            <p:nvSpPr>
              <p:cNvPr id="87" name="Freeform 339"/>
              <p:cNvSpPr>
                <a:spLocks/>
              </p:cNvSpPr>
              <p:nvPr/>
            </p:nvSpPr>
            <p:spPr bwMode="auto">
              <a:xfrm>
                <a:off x="730" y="1957"/>
                <a:ext cx="413" cy="319"/>
              </a:xfrm>
              <a:custGeom>
                <a:avLst/>
                <a:gdLst>
                  <a:gd name="T0" fmla="*/ 3 w 1240"/>
                  <a:gd name="T1" fmla="*/ 7 h 955"/>
                  <a:gd name="T2" fmla="*/ 5 w 1240"/>
                  <a:gd name="T3" fmla="*/ 12 h 955"/>
                  <a:gd name="T4" fmla="*/ 8 w 1240"/>
                  <a:gd name="T5" fmla="*/ 7 h 955"/>
                  <a:gd name="T6" fmla="*/ 10 w 1240"/>
                  <a:gd name="T7" fmla="*/ 12 h 955"/>
                  <a:gd name="T8" fmla="*/ 13 w 1240"/>
                  <a:gd name="T9" fmla="*/ 7 h 955"/>
                  <a:gd name="T10" fmla="*/ 15 w 1240"/>
                  <a:gd name="T11" fmla="*/ 7 h 955"/>
                  <a:gd name="T12" fmla="*/ 15 w 1240"/>
                  <a:gd name="T13" fmla="*/ 0 h 955"/>
                  <a:gd name="T14" fmla="*/ 0 w 1240"/>
                  <a:gd name="T15" fmla="*/ 0 h 955"/>
                  <a:gd name="T16" fmla="*/ 0 w 1240"/>
                  <a:gd name="T17" fmla="*/ 7 h 955"/>
                  <a:gd name="T18" fmla="*/ 3 w 1240"/>
                  <a:gd name="T19" fmla="*/ 7 h 95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40"/>
                  <a:gd name="T31" fmla="*/ 0 h 955"/>
                  <a:gd name="T32" fmla="*/ 1240 w 1240"/>
                  <a:gd name="T33" fmla="*/ 955 h 95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40" h="955">
                    <a:moveTo>
                      <a:pt x="206" y="596"/>
                    </a:moveTo>
                    <a:lnTo>
                      <a:pt x="412" y="955"/>
                    </a:lnTo>
                    <a:lnTo>
                      <a:pt x="620" y="596"/>
                    </a:lnTo>
                    <a:lnTo>
                      <a:pt x="825" y="955"/>
                    </a:lnTo>
                    <a:lnTo>
                      <a:pt x="1034" y="596"/>
                    </a:lnTo>
                    <a:lnTo>
                      <a:pt x="1240" y="596"/>
                    </a:lnTo>
                    <a:lnTo>
                      <a:pt x="1240" y="0"/>
                    </a:lnTo>
                    <a:lnTo>
                      <a:pt x="0" y="0"/>
                    </a:lnTo>
                    <a:lnTo>
                      <a:pt x="0" y="596"/>
                    </a:lnTo>
                    <a:lnTo>
                      <a:pt x="206" y="5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E0000"/>
                  </a:gs>
                  <a:gs pos="50000">
                    <a:srgbClr val="CC0000"/>
                  </a:gs>
                  <a:gs pos="100000">
                    <a:srgbClr val="5E0000"/>
                  </a:gs>
                </a:gsLst>
                <a:lin ang="5400000" scaled="1"/>
              </a:gradFill>
              <a:ln w="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Rectangle 340"/>
              <p:cNvSpPr>
                <a:spLocks noChangeArrowheads="1"/>
              </p:cNvSpPr>
              <p:nvPr/>
            </p:nvSpPr>
            <p:spPr bwMode="auto">
              <a:xfrm>
                <a:off x="881" y="1960"/>
                <a:ext cx="1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>
                    <a:solidFill>
                      <a:srgbClr val="FFFF00"/>
                    </a:solidFill>
                  </a:rPr>
                  <a:t>S</a:t>
                </a:r>
                <a:endParaRPr lang="es-ES" b="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787402" y="3538538"/>
              <a:ext cx="1408116" cy="196850"/>
              <a:chOff x="493" y="2229"/>
              <a:chExt cx="887" cy="124"/>
            </a:xfrm>
          </p:grpSpPr>
          <p:sp>
            <p:nvSpPr>
              <p:cNvPr id="80" name="Freeform 342"/>
              <p:cNvSpPr>
                <a:spLocks/>
              </p:cNvSpPr>
              <p:nvPr/>
            </p:nvSpPr>
            <p:spPr bwMode="auto">
              <a:xfrm>
                <a:off x="493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343"/>
              <p:cNvSpPr>
                <a:spLocks/>
              </p:cNvSpPr>
              <p:nvPr/>
            </p:nvSpPr>
            <p:spPr bwMode="auto">
              <a:xfrm>
                <a:off x="620" y="2229"/>
                <a:ext cx="123" cy="124"/>
              </a:xfrm>
              <a:custGeom>
                <a:avLst/>
                <a:gdLst>
                  <a:gd name="T0" fmla="*/ 5 w 369"/>
                  <a:gd name="T1" fmla="*/ 5 h 371"/>
                  <a:gd name="T2" fmla="*/ 2 w 369"/>
                  <a:gd name="T3" fmla="*/ 0 h 371"/>
                  <a:gd name="T4" fmla="*/ 0 w 369"/>
                  <a:gd name="T5" fmla="*/ 5 h 371"/>
                  <a:gd name="T6" fmla="*/ 5 w 369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9"/>
                  <a:gd name="T13" fmla="*/ 0 h 371"/>
                  <a:gd name="T14" fmla="*/ 369 w 369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9" h="371">
                    <a:moveTo>
                      <a:pt x="369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9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344"/>
              <p:cNvSpPr>
                <a:spLocks/>
              </p:cNvSpPr>
              <p:nvPr/>
            </p:nvSpPr>
            <p:spPr bwMode="auto">
              <a:xfrm>
                <a:off x="747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345"/>
              <p:cNvSpPr>
                <a:spLocks/>
              </p:cNvSpPr>
              <p:nvPr/>
            </p:nvSpPr>
            <p:spPr bwMode="auto">
              <a:xfrm>
                <a:off x="1258" y="2229"/>
                <a:ext cx="122" cy="124"/>
              </a:xfrm>
              <a:custGeom>
                <a:avLst/>
                <a:gdLst>
                  <a:gd name="T0" fmla="*/ 4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4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346"/>
              <p:cNvSpPr>
                <a:spLocks/>
              </p:cNvSpPr>
              <p:nvPr/>
            </p:nvSpPr>
            <p:spPr bwMode="auto">
              <a:xfrm>
                <a:off x="1130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347"/>
              <p:cNvSpPr>
                <a:spLocks/>
              </p:cNvSpPr>
              <p:nvPr/>
            </p:nvSpPr>
            <p:spPr bwMode="auto">
              <a:xfrm>
                <a:off x="875" y="2229"/>
                <a:ext cx="122" cy="124"/>
              </a:xfrm>
              <a:custGeom>
                <a:avLst/>
                <a:gdLst>
                  <a:gd name="T0" fmla="*/ 4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4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348"/>
              <p:cNvSpPr>
                <a:spLocks/>
              </p:cNvSpPr>
              <p:nvPr/>
            </p:nvSpPr>
            <p:spPr bwMode="auto">
              <a:xfrm>
                <a:off x="1003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Rectangle 350"/>
            <p:cNvSpPr>
              <a:spLocks noChangeArrowheads="1"/>
            </p:cNvSpPr>
            <p:nvPr/>
          </p:nvSpPr>
          <p:spPr bwMode="auto">
            <a:xfrm>
              <a:off x="1174750" y="3841750"/>
              <a:ext cx="6350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800">
                  <a:solidFill>
                    <a:srgbClr val="FFCC00"/>
                  </a:solidFill>
                </a:rPr>
                <a:t>AMPc</a:t>
              </a:r>
            </a:p>
          </p:txBody>
        </p:sp>
        <p:sp>
          <p:nvSpPr>
            <p:cNvPr id="9" name="Line 351"/>
            <p:cNvSpPr>
              <a:spLocks noChangeShapeType="1"/>
            </p:cNvSpPr>
            <p:nvPr/>
          </p:nvSpPr>
          <p:spPr bwMode="auto">
            <a:xfrm>
              <a:off x="1492250" y="4211638"/>
              <a:ext cx="0" cy="9144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AutoShape 357"/>
            <p:cNvSpPr>
              <a:spLocks noChangeArrowheads="1"/>
            </p:cNvSpPr>
            <p:nvPr/>
          </p:nvSpPr>
          <p:spPr bwMode="auto">
            <a:xfrm>
              <a:off x="5181600" y="3910013"/>
              <a:ext cx="1905000" cy="23622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443"/>
            <p:cNvSpPr txBox="1">
              <a:spLocks noChangeArrowheads="1"/>
            </p:cNvSpPr>
            <p:nvPr/>
          </p:nvSpPr>
          <p:spPr bwMode="auto">
            <a:xfrm>
              <a:off x="3152775" y="3232150"/>
              <a:ext cx="1676400" cy="336550"/>
            </a:xfrm>
            <a:prstGeom prst="rect">
              <a:avLst/>
            </a:prstGeom>
            <a:gradFill rotWithShape="1">
              <a:gsLst>
                <a:gs pos="0">
                  <a:srgbClr val="2C2C2C"/>
                </a:gs>
                <a:gs pos="50000">
                  <a:srgbClr val="5F5F5F"/>
                </a:gs>
                <a:gs pos="100000">
                  <a:srgbClr val="2C2C2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600">
                  <a:solidFill>
                    <a:schemeClr val="bg1"/>
                  </a:solidFill>
                </a:rPr>
                <a:t>NEURONA</a:t>
              </a:r>
              <a:endParaRPr lang="en-US" sz="1600">
                <a:solidFill>
                  <a:schemeClr val="bg1"/>
                </a:solidFill>
              </a:endParaRPr>
            </a:p>
          </p:txBody>
        </p:sp>
        <p:sp>
          <p:nvSpPr>
            <p:cNvPr id="12" name="Rectangle 352"/>
            <p:cNvSpPr>
              <a:spLocks noChangeArrowheads="1"/>
            </p:cNvSpPr>
            <p:nvPr/>
          </p:nvSpPr>
          <p:spPr bwMode="auto">
            <a:xfrm>
              <a:off x="895350" y="5287963"/>
              <a:ext cx="1193800" cy="274638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5000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800">
                  <a:solidFill>
                    <a:srgbClr val="000099"/>
                  </a:solidFill>
                </a:rPr>
                <a:t>PKA-AMPc</a:t>
              </a:r>
              <a:endParaRPr lang="es-ES" sz="2400" b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1481138" y="5614990"/>
              <a:ext cx="701675" cy="244475"/>
              <a:chOff x="933" y="3542"/>
              <a:chExt cx="442" cy="154"/>
            </a:xfrm>
          </p:grpSpPr>
          <p:sp>
            <p:nvSpPr>
              <p:cNvPr id="78" name="Rectangle 53"/>
              <p:cNvSpPr>
                <a:spLocks noChangeArrowheads="1"/>
              </p:cNvSpPr>
              <p:nvPr/>
            </p:nvSpPr>
            <p:spPr bwMode="auto">
              <a:xfrm>
                <a:off x="933" y="3545"/>
                <a:ext cx="442" cy="150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50000">
                    <a:srgbClr val="FFFF00"/>
                  </a:gs>
                  <a:gs pos="100000">
                    <a:srgbClr val="CC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Text Box 50"/>
              <p:cNvSpPr txBox="1">
                <a:spLocks noChangeArrowheads="1"/>
              </p:cNvSpPr>
              <p:nvPr/>
            </p:nvSpPr>
            <p:spPr bwMode="auto">
              <a:xfrm>
                <a:off x="1033" y="3542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rgbClr val="800000"/>
                    </a:solidFill>
                  </a:rPr>
                  <a:t>UC</a:t>
                </a:r>
                <a:endParaRPr lang="en-US" sz="1000">
                  <a:solidFill>
                    <a:srgbClr val="800000"/>
                  </a:solidFill>
                </a:endParaRPr>
              </a:p>
            </p:txBody>
          </p:sp>
        </p:grpSp>
        <p:grpSp>
          <p:nvGrpSpPr>
            <p:cNvPr id="14" name="Group 51"/>
            <p:cNvGrpSpPr>
              <a:grpSpLocks/>
            </p:cNvGrpSpPr>
            <p:nvPr/>
          </p:nvGrpSpPr>
          <p:grpSpPr bwMode="auto">
            <a:xfrm>
              <a:off x="2605088" y="4116388"/>
              <a:ext cx="1295400" cy="619125"/>
              <a:chOff x="1056" y="1296"/>
              <a:chExt cx="816" cy="390"/>
            </a:xfrm>
          </p:grpSpPr>
          <p:sp>
            <p:nvSpPr>
              <p:cNvPr id="76" name="Text Box 52"/>
              <p:cNvSpPr txBox="1">
                <a:spLocks noChangeArrowheads="1"/>
              </p:cNvSpPr>
              <p:nvPr/>
            </p:nvSpPr>
            <p:spPr bwMode="auto">
              <a:xfrm>
                <a:off x="1056" y="1296"/>
                <a:ext cx="816" cy="192"/>
              </a:xfrm>
              <a:prstGeom prst="rect">
                <a:avLst/>
              </a:prstGeom>
              <a:gradFill rotWithShape="1">
                <a:gsLst>
                  <a:gs pos="0">
                    <a:srgbClr val="3B0000"/>
                  </a:gs>
                  <a:gs pos="50000">
                    <a:srgbClr val="800000"/>
                  </a:gs>
                  <a:gs pos="100000">
                    <a:srgbClr val="3B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400">
                    <a:solidFill>
                      <a:srgbClr val="FFFF00"/>
                    </a:solidFill>
                  </a:rPr>
                  <a:t>M A P K</a:t>
                </a:r>
                <a:endParaRPr lang="en-US" sz="1400">
                  <a:solidFill>
                    <a:srgbClr val="FFFF00"/>
                  </a:solidFill>
                </a:endParaRPr>
              </a:p>
            </p:txBody>
          </p:sp>
          <p:sp>
            <p:nvSpPr>
              <p:cNvPr id="77" name="Text Box 53"/>
              <p:cNvSpPr txBox="1">
                <a:spLocks noChangeArrowheads="1"/>
              </p:cNvSpPr>
              <p:nvPr/>
            </p:nvSpPr>
            <p:spPr bwMode="auto">
              <a:xfrm>
                <a:off x="1056" y="1494"/>
                <a:ext cx="816" cy="192"/>
              </a:xfrm>
              <a:prstGeom prst="rect">
                <a:avLst/>
              </a:prstGeom>
              <a:gradFill rotWithShape="1">
                <a:gsLst>
                  <a:gs pos="0">
                    <a:srgbClr val="000047"/>
                  </a:gs>
                  <a:gs pos="50000">
                    <a:srgbClr val="000099"/>
                  </a:gs>
                  <a:gs pos="100000">
                    <a:srgbClr val="000047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400">
                    <a:solidFill>
                      <a:schemeClr val="bg1"/>
                    </a:solidFill>
                  </a:rPr>
                  <a:t>F R K</a:t>
                </a:r>
                <a:endParaRPr lang="en-US" sz="14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Group 54"/>
            <p:cNvGrpSpPr>
              <a:grpSpLocks/>
            </p:cNvGrpSpPr>
            <p:nvPr/>
          </p:nvGrpSpPr>
          <p:grpSpPr bwMode="auto">
            <a:xfrm>
              <a:off x="800100" y="5614990"/>
              <a:ext cx="690563" cy="244475"/>
              <a:chOff x="504" y="3542"/>
              <a:chExt cx="435" cy="154"/>
            </a:xfrm>
          </p:grpSpPr>
          <p:sp>
            <p:nvSpPr>
              <p:cNvPr id="72" name="Rectangle 56"/>
              <p:cNvSpPr>
                <a:spLocks noChangeArrowheads="1"/>
              </p:cNvSpPr>
              <p:nvPr/>
            </p:nvSpPr>
            <p:spPr bwMode="auto">
              <a:xfrm>
                <a:off x="719" y="3545"/>
                <a:ext cx="214" cy="150"/>
              </a:xfrm>
              <a:prstGeom prst="rect">
                <a:avLst/>
              </a:prstGeom>
              <a:gradFill rotWithShape="0">
                <a:gsLst>
                  <a:gs pos="0">
                    <a:srgbClr val="007600"/>
                  </a:gs>
                  <a:gs pos="50000">
                    <a:srgbClr val="00FF00"/>
                  </a:gs>
                  <a:gs pos="100000">
                    <a:srgbClr val="007600"/>
                  </a:gs>
                </a:gsLst>
                <a:lin ang="5400000" scaled="1"/>
              </a:gradFill>
              <a:ln w="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57"/>
              <p:cNvSpPr>
                <a:spLocks noChangeArrowheads="1"/>
              </p:cNvSpPr>
              <p:nvPr/>
            </p:nvSpPr>
            <p:spPr bwMode="auto">
              <a:xfrm>
                <a:off x="504" y="3545"/>
                <a:ext cx="214" cy="150"/>
              </a:xfrm>
              <a:prstGeom prst="rect">
                <a:avLst/>
              </a:prstGeom>
              <a:gradFill rotWithShape="0">
                <a:gsLst>
                  <a:gs pos="0">
                    <a:srgbClr val="00002F"/>
                  </a:gs>
                  <a:gs pos="50000">
                    <a:srgbClr val="000066"/>
                  </a:gs>
                  <a:gs pos="100000">
                    <a:srgbClr val="00002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Text Box 57"/>
              <p:cNvSpPr txBox="1">
                <a:spLocks noChangeArrowheads="1"/>
              </p:cNvSpPr>
              <p:nvPr/>
            </p:nvSpPr>
            <p:spPr bwMode="auto">
              <a:xfrm>
                <a:off x="598" y="3542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UR</a:t>
                </a:r>
                <a:endParaRPr 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Line 58"/>
              <p:cNvSpPr>
                <a:spLocks noChangeShapeType="1"/>
              </p:cNvSpPr>
              <p:nvPr/>
            </p:nvSpPr>
            <p:spPr bwMode="auto">
              <a:xfrm>
                <a:off x="939" y="3548"/>
                <a:ext cx="0" cy="144"/>
              </a:xfrm>
              <a:prstGeom prst="line">
                <a:avLst/>
              </a:prstGeom>
              <a:noFill/>
              <a:ln w="38100" cmpd="tri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59"/>
            <p:cNvGrpSpPr>
              <a:grpSpLocks/>
            </p:cNvGrpSpPr>
            <p:nvPr/>
          </p:nvGrpSpPr>
          <p:grpSpPr bwMode="auto">
            <a:xfrm>
              <a:off x="5718181" y="5310194"/>
              <a:ext cx="825501" cy="849314"/>
              <a:chOff x="3601" y="3360"/>
              <a:chExt cx="520" cy="535"/>
            </a:xfrm>
          </p:grpSpPr>
          <p:grpSp>
            <p:nvGrpSpPr>
              <p:cNvPr id="53" name="Group 60"/>
              <p:cNvGrpSpPr>
                <a:grpSpLocks/>
              </p:cNvGrpSpPr>
              <p:nvPr/>
            </p:nvGrpSpPr>
            <p:grpSpPr bwMode="auto">
              <a:xfrm>
                <a:off x="3601" y="3717"/>
                <a:ext cx="517" cy="178"/>
                <a:chOff x="3543" y="549"/>
                <a:chExt cx="517" cy="178"/>
              </a:xfrm>
            </p:grpSpPr>
            <p:grpSp>
              <p:nvGrpSpPr>
                <p:cNvPr id="65" name="Group 61"/>
                <p:cNvGrpSpPr>
                  <a:grpSpLocks/>
                </p:cNvGrpSpPr>
                <p:nvPr/>
              </p:nvGrpSpPr>
              <p:grpSpPr bwMode="auto">
                <a:xfrm>
                  <a:off x="3543" y="549"/>
                  <a:ext cx="517" cy="161"/>
                  <a:chOff x="3543" y="540"/>
                  <a:chExt cx="517" cy="161"/>
                </a:xfrm>
              </p:grpSpPr>
              <p:grpSp>
                <p:nvGrpSpPr>
                  <p:cNvPr id="67" name="Group 405"/>
                  <p:cNvGrpSpPr>
                    <a:grpSpLocks/>
                  </p:cNvGrpSpPr>
                  <p:nvPr/>
                </p:nvGrpSpPr>
                <p:grpSpPr bwMode="auto">
                  <a:xfrm rot="16200000" flipH="1">
                    <a:off x="3771" y="467"/>
                    <a:ext cx="64" cy="210"/>
                    <a:chOff x="3890" y="2574"/>
                    <a:chExt cx="64" cy="210"/>
                  </a:xfrm>
                </p:grpSpPr>
                <p:sp>
                  <p:nvSpPr>
                    <p:cNvPr id="69" name="Freeform 406"/>
                    <p:cNvSpPr>
                      <a:spLocks/>
                    </p:cNvSpPr>
                    <p:nvPr/>
                  </p:nvSpPr>
                  <p:spPr bwMode="auto">
                    <a:xfrm>
                      <a:off x="3890" y="2715"/>
                      <a:ext cx="64" cy="69"/>
                    </a:xfrm>
                    <a:custGeom>
                      <a:avLst/>
                      <a:gdLst>
                        <a:gd name="T0" fmla="*/ 2 w 191"/>
                        <a:gd name="T1" fmla="*/ 0 h 208"/>
                        <a:gd name="T2" fmla="*/ 0 w 191"/>
                        <a:gd name="T3" fmla="*/ 1 h 208"/>
                        <a:gd name="T4" fmla="*/ 2 w 191"/>
                        <a:gd name="T5" fmla="*/ 3 h 208"/>
                        <a:gd name="T6" fmla="*/ 2 w 191"/>
                        <a:gd name="T7" fmla="*/ 0 h 20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1"/>
                        <a:gd name="T13" fmla="*/ 0 h 208"/>
                        <a:gd name="T14" fmla="*/ 191 w 191"/>
                        <a:gd name="T15" fmla="*/ 208 h 20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1" h="208">
                          <a:moveTo>
                            <a:pt x="189" y="0"/>
                          </a:moveTo>
                          <a:lnTo>
                            <a:pt x="0" y="107"/>
                          </a:lnTo>
                          <a:lnTo>
                            <a:pt x="191" y="208"/>
                          </a:lnTo>
                          <a:lnTo>
                            <a:pt x="189" y="0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407"/>
                    <p:cNvSpPr>
                      <a:spLocks/>
                    </p:cNvSpPr>
                    <p:nvPr/>
                  </p:nvSpPr>
                  <p:spPr bwMode="auto">
                    <a:xfrm>
                      <a:off x="3890" y="2645"/>
                      <a:ext cx="64" cy="69"/>
                    </a:xfrm>
                    <a:custGeom>
                      <a:avLst/>
                      <a:gdLst>
                        <a:gd name="T0" fmla="*/ 2 w 191"/>
                        <a:gd name="T1" fmla="*/ 0 h 208"/>
                        <a:gd name="T2" fmla="*/ 0 w 191"/>
                        <a:gd name="T3" fmla="*/ 1 h 208"/>
                        <a:gd name="T4" fmla="*/ 2 w 191"/>
                        <a:gd name="T5" fmla="*/ 3 h 208"/>
                        <a:gd name="T6" fmla="*/ 2 w 191"/>
                        <a:gd name="T7" fmla="*/ 0 h 20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1"/>
                        <a:gd name="T13" fmla="*/ 0 h 208"/>
                        <a:gd name="T14" fmla="*/ 191 w 191"/>
                        <a:gd name="T15" fmla="*/ 208 h 20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1" h="208">
                          <a:moveTo>
                            <a:pt x="189" y="0"/>
                          </a:moveTo>
                          <a:lnTo>
                            <a:pt x="0" y="106"/>
                          </a:lnTo>
                          <a:lnTo>
                            <a:pt x="191" y="208"/>
                          </a:lnTo>
                          <a:lnTo>
                            <a:pt x="189" y="0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Freeform 408"/>
                    <p:cNvSpPr>
                      <a:spLocks/>
                    </p:cNvSpPr>
                    <p:nvPr/>
                  </p:nvSpPr>
                  <p:spPr bwMode="auto">
                    <a:xfrm>
                      <a:off x="3890" y="2574"/>
                      <a:ext cx="63" cy="69"/>
                    </a:xfrm>
                    <a:custGeom>
                      <a:avLst/>
                      <a:gdLst>
                        <a:gd name="T0" fmla="*/ 2 w 191"/>
                        <a:gd name="T1" fmla="*/ 0 h 208"/>
                        <a:gd name="T2" fmla="*/ 0 w 191"/>
                        <a:gd name="T3" fmla="*/ 1 h 208"/>
                        <a:gd name="T4" fmla="*/ 2 w 191"/>
                        <a:gd name="T5" fmla="*/ 3 h 208"/>
                        <a:gd name="T6" fmla="*/ 2 w 191"/>
                        <a:gd name="T7" fmla="*/ 0 h 20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1"/>
                        <a:gd name="T13" fmla="*/ 0 h 208"/>
                        <a:gd name="T14" fmla="*/ 191 w 191"/>
                        <a:gd name="T15" fmla="*/ 208 h 20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1" h="208">
                          <a:moveTo>
                            <a:pt x="189" y="0"/>
                          </a:moveTo>
                          <a:lnTo>
                            <a:pt x="0" y="106"/>
                          </a:lnTo>
                          <a:lnTo>
                            <a:pt x="191" y="208"/>
                          </a:lnTo>
                          <a:lnTo>
                            <a:pt x="189" y="0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8" name="Rectangle 39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3752" y="392"/>
                    <a:ext cx="100" cy="517"/>
                  </a:xfrm>
                  <a:prstGeom prst="rect">
                    <a:avLst/>
                  </a:prstGeom>
                  <a:solidFill>
                    <a:srgbClr val="FFFF00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6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3585" y="592"/>
                  <a:ext cx="432" cy="1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800">
                      <a:solidFill>
                        <a:srgbClr val="0000CC"/>
                      </a:solidFill>
                    </a:rPr>
                    <a:t>C R E B 1</a:t>
                  </a:r>
                  <a:endParaRPr lang="en-US" sz="800">
                    <a:solidFill>
                      <a:srgbClr val="0000CC"/>
                    </a:solidFill>
                  </a:endParaRPr>
                </a:p>
              </p:txBody>
            </p:sp>
          </p:grpSp>
          <p:grpSp>
            <p:nvGrpSpPr>
              <p:cNvPr id="54" name="Group 68"/>
              <p:cNvGrpSpPr>
                <a:grpSpLocks/>
              </p:cNvGrpSpPr>
              <p:nvPr/>
            </p:nvGrpSpPr>
            <p:grpSpPr bwMode="auto">
              <a:xfrm>
                <a:off x="3604" y="3360"/>
                <a:ext cx="517" cy="182"/>
                <a:chOff x="4427" y="192"/>
                <a:chExt cx="517" cy="182"/>
              </a:xfrm>
            </p:grpSpPr>
            <p:grpSp>
              <p:nvGrpSpPr>
                <p:cNvPr id="55" name="Group 389"/>
                <p:cNvGrpSpPr>
                  <a:grpSpLocks/>
                </p:cNvGrpSpPr>
                <p:nvPr/>
              </p:nvGrpSpPr>
              <p:grpSpPr bwMode="auto">
                <a:xfrm rot="16200000" flipH="1">
                  <a:off x="4656" y="130"/>
                  <a:ext cx="64" cy="423"/>
                  <a:chOff x="3818" y="2468"/>
                  <a:chExt cx="64" cy="423"/>
                </a:xfrm>
              </p:grpSpPr>
              <p:sp>
                <p:nvSpPr>
                  <p:cNvPr id="59" name="Freeform 390"/>
                  <p:cNvSpPr>
                    <a:spLocks/>
                  </p:cNvSpPr>
                  <p:nvPr/>
                </p:nvSpPr>
                <p:spPr bwMode="auto">
                  <a:xfrm>
                    <a:off x="3819" y="2821"/>
                    <a:ext cx="63" cy="70"/>
                  </a:xfrm>
                  <a:custGeom>
                    <a:avLst/>
                    <a:gdLst>
                      <a:gd name="T0" fmla="*/ 0 w 190"/>
                      <a:gd name="T1" fmla="*/ 0 h 208"/>
                      <a:gd name="T2" fmla="*/ 2 w 190"/>
                      <a:gd name="T3" fmla="*/ 1 h 208"/>
                      <a:gd name="T4" fmla="*/ 0 w 190"/>
                      <a:gd name="T5" fmla="*/ 3 h 208"/>
                      <a:gd name="T6" fmla="*/ 0 w 190"/>
                      <a:gd name="T7" fmla="*/ 0 h 2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8"/>
                      <a:gd name="T14" fmla="*/ 190 w 190"/>
                      <a:gd name="T15" fmla="*/ 208 h 2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8">
                        <a:moveTo>
                          <a:pt x="0" y="0"/>
                        </a:moveTo>
                        <a:lnTo>
                          <a:pt x="190" y="105"/>
                        </a:lnTo>
                        <a:lnTo>
                          <a:pt x="0" y="20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391"/>
                  <p:cNvSpPr>
                    <a:spLocks/>
                  </p:cNvSpPr>
                  <p:nvPr/>
                </p:nvSpPr>
                <p:spPr bwMode="auto">
                  <a:xfrm>
                    <a:off x="3818" y="2751"/>
                    <a:ext cx="64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4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392"/>
                  <p:cNvSpPr>
                    <a:spLocks/>
                  </p:cNvSpPr>
                  <p:nvPr/>
                </p:nvSpPr>
                <p:spPr bwMode="auto">
                  <a:xfrm>
                    <a:off x="3818" y="2468"/>
                    <a:ext cx="63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4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393"/>
                  <p:cNvSpPr>
                    <a:spLocks/>
                  </p:cNvSpPr>
                  <p:nvPr/>
                </p:nvSpPr>
                <p:spPr bwMode="auto">
                  <a:xfrm>
                    <a:off x="3818" y="2539"/>
                    <a:ext cx="64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4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94"/>
                  <p:cNvSpPr>
                    <a:spLocks/>
                  </p:cNvSpPr>
                  <p:nvPr/>
                </p:nvSpPr>
                <p:spPr bwMode="auto">
                  <a:xfrm>
                    <a:off x="3818" y="2680"/>
                    <a:ext cx="64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4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95"/>
                  <p:cNvSpPr>
                    <a:spLocks/>
                  </p:cNvSpPr>
                  <p:nvPr/>
                </p:nvSpPr>
                <p:spPr bwMode="auto">
                  <a:xfrm>
                    <a:off x="3818" y="2610"/>
                    <a:ext cx="64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5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6" name="Group 76"/>
                <p:cNvGrpSpPr>
                  <a:grpSpLocks/>
                </p:cNvGrpSpPr>
                <p:nvPr/>
              </p:nvGrpSpPr>
              <p:grpSpPr bwMode="auto">
                <a:xfrm>
                  <a:off x="4427" y="192"/>
                  <a:ext cx="517" cy="135"/>
                  <a:chOff x="3543" y="192"/>
                  <a:chExt cx="517" cy="135"/>
                </a:xfrm>
              </p:grpSpPr>
              <p:sp>
                <p:nvSpPr>
                  <p:cNvPr id="57" name="Rectangle 41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3751" y="1"/>
                    <a:ext cx="101" cy="517"/>
                  </a:xfrm>
                  <a:prstGeom prst="rect">
                    <a:avLst/>
                  </a:prstGeom>
                  <a:solidFill>
                    <a:srgbClr val="008000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58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85" y="192"/>
                    <a:ext cx="432" cy="13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s-MX" sz="800">
                        <a:solidFill>
                          <a:schemeClr val="bg1"/>
                        </a:solidFill>
                      </a:rPr>
                      <a:t>A D N</a:t>
                    </a:r>
                    <a:r>
                      <a:rPr lang="es-MX" sz="800">
                        <a:solidFill>
                          <a:srgbClr val="FF0066"/>
                        </a:solidFill>
                      </a:rPr>
                      <a:t> </a:t>
                    </a:r>
                    <a:endParaRPr lang="en-US" sz="800">
                      <a:solidFill>
                        <a:srgbClr val="FF0066"/>
                      </a:solidFill>
                    </a:endParaRPr>
                  </a:p>
                </p:txBody>
              </p:sp>
            </p:grpSp>
          </p:grpSp>
        </p:grpSp>
        <p:sp>
          <p:nvSpPr>
            <p:cNvPr id="17" name="Line 79"/>
            <p:cNvSpPr>
              <a:spLocks noChangeShapeType="1"/>
            </p:cNvSpPr>
            <p:nvPr/>
          </p:nvSpPr>
          <p:spPr bwMode="auto">
            <a:xfrm>
              <a:off x="6130925" y="4933950"/>
              <a:ext cx="0" cy="30480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" name="Group 80"/>
            <p:cNvGrpSpPr>
              <a:grpSpLocks/>
            </p:cNvGrpSpPr>
            <p:nvPr/>
          </p:nvGrpSpPr>
          <p:grpSpPr bwMode="auto">
            <a:xfrm>
              <a:off x="5718175" y="4568825"/>
              <a:ext cx="820738" cy="282575"/>
              <a:chOff x="3543" y="549"/>
              <a:chExt cx="517" cy="178"/>
            </a:xfrm>
          </p:grpSpPr>
          <p:grpSp>
            <p:nvGrpSpPr>
              <p:cNvPr id="46" name="Group 81"/>
              <p:cNvGrpSpPr>
                <a:grpSpLocks/>
              </p:cNvGrpSpPr>
              <p:nvPr/>
            </p:nvGrpSpPr>
            <p:grpSpPr bwMode="auto">
              <a:xfrm>
                <a:off x="3543" y="549"/>
                <a:ext cx="517" cy="161"/>
                <a:chOff x="3543" y="540"/>
                <a:chExt cx="517" cy="161"/>
              </a:xfrm>
            </p:grpSpPr>
            <p:grpSp>
              <p:nvGrpSpPr>
                <p:cNvPr id="48" name="Group 405"/>
                <p:cNvGrpSpPr>
                  <a:grpSpLocks/>
                </p:cNvGrpSpPr>
                <p:nvPr/>
              </p:nvGrpSpPr>
              <p:grpSpPr bwMode="auto">
                <a:xfrm rot="16200000" flipH="1">
                  <a:off x="3771" y="467"/>
                  <a:ext cx="64" cy="210"/>
                  <a:chOff x="3890" y="2574"/>
                  <a:chExt cx="64" cy="210"/>
                </a:xfrm>
              </p:grpSpPr>
              <p:sp>
                <p:nvSpPr>
                  <p:cNvPr id="50" name="Freeform 406"/>
                  <p:cNvSpPr>
                    <a:spLocks/>
                  </p:cNvSpPr>
                  <p:nvPr/>
                </p:nvSpPr>
                <p:spPr bwMode="auto">
                  <a:xfrm>
                    <a:off x="3890" y="2715"/>
                    <a:ext cx="64" cy="69"/>
                  </a:xfrm>
                  <a:custGeom>
                    <a:avLst/>
                    <a:gdLst>
                      <a:gd name="T0" fmla="*/ 2 w 191"/>
                      <a:gd name="T1" fmla="*/ 0 h 208"/>
                      <a:gd name="T2" fmla="*/ 0 w 191"/>
                      <a:gd name="T3" fmla="*/ 1 h 208"/>
                      <a:gd name="T4" fmla="*/ 2 w 191"/>
                      <a:gd name="T5" fmla="*/ 3 h 208"/>
                      <a:gd name="T6" fmla="*/ 2 w 191"/>
                      <a:gd name="T7" fmla="*/ 0 h 2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1"/>
                      <a:gd name="T13" fmla="*/ 0 h 208"/>
                      <a:gd name="T14" fmla="*/ 191 w 191"/>
                      <a:gd name="T15" fmla="*/ 208 h 2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1" h="208">
                        <a:moveTo>
                          <a:pt x="189" y="0"/>
                        </a:moveTo>
                        <a:lnTo>
                          <a:pt x="0" y="107"/>
                        </a:lnTo>
                        <a:lnTo>
                          <a:pt x="191" y="208"/>
                        </a:lnTo>
                        <a:lnTo>
                          <a:pt x="18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407"/>
                  <p:cNvSpPr>
                    <a:spLocks/>
                  </p:cNvSpPr>
                  <p:nvPr/>
                </p:nvSpPr>
                <p:spPr bwMode="auto">
                  <a:xfrm>
                    <a:off x="3890" y="2645"/>
                    <a:ext cx="64" cy="69"/>
                  </a:xfrm>
                  <a:custGeom>
                    <a:avLst/>
                    <a:gdLst>
                      <a:gd name="T0" fmla="*/ 2 w 191"/>
                      <a:gd name="T1" fmla="*/ 0 h 208"/>
                      <a:gd name="T2" fmla="*/ 0 w 191"/>
                      <a:gd name="T3" fmla="*/ 1 h 208"/>
                      <a:gd name="T4" fmla="*/ 2 w 191"/>
                      <a:gd name="T5" fmla="*/ 3 h 208"/>
                      <a:gd name="T6" fmla="*/ 2 w 191"/>
                      <a:gd name="T7" fmla="*/ 0 h 2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1"/>
                      <a:gd name="T13" fmla="*/ 0 h 208"/>
                      <a:gd name="T14" fmla="*/ 191 w 191"/>
                      <a:gd name="T15" fmla="*/ 208 h 2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1" h="208">
                        <a:moveTo>
                          <a:pt x="189" y="0"/>
                        </a:moveTo>
                        <a:lnTo>
                          <a:pt x="0" y="106"/>
                        </a:lnTo>
                        <a:lnTo>
                          <a:pt x="191" y="208"/>
                        </a:lnTo>
                        <a:lnTo>
                          <a:pt x="18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408"/>
                  <p:cNvSpPr>
                    <a:spLocks/>
                  </p:cNvSpPr>
                  <p:nvPr/>
                </p:nvSpPr>
                <p:spPr bwMode="auto">
                  <a:xfrm>
                    <a:off x="3890" y="2574"/>
                    <a:ext cx="63" cy="69"/>
                  </a:xfrm>
                  <a:custGeom>
                    <a:avLst/>
                    <a:gdLst>
                      <a:gd name="T0" fmla="*/ 2 w 191"/>
                      <a:gd name="T1" fmla="*/ 0 h 208"/>
                      <a:gd name="T2" fmla="*/ 0 w 191"/>
                      <a:gd name="T3" fmla="*/ 1 h 208"/>
                      <a:gd name="T4" fmla="*/ 2 w 191"/>
                      <a:gd name="T5" fmla="*/ 3 h 208"/>
                      <a:gd name="T6" fmla="*/ 2 w 191"/>
                      <a:gd name="T7" fmla="*/ 0 h 2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1"/>
                      <a:gd name="T13" fmla="*/ 0 h 208"/>
                      <a:gd name="T14" fmla="*/ 191 w 191"/>
                      <a:gd name="T15" fmla="*/ 208 h 2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1" h="208">
                        <a:moveTo>
                          <a:pt x="189" y="0"/>
                        </a:moveTo>
                        <a:lnTo>
                          <a:pt x="0" y="106"/>
                        </a:lnTo>
                        <a:lnTo>
                          <a:pt x="191" y="208"/>
                        </a:lnTo>
                        <a:lnTo>
                          <a:pt x="18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" name="Rectangle 397"/>
                <p:cNvSpPr>
                  <a:spLocks noChangeArrowheads="1"/>
                </p:cNvSpPr>
                <p:nvPr/>
              </p:nvSpPr>
              <p:spPr bwMode="auto">
                <a:xfrm rot="-5400000">
                  <a:off x="3752" y="392"/>
                  <a:ext cx="100" cy="517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</p:grpSp>
          <p:sp>
            <p:nvSpPr>
              <p:cNvPr id="47" name="Text Box 87"/>
              <p:cNvSpPr txBox="1">
                <a:spLocks noChangeArrowheads="1"/>
              </p:cNvSpPr>
              <p:nvPr/>
            </p:nvSpPr>
            <p:spPr bwMode="auto">
              <a:xfrm>
                <a:off x="3585" y="592"/>
                <a:ext cx="432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800">
                    <a:solidFill>
                      <a:srgbClr val="0000CC"/>
                    </a:solidFill>
                  </a:rPr>
                  <a:t>C R E B 1</a:t>
                </a:r>
                <a:endParaRPr lang="en-US" sz="800">
                  <a:solidFill>
                    <a:srgbClr val="0000CC"/>
                  </a:solidFill>
                </a:endParaRPr>
              </a:p>
            </p:txBody>
          </p:sp>
        </p:grpSp>
        <p:grpSp>
          <p:nvGrpSpPr>
            <p:cNvPr id="19" name="Group 88"/>
            <p:cNvGrpSpPr>
              <a:grpSpLocks/>
            </p:cNvGrpSpPr>
            <p:nvPr/>
          </p:nvGrpSpPr>
          <p:grpSpPr bwMode="auto">
            <a:xfrm>
              <a:off x="5718175" y="4002092"/>
              <a:ext cx="820738" cy="288928"/>
              <a:chOff x="4427" y="192"/>
              <a:chExt cx="517" cy="182"/>
            </a:xfrm>
          </p:grpSpPr>
          <p:grpSp>
            <p:nvGrpSpPr>
              <p:cNvPr id="36" name="Group 389"/>
              <p:cNvGrpSpPr>
                <a:grpSpLocks/>
              </p:cNvGrpSpPr>
              <p:nvPr/>
            </p:nvGrpSpPr>
            <p:grpSpPr bwMode="auto">
              <a:xfrm rot="16200000" flipH="1">
                <a:off x="4656" y="130"/>
                <a:ext cx="64" cy="423"/>
                <a:chOff x="3818" y="2468"/>
                <a:chExt cx="64" cy="423"/>
              </a:xfrm>
            </p:grpSpPr>
            <p:sp>
              <p:nvSpPr>
                <p:cNvPr id="40" name="Freeform 390"/>
                <p:cNvSpPr>
                  <a:spLocks/>
                </p:cNvSpPr>
                <p:nvPr/>
              </p:nvSpPr>
              <p:spPr bwMode="auto">
                <a:xfrm>
                  <a:off x="3819" y="2821"/>
                  <a:ext cx="63" cy="70"/>
                </a:xfrm>
                <a:custGeom>
                  <a:avLst/>
                  <a:gdLst>
                    <a:gd name="T0" fmla="*/ 0 w 190"/>
                    <a:gd name="T1" fmla="*/ 0 h 208"/>
                    <a:gd name="T2" fmla="*/ 2 w 190"/>
                    <a:gd name="T3" fmla="*/ 1 h 208"/>
                    <a:gd name="T4" fmla="*/ 0 w 190"/>
                    <a:gd name="T5" fmla="*/ 3 h 208"/>
                    <a:gd name="T6" fmla="*/ 0 w 190"/>
                    <a:gd name="T7" fmla="*/ 0 h 20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8"/>
                    <a:gd name="T14" fmla="*/ 190 w 190"/>
                    <a:gd name="T15" fmla="*/ 208 h 20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8">
                      <a:moveTo>
                        <a:pt x="0" y="0"/>
                      </a:moveTo>
                      <a:lnTo>
                        <a:pt x="190" y="105"/>
                      </a:lnTo>
                      <a:lnTo>
                        <a:pt x="0" y="20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41" name="Freeform 391"/>
                <p:cNvSpPr>
                  <a:spLocks/>
                </p:cNvSpPr>
                <p:nvPr/>
              </p:nvSpPr>
              <p:spPr bwMode="auto">
                <a:xfrm>
                  <a:off x="3818" y="2751"/>
                  <a:ext cx="64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4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42" name="Freeform 392"/>
                <p:cNvSpPr>
                  <a:spLocks/>
                </p:cNvSpPr>
                <p:nvPr/>
              </p:nvSpPr>
              <p:spPr bwMode="auto">
                <a:xfrm>
                  <a:off x="3818" y="2468"/>
                  <a:ext cx="63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4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43" name="Freeform 393"/>
                <p:cNvSpPr>
                  <a:spLocks/>
                </p:cNvSpPr>
                <p:nvPr/>
              </p:nvSpPr>
              <p:spPr bwMode="auto">
                <a:xfrm>
                  <a:off x="3818" y="2539"/>
                  <a:ext cx="64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4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44" name="Freeform 394"/>
                <p:cNvSpPr>
                  <a:spLocks/>
                </p:cNvSpPr>
                <p:nvPr/>
              </p:nvSpPr>
              <p:spPr bwMode="auto">
                <a:xfrm>
                  <a:off x="3818" y="2680"/>
                  <a:ext cx="64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4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45" name="Freeform 395"/>
                <p:cNvSpPr>
                  <a:spLocks/>
                </p:cNvSpPr>
                <p:nvPr/>
              </p:nvSpPr>
              <p:spPr bwMode="auto">
                <a:xfrm>
                  <a:off x="3818" y="2610"/>
                  <a:ext cx="64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5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</p:grpSp>
          <p:grpSp>
            <p:nvGrpSpPr>
              <p:cNvPr id="37" name="Group 96"/>
              <p:cNvGrpSpPr>
                <a:grpSpLocks/>
              </p:cNvGrpSpPr>
              <p:nvPr/>
            </p:nvGrpSpPr>
            <p:grpSpPr bwMode="auto">
              <a:xfrm>
                <a:off x="4427" y="192"/>
                <a:ext cx="517" cy="135"/>
                <a:chOff x="3543" y="192"/>
                <a:chExt cx="517" cy="135"/>
              </a:xfrm>
            </p:grpSpPr>
            <p:sp>
              <p:nvSpPr>
                <p:cNvPr id="38" name="Rectangle 410"/>
                <p:cNvSpPr>
                  <a:spLocks noChangeArrowheads="1"/>
                </p:cNvSpPr>
                <p:nvPr/>
              </p:nvSpPr>
              <p:spPr bwMode="auto">
                <a:xfrm rot="-5400000">
                  <a:off x="3751" y="1"/>
                  <a:ext cx="101" cy="517"/>
                </a:xfrm>
                <a:prstGeom prst="rect">
                  <a:avLst/>
                </a:prstGeom>
                <a:solidFill>
                  <a:srgbClr val="008000"/>
                </a:solidFill>
                <a:ln w="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39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3585" y="192"/>
                  <a:ext cx="432" cy="1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800">
                      <a:solidFill>
                        <a:schemeClr val="bg1"/>
                      </a:solidFill>
                    </a:rPr>
                    <a:t>A D N</a:t>
                  </a:r>
                  <a:r>
                    <a:rPr lang="es-MX" sz="800">
                      <a:solidFill>
                        <a:srgbClr val="FF0066"/>
                      </a:solidFill>
                    </a:rPr>
                    <a:t> </a:t>
                  </a:r>
                  <a:endParaRPr lang="en-US" sz="800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20" name="Group 99"/>
            <p:cNvGrpSpPr>
              <a:grpSpLocks/>
            </p:cNvGrpSpPr>
            <p:nvPr/>
          </p:nvGrpSpPr>
          <p:grpSpPr bwMode="auto">
            <a:xfrm>
              <a:off x="5718175" y="4244984"/>
              <a:ext cx="820738" cy="357189"/>
              <a:chOff x="4902" y="2306"/>
              <a:chExt cx="517" cy="225"/>
            </a:xfrm>
          </p:grpSpPr>
          <p:grpSp>
            <p:nvGrpSpPr>
              <p:cNvPr id="22" name="Group 389"/>
              <p:cNvGrpSpPr>
                <a:grpSpLocks/>
              </p:cNvGrpSpPr>
              <p:nvPr/>
            </p:nvGrpSpPr>
            <p:grpSpPr bwMode="auto">
              <a:xfrm rot="16200000" flipH="1">
                <a:off x="5132" y="2287"/>
                <a:ext cx="64" cy="423"/>
                <a:chOff x="3818" y="2468"/>
                <a:chExt cx="64" cy="423"/>
              </a:xfrm>
            </p:grpSpPr>
            <p:sp>
              <p:nvSpPr>
                <p:cNvPr id="30" name="Freeform 390"/>
                <p:cNvSpPr>
                  <a:spLocks/>
                </p:cNvSpPr>
                <p:nvPr/>
              </p:nvSpPr>
              <p:spPr bwMode="auto">
                <a:xfrm>
                  <a:off x="3819" y="2821"/>
                  <a:ext cx="63" cy="70"/>
                </a:xfrm>
                <a:custGeom>
                  <a:avLst/>
                  <a:gdLst>
                    <a:gd name="T0" fmla="*/ 0 w 190"/>
                    <a:gd name="T1" fmla="*/ 0 h 208"/>
                    <a:gd name="T2" fmla="*/ 2 w 190"/>
                    <a:gd name="T3" fmla="*/ 1 h 208"/>
                    <a:gd name="T4" fmla="*/ 0 w 190"/>
                    <a:gd name="T5" fmla="*/ 3 h 208"/>
                    <a:gd name="T6" fmla="*/ 0 w 190"/>
                    <a:gd name="T7" fmla="*/ 0 h 20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8"/>
                    <a:gd name="T14" fmla="*/ 190 w 190"/>
                    <a:gd name="T15" fmla="*/ 208 h 20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8">
                      <a:moveTo>
                        <a:pt x="0" y="0"/>
                      </a:moveTo>
                      <a:lnTo>
                        <a:pt x="190" y="105"/>
                      </a:lnTo>
                      <a:lnTo>
                        <a:pt x="0" y="20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31" name="Freeform 391"/>
                <p:cNvSpPr>
                  <a:spLocks/>
                </p:cNvSpPr>
                <p:nvPr/>
              </p:nvSpPr>
              <p:spPr bwMode="auto">
                <a:xfrm>
                  <a:off x="3818" y="2751"/>
                  <a:ext cx="64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4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32" name="Freeform 392"/>
                <p:cNvSpPr>
                  <a:spLocks/>
                </p:cNvSpPr>
                <p:nvPr/>
              </p:nvSpPr>
              <p:spPr bwMode="auto">
                <a:xfrm>
                  <a:off x="3818" y="2468"/>
                  <a:ext cx="63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4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33" name="Freeform 393"/>
                <p:cNvSpPr>
                  <a:spLocks/>
                </p:cNvSpPr>
                <p:nvPr/>
              </p:nvSpPr>
              <p:spPr bwMode="auto">
                <a:xfrm>
                  <a:off x="3818" y="2539"/>
                  <a:ext cx="64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4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34" name="Freeform 394"/>
                <p:cNvSpPr>
                  <a:spLocks/>
                </p:cNvSpPr>
                <p:nvPr/>
              </p:nvSpPr>
              <p:spPr bwMode="auto">
                <a:xfrm>
                  <a:off x="3818" y="2680"/>
                  <a:ext cx="64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4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  <p:sp>
              <p:nvSpPr>
                <p:cNvPr id="35" name="Freeform 395"/>
                <p:cNvSpPr>
                  <a:spLocks/>
                </p:cNvSpPr>
                <p:nvPr/>
              </p:nvSpPr>
              <p:spPr bwMode="auto">
                <a:xfrm>
                  <a:off x="3818" y="2610"/>
                  <a:ext cx="64" cy="69"/>
                </a:xfrm>
                <a:custGeom>
                  <a:avLst/>
                  <a:gdLst>
                    <a:gd name="T0" fmla="*/ 0 w 190"/>
                    <a:gd name="T1" fmla="*/ 0 h 207"/>
                    <a:gd name="T2" fmla="*/ 2 w 190"/>
                    <a:gd name="T3" fmla="*/ 1 h 207"/>
                    <a:gd name="T4" fmla="*/ 0 w 190"/>
                    <a:gd name="T5" fmla="*/ 3 h 207"/>
                    <a:gd name="T6" fmla="*/ 0 w 190"/>
                    <a:gd name="T7" fmla="*/ 0 h 20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90"/>
                    <a:gd name="T13" fmla="*/ 0 h 207"/>
                    <a:gd name="T14" fmla="*/ 190 w 190"/>
                    <a:gd name="T15" fmla="*/ 207 h 2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90" h="207">
                      <a:moveTo>
                        <a:pt x="0" y="0"/>
                      </a:moveTo>
                      <a:lnTo>
                        <a:pt x="190" y="105"/>
                      </a:lnTo>
                      <a:lnTo>
                        <a:pt x="0" y="2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107"/>
              <p:cNvGrpSpPr>
                <a:grpSpLocks/>
              </p:cNvGrpSpPr>
              <p:nvPr/>
            </p:nvGrpSpPr>
            <p:grpSpPr bwMode="auto">
              <a:xfrm>
                <a:off x="4902" y="2306"/>
                <a:ext cx="517" cy="161"/>
                <a:chOff x="3543" y="540"/>
                <a:chExt cx="517" cy="161"/>
              </a:xfrm>
            </p:grpSpPr>
            <p:grpSp>
              <p:nvGrpSpPr>
                <p:cNvPr id="25" name="Group 405"/>
                <p:cNvGrpSpPr>
                  <a:grpSpLocks/>
                </p:cNvGrpSpPr>
                <p:nvPr/>
              </p:nvGrpSpPr>
              <p:grpSpPr bwMode="auto">
                <a:xfrm rot="16200000" flipH="1">
                  <a:off x="3771" y="467"/>
                  <a:ext cx="64" cy="210"/>
                  <a:chOff x="3890" y="2574"/>
                  <a:chExt cx="64" cy="210"/>
                </a:xfrm>
              </p:grpSpPr>
              <p:sp>
                <p:nvSpPr>
                  <p:cNvPr id="27" name="Freeform 406"/>
                  <p:cNvSpPr>
                    <a:spLocks/>
                  </p:cNvSpPr>
                  <p:nvPr/>
                </p:nvSpPr>
                <p:spPr bwMode="auto">
                  <a:xfrm>
                    <a:off x="3890" y="2715"/>
                    <a:ext cx="64" cy="69"/>
                  </a:xfrm>
                  <a:custGeom>
                    <a:avLst/>
                    <a:gdLst>
                      <a:gd name="T0" fmla="*/ 2 w 191"/>
                      <a:gd name="T1" fmla="*/ 0 h 208"/>
                      <a:gd name="T2" fmla="*/ 0 w 191"/>
                      <a:gd name="T3" fmla="*/ 1 h 208"/>
                      <a:gd name="T4" fmla="*/ 2 w 191"/>
                      <a:gd name="T5" fmla="*/ 3 h 208"/>
                      <a:gd name="T6" fmla="*/ 2 w 191"/>
                      <a:gd name="T7" fmla="*/ 0 h 2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1"/>
                      <a:gd name="T13" fmla="*/ 0 h 208"/>
                      <a:gd name="T14" fmla="*/ 191 w 191"/>
                      <a:gd name="T15" fmla="*/ 208 h 2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1" h="208">
                        <a:moveTo>
                          <a:pt x="189" y="0"/>
                        </a:moveTo>
                        <a:lnTo>
                          <a:pt x="0" y="107"/>
                        </a:lnTo>
                        <a:lnTo>
                          <a:pt x="191" y="208"/>
                        </a:lnTo>
                        <a:lnTo>
                          <a:pt x="18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 407"/>
                  <p:cNvSpPr>
                    <a:spLocks/>
                  </p:cNvSpPr>
                  <p:nvPr/>
                </p:nvSpPr>
                <p:spPr bwMode="auto">
                  <a:xfrm>
                    <a:off x="3890" y="2645"/>
                    <a:ext cx="64" cy="69"/>
                  </a:xfrm>
                  <a:custGeom>
                    <a:avLst/>
                    <a:gdLst>
                      <a:gd name="T0" fmla="*/ 2 w 191"/>
                      <a:gd name="T1" fmla="*/ 0 h 208"/>
                      <a:gd name="T2" fmla="*/ 0 w 191"/>
                      <a:gd name="T3" fmla="*/ 1 h 208"/>
                      <a:gd name="T4" fmla="*/ 2 w 191"/>
                      <a:gd name="T5" fmla="*/ 3 h 208"/>
                      <a:gd name="T6" fmla="*/ 2 w 191"/>
                      <a:gd name="T7" fmla="*/ 0 h 2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1"/>
                      <a:gd name="T13" fmla="*/ 0 h 208"/>
                      <a:gd name="T14" fmla="*/ 191 w 191"/>
                      <a:gd name="T15" fmla="*/ 208 h 2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1" h="208">
                        <a:moveTo>
                          <a:pt x="189" y="0"/>
                        </a:moveTo>
                        <a:lnTo>
                          <a:pt x="0" y="106"/>
                        </a:lnTo>
                        <a:lnTo>
                          <a:pt x="191" y="208"/>
                        </a:lnTo>
                        <a:lnTo>
                          <a:pt x="18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29" name="Freeform 408"/>
                  <p:cNvSpPr>
                    <a:spLocks/>
                  </p:cNvSpPr>
                  <p:nvPr/>
                </p:nvSpPr>
                <p:spPr bwMode="auto">
                  <a:xfrm>
                    <a:off x="3890" y="2574"/>
                    <a:ext cx="63" cy="69"/>
                  </a:xfrm>
                  <a:custGeom>
                    <a:avLst/>
                    <a:gdLst>
                      <a:gd name="T0" fmla="*/ 2 w 191"/>
                      <a:gd name="T1" fmla="*/ 0 h 208"/>
                      <a:gd name="T2" fmla="*/ 0 w 191"/>
                      <a:gd name="T3" fmla="*/ 1 h 208"/>
                      <a:gd name="T4" fmla="*/ 2 w 191"/>
                      <a:gd name="T5" fmla="*/ 3 h 208"/>
                      <a:gd name="T6" fmla="*/ 2 w 191"/>
                      <a:gd name="T7" fmla="*/ 0 h 2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1"/>
                      <a:gd name="T13" fmla="*/ 0 h 208"/>
                      <a:gd name="T14" fmla="*/ 191 w 191"/>
                      <a:gd name="T15" fmla="*/ 208 h 2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1" h="208">
                        <a:moveTo>
                          <a:pt x="189" y="0"/>
                        </a:moveTo>
                        <a:lnTo>
                          <a:pt x="0" y="106"/>
                        </a:lnTo>
                        <a:lnTo>
                          <a:pt x="191" y="208"/>
                        </a:lnTo>
                        <a:lnTo>
                          <a:pt x="18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" name="Rectangle 397"/>
                <p:cNvSpPr>
                  <a:spLocks noChangeArrowheads="1"/>
                </p:cNvSpPr>
                <p:nvPr/>
              </p:nvSpPr>
              <p:spPr bwMode="auto">
                <a:xfrm rot="-5400000">
                  <a:off x="3752" y="392"/>
                  <a:ext cx="100" cy="517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eaVert"/>
                <a:lstStyle/>
                <a:p>
                  <a:endParaRPr lang="en-US"/>
                </a:p>
              </p:txBody>
            </p:sp>
          </p:grpSp>
          <p:sp>
            <p:nvSpPr>
              <p:cNvPr id="24" name="Text Box 113"/>
              <p:cNvSpPr txBox="1">
                <a:spLocks noChangeArrowheads="1"/>
              </p:cNvSpPr>
              <p:nvPr/>
            </p:nvSpPr>
            <p:spPr bwMode="auto">
              <a:xfrm>
                <a:off x="4944" y="2349"/>
                <a:ext cx="432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800">
                    <a:solidFill>
                      <a:srgbClr val="0000CC"/>
                    </a:solidFill>
                  </a:rPr>
                  <a:t>C R E B 2</a:t>
                </a:r>
                <a:endParaRPr lang="en-US" sz="80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1" name="Line 114"/>
            <p:cNvSpPr>
              <a:spLocks noChangeShapeType="1"/>
            </p:cNvSpPr>
            <p:nvPr/>
          </p:nvSpPr>
          <p:spPr bwMode="auto">
            <a:xfrm>
              <a:off x="4059238" y="4425950"/>
              <a:ext cx="15240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5334000" y="1470025"/>
            <a:ext cx="3222625" cy="1882775"/>
            <a:chOff x="5334000" y="1470025"/>
            <a:chExt cx="3222625" cy="1882775"/>
          </a:xfrm>
        </p:grpSpPr>
        <p:grpSp>
          <p:nvGrpSpPr>
            <p:cNvPr id="90" name="136 Grupo"/>
            <p:cNvGrpSpPr/>
            <p:nvPr/>
          </p:nvGrpSpPr>
          <p:grpSpPr>
            <a:xfrm>
              <a:off x="5334000" y="1470025"/>
              <a:ext cx="2600325" cy="1882775"/>
              <a:chOff x="5334000" y="1470025"/>
              <a:chExt cx="2600325" cy="1882775"/>
            </a:xfrm>
          </p:grpSpPr>
          <p:sp>
            <p:nvSpPr>
              <p:cNvPr id="99" name="Freeform 313"/>
              <p:cNvSpPr>
                <a:spLocks/>
              </p:cNvSpPr>
              <p:nvPr/>
            </p:nvSpPr>
            <p:spPr bwMode="auto">
              <a:xfrm>
                <a:off x="5754688" y="2460625"/>
                <a:ext cx="1595438" cy="892175"/>
              </a:xfrm>
              <a:custGeom>
                <a:avLst/>
                <a:gdLst/>
                <a:ahLst/>
                <a:cxnLst>
                  <a:cxn ang="0">
                    <a:pos x="2954" y="0"/>
                  </a:cxn>
                  <a:cxn ang="0">
                    <a:pos x="2954" y="1613"/>
                  </a:cxn>
                  <a:cxn ang="0">
                    <a:pos x="269" y="1613"/>
                  </a:cxn>
                  <a:cxn ang="0">
                    <a:pos x="0" y="1344"/>
                  </a:cxn>
                  <a:cxn ang="0">
                    <a:pos x="0" y="1882"/>
                  </a:cxn>
                  <a:cxn ang="0">
                    <a:pos x="269" y="1613"/>
                  </a:cxn>
                </a:cxnLst>
                <a:rect l="0" t="0" r="r" b="b"/>
                <a:pathLst>
                  <a:path w="2954" h="1882">
                    <a:moveTo>
                      <a:pt x="2954" y="0"/>
                    </a:moveTo>
                    <a:lnTo>
                      <a:pt x="2954" y="1613"/>
                    </a:lnTo>
                    <a:lnTo>
                      <a:pt x="269" y="1613"/>
                    </a:lnTo>
                    <a:lnTo>
                      <a:pt x="0" y="1344"/>
                    </a:lnTo>
                    <a:lnTo>
                      <a:pt x="0" y="1882"/>
                    </a:lnTo>
                    <a:lnTo>
                      <a:pt x="269" y="1613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314"/>
              <p:cNvSpPr>
                <a:spLocks/>
              </p:cNvSpPr>
              <p:nvPr/>
            </p:nvSpPr>
            <p:spPr bwMode="auto">
              <a:xfrm>
                <a:off x="7038975" y="2305050"/>
                <a:ext cx="709613" cy="284163"/>
              </a:xfrm>
              <a:custGeom>
                <a:avLst/>
                <a:gdLst/>
                <a:ahLst/>
                <a:cxnLst>
                  <a:cxn ang="0">
                    <a:pos x="1342" y="268"/>
                  </a:cxn>
                  <a:cxn ang="0">
                    <a:pos x="268" y="268"/>
                  </a:cxn>
                  <a:cxn ang="0">
                    <a:pos x="0" y="0"/>
                  </a:cxn>
                  <a:cxn ang="0">
                    <a:pos x="0" y="537"/>
                  </a:cxn>
                  <a:cxn ang="0">
                    <a:pos x="268" y="268"/>
                  </a:cxn>
                </a:cxnLst>
                <a:rect l="0" t="0" r="r" b="b"/>
                <a:pathLst>
                  <a:path w="1342" h="537">
                    <a:moveTo>
                      <a:pt x="1342" y="268"/>
                    </a:moveTo>
                    <a:lnTo>
                      <a:pt x="268" y="268"/>
                    </a:lnTo>
                    <a:lnTo>
                      <a:pt x="0" y="0"/>
                    </a:lnTo>
                    <a:lnTo>
                      <a:pt x="0" y="537"/>
                    </a:lnTo>
                    <a:lnTo>
                      <a:pt x="268" y="268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315"/>
              <p:cNvSpPr>
                <a:spLocks/>
              </p:cNvSpPr>
              <p:nvPr/>
            </p:nvSpPr>
            <p:spPr bwMode="auto">
              <a:xfrm>
                <a:off x="5334000" y="2441575"/>
                <a:ext cx="1277938" cy="569913"/>
              </a:xfrm>
              <a:custGeom>
                <a:avLst/>
                <a:gdLst/>
                <a:ahLst/>
                <a:cxnLst>
                  <a:cxn ang="0">
                    <a:pos x="2417" y="0"/>
                  </a:cxn>
                  <a:cxn ang="0">
                    <a:pos x="269" y="0"/>
                  </a:cxn>
                  <a:cxn ang="0">
                    <a:pos x="269" y="807"/>
                  </a:cxn>
                  <a:cxn ang="0">
                    <a:pos x="0" y="1076"/>
                  </a:cxn>
                  <a:cxn ang="0">
                    <a:pos x="538" y="1076"/>
                  </a:cxn>
                  <a:cxn ang="0">
                    <a:pos x="269" y="807"/>
                  </a:cxn>
                </a:cxnLst>
                <a:rect l="0" t="0" r="r" b="b"/>
                <a:pathLst>
                  <a:path w="2417" h="1076">
                    <a:moveTo>
                      <a:pt x="2417" y="0"/>
                    </a:moveTo>
                    <a:lnTo>
                      <a:pt x="269" y="0"/>
                    </a:lnTo>
                    <a:lnTo>
                      <a:pt x="269" y="807"/>
                    </a:lnTo>
                    <a:lnTo>
                      <a:pt x="0" y="1076"/>
                    </a:lnTo>
                    <a:lnTo>
                      <a:pt x="538" y="1076"/>
                    </a:lnTo>
                    <a:lnTo>
                      <a:pt x="269" y="807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316"/>
              <p:cNvSpPr>
                <a:spLocks/>
              </p:cNvSpPr>
              <p:nvPr/>
            </p:nvSpPr>
            <p:spPr bwMode="auto">
              <a:xfrm>
                <a:off x="5794375" y="1858963"/>
                <a:ext cx="117475" cy="1293813"/>
              </a:xfrm>
              <a:custGeom>
                <a:avLst/>
                <a:gdLst/>
                <a:ahLst/>
                <a:cxnLst>
                  <a:cxn ang="0">
                    <a:pos x="269" y="0"/>
                  </a:cxn>
                  <a:cxn ang="0">
                    <a:pos x="269" y="2016"/>
                  </a:cxn>
                  <a:cxn ang="0">
                    <a:pos x="0" y="2150"/>
                  </a:cxn>
                  <a:cxn ang="0">
                    <a:pos x="269" y="2418"/>
                  </a:cxn>
                  <a:cxn ang="0">
                    <a:pos x="269" y="2016"/>
                  </a:cxn>
                </a:cxnLst>
                <a:rect l="0" t="0" r="r" b="b"/>
                <a:pathLst>
                  <a:path w="269" h="2418">
                    <a:moveTo>
                      <a:pt x="269" y="0"/>
                    </a:moveTo>
                    <a:lnTo>
                      <a:pt x="269" y="2016"/>
                    </a:lnTo>
                    <a:lnTo>
                      <a:pt x="0" y="2150"/>
                    </a:lnTo>
                    <a:lnTo>
                      <a:pt x="269" y="2418"/>
                    </a:lnTo>
                    <a:lnTo>
                      <a:pt x="269" y="2016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317"/>
              <p:cNvSpPr>
                <a:spLocks/>
              </p:cNvSpPr>
              <p:nvPr/>
            </p:nvSpPr>
            <p:spPr bwMode="auto">
              <a:xfrm>
                <a:off x="5902325" y="2085975"/>
                <a:ext cx="1277938" cy="2857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16" y="0"/>
                  </a:cxn>
                  <a:cxn ang="0">
                    <a:pos x="2148" y="269"/>
                  </a:cxn>
                  <a:cxn ang="0">
                    <a:pos x="2416" y="538"/>
                  </a:cxn>
                  <a:cxn ang="0">
                    <a:pos x="2416" y="0"/>
                  </a:cxn>
                </a:cxnLst>
                <a:rect l="0" t="0" r="r" b="b"/>
                <a:pathLst>
                  <a:path w="2416" h="538">
                    <a:moveTo>
                      <a:pt x="0" y="0"/>
                    </a:moveTo>
                    <a:lnTo>
                      <a:pt x="2416" y="0"/>
                    </a:lnTo>
                    <a:lnTo>
                      <a:pt x="2148" y="269"/>
                    </a:lnTo>
                    <a:lnTo>
                      <a:pt x="2416" y="538"/>
                    </a:lnTo>
                    <a:lnTo>
                      <a:pt x="2416" y="0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18"/>
              <p:cNvSpPr>
                <a:spLocks/>
              </p:cNvSpPr>
              <p:nvPr/>
            </p:nvSpPr>
            <p:spPr bwMode="auto">
              <a:xfrm>
                <a:off x="6186488" y="1589088"/>
                <a:ext cx="852488" cy="284163"/>
              </a:xfrm>
              <a:custGeom>
                <a:avLst/>
                <a:gdLst/>
                <a:ahLst/>
                <a:cxnLst>
                  <a:cxn ang="0">
                    <a:pos x="1612" y="269"/>
                  </a:cxn>
                  <a:cxn ang="0">
                    <a:pos x="269" y="269"/>
                  </a:cxn>
                  <a:cxn ang="0">
                    <a:pos x="0" y="0"/>
                  </a:cxn>
                  <a:cxn ang="0">
                    <a:pos x="0" y="537"/>
                  </a:cxn>
                  <a:cxn ang="0">
                    <a:pos x="269" y="269"/>
                  </a:cxn>
                </a:cxnLst>
                <a:rect l="0" t="0" r="r" b="b"/>
                <a:pathLst>
                  <a:path w="1612" h="537">
                    <a:moveTo>
                      <a:pt x="1612" y="269"/>
                    </a:moveTo>
                    <a:lnTo>
                      <a:pt x="269" y="269"/>
                    </a:lnTo>
                    <a:lnTo>
                      <a:pt x="0" y="0"/>
                    </a:lnTo>
                    <a:lnTo>
                      <a:pt x="0" y="537"/>
                    </a:lnTo>
                    <a:lnTo>
                      <a:pt x="269" y="269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319"/>
              <p:cNvSpPr>
                <a:spLocks noChangeArrowheads="1"/>
              </p:cNvSpPr>
              <p:nvPr/>
            </p:nvSpPr>
            <p:spPr bwMode="auto">
              <a:xfrm>
                <a:off x="6477000" y="1828800"/>
                <a:ext cx="290144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700" dirty="0">
                    <a:solidFill>
                      <a:srgbClr val="00FFFF"/>
                    </a:solidFill>
                  </a:rPr>
                  <a:t>NF</a:t>
                </a:r>
                <a:endParaRPr lang="es-ES" b="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106" name="Rectangle 320"/>
              <p:cNvSpPr>
                <a:spLocks noChangeArrowheads="1"/>
              </p:cNvSpPr>
              <p:nvPr/>
            </p:nvSpPr>
            <p:spPr bwMode="auto">
              <a:xfrm>
                <a:off x="6111875" y="2196152"/>
                <a:ext cx="218008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700" dirty="0">
                    <a:solidFill>
                      <a:srgbClr val="00FFFF"/>
                    </a:solidFill>
                  </a:rPr>
                  <a:t>NI</a:t>
                </a:r>
                <a:endParaRPr lang="es-ES" b="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107" name="Oval 321"/>
              <p:cNvSpPr>
                <a:spLocks noChangeArrowheads="1"/>
              </p:cNvSpPr>
              <p:nvPr/>
            </p:nvSpPr>
            <p:spPr bwMode="auto">
              <a:xfrm>
                <a:off x="7019925" y="161925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Oval 322"/>
              <p:cNvSpPr>
                <a:spLocks noChangeArrowheads="1"/>
              </p:cNvSpPr>
              <p:nvPr/>
            </p:nvSpPr>
            <p:spPr bwMode="auto">
              <a:xfrm>
                <a:off x="7705725" y="2332038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Oval 323"/>
              <p:cNvSpPr>
                <a:spLocks noChangeArrowheads="1"/>
              </p:cNvSpPr>
              <p:nvPr/>
            </p:nvSpPr>
            <p:spPr bwMode="auto">
              <a:xfrm>
                <a:off x="6486525" y="2328863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Oval 324"/>
              <p:cNvSpPr>
                <a:spLocks noChangeArrowheads="1"/>
              </p:cNvSpPr>
              <p:nvPr/>
            </p:nvSpPr>
            <p:spPr bwMode="auto">
              <a:xfrm>
                <a:off x="5795963" y="1630363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325"/>
              <p:cNvSpPr>
                <a:spLocks noChangeArrowheads="1"/>
              </p:cNvSpPr>
              <p:nvPr/>
            </p:nvSpPr>
            <p:spPr bwMode="auto">
              <a:xfrm>
                <a:off x="6770688" y="1470025"/>
                <a:ext cx="182563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400" dirty="0">
                    <a:solidFill>
                      <a:srgbClr val="FFFFFF"/>
                    </a:solidFill>
                  </a:rPr>
                  <a:t>S</a:t>
                </a:r>
                <a:r>
                  <a:rPr lang="es-ES" sz="1400" baseline="-25000" dirty="0">
                    <a:solidFill>
                      <a:srgbClr val="FFFFFF"/>
                    </a:solidFill>
                  </a:rPr>
                  <a:t>2</a:t>
                </a:r>
              </a:p>
            </p:txBody>
          </p:sp>
          <p:sp>
            <p:nvSpPr>
              <p:cNvPr id="112" name="Rectangle 326"/>
              <p:cNvSpPr>
                <a:spLocks noChangeArrowheads="1"/>
              </p:cNvSpPr>
              <p:nvPr/>
            </p:nvSpPr>
            <p:spPr bwMode="auto">
              <a:xfrm>
                <a:off x="7477125" y="2189163"/>
                <a:ext cx="182563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400">
                    <a:solidFill>
                      <a:srgbClr val="FFFFFF"/>
                    </a:solidFill>
                  </a:rPr>
                  <a:t>S</a:t>
                </a:r>
                <a:r>
                  <a:rPr lang="es-ES" sz="1400" baseline="-25000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  <p:grpSp>
          <p:nvGrpSpPr>
            <p:cNvPr id="91" name="Group 327"/>
            <p:cNvGrpSpPr>
              <a:grpSpLocks/>
            </p:cNvGrpSpPr>
            <p:nvPr/>
          </p:nvGrpSpPr>
          <p:grpSpPr bwMode="auto">
            <a:xfrm>
              <a:off x="8083554" y="1924053"/>
              <a:ext cx="473076" cy="1050927"/>
              <a:chOff x="1181" y="1056"/>
              <a:chExt cx="298" cy="662"/>
            </a:xfrm>
          </p:grpSpPr>
          <p:sp>
            <p:nvSpPr>
              <p:cNvPr id="92" name="Rectangle 328"/>
              <p:cNvSpPr>
                <a:spLocks noChangeArrowheads="1"/>
              </p:cNvSpPr>
              <p:nvPr/>
            </p:nvSpPr>
            <p:spPr bwMode="auto">
              <a:xfrm>
                <a:off x="1181" y="1301"/>
                <a:ext cx="9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800">
                    <a:solidFill>
                      <a:srgbClr val="FFFFFF"/>
                    </a:solidFill>
                  </a:rPr>
                  <a:t>V</a:t>
                </a:r>
                <a:endParaRPr lang="es-ES" sz="1800" b="0"/>
              </a:p>
            </p:txBody>
          </p:sp>
          <p:grpSp>
            <p:nvGrpSpPr>
              <p:cNvPr id="93" name="Group 329"/>
              <p:cNvGrpSpPr>
                <a:grpSpLocks/>
              </p:cNvGrpSpPr>
              <p:nvPr/>
            </p:nvGrpSpPr>
            <p:grpSpPr bwMode="auto">
              <a:xfrm>
                <a:off x="1392" y="1056"/>
                <a:ext cx="87" cy="662"/>
                <a:chOff x="1392" y="1056"/>
                <a:chExt cx="87" cy="662"/>
              </a:xfrm>
            </p:grpSpPr>
            <p:sp>
              <p:nvSpPr>
                <p:cNvPr id="94" name="Rectangle 330"/>
                <p:cNvSpPr>
                  <a:spLocks noChangeArrowheads="1"/>
                </p:cNvSpPr>
                <p:nvPr/>
              </p:nvSpPr>
              <p:spPr bwMode="auto">
                <a:xfrm>
                  <a:off x="1398" y="1056"/>
                  <a:ext cx="7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V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5" name="Rectangle 331"/>
                <p:cNvSpPr>
                  <a:spLocks noChangeArrowheads="1"/>
                </p:cNvSpPr>
                <p:nvPr/>
              </p:nvSpPr>
              <p:spPr bwMode="auto">
                <a:xfrm>
                  <a:off x="1395" y="1188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A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6" name="Rectangle 332"/>
                <p:cNvSpPr>
                  <a:spLocks noChangeArrowheads="1"/>
                </p:cNvSpPr>
                <p:nvPr/>
              </p:nvSpPr>
              <p:spPr bwMode="auto">
                <a:xfrm>
                  <a:off x="1401" y="1320"/>
                  <a:ext cx="68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T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7" name="Rectangle 333"/>
                <p:cNvSpPr>
                  <a:spLocks noChangeArrowheads="1"/>
                </p:cNvSpPr>
                <p:nvPr/>
              </p:nvSpPr>
              <p:spPr bwMode="auto">
                <a:xfrm>
                  <a:off x="1392" y="1584"/>
                  <a:ext cx="87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G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8" name="Rectangle 334"/>
                <p:cNvSpPr>
                  <a:spLocks noChangeArrowheads="1"/>
                </p:cNvSpPr>
                <p:nvPr/>
              </p:nvSpPr>
              <p:spPr bwMode="auto">
                <a:xfrm>
                  <a:off x="1392" y="1452"/>
                  <a:ext cx="87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O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113" name="112 Grupo"/>
          <p:cNvGrpSpPr/>
          <p:nvPr/>
        </p:nvGrpSpPr>
        <p:grpSpPr>
          <a:xfrm>
            <a:off x="2443777" y="355346"/>
            <a:ext cx="4343400" cy="669925"/>
            <a:chOff x="2424113" y="414338"/>
            <a:chExt cx="4343400" cy="669925"/>
          </a:xfrm>
        </p:grpSpPr>
        <p:sp>
          <p:nvSpPr>
            <p:cNvPr id="114" name="AutoShape 86"/>
            <p:cNvSpPr>
              <a:spLocks noChangeArrowheads="1"/>
            </p:cNvSpPr>
            <p:nvPr/>
          </p:nvSpPr>
          <p:spPr bwMode="auto">
            <a:xfrm>
              <a:off x="2424113" y="414338"/>
              <a:ext cx="4343400" cy="66992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90000">
                    <a:gamma/>
                    <a:shade val="46275"/>
                    <a:invGamma/>
                  </a:srgbClr>
                </a:gs>
                <a:gs pos="50000">
                  <a:srgbClr val="990000"/>
                </a:gs>
                <a:gs pos="100000">
                  <a:srgbClr val="99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Text Box 87"/>
            <p:cNvSpPr txBox="1">
              <a:spLocks noChangeArrowheads="1"/>
            </p:cNvSpPr>
            <p:nvPr/>
          </p:nvSpPr>
          <p:spPr bwMode="auto">
            <a:xfrm>
              <a:off x="2690813" y="487690"/>
              <a:ext cx="3810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sz="1400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sz="1400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sz="1400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pic>
        <p:nvPicPr>
          <p:cNvPr id="116" name="115 Imagen" descr="nuevo-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3"/>
          <p:cNvSpPr txBox="1">
            <a:spLocks noChangeArrowheads="1"/>
          </p:cNvSpPr>
          <p:nvPr/>
        </p:nvSpPr>
        <p:spPr bwMode="auto">
          <a:xfrm>
            <a:off x="2823368" y="1030288"/>
            <a:ext cx="3581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solidFill>
                  <a:schemeClr val="bg1"/>
                </a:solidFill>
              </a:rPr>
              <a:t>LTF                                                   (Facilitación Sináptica a Largo Plazo)</a:t>
            </a:r>
            <a:endParaRPr lang="es-ES" sz="1400">
              <a:solidFill>
                <a:schemeClr val="bg1"/>
              </a:solidFill>
            </a:endParaRPr>
          </a:p>
        </p:txBody>
      </p:sp>
      <p:sp>
        <p:nvSpPr>
          <p:cNvPr id="3" name="Text Box 444"/>
          <p:cNvSpPr txBox="1">
            <a:spLocks noChangeArrowheads="1"/>
          </p:cNvSpPr>
          <p:nvPr/>
        </p:nvSpPr>
        <p:spPr bwMode="auto">
          <a:xfrm>
            <a:off x="3715850" y="1450975"/>
            <a:ext cx="17964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dirty="0" smtClean="0">
                <a:solidFill>
                  <a:srgbClr val="FFCC00"/>
                </a:solidFill>
              </a:rPr>
              <a:t>CONSOLIDACIÓN</a:t>
            </a:r>
            <a:endParaRPr lang="es-ES" sz="1400" dirty="0">
              <a:solidFill>
                <a:srgbClr val="FFCC00"/>
              </a:solidFill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1303337" y="3030537"/>
            <a:ext cx="6621463" cy="3446463"/>
            <a:chOff x="679450" y="3054350"/>
            <a:chExt cx="6621463" cy="3446463"/>
          </a:xfrm>
        </p:grpSpPr>
        <p:sp>
          <p:nvSpPr>
            <p:cNvPr id="5" name="Rectangle 341"/>
            <p:cNvSpPr>
              <a:spLocks noChangeArrowheads="1"/>
            </p:cNvSpPr>
            <p:nvPr/>
          </p:nvSpPr>
          <p:spPr bwMode="auto">
            <a:xfrm>
              <a:off x="679450" y="3733800"/>
              <a:ext cx="6621463" cy="2767013"/>
            </a:xfrm>
            <a:prstGeom prst="rect">
              <a:avLst/>
            </a:prstGeom>
            <a:gradFill rotWithShape="0">
              <a:gsLst>
                <a:gs pos="0">
                  <a:srgbClr val="005E00"/>
                </a:gs>
                <a:gs pos="50000">
                  <a:srgbClr val="00CC00"/>
                </a:gs>
                <a:gs pos="100000">
                  <a:srgbClr val="005E00"/>
                </a:gs>
              </a:gsLst>
              <a:lin ang="5400000" scaled="1"/>
            </a:gradFill>
            <a:ln w="76200">
              <a:solidFill>
                <a:srgbClr val="8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338"/>
            <p:cNvGrpSpPr>
              <a:grpSpLocks/>
            </p:cNvGrpSpPr>
            <p:nvPr/>
          </p:nvGrpSpPr>
          <p:grpSpPr bwMode="auto">
            <a:xfrm>
              <a:off x="1163640" y="3054350"/>
              <a:ext cx="655638" cy="506413"/>
              <a:chOff x="730" y="1957"/>
              <a:chExt cx="413" cy="319"/>
            </a:xfrm>
          </p:grpSpPr>
          <p:sp>
            <p:nvSpPr>
              <p:cNvPr id="62" name="Freeform 339"/>
              <p:cNvSpPr>
                <a:spLocks/>
              </p:cNvSpPr>
              <p:nvPr/>
            </p:nvSpPr>
            <p:spPr bwMode="auto">
              <a:xfrm>
                <a:off x="730" y="1957"/>
                <a:ext cx="413" cy="319"/>
              </a:xfrm>
              <a:custGeom>
                <a:avLst/>
                <a:gdLst>
                  <a:gd name="T0" fmla="*/ 3 w 1240"/>
                  <a:gd name="T1" fmla="*/ 7 h 955"/>
                  <a:gd name="T2" fmla="*/ 5 w 1240"/>
                  <a:gd name="T3" fmla="*/ 12 h 955"/>
                  <a:gd name="T4" fmla="*/ 8 w 1240"/>
                  <a:gd name="T5" fmla="*/ 7 h 955"/>
                  <a:gd name="T6" fmla="*/ 10 w 1240"/>
                  <a:gd name="T7" fmla="*/ 12 h 955"/>
                  <a:gd name="T8" fmla="*/ 13 w 1240"/>
                  <a:gd name="T9" fmla="*/ 7 h 955"/>
                  <a:gd name="T10" fmla="*/ 15 w 1240"/>
                  <a:gd name="T11" fmla="*/ 7 h 955"/>
                  <a:gd name="T12" fmla="*/ 15 w 1240"/>
                  <a:gd name="T13" fmla="*/ 0 h 955"/>
                  <a:gd name="T14" fmla="*/ 0 w 1240"/>
                  <a:gd name="T15" fmla="*/ 0 h 955"/>
                  <a:gd name="T16" fmla="*/ 0 w 1240"/>
                  <a:gd name="T17" fmla="*/ 7 h 955"/>
                  <a:gd name="T18" fmla="*/ 3 w 1240"/>
                  <a:gd name="T19" fmla="*/ 7 h 95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40"/>
                  <a:gd name="T31" fmla="*/ 0 h 955"/>
                  <a:gd name="T32" fmla="*/ 1240 w 1240"/>
                  <a:gd name="T33" fmla="*/ 955 h 95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40" h="955">
                    <a:moveTo>
                      <a:pt x="206" y="596"/>
                    </a:moveTo>
                    <a:lnTo>
                      <a:pt x="412" y="955"/>
                    </a:lnTo>
                    <a:lnTo>
                      <a:pt x="620" y="596"/>
                    </a:lnTo>
                    <a:lnTo>
                      <a:pt x="825" y="955"/>
                    </a:lnTo>
                    <a:lnTo>
                      <a:pt x="1034" y="596"/>
                    </a:lnTo>
                    <a:lnTo>
                      <a:pt x="1240" y="596"/>
                    </a:lnTo>
                    <a:lnTo>
                      <a:pt x="1240" y="0"/>
                    </a:lnTo>
                    <a:lnTo>
                      <a:pt x="0" y="0"/>
                    </a:lnTo>
                    <a:lnTo>
                      <a:pt x="0" y="596"/>
                    </a:lnTo>
                    <a:lnTo>
                      <a:pt x="206" y="5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E0000"/>
                  </a:gs>
                  <a:gs pos="50000">
                    <a:srgbClr val="CC0000"/>
                  </a:gs>
                  <a:gs pos="100000">
                    <a:srgbClr val="5E0000"/>
                  </a:gs>
                </a:gsLst>
                <a:lin ang="5400000" scaled="1"/>
              </a:gradFill>
              <a:ln w="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340"/>
              <p:cNvSpPr>
                <a:spLocks noChangeArrowheads="1"/>
              </p:cNvSpPr>
              <p:nvPr/>
            </p:nvSpPr>
            <p:spPr bwMode="auto">
              <a:xfrm>
                <a:off x="881" y="1960"/>
                <a:ext cx="1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>
                    <a:solidFill>
                      <a:srgbClr val="FFFF00"/>
                    </a:solidFill>
                  </a:rPr>
                  <a:t>S</a:t>
                </a:r>
                <a:endParaRPr lang="es-ES" b="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787404" y="3538538"/>
              <a:ext cx="1408116" cy="196850"/>
              <a:chOff x="493" y="2229"/>
              <a:chExt cx="887" cy="124"/>
            </a:xfrm>
          </p:grpSpPr>
          <p:sp>
            <p:nvSpPr>
              <p:cNvPr id="55" name="Freeform 342"/>
              <p:cNvSpPr>
                <a:spLocks/>
              </p:cNvSpPr>
              <p:nvPr/>
            </p:nvSpPr>
            <p:spPr bwMode="auto">
              <a:xfrm>
                <a:off x="493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Freeform 343"/>
              <p:cNvSpPr>
                <a:spLocks/>
              </p:cNvSpPr>
              <p:nvPr/>
            </p:nvSpPr>
            <p:spPr bwMode="auto">
              <a:xfrm>
                <a:off x="620" y="2229"/>
                <a:ext cx="123" cy="124"/>
              </a:xfrm>
              <a:custGeom>
                <a:avLst/>
                <a:gdLst>
                  <a:gd name="T0" fmla="*/ 5 w 369"/>
                  <a:gd name="T1" fmla="*/ 5 h 371"/>
                  <a:gd name="T2" fmla="*/ 2 w 369"/>
                  <a:gd name="T3" fmla="*/ 0 h 371"/>
                  <a:gd name="T4" fmla="*/ 0 w 369"/>
                  <a:gd name="T5" fmla="*/ 5 h 371"/>
                  <a:gd name="T6" fmla="*/ 5 w 369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9"/>
                  <a:gd name="T13" fmla="*/ 0 h 371"/>
                  <a:gd name="T14" fmla="*/ 369 w 369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9" h="371">
                    <a:moveTo>
                      <a:pt x="369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9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344"/>
              <p:cNvSpPr>
                <a:spLocks/>
              </p:cNvSpPr>
              <p:nvPr/>
            </p:nvSpPr>
            <p:spPr bwMode="auto">
              <a:xfrm>
                <a:off x="747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345"/>
              <p:cNvSpPr>
                <a:spLocks/>
              </p:cNvSpPr>
              <p:nvPr/>
            </p:nvSpPr>
            <p:spPr bwMode="auto">
              <a:xfrm>
                <a:off x="1258" y="2229"/>
                <a:ext cx="122" cy="124"/>
              </a:xfrm>
              <a:custGeom>
                <a:avLst/>
                <a:gdLst>
                  <a:gd name="T0" fmla="*/ 4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4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346"/>
              <p:cNvSpPr>
                <a:spLocks/>
              </p:cNvSpPr>
              <p:nvPr/>
            </p:nvSpPr>
            <p:spPr bwMode="auto">
              <a:xfrm>
                <a:off x="1130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Freeform 347"/>
              <p:cNvSpPr>
                <a:spLocks/>
              </p:cNvSpPr>
              <p:nvPr/>
            </p:nvSpPr>
            <p:spPr bwMode="auto">
              <a:xfrm>
                <a:off x="875" y="2229"/>
                <a:ext cx="122" cy="124"/>
              </a:xfrm>
              <a:custGeom>
                <a:avLst/>
                <a:gdLst>
                  <a:gd name="T0" fmla="*/ 4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4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Freeform 348"/>
              <p:cNvSpPr>
                <a:spLocks/>
              </p:cNvSpPr>
              <p:nvPr/>
            </p:nvSpPr>
            <p:spPr bwMode="auto">
              <a:xfrm>
                <a:off x="1003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Rectangle 350"/>
            <p:cNvSpPr>
              <a:spLocks noChangeArrowheads="1"/>
            </p:cNvSpPr>
            <p:nvPr/>
          </p:nvSpPr>
          <p:spPr bwMode="auto">
            <a:xfrm>
              <a:off x="1174750" y="3841750"/>
              <a:ext cx="6350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800">
                  <a:solidFill>
                    <a:srgbClr val="FFCC00"/>
                  </a:solidFill>
                </a:rPr>
                <a:t>AMPc</a:t>
              </a:r>
            </a:p>
          </p:txBody>
        </p:sp>
        <p:sp>
          <p:nvSpPr>
            <p:cNvPr id="9" name="Line 351"/>
            <p:cNvSpPr>
              <a:spLocks noChangeShapeType="1"/>
            </p:cNvSpPr>
            <p:nvPr/>
          </p:nvSpPr>
          <p:spPr bwMode="auto">
            <a:xfrm>
              <a:off x="1492250" y="4211638"/>
              <a:ext cx="0" cy="9144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AutoShape 357"/>
            <p:cNvSpPr>
              <a:spLocks noChangeArrowheads="1"/>
            </p:cNvSpPr>
            <p:nvPr/>
          </p:nvSpPr>
          <p:spPr bwMode="auto">
            <a:xfrm>
              <a:off x="5181600" y="3910013"/>
              <a:ext cx="1905000" cy="23622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443"/>
            <p:cNvSpPr txBox="1">
              <a:spLocks noChangeArrowheads="1"/>
            </p:cNvSpPr>
            <p:nvPr/>
          </p:nvSpPr>
          <p:spPr bwMode="auto">
            <a:xfrm>
              <a:off x="3152775" y="3232150"/>
              <a:ext cx="1676400" cy="336550"/>
            </a:xfrm>
            <a:prstGeom prst="rect">
              <a:avLst/>
            </a:prstGeom>
            <a:gradFill rotWithShape="1">
              <a:gsLst>
                <a:gs pos="0">
                  <a:srgbClr val="2C2C2C"/>
                </a:gs>
                <a:gs pos="50000">
                  <a:srgbClr val="5F5F5F"/>
                </a:gs>
                <a:gs pos="100000">
                  <a:srgbClr val="2C2C2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600">
                  <a:solidFill>
                    <a:schemeClr val="bg1"/>
                  </a:solidFill>
                </a:rPr>
                <a:t>NEURONA</a:t>
              </a:r>
              <a:endParaRPr lang="en-US" sz="1600">
                <a:solidFill>
                  <a:schemeClr val="bg1"/>
                </a:solidFill>
              </a:endParaRPr>
            </a:p>
          </p:txBody>
        </p:sp>
        <p:sp>
          <p:nvSpPr>
            <p:cNvPr id="12" name="Rectangle 352"/>
            <p:cNvSpPr>
              <a:spLocks noChangeArrowheads="1"/>
            </p:cNvSpPr>
            <p:nvPr/>
          </p:nvSpPr>
          <p:spPr bwMode="auto">
            <a:xfrm>
              <a:off x="895350" y="5287963"/>
              <a:ext cx="1193800" cy="274638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5000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800">
                  <a:solidFill>
                    <a:srgbClr val="000099"/>
                  </a:solidFill>
                </a:rPr>
                <a:t>PKA-AMPc</a:t>
              </a:r>
              <a:endParaRPr lang="es-ES" sz="2400" b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pSp>
          <p:nvGrpSpPr>
            <p:cNvPr id="13" name="Group 49"/>
            <p:cNvGrpSpPr>
              <a:grpSpLocks/>
            </p:cNvGrpSpPr>
            <p:nvPr/>
          </p:nvGrpSpPr>
          <p:grpSpPr bwMode="auto">
            <a:xfrm>
              <a:off x="5783265" y="5927727"/>
              <a:ext cx="701675" cy="244475"/>
              <a:chOff x="933" y="3542"/>
              <a:chExt cx="442" cy="154"/>
            </a:xfrm>
          </p:grpSpPr>
          <p:sp>
            <p:nvSpPr>
              <p:cNvPr id="53" name="Rectangle 53"/>
              <p:cNvSpPr>
                <a:spLocks noChangeArrowheads="1"/>
              </p:cNvSpPr>
              <p:nvPr/>
            </p:nvSpPr>
            <p:spPr bwMode="auto">
              <a:xfrm>
                <a:off x="933" y="3545"/>
                <a:ext cx="442" cy="150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50000">
                    <a:srgbClr val="FFFF00"/>
                  </a:gs>
                  <a:gs pos="100000">
                    <a:srgbClr val="CC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Text Box 51"/>
              <p:cNvSpPr txBox="1">
                <a:spLocks noChangeArrowheads="1"/>
              </p:cNvSpPr>
              <p:nvPr/>
            </p:nvSpPr>
            <p:spPr bwMode="auto">
              <a:xfrm>
                <a:off x="1033" y="3542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rgbClr val="800000"/>
                    </a:solidFill>
                  </a:rPr>
                  <a:t>UC</a:t>
                </a:r>
                <a:endParaRPr lang="en-US" sz="1000">
                  <a:solidFill>
                    <a:srgbClr val="800000"/>
                  </a:solidFill>
                </a:endParaRPr>
              </a:p>
            </p:txBody>
          </p:sp>
        </p:grpSp>
        <p:sp>
          <p:nvSpPr>
            <p:cNvPr id="14" name="Text Box 53"/>
            <p:cNvSpPr txBox="1">
              <a:spLocks noChangeArrowheads="1"/>
            </p:cNvSpPr>
            <p:nvPr/>
          </p:nvSpPr>
          <p:spPr bwMode="auto">
            <a:xfrm>
              <a:off x="5715000" y="5383213"/>
              <a:ext cx="838200" cy="244475"/>
            </a:xfrm>
            <a:prstGeom prst="rect">
              <a:avLst/>
            </a:prstGeom>
            <a:gradFill rotWithShape="1">
              <a:gsLst>
                <a:gs pos="0">
                  <a:srgbClr val="3B0000"/>
                </a:gs>
                <a:gs pos="50000">
                  <a:srgbClr val="800000"/>
                </a:gs>
                <a:gs pos="100000">
                  <a:srgbClr val="3B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000">
                  <a:solidFill>
                    <a:srgbClr val="FFFF00"/>
                  </a:solidFill>
                </a:rPr>
                <a:t>c/EBP</a:t>
              </a:r>
              <a:endParaRPr lang="en-US" sz="1000">
                <a:solidFill>
                  <a:srgbClr val="FFFF00"/>
                </a:solidFill>
              </a:endParaRPr>
            </a:p>
          </p:txBody>
        </p:sp>
        <p:sp>
          <p:nvSpPr>
            <p:cNvPr id="15" name="Text Box 54"/>
            <p:cNvSpPr txBox="1">
              <a:spLocks noChangeArrowheads="1"/>
            </p:cNvSpPr>
            <p:nvPr/>
          </p:nvSpPr>
          <p:spPr bwMode="auto">
            <a:xfrm>
              <a:off x="5715000" y="4840288"/>
              <a:ext cx="838200" cy="244475"/>
            </a:xfrm>
            <a:prstGeom prst="rect">
              <a:avLst/>
            </a:prstGeom>
            <a:gradFill rotWithShape="1">
              <a:gsLst>
                <a:gs pos="0">
                  <a:srgbClr val="000047"/>
                </a:gs>
                <a:gs pos="50000">
                  <a:srgbClr val="000099"/>
                </a:gs>
                <a:gs pos="100000">
                  <a:srgbClr val="00004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000">
                  <a:solidFill>
                    <a:schemeClr val="bg1"/>
                  </a:solidFill>
                </a:rPr>
                <a:t>E R E</a:t>
              </a:r>
              <a:endParaRPr lang="en-US" sz="1000">
                <a:solidFill>
                  <a:schemeClr val="bg1"/>
                </a:solidFill>
              </a:endParaRPr>
            </a:p>
          </p:txBody>
        </p:sp>
        <p:grpSp>
          <p:nvGrpSpPr>
            <p:cNvPr id="16" name="Group 169"/>
            <p:cNvGrpSpPr>
              <a:grpSpLocks/>
            </p:cNvGrpSpPr>
            <p:nvPr/>
          </p:nvGrpSpPr>
          <p:grpSpPr bwMode="auto">
            <a:xfrm>
              <a:off x="5722940" y="4002103"/>
              <a:ext cx="820738" cy="539752"/>
              <a:chOff x="3605" y="2521"/>
              <a:chExt cx="517" cy="340"/>
            </a:xfrm>
          </p:grpSpPr>
          <p:grpSp>
            <p:nvGrpSpPr>
              <p:cNvPr id="34" name="Group 158"/>
              <p:cNvGrpSpPr>
                <a:grpSpLocks/>
              </p:cNvGrpSpPr>
              <p:nvPr/>
            </p:nvGrpSpPr>
            <p:grpSpPr bwMode="auto">
              <a:xfrm>
                <a:off x="3605" y="2676"/>
                <a:ext cx="517" cy="185"/>
                <a:chOff x="3602" y="2878"/>
                <a:chExt cx="517" cy="185"/>
              </a:xfrm>
            </p:grpSpPr>
            <p:grpSp>
              <p:nvGrpSpPr>
                <p:cNvPr id="46" name="Group 124"/>
                <p:cNvGrpSpPr>
                  <a:grpSpLocks/>
                </p:cNvGrpSpPr>
                <p:nvPr/>
              </p:nvGrpSpPr>
              <p:grpSpPr bwMode="auto">
                <a:xfrm>
                  <a:off x="3602" y="2878"/>
                  <a:ext cx="517" cy="161"/>
                  <a:chOff x="3543" y="540"/>
                  <a:chExt cx="517" cy="161"/>
                </a:xfrm>
              </p:grpSpPr>
              <p:grpSp>
                <p:nvGrpSpPr>
                  <p:cNvPr id="48" name="Group 405"/>
                  <p:cNvGrpSpPr>
                    <a:grpSpLocks/>
                  </p:cNvGrpSpPr>
                  <p:nvPr/>
                </p:nvGrpSpPr>
                <p:grpSpPr bwMode="auto">
                  <a:xfrm rot="16200000" flipH="1">
                    <a:off x="3771" y="467"/>
                    <a:ext cx="64" cy="210"/>
                    <a:chOff x="3890" y="2574"/>
                    <a:chExt cx="64" cy="210"/>
                  </a:xfrm>
                </p:grpSpPr>
                <p:sp>
                  <p:nvSpPr>
                    <p:cNvPr id="50" name="Freeform 406"/>
                    <p:cNvSpPr>
                      <a:spLocks/>
                    </p:cNvSpPr>
                    <p:nvPr/>
                  </p:nvSpPr>
                  <p:spPr bwMode="auto">
                    <a:xfrm>
                      <a:off x="3890" y="2715"/>
                      <a:ext cx="64" cy="69"/>
                    </a:xfrm>
                    <a:custGeom>
                      <a:avLst/>
                      <a:gdLst>
                        <a:gd name="T0" fmla="*/ 2 w 191"/>
                        <a:gd name="T1" fmla="*/ 0 h 208"/>
                        <a:gd name="T2" fmla="*/ 0 w 191"/>
                        <a:gd name="T3" fmla="*/ 1 h 208"/>
                        <a:gd name="T4" fmla="*/ 2 w 191"/>
                        <a:gd name="T5" fmla="*/ 3 h 208"/>
                        <a:gd name="T6" fmla="*/ 2 w 191"/>
                        <a:gd name="T7" fmla="*/ 0 h 20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1"/>
                        <a:gd name="T13" fmla="*/ 0 h 208"/>
                        <a:gd name="T14" fmla="*/ 191 w 191"/>
                        <a:gd name="T15" fmla="*/ 208 h 20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1" h="208">
                          <a:moveTo>
                            <a:pt x="189" y="0"/>
                          </a:moveTo>
                          <a:lnTo>
                            <a:pt x="0" y="107"/>
                          </a:lnTo>
                          <a:lnTo>
                            <a:pt x="191" y="208"/>
                          </a:lnTo>
                          <a:lnTo>
                            <a:pt x="189" y="0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" name="Freeform 407"/>
                    <p:cNvSpPr>
                      <a:spLocks/>
                    </p:cNvSpPr>
                    <p:nvPr/>
                  </p:nvSpPr>
                  <p:spPr bwMode="auto">
                    <a:xfrm>
                      <a:off x="3890" y="2645"/>
                      <a:ext cx="64" cy="69"/>
                    </a:xfrm>
                    <a:custGeom>
                      <a:avLst/>
                      <a:gdLst>
                        <a:gd name="T0" fmla="*/ 2 w 191"/>
                        <a:gd name="T1" fmla="*/ 0 h 208"/>
                        <a:gd name="T2" fmla="*/ 0 w 191"/>
                        <a:gd name="T3" fmla="*/ 1 h 208"/>
                        <a:gd name="T4" fmla="*/ 2 w 191"/>
                        <a:gd name="T5" fmla="*/ 3 h 208"/>
                        <a:gd name="T6" fmla="*/ 2 w 191"/>
                        <a:gd name="T7" fmla="*/ 0 h 20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1"/>
                        <a:gd name="T13" fmla="*/ 0 h 208"/>
                        <a:gd name="T14" fmla="*/ 191 w 191"/>
                        <a:gd name="T15" fmla="*/ 208 h 20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1" h="208">
                          <a:moveTo>
                            <a:pt x="189" y="0"/>
                          </a:moveTo>
                          <a:lnTo>
                            <a:pt x="0" y="106"/>
                          </a:lnTo>
                          <a:lnTo>
                            <a:pt x="191" y="208"/>
                          </a:lnTo>
                          <a:lnTo>
                            <a:pt x="189" y="0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" name="Freeform 408"/>
                    <p:cNvSpPr>
                      <a:spLocks/>
                    </p:cNvSpPr>
                    <p:nvPr/>
                  </p:nvSpPr>
                  <p:spPr bwMode="auto">
                    <a:xfrm>
                      <a:off x="3890" y="2574"/>
                      <a:ext cx="63" cy="69"/>
                    </a:xfrm>
                    <a:custGeom>
                      <a:avLst/>
                      <a:gdLst>
                        <a:gd name="T0" fmla="*/ 2 w 191"/>
                        <a:gd name="T1" fmla="*/ 0 h 208"/>
                        <a:gd name="T2" fmla="*/ 0 w 191"/>
                        <a:gd name="T3" fmla="*/ 1 h 208"/>
                        <a:gd name="T4" fmla="*/ 2 w 191"/>
                        <a:gd name="T5" fmla="*/ 3 h 208"/>
                        <a:gd name="T6" fmla="*/ 2 w 191"/>
                        <a:gd name="T7" fmla="*/ 0 h 20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1"/>
                        <a:gd name="T13" fmla="*/ 0 h 208"/>
                        <a:gd name="T14" fmla="*/ 191 w 191"/>
                        <a:gd name="T15" fmla="*/ 208 h 20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1" h="208">
                          <a:moveTo>
                            <a:pt x="189" y="0"/>
                          </a:moveTo>
                          <a:lnTo>
                            <a:pt x="0" y="106"/>
                          </a:lnTo>
                          <a:lnTo>
                            <a:pt x="191" y="208"/>
                          </a:lnTo>
                          <a:lnTo>
                            <a:pt x="189" y="0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9" name="Rectangle 39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3752" y="392"/>
                    <a:ext cx="100" cy="517"/>
                  </a:xfrm>
                  <a:prstGeom prst="rect">
                    <a:avLst/>
                  </a:prstGeom>
                  <a:solidFill>
                    <a:srgbClr val="FFFF00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7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3644" y="2909"/>
                  <a:ext cx="43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000" i="1">
                      <a:solidFill>
                        <a:srgbClr val="800000"/>
                      </a:solidFill>
                      <a:latin typeface="Book Antiqua" pitchFamily="18" charset="0"/>
                    </a:rPr>
                    <a:t>c-f o s</a:t>
                  </a:r>
                  <a:endParaRPr lang="en-US" sz="1000" i="1">
                    <a:solidFill>
                      <a:srgbClr val="800000"/>
                    </a:solidFill>
                    <a:latin typeface="Book Antiqua" pitchFamily="18" charset="0"/>
                  </a:endParaRPr>
                </a:p>
              </p:txBody>
            </p:sp>
          </p:grpSp>
          <p:grpSp>
            <p:nvGrpSpPr>
              <p:cNvPr id="35" name="Group 131"/>
              <p:cNvGrpSpPr>
                <a:grpSpLocks/>
              </p:cNvGrpSpPr>
              <p:nvPr/>
            </p:nvGrpSpPr>
            <p:grpSpPr bwMode="auto">
              <a:xfrm>
                <a:off x="3605" y="2521"/>
                <a:ext cx="517" cy="182"/>
                <a:chOff x="4427" y="192"/>
                <a:chExt cx="517" cy="182"/>
              </a:xfrm>
            </p:grpSpPr>
            <p:grpSp>
              <p:nvGrpSpPr>
                <p:cNvPr id="36" name="Group 389"/>
                <p:cNvGrpSpPr>
                  <a:grpSpLocks/>
                </p:cNvGrpSpPr>
                <p:nvPr/>
              </p:nvGrpSpPr>
              <p:grpSpPr bwMode="auto">
                <a:xfrm rot="16200000" flipH="1">
                  <a:off x="4656" y="130"/>
                  <a:ext cx="64" cy="423"/>
                  <a:chOff x="3818" y="2468"/>
                  <a:chExt cx="64" cy="423"/>
                </a:xfrm>
              </p:grpSpPr>
              <p:sp>
                <p:nvSpPr>
                  <p:cNvPr id="40" name="Freeform 390"/>
                  <p:cNvSpPr>
                    <a:spLocks/>
                  </p:cNvSpPr>
                  <p:nvPr/>
                </p:nvSpPr>
                <p:spPr bwMode="auto">
                  <a:xfrm>
                    <a:off x="3819" y="2821"/>
                    <a:ext cx="63" cy="70"/>
                  </a:xfrm>
                  <a:custGeom>
                    <a:avLst/>
                    <a:gdLst>
                      <a:gd name="T0" fmla="*/ 0 w 190"/>
                      <a:gd name="T1" fmla="*/ 0 h 208"/>
                      <a:gd name="T2" fmla="*/ 2 w 190"/>
                      <a:gd name="T3" fmla="*/ 1 h 208"/>
                      <a:gd name="T4" fmla="*/ 0 w 190"/>
                      <a:gd name="T5" fmla="*/ 3 h 208"/>
                      <a:gd name="T6" fmla="*/ 0 w 190"/>
                      <a:gd name="T7" fmla="*/ 0 h 2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8"/>
                      <a:gd name="T14" fmla="*/ 190 w 190"/>
                      <a:gd name="T15" fmla="*/ 208 h 2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8">
                        <a:moveTo>
                          <a:pt x="0" y="0"/>
                        </a:moveTo>
                        <a:lnTo>
                          <a:pt x="190" y="105"/>
                        </a:lnTo>
                        <a:lnTo>
                          <a:pt x="0" y="20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41" name="Freeform 391"/>
                  <p:cNvSpPr>
                    <a:spLocks/>
                  </p:cNvSpPr>
                  <p:nvPr/>
                </p:nvSpPr>
                <p:spPr bwMode="auto">
                  <a:xfrm>
                    <a:off x="3818" y="2751"/>
                    <a:ext cx="64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4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42" name="Freeform 392"/>
                  <p:cNvSpPr>
                    <a:spLocks/>
                  </p:cNvSpPr>
                  <p:nvPr/>
                </p:nvSpPr>
                <p:spPr bwMode="auto">
                  <a:xfrm>
                    <a:off x="3818" y="2468"/>
                    <a:ext cx="63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4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43" name="Freeform 393"/>
                  <p:cNvSpPr>
                    <a:spLocks/>
                  </p:cNvSpPr>
                  <p:nvPr/>
                </p:nvSpPr>
                <p:spPr bwMode="auto">
                  <a:xfrm>
                    <a:off x="3818" y="2539"/>
                    <a:ext cx="64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4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44" name="Freeform 394"/>
                  <p:cNvSpPr>
                    <a:spLocks/>
                  </p:cNvSpPr>
                  <p:nvPr/>
                </p:nvSpPr>
                <p:spPr bwMode="auto">
                  <a:xfrm>
                    <a:off x="3818" y="2680"/>
                    <a:ext cx="64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4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45" name="Freeform 395"/>
                  <p:cNvSpPr>
                    <a:spLocks/>
                  </p:cNvSpPr>
                  <p:nvPr/>
                </p:nvSpPr>
                <p:spPr bwMode="auto">
                  <a:xfrm>
                    <a:off x="3818" y="2610"/>
                    <a:ext cx="64" cy="69"/>
                  </a:xfrm>
                  <a:custGeom>
                    <a:avLst/>
                    <a:gdLst>
                      <a:gd name="T0" fmla="*/ 0 w 190"/>
                      <a:gd name="T1" fmla="*/ 0 h 207"/>
                      <a:gd name="T2" fmla="*/ 2 w 190"/>
                      <a:gd name="T3" fmla="*/ 1 h 207"/>
                      <a:gd name="T4" fmla="*/ 0 w 190"/>
                      <a:gd name="T5" fmla="*/ 3 h 207"/>
                      <a:gd name="T6" fmla="*/ 0 w 190"/>
                      <a:gd name="T7" fmla="*/ 0 h 20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90"/>
                      <a:gd name="T13" fmla="*/ 0 h 207"/>
                      <a:gd name="T14" fmla="*/ 190 w 190"/>
                      <a:gd name="T15" fmla="*/ 207 h 20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90" h="207">
                        <a:moveTo>
                          <a:pt x="0" y="0"/>
                        </a:moveTo>
                        <a:lnTo>
                          <a:pt x="190" y="105"/>
                        </a:lnTo>
                        <a:lnTo>
                          <a:pt x="0" y="2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" name="Group 139"/>
                <p:cNvGrpSpPr>
                  <a:grpSpLocks/>
                </p:cNvGrpSpPr>
                <p:nvPr/>
              </p:nvGrpSpPr>
              <p:grpSpPr bwMode="auto">
                <a:xfrm>
                  <a:off x="4427" y="192"/>
                  <a:ext cx="517" cy="135"/>
                  <a:chOff x="3543" y="192"/>
                  <a:chExt cx="517" cy="135"/>
                </a:xfrm>
              </p:grpSpPr>
              <p:sp>
                <p:nvSpPr>
                  <p:cNvPr id="38" name="Rectangle 41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3751" y="1"/>
                    <a:ext cx="101" cy="517"/>
                  </a:xfrm>
                  <a:prstGeom prst="rect">
                    <a:avLst/>
                  </a:prstGeom>
                  <a:solidFill>
                    <a:srgbClr val="008000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vert="eaVert"/>
                  <a:lstStyle/>
                  <a:p>
                    <a:endParaRPr lang="en-US"/>
                  </a:p>
                </p:txBody>
              </p:sp>
              <p:sp>
                <p:nvSpPr>
                  <p:cNvPr id="39" name="Text Box 1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85" y="192"/>
                    <a:ext cx="432" cy="13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s-MX" sz="800">
                        <a:solidFill>
                          <a:schemeClr val="bg1"/>
                        </a:solidFill>
                      </a:rPr>
                      <a:t>RNAm</a:t>
                    </a:r>
                    <a:r>
                      <a:rPr lang="es-MX" sz="800">
                        <a:solidFill>
                          <a:srgbClr val="FF0066"/>
                        </a:solidFill>
                      </a:rPr>
                      <a:t> </a:t>
                    </a:r>
                    <a:endParaRPr lang="en-US" sz="800">
                      <a:solidFill>
                        <a:srgbClr val="FF0066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7" name="Group 159"/>
            <p:cNvGrpSpPr>
              <a:grpSpLocks/>
            </p:cNvGrpSpPr>
            <p:nvPr/>
          </p:nvGrpSpPr>
          <p:grpSpPr bwMode="auto">
            <a:xfrm>
              <a:off x="1481140" y="5619752"/>
              <a:ext cx="701675" cy="244475"/>
              <a:chOff x="933" y="3542"/>
              <a:chExt cx="442" cy="154"/>
            </a:xfrm>
          </p:grpSpPr>
          <p:sp>
            <p:nvSpPr>
              <p:cNvPr id="32" name="Rectangle 53"/>
              <p:cNvSpPr>
                <a:spLocks noChangeArrowheads="1"/>
              </p:cNvSpPr>
              <p:nvPr/>
            </p:nvSpPr>
            <p:spPr bwMode="auto">
              <a:xfrm>
                <a:off x="933" y="3545"/>
                <a:ext cx="442" cy="150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50000">
                    <a:srgbClr val="FFFF00"/>
                  </a:gs>
                  <a:gs pos="100000">
                    <a:srgbClr val="CC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Text Box 161"/>
              <p:cNvSpPr txBox="1">
                <a:spLocks noChangeArrowheads="1"/>
              </p:cNvSpPr>
              <p:nvPr/>
            </p:nvSpPr>
            <p:spPr bwMode="auto">
              <a:xfrm>
                <a:off x="1033" y="3542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rgbClr val="800000"/>
                    </a:solidFill>
                  </a:rPr>
                  <a:t>UC</a:t>
                </a:r>
                <a:endParaRPr lang="en-US" sz="1000">
                  <a:solidFill>
                    <a:srgbClr val="800000"/>
                  </a:solidFill>
                </a:endParaRP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800102" y="5619752"/>
              <a:ext cx="690563" cy="244475"/>
              <a:chOff x="504" y="3542"/>
              <a:chExt cx="435" cy="154"/>
            </a:xfrm>
          </p:grpSpPr>
          <p:sp>
            <p:nvSpPr>
              <p:cNvPr id="28" name="Rectangle 56"/>
              <p:cNvSpPr>
                <a:spLocks noChangeArrowheads="1"/>
              </p:cNvSpPr>
              <p:nvPr/>
            </p:nvSpPr>
            <p:spPr bwMode="auto">
              <a:xfrm>
                <a:off x="719" y="3545"/>
                <a:ext cx="214" cy="150"/>
              </a:xfrm>
              <a:prstGeom prst="rect">
                <a:avLst/>
              </a:prstGeom>
              <a:gradFill rotWithShape="0">
                <a:gsLst>
                  <a:gs pos="0">
                    <a:srgbClr val="007600"/>
                  </a:gs>
                  <a:gs pos="50000">
                    <a:srgbClr val="00FF00"/>
                  </a:gs>
                  <a:gs pos="100000">
                    <a:srgbClr val="007600"/>
                  </a:gs>
                </a:gsLst>
                <a:lin ang="5400000" scaled="1"/>
              </a:gradFill>
              <a:ln w="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57"/>
              <p:cNvSpPr>
                <a:spLocks noChangeArrowheads="1"/>
              </p:cNvSpPr>
              <p:nvPr/>
            </p:nvSpPr>
            <p:spPr bwMode="auto">
              <a:xfrm>
                <a:off x="504" y="3545"/>
                <a:ext cx="214" cy="150"/>
              </a:xfrm>
              <a:prstGeom prst="rect">
                <a:avLst/>
              </a:prstGeom>
              <a:gradFill rotWithShape="0">
                <a:gsLst>
                  <a:gs pos="0">
                    <a:srgbClr val="00002F"/>
                  </a:gs>
                  <a:gs pos="50000">
                    <a:srgbClr val="000066"/>
                  </a:gs>
                  <a:gs pos="100000">
                    <a:srgbClr val="00002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Text Box 58"/>
              <p:cNvSpPr txBox="1">
                <a:spLocks noChangeArrowheads="1"/>
              </p:cNvSpPr>
              <p:nvPr/>
            </p:nvSpPr>
            <p:spPr bwMode="auto">
              <a:xfrm>
                <a:off x="598" y="3542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UR</a:t>
                </a:r>
                <a:endParaRPr 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Line 59"/>
              <p:cNvSpPr>
                <a:spLocks noChangeShapeType="1"/>
              </p:cNvSpPr>
              <p:nvPr/>
            </p:nvSpPr>
            <p:spPr bwMode="auto">
              <a:xfrm>
                <a:off x="939" y="3548"/>
                <a:ext cx="0" cy="144"/>
              </a:xfrm>
              <a:prstGeom prst="line">
                <a:avLst/>
              </a:prstGeom>
              <a:noFill/>
              <a:ln w="38100" cmpd="tri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" name="Line 162"/>
            <p:cNvSpPr>
              <a:spLocks noChangeShapeType="1"/>
            </p:cNvSpPr>
            <p:nvPr/>
          </p:nvSpPr>
          <p:spPr bwMode="auto">
            <a:xfrm>
              <a:off x="2317750" y="5741988"/>
              <a:ext cx="2743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65"/>
            <p:cNvSpPr>
              <a:spLocks/>
            </p:cNvSpPr>
            <p:nvPr/>
          </p:nvSpPr>
          <p:spPr bwMode="auto">
            <a:xfrm>
              <a:off x="4159250" y="4103688"/>
              <a:ext cx="1447800" cy="228600"/>
            </a:xfrm>
            <a:custGeom>
              <a:avLst/>
              <a:gdLst>
                <a:gd name="T0" fmla="*/ 912 w 912"/>
                <a:gd name="T1" fmla="*/ 0 h 144"/>
                <a:gd name="T2" fmla="*/ 0 w 912"/>
                <a:gd name="T3" fmla="*/ 0 h 144"/>
                <a:gd name="T4" fmla="*/ 0 w 912"/>
                <a:gd name="T5" fmla="*/ 144 h 144"/>
                <a:gd name="T6" fmla="*/ 0 60000 65536"/>
                <a:gd name="T7" fmla="*/ 0 60000 65536"/>
                <a:gd name="T8" fmla="*/ 0 60000 65536"/>
                <a:gd name="T9" fmla="*/ 0 w 912"/>
                <a:gd name="T10" fmla="*/ 0 h 144"/>
                <a:gd name="T11" fmla="*/ 912 w 91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2" h="144">
                  <a:moveTo>
                    <a:pt x="912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66"/>
            <p:cNvSpPr>
              <a:spLocks noChangeShapeType="1"/>
            </p:cNvSpPr>
            <p:nvPr/>
          </p:nvSpPr>
          <p:spPr bwMode="auto">
            <a:xfrm flipV="1">
              <a:off x="6134100" y="5662613"/>
              <a:ext cx="0" cy="22860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67"/>
            <p:cNvSpPr>
              <a:spLocks noChangeShapeType="1"/>
            </p:cNvSpPr>
            <p:nvPr/>
          </p:nvSpPr>
          <p:spPr bwMode="auto">
            <a:xfrm flipV="1">
              <a:off x="6134100" y="5119688"/>
              <a:ext cx="0" cy="22860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68"/>
            <p:cNvSpPr>
              <a:spLocks noChangeShapeType="1"/>
            </p:cNvSpPr>
            <p:nvPr/>
          </p:nvSpPr>
          <p:spPr bwMode="auto">
            <a:xfrm flipV="1">
              <a:off x="6134100" y="4576763"/>
              <a:ext cx="0" cy="22860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172"/>
            <p:cNvSpPr txBox="1">
              <a:spLocks noChangeArrowheads="1"/>
            </p:cNvSpPr>
            <p:nvPr/>
          </p:nvSpPr>
          <p:spPr bwMode="auto">
            <a:xfrm>
              <a:off x="3517900" y="4441825"/>
              <a:ext cx="1295400" cy="517525"/>
            </a:xfrm>
            <a:prstGeom prst="rect">
              <a:avLst/>
            </a:prstGeom>
            <a:gradFill rotWithShape="1">
              <a:gsLst>
                <a:gs pos="0">
                  <a:srgbClr val="3B0000"/>
                </a:gs>
                <a:gs pos="50000">
                  <a:srgbClr val="800000"/>
                </a:gs>
                <a:gs pos="100000">
                  <a:srgbClr val="3B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>
                  <a:solidFill>
                    <a:srgbClr val="FFFF00"/>
                  </a:solidFill>
                </a:rPr>
                <a:t>HO-CT Ubiquitina</a:t>
              </a:r>
              <a:endParaRPr lang="en-US" sz="1400">
                <a:solidFill>
                  <a:srgbClr val="FFFF00"/>
                </a:solidFill>
              </a:endParaRPr>
            </a:p>
          </p:txBody>
        </p:sp>
        <p:sp>
          <p:nvSpPr>
            <p:cNvPr id="25" name="Text Box 173"/>
            <p:cNvSpPr txBox="1">
              <a:spLocks noChangeArrowheads="1"/>
            </p:cNvSpPr>
            <p:nvPr/>
          </p:nvSpPr>
          <p:spPr bwMode="auto">
            <a:xfrm>
              <a:off x="1944688" y="4578350"/>
              <a:ext cx="762000" cy="244475"/>
            </a:xfrm>
            <a:prstGeom prst="rect">
              <a:avLst/>
            </a:prstGeom>
            <a:gradFill rotWithShape="1">
              <a:gsLst>
                <a:gs pos="0">
                  <a:srgbClr val="000047"/>
                </a:gs>
                <a:gs pos="50000">
                  <a:srgbClr val="000099"/>
                </a:gs>
                <a:gs pos="100000">
                  <a:srgbClr val="00004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000">
                  <a:solidFill>
                    <a:schemeClr val="bg1"/>
                  </a:solidFill>
                </a:rPr>
                <a:t>MAPK</a:t>
              </a:r>
              <a:endParaRPr lang="en-US" sz="1000">
                <a:solidFill>
                  <a:schemeClr val="bg1"/>
                </a:solidFill>
              </a:endParaRPr>
            </a:p>
          </p:txBody>
        </p:sp>
        <p:sp>
          <p:nvSpPr>
            <p:cNvPr id="26" name="Freeform 177"/>
            <p:cNvSpPr>
              <a:spLocks/>
            </p:cNvSpPr>
            <p:nvPr/>
          </p:nvSpPr>
          <p:spPr bwMode="auto">
            <a:xfrm>
              <a:off x="1131888" y="5029200"/>
              <a:ext cx="3048000" cy="1219200"/>
            </a:xfrm>
            <a:custGeom>
              <a:avLst/>
              <a:gdLst>
                <a:gd name="T0" fmla="*/ 1920 w 1920"/>
                <a:gd name="T1" fmla="*/ 0 h 768"/>
                <a:gd name="T2" fmla="*/ 1920 w 1920"/>
                <a:gd name="T3" fmla="*/ 768 h 768"/>
                <a:gd name="T4" fmla="*/ 0 w 1920"/>
                <a:gd name="T5" fmla="*/ 768 h 768"/>
                <a:gd name="T6" fmla="*/ 0 w 1920"/>
                <a:gd name="T7" fmla="*/ 576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0"/>
                <a:gd name="T13" fmla="*/ 0 h 768"/>
                <a:gd name="T14" fmla="*/ 1920 w 1920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0" h="768">
                  <a:moveTo>
                    <a:pt x="1920" y="0"/>
                  </a:moveTo>
                  <a:lnTo>
                    <a:pt x="1920" y="768"/>
                  </a:lnTo>
                  <a:lnTo>
                    <a:pt x="0" y="768"/>
                  </a:lnTo>
                  <a:lnTo>
                    <a:pt x="0" y="576"/>
                  </a:lnTo>
                </a:path>
              </a:pathLst>
            </a:cu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78"/>
            <p:cNvSpPr>
              <a:spLocks noChangeShapeType="1"/>
            </p:cNvSpPr>
            <p:nvPr/>
          </p:nvSpPr>
          <p:spPr bwMode="auto">
            <a:xfrm>
              <a:off x="2816225" y="4700588"/>
              <a:ext cx="533400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223 Grupo"/>
          <p:cNvGrpSpPr/>
          <p:nvPr/>
        </p:nvGrpSpPr>
        <p:grpSpPr>
          <a:xfrm>
            <a:off x="5334000" y="1470025"/>
            <a:ext cx="3222625" cy="1882775"/>
            <a:chOff x="5334000" y="1470025"/>
            <a:chExt cx="3222625" cy="1882775"/>
          </a:xfrm>
        </p:grpSpPr>
        <p:grpSp>
          <p:nvGrpSpPr>
            <p:cNvPr id="65" name="136 Grupo"/>
            <p:cNvGrpSpPr/>
            <p:nvPr/>
          </p:nvGrpSpPr>
          <p:grpSpPr>
            <a:xfrm>
              <a:off x="5334000" y="1470025"/>
              <a:ext cx="2600325" cy="1882775"/>
              <a:chOff x="5334000" y="1470025"/>
              <a:chExt cx="2600325" cy="1882775"/>
            </a:xfrm>
          </p:grpSpPr>
          <p:sp>
            <p:nvSpPr>
              <p:cNvPr id="74" name="Freeform 313"/>
              <p:cNvSpPr>
                <a:spLocks/>
              </p:cNvSpPr>
              <p:nvPr/>
            </p:nvSpPr>
            <p:spPr bwMode="auto">
              <a:xfrm>
                <a:off x="5754688" y="2460625"/>
                <a:ext cx="1595438" cy="892175"/>
              </a:xfrm>
              <a:custGeom>
                <a:avLst/>
                <a:gdLst/>
                <a:ahLst/>
                <a:cxnLst>
                  <a:cxn ang="0">
                    <a:pos x="2954" y="0"/>
                  </a:cxn>
                  <a:cxn ang="0">
                    <a:pos x="2954" y="1613"/>
                  </a:cxn>
                  <a:cxn ang="0">
                    <a:pos x="269" y="1613"/>
                  </a:cxn>
                  <a:cxn ang="0">
                    <a:pos x="0" y="1344"/>
                  </a:cxn>
                  <a:cxn ang="0">
                    <a:pos x="0" y="1882"/>
                  </a:cxn>
                  <a:cxn ang="0">
                    <a:pos x="269" y="1613"/>
                  </a:cxn>
                </a:cxnLst>
                <a:rect l="0" t="0" r="r" b="b"/>
                <a:pathLst>
                  <a:path w="2954" h="1882">
                    <a:moveTo>
                      <a:pt x="2954" y="0"/>
                    </a:moveTo>
                    <a:lnTo>
                      <a:pt x="2954" y="1613"/>
                    </a:lnTo>
                    <a:lnTo>
                      <a:pt x="269" y="1613"/>
                    </a:lnTo>
                    <a:lnTo>
                      <a:pt x="0" y="1344"/>
                    </a:lnTo>
                    <a:lnTo>
                      <a:pt x="0" y="1882"/>
                    </a:lnTo>
                    <a:lnTo>
                      <a:pt x="269" y="1613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314"/>
              <p:cNvSpPr>
                <a:spLocks/>
              </p:cNvSpPr>
              <p:nvPr/>
            </p:nvSpPr>
            <p:spPr bwMode="auto">
              <a:xfrm>
                <a:off x="7038975" y="2305050"/>
                <a:ext cx="709613" cy="284163"/>
              </a:xfrm>
              <a:custGeom>
                <a:avLst/>
                <a:gdLst/>
                <a:ahLst/>
                <a:cxnLst>
                  <a:cxn ang="0">
                    <a:pos x="1342" y="268"/>
                  </a:cxn>
                  <a:cxn ang="0">
                    <a:pos x="268" y="268"/>
                  </a:cxn>
                  <a:cxn ang="0">
                    <a:pos x="0" y="0"/>
                  </a:cxn>
                  <a:cxn ang="0">
                    <a:pos x="0" y="537"/>
                  </a:cxn>
                  <a:cxn ang="0">
                    <a:pos x="268" y="268"/>
                  </a:cxn>
                </a:cxnLst>
                <a:rect l="0" t="0" r="r" b="b"/>
                <a:pathLst>
                  <a:path w="1342" h="537">
                    <a:moveTo>
                      <a:pt x="1342" y="268"/>
                    </a:moveTo>
                    <a:lnTo>
                      <a:pt x="268" y="268"/>
                    </a:lnTo>
                    <a:lnTo>
                      <a:pt x="0" y="0"/>
                    </a:lnTo>
                    <a:lnTo>
                      <a:pt x="0" y="537"/>
                    </a:lnTo>
                    <a:lnTo>
                      <a:pt x="268" y="268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315"/>
              <p:cNvSpPr>
                <a:spLocks/>
              </p:cNvSpPr>
              <p:nvPr/>
            </p:nvSpPr>
            <p:spPr bwMode="auto">
              <a:xfrm>
                <a:off x="5334000" y="2441575"/>
                <a:ext cx="1277938" cy="569913"/>
              </a:xfrm>
              <a:custGeom>
                <a:avLst/>
                <a:gdLst/>
                <a:ahLst/>
                <a:cxnLst>
                  <a:cxn ang="0">
                    <a:pos x="2417" y="0"/>
                  </a:cxn>
                  <a:cxn ang="0">
                    <a:pos x="269" y="0"/>
                  </a:cxn>
                  <a:cxn ang="0">
                    <a:pos x="269" y="807"/>
                  </a:cxn>
                  <a:cxn ang="0">
                    <a:pos x="0" y="1076"/>
                  </a:cxn>
                  <a:cxn ang="0">
                    <a:pos x="538" y="1076"/>
                  </a:cxn>
                  <a:cxn ang="0">
                    <a:pos x="269" y="807"/>
                  </a:cxn>
                </a:cxnLst>
                <a:rect l="0" t="0" r="r" b="b"/>
                <a:pathLst>
                  <a:path w="2417" h="1076">
                    <a:moveTo>
                      <a:pt x="2417" y="0"/>
                    </a:moveTo>
                    <a:lnTo>
                      <a:pt x="269" y="0"/>
                    </a:lnTo>
                    <a:lnTo>
                      <a:pt x="269" y="807"/>
                    </a:lnTo>
                    <a:lnTo>
                      <a:pt x="0" y="1076"/>
                    </a:lnTo>
                    <a:lnTo>
                      <a:pt x="538" y="1076"/>
                    </a:lnTo>
                    <a:lnTo>
                      <a:pt x="269" y="807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316"/>
              <p:cNvSpPr>
                <a:spLocks/>
              </p:cNvSpPr>
              <p:nvPr/>
            </p:nvSpPr>
            <p:spPr bwMode="auto">
              <a:xfrm>
                <a:off x="5794375" y="1858963"/>
                <a:ext cx="117475" cy="1293813"/>
              </a:xfrm>
              <a:custGeom>
                <a:avLst/>
                <a:gdLst/>
                <a:ahLst/>
                <a:cxnLst>
                  <a:cxn ang="0">
                    <a:pos x="269" y="0"/>
                  </a:cxn>
                  <a:cxn ang="0">
                    <a:pos x="269" y="2016"/>
                  </a:cxn>
                  <a:cxn ang="0">
                    <a:pos x="0" y="2150"/>
                  </a:cxn>
                  <a:cxn ang="0">
                    <a:pos x="269" y="2418"/>
                  </a:cxn>
                  <a:cxn ang="0">
                    <a:pos x="269" y="2016"/>
                  </a:cxn>
                </a:cxnLst>
                <a:rect l="0" t="0" r="r" b="b"/>
                <a:pathLst>
                  <a:path w="269" h="2418">
                    <a:moveTo>
                      <a:pt x="269" y="0"/>
                    </a:moveTo>
                    <a:lnTo>
                      <a:pt x="269" y="2016"/>
                    </a:lnTo>
                    <a:lnTo>
                      <a:pt x="0" y="2150"/>
                    </a:lnTo>
                    <a:lnTo>
                      <a:pt x="269" y="2418"/>
                    </a:lnTo>
                    <a:lnTo>
                      <a:pt x="269" y="2016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317"/>
              <p:cNvSpPr>
                <a:spLocks/>
              </p:cNvSpPr>
              <p:nvPr/>
            </p:nvSpPr>
            <p:spPr bwMode="auto">
              <a:xfrm>
                <a:off x="5902325" y="2085975"/>
                <a:ext cx="1277938" cy="2857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16" y="0"/>
                  </a:cxn>
                  <a:cxn ang="0">
                    <a:pos x="2148" y="269"/>
                  </a:cxn>
                  <a:cxn ang="0">
                    <a:pos x="2416" y="538"/>
                  </a:cxn>
                  <a:cxn ang="0">
                    <a:pos x="2416" y="0"/>
                  </a:cxn>
                </a:cxnLst>
                <a:rect l="0" t="0" r="r" b="b"/>
                <a:pathLst>
                  <a:path w="2416" h="538">
                    <a:moveTo>
                      <a:pt x="0" y="0"/>
                    </a:moveTo>
                    <a:lnTo>
                      <a:pt x="2416" y="0"/>
                    </a:lnTo>
                    <a:lnTo>
                      <a:pt x="2148" y="269"/>
                    </a:lnTo>
                    <a:lnTo>
                      <a:pt x="2416" y="538"/>
                    </a:lnTo>
                    <a:lnTo>
                      <a:pt x="2416" y="0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318"/>
              <p:cNvSpPr>
                <a:spLocks/>
              </p:cNvSpPr>
              <p:nvPr/>
            </p:nvSpPr>
            <p:spPr bwMode="auto">
              <a:xfrm>
                <a:off x="6186488" y="1589088"/>
                <a:ext cx="852488" cy="284163"/>
              </a:xfrm>
              <a:custGeom>
                <a:avLst/>
                <a:gdLst/>
                <a:ahLst/>
                <a:cxnLst>
                  <a:cxn ang="0">
                    <a:pos x="1612" y="269"/>
                  </a:cxn>
                  <a:cxn ang="0">
                    <a:pos x="269" y="269"/>
                  </a:cxn>
                  <a:cxn ang="0">
                    <a:pos x="0" y="0"/>
                  </a:cxn>
                  <a:cxn ang="0">
                    <a:pos x="0" y="537"/>
                  </a:cxn>
                  <a:cxn ang="0">
                    <a:pos x="269" y="269"/>
                  </a:cxn>
                </a:cxnLst>
                <a:rect l="0" t="0" r="r" b="b"/>
                <a:pathLst>
                  <a:path w="1612" h="537">
                    <a:moveTo>
                      <a:pt x="1612" y="269"/>
                    </a:moveTo>
                    <a:lnTo>
                      <a:pt x="269" y="269"/>
                    </a:lnTo>
                    <a:lnTo>
                      <a:pt x="0" y="0"/>
                    </a:lnTo>
                    <a:lnTo>
                      <a:pt x="0" y="537"/>
                    </a:lnTo>
                    <a:lnTo>
                      <a:pt x="269" y="269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Rectangle 319"/>
              <p:cNvSpPr>
                <a:spLocks noChangeArrowheads="1"/>
              </p:cNvSpPr>
              <p:nvPr/>
            </p:nvSpPr>
            <p:spPr bwMode="auto">
              <a:xfrm>
                <a:off x="6477000" y="1828800"/>
                <a:ext cx="290144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700" dirty="0">
                    <a:solidFill>
                      <a:srgbClr val="00FFFF"/>
                    </a:solidFill>
                  </a:rPr>
                  <a:t>NF</a:t>
                </a:r>
                <a:endParaRPr lang="es-ES" b="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81" name="Rectangle 320"/>
              <p:cNvSpPr>
                <a:spLocks noChangeArrowheads="1"/>
              </p:cNvSpPr>
              <p:nvPr/>
            </p:nvSpPr>
            <p:spPr bwMode="auto">
              <a:xfrm>
                <a:off x="6111875" y="2196152"/>
                <a:ext cx="218008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700" dirty="0">
                    <a:solidFill>
                      <a:srgbClr val="00FFFF"/>
                    </a:solidFill>
                  </a:rPr>
                  <a:t>NI</a:t>
                </a:r>
                <a:endParaRPr lang="es-ES" b="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82" name="Oval 321"/>
              <p:cNvSpPr>
                <a:spLocks noChangeArrowheads="1"/>
              </p:cNvSpPr>
              <p:nvPr/>
            </p:nvSpPr>
            <p:spPr bwMode="auto">
              <a:xfrm>
                <a:off x="7019925" y="161925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322"/>
              <p:cNvSpPr>
                <a:spLocks noChangeArrowheads="1"/>
              </p:cNvSpPr>
              <p:nvPr/>
            </p:nvSpPr>
            <p:spPr bwMode="auto">
              <a:xfrm>
                <a:off x="7705725" y="2332038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Oval 323"/>
              <p:cNvSpPr>
                <a:spLocks noChangeArrowheads="1"/>
              </p:cNvSpPr>
              <p:nvPr/>
            </p:nvSpPr>
            <p:spPr bwMode="auto">
              <a:xfrm>
                <a:off x="6486525" y="2328863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Oval 324"/>
              <p:cNvSpPr>
                <a:spLocks noChangeArrowheads="1"/>
              </p:cNvSpPr>
              <p:nvPr/>
            </p:nvSpPr>
            <p:spPr bwMode="auto">
              <a:xfrm>
                <a:off x="5795963" y="1630363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325"/>
              <p:cNvSpPr>
                <a:spLocks noChangeArrowheads="1"/>
              </p:cNvSpPr>
              <p:nvPr/>
            </p:nvSpPr>
            <p:spPr bwMode="auto">
              <a:xfrm>
                <a:off x="6770688" y="1470025"/>
                <a:ext cx="182563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400" dirty="0">
                    <a:solidFill>
                      <a:srgbClr val="FFFFFF"/>
                    </a:solidFill>
                  </a:rPr>
                  <a:t>S</a:t>
                </a:r>
                <a:r>
                  <a:rPr lang="es-ES" sz="1400" baseline="-25000" dirty="0">
                    <a:solidFill>
                      <a:srgbClr val="FFFFFF"/>
                    </a:solidFill>
                  </a:rPr>
                  <a:t>2</a:t>
                </a:r>
              </a:p>
            </p:txBody>
          </p:sp>
          <p:sp>
            <p:nvSpPr>
              <p:cNvPr id="87" name="Rectangle 326"/>
              <p:cNvSpPr>
                <a:spLocks noChangeArrowheads="1"/>
              </p:cNvSpPr>
              <p:nvPr/>
            </p:nvSpPr>
            <p:spPr bwMode="auto">
              <a:xfrm>
                <a:off x="7477125" y="2189163"/>
                <a:ext cx="182563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400">
                    <a:solidFill>
                      <a:srgbClr val="FFFFFF"/>
                    </a:solidFill>
                  </a:rPr>
                  <a:t>S</a:t>
                </a:r>
                <a:r>
                  <a:rPr lang="es-ES" sz="1400" baseline="-25000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  <p:grpSp>
          <p:nvGrpSpPr>
            <p:cNvPr id="66" name="Group 327"/>
            <p:cNvGrpSpPr>
              <a:grpSpLocks/>
            </p:cNvGrpSpPr>
            <p:nvPr/>
          </p:nvGrpSpPr>
          <p:grpSpPr bwMode="auto">
            <a:xfrm>
              <a:off x="8083554" y="1924053"/>
              <a:ext cx="473076" cy="1050927"/>
              <a:chOff x="1181" y="1056"/>
              <a:chExt cx="298" cy="662"/>
            </a:xfrm>
          </p:grpSpPr>
          <p:sp>
            <p:nvSpPr>
              <p:cNvPr id="67" name="Rectangle 328"/>
              <p:cNvSpPr>
                <a:spLocks noChangeArrowheads="1"/>
              </p:cNvSpPr>
              <p:nvPr/>
            </p:nvSpPr>
            <p:spPr bwMode="auto">
              <a:xfrm>
                <a:off x="1181" y="1301"/>
                <a:ext cx="9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800">
                    <a:solidFill>
                      <a:srgbClr val="FFFFFF"/>
                    </a:solidFill>
                  </a:rPr>
                  <a:t>V</a:t>
                </a:r>
                <a:endParaRPr lang="es-ES" sz="1800" b="0"/>
              </a:p>
            </p:txBody>
          </p:sp>
          <p:grpSp>
            <p:nvGrpSpPr>
              <p:cNvPr id="68" name="Group 329"/>
              <p:cNvGrpSpPr>
                <a:grpSpLocks/>
              </p:cNvGrpSpPr>
              <p:nvPr/>
            </p:nvGrpSpPr>
            <p:grpSpPr bwMode="auto">
              <a:xfrm>
                <a:off x="1392" y="1056"/>
                <a:ext cx="87" cy="662"/>
                <a:chOff x="1392" y="1056"/>
                <a:chExt cx="87" cy="662"/>
              </a:xfrm>
            </p:grpSpPr>
            <p:sp>
              <p:nvSpPr>
                <p:cNvPr id="69" name="Rectangle 330"/>
                <p:cNvSpPr>
                  <a:spLocks noChangeArrowheads="1"/>
                </p:cNvSpPr>
                <p:nvPr/>
              </p:nvSpPr>
              <p:spPr bwMode="auto">
                <a:xfrm>
                  <a:off x="1398" y="1056"/>
                  <a:ext cx="7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V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0" name="Rectangle 331"/>
                <p:cNvSpPr>
                  <a:spLocks noChangeArrowheads="1"/>
                </p:cNvSpPr>
                <p:nvPr/>
              </p:nvSpPr>
              <p:spPr bwMode="auto">
                <a:xfrm>
                  <a:off x="1395" y="1188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A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1" name="Rectangle 332"/>
                <p:cNvSpPr>
                  <a:spLocks noChangeArrowheads="1"/>
                </p:cNvSpPr>
                <p:nvPr/>
              </p:nvSpPr>
              <p:spPr bwMode="auto">
                <a:xfrm>
                  <a:off x="1401" y="1320"/>
                  <a:ext cx="68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T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" name="Rectangle 333"/>
                <p:cNvSpPr>
                  <a:spLocks noChangeArrowheads="1"/>
                </p:cNvSpPr>
                <p:nvPr/>
              </p:nvSpPr>
              <p:spPr bwMode="auto">
                <a:xfrm>
                  <a:off x="1392" y="1584"/>
                  <a:ext cx="87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G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3" name="Rectangle 334"/>
                <p:cNvSpPr>
                  <a:spLocks noChangeArrowheads="1"/>
                </p:cNvSpPr>
                <p:nvPr/>
              </p:nvSpPr>
              <p:spPr bwMode="auto">
                <a:xfrm>
                  <a:off x="1392" y="1452"/>
                  <a:ext cx="87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O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88" name="87 Grupo"/>
          <p:cNvGrpSpPr/>
          <p:nvPr/>
        </p:nvGrpSpPr>
        <p:grpSpPr>
          <a:xfrm>
            <a:off x="2443777" y="355346"/>
            <a:ext cx="4343400" cy="669925"/>
            <a:chOff x="2424113" y="414338"/>
            <a:chExt cx="4343400" cy="669925"/>
          </a:xfrm>
        </p:grpSpPr>
        <p:sp>
          <p:nvSpPr>
            <p:cNvPr id="89" name="AutoShape 86"/>
            <p:cNvSpPr>
              <a:spLocks noChangeArrowheads="1"/>
            </p:cNvSpPr>
            <p:nvPr/>
          </p:nvSpPr>
          <p:spPr bwMode="auto">
            <a:xfrm>
              <a:off x="2424113" y="414338"/>
              <a:ext cx="4343400" cy="66992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90000">
                    <a:gamma/>
                    <a:shade val="46275"/>
                    <a:invGamma/>
                  </a:srgbClr>
                </a:gs>
                <a:gs pos="50000">
                  <a:srgbClr val="990000"/>
                </a:gs>
                <a:gs pos="100000">
                  <a:srgbClr val="99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Text Box 87"/>
            <p:cNvSpPr txBox="1">
              <a:spLocks noChangeArrowheads="1"/>
            </p:cNvSpPr>
            <p:nvPr/>
          </p:nvSpPr>
          <p:spPr bwMode="auto">
            <a:xfrm>
              <a:off x="2690813" y="487690"/>
              <a:ext cx="3810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sz="1400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sz="1400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sz="1400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pic>
        <p:nvPicPr>
          <p:cNvPr id="91" name="90 Imagen" descr="nuevo-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3"/>
          <p:cNvSpPr txBox="1">
            <a:spLocks noChangeArrowheads="1"/>
          </p:cNvSpPr>
          <p:nvPr/>
        </p:nvSpPr>
        <p:spPr bwMode="auto">
          <a:xfrm>
            <a:off x="2823368" y="1030288"/>
            <a:ext cx="3581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solidFill>
                  <a:schemeClr val="bg1"/>
                </a:solidFill>
              </a:rPr>
              <a:t>LTF                                                   (Facilitación Sináptica a Largo Plazo)</a:t>
            </a:r>
            <a:endParaRPr lang="es-ES" sz="1400">
              <a:solidFill>
                <a:schemeClr val="bg1"/>
              </a:solidFill>
            </a:endParaRPr>
          </a:p>
        </p:txBody>
      </p:sp>
      <p:sp>
        <p:nvSpPr>
          <p:cNvPr id="3" name="Text Box 444"/>
          <p:cNvSpPr txBox="1">
            <a:spLocks noChangeArrowheads="1"/>
          </p:cNvSpPr>
          <p:nvPr/>
        </p:nvSpPr>
        <p:spPr bwMode="auto">
          <a:xfrm>
            <a:off x="3715850" y="1450975"/>
            <a:ext cx="17964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dirty="0" smtClean="0">
                <a:solidFill>
                  <a:srgbClr val="FFCC00"/>
                </a:solidFill>
              </a:rPr>
              <a:t>ESTABILIZACIÓN</a:t>
            </a:r>
            <a:endParaRPr lang="es-ES" sz="1400" dirty="0">
              <a:solidFill>
                <a:srgbClr val="FFCC00"/>
              </a:solidFill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1303337" y="3030537"/>
            <a:ext cx="6621463" cy="3446463"/>
            <a:chOff x="679450" y="3054350"/>
            <a:chExt cx="6621463" cy="3446463"/>
          </a:xfrm>
        </p:grpSpPr>
        <p:sp>
          <p:nvSpPr>
            <p:cNvPr id="5" name="Rectangle 341"/>
            <p:cNvSpPr>
              <a:spLocks noChangeArrowheads="1"/>
            </p:cNvSpPr>
            <p:nvPr/>
          </p:nvSpPr>
          <p:spPr bwMode="auto">
            <a:xfrm>
              <a:off x="679450" y="3733800"/>
              <a:ext cx="6621463" cy="2767013"/>
            </a:xfrm>
            <a:prstGeom prst="rect">
              <a:avLst/>
            </a:prstGeom>
            <a:gradFill rotWithShape="0">
              <a:gsLst>
                <a:gs pos="0">
                  <a:srgbClr val="005E00"/>
                </a:gs>
                <a:gs pos="50000">
                  <a:srgbClr val="00CC00"/>
                </a:gs>
                <a:gs pos="100000">
                  <a:srgbClr val="005E00"/>
                </a:gs>
              </a:gsLst>
              <a:lin ang="5400000" scaled="1"/>
            </a:gradFill>
            <a:ln w="76200">
              <a:solidFill>
                <a:srgbClr val="8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338"/>
            <p:cNvGrpSpPr>
              <a:grpSpLocks/>
            </p:cNvGrpSpPr>
            <p:nvPr/>
          </p:nvGrpSpPr>
          <p:grpSpPr bwMode="auto">
            <a:xfrm>
              <a:off x="1163638" y="3054350"/>
              <a:ext cx="655638" cy="506413"/>
              <a:chOff x="730" y="1957"/>
              <a:chExt cx="413" cy="319"/>
            </a:xfrm>
          </p:grpSpPr>
          <p:sp>
            <p:nvSpPr>
              <p:cNvPr id="61" name="Freeform 339"/>
              <p:cNvSpPr>
                <a:spLocks/>
              </p:cNvSpPr>
              <p:nvPr/>
            </p:nvSpPr>
            <p:spPr bwMode="auto">
              <a:xfrm>
                <a:off x="730" y="1957"/>
                <a:ext cx="413" cy="319"/>
              </a:xfrm>
              <a:custGeom>
                <a:avLst/>
                <a:gdLst>
                  <a:gd name="T0" fmla="*/ 3 w 1240"/>
                  <a:gd name="T1" fmla="*/ 7 h 955"/>
                  <a:gd name="T2" fmla="*/ 5 w 1240"/>
                  <a:gd name="T3" fmla="*/ 12 h 955"/>
                  <a:gd name="T4" fmla="*/ 8 w 1240"/>
                  <a:gd name="T5" fmla="*/ 7 h 955"/>
                  <a:gd name="T6" fmla="*/ 10 w 1240"/>
                  <a:gd name="T7" fmla="*/ 12 h 955"/>
                  <a:gd name="T8" fmla="*/ 13 w 1240"/>
                  <a:gd name="T9" fmla="*/ 7 h 955"/>
                  <a:gd name="T10" fmla="*/ 15 w 1240"/>
                  <a:gd name="T11" fmla="*/ 7 h 955"/>
                  <a:gd name="T12" fmla="*/ 15 w 1240"/>
                  <a:gd name="T13" fmla="*/ 0 h 955"/>
                  <a:gd name="T14" fmla="*/ 0 w 1240"/>
                  <a:gd name="T15" fmla="*/ 0 h 955"/>
                  <a:gd name="T16" fmla="*/ 0 w 1240"/>
                  <a:gd name="T17" fmla="*/ 7 h 955"/>
                  <a:gd name="T18" fmla="*/ 3 w 1240"/>
                  <a:gd name="T19" fmla="*/ 7 h 95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40"/>
                  <a:gd name="T31" fmla="*/ 0 h 955"/>
                  <a:gd name="T32" fmla="*/ 1240 w 1240"/>
                  <a:gd name="T33" fmla="*/ 955 h 95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40" h="955">
                    <a:moveTo>
                      <a:pt x="206" y="596"/>
                    </a:moveTo>
                    <a:lnTo>
                      <a:pt x="412" y="955"/>
                    </a:lnTo>
                    <a:lnTo>
                      <a:pt x="620" y="596"/>
                    </a:lnTo>
                    <a:lnTo>
                      <a:pt x="825" y="955"/>
                    </a:lnTo>
                    <a:lnTo>
                      <a:pt x="1034" y="596"/>
                    </a:lnTo>
                    <a:lnTo>
                      <a:pt x="1240" y="596"/>
                    </a:lnTo>
                    <a:lnTo>
                      <a:pt x="1240" y="0"/>
                    </a:lnTo>
                    <a:lnTo>
                      <a:pt x="0" y="0"/>
                    </a:lnTo>
                    <a:lnTo>
                      <a:pt x="0" y="596"/>
                    </a:lnTo>
                    <a:lnTo>
                      <a:pt x="206" y="5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E0000"/>
                  </a:gs>
                  <a:gs pos="50000">
                    <a:srgbClr val="CC0000"/>
                  </a:gs>
                  <a:gs pos="100000">
                    <a:srgbClr val="5E0000"/>
                  </a:gs>
                </a:gsLst>
                <a:lin ang="5400000" scaled="1"/>
              </a:gradFill>
              <a:ln w="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340"/>
              <p:cNvSpPr>
                <a:spLocks noChangeArrowheads="1"/>
              </p:cNvSpPr>
              <p:nvPr/>
            </p:nvSpPr>
            <p:spPr bwMode="auto">
              <a:xfrm>
                <a:off x="881" y="1960"/>
                <a:ext cx="10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>
                    <a:solidFill>
                      <a:srgbClr val="FFFF00"/>
                    </a:solidFill>
                  </a:rPr>
                  <a:t>S</a:t>
                </a:r>
                <a:endParaRPr lang="es-ES" b="0"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787402" y="3538538"/>
              <a:ext cx="1408116" cy="196850"/>
              <a:chOff x="493" y="2229"/>
              <a:chExt cx="887" cy="124"/>
            </a:xfrm>
          </p:grpSpPr>
          <p:sp>
            <p:nvSpPr>
              <p:cNvPr id="54" name="Freeform 342"/>
              <p:cNvSpPr>
                <a:spLocks/>
              </p:cNvSpPr>
              <p:nvPr/>
            </p:nvSpPr>
            <p:spPr bwMode="auto">
              <a:xfrm>
                <a:off x="493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Freeform 343"/>
              <p:cNvSpPr>
                <a:spLocks/>
              </p:cNvSpPr>
              <p:nvPr/>
            </p:nvSpPr>
            <p:spPr bwMode="auto">
              <a:xfrm>
                <a:off x="620" y="2229"/>
                <a:ext cx="123" cy="124"/>
              </a:xfrm>
              <a:custGeom>
                <a:avLst/>
                <a:gdLst>
                  <a:gd name="T0" fmla="*/ 5 w 369"/>
                  <a:gd name="T1" fmla="*/ 5 h 371"/>
                  <a:gd name="T2" fmla="*/ 2 w 369"/>
                  <a:gd name="T3" fmla="*/ 0 h 371"/>
                  <a:gd name="T4" fmla="*/ 0 w 369"/>
                  <a:gd name="T5" fmla="*/ 5 h 371"/>
                  <a:gd name="T6" fmla="*/ 5 w 369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9"/>
                  <a:gd name="T13" fmla="*/ 0 h 371"/>
                  <a:gd name="T14" fmla="*/ 369 w 369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9" h="371">
                    <a:moveTo>
                      <a:pt x="369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9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Freeform 344"/>
              <p:cNvSpPr>
                <a:spLocks/>
              </p:cNvSpPr>
              <p:nvPr/>
            </p:nvSpPr>
            <p:spPr bwMode="auto">
              <a:xfrm>
                <a:off x="747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345"/>
              <p:cNvSpPr>
                <a:spLocks/>
              </p:cNvSpPr>
              <p:nvPr/>
            </p:nvSpPr>
            <p:spPr bwMode="auto">
              <a:xfrm>
                <a:off x="1258" y="2229"/>
                <a:ext cx="122" cy="124"/>
              </a:xfrm>
              <a:custGeom>
                <a:avLst/>
                <a:gdLst>
                  <a:gd name="T0" fmla="*/ 4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4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346"/>
              <p:cNvSpPr>
                <a:spLocks/>
              </p:cNvSpPr>
              <p:nvPr/>
            </p:nvSpPr>
            <p:spPr bwMode="auto">
              <a:xfrm>
                <a:off x="1130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347"/>
              <p:cNvSpPr>
                <a:spLocks/>
              </p:cNvSpPr>
              <p:nvPr/>
            </p:nvSpPr>
            <p:spPr bwMode="auto">
              <a:xfrm>
                <a:off x="875" y="2229"/>
                <a:ext cx="122" cy="124"/>
              </a:xfrm>
              <a:custGeom>
                <a:avLst/>
                <a:gdLst>
                  <a:gd name="T0" fmla="*/ 4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4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4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Freeform 348"/>
              <p:cNvSpPr>
                <a:spLocks/>
              </p:cNvSpPr>
              <p:nvPr/>
            </p:nvSpPr>
            <p:spPr bwMode="auto">
              <a:xfrm>
                <a:off x="1003" y="2229"/>
                <a:ext cx="123" cy="124"/>
              </a:xfrm>
              <a:custGeom>
                <a:avLst/>
                <a:gdLst>
                  <a:gd name="T0" fmla="*/ 5 w 368"/>
                  <a:gd name="T1" fmla="*/ 5 h 371"/>
                  <a:gd name="T2" fmla="*/ 2 w 368"/>
                  <a:gd name="T3" fmla="*/ 0 h 371"/>
                  <a:gd name="T4" fmla="*/ 0 w 368"/>
                  <a:gd name="T5" fmla="*/ 5 h 371"/>
                  <a:gd name="T6" fmla="*/ 5 w 368"/>
                  <a:gd name="T7" fmla="*/ 5 h 3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71"/>
                  <a:gd name="T14" fmla="*/ 368 w 368"/>
                  <a:gd name="T15" fmla="*/ 371 h 3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71">
                    <a:moveTo>
                      <a:pt x="368" y="371"/>
                    </a:moveTo>
                    <a:lnTo>
                      <a:pt x="183" y="0"/>
                    </a:lnTo>
                    <a:lnTo>
                      <a:pt x="0" y="371"/>
                    </a:lnTo>
                    <a:lnTo>
                      <a:pt x="368" y="371"/>
                    </a:lnTo>
                    <a:close/>
                  </a:path>
                </a:pathLst>
              </a:custGeom>
              <a:solidFill>
                <a:srgbClr val="FF8080"/>
              </a:solidFill>
              <a:ln w="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Text Box 443"/>
            <p:cNvSpPr txBox="1">
              <a:spLocks noChangeArrowheads="1"/>
            </p:cNvSpPr>
            <p:nvPr/>
          </p:nvSpPr>
          <p:spPr bwMode="auto">
            <a:xfrm>
              <a:off x="3152775" y="3232150"/>
              <a:ext cx="1676400" cy="336550"/>
            </a:xfrm>
            <a:prstGeom prst="rect">
              <a:avLst/>
            </a:prstGeom>
            <a:gradFill rotWithShape="1">
              <a:gsLst>
                <a:gs pos="0">
                  <a:srgbClr val="2C2C2C"/>
                </a:gs>
                <a:gs pos="50000">
                  <a:srgbClr val="5F5F5F"/>
                </a:gs>
                <a:gs pos="100000">
                  <a:srgbClr val="2C2C2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600">
                  <a:solidFill>
                    <a:schemeClr val="bg1"/>
                  </a:solidFill>
                </a:rPr>
                <a:t>NEURONA</a:t>
              </a:r>
              <a:endParaRPr lang="en-US" sz="1600">
                <a:solidFill>
                  <a:schemeClr val="bg1"/>
                </a:solidFill>
              </a:endParaRPr>
            </a:p>
          </p:txBody>
        </p:sp>
        <p:sp>
          <p:nvSpPr>
            <p:cNvPr id="9" name="Rectangle 350"/>
            <p:cNvSpPr>
              <a:spLocks noChangeArrowheads="1"/>
            </p:cNvSpPr>
            <p:nvPr/>
          </p:nvSpPr>
          <p:spPr bwMode="auto">
            <a:xfrm>
              <a:off x="1174750" y="3841750"/>
              <a:ext cx="6350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800">
                  <a:solidFill>
                    <a:srgbClr val="FFCC00"/>
                  </a:solidFill>
                </a:rPr>
                <a:t>AMPc</a:t>
              </a:r>
            </a:p>
          </p:txBody>
        </p:sp>
        <p:sp>
          <p:nvSpPr>
            <p:cNvPr id="10" name="Line 351"/>
            <p:cNvSpPr>
              <a:spLocks noChangeShapeType="1"/>
            </p:cNvSpPr>
            <p:nvPr/>
          </p:nvSpPr>
          <p:spPr bwMode="auto">
            <a:xfrm>
              <a:off x="1492250" y="4211638"/>
              <a:ext cx="0" cy="9144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357"/>
            <p:cNvSpPr>
              <a:spLocks noChangeArrowheads="1"/>
            </p:cNvSpPr>
            <p:nvPr/>
          </p:nvSpPr>
          <p:spPr bwMode="auto">
            <a:xfrm>
              <a:off x="5181600" y="3910013"/>
              <a:ext cx="1905000" cy="23622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352"/>
            <p:cNvSpPr>
              <a:spLocks noChangeArrowheads="1"/>
            </p:cNvSpPr>
            <p:nvPr/>
          </p:nvSpPr>
          <p:spPr bwMode="auto">
            <a:xfrm>
              <a:off x="895350" y="5294313"/>
              <a:ext cx="1193800" cy="274638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5000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800">
                  <a:solidFill>
                    <a:srgbClr val="000099"/>
                  </a:solidFill>
                </a:rPr>
                <a:t>PKA-AMPc</a:t>
              </a:r>
              <a:endParaRPr lang="es-ES" sz="2400" b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pSp>
          <p:nvGrpSpPr>
            <p:cNvPr id="13" name="Group 73"/>
            <p:cNvGrpSpPr>
              <a:grpSpLocks/>
            </p:cNvGrpSpPr>
            <p:nvPr/>
          </p:nvGrpSpPr>
          <p:grpSpPr bwMode="auto">
            <a:xfrm>
              <a:off x="1481138" y="5645152"/>
              <a:ext cx="701675" cy="244475"/>
              <a:chOff x="933" y="3542"/>
              <a:chExt cx="442" cy="154"/>
            </a:xfrm>
          </p:grpSpPr>
          <p:sp>
            <p:nvSpPr>
              <p:cNvPr id="52" name="Rectangle 53"/>
              <p:cNvSpPr>
                <a:spLocks noChangeArrowheads="1"/>
              </p:cNvSpPr>
              <p:nvPr/>
            </p:nvSpPr>
            <p:spPr bwMode="auto">
              <a:xfrm>
                <a:off x="933" y="3545"/>
                <a:ext cx="442" cy="150"/>
              </a:xfrm>
              <a:prstGeom prst="rect">
                <a:avLst/>
              </a:prstGeom>
              <a:gradFill rotWithShape="0">
                <a:gsLst>
                  <a:gs pos="0">
                    <a:srgbClr val="CC0000"/>
                  </a:gs>
                  <a:gs pos="50000">
                    <a:srgbClr val="FFFF00"/>
                  </a:gs>
                  <a:gs pos="100000">
                    <a:srgbClr val="CC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Text Box 75"/>
              <p:cNvSpPr txBox="1">
                <a:spLocks noChangeArrowheads="1"/>
              </p:cNvSpPr>
              <p:nvPr/>
            </p:nvSpPr>
            <p:spPr bwMode="auto">
              <a:xfrm>
                <a:off x="1033" y="3542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rgbClr val="800000"/>
                    </a:solidFill>
                  </a:rPr>
                  <a:t>UC</a:t>
                </a:r>
                <a:endParaRPr lang="en-US" sz="1000">
                  <a:solidFill>
                    <a:srgbClr val="800000"/>
                  </a:solidFill>
                </a:endParaRPr>
              </a:p>
            </p:txBody>
          </p:sp>
        </p:grpSp>
        <p:sp>
          <p:nvSpPr>
            <p:cNvPr id="14" name="Text Box 87"/>
            <p:cNvSpPr txBox="1">
              <a:spLocks noChangeArrowheads="1"/>
            </p:cNvSpPr>
            <p:nvPr/>
          </p:nvSpPr>
          <p:spPr bwMode="auto">
            <a:xfrm>
              <a:off x="3967163" y="5646738"/>
              <a:ext cx="762000" cy="244475"/>
            </a:xfrm>
            <a:prstGeom prst="rect">
              <a:avLst/>
            </a:prstGeom>
            <a:gradFill rotWithShape="1">
              <a:gsLst>
                <a:gs pos="0">
                  <a:srgbClr val="000047"/>
                </a:gs>
                <a:gs pos="50000">
                  <a:srgbClr val="000099"/>
                </a:gs>
                <a:gs pos="100000">
                  <a:srgbClr val="00004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000">
                  <a:solidFill>
                    <a:schemeClr val="bg1"/>
                  </a:solidFill>
                </a:rPr>
                <a:t>MAPK</a:t>
              </a:r>
              <a:endParaRPr lang="en-US" sz="1000">
                <a:solidFill>
                  <a:schemeClr val="bg1"/>
                </a:solidFill>
              </a:endParaRPr>
            </a:p>
          </p:txBody>
        </p:sp>
        <p:sp>
          <p:nvSpPr>
            <p:cNvPr id="15" name="Text Box 91"/>
            <p:cNvSpPr txBox="1">
              <a:spLocks noChangeArrowheads="1"/>
            </p:cNvSpPr>
            <p:nvPr/>
          </p:nvSpPr>
          <p:spPr bwMode="auto">
            <a:xfrm>
              <a:off x="3733800" y="4594225"/>
              <a:ext cx="1295400" cy="228600"/>
            </a:xfrm>
            <a:prstGeom prst="rect">
              <a:avLst/>
            </a:prstGeom>
            <a:gradFill rotWithShape="1">
              <a:gsLst>
                <a:gs pos="0">
                  <a:srgbClr val="002F00"/>
                </a:gs>
                <a:gs pos="5000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900">
                  <a:solidFill>
                    <a:schemeClr val="bg1"/>
                  </a:solidFill>
                </a:rPr>
                <a:t>INTERNALIZACIÓN</a:t>
              </a:r>
              <a:r>
                <a:rPr lang="es-MX" sz="1000" baseline="-25000">
                  <a:solidFill>
                    <a:srgbClr val="FFFF00"/>
                  </a:solidFill>
                </a:rPr>
                <a:t> </a:t>
              </a:r>
              <a:endParaRPr lang="en-US" sz="1000" baseline="-25000">
                <a:solidFill>
                  <a:srgbClr val="FFFF00"/>
                </a:solidFill>
              </a:endParaRPr>
            </a:p>
          </p:txBody>
        </p:sp>
        <p:sp>
          <p:nvSpPr>
            <p:cNvPr id="16" name="Text Box 92"/>
            <p:cNvSpPr txBox="1">
              <a:spLocks noChangeArrowheads="1"/>
            </p:cNvSpPr>
            <p:nvPr/>
          </p:nvSpPr>
          <p:spPr bwMode="auto">
            <a:xfrm>
              <a:off x="2209800" y="4594225"/>
              <a:ext cx="1295400" cy="228600"/>
            </a:xfrm>
            <a:prstGeom prst="rect">
              <a:avLst/>
            </a:prstGeom>
            <a:gradFill rotWithShape="1">
              <a:gsLst>
                <a:gs pos="0">
                  <a:srgbClr val="525252"/>
                </a:gs>
                <a:gs pos="50000">
                  <a:srgbClr val="B2B2B2"/>
                </a:gs>
                <a:gs pos="100000">
                  <a:srgbClr val="52525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900">
                  <a:solidFill>
                    <a:srgbClr val="800000"/>
                  </a:solidFill>
                </a:rPr>
                <a:t>EXTERNALIZACIÓN</a:t>
              </a:r>
              <a:endParaRPr lang="en-US" sz="1000" baseline="-25000">
                <a:solidFill>
                  <a:srgbClr val="800000"/>
                </a:solidFill>
              </a:endParaRPr>
            </a:p>
          </p:txBody>
        </p:sp>
        <p:grpSp>
          <p:nvGrpSpPr>
            <p:cNvPr id="17" name="Group 99"/>
            <p:cNvGrpSpPr>
              <a:grpSpLocks/>
            </p:cNvGrpSpPr>
            <p:nvPr/>
          </p:nvGrpSpPr>
          <p:grpSpPr bwMode="auto">
            <a:xfrm>
              <a:off x="5715002" y="3983038"/>
              <a:ext cx="838200" cy="2216151"/>
              <a:chOff x="3600" y="2544"/>
              <a:chExt cx="528" cy="1396"/>
            </a:xfrm>
          </p:grpSpPr>
          <p:grpSp>
            <p:nvGrpSpPr>
              <p:cNvPr id="24" name="Group 48"/>
              <p:cNvGrpSpPr>
                <a:grpSpLocks/>
              </p:cNvGrpSpPr>
              <p:nvPr/>
            </p:nvGrpSpPr>
            <p:grpSpPr bwMode="auto">
              <a:xfrm>
                <a:off x="3643" y="2544"/>
                <a:ext cx="442" cy="154"/>
                <a:chOff x="933" y="3542"/>
                <a:chExt cx="442" cy="154"/>
              </a:xfrm>
            </p:grpSpPr>
            <p:sp>
              <p:nvSpPr>
                <p:cNvPr id="50" name="Rectangle 53"/>
                <p:cNvSpPr>
                  <a:spLocks noChangeArrowheads="1"/>
                </p:cNvSpPr>
                <p:nvPr/>
              </p:nvSpPr>
              <p:spPr bwMode="auto">
                <a:xfrm>
                  <a:off x="933" y="3545"/>
                  <a:ext cx="442" cy="150"/>
                </a:xfrm>
                <a:prstGeom prst="rect">
                  <a:avLst/>
                </a:prstGeom>
                <a:gradFill rotWithShape="0">
                  <a:gsLst>
                    <a:gs pos="0">
                      <a:srgbClr val="CC0000"/>
                    </a:gs>
                    <a:gs pos="50000">
                      <a:srgbClr val="FFFF00"/>
                    </a:gs>
                    <a:gs pos="100000">
                      <a:srgbClr val="CC0000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033" y="3542"/>
                  <a:ext cx="240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1000">
                      <a:solidFill>
                        <a:srgbClr val="800000"/>
                      </a:solidFill>
                    </a:rPr>
                    <a:t>UC</a:t>
                  </a:r>
                  <a:endParaRPr lang="en-US" sz="1000">
                    <a:solidFill>
                      <a:srgbClr val="800000"/>
                    </a:solidFill>
                  </a:endParaRPr>
                </a:p>
              </p:txBody>
            </p:sp>
          </p:grpSp>
          <p:sp>
            <p:nvSpPr>
              <p:cNvPr id="25" name="Text Box 51"/>
              <p:cNvSpPr txBox="1">
                <a:spLocks noChangeArrowheads="1"/>
              </p:cNvSpPr>
              <p:nvPr/>
            </p:nvSpPr>
            <p:spPr bwMode="auto">
              <a:xfrm>
                <a:off x="3600" y="2896"/>
                <a:ext cx="528" cy="154"/>
              </a:xfrm>
              <a:prstGeom prst="rect">
                <a:avLst/>
              </a:prstGeom>
              <a:gradFill rotWithShape="1">
                <a:gsLst>
                  <a:gs pos="0">
                    <a:srgbClr val="3B0000"/>
                  </a:gs>
                  <a:gs pos="50000">
                    <a:srgbClr val="800000"/>
                  </a:gs>
                  <a:gs pos="100000">
                    <a:srgbClr val="3B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rgbClr val="FFFF00"/>
                    </a:solidFill>
                  </a:rPr>
                  <a:t>c/EBP</a:t>
                </a:r>
                <a:endParaRPr lang="en-US" sz="1000">
                  <a:solidFill>
                    <a:srgbClr val="FFFF00"/>
                  </a:solidFill>
                </a:endParaRPr>
              </a:p>
            </p:txBody>
          </p:sp>
          <p:sp>
            <p:nvSpPr>
              <p:cNvPr id="26" name="Text Box 52"/>
              <p:cNvSpPr txBox="1">
                <a:spLocks noChangeArrowheads="1"/>
              </p:cNvSpPr>
              <p:nvPr/>
            </p:nvSpPr>
            <p:spPr bwMode="auto">
              <a:xfrm>
                <a:off x="3600" y="3248"/>
                <a:ext cx="528" cy="154"/>
              </a:xfrm>
              <a:prstGeom prst="rect">
                <a:avLst/>
              </a:prstGeom>
              <a:gradFill rotWithShape="1">
                <a:gsLst>
                  <a:gs pos="0">
                    <a:srgbClr val="000047"/>
                  </a:gs>
                  <a:gs pos="50000">
                    <a:srgbClr val="000099"/>
                  </a:gs>
                  <a:gs pos="100000">
                    <a:srgbClr val="000047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1000">
                    <a:solidFill>
                      <a:schemeClr val="bg1"/>
                    </a:solidFill>
                  </a:rPr>
                  <a:t>E R E</a:t>
                </a:r>
                <a:endParaRPr lang="en-US" sz="10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7" name="Group 53"/>
              <p:cNvGrpSpPr>
                <a:grpSpLocks/>
              </p:cNvGrpSpPr>
              <p:nvPr/>
            </p:nvGrpSpPr>
            <p:grpSpPr bwMode="auto">
              <a:xfrm>
                <a:off x="3605" y="3600"/>
                <a:ext cx="517" cy="340"/>
                <a:chOff x="3605" y="2521"/>
                <a:chExt cx="517" cy="340"/>
              </a:xfrm>
            </p:grpSpPr>
            <p:grpSp>
              <p:nvGrpSpPr>
                <p:cNvPr id="31" name="Group 54"/>
                <p:cNvGrpSpPr>
                  <a:grpSpLocks/>
                </p:cNvGrpSpPr>
                <p:nvPr/>
              </p:nvGrpSpPr>
              <p:grpSpPr bwMode="auto">
                <a:xfrm>
                  <a:off x="3605" y="2676"/>
                  <a:ext cx="517" cy="185"/>
                  <a:chOff x="3602" y="2878"/>
                  <a:chExt cx="517" cy="185"/>
                </a:xfrm>
              </p:grpSpPr>
              <p:grpSp>
                <p:nvGrpSpPr>
                  <p:cNvPr id="43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3602" y="2878"/>
                    <a:ext cx="517" cy="161"/>
                    <a:chOff x="3543" y="540"/>
                    <a:chExt cx="517" cy="161"/>
                  </a:xfrm>
                </p:grpSpPr>
                <p:grpSp>
                  <p:nvGrpSpPr>
                    <p:cNvPr id="45" name="Group 405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3771" y="467"/>
                      <a:ext cx="64" cy="210"/>
                      <a:chOff x="3890" y="2574"/>
                      <a:chExt cx="64" cy="210"/>
                    </a:xfrm>
                  </p:grpSpPr>
                  <p:sp>
                    <p:nvSpPr>
                      <p:cNvPr id="47" name="Freeform 4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90" y="2715"/>
                        <a:ext cx="64" cy="69"/>
                      </a:xfrm>
                      <a:custGeom>
                        <a:avLst/>
                        <a:gdLst>
                          <a:gd name="T0" fmla="*/ 2 w 191"/>
                          <a:gd name="T1" fmla="*/ 0 h 208"/>
                          <a:gd name="T2" fmla="*/ 0 w 191"/>
                          <a:gd name="T3" fmla="*/ 1 h 208"/>
                          <a:gd name="T4" fmla="*/ 2 w 191"/>
                          <a:gd name="T5" fmla="*/ 3 h 208"/>
                          <a:gd name="T6" fmla="*/ 2 w 191"/>
                          <a:gd name="T7" fmla="*/ 0 h 208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91"/>
                          <a:gd name="T13" fmla="*/ 0 h 208"/>
                          <a:gd name="T14" fmla="*/ 191 w 191"/>
                          <a:gd name="T15" fmla="*/ 208 h 208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91" h="208">
                            <a:moveTo>
                              <a:pt x="189" y="0"/>
                            </a:moveTo>
                            <a:lnTo>
                              <a:pt x="0" y="107"/>
                            </a:lnTo>
                            <a:lnTo>
                              <a:pt x="191" y="208"/>
                            </a:lnTo>
                            <a:lnTo>
                              <a:pt x="189" y="0"/>
                            </a:lnTo>
                            <a:close/>
                          </a:path>
                        </a:pathLst>
                      </a:custGeom>
                      <a:solidFill>
                        <a:srgbClr val="0000FF"/>
                      </a:solidFill>
                      <a:ln w="0">
                        <a:solidFill>
                          <a:srgbClr val="008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eaVert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8" name="Freeform 40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90" y="2645"/>
                        <a:ext cx="64" cy="69"/>
                      </a:xfrm>
                      <a:custGeom>
                        <a:avLst/>
                        <a:gdLst>
                          <a:gd name="T0" fmla="*/ 2 w 191"/>
                          <a:gd name="T1" fmla="*/ 0 h 208"/>
                          <a:gd name="T2" fmla="*/ 0 w 191"/>
                          <a:gd name="T3" fmla="*/ 1 h 208"/>
                          <a:gd name="T4" fmla="*/ 2 w 191"/>
                          <a:gd name="T5" fmla="*/ 3 h 208"/>
                          <a:gd name="T6" fmla="*/ 2 w 191"/>
                          <a:gd name="T7" fmla="*/ 0 h 208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91"/>
                          <a:gd name="T13" fmla="*/ 0 h 208"/>
                          <a:gd name="T14" fmla="*/ 191 w 191"/>
                          <a:gd name="T15" fmla="*/ 208 h 208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91" h="208">
                            <a:moveTo>
                              <a:pt x="189" y="0"/>
                            </a:moveTo>
                            <a:lnTo>
                              <a:pt x="0" y="106"/>
                            </a:lnTo>
                            <a:lnTo>
                              <a:pt x="191" y="208"/>
                            </a:lnTo>
                            <a:lnTo>
                              <a:pt x="189" y="0"/>
                            </a:lnTo>
                            <a:close/>
                          </a:path>
                        </a:pathLst>
                      </a:custGeom>
                      <a:solidFill>
                        <a:srgbClr val="0000FF"/>
                      </a:solidFill>
                      <a:ln w="0">
                        <a:solidFill>
                          <a:srgbClr val="008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eaVert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" name="Freeform 40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90" y="2574"/>
                        <a:ext cx="63" cy="69"/>
                      </a:xfrm>
                      <a:custGeom>
                        <a:avLst/>
                        <a:gdLst>
                          <a:gd name="T0" fmla="*/ 2 w 191"/>
                          <a:gd name="T1" fmla="*/ 0 h 208"/>
                          <a:gd name="T2" fmla="*/ 0 w 191"/>
                          <a:gd name="T3" fmla="*/ 1 h 208"/>
                          <a:gd name="T4" fmla="*/ 2 w 191"/>
                          <a:gd name="T5" fmla="*/ 3 h 208"/>
                          <a:gd name="T6" fmla="*/ 2 w 191"/>
                          <a:gd name="T7" fmla="*/ 0 h 208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91"/>
                          <a:gd name="T13" fmla="*/ 0 h 208"/>
                          <a:gd name="T14" fmla="*/ 191 w 191"/>
                          <a:gd name="T15" fmla="*/ 208 h 208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91" h="208">
                            <a:moveTo>
                              <a:pt x="189" y="0"/>
                            </a:moveTo>
                            <a:lnTo>
                              <a:pt x="0" y="106"/>
                            </a:lnTo>
                            <a:lnTo>
                              <a:pt x="191" y="208"/>
                            </a:lnTo>
                            <a:lnTo>
                              <a:pt x="189" y="0"/>
                            </a:lnTo>
                            <a:close/>
                          </a:path>
                        </a:pathLst>
                      </a:custGeom>
                      <a:solidFill>
                        <a:srgbClr val="0000FF"/>
                      </a:solidFill>
                      <a:ln w="0">
                        <a:solidFill>
                          <a:srgbClr val="008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eaVert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46" name="Rectangle 39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3752" y="392"/>
                      <a:ext cx="100" cy="517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0">
                      <a:solidFill>
                        <a:srgbClr val="0000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4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4" y="2909"/>
                    <a:ext cx="432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s-MX" sz="1000" i="1">
                        <a:solidFill>
                          <a:srgbClr val="800000"/>
                        </a:solidFill>
                        <a:latin typeface="Book Antiqua" pitchFamily="18" charset="0"/>
                      </a:rPr>
                      <a:t>f o s</a:t>
                    </a:r>
                    <a:endParaRPr lang="en-US" sz="1000" i="1">
                      <a:solidFill>
                        <a:srgbClr val="800000"/>
                      </a:solidFill>
                      <a:latin typeface="Book Antiqua" pitchFamily="18" charset="0"/>
                    </a:endParaRPr>
                  </a:p>
                </p:txBody>
              </p:sp>
            </p:grpSp>
            <p:grpSp>
              <p:nvGrpSpPr>
                <p:cNvPr id="32" name="Group 62"/>
                <p:cNvGrpSpPr>
                  <a:grpSpLocks/>
                </p:cNvGrpSpPr>
                <p:nvPr/>
              </p:nvGrpSpPr>
              <p:grpSpPr bwMode="auto">
                <a:xfrm>
                  <a:off x="3605" y="2521"/>
                  <a:ext cx="517" cy="182"/>
                  <a:chOff x="4427" y="192"/>
                  <a:chExt cx="517" cy="182"/>
                </a:xfrm>
              </p:grpSpPr>
              <p:grpSp>
                <p:nvGrpSpPr>
                  <p:cNvPr id="33" name="Group 389"/>
                  <p:cNvGrpSpPr>
                    <a:grpSpLocks/>
                  </p:cNvGrpSpPr>
                  <p:nvPr/>
                </p:nvGrpSpPr>
                <p:grpSpPr bwMode="auto">
                  <a:xfrm rot="16200000" flipH="1">
                    <a:off x="4656" y="130"/>
                    <a:ext cx="64" cy="423"/>
                    <a:chOff x="3818" y="2468"/>
                    <a:chExt cx="64" cy="423"/>
                  </a:xfrm>
                </p:grpSpPr>
                <p:sp>
                  <p:nvSpPr>
                    <p:cNvPr id="37" name="Freeform 390"/>
                    <p:cNvSpPr>
                      <a:spLocks/>
                    </p:cNvSpPr>
                    <p:nvPr/>
                  </p:nvSpPr>
                  <p:spPr bwMode="auto">
                    <a:xfrm>
                      <a:off x="3819" y="2821"/>
                      <a:ext cx="63" cy="70"/>
                    </a:xfrm>
                    <a:custGeom>
                      <a:avLst/>
                      <a:gdLst>
                        <a:gd name="T0" fmla="*/ 0 w 190"/>
                        <a:gd name="T1" fmla="*/ 0 h 208"/>
                        <a:gd name="T2" fmla="*/ 2 w 190"/>
                        <a:gd name="T3" fmla="*/ 1 h 208"/>
                        <a:gd name="T4" fmla="*/ 0 w 190"/>
                        <a:gd name="T5" fmla="*/ 3 h 208"/>
                        <a:gd name="T6" fmla="*/ 0 w 190"/>
                        <a:gd name="T7" fmla="*/ 0 h 20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0"/>
                        <a:gd name="T13" fmla="*/ 0 h 208"/>
                        <a:gd name="T14" fmla="*/ 190 w 190"/>
                        <a:gd name="T15" fmla="*/ 208 h 20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0" h="208">
                          <a:moveTo>
                            <a:pt x="0" y="0"/>
                          </a:moveTo>
                          <a:lnTo>
                            <a:pt x="190" y="105"/>
                          </a:lnTo>
                          <a:lnTo>
                            <a:pt x="0" y="20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3818" y="2751"/>
                      <a:ext cx="64" cy="69"/>
                    </a:xfrm>
                    <a:custGeom>
                      <a:avLst/>
                      <a:gdLst>
                        <a:gd name="T0" fmla="*/ 0 w 190"/>
                        <a:gd name="T1" fmla="*/ 0 h 207"/>
                        <a:gd name="T2" fmla="*/ 2 w 190"/>
                        <a:gd name="T3" fmla="*/ 1 h 207"/>
                        <a:gd name="T4" fmla="*/ 0 w 190"/>
                        <a:gd name="T5" fmla="*/ 3 h 207"/>
                        <a:gd name="T6" fmla="*/ 0 w 190"/>
                        <a:gd name="T7" fmla="*/ 0 h 20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0"/>
                        <a:gd name="T13" fmla="*/ 0 h 207"/>
                        <a:gd name="T14" fmla="*/ 190 w 190"/>
                        <a:gd name="T15" fmla="*/ 207 h 20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0" h="207">
                          <a:moveTo>
                            <a:pt x="0" y="0"/>
                          </a:moveTo>
                          <a:lnTo>
                            <a:pt x="190" y="104"/>
                          </a:lnTo>
                          <a:lnTo>
                            <a:pt x="0" y="20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" name="Freeform 392"/>
                    <p:cNvSpPr>
                      <a:spLocks/>
                    </p:cNvSpPr>
                    <p:nvPr/>
                  </p:nvSpPr>
                  <p:spPr bwMode="auto">
                    <a:xfrm>
                      <a:off x="3818" y="2468"/>
                      <a:ext cx="63" cy="69"/>
                    </a:xfrm>
                    <a:custGeom>
                      <a:avLst/>
                      <a:gdLst>
                        <a:gd name="T0" fmla="*/ 0 w 190"/>
                        <a:gd name="T1" fmla="*/ 0 h 207"/>
                        <a:gd name="T2" fmla="*/ 2 w 190"/>
                        <a:gd name="T3" fmla="*/ 1 h 207"/>
                        <a:gd name="T4" fmla="*/ 0 w 190"/>
                        <a:gd name="T5" fmla="*/ 3 h 207"/>
                        <a:gd name="T6" fmla="*/ 0 w 190"/>
                        <a:gd name="T7" fmla="*/ 0 h 20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0"/>
                        <a:gd name="T13" fmla="*/ 0 h 207"/>
                        <a:gd name="T14" fmla="*/ 190 w 190"/>
                        <a:gd name="T15" fmla="*/ 207 h 20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0" h="207">
                          <a:moveTo>
                            <a:pt x="0" y="0"/>
                          </a:moveTo>
                          <a:lnTo>
                            <a:pt x="190" y="104"/>
                          </a:lnTo>
                          <a:lnTo>
                            <a:pt x="0" y="20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" name="Freeform 393"/>
                    <p:cNvSpPr>
                      <a:spLocks/>
                    </p:cNvSpPr>
                    <p:nvPr/>
                  </p:nvSpPr>
                  <p:spPr bwMode="auto">
                    <a:xfrm>
                      <a:off x="3818" y="2539"/>
                      <a:ext cx="64" cy="69"/>
                    </a:xfrm>
                    <a:custGeom>
                      <a:avLst/>
                      <a:gdLst>
                        <a:gd name="T0" fmla="*/ 0 w 190"/>
                        <a:gd name="T1" fmla="*/ 0 h 207"/>
                        <a:gd name="T2" fmla="*/ 2 w 190"/>
                        <a:gd name="T3" fmla="*/ 1 h 207"/>
                        <a:gd name="T4" fmla="*/ 0 w 190"/>
                        <a:gd name="T5" fmla="*/ 3 h 207"/>
                        <a:gd name="T6" fmla="*/ 0 w 190"/>
                        <a:gd name="T7" fmla="*/ 0 h 20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0"/>
                        <a:gd name="T13" fmla="*/ 0 h 207"/>
                        <a:gd name="T14" fmla="*/ 190 w 190"/>
                        <a:gd name="T15" fmla="*/ 207 h 20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0" h="207">
                          <a:moveTo>
                            <a:pt x="0" y="0"/>
                          </a:moveTo>
                          <a:lnTo>
                            <a:pt x="190" y="104"/>
                          </a:lnTo>
                          <a:lnTo>
                            <a:pt x="0" y="20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Freeform 394"/>
                    <p:cNvSpPr>
                      <a:spLocks/>
                    </p:cNvSpPr>
                    <p:nvPr/>
                  </p:nvSpPr>
                  <p:spPr bwMode="auto">
                    <a:xfrm>
                      <a:off x="3818" y="2680"/>
                      <a:ext cx="64" cy="69"/>
                    </a:xfrm>
                    <a:custGeom>
                      <a:avLst/>
                      <a:gdLst>
                        <a:gd name="T0" fmla="*/ 0 w 190"/>
                        <a:gd name="T1" fmla="*/ 0 h 207"/>
                        <a:gd name="T2" fmla="*/ 2 w 190"/>
                        <a:gd name="T3" fmla="*/ 1 h 207"/>
                        <a:gd name="T4" fmla="*/ 0 w 190"/>
                        <a:gd name="T5" fmla="*/ 3 h 207"/>
                        <a:gd name="T6" fmla="*/ 0 w 190"/>
                        <a:gd name="T7" fmla="*/ 0 h 20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0"/>
                        <a:gd name="T13" fmla="*/ 0 h 207"/>
                        <a:gd name="T14" fmla="*/ 190 w 190"/>
                        <a:gd name="T15" fmla="*/ 207 h 20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0" h="207">
                          <a:moveTo>
                            <a:pt x="0" y="0"/>
                          </a:moveTo>
                          <a:lnTo>
                            <a:pt x="190" y="104"/>
                          </a:lnTo>
                          <a:lnTo>
                            <a:pt x="0" y="20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" name="Freeform 395"/>
                    <p:cNvSpPr>
                      <a:spLocks/>
                    </p:cNvSpPr>
                    <p:nvPr/>
                  </p:nvSpPr>
                  <p:spPr bwMode="auto">
                    <a:xfrm>
                      <a:off x="3818" y="2610"/>
                      <a:ext cx="64" cy="69"/>
                    </a:xfrm>
                    <a:custGeom>
                      <a:avLst/>
                      <a:gdLst>
                        <a:gd name="T0" fmla="*/ 0 w 190"/>
                        <a:gd name="T1" fmla="*/ 0 h 207"/>
                        <a:gd name="T2" fmla="*/ 2 w 190"/>
                        <a:gd name="T3" fmla="*/ 1 h 207"/>
                        <a:gd name="T4" fmla="*/ 0 w 190"/>
                        <a:gd name="T5" fmla="*/ 3 h 207"/>
                        <a:gd name="T6" fmla="*/ 0 w 190"/>
                        <a:gd name="T7" fmla="*/ 0 h 20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90"/>
                        <a:gd name="T13" fmla="*/ 0 h 207"/>
                        <a:gd name="T14" fmla="*/ 190 w 190"/>
                        <a:gd name="T15" fmla="*/ 207 h 20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90" h="207">
                          <a:moveTo>
                            <a:pt x="0" y="0"/>
                          </a:moveTo>
                          <a:lnTo>
                            <a:pt x="190" y="105"/>
                          </a:lnTo>
                          <a:lnTo>
                            <a:pt x="0" y="20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4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427" y="192"/>
                    <a:ext cx="517" cy="135"/>
                    <a:chOff x="3543" y="192"/>
                    <a:chExt cx="517" cy="135"/>
                  </a:xfrm>
                </p:grpSpPr>
                <p:sp>
                  <p:nvSpPr>
                    <p:cNvPr id="35" name="Rectangle 41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3751" y="1"/>
                      <a:ext cx="101" cy="517"/>
                    </a:xfrm>
                    <a:prstGeom prst="rect">
                      <a:avLst/>
                    </a:prstGeom>
                    <a:solidFill>
                      <a:srgbClr val="008000"/>
                    </a:solidFill>
                    <a:ln w="0">
                      <a:solidFill>
                        <a:srgbClr val="0000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eaVert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85" y="192"/>
                      <a:ext cx="432" cy="1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800">
                          <a:solidFill>
                            <a:schemeClr val="bg1"/>
                          </a:solidFill>
                        </a:rPr>
                        <a:t>RNAm</a:t>
                      </a:r>
                      <a:r>
                        <a:rPr lang="es-MX" sz="800">
                          <a:solidFill>
                            <a:srgbClr val="FF0066"/>
                          </a:solidFill>
                        </a:rPr>
                        <a:t> </a:t>
                      </a:r>
                      <a:endParaRPr lang="en-US" sz="800">
                        <a:solidFill>
                          <a:srgbClr val="FF0066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8" name="Line 96"/>
              <p:cNvSpPr>
                <a:spLocks noChangeShapeType="1"/>
              </p:cNvSpPr>
              <p:nvPr/>
            </p:nvSpPr>
            <p:spPr bwMode="auto">
              <a:xfrm>
                <a:off x="3864" y="2725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97"/>
              <p:cNvSpPr>
                <a:spLocks noChangeShapeType="1"/>
              </p:cNvSpPr>
              <p:nvPr/>
            </p:nvSpPr>
            <p:spPr bwMode="auto">
              <a:xfrm>
                <a:off x="3864" y="3077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98"/>
              <p:cNvSpPr>
                <a:spLocks noChangeShapeType="1"/>
              </p:cNvSpPr>
              <p:nvPr/>
            </p:nvSpPr>
            <p:spPr bwMode="auto">
              <a:xfrm>
                <a:off x="3864" y="3429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Line 103"/>
            <p:cNvSpPr>
              <a:spLocks noChangeShapeType="1"/>
            </p:cNvSpPr>
            <p:nvPr/>
          </p:nvSpPr>
          <p:spPr bwMode="auto">
            <a:xfrm flipH="1">
              <a:off x="4800600" y="5767388"/>
              <a:ext cx="76200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04"/>
            <p:cNvSpPr>
              <a:spLocks noChangeShapeType="1"/>
            </p:cNvSpPr>
            <p:nvPr/>
          </p:nvSpPr>
          <p:spPr bwMode="auto">
            <a:xfrm flipV="1">
              <a:off x="4348163" y="4932363"/>
              <a:ext cx="0" cy="6858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5"/>
            <p:cNvSpPr>
              <a:spLocks/>
            </p:cNvSpPr>
            <p:nvPr/>
          </p:nvSpPr>
          <p:spPr bwMode="auto">
            <a:xfrm>
              <a:off x="2363788" y="4932363"/>
              <a:ext cx="533400" cy="838200"/>
            </a:xfrm>
            <a:custGeom>
              <a:avLst/>
              <a:gdLst>
                <a:gd name="T0" fmla="*/ 0 w 336"/>
                <a:gd name="T1" fmla="*/ 528 h 528"/>
                <a:gd name="T2" fmla="*/ 336 w 336"/>
                <a:gd name="T3" fmla="*/ 528 h 528"/>
                <a:gd name="T4" fmla="*/ 336 w 336"/>
                <a:gd name="T5" fmla="*/ 0 h 528"/>
                <a:gd name="T6" fmla="*/ 0 60000 65536"/>
                <a:gd name="T7" fmla="*/ 0 60000 65536"/>
                <a:gd name="T8" fmla="*/ 0 60000 65536"/>
                <a:gd name="T9" fmla="*/ 0 w 336"/>
                <a:gd name="T10" fmla="*/ 0 h 528"/>
                <a:gd name="T11" fmla="*/ 336 w 336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528">
                  <a:moveTo>
                    <a:pt x="0" y="528"/>
                  </a:moveTo>
                  <a:lnTo>
                    <a:pt x="336" y="528"/>
                  </a:lnTo>
                  <a:lnTo>
                    <a:pt x="336" y="0"/>
                  </a:lnTo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06"/>
            <p:cNvSpPr>
              <a:spLocks noChangeShapeType="1"/>
            </p:cNvSpPr>
            <p:nvPr/>
          </p:nvSpPr>
          <p:spPr bwMode="auto">
            <a:xfrm>
              <a:off x="2895600" y="4191000"/>
              <a:ext cx="0" cy="30480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07"/>
            <p:cNvSpPr>
              <a:spLocks noChangeShapeType="1"/>
            </p:cNvSpPr>
            <p:nvPr/>
          </p:nvSpPr>
          <p:spPr bwMode="auto">
            <a:xfrm>
              <a:off x="4344988" y="4191000"/>
              <a:ext cx="0" cy="30480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86"/>
            <p:cNvSpPr txBox="1">
              <a:spLocks noChangeArrowheads="1"/>
            </p:cNvSpPr>
            <p:nvPr/>
          </p:nvSpPr>
          <p:spPr bwMode="auto">
            <a:xfrm>
              <a:off x="2874963" y="3962400"/>
              <a:ext cx="1490663" cy="244475"/>
            </a:xfrm>
            <a:prstGeom prst="rect">
              <a:avLst/>
            </a:prstGeom>
            <a:gradFill rotWithShape="1">
              <a:gsLst>
                <a:gs pos="0">
                  <a:srgbClr val="3B0000"/>
                </a:gs>
                <a:gs pos="50000">
                  <a:srgbClr val="800000"/>
                </a:gs>
                <a:gs pos="100000">
                  <a:srgbClr val="3B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000">
                  <a:solidFill>
                    <a:srgbClr val="FFFF00"/>
                  </a:solidFill>
                </a:rPr>
                <a:t>NCAM</a:t>
              </a:r>
              <a:r>
                <a:rPr lang="es-MX" sz="1000" baseline="-25000">
                  <a:solidFill>
                    <a:srgbClr val="FFFF00"/>
                  </a:solidFill>
                </a:rPr>
                <a:t>TM </a:t>
              </a:r>
              <a:endParaRPr lang="en-US" sz="1000" baseline="-25000">
                <a:solidFill>
                  <a:srgbClr val="FFFF00"/>
                </a:solidFill>
              </a:endParaRPr>
            </a:p>
          </p:txBody>
        </p:sp>
      </p:grpSp>
      <p:grpSp>
        <p:nvGrpSpPr>
          <p:cNvPr id="63" name="223 Grupo"/>
          <p:cNvGrpSpPr/>
          <p:nvPr/>
        </p:nvGrpSpPr>
        <p:grpSpPr>
          <a:xfrm>
            <a:off x="5334000" y="1470025"/>
            <a:ext cx="3222625" cy="1882775"/>
            <a:chOff x="5334000" y="1470025"/>
            <a:chExt cx="3222625" cy="1882775"/>
          </a:xfrm>
        </p:grpSpPr>
        <p:grpSp>
          <p:nvGrpSpPr>
            <p:cNvPr id="64" name="136 Grupo"/>
            <p:cNvGrpSpPr/>
            <p:nvPr/>
          </p:nvGrpSpPr>
          <p:grpSpPr>
            <a:xfrm>
              <a:off x="5334000" y="1470025"/>
              <a:ext cx="2600325" cy="1882775"/>
              <a:chOff x="5334000" y="1470025"/>
              <a:chExt cx="2600325" cy="1882775"/>
            </a:xfrm>
          </p:grpSpPr>
          <p:sp>
            <p:nvSpPr>
              <p:cNvPr id="73" name="Freeform 313"/>
              <p:cNvSpPr>
                <a:spLocks/>
              </p:cNvSpPr>
              <p:nvPr/>
            </p:nvSpPr>
            <p:spPr bwMode="auto">
              <a:xfrm>
                <a:off x="5754688" y="2460625"/>
                <a:ext cx="1595438" cy="892175"/>
              </a:xfrm>
              <a:custGeom>
                <a:avLst/>
                <a:gdLst/>
                <a:ahLst/>
                <a:cxnLst>
                  <a:cxn ang="0">
                    <a:pos x="2954" y="0"/>
                  </a:cxn>
                  <a:cxn ang="0">
                    <a:pos x="2954" y="1613"/>
                  </a:cxn>
                  <a:cxn ang="0">
                    <a:pos x="269" y="1613"/>
                  </a:cxn>
                  <a:cxn ang="0">
                    <a:pos x="0" y="1344"/>
                  </a:cxn>
                  <a:cxn ang="0">
                    <a:pos x="0" y="1882"/>
                  </a:cxn>
                  <a:cxn ang="0">
                    <a:pos x="269" y="1613"/>
                  </a:cxn>
                </a:cxnLst>
                <a:rect l="0" t="0" r="r" b="b"/>
                <a:pathLst>
                  <a:path w="2954" h="1882">
                    <a:moveTo>
                      <a:pt x="2954" y="0"/>
                    </a:moveTo>
                    <a:lnTo>
                      <a:pt x="2954" y="1613"/>
                    </a:lnTo>
                    <a:lnTo>
                      <a:pt x="269" y="1613"/>
                    </a:lnTo>
                    <a:lnTo>
                      <a:pt x="0" y="1344"/>
                    </a:lnTo>
                    <a:lnTo>
                      <a:pt x="0" y="1882"/>
                    </a:lnTo>
                    <a:lnTo>
                      <a:pt x="269" y="1613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314"/>
              <p:cNvSpPr>
                <a:spLocks/>
              </p:cNvSpPr>
              <p:nvPr/>
            </p:nvSpPr>
            <p:spPr bwMode="auto">
              <a:xfrm>
                <a:off x="7038975" y="2305050"/>
                <a:ext cx="709613" cy="284163"/>
              </a:xfrm>
              <a:custGeom>
                <a:avLst/>
                <a:gdLst/>
                <a:ahLst/>
                <a:cxnLst>
                  <a:cxn ang="0">
                    <a:pos x="1342" y="268"/>
                  </a:cxn>
                  <a:cxn ang="0">
                    <a:pos x="268" y="268"/>
                  </a:cxn>
                  <a:cxn ang="0">
                    <a:pos x="0" y="0"/>
                  </a:cxn>
                  <a:cxn ang="0">
                    <a:pos x="0" y="537"/>
                  </a:cxn>
                  <a:cxn ang="0">
                    <a:pos x="268" y="268"/>
                  </a:cxn>
                </a:cxnLst>
                <a:rect l="0" t="0" r="r" b="b"/>
                <a:pathLst>
                  <a:path w="1342" h="537">
                    <a:moveTo>
                      <a:pt x="1342" y="268"/>
                    </a:moveTo>
                    <a:lnTo>
                      <a:pt x="268" y="268"/>
                    </a:lnTo>
                    <a:lnTo>
                      <a:pt x="0" y="0"/>
                    </a:lnTo>
                    <a:lnTo>
                      <a:pt x="0" y="537"/>
                    </a:lnTo>
                    <a:lnTo>
                      <a:pt x="268" y="268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315"/>
              <p:cNvSpPr>
                <a:spLocks/>
              </p:cNvSpPr>
              <p:nvPr/>
            </p:nvSpPr>
            <p:spPr bwMode="auto">
              <a:xfrm>
                <a:off x="5334000" y="2441575"/>
                <a:ext cx="1277938" cy="569913"/>
              </a:xfrm>
              <a:custGeom>
                <a:avLst/>
                <a:gdLst/>
                <a:ahLst/>
                <a:cxnLst>
                  <a:cxn ang="0">
                    <a:pos x="2417" y="0"/>
                  </a:cxn>
                  <a:cxn ang="0">
                    <a:pos x="269" y="0"/>
                  </a:cxn>
                  <a:cxn ang="0">
                    <a:pos x="269" y="807"/>
                  </a:cxn>
                  <a:cxn ang="0">
                    <a:pos x="0" y="1076"/>
                  </a:cxn>
                  <a:cxn ang="0">
                    <a:pos x="538" y="1076"/>
                  </a:cxn>
                  <a:cxn ang="0">
                    <a:pos x="269" y="807"/>
                  </a:cxn>
                </a:cxnLst>
                <a:rect l="0" t="0" r="r" b="b"/>
                <a:pathLst>
                  <a:path w="2417" h="1076">
                    <a:moveTo>
                      <a:pt x="2417" y="0"/>
                    </a:moveTo>
                    <a:lnTo>
                      <a:pt x="269" y="0"/>
                    </a:lnTo>
                    <a:lnTo>
                      <a:pt x="269" y="807"/>
                    </a:lnTo>
                    <a:lnTo>
                      <a:pt x="0" y="1076"/>
                    </a:lnTo>
                    <a:lnTo>
                      <a:pt x="538" y="1076"/>
                    </a:lnTo>
                    <a:lnTo>
                      <a:pt x="269" y="807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316"/>
              <p:cNvSpPr>
                <a:spLocks/>
              </p:cNvSpPr>
              <p:nvPr/>
            </p:nvSpPr>
            <p:spPr bwMode="auto">
              <a:xfrm>
                <a:off x="5794375" y="1858963"/>
                <a:ext cx="117475" cy="1293813"/>
              </a:xfrm>
              <a:custGeom>
                <a:avLst/>
                <a:gdLst/>
                <a:ahLst/>
                <a:cxnLst>
                  <a:cxn ang="0">
                    <a:pos x="269" y="0"/>
                  </a:cxn>
                  <a:cxn ang="0">
                    <a:pos x="269" y="2016"/>
                  </a:cxn>
                  <a:cxn ang="0">
                    <a:pos x="0" y="2150"/>
                  </a:cxn>
                  <a:cxn ang="0">
                    <a:pos x="269" y="2418"/>
                  </a:cxn>
                  <a:cxn ang="0">
                    <a:pos x="269" y="2016"/>
                  </a:cxn>
                </a:cxnLst>
                <a:rect l="0" t="0" r="r" b="b"/>
                <a:pathLst>
                  <a:path w="269" h="2418">
                    <a:moveTo>
                      <a:pt x="269" y="0"/>
                    </a:moveTo>
                    <a:lnTo>
                      <a:pt x="269" y="2016"/>
                    </a:lnTo>
                    <a:lnTo>
                      <a:pt x="0" y="2150"/>
                    </a:lnTo>
                    <a:lnTo>
                      <a:pt x="269" y="2418"/>
                    </a:lnTo>
                    <a:lnTo>
                      <a:pt x="269" y="2016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317"/>
              <p:cNvSpPr>
                <a:spLocks/>
              </p:cNvSpPr>
              <p:nvPr/>
            </p:nvSpPr>
            <p:spPr bwMode="auto">
              <a:xfrm>
                <a:off x="5902325" y="2085975"/>
                <a:ext cx="1277938" cy="2857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16" y="0"/>
                  </a:cxn>
                  <a:cxn ang="0">
                    <a:pos x="2148" y="269"/>
                  </a:cxn>
                  <a:cxn ang="0">
                    <a:pos x="2416" y="538"/>
                  </a:cxn>
                  <a:cxn ang="0">
                    <a:pos x="2416" y="0"/>
                  </a:cxn>
                </a:cxnLst>
                <a:rect l="0" t="0" r="r" b="b"/>
                <a:pathLst>
                  <a:path w="2416" h="538">
                    <a:moveTo>
                      <a:pt x="0" y="0"/>
                    </a:moveTo>
                    <a:lnTo>
                      <a:pt x="2416" y="0"/>
                    </a:lnTo>
                    <a:lnTo>
                      <a:pt x="2148" y="269"/>
                    </a:lnTo>
                    <a:lnTo>
                      <a:pt x="2416" y="538"/>
                    </a:lnTo>
                    <a:lnTo>
                      <a:pt x="2416" y="0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318"/>
              <p:cNvSpPr>
                <a:spLocks/>
              </p:cNvSpPr>
              <p:nvPr/>
            </p:nvSpPr>
            <p:spPr bwMode="auto">
              <a:xfrm>
                <a:off x="6186488" y="1589088"/>
                <a:ext cx="852488" cy="284163"/>
              </a:xfrm>
              <a:custGeom>
                <a:avLst/>
                <a:gdLst/>
                <a:ahLst/>
                <a:cxnLst>
                  <a:cxn ang="0">
                    <a:pos x="1612" y="269"/>
                  </a:cxn>
                  <a:cxn ang="0">
                    <a:pos x="269" y="269"/>
                  </a:cxn>
                  <a:cxn ang="0">
                    <a:pos x="0" y="0"/>
                  </a:cxn>
                  <a:cxn ang="0">
                    <a:pos x="0" y="537"/>
                  </a:cxn>
                  <a:cxn ang="0">
                    <a:pos x="269" y="269"/>
                  </a:cxn>
                </a:cxnLst>
                <a:rect l="0" t="0" r="r" b="b"/>
                <a:pathLst>
                  <a:path w="1612" h="537">
                    <a:moveTo>
                      <a:pt x="1612" y="269"/>
                    </a:moveTo>
                    <a:lnTo>
                      <a:pt x="269" y="269"/>
                    </a:lnTo>
                    <a:lnTo>
                      <a:pt x="0" y="0"/>
                    </a:lnTo>
                    <a:lnTo>
                      <a:pt x="0" y="537"/>
                    </a:lnTo>
                    <a:lnTo>
                      <a:pt x="269" y="269"/>
                    </a:lnTo>
                  </a:path>
                </a:pathLst>
              </a:custGeom>
              <a:noFill/>
              <a:ln w="23813">
                <a:solidFill>
                  <a:srgbClr val="FFFF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Rectangle 319"/>
              <p:cNvSpPr>
                <a:spLocks noChangeArrowheads="1"/>
              </p:cNvSpPr>
              <p:nvPr/>
            </p:nvSpPr>
            <p:spPr bwMode="auto">
              <a:xfrm>
                <a:off x="6477000" y="1828800"/>
                <a:ext cx="290144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700" dirty="0">
                    <a:solidFill>
                      <a:srgbClr val="00FFFF"/>
                    </a:solidFill>
                  </a:rPr>
                  <a:t>NF</a:t>
                </a:r>
                <a:endParaRPr lang="es-ES" b="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80" name="Rectangle 320"/>
              <p:cNvSpPr>
                <a:spLocks noChangeArrowheads="1"/>
              </p:cNvSpPr>
              <p:nvPr/>
            </p:nvSpPr>
            <p:spPr bwMode="auto">
              <a:xfrm>
                <a:off x="6111875" y="2196152"/>
                <a:ext cx="218008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700" dirty="0">
                    <a:solidFill>
                      <a:srgbClr val="00FFFF"/>
                    </a:solidFill>
                  </a:rPr>
                  <a:t>NI</a:t>
                </a:r>
                <a:endParaRPr lang="es-ES" b="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81" name="Oval 321"/>
              <p:cNvSpPr>
                <a:spLocks noChangeArrowheads="1"/>
              </p:cNvSpPr>
              <p:nvPr/>
            </p:nvSpPr>
            <p:spPr bwMode="auto">
              <a:xfrm>
                <a:off x="7019925" y="161925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Oval 322"/>
              <p:cNvSpPr>
                <a:spLocks noChangeArrowheads="1"/>
              </p:cNvSpPr>
              <p:nvPr/>
            </p:nvSpPr>
            <p:spPr bwMode="auto">
              <a:xfrm>
                <a:off x="7705725" y="2332038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323"/>
              <p:cNvSpPr>
                <a:spLocks noChangeArrowheads="1"/>
              </p:cNvSpPr>
              <p:nvPr/>
            </p:nvSpPr>
            <p:spPr bwMode="auto">
              <a:xfrm>
                <a:off x="6486525" y="2328863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Oval 324"/>
              <p:cNvSpPr>
                <a:spLocks noChangeArrowheads="1"/>
              </p:cNvSpPr>
              <p:nvPr/>
            </p:nvSpPr>
            <p:spPr bwMode="auto">
              <a:xfrm>
                <a:off x="5795963" y="1630363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990033">
                      <a:gamma/>
                      <a:shade val="46275"/>
                      <a:invGamma/>
                    </a:srgbClr>
                  </a:gs>
                  <a:gs pos="50000">
                    <a:srgbClr val="990033"/>
                  </a:gs>
                  <a:gs pos="100000">
                    <a:srgbClr val="9900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8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325"/>
              <p:cNvSpPr>
                <a:spLocks noChangeArrowheads="1"/>
              </p:cNvSpPr>
              <p:nvPr/>
            </p:nvSpPr>
            <p:spPr bwMode="auto">
              <a:xfrm>
                <a:off x="6770688" y="1470025"/>
                <a:ext cx="182563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400" dirty="0">
                    <a:solidFill>
                      <a:srgbClr val="FFFFFF"/>
                    </a:solidFill>
                  </a:rPr>
                  <a:t>S</a:t>
                </a:r>
                <a:r>
                  <a:rPr lang="es-ES" sz="1400" baseline="-25000" dirty="0">
                    <a:solidFill>
                      <a:srgbClr val="FFFFFF"/>
                    </a:solidFill>
                  </a:rPr>
                  <a:t>2</a:t>
                </a:r>
              </a:p>
            </p:txBody>
          </p:sp>
          <p:sp>
            <p:nvSpPr>
              <p:cNvPr id="86" name="Rectangle 326"/>
              <p:cNvSpPr>
                <a:spLocks noChangeArrowheads="1"/>
              </p:cNvSpPr>
              <p:nvPr/>
            </p:nvSpPr>
            <p:spPr bwMode="auto">
              <a:xfrm>
                <a:off x="7477125" y="2189163"/>
                <a:ext cx="182563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400">
                    <a:solidFill>
                      <a:srgbClr val="FFFFFF"/>
                    </a:solidFill>
                  </a:rPr>
                  <a:t>S</a:t>
                </a:r>
                <a:r>
                  <a:rPr lang="es-ES" sz="1400" baseline="-25000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  <p:grpSp>
          <p:nvGrpSpPr>
            <p:cNvPr id="65" name="Group 327"/>
            <p:cNvGrpSpPr>
              <a:grpSpLocks/>
            </p:cNvGrpSpPr>
            <p:nvPr/>
          </p:nvGrpSpPr>
          <p:grpSpPr bwMode="auto">
            <a:xfrm>
              <a:off x="8083554" y="1924053"/>
              <a:ext cx="473076" cy="1050927"/>
              <a:chOff x="1181" y="1056"/>
              <a:chExt cx="298" cy="662"/>
            </a:xfrm>
          </p:grpSpPr>
          <p:sp>
            <p:nvSpPr>
              <p:cNvPr id="66" name="Rectangle 328"/>
              <p:cNvSpPr>
                <a:spLocks noChangeArrowheads="1"/>
              </p:cNvSpPr>
              <p:nvPr/>
            </p:nvSpPr>
            <p:spPr bwMode="auto">
              <a:xfrm>
                <a:off x="1181" y="1301"/>
                <a:ext cx="9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800">
                    <a:solidFill>
                      <a:srgbClr val="FFFFFF"/>
                    </a:solidFill>
                  </a:rPr>
                  <a:t>V</a:t>
                </a:r>
                <a:endParaRPr lang="es-ES" sz="1800" b="0"/>
              </a:p>
            </p:txBody>
          </p:sp>
          <p:grpSp>
            <p:nvGrpSpPr>
              <p:cNvPr id="67" name="Group 329"/>
              <p:cNvGrpSpPr>
                <a:grpSpLocks/>
              </p:cNvGrpSpPr>
              <p:nvPr/>
            </p:nvGrpSpPr>
            <p:grpSpPr bwMode="auto">
              <a:xfrm>
                <a:off x="1392" y="1056"/>
                <a:ext cx="87" cy="662"/>
                <a:chOff x="1392" y="1056"/>
                <a:chExt cx="87" cy="662"/>
              </a:xfrm>
            </p:grpSpPr>
            <p:sp>
              <p:nvSpPr>
                <p:cNvPr id="68" name="Rectangle 330"/>
                <p:cNvSpPr>
                  <a:spLocks noChangeArrowheads="1"/>
                </p:cNvSpPr>
                <p:nvPr/>
              </p:nvSpPr>
              <p:spPr bwMode="auto">
                <a:xfrm>
                  <a:off x="1398" y="1056"/>
                  <a:ext cx="75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V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9" name="Rectangle 331"/>
                <p:cNvSpPr>
                  <a:spLocks noChangeArrowheads="1"/>
                </p:cNvSpPr>
                <p:nvPr/>
              </p:nvSpPr>
              <p:spPr bwMode="auto">
                <a:xfrm>
                  <a:off x="1395" y="1188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A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0" name="Rectangle 332"/>
                <p:cNvSpPr>
                  <a:spLocks noChangeArrowheads="1"/>
                </p:cNvSpPr>
                <p:nvPr/>
              </p:nvSpPr>
              <p:spPr bwMode="auto">
                <a:xfrm>
                  <a:off x="1401" y="1320"/>
                  <a:ext cx="68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T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1" name="Rectangle 333"/>
                <p:cNvSpPr>
                  <a:spLocks noChangeArrowheads="1"/>
                </p:cNvSpPr>
                <p:nvPr/>
              </p:nvSpPr>
              <p:spPr bwMode="auto">
                <a:xfrm>
                  <a:off x="1392" y="1584"/>
                  <a:ext cx="87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G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" name="Rectangle 334"/>
                <p:cNvSpPr>
                  <a:spLocks noChangeArrowheads="1"/>
                </p:cNvSpPr>
                <p:nvPr/>
              </p:nvSpPr>
              <p:spPr bwMode="auto">
                <a:xfrm>
                  <a:off x="1392" y="1452"/>
                  <a:ext cx="87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s-ES" sz="1400">
                      <a:solidFill>
                        <a:srgbClr val="FFFFFF"/>
                      </a:solidFill>
                    </a:rPr>
                    <a:t>O</a:t>
                  </a:r>
                  <a:endParaRPr lang="es-ES" sz="1400" baseline="-250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87" name="86 Grupo"/>
          <p:cNvGrpSpPr/>
          <p:nvPr/>
        </p:nvGrpSpPr>
        <p:grpSpPr>
          <a:xfrm>
            <a:off x="2443777" y="355346"/>
            <a:ext cx="4343400" cy="669925"/>
            <a:chOff x="2424113" y="414338"/>
            <a:chExt cx="4343400" cy="669925"/>
          </a:xfrm>
        </p:grpSpPr>
        <p:sp>
          <p:nvSpPr>
            <p:cNvPr id="88" name="AutoShape 86"/>
            <p:cNvSpPr>
              <a:spLocks noChangeArrowheads="1"/>
            </p:cNvSpPr>
            <p:nvPr/>
          </p:nvSpPr>
          <p:spPr bwMode="auto">
            <a:xfrm>
              <a:off x="2424113" y="414338"/>
              <a:ext cx="4343400" cy="66992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90000">
                    <a:gamma/>
                    <a:shade val="46275"/>
                    <a:invGamma/>
                  </a:srgbClr>
                </a:gs>
                <a:gs pos="50000">
                  <a:srgbClr val="990000"/>
                </a:gs>
                <a:gs pos="100000">
                  <a:srgbClr val="99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Text Box 87"/>
            <p:cNvSpPr txBox="1">
              <a:spLocks noChangeArrowheads="1"/>
            </p:cNvSpPr>
            <p:nvPr/>
          </p:nvSpPr>
          <p:spPr bwMode="auto">
            <a:xfrm>
              <a:off x="2690813" y="487690"/>
              <a:ext cx="3810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ESTRUCTURA Y </a:t>
              </a:r>
              <a:r>
                <a:rPr lang="es-MX" sz="1400" dirty="0" err="1" smtClean="0">
                  <a:solidFill>
                    <a:srgbClr val="FFFF66"/>
                  </a:solidFill>
                  <a:latin typeface="Times New Roman" pitchFamily="18" charset="0"/>
                </a:rPr>
                <a:t>NEUROBIOQUÍMICA</a:t>
              </a:r>
              <a:r>
                <a:rPr lang="es-MX" sz="1400" dirty="0" smtClean="0">
                  <a:solidFill>
                    <a:srgbClr val="FFFF66"/>
                  </a:solidFill>
                  <a:latin typeface="Times New Roman" pitchFamily="18" charset="0"/>
                </a:rPr>
                <a:t> DE </a:t>
              </a:r>
              <a:r>
                <a:rPr lang="es-MX" sz="1400" dirty="0">
                  <a:solidFill>
                    <a:srgbClr val="FFFF66"/>
                  </a:solidFill>
                  <a:latin typeface="Times New Roman" pitchFamily="18" charset="0"/>
                </a:rPr>
                <a:t>LA MEMORIA</a:t>
              </a:r>
              <a:endParaRPr lang="es-ES" sz="1400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pic>
        <p:nvPicPr>
          <p:cNvPr id="90" name="89 Imagen" descr="nuevo-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235457"/>
            <a:ext cx="900686" cy="9006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4653</TotalTime>
  <Words>586</Words>
  <Application>Microsoft Office PowerPoint</Application>
  <PresentationFormat>Presentación en pantalla (4:3)</PresentationFormat>
  <Paragraphs>345</Paragraphs>
  <Slides>14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>N E U R O S C I E N C 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Dr. Armando Mansilla Olivares</dc:creator>
  <cp:lastModifiedBy>Armando Mansilla</cp:lastModifiedBy>
  <cp:revision>316</cp:revision>
  <cp:lastPrinted>2011-06-30T19:14:03Z</cp:lastPrinted>
  <dcterms:created xsi:type="dcterms:W3CDTF">2002-07-04T23:25:43Z</dcterms:created>
  <dcterms:modified xsi:type="dcterms:W3CDTF">2018-03-21T21:43:16Z</dcterms:modified>
</cp:coreProperties>
</file>