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72" r:id="rId10"/>
    <p:sldId id="266" r:id="rId11"/>
    <p:sldId id="265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minarios,%20pl&#225;ticas%20y%20clases\SIMPOSIUM%20HP%202017\figure%20frecuencia%20de%20NEC%20Simposium%20H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NO ROP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Sheet1!$D$7:$E$7</c:f>
              <c:strCache>
                <c:ptCount val="2"/>
                <c:pt idx="0">
                  <c:v>CONTROL</c:v>
                </c:pt>
                <c:pt idx="1">
                  <c:v>DHA</c:v>
                </c:pt>
              </c:strCache>
            </c:strRef>
          </c:cat>
          <c:val>
            <c:numRef>
              <c:f>Sheet1!$D$8:$E$8</c:f>
              <c:numCache>
                <c:formatCode>General</c:formatCode>
                <c:ptCount val="2"/>
                <c:pt idx="0">
                  <c:v>21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STAGE I AND II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cat>
            <c:strRef>
              <c:f>Sheet1!$D$7:$E$7</c:f>
              <c:strCache>
                <c:ptCount val="2"/>
                <c:pt idx="0">
                  <c:v>CONTROL</c:v>
                </c:pt>
                <c:pt idx="1">
                  <c:v>DHA</c:v>
                </c:pt>
              </c:strCache>
            </c:strRef>
          </c:cat>
          <c:val>
            <c:numRef>
              <c:f>Sheet1!$D$9:$E$9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Sheet1!$C$10</c:f>
              <c:strCache>
                <c:ptCount val="1"/>
                <c:pt idx="0">
                  <c:v>STAGE III WITH/WITHOUT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Sheet1!$D$7:$E$7</c:f>
              <c:strCache>
                <c:ptCount val="2"/>
                <c:pt idx="0">
                  <c:v>CONTROL</c:v>
                </c:pt>
                <c:pt idx="1">
                  <c:v>DHA</c:v>
                </c:pt>
              </c:strCache>
            </c:strRef>
          </c:cat>
          <c:val>
            <c:numRef>
              <c:f>Sheet1!$D$10:$E$10</c:f>
              <c:numCache>
                <c:formatCode>General</c:formatCode>
                <c:ptCount val="2"/>
                <c:pt idx="0">
                  <c:v>19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474656"/>
        <c:axId val="428475048"/>
      </c:barChart>
      <c:catAx>
        <c:axId val="42847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28475048"/>
        <c:crosses val="autoZero"/>
        <c:auto val="1"/>
        <c:lblAlgn val="ctr"/>
        <c:lblOffset val="100"/>
        <c:noMultiLvlLbl val="0"/>
      </c:catAx>
      <c:valAx>
        <c:axId val="42847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2847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61826596783964E-2"/>
          <c:y val="4.6994463397498194E-2"/>
          <c:w val="0.66210486531567314"/>
          <c:h val="0.84696753361889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ECN confirmada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Hoja1!$C$4:$D$4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Hoja1!$C$5:$D$5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170208"/>
        <c:axId val="333206568"/>
      </c:barChart>
      <c:catAx>
        <c:axId val="33317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3206568"/>
        <c:crosses val="autoZero"/>
        <c:auto val="1"/>
        <c:lblAlgn val="ctr"/>
        <c:lblOffset val="100"/>
        <c:noMultiLvlLbl val="0"/>
      </c:catAx>
      <c:valAx>
        <c:axId val="333206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317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24909490894565"/>
          <c:y val="0.47359681855328428"/>
          <c:w val="0.24835411198600174"/>
          <c:h val="7.8996427529892263E-2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6087-E638-450A-BEA0-5FCA97CB4E86}" type="datetimeFigureOut">
              <a:rPr lang="es-MX" smtClean="0"/>
              <a:t>21/03/2018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63936-75A3-481A-B8B5-6942BB3A1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85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45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07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36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35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88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3936-75A3-481A-B8B5-6942BB3A15F0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96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1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9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9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64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3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3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2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5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8497" y="897131"/>
            <a:ext cx="10519719" cy="2509213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/>
              <a:t>Beneficios del ácido </a:t>
            </a:r>
            <a:r>
              <a:rPr lang="es-MX" sz="6000" dirty="0" err="1" smtClean="0"/>
              <a:t>docosahexaenóico</a:t>
            </a:r>
            <a:r>
              <a:rPr lang="es-MX" sz="6000" dirty="0" smtClean="0"/>
              <a:t> en neonatos enfermos</a:t>
            </a:r>
            <a:endParaRPr lang="es-MX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42990" y="4464909"/>
            <a:ext cx="8689976" cy="1721708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10000"/>
              </a:lnSpc>
            </a:pPr>
            <a:r>
              <a:rPr lang="es-MX" dirty="0" smtClean="0"/>
              <a:t>Dra. Mardia López Alarcón</a:t>
            </a:r>
          </a:p>
          <a:p>
            <a:pPr algn="r">
              <a:lnSpc>
                <a:spcPct val="110000"/>
              </a:lnSpc>
            </a:pPr>
            <a:r>
              <a:rPr lang="es-MX" dirty="0" smtClean="0"/>
              <a:t>Unidad de Investigación Médica en Nutrición</a:t>
            </a:r>
          </a:p>
          <a:p>
            <a:pPr algn="r">
              <a:lnSpc>
                <a:spcPct val="110000"/>
              </a:lnSpc>
            </a:pPr>
            <a:r>
              <a:rPr lang="es-MX" dirty="0" smtClean="0"/>
              <a:t>Hospital de Pediatría CMN Siglo XXI</a:t>
            </a:r>
          </a:p>
          <a:p>
            <a:pPr algn="r">
              <a:lnSpc>
                <a:spcPct val="110000"/>
              </a:lnSpc>
            </a:pPr>
            <a:r>
              <a:rPr lang="es-MX" dirty="0" smtClean="0"/>
              <a:t>Instituto Mexicano del Seguro Social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89" y="4818857"/>
            <a:ext cx="1112696" cy="14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93375"/>
            <a:ext cx="1051560" cy="10515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188" y="0"/>
            <a:ext cx="1532237" cy="12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088" y="1795025"/>
            <a:ext cx="6186688" cy="2520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13" y="4200358"/>
            <a:ext cx="4799961" cy="2126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776" y="2112318"/>
            <a:ext cx="3235623" cy="38518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65" y="3767006"/>
            <a:ext cx="2320146" cy="21971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9557" y="2537253"/>
            <a:ext cx="165580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Administración enteral aleatorizada de 75 mg/kg/día de DHA, -2 a 6 días </a:t>
            </a:r>
            <a:r>
              <a:rPr lang="es-MX" sz="1100" dirty="0" err="1"/>
              <a:t>postcx</a:t>
            </a:r>
            <a:endParaRPr lang="es-MX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482" y="-4753"/>
            <a:ext cx="5432926" cy="10672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3965" y="1010227"/>
            <a:ext cx="4112776" cy="698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65" y="82378"/>
            <a:ext cx="1659274" cy="7342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65" y="696892"/>
            <a:ext cx="1981440" cy="362172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H="1">
            <a:off x="11738919" y="4530811"/>
            <a:ext cx="296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11751273" y="4666735"/>
            <a:ext cx="296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11759511" y="3258065"/>
            <a:ext cx="296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477088" y="1788670"/>
            <a:ext cx="6186688" cy="197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3095730" y="3807136"/>
            <a:ext cx="5431963" cy="251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8663775" y="1880593"/>
            <a:ext cx="3371705" cy="3932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2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88" y="135364"/>
            <a:ext cx="6499201" cy="1573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087" y="4512458"/>
            <a:ext cx="4390691" cy="1767050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>
            <a:off x="7623789" y="5242353"/>
            <a:ext cx="477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61" y="1893330"/>
            <a:ext cx="3401926" cy="2692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707" y="1959232"/>
            <a:ext cx="3104520" cy="30672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52" y="0"/>
            <a:ext cx="2058081" cy="914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540" y="728020"/>
            <a:ext cx="2142811" cy="3881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465" y="2026825"/>
            <a:ext cx="2031551" cy="192462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6161" y="1959232"/>
            <a:ext cx="3816205" cy="2553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8424707" y="1959232"/>
            <a:ext cx="3436114" cy="294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3785109" y="4095123"/>
            <a:ext cx="4531634" cy="2184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4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err="1"/>
              <a:t>Effect</a:t>
            </a:r>
            <a:r>
              <a:rPr lang="es-MX" sz="3200" b="1" dirty="0"/>
              <a:t> of enteral </a:t>
            </a:r>
            <a:r>
              <a:rPr lang="es-MX" sz="3200" b="1" dirty="0" err="1"/>
              <a:t>docosahexaenoic</a:t>
            </a:r>
            <a:r>
              <a:rPr lang="es-MX" sz="3200" b="1" dirty="0"/>
              <a:t> </a:t>
            </a:r>
            <a:r>
              <a:rPr lang="es-MX" sz="3200" b="1" dirty="0" err="1"/>
              <a:t>acid</a:t>
            </a:r>
            <a:r>
              <a:rPr lang="es-MX" sz="3200" b="1" dirty="0"/>
              <a:t> </a:t>
            </a:r>
            <a:r>
              <a:rPr lang="es-MX" sz="3200" b="1" dirty="0" err="1"/>
              <a:t>on</a:t>
            </a:r>
            <a:r>
              <a:rPr lang="es-MX" sz="3200" b="1" dirty="0"/>
              <a:t> </a:t>
            </a:r>
            <a:r>
              <a:rPr lang="es-MX" sz="3200" b="1" dirty="0" err="1"/>
              <a:t>the</a:t>
            </a:r>
            <a:r>
              <a:rPr lang="es-MX" sz="3200" b="1" dirty="0"/>
              <a:t> </a:t>
            </a:r>
            <a:r>
              <a:rPr lang="es-MX" sz="3200" b="1" dirty="0" err="1"/>
              <a:t>development</a:t>
            </a:r>
            <a:r>
              <a:rPr lang="es-MX" sz="3200" b="1" dirty="0"/>
              <a:t> of </a:t>
            </a:r>
            <a:r>
              <a:rPr lang="es-MX" sz="3200" b="1" dirty="0" err="1"/>
              <a:t>severe</a:t>
            </a:r>
            <a:r>
              <a:rPr lang="es-MX" sz="3200" b="1" dirty="0"/>
              <a:t> </a:t>
            </a:r>
            <a:r>
              <a:rPr lang="es-MX" sz="3200" b="1" dirty="0" err="1"/>
              <a:t>retinopathy</a:t>
            </a:r>
            <a:r>
              <a:rPr lang="es-MX" sz="3200" b="1" dirty="0"/>
              <a:t> of </a:t>
            </a:r>
            <a:r>
              <a:rPr lang="es-MX" sz="3200" b="1" dirty="0" err="1"/>
              <a:t>prematurity</a:t>
            </a:r>
            <a:r>
              <a:rPr lang="es-MX" sz="1800" dirty="0"/>
              <a:t/>
            </a:r>
            <a:br>
              <a:rPr lang="es-MX" sz="1800" dirty="0"/>
            </a:br>
            <a:r>
              <a:rPr lang="es-MX" sz="1400" dirty="0" smtClean="0"/>
              <a:t>Mariela </a:t>
            </a:r>
            <a:r>
              <a:rPr lang="es-MX" sz="1400" dirty="0" err="1" smtClean="0"/>
              <a:t>Bernabe</a:t>
            </a:r>
            <a:r>
              <a:rPr lang="es-MX" sz="1400" dirty="0" smtClean="0"/>
              <a:t>-García*, </a:t>
            </a:r>
            <a:r>
              <a:rPr lang="es-MX" sz="1400" dirty="0"/>
              <a:t>RN, PhD; </a:t>
            </a:r>
            <a:r>
              <a:rPr lang="es-MX" sz="1400" dirty="0" smtClean="0"/>
              <a:t>Raúl Villegas-Silva </a:t>
            </a:r>
            <a:r>
              <a:rPr lang="es-MX" sz="1400" dirty="0"/>
              <a:t>MD; Astrid </a:t>
            </a:r>
            <a:r>
              <a:rPr lang="es-MX" sz="1400" dirty="0" smtClean="0"/>
              <a:t>Villavicencio-Torres </a:t>
            </a:r>
            <a:r>
              <a:rPr lang="es-MX" sz="1400" dirty="0"/>
              <a:t>MD; Philip C. </a:t>
            </a:r>
            <a:r>
              <a:rPr lang="es-MX" sz="1400" dirty="0" err="1"/>
              <a:t>Calder</a:t>
            </a:r>
            <a:r>
              <a:rPr lang="es-MX" sz="1400" dirty="0"/>
              <a:t> </a:t>
            </a:r>
            <a:r>
              <a:rPr lang="es-MX" sz="1400" dirty="0" smtClean="0"/>
              <a:t>; </a:t>
            </a:r>
            <a:r>
              <a:rPr lang="es-MX" sz="1400" dirty="0"/>
              <a:t>PhD; Maricela </a:t>
            </a:r>
            <a:r>
              <a:rPr lang="es-MX" sz="1400" dirty="0" err="1" smtClean="0"/>
              <a:t>Rodriguez</a:t>
            </a:r>
            <a:r>
              <a:rPr lang="es-MX" sz="1400" dirty="0" smtClean="0"/>
              <a:t>-Cruz, </a:t>
            </a:r>
            <a:r>
              <a:rPr lang="es-MX" sz="1400" dirty="0"/>
              <a:t>PhD; Jorge </a:t>
            </a:r>
            <a:r>
              <a:rPr lang="es-MX" sz="1400" dirty="0" smtClean="0"/>
              <a:t>Maldonado-Hernandez, </a:t>
            </a:r>
            <a:r>
              <a:rPr lang="es-MX" sz="1400" dirty="0"/>
              <a:t>PhD; Patricia </a:t>
            </a:r>
            <a:r>
              <a:rPr lang="es-MX" sz="1400" dirty="0" smtClean="0"/>
              <a:t>Inda-Icaza </a:t>
            </a:r>
            <a:r>
              <a:rPr lang="es-MX" sz="1400" dirty="0"/>
              <a:t>RN, PhD; Denisse </a:t>
            </a:r>
            <a:r>
              <a:rPr lang="es-MX" sz="1400" dirty="0" err="1" smtClean="0"/>
              <a:t>Macias</a:t>
            </a:r>
            <a:r>
              <a:rPr lang="es-MX" sz="1400" dirty="0" smtClean="0"/>
              <a:t>-Loaiza, </a:t>
            </a:r>
            <a:r>
              <a:rPr lang="es-MX" sz="1400" dirty="0"/>
              <a:t>RN; Leonardo </a:t>
            </a:r>
            <a:r>
              <a:rPr lang="es-MX" sz="1400" dirty="0" smtClean="0"/>
              <a:t>Cruz-Reynoso </a:t>
            </a:r>
            <a:r>
              <a:rPr lang="es-MX" sz="1400" dirty="0"/>
              <a:t>MD, </a:t>
            </a:r>
            <a:r>
              <a:rPr lang="es-MX" sz="1400" dirty="0" err="1"/>
              <a:t>MSc</a:t>
            </a:r>
            <a:endParaRPr lang="es-MX" sz="18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28541"/>
              </p:ext>
            </p:extLst>
          </p:nvPr>
        </p:nvGraphicFramePr>
        <p:xfrm>
          <a:off x="5806973" y="1737360"/>
          <a:ext cx="5614035" cy="3895090"/>
        </p:xfrm>
        <a:graphic>
          <a:graphicData uri="http://schemas.openxmlformats.org/drawingml/2006/table">
            <a:tbl>
              <a:tblPr firstRow="1" firstCol="1" bandRow="1"/>
              <a:tblGrid>
                <a:gridCol w="2162175"/>
                <a:gridCol w="1189355"/>
                <a:gridCol w="1330960"/>
                <a:gridCol w="931545"/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 of docosahexaenoic acid on development of the retinopathy of prematurity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DHA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*n = 53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*n = 53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Presence of 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retinopathy of prematurity at any stage, 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(35.8)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(41.5)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0.345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Severity of ROP, n (%)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and II without plus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(15.1)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(5.7)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 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 with/without plus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(20.8)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(35.8)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received, n (%)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(13.2)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(17)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0.787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treatment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Photocoagulation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Cryotherapy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Anti-angiogenic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Photocoagulation + Cryotherapy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Note: there were no cases of ROP stage IV (partially detached 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retin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or V (detached 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retin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69748614"/>
              </p:ext>
            </p:extLst>
          </p:nvPr>
        </p:nvGraphicFramePr>
        <p:xfrm>
          <a:off x="1029729" y="2141838"/>
          <a:ext cx="3674076" cy="314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714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214184" y="733168"/>
            <a:ext cx="77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ISSFAL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23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80498"/>
              </p:ext>
            </p:extLst>
          </p:nvPr>
        </p:nvGraphicFramePr>
        <p:xfrm>
          <a:off x="6122127" y="2099200"/>
          <a:ext cx="5657981" cy="34046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3877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35071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22965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843734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</a:tblGrid>
              <a:tr h="5130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s-MX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Variable </a:t>
                      </a:r>
                      <a:endParaRPr kumimoji="0" lang="es-MX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Grupo</a:t>
                      </a:r>
                      <a:endParaRPr kumimoji="0" lang="es-MX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3" charset="0"/>
                        <a:cs typeface="Times New Roman" pitchFamily="33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39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9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MX" sz="105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9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 </a:t>
                      </a:r>
                      <a:endParaRPr kumimoji="0" lang="es-MX" sz="105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54000" marR="468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  <a:tr h="8861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</a:t>
                      </a:r>
                      <a:r>
                        <a:rPr kumimoji="0" lang="es-MX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(DHA)</a:t>
                      </a:r>
                      <a:endParaRPr kumimoji="0" lang="es-MX" sz="105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n= 71 </a:t>
                      </a:r>
                      <a:endParaRPr kumimoji="0" lang="es-MX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</a:t>
                      </a:r>
                      <a:r>
                        <a:rPr kumimoji="0" lang="es-MX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 (SO)</a:t>
                      </a:r>
                      <a:endParaRPr kumimoji="0" lang="es-MX" sz="105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n= 72  </a:t>
                      </a:r>
                      <a:endParaRPr kumimoji="0" lang="es-MX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1"/>
                  </a:ext>
                </a:extLst>
              </a:tr>
              <a:tr h="125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Unidad de cuidados intensivos neonatales (</a:t>
                      </a:r>
                      <a:r>
                        <a:rPr kumimoji="0" lang="es-MX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UCIN)</a:t>
                      </a:r>
                      <a:r>
                        <a:rPr kumimoji="0" lang="es-MX" sz="105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s-MX" sz="105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días 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50" b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 </a:t>
                      </a: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[2</a:t>
                      </a:r>
                      <a:r>
                        <a:rPr kumimoji="0" lang="es-MX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, 51</a:t>
                      </a: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]</a:t>
                      </a:r>
                      <a:endParaRPr kumimoji="0" lang="es-MX" sz="1050" b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22 </a:t>
                      </a: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[1</a:t>
                      </a:r>
                      <a:r>
                        <a:rPr kumimoji="0" lang="es-MX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, 72</a:t>
                      </a: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]</a:t>
                      </a:r>
                      <a:endParaRPr kumimoji="0" lang="es-MX" sz="1050" b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0.059</a:t>
                      </a:r>
                    </a:p>
                  </a:txBody>
                  <a:tcPr marL="54000" marR="468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3"/>
                  </a:ext>
                </a:extLst>
              </a:tr>
              <a:tr h="74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Estancia hospitalaria total, días </a:t>
                      </a:r>
                    </a:p>
                  </a:txBody>
                  <a:tcPr marL="5400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48 [21</a:t>
                      </a:r>
                      <a:r>
                        <a:rPr kumimoji="0" lang="es-MX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, 95</a:t>
                      </a: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]</a:t>
                      </a:r>
                      <a:endParaRPr kumimoji="0" lang="es-MX" sz="105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97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49 [</a:t>
                      </a:r>
                      <a:r>
                        <a:rPr kumimoji="0" lang="es-MX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18,102</a:t>
                      </a: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33" charset="0"/>
                        </a:rPr>
                        <a:t>]</a:t>
                      </a:r>
                      <a:endParaRPr kumimoji="0" lang="es-MX" sz="105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97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33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0.829</a:t>
                      </a:r>
                    </a:p>
                  </a:txBody>
                  <a:tcPr marL="0" marR="54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  <p:sp>
        <p:nvSpPr>
          <p:cNvPr id="9" name="9 Rectángulo"/>
          <p:cNvSpPr/>
          <p:nvPr/>
        </p:nvSpPr>
        <p:spPr>
          <a:xfrm>
            <a:off x="1073169" y="429790"/>
            <a:ext cx="10369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i="1" dirty="0" smtClean="0">
                <a:solidFill>
                  <a:schemeClr val="tx2"/>
                </a:solidFill>
                <a:latin typeface="+mj-lt"/>
              </a:rPr>
              <a:t>EFECTO DE DHA SOBRE ENTEROCOLITIS NECROSANTE EN </a:t>
            </a:r>
          </a:p>
          <a:p>
            <a:pPr algn="ctr"/>
            <a:r>
              <a:rPr lang="es-MX" sz="3200" b="1" i="1" dirty="0" smtClean="0">
                <a:solidFill>
                  <a:schemeClr val="tx2"/>
                </a:solidFill>
                <a:latin typeface="+mj-lt"/>
              </a:rPr>
              <a:t>PREMATUROS CON PESO AL NACER MENOR A 1500 G </a:t>
            </a:r>
            <a:endParaRPr lang="es-MX" sz="3200" b="1" i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1" name="2 Gráfico"/>
          <p:cNvGraphicFramePr/>
          <p:nvPr>
            <p:extLst>
              <p:ext uri="{D42A27DB-BD31-4B8C-83A1-F6EECF244321}">
                <p14:modId xmlns:p14="http://schemas.microsoft.com/office/powerpoint/2010/main" val="221753831"/>
              </p:ext>
            </p:extLst>
          </p:nvPr>
        </p:nvGraphicFramePr>
        <p:xfrm>
          <a:off x="697192" y="1862256"/>
          <a:ext cx="542928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7 Cerrar llave"/>
          <p:cNvSpPr/>
          <p:nvPr/>
        </p:nvSpPr>
        <p:spPr>
          <a:xfrm rot="16200000">
            <a:off x="2701833" y="1295129"/>
            <a:ext cx="276998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8 CuadroTexto"/>
          <p:cNvSpPr txBox="1"/>
          <p:nvPr/>
        </p:nvSpPr>
        <p:spPr>
          <a:xfrm>
            <a:off x="2495306" y="1719380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p= 0.007</a:t>
            </a:r>
            <a:endParaRPr lang="es-MX" sz="1600" dirty="0"/>
          </a:p>
        </p:txBody>
      </p:sp>
      <p:sp>
        <p:nvSpPr>
          <p:cNvPr id="14" name="19 CuadroTexto"/>
          <p:cNvSpPr txBox="1"/>
          <p:nvPr/>
        </p:nvSpPr>
        <p:spPr>
          <a:xfrm>
            <a:off x="1768762" y="3648206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0%</a:t>
            </a:r>
            <a:endParaRPr lang="es-MX" sz="1400" dirty="0"/>
          </a:p>
        </p:txBody>
      </p:sp>
      <p:sp>
        <p:nvSpPr>
          <p:cNvPr id="15" name="20 CuadroTexto"/>
          <p:cNvSpPr txBox="1"/>
          <p:nvPr/>
        </p:nvSpPr>
        <p:spPr>
          <a:xfrm>
            <a:off x="4054778" y="207657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9%</a:t>
            </a:r>
            <a:endParaRPr lang="es-MX" sz="1400" dirty="0"/>
          </a:p>
        </p:txBody>
      </p:sp>
      <p:sp>
        <p:nvSpPr>
          <p:cNvPr id="16" name="33 CuadroTexto"/>
          <p:cNvSpPr txBox="1"/>
          <p:nvPr/>
        </p:nvSpPr>
        <p:spPr>
          <a:xfrm>
            <a:off x="1707141" y="5313305"/>
            <a:ext cx="2084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cs typeface="Times New Roman" pitchFamily="33" charset="0"/>
              </a:rPr>
              <a:t>ANÁLISIS POR PROTOCOLO</a:t>
            </a:r>
          </a:p>
          <a:p>
            <a:endParaRPr lang="es-MX" sz="1100" b="1" dirty="0" smtClean="0">
              <a:cs typeface="Times New Roman" pitchFamily="33" charset="0"/>
            </a:endParaRPr>
          </a:p>
          <a:p>
            <a:r>
              <a:rPr lang="es-MX" sz="1100" dirty="0" smtClean="0">
                <a:cs typeface="Times New Roman" pitchFamily="33" charset="0"/>
              </a:rPr>
              <a:t>RR= 0.907 IC 95% 0.843</a:t>
            </a:r>
            <a:r>
              <a:rPr lang="es-MX" sz="1100" b="1" dirty="0" smtClean="0">
                <a:cs typeface="Times New Roman" pitchFamily="33" charset="0"/>
              </a:rPr>
              <a:t>- </a:t>
            </a:r>
            <a:r>
              <a:rPr lang="es-MX" sz="1100" dirty="0" smtClean="0">
                <a:cs typeface="Times New Roman" pitchFamily="33" charset="0"/>
              </a:rPr>
              <a:t>0.975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4732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tx2"/>
                </a:solidFill>
                <a:latin typeface="Garamond" pitchFamily="33" charset="0"/>
                <a:ea typeface="MS PGothic" pitchFamily="34" charset="-128"/>
              </a:rPr>
              <a:t>EN RESUMEN, LA ADMINISTRACIÓN DE DHA</a:t>
            </a:r>
            <a:r>
              <a:rPr lang="es-MX" b="1" dirty="0" smtClean="0">
                <a:solidFill>
                  <a:schemeClr val="tx2"/>
                </a:solidFill>
                <a:latin typeface="Garamond" pitchFamily="33" charset="0"/>
                <a:ea typeface="MS PGothic" pitchFamily="34" charset="-128"/>
              </a:rPr>
              <a:t>:</a:t>
            </a:r>
            <a:endParaRPr lang="es-MX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1978" y="1845734"/>
            <a:ext cx="3270422" cy="42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2000" indent="-342900" eaLnBrk="0" hangingPunct="0">
              <a:lnSpc>
                <a:spcPct val="120000"/>
              </a:lnSpc>
              <a:buFont typeface="Wingdings" pitchFamily="33" charset="2"/>
              <a:buChar char="J"/>
            </a:pPr>
            <a:r>
              <a:rPr lang="es-MX" dirty="0">
                <a:ea typeface="MS PGothic" pitchFamily="34" charset="-128"/>
              </a:rPr>
              <a:t> </a:t>
            </a:r>
            <a:r>
              <a:rPr lang="es-MX" b="1" dirty="0">
                <a:ea typeface="MS PGothic" pitchFamily="34" charset="-128"/>
              </a:rPr>
              <a:t>En </a:t>
            </a:r>
            <a:r>
              <a:rPr lang="es-MX" b="1" dirty="0" smtClean="0">
                <a:ea typeface="MS PGothic" pitchFamily="34" charset="-128"/>
              </a:rPr>
              <a:t>RN de término con </a:t>
            </a:r>
            <a:r>
              <a:rPr lang="es-MX" b="1" dirty="0">
                <a:ea typeface="MS PGothic" pitchFamily="34" charset="-128"/>
              </a:rPr>
              <a:t>sepsis</a:t>
            </a:r>
            <a:r>
              <a:rPr lang="es-MX" b="1" dirty="0" smtClean="0">
                <a:ea typeface="MS PGothic" pitchFamily="34" charset="-128"/>
              </a:rPr>
              <a:t>: </a:t>
            </a:r>
            <a:endParaRPr lang="es-MX" b="1" dirty="0">
              <a:ea typeface="MS PGothic" pitchFamily="34" charset="-128"/>
            </a:endParaRP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Protege </a:t>
            </a:r>
            <a:r>
              <a:rPr lang="es-MX" sz="1600" dirty="0">
                <a:ea typeface="MS PGothic" pitchFamily="34" charset="-128"/>
              </a:rPr>
              <a:t>contra el deterioro del estado </a:t>
            </a:r>
            <a:r>
              <a:rPr lang="es-MX" sz="1600" dirty="0" smtClean="0">
                <a:ea typeface="MS PGothic" pitchFamily="34" charset="-128"/>
              </a:rPr>
              <a:t>nutricio.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Disminuye la gravedad del episodio de sepsis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Disminuye la síntesis </a:t>
            </a:r>
            <a:r>
              <a:rPr lang="es-MX" sz="1600" dirty="0" smtClean="0">
                <a:ea typeface="MS PGothic" pitchFamily="34" charset="-128"/>
              </a:rPr>
              <a:t>de </a:t>
            </a:r>
            <a:r>
              <a:rPr lang="es-MX" sz="1600" dirty="0" smtClean="0">
                <a:ea typeface="MS PGothic" pitchFamily="34" charset="-128"/>
              </a:rPr>
              <a:t>IL-1</a:t>
            </a:r>
            <a:r>
              <a:rPr lang="el-GR" sz="1600" dirty="0" smtClean="0">
                <a:ea typeface="MS PGothic" pitchFamily="34" charset="-128"/>
              </a:rPr>
              <a:t>β</a:t>
            </a:r>
            <a:endParaRPr lang="es-MX" dirty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1400" dirty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1050" dirty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1400" dirty="0">
              <a:ea typeface="MS PGothic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9486" y="1845734"/>
            <a:ext cx="3165801" cy="42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342900" eaLnBrk="0" hangingPunct="0">
              <a:lnSpc>
                <a:spcPct val="120000"/>
              </a:lnSpc>
              <a:buFont typeface="Wingdings" pitchFamily="33" charset="2"/>
              <a:buChar char="J"/>
            </a:pPr>
            <a:r>
              <a:rPr lang="es-MX" sz="1800" b="1" dirty="0" smtClean="0">
                <a:ea typeface="MS PGothic" pitchFamily="34" charset="-128"/>
              </a:rPr>
              <a:t>En </a:t>
            </a:r>
            <a:r>
              <a:rPr lang="es-MX" sz="1800" b="1" dirty="0" smtClean="0">
                <a:ea typeface="MS PGothic" pitchFamily="34" charset="-128"/>
              </a:rPr>
              <a:t>RN sometidos </a:t>
            </a:r>
            <a:r>
              <a:rPr lang="es-MX" sz="1800" b="1" dirty="0" smtClean="0">
                <a:ea typeface="MS PGothic" pitchFamily="34" charset="-128"/>
              </a:rPr>
              <a:t>a cirugía cardiovascular: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Modula la </a:t>
            </a:r>
            <a:r>
              <a:rPr lang="es-MX" sz="1600" dirty="0" smtClean="0">
                <a:ea typeface="MS PGothic" pitchFamily="34" charset="-128"/>
              </a:rPr>
              <a:t>respuesta de </a:t>
            </a:r>
            <a:r>
              <a:rPr lang="es-MX" sz="1600" dirty="0" err="1" smtClean="0">
                <a:ea typeface="MS PGothic" pitchFamily="34" charset="-128"/>
              </a:rPr>
              <a:t>citocinas</a:t>
            </a:r>
            <a:endParaRPr lang="es-MX" sz="1600" dirty="0" smtClean="0">
              <a:ea typeface="MS PGothic" pitchFamily="34" charset="-128"/>
            </a:endParaRP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Disminuye el desarrollo de fallas orgánicas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Disminuye la estancia en UCIN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600" dirty="0" smtClean="0">
                <a:ea typeface="MS PGothic" pitchFamily="34" charset="-128"/>
              </a:rPr>
              <a:t>Reduce el uso de analgésicos opioides</a:t>
            </a:r>
          </a:p>
          <a:p>
            <a:pPr marL="72000" indent="-342900" eaLnBrk="0" hangingPunct="0">
              <a:lnSpc>
                <a:spcPct val="120000"/>
              </a:lnSpc>
            </a:pPr>
            <a:endParaRPr lang="es-MX" sz="1400" dirty="0" smtClean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900" dirty="0" smtClean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1400" dirty="0">
              <a:ea typeface="MS PGothic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23010" y="1954108"/>
            <a:ext cx="3277012" cy="42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342900" eaLnBrk="0" hangingPunct="0">
              <a:lnSpc>
                <a:spcPct val="120000"/>
              </a:lnSpc>
              <a:buFont typeface="Wingdings" pitchFamily="33" charset="2"/>
              <a:buChar char="J"/>
            </a:pPr>
            <a:r>
              <a:rPr lang="es-MX" sz="1800" b="1" dirty="0" smtClean="0">
                <a:solidFill>
                  <a:srgbClr val="000000"/>
                </a:solidFill>
                <a:ea typeface="MS PGothic" pitchFamily="34" charset="-128"/>
              </a:rPr>
              <a:t>En neonatos prematuros: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800" dirty="0" smtClean="0">
                <a:solidFill>
                  <a:srgbClr val="000000"/>
                </a:solidFill>
                <a:ea typeface="MS PGothic" pitchFamily="34" charset="-128"/>
              </a:rPr>
              <a:t>Reduce el desarrollo de enterocolitis necrotizante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800" dirty="0" smtClean="0">
                <a:solidFill>
                  <a:srgbClr val="000000"/>
                </a:solidFill>
                <a:ea typeface="MS PGothic" pitchFamily="34" charset="-128"/>
              </a:rPr>
              <a:t>Reduce la estancia en UCIN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s-MX" sz="1800" dirty="0" smtClean="0">
                <a:solidFill>
                  <a:srgbClr val="000000"/>
                </a:solidFill>
                <a:ea typeface="MS PGothic" pitchFamily="34" charset="-128"/>
              </a:rPr>
              <a:t>Protege contra el desarrollo de retinopatía</a:t>
            </a:r>
          </a:p>
          <a:p>
            <a:pPr marL="72000" indent="-342900" eaLnBrk="0" hangingPunct="0">
              <a:lnSpc>
                <a:spcPct val="120000"/>
              </a:lnSpc>
            </a:pPr>
            <a:endParaRPr lang="es-MX" sz="1200" dirty="0" smtClean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1000" dirty="0" smtClean="0">
              <a:ea typeface="MS PGothic" pitchFamily="34" charset="-128"/>
            </a:endParaRPr>
          </a:p>
          <a:p>
            <a:pPr marL="72000" indent="-342900" eaLnBrk="0" hangingPunct="0">
              <a:lnSpc>
                <a:spcPct val="120000"/>
              </a:lnSpc>
            </a:pPr>
            <a:endParaRPr lang="es-MX" sz="1200" dirty="0">
              <a:ea typeface="MS PGothic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962400" y="1954108"/>
            <a:ext cx="0" cy="3636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7868195" y="1954108"/>
            <a:ext cx="0" cy="3636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92640" y="3544389"/>
            <a:ext cx="237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Agradecimientos:</a:t>
            </a:r>
          </a:p>
          <a:p>
            <a:r>
              <a:rPr lang="es-MX" sz="1200" dirty="0" smtClean="0"/>
              <a:t>Dra. Mariela </a:t>
            </a:r>
            <a:r>
              <a:rPr lang="es-MX" sz="1200" dirty="0" err="1" smtClean="0"/>
              <a:t>Bernabe</a:t>
            </a:r>
            <a:r>
              <a:rPr lang="es-MX" sz="1200" dirty="0" smtClean="0"/>
              <a:t>-García</a:t>
            </a:r>
          </a:p>
          <a:p>
            <a:r>
              <a:rPr lang="es-MX" sz="1200" dirty="0" smtClean="0"/>
              <a:t>Dr. Raúl Villegas Silva</a:t>
            </a:r>
          </a:p>
          <a:p>
            <a:r>
              <a:rPr lang="es-MX" sz="1200" dirty="0" smtClean="0"/>
              <a:t>Dr. Leonardo Cruz Reynoso</a:t>
            </a:r>
          </a:p>
          <a:p>
            <a:r>
              <a:rPr lang="es-MX" sz="1200" dirty="0" smtClean="0"/>
              <a:t>Dr. Javier Mancilla Ramírez</a:t>
            </a:r>
          </a:p>
          <a:p>
            <a:r>
              <a:rPr lang="es-MX" sz="1200" dirty="0" smtClean="0"/>
              <a:t>Dr. Jorge Maldonado Hernández</a:t>
            </a:r>
          </a:p>
          <a:p>
            <a:r>
              <a:rPr lang="es-MX" sz="1200" dirty="0" smtClean="0"/>
              <a:t>Dr. Francisco Blanco Favela</a:t>
            </a:r>
          </a:p>
          <a:p>
            <a:r>
              <a:rPr lang="es-MX" sz="1200" dirty="0" smtClean="0"/>
              <a:t>Dra. Karina </a:t>
            </a:r>
            <a:r>
              <a:rPr lang="es-MX" sz="1200" dirty="0" smtClean="0"/>
              <a:t>Chávez Rueda</a:t>
            </a:r>
          </a:p>
          <a:p>
            <a:r>
              <a:rPr lang="es-MX" sz="1200" dirty="0" smtClean="0"/>
              <a:t>Dr. Gabriel González Moreno</a:t>
            </a:r>
          </a:p>
          <a:p>
            <a:r>
              <a:rPr lang="es-MX" sz="1200" dirty="0" smtClean="0"/>
              <a:t>Dra. Olivia del Valle</a:t>
            </a:r>
            <a:endParaRPr lang="es-MX" sz="1200" dirty="0" smtClean="0"/>
          </a:p>
          <a:p>
            <a:endParaRPr lang="es-MX" sz="1200" dirty="0" smtClean="0"/>
          </a:p>
          <a:p>
            <a:endParaRPr lang="es-MX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63" y="541000"/>
            <a:ext cx="7596274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Qué es el ácido </a:t>
            </a:r>
            <a:r>
              <a:rPr lang="es-MX" dirty="0" err="1" smtClean="0"/>
              <a:t>docosahexaenóico</a:t>
            </a:r>
            <a:r>
              <a:rPr lang="es-MX" dirty="0" smtClean="0"/>
              <a:t> (DHA)?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9120"/>
          </a:xfrm>
        </p:spPr>
        <p:txBody>
          <a:bodyPr>
            <a:normAutofit/>
          </a:bodyPr>
          <a:lstStyle/>
          <a:p>
            <a:r>
              <a:rPr lang="es-MX" dirty="0" smtClean="0"/>
              <a:t>Ácido graso poliinsaturado de cadena larga de la serie omega-3</a:t>
            </a:r>
          </a:p>
          <a:p>
            <a:r>
              <a:rPr lang="es-MX" dirty="0" smtClean="0"/>
              <a:t>Proviene del ácido </a:t>
            </a:r>
            <a:r>
              <a:rPr lang="es-MX" dirty="0" err="1" smtClean="0"/>
              <a:t>linolénico</a:t>
            </a:r>
            <a:r>
              <a:rPr lang="es-MX" dirty="0" smtClean="0"/>
              <a:t> (esencial)</a:t>
            </a:r>
          </a:p>
          <a:p>
            <a:r>
              <a:rPr lang="es-MX" dirty="0"/>
              <a:t>Los requerimientos en los recién nacidos son de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FAO/OMS 1994: </a:t>
            </a:r>
          </a:p>
          <a:p>
            <a:pPr lvl="2"/>
            <a:r>
              <a:rPr lang="es-MX" dirty="0" smtClean="0"/>
              <a:t>Prematuros 0.60% del total de ácidos grasos (40 mg/kg/d) </a:t>
            </a:r>
          </a:p>
          <a:p>
            <a:pPr lvl="2"/>
            <a:r>
              <a:rPr lang="es-MX" dirty="0" smtClean="0"/>
              <a:t>Término 0.35% del total de ácidos grasos (20 mg/kg/d</a:t>
            </a:r>
            <a:r>
              <a:rPr lang="es-MX" dirty="0"/>
              <a:t>)</a:t>
            </a:r>
            <a:r>
              <a:rPr lang="es-MX" dirty="0" smtClean="0"/>
              <a:t> </a:t>
            </a:r>
          </a:p>
          <a:p>
            <a:pPr lvl="1"/>
            <a:r>
              <a:rPr lang="es-MX" dirty="0"/>
              <a:t>Consenso de expertos </a:t>
            </a:r>
            <a:r>
              <a:rPr lang="es-MX" dirty="0" smtClean="0"/>
              <a:t>2008: al </a:t>
            </a:r>
            <a:r>
              <a:rPr lang="es-MX" dirty="0"/>
              <a:t>menos </a:t>
            </a:r>
            <a:r>
              <a:rPr lang="es-MX" dirty="0" smtClean="0"/>
              <a:t>0.20% </a:t>
            </a:r>
            <a:r>
              <a:rPr lang="es-MX" dirty="0"/>
              <a:t>de total de </a:t>
            </a:r>
            <a:r>
              <a:rPr lang="es-MX" dirty="0" smtClean="0"/>
              <a:t>ácidos </a:t>
            </a:r>
            <a:r>
              <a:rPr lang="es-MX" dirty="0"/>
              <a:t>grasos, no exceder de </a:t>
            </a:r>
            <a:r>
              <a:rPr lang="es-MX" dirty="0" smtClean="0"/>
              <a:t>0.50%.</a:t>
            </a:r>
          </a:p>
          <a:p>
            <a:pPr lvl="1"/>
            <a:r>
              <a:rPr lang="es-MX" dirty="0" smtClean="0"/>
              <a:t>La leche materna contiene de 0.28-0.37%</a:t>
            </a:r>
            <a:endParaRPr lang="es-MX" dirty="0"/>
          </a:p>
          <a:p>
            <a:r>
              <a:rPr lang="es-MX" dirty="0" smtClean="0"/>
              <a:t>Se requiere para:</a:t>
            </a:r>
          </a:p>
          <a:p>
            <a:pPr lvl="1"/>
            <a:r>
              <a:rPr lang="es-MX" dirty="0" smtClean="0"/>
              <a:t>Estructural: cerebro y retina</a:t>
            </a:r>
          </a:p>
          <a:p>
            <a:pPr lvl="1"/>
            <a:r>
              <a:rPr lang="es-MX" dirty="0" smtClean="0"/>
              <a:t>Respuesta inmunológica</a:t>
            </a:r>
          </a:p>
          <a:p>
            <a:pPr lvl="1"/>
            <a:r>
              <a:rPr lang="es-MX" dirty="0" smtClean="0"/>
              <a:t>Sensibilidad a la insulina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36475" y="5869094"/>
            <a:ext cx="4275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FAO/OMS. Report of a Join Expert Consultation. Rome 1994;49-55</a:t>
            </a:r>
          </a:p>
          <a:p>
            <a:r>
              <a:rPr lang="en-US" sz="1200" dirty="0" err="1" smtClean="0"/>
              <a:t>Koletzko</a:t>
            </a:r>
            <a:r>
              <a:rPr lang="en-US" sz="1200" dirty="0" smtClean="0"/>
              <a:t> </a:t>
            </a:r>
            <a:r>
              <a:rPr lang="en-US" sz="1200" dirty="0"/>
              <a:t>B y cols. J Perinat Med 2008;36:5–14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2" y="1967654"/>
            <a:ext cx="3590564" cy="1404003"/>
          </a:xfrm>
          <a:prstGeom prst="rect">
            <a:avLst/>
          </a:prstGeom>
        </p:spPr>
      </p:pic>
      <p:sp>
        <p:nvSpPr>
          <p:cNvPr id="6" name="Abrir llave 5"/>
          <p:cNvSpPr/>
          <p:nvPr/>
        </p:nvSpPr>
        <p:spPr>
          <a:xfrm>
            <a:off x="4075612" y="5042263"/>
            <a:ext cx="600892" cy="1057663"/>
          </a:xfrm>
          <a:prstGeom prst="leftBrace">
            <a:avLst>
              <a:gd name="adj1" fmla="val 8333"/>
              <a:gd name="adj2" fmla="val 491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437557" y="5198382"/>
            <a:ext cx="171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Antiinflamatorio</a:t>
            </a:r>
          </a:p>
          <a:p>
            <a:r>
              <a:rPr lang="es-MX" dirty="0" err="1" smtClean="0"/>
              <a:t>Resolvinas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81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534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Rol anti-inflamatorio del DHA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524000" y="1785927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Acido </a:t>
            </a:r>
            <a:r>
              <a:rPr lang="es-MX" dirty="0" err="1"/>
              <a:t>linoléico</a:t>
            </a:r>
            <a:r>
              <a:rPr lang="es-MX" dirty="0"/>
              <a:t> (LA)</a:t>
            </a:r>
          </a:p>
          <a:p>
            <a:pPr algn="ctr"/>
            <a:r>
              <a:rPr lang="es-MX" dirty="0"/>
              <a:t>C18:2-6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Ácido </a:t>
            </a:r>
            <a:r>
              <a:rPr lang="es-MX" dirty="0" err="1"/>
              <a:t>araquidónico</a:t>
            </a:r>
            <a:r>
              <a:rPr lang="es-MX" dirty="0"/>
              <a:t> (AA)</a:t>
            </a:r>
          </a:p>
          <a:p>
            <a:pPr algn="ctr"/>
            <a:r>
              <a:rPr lang="es-MX" dirty="0"/>
              <a:t>C20:4-6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 err="1"/>
              <a:t>Endoperóxidos</a:t>
            </a:r>
            <a:r>
              <a:rPr lang="es-MX" dirty="0"/>
              <a:t>  cíclicos</a:t>
            </a:r>
          </a:p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rgbClr val="C00000"/>
                </a:solidFill>
              </a:rPr>
              <a:t>TXA2</a:t>
            </a:r>
            <a:r>
              <a:rPr lang="es-MX" dirty="0"/>
              <a:t>      </a:t>
            </a:r>
            <a:r>
              <a:rPr lang="es-MX" dirty="0">
                <a:solidFill>
                  <a:schemeClr val="bg1"/>
                </a:solidFill>
              </a:rPr>
              <a:t>TXA3      </a:t>
            </a:r>
            <a:r>
              <a:rPr lang="es-MX" dirty="0">
                <a:solidFill>
                  <a:srgbClr val="C00000"/>
                </a:solidFill>
              </a:rPr>
              <a:t>PGI2     </a:t>
            </a:r>
            <a:r>
              <a:rPr lang="es-MX" dirty="0">
                <a:solidFill>
                  <a:schemeClr val="bg1"/>
                </a:solidFill>
              </a:rPr>
              <a:t>PGI3</a:t>
            </a:r>
          </a:p>
          <a:p>
            <a:pPr algn="ctr"/>
            <a:endParaRPr lang="es-MX" dirty="0"/>
          </a:p>
          <a:p>
            <a:pPr algn="ctr"/>
            <a:r>
              <a:rPr lang="es-MX" i="1" dirty="0" err="1"/>
              <a:t>Tromboxanos</a:t>
            </a:r>
            <a:r>
              <a:rPr lang="es-MX" i="1" dirty="0"/>
              <a:t>     Prostaglandinas</a:t>
            </a:r>
          </a:p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524496" y="1785927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rgbClr val="C00000"/>
                </a:solidFill>
              </a:rPr>
              <a:t>LTB4</a:t>
            </a:r>
            <a:r>
              <a:rPr lang="es-MX" dirty="0"/>
              <a:t>      </a:t>
            </a:r>
            <a:r>
              <a:rPr lang="es-MX" dirty="0">
                <a:solidFill>
                  <a:schemeClr val="bg1"/>
                </a:solidFill>
              </a:rPr>
              <a:t>LTB5</a:t>
            </a:r>
            <a:r>
              <a:rPr lang="es-MX" dirty="0"/>
              <a:t>          </a:t>
            </a:r>
            <a:r>
              <a:rPr lang="es-MX" dirty="0">
                <a:solidFill>
                  <a:srgbClr val="C00000"/>
                </a:solidFill>
              </a:rPr>
              <a:t>LTC4</a:t>
            </a:r>
            <a:r>
              <a:rPr lang="es-MX" dirty="0"/>
              <a:t>     </a:t>
            </a:r>
            <a:r>
              <a:rPr lang="es-MX" dirty="0">
                <a:solidFill>
                  <a:schemeClr val="bg1"/>
                </a:solidFill>
              </a:rPr>
              <a:t>LTC5</a:t>
            </a:r>
          </a:p>
          <a:p>
            <a:pPr algn="ctr"/>
            <a:endParaRPr lang="es-MX" dirty="0"/>
          </a:p>
          <a:p>
            <a:pPr algn="ctr"/>
            <a:r>
              <a:rPr lang="es-MX" i="1" dirty="0" err="1"/>
              <a:t>Leucotrienos</a:t>
            </a:r>
            <a:endParaRPr lang="es-MX" i="1" dirty="0"/>
          </a:p>
          <a:p>
            <a:pPr algn="ctr"/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3096398" y="2499512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5400000">
            <a:off x="2703489" y="3749677"/>
            <a:ext cx="107157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0800000" flipV="1">
            <a:off x="2381224" y="4572008"/>
            <a:ext cx="857256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238480" y="4572008"/>
            <a:ext cx="500066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4167174" y="3000372"/>
            <a:ext cx="2000264" cy="7143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5400000">
            <a:off x="5917405" y="3964785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524496" y="1785926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LTA4                   </a:t>
            </a:r>
            <a:r>
              <a:rPr lang="es-MX" dirty="0">
                <a:solidFill>
                  <a:schemeClr val="bg1"/>
                </a:solidFill>
              </a:rPr>
              <a:t>LTA5     LTA666</a:t>
            </a:r>
          </a:p>
          <a:p>
            <a:pPr algn="ctr"/>
            <a:endParaRPr lang="es-MX" dirty="0"/>
          </a:p>
          <a:p>
            <a:pPr algn="ctr"/>
            <a:endParaRPr lang="es-MX" dirty="0">
              <a:solidFill>
                <a:srgbClr val="C00000"/>
              </a:solidFill>
            </a:endParaRPr>
          </a:p>
          <a:p>
            <a:pPr algn="ctr"/>
            <a:endParaRPr lang="es-MX" i="1" dirty="0"/>
          </a:p>
          <a:p>
            <a:pPr algn="ctr"/>
            <a:endParaRPr lang="es-MX" dirty="0"/>
          </a:p>
        </p:txBody>
      </p:sp>
      <p:cxnSp>
        <p:nvCxnSpPr>
          <p:cNvPr id="28" name="27 Conector recto de flecha"/>
          <p:cNvCxnSpPr/>
          <p:nvPr/>
        </p:nvCxnSpPr>
        <p:spPr>
          <a:xfrm rot="5400000">
            <a:off x="6096000" y="4572008"/>
            <a:ext cx="357190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381752" y="4500570"/>
            <a:ext cx="1214446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881554" y="6072207"/>
            <a:ext cx="179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Pro-inflamatorios</a:t>
            </a:r>
          </a:p>
          <a:p>
            <a:endParaRPr lang="es-MX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Rol anti-inflamatorio del DHA</a:t>
            </a:r>
            <a:endParaRPr lang="es-MX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524000" y="1785927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Acido </a:t>
            </a:r>
            <a:r>
              <a:rPr lang="es-MX" dirty="0" err="1"/>
              <a:t>linoléico</a:t>
            </a:r>
            <a:r>
              <a:rPr lang="es-MX" dirty="0"/>
              <a:t> (LA)</a:t>
            </a:r>
          </a:p>
          <a:p>
            <a:pPr algn="ctr"/>
            <a:r>
              <a:rPr lang="es-MX" dirty="0"/>
              <a:t>C18:2-6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Ácido </a:t>
            </a:r>
            <a:r>
              <a:rPr lang="es-MX" dirty="0" err="1"/>
              <a:t>araquidónico</a:t>
            </a:r>
            <a:r>
              <a:rPr lang="es-MX" dirty="0"/>
              <a:t> (AA)</a:t>
            </a:r>
          </a:p>
          <a:p>
            <a:pPr algn="ctr"/>
            <a:r>
              <a:rPr lang="es-MX" dirty="0"/>
              <a:t>C20:4-6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 err="1"/>
              <a:t>Endoperóxidos</a:t>
            </a:r>
            <a:r>
              <a:rPr lang="es-MX" dirty="0"/>
              <a:t>  cíclicos</a:t>
            </a:r>
          </a:p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rgbClr val="C00000"/>
                </a:solidFill>
              </a:rPr>
              <a:t>TXA2</a:t>
            </a:r>
            <a:r>
              <a:rPr lang="es-MX" dirty="0"/>
              <a:t>      </a:t>
            </a:r>
            <a:r>
              <a:rPr lang="es-MX" dirty="0">
                <a:solidFill>
                  <a:srgbClr val="FFC000"/>
                </a:solidFill>
              </a:rPr>
              <a:t>TXA3</a:t>
            </a:r>
            <a:r>
              <a:rPr lang="es-MX" dirty="0"/>
              <a:t>      </a:t>
            </a:r>
            <a:r>
              <a:rPr lang="es-MX" dirty="0">
                <a:solidFill>
                  <a:srgbClr val="C00000"/>
                </a:solidFill>
              </a:rPr>
              <a:t>PGI2     </a:t>
            </a:r>
            <a:r>
              <a:rPr lang="es-MX" dirty="0">
                <a:solidFill>
                  <a:srgbClr val="FFC000"/>
                </a:solidFill>
              </a:rPr>
              <a:t>PGI3</a:t>
            </a:r>
          </a:p>
          <a:p>
            <a:pPr algn="ctr"/>
            <a:endParaRPr lang="es-MX" dirty="0"/>
          </a:p>
          <a:p>
            <a:pPr algn="ctr"/>
            <a:r>
              <a:rPr lang="es-MX" i="1" dirty="0" err="1"/>
              <a:t>Tromboxanos</a:t>
            </a:r>
            <a:r>
              <a:rPr lang="es-MX" i="1" dirty="0"/>
              <a:t>     Prostaglandinas</a:t>
            </a:r>
          </a:p>
          <a:p>
            <a:pPr algn="ctr"/>
            <a:endParaRPr lang="es-MX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524496" y="1791263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Acido 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s-MX" dirty="0">
                <a:latin typeface="Arial"/>
                <a:cs typeface="Arial"/>
              </a:rPr>
              <a:t>-</a:t>
            </a:r>
            <a:r>
              <a:rPr lang="es-MX" dirty="0" err="1"/>
              <a:t>linolénico</a:t>
            </a:r>
            <a:r>
              <a:rPr lang="es-MX" dirty="0"/>
              <a:t> (ALA)</a:t>
            </a:r>
          </a:p>
          <a:p>
            <a:pPr algn="ctr"/>
            <a:r>
              <a:rPr lang="es-MX" dirty="0"/>
              <a:t>C18:3-3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Ácido </a:t>
            </a:r>
            <a:r>
              <a:rPr lang="es-MX" dirty="0" err="1"/>
              <a:t>eicosapenataenóico</a:t>
            </a:r>
            <a:r>
              <a:rPr lang="es-MX" dirty="0"/>
              <a:t> (EPA)</a:t>
            </a:r>
          </a:p>
          <a:p>
            <a:pPr algn="ctr"/>
            <a:r>
              <a:rPr lang="es-MX" dirty="0"/>
              <a:t>C20:5-3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LTA4                   LTA5     </a:t>
            </a:r>
            <a:r>
              <a:rPr lang="es-MX" dirty="0">
                <a:solidFill>
                  <a:schemeClr val="bg1"/>
                </a:solidFill>
              </a:rPr>
              <a:t>LTA666</a:t>
            </a:r>
          </a:p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rgbClr val="C00000"/>
                </a:solidFill>
              </a:rPr>
              <a:t>LTB4</a:t>
            </a:r>
            <a:r>
              <a:rPr lang="es-MX" dirty="0"/>
              <a:t>      </a:t>
            </a:r>
            <a:r>
              <a:rPr lang="es-MX" dirty="0">
                <a:solidFill>
                  <a:schemeClr val="accent1"/>
                </a:solidFill>
              </a:rPr>
              <a:t>LTB5</a:t>
            </a:r>
            <a:r>
              <a:rPr lang="es-MX" dirty="0"/>
              <a:t>          </a:t>
            </a:r>
            <a:r>
              <a:rPr lang="es-MX" dirty="0">
                <a:solidFill>
                  <a:srgbClr val="C00000"/>
                </a:solidFill>
              </a:rPr>
              <a:t>LTC4</a:t>
            </a:r>
            <a:r>
              <a:rPr lang="es-MX" dirty="0"/>
              <a:t>     </a:t>
            </a:r>
            <a:r>
              <a:rPr lang="es-MX" dirty="0">
                <a:solidFill>
                  <a:schemeClr val="accent1"/>
                </a:solidFill>
              </a:rPr>
              <a:t>LTC5</a:t>
            </a:r>
          </a:p>
          <a:p>
            <a:pPr algn="ctr"/>
            <a:endParaRPr lang="es-MX" dirty="0"/>
          </a:p>
          <a:p>
            <a:pPr algn="ctr"/>
            <a:r>
              <a:rPr lang="es-MX" i="1" dirty="0" err="1"/>
              <a:t>Leucotrienos</a:t>
            </a:r>
            <a:endParaRPr lang="es-MX" i="1" dirty="0"/>
          </a:p>
          <a:p>
            <a:pPr algn="ctr"/>
            <a:endParaRPr lang="es-MX" dirty="0"/>
          </a:p>
        </p:txBody>
      </p:sp>
      <p:cxnSp>
        <p:nvCxnSpPr>
          <p:cNvPr id="28" name="27 Conector recto de flecha"/>
          <p:cNvCxnSpPr/>
          <p:nvPr/>
        </p:nvCxnSpPr>
        <p:spPr>
          <a:xfrm rot="5400000">
            <a:off x="3096398" y="2499512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2703489" y="3749677"/>
            <a:ext cx="107157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rot="10800000" flipV="1">
            <a:off x="2381224" y="4572008"/>
            <a:ext cx="857256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3238480" y="4572008"/>
            <a:ext cx="500066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7132645" y="2463793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6846893" y="3678239"/>
            <a:ext cx="107157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10800000" flipV="1">
            <a:off x="7024694" y="4500570"/>
            <a:ext cx="571504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7596198" y="4500570"/>
            <a:ext cx="85725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421017" y="3429000"/>
            <a:ext cx="306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Ácido </a:t>
            </a:r>
            <a:r>
              <a:rPr lang="es-MX" dirty="0" err="1"/>
              <a:t>docosahexaenóico</a:t>
            </a:r>
            <a:r>
              <a:rPr lang="es-MX" dirty="0"/>
              <a:t> (DHA)</a:t>
            </a:r>
          </a:p>
        </p:txBody>
      </p:sp>
      <p:cxnSp>
        <p:nvCxnSpPr>
          <p:cNvPr id="37" name="36 Conector recto"/>
          <p:cNvCxnSpPr/>
          <p:nvPr/>
        </p:nvCxnSpPr>
        <p:spPr>
          <a:xfrm rot="5400000" flipH="1" flipV="1">
            <a:off x="9596462" y="3071810"/>
            <a:ext cx="71438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10800000">
            <a:off x="8953520" y="2714620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8024826" y="2928934"/>
            <a:ext cx="857256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10800000" flipV="1">
            <a:off x="4095736" y="2928934"/>
            <a:ext cx="2714644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5400000">
            <a:off x="3774265" y="3964785"/>
            <a:ext cx="642942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10800000" flipV="1">
            <a:off x="3238480" y="4572008"/>
            <a:ext cx="85725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4095736" y="4572008"/>
            <a:ext cx="428628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167174" y="3000372"/>
            <a:ext cx="2000264" cy="7143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5400000">
            <a:off x="5917405" y="3964785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4881554" y="6072207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Pro-inflamatorios</a:t>
            </a:r>
          </a:p>
          <a:p>
            <a:r>
              <a:rPr lang="es-MX" dirty="0">
                <a:solidFill>
                  <a:srgbClr val="EEB500"/>
                </a:solidFill>
              </a:rPr>
              <a:t>Anti-inflamatorios</a:t>
            </a:r>
          </a:p>
        </p:txBody>
      </p:sp>
      <p:cxnSp>
        <p:nvCxnSpPr>
          <p:cNvPr id="48" name="47 Conector recto de flecha"/>
          <p:cNvCxnSpPr/>
          <p:nvPr/>
        </p:nvCxnSpPr>
        <p:spPr>
          <a:xfrm rot="5400000">
            <a:off x="6096000" y="4572008"/>
            <a:ext cx="357190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6381752" y="4500570"/>
            <a:ext cx="1214446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10242044" y="3798332"/>
            <a:ext cx="355165" cy="601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0210799" y="4467533"/>
            <a:ext cx="117230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err="1" smtClean="0"/>
              <a:t>Resolvinas</a:t>
            </a:r>
            <a:endParaRPr lang="es-MX" dirty="0" smtClean="0"/>
          </a:p>
          <a:p>
            <a:r>
              <a:rPr lang="es-MX" dirty="0" err="1" smtClean="0"/>
              <a:t>Protectinas</a:t>
            </a:r>
            <a:endParaRPr lang="es-MX" dirty="0" smtClean="0"/>
          </a:p>
          <a:p>
            <a:r>
              <a:rPr lang="es-MX" dirty="0" err="1" smtClean="0"/>
              <a:t>Maresinas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9866769" y="3805320"/>
            <a:ext cx="1583826" cy="187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solvinas y protect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9014"/>
            <a:ext cx="10078051" cy="61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878595" y="889686"/>
            <a:ext cx="2751437" cy="1433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26" y="4178086"/>
            <a:ext cx="2773920" cy="8305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2" y="2637612"/>
            <a:ext cx="1257031" cy="657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1" y="1128585"/>
            <a:ext cx="1841917" cy="9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Modelos de intervención con DHA en neonatos enfermos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349829" y="2290354"/>
            <a:ext cx="5634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 smtClean="0"/>
              <a:t>Con sepsis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 smtClean="0"/>
              <a:t>Cirugía cardiovascular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 smtClean="0"/>
              <a:t>Prematuros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1799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01" y="2194345"/>
            <a:ext cx="4281466" cy="32736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419" y="6467938"/>
            <a:ext cx="3706576" cy="30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47" y="171622"/>
            <a:ext cx="7108501" cy="14732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637136" y="3161211"/>
            <a:ext cx="3994164" cy="2773811"/>
            <a:chOff x="6655351" y="2091038"/>
            <a:chExt cx="5026726" cy="26924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55351" y="2091038"/>
              <a:ext cx="5026726" cy="2692400"/>
            </a:xfrm>
            <a:prstGeom prst="rect">
              <a:avLst/>
            </a:prstGeom>
          </p:spPr>
        </p:pic>
        <p:cxnSp>
          <p:nvCxnSpPr>
            <p:cNvPr id="3" name="Conector recto de flecha 2"/>
            <p:cNvCxnSpPr/>
            <p:nvPr/>
          </p:nvCxnSpPr>
          <p:spPr>
            <a:xfrm flipH="1">
              <a:off x="10824519" y="4382531"/>
              <a:ext cx="559947" cy="8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44331" y="4124102"/>
              <a:ext cx="640135" cy="158510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50" y="1910739"/>
            <a:ext cx="2924340" cy="209888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3124" y="4596714"/>
            <a:ext cx="165580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Administración enteral aleatorizada de </a:t>
            </a:r>
            <a:r>
              <a:rPr lang="es-MX" sz="1100" dirty="0" smtClean="0"/>
              <a:t>100mg/kg/día </a:t>
            </a:r>
            <a:r>
              <a:rPr lang="es-MX" sz="1100" dirty="0"/>
              <a:t>de DHA, </a:t>
            </a:r>
            <a:r>
              <a:rPr lang="es-MX" sz="1100" dirty="0" smtClean="0"/>
              <a:t>por 14 días</a:t>
            </a:r>
            <a:endParaRPr lang="es-MX" sz="1100" dirty="0"/>
          </a:p>
        </p:txBody>
      </p:sp>
      <p:sp>
        <p:nvSpPr>
          <p:cNvPr id="8" name="Rectángulo 7"/>
          <p:cNvSpPr/>
          <p:nvPr/>
        </p:nvSpPr>
        <p:spPr>
          <a:xfrm>
            <a:off x="3145956" y="2194345"/>
            <a:ext cx="4264130" cy="3273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7567917" y="2319924"/>
            <a:ext cx="4038811" cy="361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6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18" y="2097111"/>
            <a:ext cx="5940676" cy="343288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05302" y="1836214"/>
            <a:ext cx="3903087" cy="4117340"/>
            <a:chOff x="5537475" y="1770312"/>
            <a:chExt cx="3903087" cy="438918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7475" y="1795849"/>
              <a:ext cx="1117050" cy="436365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3556" y="1770312"/>
              <a:ext cx="1929450" cy="433959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512" y="1983431"/>
              <a:ext cx="1117050" cy="74930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315" y="6383466"/>
            <a:ext cx="4112776" cy="3683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033" y="138191"/>
            <a:ext cx="7514701" cy="153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405" y="5912173"/>
            <a:ext cx="3858901" cy="241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030" y="6051873"/>
            <a:ext cx="3554251" cy="2032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38814" y="1831069"/>
            <a:ext cx="4617004" cy="442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371709" y="1860169"/>
            <a:ext cx="5514005" cy="442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1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15" y="6383466"/>
            <a:ext cx="4112776" cy="368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62" y="2108427"/>
            <a:ext cx="6245326" cy="3225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33" y="138191"/>
            <a:ext cx="7514701" cy="15367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0956" y="3688375"/>
            <a:ext cx="640135" cy="15851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 t="6918" b="1996"/>
          <a:stretch>
            <a:fillRect/>
          </a:stretch>
        </p:blipFill>
        <p:spPr bwMode="auto">
          <a:xfrm>
            <a:off x="905690" y="2108427"/>
            <a:ext cx="3763511" cy="345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975360" y="2625159"/>
            <a:ext cx="3596640" cy="383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7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530</TotalTime>
  <Words>646</Words>
  <Application>Microsoft Office PowerPoint</Application>
  <PresentationFormat>Panorámica</PresentationFormat>
  <Paragraphs>242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Garamond</vt:lpstr>
      <vt:lpstr>Times New Roman</vt:lpstr>
      <vt:lpstr>Wingdings</vt:lpstr>
      <vt:lpstr>Retrospección</vt:lpstr>
      <vt:lpstr>Beneficios del ácido docosahexaenóico en neonatos enfermos</vt:lpstr>
      <vt:lpstr>Qué es el ácido docosahexaenóico (DHA)?</vt:lpstr>
      <vt:lpstr>Rol anti-inflamatorio del DHA</vt:lpstr>
      <vt:lpstr>Rol anti-inflamatorio del DHA</vt:lpstr>
      <vt:lpstr>Presentación de PowerPoint</vt:lpstr>
      <vt:lpstr>Modelos de intervención con DHA en neonatos enfermos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Effect of enteral docosahexaenoic acid on the development of severe retinopathy of prematurity Mariela Bernabe-García*, RN, PhD; Raúl Villegas-Silva MD; Astrid Villavicencio-Torres MD; Philip C. Calder ; PhD; Maricela Rodriguez-Cruz, PhD; Jorge Maldonado-Hernandez, PhD; Patricia Inda-Icaza RN, PhD; Denisse Macias-Loaiza, RN; Leonardo Cruz-Reynoso MD, MSc</vt:lpstr>
      <vt:lpstr>Presentación de PowerPoint</vt:lpstr>
      <vt:lpstr>EN RESUMEN, LA ADMINISTRACIÓN DE DHA: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Beneficios del ácido docosahexaenóico en neonatos enfermos</dc:title>
  <dc:creator>Mardya Lopez</dc:creator>
  <cp:lastModifiedBy>Mardya Lopez</cp:lastModifiedBy>
  <cp:revision>44</cp:revision>
  <dcterms:created xsi:type="dcterms:W3CDTF">2018-03-06T21:36:40Z</dcterms:created>
  <dcterms:modified xsi:type="dcterms:W3CDTF">2018-03-21T20:43:49Z</dcterms:modified>
</cp:coreProperties>
</file>