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36" r:id="rId2"/>
    <p:sldId id="982" r:id="rId3"/>
    <p:sldId id="983" r:id="rId4"/>
    <p:sldId id="948" r:id="rId5"/>
    <p:sldId id="990" r:id="rId6"/>
    <p:sldId id="944" r:id="rId7"/>
    <p:sldId id="897" r:id="rId8"/>
    <p:sldId id="971" r:id="rId9"/>
    <p:sldId id="965" r:id="rId10"/>
    <p:sldId id="966" r:id="rId11"/>
    <p:sldId id="975" r:id="rId12"/>
    <p:sldId id="976" r:id="rId13"/>
    <p:sldId id="984" r:id="rId14"/>
    <p:sldId id="978" r:id="rId15"/>
    <p:sldId id="972" r:id="rId16"/>
    <p:sldId id="979" r:id="rId17"/>
    <p:sldId id="980" r:id="rId18"/>
    <p:sldId id="774" r:id="rId1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4" autoAdjust="0"/>
    <p:restoredTop sz="96416" autoAdjust="0"/>
  </p:normalViewPr>
  <p:slideViewPr>
    <p:cSldViewPr>
      <p:cViewPr varScale="1">
        <p:scale>
          <a:sx n="149" d="100"/>
          <a:sy n="149" d="100"/>
        </p:scale>
        <p:origin x="27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8160-FED3-4D3D-84EF-AB36F1548CF4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75E9E-B8B9-42B8-AD67-0EBD4C770F1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30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7152238-4792-4D92-A46D-4FC8AF7543C0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3F4C6DC-82BF-456A-8D72-21ACFF306B4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83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59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educativos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E7689-7BA2-475C-9156-E5946776E5C2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84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23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882D-CFEC-47CB-95B9-D88EE76ED615}" type="datetimeFigureOut">
              <a:rPr lang="es-MX" smtClean="0"/>
              <a:pPr/>
              <a:t>21/08/18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6D5FE-C9D9-4A48-8FCB-7A9195E260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frm=1&amp;source=images&amp;cd=&amp;cad=rja&amp;uact=8&amp;ved=0CAcQjRw&amp;url=http://www.directionsmag.com/articles/starlight-overview-and-interview-with-battelles-brian-kritzstein/123525&amp;ei=4LdFVL2FHcXDmwXojYDoAQ&amp;bvm=bv.77880786,d.dGc&amp;psig=AFQjCNFZ00TF-V3mhhKvfq5tYKWlHIxKWQ&amp;ust=141394145116315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.au/imgres?imgurl=http://www.infobarrel.com/media/image/54054.jpg&amp;imgrefurl=http://peekaboo-vision.blogspot.com/2012/11/a-wordcloud-in-python.html&amp;docid=kvDRPpXWxzcQLM&amp;tbnid=GYwBG58PULfWLM:&amp;w=781&amp;h=401&amp;ei=HqBFVNK0FYezmAX0ooGAAw&amp;ved=0CAIQxiAwAA&amp;iact=c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4 CuadroTexto"/>
          <p:cNvSpPr txBox="1">
            <a:spLocks noChangeArrowheads="1"/>
          </p:cNvSpPr>
          <p:nvPr/>
        </p:nvSpPr>
        <p:spPr bwMode="auto">
          <a:xfrm>
            <a:off x="-2671" y="2492896"/>
            <a:ext cx="9144000" cy="2308324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Potencial de la analítica del aprendizaje en evaluación educativa</a:t>
            </a:r>
          </a:p>
        </p:txBody>
      </p:sp>
      <p:pic>
        <p:nvPicPr>
          <p:cNvPr id="7" name="Picture 2" descr="http://www.matcuer.unam.mx/~LAISLA/imagenes/logoU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889" y="321989"/>
            <a:ext cx="1655199" cy="1858103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619889" y="5169798"/>
            <a:ext cx="7984559" cy="120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4" b="1" dirty="0">
                <a:solidFill>
                  <a:srgbClr val="0070C0"/>
                </a:solidFill>
                <a:latin typeface="Calibri"/>
                <a:cs typeface="Calibri"/>
              </a:rPr>
              <a:t>Dr. Adrián Alejandro Martínez González </a:t>
            </a:r>
          </a:p>
          <a:p>
            <a:pPr algn="ctr"/>
            <a:r>
              <a:rPr lang="es-ES" sz="3604" b="1" dirty="0">
                <a:solidFill>
                  <a:srgbClr val="0070C0"/>
                </a:solidFill>
                <a:latin typeface="Calibri"/>
                <a:cs typeface="Calibri"/>
              </a:rPr>
              <a:t>adrianmartinez38@gmail.com</a:t>
            </a:r>
          </a:p>
        </p:txBody>
      </p:sp>
      <p:pic>
        <p:nvPicPr>
          <p:cNvPr id="5" name="Picture 21" descr="Facultad de Medicina UNAM">
            <a:extLst>
              <a:ext uri="{FF2B5EF4-FFF2-40B4-BE49-F238E27FC236}">
                <a16:creationId xmlns:a16="http://schemas.microsoft.com/office/drawing/2014/main" id="{ACC30BCF-4A0C-C745-8C5F-0BC18824D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687" y="321989"/>
            <a:ext cx="2042745" cy="1933800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C6E9C0-FC55-E24B-A4C6-C5453108F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463" y="419628"/>
            <a:ext cx="4102224" cy="16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8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5143"/>
            <a:ext cx="30432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67915" y="1052316"/>
            <a:ext cx="8640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+mj-lt"/>
              </a:rPr>
              <a:t>Combinación</a:t>
            </a:r>
            <a:r>
              <a:rPr lang="en-US" altLang="en-US" sz="2800" dirty="0">
                <a:solidFill>
                  <a:srgbClr val="002060"/>
                </a:solidFill>
                <a:latin typeface="+mj-lt"/>
              </a:rPr>
              <a:t> de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</a:rPr>
              <a:t>datos</a:t>
            </a:r>
            <a:r>
              <a:rPr lang="en-US" alt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</a:rPr>
              <a:t>estructurados</a:t>
            </a:r>
            <a:r>
              <a:rPr lang="en-US" altLang="en-US" sz="2800" dirty="0">
                <a:solidFill>
                  <a:srgbClr val="002060"/>
                </a:solidFill>
                <a:latin typeface="+mj-lt"/>
              </a:rPr>
              <a:t> y no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</a:rPr>
              <a:t>estructurados</a:t>
            </a:r>
            <a:endParaRPr lang="en-US" altLang="en-US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6388" name="Picture 9" descr="https://encrypted-tbn0.gstatic.com/images?q=tbn:ANd9GcQn-SANqs-o9c7FV3Kjm7W4jcEnkUei4N71XAPGNHe_RvNWeC-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98" y="4149080"/>
            <a:ext cx="304323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98" y="1859905"/>
            <a:ext cx="304323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0432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itle 4"/>
          <p:cNvSpPr>
            <a:spLocks noGrp="1"/>
          </p:cNvSpPr>
          <p:nvPr>
            <p:ph type="title"/>
          </p:nvPr>
        </p:nvSpPr>
        <p:spPr>
          <a:xfrm>
            <a:off x="683568" y="176885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</a:rPr>
              <a:t>Visualización</a:t>
            </a:r>
            <a:r>
              <a:rPr lang="en-US" altLang="en-US" sz="3600" b="1" dirty="0">
                <a:solidFill>
                  <a:srgbClr val="002060"/>
                </a:solidFill>
              </a:rPr>
              <a:t> de </a:t>
            </a:r>
            <a:r>
              <a:rPr lang="en-US" altLang="en-US" sz="3600" b="1" dirty="0" err="1">
                <a:solidFill>
                  <a:srgbClr val="002060"/>
                </a:solidFill>
              </a:rPr>
              <a:t>los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datos</a:t>
            </a:r>
            <a:endParaRPr lang="en-AU" alt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9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>
            <a:noAutofit/>
          </a:bodyPr>
          <a:lstStyle/>
          <a:p>
            <a:r>
              <a:rPr lang="es-MX" altLang="es-MX" sz="3600" b="1" dirty="0">
                <a:solidFill>
                  <a:srgbClr val="002060"/>
                </a:solidFill>
                <a:latin typeface="+mn-lt"/>
                <a:cs typeface="Verdana"/>
              </a:rPr>
              <a:t>Pirámide de Miller</a:t>
            </a:r>
            <a:br>
              <a:rPr lang="es-MX" altLang="es-MX" sz="3600" b="1" dirty="0">
                <a:solidFill>
                  <a:srgbClr val="002060"/>
                </a:solidFill>
                <a:latin typeface="+mn-lt"/>
                <a:cs typeface="Verdana"/>
              </a:rPr>
            </a:br>
            <a:r>
              <a:rPr lang="es-MX" altLang="es-MX" sz="3600" b="1" dirty="0">
                <a:solidFill>
                  <a:srgbClr val="002060"/>
                </a:solidFill>
                <a:latin typeface="+mn-lt"/>
                <a:cs typeface="Verdana"/>
              </a:rPr>
              <a:t>y los instrumentos de evaluación</a:t>
            </a:r>
            <a:endParaRPr lang="es-ES" altLang="es-MX" sz="3600" b="1" dirty="0">
              <a:solidFill>
                <a:srgbClr val="002060"/>
              </a:solidFill>
              <a:latin typeface="+mn-lt"/>
              <a:cs typeface="Verdana"/>
            </a:endParaRPr>
          </a:p>
        </p:txBody>
      </p:sp>
      <p:pic>
        <p:nvPicPr>
          <p:cNvPr id="211971" name="Picture 4" descr="trangulo04D3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90" y="1427244"/>
            <a:ext cx="8607684" cy="5430756"/>
          </a:xfrm>
        </p:spPr>
      </p:pic>
    </p:spTree>
    <p:extLst>
      <p:ext uri="{BB962C8B-B14F-4D97-AF65-F5344CB8AC3E}">
        <p14:creationId xmlns:p14="http://schemas.microsoft.com/office/powerpoint/2010/main" val="83071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71600" y="38356"/>
            <a:ext cx="734481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 tipos de evaluación del aprendizaje y Analítica del aprendizaje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321175"/>
              </p:ext>
            </p:extLst>
          </p:nvPr>
        </p:nvGraphicFramePr>
        <p:xfrm>
          <a:off x="251520" y="980728"/>
          <a:ext cx="8712968" cy="5230878"/>
        </p:xfrm>
        <a:graphic>
          <a:graphicData uri="http://schemas.openxmlformats.org/drawingml/2006/table">
            <a:tbl>
              <a:tblPr firstRow="1" firstCol="1" bandRow="1"/>
              <a:tblGrid>
                <a:gridCol w="306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evaluación del aprendizaje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Técnicas de AA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Medida de los datos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 del tipo de comprensión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cuantitativo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Estadísticas descriptivas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de reactivos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Puntuación actual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utilizado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 de acceso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736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Panel de discusión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de Redes Sociales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Interacción entre estudiante y facilitador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Interacción entre estudiantes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581025" algn="l"/>
                        </a:tabLst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Medidas de interacción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 de los mensajes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Longitud de los mensajes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Temas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581025" algn="l"/>
                        </a:tabLst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8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cualitativo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del discurso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de la conversación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Calidad de los mensajes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conceptos y teorías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Patrones comunes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Repetición de eventos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Palabras clave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lecha derecha 5"/>
          <p:cNvSpPr/>
          <p:nvPr/>
        </p:nvSpPr>
        <p:spPr>
          <a:xfrm>
            <a:off x="7972121" y="6350218"/>
            <a:ext cx="704335" cy="2471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CuadroTexto 1"/>
          <p:cNvSpPr txBox="1"/>
          <p:nvPr/>
        </p:nvSpPr>
        <p:spPr>
          <a:xfrm>
            <a:off x="107504" y="6237312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Martin, Florence and </a:t>
            </a:r>
            <a:r>
              <a:rPr lang="en-US" sz="1600" dirty="0" err="1"/>
              <a:t>Ndoye</a:t>
            </a:r>
            <a:r>
              <a:rPr lang="en-US" sz="1600" dirty="0"/>
              <a:t>, </a:t>
            </a:r>
            <a:r>
              <a:rPr lang="en-US" sz="1600" dirty="0" err="1"/>
              <a:t>Abdou</a:t>
            </a:r>
            <a:r>
              <a:rPr lang="en-US" sz="1600" dirty="0"/>
              <a:t>. Using Learning Analytics to Assess Student Learning Online. Journal of University Teaching &amp; Learning Practice 13(3), 2016.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11847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SNAPP social network analysis (SNA) o </a:t>
            </a:r>
            <a:r>
              <a:rPr lang="en-US" b="1" dirty="0" err="1">
                <a:solidFill>
                  <a:srgbClr val="002060"/>
                </a:solidFill>
              </a:rPr>
              <a:t>sociograma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Reading 20 Section 1249 Discussion 20110404 SNAP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348880"/>
            <a:ext cx="5147734" cy="3482565"/>
          </a:xfrm>
        </p:spPr>
      </p:pic>
    </p:spTree>
    <p:extLst>
      <p:ext uri="{BB962C8B-B14F-4D97-AF65-F5344CB8AC3E}">
        <p14:creationId xmlns:p14="http://schemas.microsoft.com/office/powerpoint/2010/main" val="318658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24279"/>
              </p:ext>
            </p:extLst>
          </p:nvPr>
        </p:nvGraphicFramePr>
        <p:xfrm>
          <a:off x="251520" y="116632"/>
          <a:ext cx="8640959" cy="6041982"/>
        </p:xfrm>
        <a:graphic>
          <a:graphicData uri="http://schemas.openxmlformats.org/drawingml/2006/table">
            <a:tbl>
              <a:tblPr firstRow="1" firstCol="1" bandRow="1"/>
              <a:tblGrid>
                <a:gridCol w="297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evaluación del aprendizaje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Técnicas de AA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Medida de los datos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Evaluaciones centradas en</a:t>
                      </a:r>
                      <a:r>
                        <a:rPr lang="es-MX" sz="1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reflexión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cualitativo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de contenido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Mapeo conceptual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</a:t>
                      </a:r>
                      <a:r>
                        <a:rPr lang="es-MX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documental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581025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Calidad de la reflexión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Razón fundamental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Perspectiva múltiple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 en teorías o marcos teóricos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Patrones comunes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Repetición de eventos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Palabras clave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664">
                <a:tc>
                  <a:txBody>
                    <a:bodyPr/>
                    <a:lstStyle/>
                    <a:p>
                      <a:endParaRPr lang="es-MX" sz="1600" dirty="0">
                        <a:latin typeface="+mn-lt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+mn-lt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tabLst>
                          <a:tab pos="581025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 de escritura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Errores gramaticales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SzPct val="109000"/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Errores tipográficos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SzPct val="109000"/>
                        <a:buFont typeface="Symbol" panose="05050102010706020507" pitchFamily="18" charset="2"/>
                        <a:buChar char=""/>
                        <a:tabLst>
                          <a:tab pos="581025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Coherencia de las ideas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1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</a:t>
                      </a:r>
                      <a:r>
                        <a:rPr lang="es-MX" sz="1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basada en proyectos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Observación de análisis cuantitativo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Calidad de la</a:t>
                      </a:r>
                      <a:r>
                        <a:rPr lang="es-MX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evidencia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de los instrumentos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</a:t>
                      </a:r>
                      <a:r>
                        <a:rPr lang="es-MX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instrumentos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Justificación</a:t>
                      </a:r>
                      <a:r>
                        <a:rPr lang="es-MX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los instrumentos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Palabras clave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399">
                <a:tc>
                  <a:txBody>
                    <a:bodyPr/>
                    <a:lstStyle/>
                    <a:p>
                      <a:endParaRPr lang="es-MX" sz="1600">
                        <a:latin typeface="+mn-lt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+mn-lt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Puntuación</a:t>
                      </a:r>
                      <a:r>
                        <a:rPr lang="es-MX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actual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utilizado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 de acceso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7504" y="6273225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Martin, Florence and </a:t>
            </a:r>
            <a:r>
              <a:rPr lang="en-US" sz="1600" dirty="0" err="1"/>
              <a:t>Ndoye</a:t>
            </a:r>
            <a:r>
              <a:rPr lang="en-US" sz="1600" dirty="0"/>
              <a:t>, </a:t>
            </a:r>
            <a:r>
              <a:rPr lang="en-US" sz="1600" dirty="0" err="1"/>
              <a:t>Abdou</a:t>
            </a:r>
            <a:r>
              <a:rPr lang="en-US" sz="1600" dirty="0"/>
              <a:t>. Using Learning Analytics to Assess Student Learning  Online. Journal of University Teaching &amp; Learning Practice 13(3), 2016.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7775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030716" cy="1234458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Beneficios de la analítica en la evaluación del aprendizaje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3957" y="2060848"/>
            <a:ext cx="8191822" cy="41764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MX" b="1" dirty="0">
                <a:solidFill>
                  <a:srgbClr val="002060"/>
                </a:solidFill>
              </a:rPr>
              <a:t>Para el estudiante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Seguimiento de su progreso.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Realimentación personalizada.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Ruta y/o recursos de aprendizaje personalizados (intervenciones).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Impacto en su compromiso y motivación.</a:t>
            </a:r>
          </a:p>
        </p:txBody>
      </p:sp>
    </p:spTree>
    <p:extLst>
      <p:ext uri="{BB962C8B-B14F-4D97-AF65-F5344CB8AC3E}">
        <p14:creationId xmlns:p14="http://schemas.microsoft.com/office/powerpoint/2010/main" val="3246587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17601"/>
            <a:ext cx="7992888" cy="152249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Beneficios de la analítica en la evaluación del aprendizaje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886197"/>
            <a:ext cx="8784976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3800" b="1" dirty="0">
                <a:solidFill>
                  <a:srgbClr val="002060"/>
                </a:solidFill>
              </a:rPr>
              <a:t>Para el docente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Seguimiento del desempeño docente.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Realimentación adaptada a los resultados de las evaluaciones de docentes.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Desempeño profesional continuo.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Mejora en el diseño del curso, materiales y estrategias de instrucción.</a:t>
            </a:r>
          </a:p>
        </p:txBody>
      </p:sp>
    </p:spTree>
    <p:extLst>
      <p:ext uri="{BB962C8B-B14F-4D97-AF65-F5344CB8AC3E}">
        <p14:creationId xmlns:p14="http://schemas.microsoft.com/office/powerpoint/2010/main" val="142713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05703"/>
            <a:ext cx="7920880" cy="1567114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Beneficios de la analítica en la evaluación del aprendizaje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772817"/>
            <a:ext cx="8784976" cy="49685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MX" sz="3800" b="1" dirty="0">
                <a:solidFill>
                  <a:srgbClr val="002060"/>
                </a:solidFill>
              </a:rPr>
              <a:t>Para la institución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Prevenir el abandono y rezago académico de  los estudiantes.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Mejorar el egreso.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Ayudar a estudiantes en riesgo.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Implementar medidas para el éxito académico.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Mejorar la enseñanza mediante herramientas, recursos digitales y formación docente.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3200" dirty="0"/>
              <a:t>Planificar la educación con garantía de calidad.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940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 descr="C:\Users\Melchor Sánchez\Pictures\Pasantes SS SEM 2014\20140609_135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164" y="5805264"/>
            <a:ext cx="9213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Cada estudiante es una persona, con todo lo que ello implica</a:t>
            </a:r>
          </a:p>
        </p:txBody>
      </p:sp>
    </p:spTree>
    <p:extLst>
      <p:ext uri="{BB962C8B-B14F-4D97-AF65-F5344CB8AC3E}">
        <p14:creationId xmlns:p14="http://schemas.microsoft.com/office/powerpoint/2010/main" val="380398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3275856" y="2596102"/>
            <a:ext cx="2952328" cy="198502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ESTUDIANTE</a:t>
            </a:r>
            <a:endParaRPr lang="es-ES" sz="2800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3670017" y="756696"/>
            <a:ext cx="2242797" cy="88011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ACTIVIDADES</a:t>
            </a:r>
            <a:endParaRPr lang="es-ES" sz="2800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507259" y="5336182"/>
            <a:ext cx="2432893" cy="126117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RECURSOS</a:t>
            </a:r>
            <a:endParaRPr lang="es-ES" sz="2800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26774" y="2780928"/>
            <a:ext cx="2933058" cy="190035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ENTORNOS:</a:t>
            </a:r>
          </a:p>
          <a:p>
            <a:pPr algn="ctr"/>
            <a:r>
              <a:rPr lang="es-MX" sz="2800" b="1" dirty="0"/>
              <a:t>Presenciales</a:t>
            </a:r>
          </a:p>
          <a:p>
            <a:pPr algn="ctr"/>
            <a:r>
              <a:rPr lang="es-MX" sz="2800" b="1" dirty="0"/>
              <a:t>Virtuales</a:t>
            </a:r>
          </a:p>
          <a:p>
            <a:pPr algn="ctr"/>
            <a:r>
              <a:rPr lang="es-MX" sz="2800" b="1" dirty="0"/>
              <a:t>Mixtos</a:t>
            </a:r>
            <a:endParaRPr lang="es-ES" sz="2800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509659" y="2965423"/>
            <a:ext cx="2504053" cy="124638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RESULTADOS DE APRENDIZAJE</a:t>
            </a:r>
            <a:endParaRPr lang="es-ES" sz="2800" b="1" dirty="0"/>
          </a:p>
        </p:txBody>
      </p:sp>
      <p:sp>
        <p:nvSpPr>
          <p:cNvPr id="13" name="Flecha arriba y abajo 12"/>
          <p:cNvSpPr/>
          <p:nvPr/>
        </p:nvSpPr>
        <p:spPr>
          <a:xfrm>
            <a:off x="4643805" y="1916832"/>
            <a:ext cx="288235" cy="720080"/>
          </a:xfrm>
          <a:prstGeom prst="upDownArrow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350" b="1"/>
          </a:p>
        </p:txBody>
      </p:sp>
      <p:sp>
        <p:nvSpPr>
          <p:cNvPr id="15" name="Flecha arriba y abajo 14"/>
          <p:cNvSpPr/>
          <p:nvPr/>
        </p:nvSpPr>
        <p:spPr>
          <a:xfrm>
            <a:off x="4715813" y="4533019"/>
            <a:ext cx="288235" cy="803163"/>
          </a:xfrm>
          <a:prstGeom prst="upDownArrow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350" b="1"/>
          </a:p>
        </p:txBody>
      </p:sp>
      <p:sp>
        <p:nvSpPr>
          <p:cNvPr id="16" name="Flecha izquierda y derecha 15"/>
          <p:cNvSpPr/>
          <p:nvPr/>
        </p:nvSpPr>
        <p:spPr>
          <a:xfrm>
            <a:off x="5889847" y="3483361"/>
            <a:ext cx="914401" cy="377687"/>
          </a:xfrm>
          <a:prstGeom prst="leftRightArrow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350" b="1"/>
          </a:p>
        </p:txBody>
      </p:sp>
      <p:sp>
        <p:nvSpPr>
          <p:cNvPr id="17" name="Flecha izquierda y derecha 16"/>
          <p:cNvSpPr/>
          <p:nvPr/>
        </p:nvSpPr>
        <p:spPr>
          <a:xfrm>
            <a:off x="2765982" y="3411353"/>
            <a:ext cx="914401" cy="377687"/>
          </a:xfrm>
          <a:prstGeom prst="leftRightArrow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350" b="1"/>
          </a:p>
        </p:txBody>
      </p:sp>
    </p:spTree>
    <p:extLst>
      <p:ext uri="{BB962C8B-B14F-4D97-AF65-F5344CB8AC3E}">
        <p14:creationId xmlns:p14="http://schemas.microsoft.com/office/powerpoint/2010/main" val="117394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28462" cy="720080"/>
          </a:xfrm>
        </p:spPr>
        <p:txBody>
          <a:bodyPr>
            <a:noAutofit/>
          </a:bodyPr>
          <a:lstStyle/>
          <a:p>
            <a:pPr algn="ctr"/>
            <a:r>
              <a:rPr lang="es-MX" sz="3600" dirty="0"/>
              <a:t>Visualización de los perfiles y conducta de los estudiantes a través de datos masivos</a:t>
            </a:r>
          </a:p>
        </p:txBody>
      </p:sp>
      <p:pic>
        <p:nvPicPr>
          <p:cNvPr id="1026" name="Picture 2" descr="http://4.bp.blogspot.com/-UMx3hZYkoIM/UHFA-AIxT9I/AAAAAAAAAkM/YwALsNWreng/s1600/MyPL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28462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8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Objetivos de la analítica del aprendizaje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4680520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Identificar a los estudiantes con menos probabilidades de éxito académico.</a:t>
            </a:r>
          </a:p>
          <a:p>
            <a:pPr>
              <a:buFont typeface="Courier New" panose="02070309020205020404" pitchFamily="49" charset="0"/>
              <a:buChar char="o"/>
            </a:pPr>
            <a:endParaRPr lang="es-MX" dirty="0"/>
          </a:p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Predecir el desempeño futuro de los estudiantes (</a:t>
            </a:r>
            <a:r>
              <a:rPr lang="es-MX" b="1" dirty="0"/>
              <a:t>predictiva</a:t>
            </a:r>
            <a:r>
              <a:rPr lang="es-MX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s-MX" dirty="0"/>
          </a:p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Intervenir cuando los estudiantes están con problemas, con realimentación adaptada a sus respuestas (</a:t>
            </a:r>
            <a:r>
              <a:rPr lang="es-MX" b="1" dirty="0"/>
              <a:t>preventiva</a:t>
            </a:r>
            <a:r>
              <a:rPr lang="es-MX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s-MX" dirty="0"/>
          </a:p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Personalizar el proceso de aprendizaje de cada alumno (</a:t>
            </a:r>
            <a:r>
              <a:rPr lang="es-MX" b="1" dirty="0"/>
              <a:t>personalizada</a:t>
            </a:r>
            <a:r>
              <a:rPr lang="es-MX" dirty="0"/>
              <a:t>)</a:t>
            </a:r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495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57" y="863715"/>
            <a:ext cx="9086692" cy="51112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32AA53B-321A-0640-B10E-7E25E3784F32}"/>
              </a:ext>
            </a:extLst>
          </p:cNvPr>
          <p:cNvSpPr txBox="1"/>
          <p:nvPr/>
        </p:nvSpPr>
        <p:spPr>
          <a:xfrm>
            <a:off x="1115615" y="217384"/>
            <a:ext cx="7135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C00000"/>
                </a:solidFill>
              </a:rPr>
              <a:t>Modelo de Analítica del Aprendizaje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B663E2-96A5-6449-9666-44D9B0AAF359}"/>
              </a:ext>
            </a:extLst>
          </p:cNvPr>
          <p:cNvSpPr txBox="1"/>
          <p:nvPr/>
        </p:nvSpPr>
        <p:spPr>
          <a:xfrm>
            <a:off x="1285726" y="6021288"/>
            <a:ext cx="6795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</a:rPr>
              <a:t>Siemens G. Learning Analytics: The Emergence of a Discipline. </a:t>
            </a:r>
          </a:p>
          <a:p>
            <a:pPr algn="ctr"/>
            <a:r>
              <a:rPr lang="es-MX" sz="2000" b="1" dirty="0">
                <a:solidFill>
                  <a:srgbClr val="C00000"/>
                </a:solidFill>
              </a:rPr>
              <a:t>American Behavioral Scientist. 2013; 57(10):1380-1400.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D5FC9E-1D11-274B-B92A-96FF9D3D61D7}"/>
              </a:ext>
            </a:extLst>
          </p:cNvPr>
          <p:cNvSpPr/>
          <p:nvPr/>
        </p:nvSpPr>
        <p:spPr>
          <a:xfrm>
            <a:off x="6588224" y="4941168"/>
            <a:ext cx="273630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97ACC2-60E1-264E-9B60-DA50A2EE54C4}"/>
              </a:ext>
            </a:extLst>
          </p:cNvPr>
          <p:cNvSpPr/>
          <p:nvPr/>
        </p:nvSpPr>
        <p:spPr>
          <a:xfrm>
            <a:off x="6713345" y="910024"/>
            <a:ext cx="273630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30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flipH="1">
            <a:off x="329995" y="5486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2060"/>
                </a:solidFill>
              </a:rPr>
              <a:t>Proceso enseñanza aprendizaje evaluación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5" y="938956"/>
            <a:ext cx="8700033" cy="573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4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90588"/>
            <a:ext cx="8229600" cy="944562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0070C0"/>
                </a:solidFill>
              </a:rPr>
              <a:t>POSTURA CON RESPECTO </a:t>
            </a:r>
            <a:br>
              <a:rPr lang="es-ES" sz="4000" b="1" dirty="0">
                <a:solidFill>
                  <a:srgbClr val="0070C0"/>
                </a:solidFill>
              </a:rPr>
            </a:br>
            <a:r>
              <a:rPr lang="es-ES" sz="4000" b="1" dirty="0">
                <a:solidFill>
                  <a:srgbClr val="0070C0"/>
                </a:solidFill>
              </a:rPr>
              <a:t>A LA EVALUACIÓN</a:t>
            </a:r>
            <a:br>
              <a:rPr lang="es-ES" sz="3200" b="1" dirty="0">
                <a:solidFill>
                  <a:srgbClr val="0070C0"/>
                </a:solidFill>
              </a:rPr>
            </a:b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11560" y="1700808"/>
            <a:ext cx="8207021" cy="483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4D4D4D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>
              <a:solidFill>
                <a:srgbClr val="4D4D4D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3600" dirty="0">
                <a:solidFill>
                  <a:schemeClr val="tx1"/>
                </a:solidFill>
                <a:latin typeface="+mn-lt"/>
              </a:rPr>
              <a:t>Mayor énfasis en la función formativa para promover el aprendizaje.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s-E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s-E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3600" dirty="0">
                <a:solidFill>
                  <a:schemeClr val="tx1"/>
                </a:solidFill>
                <a:latin typeface="+mn-lt"/>
              </a:rPr>
              <a:t>Proceso realizado para la búsqueda del perfeccionamiento de distintos aspectos educativos. </a:t>
            </a:r>
          </a:p>
          <a:p>
            <a:pPr algn="l"/>
            <a:endParaRPr lang="es-E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endParaRPr lang="es-E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396552" y="260648"/>
            <a:ext cx="9972599" cy="10796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s-MX" sz="3200" b="1" dirty="0">
                <a:solidFill>
                  <a:srgbClr val="0070C0"/>
                </a:solidFill>
                <a:latin typeface="+mn-lt"/>
              </a:rPr>
              <a:t>Una </a:t>
            </a:r>
            <a:r>
              <a:rPr lang="es-MX" sz="3200" b="1" cap="none" dirty="0">
                <a:solidFill>
                  <a:srgbClr val="0070C0"/>
                </a:solidFill>
                <a:latin typeface="+mn-lt"/>
              </a:rPr>
              <a:t>evaluación del y para el aprendizaje adecuada:</a:t>
            </a:r>
            <a:br>
              <a:rPr lang="es-MX" sz="3200" b="1" cap="none" dirty="0">
                <a:solidFill>
                  <a:srgbClr val="0070C0"/>
                </a:solidFill>
                <a:latin typeface="+mn-lt"/>
              </a:rPr>
            </a:br>
            <a:r>
              <a:rPr lang="es-MX" sz="3200" b="1" cap="none" dirty="0">
                <a:solidFill>
                  <a:srgbClr val="0070C0"/>
                </a:solidFill>
                <a:latin typeface="+mn-lt"/>
              </a:rPr>
              <a:t>d</a:t>
            </a:r>
            <a:r>
              <a:rPr lang="es-MX" sz="3200" b="1" dirty="0">
                <a:solidFill>
                  <a:srgbClr val="0070C0"/>
                </a:solidFill>
                <a:latin typeface="+mn-lt"/>
              </a:rPr>
              <a:t>a respuesta a las siguientes interrogantes</a:t>
            </a:r>
            <a:endParaRPr lang="es-MX" sz="3200" b="1" cap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35696" y="1412776"/>
            <a:ext cx="8928992" cy="5328592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100" i="0" dirty="0">
              <a:solidFill>
                <a:srgbClr val="0027A2"/>
              </a:solidFill>
              <a:latin typeface="+mj-lt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_tradnl" sz="3500" dirty="0">
                <a:latin typeface="+mj-lt"/>
                <a:cs typeface="Arial" pitchFamily="34" charset="0"/>
              </a:rPr>
              <a:t>¿Qué evaluar?</a:t>
            </a:r>
            <a:r>
              <a:rPr lang="es-ES_tradnl" sz="3500" i="0" dirty="0">
                <a:latin typeface="+mj-lt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s-ES_tradnl" sz="3500" i="0" dirty="0">
              <a:latin typeface="+mj-lt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_tradnl" sz="3500" dirty="0">
                <a:latin typeface="+mj-lt"/>
                <a:cs typeface="Arial" pitchFamily="34" charset="0"/>
              </a:rPr>
              <a:t>¿Cómo?</a:t>
            </a:r>
            <a:endParaRPr lang="es-ES_tradnl" sz="3500" i="0" dirty="0">
              <a:latin typeface="+mj-lt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s-ES_tradnl" sz="3500" i="0" dirty="0">
              <a:latin typeface="+mj-lt"/>
              <a:cs typeface="Arial" pitchFamily="34" charset="0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_tradnl" sz="3500" dirty="0">
                <a:latin typeface="+mj-lt"/>
                <a:cs typeface="Arial" pitchFamily="34" charset="0"/>
              </a:rPr>
              <a:t>¿Para qué?</a:t>
            </a:r>
            <a:endParaRPr lang="es-ES_tradnl" sz="3500" i="0" dirty="0">
              <a:latin typeface="+mj-lt"/>
              <a:cs typeface="Arial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s-ES_tradnl" sz="3500" i="0" dirty="0">
                <a:latin typeface="+mj-lt"/>
                <a:cs typeface="Arial" pitchFamily="34" charset="0"/>
              </a:rPr>
              <a:t> </a:t>
            </a:r>
          </a:p>
          <a:p>
            <a:pPr lvl="3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_tradnl" sz="3500" dirty="0">
                <a:latin typeface="+mj-lt"/>
                <a:cs typeface="Arial" pitchFamily="34" charset="0"/>
              </a:rPr>
              <a:t>¿Cuándo?</a:t>
            </a:r>
            <a:r>
              <a:rPr lang="es-ES_tradnl" sz="3500" i="0" dirty="0">
                <a:latin typeface="+mj-lt"/>
                <a:cs typeface="Arial" pitchFamily="34" charset="0"/>
              </a:rPr>
              <a:t> </a:t>
            </a:r>
          </a:p>
          <a:p>
            <a:pPr lvl="3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s-ES_tradnl" sz="3500" i="0" dirty="0">
              <a:latin typeface="+mj-lt"/>
              <a:cs typeface="Arial" pitchFamily="34" charset="0"/>
            </a:endParaRPr>
          </a:p>
          <a:p>
            <a:pPr lvl="4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_tradnl" sz="3500" dirty="0">
                <a:latin typeface="+mj-lt"/>
                <a:cs typeface="Arial" pitchFamily="34" charset="0"/>
              </a:rPr>
              <a:t>¿Quién?</a:t>
            </a:r>
            <a:r>
              <a:rPr lang="es-ES_tradnl" sz="3500" i="0" dirty="0">
                <a:latin typeface="+mj-lt"/>
                <a:cs typeface="Arial" pitchFamily="34" charset="0"/>
              </a:rPr>
              <a:t> </a:t>
            </a:r>
          </a:p>
          <a:p>
            <a:pPr lvl="4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s-ES_tradnl" sz="3500" i="0" dirty="0">
              <a:latin typeface="+mj-lt"/>
              <a:cs typeface="Arial" pitchFamily="34" charset="0"/>
            </a:endParaRPr>
          </a:p>
          <a:p>
            <a:pPr marL="2686050" lvl="4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3500" i="0" dirty="0">
                <a:latin typeface="+mj-lt"/>
                <a:cs typeface="Arial" pitchFamily="34" charset="0"/>
              </a:rPr>
              <a:t> ¿Dónde?</a:t>
            </a:r>
            <a:endParaRPr lang="es-MX" sz="3500" i="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2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47624"/>
            <a:ext cx="7772400" cy="919163"/>
          </a:xfrm>
        </p:spPr>
        <p:txBody>
          <a:bodyPr>
            <a:normAutofit/>
          </a:bodyPr>
          <a:lstStyle/>
          <a:p>
            <a:r>
              <a:rPr lang="en-US" altLang="en-US" sz="4000" b="1" dirty="0" err="1">
                <a:solidFill>
                  <a:srgbClr val="002060"/>
                </a:solidFill>
              </a:rPr>
              <a:t>Visualización</a:t>
            </a:r>
            <a:r>
              <a:rPr lang="en-US" altLang="en-US" sz="4000" b="1" dirty="0">
                <a:solidFill>
                  <a:srgbClr val="002060"/>
                </a:solidFill>
              </a:rPr>
              <a:t> de </a:t>
            </a:r>
            <a:r>
              <a:rPr lang="en-US" altLang="en-US" sz="4000" b="1" dirty="0" err="1">
                <a:solidFill>
                  <a:srgbClr val="002060"/>
                </a:solidFill>
              </a:rPr>
              <a:t>los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datos</a:t>
            </a:r>
            <a:endParaRPr lang="en-AU" altLang="en-US" sz="4000" b="1" dirty="0">
              <a:solidFill>
                <a:srgbClr val="00206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/>
          </a:p>
          <a:p>
            <a:endParaRPr lang="en-AU" alt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87" y="1484312"/>
            <a:ext cx="3111713" cy="223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148037"/>
            <a:ext cx="3168352" cy="22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s://encrypted-tbn1.gstatic.com/images?q=tbn:ANd9GcQ47OV7rI3c9x7_2Xry0iSO4vjE0irv8Yd8vQ5DofnwFBVd9DHy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484313"/>
            <a:ext cx="3141382" cy="223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https://encrypted-tbn1.gstatic.com/images?q=tbn:ANd9GcQiOxmaFrsIrT6VX53R74T84lzYhwn8BUyl5kmDwS2Trw41Jl5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150072"/>
            <a:ext cx="3234106" cy="20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1328841" y="876627"/>
            <a:ext cx="3724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+mj-lt"/>
              </a:rPr>
              <a:t>Datos</a:t>
            </a:r>
            <a:r>
              <a:rPr lang="en-US" alt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</a:rPr>
              <a:t>estructurados</a:t>
            </a:r>
            <a:endParaRPr lang="en-AU" alt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4860032" y="876629"/>
            <a:ext cx="4966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+mj-lt"/>
              </a:rPr>
              <a:t>Datos</a:t>
            </a:r>
            <a:r>
              <a:rPr lang="en-US" altLang="en-US" sz="2800" dirty="0">
                <a:solidFill>
                  <a:srgbClr val="002060"/>
                </a:solidFill>
                <a:latin typeface="+mj-lt"/>
              </a:rPr>
              <a:t> no </a:t>
            </a:r>
            <a:r>
              <a:rPr lang="en-US" altLang="en-US" sz="2800" dirty="0" err="1">
                <a:solidFill>
                  <a:srgbClr val="002060"/>
                </a:solidFill>
                <a:latin typeface="+mj-lt"/>
              </a:rPr>
              <a:t>estructurados</a:t>
            </a:r>
            <a:endParaRPr lang="en-AU" alt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2174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11092</TotalTime>
  <Words>615</Words>
  <Application>Microsoft Macintosh PowerPoint</Application>
  <PresentationFormat>Presentación en pantalla (4:3)</PresentationFormat>
  <Paragraphs>134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Symbol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Visualización de los perfiles y conducta de los estudiantes a través de datos masivos</vt:lpstr>
      <vt:lpstr>Objetivos de la analítica del aprendizaje</vt:lpstr>
      <vt:lpstr>Presentación de PowerPoint</vt:lpstr>
      <vt:lpstr>Presentación de PowerPoint</vt:lpstr>
      <vt:lpstr>POSTURA CON RESPECTO  A LA EVALUACIÓN </vt:lpstr>
      <vt:lpstr>Una evaluación del y para el aprendizaje adecuada: da respuesta a las siguientes interrogantes</vt:lpstr>
      <vt:lpstr>Visualización de los datos</vt:lpstr>
      <vt:lpstr>Visualización de los datos</vt:lpstr>
      <vt:lpstr>Pirámide de Miller y los instrumentos de evaluación</vt:lpstr>
      <vt:lpstr>Presentación de PowerPoint</vt:lpstr>
      <vt:lpstr>SNAPP social network analysis (SNA) o sociograma</vt:lpstr>
      <vt:lpstr>Presentación de PowerPoint</vt:lpstr>
      <vt:lpstr>Beneficios de la analítica en la evaluación del aprendizaje</vt:lpstr>
      <vt:lpstr>Beneficios de la analítica en la evaluación del aprendizaje</vt:lpstr>
      <vt:lpstr>Beneficios de la analítica en la evaluación del aprendizaje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Fernando Flores Hernández</dc:creator>
  <cp:lastModifiedBy>Melchor Sanchez Mendiola</cp:lastModifiedBy>
  <cp:revision>600</cp:revision>
  <cp:lastPrinted>2018-08-20T16:53:53Z</cp:lastPrinted>
  <dcterms:created xsi:type="dcterms:W3CDTF">2012-11-21T17:14:23Z</dcterms:created>
  <dcterms:modified xsi:type="dcterms:W3CDTF">2018-08-22T01:09:05Z</dcterms:modified>
</cp:coreProperties>
</file>