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61" r:id="rId3"/>
    <p:sldId id="276" r:id="rId4"/>
    <p:sldId id="262" r:id="rId5"/>
    <p:sldId id="263" r:id="rId6"/>
    <p:sldId id="264" r:id="rId7"/>
    <p:sldId id="265" r:id="rId8"/>
    <p:sldId id="274" r:id="rId9"/>
    <p:sldId id="277" r:id="rId10"/>
    <p:sldId id="258" r:id="rId11"/>
    <p:sldId id="279" r:id="rId12"/>
    <p:sldId id="278" r:id="rId13"/>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81851" autoAdjust="0"/>
  </p:normalViewPr>
  <p:slideViewPr>
    <p:cSldViewPr>
      <p:cViewPr>
        <p:scale>
          <a:sx n="50" d="100"/>
          <a:sy n="50" d="100"/>
        </p:scale>
        <p:origin x="-1806" y="-4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53E8C-31E7-4568-BA36-01CF5175F27A}" type="datetimeFigureOut">
              <a:rPr lang="es-ES" smtClean="0"/>
              <a:t>21/08/2018</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537D4-07F7-49A0-B65E-861CCA1CB90E}" type="slidenum">
              <a:rPr lang="es-ES" smtClean="0"/>
              <a:t>‹Nº›</a:t>
            </a:fld>
            <a:endParaRPr lang="es-ES"/>
          </a:p>
        </p:txBody>
      </p:sp>
    </p:spTree>
    <p:extLst>
      <p:ext uri="{BB962C8B-B14F-4D97-AF65-F5344CB8AC3E}">
        <p14:creationId xmlns:p14="http://schemas.microsoft.com/office/powerpoint/2010/main" val="15688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it.ly/QB0uY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9305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938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a:p>
            <a:pPr lvl="0" rtl="0">
              <a:spcBef>
                <a:spcPts val="0"/>
              </a:spcBef>
              <a:buNone/>
            </a:pPr>
            <a:endParaRPr sz="1000" i="1" dirty="0"/>
          </a:p>
        </p:txBody>
      </p:sp>
    </p:spTree>
    <p:extLst>
      <p:ext uri="{BB962C8B-B14F-4D97-AF65-F5344CB8AC3E}">
        <p14:creationId xmlns:p14="http://schemas.microsoft.com/office/powerpoint/2010/main" val="150393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a:p>
            <a:pPr lvl="0" rtl="0">
              <a:spcBef>
                <a:spcPts val="0"/>
              </a:spcBef>
              <a:buNone/>
            </a:pPr>
            <a:endParaRPr sz="1000" i="1" dirty="0"/>
          </a:p>
        </p:txBody>
      </p:sp>
    </p:spTree>
    <p:extLst>
      <p:ext uri="{BB962C8B-B14F-4D97-AF65-F5344CB8AC3E}">
        <p14:creationId xmlns:p14="http://schemas.microsoft.com/office/powerpoint/2010/main" val="150393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sz="900" dirty="0" err="1" smtClean="0">
                <a:latin typeface="Aharoni" pitchFamily="2" charset="-79"/>
                <a:cs typeface="Aharoni" pitchFamily="2" charset="-79"/>
              </a:rPr>
              <a:t>Jerarquía</a:t>
            </a:r>
            <a:r>
              <a:rPr lang="en-GB" sz="900" dirty="0" smtClean="0">
                <a:latin typeface="Aharoni" pitchFamily="2" charset="-79"/>
                <a:cs typeface="Aharoni" pitchFamily="2" charset="-79"/>
              </a:rPr>
              <a:t> DIKW -&gt; De los </a:t>
            </a:r>
            <a:r>
              <a:rPr lang="en-GB" sz="900" dirty="0" err="1" smtClean="0">
                <a:latin typeface="Aharoni" pitchFamily="2" charset="-79"/>
                <a:cs typeface="Aharoni" pitchFamily="2" charset="-79"/>
              </a:rPr>
              <a:t>más</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básico</a:t>
            </a:r>
            <a:r>
              <a:rPr lang="en-GB" sz="900" dirty="0" smtClean="0">
                <a:latin typeface="Aharoni" pitchFamily="2" charset="-79"/>
                <a:cs typeface="Aharoni" pitchFamily="2" charset="-79"/>
              </a:rPr>
              <a:t> a lo </a:t>
            </a:r>
            <a:r>
              <a:rPr lang="en-GB" sz="900" dirty="0" err="1" smtClean="0">
                <a:latin typeface="Aharoni" pitchFamily="2" charset="-79"/>
                <a:cs typeface="Aharoni" pitchFamily="2" charset="-79"/>
              </a:rPr>
              <a:t>complejo</a:t>
            </a:r>
            <a:r>
              <a:rPr lang="en-GB" sz="900" dirty="0" smtClean="0">
                <a:latin typeface="Aharoni" pitchFamily="2" charset="-79"/>
                <a:cs typeface="Aharoni" pitchFamily="2" charset="-79"/>
              </a:rPr>
              <a:t>.</a:t>
            </a:r>
          </a:p>
          <a:p>
            <a:pPr lvl="0">
              <a:spcBef>
                <a:spcPts val="0"/>
              </a:spcBef>
              <a:buNone/>
            </a:pPr>
            <a:r>
              <a:rPr lang="en-GB" sz="900" dirty="0" smtClean="0">
                <a:latin typeface="Aharoni" pitchFamily="2" charset="-79"/>
                <a:cs typeface="Aharoni" pitchFamily="2" charset="-79"/>
              </a:rPr>
              <a:t>La INFORMACIÓN se define en </a:t>
            </a:r>
            <a:r>
              <a:rPr lang="en-GB" sz="900" dirty="0" err="1" smtClean="0">
                <a:latin typeface="Aharoni" pitchFamily="2" charset="-79"/>
                <a:cs typeface="Aharoni" pitchFamily="2" charset="-79"/>
              </a:rPr>
              <a:t>términos</a:t>
            </a:r>
            <a:r>
              <a:rPr lang="en-GB" sz="900" dirty="0" smtClean="0">
                <a:latin typeface="Aharoni" pitchFamily="2" charset="-79"/>
                <a:cs typeface="Aharoni" pitchFamily="2" charset="-79"/>
              </a:rPr>
              <a:t> de DATOS, el CONOCIMIENTO en </a:t>
            </a:r>
            <a:r>
              <a:rPr lang="en-GB" sz="900" dirty="0" err="1" smtClean="0">
                <a:latin typeface="Aharoni" pitchFamily="2" charset="-79"/>
                <a:cs typeface="Aharoni" pitchFamily="2" charset="-79"/>
              </a:rPr>
              <a:t>término</a:t>
            </a:r>
            <a:r>
              <a:rPr lang="en-GB" sz="900" dirty="0" smtClean="0">
                <a:latin typeface="Aharoni" pitchFamily="2" charset="-79"/>
                <a:cs typeface="Aharoni" pitchFamily="2" charset="-79"/>
              </a:rPr>
              <a:t> de </a:t>
            </a:r>
            <a:r>
              <a:rPr lang="en-GB" sz="900" dirty="0" err="1" smtClean="0">
                <a:latin typeface="Aharoni" pitchFamily="2" charset="-79"/>
                <a:cs typeface="Aharoni" pitchFamily="2" charset="-79"/>
              </a:rPr>
              <a:t>información</a:t>
            </a:r>
            <a:r>
              <a:rPr lang="en-GB" sz="900" dirty="0" smtClean="0">
                <a:latin typeface="Aharoni" pitchFamily="2" charset="-79"/>
                <a:cs typeface="Aharoni" pitchFamily="2" charset="-79"/>
              </a:rPr>
              <a:t> y SABIDURÍA en </a:t>
            </a:r>
            <a:r>
              <a:rPr lang="en-GB" sz="900" dirty="0" err="1" smtClean="0">
                <a:latin typeface="Aharoni" pitchFamily="2" charset="-79"/>
                <a:cs typeface="Aharoni" pitchFamily="2" charset="-79"/>
              </a:rPr>
              <a:t>términos</a:t>
            </a:r>
            <a:r>
              <a:rPr lang="en-GB" sz="900" dirty="0" smtClean="0">
                <a:latin typeface="Aharoni" pitchFamily="2" charset="-79"/>
                <a:cs typeface="Aharoni" pitchFamily="2" charset="-79"/>
              </a:rPr>
              <a:t> de </a:t>
            </a:r>
            <a:r>
              <a:rPr lang="en-GB" sz="900" dirty="0" err="1" smtClean="0">
                <a:latin typeface="Aharoni" pitchFamily="2" charset="-79"/>
                <a:cs typeface="Aharoni" pitchFamily="2" charset="-79"/>
              </a:rPr>
              <a:t>conocimiento</a:t>
            </a:r>
            <a:r>
              <a:rPr lang="en-GB" sz="900" dirty="0" smtClean="0">
                <a:latin typeface="Aharoni" pitchFamily="2" charset="-79"/>
                <a:cs typeface="Aharoni" pitchFamily="2" charset="-79"/>
              </a:rPr>
              <a:t>.</a:t>
            </a:r>
          </a:p>
          <a:p>
            <a:pPr marL="457200" lvl="0" indent="-292100" rtl="0">
              <a:spcBef>
                <a:spcPts val="0"/>
              </a:spcBef>
              <a:buSzPct val="100000"/>
              <a:buChar char="-"/>
            </a:pPr>
            <a:r>
              <a:rPr lang="en-GB" sz="900" dirty="0" err="1" smtClean="0">
                <a:latin typeface="Aharoni" pitchFamily="2" charset="-79"/>
                <a:cs typeface="Aharoni" pitchFamily="2" charset="-79"/>
              </a:rPr>
              <a:t>Dato</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Representación</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simbólica</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numérica</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alfabética</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espacial</a:t>
            </a:r>
            <a:r>
              <a:rPr lang="en-GB" sz="900" dirty="0" smtClean="0">
                <a:latin typeface="Aharoni" pitchFamily="2" charset="-79"/>
                <a:cs typeface="Aharoni" pitchFamily="2" charset="-79"/>
              </a:rPr>
              <a:t>) de un </a:t>
            </a:r>
            <a:r>
              <a:rPr lang="en-GB" sz="900" dirty="0" err="1" smtClean="0">
                <a:latin typeface="Aharoni" pitchFamily="2" charset="-79"/>
                <a:cs typeface="Aharoni" pitchFamily="2" charset="-79"/>
              </a:rPr>
              <a:t>atributo</a:t>
            </a:r>
            <a:r>
              <a:rPr lang="en-GB" sz="900" dirty="0" smtClean="0">
                <a:latin typeface="Aharoni" pitchFamily="2" charset="-79"/>
                <a:cs typeface="Aharoni" pitchFamily="2" charset="-79"/>
              </a:rPr>
              <a:t> o variable.</a:t>
            </a:r>
          </a:p>
          <a:p>
            <a:pPr marL="457200" lvl="0" indent="-292100" rtl="0">
              <a:spcBef>
                <a:spcPts val="0"/>
              </a:spcBef>
              <a:buSzPct val="100000"/>
              <a:buChar char="-"/>
            </a:pPr>
            <a:r>
              <a:rPr lang="en-GB" sz="900" dirty="0" err="1" smtClean="0">
                <a:latin typeface="Aharoni" pitchFamily="2" charset="-79"/>
                <a:cs typeface="Aharoni" pitchFamily="2" charset="-79"/>
              </a:rPr>
              <a:t>Información</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Conjunto</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organizado</a:t>
            </a:r>
            <a:r>
              <a:rPr lang="en-GB" sz="900" dirty="0" smtClean="0">
                <a:latin typeface="Aharoni" pitchFamily="2" charset="-79"/>
                <a:cs typeface="Aharoni" pitchFamily="2" charset="-79"/>
              </a:rPr>
              <a:t> de </a:t>
            </a:r>
            <a:r>
              <a:rPr lang="en-GB" sz="900" dirty="0" err="1" smtClean="0">
                <a:latin typeface="Aharoni" pitchFamily="2" charset="-79"/>
                <a:cs typeface="Aharoni" pitchFamily="2" charset="-79"/>
              </a:rPr>
              <a:t>datos</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procesados</a:t>
            </a:r>
            <a:r>
              <a:rPr lang="en-GB" sz="900" dirty="0" smtClean="0">
                <a:latin typeface="Aharoni" pitchFamily="2" charset="-79"/>
                <a:cs typeface="Aharoni" pitchFamily="2" charset="-79"/>
              </a:rPr>
              <a:t>, son </a:t>
            </a:r>
            <a:r>
              <a:rPr lang="en-GB" sz="900" dirty="0" err="1" smtClean="0">
                <a:latin typeface="Aharoni" pitchFamily="2" charset="-79"/>
                <a:cs typeface="Aharoni" pitchFamily="2" charset="-79"/>
              </a:rPr>
              <a:t>datos</a:t>
            </a:r>
            <a:r>
              <a:rPr lang="en-GB" sz="900" dirty="0" smtClean="0">
                <a:latin typeface="Aharoni" pitchFamily="2" charset="-79"/>
                <a:cs typeface="Aharoni" pitchFamily="2" charset="-79"/>
              </a:rPr>
              <a:t> con </a:t>
            </a:r>
            <a:r>
              <a:rPr lang="en-GB" sz="900" dirty="0" err="1" smtClean="0">
                <a:latin typeface="Aharoni" pitchFamily="2" charset="-79"/>
                <a:cs typeface="Aharoni" pitchFamily="2" charset="-79"/>
              </a:rPr>
              <a:t>significado</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que</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constituyen</a:t>
            </a:r>
            <a:r>
              <a:rPr lang="en-GB" sz="900" dirty="0" smtClean="0">
                <a:latin typeface="Aharoni" pitchFamily="2" charset="-79"/>
                <a:cs typeface="Aharoni" pitchFamily="2" charset="-79"/>
              </a:rPr>
              <a:t> un </a:t>
            </a:r>
            <a:r>
              <a:rPr lang="en-GB" sz="900" dirty="0" err="1" smtClean="0">
                <a:latin typeface="Aharoni" pitchFamily="2" charset="-79"/>
                <a:cs typeface="Aharoni" pitchFamily="2" charset="-79"/>
              </a:rPr>
              <a:t>mensaje</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que</a:t>
            </a:r>
            <a:r>
              <a:rPr lang="en-GB" sz="900" dirty="0" smtClean="0">
                <a:latin typeface="Aharoni" pitchFamily="2" charset="-79"/>
                <a:cs typeface="Aharoni" pitchFamily="2" charset="-79"/>
              </a:rPr>
              <a:t> cambia el </a:t>
            </a:r>
            <a:r>
              <a:rPr lang="en-GB" sz="900" dirty="0" err="1" smtClean="0">
                <a:latin typeface="Aharoni" pitchFamily="2" charset="-79"/>
                <a:cs typeface="Aharoni" pitchFamily="2" charset="-79"/>
              </a:rPr>
              <a:t>estado</a:t>
            </a:r>
            <a:r>
              <a:rPr lang="en-GB" sz="900" dirty="0" smtClean="0">
                <a:latin typeface="Aharoni" pitchFamily="2" charset="-79"/>
                <a:cs typeface="Aharoni" pitchFamily="2" charset="-79"/>
              </a:rPr>
              <a:t> de </a:t>
            </a:r>
            <a:r>
              <a:rPr lang="en-GB" sz="900" dirty="0" err="1" smtClean="0">
                <a:latin typeface="Aharoni" pitchFamily="2" charset="-79"/>
                <a:cs typeface="Aharoni" pitchFamily="2" charset="-79"/>
              </a:rPr>
              <a:t>conocimiento</a:t>
            </a:r>
            <a:r>
              <a:rPr lang="en-GB" sz="900" dirty="0" smtClean="0">
                <a:latin typeface="Aharoni" pitchFamily="2" charset="-79"/>
                <a:cs typeface="Aharoni" pitchFamily="2" charset="-79"/>
              </a:rPr>
              <a:t> del </a:t>
            </a:r>
            <a:r>
              <a:rPr lang="en-GB" sz="900" dirty="0" err="1" smtClean="0">
                <a:latin typeface="Aharoni" pitchFamily="2" charset="-79"/>
                <a:cs typeface="Aharoni" pitchFamily="2" charset="-79"/>
              </a:rPr>
              <a:t>sujeto</a:t>
            </a:r>
            <a:r>
              <a:rPr lang="en-GB" sz="900" dirty="0" smtClean="0">
                <a:latin typeface="Aharoni" pitchFamily="2" charset="-79"/>
                <a:cs typeface="Aharoni" pitchFamily="2" charset="-79"/>
              </a:rPr>
              <a:t> o </a:t>
            </a:r>
            <a:r>
              <a:rPr lang="en-GB" sz="900" dirty="0" err="1" smtClean="0">
                <a:latin typeface="Aharoni" pitchFamily="2" charset="-79"/>
                <a:cs typeface="Aharoni" pitchFamily="2" charset="-79"/>
              </a:rPr>
              <a:t>sistema</a:t>
            </a:r>
            <a:r>
              <a:rPr lang="en-GB" sz="900" dirty="0" smtClean="0">
                <a:latin typeface="Aharoni" pitchFamily="2" charset="-79"/>
                <a:cs typeface="Aharoni" pitchFamily="2" charset="-79"/>
              </a:rPr>
              <a:t>.</a:t>
            </a:r>
          </a:p>
          <a:p>
            <a:pPr marL="457200" lvl="0" indent="-292100" rtl="0">
              <a:spcBef>
                <a:spcPts val="0"/>
              </a:spcBef>
              <a:buSzPct val="100000"/>
              <a:buChar char="-"/>
            </a:pPr>
            <a:r>
              <a:rPr lang="en-GB" sz="900" dirty="0" err="1" smtClean="0">
                <a:latin typeface="Aharoni" pitchFamily="2" charset="-79"/>
                <a:cs typeface="Aharoni" pitchFamily="2" charset="-79"/>
              </a:rPr>
              <a:t>Conocimiento</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Hechos</a:t>
            </a:r>
            <a:r>
              <a:rPr lang="en-GB" sz="900" dirty="0" smtClean="0">
                <a:latin typeface="Aharoni" pitchFamily="2" charset="-79"/>
                <a:cs typeface="Aharoni" pitchFamily="2" charset="-79"/>
              </a:rPr>
              <a:t> o </a:t>
            </a:r>
            <a:r>
              <a:rPr lang="en-GB" sz="900" dirty="0" err="1" smtClean="0">
                <a:latin typeface="Aharoni" pitchFamily="2" charset="-79"/>
                <a:cs typeface="Aharoni" pitchFamily="2" charset="-79"/>
              </a:rPr>
              <a:t>información</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adquiridos</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por</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una</a:t>
            </a:r>
            <a:r>
              <a:rPr lang="en-GB" sz="900" dirty="0" smtClean="0">
                <a:latin typeface="Aharoni" pitchFamily="2" charset="-79"/>
                <a:cs typeface="Aharoni" pitchFamily="2" charset="-79"/>
              </a:rPr>
              <a:t> persona a </a:t>
            </a:r>
            <a:r>
              <a:rPr lang="en-GB" sz="900" dirty="0" err="1" smtClean="0">
                <a:latin typeface="Aharoni" pitchFamily="2" charset="-79"/>
                <a:cs typeface="Aharoni" pitchFamily="2" charset="-79"/>
              </a:rPr>
              <a:t>través</a:t>
            </a:r>
            <a:r>
              <a:rPr lang="en-GB" sz="900" dirty="0" smtClean="0">
                <a:latin typeface="Aharoni" pitchFamily="2" charset="-79"/>
                <a:cs typeface="Aharoni" pitchFamily="2" charset="-79"/>
              </a:rPr>
              <a:t> de la </a:t>
            </a:r>
            <a:r>
              <a:rPr lang="en-GB" sz="900" dirty="0" err="1" smtClean="0">
                <a:latin typeface="Aharoni" pitchFamily="2" charset="-79"/>
                <a:cs typeface="Aharoni" pitchFamily="2" charset="-79"/>
              </a:rPr>
              <a:t>experiencia</a:t>
            </a:r>
            <a:r>
              <a:rPr lang="en-GB" sz="900" dirty="0" smtClean="0">
                <a:latin typeface="Aharoni" pitchFamily="2" charset="-79"/>
                <a:cs typeface="Aharoni" pitchFamily="2" charset="-79"/>
              </a:rPr>
              <a:t> o la </a:t>
            </a:r>
            <a:r>
              <a:rPr lang="en-GB" sz="900" dirty="0" err="1" smtClean="0">
                <a:latin typeface="Aharoni" pitchFamily="2" charset="-79"/>
                <a:cs typeface="Aharoni" pitchFamily="2" charset="-79"/>
              </a:rPr>
              <a:t>educación</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compresión</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teórica</a:t>
            </a:r>
            <a:r>
              <a:rPr lang="en-GB" sz="900" dirty="0" smtClean="0">
                <a:latin typeface="Aharoni" pitchFamily="2" charset="-79"/>
                <a:cs typeface="Aharoni" pitchFamily="2" charset="-79"/>
              </a:rPr>
              <a:t> o </a:t>
            </a:r>
            <a:r>
              <a:rPr lang="en-GB" sz="900" dirty="0" err="1" smtClean="0">
                <a:latin typeface="Aharoni" pitchFamily="2" charset="-79"/>
                <a:cs typeface="Aharoni" pitchFamily="2" charset="-79"/>
              </a:rPr>
              <a:t>práctica</a:t>
            </a:r>
            <a:r>
              <a:rPr lang="en-GB" sz="900" dirty="0" smtClean="0">
                <a:latin typeface="Aharoni" pitchFamily="2" charset="-79"/>
                <a:cs typeface="Aharoni" pitchFamily="2" charset="-79"/>
              </a:rPr>
              <a:t> de un </a:t>
            </a:r>
            <a:r>
              <a:rPr lang="en-GB" sz="900" dirty="0" err="1" smtClean="0">
                <a:latin typeface="Aharoni" pitchFamily="2" charset="-79"/>
                <a:cs typeface="Aharoni" pitchFamily="2" charset="-79"/>
              </a:rPr>
              <a:t>asunto</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referente</a:t>
            </a:r>
            <a:r>
              <a:rPr lang="en-GB" sz="900" dirty="0" smtClean="0">
                <a:latin typeface="Aharoni" pitchFamily="2" charset="-79"/>
                <a:cs typeface="Aharoni" pitchFamily="2" charset="-79"/>
              </a:rPr>
              <a:t> a la </a:t>
            </a:r>
            <a:r>
              <a:rPr lang="en-GB" sz="900" dirty="0" err="1" smtClean="0">
                <a:latin typeface="Aharoni" pitchFamily="2" charset="-79"/>
                <a:cs typeface="Aharoni" pitchFamily="2" charset="-79"/>
              </a:rPr>
              <a:t>realidad</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Representa</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toda</a:t>
            </a:r>
            <a:r>
              <a:rPr lang="en-GB" sz="900" dirty="0" smtClean="0">
                <a:latin typeface="Aharoni" pitchFamily="2" charset="-79"/>
                <a:cs typeface="Aharoni" pitchFamily="2" charset="-79"/>
              </a:rPr>
              <a:t> la </a:t>
            </a:r>
            <a:r>
              <a:rPr lang="en-GB" sz="900" dirty="0" err="1" smtClean="0">
                <a:latin typeface="Aharoni" pitchFamily="2" charset="-79"/>
                <a:cs typeface="Aharoni" pitchFamily="2" charset="-79"/>
              </a:rPr>
              <a:t>certidumbre</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cognitiva</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mensurable</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según</a:t>
            </a:r>
            <a:r>
              <a:rPr lang="en-GB" sz="900" dirty="0" smtClean="0">
                <a:latin typeface="Aharoni" pitchFamily="2" charset="-79"/>
                <a:cs typeface="Aharoni" pitchFamily="2" charset="-79"/>
              </a:rPr>
              <a:t> la </a:t>
            </a:r>
            <a:r>
              <a:rPr lang="en-GB" sz="900" dirty="0" err="1" smtClean="0">
                <a:latin typeface="Aharoni" pitchFamily="2" charset="-79"/>
                <a:cs typeface="Aharoni" pitchFamily="2" charset="-79"/>
              </a:rPr>
              <a:t>respuesta</a:t>
            </a:r>
            <a:r>
              <a:rPr lang="en-GB" sz="900" dirty="0" smtClean="0">
                <a:latin typeface="Aharoni" pitchFamily="2" charset="-79"/>
                <a:cs typeface="Aharoni" pitchFamily="2" charset="-79"/>
              </a:rPr>
              <a:t> a ¿</a:t>
            </a:r>
            <a:r>
              <a:rPr lang="en-GB" sz="900" dirty="0" err="1" smtClean="0">
                <a:latin typeface="Aharoni" pitchFamily="2" charset="-79"/>
                <a:cs typeface="Aharoni" pitchFamily="2" charset="-79"/>
              </a:rPr>
              <a:t>por</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qué</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cómo</a:t>
            </a:r>
            <a:r>
              <a:rPr lang="en-GB" sz="900" dirty="0" smtClean="0">
                <a:latin typeface="Aharoni" pitchFamily="2" charset="-79"/>
                <a:cs typeface="Aharoni" pitchFamily="2" charset="-79"/>
              </a:rPr>
              <a:t>?, ¿</a:t>
            </a:r>
            <a:r>
              <a:rPr lang="en-GB" sz="900" dirty="0" err="1" smtClean="0">
                <a:latin typeface="Aharoni" pitchFamily="2" charset="-79"/>
                <a:cs typeface="Aharoni" pitchFamily="2" charset="-79"/>
              </a:rPr>
              <a:t>cuándo</a:t>
            </a:r>
            <a:r>
              <a:rPr lang="en-GB" sz="900" dirty="0" smtClean="0">
                <a:latin typeface="Aharoni" pitchFamily="2" charset="-79"/>
                <a:cs typeface="Aharoni" pitchFamily="2" charset="-79"/>
              </a:rPr>
              <a:t>? Y ¿</a:t>
            </a:r>
            <a:r>
              <a:rPr lang="en-GB" sz="900" dirty="0" err="1" smtClean="0">
                <a:latin typeface="Aharoni" pitchFamily="2" charset="-79"/>
                <a:cs typeface="Aharoni" pitchFamily="2" charset="-79"/>
              </a:rPr>
              <a:t>dónde</a:t>
            </a:r>
            <a:r>
              <a:rPr lang="en-GB" sz="900" dirty="0" smtClean="0">
                <a:latin typeface="Aharoni" pitchFamily="2" charset="-79"/>
                <a:cs typeface="Aharoni" pitchFamily="2" charset="-79"/>
              </a:rPr>
              <a:t>?</a:t>
            </a:r>
          </a:p>
          <a:p>
            <a:pPr marL="457200" lvl="0" indent="-292100" algn="l" rtl="0">
              <a:spcBef>
                <a:spcPts val="0"/>
              </a:spcBef>
              <a:buSzPct val="100000"/>
              <a:buChar char="-"/>
            </a:pPr>
            <a:r>
              <a:rPr lang="en-GB" sz="800" dirty="0" err="1" smtClean="0">
                <a:latin typeface="Arial" pitchFamily="34" charset="0"/>
                <a:cs typeface="Arial" pitchFamily="34" charset="0"/>
              </a:rPr>
              <a:t>Sabiduría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Carácter</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que</a:t>
            </a:r>
            <a:r>
              <a:rPr lang="en-GB" sz="800" dirty="0" smtClean="0">
                <a:latin typeface="Arial" pitchFamily="34" charset="0"/>
                <a:cs typeface="Arial" pitchFamily="34" charset="0"/>
              </a:rPr>
              <a:t> se </a:t>
            </a:r>
            <a:r>
              <a:rPr lang="en-GB" sz="800" dirty="0" err="1" smtClean="0">
                <a:latin typeface="Arial" pitchFamily="34" charset="0"/>
                <a:cs typeface="Arial" pitchFamily="34" charset="0"/>
              </a:rPr>
              <a:t>desarrolla</a:t>
            </a:r>
            <a:r>
              <a:rPr lang="en-GB" sz="800" dirty="0" smtClean="0">
                <a:latin typeface="Arial" pitchFamily="34" charset="0"/>
                <a:cs typeface="Arial" pitchFamily="34" charset="0"/>
              </a:rPr>
              <a:t> con la </a:t>
            </a:r>
            <a:r>
              <a:rPr lang="en-GB" sz="800" dirty="0" err="1" smtClean="0">
                <a:latin typeface="Arial" pitchFamily="34" charset="0"/>
                <a:cs typeface="Arial" pitchFamily="34" charset="0"/>
              </a:rPr>
              <a:t>aplicación</a:t>
            </a:r>
            <a:r>
              <a:rPr lang="en-GB" sz="800" dirty="0" smtClean="0">
                <a:latin typeface="Arial" pitchFamily="34" charset="0"/>
                <a:cs typeface="Arial" pitchFamily="34" charset="0"/>
              </a:rPr>
              <a:t> de la </a:t>
            </a:r>
            <a:r>
              <a:rPr lang="en-GB" sz="800" dirty="0" err="1" smtClean="0">
                <a:latin typeface="Arial" pitchFamily="34" charset="0"/>
                <a:cs typeface="Arial" pitchFamily="34" charset="0"/>
              </a:rPr>
              <a:t>inteligencia</a:t>
            </a:r>
            <a:r>
              <a:rPr lang="en-GB" sz="800" dirty="0" smtClean="0">
                <a:latin typeface="Arial" pitchFamily="34" charset="0"/>
                <a:cs typeface="Arial" pitchFamily="34" charset="0"/>
              </a:rPr>
              <a:t> en la </a:t>
            </a:r>
            <a:r>
              <a:rPr lang="en-GB" sz="800" dirty="0" err="1" smtClean="0">
                <a:latin typeface="Arial" pitchFamily="34" charset="0"/>
                <a:cs typeface="Arial" pitchFamily="34" charset="0"/>
              </a:rPr>
              <a:t>experiencia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propia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obteniendo</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conclusiones</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que</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nos</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dan</a:t>
            </a:r>
            <a:r>
              <a:rPr lang="en-GB" sz="800" dirty="0" smtClean="0">
                <a:latin typeface="Arial" pitchFamily="34" charset="0"/>
                <a:cs typeface="Arial" pitchFamily="34" charset="0"/>
              </a:rPr>
              <a:t> un mayor </a:t>
            </a:r>
            <a:r>
              <a:rPr lang="en-GB" sz="800" dirty="0" err="1" smtClean="0">
                <a:latin typeface="Arial" pitchFamily="34" charset="0"/>
                <a:cs typeface="Arial" pitchFamily="34" charset="0"/>
              </a:rPr>
              <a:t>entendimiento</a:t>
            </a:r>
            <a:r>
              <a:rPr lang="en-GB" sz="800" dirty="0" smtClean="0">
                <a:latin typeface="Arial" pitchFamily="34" charset="0"/>
                <a:cs typeface="Arial" pitchFamily="34" charset="0"/>
              </a:rPr>
              <a:t> y a </a:t>
            </a:r>
            <a:r>
              <a:rPr lang="en-GB" sz="800" dirty="0" err="1" smtClean="0">
                <a:latin typeface="Arial" pitchFamily="34" charset="0"/>
                <a:cs typeface="Arial" pitchFamily="34" charset="0"/>
              </a:rPr>
              <a:t>su</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vez</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nos</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capacitan</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para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reflexionar</a:t>
            </a:r>
            <a:r>
              <a:rPr lang="en-GB" sz="800" dirty="0" smtClean="0">
                <a:latin typeface="Arial" pitchFamily="34" charset="0"/>
                <a:cs typeface="Arial" pitchFamily="34" charset="0"/>
              </a:rPr>
              <a:t>.</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215395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1. Variety</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Complejidad</a:t>
            </a:r>
            <a:r>
              <a:rPr lang="en-US" sz="1000" b="0" i="0" kern="1200" baseline="0" dirty="0" smtClean="0">
                <a:solidFill>
                  <a:schemeClr val="tx1"/>
                </a:solidFill>
                <a:effectLst/>
                <a:latin typeface="+mn-lt"/>
                <a:ea typeface="+mn-ea"/>
                <a:cs typeface="+mn-cs"/>
              </a:rPr>
              <a:t> del </a:t>
            </a:r>
            <a:r>
              <a:rPr lang="en-US" sz="1000" b="0" i="0" kern="1200" baseline="0" dirty="0" err="1" smtClean="0">
                <a:solidFill>
                  <a:schemeClr val="tx1"/>
                </a:solidFill>
                <a:effectLst/>
                <a:latin typeface="+mn-lt"/>
                <a:ea typeface="+mn-ea"/>
                <a:cs typeface="+mn-cs"/>
              </a:rPr>
              <a:t>dato</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tipos</a:t>
            </a:r>
            <a:r>
              <a:rPr lang="en-US" sz="1000" b="0" i="0" kern="1200" baseline="0" dirty="0" smtClean="0">
                <a:solidFill>
                  <a:schemeClr val="tx1"/>
                </a:solidFill>
                <a:effectLst/>
                <a:latin typeface="+mn-lt"/>
                <a:ea typeface="+mn-ea"/>
                <a:cs typeface="+mn-cs"/>
              </a:rPr>
              <a:t> y </a:t>
            </a:r>
            <a:r>
              <a:rPr lang="en-US" sz="1000" b="0" i="0" kern="1200" baseline="0" dirty="0" err="1" smtClean="0">
                <a:solidFill>
                  <a:schemeClr val="tx1"/>
                </a:solidFill>
                <a:effectLst/>
                <a:latin typeface="+mn-lt"/>
                <a:ea typeface="+mn-ea"/>
                <a:cs typeface="+mn-cs"/>
              </a:rPr>
              <a:t>formatos</a:t>
            </a:r>
            <a:r>
              <a:rPr lang="en-US" sz="1000" b="0" i="0" kern="1200" baseline="0" dirty="0" smtClean="0">
                <a:solidFill>
                  <a:schemeClr val="tx1"/>
                </a:solidFill>
                <a:effectLst/>
                <a:latin typeface="+mn-lt"/>
                <a:ea typeface="+mn-ea"/>
                <a:cs typeface="+mn-cs"/>
              </a:rPr>
              <a:t>).</a:t>
            </a:r>
            <a:endParaRPr lang="en-US" sz="10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2. Value</a:t>
            </a:r>
            <a:r>
              <a:rPr lang="en-US" sz="1000" b="0" i="0" kern="1200" dirty="0" smtClean="0">
                <a:solidFill>
                  <a:schemeClr val="tx1"/>
                </a:solidFill>
                <a:effectLst/>
                <a:latin typeface="+mn-lt"/>
                <a:ea typeface="+mn-ea"/>
                <a:cs typeface="+mn-cs"/>
              </a:rPr>
              <a:t>:  Valor del</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dato</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tal</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vez</a:t>
            </a:r>
            <a:r>
              <a:rPr lang="en-US" sz="1000" b="0" i="0" kern="1200" baseline="0" dirty="0" smtClean="0">
                <a:solidFill>
                  <a:schemeClr val="tx1"/>
                </a:solidFill>
                <a:effectLst/>
                <a:latin typeface="+mn-lt"/>
                <a:ea typeface="+mn-ea"/>
                <a:cs typeface="+mn-cs"/>
              </a:rPr>
              <a:t> la “V” </a:t>
            </a:r>
            <a:r>
              <a:rPr lang="en-US" sz="1000" b="0" i="0" kern="1200" baseline="0" dirty="0" err="1" smtClean="0">
                <a:solidFill>
                  <a:schemeClr val="tx1"/>
                </a:solidFill>
                <a:effectLst/>
                <a:latin typeface="+mn-lt"/>
                <a:ea typeface="+mn-ea"/>
                <a:cs typeface="+mn-cs"/>
              </a:rPr>
              <a:t>más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importante</a:t>
            </a:r>
            <a:r>
              <a:rPr lang="en-US" sz="1000" b="0" i="0" kern="1200" baseline="0" dirty="0" smtClean="0">
                <a:solidFill>
                  <a:schemeClr val="tx1"/>
                </a:solidFill>
                <a:effectLst/>
                <a:latin typeface="+mn-lt"/>
                <a:ea typeface="+mn-ea"/>
                <a:cs typeface="+mn-cs"/>
              </a:rPr>
              <a:t> de </a:t>
            </a:r>
            <a:r>
              <a:rPr lang="en-US" sz="1000" b="0" i="0" kern="1200" baseline="0" dirty="0" err="1" smtClean="0">
                <a:solidFill>
                  <a:schemeClr val="tx1"/>
                </a:solidFill>
                <a:effectLst/>
                <a:latin typeface="+mn-lt"/>
                <a:ea typeface="+mn-ea"/>
                <a:cs typeface="+mn-cs"/>
              </a:rPr>
              <a:t>las</a:t>
            </a:r>
            <a:r>
              <a:rPr lang="en-US" sz="1000" b="0" i="0" kern="1200" baseline="0" dirty="0" smtClean="0">
                <a:solidFill>
                  <a:schemeClr val="tx1"/>
                </a:solidFill>
                <a:effectLst/>
                <a:latin typeface="+mn-lt"/>
                <a:ea typeface="+mn-ea"/>
                <a:cs typeface="+mn-cs"/>
              </a:rPr>
              <a:t> 9v´s</a:t>
            </a:r>
            <a:r>
              <a:rPr lang="en-US" sz="1000" b="0" i="0" kern="1200" dirty="0" smtClean="0">
                <a:solidFill>
                  <a:schemeClr val="tx1"/>
                </a:solidFill>
                <a:effectLst/>
                <a:latin typeface="+mn-lt"/>
                <a:ea typeface="+mn-ea"/>
                <a:cs typeface="+mn-cs"/>
              </a:rPr>
              <a:t>.</a:t>
            </a:r>
          </a:p>
          <a:p>
            <a:r>
              <a:rPr lang="en-US" sz="1000" b="1" i="0" u="none" kern="1200" dirty="0" smtClean="0">
                <a:solidFill>
                  <a:schemeClr val="tx1"/>
                </a:solidFill>
                <a:effectLst/>
                <a:latin typeface="+mn-lt"/>
                <a:ea typeface="+mn-ea"/>
                <a:cs typeface="+mn-cs"/>
              </a:rPr>
              <a:t>3. Volume</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Cantidad</a:t>
            </a:r>
            <a:r>
              <a:rPr lang="en-US" sz="1000" b="0" i="0" kern="1200" dirty="0" smtClean="0">
                <a:solidFill>
                  <a:schemeClr val="tx1"/>
                </a:solidFill>
                <a:effectLst/>
                <a:latin typeface="+mn-lt"/>
                <a:ea typeface="+mn-ea"/>
                <a:cs typeface="+mn-cs"/>
              </a:rPr>
              <a:t> de </a:t>
            </a:r>
            <a:r>
              <a:rPr lang="en-US" sz="1000" b="0" i="0" kern="1200" dirty="0" err="1" smtClean="0">
                <a:solidFill>
                  <a:schemeClr val="tx1"/>
                </a:solidFill>
                <a:effectLst/>
                <a:latin typeface="+mn-lt"/>
                <a:ea typeface="+mn-ea"/>
                <a:cs typeface="+mn-cs"/>
              </a:rPr>
              <a:t>datos</a:t>
            </a:r>
            <a:r>
              <a:rPr lang="en-US" sz="10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4. Velocity</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Velocidad</a:t>
            </a:r>
            <a:r>
              <a:rPr lang="en-US" sz="1000" b="0" i="0" kern="1200" dirty="0" smtClean="0">
                <a:solidFill>
                  <a:schemeClr val="tx1"/>
                </a:solidFill>
                <a:effectLst/>
                <a:latin typeface="+mn-lt"/>
                <a:ea typeface="+mn-ea"/>
                <a:cs typeface="+mn-cs"/>
              </a:rPr>
              <a:t> con la </a:t>
            </a:r>
            <a:r>
              <a:rPr lang="en-US" sz="1000" b="0" i="0" kern="1200" dirty="0" err="1" smtClean="0">
                <a:solidFill>
                  <a:schemeClr val="tx1"/>
                </a:solidFill>
                <a:effectLst/>
                <a:latin typeface="+mn-lt"/>
                <a:ea typeface="+mn-ea"/>
                <a:cs typeface="+mn-cs"/>
              </a:rPr>
              <a:t>que</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fluyen</a:t>
            </a:r>
            <a:r>
              <a:rPr lang="en-US" sz="1000" b="0" i="0" kern="1200" dirty="0" smtClean="0">
                <a:solidFill>
                  <a:schemeClr val="tx1"/>
                </a:solidFill>
                <a:effectLst/>
                <a:latin typeface="+mn-lt"/>
                <a:ea typeface="+mn-ea"/>
                <a:cs typeface="+mn-cs"/>
              </a:rPr>
              <a:t> los </a:t>
            </a:r>
            <a:r>
              <a:rPr lang="en-US" sz="1000" b="0" i="0" kern="1200" dirty="0" err="1" smtClean="0">
                <a:solidFill>
                  <a:schemeClr val="tx1"/>
                </a:solidFill>
                <a:effectLst/>
                <a:latin typeface="+mn-lt"/>
                <a:ea typeface="+mn-ea"/>
                <a:cs typeface="+mn-cs"/>
              </a:rPr>
              <a:t>datos</a:t>
            </a:r>
            <a:r>
              <a:rPr lang="en-US" sz="1000" b="0" i="0" kern="1200" dirty="0" smtClean="0">
                <a:solidFill>
                  <a:schemeClr val="tx1"/>
                </a:solidFill>
                <a:effectLst/>
                <a:latin typeface="+mn-lt"/>
                <a:ea typeface="+mn-ea"/>
                <a:cs typeface="+mn-cs"/>
              </a:rPr>
              <a:t> de los </a:t>
            </a:r>
            <a:r>
              <a:rPr lang="en-US" sz="1000" b="0" i="0" kern="1200" dirty="0" err="1" smtClean="0">
                <a:solidFill>
                  <a:schemeClr val="tx1"/>
                </a:solidFill>
                <a:effectLst/>
                <a:latin typeface="+mn-lt"/>
                <a:ea typeface="+mn-ea"/>
                <a:cs typeface="+mn-cs"/>
              </a:rPr>
              <a:t>sistemas</a:t>
            </a:r>
            <a:r>
              <a:rPr lang="en-US" sz="1000" b="0" i="0" kern="1200" dirty="0" smtClean="0">
                <a:solidFill>
                  <a:schemeClr val="tx1"/>
                </a:solidFill>
                <a:effectLst/>
                <a:latin typeface="+mn-lt"/>
                <a:ea typeface="+mn-ea"/>
                <a:cs typeface="+mn-cs"/>
              </a:rPr>
              <a:t> en </a:t>
            </a:r>
            <a:r>
              <a:rPr lang="en-US" sz="1000" b="0" i="0" kern="1200" dirty="0" err="1" smtClean="0">
                <a:solidFill>
                  <a:schemeClr val="tx1"/>
                </a:solidFill>
                <a:effectLst/>
                <a:latin typeface="+mn-lt"/>
                <a:ea typeface="+mn-ea"/>
                <a:cs typeface="+mn-cs"/>
              </a:rPr>
              <a:t>tiempo</a:t>
            </a:r>
            <a:r>
              <a:rPr lang="en-US" sz="1000" b="0" i="0" kern="1200" dirty="0" smtClean="0">
                <a:solidFill>
                  <a:schemeClr val="tx1"/>
                </a:solidFill>
                <a:effectLst/>
                <a:latin typeface="+mn-lt"/>
                <a:ea typeface="+mn-ea"/>
                <a:cs typeface="+mn-cs"/>
              </a:rPr>
              <a:t> real.</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5. Visibility</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Cómo</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aprecias</a:t>
            </a:r>
            <a:r>
              <a:rPr lang="en-US" sz="1000" b="0" i="0" kern="1200" dirty="0" smtClean="0">
                <a:solidFill>
                  <a:schemeClr val="tx1"/>
                </a:solidFill>
                <a:effectLst/>
                <a:latin typeface="+mn-lt"/>
                <a:ea typeface="+mn-ea"/>
                <a:cs typeface="+mn-cs"/>
              </a:rPr>
              <a:t> el </a:t>
            </a:r>
            <a:r>
              <a:rPr lang="en-US" sz="1000" b="0" i="0" kern="1200" dirty="0" err="1" smtClean="0">
                <a:solidFill>
                  <a:schemeClr val="tx1"/>
                </a:solidFill>
                <a:effectLst/>
                <a:latin typeface="+mn-lt"/>
                <a:ea typeface="+mn-ea"/>
                <a:cs typeface="+mn-cs"/>
              </a:rPr>
              <a:t>dato</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cómo</a:t>
            </a:r>
            <a:r>
              <a:rPr lang="en-US" sz="1000" b="0" i="0" kern="1200" dirty="0" smtClean="0">
                <a:solidFill>
                  <a:schemeClr val="tx1"/>
                </a:solidFill>
                <a:effectLst/>
                <a:latin typeface="+mn-lt"/>
                <a:ea typeface="+mn-ea"/>
                <a:cs typeface="+mn-cs"/>
              </a:rPr>
              <a:t> lo </a:t>
            </a:r>
            <a:r>
              <a:rPr lang="en-US" sz="1000" b="0" i="0" kern="1200" dirty="0" err="1" smtClean="0">
                <a:solidFill>
                  <a:schemeClr val="tx1"/>
                </a:solidFill>
                <a:effectLst/>
                <a:latin typeface="+mn-lt"/>
                <a:ea typeface="+mn-ea"/>
                <a:cs typeface="+mn-cs"/>
              </a:rPr>
              <a:t>presentas</a:t>
            </a:r>
            <a:r>
              <a:rPr lang="en-US" sz="1000" b="0" i="0" kern="1200" dirty="0" smtClean="0">
                <a:solidFill>
                  <a:schemeClr val="tx1"/>
                </a:solidFill>
                <a:effectLst/>
                <a:latin typeface="+mn-lt"/>
                <a:ea typeface="+mn-ea"/>
                <a:cs typeface="+mn-cs"/>
              </a:rPr>
              <a:t> y los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haces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más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entendible</a:t>
            </a:r>
            <a:r>
              <a:rPr lang="en-US" sz="10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6. Vulnerability</a:t>
            </a:r>
            <a:r>
              <a:rPr lang="en-US" sz="1000" b="0" i="0" kern="1200" dirty="0" smtClean="0">
                <a:solidFill>
                  <a:schemeClr val="tx1"/>
                </a:solidFill>
                <a:effectLst/>
                <a:latin typeface="+mn-lt"/>
                <a:ea typeface="+mn-ea"/>
                <a:cs typeface="+mn-cs"/>
              </a:rPr>
              <a:t>: El</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dato</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puede</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utilizado</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manera</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invasiva</a:t>
            </a:r>
            <a:r>
              <a:rPr lang="en-US" sz="1000" b="0" i="0" kern="1200" baseline="0" dirty="0" smtClean="0">
                <a:solidFill>
                  <a:schemeClr val="tx1"/>
                </a:solidFill>
                <a:effectLst/>
                <a:latin typeface="+mn-lt"/>
                <a:ea typeface="+mn-ea"/>
                <a:cs typeface="+mn-cs"/>
              </a:rPr>
              <a:t> y </a:t>
            </a:r>
            <a:r>
              <a:rPr lang="en-US" sz="1000" b="0" i="0" kern="1200" baseline="0" dirty="0" err="1" smtClean="0">
                <a:solidFill>
                  <a:schemeClr val="tx1"/>
                </a:solidFill>
                <a:effectLst/>
                <a:latin typeface="+mn-lt"/>
                <a:ea typeface="+mn-ea"/>
                <a:cs typeface="+mn-cs"/>
              </a:rPr>
              <a:t>comercial</a:t>
            </a:r>
            <a:r>
              <a:rPr lang="en-US" sz="1000" b="0" i="0" kern="1200" baseline="0" dirty="0" smtClean="0">
                <a:solidFill>
                  <a:schemeClr val="tx1"/>
                </a:solidFill>
                <a:effectLst/>
                <a:latin typeface="+mn-lt"/>
                <a:ea typeface="+mn-ea"/>
                <a:cs typeface="+mn-cs"/>
              </a:rPr>
              <a:t> en contra del </a:t>
            </a:r>
            <a:r>
              <a:rPr lang="en-US" sz="1000" b="0" i="0" kern="1200" baseline="0" dirty="0" err="1" smtClean="0">
                <a:solidFill>
                  <a:schemeClr val="tx1"/>
                </a:solidFill>
                <a:effectLst/>
                <a:latin typeface="+mn-lt"/>
                <a:ea typeface="+mn-ea"/>
                <a:cs typeface="+mn-cs"/>
              </a:rPr>
              <a:t>usuario</a:t>
            </a:r>
            <a:r>
              <a:rPr lang="en-US" sz="10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7. Variability</a:t>
            </a:r>
            <a:r>
              <a:rPr lang="en-US" sz="1000" b="0" i="0" kern="1200" dirty="0" smtClean="0">
                <a:solidFill>
                  <a:schemeClr val="tx1"/>
                </a:solidFill>
                <a:effectLst/>
                <a:latin typeface="+mn-lt"/>
                <a:ea typeface="+mn-ea"/>
                <a:cs typeface="+mn-cs"/>
              </a:rPr>
              <a:t>:  El </a:t>
            </a:r>
            <a:r>
              <a:rPr lang="en-US" sz="1000" b="0" i="0" kern="1200" dirty="0" err="1" smtClean="0">
                <a:solidFill>
                  <a:schemeClr val="tx1"/>
                </a:solidFill>
                <a:effectLst/>
                <a:latin typeface="+mn-lt"/>
                <a:ea typeface="+mn-ea"/>
                <a:cs typeface="+mn-cs"/>
              </a:rPr>
              <a:t>dato</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es</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dinámico</a:t>
            </a:r>
            <a:r>
              <a:rPr lang="en-US" sz="1000" b="0" i="0" kern="1200" dirty="0" smtClean="0">
                <a:solidFill>
                  <a:schemeClr val="tx1"/>
                </a:solidFill>
                <a:effectLst/>
                <a:latin typeface="+mn-lt"/>
                <a:ea typeface="+mn-ea"/>
                <a:cs typeface="+mn-cs"/>
              </a:rPr>
              <a:t>,</a:t>
            </a:r>
            <a:r>
              <a:rPr lang="en-US" sz="1000" b="0" i="0" kern="1200" baseline="0" dirty="0" smtClean="0">
                <a:solidFill>
                  <a:schemeClr val="tx1"/>
                </a:solidFill>
                <a:effectLst/>
                <a:latin typeface="+mn-lt"/>
                <a:ea typeface="+mn-ea"/>
                <a:cs typeface="+mn-cs"/>
              </a:rPr>
              <a:t> temporal, </a:t>
            </a:r>
            <a:r>
              <a:rPr lang="en-US" sz="1000" b="0" i="0" kern="1200" baseline="0" dirty="0" err="1" smtClean="0">
                <a:solidFill>
                  <a:schemeClr val="tx1"/>
                </a:solidFill>
                <a:effectLst/>
                <a:latin typeface="+mn-lt"/>
                <a:ea typeface="+mn-ea"/>
                <a:cs typeface="+mn-cs"/>
              </a:rPr>
              <a:t>espacial</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fuentes</a:t>
            </a:r>
            <a:r>
              <a:rPr lang="en-US" sz="1000" b="0" i="0" kern="1200" baseline="0" dirty="0" smtClean="0">
                <a:solidFill>
                  <a:schemeClr val="tx1"/>
                </a:solidFill>
                <a:effectLst/>
                <a:latin typeface="+mn-lt"/>
                <a:ea typeface="+mn-ea"/>
                <a:cs typeface="+mn-cs"/>
              </a:rPr>
              <a:t> y </a:t>
            </a:r>
            <a:r>
              <a:rPr lang="en-US" sz="1000" b="0" i="0" kern="1200" baseline="0" dirty="0" err="1" smtClean="0">
                <a:solidFill>
                  <a:schemeClr val="tx1"/>
                </a:solidFill>
                <a:effectLst/>
                <a:latin typeface="+mn-lt"/>
                <a:ea typeface="+mn-ea"/>
                <a:cs typeface="+mn-cs"/>
              </a:rPr>
              <a:t>objetos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diferentes</a:t>
            </a:r>
            <a:r>
              <a:rPr lang="en-US" sz="1000" b="0" i="0" kern="1200" baseline="0" dirty="0" smtClean="0">
                <a:solidFill>
                  <a:schemeClr val="tx1"/>
                </a:solidFill>
                <a:effectLst/>
                <a:latin typeface="+mn-lt"/>
                <a:ea typeface="+mn-ea"/>
                <a:cs typeface="+mn-cs"/>
              </a:rPr>
              <a:t>.</a:t>
            </a:r>
            <a:endParaRPr lang="en-US" sz="1000" b="1"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8. Validity</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Calidad</a:t>
            </a:r>
            <a:r>
              <a:rPr lang="en-US" sz="1000" b="0" i="0" kern="1200" dirty="0" smtClean="0">
                <a:solidFill>
                  <a:schemeClr val="tx1"/>
                </a:solidFill>
                <a:effectLst/>
                <a:latin typeface="+mn-lt"/>
                <a:ea typeface="+mn-ea"/>
                <a:cs typeface="+mn-cs"/>
              </a:rPr>
              <a:t> del </a:t>
            </a:r>
            <a:r>
              <a:rPr lang="en-US" sz="1000" b="0" i="0" kern="1200" dirty="0" err="1" smtClean="0">
                <a:solidFill>
                  <a:schemeClr val="tx1"/>
                </a:solidFill>
                <a:effectLst/>
                <a:latin typeface="+mn-lt"/>
                <a:ea typeface="+mn-ea"/>
                <a:cs typeface="+mn-cs"/>
              </a:rPr>
              <a:t>dato</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gobierno</a:t>
            </a:r>
            <a:r>
              <a:rPr lang="en-US" sz="1000" b="0" i="0" kern="1200" dirty="0" smtClean="0">
                <a:solidFill>
                  <a:schemeClr val="tx1"/>
                </a:solidFill>
                <a:effectLst/>
                <a:latin typeface="+mn-lt"/>
                <a:ea typeface="+mn-ea"/>
                <a:cs typeface="+mn-cs"/>
              </a:rPr>
              <a:t> del </a:t>
            </a:r>
            <a:r>
              <a:rPr lang="en-US" sz="1000" b="0" i="0" kern="1200" dirty="0" err="1" smtClean="0">
                <a:solidFill>
                  <a:schemeClr val="tx1"/>
                </a:solidFill>
                <a:effectLst/>
                <a:latin typeface="+mn-lt"/>
                <a:ea typeface="+mn-ea"/>
                <a:cs typeface="+mn-cs"/>
              </a:rPr>
              <a:t>dato</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colección</a:t>
            </a:r>
            <a:r>
              <a:rPr lang="en-US" sz="1000" b="0" i="0" kern="1200" baseline="0" dirty="0" smtClean="0">
                <a:solidFill>
                  <a:schemeClr val="tx1"/>
                </a:solidFill>
                <a:effectLst/>
                <a:latin typeface="+mn-lt"/>
                <a:ea typeface="+mn-ea"/>
                <a:cs typeface="+mn-cs"/>
              </a:rPr>
              <a:t> y </a:t>
            </a:r>
            <a:r>
              <a:rPr lang="en-US" sz="1000" b="0" i="0" kern="1200" baseline="0" dirty="0" err="1" smtClean="0">
                <a:solidFill>
                  <a:schemeClr val="tx1"/>
                </a:solidFill>
                <a:effectLst/>
                <a:latin typeface="+mn-lt"/>
                <a:ea typeface="+mn-ea"/>
                <a:cs typeface="+mn-cs"/>
              </a:rPr>
              <a:t>origen</a:t>
            </a:r>
            <a:r>
              <a:rPr lang="en-US" sz="1000" b="0" i="0" kern="1200" baseline="0" dirty="0" smtClean="0">
                <a:solidFill>
                  <a:schemeClr val="tx1"/>
                </a:solidFill>
                <a:effectLst/>
                <a:latin typeface="+mn-lt"/>
                <a:ea typeface="+mn-ea"/>
                <a:cs typeface="+mn-cs"/>
              </a:rPr>
              <a:t> del </a:t>
            </a:r>
            <a:r>
              <a:rPr lang="en-US" sz="1000" b="0" i="0" kern="1200" baseline="0" dirty="0" err="1" smtClean="0">
                <a:solidFill>
                  <a:schemeClr val="tx1"/>
                </a:solidFill>
                <a:effectLst/>
                <a:latin typeface="+mn-lt"/>
                <a:ea typeface="+mn-ea"/>
                <a:cs typeface="+mn-cs"/>
              </a:rPr>
              <a:t>dato</a:t>
            </a:r>
            <a:r>
              <a:rPr lang="en-US" sz="10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kern="1200" dirty="0" smtClean="0">
                <a:solidFill>
                  <a:schemeClr val="tx1"/>
                </a:solidFill>
                <a:effectLst/>
                <a:latin typeface="+mn-lt"/>
                <a:ea typeface="+mn-ea"/>
                <a:cs typeface="+mn-cs"/>
              </a:rPr>
              <a:t>9. </a:t>
            </a:r>
            <a:r>
              <a:rPr lang="en-US" sz="1000" b="1" i="0" u="none" kern="1200" dirty="0" err="1" smtClean="0">
                <a:solidFill>
                  <a:schemeClr val="tx1"/>
                </a:solidFill>
                <a:effectLst/>
                <a:latin typeface="+mn-lt"/>
                <a:ea typeface="+mn-ea"/>
                <a:cs typeface="+mn-cs"/>
              </a:rPr>
              <a:t>Volatily</a:t>
            </a:r>
            <a:r>
              <a:rPr lang="en-US" sz="1000" b="0" i="0" kern="1200" dirty="0" smtClean="0">
                <a:solidFill>
                  <a:schemeClr val="tx1"/>
                </a:solidFill>
                <a:effectLst/>
                <a:latin typeface="+mn-lt"/>
                <a:ea typeface="+mn-ea"/>
                <a:cs typeface="+mn-cs"/>
              </a:rPr>
              <a:t>: El</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tiempo</a:t>
            </a:r>
            <a:r>
              <a:rPr lang="en-US" sz="1000" b="0" i="0" kern="1200" baseline="0" dirty="0" smtClean="0">
                <a:solidFill>
                  <a:schemeClr val="tx1"/>
                </a:solidFill>
                <a:effectLst/>
                <a:latin typeface="+mn-lt"/>
                <a:ea typeface="+mn-ea"/>
                <a:cs typeface="+mn-cs"/>
              </a:rPr>
              <a:t> en </a:t>
            </a:r>
            <a:r>
              <a:rPr lang="en-US" sz="1000" b="0" i="0" kern="1200" baseline="0" dirty="0" err="1" smtClean="0">
                <a:solidFill>
                  <a:schemeClr val="tx1"/>
                </a:solidFill>
                <a:effectLst/>
                <a:latin typeface="+mn-lt"/>
                <a:ea typeface="+mn-ea"/>
                <a:cs typeface="+mn-cs"/>
              </a:rPr>
              <a:t>que</a:t>
            </a:r>
            <a:r>
              <a:rPr lang="en-US" sz="1000" b="0" i="0" kern="1200" baseline="0" dirty="0" smtClean="0">
                <a:solidFill>
                  <a:schemeClr val="tx1"/>
                </a:solidFill>
                <a:effectLst/>
                <a:latin typeface="+mn-lt"/>
                <a:ea typeface="+mn-ea"/>
                <a:cs typeface="+mn-cs"/>
              </a:rPr>
              <a:t> el </a:t>
            </a:r>
            <a:r>
              <a:rPr lang="en-US" sz="1000" b="0" i="0" kern="1200" baseline="0" dirty="0" err="1" smtClean="0">
                <a:solidFill>
                  <a:schemeClr val="tx1"/>
                </a:solidFill>
                <a:effectLst/>
                <a:latin typeface="+mn-lt"/>
                <a:ea typeface="+mn-ea"/>
                <a:cs typeface="+mn-cs"/>
              </a:rPr>
              <a:t>dato</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tiene</a:t>
            </a:r>
            <a:r>
              <a:rPr lang="en-US" sz="1000" b="0" i="0" kern="1200" baseline="0" dirty="0" smtClean="0">
                <a:solidFill>
                  <a:schemeClr val="tx1"/>
                </a:solidFill>
                <a:effectLst/>
                <a:latin typeface="+mn-lt"/>
                <a:ea typeface="+mn-ea"/>
                <a:cs typeface="+mn-cs"/>
              </a:rPr>
              <a:t> valor y </a:t>
            </a:r>
            <a:r>
              <a:rPr lang="en-US" sz="1000" b="0" i="0" kern="1200" baseline="0" dirty="0" err="1" smtClean="0">
                <a:solidFill>
                  <a:schemeClr val="tx1"/>
                </a:solidFill>
                <a:effectLst/>
                <a:latin typeface="+mn-lt"/>
                <a:ea typeface="+mn-ea"/>
                <a:cs typeface="+mn-cs"/>
              </a:rPr>
              <a:t>por</a:t>
            </a:r>
            <a:r>
              <a:rPr lang="en-US" sz="1000" b="0" i="0" kern="1200" baseline="0" dirty="0" smtClean="0">
                <a:solidFill>
                  <a:schemeClr val="tx1"/>
                </a:solidFill>
                <a:effectLst/>
                <a:latin typeface="+mn-lt"/>
                <a:ea typeface="+mn-ea"/>
                <a:cs typeface="+mn-cs"/>
              </a:rPr>
              <a:t> lo </a:t>
            </a:r>
            <a:r>
              <a:rPr lang="en-US" sz="1000" b="0" i="0" kern="1200" baseline="0" dirty="0" err="1" smtClean="0">
                <a:solidFill>
                  <a:schemeClr val="tx1"/>
                </a:solidFill>
                <a:effectLst/>
                <a:latin typeface="+mn-lt"/>
                <a:ea typeface="+mn-ea"/>
                <a:cs typeface="+mn-cs"/>
              </a:rPr>
              <a:t>tanto</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procesado</a:t>
            </a:r>
            <a:r>
              <a:rPr lang="en-US" sz="1000" b="0" i="0" kern="1200" baseline="0" dirty="0" smtClean="0">
                <a:solidFill>
                  <a:schemeClr val="tx1"/>
                </a:solidFill>
                <a:effectLst/>
                <a:latin typeface="+mn-lt"/>
                <a:ea typeface="+mn-ea"/>
                <a:cs typeface="+mn-cs"/>
              </a:rPr>
              <a:t> y </a:t>
            </a:r>
            <a:r>
              <a:rPr lang="en-US" sz="1000" b="0" i="0" kern="1200" baseline="0" dirty="0" err="1" smtClean="0">
                <a:solidFill>
                  <a:schemeClr val="tx1"/>
                </a:solidFill>
                <a:effectLst/>
                <a:latin typeface="+mn-lt"/>
                <a:ea typeface="+mn-ea"/>
                <a:cs typeface="+mn-cs"/>
              </a:rPr>
              <a:t>almacenado</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Es</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decir</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deja</a:t>
            </a:r>
            <a:r>
              <a:rPr lang="en-US" sz="1000" b="0" i="0" kern="1200" dirty="0" smtClean="0">
                <a:solidFill>
                  <a:schemeClr val="tx1"/>
                </a:solidFill>
                <a:effectLst/>
                <a:latin typeface="+mn-lt"/>
                <a:ea typeface="+mn-ea"/>
                <a:cs typeface="+mn-cs"/>
              </a:rPr>
              <a:t> de </a:t>
            </a:r>
            <a:r>
              <a:rPr lang="en-US" sz="1000" b="0" i="0" kern="1200" dirty="0" err="1" smtClean="0">
                <a:solidFill>
                  <a:schemeClr val="tx1"/>
                </a:solidFill>
                <a:effectLst/>
                <a:latin typeface="+mn-lt"/>
                <a:ea typeface="+mn-ea"/>
                <a:cs typeface="+mn-cs"/>
              </a:rPr>
              <a:t>ser</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relevante</a:t>
            </a:r>
            <a:endParaRPr lang="en-US" sz="1000" b="0" i="0" kern="1200" dirty="0" smtClean="0">
              <a:solidFill>
                <a:schemeClr val="tx1"/>
              </a:solidFill>
              <a:effectLst/>
              <a:latin typeface="+mn-lt"/>
              <a:ea typeface="+mn-ea"/>
              <a:cs typeface="+mn-cs"/>
            </a:endParaRPr>
          </a:p>
          <a:p>
            <a:endParaRPr lang="en-US" sz="1000" b="1" i="0" u="sng" kern="1200" dirty="0" smtClean="0">
              <a:solidFill>
                <a:schemeClr val="tx1"/>
              </a:solidFill>
              <a:effectLst/>
              <a:latin typeface="+mn-lt"/>
              <a:ea typeface="+mn-ea"/>
              <a:cs typeface="+mn-cs"/>
            </a:endParaRPr>
          </a:p>
          <a:p>
            <a:r>
              <a:rPr lang="en-US" sz="1000" b="1" i="0" u="sng" kern="1200" dirty="0" smtClean="0">
                <a:solidFill>
                  <a:schemeClr val="tx1"/>
                </a:solidFill>
                <a:effectLst/>
                <a:latin typeface="+mn-lt"/>
                <a:ea typeface="+mn-ea"/>
                <a:cs typeface="+mn-cs"/>
              </a:rPr>
              <a:t>10. Veracity</a:t>
            </a:r>
            <a:r>
              <a:rPr lang="en-US" sz="1000" b="0" i="0" kern="1200" dirty="0" smtClean="0">
                <a:solidFill>
                  <a:schemeClr val="tx1"/>
                </a:solidFill>
                <a:effectLst/>
                <a:latin typeface="+mn-lt"/>
                <a:ea typeface="+mn-ea"/>
                <a:cs typeface="+mn-cs"/>
              </a:rPr>
              <a:t>: Los </a:t>
            </a:r>
            <a:r>
              <a:rPr lang="en-US" sz="1000" b="0" i="0" kern="1200" dirty="0" err="1" smtClean="0">
                <a:solidFill>
                  <a:schemeClr val="tx1"/>
                </a:solidFill>
                <a:effectLst/>
                <a:latin typeface="+mn-lt"/>
                <a:ea typeface="+mn-ea"/>
                <a:cs typeface="+mn-cs"/>
              </a:rPr>
              <a:t>datos</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necesarios</a:t>
            </a:r>
            <a:r>
              <a:rPr lang="en-US" sz="1000" b="0" i="0" kern="1200" dirty="0" smtClean="0">
                <a:solidFill>
                  <a:schemeClr val="tx1"/>
                </a:solidFill>
                <a:effectLst/>
                <a:latin typeface="+mn-lt"/>
                <a:ea typeface="+mn-ea"/>
                <a:cs typeface="+mn-cs"/>
              </a:rPr>
              <a:t> y </a:t>
            </a:r>
            <a:r>
              <a:rPr lang="en-US" sz="1000" b="0" i="0" kern="1200" dirty="0" err="1" smtClean="0">
                <a:solidFill>
                  <a:schemeClr val="tx1"/>
                </a:solidFill>
                <a:effectLst/>
                <a:latin typeface="+mn-lt"/>
                <a:ea typeface="+mn-ea"/>
                <a:cs typeface="+mn-cs"/>
              </a:rPr>
              <a:t>suficientes</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para</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probar</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diferentes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hipótesis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datos</a:t>
            </a:r>
            <a:r>
              <a:rPr lang="en-US" sz="1000" b="0" i="0" kern="1200" baseline="0" dirty="0" smtClean="0">
                <a:solidFill>
                  <a:schemeClr val="tx1"/>
                </a:solidFill>
                <a:effectLst/>
                <a:latin typeface="+mn-lt"/>
                <a:ea typeface="+mn-ea"/>
                <a:cs typeface="+mn-cs"/>
              </a:rPr>
              <a:t> de </a:t>
            </a:r>
            <a:r>
              <a:rPr lang="en-US" sz="1000" b="0" i="0" kern="1200" baseline="0" dirty="0" err="1" smtClean="0">
                <a:solidFill>
                  <a:schemeClr val="tx1"/>
                </a:solidFill>
                <a:effectLst/>
                <a:latin typeface="+mn-lt"/>
                <a:ea typeface="+mn-ea"/>
                <a:cs typeface="+mn-cs"/>
              </a:rPr>
              <a:t>prueba</a:t>
            </a:r>
            <a:r>
              <a:rPr lang="en-US" sz="1000" b="0" i="0" kern="1200" baseline="0" dirty="0" smtClean="0">
                <a:solidFill>
                  <a:schemeClr val="tx1"/>
                </a:solidFill>
                <a:effectLst/>
                <a:latin typeface="+mn-lt"/>
                <a:ea typeface="+mn-ea"/>
                <a:cs typeface="+mn-cs"/>
              </a:rPr>
              <a:t> y </a:t>
            </a:r>
            <a:r>
              <a:rPr lang="en-US" sz="1000" b="0" i="0" kern="1200" baseline="0" dirty="0" err="1" smtClean="0">
                <a:solidFill>
                  <a:schemeClr val="tx1"/>
                </a:solidFill>
                <a:effectLst/>
                <a:latin typeface="+mn-lt"/>
                <a:ea typeface="+mn-ea"/>
                <a:cs typeface="+mn-cs"/>
              </a:rPr>
              <a:t>entrenamiento</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para</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hacer</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simulaciones</a:t>
            </a:r>
            <a:r>
              <a:rPr lang="en-US" sz="1000" b="0" i="0" kern="1200" baseline="0" dirty="0" smtClean="0">
                <a:solidFill>
                  <a:schemeClr val="tx1"/>
                </a:solidFill>
                <a:effectLst/>
                <a:latin typeface="+mn-lt"/>
                <a:ea typeface="+mn-ea"/>
                <a:cs typeface="+mn-cs"/>
              </a:rPr>
              <a:t>, </a:t>
            </a:r>
            <a:r>
              <a:rPr lang="en-US" sz="1000" b="0" i="0" kern="1200" baseline="0" dirty="0" err="1" smtClean="0">
                <a:solidFill>
                  <a:schemeClr val="tx1"/>
                </a:solidFill>
                <a:effectLst/>
                <a:latin typeface="+mn-lt"/>
                <a:ea typeface="+mn-ea"/>
                <a:cs typeface="+mn-cs"/>
              </a:rPr>
              <a:t>reconocimiento</a:t>
            </a:r>
            <a:r>
              <a:rPr lang="en-US" sz="1000" b="0" i="0" kern="1200" baseline="0" dirty="0" smtClean="0">
                <a:solidFill>
                  <a:schemeClr val="tx1"/>
                </a:solidFill>
                <a:effectLst/>
                <a:latin typeface="+mn-lt"/>
                <a:ea typeface="+mn-ea"/>
                <a:cs typeface="+mn-cs"/>
              </a:rPr>
              <a:t> de </a:t>
            </a:r>
            <a:r>
              <a:rPr lang="en-US" sz="1000" b="0" i="0" kern="1200" baseline="0" dirty="0" err="1" smtClean="0">
                <a:solidFill>
                  <a:schemeClr val="tx1"/>
                </a:solidFill>
                <a:effectLst/>
                <a:latin typeface="+mn-lt"/>
                <a:ea typeface="+mn-ea"/>
                <a:cs typeface="+mn-cs"/>
              </a:rPr>
              <a:t>patrones</a:t>
            </a:r>
            <a:r>
              <a:rPr lang="en-US" sz="1000" b="0" i="0" kern="1200" baseline="0" dirty="0" smtClean="0">
                <a:solidFill>
                  <a:schemeClr val="tx1"/>
                </a:solidFill>
                <a:effectLst/>
                <a:latin typeface="+mn-lt"/>
                <a:ea typeface="+mn-ea"/>
                <a:cs typeface="+mn-cs"/>
              </a:rPr>
              <a:t> y </a:t>
            </a:r>
            <a:r>
              <a:rPr lang="en-US" sz="1000" b="0" i="0" kern="1200" baseline="0" dirty="0" err="1" smtClean="0">
                <a:solidFill>
                  <a:schemeClr val="tx1"/>
                </a:solidFill>
                <a:effectLst/>
                <a:latin typeface="+mn-lt"/>
                <a:ea typeface="+mn-ea"/>
                <a:cs typeface="+mn-cs"/>
              </a:rPr>
              <a:t>objetos</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 “</a:t>
            </a:r>
            <a:r>
              <a:rPr lang="en-US" sz="1000" b="0" i="0" u="none" strike="noStrike" kern="1200" dirty="0" smtClean="0">
                <a:solidFill>
                  <a:schemeClr val="tx1"/>
                </a:solidFill>
                <a:effectLst/>
                <a:latin typeface="+mn-lt"/>
                <a:ea typeface="+mn-ea"/>
                <a:cs typeface="+mn-cs"/>
                <a:hlinkClick r:id="rId3"/>
              </a:rPr>
              <a:t>whole-population analytics</a:t>
            </a:r>
            <a:r>
              <a:rPr lang="en-US" sz="1000" b="0" i="0" kern="1200" dirty="0" smtClean="0">
                <a:solidFill>
                  <a:schemeClr val="tx1"/>
                </a:solidFill>
                <a:effectLst/>
                <a:latin typeface="+mn-lt"/>
                <a:ea typeface="+mn-ea"/>
                <a:cs typeface="+mn-cs"/>
              </a:rPr>
              <a:t>”.</a:t>
            </a:r>
          </a:p>
          <a:p>
            <a:pPr lvl="0">
              <a:spcBef>
                <a:spcPts val="0"/>
              </a:spcBef>
              <a:buNone/>
            </a:pPr>
            <a:endParaRPr lang="es-ES" dirty="0" smtClean="0"/>
          </a:p>
          <a:p>
            <a:pPr lvl="0">
              <a:spcBef>
                <a:spcPts val="0"/>
              </a:spcBef>
              <a:buNone/>
            </a:pPr>
            <a:r>
              <a:rPr lang="es-ES" dirty="0" smtClean="0"/>
              <a:t>Google: </a:t>
            </a:r>
            <a:r>
              <a:rPr lang="es-ES" dirty="0" err="1" smtClean="0"/>
              <a:t>big</a:t>
            </a:r>
            <a:r>
              <a:rPr lang="es-ES" dirty="0" smtClean="0"/>
              <a:t> data 9v </a:t>
            </a:r>
            <a:r>
              <a:rPr lang="es-ES" dirty="0" err="1" smtClean="0"/>
              <a:t>explained</a:t>
            </a:r>
            <a:r>
              <a:rPr lang="es-ES" dirty="0" smtClean="0"/>
              <a:t> </a:t>
            </a:r>
            <a:r>
              <a:rPr lang="es-ES" u="sng" dirty="0" smtClean="0"/>
              <a:t>********</a:t>
            </a:r>
            <a:endParaRPr u="sng" dirty="0"/>
          </a:p>
        </p:txBody>
      </p:sp>
    </p:spTree>
    <p:extLst>
      <p:ext uri="{BB962C8B-B14F-4D97-AF65-F5344CB8AC3E}">
        <p14:creationId xmlns:p14="http://schemas.microsoft.com/office/powerpoint/2010/main" val="47266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s-ES" sz="1200" b="0" i="0" kern="1200" dirty="0" smtClean="0">
                <a:solidFill>
                  <a:schemeClr val="tx1"/>
                </a:solidFill>
                <a:effectLst/>
                <a:latin typeface="+mn-lt"/>
                <a:ea typeface="+mn-ea"/>
                <a:cs typeface="+mn-cs"/>
              </a:rPr>
              <a:t>Peter Drucker en 1993 en su libro </a:t>
            </a:r>
            <a:r>
              <a:rPr lang="es-ES" sz="1200" b="0" i="1" kern="1200" dirty="0" smtClean="0">
                <a:solidFill>
                  <a:schemeClr val="tx1"/>
                </a:solidFill>
                <a:effectLst/>
                <a:latin typeface="+mn-lt"/>
                <a:ea typeface="+mn-ea"/>
                <a:cs typeface="+mn-cs"/>
              </a:rPr>
              <a:t>La sociedad post capitalista, </a:t>
            </a:r>
            <a:r>
              <a:rPr lang="es-ES" sz="1200" b="0" i="0" kern="1200" dirty="0" smtClean="0">
                <a:solidFill>
                  <a:schemeClr val="tx1"/>
                </a:solidFill>
                <a:effectLst/>
                <a:latin typeface="+mn-lt"/>
                <a:ea typeface="+mn-ea"/>
                <a:cs typeface="+mn-cs"/>
              </a:rPr>
              <a:t>expone la necesidad de una nueva teoría económica, en la que se colocará el conocimiento en el centro de la producción de la riqueza. Además, recalca que la cantidad de conocimiento no es lo importante, sino la productividad que éste llegue a generar. En pocas palabras, afirma que para una sociedad de la información el recurso básico será el saber.</a:t>
            </a:r>
          </a:p>
          <a:p>
            <a:pPr lvl="0" rtl="0">
              <a:spcBef>
                <a:spcPts val="0"/>
              </a:spcBef>
              <a:buNone/>
            </a:pPr>
            <a:endParaRPr sz="1000" dirty="0"/>
          </a:p>
        </p:txBody>
      </p:sp>
    </p:spTree>
    <p:extLst>
      <p:ext uri="{BB962C8B-B14F-4D97-AF65-F5344CB8AC3E}">
        <p14:creationId xmlns:p14="http://schemas.microsoft.com/office/powerpoint/2010/main" val="169082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El ingeniero de datos en Facebook, Paul Butler (2010) interpretó muy bien el refrán “una imagen vale más que mil palabras”, ya que a finales del 2010 desarrolló el ejemplo más claro que tenemos hasta el momento sobre la visualización de un mundo más conectado. Butler tomó una muestra de 10 millones de pares de amigos en Facebook y los combinó con sus datos de ubicación (latitud y longitud)</a:t>
            </a:r>
            <a:endParaRPr lang="es-ES" sz="1000" dirty="0" smtClean="0"/>
          </a:p>
        </p:txBody>
      </p:sp>
    </p:spTree>
    <p:extLst>
      <p:ext uri="{BB962C8B-B14F-4D97-AF65-F5344CB8AC3E}">
        <p14:creationId xmlns:p14="http://schemas.microsoft.com/office/powerpoint/2010/main" val="255310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s-ES" dirty="0" err="1" smtClean="0"/>
              <a:t>IoT</a:t>
            </a:r>
            <a:r>
              <a:rPr lang="es-ES" dirty="0" smtClean="0"/>
              <a:t>: https://www.youtube.com/watch?time_continue=7&amp;v=9VkVjsoNZxU</a:t>
            </a:r>
          </a:p>
          <a:p>
            <a:pPr lvl="0">
              <a:spcBef>
                <a:spcPts val="0"/>
              </a:spcBef>
              <a:buNone/>
            </a:pPr>
            <a:endParaRPr lang="es-ES" dirty="0" smtClean="0"/>
          </a:p>
          <a:p>
            <a:pPr lvl="0">
              <a:spcBef>
                <a:spcPts val="0"/>
              </a:spcBef>
              <a:buNone/>
            </a:pPr>
            <a:r>
              <a:rPr lang="es-ES" dirty="0" err="1" smtClean="0"/>
              <a:t>Infoglut</a:t>
            </a:r>
            <a:r>
              <a:rPr lang="es-ES" dirty="0" smtClean="0"/>
              <a:t>: https://blogs.commons.georgetown.edu/cctp-748-spring2013/2013/01/30/infoglut-how-are-we-going-to-deal-with-the-information-explosion/ </a:t>
            </a:r>
          </a:p>
          <a:p>
            <a:pPr lvl="0">
              <a:spcBef>
                <a:spcPts val="0"/>
              </a:spcBef>
              <a:buNone/>
            </a:pPr>
            <a:r>
              <a:rPr lang="es-ES" dirty="0" smtClean="0"/>
              <a:t>En 2010 Luciano </a:t>
            </a:r>
            <a:r>
              <a:rPr lang="es-ES" dirty="0" err="1" smtClean="0"/>
              <a:t>Floridi</a:t>
            </a:r>
            <a:r>
              <a:rPr lang="es-ES" baseline="0" dirty="0" smtClean="0"/>
              <a:t> en su libro «</a:t>
            </a:r>
            <a:r>
              <a:rPr lang="es-ES" baseline="0" dirty="0" err="1" smtClean="0"/>
              <a:t>Information</a:t>
            </a:r>
            <a:r>
              <a:rPr lang="es-ES" baseline="0" dirty="0" smtClean="0"/>
              <a:t>: A </a:t>
            </a:r>
            <a:r>
              <a:rPr lang="es-ES" baseline="0" dirty="0" err="1" smtClean="0"/>
              <a:t>very</a:t>
            </a:r>
            <a:r>
              <a:rPr lang="es-ES" baseline="0" dirty="0" smtClean="0"/>
              <a:t> Short </a:t>
            </a:r>
            <a:r>
              <a:rPr lang="es-ES" baseline="0" dirty="0" err="1" smtClean="0"/>
              <a:t>Introduction</a:t>
            </a:r>
            <a:r>
              <a:rPr lang="es-ES" baseline="0" dirty="0" smtClean="0"/>
              <a:t>» utilizó por primera vez el término «</a:t>
            </a:r>
            <a:r>
              <a:rPr lang="es-ES" b="1" baseline="0" dirty="0" err="1" smtClean="0"/>
              <a:t>Infoglut</a:t>
            </a:r>
            <a:r>
              <a:rPr lang="es-ES" baseline="0" dirty="0" smtClean="0"/>
              <a:t>». La comunicación ya no es lineal. Ahora vivimos en la </a:t>
            </a:r>
            <a:r>
              <a:rPr lang="es-ES" b="1" baseline="0" dirty="0" smtClean="0"/>
              <a:t>Web 2.0</a:t>
            </a:r>
            <a:r>
              <a:rPr lang="es-ES" baseline="0" dirty="0" smtClean="0"/>
              <a:t>, término acuñado por Tim </a:t>
            </a:r>
            <a:r>
              <a:rPr lang="es-ES" baseline="0" dirty="0" err="1" smtClean="0"/>
              <a:t>O´Reilly</a:t>
            </a:r>
            <a:r>
              <a:rPr lang="es-ES" baseline="0" dirty="0" smtClean="0"/>
              <a:t> en 2004.</a:t>
            </a:r>
            <a:endParaRPr dirty="0"/>
          </a:p>
        </p:txBody>
      </p:sp>
    </p:spTree>
    <p:extLst>
      <p:ext uri="{BB962C8B-B14F-4D97-AF65-F5344CB8AC3E}">
        <p14:creationId xmlns:p14="http://schemas.microsoft.com/office/powerpoint/2010/main" val="66398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u="sng" dirty="0"/>
          </a:p>
        </p:txBody>
      </p:sp>
    </p:spTree>
    <p:extLst>
      <p:ext uri="{BB962C8B-B14F-4D97-AF65-F5344CB8AC3E}">
        <p14:creationId xmlns:p14="http://schemas.microsoft.com/office/powerpoint/2010/main" val="47266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938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a:p>
            <a:pPr lvl="0" rtl="0">
              <a:spcBef>
                <a:spcPts val="0"/>
              </a:spcBef>
              <a:buNone/>
            </a:pPr>
            <a:endParaRPr sz="1000" i="1" dirty="0"/>
          </a:p>
        </p:txBody>
      </p:sp>
    </p:spTree>
    <p:extLst>
      <p:ext uri="{BB962C8B-B14F-4D97-AF65-F5344CB8AC3E}">
        <p14:creationId xmlns:p14="http://schemas.microsoft.com/office/powerpoint/2010/main" val="150393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137692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317202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3214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‹Nº›</a:t>
            </a:fld>
            <a:endParaRPr lang="en-GB"/>
          </a:p>
        </p:txBody>
      </p:sp>
    </p:spTree>
    <p:extLst>
      <p:ext uri="{BB962C8B-B14F-4D97-AF65-F5344CB8AC3E}">
        <p14:creationId xmlns:p14="http://schemas.microsoft.com/office/powerpoint/2010/main" val="70980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196063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140315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346574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385294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132985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235672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185027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DC6256-5518-42AF-84C4-0DDEC612C94C}" type="datetimeFigureOut">
              <a:rPr lang="es-ES" smtClean="0"/>
              <a:t>21/08/2018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3E4824-4770-45C6-ABBB-05EFB7762ED7}" type="slidenum">
              <a:rPr lang="es-ES" smtClean="0"/>
              <a:t>‹Nº›</a:t>
            </a:fld>
            <a:endParaRPr lang="es-ES"/>
          </a:p>
        </p:txBody>
      </p:sp>
    </p:spTree>
    <p:extLst>
      <p:ext uri="{BB962C8B-B14F-4D97-AF65-F5344CB8AC3E}">
        <p14:creationId xmlns:p14="http://schemas.microsoft.com/office/powerpoint/2010/main" val="95445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DC6256-5518-42AF-84C4-0DDEC612C94C}" type="datetimeFigureOut">
              <a:rPr lang="es-ES" smtClean="0"/>
              <a:t>21/08/2018</a:t>
            </a:fld>
            <a:endParaRPr lang="es-ES"/>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3E4824-4770-45C6-ABBB-05EFB7762ED7}" type="slidenum">
              <a:rPr lang="es-ES" smtClean="0"/>
              <a:t>‹Nº›</a:t>
            </a:fld>
            <a:endParaRPr lang="es-ES"/>
          </a:p>
        </p:txBody>
      </p:sp>
    </p:spTree>
    <p:extLst>
      <p:ext uri="{BB962C8B-B14F-4D97-AF65-F5344CB8AC3E}">
        <p14:creationId xmlns:p14="http://schemas.microsoft.com/office/powerpoint/2010/main" val="34293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goo.gl/oN6Nhq"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goo.gl/2gQv27" TargetMode="External"/><Relationship Id="rId4" Type="http://schemas.openxmlformats.org/officeDocument/2006/relationships/hyperlink" Target="https://goo.gl/q8i6i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fbmap.bitaesthetic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hyperlink" Target="https://www.youtube.com/watch?v=9VkVjsoNZxU&amp;"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Shape 57"/>
          <p:cNvSpPr txBox="1"/>
          <p:nvPr/>
        </p:nvSpPr>
        <p:spPr>
          <a:xfrm>
            <a:off x="933449" y="2923819"/>
            <a:ext cx="3750128" cy="576000"/>
          </a:xfrm>
          <a:prstGeom prst="rect">
            <a:avLst/>
          </a:prstGeom>
          <a:noFill/>
          <a:ln>
            <a:noFill/>
          </a:ln>
        </p:spPr>
        <p:txBody>
          <a:bodyPr lIns="91425" tIns="91425" rIns="91425" bIns="91425" anchor="t" anchorCtr="0">
            <a:noAutofit/>
          </a:bodyPr>
          <a:lstStyle/>
          <a:p>
            <a:pPr lvl="0" algn="ctr">
              <a:spcBef>
                <a:spcPts val="0"/>
              </a:spcBef>
              <a:buNone/>
            </a:pPr>
            <a:r>
              <a:rPr lang="es-MX" sz="1600" dirty="0" smtClean="0">
                <a:solidFill>
                  <a:schemeClr val="accent5">
                    <a:lumMod val="50000"/>
                  </a:schemeClr>
                </a:solidFill>
              </a:rPr>
              <a:t>M. en I. José Gerardo Moreno Salinas</a:t>
            </a:r>
          </a:p>
          <a:p>
            <a:pPr lvl="0" algn="ctr">
              <a:spcBef>
                <a:spcPts val="0"/>
              </a:spcBef>
              <a:buNone/>
            </a:pPr>
            <a:r>
              <a:rPr lang="es-MX" dirty="0" smtClean="0">
                <a:solidFill>
                  <a:schemeClr val="accent5">
                    <a:lumMod val="50000"/>
                  </a:schemeClr>
                </a:solidFill>
              </a:rPr>
              <a:t>morenosalinas@gmail.com</a:t>
            </a:r>
          </a:p>
          <a:p>
            <a:pPr lvl="0" algn="ctr">
              <a:spcBef>
                <a:spcPts val="0"/>
              </a:spcBef>
              <a:buNone/>
            </a:pPr>
            <a:r>
              <a:rPr lang="es-MX" dirty="0" smtClean="0">
                <a:solidFill>
                  <a:schemeClr val="accent5">
                    <a:lumMod val="50000"/>
                  </a:schemeClr>
                </a:solidFill>
              </a:rPr>
              <a:t>Tw: @</a:t>
            </a:r>
            <a:r>
              <a:rPr lang="es-MX" dirty="0" err="1" smtClean="0">
                <a:solidFill>
                  <a:schemeClr val="accent5">
                    <a:lumMod val="50000"/>
                  </a:schemeClr>
                </a:solidFill>
              </a:rPr>
              <a:t>jgmorenos</a:t>
            </a:r>
            <a:endParaRPr lang="es-MX" dirty="0">
              <a:solidFill>
                <a:schemeClr val="accent5">
                  <a:lumMod val="50000"/>
                </a:schemeClr>
              </a:solidFill>
            </a:endParaRPr>
          </a:p>
        </p:txBody>
      </p:sp>
      <p:pic>
        <p:nvPicPr>
          <p:cNvPr id="1028" name="Picture 4" descr="Resultado de imagen para data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l="33959"/>
          <a:stretch/>
        </p:blipFill>
        <p:spPr bwMode="auto">
          <a:xfrm>
            <a:off x="5355770" y="1322563"/>
            <a:ext cx="503237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16112" y="1619248"/>
            <a:ext cx="5384802" cy="1323439"/>
          </a:xfrm>
          <a:prstGeom prst="rect">
            <a:avLst/>
          </a:prstGeom>
          <a:noFill/>
        </p:spPr>
        <p:txBody>
          <a:bodyPr wrap="square" rtlCol="0">
            <a:spAutoFit/>
          </a:bodyPr>
          <a:lstStyle/>
          <a:p>
            <a:pPr algn="ctr"/>
            <a:r>
              <a:rPr lang="es-MX" sz="4000" dirty="0" smtClean="0">
                <a:solidFill>
                  <a:srgbClr val="0070C0"/>
                </a:solidFill>
              </a:rPr>
              <a:t>¿Qué es la analítica de aprendizaje?</a:t>
            </a:r>
            <a:endParaRPr lang="es-MX" sz="3200" dirty="0"/>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pic>
        <p:nvPicPr>
          <p:cNvPr id="1030" name="Picture 6" descr="Resultado de imagen para unam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664" y="69600"/>
            <a:ext cx="1165225" cy="1304357"/>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451429" y="195486"/>
            <a:ext cx="4200691" cy="954107"/>
          </a:xfrm>
          <a:prstGeom prst="rect">
            <a:avLst/>
          </a:prstGeom>
          <a:noFill/>
        </p:spPr>
        <p:txBody>
          <a:bodyPr wrap="square" rtlCol="0">
            <a:spAutoFit/>
          </a:bodyPr>
          <a:lstStyle/>
          <a:p>
            <a:r>
              <a:rPr lang="es-MX" sz="2800" b="1" dirty="0" smtClean="0">
                <a:solidFill>
                  <a:srgbClr val="002060"/>
                </a:solidFill>
              </a:rPr>
              <a:t>Universidad Nacional Autónoma de México</a:t>
            </a:r>
            <a:endParaRPr lang="es-MX" sz="2200" b="1" dirty="0">
              <a:solidFill>
                <a:srgbClr val="002060"/>
              </a:solidFill>
            </a:endParaRPr>
          </a:p>
        </p:txBody>
      </p:sp>
      <p:pic>
        <p:nvPicPr>
          <p:cNvPr id="1026" name="Picture 2" descr="Resultado de imagen para CUAED"/>
          <p:cNvPicPr>
            <a:picLocks noChangeAspect="1" noChangeArrowheads="1"/>
          </p:cNvPicPr>
          <p:nvPr/>
        </p:nvPicPr>
        <p:blipFill rotWithShape="1">
          <a:blip r:embed="rId6">
            <a:extLst>
              <a:ext uri="{28A0092B-C50C-407E-A947-70E740481C1C}">
                <a14:useLocalDpi xmlns:a14="http://schemas.microsoft.com/office/drawing/2010/main" val="0"/>
              </a:ext>
            </a:extLst>
          </a:blip>
          <a:srcRect l="42761" t="28708" b="28652"/>
          <a:stretch/>
        </p:blipFill>
        <p:spPr bwMode="auto">
          <a:xfrm>
            <a:off x="6210622" y="139605"/>
            <a:ext cx="2698750" cy="84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1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7192" name="Picture 24" descr="Resultado de imagen para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088807"/>
            <a:ext cx="10132514" cy="7365266"/>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38"/>
          <p:cNvSpPr txBox="1">
            <a:spLocks noGrp="1"/>
          </p:cNvSpPr>
          <p:nvPr>
            <p:ph type="title"/>
          </p:nvPr>
        </p:nvSpPr>
        <p:spPr>
          <a:xfrm>
            <a:off x="251520" y="0"/>
            <a:ext cx="9083116" cy="572700"/>
          </a:xfrm>
          <a:prstGeom prst="rect">
            <a:avLst/>
          </a:prstGeom>
        </p:spPr>
        <p:txBody>
          <a:bodyPr lIns="91425" tIns="91425" rIns="91425" bIns="91425" anchor="t" anchorCtr="0">
            <a:noAutofit/>
          </a:bodyPr>
          <a:lstStyle/>
          <a:p>
            <a:pPr algn="l"/>
            <a:r>
              <a:rPr lang="es-MX" sz="3600" b="1" dirty="0" smtClean="0">
                <a:solidFill>
                  <a:schemeClr val="bg1"/>
                </a:solidFill>
              </a:rPr>
              <a:t>Niveles de </a:t>
            </a:r>
            <a:r>
              <a:rPr lang="es-MX" sz="3600" b="1" dirty="0" err="1" smtClean="0">
                <a:solidFill>
                  <a:schemeClr val="bg1"/>
                </a:solidFill>
              </a:rPr>
              <a:t>Learning</a:t>
            </a:r>
            <a:r>
              <a:rPr lang="es-MX" sz="3600" b="1" dirty="0" smtClean="0">
                <a:solidFill>
                  <a:schemeClr val="bg1"/>
                </a:solidFill>
              </a:rPr>
              <a:t> </a:t>
            </a:r>
            <a:r>
              <a:rPr lang="es-MX" sz="3600" b="1" dirty="0" err="1" smtClean="0">
                <a:solidFill>
                  <a:schemeClr val="bg1"/>
                </a:solidFill>
              </a:rPr>
              <a:t>Analytics</a:t>
            </a:r>
            <a:endParaRPr lang="es-ES" sz="3600" b="1" dirty="0">
              <a:solidFill>
                <a:schemeClr val="bg1"/>
              </a:solidFill>
            </a:endParaRPr>
          </a:p>
        </p:txBody>
      </p:sp>
      <p:sp>
        <p:nvSpPr>
          <p:cNvPr id="4" name="Rectángulo 3"/>
          <p:cNvSpPr/>
          <p:nvPr/>
        </p:nvSpPr>
        <p:spPr>
          <a:xfrm>
            <a:off x="340351" y="843558"/>
            <a:ext cx="6175865" cy="3046988"/>
          </a:xfrm>
          <a:prstGeom prst="rect">
            <a:avLst/>
          </a:prstGeom>
        </p:spPr>
        <p:txBody>
          <a:bodyPr wrap="square">
            <a:spAutoFit/>
          </a:bodyPr>
          <a:lstStyle/>
          <a:p>
            <a:pPr marL="0" lvl="2"/>
            <a:r>
              <a:rPr lang="es-ES" sz="2400" dirty="0">
                <a:solidFill>
                  <a:schemeClr val="bg1"/>
                </a:solidFill>
              </a:rPr>
              <a:t>Descriptivo ¿Qué ha sucedido?</a:t>
            </a:r>
          </a:p>
          <a:p>
            <a:pPr marL="0" lvl="2"/>
            <a:endParaRPr lang="es-ES" sz="2400" dirty="0">
              <a:solidFill>
                <a:schemeClr val="bg1"/>
              </a:solidFill>
            </a:endParaRPr>
          </a:p>
          <a:p>
            <a:pPr marL="0" lvl="2"/>
            <a:r>
              <a:rPr lang="es-ES" sz="2400" dirty="0">
                <a:solidFill>
                  <a:schemeClr val="bg1"/>
                </a:solidFill>
              </a:rPr>
              <a:t>Diagnóstico ¿Por qué sucedió?</a:t>
            </a:r>
          </a:p>
          <a:p>
            <a:pPr marL="0" lvl="2"/>
            <a:endParaRPr lang="es-ES" sz="2400" dirty="0">
              <a:solidFill>
                <a:schemeClr val="bg1"/>
              </a:solidFill>
            </a:endParaRPr>
          </a:p>
          <a:p>
            <a:pPr marL="0" lvl="2"/>
            <a:r>
              <a:rPr lang="es-ES" sz="2400" dirty="0">
                <a:solidFill>
                  <a:schemeClr val="bg1"/>
                </a:solidFill>
              </a:rPr>
              <a:t>Predictivo ¿Qué es lo que sucederá?</a:t>
            </a:r>
          </a:p>
          <a:p>
            <a:pPr marL="0" lvl="2"/>
            <a:endParaRPr lang="es-ES" sz="2400" dirty="0">
              <a:solidFill>
                <a:schemeClr val="bg1"/>
              </a:solidFill>
            </a:endParaRPr>
          </a:p>
          <a:p>
            <a:pPr marL="0" lvl="2"/>
            <a:r>
              <a:rPr lang="es-ES" sz="2400" dirty="0">
                <a:solidFill>
                  <a:schemeClr val="bg1"/>
                </a:solidFill>
              </a:rPr>
              <a:t>Prescriptivo ¿Qué deberíamos hacer para</a:t>
            </a:r>
          </a:p>
          <a:p>
            <a:pPr marL="0" lvl="2"/>
            <a:r>
              <a:rPr lang="es-ES" sz="2400" dirty="0">
                <a:solidFill>
                  <a:schemeClr val="bg1"/>
                </a:solidFill>
              </a:rPr>
              <a:t>lograr los objetivos</a:t>
            </a:r>
            <a:r>
              <a:rPr lang="es-ES" sz="2400" dirty="0" smtClean="0">
                <a:solidFill>
                  <a:schemeClr val="bg1"/>
                </a:solidFill>
              </a:rPr>
              <a:t>?</a:t>
            </a:r>
            <a:endParaRPr lang="es-MX" sz="2400" dirty="0" smtClean="0">
              <a:solidFill>
                <a:schemeClr val="bg1"/>
              </a:solidFill>
            </a:endParaRPr>
          </a:p>
        </p:txBody>
      </p:sp>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Tree>
    <p:extLst>
      <p:ext uri="{BB962C8B-B14F-4D97-AF65-F5344CB8AC3E}">
        <p14:creationId xmlns:p14="http://schemas.microsoft.com/office/powerpoint/2010/main" val="3001447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85" t="25781" r="32650" b="12500"/>
          <a:stretch/>
        </p:blipFill>
        <p:spPr bwMode="auto">
          <a:xfrm>
            <a:off x="2936734" y="1379138"/>
            <a:ext cx="3263557" cy="322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
        <p:nvSpPr>
          <p:cNvPr id="5" name="4 Rectángulo"/>
          <p:cNvSpPr/>
          <p:nvPr/>
        </p:nvSpPr>
        <p:spPr>
          <a:xfrm>
            <a:off x="179512" y="21332"/>
            <a:ext cx="8961001" cy="1354217"/>
          </a:xfrm>
          <a:prstGeom prst="rect">
            <a:avLst/>
          </a:prstGeom>
        </p:spPr>
        <p:txBody>
          <a:bodyPr wrap="square">
            <a:spAutoFit/>
          </a:bodyPr>
          <a:lstStyle/>
          <a:p>
            <a:endParaRPr lang="es-ES" dirty="0"/>
          </a:p>
          <a:p>
            <a:r>
              <a:rPr lang="es-ES" sz="2800" b="1" dirty="0" smtClean="0"/>
              <a:t>Redes de colaboración en </a:t>
            </a:r>
            <a:r>
              <a:rPr lang="es-ES" sz="2800" b="1" dirty="0" err="1" smtClean="0"/>
              <a:t>Learning</a:t>
            </a:r>
            <a:r>
              <a:rPr lang="es-ES" sz="2800" b="1" dirty="0" smtClean="0"/>
              <a:t> </a:t>
            </a:r>
            <a:r>
              <a:rPr lang="es-ES" sz="2800" b="1" dirty="0" err="1" smtClean="0"/>
              <a:t>Analytics</a:t>
            </a:r>
            <a:endParaRPr lang="es-ES" sz="2800" b="1" dirty="0" smtClean="0"/>
          </a:p>
          <a:p>
            <a:endParaRPr lang="es-ES" b="1" u="sng" dirty="0"/>
          </a:p>
          <a:p>
            <a:pPr algn="ctr"/>
            <a:r>
              <a:rPr lang="es-ES" dirty="0" smtClean="0"/>
              <a:t>Red </a:t>
            </a:r>
            <a:r>
              <a:rPr lang="es-ES" dirty="0"/>
              <a:t>de coautoría (trabajos científicos, carteles y talleres), en LAK </a:t>
            </a:r>
            <a:r>
              <a:rPr lang="es-ES" dirty="0" smtClean="0"/>
              <a:t>2017</a:t>
            </a:r>
            <a:endParaRPr lang="es-ES" b="1" u="sng" dirty="0" smtClean="0"/>
          </a:p>
        </p:txBody>
      </p:sp>
    </p:spTree>
    <p:extLst>
      <p:ext uri="{BB962C8B-B14F-4D97-AF65-F5344CB8AC3E}">
        <p14:creationId xmlns:p14="http://schemas.microsoft.com/office/powerpoint/2010/main" val="2260013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Shape 331"/>
          <p:cNvSpPr txBox="1"/>
          <p:nvPr/>
        </p:nvSpPr>
        <p:spPr>
          <a:xfrm>
            <a:off x="390200" y="1943100"/>
            <a:ext cx="8520600" cy="1001700"/>
          </a:xfrm>
          <a:prstGeom prst="rect">
            <a:avLst/>
          </a:prstGeom>
          <a:noFill/>
          <a:ln>
            <a:noFill/>
          </a:ln>
        </p:spPr>
        <p:txBody>
          <a:bodyPr lIns="91425" tIns="91425" rIns="91425" bIns="91425" anchor="t" anchorCtr="0">
            <a:noAutofit/>
          </a:bodyPr>
          <a:lstStyle/>
          <a:p>
            <a:pPr lvl="0" algn="r" rtl="0">
              <a:spcBef>
                <a:spcPts val="0"/>
              </a:spcBef>
              <a:buNone/>
            </a:pPr>
            <a:r>
              <a:rPr lang="en-GB" sz="2000" b="1" i="1">
                <a:solidFill>
                  <a:srgbClr val="666666"/>
                </a:solidFill>
                <a:latin typeface="Courier New"/>
                <a:ea typeface="Courier New"/>
                <a:cs typeface="Courier New"/>
                <a:sym typeface="Courier New"/>
              </a:rPr>
              <a:t>No todo lo que puede ser contado cuenta </a:t>
            </a:r>
          </a:p>
          <a:p>
            <a:pPr lvl="0" algn="r" rtl="0">
              <a:spcBef>
                <a:spcPts val="0"/>
              </a:spcBef>
              <a:buNone/>
            </a:pPr>
            <a:r>
              <a:rPr lang="en-GB" sz="2000" b="1" i="1">
                <a:solidFill>
                  <a:srgbClr val="666666"/>
                </a:solidFill>
                <a:latin typeface="Courier New"/>
                <a:ea typeface="Courier New"/>
                <a:cs typeface="Courier New"/>
                <a:sym typeface="Courier New"/>
              </a:rPr>
              <a:t>y no todo lo que cuenta puede ser contado...</a:t>
            </a:r>
          </a:p>
          <a:p>
            <a:pPr lvl="0" algn="r" rtl="0">
              <a:spcBef>
                <a:spcPts val="0"/>
              </a:spcBef>
              <a:buNone/>
            </a:pPr>
            <a:r>
              <a:rPr lang="en-GB" b="1" i="1">
                <a:solidFill>
                  <a:srgbClr val="666666"/>
                </a:solidFill>
                <a:latin typeface="Courier New"/>
                <a:ea typeface="Courier New"/>
                <a:cs typeface="Courier New"/>
                <a:sym typeface="Courier New"/>
              </a:rPr>
              <a:t>Edward Bruce Cameron (1963)</a:t>
            </a: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Tree>
    <p:extLst>
      <p:ext uri="{BB962C8B-B14F-4D97-AF65-F5344CB8AC3E}">
        <p14:creationId xmlns:p14="http://schemas.microsoft.com/office/powerpoint/2010/main" val="3588255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216425"/>
            <a:ext cx="8520600" cy="572700"/>
          </a:xfrm>
          <a:prstGeom prst="rect">
            <a:avLst/>
          </a:prstGeom>
        </p:spPr>
        <p:txBody>
          <a:bodyPr lIns="91425" tIns="91425" rIns="91425" bIns="91425" anchor="t" anchorCtr="0">
            <a:noAutofit/>
          </a:bodyPr>
          <a:lstStyle/>
          <a:p>
            <a:pPr lvl="0" algn="l" rtl="0">
              <a:spcBef>
                <a:spcPts val="0"/>
              </a:spcBef>
              <a:buNone/>
            </a:pPr>
            <a:r>
              <a:rPr lang="es-MX" sz="3200" dirty="0" smtClean="0">
                <a:solidFill>
                  <a:srgbClr val="000000"/>
                </a:solidFill>
              </a:rPr>
              <a:t>Jerarquía DIKW</a:t>
            </a:r>
            <a:endParaRPr lang="es-MX" sz="3200" dirty="0">
              <a:solidFill>
                <a:srgbClr val="000000"/>
              </a:solidFill>
            </a:endParaRPr>
          </a:p>
        </p:txBody>
      </p:sp>
      <p:pic>
        <p:nvPicPr>
          <p:cNvPr id="139" name="Shape 139"/>
          <p:cNvPicPr preferRelativeResize="0"/>
          <p:nvPr/>
        </p:nvPicPr>
        <p:blipFill>
          <a:blip r:embed="rId3">
            <a:alphaModFix/>
          </a:blip>
          <a:stretch>
            <a:fillRect/>
          </a:stretch>
        </p:blipFill>
        <p:spPr>
          <a:xfrm>
            <a:off x="1618225" y="789125"/>
            <a:ext cx="5700796" cy="4049574"/>
          </a:xfrm>
          <a:prstGeom prst="rect">
            <a:avLst/>
          </a:prstGeom>
          <a:noFill/>
          <a:ln>
            <a:noFill/>
          </a:ln>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Tree>
    <p:extLst>
      <p:ext uri="{BB962C8B-B14F-4D97-AF65-F5344CB8AC3E}">
        <p14:creationId xmlns:p14="http://schemas.microsoft.com/office/powerpoint/2010/main" val="254007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Shape 168"/>
          <p:cNvSpPr txBox="1">
            <a:spLocks/>
          </p:cNvSpPr>
          <p:nvPr/>
        </p:nvSpPr>
        <p:spPr>
          <a:xfrm>
            <a:off x="311700" y="216425"/>
            <a:ext cx="8520600" cy="5727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s-MX" sz="3200" dirty="0" smtClean="0">
                <a:solidFill>
                  <a:srgbClr val="000000"/>
                </a:solidFill>
                <a:latin typeface="+mj-lt"/>
              </a:rPr>
              <a:t>9v´s del dato</a:t>
            </a:r>
            <a:endParaRPr lang="es-MX" sz="3200" dirty="0">
              <a:solidFill>
                <a:srgbClr val="000000"/>
              </a:solidFill>
              <a:latin typeface="+mj-lt"/>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pic>
        <p:nvPicPr>
          <p:cNvPr id="5122"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4433"/>
          <a:stretch/>
        </p:blipFill>
        <p:spPr bwMode="auto">
          <a:xfrm>
            <a:off x="701363" y="789126"/>
            <a:ext cx="7734300" cy="3692071"/>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3843887" y="1873977"/>
            <a:ext cx="1332000" cy="13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000000"/>
                </a:solidFill>
                <a:latin typeface="Arial" pitchFamily="34" charset="0"/>
                <a:cs typeface="Arial" pitchFamily="34" charset="0"/>
              </a:rPr>
              <a:t>9V´s </a:t>
            </a:r>
            <a:endParaRPr lang="es-ES" sz="2800" b="1" dirty="0">
              <a:latin typeface="Arial" pitchFamily="34" charset="0"/>
              <a:cs typeface="Arial" pitchFamily="34" charset="0"/>
            </a:endParaRPr>
          </a:p>
        </p:txBody>
      </p:sp>
    </p:spTree>
    <p:extLst>
      <p:ext uri="{BB962C8B-B14F-4D97-AF65-F5344CB8AC3E}">
        <p14:creationId xmlns:p14="http://schemas.microsoft.com/office/powerpoint/2010/main" val="41179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16425"/>
            <a:ext cx="8520600" cy="572700"/>
          </a:xfrm>
          <a:prstGeom prst="rect">
            <a:avLst/>
          </a:prstGeom>
        </p:spPr>
        <p:txBody>
          <a:bodyPr lIns="91425" tIns="91425" rIns="91425" bIns="91425" anchor="t" anchorCtr="0">
            <a:noAutofit/>
          </a:bodyPr>
          <a:lstStyle/>
          <a:p>
            <a:pPr lvl="0" algn="l" rtl="0">
              <a:spcBef>
                <a:spcPts val="0"/>
              </a:spcBef>
              <a:buNone/>
            </a:pPr>
            <a:r>
              <a:rPr lang="es-MX" sz="3200" dirty="0" smtClean="0">
                <a:solidFill>
                  <a:srgbClr val="000000"/>
                </a:solidFill>
              </a:rPr>
              <a:t>Reflexión</a:t>
            </a:r>
            <a:endParaRPr lang="es-MX" sz="3200" dirty="0">
              <a:solidFill>
                <a:srgbClr val="000000"/>
              </a:solidFill>
            </a:endParaRPr>
          </a:p>
        </p:txBody>
      </p:sp>
      <p:sp>
        <p:nvSpPr>
          <p:cNvPr id="145" name="Shape 145"/>
          <p:cNvSpPr txBox="1"/>
          <p:nvPr/>
        </p:nvSpPr>
        <p:spPr>
          <a:xfrm>
            <a:off x="283100" y="1007750"/>
            <a:ext cx="4245000" cy="2368800"/>
          </a:xfrm>
          <a:prstGeom prst="rect">
            <a:avLst/>
          </a:prstGeom>
          <a:noFill/>
          <a:ln>
            <a:noFill/>
          </a:ln>
        </p:spPr>
        <p:txBody>
          <a:bodyPr lIns="91425" tIns="91425" rIns="91425" bIns="91425" anchor="t" anchorCtr="0">
            <a:noAutofit/>
          </a:bodyPr>
          <a:lstStyle/>
          <a:p>
            <a:pPr marL="457200" lvl="0" indent="-342900" rtl="0">
              <a:spcBef>
                <a:spcPts val="0"/>
              </a:spcBef>
              <a:spcAft>
                <a:spcPts val="1000"/>
              </a:spcAft>
              <a:buClr>
                <a:srgbClr val="666666"/>
              </a:buClr>
              <a:buSzPct val="100000"/>
              <a:buFont typeface="Arial"/>
              <a:buChar char="●"/>
            </a:pPr>
            <a:r>
              <a:rPr lang="es-MX" sz="1800" dirty="0" smtClean="0">
                <a:solidFill>
                  <a:srgbClr val="666666"/>
                </a:solidFill>
              </a:rPr>
              <a:t>Mundo más conectado</a:t>
            </a:r>
          </a:p>
          <a:p>
            <a:pPr marL="457200" lvl="0" indent="-342900" rtl="0">
              <a:spcBef>
                <a:spcPts val="0"/>
              </a:spcBef>
              <a:spcAft>
                <a:spcPts val="1000"/>
              </a:spcAft>
              <a:buClr>
                <a:srgbClr val="666666"/>
              </a:buClr>
              <a:buSzPct val="100000"/>
              <a:buFont typeface="Arial"/>
              <a:buChar char="●"/>
            </a:pPr>
            <a:r>
              <a:rPr lang="es-MX" sz="1800" dirty="0" smtClean="0">
                <a:solidFill>
                  <a:srgbClr val="666666"/>
                </a:solidFill>
              </a:rPr>
              <a:t>¿Para qué tantos datos?</a:t>
            </a:r>
          </a:p>
          <a:p>
            <a:pPr marL="457200" lvl="0" indent="-342900" rtl="0">
              <a:spcBef>
                <a:spcPts val="0"/>
              </a:spcBef>
              <a:spcAft>
                <a:spcPts val="1000"/>
              </a:spcAft>
              <a:buClr>
                <a:srgbClr val="666666"/>
              </a:buClr>
              <a:buSzPct val="100000"/>
              <a:buFont typeface="Arial"/>
              <a:buChar char="●"/>
            </a:pPr>
            <a:r>
              <a:rPr lang="es-MX" sz="1800" dirty="0" smtClean="0">
                <a:solidFill>
                  <a:srgbClr val="666666"/>
                </a:solidFill>
              </a:rPr>
              <a:t>¿Cómo entenderlos mejor? </a:t>
            </a:r>
          </a:p>
          <a:p>
            <a:pPr marL="457200" lvl="0" indent="-342900" rtl="0">
              <a:spcBef>
                <a:spcPts val="0"/>
              </a:spcBef>
              <a:spcAft>
                <a:spcPts val="1000"/>
              </a:spcAft>
              <a:buClr>
                <a:srgbClr val="666666"/>
              </a:buClr>
              <a:buSzPct val="100000"/>
              <a:buFont typeface="Arial"/>
              <a:buChar char="●"/>
            </a:pPr>
            <a:r>
              <a:rPr lang="es-MX" sz="1800" dirty="0" smtClean="0">
                <a:solidFill>
                  <a:srgbClr val="666666"/>
                </a:solidFill>
              </a:rPr>
              <a:t>Estar más y mejor informados </a:t>
            </a:r>
          </a:p>
          <a:p>
            <a:pPr marL="457200" lvl="0" indent="-342900" rtl="0">
              <a:spcBef>
                <a:spcPts val="0"/>
              </a:spcBef>
              <a:spcAft>
                <a:spcPts val="1000"/>
              </a:spcAft>
              <a:buClr>
                <a:srgbClr val="666666"/>
              </a:buClr>
              <a:buSzPct val="100000"/>
              <a:buFont typeface="Arial"/>
              <a:buChar char="●"/>
            </a:pPr>
            <a:r>
              <a:rPr lang="es-MX" sz="1800" dirty="0" smtClean="0">
                <a:solidFill>
                  <a:srgbClr val="666666"/>
                </a:solidFill>
              </a:rPr>
              <a:t>¿En menores tiempos?</a:t>
            </a:r>
            <a:endParaRPr lang="es-MX" sz="1800" dirty="0">
              <a:solidFill>
                <a:srgbClr val="666666"/>
              </a:solidFill>
            </a:endParaRPr>
          </a:p>
        </p:txBody>
      </p:sp>
      <p:pic>
        <p:nvPicPr>
          <p:cNvPr id="146" name="Shape 146" descr="IMG_20170602_080116.jpg"/>
          <p:cNvPicPr preferRelativeResize="0"/>
          <p:nvPr/>
        </p:nvPicPr>
        <p:blipFill rotWithShape="1">
          <a:blip r:embed="rId3">
            <a:alphaModFix/>
          </a:blip>
          <a:srcRect t="2021" b="30360"/>
          <a:stretch/>
        </p:blipFill>
        <p:spPr>
          <a:xfrm>
            <a:off x="4601577" y="1"/>
            <a:ext cx="4568698" cy="5184274"/>
          </a:xfrm>
          <a:prstGeom prst="rect">
            <a:avLst/>
          </a:prstGeom>
          <a:noFill/>
          <a:ln>
            <a:noFill/>
          </a:ln>
        </p:spPr>
      </p:pic>
      <p:sp>
        <p:nvSpPr>
          <p:cNvPr id="147" name="Shape 147"/>
          <p:cNvSpPr txBox="1"/>
          <p:nvPr/>
        </p:nvSpPr>
        <p:spPr>
          <a:xfrm>
            <a:off x="7594075" y="4693076"/>
            <a:ext cx="1576200" cy="338100"/>
          </a:xfrm>
          <a:prstGeom prst="rect">
            <a:avLst/>
          </a:prstGeom>
          <a:noFill/>
          <a:ln>
            <a:noFill/>
          </a:ln>
        </p:spPr>
        <p:txBody>
          <a:bodyPr lIns="91425" tIns="91425" rIns="91425" bIns="91425" anchor="t" anchorCtr="0">
            <a:noAutofit/>
          </a:bodyPr>
          <a:lstStyle/>
          <a:p>
            <a:pPr lvl="0" rtl="0">
              <a:spcBef>
                <a:spcPts val="0"/>
              </a:spcBef>
              <a:buNone/>
            </a:pPr>
            <a:r>
              <a:rPr lang="en-GB" sz="1200" i="1" u="sng">
                <a:solidFill>
                  <a:srgbClr val="0277BD"/>
                </a:solidFill>
                <a:hlinkClick r:id="rId4"/>
              </a:rPr>
              <a:t>https://goo.gl/q8i6id</a:t>
            </a:r>
            <a:r>
              <a:rPr lang="en-GB" sz="1200" i="1">
                <a:solidFill>
                  <a:srgbClr val="444444"/>
                </a:solidFill>
              </a:rPr>
              <a:t> </a:t>
            </a:r>
          </a:p>
        </p:txBody>
      </p:sp>
      <p:sp>
        <p:nvSpPr>
          <p:cNvPr id="148" name="Shape 148"/>
          <p:cNvSpPr txBox="1"/>
          <p:nvPr/>
        </p:nvSpPr>
        <p:spPr>
          <a:xfrm>
            <a:off x="402624" y="3461850"/>
            <a:ext cx="4125600" cy="1341000"/>
          </a:xfrm>
          <a:prstGeom prst="rect">
            <a:avLst/>
          </a:prstGeom>
          <a:noFill/>
          <a:ln>
            <a:noFill/>
          </a:ln>
        </p:spPr>
        <p:txBody>
          <a:bodyPr lIns="91425" tIns="91425" rIns="91425" bIns="91425" anchor="t" anchorCtr="0">
            <a:noAutofit/>
          </a:bodyPr>
          <a:lstStyle/>
          <a:p>
            <a:pPr lvl="0" rtl="0">
              <a:spcBef>
                <a:spcPts val="0"/>
              </a:spcBef>
              <a:spcAft>
                <a:spcPts val="800"/>
              </a:spcAft>
              <a:buClr>
                <a:srgbClr val="000000"/>
              </a:buClr>
              <a:buSzPct val="61111"/>
              <a:buFont typeface="Arial"/>
              <a:buNone/>
            </a:pPr>
            <a:r>
              <a:rPr lang="en-GB" sz="1800" b="1">
                <a:solidFill>
                  <a:srgbClr val="F46524"/>
                </a:solidFill>
                <a:latin typeface="Raleway"/>
                <a:ea typeface="Raleway"/>
                <a:cs typeface="Raleway"/>
                <a:sym typeface="Raleway"/>
              </a:rPr>
              <a:t>Para el 2020:</a:t>
            </a:r>
          </a:p>
          <a:p>
            <a:pPr lvl="0" rtl="0">
              <a:spcBef>
                <a:spcPts val="0"/>
              </a:spcBef>
              <a:spcAft>
                <a:spcPts val="800"/>
              </a:spcAft>
              <a:buNone/>
            </a:pPr>
            <a:r>
              <a:rPr lang="en-GB" sz="1600">
                <a:solidFill>
                  <a:srgbClr val="666666"/>
                </a:solidFill>
              </a:rPr>
              <a:t>El universo digital alcanzará los 44 ZB (10</a:t>
            </a:r>
            <a:r>
              <a:rPr lang="en-GB" sz="1600">
                <a:solidFill>
                  <a:srgbClr val="666666"/>
                </a:solidFill>
                <a:highlight>
                  <a:srgbClr val="FFFFFF"/>
                </a:highlight>
              </a:rPr>
              <a:t>^</a:t>
            </a:r>
            <a:r>
              <a:rPr lang="en-GB" sz="1600">
                <a:solidFill>
                  <a:srgbClr val="666666"/>
                </a:solidFill>
              </a:rPr>
              <a:t>21). Se estima que sólo el 37% de los datos serán analizados.</a:t>
            </a:r>
          </a:p>
          <a:p>
            <a:pPr lvl="0" rtl="0">
              <a:spcBef>
                <a:spcPts val="0"/>
              </a:spcBef>
              <a:spcAft>
                <a:spcPts val="800"/>
              </a:spcAft>
              <a:buNone/>
            </a:pPr>
            <a:r>
              <a:rPr lang="en-GB" sz="1200" i="1" u="sng">
                <a:solidFill>
                  <a:srgbClr val="0277BD"/>
                </a:solidFill>
                <a:hlinkClick r:id="rId5"/>
              </a:rPr>
              <a:t>https://goo.gl/2gQv27</a:t>
            </a:r>
            <a:r>
              <a:rPr lang="en-GB" sz="1200" i="1">
                <a:solidFill>
                  <a:srgbClr val="444444"/>
                </a:solidFill>
              </a:rPr>
              <a:t> </a:t>
            </a:r>
          </a:p>
          <a:p>
            <a:pPr lvl="0" rtl="0">
              <a:spcBef>
                <a:spcPts val="0"/>
              </a:spcBef>
              <a:spcAft>
                <a:spcPts val="800"/>
              </a:spcAft>
              <a:buNone/>
            </a:pPr>
            <a:endParaRPr sz="1200">
              <a:solidFill>
                <a:srgbClr val="000000"/>
              </a:solidFill>
              <a:latin typeface="Raleway"/>
              <a:ea typeface="Raleway"/>
              <a:cs typeface="Raleway"/>
              <a:sym typeface="Raleway"/>
            </a:endParaRPr>
          </a:p>
        </p:txBody>
      </p:sp>
      <p:pic>
        <p:nvPicPr>
          <p:cNvPr id="7" name="Imagen 6"/>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Tree>
    <p:extLst>
      <p:ext uri="{BB962C8B-B14F-4D97-AF65-F5344CB8AC3E}">
        <p14:creationId xmlns:p14="http://schemas.microsoft.com/office/powerpoint/2010/main" val="1166002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2" name="Imagen 1"/>
          <p:cNvPicPr>
            <a:picLocks noChangeAspect="1"/>
          </p:cNvPicPr>
          <p:nvPr/>
        </p:nvPicPr>
        <p:blipFill rotWithShape="1">
          <a:blip r:embed="rId3"/>
          <a:srcRect l="4127" t="17778" r="3968" b="9982"/>
          <a:stretch/>
        </p:blipFill>
        <p:spPr>
          <a:xfrm>
            <a:off x="-743590" y="1"/>
            <a:ext cx="11633152" cy="5143500"/>
          </a:xfrm>
          <a:prstGeom prst="rect">
            <a:avLst/>
          </a:prstGeom>
        </p:spPr>
      </p:pic>
      <p:sp>
        <p:nvSpPr>
          <p:cNvPr id="144" name="Shape 144"/>
          <p:cNvSpPr txBox="1">
            <a:spLocks noGrp="1"/>
          </p:cNvSpPr>
          <p:nvPr>
            <p:ph type="title"/>
          </p:nvPr>
        </p:nvSpPr>
        <p:spPr>
          <a:xfrm>
            <a:off x="311700" y="216425"/>
            <a:ext cx="8520600" cy="572700"/>
          </a:xfrm>
          <a:prstGeom prst="rect">
            <a:avLst/>
          </a:prstGeom>
        </p:spPr>
        <p:txBody>
          <a:bodyPr lIns="91425" tIns="91425" rIns="91425" bIns="91425" anchor="t" anchorCtr="0">
            <a:noAutofit/>
          </a:bodyPr>
          <a:lstStyle/>
          <a:p>
            <a:pPr lvl="0" algn="l" rtl="0">
              <a:spcBef>
                <a:spcPts val="0"/>
              </a:spcBef>
              <a:buNone/>
            </a:pPr>
            <a:r>
              <a:rPr lang="es-MX" sz="3200" dirty="0" smtClean="0">
                <a:solidFill>
                  <a:schemeClr val="bg1"/>
                </a:solidFill>
              </a:rPr>
              <a:t>Reflexión</a:t>
            </a:r>
            <a:endParaRPr lang="es-MX" sz="3200" dirty="0">
              <a:solidFill>
                <a:schemeClr val="bg1"/>
              </a:solidFill>
            </a:endParaRPr>
          </a:p>
        </p:txBody>
      </p:sp>
      <p:sp>
        <p:nvSpPr>
          <p:cNvPr id="147" name="Shape 147">
            <a:hlinkClick r:id="rId4"/>
          </p:cNvPr>
          <p:cNvSpPr txBox="1"/>
          <p:nvPr/>
        </p:nvSpPr>
        <p:spPr>
          <a:xfrm>
            <a:off x="6763658" y="4693077"/>
            <a:ext cx="2406618" cy="450424"/>
          </a:xfrm>
          <a:prstGeom prst="rect">
            <a:avLst/>
          </a:prstGeom>
          <a:noFill/>
          <a:ln>
            <a:noFill/>
          </a:ln>
        </p:spPr>
        <p:txBody>
          <a:bodyPr lIns="91425" tIns="91425" rIns="91425" bIns="91425" anchor="t" anchorCtr="0">
            <a:noAutofit/>
          </a:bodyPr>
          <a:lstStyle/>
          <a:p>
            <a:pPr lvl="0"/>
            <a:r>
              <a:rPr lang="en-GB" sz="1200" i="1" u="sng" dirty="0">
                <a:solidFill>
                  <a:srgbClr val="0277BD"/>
                </a:solidFill>
              </a:rPr>
              <a:t>http://fbmap.bitaesthetics.com/</a:t>
            </a:r>
            <a:endParaRPr lang="en-GB" sz="1200" i="1" dirty="0">
              <a:solidFill>
                <a:srgbClr val="444444"/>
              </a:solidFill>
            </a:endParaRPr>
          </a:p>
        </p:txBody>
      </p:sp>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Tree>
    <p:extLst>
      <p:ext uri="{BB962C8B-B14F-4D97-AF65-F5344CB8AC3E}">
        <p14:creationId xmlns:p14="http://schemas.microsoft.com/office/powerpoint/2010/main" val="284881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5" y="-155550"/>
            <a:ext cx="9521372" cy="5369170"/>
          </a:xfrm>
          <a:prstGeom prst="rect">
            <a:avLst/>
          </a:prstGeom>
          <a:noFill/>
          <a:extLst>
            <a:ext uri="{909E8E84-426E-40DD-AFC4-6F175D3DCCD1}">
              <a14:hiddenFill xmlns:a14="http://schemas.microsoft.com/office/drawing/2010/main">
                <a:solidFill>
                  <a:srgbClr val="FFFFFF"/>
                </a:solidFill>
              </a14:hiddenFill>
            </a:ext>
          </a:extLst>
        </p:spPr>
      </p:pic>
      <p:sp>
        <p:nvSpPr>
          <p:cNvPr id="87" name="Shape 87"/>
          <p:cNvSpPr txBox="1">
            <a:spLocks noGrp="1"/>
          </p:cNvSpPr>
          <p:nvPr>
            <p:ph type="title"/>
          </p:nvPr>
        </p:nvSpPr>
        <p:spPr>
          <a:xfrm>
            <a:off x="311700" y="211225"/>
            <a:ext cx="8520600" cy="572700"/>
          </a:xfrm>
          <a:prstGeom prst="rect">
            <a:avLst/>
          </a:prstGeom>
        </p:spPr>
        <p:txBody>
          <a:bodyPr lIns="91425" tIns="91425" rIns="91425" bIns="91425" anchor="t" anchorCtr="0">
            <a:noAutofit/>
          </a:bodyPr>
          <a:lstStyle/>
          <a:p>
            <a:pPr lvl="0" algn="l">
              <a:spcBef>
                <a:spcPts val="0"/>
              </a:spcBef>
              <a:buNone/>
            </a:pPr>
            <a:r>
              <a:rPr lang="es-ES" sz="3200" dirty="0" smtClean="0">
                <a:solidFill>
                  <a:schemeClr val="bg1"/>
                </a:solidFill>
              </a:rPr>
              <a:t>Conceptos: </a:t>
            </a:r>
            <a:r>
              <a:rPr lang="es-ES" sz="3200" dirty="0" err="1" smtClean="0">
                <a:solidFill>
                  <a:schemeClr val="bg1"/>
                </a:solidFill>
              </a:rPr>
              <a:t>IoT</a:t>
            </a:r>
            <a:r>
              <a:rPr lang="es-ES" sz="3200" dirty="0" smtClean="0">
                <a:solidFill>
                  <a:schemeClr val="bg1"/>
                </a:solidFill>
              </a:rPr>
              <a:t> , </a:t>
            </a:r>
            <a:r>
              <a:rPr lang="es-ES" sz="3200" dirty="0" err="1" smtClean="0">
                <a:solidFill>
                  <a:schemeClr val="bg1"/>
                </a:solidFill>
              </a:rPr>
              <a:t>Infoglut</a:t>
            </a:r>
            <a:r>
              <a:rPr lang="es-ES" sz="3200" dirty="0" smtClean="0">
                <a:solidFill>
                  <a:schemeClr val="bg1"/>
                </a:solidFill>
              </a:rPr>
              <a:t> &amp; Web 2.0 </a:t>
            </a:r>
            <a:endParaRPr lang="es-ES" sz="3200" dirty="0">
              <a:solidFill>
                <a:schemeClr val="bg1"/>
              </a:solidFill>
            </a:endParaRPr>
          </a:p>
        </p:txBody>
      </p:sp>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pic>
        <p:nvPicPr>
          <p:cNvPr id="4099" name="Picture 3" descr="Resultado de imagen para el internet de las cosas documenta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981" y="3257396"/>
            <a:ext cx="2376645" cy="1782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7" name="6 Grupo"/>
          <p:cNvGrpSpPr/>
          <p:nvPr/>
        </p:nvGrpSpPr>
        <p:grpSpPr>
          <a:xfrm>
            <a:off x="7818303" y="3967869"/>
            <a:ext cx="288000" cy="288000"/>
            <a:chOff x="2136639" y="4011942"/>
            <a:chExt cx="288000" cy="288000"/>
          </a:xfrm>
        </p:grpSpPr>
        <p:sp>
          <p:nvSpPr>
            <p:cNvPr id="9" name="8 Elipse"/>
            <p:cNvSpPr/>
            <p:nvPr/>
          </p:nvSpPr>
          <p:spPr>
            <a:xfrm>
              <a:off x="2136639" y="4011942"/>
              <a:ext cx="288000" cy="2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7" descr="Resultado de imagen para pla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668" t="15184" r="21733" b="19982"/>
            <a:stretch/>
          </p:blipFill>
          <p:spPr bwMode="auto">
            <a:xfrm>
              <a:off x="2203879" y="4060856"/>
              <a:ext cx="193927" cy="1807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838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2290" name="Picture 2" descr="http://www.revista.unam.mx/vol.18/num7/art53/img/im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411" y="7104"/>
            <a:ext cx="6048672" cy="515548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Tree>
    <p:extLst>
      <p:ext uri="{BB962C8B-B14F-4D97-AF65-F5344CB8AC3E}">
        <p14:creationId xmlns:p14="http://schemas.microsoft.com/office/powerpoint/2010/main" val="104014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10242" name="Picture 2" descr="mentes abiert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56" y="-23455"/>
            <a:ext cx="9889532" cy="5176198"/>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38"/>
          <p:cNvSpPr txBox="1">
            <a:spLocks noGrp="1"/>
          </p:cNvSpPr>
          <p:nvPr>
            <p:ph type="title"/>
          </p:nvPr>
        </p:nvSpPr>
        <p:spPr>
          <a:xfrm>
            <a:off x="311700" y="311021"/>
            <a:ext cx="8520600" cy="572700"/>
          </a:xfrm>
          <a:prstGeom prst="rect">
            <a:avLst/>
          </a:prstGeom>
        </p:spPr>
        <p:txBody>
          <a:bodyPr lIns="91425" tIns="91425" rIns="91425" bIns="91425" anchor="t" anchorCtr="0">
            <a:noAutofit/>
          </a:bodyPr>
          <a:lstStyle/>
          <a:p>
            <a:pPr lvl="0" rtl="0">
              <a:spcBef>
                <a:spcPts val="0"/>
              </a:spcBef>
              <a:buNone/>
            </a:pPr>
            <a:r>
              <a:rPr lang="es-ES" dirty="0" smtClean="0">
                <a:solidFill>
                  <a:schemeClr val="bg1"/>
                </a:solidFill>
              </a:rPr>
              <a:t>Analítica de Aprendizaje</a:t>
            </a:r>
            <a:endParaRPr lang="es-ES" dirty="0">
              <a:solidFill>
                <a:schemeClr val="bg1"/>
              </a:solidFill>
            </a:endParaRPr>
          </a:p>
        </p:txBody>
      </p:sp>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Tree>
    <p:extLst>
      <p:ext uri="{BB962C8B-B14F-4D97-AF65-F5344CB8AC3E}">
        <p14:creationId xmlns:p14="http://schemas.microsoft.com/office/powerpoint/2010/main" val="390662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4187656" y="4656695"/>
            <a:ext cx="761714" cy="527580"/>
          </a:xfrm>
          <a:prstGeom prst="rect">
            <a:avLst/>
          </a:prstGeom>
        </p:spPr>
      </p:pic>
      <p:sp>
        <p:nvSpPr>
          <p:cNvPr id="2" name="1 Rectángulo"/>
          <p:cNvSpPr/>
          <p:nvPr/>
        </p:nvSpPr>
        <p:spPr>
          <a:xfrm>
            <a:off x="-4192" y="267494"/>
            <a:ext cx="4572000" cy="1200329"/>
          </a:xfrm>
          <a:prstGeom prst="rect">
            <a:avLst/>
          </a:prstGeom>
        </p:spPr>
        <p:txBody>
          <a:bodyPr>
            <a:spAutoFit/>
          </a:bodyPr>
          <a:lstStyle/>
          <a:p>
            <a:r>
              <a:rPr lang="es-ES" b="1" u="sng" dirty="0" smtClean="0"/>
              <a:t>Analítica</a:t>
            </a:r>
            <a:endParaRPr lang="es-ES" dirty="0" smtClean="0"/>
          </a:p>
          <a:p>
            <a:pPr algn="just"/>
            <a:r>
              <a:rPr lang="es-ES" dirty="0" smtClean="0"/>
              <a:t>Organizar y reflexionar sistemáticamente sobre entes para entender la realidad a través de conceptos .</a:t>
            </a:r>
          </a:p>
        </p:txBody>
      </p:sp>
      <p:sp>
        <p:nvSpPr>
          <p:cNvPr id="4" name="3 Rectángulo"/>
          <p:cNvSpPr/>
          <p:nvPr/>
        </p:nvSpPr>
        <p:spPr>
          <a:xfrm>
            <a:off x="-7679" y="1971346"/>
            <a:ext cx="4572000" cy="1477328"/>
          </a:xfrm>
          <a:prstGeom prst="rect">
            <a:avLst/>
          </a:prstGeom>
        </p:spPr>
        <p:txBody>
          <a:bodyPr>
            <a:spAutoFit/>
          </a:bodyPr>
          <a:lstStyle/>
          <a:p>
            <a:r>
              <a:rPr lang="es-ES" b="1" u="sng" dirty="0" smtClean="0"/>
              <a:t>BI </a:t>
            </a:r>
            <a:r>
              <a:rPr lang="es-ES" b="1" u="sng" dirty="0"/>
              <a:t>&amp; </a:t>
            </a:r>
            <a:r>
              <a:rPr lang="es-ES" b="1" u="sng" dirty="0" smtClean="0"/>
              <a:t>A)</a:t>
            </a:r>
            <a:endParaRPr lang="es-ES" dirty="0"/>
          </a:p>
          <a:p>
            <a:pPr algn="just"/>
            <a:r>
              <a:rPr lang="es-ES" dirty="0"/>
              <a:t>Tecnologías, sistemas, prácticas, metodologías y aplicaciones que permiten el análisis crítico de datos para comprender la organización y su entorno</a:t>
            </a:r>
            <a:r>
              <a:rPr lang="es-ES" dirty="0" smtClean="0"/>
              <a:t>.</a:t>
            </a:r>
            <a:endParaRPr lang="es-ES" dirty="0"/>
          </a:p>
        </p:txBody>
      </p:sp>
      <p:sp>
        <p:nvSpPr>
          <p:cNvPr id="5" name="4 Rectángulo"/>
          <p:cNvSpPr/>
          <p:nvPr/>
        </p:nvSpPr>
        <p:spPr>
          <a:xfrm>
            <a:off x="4568513" y="21332"/>
            <a:ext cx="4572000" cy="3970318"/>
          </a:xfrm>
          <a:prstGeom prst="rect">
            <a:avLst/>
          </a:prstGeom>
        </p:spPr>
        <p:txBody>
          <a:bodyPr>
            <a:spAutoFit/>
          </a:bodyPr>
          <a:lstStyle/>
          <a:p>
            <a:endParaRPr lang="es-ES" dirty="0"/>
          </a:p>
          <a:p>
            <a:r>
              <a:rPr lang="es-ES" b="1" u="sng" dirty="0" err="1"/>
              <a:t>Educational</a:t>
            </a:r>
            <a:r>
              <a:rPr lang="es-ES" b="1" u="sng" dirty="0"/>
              <a:t> Data </a:t>
            </a:r>
            <a:r>
              <a:rPr lang="es-ES" b="1" u="sng" dirty="0" err="1"/>
              <a:t>Mining</a:t>
            </a:r>
            <a:endParaRPr lang="es-ES" dirty="0"/>
          </a:p>
          <a:p>
            <a:pPr algn="just"/>
            <a:r>
              <a:rPr lang="es-ES" dirty="0"/>
              <a:t>Desarrollo de modelos  computacionales y técnicas estadísticas para analizar grandes volúmenes de datos en el contexto educativo</a:t>
            </a:r>
          </a:p>
          <a:p>
            <a:endParaRPr lang="es-ES" b="1" u="sng" dirty="0" smtClean="0"/>
          </a:p>
          <a:p>
            <a:endParaRPr lang="es-ES" b="1" u="sng" dirty="0"/>
          </a:p>
          <a:p>
            <a:r>
              <a:rPr lang="es-ES" b="1" u="sng" dirty="0" err="1"/>
              <a:t>Academic</a:t>
            </a:r>
            <a:r>
              <a:rPr lang="es-ES" b="1" u="sng" dirty="0"/>
              <a:t> </a:t>
            </a:r>
            <a:r>
              <a:rPr lang="es-ES" b="1" u="sng" dirty="0" err="1"/>
              <a:t>Analytic</a:t>
            </a:r>
            <a:endParaRPr lang="es-ES" dirty="0"/>
          </a:p>
          <a:p>
            <a:pPr algn="just"/>
            <a:r>
              <a:rPr lang="es-ES" dirty="0"/>
              <a:t>Aplica principios y herramientas del BI a la academia, para mejorar el desempeño y la toma de decisiones de las instituciones </a:t>
            </a:r>
            <a:r>
              <a:rPr lang="es-ES" dirty="0" smtClean="0"/>
              <a:t>educativas.</a:t>
            </a:r>
            <a:endParaRPr lang="es-ES" dirty="0"/>
          </a:p>
          <a:p>
            <a:r>
              <a:rPr lang="es-ES" dirty="0"/>
              <a:t/>
            </a:r>
            <a:br>
              <a:rPr lang="es-ES" dirty="0"/>
            </a:br>
            <a:endParaRPr lang="es-ES" dirty="0"/>
          </a:p>
        </p:txBody>
      </p:sp>
      <p:sp>
        <p:nvSpPr>
          <p:cNvPr id="6" name="5 Rectángulo"/>
          <p:cNvSpPr/>
          <p:nvPr/>
        </p:nvSpPr>
        <p:spPr>
          <a:xfrm>
            <a:off x="117233" y="3662136"/>
            <a:ext cx="8909535" cy="92333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r>
              <a:rPr lang="es-ES" b="1" u="sng" dirty="0" err="1"/>
              <a:t>Learning</a:t>
            </a:r>
            <a:r>
              <a:rPr lang="es-ES" b="1" u="sng" dirty="0"/>
              <a:t> </a:t>
            </a:r>
            <a:r>
              <a:rPr lang="es-ES" b="1" u="sng" dirty="0" err="1"/>
              <a:t>Analytics</a:t>
            </a:r>
            <a:r>
              <a:rPr lang="es-ES" b="1" u="sng" dirty="0"/>
              <a:t> (LAK)</a:t>
            </a:r>
            <a:endParaRPr lang="es-ES" dirty="0"/>
          </a:p>
          <a:p>
            <a:pPr algn="just"/>
            <a:r>
              <a:rPr lang="es-ES" i="1" dirty="0"/>
              <a:t>“Medición, recopilación, análisis y reporte de datos sobre los alumnos y sus contextos, con el propósito de </a:t>
            </a:r>
            <a:r>
              <a:rPr lang="es-ES" b="1" i="1" dirty="0"/>
              <a:t>entender</a:t>
            </a:r>
            <a:r>
              <a:rPr lang="es-ES" i="1" dirty="0"/>
              <a:t> y optimizar el aprendizaje y los entornos en que ocurre”</a:t>
            </a:r>
            <a:endParaRPr lang="es-ES" dirty="0"/>
          </a:p>
        </p:txBody>
      </p:sp>
    </p:spTree>
    <p:extLst>
      <p:ext uri="{BB962C8B-B14F-4D97-AF65-F5344CB8AC3E}">
        <p14:creationId xmlns:p14="http://schemas.microsoft.com/office/powerpoint/2010/main" val="191106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848</Words>
  <Application>Microsoft Office PowerPoint</Application>
  <PresentationFormat>Presentación en pantalla (16:9)</PresentationFormat>
  <Paragraphs>77</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Jerarquía DIKW</vt:lpstr>
      <vt:lpstr>Presentación de PowerPoint</vt:lpstr>
      <vt:lpstr>Reflexión</vt:lpstr>
      <vt:lpstr>Reflexión</vt:lpstr>
      <vt:lpstr>Conceptos: IoT , Infoglut &amp; Web 2.0 </vt:lpstr>
      <vt:lpstr>Presentación de PowerPoint</vt:lpstr>
      <vt:lpstr>Analítica de Aprendizaje</vt:lpstr>
      <vt:lpstr>Presentación de PowerPoint</vt:lpstr>
      <vt:lpstr>Niveles de Learning Analytics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dc:creator>
  <cp:lastModifiedBy>Gerardo</cp:lastModifiedBy>
  <cp:revision>38</cp:revision>
  <dcterms:created xsi:type="dcterms:W3CDTF">2018-06-10T18:42:09Z</dcterms:created>
  <dcterms:modified xsi:type="dcterms:W3CDTF">2018-08-22T00:56:07Z</dcterms:modified>
</cp:coreProperties>
</file>