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68" r:id="rId5"/>
    <p:sldId id="266" r:id="rId6"/>
    <p:sldId id="271" r:id="rId7"/>
    <p:sldId id="261" r:id="rId8"/>
    <p:sldId id="267" r:id="rId9"/>
    <p:sldId id="276" r:id="rId10"/>
    <p:sldId id="275" r:id="rId11"/>
    <p:sldId id="265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6"/>
    <p:restoredTop sz="87002"/>
  </p:normalViewPr>
  <p:slideViewPr>
    <p:cSldViewPr snapToGrid="0" snapToObjects="1">
      <p:cViewPr varScale="1">
        <p:scale>
          <a:sx n="137" d="100"/>
          <a:sy n="137" d="100"/>
        </p:scale>
        <p:origin x="2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6592-B783-4848-9FE4-E232435347D7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2922-3062-F547-8249-FBF98C3A242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637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smedical.com/the-next-big-thing-in-the-field-of-medicine-internet-of-thing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403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Revoluciones:</a:t>
            </a:r>
          </a:p>
          <a:p>
            <a:r>
              <a:rPr lang="es-ES_tradnl" dirty="0"/>
              <a:t>La conectividad. El concepto que ha venido a potenciar la Cuarta Revolución Industrial. Aloja al </a:t>
            </a:r>
            <a:r>
              <a:rPr lang="es-ES_tradnl" dirty="0" err="1"/>
              <a:t>IoT</a:t>
            </a:r>
            <a:endParaRPr lang="es-ES_tradnl" dirty="0"/>
          </a:p>
          <a:p>
            <a:r>
              <a:rPr lang="es-ES_tradnl" dirty="0"/>
              <a:t>Nos encontramos en un punto. Es decir, el espacio donde el acontecimiento se estrecha (Kandinsky, </a:t>
            </a:r>
            <a:r>
              <a:rPr lang="es-ES_tradnl" dirty="0" err="1"/>
              <a:t>Badiou</a:t>
            </a:r>
            <a:r>
              <a:rPr lang="es-ES_tradnl" dirty="0"/>
              <a:t>).   </a:t>
            </a:r>
          </a:p>
          <a:p>
            <a:r>
              <a:rPr lang="es-ES_tradnl" dirty="0"/>
              <a:t>1. La máquina de vapor. La mecanización.</a:t>
            </a:r>
          </a:p>
          <a:p>
            <a:r>
              <a:rPr lang="es-ES_tradnl" dirty="0"/>
              <a:t>2. Producción en masa. Ensamble en línea. Electricidad. </a:t>
            </a:r>
          </a:p>
          <a:p>
            <a:r>
              <a:rPr lang="es-ES_tradnl" dirty="0"/>
              <a:t>3. Cómputo y automatización</a:t>
            </a:r>
          </a:p>
          <a:p>
            <a:r>
              <a:rPr lang="es-ES_tradnl" dirty="0"/>
              <a:t>4. Sistemas </a:t>
            </a:r>
            <a:r>
              <a:rPr lang="es-ES_tradnl" dirty="0" err="1"/>
              <a:t>Cibers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482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>
                <a:solidFill>
                  <a:srgbClr val="000000"/>
                </a:solidFill>
              </a:rPr>
              <a:t>Mantener personas seguras y saludables (Más, mejor, y menor costo).</a:t>
            </a:r>
          </a:p>
          <a:p>
            <a:r>
              <a:rPr lang="es-MX" sz="1200" dirty="0">
                <a:solidFill>
                  <a:srgbClr val="000000"/>
                </a:solidFill>
              </a:rPr>
              <a:t>En 2021 alcanzará los $136.8 billiones.</a:t>
            </a:r>
          </a:p>
          <a:p>
            <a:r>
              <a:rPr lang="es-MX" sz="1200" dirty="0">
                <a:solidFill>
                  <a:srgbClr val="000000"/>
                </a:solidFill>
              </a:rPr>
              <a:t>3.7 millones de dispositivos conectados.</a:t>
            </a:r>
          </a:p>
          <a:p>
            <a:r>
              <a:rPr lang="es-MX" sz="1200" dirty="0">
                <a:solidFill>
                  <a:srgbClr val="000000"/>
                </a:solidFill>
              </a:rPr>
              <a:t>Colección de datos almacenados en dispositivos médicos. </a:t>
            </a:r>
          </a:p>
          <a:p>
            <a:pPr marL="0" indent="0">
              <a:buNone/>
            </a:pPr>
            <a:r>
              <a:rPr lang="es-MX" sz="1200" dirty="0">
                <a:solidFill>
                  <a:srgbClr val="000000"/>
                </a:solidFill>
              </a:rPr>
              <a:t>Fuente: </a:t>
            </a:r>
            <a:r>
              <a:rPr lang="es-MX" sz="1200" dirty="0">
                <a:solidFill>
                  <a:srgbClr val="000000"/>
                </a:solidFill>
                <a:hlinkClick r:id="rId3"/>
              </a:rPr>
              <a:t>https://www.akasmedical.com/the-next-big-thing-in-the-field-of-medicine-internet-of-things/</a:t>
            </a:r>
            <a:endParaRPr lang="es-MX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MX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MX" sz="1200" dirty="0">
              <a:solidFill>
                <a:srgbClr val="000000"/>
              </a:solidFill>
            </a:endParaRPr>
          </a:p>
          <a:p>
            <a:endParaRPr lang="es-MX" sz="1200" dirty="0">
              <a:solidFill>
                <a:srgbClr val="000000"/>
              </a:solidFill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47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Las tendencias: Exploración sobre las técnicas de aprendizaje.</a:t>
            </a:r>
          </a:p>
          <a:p>
            <a:r>
              <a:rPr lang="es-ES_tradnl" dirty="0"/>
              <a:t>Desarrollo de cómputo para el procesamiento de grandes volúmenes de datos, algoritmos, métodos estadísticos, visualización, etc.</a:t>
            </a:r>
          </a:p>
          <a:p>
            <a:r>
              <a:rPr lang="es-ES_tradnl" dirty="0"/>
              <a:t>Las apuestas sobre LA: Diagnosticar, explicar, predecir, Monitoreo de las interacciones entre usuarios (alumno, alumno; docente alumno, docente docente). Recursos consultados.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508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La ausencia principal: los docentes.</a:t>
            </a:r>
          </a:p>
          <a:p>
            <a:r>
              <a:rPr lang="es-ES_tradnl" dirty="0"/>
              <a:t>La inconsistencia en los resultados de estudios empíricos.</a:t>
            </a:r>
          </a:p>
          <a:p>
            <a:r>
              <a:rPr lang="es-ES_tradnl" dirty="0"/>
              <a:t>Las concepciones simplistas sobre los datos y los métodos. (Datos incidentales, no estadísticos).</a:t>
            </a:r>
          </a:p>
          <a:p>
            <a:r>
              <a:rPr lang="es-ES_tradnl" dirty="0"/>
              <a:t>Elección de los datos, algoritmos, e interpretaciones. La necesidad de desarrollar nuevas </a:t>
            </a:r>
            <a:r>
              <a:rPr lang="es-ES_tradnl" dirty="0" err="1"/>
              <a:t>literacidades</a:t>
            </a:r>
            <a:r>
              <a:rPr lang="es-ES_tradnl" dirty="0"/>
              <a:t>.</a:t>
            </a:r>
          </a:p>
          <a:p>
            <a:r>
              <a:rPr lang="es-ES_tradnl" dirty="0"/>
              <a:t>Diferencias disciplinares.</a:t>
            </a:r>
          </a:p>
          <a:p>
            <a:r>
              <a:rPr lang="es-ES_tradnl" dirty="0"/>
              <a:t>Errores de interpretación de los resultados: Mirar hacia el futuro es más probable que estemos observando un síntoma de aprendizaje exitoso, que su causa.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986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378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Pensar en la participación del docente.</a:t>
            </a:r>
          </a:p>
          <a:p>
            <a:r>
              <a:rPr lang="es-ES_tradnl" dirty="0"/>
              <a:t>Los alcances de la analítica se encuentra sobre el </a:t>
            </a:r>
            <a:r>
              <a:rPr lang="es-ES_tradnl" dirty="0" err="1"/>
              <a:t>Actice</a:t>
            </a:r>
            <a:r>
              <a:rPr lang="es-ES_tradnl" dirty="0"/>
              <a:t> </a:t>
            </a:r>
            <a:r>
              <a:rPr lang="es-ES_tradnl" dirty="0" err="1"/>
              <a:t>Analytics</a:t>
            </a:r>
            <a:r>
              <a:rPr lang="es-ES_tradnl" dirty="0"/>
              <a:t> y no en el </a:t>
            </a:r>
            <a:r>
              <a:rPr lang="es-ES_tradnl" dirty="0" err="1"/>
              <a:t>Leargnin</a:t>
            </a:r>
            <a:r>
              <a:rPr lang="es-ES_tradnl" dirty="0"/>
              <a:t> </a:t>
            </a:r>
            <a:r>
              <a:rPr lang="es-ES_tradnl" dirty="0" err="1"/>
              <a:t>Analycis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19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La metáfora del Cinematógrafo. El tiempo dependiente.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336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62922-3062-F547-8249-FBF98C3A2429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621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9C1D2-D4DE-1748-B993-F476974F3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43551-66B0-AE4D-A7FF-D3793A3B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15BBC-9CD4-BF4A-827B-4A773C0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E70B1-BF44-6E4A-93CC-143A7255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AA004-235B-9847-A9D1-C10CCFD3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3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6BAC4-ADA8-B84D-9475-21058E94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4E9BD3-F228-A34E-9316-F75781963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42D3E-47A6-1A42-9D03-36C865C9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F47BE-735D-BF42-A649-7C925C8A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A501FA-23F9-CF46-81AD-FCF24C85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341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F19E34-8EE8-164B-A188-010A186E6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6AA0E-9D26-E04E-BCCF-19A95A0CB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4B331-421C-B443-BE8B-DA1D0A46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91A78-F6C5-4E4F-8DBE-8BA23829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1630-AB31-E04E-96C0-DE5D6170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10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27D14-3ABB-1F42-92F8-ACBA1E83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78421-86DD-7143-B46B-249A8635F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9CB05-C26F-FE4C-B913-3260ECEC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08A65A-63D8-9748-A884-107085A9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B86311-1B33-2E4E-9E9E-2CF6A916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69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2DBE0-0591-7A45-94D4-391F802E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C1D924-CA71-4040-A9F3-13927E79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CF831-BB0C-6043-B701-269D372A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10151-1CA0-7E45-98B3-292FCAE6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A122D-0E4D-3A47-9537-9D409A1E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80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19050-1D15-9647-9F62-2FAEEC1B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0F0B5-B507-BD4C-85CB-8B17021F5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5219E-1C2B-1441-BE1A-57098A4E5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1C10E7-20CC-B147-BD4C-762D575C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D258C-E585-C248-9491-0E114CCF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ACBA6B-809B-2F43-951A-203A8F69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50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8835E-A02E-3B44-B94B-E85D4FBA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20353-CBB4-8F48-92DA-5BBCA6A50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E227A5-55BF-5740-BE53-B5C2F6F8E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A1ED9B-70A1-FA46-B54B-1527F2020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ABE2E9-7F0D-FF49-9A25-4AFF7099E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605C2D-F387-F04F-AD55-4F39A6A0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703A07-D8F8-BE43-A6DD-09B38305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77EA7E-965F-EC42-85D6-1FF8939C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384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1F341-1360-EE44-813D-ED190418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BDCD5B-4844-5F45-85F9-92658EAC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E99AF9-BC8E-4047-AC3B-9C2BC83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635B4B-D272-B440-BEFD-6A86CBA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05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B4E1B-EA1C-574D-8486-0AD6497C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E96EB9-30EA-D44F-827C-E5122E32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E1515C-A013-C948-AC5A-5B9414CC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469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0AA8-66DB-4E41-AD47-78EC4A51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C460A-7013-C049-A2DD-4DD969BD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F0CB2D-E2F8-6D45-8BFB-FE000DAC3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34B90-14C6-E645-9DCE-94DB3F11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D23D23-07C5-E140-9D8F-F6B302A6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FF8AB-1FDE-8F43-A4F4-0685AB27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580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FCFA4-12E6-EC44-ADDD-AC0FBA1E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295D55-8B17-8C4A-8E06-E40AFA82D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80730-0136-D149-AC67-E3B64D1A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0D1320-D3EC-0B4E-A12D-EDE13C6D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5A465-92A7-554E-875E-72DEB8D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AAE939-F4A9-B84A-90E8-718C8D1D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696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859AC1-868B-F642-AB7D-D545D049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5AD3A8-D297-2144-A745-283A51AD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7BC65-8B07-CA40-96E5-94F597991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E45BE-CDE9-AB4C-833E-159C57724619}" type="datetimeFigureOut">
              <a:rPr lang="es-ES_tradnl" smtClean="0"/>
              <a:t>21/8/18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0E521-1EA6-4544-B616-1055D5149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D3F01-4DA3-0E41-AEC6-50EDEADC9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037E-143D-B54B-BE5C-C6033F02B5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47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_bautista@cuaed.unam.m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844E152-1A65-9048-B5BF-3B3F736B8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054" y="3179780"/>
            <a:ext cx="9144000" cy="52166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Dr. Tomás Bautista Godínez</a:t>
            </a:r>
            <a:endParaRPr lang="es-ES_tradnl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70C7D6-DD1F-5641-BC69-302FF88D66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7" y="45624"/>
            <a:ext cx="1773555" cy="21850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07B583-0F33-4944-8E27-D602BA5BCDC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2" r="16120"/>
          <a:stretch/>
        </p:blipFill>
        <p:spPr bwMode="auto">
          <a:xfrm>
            <a:off x="9701218" y="384493"/>
            <a:ext cx="2160905" cy="64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BD6414E-7DDA-AD47-B02C-68E69F2663BF}"/>
              </a:ext>
            </a:extLst>
          </p:cNvPr>
          <p:cNvSpPr txBox="1"/>
          <p:nvPr/>
        </p:nvSpPr>
        <p:spPr>
          <a:xfrm>
            <a:off x="3607496" y="2755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440408-14D8-EC40-8CC9-7032886AB8F1}"/>
              </a:ext>
            </a:extLst>
          </p:cNvPr>
          <p:cNvSpPr txBox="1"/>
          <p:nvPr/>
        </p:nvSpPr>
        <p:spPr>
          <a:xfrm>
            <a:off x="5148197" y="-814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56F90B-ADAB-0943-B269-2E323C3C8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582" y="3701448"/>
            <a:ext cx="6529809" cy="32515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674ADA-DE39-324F-89F2-9F44CBC0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672" y="911812"/>
            <a:ext cx="9144000" cy="238760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  <a:t>Virtudes y limitaciones de la Analítica del</a:t>
            </a:r>
            <a:b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  <a:t>Aprendizaje y el uso de “Big Data” en educación superior</a:t>
            </a:r>
            <a:endParaRPr lang="es-ES_trad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7B31D2-BAAF-464B-9301-339AD455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¿Y </a:t>
            </a:r>
            <a:r>
              <a:rPr lang="en-US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dónde</a:t>
            </a:r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analítica</a:t>
            </a:r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46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17">
            <a:extLst>
              <a:ext uri="{FF2B5EF4-FFF2-40B4-BE49-F238E27FC236}">
                <a16:creationId xmlns:a16="http://schemas.microsoft.com/office/drawing/2014/main" id="{114A78E5-672C-2E49-8858-A3C3A5A4D937}"/>
              </a:ext>
            </a:extLst>
          </p:cNvPr>
          <p:cNvSpPr/>
          <p:nvPr/>
        </p:nvSpPr>
        <p:spPr>
          <a:xfrm>
            <a:off x="4686421" y="1080655"/>
            <a:ext cx="5768707" cy="477775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El Por-venir</a:t>
            </a:r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5656673-2477-DD45-AED1-E90B4054F816}"/>
              </a:ext>
            </a:extLst>
          </p:cNvPr>
          <p:cNvSpPr txBox="1"/>
          <p:nvPr/>
        </p:nvSpPr>
        <p:spPr>
          <a:xfrm>
            <a:off x="7296500" y="52665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</a:rPr>
              <a:t>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A5DDFD-3F8A-FB40-9690-85FE104DE840}"/>
              </a:ext>
            </a:extLst>
          </p:cNvPr>
          <p:cNvSpPr txBox="1"/>
          <p:nvPr/>
        </p:nvSpPr>
        <p:spPr>
          <a:xfrm>
            <a:off x="4033252" y="567761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_tradnl" sz="3200" b="1" dirty="0"/>
              <a:t>Fue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D311BF7-6A6B-C84D-8E50-D25BF052F88F}"/>
              </a:ext>
            </a:extLst>
          </p:cNvPr>
          <p:cNvSpPr txBox="1"/>
          <p:nvPr/>
        </p:nvSpPr>
        <p:spPr>
          <a:xfrm>
            <a:off x="10560636" y="5673742"/>
            <a:ext cx="153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_tradnl" sz="3200" b="1" dirty="0"/>
              <a:t>Hubiera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6FE208A-1234-8543-AAE9-82EA85F3CBFD}"/>
              </a:ext>
            </a:extLst>
          </p:cNvPr>
          <p:cNvSpPr txBox="1"/>
          <p:nvPr/>
        </p:nvSpPr>
        <p:spPr>
          <a:xfrm>
            <a:off x="9424692" y="6581001"/>
            <a:ext cx="2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Bergson, H. (1907). La evolución creadora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472F4C-4E04-C242-981B-A3F4C0F17815}"/>
              </a:ext>
            </a:extLst>
          </p:cNvPr>
          <p:cNvSpPr txBox="1"/>
          <p:nvPr/>
        </p:nvSpPr>
        <p:spPr>
          <a:xfrm rot="18041368">
            <a:off x="3716634" y="3272695"/>
            <a:ext cx="417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solidFill>
                  <a:schemeClr val="accent1"/>
                </a:solidFill>
              </a:rPr>
              <a:t>Teoría del conocimiento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4AE33E-E57D-1142-9463-DF2A808D19DD}"/>
              </a:ext>
            </a:extLst>
          </p:cNvPr>
          <p:cNvSpPr txBox="1"/>
          <p:nvPr/>
        </p:nvSpPr>
        <p:spPr>
          <a:xfrm rot="3506072">
            <a:off x="7648113" y="2827979"/>
            <a:ext cx="293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solidFill>
                  <a:schemeClr val="accent1"/>
                </a:solidFill>
              </a:rPr>
              <a:t>Teoría de la Vida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1E907A-9506-1143-9392-44B43E9C497B}"/>
              </a:ext>
            </a:extLst>
          </p:cNvPr>
          <p:cNvSpPr txBox="1"/>
          <p:nvPr/>
        </p:nvSpPr>
        <p:spPr>
          <a:xfrm>
            <a:off x="7296500" y="5858408"/>
            <a:ext cx="82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chemeClr val="accent1"/>
                </a:solidFill>
              </a:rPr>
              <a:t>Azar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5894CF-2FEA-AB42-AB65-9D860BB45DCD}"/>
              </a:ext>
            </a:extLst>
          </p:cNvPr>
          <p:cNvSpPr txBox="1"/>
          <p:nvPr/>
        </p:nvSpPr>
        <p:spPr>
          <a:xfrm>
            <a:off x="259048" y="126548"/>
            <a:ext cx="5367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/>
            </a:lvl1pPr>
          </a:lstStyle>
          <a:p>
            <a:pPr algn="l"/>
            <a:r>
              <a:rPr lang="es-ES_tradnl" sz="3600" dirty="0"/>
              <a:t>Marco de referencia. La evolución de la vida</a:t>
            </a:r>
          </a:p>
        </p:txBody>
      </p:sp>
    </p:spTree>
    <p:extLst>
      <p:ext uri="{BB962C8B-B14F-4D97-AF65-F5344CB8AC3E}">
        <p14:creationId xmlns:p14="http://schemas.microsoft.com/office/powerpoint/2010/main" val="5940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CA7B72-A491-6445-98F3-268EEF8A7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0973E1-5D47-E345-88AD-10288B1A4F81}"/>
              </a:ext>
            </a:extLst>
          </p:cNvPr>
          <p:cNvSpPr txBox="1"/>
          <p:nvPr/>
        </p:nvSpPr>
        <p:spPr>
          <a:xfrm>
            <a:off x="8075224" y="5902034"/>
            <a:ext cx="407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El tiempo. Una variable dependiente</a:t>
            </a:r>
          </a:p>
        </p:txBody>
      </p:sp>
    </p:spTree>
    <p:extLst>
      <p:ext uri="{BB962C8B-B14F-4D97-AF65-F5344CB8AC3E}">
        <p14:creationId xmlns:p14="http://schemas.microsoft.com/office/powerpoint/2010/main" val="406790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illo 3">
            <a:extLst>
              <a:ext uri="{FF2B5EF4-FFF2-40B4-BE49-F238E27FC236}">
                <a16:creationId xmlns:a16="http://schemas.microsoft.com/office/drawing/2014/main" id="{44BDCD52-7C67-E649-AC2A-3C6E5F4F1104}"/>
              </a:ext>
            </a:extLst>
          </p:cNvPr>
          <p:cNvSpPr/>
          <p:nvPr/>
        </p:nvSpPr>
        <p:spPr>
          <a:xfrm>
            <a:off x="2790862" y="510639"/>
            <a:ext cx="6572402" cy="5925787"/>
          </a:xfrm>
          <a:prstGeom prst="donut">
            <a:avLst>
              <a:gd name="adj" fmla="val 57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2C3A1CC-5264-364F-8516-6BFFAB710C13}"/>
              </a:ext>
            </a:extLst>
          </p:cNvPr>
          <p:cNvSpPr/>
          <p:nvPr/>
        </p:nvSpPr>
        <p:spPr>
          <a:xfrm>
            <a:off x="2591455" y="3907978"/>
            <a:ext cx="2431481" cy="23200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Dato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E3B7026-DDB1-4F40-ADDE-985BFC0720B9}"/>
              </a:ext>
            </a:extLst>
          </p:cNvPr>
          <p:cNvSpPr/>
          <p:nvPr/>
        </p:nvSpPr>
        <p:spPr>
          <a:xfrm>
            <a:off x="7138840" y="3907979"/>
            <a:ext cx="2531253" cy="23200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/>
              <a:t>Concepto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3BBD323-7737-1E4D-B66C-9BD3F9AA8529}"/>
              </a:ext>
            </a:extLst>
          </p:cNvPr>
          <p:cNvSpPr/>
          <p:nvPr/>
        </p:nvSpPr>
        <p:spPr>
          <a:xfrm>
            <a:off x="4793434" y="-175223"/>
            <a:ext cx="2465021" cy="22294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/>
              <a:t>Entendi</a:t>
            </a:r>
            <a:r>
              <a:rPr lang="es-ES_tradnl" sz="2800" dirty="0"/>
              <a:t>-miento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A3C650-1BD8-3C4A-A23F-BAC514ADE90A}"/>
              </a:ext>
            </a:extLst>
          </p:cNvPr>
          <p:cNvSpPr txBox="1"/>
          <p:nvPr/>
        </p:nvSpPr>
        <p:spPr>
          <a:xfrm rot="3239603">
            <a:off x="7794689" y="1409275"/>
            <a:ext cx="2421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Argumentación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CA7891-1058-B940-9300-F721B34D15B6}"/>
              </a:ext>
            </a:extLst>
          </p:cNvPr>
          <p:cNvSpPr txBox="1"/>
          <p:nvPr/>
        </p:nvSpPr>
        <p:spPr>
          <a:xfrm>
            <a:off x="5357000" y="6313788"/>
            <a:ext cx="12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Validez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129372-890F-4A45-BD61-E2E0BBF11005}"/>
              </a:ext>
            </a:extLst>
          </p:cNvPr>
          <p:cNvSpPr txBox="1"/>
          <p:nvPr/>
        </p:nvSpPr>
        <p:spPr>
          <a:xfrm rot="18530943">
            <a:off x="2005065" y="1422013"/>
            <a:ext cx="243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Sistematización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7C9141-24EA-964C-887C-3A445B37B0E7}"/>
              </a:ext>
            </a:extLst>
          </p:cNvPr>
          <p:cNvSpPr txBox="1"/>
          <p:nvPr/>
        </p:nvSpPr>
        <p:spPr>
          <a:xfrm>
            <a:off x="4232844" y="2319370"/>
            <a:ext cx="3696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Analítica para el aprendizaje</a:t>
            </a:r>
          </a:p>
          <a:p>
            <a:pPr algn="ctr"/>
            <a:r>
              <a:rPr lang="es-ES_tradnl" sz="3600" b="1" dirty="0"/>
              <a:t>Un modelo sistémico</a:t>
            </a:r>
          </a:p>
        </p:txBody>
      </p:sp>
    </p:spTree>
    <p:extLst>
      <p:ext uri="{BB962C8B-B14F-4D97-AF65-F5344CB8AC3E}">
        <p14:creationId xmlns:p14="http://schemas.microsoft.com/office/powerpoint/2010/main" val="275623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70B0-0728-154E-BD29-3EF5074C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800" dirty="0">
                <a:hlinkClick r:id="rId2"/>
              </a:rPr>
              <a:t>tomas_bautista@cuaed.unam.mx</a:t>
            </a:r>
            <a:br>
              <a:rPr lang="es-ES_tradnl" sz="4800" dirty="0"/>
            </a:br>
            <a:br>
              <a:rPr lang="es-ES_tradnl" sz="4800" dirty="0"/>
            </a:br>
            <a:r>
              <a:rPr lang="es-ES_tradnl" sz="4800" dirty="0" err="1"/>
              <a:t>t.bautista.g@gmail.com</a:t>
            </a:r>
            <a:br>
              <a:rPr lang="es-ES_tradnl" sz="4800" dirty="0"/>
            </a:b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06572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71EA0CF9-B135-7041-A429-7F3F5A339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572" r="1" b="10450"/>
          <a:stretch/>
        </p:blipFill>
        <p:spPr>
          <a:xfrm rot="21600000">
            <a:off x="643467" y="809287"/>
            <a:ext cx="10905066" cy="52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DCB09E-BF34-2B45-8214-F2740BE24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1DDE0E-0B70-D440-B842-60247FA27975}"/>
              </a:ext>
            </a:extLst>
          </p:cNvPr>
          <p:cNvSpPr/>
          <p:nvPr/>
        </p:nvSpPr>
        <p:spPr>
          <a:xfrm>
            <a:off x="780514" y="643467"/>
            <a:ext cx="345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accent1"/>
                </a:solidFill>
              </a:rPr>
              <a:t>Internet of Medical </a:t>
            </a:r>
            <a:r>
              <a:rPr lang="es-ES_tradnl" b="1" dirty="0" err="1">
                <a:solidFill>
                  <a:schemeClr val="accent1"/>
                </a:solidFill>
              </a:rPr>
              <a:t>Things</a:t>
            </a:r>
            <a:r>
              <a:rPr lang="es-ES_tradnl" b="1" dirty="0">
                <a:solidFill>
                  <a:schemeClr val="accent1"/>
                </a:solidFill>
              </a:rPr>
              <a:t> (</a:t>
            </a:r>
            <a:r>
              <a:rPr lang="es-ES_tradnl" b="1" dirty="0" err="1">
                <a:solidFill>
                  <a:schemeClr val="accent1"/>
                </a:solidFill>
              </a:rPr>
              <a:t>IoMT</a:t>
            </a:r>
            <a:r>
              <a:rPr lang="es-ES_tradnl" b="1" dirty="0">
                <a:solidFill>
                  <a:schemeClr val="accent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95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3 CuadroTexto">
            <a:extLst>
              <a:ext uri="{FF2B5EF4-FFF2-40B4-BE49-F238E27FC236}">
                <a16:creationId xmlns:a16="http://schemas.microsoft.com/office/drawing/2014/main" id="{056DCA8C-4D96-C147-BF81-6D99D6D04ACC}"/>
              </a:ext>
            </a:extLst>
          </p:cNvPr>
          <p:cNvSpPr txBox="1"/>
          <p:nvPr/>
        </p:nvSpPr>
        <p:spPr>
          <a:xfrm>
            <a:off x="5007963" y="112753"/>
            <a:ext cx="223224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Times New Roman" pitchFamily="18" charset="0"/>
                <a:cs typeface="Times New Roman" pitchFamily="18" charset="0"/>
              </a:rPr>
              <a:t>Analítica del aprendizaje </a:t>
            </a:r>
          </a:p>
        </p:txBody>
      </p:sp>
      <p:cxnSp>
        <p:nvCxnSpPr>
          <p:cNvPr id="46" name="4 Conector recto de flecha">
            <a:extLst>
              <a:ext uri="{FF2B5EF4-FFF2-40B4-BE49-F238E27FC236}">
                <a16:creationId xmlns:a16="http://schemas.microsoft.com/office/drawing/2014/main" id="{504FCDE4-1BF0-1B4B-8925-A82FF221AC13}"/>
              </a:ext>
            </a:extLst>
          </p:cNvPr>
          <p:cNvCxnSpPr>
            <a:cxnSpLocks/>
            <a:stCxn id="45" idx="2"/>
            <a:endCxn id="58" idx="0"/>
          </p:cNvCxnSpPr>
          <p:nvPr/>
        </p:nvCxnSpPr>
        <p:spPr>
          <a:xfrm flipH="1">
            <a:off x="6104400" y="556537"/>
            <a:ext cx="19687" cy="3332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5 Conector recto de flecha">
            <a:extLst>
              <a:ext uri="{FF2B5EF4-FFF2-40B4-BE49-F238E27FC236}">
                <a16:creationId xmlns:a16="http://schemas.microsoft.com/office/drawing/2014/main" id="{BBD4FFE8-0DCD-ED4F-A4F4-0270A6EAECC2}"/>
              </a:ext>
            </a:extLst>
          </p:cNvPr>
          <p:cNvCxnSpPr>
            <a:cxnSpLocks/>
            <a:stCxn id="45" idx="1"/>
            <a:endCxn id="49" idx="0"/>
          </p:cNvCxnSpPr>
          <p:nvPr/>
        </p:nvCxnSpPr>
        <p:spPr>
          <a:xfrm flipH="1">
            <a:off x="3154110" y="334645"/>
            <a:ext cx="1853853" cy="37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6 Conector recto de flecha">
            <a:extLst>
              <a:ext uri="{FF2B5EF4-FFF2-40B4-BE49-F238E27FC236}">
                <a16:creationId xmlns:a16="http://schemas.microsoft.com/office/drawing/2014/main" id="{791606F9-B87E-8448-816F-0D509451AEF2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>
            <a:off x="7240211" y="266642"/>
            <a:ext cx="1880459" cy="289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7 CuadroTexto">
            <a:extLst>
              <a:ext uri="{FF2B5EF4-FFF2-40B4-BE49-F238E27FC236}">
                <a16:creationId xmlns:a16="http://schemas.microsoft.com/office/drawing/2014/main" id="{A11C5D51-B2DD-304F-9AD9-9250D97599DA}"/>
              </a:ext>
            </a:extLst>
          </p:cNvPr>
          <p:cNvSpPr txBox="1"/>
          <p:nvPr/>
        </p:nvSpPr>
        <p:spPr>
          <a:xfrm>
            <a:off x="2380024" y="708331"/>
            <a:ext cx="154817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Generalidades de LA</a:t>
            </a:r>
          </a:p>
        </p:txBody>
      </p:sp>
      <p:sp>
        <p:nvSpPr>
          <p:cNvPr id="50" name="8 CuadroTexto">
            <a:extLst>
              <a:ext uri="{FF2B5EF4-FFF2-40B4-BE49-F238E27FC236}">
                <a16:creationId xmlns:a16="http://schemas.microsoft.com/office/drawing/2014/main" id="{A56A905A-53E3-4045-9FE7-13A2C17FFEDC}"/>
              </a:ext>
            </a:extLst>
          </p:cNvPr>
          <p:cNvSpPr txBox="1"/>
          <p:nvPr/>
        </p:nvSpPr>
        <p:spPr>
          <a:xfrm>
            <a:off x="8400590" y="556537"/>
            <a:ext cx="144016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Aplicaciones </a:t>
            </a:r>
          </a:p>
        </p:txBody>
      </p:sp>
      <p:cxnSp>
        <p:nvCxnSpPr>
          <p:cNvPr id="51" name="9 Conector recto de flecha">
            <a:extLst>
              <a:ext uri="{FF2B5EF4-FFF2-40B4-BE49-F238E27FC236}">
                <a16:creationId xmlns:a16="http://schemas.microsoft.com/office/drawing/2014/main" id="{02E14E15-EF4F-FC46-8B20-E26F83612CBB}"/>
              </a:ext>
            </a:extLst>
          </p:cNvPr>
          <p:cNvCxnSpPr>
            <a:stCxn id="50" idx="1"/>
            <a:endCxn id="67" idx="0"/>
          </p:cNvCxnSpPr>
          <p:nvPr/>
        </p:nvCxnSpPr>
        <p:spPr>
          <a:xfrm flipH="1">
            <a:off x="6892099" y="710426"/>
            <a:ext cx="1508491" cy="69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0 Conector recto de flecha">
            <a:extLst>
              <a:ext uri="{FF2B5EF4-FFF2-40B4-BE49-F238E27FC236}">
                <a16:creationId xmlns:a16="http://schemas.microsoft.com/office/drawing/2014/main" id="{D5B21764-261F-094D-A6D3-0392802EEF23}"/>
              </a:ext>
            </a:extLst>
          </p:cNvPr>
          <p:cNvCxnSpPr>
            <a:stCxn id="50" idx="3"/>
            <a:endCxn id="70" idx="0"/>
          </p:cNvCxnSpPr>
          <p:nvPr/>
        </p:nvCxnSpPr>
        <p:spPr>
          <a:xfrm>
            <a:off x="9840750" y="710426"/>
            <a:ext cx="1490956" cy="626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1 Conector recto de flecha">
            <a:extLst>
              <a:ext uri="{FF2B5EF4-FFF2-40B4-BE49-F238E27FC236}">
                <a16:creationId xmlns:a16="http://schemas.microsoft.com/office/drawing/2014/main" id="{F29DD662-5381-5841-B584-507E35CF826C}"/>
              </a:ext>
            </a:extLst>
          </p:cNvPr>
          <p:cNvCxnSpPr>
            <a:stCxn id="50" idx="2"/>
            <a:endCxn id="68" idx="0"/>
          </p:cNvCxnSpPr>
          <p:nvPr/>
        </p:nvCxnSpPr>
        <p:spPr>
          <a:xfrm flipH="1">
            <a:off x="8499323" y="864314"/>
            <a:ext cx="621347" cy="48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2 Conector recto de flecha">
            <a:extLst>
              <a:ext uri="{FF2B5EF4-FFF2-40B4-BE49-F238E27FC236}">
                <a16:creationId xmlns:a16="http://schemas.microsoft.com/office/drawing/2014/main" id="{28F476A1-E2D0-7D49-9B8A-7E43E3A65A97}"/>
              </a:ext>
            </a:extLst>
          </p:cNvPr>
          <p:cNvCxnSpPr>
            <a:stCxn id="50" idx="2"/>
            <a:endCxn id="69" idx="0"/>
          </p:cNvCxnSpPr>
          <p:nvPr/>
        </p:nvCxnSpPr>
        <p:spPr>
          <a:xfrm>
            <a:off x="9120670" y="864314"/>
            <a:ext cx="737724" cy="41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3 Conector recto de flecha">
            <a:extLst>
              <a:ext uri="{FF2B5EF4-FFF2-40B4-BE49-F238E27FC236}">
                <a16:creationId xmlns:a16="http://schemas.microsoft.com/office/drawing/2014/main" id="{4D49197A-9100-124A-86BE-85D10614CB66}"/>
              </a:ext>
            </a:extLst>
          </p:cNvPr>
          <p:cNvCxnSpPr>
            <a:cxnSpLocks/>
            <a:stCxn id="49" idx="1"/>
            <a:endCxn id="64" idx="0"/>
          </p:cNvCxnSpPr>
          <p:nvPr/>
        </p:nvCxnSpPr>
        <p:spPr>
          <a:xfrm flipH="1">
            <a:off x="1018133" y="969941"/>
            <a:ext cx="1361891" cy="456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14 Conector recto de flecha">
            <a:extLst>
              <a:ext uri="{FF2B5EF4-FFF2-40B4-BE49-F238E27FC236}">
                <a16:creationId xmlns:a16="http://schemas.microsoft.com/office/drawing/2014/main" id="{0897AB9C-6ED0-6745-8424-B7E5B430F59D}"/>
              </a:ext>
            </a:extLst>
          </p:cNvPr>
          <p:cNvCxnSpPr>
            <a:stCxn id="49" idx="3"/>
            <a:endCxn id="66" idx="0"/>
          </p:cNvCxnSpPr>
          <p:nvPr/>
        </p:nvCxnSpPr>
        <p:spPr>
          <a:xfrm>
            <a:off x="3928196" y="969941"/>
            <a:ext cx="1258102" cy="542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15 Conector recto de flecha">
            <a:extLst>
              <a:ext uri="{FF2B5EF4-FFF2-40B4-BE49-F238E27FC236}">
                <a16:creationId xmlns:a16="http://schemas.microsoft.com/office/drawing/2014/main" id="{A2597E26-D415-9147-A4D3-4ACC20824B2F}"/>
              </a:ext>
            </a:extLst>
          </p:cNvPr>
          <p:cNvCxnSpPr>
            <a:cxnSpLocks/>
            <a:stCxn id="49" idx="2"/>
            <a:endCxn id="65" idx="0"/>
          </p:cNvCxnSpPr>
          <p:nvPr/>
        </p:nvCxnSpPr>
        <p:spPr>
          <a:xfrm>
            <a:off x="3154110" y="1231551"/>
            <a:ext cx="8263" cy="24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16 CuadroTexto">
            <a:extLst>
              <a:ext uri="{FF2B5EF4-FFF2-40B4-BE49-F238E27FC236}">
                <a16:creationId xmlns:a16="http://schemas.microsoft.com/office/drawing/2014/main" id="{7A4181A6-6BC1-104F-9C6A-C6FEAAD97A9C}"/>
              </a:ext>
            </a:extLst>
          </p:cNvPr>
          <p:cNvSpPr txBox="1"/>
          <p:nvPr/>
        </p:nvSpPr>
        <p:spPr>
          <a:xfrm>
            <a:off x="5420324" y="3889400"/>
            <a:ext cx="136815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Bases </a:t>
            </a:r>
          </a:p>
        </p:txBody>
      </p:sp>
      <p:sp>
        <p:nvSpPr>
          <p:cNvPr id="59" name="17 CuadroTexto">
            <a:extLst>
              <a:ext uri="{FF2B5EF4-FFF2-40B4-BE49-F238E27FC236}">
                <a16:creationId xmlns:a16="http://schemas.microsoft.com/office/drawing/2014/main" id="{6EAB55BB-0DF3-364A-AC8A-3142DD401CC0}"/>
              </a:ext>
            </a:extLst>
          </p:cNvPr>
          <p:cNvSpPr txBox="1"/>
          <p:nvPr/>
        </p:nvSpPr>
        <p:spPr>
          <a:xfrm>
            <a:off x="5587334" y="612521"/>
            <a:ext cx="118906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Envolvente</a:t>
            </a:r>
          </a:p>
        </p:txBody>
      </p:sp>
      <p:cxnSp>
        <p:nvCxnSpPr>
          <p:cNvPr id="60" name="18 Conector recto de flecha">
            <a:extLst>
              <a:ext uri="{FF2B5EF4-FFF2-40B4-BE49-F238E27FC236}">
                <a16:creationId xmlns:a16="http://schemas.microsoft.com/office/drawing/2014/main" id="{EEA86CEE-F38E-3A46-AD08-B3CF1FAE1C1A}"/>
              </a:ext>
            </a:extLst>
          </p:cNvPr>
          <p:cNvCxnSpPr>
            <a:cxnSpLocks/>
            <a:endCxn id="62" idx="0"/>
          </p:cNvCxnSpPr>
          <p:nvPr/>
        </p:nvCxnSpPr>
        <p:spPr>
          <a:xfrm flipH="1">
            <a:off x="2362469" y="3513863"/>
            <a:ext cx="3761618" cy="348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19 Conector recto de flecha">
            <a:extLst>
              <a:ext uri="{FF2B5EF4-FFF2-40B4-BE49-F238E27FC236}">
                <a16:creationId xmlns:a16="http://schemas.microsoft.com/office/drawing/2014/main" id="{8E1B6889-A91C-8E48-8BF5-2749889C68C3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6104400" y="3513863"/>
            <a:ext cx="4681904" cy="534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20 CuadroTexto">
            <a:extLst>
              <a:ext uri="{FF2B5EF4-FFF2-40B4-BE49-F238E27FC236}">
                <a16:creationId xmlns:a16="http://schemas.microsoft.com/office/drawing/2014/main" id="{17E84CE1-8F5F-D841-AFF1-669137A4905F}"/>
              </a:ext>
            </a:extLst>
          </p:cNvPr>
          <p:cNvSpPr txBox="1"/>
          <p:nvPr/>
        </p:nvSpPr>
        <p:spPr>
          <a:xfrm>
            <a:off x="1606385" y="3862311"/>
            <a:ext cx="15121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Paradigmas de aprendizaje</a:t>
            </a:r>
          </a:p>
        </p:txBody>
      </p:sp>
      <p:sp>
        <p:nvSpPr>
          <p:cNvPr id="63" name="21 CuadroTexto">
            <a:extLst>
              <a:ext uri="{FF2B5EF4-FFF2-40B4-BE49-F238E27FC236}">
                <a16:creationId xmlns:a16="http://schemas.microsoft.com/office/drawing/2014/main" id="{8005F6A4-9C4B-9349-A902-1904A7D7A50C}"/>
              </a:ext>
            </a:extLst>
          </p:cNvPr>
          <p:cNvSpPr txBox="1"/>
          <p:nvPr/>
        </p:nvSpPr>
        <p:spPr>
          <a:xfrm>
            <a:off x="10174236" y="4048854"/>
            <a:ext cx="12241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Marcos legales</a:t>
            </a:r>
          </a:p>
        </p:txBody>
      </p:sp>
      <p:sp>
        <p:nvSpPr>
          <p:cNvPr id="64" name="22 CuadroTexto">
            <a:extLst>
              <a:ext uri="{FF2B5EF4-FFF2-40B4-BE49-F238E27FC236}">
                <a16:creationId xmlns:a16="http://schemas.microsoft.com/office/drawing/2014/main" id="{E81DB565-1EF8-384C-8A1F-46D5C0FA90D6}"/>
              </a:ext>
            </a:extLst>
          </p:cNvPr>
          <p:cNvSpPr txBox="1"/>
          <p:nvPr/>
        </p:nvSpPr>
        <p:spPr>
          <a:xfrm>
            <a:off x="460325" y="1425951"/>
            <a:ext cx="11156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Demandas subyacentes</a:t>
            </a:r>
          </a:p>
        </p:txBody>
      </p:sp>
      <p:sp>
        <p:nvSpPr>
          <p:cNvPr id="65" name="23 CuadroTexto">
            <a:extLst>
              <a:ext uri="{FF2B5EF4-FFF2-40B4-BE49-F238E27FC236}">
                <a16:creationId xmlns:a16="http://schemas.microsoft.com/office/drawing/2014/main" id="{23C29A99-5623-0248-BBF5-BACB7E412547}"/>
              </a:ext>
            </a:extLst>
          </p:cNvPr>
          <p:cNvSpPr txBox="1"/>
          <p:nvPr/>
        </p:nvSpPr>
        <p:spPr>
          <a:xfrm>
            <a:off x="2604565" y="1480955"/>
            <a:ext cx="11156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LA temas relacionados </a:t>
            </a:r>
          </a:p>
        </p:txBody>
      </p:sp>
      <p:sp>
        <p:nvSpPr>
          <p:cNvPr id="66" name="24 CuadroTexto">
            <a:extLst>
              <a:ext uri="{FF2B5EF4-FFF2-40B4-BE49-F238E27FC236}">
                <a16:creationId xmlns:a16="http://schemas.microsoft.com/office/drawing/2014/main" id="{4A4B7384-D4CB-DC44-9A27-E91E1FBD80E1}"/>
              </a:ext>
            </a:extLst>
          </p:cNvPr>
          <p:cNvSpPr txBox="1"/>
          <p:nvPr/>
        </p:nvSpPr>
        <p:spPr>
          <a:xfrm>
            <a:off x="4628490" y="1512197"/>
            <a:ext cx="111561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LA Entorno </a:t>
            </a:r>
          </a:p>
        </p:txBody>
      </p:sp>
      <p:sp>
        <p:nvSpPr>
          <p:cNvPr id="67" name="25 CuadroTexto">
            <a:extLst>
              <a:ext uri="{FF2B5EF4-FFF2-40B4-BE49-F238E27FC236}">
                <a16:creationId xmlns:a16="http://schemas.microsoft.com/office/drawing/2014/main" id="{11B0FCD4-800E-5947-BA6B-01474B66F7E9}"/>
              </a:ext>
            </a:extLst>
          </p:cNvPr>
          <p:cNvSpPr txBox="1"/>
          <p:nvPr/>
        </p:nvSpPr>
        <p:spPr>
          <a:xfrm>
            <a:off x="6181867" y="1406703"/>
            <a:ext cx="142046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Funcionalidades</a:t>
            </a:r>
          </a:p>
        </p:txBody>
      </p:sp>
      <p:sp>
        <p:nvSpPr>
          <p:cNvPr id="68" name="26 CuadroTexto">
            <a:extLst>
              <a:ext uri="{FF2B5EF4-FFF2-40B4-BE49-F238E27FC236}">
                <a16:creationId xmlns:a16="http://schemas.microsoft.com/office/drawing/2014/main" id="{9897EAAA-3C70-C448-BF97-655D79F2306F}"/>
              </a:ext>
            </a:extLst>
          </p:cNvPr>
          <p:cNvSpPr txBox="1"/>
          <p:nvPr/>
        </p:nvSpPr>
        <p:spPr>
          <a:xfrm>
            <a:off x="7957932" y="1344681"/>
            <a:ext cx="108278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Soporte al aprendizaje</a:t>
            </a:r>
          </a:p>
        </p:txBody>
      </p:sp>
      <p:sp>
        <p:nvSpPr>
          <p:cNvPr id="69" name="27 CuadroTexto">
            <a:extLst>
              <a:ext uri="{FF2B5EF4-FFF2-40B4-BE49-F238E27FC236}">
                <a16:creationId xmlns:a16="http://schemas.microsoft.com/office/drawing/2014/main" id="{94E5E8E3-61BD-5A47-9FE8-B1574783D37A}"/>
              </a:ext>
            </a:extLst>
          </p:cNvPr>
          <p:cNvSpPr txBox="1"/>
          <p:nvPr/>
        </p:nvSpPr>
        <p:spPr>
          <a:xfrm>
            <a:off x="9442257" y="1278026"/>
            <a:ext cx="832273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Soporte al usuario</a:t>
            </a:r>
          </a:p>
        </p:txBody>
      </p:sp>
      <p:sp>
        <p:nvSpPr>
          <p:cNvPr id="70" name="28 CuadroTexto">
            <a:extLst>
              <a:ext uri="{FF2B5EF4-FFF2-40B4-BE49-F238E27FC236}">
                <a16:creationId xmlns:a16="http://schemas.microsoft.com/office/drawing/2014/main" id="{806C2AD3-DBDA-F349-9902-4E9119B61DBA}"/>
              </a:ext>
            </a:extLst>
          </p:cNvPr>
          <p:cNvSpPr txBox="1"/>
          <p:nvPr/>
        </p:nvSpPr>
        <p:spPr>
          <a:xfrm>
            <a:off x="10773898" y="1336799"/>
            <a:ext cx="111561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Interacción</a:t>
            </a:r>
          </a:p>
        </p:txBody>
      </p:sp>
      <p:sp>
        <p:nvSpPr>
          <p:cNvPr id="71" name="29 CuadroTexto">
            <a:extLst>
              <a:ext uri="{FF2B5EF4-FFF2-40B4-BE49-F238E27FC236}">
                <a16:creationId xmlns:a16="http://schemas.microsoft.com/office/drawing/2014/main" id="{23E81D57-63D6-B94E-A291-DB3AE6108D14}"/>
              </a:ext>
            </a:extLst>
          </p:cNvPr>
          <p:cNvSpPr txBox="1"/>
          <p:nvPr/>
        </p:nvSpPr>
        <p:spPr>
          <a:xfrm>
            <a:off x="-71864" y="2032005"/>
            <a:ext cx="1786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Sistemas de información basados en cómputo.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Computo en educación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Sistemas basados en conocimiento</a:t>
            </a:r>
          </a:p>
        </p:txBody>
      </p:sp>
      <p:sp>
        <p:nvSpPr>
          <p:cNvPr id="72" name="30 CuadroTexto">
            <a:extLst>
              <a:ext uri="{FF2B5EF4-FFF2-40B4-BE49-F238E27FC236}">
                <a16:creationId xmlns:a16="http://schemas.microsoft.com/office/drawing/2014/main" id="{2848F69D-2091-2749-A81D-12490A36BDD7}"/>
              </a:ext>
            </a:extLst>
          </p:cNvPr>
          <p:cNvSpPr txBox="1"/>
          <p:nvPr/>
        </p:nvSpPr>
        <p:spPr>
          <a:xfrm>
            <a:off x="2232074" y="2134228"/>
            <a:ext cx="147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Analítica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Analítica en educación</a:t>
            </a:r>
          </a:p>
        </p:txBody>
      </p:sp>
      <p:sp>
        <p:nvSpPr>
          <p:cNvPr id="73" name="31 CuadroTexto">
            <a:extLst>
              <a:ext uri="{FF2B5EF4-FFF2-40B4-BE49-F238E27FC236}">
                <a16:creationId xmlns:a16="http://schemas.microsoft.com/office/drawing/2014/main" id="{34684980-67A1-0140-AAD9-FA6D1319E51E}"/>
              </a:ext>
            </a:extLst>
          </p:cNvPr>
          <p:cNvSpPr txBox="1"/>
          <p:nvPr/>
        </p:nvSpPr>
        <p:spPr>
          <a:xfrm>
            <a:off x="3925964" y="1922409"/>
            <a:ext cx="2165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Ambiente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Definición de 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Entornos de aprendizaje y recursos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Grupos y niveles</a:t>
            </a:r>
          </a:p>
        </p:txBody>
      </p:sp>
      <p:sp>
        <p:nvSpPr>
          <p:cNvPr id="74" name="32 CuadroTexto">
            <a:extLst>
              <a:ext uri="{FF2B5EF4-FFF2-40B4-BE49-F238E27FC236}">
                <a16:creationId xmlns:a16="http://schemas.microsoft.com/office/drawing/2014/main" id="{FD1F415D-7D4D-0249-8C07-D9B07E23317A}"/>
              </a:ext>
            </a:extLst>
          </p:cNvPr>
          <p:cNvSpPr txBox="1"/>
          <p:nvPr/>
        </p:nvSpPr>
        <p:spPr>
          <a:xfrm>
            <a:off x="6181866" y="1890663"/>
            <a:ext cx="188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Predicción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Evaluación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Desempeño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Retroalimentación </a:t>
            </a:r>
          </a:p>
        </p:txBody>
      </p:sp>
      <p:sp>
        <p:nvSpPr>
          <p:cNvPr id="75" name="33 CuadroTexto">
            <a:extLst>
              <a:ext uri="{FF2B5EF4-FFF2-40B4-BE49-F238E27FC236}">
                <a16:creationId xmlns:a16="http://schemas.microsoft.com/office/drawing/2014/main" id="{7FEC5A08-9998-124D-8327-B6D7C2830435}"/>
              </a:ext>
            </a:extLst>
          </p:cNvPr>
          <p:cNvSpPr txBox="1"/>
          <p:nvPr/>
        </p:nvSpPr>
        <p:spPr>
          <a:xfrm>
            <a:off x="7595112" y="1703334"/>
            <a:ext cx="165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Internalización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Externalización  </a:t>
            </a:r>
          </a:p>
        </p:txBody>
      </p:sp>
      <p:sp>
        <p:nvSpPr>
          <p:cNvPr id="76" name="34 CuadroTexto">
            <a:extLst>
              <a:ext uri="{FF2B5EF4-FFF2-40B4-BE49-F238E27FC236}">
                <a16:creationId xmlns:a16="http://schemas.microsoft.com/office/drawing/2014/main" id="{74859BB3-DC06-604B-9B19-E812A6A5AC18}"/>
              </a:ext>
            </a:extLst>
          </p:cNvPr>
          <p:cNvSpPr txBox="1"/>
          <p:nvPr/>
        </p:nvSpPr>
        <p:spPr>
          <a:xfrm>
            <a:off x="9109934" y="2001868"/>
            <a:ext cx="1751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Apoyo a la enseñanza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Visualización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Manejo del tiempo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Otros</a:t>
            </a:r>
          </a:p>
        </p:txBody>
      </p:sp>
      <p:sp>
        <p:nvSpPr>
          <p:cNvPr id="77" name="35 CuadroTexto">
            <a:extLst>
              <a:ext uri="{FF2B5EF4-FFF2-40B4-BE49-F238E27FC236}">
                <a16:creationId xmlns:a16="http://schemas.microsoft.com/office/drawing/2014/main" id="{15D7B452-4075-A347-8BFA-FF85B9F25F51}"/>
              </a:ext>
            </a:extLst>
          </p:cNvPr>
          <p:cNvSpPr txBox="1"/>
          <p:nvPr/>
        </p:nvSpPr>
        <p:spPr>
          <a:xfrm>
            <a:off x="10326198" y="1816976"/>
            <a:ext cx="2071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Aprendizaje colaborativo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Analítica del aprendizaje social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Procesamiento natural del lenguaje</a:t>
            </a:r>
          </a:p>
        </p:txBody>
      </p:sp>
      <p:sp>
        <p:nvSpPr>
          <p:cNvPr id="78" name="36 CuadroTexto">
            <a:extLst>
              <a:ext uri="{FF2B5EF4-FFF2-40B4-BE49-F238E27FC236}">
                <a16:creationId xmlns:a16="http://schemas.microsoft.com/office/drawing/2014/main" id="{9E6F08E9-CE0A-8949-80D4-C998BC071EBF}"/>
              </a:ext>
            </a:extLst>
          </p:cNvPr>
          <p:cNvSpPr txBox="1"/>
          <p:nvPr/>
        </p:nvSpPr>
        <p:spPr>
          <a:xfrm>
            <a:off x="1264920" y="4468365"/>
            <a:ext cx="3363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Aprendizaje autorregulado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Meta cognición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Aprendizaje colaborativo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Aprendizaje y reconfiguración social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Procesamiento natural del lenguaje, discurso y conversación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Diversos paradigmas de aprendizaje </a:t>
            </a:r>
          </a:p>
        </p:txBody>
      </p:sp>
      <p:sp>
        <p:nvSpPr>
          <p:cNvPr id="79" name="37 CuadroTexto">
            <a:extLst>
              <a:ext uri="{FF2B5EF4-FFF2-40B4-BE49-F238E27FC236}">
                <a16:creationId xmlns:a16="http://schemas.microsoft.com/office/drawing/2014/main" id="{F597B9D0-2F27-9240-A9BF-BE8CAC2AB030}"/>
              </a:ext>
            </a:extLst>
          </p:cNvPr>
          <p:cNvSpPr txBox="1"/>
          <p:nvPr/>
        </p:nvSpPr>
        <p:spPr>
          <a:xfrm>
            <a:off x="5194693" y="4310464"/>
            <a:ext cx="287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Modelos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Estructura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Estrategias, métodos, técnicas y algoritmos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Diversos paradigmas de aprendizaje</a:t>
            </a:r>
          </a:p>
        </p:txBody>
      </p:sp>
      <p:sp>
        <p:nvSpPr>
          <p:cNvPr id="80" name="38 CuadroTexto">
            <a:extLst>
              <a:ext uri="{FF2B5EF4-FFF2-40B4-BE49-F238E27FC236}">
                <a16:creationId xmlns:a16="http://schemas.microsoft.com/office/drawing/2014/main" id="{345681A8-A245-2A43-A86D-9FCB3CC29D91}"/>
              </a:ext>
            </a:extLst>
          </p:cNvPr>
          <p:cNvSpPr txBox="1"/>
          <p:nvPr/>
        </p:nvSpPr>
        <p:spPr>
          <a:xfrm>
            <a:off x="10169647" y="4669972"/>
            <a:ext cx="1871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Gobernanza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Ética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Privacidad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Protección de datos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Términos legales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Temas diversos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744D37-F225-F84A-89CA-E643E71A1330}"/>
              </a:ext>
            </a:extLst>
          </p:cNvPr>
          <p:cNvSpPr txBox="1"/>
          <p:nvPr/>
        </p:nvSpPr>
        <p:spPr>
          <a:xfrm>
            <a:off x="9890125" y="6561928"/>
            <a:ext cx="214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Peña-Ayala, A.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36715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hape 304">
            <a:extLst>
              <a:ext uri="{FF2B5EF4-FFF2-40B4-BE49-F238E27FC236}">
                <a16:creationId xmlns:a16="http://schemas.microsoft.com/office/drawing/2014/main" id="{BCBFE11A-7DA7-A84D-AC8A-00B2C9119EE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rcRect l="9028" t="6321" r="9861" b="4204"/>
          <a:stretch/>
        </p:blipFill>
        <p:spPr>
          <a:xfrm>
            <a:off x="1095714" y="643467"/>
            <a:ext cx="10000572" cy="5571066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746B84C-5839-8149-9017-F92D2D60692D}"/>
              </a:ext>
            </a:extLst>
          </p:cNvPr>
          <p:cNvSpPr/>
          <p:nvPr/>
        </p:nvSpPr>
        <p:spPr>
          <a:xfrm>
            <a:off x="9994413" y="6464081"/>
            <a:ext cx="1429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>
                <a:solidFill>
                  <a:schemeClr val="bg1"/>
                </a:solidFill>
              </a:rPr>
              <a:t>Chatti</a:t>
            </a:r>
            <a:r>
              <a:rPr lang="es-ES" sz="1400" dirty="0">
                <a:solidFill>
                  <a:schemeClr val="bg1"/>
                </a:solidFill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259860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FDB4D5-D600-B346-AABE-A088A7D47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Imagen 7" descr="Captura de pantalla 2017-06-22 a la(s) 11.52.21.png">
            <a:extLst>
              <a:ext uri="{FF2B5EF4-FFF2-40B4-BE49-F238E27FC236}">
                <a16:creationId xmlns:a16="http://schemas.microsoft.com/office/drawing/2014/main" id="{2C4C3089-EAE4-A849-91A4-02D203C8B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4" y="0"/>
            <a:ext cx="12024986" cy="67640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51DA0C3-E388-BE43-8CC9-0FAEB0D41604}"/>
              </a:ext>
            </a:extLst>
          </p:cNvPr>
          <p:cNvSpPr txBox="1"/>
          <p:nvPr/>
        </p:nvSpPr>
        <p:spPr>
          <a:xfrm>
            <a:off x="10310313" y="6316620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Siemens, 2013</a:t>
            </a:r>
          </a:p>
        </p:txBody>
      </p:sp>
    </p:spTree>
    <p:extLst>
      <p:ext uri="{BB962C8B-B14F-4D97-AF65-F5344CB8AC3E}">
        <p14:creationId xmlns:p14="http://schemas.microsoft.com/office/powerpoint/2010/main" val="316902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6887E1C7-2322-C24D-8BA1-5491B9093004}"/>
              </a:ext>
            </a:extLst>
          </p:cNvPr>
          <p:cNvSpPr/>
          <p:nvPr/>
        </p:nvSpPr>
        <p:spPr>
          <a:xfrm>
            <a:off x="588819" y="1950740"/>
            <a:ext cx="11072751" cy="21883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/>
              <a:t>Macro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Múltiples </a:t>
            </a:r>
          </a:p>
          <a:p>
            <a:r>
              <a:rPr lang="es-ES_tradnl" sz="2400" dirty="0"/>
              <a:t>programas</a:t>
            </a:r>
          </a:p>
          <a:p>
            <a:r>
              <a:rPr lang="es-ES_tradnl" sz="2400" dirty="0"/>
              <a:t>de una </a:t>
            </a:r>
          </a:p>
          <a:p>
            <a:r>
              <a:rPr lang="es-ES_tradnl" sz="2400" dirty="0"/>
              <a:t>Universidad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0D44C1F-F5F6-434E-A4F7-21211AB2BD17}"/>
              </a:ext>
            </a:extLst>
          </p:cNvPr>
          <p:cNvSpPr/>
          <p:nvPr/>
        </p:nvSpPr>
        <p:spPr>
          <a:xfrm>
            <a:off x="3178628" y="2099736"/>
            <a:ext cx="8364188" cy="189037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/>
              <a:t>Meso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Múltiples cursos </a:t>
            </a:r>
          </a:p>
          <a:p>
            <a:r>
              <a:rPr lang="es-ES_tradnl" sz="2400" dirty="0"/>
              <a:t>en un</a:t>
            </a:r>
          </a:p>
          <a:p>
            <a:r>
              <a:rPr lang="es-ES_tradnl" sz="2400" dirty="0"/>
              <a:t>periodo académico</a:t>
            </a:r>
            <a:endParaRPr lang="es-ES_tradnl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A84F638-4BDB-0744-823A-1EA191600356}"/>
              </a:ext>
            </a:extLst>
          </p:cNvPr>
          <p:cNvSpPr/>
          <p:nvPr/>
        </p:nvSpPr>
        <p:spPr>
          <a:xfrm>
            <a:off x="6003110" y="2258016"/>
            <a:ext cx="5349701" cy="15816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/>
              <a:t>Micro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Un curso</a:t>
            </a:r>
            <a:r>
              <a:rPr lang="es-ES_tradnl" dirty="0"/>
              <a:t>.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A3A5376C-A218-F843-A139-2813EAA654C6}"/>
              </a:ext>
            </a:extLst>
          </p:cNvPr>
          <p:cNvSpPr/>
          <p:nvPr/>
        </p:nvSpPr>
        <p:spPr>
          <a:xfrm>
            <a:off x="8800755" y="2463398"/>
            <a:ext cx="2351316" cy="11637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/>
              <a:t>Nano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Una actividad en un curso.</a:t>
            </a:r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764119E-3925-2242-8DFF-0483F90B7A31}"/>
              </a:ext>
            </a:extLst>
          </p:cNvPr>
          <p:cNvSpPr/>
          <p:nvPr/>
        </p:nvSpPr>
        <p:spPr>
          <a:xfrm>
            <a:off x="9622597" y="6462543"/>
            <a:ext cx="252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 err="1"/>
              <a:t>Christos</a:t>
            </a:r>
            <a:r>
              <a:rPr lang="es-ES_tradnl" sz="1600" dirty="0"/>
              <a:t> </a:t>
            </a:r>
            <a:r>
              <a:rPr lang="es-ES_tradnl" sz="1600" dirty="0" err="1"/>
              <a:t>Vaitsis</a:t>
            </a:r>
            <a:r>
              <a:rPr lang="es-ES_tradnl" sz="1600" dirty="0"/>
              <a:t>, et al. (2016)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53C2EA-17F0-164C-AEAF-0510D611A7AE}"/>
              </a:ext>
            </a:extLst>
          </p:cNvPr>
          <p:cNvSpPr txBox="1"/>
          <p:nvPr/>
        </p:nvSpPr>
        <p:spPr>
          <a:xfrm>
            <a:off x="826325" y="332509"/>
            <a:ext cx="699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Niveles de </a:t>
            </a:r>
            <a:r>
              <a:rPr lang="es-ES_tradnl" sz="3600" dirty="0" err="1"/>
              <a:t>Learning</a:t>
            </a:r>
            <a:r>
              <a:rPr lang="es-ES_tradnl" sz="3600" dirty="0"/>
              <a:t> </a:t>
            </a:r>
            <a:r>
              <a:rPr lang="es-ES_tradnl" sz="3600" dirty="0" err="1"/>
              <a:t>Analytics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64980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D16251-35E2-2F43-9DC9-D682AD62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proceso para LA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F52DA8-12B3-4E45-BCF0-BC9DFE5E6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81" t="9793" r="8496" b="7140"/>
          <a:stretch/>
        </p:blipFill>
        <p:spPr>
          <a:xfrm>
            <a:off x="24090" y="1603332"/>
            <a:ext cx="12025948" cy="46972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604757-C9A0-CA46-A73D-5AD2685723B8}"/>
              </a:ext>
            </a:extLst>
          </p:cNvPr>
          <p:cNvSpPr txBox="1"/>
          <p:nvPr/>
        </p:nvSpPr>
        <p:spPr>
          <a:xfrm>
            <a:off x="9952541" y="6550223"/>
            <a:ext cx="2239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Christos Vaitsis, et al. (2016)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01791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BCC506-7FDC-3149-B278-4215C47D7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7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596</Words>
  <Application>Microsoft Macintosh PowerPoint</Application>
  <PresentationFormat>Panorámica</PresentationFormat>
  <Paragraphs>134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Virtudes y limitaciones de la Analítica del Aprendizaje y el uso de “Big Data” en educación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 proceso para LA</vt:lpstr>
      <vt:lpstr>Presentación de PowerPoint</vt:lpstr>
      <vt:lpstr>¿Y dónde está la vida en la analítica?</vt:lpstr>
      <vt:lpstr>Presentación de PowerPoint</vt:lpstr>
      <vt:lpstr>Presentación de PowerPoint</vt:lpstr>
      <vt:lpstr>Presentación de PowerPoint</vt:lpstr>
      <vt:lpstr>tomas_bautista@cuaed.unam.mx  t.bautista.g@gmail.com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Tomás Bautista Godínez* Virtudes y limitaciones de la analítica del aprendizaje y el uso de “Big data” en educación superior</dc:title>
  <dc:creator>Tomás Bautista</dc:creator>
  <cp:lastModifiedBy>Melchor Sanchez Mendiola</cp:lastModifiedBy>
  <cp:revision>48</cp:revision>
  <dcterms:created xsi:type="dcterms:W3CDTF">2018-08-17T16:06:37Z</dcterms:created>
  <dcterms:modified xsi:type="dcterms:W3CDTF">2018-08-22T01:10:31Z</dcterms:modified>
</cp:coreProperties>
</file>