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4" r:id="rId2"/>
    <p:sldId id="313" r:id="rId3"/>
    <p:sldId id="260" r:id="rId4"/>
    <p:sldId id="302" r:id="rId5"/>
    <p:sldId id="282" r:id="rId6"/>
    <p:sldId id="307" r:id="rId7"/>
    <p:sldId id="303" r:id="rId8"/>
    <p:sldId id="304" r:id="rId9"/>
    <p:sldId id="270" r:id="rId10"/>
    <p:sldId id="306" r:id="rId11"/>
    <p:sldId id="311" r:id="rId12"/>
    <p:sldId id="309" r:id="rId13"/>
    <p:sldId id="312" r:id="rId14"/>
    <p:sldId id="289" r:id="rId15"/>
    <p:sldId id="31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36AC5-95FA-40F2-854E-83A217FB02D4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FE39C-3CCB-4D30-9752-1234D9A8BD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490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F14DD-B5C8-4657-8D86-DC9B122414AA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867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FB093-49B8-47EF-8B04-A9FCF9858D3F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9476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E39C-3CCB-4D30-9752-1234D9A8BD6E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9553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FE39C-3CCB-4D30-9752-1234D9A8BD6E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0435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BE2F0-15E0-47F6-BE7A-66260950D351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2086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6C2C-C718-4B5C-99C3-C579286C91C8}" type="datetimeFigureOut">
              <a:rPr lang="es-MX" smtClean="0"/>
              <a:pPr/>
              <a:t>23/05/2018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2D56-94D9-4942-B131-3EDC245902A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9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dirty="0" smtClean="0"/>
              <a:t>El poro de la transición de la permeabilidad mitocondrial en el daño por </a:t>
            </a:r>
            <a:r>
              <a:rPr lang="es-MX" sz="4000" dirty="0" err="1" smtClean="0"/>
              <a:t>reperfusión</a:t>
            </a:r>
            <a:r>
              <a:rPr lang="es-MX" sz="4000" dirty="0" smtClean="0"/>
              <a:t> ¿oportunidad en </a:t>
            </a:r>
            <a:r>
              <a:rPr lang="es-MX" sz="4000" dirty="0" err="1" smtClean="0"/>
              <a:t>cardioprotección</a:t>
            </a:r>
            <a:r>
              <a:rPr lang="es-MX" sz="4000" dirty="0" smtClean="0"/>
              <a:t>?</a:t>
            </a:r>
            <a:br>
              <a:rPr lang="es-MX" sz="4000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4000" dirty="0" smtClean="0"/>
              <a:t>Dra. Ana Cecilia Zazueta Mendizábal</a:t>
            </a:r>
            <a:endParaRPr lang="es-MX" sz="4000" dirty="0"/>
          </a:p>
        </p:txBody>
      </p:sp>
      <p:pic>
        <p:nvPicPr>
          <p:cNvPr id="2050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944216" cy="1944216"/>
          </a:xfrm>
          <a:prstGeom prst="rect">
            <a:avLst/>
          </a:prstGeom>
          <a:noFill/>
        </p:spPr>
      </p:pic>
      <p:pic>
        <p:nvPicPr>
          <p:cNvPr id="2052" name="Picture 4" descr="Resultado de imagen para instituto nacional de cardi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4664"/>
            <a:ext cx="1656183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188624" y="404664"/>
            <a:ext cx="2123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patients with anterior STEMI who had been referred for primary PCI, intravenous</a:t>
            </a:r>
          </a:p>
          <a:p>
            <a:r>
              <a:rPr lang="en-US" dirty="0" smtClean="0"/>
              <a:t>cyclosporine did not result in better clinical outcomes than those with placebo</a:t>
            </a:r>
          </a:p>
          <a:p>
            <a:r>
              <a:rPr lang="en-US" dirty="0" smtClean="0"/>
              <a:t>and did not prevent adverse left ventricular remodeling at 1 year.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7271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827584" y="602128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1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Ovize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 et al.,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Cyclosporine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 PCI in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Patients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Acute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Myocardial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Infarction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. N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Engl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 J </a:t>
            </a:r>
            <a:r>
              <a:rPr lang="es-MX" sz="1100" i="1" dirty="0" err="1" smtClean="0">
                <a:latin typeface="Arial" pitchFamily="34" charset="0"/>
                <a:cs typeface="Arial" pitchFamily="34" charset="0"/>
              </a:rPr>
              <a:t>Med</a:t>
            </a:r>
            <a:r>
              <a:rPr lang="es-MX" sz="1100" i="1" dirty="0" smtClean="0">
                <a:latin typeface="Arial" pitchFamily="34" charset="0"/>
                <a:cs typeface="Arial" pitchFamily="34" charset="0"/>
              </a:rPr>
              <a:t>. 2015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5536" y="11663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Conclusiones del estudio CIRCUS:</a:t>
            </a:r>
          </a:p>
          <a:p>
            <a:endParaRPr lang="es-MX" sz="20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/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Los pacientes con infarto agudo al miocardio y elevación del segmento ST sometidos a intervención coronaria  primaria tratados con CSA intravenosa </a:t>
            </a:r>
            <a:r>
              <a:rPr lang="es-MX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TUVIERON MEJORES DESENLACES CLÍNICOS 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 los pacientes tratados con placebo;  la CSA </a:t>
            </a:r>
            <a:r>
              <a:rPr lang="es-MX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TAMPOCO PREVINO LA REMODELACIÓN VENTRICULAR IZQUIERDA DESPUÉS DE </a:t>
            </a:r>
            <a:r>
              <a:rPr lang="es-MX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año.</a:t>
            </a:r>
            <a:endParaRPr lang="es-MX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260648"/>
            <a:ext cx="2420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Arial Rounded MT Bold" pitchFamily="34" charset="0"/>
              </a:rPr>
              <a:t>¿Qué falló?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128675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Difusión limitada de la </a:t>
            </a:r>
            <a:r>
              <a:rPr lang="es-MX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CsA</a:t>
            </a: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en el área de riesgo</a:t>
            </a:r>
          </a:p>
          <a:p>
            <a:endParaRPr lang="es-MX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Administración fuera del tiempo crítico del daño por </a:t>
            </a:r>
            <a:r>
              <a:rPr lang="es-MX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reperfusión</a:t>
            </a:r>
            <a:endParaRPr lang="es-MX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Concentración crítica menor a la requerida para inhibir al poro de la permeabilidad mitocondrial</a:t>
            </a:r>
          </a:p>
          <a:p>
            <a:pPr>
              <a:buFont typeface="Wingdings" pitchFamily="2" charset="2"/>
              <a:buChar char="Ø"/>
            </a:pPr>
            <a:endParaRPr lang="es-MX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endParaRPr lang="es-MX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MX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MX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3501008"/>
            <a:ext cx="72728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¿Qué se está haciendo?</a:t>
            </a:r>
          </a:p>
          <a:p>
            <a:pPr algn="just">
              <a:buFontTx/>
              <a:buChar char="-"/>
            </a:pPr>
            <a:endParaRPr lang="es-MX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Desarrollar nuevos y más potentes inhibidores del poro de la transición de la permeabilidad mitocondrial.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b="56364"/>
          <a:stretch>
            <a:fillRect/>
          </a:stretch>
        </p:blipFill>
        <p:spPr bwMode="auto">
          <a:xfrm>
            <a:off x="1259632" y="1196752"/>
            <a:ext cx="244182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55576" y="404664"/>
            <a:ext cx="33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Algunos candidatos: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t="43636"/>
          <a:stretch>
            <a:fillRect/>
          </a:stretch>
        </p:blipFill>
        <p:spPr bwMode="auto">
          <a:xfrm>
            <a:off x="4716016" y="764704"/>
            <a:ext cx="244182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>
            <a:off x="3779912" y="206084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t="63936"/>
          <a:stretch>
            <a:fillRect/>
          </a:stretch>
        </p:blipFill>
        <p:spPr bwMode="auto">
          <a:xfrm>
            <a:off x="4355976" y="3573016"/>
            <a:ext cx="2871614" cy="129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043608" y="10527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  <a:latin typeface="Arial Rounded MT Bold" pitchFamily="34" charset="0"/>
              </a:rPr>
              <a:t>Péptidos cíclicos:</a:t>
            </a:r>
            <a:endParaRPr lang="es-MX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Isoxazoles</a:t>
            </a:r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:</a:t>
            </a:r>
            <a:endParaRPr lang="es-MX" dirty="0">
              <a:solidFill>
                <a:schemeClr val="accent5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t="20038" b="48994"/>
          <a:stretch>
            <a:fillRect/>
          </a:stretch>
        </p:blipFill>
        <p:spPr bwMode="auto">
          <a:xfrm>
            <a:off x="2051720" y="3501008"/>
            <a:ext cx="259640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t="20972"/>
          <a:stretch>
            <a:fillRect/>
          </a:stretch>
        </p:blipFill>
        <p:spPr bwMode="auto">
          <a:xfrm>
            <a:off x="6576955" y="4653136"/>
            <a:ext cx="256704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395536" y="6453336"/>
            <a:ext cx="2933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i="1" dirty="0" err="1" smtClean="0">
                <a:latin typeface="Arial" pitchFamily="34" charset="0"/>
                <a:cs typeface="Arial" pitchFamily="34" charset="0"/>
              </a:rPr>
              <a:t>Sileikyte</a:t>
            </a:r>
            <a:r>
              <a:rPr lang="es-MX" sz="10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1000" i="1" dirty="0" err="1" smtClean="0">
                <a:latin typeface="Arial" pitchFamily="34" charset="0"/>
                <a:cs typeface="Arial" pitchFamily="34" charset="0"/>
              </a:rPr>
              <a:t>Forte</a:t>
            </a:r>
            <a:r>
              <a:rPr lang="es-MX" sz="1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1000" i="1" dirty="0" err="1" smtClean="0">
                <a:latin typeface="Arial" pitchFamily="34" charset="0"/>
                <a:cs typeface="Arial" pitchFamily="34" charset="0"/>
              </a:rPr>
              <a:t>Biochim</a:t>
            </a:r>
            <a:r>
              <a:rPr lang="es-MX" sz="1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000" i="1" dirty="0" err="1" smtClean="0">
                <a:latin typeface="Arial" pitchFamily="34" charset="0"/>
                <a:cs typeface="Arial" pitchFamily="34" charset="0"/>
              </a:rPr>
              <a:t>Biophys</a:t>
            </a:r>
            <a:r>
              <a:rPr lang="es-MX" sz="1000" i="1" dirty="0" smtClean="0">
                <a:latin typeface="Arial" pitchFamily="34" charset="0"/>
                <a:cs typeface="Arial" pitchFamily="34" charset="0"/>
              </a:rPr>
              <a:t>. Acta 2016</a:t>
            </a:r>
            <a:endParaRPr lang="es-MX" sz="1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1403648" y="4797152"/>
          <a:ext cx="4968552" cy="131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itchFamily="34" charset="0"/>
                          <a:cs typeface="Arial" pitchFamily="34" charset="0"/>
                        </a:rPr>
                        <a:t>Compuesto</a:t>
                      </a:r>
                      <a:endParaRPr lang="es-MX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itchFamily="34" charset="0"/>
                          <a:cs typeface="Arial" pitchFamily="34" charset="0"/>
                        </a:rPr>
                        <a:t>EC</a:t>
                      </a:r>
                      <a:r>
                        <a:rPr lang="es-MX" sz="1200" b="0" baseline="-25000" dirty="0" smtClean="0"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lang="es-MX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s-MX" sz="12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nM</a:t>
                      </a:r>
                      <a:r>
                        <a:rPr lang="es-MX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) hinchamiento</a:t>
                      </a:r>
                      <a:endParaRPr lang="es-MX" sz="12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itchFamily="34" charset="0"/>
                          <a:cs typeface="Arial" pitchFamily="34" charset="0"/>
                        </a:rPr>
                        <a:t>Capacidad</a:t>
                      </a:r>
                      <a:r>
                        <a:rPr lang="es-MX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de retención de calcio</a:t>
                      </a:r>
                      <a:endParaRPr lang="es-MX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&lt;390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1.41 ± 0.09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0.89 ± 0.14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12.14 ± 0.55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14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 smtClean="0">
                          <a:latin typeface="Arial" pitchFamily="34" charset="0"/>
                          <a:cs typeface="Arial" pitchFamily="34" charset="0"/>
                        </a:rPr>
                        <a:t>CsA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95.30 ± 2.90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4.46 ± 0.25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6516216" y="9087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Ciclofilina</a:t>
            </a:r>
            <a:r>
              <a:rPr lang="es-MX" sz="2400" dirty="0" smtClean="0">
                <a:solidFill>
                  <a:srgbClr val="C00000"/>
                </a:solidFill>
                <a:latin typeface="Arial Rounded MT Bold" pitchFamily="34" charset="0"/>
              </a:rPr>
              <a:t> D</a:t>
            </a:r>
            <a:endParaRPr lang="es-MX" sz="2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692696"/>
            <a:ext cx="78488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accent2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 Investigación básica:</a:t>
            </a:r>
          </a:p>
          <a:p>
            <a:endParaRPr lang="es-MX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Identificar los componentes moleculares del poro de la transición de la permeabilidad mitocondrial</a:t>
            </a: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Diseñar inhibidores específicos, cuya eficacia y toxicidad deberán ser evaluadas primero en modelos experimentales.</a:t>
            </a: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Desarrollar nuevos sistemas de liberación para que estos compuestos sean dirigidos a las mitocondrias.</a:t>
            </a:r>
          </a:p>
          <a:p>
            <a:pPr algn="just">
              <a:buFont typeface="Wingdings" pitchFamily="2" charset="2"/>
              <a:buChar char="Ø"/>
            </a:pPr>
            <a:endParaRPr lang="es-MX" sz="1600" dirty="0" smtClean="0">
              <a:solidFill>
                <a:srgbClr val="C0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MX" sz="1600" dirty="0" smtClean="0">
                <a:solidFill>
                  <a:srgbClr val="C0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Investigación clínica</a:t>
            </a: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Realizar estudios clínicos enfocados en aquellas terapias que hayan mostrado </a:t>
            </a:r>
            <a:r>
              <a:rPr lang="es-MX" sz="1600" dirty="0" err="1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cardioprotección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robusta y consistente en los estudios experimentales.</a:t>
            </a:r>
          </a:p>
          <a:p>
            <a:pPr algn="just">
              <a:buFont typeface="Wingdings" pitchFamily="2" charset="2"/>
              <a:buChar char="Ø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Antes de probar la eficacia en la clínica de estos compuestos, optimizar la dosis efectiva en estudios de fase II.</a:t>
            </a:r>
          </a:p>
          <a:p>
            <a:pPr algn="just">
              <a:buFont typeface="Wingdings" pitchFamily="2" charset="2"/>
              <a:buChar char="Ø"/>
            </a:pPr>
            <a:endParaRPr lang="es-MX" sz="1600" dirty="0" smtClean="0">
              <a:solidFill>
                <a:schemeClr val="accent2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MX" sz="1600" dirty="0" smtClean="0">
              <a:solidFill>
                <a:schemeClr val="accent2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En  tanto, en 2019 se publicarán datos que posiblemente definan al 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postacondicionamiento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como una estrategia clínicamente relevante para pacientes con STEMI y cirugía cardiaca y confirmen la idea de que el poro de la transición de la permeabilidad mitocondrial es “EL BLANCO TERAPÉUTICO” en el daño por 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reperfusión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.</a:t>
            </a:r>
            <a:endParaRPr lang="es-MX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60648"/>
            <a:ext cx="184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CONCLUSIÓN: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7332" y="4725144"/>
            <a:ext cx="914501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 l="10345" t="6896" r="3448" b="5172"/>
          <a:stretch>
            <a:fillRect/>
          </a:stretch>
        </p:blipFill>
        <p:spPr bwMode="auto">
          <a:xfrm>
            <a:off x="409686" y="500042"/>
            <a:ext cx="35193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9" name="18 Triángulo isósceles"/>
          <p:cNvSpPr/>
          <p:nvPr/>
        </p:nvSpPr>
        <p:spPr>
          <a:xfrm rot="16200000">
            <a:off x="2594769" y="3023394"/>
            <a:ext cx="3214687" cy="1882775"/>
          </a:xfrm>
          <a:prstGeom prst="triangle">
            <a:avLst>
              <a:gd name="adj" fmla="val 50739"/>
            </a:avLst>
          </a:prstGeom>
          <a:noFill/>
          <a:ln>
            <a:solidFill>
              <a:srgbClr val="FFC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244" name="Picture 4" descr="http://www.nature.com/labinvest/journal/v89/n2/images/labinvest2008166i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46000"/>
          </a:blip>
          <a:srcRect/>
          <a:stretch>
            <a:fillRect/>
          </a:stretch>
        </p:blipFill>
        <p:spPr bwMode="auto">
          <a:xfrm>
            <a:off x="5143504" y="2357430"/>
            <a:ext cx="3299504" cy="328614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270000" dir="19080000" sx="123000" sy="123000" algn="ctr" rotWithShape="0">
              <a:srgbClr val="FF9933">
                <a:alpha val="80000"/>
              </a:srgbClr>
            </a:outerShdw>
            <a:reflection blurRad="6350" stA="50000" endA="300" endPos="55500" dist="101600" dir="5400000" sy="-100000" algn="bl" rotWithShape="0"/>
            <a:softEdge rad="63500"/>
          </a:effectLst>
        </p:spPr>
      </p:pic>
      <p:sp>
        <p:nvSpPr>
          <p:cNvPr id="9221" name="1 Rectángulo"/>
          <p:cNvSpPr>
            <a:spLocks noChangeArrowheads="1"/>
          </p:cNvSpPr>
          <p:nvPr/>
        </p:nvSpPr>
        <p:spPr bwMode="auto">
          <a:xfrm>
            <a:off x="3923928" y="1196752"/>
            <a:ext cx="5357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Gracias por su atención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984776" cy="22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7695009" cy="3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35333"/>
          <a:stretch>
            <a:fillRect/>
          </a:stretch>
        </p:blipFill>
        <p:spPr bwMode="auto">
          <a:xfrm>
            <a:off x="683568" y="3989963"/>
            <a:ext cx="28201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394559" y="4277995"/>
            <a:ext cx="5461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2AACA9"/>
                </a:solidFill>
              </a:rPr>
              <a:t>La inyección en el miocardio isquémico de</a:t>
            </a:r>
          </a:p>
          <a:p>
            <a:pPr algn="ctr"/>
            <a:r>
              <a:rPr lang="es-MX" b="1" dirty="0" smtClean="0">
                <a:solidFill>
                  <a:srgbClr val="2AACA9"/>
                </a:solidFill>
              </a:rPr>
              <a:t>mitocondrias </a:t>
            </a:r>
            <a:r>
              <a:rPr lang="es-MX" b="1" dirty="0" err="1" smtClean="0">
                <a:solidFill>
                  <a:srgbClr val="2AACA9"/>
                </a:solidFill>
              </a:rPr>
              <a:t>autólogas</a:t>
            </a:r>
            <a:r>
              <a:rPr lang="es-MX" b="1" dirty="0" smtClean="0">
                <a:solidFill>
                  <a:srgbClr val="2AACA9"/>
                </a:solidFill>
              </a:rPr>
              <a:t> “cosechadas” de</a:t>
            </a:r>
          </a:p>
          <a:p>
            <a:pPr algn="ctr"/>
            <a:r>
              <a:rPr lang="es-MX" b="1" dirty="0" smtClean="0">
                <a:solidFill>
                  <a:srgbClr val="2AACA9"/>
                </a:solidFill>
              </a:rPr>
              <a:t> músculo esquelético sano, mejoraron la  función ventricular en pacientes pediátricos</a:t>
            </a:r>
          </a:p>
          <a:p>
            <a:pPr algn="ctr"/>
            <a:r>
              <a:rPr lang="es-MX" b="1" dirty="0" smtClean="0">
                <a:solidFill>
                  <a:srgbClr val="2AACA9"/>
                </a:solidFill>
              </a:rPr>
              <a:t> con daño por </a:t>
            </a:r>
            <a:r>
              <a:rPr lang="es-MX" b="1" dirty="0" err="1" smtClean="0">
                <a:solidFill>
                  <a:srgbClr val="2AACA9"/>
                </a:solidFill>
              </a:rPr>
              <a:t>reperfusión</a:t>
            </a:r>
            <a:endParaRPr lang="es-MX" b="1" dirty="0" smtClean="0">
              <a:solidFill>
                <a:srgbClr val="2AACA9"/>
              </a:solidFill>
            </a:endParaRPr>
          </a:p>
          <a:p>
            <a:pPr algn="ctr"/>
            <a:r>
              <a:rPr lang="es-MX" b="1" dirty="0" smtClean="0">
                <a:solidFill>
                  <a:srgbClr val="2AACA9"/>
                </a:solidFill>
              </a:rPr>
              <a:t>tras la utilización de soporte circulatorio </a:t>
            </a:r>
          </a:p>
          <a:p>
            <a:pPr algn="ctr"/>
            <a:r>
              <a:rPr lang="es-MX" b="1" dirty="0" smtClean="0">
                <a:solidFill>
                  <a:srgbClr val="2AACA9"/>
                </a:solidFill>
              </a:rPr>
              <a:t>mecánico.</a:t>
            </a:r>
            <a:endParaRPr lang="es-MX" b="1" dirty="0">
              <a:solidFill>
                <a:srgbClr val="2AACA9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5801196"/>
            <a:ext cx="244827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Inyección de mitocondrias </a:t>
            </a:r>
            <a:r>
              <a:rPr lang="es-MX" sz="1200" dirty="0" err="1" smtClean="0"/>
              <a:t>autólogas</a:t>
            </a:r>
            <a:r>
              <a:rPr lang="es-MX" sz="1200" dirty="0" smtClean="0"/>
              <a:t> </a:t>
            </a:r>
            <a:endParaRPr lang="es-MX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564904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Muerte</a:t>
            </a:r>
          </a:p>
          <a:p>
            <a:pPr marL="342900" indent="-342900"/>
            <a:endParaRPr lang="es-MX" sz="24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/>
            <a:endParaRPr lang="es-MX" sz="24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Remodelación  </a:t>
            </a:r>
          </a:p>
          <a:p>
            <a:pPr marL="342900" indent="-342900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     Ventricular</a:t>
            </a:r>
          </a:p>
          <a:p>
            <a:pPr marL="342900" indent="-342900"/>
            <a:endParaRPr lang="es-MX" sz="24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Falla cardiaca</a:t>
            </a:r>
          </a:p>
          <a:p>
            <a:pPr marL="342900" indent="-342900">
              <a:buBlip>
                <a:blip r:embed="rId2"/>
              </a:buBlip>
            </a:pPr>
            <a:endParaRPr lang="es-MX" sz="2400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8864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s-MX" sz="2000" dirty="0" smtClean="0">
                <a:solidFill>
                  <a:srgbClr val="C81E02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REPERFUSIÓN ARTERIAL CORONARIA</a:t>
            </a:r>
            <a:r>
              <a:rPr lang="es-MX" sz="2000" dirty="0" smtClean="0">
                <a:solidFill>
                  <a:srgbClr val="FF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ES LA TERAPIA INDICADA</a:t>
            </a:r>
            <a:r>
              <a:rPr lang="es-MX" sz="2000" dirty="0" smtClean="0">
                <a:solidFill>
                  <a:srgbClr val="00206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EN EL TRATAMIENTO DEL INFARTO AGUDO AL MIOCARDIO,  </a:t>
            </a:r>
            <a:r>
              <a:rPr lang="es-MX" sz="2000" dirty="0" smtClean="0">
                <a:solidFill>
                  <a:srgbClr val="00206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SIN EMBARGO PUEDE CAUSAR UN DAÑO </a:t>
            </a:r>
          </a:p>
          <a:p>
            <a:pPr algn="ctr"/>
            <a:r>
              <a:rPr lang="es-MX" sz="2000" dirty="0" smtClean="0">
                <a:solidFill>
                  <a:srgbClr val="00206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ADICIONAL AL PRODUCIDO DURANTE LA ISQUEMIA</a:t>
            </a:r>
          </a:p>
          <a:p>
            <a:pPr algn="ctr"/>
            <a:endParaRPr lang="es-MX" sz="20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707904" y="2110339"/>
          <a:ext cx="4927113" cy="393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71"/>
                <a:gridCol w="1642371"/>
                <a:gridCol w="1642371"/>
              </a:tblGrid>
              <a:tr h="790655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PACIENTES CON</a:t>
                      </a:r>
                      <a:r>
                        <a:rPr lang="es-MX" sz="1600" baseline="0" dirty="0" smtClean="0"/>
                        <a:t> INFARTO AGUDO AL MIOCARDIO Y ELEVACIÓN DEL SEGMENTO-ST QUE INGRESARON A LA UNIDAD CORONARIA DEL </a:t>
                      </a:r>
                      <a:r>
                        <a:rPr lang="es-MX" sz="1600" baseline="0" dirty="0" err="1" smtClean="0"/>
                        <a:t>INCICh</a:t>
                      </a:r>
                      <a:r>
                        <a:rPr lang="es-MX" sz="1600" baseline="0" dirty="0" smtClean="0"/>
                        <a:t> (2006-2018)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90655">
                <a:tc>
                  <a:txBody>
                    <a:bodyPr/>
                    <a:lstStyle/>
                    <a:p>
                      <a:pPr algn="ctr"/>
                      <a:endParaRPr lang="es-MX" sz="1600" dirty="0" smtClean="0"/>
                    </a:p>
                    <a:p>
                      <a:pPr algn="ctr"/>
                      <a:r>
                        <a:rPr lang="es-MX" sz="1600" dirty="0" smtClean="0"/>
                        <a:t>Tratamiento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 smtClean="0"/>
                    </a:p>
                    <a:p>
                      <a:pPr algn="ctr"/>
                      <a:r>
                        <a:rPr lang="es-MX" sz="1600" dirty="0" smtClean="0"/>
                        <a:t>Número de pacientes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Tasa</a:t>
                      </a:r>
                      <a:r>
                        <a:rPr lang="es-MX" sz="1600" baseline="0" dirty="0" smtClean="0"/>
                        <a:t> de defunción en piso  (%)</a:t>
                      </a:r>
                      <a:endParaRPr lang="es-MX" sz="1600" dirty="0"/>
                    </a:p>
                  </a:txBody>
                  <a:tcPr/>
                </a:tc>
              </a:tr>
              <a:tr h="56303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No </a:t>
                      </a:r>
                      <a:r>
                        <a:rPr lang="es-MX" sz="1600" dirty="0" err="1" smtClean="0"/>
                        <a:t>reperfundidos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2398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14.1</a:t>
                      </a:r>
                      <a:endParaRPr lang="es-MX" sz="1600" dirty="0"/>
                    </a:p>
                  </a:txBody>
                  <a:tcPr/>
                </a:tc>
              </a:tr>
              <a:tr h="563030"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err="1" smtClean="0"/>
                        <a:t>Reperfusión</a:t>
                      </a:r>
                      <a:r>
                        <a:rPr lang="es-MX" sz="1600" baseline="0" dirty="0" smtClean="0"/>
                        <a:t> por </a:t>
                      </a:r>
                      <a:r>
                        <a:rPr lang="es-MX" sz="1600" baseline="0" dirty="0" err="1" smtClean="0"/>
                        <a:t>trombolisis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490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5.9</a:t>
                      </a:r>
                      <a:endParaRPr lang="es-MX" sz="1600" dirty="0"/>
                    </a:p>
                  </a:txBody>
                  <a:tcPr/>
                </a:tc>
              </a:tr>
              <a:tr h="56578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/>
                        <a:t>Reperfusión</a:t>
                      </a:r>
                      <a:r>
                        <a:rPr lang="es-MX" sz="1600" baseline="0" dirty="0" smtClean="0"/>
                        <a:t> por angioplastia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1908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7.3</a:t>
                      </a:r>
                      <a:endParaRPr lang="es-MX" sz="1600" dirty="0"/>
                    </a:p>
                  </a:txBody>
                  <a:tcPr/>
                </a:tc>
              </a:tr>
              <a:tr h="565786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C00000"/>
                          </a:solidFill>
                        </a:rPr>
                        <a:t>4796</a:t>
                      </a:r>
                      <a:endParaRPr lang="es-MX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848600" cy="10081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MX" sz="2400" dirty="0" smtClean="0">
                <a:latin typeface="Arial Rounded MT Bold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MX" sz="2400" dirty="0" smtClean="0">
                <a:latin typeface="Arial Rounded MT Bold" pitchFamily="34" charset="0"/>
                <a:ea typeface="Tahoma" pitchFamily="34" charset="0"/>
                <a:cs typeface="Tahoma" pitchFamily="34" charset="0"/>
              </a:rPr>
            </a:br>
            <a:r>
              <a:rPr lang="es-MX" sz="2400" dirty="0" smtClean="0">
                <a:latin typeface="Arial Rounded MT Bold" pitchFamily="34" charset="0"/>
                <a:ea typeface="Tahoma" pitchFamily="34" charset="0"/>
                <a:cs typeface="Tahoma" pitchFamily="34" charset="0"/>
              </a:rPr>
              <a:t> MECANISMOS CELULARES QUE PARTICIPAN EN EL DAÑO POR REPERFUSIÓN </a:t>
            </a:r>
            <a:br>
              <a:rPr lang="es-MX" sz="2400" dirty="0" smtClean="0">
                <a:latin typeface="Arial Rounded MT Bold" pitchFamily="34" charset="0"/>
                <a:ea typeface="Tahoma" pitchFamily="34" charset="0"/>
                <a:cs typeface="Tahoma" pitchFamily="34" charset="0"/>
              </a:rPr>
            </a:br>
            <a:endParaRPr lang="es-MX" sz="2400" dirty="0"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84 Grupo"/>
          <p:cNvGrpSpPr/>
          <p:nvPr/>
        </p:nvGrpSpPr>
        <p:grpSpPr>
          <a:xfrm>
            <a:off x="1331640" y="836712"/>
            <a:ext cx="7082434" cy="5890140"/>
            <a:chOff x="873942" y="1484784"/>
            <a:chExt cx="7082434" cy="5890140"/>
          </a:xfrm>
        </p:grpSpPr>
        <p:sp>
          <p:nvSpPr>
            <p:cNvPr id="4" name="3 CuadroTexto"/>
            <p:cNvSpPr txBox="1"/>
            <p:nvPr/>
          </p:nvSpPr>
          <p:spPr>
            <a:xfrm>
              <a:off x="873942" y="1772816"/>
              <a:ext cx="194421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Área en riesgo</a:t>
              </a:r>
            </a:p>
            <a:p>
              <a:r>
                <a:rPr lang="es-MX" sz="1600" dirty="0" smtClean="0"/>
                <a:t>Duración</a:t>
              </a:r>
            </a:p>
            <a:p>
              <a:r>
                <a:rPr lang="es-MX" sz="1600" dirty="0" smtClean="0"/>
                <a:t>Circulación colateral</a:t>
              </a:r>
              <a:endParaRPr lang="es-MX" sz="1600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3982" y="2564904"/>
              <a:ext cx="122413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solidFill>
                    <a:srgbClr val="C81E02"/>
                  </a:solidFill>
                </a:rPr>
                <a:t>Isquemia</a:t>
              </a:r>
              <a:endParaRPr lang="es-MX" sz="2000" b="1" dirty="0">
                <a:solidFill>
                  <a:srgbClr val="C81E02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978398" y="1484784"/>
              <a:ext cx="1584176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sz="2000" b="1" dirty="0" smtClean="0">
                <a:solidFill>
                  <a:srgbClr val="0070C0"/>
                </a:solidFill>
              </a:endParaRPr>
            </a:p>
            <a:p>
              <a:endParaRPr lang="es-MX" sz="2000" b="1" dirty="0" smtClean="0">
                <a:solidFill>
                  <a:srgbClr val="0070C0"/>
                </a:solidFill>
              </a:endParaRPr>
            </a:p>
            <a:p>
              <a:r>
                <a:rPr lang="es-MX" sz="2000" b="1" dirty="0" err="1" smtClean="0">
                  <a:solidFill>
                    <a:srgbClr val="0070C0"/>
                  </a:solidFill>
                </a:rPr>
                <a:t>Reperfusión</a:t>
              </a:r>
              <a:endParaRPr lang="es-MX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458118" y="2636912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682254" y="2996952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CuadroTexto"/>
            <p:cNvSpPr txBox="1"/>
            <p:nvPr/>
          </p:nvSpPr>
          <p:spPr>
            <a:xfrm rot="20949640">
              <a:off x="2386110" y="2875169"/>
              <a:ext cx="180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 err="1" smtClean="0">
                  <a:solidFill>
                    <a:schemeClr val="accent2">
                      <a:lumMod val="50000"/>
                    </a:schemeClr>
                  </a:solidFill>
                </a:rPr>
                <a:t>Cardiomiocito</a:t>
              </a:r>
              <a:endParaRPr lang="es-MX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898278" y="5805264"/>
              <a:ext cx="316835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/>
                <a:t>Necrosis/Apoptosis</a:t>
              </a:r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  <a:p>
              <a:pPr algn="ctr"/>
              <a:r>
                <a:rPr lang="es-MX" sz="2000" b="1" dirty="0" smtClean="0"/>
                <a:t>Tamaño del infarto</a:t>
              </a:r>
              <a:endParaRPr lang="es-MX" sz="2000" b="1" dirty="0"/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>
              <a:off x="3779912" y="5013176"/>
              <a:ext cx="0" cy="36004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15 Rectángulo"/>
            <p:cNvSpPr/>
            <p:nvPr/>
          </p:nvSpPr>
          <p:spPr>
            <a:xfrm>
              <a:off x="6228184" y="4725144"/>
              <a:ext cx="129614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660232" y="4581128"/>
              <a:ext cx="129614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Elipse"/>
            <p:cNvSpPr/>
            <p:nvPr/>
          </p:nvSpPr>
          <p:spPr>
            <a:xfrm>
              <a:off x="1403648" y="3140968"/>
              <a:ext cx="5616624" cy="24482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002060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 bwMode="auto">
            <a:xfrm>
              <a:off x="3923928" y="3501008"/>
              <a:ext cx="1224136" cy="6480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21" name="20 Forma libre"/>
            <p:cNvSpPr/>
            <p:nvPr/>
          </p:nvSpPr>
          <p:spPr bwMode="auto">
            <a:xfrm>
              <a:off x="4067944" y="3573016"/>
              <a:ext cx="1080120" cy="504056"/>
            </a:xfrm>
            <a:custGeom>
              <a:avLst/>
              <a:gdLst>
                <a:gd name="connsiteX0" fmla="*/ 544312 w 2278742"/>
                <a:gd name="connsiteY0" fmla="*/ 165768 h 708693"/>
                <a:gd name="connsiteX1" fmla="*/ 525262 w 2278742"/>
                <a:gd name="connsiteY1" fmla="*/ 137193 h 708693"/>
                <a:gd name="connsiteX2" fmla="*/ 515737 w 2278742"/>
                <a:gd name="connsiteY2" fmla="*/ 108618 h 708693"/>
                <a:gd name="connsiteX3" fmla="*/ 487162 w 2278742"/>
                <a:gd name="connsiteY3" fmla="*/ 99093 h 708693"/>
                <a:gd name="connsiteX4" fmla="*/ 430012 w 2278742"/>
                <a:gd name="connsiteY4" fmla="*/ 60993 h 708693"/>
                <a:gd name="connsiteX5" fmla="*/ 410962 w 2278742"/>
                <a:gd name="connsiteY5" fmla="*/ 32418 h 708693"/>
                <a:gd name="connsiteX6" fmla="*/ 325237 w 2278742"/>
                <a:gd name="connsiteY6" fmla="*/ 32418 h 708693"/>
                <a:gd name="connsiteX7" fmla="*/ 334762 w 2278742"/>
                <a:gd name="connsiteY7" fmla="*/ 118143 h 708693"/>
                <a:gd name="connsiteX8" fmla="*/ 391912 w 2278742"/>
                <a:gd name="connsiteY8" fmla="*/ 156243 h 708693"/>
                <a:gd name="connsiteX9" fmla="*/ 439537 w 2278742"/>
                <a:gd name="connsiteY9" fmla="*/ 241968 h 708693"/>
                <a:gd name="connsiteX10" fmla="*/ 353812 w 2278742"/>
                <a:gd name="connsiteY10" fmla="*/ 280068 h 708693"/>
                <a:gd name="connsiteX11" fmla="*/ 325237 w 2278742"/>
                <a:gd name="connsiteY11" fmla="*/ 289593 h 708693"/>
                <a:gd name="connsiteX12" fmla="*/ 277612 w 2278742"/>
                <a:gd name="connsiteY12" fmla="*/ 251493 h 708693"/>
                <a:gd name="connsiteX13" fmla="*/ 239512 w 2278742"/>
                <a:gd name="connsiteY13" fmla="*/ 232443 h 708693"/>
                <a:gd name="connsiteX14" fmla="*/ 163312 w 2278742"/>
                <a:gd name="connsiteY14" fmla="*/ 194343 h 708693"/>
                <a:gd name="connsiteX15" fmla="*/ 39487 w 2278742"/>
                <a:gd name="connsiteY15" fmla="*/ 203868 h 708693"/>
                <a:gd name="connsiteX16" fmla="*/ 20437 w 2278742"/>
                <a:gd name="connsiteY16" fmla="*/ 299118 h 708693"/>
                <a:gd name="connsiteX17" fmla="*/ 49012 w 2278742"/>
                <a:gd name="connsiteY17" fmla="*/ 308643 h 708693"/>
                <a:gd name="connsiteX18" fmla="*/ 77587 w 2278742"/>
                <a:gd name="connsiteY18" fmla="*/ 327693 h 708693"/>
                <a:gd name="connsiteX19" fmla="*/ 182362 w 2278742"/>
                <a:gd name="connsiteY19" fmla="*/ 346743 h 708693"/>
                <a:gd name="connsiteX20" fmla="*/ 210937 w 2278742"/>
                <a:gd name="connsiteY20" fmla="*/ 365793 h 708693"/>
                <a:gd name="connsiteX21" fmla="*/ 220462 w 2278742"/>
                <a:gd name="connsiteY21" fmla="*/ 422943 h 708693"/>
                <a:gd name="connsiteX22" fmla="*/ 191887 w 2278742"/>
                <a:gd name="connsiteY22" fmla="*/ 432468 h 708693"/>
                <a:gd name="connsiteX23" fmla="*/ 96637 w 2278742"/>
                <a:gd name="connsiteY23" fmla="*/ 451518 h 708693"/>
                <a:gd name="connsiteX24" fmla="*/ 106162 w 2278742"/>
                <a:gd name="connsiteY24" fmla="*/ 527718 h 708693"/>
                <a:gd name="connsiteX25" fmla="*/ 115687 w 2278742"/>
                <a:gd name="connsiteY25" fmla="*/ 556293 h 708693"/>
                <a:gd name="connsiteX26" fmla="*/ 144262 w 2278742"/>
                <a:gd name="connsiteY26" fmla="*/ 575343 h 708693"/>
                <a:gd name="connsiteX27" fmla="*/ 182362 w 2278742"/>
                <a:gd name="connsiteY27" fmla="*/ 584868 h 708693"/>
                <a:gd name="connsiteX28" fmla="*/ 268087 w 2278742"/>
                <a:gd name="connsiteY28" fmla="*/ 565818 h 708693"/>
                <a:gd name="connsiteX29" fmla="*/ 315712 w 2278742"/>
                <a:gd name="connsiteY29" fmla="*/ 508668 h 708693"/>
                <a:gd name="connsiteX30" fmla="*/ 344287 w 2278742"/>
                <a:gd name="connsiteY30" fmla="*/ 489618 h 708693"/>
                <a:gd name="connsiteX31" fmla="*/ 439537 w 2278742"/>
                <a:gd name="connsiteY31" fmla="*/ 451518 h 708693"/>
                <a:gd name="connsiteX32" fmla="*/ 468112 w 2278742"/>
                <a:gd name="connsiteY32" fmla="*/ 441993 h 708693"/>
                <a:gd name="connsiteX33" fmla="*/ 506212 w 2278742"/>
                <a:gd name="connsiteY33" fmla="*/ 451518 h 708693"/>
                <a:gd name="connsiteX34" fmla="*/ 515737 w 2278742"/>
                <a:gd name="connsiteY34" fmla="*/ 480093 h 708693"/>
                <a:gd name="connsiteX35" fmla="*/ 487162 w 2278742"/>
                <a:gd name="connsiteY35" fmla="*/ 546768 h 708693"/>
                <a:gd name="connsiteX36" fmla="*/ 458587 w 2278742"/>
                <a:gd name="connsiteY36" fmla="*/ 575343 h 708693"/>
                <a:gd name="connsiteX37" fmla="*/ 496687 w 2278742"/>
                <a:gd name="connsiteY37" fmla="*/ 680118 h 708693"/>
                <a:gd name="connsiteX38" fmla="*/ 525262 w 2278742"/>
                <a:gd name="connsiteY38" fmla="*/ 689643 h 708693"/>
                <a:gd name="connsiteX39" fmla="*/ 591937 w 2278742"/>
                <a:gd name="connsiteY39" fmla="*/ 680118 h 708693"/>
                <a:gd name="connsiteX40" fmla="*/ 610987 w 2278742"/>
                <a:gd name="connsiteY40" fmla="*/ 622968 h 708693"/>
                <a:gd name="connsiteX41" fmla="*/ 610987 w 2278742"/>
                <a:gd name="connsiteY41" fmla="*/ 441993 h 708693"/>
                <a:gd name="connsiteX42" fmla="*/ 639562 w 2278742"/>
                <a:gd name="connsiteY42" fmla="*/ 432468 h 708693"/>
                <a:gd name="connsiteX43" fmla="*/ 706237 w 2278742"/>
                <a:gd name="connsiteY43" fmla="*/ 441993 h 708693"/>
                <a:gd name="connsiteX44" fmla="*/ 725287 w 2278742"/>
                <a:gd name="connsiteY44" fmla="*/ 470568 h 708693"/>
                <a:gd name="connsiteX45" fmla="*/ 744337 w 2278742"/>
                <a:gd name="connsiteY45" fmla="*/ 613443 h 708693"/>
                <a:gd name="connsiteX46" fmla="*/ 753862 w 2278742"/>
                <a:gd name="connsiteY46" fmla="*/ 642018 h 708693"/>
                <a:gd name="connsiteX47" fmla="*/ 772912 w 2278742"/>
                <a:gd name="connsiteY47" fmla="*/ 670593 h 708693"/>
                <a:gd name="connsiteX48" fmla="*/ 830062 w 2278742"/>
                <a:gd name="connsiteY48" fmla="*/ 689643 h 708693"/>
                <a:gd name="connsiteX49" fmla="*/ 915787 w 2278742"/>
                <a:gd name="connsiteY49" fmla="*/ 680118 h 708693"/>
                <a:gd name="connsiteX50" fmla="*/ 896737 w 2278742"/>
                <a:gd name="connsiteY50" fmla="*/ 603918 h 708693"/>
                <a:gd name="connsiteX51" fmla="*/ 868162 w 2278742"/>
                <a:gd name="connsiteY51" fmla="*/ 584868 h 708693"/>
                <a:gd name="connsiteX52" fmla="*/ 858637 w 2278742"/>
                <a:gd name="connsiteY52" fmla="*/ 556293 h 708693"/>
                <a:gd name="connsiteX53" fmla="*/ 963412 w 2278742"/>
                <a:gd name="connsiteY53" fmla="*/ 546768 h 708693"/>
                <a:gd name="connsiteX54" fmla="*/ 1011037 w 2278742"/>
                <a:gd name="connsiteY54" fmla="*/ 603918 h 708693"/>
                <a:gd name="connsiteX55" fmla="*/ 1039612 w 2278742"/>
                <a:gd name="connsiteY55" fmla="*/ 632493 h 708693"/>
                <a:gd name="connsiteX56" fmla="*/ 1058662 w 2278742"/>
                <a:gd name="connsiteY56" fmla="*/ 661068 h 708693"/>
                <a:gd name="connsiteX57" fmla="*/ 1115812 w 2278742"/>
                <a:gd name="connsiteY57" fmla="*/ 689643 h 708693"/>
                <a:gd name="connsiteX58" fmla="*/ 1153912 w 2278742"/>
                <a:gd name="connsiteY58" fmla="*/ 699168 h 708693"/>
                <a:gd name="connsiteX59" fmla="*/ 1258687 w 2278742"/>
                <a:gd name="connsiteY59" fmla="*/ 708693 h 708693"/>
                <a:gd name="connsiteX60" fmla="*/ 1296787 w 2278742"/>
                <a:gd name="connsiteY60" fmla="*/ 699168 h 708693"/>
                <a:gd name="connsiteX61" fmla="*/ 1296787 w 2278742"/>
                <a:gd name="connsiteY61" fmla="*/ 632493 h 708693"/>
                <a:gd name="connsiteX62" fmla="*/ 1277737 w 2278742"/>
                <a:gd name="connsiteY62" fmla="*/ 603918 h 708693"/>
                <a:gd name="connsiteX63" fmla="*/ 1163437 w 2278742"/>
                <a:gd name="connsiteY63" fmla="*/ 594393 h 708693"/>
                <a:gd name="connsiteX64" fmla="*/ 1096762 w 2278742"/>
                <a:gd name="connsiteY64" fmla="*/ 575343 h 708693"/>
                <a:gd name="connsiteX65" fmla="*/ 1068187 w 2278742"/>
                <a:gd name="connsiteY65" fmla="*/ 556293 h 708693"/>
                <a:gd name="connsiteX66" fmla="*/ 1058662 w 2278742"/>
                <a:gd name="connsiteY66" fmla="*/ 489618 h 708693"/>
                <a:gd name="connsiteX67" fmla="*/ 1087237 w 2278742"/>
                <a:gd name="connsiteY67" fmla="*/ 480093 h 708693"/>
                <a:gd name="connsiteX68" fmla="*/ 1249162 w 2278742"/>
                <a:gd name="connsiteY68" fmla="*/ 499143 h 708693"/>
                <a:gd name="connsiteX69" fmla="*/ 1277737 w 2278742"/>
                <a:gd name="connsiteY69" fmla="*/ 508668 h 708693"/>
                <a:gd name="connsiteX70" fmla="*/ 1334887 w 2278742"/>
                <a:gd name="connsiteY70" fmla="*/ 546768 h 708693"/>
                <a:gd name="connsiteX71" fmla="*/ 1372987 w 2278742"/>
                <a:gd name="connsiteY71" fmla="*/ 603918 h 708693"/>
                <a:gd name="connsiteX72" fmla="*/ 1430137 w 2278742"/>
                <a:gd name="connsiteY72" fmla="*/ 642018 h 708693"/>
                <a:gd name="connsiteX73" fmla="*/ 1496812 w 2278742"/>
                <a:gd name="connsiteY73" fmla="*/ 661068 h 708693"/>
                <a:gd name="connsiteX74" fmla="*/ 1639687 w 2278742"/>
                <a:gd name="connsiteY74" fmla="*/ 670593 h 708693"/>
                <a:gd name="connsiteX75" fmla="*/ 1677787 w 2278742"/>
                <a:gd name="connsiteY75" fmla="*/ 661068 h 708693"/>
                <a:gd name="connsiteX76" fmla="*/ 1706362 w 2278742"/>
                <a:gd name="connsiteY76" fmla="*/ 651543 h 708693"/>
                <a:gd name="connsiteX77" fmla="*/ 1668262 w 2278742"/>
                <a:gd name="connsiteY77" fmla="*/ 632493 h 708693"/>
                <a:gd name="connsiteX78" fmla="*/ 1592062 w 2278742"/>
                <a:gd name="connsiteY78" fmla="*/ 622968 h 708693"/>
                <a:gd name="connsiteX79" fmla="*/ 1534912 w 2278742"/>
                <a:gd name="connsiteY79" fmla="*/ 603918 h 708693"/>
                <a:gd name="connsiteX80" fmla="*/ 1506337 w 2278742"/>
                <a:gd name="connsiteY80" fmla="*/ 594393 h 708693"/>
                <a:gd name="connsiteX81" fmla="*/ 1515862 w 2278742"/>
                <a:gd name="connsiteY81" fmla="*/ 556293 h 708693"/>
                <a:gd name="connsiteX82" fmla="*/ 1573012 w 2278742"/>
                <a:gd name="connsiteY82" fmla="*/ 537243 h 708693"/>
                <a:gd name="connsiteX83" fmla="*/ 1630162 w 2278742"/>
                <a:gd name="connsiteY83" fmla="*/ 546768 h 708693"/>
                <a:gd name="connsiteX84" fmla="*/ 1725412 w 2278742"/>
                <a:gd name="connsiteY84" fmla="*/ 575343 h 708693"/>
                <a:gd name="connsiteX85" fmla="*/ 1753987 w 2278742"/>
                <a:gd name="connsiteY85" fmla="*/ 584868 h 708693"/>
                <a:gd name="connsiteX86" fmla="*/ 1811137 w 2278742"/>
                <a:gd name="connsiteY86" fmla="*/ 613443 h 708693"/>
                <a:gd name="connsiteX87" fmla="*/ 1868287 w 2278742"/>
                <a:gd name="connsiteY87" fmla="*/ 642018 h 708693"/>
                <a:gd name="connsiteX88" fmla="*/ 1954012 w 2278742"/>
                <a:gd name="connsiteY88" fmla="*/ 622968 h 708693"/>
                <a:gd name="connsiteX89" fmla="*/ 1982587 w 2278742"/>
                <a:gd name="connsiteY89" fmla="*/ 603918 h 708693"/>
                <a:gd name="connsiteX90" fmla="*/ 1973062 w 2278742"/>
                <a:gd name="connsiteY90" fmla="*/ 546768 h 708693"/>
                <a:gd name="connsiteX91" fmla="*/ 1925437 w 2278742"/>
                <a:gd name="connsiteY91" fmla="*/ 508668 h 708693"/>
                <a:gd name="connsiteX92" fmla="*/ 1839712 w 2278742"/>
                <a:gd name="connsiteY92" fmla="*/ 461043 h 708693"/>
                <a:gd name="connsiteX93" fmla="*/ 1753987 w 2278742"/>
                <a:gd name="connsiteY93" fmla="*/ 451518 h 708693"/>
                <a:gd name="connsiteX94" fmla="*/ 1725412 w 2278742"/>
                <a:gd name="connsiteY94" fmla="*/ 441993 h 708693"/>
                <a:gd name="connsiteX95" fmla="*/ 1496812 w 2278742"/>
                <a:gd name="connsiteY95" fmla="*/ 422943 h 708693"/>
                <a:gd name="connsiteX96" fmla="*/ 1458712 w 2278742"/>
                <a:gd name="connsiteY96" fmla="*/ 413418 h 708693"/>
                <a:gd name="connsiteX97" fmla="*/ 1487287 w 2278742"/>
                <a:gd name="connsiteY97" fmla="*/ 394368 h 708693"/>
                <a:gd name="connsiteX98" fmla="*/ 1573012 w 2278742"/>
                <a:gd name="connsiteY98" fmla="*/ 365793 h 708693"/>
                <a:gd name="connsiteX99" fmla="*/ 1734937 w 2278742"/>
                <a:gd name="connsiteY99" fmla="*/ 375318 h 708693"/>
                <a:gd name="connsiteX100" fmla="*/ 1792087 w 2278742"/>
                <a:gd name="connsiteY100" fmla="*/ 394368 h 708693"/>
                <a:gd name="connsiteX101" fmla="*/ 1858762 w 2278742"/>
                <a:gd name="connsiteY101" fmla="*/ 413418 h 708693"/>
                <a:gd name="connsiteX102" fmla="*/ 1944487 w 2278742"/>
                <a:gd name="connsiteY102" fmla="*/ 432468 h 708693"/>
                <a:gd name="connsiteX103" fmla="*/ 1973062 w 2278742"/>
                <a:gd name="connsiteY103" fmla="*/ 441993 h 708693"/>
                <a:gd name="connsiteX104" fmla="*/ 2011162 w 2278742"/>
                <a:gd name="connsiteY104" fmla="*/ 470568 h 708693"/>
                <a:gd name="connsiteX105" fmla="*/ 2068312 w 2278742"/>
                <a:gd name="connsiteY105" fmla="*/ 489618 h 708693"/>
                <a:gd name="connsiteX106" fmla="*/ 2154037 w 2278742"/>
                <a:gd name="connsiteY106" fmla="*/ 489618 h 708693"/>
                <a:gd name="connsiteX107" fmla="*/ 2220712 w 2278742"/>
                <a:gd name="connsiteY107" fmla="*/ 480093 h 708693"/>
                <a:gd name="connsiteX108" fmla="*/ 2239762 w 2278742"/>
                <a:gd name="connsiteY108" fmla="*/ 413418 h 708693"/>
                <a:gd name="connsiteX109" fmla="*/ 2211187 w 2278742"/>
                <a:gd name="connsiteY109" fmla="*/ 403893 h 708693"/>
                <a:gd name="connsiteX110" fmla="*/ 2192137 w 2278742"/>
                <a:gd name="connsiteY110" fmla="*/ 375318 h 708693"/>
                <a:gd name="connsiteX111" fmla="*/ 2020687 w 2278742"/>
                <a:gd name="connsiteY111" fmla="*/ 365793 h 708693"/>
                <a:gd name="connsiteX112" fmla="*/ 1992112 w 2278742"/>
                <a:gd name="connsiteY112" fmla="*/ 356268 h 708693"/>
                <a:gd name="connsiteX113" fmla="*/ 2001637 w 2278742"/>
                <a:gd name="connsiteY113" fmla="*/ 327693 h 708693"/>
                <a:gd name="connsiteX114" fmla="*/ 2268337 w 2278742"/>
                <a:gd name="connsiteY114" fmla="*/ 289593 h 708693"/>
                <a:gd name="connsiteX115" fmla="*/ 2258812 w 2278742"/>
                <a:gd name="connsiteY115" fmla="*/ 261018 h 708693"/>
                <a:gd name="connsiteX116" fmla="*/ 2201662 w 2278742"/>
                <a:gd name="connsiteY116" fmla="*/ 232443 h 708693"/>
                <a:gd name="connsiteX117" fmla="*/ 2020687 w 2278742"/>
                <a:gd name="connsiteY117" fmla="*/ 203868 h 708693"/>
                <a:gd name="connsiteX118" fmla="*/ 1934962 w 2278742"/>
                <a:gd name="connsiteY118" fmla="*/ 232443 h 708693"/>
                <a:gd name="connsiteX119" fmla="*/ 1877812 w 2278742"/>
                <a:gd name="connsiteY119" fmla="*/ 251493 h 708693"/>
                <a:gd name="connsiteX120" fmla="*/ 1849237 w 2278742"/>
                <a:gd name="connsiteY120" fmla="*/ 261018 h 708693"/>
                <a:gd name="connsiteX121" fmla="*/ 1715887 w 2278742"/>
                <a:gd name="connsiteY121" fmla="*/ 251493 h 708693"/>
                <a:gd name="connsiteX122" fmla="*/ 1687312 w 2278742"/>
                <a:gd name="connsiteY122" fmla="*/ 241968 h 708693"/>
                <a:gd name="connsiteX123" fmla="*/ 1620637 w 2278742"/>
                <a:gd name="connsiteY123" fmla="*/ 232443 h 708693"/>
                <a:gd name="connsiteX124" fmla="*/ 1592062 w 2278742"/>
                <a:gd name="connsiteY124" fmla="*/ 222918 h 708693"/>
                <a:gd name="connsiteX125" fmla="*/ 1620637 w 2278742"/>
                <a:gd name="connsiteY125" fmla="*/ 213393 h 708693"/>
                <a:gd name="connsiteX126" fmla="*/ 1658737 w 2278742"/>
                <a:gd name="connsiteY126" fmla="*/ 203868 h 708693"/>
                <a:gd name="connsiteX127" fmla="*/ 1849237 w 2278742"/>
                <a:gd name="connsiteY127" fmla="*/ 184818 h 708693"/>
                <a:gd name="connsiteX128" fmla="*/ 1915912 w 2278742"/>
                <a:gd name="connsiteY128" fmla="*/ 146718 h 708693"/>
                <a:gd name="connsiteX129" fmla="*/ 1887337 w 2278742"/>
                <a:gd name="connsiteY129" fmla="*/ 70518 h 708693"/>
                <a:gd name="connsiteX130" fmla="*/ 1858762 w 2278742"/>
                <a:gd name="connsiteY130" fmla="*/ 60993 h 708693"/>
                <a:gd name="connsiteX131" fmla="*/ 1801612 w 2278742"/>
                <a:gd name="connsiteY131" fmla="*/ 32418 h 708693"/>
                <a:gd name="connsiteX132" fmla="*/ 1687312 w 2278742"/>
                <a:gd name="connsiteY132" fmla="*/ 51468 h 708693"/>
                <a:gd name="connsiteX133" fmla="*/ 1658737 w 2278742"/>
                <a:gd name="connsiteY133" fmla="*/ 70518 h 708693"/>
                <a:gd name="connsiteX134" fmla="*/ 1601587 w 2278742"/>
                <a:gd name="connsiteY134" fmla="*/ 89568 h 708693"/>
                <a:gd name="connsiteX135" fmla="*/ 1525387 w 2278742"/>
                <a:gd name="connsiteY135" fmla="*/ 118143 h 708693"/>
                <a:gd name="connsiteX136" fmla="*/ 1496812 w 2278742"/>
                <a:gd name="connsiteY136" fmla="*/ 137193 h 708693"/>
                <a:gd name="connsiteX137" fmla="*/ 1487287 w 2278742"/>
                <a:gd name="connsiteY137" fmla="*/ 165768 h 708693"/>
                <a:gd name="connsiteX138" fmla="*/ 1468237 w 2278742"/>
                <a:gd name="connsiteY138" fmla="*/ 194343 h 708693"/>
                <a:gd name="connsiteX139" fmla="*/ 1458712 w 2278742"/>
                <a:gd name="connsiteY139" fmla="*/ 222918 h 708693"/>
                <a:gd name="connsiteX140" fmla="*/ 1401562 w 2278742"/>
                <a:gd name="connsiteY140" fmla="*/ 270543 h 708693"/>
                <a:gd name="connsiteX141" fmla="*/ 1372987 w 2278742"/>
                <a:gd name="connsiteY141" fmla="*/ 280068 h 708693"/>
                <a:gd name="connsiteX142" fmla="*/ 1315837 w 2278742"/>
                <a:gd name="connsiteY142" fmla="*/ 270543 h 708693"/>
                <a:gd name="connsiteX143" fmla="*/ 1315837 w 2278742"/>
                <a:gd name="connsiteY143" fmla="*/ 184818 h 708693"/>
                <a:gd name="connsiteX144" fmla="*/ 1344412 w 2278742"/>
                <a:gd name="connsiteY144" fmla="*/ 165768 h 708693"/>
                <a:gd name="connsiteX145" fmla="*/ 1372987 w 2278742"/>
                <a:gd name="connsiteY145" fmla="*/ 137193 h 708693"/>
                <a:gd name="connsiteX146" fmla="*/ 1430137 w 2278742"/>
                <a:gd name="connsiteY146" fmla="*/ 89568 h 708693"/>
                <a:gd name="connsiteX147" fmla="*/ 1420612 w 2278742"/>
                <a:gd name="connsiteY147" fmla="*/ 41943 h 708693"/>
                <a:gd name="connsiteX148" fmla="*/ 1363462 w 2278742"/>
                <a:gd name="connsiteY148" fmla="*/ 13368 h 708693"/>
                <a:gd name="connsiteX149" fmla="*/ 1258687 w 2278742"/>
                <a:gd name="connsiteY149" fmla="*/ 51468 h 708693"/>
                <a:gd name="connsiteX150" fmla="*/ 1249162 w 2278742"/>
                <a:gd name="connsiteY150" fmla="*/ 80043 h 708693"/>
                <a:gd name="connsiteX151" fmla="*/ 1230112 w 2278742"/>
                <a:gd name="connsiteY151" fmla="*/ 156243 h 708693"/>
                <a:gd name="connsiteX152" fmla="*/ 1220587 w 2278742"/>
                <a:gd name="connsiteY152" fmla="*/ 299118 h 708693"/>
                <a:gd name="connsiteX153" fmla="*/ 1192012 w 2278742"/>
                <a:gd name="connsiteY153" fmla="*/ 318168 h 708693"/>
                <a:gd name="connsiteX154" fmla="*/ 1172962 w 2278742"/>
                <a:gd name="connsiteY154" fmla="*/ 289593 h 708693"/>
                <a:gd name="connsiteX155" fmla="*/ 1144387 w 2278742"/>
                <a:gd name="connsiteY155" fmla="*/ 270543 h 708693"/>
                <a:gd name="connsiteX156" fmla="*/ 1106287 w 2278742"/>
                <a:gd name="connsiteY156" fmla="*/ 184818 h 708693"/>
                <a:gd name="connsiteX157" fmla="*/ 1096762 w 2278742"/>
                <a:gd name="connsiteY157" fmla="*/ 156243 h 708693"/>
                <a:gd name="connsiteX158" fmla="*/ 1087237 w 2278742"/>
                <a:gd name="connsiteY158" fmla="*/ 127668 h 708693"/>
                <a:gd name="connsiteX159" fmla="*/ 1077712 w 2278742"/>
                <a:gd name="connsiteY159" fmla="*/ 51468 h 708693"/>
                <a:gd name="connsiteX160" fmla="*/ 1020562 w 2278742"/>
                <a:gd name="connsiteY160" fmla="*/ 32418 h 708693"/>
                <a:gd name="connsiteX161" fmla="*/ 953887 w 2278742"/>
                <a:gd name="connsiteY161" fmla="*/ 60993 h 708693"/>
                <a:gd name="connsiteX162" fmla="*/ 944362 w 2278742"/>
                <a:gd name="connsiteY162" fmla="*/ 99093 h 708693"/>
                <a:gd name="connsiteX163" fmla="*/ 972937 w 2278742"/>
                <a:gd name="connsiteY163" fmla="*/ 241968 h 708693"/>
                <a:gd name="connsiteX164" fmla="*/ 991987 w 2278742"/>
                <a:gd name="connsiteY164" fmla="*/ 270543 h 708693"/>
                <a:gd name="connsiteX165" fmla="*/ 982462 w 2278742"/>
                <a:gd name="connsiteY165" fmla="*/ 299118 h 708693"/>
                <a:gd name="connsiteX166" fmla="*/ 953887 w 2278742"/>
                <a:gd name="connsiteY166" fmla="*/ 289593 h 708693"/>
                <a:gd name="connsiteX167" fmla="*/ 877687 w 2278742"/>
                <a:gd name="connsiteY167" fmla="*/ 261018 h 708693"/>
                <a:gd name="connsiteX168" fmla="*/ 849112 w 2278742"/>
                <a:gd name="connsiteY168" fmla="*/ 175293 h 708693"/>
                <a:gd name="connsiteX169" fmla="*/ 839587 w 2278742"/>
                <a:gd name="connsiteY169" fmla="*/ 146718 h 708693"/>
                <a:gd name="connsiteX170" fmla="*/ 820537 w 2278742"/>
                <a:gd name="connsiteY170" fmla="*/ 70518 h 708693"/>
                <a:gd name="connsiteX171" fmla="*/ 811012 w 2278742"/>
                <a:gd name="connsiteY171" fmla="*/ 41943 h 708693"/>
                <a:gd name="connsiteX172" fmla="*/ 744337 w 2278742"/>
                <a:gd name="connsiteY172" fmla="*/ 13368 h 708693"/>
                <a:gd name="connsiteX173" fmla="*/ 658612 w 2278742"/>
                <a:gd name="connsiteY173" fmla="*/ 51468 h 708693"/>
                <a:gd name="connsiteX174" fmla="*/ 630037 w 2278742"/>
                <a:gd name="connsiteY174" fmla="*/ 80043 h 708693"/>
                <a:gd name="connsiteX175" fmla="*/ 639562 w 2278742"/>
                <a:gd name="connsiteY175" fmla="*/ 203868 h 708693"/>
                <a:gd name="connsiteX176" fmla="*/ 658612 w 2278742"/>
                <a:gd name="connsiteY176" fmla="*/ 232443 h 708693"/>
                <a:gd name="connsiteX177" fmla="*/ 677662 w 2278742"/>
                <a:gd name="connsiteY177" fmla="*/ 289593 h 708693"/>
                <a:gd name="connsiteX178" fmla="*/ 687187 w 2278742"/>
                <a:gd name="connsiteY178" fmla="*/ 318168 h 708693"/>
                <a:gd name="connsiteX179" fmla="*/ 658612 w 2278742"/>
                <a:gd name="connsiteY179" fmla="*/ 337218 h 708693"/>
                <a:gd name="connsiteX180" fmla="*/ 610987 w 2278742"/>
                <a:gd name="connsiteY180" fmla="*/ 289593 h 708693"/>
                <a:gd name="connsiteX181" fmla="*/ 582412 w 2278742"/>
                <a:gd name="connsiteY181" fmla="*/ 270543 h 708693"/>
                <a:gd name="connsiteX182" fmla="*/ 563362 w 2278742"/>
                <a:gd name="connsiteY182" fmla="*/ 241968 h 708693"/>
                <a:gd name="connsiteX183" fmla="*/ 544312 w 2278742"/>
                <a:gd name="connsiteY183" fmla="*/ 165768 h 70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2278742" h="708693">
                  <a:moveTo>
                    <a:pt x="544312" y="165768"/>
                  </a:moveTo>
                  <a:cubicBezTo>
                    <a:pt x="537962" y="148306"/>
                    <a:pt x="530382" y="147432"/>
                    <a:pt x="525262" y="137193"/>
                  </a:cubicBezTo>
                  <a:cubicBezTo>
                    <a:pt x="520772" y="128213"/>
                    <a:pt x="522837" y="115718"/>
                    <a:pt x="515737" y="108618"/>
                  </a:cubicBezTo>
                  <a:cubicBezTo>
                    <a:pt x="508637" y="101518"/>
                    <a:pt x="495939" y="103969"/>
                    <a:pt x="487162" y="99093"/>
                  </a:cubicBezTo>
                  <a:cubicBezTo>
                    <a:pt x="467148" y="87974"/>
                    <a:pt x="430012" y="60993"/>
                    <a:pt x="430012" y="60993"/>
                  </a:cubicBezTo>
                  <a:cubicBezTo>
                    <a:pt x="423662" y="51468"/>
                    <a:pt x="419901" y="39569"/>
                    <a:pt x="410962" y="32418"/>
                  </a:cubicBezTo>
                  <a:cubicBezTo>
                    <a:pt x="386705" y="13012"/>
                    <a:pt x="348742" y="28500"/>
                    <a:pt x="325237" y="32418"/>
                  </a:cubicBezTo>
                  <a:cubicBezTo>
                    <a:pt x="316434" y="58828"/>
                    <a:pt x="298394" y="93898"/>
                    <a:pt x="334762" y="118143"/>
                  </a:cubicBezTo>
                  <a:lnTo>
                    <a:pt x="391912" y="156243"/>
                  </a:lnTo>
                  <a:cubicBezTo>
                    <a:pt x="435581" y="221747"/>
                    <a:pt x="422772" y="191673"/>
                    <a:pt x="439537" y="241968"/>
                  </a:cubicBezTo>
                  <a:cubicBezTo>
                    <a:pt x="394254" y="272157"/>
                    <a:pt x="421822" y="257398"/>
                    <a:pt x="353812" y="280068"/>
                  </a:cubicBezTo>
                  <a:lnTo>
                    <a:pt x="325237" y="289593"/>
                  </a:lnTo>
                  <a:cubicBezTo>
                    <a:pt x="257012" y="266851"/>
                    <a:pt x="335057" y="299364"/>
                    <a:pt x="277612" y="251493"/>
                  </a:cubicBezTo>
                  <a:cubicBezTo>
                    <a:pt x="266704" y="242403"/>
                    <a:pt x="251066" y="240696"/>
                    <a:pt x="239512" y="232443"/>
                  </a:cubicBezTo>
                  <a:cubicBezTo>
                    <a:pt x="177255" y="187973"/>
                    <a:pt x="250869" y="211854"/>
                    <a:pt x="163312" y="194343"/>
                  </a:cubicBezTo>
                  <a:cubicBezTo>
                    <a:pt x="122037" y="197518"/>
                    <a:pt x="79000" y="191520"/>
                    <a:pt x="39487" y="203868"/>
                  </a:cubicBezTo>
                  <a:cubicBezTo>
                    <a:pt x="0" y="216208"/>
                    <a:pt x="7480" y="276444"/>
                    <a:pt x="20437" y="299118"/>
                  </a:cubicBezTo>
                  <a:cubicBezTo>
                    <a:pt x="25418" y="307835"/>
                    <a:pt x="40032" y="304153"/>
                    <a:pt x="49012" y="308643"/>
                  </a:cubicBezTo>
                  <a:cubicBezTo>
                    <a:pt x="59251" y="313763"/>
                    <a:pt x="67065" y="323184"/>
                    <a:pt x="77587" y="327693"/>
                  </a:cubicBezTo>
                  <a:cubicBezTo>
                    <a:pt x="100042" y="337317"/>
                    <a:pt x="166911" y="344536"/>
                    <a:pt x="182362" y="346743"/>
                  </a:cubicBezTo>
                  <a:cubicBezTo>
                    <a:pt x="191887" y="353093"/>
                    <a:pt x="202842" y="357698"/>
                    <a:pt x="210937" y="365793"/>
                  </a:cubicBezTo>
                  <a:cubicBezTo>
                    <a:pt x="226723" y="381579"/>
                    <a:pt x="241354" y="402051"/>
                    <a:pt x="220462" y="422943"/>
                  </a:cubicBezTo>
                  <a:cubicBezTo>
                    <a:pt x="213362" y="430043"/>
                    <a:pt x="201670" y="430210"/>
                    <a:pt x="191887" y="432468"/>
                  </a:cubicBezTo>
                  <a:cubicBezTo>
                    <a:pt x="160337" y="439749"/>
                    <a:pt x="96637" y="451518"/>
                    <a:pt x="96637" y="451518"/>
                  </a:cubicBezTo>
                  <a:cubicBezTo>
                    <a:pt x="99812" y="476918"/>
                    <a:pt x="101583" y="502533"/>
                    <a:pt x="106162" y="527718"/>
                  </a:cubicBezTo>
                  <a:cubicBezTo>
                    <a:pt x="107958" y="537596"/>
                    <a:pt x="109415" y="548453"/>
                    <a:pt x="115687" y="556293"/>
                  </a:cubicBezTo>
                  <a:cubicBezTo>
                    <a:pt x="122838" y="565232"/>
                    <a:pt x="133740" y="570834"/>
                    <a:pt x="144262" y="575343"/>
                  </a:cubicBezTo>
                  <a:cubicBezTo>
                    <a:pt x="156294" y="580500"/>
                    <a:pt x="169662" y="581693"/>
                    <a:pt x="182362" y="584868"/>
                  </a:cubicBezTo>
                  <a:cubicBezTo>
                    <a:pt x="189277" y="583715"/>
                    <a:pt x="252455" y="576239"/>
                    <a:pt x="268087" y="565818"/>
                  </a:cubicBezTo>
                  <a:cubicBezTo>
                    <a:pt x="314900" y="534610"/>
                    <a:pt x="280570" y="543810"/>
                    <a:pt x="315712" y="508668"/>
                  </a:cubicBezTo>
                  <a:cubicBezTo>
                    <a:pt x="323807" y="500573"/>
                    <a:pt x="334348" y="495298"/>
                    <a:pt x="344287" y="489618"/>
                  </a:cubicBezTo>
                  <a:cubicBezTo>
                    <a:pt x="383529" y="467194"/>
                    <a:pt x="392701" y="467130"/>
                    <a:pt x="439537" y="451518"/>
                  </a:cubicBezTo>
                  <a:lnTo>
                    <a:pt x="468112" y="441993"/>
                  </a:lnTo>
                  <a:cubicBezTo>
                    <a:pt x="480812" y="445168"/>
                    <a:pt x="495990" y="443340"/>
                    <a:pt x="506212" y="451518"/>
                  </a:cubicBezTo>
                  <a:cubicBezTo>
                    <a:pt x="514052" y="457790"/>
                    <a:pt x="515737" y="470053"/>
                    <a:pt x="515737" y="480093"/>
                  </a:cubicBezTo>
                  <a:cubicBezTo>
                    <a:pt x="515737" y="505511"/>
                    <a:pt x="502716" y="528103"/>
                    <a:pt x="487162" y="546768"/>
                  </a:cubicBezTo>
                  <a:cubicBezTo>
                    <a:pt x="478538" y="557116"/>
                    <a:pt x="468112" y="565818"/>
                    <a:pt x="458587" y="575343"/>
                  </a:cubicBezTo>
                  <a:cubicBezTo>
                    <a:pt x="466791" y="649178"/>
                    <a:pt x="445219" y="654384"/>
                    <a:pt x="496687" y="680118"/>
                  </a:cubicBezTo>
                  <a:cubicBezTo>
                    <a:pt x="505667" y="684608"/>
                    <a:pt x="515737" y="686468"/>
                    <a:pt x="525262" y="689643"/>
                  </a:cubicBezTo>
                  <a:cubicBezTo>
                    <a:pt x="547487" y="686468"/>
                    <a:pt x="574216" y="693901"/>
                    <a:pt x="591937" y="680118"/>
                  </a:cubicBezTo>
                  <a:cubicBezTo>
                    <a:pt x="607788" y="667790"/>
                    <a:pt x="610987" y="622968"/>
                    <a:pt x="610987" y="622968"/>
                  </a:cubicBezTo>
                  <a:cubicBezTo>
                    <a:pt x="604824" y="567504"/>
                    <a:pt x="590959" y="497070"/>
                    <a:pt x="610987" y="441993"/>
                  </a:cubicBezTo>
                  <a:cubicBezTo>
                    <a:pt x="614418" y="432557"/>
                    <a:pt x="630037" y="435643"/>
                    <a:pt x="639562" y="432468"/>
                  </a:cubicBezTo>
                  <a:cubicBezTo>
                    <a:pt x="661787" y="435643"/>
                    <a:pt x="685721" y="432875"/>
                    <a:pt x="706237" y="441993"/>
                  </a:cubicBezTo>
                  <a:cubicBezTo>
                    <a:pt x="716698" y="446642"/>
                    <a:pt x="722888" y="459374"/>
                    <a:pt x="725287" y="470568"/>
                  </a:cubicBezTo>
                  <a:cubicBezTo>
                    <a:pt x="773437" y="695270"/>
                    <a:pt x="712330" y="501420"/>
                    <a:pt x="744337" y="613443"/>
                  </a:cubicBezTo>
                  <a:cubicBezTo>
                    <a:pt x="747095" y="623097"/>
                    <a:pt x="749372" y="633038"/>
                    <a:pt x="753862" y="642018"/>
                  </a:cubicBezTo>
                  <a:cubicBezTo>
                    <a:pt x="758982" y="652257"/>
                    <a:pt x="763204" y="664526"/>
                    <a:pt x="772912" y="670593"/>
                  </a:cubicBezTo>
                  <a:cubicBezTo>
                    <a:pt x="789940" y="681236"/>
                    <a:pt x="830062" y="689643"/>
                    <a:pt x="830062" y="689643"/>
                  </a:cubicBezTo>
                  <a:cubicBezTo>
                    <a:pt x="858637" y="686468"/>
                    <a:pt x="892786" y="697369"/>
                    <a:pt x="915787" y="680118"/>
                  </a:cubicBezTo>
                  <a:cubicBezTo>
                    <a:pt x="916676" y="679451"/>
                    <a:pt x="903702" y="612624"/>
                    <a:pt x="896737" y="603918"/>
                  </a:cubicBezTo>
                  <a:cubicBezTo>
                    <a:pt x="889586" y="594979"/>
                    <a:pt x="877687" y="591218"/>
                    <a:pt x="868162" y="584868"/>
                  </a:cubicBezTo>
                  <a:cubicBezTo>
                    <a:pt x="864987" y="575343"/>
                    <a:pt x="854908" y="565615"/>
                    <a:pt x="858637" y="556293"/>
                  </a:cubicBezTo>
                  <a:cubicBezTo>
                    <a:pt x="873678" y="518690"/>
                    <a:pt x="953740" y="545559"/>
                    <a:pt x="963412" y="546768"/>
                  </a:cubicBezTo>
                  <a:cubicBezTo>
                    <a:pt x="1046894" y="630250"/>
                    <a:pt x="944732" y="524352"/>
                    <a:pt x="1011037" y="603918"/>
                  </a:cubicBezTo>
                  <a:cubicBezTo>
                    <a:pt x="1019661" y="614266"/>
                    <a:pt x="1030988" y="622145"/>
                    <a:pt x="1039612" y="632493"/>
                  </a:cubicBezTo>
                  <a:cubicBezTo>
                    <a:pt x="1046941" y="641287"/>
                    <a:pt x="1050567" y="652973"/>
                    <a:pt x="1058662" y="661068"/>
                  </a:cubicBezTo>
                  <a:cubicBezTo>
                    <a:pt x="1075360" y="677766"/>
                    <a:pt x="1094121" y="683445"/>
                    <a:pt x="1115812" y="689643"/>
                  </a:cubicBezTo>
                  <a:cubicBezTo>
                    <a:pt x="1128399" y="693239"/>
                    <a:pt x="1140936" y="697438"/>
                    <a:pt x="1153912" y="699168"/>
                  </a:cubicBezTo>
                  <a:cubicBezTo>
                    <a:pt x="1188673" y="703803"/>
                    <a:pt x="1223762" y="705518"/>
                    <a:pt x="1258687" y="708693"/>
                  </a:cubicBezTo>
                  <a:cubicBezTo>
                    <a:pt x="1271387" y="705518"/>
                    <a:pt x="1286565" y="707346"/>
                    <a:pt x="1296787" y="699168"/>
                  </a:cubicBezTo>
                  <a:cubicBezTo>
                    <a:pt x="1315167" y="684464"/>
                    <a:pt x="1302599" y="646055"/>
                    <a:pt x="1296787" y="632493"/>
                  </a:cubicBezTo>
                  <a:cubicBezTo>
                    <a:pt x="1292278" y="621971"/>
                    <a:pt x="1288744" y="607063"/>
                    <a:pt x="1277737" y="603918"/>
                  </a:cubicBezTo>
                  <a:cubicBezTo>
                    <a:pt x="1240976" y="593415"/>
                    <a:pt x="1201537" y="597568"/>
                    <a:pt x="1163437" y="594393"/>
                  </a:cubicBezTo>
                  <a:cubicBezTo>
                    <a:pt x="1151230" y="591341"/>
                    <a:pt x="1110427" y="582175"/>
                    <a:pt x="1096762" y="575343"/>
                  </a:cubicBezTo>
                  <a:cubicBezTo>
                    <a:pt x="1086523" y="570223"/>
                    <a:pt x="1077712" y="562643"/>
                    <a:pt x="1068187" y="556293"/>
                  </a:cubicBezTo>
                  <a:cubicBezTo>
                    <a:pt x="1057860" y="535640"/>
                    <a:pt x="1035303" y="512977"/>
                    <a:pt x="1058662" y="489618"/>
                  </a:cubicBezTo>
                  <a:cubicBezTo>
                    <a:pt x="1065762" y="482518"/>
                    <a:pt x="1077712" y="483268"/>
                    <a:pt x="1087237" y="480093"/>
                  </a:cubicBezTo>
                  <a:cubicBezTo>
                    <a:pt x="1181782" y="487366"/>
                    <a:pt x="1184288" y="480608"/>
                    <a:pt x="1249162" y="499143"/>
                  </a:cubicBezTo>
                  <a:cubicBezTo>
                    <a:pt x="1258816" y="501901"/>
                    <a:pt x="1268960" y="503792"/>
                    <a:pt x="1277737" y="508668"/>
                  </a:cubicBezTo>
                  <a:cubicBezTo>
                    <a:pt x="1297751" y="519787"/>
                    <a:pt x="1334887" y="546768"/>
                    <a:pt x="1334887" y="546768"/>
                  </a:cubicBezTo>
                  <a:cubicBezTo>
                    <a:pt x="1347587" y="565818"/>
                    <a:pt x="1353937" y="591218"/>
                    <a:pt x="1372987" y="603918"/>
                  </a:cubicBezTo>
                  <a:cubicBezTo>
                    <a:pt x="1392037" y="616618"/>
                    <a:pt x="1408417" y="634778"/>
                    <a:pt x="1430137" y="642018"/>
                  </a:cubicBezTo>
                  <a:cubicBezTo>
                    <a:pt x="1447846" y="647921"/>
                    <a:pt x="1479332" y="659228"/>
                    <a:pt x="1496812" y="661068"/>
                  </a:cubicBezTo>
                  <a:cubicBezTo>
                    <a:pt x="1544280" y="666065"/>
                    <a:pt x="1592062" y="667418"/>
                    <a:pt x="1639687" y="670593"/>
                  </a:cubicBezTo>
                  <a:cubicBezTo>
                    <a:pt x="1652387" y="667418"/>
                    <a:pt x="1665200" y="664664"/>
                    <a:pt x="1677787" y="661068"/>
                  </a:cubicBezTo>
                  <a:cubicBezTo>
                    <a:pt x="1687441" y="658310"/>
                    <a:pt x="1709537" y="661068"/>
                    <a:pt x="1706362" y="651543"/>
                  </a:cubicBezTo>
                  <a:cubicBezTo>
                    <a:pt x="1701872" y="638073"/>
                    <a:pt x="1682037" y="635937"/>
                    <a:pt x="1668262" y="632493"/>
                  </a:cubicBezTo>
                  <a:cubicBezTo>
                    <a:pt x="1643429" y="626285"/>
                    <a:pt x="1617462" y="626143"/>
                    <a:pt x="1592062" y="622968"/>
                  </a:cubicBezTo>
                  <a:lnTo>
                    <a:pt x="1534912" y="603918"/>
                  </a:lnTo>
                  <a:lnTo>
                    <a:pt x="1506337" y="594393"/>
                  </a:lnTo>
                  <a:cubicBezTo>
                    <a:pt x="1509512" y="581693"/>
                    <a:pt x="1505923" y="564812"/>
                    <a:pt x="1515862" y="556293"/>
                  </a:cubicBezTo>
                  <a:cubicBezTo>
                    <a:pt x="1531108" y="543225"/>
                    <a:pt x="1573012" y="537243"/>
                    <a:pt x="1573012" y="537243"/>
                  </a:cubicBezTo>
                  <a:cubicBezTo>
                    <a:pt x="1592062" y="540418"/>
                    <a:pt x="1611224" y="542980"/>
                    <a:pt x="1630162" y="546768"/>
                  </a:cubicBezTo>
                  <a:cubicBezTo>
                    <a:pt x="1666150" y="553966"/>
                    <a:pt x="1688965" y="563194"/>
                    <a:pt x="1725412" y="575343"/>
                  </a:cubicBezTo>
                  <a:cubicBezTo>
                    <a:pt x="1734937" y="578518"/>
                    <a:pt x="1745633" y="579299"/>
                    <a:pt x="1753987" y="584868"/>
                  </a:cubicBezTo>
                  <a:cubicBezTo>
                    <a:pt x="1835879" y="639463"/>
                    <a:pt x="1732267" y="574008"/>
                    <a:pt x="1811137" y="613443"/>
                  </a:cubicBezTo>
                  <a:cubicBezTo>
                    <a:pt x="1884995" y="650372"/>
                    <a:pt x="1796463" y="618077"/>
                    <a:pt x="1868287" y="642018"/>
                  </a:cubicBezTo>
                  <a:cubicBezTo>
                    <a:pt x="1890237" y="638360"/>
                    <a:pt x="1930564" y="634692"/>
                    <a:pt x="1954012" y="622968"/>
                  </a:cubicBezTo>
                  <a:cubicBezTo>
                    <a:pt x="1964251" y="617848"/>
                    <a:pt x="1973062" y="610268"/>
                    <a:pt x="1982587" y="603918"/>
                  </a:cubicBezTo>
                  <a:cubicBezTo>
                    <a:pt x="1979412" y="584868"/>
                    <a:pt x="1979169" y="565090"/>
                    <a:pt x="1973062" y="546768"/>
                  </a:cubicBezTo>
                  <a:cubicBezTo>
                    <a:pt x="1959462" y="505969"/>
                    <a:pt x="1955207" y="525207"/>
                    <a:pt x="1925437" y="508668"/>
                  </a:cubicBezTo>
                  <a:cubicBezTo>
                    <a:pt x="1890371" y="489187"/>
                    <a:pt x="1876659" y="467201"/>
                    <a:pt x="1839712" y="461043"/>
                  </a:cubicBezTo>
                  <a:cubicBezTo>
                    <a:pt x="1811352" y="456316"/>
                    <a:pt x="1782562" y="454693"/>
                    <a:pt x="1753987" y="451518"/>
                  </a:cubicBezTo>
                  <a:cubicBezTo>
                    <a:pt x="1744462" y="448343"/>
                    <a:pt x="1735152" y="444428"/>
                    <a:pt x="1725412" y="441993"/>
                  </a:cubicBezTo>
                  <a:cubicBezTo>
                    <a:pt x="1645623" y="422046"/>
                    <a:pt x="1592941" y="428002"/>
                    <a:pt x="1496812" y="422943"/>
                  </a:cubicBezTo>
                  <a:cubicBezTo>
                    <a:pt x="1484112" y="419768"/>
                    <a:pt x="1462852" y="425837"/>
                    <a:pt x="1458712" y="413418"/>
                  </a:cubicBezTo>
                  <a:cubicBezTo>
                    <a:pt x="1455092" y="402558"/>
                    <a:pt x="1477048" y="399488"/>
                    <a:pt x="1487287" y="394368"/>
                  </a:cubicBezTo>
                  <a:cubicBezTo>
                    <a:pt x="1523155" y="376434"/>
                    <a:pt x="1536632" y="374888"/>
                    <a:pt x="1573012" y="365793"/>
                  </a:cubicBezTo>
                  <a:cubicBezTo>
                    <a:pt x="1626987" y="368968"/>
                    <a:pt x="1681323" y="368325"/>
                    <a:pt x="1734937" y="375318"/>
                  </a:cubicBezTo>
                  <a:cubicBezTo>
                    <a:pt x="1754849" y="377915"/>
                    <a:pt x="1772895" y="388463"/>
                    <a:pt x="1792087" y="394368"/>
                  </a:cubicBezTo>
                  <a:cubicBezTo>
                    <a:pt x="1814179" y="401166"/>
                    <a:pt x="1836462" y="407336"/>
                    <a:pt x="1858762" y="413418"/>
                  </a:cubicBezTo>
                  <a:cubicBezTo>
                    <a:pt x="1966319" y="442752"/>
                    <a:pt x="1817551" y="400734"/>
                    <a:pt x="1944487" y="432468"/>
                  </a:cubicBezTo>
                  <a:cubicBezTo>
                    <a:pt x="1954227" y="434903"/>
                    <a:pt x="1963537" y="438818"/>
                    <a:pt x="1973062" y="441993"/>
                  </a:cubicBezTo>
                  <a:cubicBezTo>
                    <a:pt x="1985762" y="451518"/>
                    <a:pt x="1996963" y="463468"/>
                    <a:pt x="2011162" y="470568"/>
                  </a:cubicBezTo>
                  <a:cubicBezTo>
                    <a:pt x="2029123" y="479548"/>
                    <a:pt x="2068312" y="489618"/>
                    <a:pt x="2068312" y="489618"/>
                  </a:cubicBezTo>
                  <a:cubicBezTo>
                    <a:pt x="2132638" y="468176"/>
                    <a:pt x="2053457" y="489618"/>
                    <a:pt x="2154037" y="489618"/>
                  </a:cubicBezTo>
                  <a:cubicBezTo>
                    <a:pt x="2176488" y="489618"/>
                    <a:pt x="2198487" y="483268"/>
                    <a:pt x="2220712" y="480093"/>
                  </a:cubicBezTo>
                  <a:cubicBezTo>
                    <a:pt x="2242456" y="458349"/>
                    <a:pt x="2268189" y="448951"/>
                    <a:pt x="2239762" y="413418"/>
                  </a:cubicBezTo>
                  <a:cubicBezTo>
                    <a:pt x="2233490" y="405578"/>
                    <a:pt x="2220712" y="407068"/>
                    <a:pt x="2211187" y="403893"/>
                  </a:cubicBezTo>
                  <a:cubicBezTo>
                    <a:pt x="2204837" y="394368"/>
                    <a:pt x="2203362" y="377563"/>
                    <a:pt x="2192137" y="375318"/>
                  </a:cubicBezTo>
                  <a:cubicBezTo>
                    <a:pt x="2136010" y="364093"/>
                    <a:pt x="2077667" y="371220"/>
                    <a:pt x="2020687" y="365793"/>
                  </a:cubicBezTo>
                  <a:cubicBezTo>
                    <a:pt x="2010692" y="364841"/>
                    <a:pt x="2001637" y="359443"/>
                    <a:pt x="1992112" y="356268"/>
                  </a:cubicBezTo>
                  <a:cubicBezTo>
                    <a:pt x="1995287" y="346743"/>
                    <a:pt x="1991698" y="329113"/>
                    <a:pt x="2001637" y="327693"/>
                  </a:cubicBezTo>
                  <a:cubicBezTo>
                    <a:pt x="2278742" y="288107"/>
                    <a:pt x="2230526" y="403025"/>
                    <a:pt x="2268337" y="289593"/>
                  </a:cubicBezTo>
                  <a:cubicBezTo>
                    <a:pt x="2265162" y="280068"/>
                    <a:pt x="2265084" y="268858"/>
                    <a:pt x="2258812" y="261018"/>
                  </a:cubicBezTo>
                  <a:cubicBezTo>
                    <a:pt x="2246443" y="245557"/>
                    <a:pt x="2219556" y="237556"/>
                    <a:pt x="2201662" y="232443"/>
                  </a:cubicBezTo>
                  <a:cubicBezTo>
                    <a:pt x="2142069" y="215416"/>
                    <a:pt x="2082124" y="210694"/>
                    <a:pt x="2020687" y="203868"/>
                  </a:cubicBezTo>
                  <a:cubicBezTo>
                    <a:pt x="1929163" y="222173"/>
                    <a:pt x="2013832" y="200895"/>
                    <a:pt x="1934962" y="232443"/>
                  </a:cubicBezTo>
                  <a:cubicBezTo>
                    <a:pt x="1916318" y="239901"/>
                    <a:pt x="1896862" y="245143"/>
                    <a:pt x="1877812" y="251493"/>
                  </a:cubicBezTo>
                  <a:lnTo>
                    <a:pt x="1849237" y="261018"/>
                  </a:lnTo>
                  <a:cubicBezTo>
                    <a:pt x="1804787" y="257843"/>
                    <a:pt x="1760145" y="256700"/>
                    <a:pt x="1715887" y="251493"/>
                  </a:cubicBezTo>
                  <a:cubicBezTo>
                    <a:pt x="1705916" y="250320"/>
                    <a:pt x="1697157" y="243937"/>
                    <a:pt x="1687312" y="241968"/>
                  </a:cubicBezTo>
                  <a:cubicBezTo>
                    <a:pt x="1665297" y="237565"/>
                    <a:pt x="1642862" y="235618"/>
                    <a:pt x="1620637" y="232443"/>
                  </a:cubicBezTo>
                  <a:cubicBezTo>
                    <a:pt x="1611112" y="229268"/>
                    <a:pt x="1592062" y="232958"/>
                    <a:pt x="1592062" y="222918"/>
                  </a:cubicBezTo>
                  <a:cubicBezTo>
                    <a:pt x="1592062" y="212878"/>
                    <a:pt x="1610983" y="216151"/>
                    <a:pt x="1620637" y="213393"/>
                  </a:cubicBezTo>
                  <a:cubicBezTo>
                    <a:pt x="1633224" y="209797"/>
                    <a:pt x="1645824" y="206020"/>
                    <a:pt x="1658737" y="203868"/>
                  </a:cubicBezTo>
                  <a:cubicBezTo>
                    <a:pt x="1715805" y="194357"/>
                    <a:pt x="1794664" y="189366"/>
                    <a:pt x="1849237" y="184818"/>
                  </a:cubicBezTo>
                  <a:cubicBezTo>
                    <a:pt x="1850262" y="184305"/>
                    <a:pt x="1913668" y="154571"/>
                    <a:pt x="1915912" y="146718"/>
                  </a:cubicBezTo>
                  <a:cubicBezTo>
                    <a:pt x="1920955" y="129067"/>
                    <a:pt x="1903478" y="83431"/>
                    <a:pt x="1887337" y="70518"/>
                  </a:cubicBezTo>
                  <a:cubicBezTo>
                    <a:pt x="1879497" y="64246"/>
                    <a:pt x="1867742" y="65483"/>
                    <a:pt x="1858762" y="60993"/>
                  </a:cubicBezTo>
                  <a:cubicBezTo>
                    <a:pt x="1784904" y="24064"/>
                    <a:pt x="1873436" y="56359"/>
                    <a:pt x="1801612" y="32418"/>
                  </a:cubicBezTo>
                  <a:cubicBezTo>
                    <a:pt x="1774450" y="35436"/>
                    <a:pt x="1719227" y="35511"/>
                    <a:pt x="1687312" y="51468"/>
                  </a:cubicBezTo>
                  <a:cubicBezTo>
                    <a:pt x="1677073" y="56588"/>
                    <a:pt x="1669198" y="65869"/>
                    <a:pt x="1658737" y="70518"/>
                  </a:cubicBezTo>
                  <a:cubicBezTo>
                    <a:pt x="1640387" y="78673"/>
                    <a:pt x="1618295" y="78429"/>
                    <a:pt x="1601587" y="89568"/>
                  </a:cubicBezTo>
                  <a:cubicBezTo>
                    <a:pt x="1559542" y="117598"/>
                    <a:pt x="1584237" y="106373"/>
                    <a:pt x="1525387" y="118143"/>
                  </a:cubicBezTo>
                  <a:cubicBezTo>
                    <a:pt x="1515862" y="124493"/>
                    <a:pt x="1503963" y="128254"/>
                    <a:pt x="1496812" y="137193"/>
                  </a:cubicBezTo>
                  <a:cubicBezTo>
                    <a:pt x="1490540" y="145033"/>
                    <a:pt x="1491777" y="156788"/>
                    <a:pt x="1487287" y="165768"/>
                  </a:cubicBezTo>
                  <a:cubicBezTo>
                    <a:pt x="1482167" y="176007"/>
                    <a:pt x="1473357" y="184104"/>
                    <a:pt x="1468237" y="194343"/>
                  </a:cubicBezTo>
                  <a:cubicBezTo>
                    <a:pt x="1463747" y="203323"/>
                    <a:pt x="1464281" y="214564"/>
                    <a:pt x="1458712" y="222918"/>
                  </a:cubicBezTo>
                  <a:cubicBezTo>
                    <a:pt x="1448179" y="238717"/>
                    <a:pt x="1419133" y="261758"/>
                    <a:pt x="1401562" y="270543"/>
                  </a:cubicBezTo>
                  <a:cubicBezTo>
                    <a:pt x="1392582" y="275033"/>
                    <a:pt x="1382512" y="276893"/>
                    <a:pt x="1372987" y="280068"/>
                  </a:cubicBezTo>
                  <a:cubicBezTo>
                    <a:pt x="1353937" y="276893"/>
                    <a:pt x="1332605" y="280125"/>
                    <a:pt x="1315837" y="270543"/>
                  </a:cubicBezTo>
                  <a:cubicBezTo>
                    <a:pt x="1294479" y="258338"/>
                    <a:pt x="1315676" y="185140"/>
                    <a:pt x="1315837" y="184818"/>
                  </a:cubicBezTo>
                  <a:cubicBezTo>
                    <a:pt x="1320957" y="174579"/>
                    <a:pt x="1335618" y="173097"/>
                    <a:pt x="1344412" y="165768"/>
                  </a:cubicBezTo>
                  <a:cubicBezTo>
                    <a:pt x="1354760" y="157144"/>
                    <a:pt x="1362639" y="145817"/>
                    <a:pt x="1372987" y="137193"/>
                  </a:cubicBezTo>
                  <a:cubicBezTo>
                    <a:pt x="1452553" y="70888"/>
                    <a:pt x="1346655" y="173050"/>
                    <a:pt x="1430137" y="89568"/>
                  </a:cubicBezTo>
                  <a:cubicBezTo>
                    <a:pt x="1426962" y="73693"/>
                    <a:pt x="1428644" y="55999"/>
                    <a:pt x="1420612" y="41943"/>
                  </a:cubicBezTo>
                  <a:cubicBezTo>
                    <a:pt x="1411923" y="26737"/>
                    <a:pt x="1378129" y="18257"/>
                    <a:pt x="1363462" y="13368"/>
                  </a:cubicBezTo>
                  <a:cubicBezTo>
                    <a:pt x="1289627" y="21572"/>
                    <a:pt x="1284421" y="0"/>
                    <a:pt x="1258687" y="51468"/>
                  </a:cubicBezTo>
                  <a:cubicBezTo>
                    <a:pt x="1254197" y="60448"/>
                    <a:pt x="1251804" y="70357"/>
                    <a:pt x="1249162" y="80043"/>
                  </a:cubicBezTo>
                  <a:cubicBezTo>
                    <a:pt x="1242273" y="105302"/>
                    <a:pt x="1230112" y="156243"/>
                    <a:pt x="1230112" y="156243"/>
                  </a:cubicBezTo>
                  <a:cubicBezTo>
                    <a:pt x="1226937" y="203868"/>
                    <a:pt x="1231519" y="252656"/>
                    <a:pt x="1220587" y="299118"/>
                  </a:cubicBezTo>
                  <a:cubicBezTo>
                    <a:pt x="1217965" y="310261"/>
                    <a:pt x="1203237" y="320413"/>
                    <a:pt x="1192012" y="318168"/>
                  </a:cubicBezTo>
                  <a:cubicBezTo>
                    <a:pt x="1180787" y="315923"/>
                    <a:pt x="1181057" y="297688"/>
                    <a:pt x="1172962" y="289593"/>
                  </a:cubicBezTo>
                  <a:cubicBezTo>
                    <a:pt x="1164867" y="281498"/>
                    <a:pt x="1153912" y="276893"/>
                    <a:pt x="1144387" y="270543"/>
                  </a:cubicBezTo>
                  <a:cubicBezTo>
                    <a:pt x="1114198" y="225260"/>
                    <a:pt x="1128957" y="252828"/>
                    <a:pt x="1106287" y="184818"/>
                  </a:cubicBezTo>
                  <a:lnTo>
                    <a:pt x="1096762" y="156243"/>
                  </a:lnTo>
                  <a:lnTo>
                    <a:pt x="1087237" y="127668"/>
                  </a:lnTo>
                  <a:cubicBezTo>
                    <a:pt x="1084062" y="102268"/>
                    <a:pt x="1092391" y="72438"/>
                    <a:pt x="1077712" y="51468"/>
                  </a:cubicBezTo>
                  <a:cubicBezTo>
                    <a:pt x="1066197" y="35017"/>
                    <a:pt x="1020562" y="32418"/>
                    <a:pt x="1020562" y="32418"/>
                  </a:cubicBezTo>
                  <a:cubicBezTo>
                    <a:pt x="1001445" y="37197"/>
                    <a:pt x="967043" y="41259"/>
                    <a:pt x="953887" y="60993"/>
                  </a:cubicBezTo>
                  <a:cubicBezTo>
                    <a:pt x="946625" y="71885"/>
                    <a:pt x="947537" y="86393"/>
                    <a:pt x="944362" y="99093"/>
                  </a:cubicBezTo>
                  <a:cubicBezTo>
                    <a:pt x="948046" y="132248"/>
                    <a:pt x="950424" y="208198"/>
                    <a:pt x="972937" y="241968"/>
                  </a:cubicBezTo>
                  <a:lnTo>
                    <a:pt x="991987" y="270543"/>
                  </a:lnTo>
                  <a:cubicBezTo>
                    <a:pt x="988812" y="280068"/>
                    <a:pt x="991442" y="294628"/>
                    <a:pt x="982462" y="299118"/>
                  </a:cubicBezTo>
                  <a:cubicBezTo>
                    <a:pt x="973482" y="303608"/>
                    <a:pt x="963288" y="293118"/>
                    <a:pt x="953887" y="289593"/>
                  </a:cubicBezTo>
                  <a:cubicBezTo>
                    <a:pt x="862772" y="255425"/>
                    <a:pt x="942547" y="282638"/>
                    <a:pt x="877687" y="261018"/>
                  </a:cubicBezTo>
                  <a:lnTo>
                    <a:pt x="849112" y="175293"/>
                  </a:lnTo>
                  <a:cubicBezTo>
                    <a:pt x="845937" y="165768"/>
                    <a:pt x="842022" y="156458"/>
                    <a:pt x="839587" y="146718"/>
                  </a:cubicBezTo>
                  <a:cubicBezTo>
                    <a:pt x="833237" y="121318"/>
                    <a:pt x="828816" y="95356"/>
                    <a:pt x="820537" y="70518"/>
                  </a:cubicBezTo>
                  <a:cubicBezTo>
                    <a:pt x="817362" y="60993"/>
                    <a:pt x="818112" y="49043"/>
                    <a:pt x="811012" y="41943"/>
                  </a:cubicBezTo>
                  <a:cubicBezTo>
                    <a:pt x="799242" y="30173"/>
                    <a:pt x="761414" y="19060"/>
                    <a:pt x="744337" y="13368"/>
                  </a:cubicBezTo>
                  <a:cubicBezTo>
                    <a:pt x="702804" y="27212"/>
                    <a:pt x="688801" y="26311"/>
                    <a:pt x="658612" y="51468"/>
                  </a:cubicBezTo>
                  <a:cubicBezTo>
                    <a:pt x="648264" y="60092"/>
                    <a:pt x="639562" y="70518"/>
                    <a:pt x="630037" y="80043"/>
                  </a:cubicBezTo>
                  <a:cubicBezTo>
                    <a:pt x="633212" y="121318"/>
                    <a:pt x="631933" y="163180"/>
                    <a:pt x="639562" y="203868"/>
                  </a:cubicBezTo>
                  <a:cubicBezTo>
                    <a:pt x="641672" y="215120"/>
                    <a:pt x="653963" y="221982"/>
                    <a:pt x="658612" y="232443"/>
                  </a:cubicBezTo>
                  <a:cubicBezTo>
                    <a:pt x="666767" y="250793"/>
                    <a:pt x="671312" y="270543"/>
                    <a:pt x="677662" y="289593"/>
                  </a:cubicBezTo>
                  <a:lnTo>
                    <a:pt x="687187" y="318168"/>
                  </a:lnTo>
                  <a:cubicBezTo>
                    <a:pt x="677662" y="324518"/>
                    <a:pt x="670060" y="337218"/>
                    <a:pt x="658612" y="337218"/>
                  </a:cubicBezTo>
                  <a:cubicBezTo>
                    <a:pt x="633212" y="337218"/>
                    <a:pt x="623687" y="302293"/>
                    <a:pt x="610987" y="289593"/>
                  </a:cubicBezTo>
                  <a:cubicBezTo>
                    <a:pt x="602892" y="281498"/>
                    <a:pt x="591937" y="276893"/>
                    <a:pt x="582412" y="270543"/>
                  </a:cubicBezTo>
                  <a:cubicBezTo>
                    <a:pt x="576062" y="261018"/>
                    <a:pt x="568011" y="252429"/>
                    <a:pt x="563362" y="241968"/>
                  </a:cubicBezTo>
                  <a:cubicBezTo>
                    <a:pt x="543308" y="196846"/>
                    <a:pt x="550662" y="183230"/>
                    <a:pt x="544312" y="16576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>
              <a:off x="1907704" y="3717032"/>
              <a:ext cx="0" cy="21602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>
              <a:off x="2771800" y="3573016"/>
              <a:ext cx="0" cy="28803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25 CuadroTexto"/>
            <p:cNvSpPr txBox="1"/>
            <p:nvPr/>
          </p:nvSpPr>
          <p:spPr>
            <a:xfrm>
              <a:off x="1907704" y="3645024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ATP</a:t>
              </a:r>
              <a:endParaRPr lang="es-MX" sz="16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771800" y="357301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pH</a:t>
              </a:r>
              <a:endParaRPr lang="es-MX" sz="1600" dirty="0"/>
            </a:p>
          </p:txBody>
        </p:sp>
        <p:cxnSp>
          <p:nvCxnSpPr>
            <p:cNvPr id="29" name="28 Conector recto de flecha"/>
            <p:cNvCxnSpPr/>
            <p:nvPr/>
          </p:nvCxnSpPr>
          <p:spPr>
            <a:xfrm>
              <a:off x="1691680" y="2996952"/>
              <a:ext cx="216024" cy="432048"/>
            </a:xfrm>
            <a:prstGeom prst="straightConnector1">
              <a:avLst/>
            </a:prstGeom>
            <a:ln w="76200">
              <a:solidFill>
                <a:srgbClr val="C81E0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flipH="1">
              <a:off x="5220072" y="2636912"/>
              <a:ext cx="360040" cy="504056"/>
            </a:xfrm>
            <a:prstGeom prst="straightConnector1">
              <a:avLst/>
            </a:prstGeom>
            <a:ln w="76200">
              <a:solidFill>
                <a:srgbClr val="C81E0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>
              <a:stCxn id="21" idx="149"/>
            </p:cNvCxnSpPr>
            <p:nvPr/>
          </p:nvCxnSpPr>
          <p:spPr>
            <a:xfrm flipV="1">
              <a:off x="4664560" y="3212977"/>
              <a:ext cx="51457" cy="39664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34 CuadroTexto"/>
            <p:cNvSpPr txBox="1"/>
            <p:nvPr/>
          </p:nvSpPr>
          <p:spPr>
            <a:xfrm>
              <a:off x="4572000" y="294643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ERO</a:t>
              </a:r>
              <a:endParaRPr lang="es-MX" sz="1600" dirty="0"/>
            </a:p>
          </p:txBody>
        </p:sp>
        <p:sp>
          <p:nvSpPr>
            <p:cNvPr id="36" name="35 Rectángulo redondeado"/>
            <p:cNvSpPr/>
            <p:nvPr/>
          </p:nvSpPr>
          <p:spPr>
            <a:xfrm rot="1000896" flipV="1">
              <a:off x="4935987" y="3960240"/>
              <a:ext cx="197677" cy="564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36 Rectángulo redondeado"/>
            <p:cNvSpPr/>
            <p:nvPr/>
          </p:nvSpPr>
          <p:spPr>
            <a:xfrm rot="4287911">
              <a:off x="4810882" y="4089828"/>
              <a:ext cx="216024" cy="517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220072" y="3789040"/>
              <a:ext cx="921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dirty="0" smtClean="0"/>
                <a:t>Apertura</a:t>
              </a:r>
            </a:p>
            <a:p>
              <a:r>
                <a:rPr lang="es-MX" sz="1400" b="1" dirty="0" smtClean="0"/>
                <a:t>del  </a:t>
              </a:r>
              <a:r>
                <a:rPr lang="es-MX" sz="1400" b="1" dirty="0" err="1" smtClean="0"/>
                <a:t>mPTP</a:t>
              </a:r>
              <a:endParaRPr lang="es-MX" sz="1400" b="1" dirty="0"/>
            </a:p>
          </p:txBody>
        </p:sp>
        <p:cxnSp>
          <p:nvCxnSpPr>
            <p:cNvPr id="40" name="39 Conector recto de flecha"/>
            <p:cNvCxnSpPr/>
            <p:nvPr/>
          </p:nvCxnSpPr>
          <p:spPr>
            <a:xfrm>
              <a:off x="4932040" y="3284984"/>
              <a:ext cx="576064" cy="50405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50 CuadroTexto"/>
            <p:cNvSpPr txBox="1"/>
            <p:nvPr/>
          </p:nvSpPr>
          <p:spPr>
            <a:xfrm>
              <a:off x="1450006" y="4437112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/>
                <a:t>Na</a:t>
              </a:r>
              <a:r>
                <a:rPr lang="es-MX" sz="1400" baseline="30000" dirty="0" smtClean="0"/>
                <a:t>+</a:t>
              </a:r>
              <a:r>
                <a:rPr lang="es-MX" sz="1400" dirty="0" smtClean="0"/>
                <a:t>/K </a:t>
              </a:r>
              <a:r>
                <a:rPr lang="es-MX" sz="1400" baseline="30000" dirty="0" smtClean="0"/>
                <a:t>* </a:t>
              </a:r>
              <a:r>
                <a:rPr lang="es-MX" sz="1400" dirty="0" err="1" smtClean="0"/>
                <a:t>ATPasa</a:t>
              </a:r>
              <a:endParaRPr lang="es-MX" sz="1400" dirty="0"/>
            </a:p>
          </p:txBody>
        </p:sp>
        <p:grpSp>
          <p:nvGrpSpPr>
            <p:cNvPr id="7" name="59 Grupo"/>
            <p:cNvGrpSpPr/>
            <p:nvPr/>
          </p:nvGrpSpPr>
          <p:grpSpPr>
            <a:xfrm rot="20806956">
              <a:off x="1808313" y="4040503"/>
              <a:ext cx="360040" cy="432048"/>
              <a:chOff x="-540568" y="3429000"/>
              <a:chExt cx="360040" cy="432048"/>
            </a:xfrm>
          </p:grpSpPr>
          <p:cxnSp>
            <p:nvCxnSpPr>
              <p:cNvPr id="52" name="51 Conector recto de flecha"/>
              <p:cNvCxnSpPr/>
              <p:nvPr/>
            </p:nvCxnSpPr>
            <p:spPr>
              <a:xfrm flipH="1">
                <a:off x="-460176" y="3429000"/>
                <a:ext cx="279648" cy="360040"/>
              </a:xfrm>
              <a:prstGeom prst="straightConnector1">
                <a:avLst/>
              </a:prstGeom>
              <a:ln>
                <a:solidFill>
                  <a:srgbClr val="C81E0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>
                <a:off x="-540568" y="3717032"/>
                <a:ext cx="216024" cy="144016"/>
              </a:xfrm>
              <a:prstGeom prst="line">
                <a:avLst/>
              </a:prstGeom>
              <a:ln>
                <a:solidFill>
                  <a:srgbClr val="C81E02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2" name="61 Conector recto de flecha"/>
            <p:cNvCxnSpPr/>
            <p:nvPr/>
          </p:nvCxnSpPr>
          <p:spPr>
            <a:xfrm>
              <a:off x="2051720" y="4653136"/>
              <a:ext cx="576064" cy="0"/>
            </a:xfrm>
            <a:prstGeom prst="straightConnector1">
              <a:avLst/>
            </a:prstGeom>
            <a:ln>
              <a:solidFill>
                <a:srgbClr val="C81E02"/>
              </a:solidFill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2195736" y="4437112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Sobrecarga </a:t>
              </a:r>
            </a:p>
            <a:p>
              <a:pPr algn="ctr"/>
              <a:r>
                <a:rPr lang="es-MX" sz="1400" dirty="0" smtClean="0"/>
                <a:t>de  Na</a:t>
              </a:r>
              <a:r>
                <a:rPr lang="es-MX" sz="1400" baseline="30000" dirty="0" smtClean="0"/>
                <a:t>+</a:t>
              </a:r>
              <a:endParaRPr lang="es-MX" sz="1400" baseline="30000" dirty="0"/>
            </a:p>
          </p:txBody>
        </p:sp>
        <p:cxnSp>
          <p:nvCxnSpPr>
            <p:cNvPr id="64" name="63 Conector recto de flecha"/>
            <p:cNvCxnSpPr/>
            <p:nvPr/>
          </p:nvCxnSpPr>
          <p:spPr>
            <a:xfrm>
              <a:off x="2987824" y="3861048"/>
              <a:ext cx="72008" cy="576064"/>
            </a:xfrm>
            <a:prstGeom prst="straightConnector1">
              <a:avLst/>
            </a:prstGeom>
            <a:ln>
              <a:solidFill>
                <a:srgbClr val="C81E0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64 Conector recto de flecha"/>
            <p:cNvCxnSpPr/>
            <p:nvPr/>
          </p:nvCxnSpPr>
          <p:spPr>
            <a:xfrm>
              <a:off x="3203848" y="4941168"/>
              <a:ext cx="216024" cy="144016"/>
            </a:xfrm>
            <a:prstGeom prst="straightConnector1">
              <a:avLst/>
            </a:prstGeom>
            <a:ln>
              <a:solidFill>
                <a:srgbClr val="C81E0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67 CuadroTexto"/>
            <p:cNvSpPr txBox="1"/>
            <p:nvPr/>
          </p:nvSpPr>
          <p:spPr>
            <a:xfrm>
              <a:off x="2843808" y="5066020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Sobrecarga </a:t>
              </a:r>
            </a:p>
            <a:p>
              <a:pPr algn="ctr"/>
              <a:r>
                <a:rPr lang="es-MX" sz="1400" dirty="0" smtClean="0"/>
                <a:t>de  Ca</a:t>
              </a:r>
              <a:r>
                <a:rPr lang="es-MX" sz="1400" baseline="30000" dirty="0" smtClean="0"/>
                <a:t>2+</a:t>
              </a:r>
              <a:endParaRPr lang="es-MX" sz="1400" baseline="30000" dirty="0"/>
            </a:p>
          </p:txBody>
        </p:sp>
        <p:cxnSp>
          <p:nvCxnSpPr>
            <p:cNvPr id="71" name="70 Conector recto de flecha"/>
            <p:cNvCxnSpPr>
              <a:stCxn id="68" idx="0"/>
            </p:cNvCxnSpPr>
            <p:nvPr/>
          </p:nvCxnSpPr>
          <p:spPr>
            <a:xfrm flipV="1">
              <a:off x="3779912" y="4293096"/>
              <a:ext cx="1512168" cy="77292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78 Arco"/>
            <p:cNvSpPr/>
            <p:nvPr/>
          </p:nvSpPr>
          <p:spPr>
            <a:xfrm rot="17999485">
              <a:off x="3563453" y="3147434"/>
              <a:ext cx="2747480" cy="2725698"/>
            </a:xfrm>
            <a:prstGeom prst="arc">
              <a:avLst>
                <a:gd name="adj1" fmla="val 12973365"/>
                <a:gd name="adj2" fmla="val 18968375"/>
              </a:avLst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83" name="82 Conector recto de flecha"/>
            <p:cNvCxnSpPr/>
            <p:nvPr/>
          </p:nvCxnSpPr>
          <p:spPr>
            <a:xfrm>
              <a:off x="5508104" y="4293096"/>
              <a:ext cx="0" cy="1512168"/>
            </a:xfrm>
            <a:prstGeom prst="straightConnector1">
              <a:avLst/>
            </a:prstGeom>
            <a:ln w="57150"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7" name="86 Conector recto de flecha"/>
          <p:cNvCxnSpPr/>
          <p:nvPr/>
        </p:nvCxnSpPr>
        <p:spPr>
          <a:xfrm>
            <a:off x="3347864" y="4869160"/>
            <a:ext cx="0" cy="6480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2915816" y="5445224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Necrosis</a:t>
            </a:r>
            <a:endParaRPr lang="es-MX" dirty="0"/>
          </a:p>
        </p:txBody>
      </p:sp>
      <p:sp>
        <p:nvSpPr>
          <p:cNvPr id="89" name="88 Triángulo isósceles"/>
          <p:cNvSpPr/>
          <p:nvPr/>
        </p:nvSpPr>
        <p:spPr>
          <a:xfrm>
            <a:off x="2267744" y="5877272"/>
            <a:ext cx="4896544" cy="432048"/>
          </a:xfrm>
          <a:prstGeom prst="triangle">
            <a:avLst>
              <a:gd name="adj" fmla="val 99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49 Elipse"/>
          <p:cNvSpPr/>
          <p:nvPr/>
        </p:nvSpPr>
        <p:spPr>
          <a:xfrm>
            <a:off x="5148064" y="3140968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</a:rPr>
              <a:t>¿Qué es el poro de la transición de la permeabilidad mitocondrial? (</a:t>
            </a:r>
            <a:r>
              <a:rPr lang="es-MX" sz="2000" dirty="0" err="1" smtClean="0">
                <a:solidFill>
                  <a:schemeClr val="tx2">
                    <a:lumMod val="50000"/>
                  </a:schemeClr>
                </a:solidFill>
              </a:rPr>
              <a:t>mPTP</a:t>
            </a: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95936" y="134076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C00000"/>
                </a:solidFill>
              </a:rPr>
              <a:t>Es un poro no selectivo en las membranas mitocondriales que permite el aumento en la permeabilidad a iones y solutos con masas de 1500 Da</a:t>
            </a:r>
          </a:p>
          <a:p>
            <a:pPr algn="ctr"/>
            <a:endParaRPr lang="es-MX" dirty="0" smtClean="0">
              <a:solidFill>
                <a:srgbClr val="C00000"/>
              </a:solidFill>
            </a:endParaRPr>
          </a:p>
          <a:p>
            <a:pPr algn="ctr"/>
            <a:r>
              <a:rPr lang="es-MX" dirty="0" smtClean="0">
                <a:solidFill>
                  <a:srgbClr val="C00000"/>
                </a:solidFill>
              </a:rPr>
              <a:t>Se le ha identificado como un canal de alta conductancia (1-1.3 </a:t>
            </a:r>
            <a:r>
              <a:rPr lang="es-MX" dirty="0" err="1" smtClean="0">
                <a:solidFill>
                  <a:srgbClr val="C00000"/>
                </a:solidFill>
              </a:rPr>
              <a:t>nS</a:t>
            </a:r>
            <a:r>
              <a:rPr lang="es-MX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endParaRPr lang="es-MX" dirty="0">
              <a:solidFill>
                <a:srgbClr val="C00000"/>
              </a:solidFill>
            </a:endParaRPr>
          </a:p>
          <a:p>
            <a:pPr algn="ctr"/>
            <a:r>
              <a:rPr lang="es-MX" dirty="0" smtClean="0">
                <a:solidFill>
                  <a:srgbClr val="C00000"/>
                </a:solidFill>
              </a:rPr>
              <a:t>Está regulado por especies reactivas de oxígeno y por [Ca</a:t>
            </a:r>
            <a:r>
              <a:rPr lang="es-MX" baseline="30000" dirty="0" smtClean="0">
                <a:solidFill>
                  <a:srgbClr val="C00000"/>
                </a:solidFill>
              </a:rPr>
              <a:t>2+</a:t>
            </a:r>
            <a:r>
              <a:rPr lang="es-MX" dirty="0" smtClean="0">
                <a:solidFill>
                  <a:srgbClr val="C00000"/>
                </a:solidFill>
              </a:rPr>
              <a:t>]m</a:t>
            </a:r>
          </a:p>
          <a:p>
            <a:pPr algn="ctr"/>
            <a:endParaRPr lang="es-MX" dirty="0" smtClean="0">
              <a:solidFill>
                <a:srgbClr val="C00000"/>
              </a:solidFill>
            </a:endParaRPr>
          </a:p>
          <a:p>
            <a:pPr algn="ctr"/>
            <a:endParaRPr lang="es-MX" dirty="0" smtClean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1640" y="4941168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Se inhibe en el rango 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</a:rPr>
              <a:t>submicromolar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 por 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</a:rPr>
              <a:t>Ciclosporina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 A</a:t>
            </a:r>
          </a:p>
          <a:p>
            <a:pPr algn="ctr"/>
            <a:endParaRPr lang="es-MX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/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Su apertura se regula tras la activación de 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</a:rPr>
              <a:t>cinasas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 RISK (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</a:rPr>
              <a:t>reperfusion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</a:rPr>
              <a:t>injury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</a:rPr>
              <a:t>survival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s-MX" dirty="0" err="1" smtClean="0">
                <a:solidFill>
                  <a:srgbClr val="C00000"/>
                </a:solidFill>
                <a:latin typeface="Arial Rounded MT Bold" pitchFamily="34" charset="0"/>
              </a:rPr>
              <a:t>kinases</a:t>
            </a:r>
            <a:r>
              <a:rPr lang="es-MX" dirty="0" smtClean="0">
                <a:solidFill>
                  <a:srgbClr val="C00000"/>
                </a:solidFill>
                <a:latin typeface="Arial Rounded MT Bold" pitchFamily="34" charset="0"/>
              </a:rPr>
              <a:t>) en corazones post-acondicionados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463486" cy="381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4313" y="71438"/>
            <a:ext cx="8715375" cy="6643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500188" y="571500"/>
            <a:ext cx="5429250" cy="3357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795338" y="3929063"/>
            <a:ext cx="7277100" cy="2571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317" name="5 CuadroTexto"/>
          <p:cNvSpPr txBox="1">
            <a:spLocks noChangeArrowheads="1"/>
          </p:cNvSpPr>
          <p:nvPr/>
        </p:nvSpPr>
        <p:spPr bwMode="auto">
          <a:xfrm>
            <a:off x="1500188" y="723900"/>
            <a:ext cx="2963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/>
              <a:t>CORAZON AISLADO (LANGENDORFF)</a:t>
            </a:r>
            <a:endParaRPr lang="es-MX" sz="1200">
              <a:latin typeface="Calibri" pitchFamily="34" charset="0"/>
            </a:endParaRPr>
          </a:p>
        </p:txBody>
      </p:sp>
      <p:grpSp>
        <p:nvGrpSpPr>
          <p:cNvPr id="2" name="16 Grupo"/>
          <p:cNvGrpSpPr>
            <a:grpSpLocks/>
          </p:cNvGrpSpPr>
          <p:nvPr/>
        </p:nvGrpSpPr>
        <p:grpSpPr bwMode="auto">
          <a:xfrm>
            <a:off x="2357438" y="1143000"/>
            <a:ext cx="4071937" cy="2500313"/>
            <a:chOff x="2643174" y="1142984"/>
            <a:chExt cx="3670301" cy="2070100"/>
          </a:xfrm>
        </p:grpSpPr>
        <p:sp>
          <p:nvSpPr>
            <p:cNvPr id="13329" name="2 CuadroTexto"/>
            <p:cNvSpPr txBox="1">
              <a:spLocks noChangeArrowheads="1"/>
            </p:cNvSpPr>
            <p:nvPr/>
          </p:nvSpPr>
          <p:spPr bwMode="auto">
            <a:xfrm>
              <a:off x="4962498" y="1498572"/>
              <a:ext cx="1056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/>
                <a:t>Modelos</a:t>
              </a:r>
            </a:p>
          </p:txBody>
        </p:sp>
        <p:pic>
          <p:nvPicPr>
            <p:cNvPr id="133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643174" y="1142984"/>
              <a:ext cx="2016125" cy="207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2175" y="1268397"/>
              <a:ext cx="151130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4802427" y="1267848"/>
              <a:ext cx="1511048" cy="115268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</p:grpSp>
      <p:grpSp>
        <p:nvGrpSpPr>
          <p:cNvPr id="3" name="17 Grupo"/>
          <p:cNvGrpSpPr>
            <a:grpSpLocks/>
          </p:cNvGrpSpPr>
          <p:nvPr/>
        </p:nvGrpSpPr>
        <p:grpSpPr bwMode="auto">
          <a:xfrm>
            <a:off x="785813" y="3786188"/>
            <a:ext cx="6858000" cy="2643187"/>
            <a:chOff x="1597722" y="3973705"/>
            <a:chExt cx="5760360" cy="1944687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38432" y="3973705"/>
              <a:ext cx="2516188" cy="194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13 CuadroTexto"/>
            <p:cNvSpPr txBox="1">
              <a:spLocks noChangeArrowheads="1"/>
            </p:cNvSpPr>
            <p:nvPr/>
          </p:nvSpPr>
          <p:spPr bwMode="auto">
            <a:xfrm>
              <a:off x="1597722" y="4107886"/>
              <a:ext cx="1593106" cy="203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200"/>
                <a:t>IN VIVO (OPEN CHEST)</a:t>
              </a:r>
            </a:p>
          </p:txBody>
        </p:sp>
        <p:pic>
          <p:nvPicPr>
            <p:cNvPr id="1332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38945" y="4641871"/>
              <a:ext cx="647700" cy="99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38 Conector recto"/>
            <p:cNvCxnSpPr/>
            <p:nvPr/>
          </p:nvCxnSpPr>
          <p:spPr>
            <a:xfrm rot="5400000">
              <a:off x="6025841" y="5109566"/>
              <a:ext cx="10803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V="1">
              <a:off x="2893803" y="4569375"/>
              <a:ext cx="2304144" cy="6482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2965808" y="5217604"/>
              <a:ext cx="2232140" cy="4321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97495" y="4568846"/>
              <a:ext cx="1368425" cy="108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42 Rectángulo"/>
            <p:cNvSpPr/>
            <p:nvPr/>
          </p:nvSpPr>
          <p:spPr>
            <a:xfrm>
              <a:off x="5197947" y="4569375"/>
              <a:ext cx="2160135" cy="108038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2643188" y="142875"/>
            <a:ext cx="4143375" cy="4000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latin typeface="+mn-lt"/>
                <a:cs typeface="Arial" pitchFamily="34" charset="0"/>
              </a:rPr>
              <a:t>MODELOS EXPERIMENTALES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CuadroTexto"/>
          <p:cNvSpPr txBox="1"/>
          <p:nvPr/>
        </p:nvSpPr>
        <p:spPr>
          <a:xfrm>
            <a:off x="1475656" y="4462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MX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POST-ACONDICIONAMIENTO ISQUÉMICO vs. CICLOSPORINA A </a:t>
            </a:r>
          </a:p>
        </p:txBody>
      </p:sp>
      <p:grpSp>
        <p:nvGrpSpPr>
          <p:cNvPr id="2" name="32 Grupo"/>
          <p:cNvGrpSpPr/>
          <p:nvPr/>
        </p:nvGrpSpPr>
        <p:grpSpPr>
          <a:xfrm>
            <a:off x="1691680" y="1268761"/>
            <a:ext cx="5517524" cy="1409556"/>
            <a:chOff x="539552" y="3573017"/>
            <a:chExt cx="7848872" cy="1944215"/>
          </a:xfrm>
        </p:grpSpPr>
        <p:cxnSp>
          <p:nvCxnSpPr>
            <p:cNvPr id="20" name="19 Conector recto"/>
            <p:cNvCxnSpPr/>
            <p:nvPr/>
          </p:nvCxnSpPr>
          <p:spPr bwMode="auto">
            <a:xfrm rot="5400000">
              <a:off x="6177757" y="5408488"/>
              <a:ext cx="2159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650" t="14701" r="32879" b="66179"/>
            <a:stretch>
              <a:fillRect/>
            </a:stretch>
          </p:blipFill>
          <p:spPr bwMode="auto">
            <a:xfrm>
              <a:off x="539552" y="3573017"/>
              <a:ext cx="7848872" cy="1160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650" t="14701" r="32879" b="66179"/>
          <a:stretch>
            <a:fillRect/>
          </a:stretch>
        </p:blipFill>
        <p:spPr bwMode="auto">
          <a:xfrm>
            <a:off x="1691680" y="2060848"/>
            <a:ext cx="5517524" cy="841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491880" y="2238980"/>
            <a:ext cx="4956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+ CSA</a:t>
            </a:r>
            <a:endParaRPr lang="es-MX" sz="1050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3059832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339752" y="299695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CSA  (</a:t>
            </a:r>
            <a:r>
              <a:rPr lang="es-MX" sz="1200" dirty="0" err="1" smtClean="0"/>
              <a:t>i.v.</a:t>
            </a:r>
            <a:r>
              <a:rPr lang="es-MX" sz="1200" dirty="0" smtClean="0"/>
              <a:t>)</a:t>
            </a:r>
            <a:endParaRPr lang="es-MX" sz="1200" dirty="0"/>
          </a:p>
        </p:txBody>
      </p:sp>
      <p:grpSp>
        <p:nvGrpSpPr>
          <p:cNvPr id="51" name="50 Grupo"/>
          <p:cNvGrpSpPr/>
          <p:nvPr/>
        </p:nvGrpSpPr>
        <p:grpSpPr>
          <a:xfrm>
            <a:off x="1020705" y="3284984"/>
            <a:ext cx="6647639" cy="3312368"/>
            <a:chOff x="1020705" y="3284984"/>
            <a:chExt cx="6647639" cy="3312368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309" t="50000" r="33220" b="32351"/>
            <a:stretch>
              <a:fillRect/>
            </a:stretch>
          </p:blipFill>
          <p:spPr bwMode="auto">
            <a:xfrm>
              <a:off x="1691680" y="3284984"/>
              <a:ext cx="5517524" cy="7768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44" name="43 Grupo"/>
            <p:cNvGrpSpPr/>
            <p:nvPr/>
          </p:nvGrpSpPr>
          <p:grpSpPr>
            <a:xfrm>
              <a:off x="1043608" y="4293096"/>
              <a:ext cx="6624736" cy="2254302"/>
              <a:chOff x="1043608" y="4293096"/>
              <a:chExt cx="6624736" cy="2254302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32030"/>
              <a:stretch>
                <a:fillRect/>
              </a:stretch>
            </p:blipFill>
            <p:spPr bwMode="auto">
              <a:xfrm>
                <a:off x="5148064" y="4437112"/>
                <a:ext cx="2433578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6710" r="52069"/>
              <a:stretch>
                <a:fillRect/>
              </a:stretch>
            </p:blipFill>
            <p:spPr bwMode="auto">
              <a:xfrm>
                <a:off x="1043608" y="4365104"/>
                <a:ext cx="2736304" cy="2182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40 Rectángulo"/>
              <p:cNvSpPr/>
              <p:nvPr/>
            </p:nvSpPr>
            <p:spPr>
              <a:xfrm>
                <a:off x="6516216" y="4581128"/>
                <a:ext cx="1008112" cy="1440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372200" y="4653136"/>
                <a:ext cx="1152128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5724128" y="4293096"/>
                <a:ext cx="194421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 P&lt;0.001</a:t>
                </a:r>
                <a:endParaRPr lang="es-MX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103203" y="5200980"/>
              <a:ext cx="2520280" cy="27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51 Rectángulo"/>
          <p:cNvSpPr/>
          <p:nvPr/>
        </p:nvSpPr>
        <p:spPr>
          <a:xfrm>
            <a:off x="611560" y="6487452"/>
            <a:ext cx="8280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i="1" dirty="0" err="1" smtClean="0">
                <a:latin typeface="Arial" pitchFamily="34" charset="0"/>
                <a:cs typeface="Arial" pitchFamily="34" charset="0"/>
              </a:rPr>
              <a:t>Ikeda</a:t>
            </a:r>
            <a:r>
              <a:rPr lang="es-MX" sz="1050" i="1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s-MX" sz="1050" i="1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es-MX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050" i="1" dirty="0" err="1" smtClean="0">
                <a:latin typeface="Arial" pitchFamily="34" charset="0"/>
                <a:cs typeface="Arial" pitchFamily="34" charset="0"/>
              </a:rPr>
              <a:t>Reports</a:t>
            </a:r>
            <a:r>
              <a:rPr lang="es-MX" sz="1050" i="1" dirty="0" smtClean="0">
                <a:latin typeface="Arial" pitchFamily="34" charset="0"/>
                <a:cs typeface="Arial" pitchFamily="34" charset="0"/>
              </a:rPr>
              <a:t> 2016                                                                           Hernández-</a:t>
            </a:r>
            <a:r>
              <a:rPr lang="es-MX" sz="1050" i="1" dirty="0" err="1" smtClean="0">
                <a:latin typeface="Arial" pitchFamily="34" charset="0"/>
                <a:cs typeface="Arial" pitchFamily="34" charset="0"/>
              </a:rPr>
              <a:t>Resendiz</a:t>
            </a:r>
            <a:r>
              <a:rPr lang="es-MX" sz="1050" i="1" dirty="0" smtClean="0">
                <a:latin typeface="Arial" pitchFamily="34" charset="0"/>
                <a:cs typeface="Arial" pitchFamily="34" charset="0"/>
              </a:rPr>
              <a:t> et al., J. </a:t>
            </a:r>
            <a:r>
              <a:rPr lang="es-MX" sz="1050" i="1" dirty="0" err="1" smtClean="0">
                <a:latin typeface="Arial" pitchFamily="34" charset="0"/>
                <a:cs typeface="Arial" pitchFamily="34" charset="0"/>
              </a:rPr>
              <a:t>Card</a:t>
            </a:r>
            <a:r>
              <a:rPr lang="es-MX" sz="105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050" i="1" dirty="0" err="1" smtClean="0">
                <a:latin typeface="Arial" pitchFamily="34" charset="0"/>
                <a:cs typeface="Arial" pitchFamily="34" charset="0"/>
              </a:rPr>
              <a:t>Fail</a:t>
            </a:r>
            <a:r>
              <a:rPr lang="es-MX" sz="1050" i="1" dirty="0" smtClean="0">
                <a:latin typeface="Arial" pitchFamily="34" charset="0"/>
                <a:cs typeface="Arial" pitchFamily="34" charset="0"/>
              </a:rPr>
              <a:t>. 2013</a:t>
            </a:r>
            <a:endParaRPr lang="es-MX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Arco"/>
          <p:cNvSpPr/>
          <p:nvPr/>
        </p:nvSpPr>
        <p:spPr>
          <a:xfrm flipH="1">
            <a:off x="611560" y="2420888"/>
            <a:ext cx="2016224" cy="3240360"/>
          </a:xfrm>
          <a:prstGeom prst="arc">
            <a:avLst>
              <a:gd name="adj1" fmla="val 16179149"/>
              <a:gd name="adj2" fmla="val 3611464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Arco"/>
          <p:cNvSpPr/>
          <p:nvPr/>
        </p:nvSpPr>
        <p:spPr>
          <a:xfrm>
            <a:off x="6804248" y="3645024"/>
            <a:ext cx="1152128" cy="1872208"/>
          </a:xfrm>
          <a:prstGeom prst="arc">
            <a:avLst>
              <a:gd name="adj1" fmla="val 16267378"/>
              <a:gd name="adj2" fmla="val 425517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27114"/>
          <a:stretch>
            <a:fillRect/>
          </a:stretch>
        </p:blipFill>
        <p:spPr bwMode="auto">
          <a:xfrm>
            <a:off x="251520" y="1052736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36912"/>
            <a:ext cx="432048" cy="50453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430213" cy="3683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708920"/>
            <a:ext cx="29392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4499992" y="-6034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Efecto </a:t>
            </a:r>
            <a:endParaRPr lang="es-MX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74543" t="8108" r="609" b="82883"/>
          <a:stretch>
            <a:fillRect/>
          </a:stretch>
        </p:blipFill>
        <p:spPr bwMode="auto">
          <a:xfrm>
            <a:off x="3275856" y="1340768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84207" t="23611" r="609" b="65128"/>
          <a:stretch>
            <a:fillRect/>
          </a:stretch>
        </p:blipFill>
        <p:spPr bwMode="auto">
          <a:xfrm>
            <a:off x="3419872" y="1772816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 l="82826" t="16855" r="609" b="74136"/>
          <a:stretch>
            <a:fillRect/>
          </a:stretch>
        </p:blipFill>
        <p:spPr bwMode="auto">
          <a:xfrm>
            <a:off x="3419872" y="2276872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32 Conector recto de flecha"/>
          <p:cNvCxnSpPr/>
          <p:nvPr/>
        </p:nvCxnSpPr>
        <p:spPr>
          <a:xfrm>
            <a:off x="4716016" y="170080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35 Arco"/>
          <p:cNvSpPr/>
          <p:nvPr/>
        </p:nvSpPr>
        <p:spPr>
          <a:xfrm>
            <a:off x="4788024" y="2708920"/>
            <a:ext cx="936104" cy="432048"/>
          </a:xfrm>
          <a:prstGeom prst="arc">
            <a:avLst>
              <a:gd name="adj1" fmla="val 11280603"/>
              <a:gd name="adj2" fmla="val 19877417"/>
            </a:avLst>
          </a:prstGeom>
          <a:ln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CuadroTexto"/>
          <p:cNvSpPr txBox="1"/>
          <p:nvPr/>
        </p:nvSpPr>
        <p:spPr>
          <a:xfrm>
            <a:off x="5580112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NAD</a:t>
            </a:r>
            <a:r>
              <a:rPr lang="es-MX" baseline="30000" dirty="0" smtClean="0"/>
              <a:t>+</a:t>
            </a:r>
            <a:endParaRPr lang="es-MX" baseline="30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914489" y="188640"/>
            <a:ext cx="8157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Regulación de la apertura del poro de la transición de la permeabilidad </a:t>
            </a:r>
          </a:p>
          <a:p>
            <a:pPr algn="ctr"/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Mitocondrial por CSA</a:t>
            </a:r>
            <a:endParaRPr lang="es-MX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11560" y="3933056"/>
            <a:ext cx="2590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i="1" dirty="0" smtClean="0">
                <a:latin typeface="Arial" pitchFamily="34" charset="0"/>
                <a:cs typeface="Arial" pitchFamily="34" charset="0"/>
              </a:rPr>
              <a:t>García-Niño et al. Basic Res </a:t>
            </a:r>
            <a:r>
              <a:rPr lang="es-MX" sz="1050" i="1" dirty="0" err="1" smtClean="0">
                <a:latin typeface="Arial" pitchFamily="34" charset="0"/>
                <a:cs typeface="Arial" pitchFamily="34" charset="0"/>
              </a:rPr>
              <a:t>Card</a:t>
            </a:r>
            <a:r>
              <a:rPr lang="es-MX" sz="1050" i="1" dirty="0" smtClean="0">
                <a:latin typeface="Arial" pitchFamily="34" charset="0"/>
                <a:cs typeface="Arial" pitchFamily="34" charset="0"/>
              </a:rPr>
              <a:t>. 2017</a:t>
            </a:r>
            <a:endParaRPr lang="es-MX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 flipH="1">
            <a:off x="6263679" y="5373216"/>
            <a:ext cx="28803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Arial" pitchFamily="34" charset="0"/>
                <a:cs typeface="Arial" pitchFamily="34" charset="0"/>
              </a:rPr>
              <a:t>Correa et al., </a:t>
            </a:r>
            <a:r>
              <a:rPr lang="en-US" sz="1050" i="1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 J </a:t>
            </a:r>
            <a:r>
              <a:rPr lang="en-US" sz="1050" i="1" dirty="0" err="1" smtClean="0">
                <a:latin typeface="Arial" pitchFamily="34" charset="0"/>
                <a:cs typeface="Arial" pitchFamily="34" charset="0"/>
              </a:rPr>
              <a:t>Biochem</a:t>
            </a: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 Cell Biol. 2007</a:t>
            </a:r>
            <a:endParaRPr lang="es-MX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499992" y="2780928"/>
            <a:ext cx="460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NAD+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347864" y="1362254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Control</a:t>
            </a:r>
            <a:endParaRPr lang="es-MX" sz="1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83568" y="908720"/>
            <a:ext cx="15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Hinchamiento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521" y="3995473"/>
            <a:ext cx="3396727" cy="224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424" y="1305635"/>
            <a:ext cx="430213" cy="3683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533472" y="130563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Δψ</a:t>
            </a:r>
            <a:r>
              <a:rPr lang="es-MX" sz="1600" dirty="0" smtClean="0"/>
              <a:t> (-)</a:t>
            </a:r>
            <a:endParaRPr lang="es-MX" sz="1600" dirty="0"/>
          </a:p>
        </p:txBody>
      </p:sp>
      <p:pic>
        <p:nvPicPr>
          <p:cNvPr id="7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508" y="3068960"/>
            <a:ext cx="431640" cy="50405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556556" y="321297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Δψ</a:t>
            </a:r>
            <a:r>
              <a:rPr lang="es-MX" sz="1600" dirty="0" smtClean="0"/>
              <a:t> (+)</a:t>
            </a:r>
            <a:endParaRPr lang="es-MX" sz="1600" dirty="0"/>
          </a:p>
        </p:txBody>
      </p:sp>
      <p:sp>
        <p:nvSpPr>
          <p:cNvPr id="12" name="11 Triángulo isósceles"/>
          <p:cNvSpPr/>
          <p:nvPr/>
        </p:nvSpPr>
        <p:spPr>
          <a:xfrm flipV="1">
            <a:off x="6245440" y="1737683"/>
            <a:ext cx="216024" cy="1224136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Arco"/>
          <p:cNvSpPr/>
          <p:nvPr/>
        </p:nvSpPr>
        <p:spPr>
          <a:xfrm flipH="1">
            <a:off x="4572000" y="3284984"/>
            <a:ext cx="1872208" cy="1080120"/>
          </a:xfrm>
          <a:prstGeom prst="arc">
            <a:avLst>
              <a:gd name="adj1" fmla="val 14116228"/>
              <a:gd name="adj2" fmla="val 408768"/>
            </a:avLst>
          </a:prstGeom>
          <a:ln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6124508" y="3140968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Cyt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c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6732240" y="49411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565318" y="4725144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Apoptosis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r="21240"/>
          <a:stretch>
            <a:fillRect/>
          </a:stretch>
        </p:blipFill>
        <p:spPr bwMode="auto">
          <a:xfrm>
            <a:off x="755576" y="1325364"/>
            <a:ext cx="352839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 l="82826" t="16855" r="609" b="74136"/>
          <a:stretch>
            <a:fillRect/>
          </a:stretch>
        </p:blipFill>
        <p:spPr bwMode="auto">
          <a:xfrm>
            <a:off x="4139952" y="2549500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CuadroTexto"/>
          <p:cNvSpPr txBox="1"/>
          <p:nvPr/>
        </p:nvSpPr>
        <p:spPr>
          <a:xfrm>
            <a:off x="4067944" y="1562874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Control</a:t>
            </a:r>
            <a:endParaRPr lang="es-MX" sz="16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067944" y="1844824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 IR+ </a:t>
            </a:r>
            <a:r>
              <a:rPr lang="es-MX" sz="1600" dirty="0" err="1" smtClean="0"/>
              <a:t>PostC</a:t>
            </a:r>
            <a:endParaRPr lang="es-MX" sz="16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971600" y="6165304"/>
            <a:ext cx="25907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i="1" dirty="0" smtClean="0">
                <a:latin typeface="Arial" pitchFamily="34" charset="0"/>
                <a:cs typeface="Arial" pitchFamily="34" charset="0"/>
              </a:rPr>
              <a:t>García-Niño et al. Basic Res </a:t>
            </a:r>
            <a:r>
              <a:rPr lang="es-MX" sz="1050" i="1" dirty="0" err="1" smtClean="0">
                <a:latin typeface="Arial" pitchFamily="34" charset="0"/>
                <a:cs typeface="Arial" pitchFamily="34" charset="0"/>
              </a:rPr>
              <a:t>Card</a:t>
            </a:r>
            <a:r>
              <a:rPr lang="es-MX" sz="1050" i="1" dirty="0" smtClean="0">
                <a:latin typeface="Arial" pitchFamily="34" charset="0"/>
                <a:cs typeface="Arial" pitchFamily="34" charset="0"/>
              </a:rPr>
              <a:t>. 2017</a:t>
            </a:r>
            <a:endParaRPr lang="es-MX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55576" y="332656"/>
            <a:ext cx="8157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Regulación de la apertura del poro de la transición de la permeabilidad </a:t>
            </a:r>
          </a:p>
          <a:p>
            <a:pPr algn="ctr"/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Mitocondrial por la maniobra de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Postacondicionamiento</a:t>
            </a:r>
            <a:endParaRPr lang="es-MX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1331640" y="1124744"/>
            <a:ext cx="15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Hinchamiento</a:t>
            </a:r>
            <a:endParaRPr lang="es-MX" dirty="0"/>
          </a:p>
        </p:txBody>
      </p:sp>
      <p:sp>
        <p:nvSpPr>
          <p:cNvPr id="109" name="108 CuadroTexto"/>
          <p:cNvSpPr txBox="1"/>
          <p:nvPr/>
        </p:nvSpPr>
        <p:spPr>
          <a:xfrm>
            <a:off x="899592" y="43651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Liberación de proteínas pro-</a:t>
            </a:r>
            <a:r>
              <a:rPr lang="es-MX" dirty="0" err="1" smtClean="0"/>
              <a:t>apoptóticas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43932" cy="55041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estudios clínicos de fase III </a:t>
            </a:r>
            <a:b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(CIRCUS y Post-acondicionamiento) </a:t>
            </a:r>
            <a:b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MX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85720" y="1196751"/>
          <a:ext cx="8715436" cy="516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989"/>
                <a:gridCol w="4613130"/>
                <a:gridCol w="1840317"/>
              </a:tblGrid>
              <a:tr h="20803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Estudio clínico fase III</a:t>
                      </a:r>
                      <a:endParaRPr lang="es-MX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Objetivo</a:t>
                      </a:r>
                      <a:endParaRPr lang="es-MX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Investigador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Principal</a:t>
                      </a:r>
                      <a:endParaRPr lang="es-MX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240241">
                <a:tc>
                  <a:txBody>
                    <a:bodyPr/>
                    <a:lstStyle/>
                    <a:p>
                      <a:endParaRPr lang="es-MX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CIRCUS</a:t>
                      </a:r>
                    </a:p>
                    <a:p>
                      <a:pPr algn="ctr"/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Does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Cyclosporine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Improve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clinical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outcome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 ST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elevation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Myocardial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Infarction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Patients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trial</a:t>
                      </a:r>
                      <a:endParaRPr lang="es-MX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268288" defTabSz="898525"/>
                      <a:endParaRPr lang="es-MX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3038" marR="0" indent="268288" algn="just" defTabSz="898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Determinar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en un estudio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multicéntrico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doble ciego si la administración de una sola dosis de CSA antes de la reperfusión reduce la incidencia de mortalidad, falla cardiaca y remodelación del VI</a:t>
                      </a:r>
                    </a:p>
                    <a:p>
                      <a:pPr marL="173038" marR="0" indent="268288" algn="just" defTabSz="898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3038" marR="0" indent="268288" algn="just" defTabSz="898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>
                          <a:solidFill>
                            <a:schemeClr val="accent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</a:t>
                      </a:r>
                      <a:endParaRPr lang="es-MX" sz="16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268288" algn="ctr" defTabSz="898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i="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3038" marR="0" indent="268288" algn="ctr" defTabSz="898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i="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3038" marR="0" indent="268288" algn="ctr" defTabSz="898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Michel </a:t>
                      </a:r>
                      <a:r>
                        <a:rPr lang="es-MX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Ovize</a:t>
                      </a:r>
                      <a:r>
                        <a:rPr lang="es-MX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600" b="0" i="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Hospices</a:t>
                      </a:r>
                      <a:r>
                        <a:rPr lang="es-MX" sz="16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600" b="0" i="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Civils</a:t>
                      </a:r>
                      <a:r>
                        <a:rPr lang="es-MX" sz="16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de Lyon</a:t>
                      </a:r>
                      <a:endParaRPr lang="es-MX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DANAMI-3</a:t>
                      </a:r>
                    </a:p>
                    <a:p>
                      <a:pPr algn="ctr"/>
                      <a:r>
                        <a:rPr lang="es-MX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</a:t>
                      </a:r>
                      <a:r>
                        <a:rPr lang="es-MX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Danish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Study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Optimal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Acute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Treatment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of 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Patients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with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ST-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elevation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Myocardial</a:t>
                      </a:r>
                      <a:r>
                        <a:rPr lang="es-MX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Infarction-3 </a:t>
                      </a:r>
                      <a:r>
                        <a:rPr lang="es-MX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Study</a:t>
                      </a:r>
                      <a:endParaRPr lang="es-MX" sz="18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268288" defTabSz="898525"/>
                      <a:endParaRPr lang="es-MX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3038" indent="268288" defTabSz="898525"/>
                      <a:r>
                        <a:rPr lang="es-MX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Comparar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la incidencia de muerte cardiaca,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reinfarto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 falla cardiaca en pacientes con STEMI tras ser sometidos :</a:t>
                      </a:r>
                    </a:p>
                    <a:p>
                      <a:pPr marL="173038" indent="268288" defTabSz="898525"/>
                      <a:endParaRPr lang="es-MX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3038" indent="268288" defTabSz="898525">
                        <a:buNone/>
                      </a:pP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Angioplastia y </a:t>
                      </a:r>
                      <a:r>
                        <a:rPr lang="es-MX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postacondicionamiento</a:t>
                      </a:r>
                      <a:r>
                        <a:rPr lang="es-MX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Luminita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Pojoga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Brigham and Women's Hospital, Boston,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MA</a:t>
                      </a:r>
                      <a:endParaRPr lang="es-MX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3491880" y="3573016"/>
            <a:ext cx="2714644" cy="4286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FINALIZÓ EN 2015 </a:t>
            </a:r>
            <a:endParaRPr lang="es-MX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419872" y="5733256"/>
            <a:ext cx="2714644" cy="4286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FINALIZA EN 2019 </a:t>
            </a:r>
            <a:endParaRPr lang="es-MX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867</Words>
  <Application>Microsoft Office PowerPoint</Application>
  <PresentationFormat>Presentación en pantalla (4:3)</PresentationFormat>
  <Paragraphs>174</Paragraphs>
  <Slides>15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         El poro de la transición de la permeabilidad mitocondrial en el daño por reperfusión ¿oportunidad en cardioprotección?  Dra. Ana Cecilia Zazueta Mendizábal</vt:lpstr>
      <vt:lpstr>Diapositiva 2</vt:lpstr>
      <vt:lpstr>  MECANISMOS CELULARES QUE PARTICIPAN EN EL DAÑO POR REPERFUSIÓN  </vt:lpstr>
      <vt:lpstr>Diapositiva 4</vt:lpstr>
      <vt:lpstr>Diapositiva 5</vt:lpstr>
      <vt:lpstr>Diapositiva 6</vt:lpstr>
      <vt:lpstr>Diapositiva 7</vt:lpstr>
      <vt:lpstr>Diapositiva 8</vt:lpstr>
      <vt:lpstr>estudios clínicos de fase III  (CIRCUS y Post-acondicionamiento)  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poro de la transición de la permeabilidad mitocondrial en el daño por reperfusión ¿oportunidad en cardioprotección?    Dra. Ana Cecilia Zazueta Mendizábal</dc:title>
  <dc:creator>User</dc:creator>
  <cp:lastModifiedBy>User</cp:lastModifiedBy>
  <cp:revision>129</cp:revision>
  <dcterms:created xsi:type="dcterms:W3CDTF">2018-04-30T20:28:58Z</dcterms:created>
  <dcterms:modified xsi:type="dcterms:W3CDTF">2018-05-23T19:36:09Z</dcterms:modified>
</cp:coreProperties>
</file>