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0" r:id="rId2"/>
    <p:sldId id="258" r:id="rId3"/>
    <p:sldId id="457" r:id="rId4"/>
    <p:sldId id="594" r:id="rId5"/>
    <p:sldId id="261" r:id="rId6"/>
    <p:sldId id="521" r:id="rId7"/>
    <p:sldId id="524" r:id="rId8"/>
    <p:sldId id="597" r:id="rId9"/>
    <p:sldId id="527" r:id="rId10"/>
    <p:sldId id="601" r:id="rId11"/>
    <p:sldId id="497" r:id="rId12"/>
    <p:sldId id="530" r:id="rId13"/>
    <p:sldId id="595" r:id="rId14"/>
    <p:sldId id="354" r:id="rId15"/>
    <p:sldId id="596" r:id="rId16"/>
    <p:sldId id="599" r:id="rId17"/>
    <p:sldId id="302" r:id="rId18"/>
    <p:sldId id="303" r:id="rId19"/>
    <p:sldId id="300" r:id="rId20"/>
    <p:sldId id="301" r:id="rId21"/>
    <p:sldId id="600" r:id="rId22"/>
    <p:sldId id="304" r:id="rId23"/>
    <p:sldId id="593" r:id="rId24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6" autoAdjust="0"/>
    <p:restoredTop sz="86453"/>
  </p:normalViewPr>
  <p:slideViewPr>
    <p:cSldViewPr snapToGrid="0" showGuides="1">
      <p:cViewPr varScale="1">
        <p:scale>
          <a:sx n="60" d="100"/>
          <a:sy n="60" d="100"/>
        </p:scale>
        <p:origin x="224" y="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C72DC-7944-E843-9BC6-B31BD9397EE6}" type="datetimeFigureOut">
              <a:rPr lang="es-MX" smtClean="0"/>
              <a:t>23/05/18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A24DE-8F1D-304B-A654-88D2EB0A4E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73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7800" indent="-177800" algn="just" eaLnBrk="1" hangingPunct="1">
              <a:spcBef>
                <a:spcPts val="900"/>
              </a:spcBef>
              <a:buClr>
                <a:srgbClr val="000000"/>
              </a:buClr>
              <a:buFontTx/>
              <a:buChar char="•"/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The past two decades have witnessed major advances in the understanding of PAH pathobiology and natural history, diagnostic processes and disease awareness.</a:t>
            </a:r>
            <a:endParaRPr lang="en-US" sz="1600">
              <a:solidFill>
                <a:srgbClr val="183962"/>
              </a:solidFill>
              <a:latin typeface="Calibri" pitchFamily="34" charset="0"/>
              <a:sym typeface="Calibri" pitchFamily="34" charset="0"/>
            </a:endParaRPr>
          </a:p>
          <a:p>
            <a:pPr marL="177800" indent="-177800" algn="just" eaLnBrk="1" hangingPunct="1">
              <a:spcBef>
                <a:spcPts val="900"/>
              </a:spcBef>
              <a:buClr>
                <a:srgbClr val="000000"/>
              </a:buClr>
              <a:buFontTx/>
              <a:buChar char="•"/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There are now several targeted therapies available and evidence-based guidelines for the treatment of PAH patients. In addition to improvements in conventional and targeted therapy, there have been considerable advances in supportive care and life-style modifications. </a:t>
            </a:r>
          </a:p>
        </p:txBody>
      </p:sp>
    </p:spTree>
    <p:extLst>
      <p:ext uri="{BB962C8B-B14F-4D97-AF65-F5344CB8AC3E}">
        <p14:creationId xmlns:p14="http://schemas.microsoft.com/office/powerpoint/2010/main" val="208676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  <p:sp>
        <p:nvSpPr>
          <p:cNvPr id="1075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A72591E0-8666-F74C-A9C7-7E1314B51DAB}" type="slidenum">
              <a:rPr lang="en-GB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6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  <p:sp>
        <p:nvSpPr>
          <p:cNvPr id="1116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5F5E0F4E-EC5E-8E41-B409-3DB2726E130F}" type="slidenum">
              <a:rPr lang="en-GB">
                <a:solidFill>
                  <a:srgbClr val="000000"/>
                </a:solidFill>
              </a:rPr>
              <a:pPr/>
              <a:t>19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4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  <p:sp>
        <p:nvSpPr>
          <p:cNvPr id="1126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3499DE2D-11D5-9149-9381-D649E77B9E36}" type="slidenum">
              <a:rPr lang="en-GB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6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C1C-E30F-4104-9E75-409779B0579A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4ACD-0A38-4794-8BC8-BF2BC41B8B3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3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C1C-E30F-4104-9E75-409779B0579A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4ACD-0A38-4794-8BC8-BF2BC41B8B3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6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C1C-E30F-4104-9E75-409779B0579A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4ACD-0A38-4794-8BC8-BF2BC41B8B3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4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274" y="6519547"/>
            <a:ext cx="4539727" cy="376201"/>
          </a:xfrm>
        </p:spPr>
        <p:txBody>
          <a:bodyPr lIns="0" tIns="0" rIns="0" bIns="27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269993" indent="0">
              <a:buNone/>
              <a:defRPr sz="800"/>
            </a:lvl2pPr>
            <a:lvl3pPr marL="539612" indent="0">
              <a:buNone/>
              <a:defRPr sz="800"/>
            </a:lvl3pPr>
            <a:lvl4pPr marL="809980" indent="0">
              <a:buNone/>
              <a:defRPr sz="800"/>
            </a:lvl4pPr>
            <a:lvl5pPr marL="1079973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26006" y="6519547"/>
            <a:ext cx="4483032" cy="376201"/>
          </a:xfrm>
        </p:spPr>
        <p:txBody>
          <a:bodyPr lIns="0" tIns="0" rIns="0" bIns="27000"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269993" indent="0">
              <a:buNone/>
              <a:defRPr sz="800"/>
            </a:lvl2pPr>
            <a:lvl3pPr marL="539612" indent="0">
              <a:buNone/>
              <a:defRPr sz="800"/>
            </a:lvl3pPr>
            <a:lvl4pPr marL="809980" indent="0">
              <a:buNone/>
              <a:defRPr sz="800"/>
            </a:lvl4pPr>
            <a:lvl5pPr marL="1079973" indent="0">
              <a:buNone/>
              <a:defRPr sz="800"/>
            </a:lvl5pPr>
          </a:lstStyle>
          <a:p>
            <a:pPr lvl="0"/>
            <a:r>
              <a:rPr lang="en-US" dirty="0"/>
              <a:t>Click to edit references</a:t>
            </a:r>
          </a:p>
        </p:txBody>
      </p:sp>
    </p:spTree>
    <p:extLst>
      <p:ext uri="{BB962C8B-B14F-4D97-AF65-F5344CB8AC3E}">
        <p14:creationId xmlns:p14="http://schemas.microsoft.com/office/powerpoint/2010/main" val="35103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7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C1C-E30F-4104-9E75-409779B0579A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4ACD-0A38-4794-8BC8-BF2BC41B8B3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0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C1C-E30F-4104-9E75-409779B0579A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4ACD-0A38-4794-8BC8-BF2BC41B8B3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1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C1C-E30F-4104-9E75-409779B0579A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4ACD-0A38-4794-8BC8-BF2BC41B8B3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2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C1C-E30F-4104-9E75-409779B0579A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4ACD-0A38-4794-8BC8-BF2BC41B8B3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2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C1C-E30F-4104-9E75-409779B0579A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4ACD-0A38-4794-8BC8-BF2BC41B8B3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8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C1C-E30F-4104-9E75-409779B0579A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4ACD-0A38-4794-8BC8-BF2BC41B8B3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1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C1C-E30F-4104-9E75-409779B0579A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4ACD-0A38-4794-8BC8-BF2BC41B8B3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3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1C1C-E30F-4104-9E75-409779B0579A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4ACD-0A38-4794-8BC8-BF2BC41B8B3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60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1C1C-E30F-4104-9E75-409779B0579A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94ACD-0A38-4794-8BC8-BF2BC41B8B3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2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hyperlink" Target="http://www.google.com.mx/url?sa=i&amp;rct=j&amp;q=&amp;esrc=s&amp;frm=1&amp;source=images&amp;cd=&amp;cad=rja&amp;uact=8&amp;docid=1nBZCIMbQWRMBM&amp;tbnid=3J8ONMXNNPkinM:&amp;ved=0CAUQjRw&amp;url=http://www.phaonlineuniv.org/Journal/Article.cfm?ItemNumber=600&amp;ei=103FU62PMabL8AH54oCIAw&amp;bvm=bv.70810081,d.b2U&amp;psig=AFQjCNFMykSFPDZeAn2Rfgm7NXXREkFcGw&amp;ust=1405525778131243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10495-0444-6240-86D5-4B034F4EC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Avances recientes en el tratamiento de la HAP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ADA775-0882-2E45-8F40-44EDC2D31D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Dr. Tomás Pulido </a:t>
            </a:r>
          </a:p>
          <a:p>
            <a:r>
              <a:rPr lang="es-MX" dirty="0"/>
              <a:t>Departamento de Cardioneumología </a:t>
            </a:r>
          </a:p>
          <a:p>
            <a:r>
              <a:rPr lang="es-MX" dirty="0"/>
              <a:t>Instituto Nacional de Cardiología Ignacio Chávez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BAC664-0C83-0E4D-91FA-24D7DB34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0" y="15805"/>
            <a:ext cx="1877438" cy="1877438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70F1A69-4FD0-C942-B258-7D280CE0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576" y="44989"/>
            <a:ext cx="1368158" cy="170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15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8C4AA9-1244-C242-83C2-1755C0EF4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42" y="1143000"/>
            <a:ext cx="7370430" cy="36512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F0938AD-56D1-9C4B-B61C-99F04C50D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62" y="5471884"/>
            <a:ext cx="7376635" cy="38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4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116" y="217085"/>
            <a:ext cx="7886700" cy="1325563"/>
          </a:xfrm>
        </p:spPr>
        <p:txBody>
          <a:bodyPr>
            <a:normAutofit/>
          </a:bodyPr>
          <a:lstStyle/>
          <a:p>
            <a:r>
              <a:rPr lang="es-ES_tradnl" sz="3200" dirty="0"/>
              <a:t>Mortalidad</a:t>
            </a:r>
            <a:r>
              <a:rPr lang="es-ES_tradnl" sz="3200" b="1" dirty="0"/>
              <a:t> </a:t>
            </a:r>
            <a:r>
              <a:rPr lang="es-ES_tradnl" sz="3200" dirty="0"/>
              <a:t>en HAP: Predictores de acuerdo a las guías ERS/ESC (COMPERA)</a:t>
            </a:r>
            <a:endParaRPr lang="es-ES_tradnl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16" y="1413718"/>
            <a:ext cx="3544426" cy="4586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896" y="1333465"/>
            <a:ext cx="3412201" cy="47474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1435261" y="6030408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Basal                                                               Seguimiento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474825" y="6534473"/>
            <a:ext cx="3292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/>
              <a:t>Hoeper</a:t>
            </a:r>
            <a:r>
              <a:rPr lang="es-ES_tradnl" sz="1200" dirty="0"/>
              <a:t> MM, et al. </a:t>
            </a:r>
            <a:r>
              <a:rPr lang="es-ES_tradnl" sz="1200" dirty="0" err="1"/>
              <a:t>Eur</a:t>
            </a:r>
            <a:r>
              <a:rPr lang="es-ES_tradnl" sz="1200" dirty="0"/>
              <a:t> </a:t>
            </a:r>
            <a:r>
              <a:rPr lang="es-ES_tradnl" sz="1200" dirty="0" err="1"/>
              <a:t>Respir</a:t>
            </a:r>
            <a:r>
              <a:rPr lang="es-ES_tradnl" sz="1200" dirty="0"/>
              <a:t> J 2017; 50:1707740 </a:t>
            </a:r>
          </a:p>
        </p:txBody>
      </p:sp>
    </p:spTree>
    <p:extLst>
      <p:ext uri="{BB962C8B-B14F-4D97-AF65-F5344CB8AC3E}">
        <p14:creationId xmlns:p14="http://schemas.microsoft.com/office/powerpoint/2010/main" val="121753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501"/>
            <a:ext cx="7886700" cy="1325563"/>
          </a:xfrm>
        </p:spPr>
        <p:txBody>
          <a:bodyPr>
            <a:normAutofit/>
          </a:bodyPr>
          <a:lstStyle/>
          <a:p>
            <a:r>
              <a:rPr lang="es-ES_tradnl" sz="3200" b="1" dirty="0" err="1"/>
              <a:t>Mortality</a:t>
            </a:r>
            <a:r>
              <a:rPr lang="es-ES_tradnl" sz="3200" b="1" dirty="0"/>
              <a:t> in PAH: </a:t>
            </a:r>
            <a:r>
              <a:rPr lang="es-ES_tradnl" sz="3200" b="1" dirty="0" err="1"/>
              <a:t>Prediction</a:t>
            </a:r>
            <a:r>
              <a:rPr lang="es-ES_tradnl" sz="3200" b="1" dirty="0"/>
              <a:t> </a:t>
            </a:r>
            <a:r>
              <a:rPr lang="es-ES_tradnl" sz="3200" b="1" dirty="0" err="1"/>
              <a:t>by</a:t>
            </a:r>
            <a:r>
              <a:rPr lang="es-ES_tradnl" sz="3200" b="1" dirty="0"/>
              <a:t> </a:t>
            </a:r>
            <a:r>
              <a:rPr lang="es-ES_tradnl" sz="3200" b="1" dirty="0" err="1"/>
              <a:t>the</a:t>
            </a:r>
            <a:r>
              <a:rPr lang="es-ES_tradnl" sz="3200" b="1" dirty="0"/>
              <a:t> 2015, PAH ERS/ESC </a:t>
            </a:r>
            <a:r>
              <a:rPr lang="es-ES_tradnl" sz="3200" b="1" dirty="0" err="1"/>
              <a:t>guidelines</a:t>
            </a:r>
            <a:r>
              <a:rPr lang="es-ES_tradnl" sz="3200" b="1" dirty="0"/>
              <a:t> </a:t>
            </a:r>
            <a:r>
              <a:rPr lang="es-ES_tradnl" sz="3200" b="1" dirty="0" err="1"/>
              <a:t>risk</a:t>
            </a:r>
            <a:r>
              <a:rPr lang="es-ES_tradnl" sz="3200" b="1" dirty="0"/>
              <a:t> </a:t>
            </a:r>
            <a:r>
              <a:rPr lang="es-ES_tradnl" sz="3200" b="1" dirty="0" err="1"/>
              <a:t>estratification</a:t>
            </a:r>
            <a:r>
              <a:rPr lang="es-ES_tradnl" sz="3200" b="1" dirty="0"/>
              <a:t> </a:t>
            </a:r>
            <a:r>
              <a:rPr lang="es-ES_tradnl" sz="3200" b="1" dirty="0" err="1"/>
              <a:t>model</a:t>
            </a:r>
            <a:endParaRPr lang="es-ES_tradnl" sz="3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474825" y="6534473"/>
            <a:ext cx="3292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/>
              <a:t>Hoeper</a:t>
            </a:r>
            <a:r>
              <a:rPr lang="es-ES_tradnl" sz="1200" dirty="0"/>
              <a:t> MM, et al. </a:t>
            </a:r>
            <a:r>
              <a:rPr lang="es-ES_tradnl" sz="1200" dirty="0" err="1"/>
              <a:t>Eur</a:t>
            </a:r>
            <a:r>
              <a:rPr lang="es-ES_tradnl" sz="1200" dirty="0"/>
              <a:t> </a:t>
            </a:r>
            <a:r>
              <a:rPr lang="es-ES_tradnl" sz="1200" dirty="0" err="1"/>
              <a:t>Respir</a:t>
            </a:r>
            <a:r>
              <a:rPr lang="es-ES_tradnl" sz="1200" dirty="0"/>
              <a:t> J 2017; 50:1707740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10" y="1483088"/>
            <a:ext cx="8126381" cy="47255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49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656E80-E3CF-2A47-81D6-CF8539E72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0" y="648928"/>
            <a:ext cx="9406695" cy="38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3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disposition for Month 3 landmark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9AA76-5662-44EA-85F2-92943B917791}"/>
              </a:ext>
            </a:extLst>
          </p:cNvPr>
          <p:cNvSpPr txBox="1"/>
          <p:nvPr/>
        </p:nvSpPr>
        <p:spPr>
          <a:xfrm>
            <a:off x="1650010" y="2625936"/>
            <a:ext cx="1480242" cy="3462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808"/>
            </a:solidFill>
          </a:ln>
        </p:spPr>
        <p:txBody>
          <a:bodyPr wrap="none" rtlCol="0" anchor="ctr" anchorCtr="0">
            <a:noAutofit/>
          </a:bodyPr>
          <a:lstStyle/>
          <a:p>
            <a:pPr algn="ctr" defTabSz="342900"/>
            <a:r>
              <a:rPr lang="en-US" sz="1050" dirty="0" err="1">
                <a:solidFill>
                  <a:prstClr val="black"/>
                </a:solidFill>
              </a:rPr>
              <a:t>Randomised</a:t>
            </a:r>
            <a:endParaRPr lang="en-US" sz="1050" dirty="0">
              <a:solidFill>
                <a:prstClr val="black"/>
              </a:solidFill>
            </a:endParaRPr>
          </a:p>
          <a:p>
            <a:pPr algn="ctr" defTabSz="342900"/>
            <a:r>
              <a:rPr lang="en-US" sz="1050" dirty="0">
                <a:solidFill>
                  <a:prstClr val="black"/>
                </a:solidFill>
              </a:rPr>
              <a:t>N=742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73211A-688A-4BDF-A24D-3F87EC7EF932}"/>
              </a:ext>
            </a:extLst>
          </p:cNvPr>
          <p:cNvSpPr txBox="1"/>
          <p:nvPr/>
        </p:nvSpPr>
        <p:spPr>
          <a:xfrm>
            <a:off x="1784588" y="3719445"/>
            <a:ext cx="1215000" cy="3462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808"/>
            </a:solidFill>
          </a:ln>
        </p:spPr>
        <p:txBody>
          <a:bodyPr wrap="none" rtlCol="0" anchor="ctr" anchorCtr="0">
            <a:noAutofit/>
          </a:bodyPr>
          <a:lstStyle/>
          <a:p>
            <a:pPr algn="ctr" defTabSz="342900"/>
            <a:r>
              <a:rPr lang="en-US" sz="1050" dirty="0">
                <a:solidFill>
                  <a:prstClr val="black"/>
                </a:solidFill>
              </a:rPr>
              <a:t>At risk at Month 3</a:t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n=720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0158D-BB6D-493F-9604-DD288E38775C}"/>
              </a:ext>
            </a:extLst>
          </p:cNvPr>
          <p:cNvSpPr txBox="1"/>
          <p:nvPr/>
        </p:nvSpPr>
        <p:spPr>
          <a:xfrm>
            <a:off x="559655" y="4488473"/>
            <a:ext cx="1215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808"/>
            </a:solidFill>
          </a:ln>
        </p:spPr>
        <p:txBody>
          <a:bodyPr wrap="none" rtlCol="0" anchor="ctr" anchorCtr="0">
            <a:noAutofit/>
          </a:bodyPr>
          <a:lstStyle/>
          <a:p>
            <a:pPr algn="ctr" defTabSz="342900"/>
            <a:r>
              <a:rPr lang="en-US" sz="1050" dirty="0">
                <a:solidFill>
                  <a:prstClr val="black"/>
                </a:solidFill>
              </a:rPr>
              <a:t>Prior</a:t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morbidity event</a:t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n=38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BB8371-855F-4AFD-BE9A-5EE5F4EC0BDE}"/>
              </a:ext>
            </a:extLst>
          </p:cNvPr>
          <p:cNvSpPr txBox="1"/>
          <p:nvPr/>
        </p:nvSpPr>
        <p:spPr>
          <a:xfrm>
            <a:off x="2974374" y="4488473"/>
            <a:ext cx="1215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808"/>
            </a:solidFill>
          </a:ln>
        </p:spPr>
        <p:txBody>
          <a:bodyPr wrap="none" rtlCol="0" anchor="ctr" anchorCtr="0">
            <a:noAutofit/>
          </a:bodyPr>
          <a:lstStyle/>
          <a:p>
            <a:pPr algn="ctr" defTabSz="342900"/>
            <a:r>
              <a:rPr lang="en-US" sz="1050" dirty="0">
                <a:solidFill>
                  <a:prstClr val="black"/>
                </a:solidFill>
              </a:rPr>
              <a:t>No prior</a:t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morbidity event</a:t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n=682</a:t>
            </a:r>
          </a:p>
        </p:txBody>
      </p:sp>
      <p:cxnSp>
        <p:nvCxnSpPr>
          <p:cNvPr id="30" name="Elbow Connector 29"/>
          <p:cNvCxnSpPr>
            <a:cxnSpLocks/>
            <a:stCxn id="14" idx="2"/>
            <a:endCxn id="15" idx="0"/>
          </p:cNvCxnSpPr>
          <p:nvPr/>
        </p:nvCxnSpPr>
        <p:spPr>
          <a:xfrm rot="16200000" flipH="1">
            <a:off x="2017480" y="3344835"/>
            <a:ext cx="747260" cy="1958"/>
          </a:xfrm>
          <a:prstGeom prst="bentConnector3">
            <a:avLst>
              <a:gd name="adj1" fmla="val 50000"/>
            </a:avLst>
          </a:prstGeom>
          <a:ln>
            <a:solidFill>
              <a:srgbClr val="08080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cxnSpLocks/>
            <a:stCxn id="15" idx="2"/>
            <a:endCxn id="16" idx="0"/>
          </p:cNvCxnSpPr>
          <p:nvPr/>
        </p:nvCxnSpPr>
        <p:spPr>
          <a:xfrm rot="5400000">
            <a:off x="1568232" y="3664616"/>
            <a:ext cx="422780" cy="1224933"/>
          </a:xfrm>
          <a:prstGeom prst="bentConnector3">
            <a:avLst/>
          </a:prstGeom>
          <a:ln>
            <a:solidFill>
              <a:srgbClr val="0808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cxnSpLocks/>
            <a:endCxn id="17" idx="0"/>
          </p:cNvCxnSpPr>
          <p:nvPr/>
        </p:nvCxnSpPr>
        <p:spPr>
          <a:xfrm>
            <a:off x="2390133" y="4277083"/>
            <a:ext cx="1191742" cy="211390"/>
          </a:xfrm>
          <a:prstGeom prst="bentConnector2">
            <a:avLst/>
          </a:prstGeom>
          <a:ln>
            <a:solidFill>
              <a:srgbClr val="0808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09685" y="2073461"/>
            <a:ext cx="2565997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SERAPHIN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402614" y="2073461"/>
            <a:ext cx="2565997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GRIPHON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070743-B5B3-480D-933F-1F6901C75942}"/>
              </a:ext>
            </a:extLst>
          </p:cNvPr>
          <p:cNvSpPr txBox="1"/>
          <p:nvPr/>
        </p:nvSpPr>
        <p:spPr>
          <a:xfrm>
            <a:off x="5948387" y="2625936"/>
            <a:ext cx="1480242" cy="3462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808"/>
            </a:solidFill>
          </a:ln>
        </p:spPr>
        <p:txBody>
          <a:bodyPr wrap="none" rtlCol="0" anchor="ctr" anchorCtr="0">
            <a:noAutofit/>
          </a:bodyPr>
          <a:lstStyle/>
          <a:p>
            <a:pPr algn="ctr" defTabSz="342900"/>
            <a:r>
              <a:rPr lang="en-US" sz="1050" dirty="0" err="1">
                <a:solidFill>
                  <a:prstClr val="black"/>
                </a:solidFill>
              </a:rPr>
              <a:t>Randomised</a:t>
            </a:r>
            <a:endParaRPr lang="en-US" sz="1050" dirty="0">
              <a:solidFill>
                <a:prstClr val="black"/>
              </a:solidFill>
            </a:endParaRPr>
          </a:p>
          <a:p>
            <a:pPr algn="ctr" defTabSz="342900"/>
            <a:r>
              <a:rPr lang="en-US" sz="1050" dirty="0">
                <a:solidFill>
                  <a:prstClr val="black"/>
                </a:solidFill>
              </a:rPr>
              <a:t>N=1,156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48A2D3-FDAE-4870-8EDE-01AD7F0DFE09}"/>
              </a:ext>
            </a:extLst>
          </p:cNvPr>
          <p:cNvSpPr txBox="1"/>
          <p:nvPr/>
        </p:nvSpPr>
        <p:spPr>
          <a:xfrm>
            <a:off x="6084575" y="3719445"/>
            <a:ext cx="1215000" cy="3462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808"/>
            </a:solidFill>
          </a:ln>
        </p:spPr>
        <p:txBody>
          <a:bodyPr wrap="none" rtlCol="0" anchor="ctr" anchorCtr="0">
            <a:noAutofit/>
          </a:bodyPr>
          <a:lstStyle/>
          <a:p>
            <a:pPr algn="ctr" defTabSz="342900"/>
            <a:r>
              <a:rPr lang="en-US" sz="1050" dirty="0">
                <a:solidFill>
                  <a:prstClr val="black"/>
                </a:solidFill>
              </a:rPr>
              <a:t>At risk at Month 3</a:t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n=1,127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AB1F6C0-46F8-42C8-8CCE-F8FFA70FD9C0}"/>
              </a:ext>
            </a:extLst>
          </p:cNvPr>
          <p:cNvSpPr txBox="1"/>
          <p:nvPr/>
        </p:nvSpPr>
        <p:spPr>
          <a:xfrm>
            <a:off x="4855818" y="4488473"/>
            <a:ext cx="1215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808"/>
            </a:solidFill>
          </a:ln>
        </p:spPr>
        <p:txBody>
          <a:bodyPr wrap="none" rtlCol="0" anchor="ctr" anchorCtr="0">
            <a:noAutofit/>
          </a:bodyPr>
          <a:lstStyle/>
          <a:p>
            <a:pPr algn="ctr" defTabSz="342900"/>
            <a:r>
              <a:rPr lang="en-US" sz="1050" dirty="0">
                <a:solidFill>
                  <a:prstClr val="black"/>
                </a:solidFill>
              </a:rPr>
              <a:t>Prior</a:t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morbidity event</a:t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n=62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2201C4-F0B8-4A5C-AAEB-3229ED21F04D}"/>
              </a:ext>
            </a:extLst>
          </p:cNvPr>
          <p:cNvSpPr txBox="1"/>
          <p:nvPr/>
        </p:nvSpPr>
        <p:spPr>
          <a:xfrm>
            <a:off x="7272453" y="4488473"/>
            <a:ext cx="1215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808"/>
            </a:solidFill>
          </a:ln>
        </p:spPr>
        <p:txBody>
          <a:bodyPr wrap="none" rtlCol="0" anchor="ctr" anchorCtr="0">
            <a:noAutofit/>
          </a:bodyPr>
          <a:lstStyle/>
          <a:p>
            <a:pPr algn="ctr" defTabSz="342900"/>
            <a:r>
              <a:rPr lang="en-US" sz="1050" dirty="0">
                <a:solidFill>
                  <a:prstClr val="black"/>
                </a:solidFill>
              </a:rPr>
              <a:t>No prior</a:t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morbidity event</a:t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n=1</a:t>
            </a:r>
            <a:r>
              <a:rPr lang="en-US" sz="1050" dirty="0">
                <a:solidFill>
                  <a:srgbClr val="080808"/>
                </a:solidFill>
              </a:rPr>
              <a:t>,</a:t>
            </a:r>
            <a:r>
              <a:rPr lang="en-US" sz="1050" dirty="0">
                <a:solidFill>
                  <a:prstClr val="black"/>
                </a:solidFill>
              </a:rPr>
              <a:t>065</a:t>
            </a:r>
          </a:p>
        </p:txBody>
      </p:sp>
      <p:cxnSp>
        <p:nvCxnSpPr>
          <p:cNvPr id="31" name="Elbow Connector 30"/>
          <p:cNvCxnSpPr>
            <a:cxnSpLocks/>
            <a:stCxn id="57" idx="2"/>
            <a:endCxn id="58" idx="0"/>
          </p:cNvCxnSpPr>
          <p:nvPr/>
        </p:nvCxnSpPr>
        <p:spPr>
          <a:xfrm rot="5400000">
            <a:off x="5866306" y="3662704"/>
            <a:ext cx="422780" cy="1228757"/>
          </a:xfrm>
          <a:prstGeom prst="bentConnector3">
            <a:avLst>
              <a:gd name="adj1" fmla="val 50000"/>
            </a:avLst>
          </a:prstGeom>
          <a:ln>
            <a:solidFill>
              <a:srgbClr val="0808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cxnSpLocks/>
            <a:endCxn id="59" idx="0"/>
          </p:cNvCxnSpPr>
          <p:nvPr/>
        </p:nvCxnSpPr>
        <p:spPr>
          <a:xfrm>
            <a:off x="6680419" y="4277082"/>
            <a:ext cx="1199534" cy="211391"/>
          </a:xfrm>
          <a:prstGeom prst="bentConnector2">
            <a:avLst/>
          </a:prstGeom>
          <a:ln>
            <a:solidFill>
              <a:srgbClr val="0808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cxnSpLocks/>
            <a:stCxn id="56" idx="2"/>
          </p:cNvCxnSpPr>
          <p:nvPr/>
        </p:nvCxnSpPr>
        <p:spPr>
          <a:xfrm rot="16200000" flipH="1">
            <a:off x="6312939" y="3347753"/>
            <a:ext cx="751141" cy="2"/>
          </a:xfrm>
          <a:prstGeom prst="bentConnector3">
            <a:avLst>
              <a:gd name="adj1" fmla="val 50000"/>
            </a:avLst>
          </a:prstGeom>
          <a:ln>
            <a:solidFill>
              <a:srgbClr val="08080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435772" y="3177076"/>
            <a:ext cx="787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rgbClr val="080808"/>
                </a:solidFill>
              </a:rPr>
              <a:t>13 </a:t>
            </a:r>
            <a:r>
              <a:rPr lang="de-DE" sz="1050" dirty="0" err="1">
                <a:solidFill>
                  <a:srgbClr val="080808"/>
                </a:solidFill>
              </a:rPr>
              <a:t>died</a:t>
            </a:r>
            <a:r>
              <a:rPr lang="de-DE" sz="1050" dirty="0">
                <a:solidFill>
                  <a:srgbClr val="080808"/>
                </a:solidFill>
              </a:rPr>
              <a:t>,</a:t>
            </a:r>
          </a:p>
          <a:p>
            <a:r>
              <a:rPr lang="de-DE" sz="1050" dirty="0">
                <a:solidFill>
                  <a:srgbClr val="080808"/>
                </a:solidFill>
              </a:rPr>
              <a:t>9 </a:t>
            </a:r>
            <a:r>
              <a:rPr lang="de-DE" sz="1050" dirty="0" err="1">
                <a:solidFill>
                  <a:srgbClr val="080808"/>
                </a:solidFill>
              </a:rPr>
              <a:t>censored</a:t>
            </a:r>
            <a:endParaRPr lang="de-DE" sz="1050" dirty="0">
              <a:solidFill>
                <a:srgbClr val="080808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732192" y="3177076"/>
            <a:ext cx="856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rgbClr val="080808"/>
                </a:solidFill>
              </a:rPr>
              <a:t>15 </a:t>
            </a:r>
            <a:r>
              <a:rPr lang="de-DE" sz="1050" dirty="0" err="1">
                <a:solidFill>
                  <a:srgbClr val="080808"/>
                </a:solidFill>
              </a:rPr>
              <a:t>died</a:t>
            </a:r>
            <a:r>
              <a:rPr lang="de-DE" sz="1050" dirty="0">
                <a:solidFill>
                  <a:srgbClr val="080808"/>
                </a:solidFill>
              </a:rPr>
              <a:t>,</a:t>
            </a:r>
          </a:p>
          <a:p>
            <a:r>
              <a:rPr lang="de-DE" sz="1050" dirty="0">
                <a:solidFill>
                  <a:srgbClr val="080808"/>
                </a:solidFill>
              </a:rPr>
              <a:t>14 </a:t>
            </a:r>
            <a:r>
              <a:rPr lang="de-DE" sz="1050" dirty="0" err="1">
                <a:solidFill>
                  <a:srgbClr val="080808"/>
                </a:solidFill>
              </a:rPr>
              <a:t>censored</a:t>
            </a:r>
            <a:endParaRPr lang="de-DE" sz="1050" dirty="0">
              <a:solidFill>
                <a:srgbClr val="080808"/>
              </a:solidFill>
            </a:endParaRP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ADF8C2C-9F79-5147-AD3C-8FF3434EA727}"/>
              </a:ext>
            </a:extLst>
          </p:cNvPr>
          <p:cNvSpPr txBox="1">
            <a:spLocks/>
          </p:cNvSpPr>
          <p:nvPr/>
        </p:nvSpPr>
        <p:spPr>
          <a:xfrm>
            <a:off x="4466019" y="6060376"/>
            <a:ext cx="4483032" cy="282151"/>
          </a:xfrm>
          <a:prstGeom prst="rect">
            <a:avLst/>
          </a:prstGeom>
        </p:spPr>
        <p:txBody>
          <a:bodyPr vert="horz" lIns="0" tIns="0" rIns="0" bIns="2700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9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6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9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97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b="1">
                <a:solidFill>
                  <a:srgbClr val="080808"/>
                </a:solidFill>
              </a:rPr>
              <a:t>1. Pulido T, et al. N Engl J Med 2013; 369:809-18;</a:t>
            </a:r>
            <a:br>
              <a:rPr lang="en-GB" sz="900" b="1">
                <a:solidFill>
                  <a:srgbClr val="080808"/>
                </a:solidFill>
              </a:rPr>
            </a:br>
            <a:r>
              <a:rPr lang="en-GB" sz="900" b="1">
                <a:solidFill>
                  <a:srgbClr val="080808"/>
                </a:solidFill>
              </a:rPr>
              <a:t>2. Sitbon O, et al. N Engl J Med 2015; 373:2522-33.</a:t>
            </a:r>
            <a:endParaRPr lang="en-GB" sz="9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1BC28-1F42-C84D-8F89-26AD1D82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En SERAPHIN y GRIPHON los eventos de morbilidad se asociaron a una mayor mortalidad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F1087EC8-09D1-F646-9B1A-063285DA2E4B}"/>
              </a:ext>
            </a:extLst>
          </p:cNvPr>
          <p:cNvGrpSpPr/>
          <p:nvPr/>
        </p:nvGrpSpPr>
        <p:grpSpPr>
          <a:xfrm>
            <a:off x="290733" y="2078155"/>
            <a:ext cx="4154657" cy="2479778"/>
            <a:chOff x="406400" y="1702899"/>
            <a:chExt cx="7561943" cy="45011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F83D1C-BF62-104D-B6BE-A20531E0B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6400" y="1814208"/>
              <a:ext cx="7437610" cy="4389812"/>
            </a:xfrm>
            <a:prstGeom prst="rect">
              <a:avLst/>
            </a:prstGeom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7D1FC420-6438-454D-B66B-A84A35F61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467" b="86952"/>
            <a:stretch/>
          </p:blipFill>
          <p:spPr>
            <a:xfrm>
              <a:off x="2506306" y="2314987"/>
              <a:ext cx="3237798" cy="572800"/>
            </a:xfrm>
            <a:prstGeom prst="rect">
              <a:avLst/>
            </a:prstGeom>
          </p:spPr>
        </p:pic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63A69638-BEED-2246-974F-0254E696ED93}"/>
                </a:ext>
              </a:extLst>
            </p:cNvPr>
            <p:cNvSpPr txBox="1"/>
            <p:nvPr/>
          </p:nvSpPr>
          <p:spPr>
            <a:xfrm>
              <a:off x="4382418" y="1702899"/>
              <a:ext cx="3585925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350" dirty="0"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841E627C-57E7-A242-9F00-82B4A2251F29}"/>
              </a:ext>
            </a:extLst>
          </p:cNvPr>
          <p:cNvGrpSpPr/>
          <p:nvPr/>
        </p:nvGrpSpPr>
        <p:grpSpPr>
          <a:xfrm>
            <a:off x="4572000" y="1563323"/>
            <a:ext cx="4281267" cy="2983584"/>
            <a:chOff x="406400" y="1678869"/>
            <a:chExt cx="7571273" cy="4532862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FAE6BBC6-3CA2-984C-8261-8C6471CC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400" y="1823331"/>
              <a:ext cx="7435217" cy="4388400"/>
            </a:xfrm>
            <a:prstGeom prst="rect">
              <a:avLst/>
            </a:prstGeom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1AF4B2CD-9511-7943-8457-B64EA958F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625" b="87824"/>
            <a:stretch/>
          </p:blipFill>
          <p:spPr>
            <a:xfrm>
              <a:off x="2511506" y="2351304"/>
              <a:ext cx="3225004" cy="535526"/>
            </a:xfrm>
            <a:prstGeom prst="rect">
              <a:avLst/>
            </a:prstGeom>
          </p:spPr>
        </p:pic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8DA1EA44-5DF7-9548-914E-2427DC8BA718}"/>
                </a:ext>
              </a:extLst>
            </p:cNvPr>
            <p:cNvSpPr txBox="1"/>
            <p:nvPr/>
          </p:nvSpPr>
          <p:spPr>
            <a:xfrm>
              <a:off x="4525346" y="1678869"/>
              <a:ext cx="3452327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350"/>
            </a:p>
          </p:txBody>
        </p:sp>
      </p:grp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1623C77C-2713-7A4E-8284-D6D05D877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282132"/>
              </p:ext>
            </p:extLst>
          </p:nvPr>
        </p:nvGraphicFramePr>
        <p:xfrm>
          <a:off x="477920" y="4761906"/>
          <a:ext cx="2982386" cy="1259967"/>
        </p:xfrm>
        <a:graphic>
          <a:graphicData uri="http://schemas.openxmlformats.org/drawingml/2006/table">
            <a:tbl>
              <a:tblPr firstRow="1" firstCol="1" bandRow="1"/>
              <a:tblGrid>
                <a:gridCol w="141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520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of death</a:t>
                      </a:r>
                      <a:endParaRPr lang="en-US" sz="1400" b="1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Morbidity event vs no prior morbidity event</a:t>
                      </a:r>
                      <a:br>
                        <a:rPr lang="en-US" sz="1200" b="1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(95% CI)</a:t>
                      </a:r>
                      <a:endParaRPr lang="en-GB" sz="1200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analysis</a:t>
                      </a:r>
                      <a:endParaRPr lang="en-GB" sz="1200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3.39 (1.94, 5.92)</a:t>
                      </a:r>
                      <a:endParaRPr lang="en-GB" sz="1200" b="0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Sensitivity analysis*</a:t>
                      </a:r>
                      <a:endParaRPr lang="en-GB" sz="1200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2.29 (1.30, 4.05)</a:t>
                      </a:r>
                      <a:endParaRPr lang="en-GB" sz="1200" b="0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AF208C3E-B736-E74C-B5D1-F0C346600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895356"/>
              </p:ext>
            </p:extLst>
          </p:nvPr>
        </p:nvGraphicFramePr>
        <p:xfrm>
          <a:off x="5183765" y="4761906"/>
          <a:ext cx="2980800" cy="1259967"/>
        </p:xfrm>
        <a:graphic>
          <a:graphicData uri="http://schemas.openxmlformats.org/drawingml/2006/table">
            <a:tbl>
              <a:tblPr firstRow="1" firstCol="1" bandRow="1"/>
              <a:tblGrid>
                <a:gridCol w="140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520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b="1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of death</a:t>
                      </a:r>
                      <a:endParaRPr lang="en-US" sz="1400" b="1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Morbidity event vs no prior morbidity event </a:t>
                      </a:r>
                      <a:br>
                        <a:rPr lang="en-US" sz="1200" b="1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(95% CI)</a:t>
                      </a:r>
                      <a:endParaRPr lang="en-GB" sz="1200" b="1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analysis</a:t>
                      </a:r>
                      <a:endParaRPr lang="en-GB" sz="1200" b="1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4.48 (</a:t>
                      </a:r>
                      <a:r>
                        <a:rPr lang="en-US" sz="1200" b="0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2.98, 6.73)</a:t>
                      </a:r>
                      <a:endParaRPr lang="en-GB" sz="1200" b="0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Sensitivity analysis*</a:t>
                      </a:r>
                      <a:endParaRPr lang="en-GB" sz="1200" b="1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3.05 (2.01, 4.61)</a:t>
                      </a:r>
                      <a:endParaRPr lang="en-GB" sz="1200" b="0" dirty="0">
                        <a:solidFill>
                          <a:srgbClr val="0808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73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62" y="3760914"/>
            <a:ext cx="2344931" cy="19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80" y="4527881"/>
            <a:ext cx="1249299" cy="73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70" y="1152673"/>
            <a:ext cx="1349517" cy="97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0" y="1959703"/>
            <a:ext cx="1391447" cy="8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90" y="1957322"/>
            <a:ext cx="1416329" cy="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4" y="4554076"/>
            <a:ext cx="1272516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Flèche : bas 18"/>
          <p:cNvSpPr>
            <a:spLocks noChangeArrowheads="1"/>
          </p:cNvSpPr>
          <p:nvPr/>
        </p:nvSpPr>
        <p:spPr bwMode="auto">
          <a:xfrm>
            <a:off x="4078289" y="3175332"/>
            <a:ext cx="484187" cy="492919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0070C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  <p:sp>
        <p:nvSpPr>
          <p:cNvPr id="79881" name="Flèche : bas 34"/>
          <p:cNvSpPr>
            <a:spLocks noChangeArrowheads="1"/>
          </p:cNvSpPr>
          <p:nvPr/>
        </p:nvSpPr>
        <p:spPr bwMode="auto">
          <a:xfrm rot="2444857">
            <a:off x="5484814" y="3590858"/>
            <a:ext cx="484187" cy="452438"/>
          </a:xfrm>
          <a:prstGeom prst="downArrow">
            <a:avLst>
              <a:gd name="adj1" fmla="val 50000"/>
              <a:gd name="adj2" fmla="val 50050"/>
            </a:avLst>
          </a:prstGeom>
          <a:solidFill>
            <a:srgbClr val="0070C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  <p:sp>
        <p:nvSpPr>
          <p:cNvPr id="79882" name="Flèche : bas 35"/>
          <p:cNvSpPr>
            <a:spLocks noChangeArrowheads="1"/>
          </p:cNvSpPr>
          <p:nvPr/>
        </p:nvSpPr>
        <p:spPr bwMode="auto">
          <a:xfrm rot="-3167901">
            <a:off x="2706888" y="3511684"/>
            <a:ext cx="363140" cy="738187"/>
          </a:xfrm>
          <a:prstGeom prst="downArrow">
            <a:avLst>
              <a:gd name="adj1" fmla="val 50000"/>
              <a:gd name="adj2" fmla="val 50029"/>
            </a:avLst>
          </a:prstGeom>
          <a:solidFill>
            <a:srgbClr val="0070C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  <p:sp>
        <p:nvSpPr>
          <p:cNvPr id="79883" name="Flèche : bas 37"/>
          <p:cNvSpPr>
            <a:spLocks noChangeArrowheads="1"/>
          </p:cNvSpPr>
          <p:nvPr/>
        </p:nvSpPr>
        <p:spPr bwMode="auto">
          <a:xfrm rot="7337691">
            <a:off x="5957690" y="4630870"/>
            <a:ext cx="375047" cy="819150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0070C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  <p:sp>
        <p:nvSpPr>
          <p:cNvPr id="79884" name="Flèche : bas 38"/>
          <p:cNvSpPr>
            <a:spLocks noChangeArrowheads="1"/>
          </p:cNvSpPr>
          <p:nvPr/>
        </p:nvSpPr>
        <p:spPr bwMode="auto">
          <a:xfrm rot="-7386116">
            <a:off x="2471143" y="4678495"/>
            <a:ext cx="363140" cy="762000"/>
          </a:xfrm>
          <a:prstGeom prst="downArrow">
            <a:avLst>
              <a:gd name="adj1" fmla="val 50000"/>
              <a:gd name="adj2" fmla="val 49960"/>
            </a:avLst>
          </a:prstGeom>
          <a:solidFill>
            <a:srgbClr val="0070C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  <p:sp>
        <p:nvSpPr>
          <p:cNvPr id="79885" name="ZoneTexte 19"/>
          <p:cNvSpPr txBox="1">
            <a:spLocks noChangeArrowheads="1"/>
          </p:cNvSpPr>
          <p:nvPr/>
        </p:nvSpPr>
        <p:spPr bwMode="auto">
          <a:xfrm>
            <a:off x="300039" y="2875294"/>
            <a:ext cx="2279650" cy="3231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fr-FR" sz="1500" b="1" dirty="0"/>
              <a:t> PDGF, VEGF,EGF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00039" y="3151519"/>
            <a:ext cx="2279650" cy="53091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350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Inhibid</a:t>
            </a:r>
            <a:r>
              <a:rPr lang="fr-FR" sz="135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de </a:t>
            </a:r>
            <a:r>
              <a:rPr lang="fr-FR" sz="1350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tirosin</a:t>
            </a:r>
            <a:r>
              <a:rPr lang="fr-FR" sz="135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1350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kinasa</a:t>
            </a:r>
            <a:endParaRPr lang="fr-FR" sz="135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fr-FR" sz="15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Imatinib</a:t>
            </a:r>
            <a:endParaRPr lang="fr-FR" sz="15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9887" name="ZoneTexte 31"/>
          <p:cNvSpPr txBox="1">
            <a:spLocks noChangeArrowheads="1"/>
          </p:cNvSpPr>
          <p:nvPr/>
        </p:nvSpPr>
        <p:spPr bwMode="auto">
          <a:xfrm>
            <a:off x="2786064" y="2165681"/>
            <a:ext cx="3043237" cy="5078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sz="1350" b="1" dirty="0"/>
              <a:t>  </a:t>
            </a:r>
            <a:r>
              <a:rPr lang="fr-FR" sz="1350" b="1" dirty="0" err="1"/>
              <a:t>Citoquinas</a:t>
            </a:r>
            <a:r>
              <a:rPr lang="fr-FR" sz="1350" b="1" dirty="0"/>
              <a:t>, </a:t>
            </a:r>
            <a:r>
              <a:rPr lang="fr-FR" sz="1350" b="1" dirty="0" err="1"/>
              <a:t>Quimoquinas</a:t>
            </a:r>
            <a:endParaRPr lang="fr-FR" sz="1350" b="1" dirty="0"/>
          </a:p>
          <a:p>
            <a:pPr algn="ctr"/>
            <a:r>
              <a:rPr lang="fr-FR" sz="1350" b="1" dirty="0" err="1"/>
              <a:t>Proliferación</a:t>
            </a:r>
            <a:r>
              <a:rPr lang="fr-FR" sz="1350" b="1" dirty="0"/>
              <a:t> </a:t>
            </a:r>
            <a:r>
              <a:rPr lang="fr-FR" sz="1350" b="1" dirty="0" err="1"/>
              <a:t>linfocitos</a:t>
            </a:r>
            <a:endParaRPr lang="fr-FR" sz="1350" b="1" dirty="0"/>
          </a:p>
        </p:txBody>
      </p:sp>
      <p:cxnSp>
        <p:nvCxnSpPr>
          <p:cNvPr id="79888" name="Connecteur droit avec flèche 53"/>
          <p:cNvCxnSpPr>
            <a:cxnSpLocks noChangeShapeType="1"/>
          </p:cNvCxnSpPr>
          <p:nvPr/>
        </p:nvCxnSpPr>
        <p:spPr bwMode="auto">
          <a:xfrm flipV="1">
            <a:off x="3192788" y="2297841"/>
            <a:ext cx="150813" cy="260747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ZoneTexte 41"/>
          <p:cNvSpPr txBox="1"/>
          <p:nvPr/>
        </p:nvSpPr>
        <p:spPr>
          <a:xfrm>
            <a:off x="2786064" y="2632406"/>
            <a:ext cx="3043237" cy="53091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35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Tocilizumab</a:t>
            </a:r>
            <a:r>
              <a:rPr lang="fr-FR" sz="135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, </a:t>
            </a:r>
            <a:r>
              <a:rPr lang="fr-FR" sz="135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Ubenimex</a:t>
            </a:r>
            <a:endParaRPr lang="fr-FR" sz="135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fr-FR" sz="15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Rituximab</a:t>
            </a:r>
            <a:endParaRPr lang="fr-FR" sz="15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9890" name="ZoneTexte 48"/>
          <p:cNvSpPr txBox="1">
            <a:spLocks noChangeArrowheads="1"/>
          </p:cNvSpPr>
          <p:nvPr/>
        </p:nvSpPr>
        <p:spPr bwMode="auto">
          <a:xfrm>
            <a:off x="144463" y="5316075"/>
            <a:ext cx="2932112" cy="55399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sz="1500" b="1" dirty="0" err="1"/>
              <a:t>Estrés</a:t>
            </a:r>
            <a:r>
              <a:rPr lang="fr-FR" sz="1500" b="1" dirty="0"/>
              <a:t> </a:t>
            </a:r>
            <a:r>
              <a:rPr lang="fr-FR" sz="1500" b="1" dirty="0" err="1"/>
              <a:t>oxidativo</a:t>
            </a:r>
            <a:r>
              <a:rPr lang="fr-FR" sz="1500" b="1" dirty="0"/>
              <a:t> </a:t>
            </a:r>
          </a:p>
          <a:p>
            <a:pPr algn="ctr"/>
            <a:r>
              <a:rPr lang="fr-FR" sz="1500" b="1" dirty="0"/>
              <a:t>Resistencia a </a:t>
            </a:r>
            <a:r>
              <a:rPr lang="fr-FR" sz="1500" b="1" dirty="0" err="1"/>
              <a:t>apoptosis</a:t>
            </a:r>
            <a:r>
              <a:rPr lang="fr-FR" sz="1500" dirty="0"/>
              <a:t> 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44463" y="5819708"/>
            <a:ext cx="2914650" cy="507831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35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Bardoloxona</a:t>
            </a:r>
            <a:r>
              <a:rPr lang="fr-FR" sz="135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 JTT-15,  </a:t>
            </a:r>
            <a:r>
              <a:rPr lang="fr-FR" sz="135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inhibidor</a:t>
            </a:r>
            <a:r>
              <a:rPr lang="fr-FR" sz="135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de ASK-1 </a:t>
            </a:r>
          </a:p>
        </p:txBody>
      </p:sp>
      <p:sp>
        <p:nvSpPr>
          <p:cNvPr id="79892" name="ZoneTexte 3"/>
          <p:cNvSpPr txBox="1">
            <a:spLocks noChangeArrowheads="1"/>
          </p:cNvSpPr>
          <p:nvPr/>
        </p:nvSpPr>
        <p:spPr bwMode="auto">
          <a:xfrm>
            <a:off x="5961064" y="2875294"/>
            <a:ext cx="3182937" cy="5078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fr-FR" sz="1350" b="1" dirty="0"/>
              <a:t>HAP </a:t>
            </a:r>
            <a:r>
              <a:rPr lang="fr-FR" sz="1350" b="1" dirty="0" err="1"/>
              <a:t>familiar</a:t>
            </a:r>
            <a:r>
              <a:rPr lang="fr-FR" sz="1350" b="1" dirty="0"/>
              <a:t>(</a:t>
            </a:r>
            <a:r>
              <a:rPr lang="fr-FR" sz="1350" b="1" dirty="0" err="1"/>
              <a:t>mutación</a:t>
            </a:r>
            <a:r>
              <a:rPr lang="fr-FR" sz="1350" b="1" dirty="0"/>
              <a:t> deBMPR2)</a:t>
            </a:r>
          </a:p>
          <a:p>
            <a:r>
              <a:rPr lang="fr-FR" sz="1350" b="1" dirty="0"/>
              <a:t>IPAH:     </a:t>
            </a:r>
            <a:r>
              <a:rPr lang="fr-FR" sz="1350" b="1" dirty="0" err="1"/>
              <a:t>expresión</a:t>
            </a:r>
            <a:r>
              <a:rPr lang="fr-FR" sz="1350" b="1" dirty="0"/>
              <a:t> de  BMPR2 </a:t>
            </a:r>
          </a:p>
        </p:txBody>
      </p:sp>
      <p:cxnSp>
        <p:nvCxnSpPr>
          <p:cNvPr id="79893" name="Connecteur droit avec flèche 53"/>
          <p:cNvCxnSpPr>
            <a:cxnSpLocks noChangeShapeType="1"/>
          </p:cNvCxnSpPr>
          <p:nvPr/>
        </p:nvCxnSpPr>
        <p:spPr bwMode="auto">
          <a:xfrm>
            <a:off x="6537792" y="3120102"/>
            <a:ext cx="0" cy="24572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ZoneTexte 17"/>
          <p:cNvSpPr txBox="1"/>
          <p:nvPr/>
        </p:nvSpPr>
        <p:spPr>
          <a:xfrm>
            <a:off x="5961064" y="3365831"/>
            <a:ext cx="3182937" cy="300082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35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Tacrolimus</a:t>
            </a:r>
            <a:r>
              <a:rPr lang="fr-FR" sz="135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</a:t>
            </a:r>
            <a:r>
              <a:rPr lang="fr-FR" sz="135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Aumenta</a:t>
            </a:r>
            <a:r>
              <a:rPr lang="fr-FR" sz="135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la </a:t>
            </a:r>
            <a:r>
              <a:rPr lang="fr-FR" sz="135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señal</a:t>
            </a:r>
            <a:r>
              <a:rPr lang="fr-FR" sz="135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de BMPR2</a:t>
            </a:r>
          </a:p>
        </p:txBody>
      </p:sp>
      <p:cxnSp>
        <p:nvCxnSpPr>
          <p:cNvPr id="79895" name="Connecteur droit avec flèche 53"/>
          <p:cNvCxnSpPr>
            <a:cxnSpLocks noChangeShapeType="1"/>
          </p:cNvCxnSpPr>
          <p:nvPr/>
        </p:nvCxnSpPr>
        <p:spPr bwMode="auto">
          <a:xfrm flipV="1">
            <a:off x="6887680" y="3415838"/>
            <a:ext cx="0" cy="175037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9896" name="ZoneTexte 2"/>
          <p:cNvSpPr txBox="1">
            <a:spLocks noChangeArrowheads="1"/>
          </p:cNvSpPr>
          <p:nvPr/>
        </p:nvSpPr>
        <p:spPr bwMode="auto">
          <a:xfrm>
            <a:off x="5683251" y="5316075"/>
            <a:ext cx="3413125" cy="5078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fr-FR" sz="1350" b="1"/>
              <a:t> Serotonin(5-HT),Thromboxane A2</a:t>
            </a:r>
          </a:p>
          <a:p>
            <a:r>
              <a:rPr lang="fr-FR" sz="1350" b="1"/>
              <a:t>  Vaso-intestinal peptide, Apelin</a:t>
            </a:r>
          </a:p>
        </p:txBody>
      </p:sp>
      <p:cxnSp>
        <p:nvCxnSpPr>
          <p:cNvPr id="79897" name="Connecteur droit avec flèche 53"/>
          <p:cNvCxnSpPr>
            <a:cxnSpLocks noChangeShapeType="1"/>
          </p:cNvCxnSpPr>
          <p:nvPr/>
        </p:nvCxnSpPr>
        <p:spPr bwMode="auto">
          <a:xfrm>
            <a:off x="5721350" y="5595872"/>
            <a:ext cx="161925" cy="17978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9898" name="Connecteur droit avec flèche 53"/>
          <p:cNvCxnSpPr>
            <a:cxnSpLocks noChangeShapeType="1"/>
          </p:cNvCxnSpPr>
          <p:nvPr/>
        </p:nvCxnSpPr>
        <p:spPr bwMode="auto">
          <a:xfrm flipV="1">
            <a:off x="5683251" y="5343458"/>
            <a:ext cx="107950" cy="215504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" name="ZoneTexte 31"/>
          <p:cNvSpPr txBox="1"/>
          <p:nvPr/>
        </p:nvSpPr>
        <p:spPr>
          <a:xfrm>
            <a:off x="5683251" y="5794706"/>
            <a:ext cx="3413125" cy="507831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35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SSRIs</a:t>
            </a:r>
            <a:r>
              <a:rPr lang="fr-FR" sz="135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 </a:t>
            </a:r>
            <a:r>
              <a:rPr lang="fr-FR" sz="135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Antagonistas</a:t>
            </a:r>
            <a:r>
              <a:rPr lang="fr-FR" sz="135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de </a:t>
            </a:r>
            <a:r>
              <a:rPr lang="fr-FR" sz="135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receptores</a:t>
            </a:r>
            <a:r>
              <a:rPr lang="fr-FR" sz="135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de</a:t>
            </a:r>
          </a:p>
          <a:p>
            <a:pPr>
              <a:defRPr/>
            </a:pPr>
            <a:r>
              <a:rPr lang="fr-FR" sz="135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serotonina</a:t>
            </a:r>
            <a:endParaRPr lang="fr-FR" sz="135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74B939-A921-E544-A3A3-7BD936FF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2" y="211120"/>
            <a:ext cx="7886700" cy="1325563"/>
          </a:xfrm>
        </p:spPr>
        <p:txBody>
          <a:bodyPr/>
          <a:lstStyle/>
          <a:p>
            <a:r>
              <a:rPr lang="es-MX" dirty="0"/>
              <a:t>Blancos potenciales en el manejo de HAP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36BB7D0-DDD8-BA4E-B8D9-83012C64686F}"/>
              </a:ext>
            </a:extLst>
          </p:cNvPr>
          <p:cNvSpPr txBox="1"/>
          <p:nvPr/>
        </p:nvSpPr>
        <p:spPr>
          <a:xfrm>
            <a:off x="6114128" y="6292970"/>
            <a:ext cx="2833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latin typeface="Cambria"/>
                <a:cs typeface="Cambria"/>
              </a:rPr>
              <a:t>Modificado</a:t>
            </a:r>
            <a:r>
              <a:rPr lang="en-US" sz="1400" dirty="0">
                <a:latin typeface="Cambria"/>
                <a:cs typeface="Cambria"/>
              </a:rPr>
              <a:t> de   Humbert M, et al. </a:t>
            </a:r>
          </a:p>
          <a:p>
            <a:pPr algn="r"/>
            <a:r>
              <a:rPr lang="en-US" sz="1400" dirty="0">
                <a:latin typeface="Cambria"/>
                <a:cs typeface="Cambria"/>
              </a:rPr>
              <a:t>Circulation 2014; 130: 2189-2208 </a:t>
            </a:r>
          </a:p>
        </p:txBody>
      </p:sp>
    </p:spTree>
    <p:extLst>
      <p:ext uri="{BB962C8B-B14F-4D97-AF65-F5344CB8AC3E}">
        <p14:creationId xmlns:p14="http://schemas.microsoft.com/office/powerpoint/2010/main" val="1061806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fr-FR" sz="2700" dirty="0" err="1">
                <a:latin typeface="Arial" panose="020B0604020202020204" pitchFamily="34" charset="0"/>
                <a:cs typeface="Arial" panose="020B0604020202020204" pitchFamily="34" charset="0"/>
              </a:rPr>
              <a:t>Muchos</a:t>
            </a:r>
            <a:r>
              <a:rPr lang="en-US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700" dirty="0" err="1"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r>
              <a:rPr lang="en-US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 con </a:t>
            </a:r>
            <a:r>
              <a:rPr lang="en-US" altLang="fr-FR" sz="2700" dirty="0" err="1">
                <a:latin typeface="Arial" panose="020B0604020202020204" pitchFamily="34" charset="0"/>
                <a:cs typeface="Arial" panose="020B0604020202020204" pitchFamily="34" charset="0"/>
              </a:rPr>
              <a:t>medicamentos</a:t>
            </a:r>
            <a:r>
              <a:rPr lang="en-US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fr-FR" sz="2700" dirty="0" err="1">
                <a:latin typeface="Arial" panose="020B0604020202020204" pitchFamily="34" charset="0"/>
                <a:cs typeface="Arial" panose="020B0604020202020204" pitchFamily="34" charset="0"/>
              </a:rPr>
              <a:t>actúan</a:t>
            </a:r>
            <a:r>
              <a:rPr lang="en-US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fr-FR" sz="27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700" dirty="0" err="1">
                <a:latin typeface="Arial" panose="020B0604020202020204" pitchFamily="34" charset="0"/>
                <a:cs typeface="Arial" panose="020B0604020202020204" pitchFamily="34" charset="0"/>
              </a:rPr>
              <a:t>nuevas</a:t>
            </a:r>
            <a:r>
              <a:rPr lang="en-US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700" dirty="0" err="1">
                <a:latin typeface="Arial" panose="020B0604020202020204" pitchFamily="34" charset="0"/>
                <a:cs typeface="Arial" panose="020B0604020202020204" pitchFamily="34" charset="0"/>
              </a:rPr>
              <a:t>vías</a:t>
            </a:r>
            <a:r>
              <a:rPr lang="en-US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700" dirty="0" err="1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700" dirty="0" err="1">
                <a:latin typeface="Arial" panose="020B0604020202020204" pitchFamily="34" charset="0"/>
                <a:cs typeface="Arial" panose="020B0604020202020204" pitchFamily="34" charset="0"/>
              </a:rPr>
              <a:t>sido</a:t>
            </a:r>
            <a:r>
              <a:rPr lang="en-US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700" dirty="0" err="1">
                <a:latin typeface="Arial" panose="020B0604020202020204" pitchFamily="34" charset="0"/>
                <a:cs typeface="Arial" panose="020B0604020202020204" pitchFamily="34" charset="0"/>
              </a:rPr>
              <a:t>negativos</a:t>
            </a:r>
            <a:r>
              <a:rPr lang="en-US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fr-FR" sz="2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5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tromboxano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A2 (Terbogrel) </a:t>
            </a:r>
          </a:p>
          <a:p>
            <a:pPr>
              <a:buClr>
                <a:schemeClr val="accent5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Péptido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intestinal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vasoactivo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(VIP)</a:t>
            </a:r>
          </a:p>
          <a:p>
            <a:pPr>
              <a:buClr>
                <a:schemeClr val="accent5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Estatinas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(Simvastatin)</a:t>
            </a:r>
          </a:p>
          <a:p>
            <a:pPr>
              <a:buClr>
                <a:schemeClr val="accent5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Inhibidores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recaptura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serotonina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5">
                  <a:lumMod val="25000"/>
                </a:schemeClr>
              </a:buClr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Seroplex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chemeClr val="accent5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Antagonistas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receptors 5HT 2B/2A (Terguride)</a:t>
            </a:r>
          </a:p>
          <a:p>
            <a:pPr>
              <a:buClr>
                <a:schemeClr val="accent5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Inhibidores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TK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(Sorafenib)</a:t>
            </a:r>
          </a:p>
          <a:p>
            <a:pPr>
              <a:buClr>
                <a:schemeClr val="accent5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Inhibidores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TK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(Imatinib)</a:t>
            </a:r>
          </a:p>
          <a:p>
            <a:pPr>
              <a:buClr>
                <a:schemeClr val="accent5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boqueadores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(Bisoprolol)</a:t>
            </a:r>
          </a:p>
          <a:p>
            <a:pPr>
              <a:buClr>
                <a:schemeClr val="accent5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chemeClr val="accent5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9318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EEA6B152-C5D3-3A4E-B274-07DCCB2D8497}" type="slidenum">
              <a:rPr lang="fr-FR">
                <a:solidFill>
                  <a:srgbClr val="898989"/>
                </a:solidFill>
                <a:latin typeface="Arial" charset="0"/>
                <a:ea typeface="MS PGothic" charset="0"/>
                <a:cs typeface="MS PGothic" charset="0"/>
              </a:rPr>
              <a:pPr/>
              <a:t>17</a:t>
            </a:fld>
            <a:endParaRPr lang="fr-FR">
              <a:solidFill>
                <a:srgbClr val="898989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519058" y="5516335"/>
            <a:ext cx="209005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485195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fr-FR" sz="2700" b="1" dirty="0"/>
              <a:t>¿</a:t>
            </a:r>
            <a:r>
              <a:rPr lang="en-US" altLang="fr-FR" sz="2700" b="1" dirty="0" err="1"/>
              <a:t>Cómo</a:t>
            </a:r>
            <a:r>
              <a:rPr lang="en-US" altLang="fr-FR" sz="2700" b="1" dirty="0"/>
              <a:t> lo </a:t>
            </a:r>
            <a:r>
              <a:rPr lang="en-US" altLang="fr-FR" sz="2700" b="1" dirty="0" err="1"/>
              <a:t>explicamos</a:t>
            </a:r>
            <a:r>
              <a:rPr lang="en-US" altLang="fr-FR" sz="2700" b="1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257175" indent="-257175">
              <a:buClr>
                <a:srgbClr val="29150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Las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nuevas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vías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afectan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vasos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más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periféricos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,</a:t>
            </a:r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MS PGothic" charset="0"/>
                <a:cs typeface="Arial" charset="0"/>
              </a:rPr>
              <a:t>patobiología</a:t>
            </a:r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MS PGothic" charset="0"/>
                <a:cs typeface="Arial" charset="0"/>
              </a:rPr>
              <a:t>más</a:t>
            </a:r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MS PGothic" charset="0"/>
                <a:cs typeface="Arial" charset="0"/>
              </a:rPr>
              <a:t>compleja</a:t>
            </a:r>
            <a:endParaRPr lang="en-US" sz="2000" dirty="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  <a:p>
            <a:pPr marL="257175" indent="-257175">
              <a:buClr>
                <a:srgbClr val="29150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Los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datos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preclínicos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que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soportan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el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papel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estas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nuevas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vías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se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basan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en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modelos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animals</a:t>
            </a:r>
          </a:p>
          <a:p>
            <a:pPr marL="0" indent="0">
              <a:buClr>
                <a:srgbClr val="291501"/>
              </a:buClr>
              <a:buNone/>
            </a:pPr>
            <a:endParaRPr lang="en-US" sz="2000" dirty="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  <a:p>
            <a:pPr marL="257175" indent="-257175">
              <a:lnSpc>
                <a:spcPct val="50000"/>
              </a:lnSpc>
              <a:buClr>
                <a:srgbClr val="29150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Los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estudios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clínicos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en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HAP son 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más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complejos</a:t>
            </a:r>
            <a:endParaRPr lang="en-US" sz="2000" dirty="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rgbClr val="291501"/>
              </a:buClr>
              <a:buFont typeface="Wingdings" charset="0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    - 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Pacientes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enfermedad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menos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homogénea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comorbilidades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como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HAS, DM, etc.)</a:t>
            </a:r>
            <a:b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   - 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Inclusión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pacientes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prevalentes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con </a:t>
            </a:r>
            <a:r>
              <a:rPr lang="en-US" sz="2000" dirty="0" err="1">
                <a:latin typeface="Arial" charset="0"/>
                <a:ea typeface="MS PGothic" charset="0"/>
                <a:cs typeface="Arial" charset="0"/>
              </a:rPr>
              <a:t>respuesta</a:t>
            </a:r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MS PGothic" charset="0"/>
                <a:cs typeface="Arial" charset="0"/>
              </a:rPr>
              <a:t>negativa</a:t>
            </a:r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 a dos o </a:t>
            </a:r>
            <a:r>
              <a:rPr lang="en-US" sz="2000" dirty="0" err="1">
                <a:latin typeface="Arial" charset="0"/>
                <a:ea typeface="MS PGothic" charset="0"/>
                <a:cs typeface="Arial" charset="0"/>
              </a:rPr>
              <a:t>más</a:t>
            </a:r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MS PGothic" charset="0"/>
                <a:cs typeface="Arial" charset="0"/>
              </a:rPr>
              <a:t>medicamentos</a:t>
            </a:r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 (</a:t>
            </a:r>
            <a:r>
              <a:rPr lang="en-US" sz="2000" dirty="0" err="1">
                <a:latin typeface="Arial" charset="0"/>
                <a:ea typeface="MS PGothic" charset="0"/>
                <a:cs typeface="Arial" charset="0"/>
              </a:rPr>
              <a:t>selección</a:t>
            </a:r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 de la </a:t>
            </a:r>
            <a:r>
              <a:rPr lang="en-US" sz="2000" dirty="0" err="1">
                <a:latin typeface="Arial" charset="0"/>
                <a:ea typeface="MS PGothic" charset="0"/>
                <a:cs typeface="Arial" charset="0"/>
              </a:rPr>
              <a:t>población</a:t>
            </a:r>
            <a:r>
              <a:rPr lang="en-US" sz="2000" dirty="0">
                <a:latin typeface="Arial" charset="0"/>
                <a:ea typeface="MS PGothic" charset="0"/>
                <a:cs typeface="Arial" charset="0"/>
              </a:rPr>
              <a:t>)</a:t>
            </a:r>
            <a:b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    - 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Estudios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placebo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como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terapia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secuencial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sobre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dos o mas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medicamentos</a:t>
            </a:r>
            <a:endParaRPr lang="en-US" sz="2000" dirty="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  <a:p>
            <a:pPr>
              <a:lnSpc>
                <a:spcPct val="50000"/>
              </a:lnSpc>
              <a:buClr>
                <a:srgbClr val="291501"/>
              </a:buClr>
              <a:buFont typeface="Wingdings" charset="0"/>
              <a:buNone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            </a:t>
            </a:r>
          </a:p>
        </p:txBody>
      </p:sp>
      <p:sp>
        <p:nvSpPr>
          <p:cNvPr id="9421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DDC1705C-1375-1149-BD46-AD1DEFDA3759}" type="slidenum">
              <a:rPr lang="fr-FR">
                <a:solidFill>
                  <a:srgbClr val="898989"/>
                </a:solidFill>
                <a:latin typeface="Arial" charset="0"/>
                <a:ea typeface="MS PGothic" charset="0"/>
                <a:cs typeface="MS PGothic" charset="0"/>
              </a:rPr>
              <a:pPr/>
              <a:t>18</a:t>
            </a:fld>
            <a:endParaRPr lang="fr-FR">
              <a:solidFill>
                <a:srgbClr val="898989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75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768095"/>
              </p:ext>
            </p:extLst>
          </p:nvPr>
        </p:nvGraphicFramePr>
        <p:xfrm>
          <a:off x="667698" y="1965814"/>
          <a:ext cx="7847887" cy="428082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5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7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066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/>
                        <a:t>Medicamento</a:t>
                      </a:r>
                      <a:endParaRPr lang="en-US" sz="2100" dirty="0"/>
                    </a:p>
                    <a:p>
                      <a:pPr algn="ctr"/>
                      <a:r>
                        <a:rPr lang="en-US" sz="1800" dirty="0" err="1"/>
                        <a:t>Racional</a:t>
                      </a:r>
                      <a:r>
                        <a:rPr lang="en-US" sz="1800" dirty="0"/>
                        <a:t> &amp; </a:t>
                      </a:r>
                      <a:r>
                        <a:rPr lang="en-US" sz="1800" dirty="0" err="1"/>
                        <a:t>mecanismo</a:t>
                      </a:r>
                      <a:r>
                        <a:rPr lang="en-US" sz="1800" dirty="0"/>
                        <a:t>   </a:t>
                      </a:r>
                      <a:endParaRPr lang="en-US" sz="1800" b="0" dirty="0">
                        <a:latin typeface="Arial Narrow" pitchFamily="34" charset="0"/>
                      </a:endParaRPr>
                    </a:p>
                  </a:txBody>
                  <a:tcPr marL="80771" marR="80771" marT="30278" marB="30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latin typeface="Arial Narrow" pitchFamily="34" charset="0"/>
                        </a:rPr>
                        <a:t>Diseño</a:t>
                      </a:r>
                      <a:r>
                        <a:rPr lang="en-US" sz="2100" b="1" dirty="0">
                          <a:latin typeface="Arial Narrow" pitchFamily="34" charset="0"/>
                        </a:rPr>
                        <a:t> de </a:t>
                      </a:r>
                      <a:r>
                        <a:rPr lang="en-US" sz="2100" b="1" dirty="0" err="1">
                          <a:latin typeface="Arial Narrow" pitchFamily="34" charset="0"/>
                        </a:rPr>
                        <a:t>Estudio</a:t>
                      </a:r>
                      <a:endParaRPr lang="en-US" sz="2100" b="1" dirty="0">
                        <a:latin typeface="Arial Narrow" pitchFamily="34" charset="0"/>
                      </a:endParaRPr>
                    </a:p>
                  </a:txBody>
                  <a:tcPr marL="80771" marR="80771" marT="30278" marB="302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aseline="0" dirty="0" err="1"/>
                        <a:t>Seguridad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en</a:t>
                      </a:r>
                      <a:r>
                        <a:rPr lang="en-US" sz="2100" baseline="0" dirty="0"/>
                        <a:t>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/>
                        <a:t>otras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indicaciones</a:t>
                      </a:r>
                      <a:endParaRPr lang="en-US" sz="1800" dirty="0"/>
                    </a:p>
                    <a:p>
                      <a:pPr algn="ctr"/>
                      <a:endParaRPr lang="en-US" sz="1900" b="1" dirty="0">
                        <a:latin typeface="Arial Narrow" pitchFamily="34" charset="0"/>
                      </a:endParaRPr>
                    </a:p>
                  </a:txBody>
                  <a:tcPr marL="80771" marR="80771" marT="30278" marB="302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957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  </a:t>
                      </a:r>
                      <a:r>
                        <a:rPr lang="en-US" sz="1200" baseline="0" dirty="0" err="1"/>
                        <a:t>Aumento</a:t>
                      </a:r>
                      <a:r>
                        <a:rPr lang="en-US" sz="1200" baseline="0" dirty="0"/>
                        <a:t> de </a:t>
                      </a:r>
                      <a:r>
                        <a:rPr lang="en-US" sz="1200" baseline="0" dirty="0" err="1"/>
                        <a:t>Cels</a:t>
                      </a:r>
                      <a:r>
                        <a:rPr lang="en-US" sz="1200" baseline="0" dirty="0"/>
                        <a:t> B  CD20 al </a:t>
                      </a:r>
                      <a:r>
                        <a:rPr lang="en-US" sz="1200" baseline="0" dirty="0" err="1"/>
                        <a:t>rededor</a:t>
                      </a:r>
                      <a:r>
                        <a:rPr lang="en-US" sz="1200" baseline="0" dirty="0"/>
                        <a:t> de </a:t>
                      </a:r>
                      <a:r>
                        <a:rPr lang="en-US" sz="1200" baseline="0" dirty="0" err="1"/>
                        <a:t>lesiones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plexiformes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en</a:t>
                      </a:r>
                      <a:r>
                        <a:rPr lang="en-US" sz="1200" baseline="0" dirty="0"/>
                        <a:t> HAP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Rituximab</a:t>
                      </a:r>
                      <a:r>
                        <a:rPr lang="en-US" sz="1200" baseline="0" dirty="0"/>
                        <a:t>  </a:t>
                      </a:r>
                      <a:r>
                        <a:rPr lang="en-US" sz="1200" baseline="0" dirty="0" err="1"/>
                        <a:t>es</a:t>
                      </a:r>
                      <a:r>
                        <a:rPr lang="en-US" sz="1200" baseline="0" dirty="0"/>
                        <a:t> un </a:t>
                      </a:r>
                      <a:r>
                        <a:rPr lang="en-US" sz="1200" baseline="0" dirty="0" err="1"/>
                        <a:t>anticuerpo</a:t>
                      </a:r>
                      <a:r>
                        <a:rPr lang="en-US" sz="1200" baseline="0" dirty="0"/>
                        <a:t> monoclonal vs CD20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771" marR="80771" marT="30278" marB="3027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Fase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2, </a:t>
                      </a:r>
                      <a:r>
                        <a:rPr kumimoji="0" lang="en-US" sz="12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doble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2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ciego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en-US" sz="12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controlado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en-US" sz="12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aleatorizado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vs placebo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 </a:t>
                      </a:r>
                      <a:r>
                        <a:rPr lang="en-US" sz="1200" dirty="0" err="1"/>
                        <a:t>dosis</a:t>
                      </a:r>
                      <a:r>
                        <a:rPr lang="en-US" sz="1200" dirty="0"/>
                        <a:t> (2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inyecciones</a:t>
                      </a:r>
                      <a:r>
                        <a:rPr lang="en-US" sz="1200" baseline="0" dirty="0"/>
                        <a:t>   IV 1g/ 2 </a:t>
                      </a:r>
                      <a:r>
                        <a:rPr lang="en-US" sz="1200" baseline="0" dirty="0" err="1"/>
                        <a:t>semanas</a:t>
                      </a:r>
                      <a:r>
                        <a:rPr lang="en-US" sz="1200" baseline="0" dirty="0"/>
                        <a:t>)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24 </a:t>
                      </a:r>
                      <a:r>
                        <a:rPr lang="en-US" sz="1200" dirty="0" err="1"/>
                        <a:t>semanas</a:t>
                      </a:r>
                      <a:r>
                        <a:rPr lang="en-US" sz="1200" dirty="0"/>
                        <a:t>  (</a:t>
                      </a:r>
                      <a:r>
                        <a:rPr lang="en-US" sz="1200" dirty="0" err="1"/>
                        <a:t>reclutando</a:t>
                      </a:r>
                      <a:r>
                        <a:rPr lang="en-US" sz="1200" dirty="0"/>
                        <a:t>)</a:t>
                      </a:r>
                    </a:p>
                    <a:p>
                      <a:r>
                        <a:rPr lang="en-US" sz="1200" dirty="0"/>
                        <a:t>Meta </a:t>
                      </a:r>
                      <a:r>
                        <a:rPr lang="en-US" sz="1200" dirty="0" err="1"/>
                        <a:t>primaria</a:t>
                      </a:r>
                      <a:r>
                        <a:rPr lang="en-US" sz="1200" dirty="0"/>
                        <a:t>: RVP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marL="80771" marR="80771" marT="30278" marB="30278"/>
                </a:tc>
                <a:tc>
                  <a:txBody>
                    <a:bodyPr/>
                    <a:lstStyle/>
                    <a:p>
                      <a:r>
                        <a:rPr lang="en-US" sz="1200" baseline="0" dirty="0" err="1"/>
                        <a:t>Aprovado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en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linfoma</a:t>
                      </a:r>
                      <a:r>
                        <a:rPr lang="en-US" sz="1200" baseline="0" dirty="0"/>
                        <a:t>  CD20+ lymphoma , AR,  </a:t>
                      </a:r>
                      <a:r>
                        <a:rPr lang="en-US" sz="1200" baseline="0" dirty="0" err="1"/>
                        <a:t>Sx</a:t>
                      </a:r>
                      <a:r>
                        <a:rPr lang="en-US" sz="1200" baseline="0" dirty="0"/>
                        <a:t> Wegener,</a:t>
                      </a:r>
                    </a:p>
                    <a:p>
                      <a:r>
                        <a:rPr lang="en-US" sz="1200" baseline="0" dirty="0" err="1"/>
                        <a:t>Relativamente</a:t>
                      </a:r>
                      <a:r>
                        <a:rPr lang="en-US" sz="1200" baseline="0" dirty="0"/>
                        <a:t> Seguro: </a:t>
                      </a:r>
                      <a:r>
                        <a:rPr lang="en-US" sz="1200" baseline="0" dirty="0" err="1"/>
                        <a:t>reacciones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cutáneas</a:t>
                      </a:r>
                      <a:r>
                        <a:rPr lang="en-US" sz="1200" baseline="0" dirty="0"/>
                        <a:t>, </a:t>
                      </a:r>
                      <a:r>
                        <a:rPr lang="en-US" sz="1200" baseline="0" dirty="0" err="1"/>
                        <a:t>reactivación</a:t>
                      </a:r>
                      <a:r>
                        <a:rPr lang="en-US" sz="1200" baseline="0" dirty="0"/>
                        <a:t> HBV, PML</a:t>
                      </a:r>
                    </a:p>
                    <a:p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marL="80771" marR="80771" marT="30278" marB="3027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817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  IL-6 </a:t>
                      </a:r>
                      <a:r>
                        <a:rPr lang="en-US" sz="1200" baseline="0" dirty="0" err="1"/>
                        <a:t>en</a:t>
                      </a:r>
                      <a:r>
                        <a:rPr lang="en-US" sz="1200" baseline="0" dirty="0"/>
                        <a:t> plasma de </a:t>
                      </a:r>
                      <a:r>
                        <a:rPr lang="en-US" sz="1200" baseline="0" dirty="0" err="1"/>
                        <a:t>pacientes</a:t>
                      </a:r>
                      <a:r>
                        <a:rPr lang="en-US" sz="1200" baseline="0" dirty="0"/>
                        <a:t> con HAP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Tocilizumab </a:t>
                      </a:r>
                      <a:r>
                        <a:rPr lang="en-US" sz="1200" baseline="0" dirty="0" err="1"/>
                        <a:t>es</a:t>
                      </a:r>
                      <a:r>
                        <a:rPr lang="en-US" sz="1200" baseline="0" dirty="0"/>
                        <a:t> un </a:t>
                      </a:r>
                      <a:r>
                        <a:rPr lang="en-US" sz="1200" baseline="0" dirty="0" err="1"/>
                        <a:t>anticuerpo</a:t>
                      </a:r>
                      <a:r>
                        <a:rPr lang="en-US" sz="1200" baseline="0" dirty="0"/>
                        <a:t> monoclonal vs IL-6</a:t>
                      </a:r>
                      <a:endParaRPr lang="en-US" sz="1200" dirty="0"/>
                    </a:p>
                    <a:p>
                      <a:r>
                        <a:rPr lang="en-US" sz="1200" baseline="0" dirty="0"/>
                        <a:t>  </a:t>
                      </a:r>
                      <a:endParaRPr lang="en-US" sz="1200" b="0" dirty="0">
                        <a:latin typeface="Arial Narrow" panose="020B0606020202030204" pitchFamily="34" charset="0"/>
                      </a:endParaRPr>
                    </a:p>
                  </a:txBody>
                  <a:tcPr marL="80771" marR="80771" marT="30278" marB="30278"/>
                </a:tc>
                <a:tc>
                  <a:txBody>
                    <a:bodyPr/>
                    <a:lstStyle/>
                    <a:p>
                      <a:r>
                        <a:rPr lang="en-US" sz="1200" baseline="0" dirty="0" err="1"/>
                        <a:t>Estudio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abierto</a:t>
                      </a:r>
                      <a:endParaRPr lang="en-US" sz="1200" baseline="0" dirty="0"/>
                    </a:p>
                    <a:p>
                      <a:r>
                        <a:rPr lang="en-US" sz="1200" baseline="0" dirty="0"/>
                        <a:t>1 </a:t>
                      </a:r>
                      <a:r>
                        <a:rPr lang="en-US" sz="1200" baseline="0" dirty="0" err="1"/>
                        <a:t>dosis</a:t>
                      </a:r>
                      <a:r>
                        <a:rPr lang="en-US" sz="1200" baseline="0" dirty="0"/>
                        <a:t> (IV 8mg /kg/</a:t>
                      </a:r>
                      <a:r>
                        <a:rPr lang="en-US" sz="1200" baseline="0" dirty="0" err="1"/>
                        <a:t>mes</a:t>
                      </a:r>
                      <a:r>
                        <a:rPr lang="en-US" sz="1200" baseline="0" dirty="0"/>
                        <a:t>)</a:t>
                      </a:r>
                    </a:p>
                    <a:p>
                      <a:r>
                        <a:rPr lang="en-US" sz="1200" baseline="0" dirty="0"/>
                        <a:t>24 </a:t>
                      </a:r>
                      <a:r>
                        <a:rPr lang="en-US" sz="1200" baseline="0" dirty="0" err="1"/>
                        <a:t>semanasl</a:t>
                      </a:r>
                      <a:r>
                        <a:rPr lang="en-US" sz="1200" baseline="0" dirty="0"/>
                        <a:t> (</a:t>
                      </a:r>
                      <a:r>
                        <a:rPr lang="en-US" sz="1200" baseline="0" dirty="0" err="1"/>
                        <a:t>reclutando</a:t>
                      </a:r>
                      <a:r>
                        <a:rPr lang="en-US" sz="1200" baseline="0" dirty="0"/>
                        <a:t>)</a:t>
                      </a:r>
                    </a:p>
                    <a:p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Meta </a:t>
                      </a:r>
                      <a:r>
                        <a:rPr kumimoji="0" lang="en-US" sz="12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primaria</a:t>
                      </a: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:: RVP y  &amp; </a:t>
                      </a:r>
                      <a:r>
                        <a:rPr kumimoji="0" lang="en-US" sz="12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seguridad</a:t>
                      </a:r>
                      <a:endParaRPr lang="en-US" sz="1200" b="1" dirty="0">
                        <a:latin typeface="Arial Narrow" panose="020B0606020202030204" pitchFamily="34" charset="0"/>
                      </a:endParaRPr>
                    </a:p>
                  </a:txBody>
                  <a:tcPr marL="80771" marR="80771" marT="30278" marB="3027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/>
                        <a:t>Fase</a:t>
                      </a:r>
                      <a:r>
                        <a:rPr lang="en-US" sz="1200" baseline="0" dirty="0"/>
                        <a:t>  3 </a:t>
                      </a:r>
                      <a:r>
                        <a:rPr lang="en-US" sz="1200" baseline="0" dirty="0" err="1"/>
                        <a:t>en</a:t>
                      </a:r>
                      <a:r>
                        <a:rPr lang="en-US" sz="1200" baseline="0" dirty="0"/>
                        <a:t> 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/>
                        <a:t>Fase</a:t>
                      </a:r>
                      <a:r>
                        <a:rPr lang="en-US" sz="1200" baseline="0" dirty="0"/>
                        <a:t> 2 </a:t>
                      </a:r>
                      <a:r>
                        <a:rPr lang="en-US" sz="1200" baseline="0" dirty="0" err="1"/>
                        <a:t>en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esclerodermia</a:t>
                      </a:r>
                      <a:endParaRPr lang="en-US" sz="12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/>
                        <a:t>Seguridad</a:t>
                      </a:r>
                      <a:r>
                        <a:rPr lang="en-US" sz="1400" baseline="0" dirty="0"/>
                        <a:t>: </a:t>
                      </a:r>
                      <a:r>
                        <a:rPr lang="en-US" sz="1400" baseline="0" dirty="0" err="1"/>
                        <a:t>infecciones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severas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marL="80771" marR="80771" marT="30278" marB="3027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 LTB4 </a:t>
                      </a:r>
                      <a:r>
                        <a:rPr lang="en-US" sz="1200" dirty="0" err="1"/>
                        <a:t>en</a:t>
                      </a:r>
                      <a:r>
                        <a:rPr lang="en-US" sz="1200" dirty="0"/>
                        <a:t> plasma de </a:t>
                      </a:r>
                      <a:r>
                        <a:rPr lang="en-US" sz="1200" dirty="0" err="1"/>
                        <a:t>pacientes</a:t>
                      </a:r>
                      <a:r>
                        <a:rPr lang="en-US" sz="1200" dirty="0"/>
                        <a:t> con HAP </a:t>
                      </a:r>
                      <a:r>
                        <a:rPr lang="en-US" sz="1200" dirty="0" err="1"/>
                        <a:t>asoc</a:t>
                      </a:r>
                      <a:r>
                        <a:rPr lang="en-US" sz="1200" dirty="0"/>
                        <a:t>. A sclerosis </a:t>
                      </a:r>
                      <a:r>
                        <a:rPr lang="en-US" sz="1200" dirty="0" err="1"/>
                        <a:t>sitémica</a:t>
                      </a:r>
                      <a:r>
                        <a:rPr lang="en-US" sz="1200" dirty="0"/>
                        <a:t> e </a:t>
                      </a:r>
                      <a:r>
                        <a:rPr lang="en-US" sz="1200" dirty="0" err="1"/>
                        <a:t>idiopática</a:t>
                      </a: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Ubenimex </a:t>
                      </a:r>
                      <a:r>
                        <a:rPr lang="en-US" sz="1200" dirty="0" err="1"/>
                        <a:t>inhibe</a:t>
                      </a:r>
                      <a:r>
                        <a:rPr lang="en-US" sz="1200" dirty="0"/>
                        <a:t> al </a:t>
                      </a:r>
                      <a:r>
                        <a:rPr lang="en-US" sz="1200" dirty="0" err="1"/>
                        <a:t>leucotrieno</a:t>
                      </a:r>
                      <a:r>
                        <a:rPr lang="en-US" sz="1200" dirty="0"/>
                        <a:t> B4</a:t>
                      </a:r>
                    </a:p>
                    <a:p>
                      <a:endParaRPr lang="en-US" sz="1200" b="0" dirty="0">
                        <a:latin typeface="Arial Narrow" panose="020B0606020202030204" pitchFamily="34" charset="0"/>
                      </a:endParaRPr>
                    </a:p>
                  </a:txBody>
                  <a:tcPr marL="80771" marR="80771" marT="30278" marB="30278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Fase</a:t>
                      </a:r>
                      <a:r>
                        <a:rPr lang="en-US" sz="1200" dirty="0"/>
                        <a:t> 2, </a:t>
                      </a:r>
                      <a:r>
                        <a:rPr lang="en-US" sz="1200" dirty="0" err="1"/>
                        <a:t>doble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ciego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controlado</a:t>
                      </a:r>
                      <a:r>
                        <a:rPr lang="en-US" sz="1200" dirty="0"/>
                        <a:t> con placebo</a:t>
                      </a:r>
                    </a:p>
                    <a:p>
                      <a:r>
                        <a:rPr lang="en-US" sz="1200" dirty="0"/>
                        <a:t>1 dose (150mg </a:t>
                      </a:r>
                      <a:r>
                        <a:rPr lang="en-US" sz="1200" dirty="0" err="1"/>
                        <a:t>tid</a:t>
                      </a:r>
                      <a:r>
                        <a:rPr lang="en-US" sz="1200" dirty="0"/>
                        <a:t>)</a:t>
                      </a:r>
                    </a:p>
                    <a:p>
                      <a:r>
                        <a:rPr lang="en-US" sz="1200" dirty="0"/>
                        <a:t>24 </a:t>
                      </a:r>
                      <a:r>
                        <a:rPr lang="en-US" sz="1200" dirty="0" err="1"/>
                        <a:t>semanas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reclutando</a:t>
                      </a:r>
                      <a:r>
                        <a:rPr lang="en-US" sz="12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Meta </a:t>
                      </a:r>
                      <a:r>
                        <a:rPr lang="en-US" sz="1200" dirty="0" err="1"/>
                        <a:t>primaria</a:t>
                      </a:r>
                      <a:r>
                        <a:rPr lang="en-US" sz="1200" dirty="0"/>
                        <a:t> : RVP</a:t>
                      </a:r>
                    </a:p>
                    <a:p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marL="80771" marR="80771" marT="30278" marB="30278"/>
                </a:tc>
                <a:tc>
                  <a:txBody>
                    <a:bodyPr/>
                    <a:lstStyle/>
                    <a:p>
                      <a:r>
                        <a:rPr lang="en-US" sz="1200" baseline="0" dirty="0" err="1"/>
                        <a:t>Aprobado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en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Japón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como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terapia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adyuvante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en</a:t>
                      </a:r>
                      <a:r>
                        <a:rPr lang="en-US" sz="1200" baseline="0" dirty="0"/>
                        <a:t>  leukemia </a:t>
                      </a:r>
                      <a:r>
                        <a:rPr lang="en-US" sz="1200" baseline="0" dirty="0" err="1"/>
                        <a:t>aguda</a:t>
                      </a:r>
                      <a:r>
                        <a:rPr lang="en-US" sz="1200" baseline="0" dirty="0"/>
                        <a:t> no </a:t>
                      </a:r>
                      <a:r>
                        <a:rPr lang="en-US" sz="1200" baseline="0" dirty="0" err="1"/>
                        <a:t>linfocítica</a:t>
                      </a:r>
                      <a:endParaRPr lang="en-US" sz="1200" baseline="0" dirty="0"/>
                    </a:p>
                    <a:p>
                      <a:r>
                        <a:rPr lang="en-US" sz="1400" b="0" baseline="0" dirty="0" err="1">
                          <a:latin typeface="Arial Narrow" panose="020B0606020202030204" pitchFamily="34" charset="0"/>
                        </a:rPr>
                        <a:t>Buen</a:t>
                      </a:r>
                      <a:r>
                        <a:rPr lang="en-US" sz="1400" b="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latin typeface="Arial Narrow" panose="020B0606020202030204" pitchFamily="34" charset="0"/>
                        </a:rPr>
                        <a:t>Perfil</a:t>
                      </a:r>
                      <a:r>
                        <a:rPr lang="en-US" sz="1400" b="0" baseline="0" dirty="0">
                          <a:latin typeface="Arial Narrow" panose="020B0606020202030204" pitchFamily="34" charset="0"/>
                        </a:rPr>
                        <a:t> de </a:t>
                      </a:r>
                      <a:r>
                        <a:rPr lang="en-US" sz="1400" b="0" baseline="0" dirty="0" err="1">
                          <a:latin typeface="Arial Narrow" panose="020B0606020202030204" pitchFamily="34" charset="0"/>
                        </a:rPr>
                        <a:t>seguridad</a:t>
                      </a:r>
                      <a:endParaRPr lang="en-US" sz="1400" b="0" baseline="0" dirty="0">
                        <a:latin typeface="Arial Narrow" panose="020B0606020202030204" pitchFamily="34" charset="0"/>
                      </a:endParaRPr>
                    </a:p>
                  </a:txBody>
                  <a:tcPr marL="80771" marR="80771" marT="30278" marB="3027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1165" name="Connecteur droit avec flèche 5"/>
          <p:cNvCxnSpPr>
            <a:cxnSpLocks noChangeShapeType="1"/>
          </p:cNvCxnSpPr>
          <p:nvPr/>
        </p:nvCxnSpPr>
        <p:spPr bwMode="auto">
          <a:xfrm flipV="1">
            <a:off x="734881" y="5113669"/>
            <a:ext cx="134367" cy="16555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Titre 1"/>
          <p:cNvSpPr txBox="1">
            <a:spLocks/>
          </p:cNvSpPr>
          <p:nvPr/>
        </p:nvSpPr>
        <p:spPr>
          <a:xfrm>
            <a:off x="1808264" y="1315527"/>
            <a:ext cx="6961271" cy="401241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fr-FR" sz="27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</a:t>
            </a:r>
            <a:r>
              <a:rPr lang="en-US" altLang="fr-FR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fr-FR" sz="27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actúan</a:t>
            </a:r>
            <a:r>
              <a:rPr lang="en-US" altLang="fr-FR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7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altLang="fr-FR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7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inflamación</a:t>
            </a:r>
            <a:r>
              <a:rPr lang="en-US" altLang="fr-FR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fr-FR" sz="27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inmunidad</a:t>
            </a:r>
            <a:endParaRPr lang="en-US" altLang="fr-FR" sz="27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162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2" y="990478"/>
            <a:ext cx="1045335" cy="80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5"/>
          <p:cNvCxnSpPr>
            <a:cxnSpLocks noChangeShapeType="1"/>
          </p:cNvCxnSpPr>
          <p:nvPr/>
        </p:nvCxnSpPr>
        <p:spPr bwMode="auto">
          <a:xfrm flipV="1">
            <a:off x="667697" y="4093629"/>
            <a:ext cx="134367" cy="16555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476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66C31F-BEEE-1340-9807-6215AB5F1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" y="428017"/>
            <a:ext cx="9059694" cy="552531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EF4448-E95A-984F-8830-126F927D17D0}"/>
              </a:ext>
            </a:extLst>
          </p:cNvPr>
          <p:cNvSpPr txBox="1"/>
          <p:nvPr/>
        </p:nvSpPr>
        <p:spPr>
          <a:xfrm>
            <a:off x="1069146" y="273271"/>
            <a:ext cx="645707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Hipertensión arterial pulmonar. Fisiopatología</a:t>
            </a:r>
          </a:p>
        </p:txBody>
      </p:sp>
    </p:spTree>
    <p:extLst>
      <p:ext uri="{BB962C8B-B14F-4D97-AF65-F5344CB8AC3E}">
        <p14:creationId xmlns:p14="http://schemas.microsoft.com/office/powerpoint/2010/main" val="3032498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8" y="1131930"/>
            <a:ext cx="932811" cy="71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67468"/>
              </p:ext>
            </p:extLst>
          </p:nvPr>
        </p:nvGraphicFramePr>
        <p:xfrm>
          <a:off x="568493" y="2245664"/>
          <a:ext cx="8157410" cy="4445586"/>
        </p:xfrm>
        <a:graphic>
          <a:graphicData uri="http://schemas.openxmlformats.org/drawingml/2006/table">
            <a:tbl>
              <a:tblPr firstRow="1" bandRow="1" bandCol="1">
                <a:tableStyleId>{F2DE63D5-997A-4646-A377-4702673A728D}</a:tableStyleId>
              </a:tblPr>
              <a:tblGrid>
                <a:gridCol w="2607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4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Medicamento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Racional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y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mecanismo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959" marR="84959" marT="31850" marB="318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Diseño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del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estudio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959" marR="84959" marT="31850" marB="318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Otras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indicaciones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e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información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de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seguridad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84959" marR="84959" marT="31850" marB="3185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HAP la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función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mitocondrial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alterada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aumenta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el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estrés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oxidative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promoviendo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inflamación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y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remodelación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err="1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</a:rPr>
                        <a:t>Bardoxolona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mejora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la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función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mitocondrial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959" marR="84959" marT="31850" marB="318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Fase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2,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doble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ciego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controlado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vs placebo.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dosis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(2.5 a 10 mg) 16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semanas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terminó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Meta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primaria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C6M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Efecto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del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tratamiento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+ 21 m (p=0.037)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datos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hemodinámicos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959" marR="84959" marT="31850" marB="318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detuvo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el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desarrollo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DMII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por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complicaciones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cardiovasculares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Mejor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tolerancia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HAP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Pérdida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de peso de 3 kg prom.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959" marR="84959" marT="31850" marB="3185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3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la HP la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disfunción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mitocondrial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aumenta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la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producción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de ROS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activando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al ASK-1 lo que produce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inflamación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y apoptosis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GS-4997 y 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</a:rPr>
                        <a:t>JTT-115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son  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inhibidores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ASK-1</a:t>
                      </a:r>
                    </a:p>
                  </a:txBody>
                  <a:tcPr marL="84959" marR="84959" marT="31850" marB="318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Fase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2,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doble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ciego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controlado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vs placebo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dosis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(2 a 18 mg)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semanas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terminó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Meta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primaria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: RVP</a:t>
                      </a:r>
                    </a:p>
                  </a:txBody>
                  <a:tcPr marL="84959" marR="84959" marT="31850" marB="318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Fase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2,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nefropatía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diabética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(&gt;300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pacientes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completado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señalales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de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seguridad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4959" marR="84959" marT="31850" marB="3185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1905850" y="1236400"/>
            <a:ext cx="6237722" cy="401241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fr-FR" sz="2700" dirty="0" err="1">
                <a:solidFill>
                  <a:schemeClr val="tx1"/>
                </a:solidFill>
                <a:cs typeface="Arial" panose="020B0604020202020204" pitchFamily="34" charset="0"/>
              </a:rPr>
              <a:t>Medicamentos</a:t>
            </a:r>
            <a:r>
              <a:rPr lang="en-US" altLang="fr-FR" sz="2700" dirty="0">
                <a:solidFill>
                  <a:schemeClr val="tx1"/>
                </a:solidFill>
                <a:cs typeface="Arial" panose="020B0604020202020204" pitchFamily="34" charset="0"/>
              </a:rPr>
              <a:t> que </a:t>
            </a:r>
            <a:r>
              <a:rPr lang="en-US" altLang="fr-FR" sz="2700" dirty="0" err="1">
                <a:solidFill>
                  <a:schemeClr val="tx1"/>
                </a:solidFill>
                <a:cs typeface="Arial" panose="020B0604020202020204" pitchFamily="34" charset="0"/>
              </a:rPr>
              <a:t>actúan</a:t>
            </a:r>
            <a:r>
              <a:rPr lang="en-US" altLang="fr-FR" sz="27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fr-FR" sz="2700" dirty="0" err="1">
                <a:solidFill>
                  <a:schemeClr val="tx1"/>
                </a:solidFill>
                <a:cs typeface="Arial" panose="020B0604020202020204" pitchFamily="34" charset="0"/>
              </a:rPr>
              <a:t>sobre</a:t>
            </a:r>
            <a:r>
              <a:rPr lang="en-US" altLang="fr-FR" sz="27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fr-FR" sz="2700" dirty="0" err="1">
                <a:solidFill>
                  <a:schemeClr val="tx1"/>
                </a:solidFill>
                <a:cs typeface="Arial" panose="020B0604020202020204" pitchFamily="34" charset="0"/>
              </a:rPr>
              <a:t>metabolismo</a:t>
            </a:r>
            <a:r>
              <a:rPr lang="en-US" altLang="fr-FR" sz="27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fr-FR" sz="2700" dirty="0" err="1">
                <a:solidFill>
                  <a:schemeClr val="tx1"/>
                </a:solidFill>
                <a:cs typeface="Arial" panose="020B0604020202020204" pitchFamily="34" charset="0"/>
              </a:rPr>
              <a:t>mitocondrial</a:t>
            </a:r>
            <a:endParaRPr lang="en-US" altLang="fr-FR" sz="27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28650" y="154109"/>
            <a:ext cx="7886700" cy="1325563"/>
          </a:xfrm>
        </p:spPr>
        <p:txBody>
          <a:bodyPr>
            <a:noAutofit/>
          </a:bodyPr>
          <a:lstStyle/>
          <a:p>
            <a:r>
              <a:rPr lang="es-ES_tradnl" sz="2700">
                <a:latin typeface="Arial" panose="020B0604020202020204" pitchFamily="34" charset="0"/>
                <a:cs typeface="Arial" panose="020B0604020202020204" pitchFamily="34" charset="0"/>
              </a:rPr>
              <a:t>Conclusiones (¿Qué opciones tenemos?)</a:t>
            </a:r>
            <a:endParaRPr lang="es-ES_tradnl" sz="2700" b="0"/>
          </a:p>
        </p:txBody>
      </p:sp>
      <p:sp>
        <p:nvSpPr>
          <p:cNvPr id="2" name="Rectangle 1"/>
          <p:cNvSpPr/>
          <p:nvPr/>
        </p:nvSpPr>
        <p:spPr>
          <a:xfrm>
            <a:off x="153403" y="1125506"/>
            <a:ext cx="8761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altLang="fr-FR" sz="2000" i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Optimizar el uso de medicamentos que actúan sobre las 3 vías conocidas (óxido, nítrico, endotelina y prostaglandinas</a:t>
            </a:r>
            <a:endParaRPr lang="es-ES_tradnl" sz="20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95257" y="5483678"/>
            <a:ext cx="207917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350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E6EB23C-670E-7449-9D21-9EF334EC6A9E}"/>
              </a:ext>
            </a:extLst>
          </p:cNvPr>
          <p:cNvGrpSpPr/>
          <p:nvPr/>
        </p:nvGrpSpPr>
        <p:grpSpPr>
          <a:xfrm>
            <a:off x="0" y="2328660"/>
            <a:ext cx="9144000" cy="2999159"/>
            <a:chOff x="0" y="2328660"/>
            <a:chExt cx="9144000" cy="299915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AAE85D9-505C-D04A-91CD-72FF3B618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328660"/>
              <a:ext cx="9144000" cy="2200680"/>
            </a:xfrm>
            <a:prstGeom prst="rect">
              <a:avLst/>
            </a:prstGeom>
          </p:spPr>
        </p:pic>
        <p:grpSp>
          <p:nvGrpSpPr>
            <p:cNvPr id="10" name="Agrupar 7">
              <a:extLst>
                <a:ext uri="{FF2B5EF4-FFF2-40B4-BE49-F238E27FC236}">
                  <a16:creationId xmlns:a16="http://schemas.microsoft.com/office/drawing/2014/main" id="{64D14FB6-8E4B-234D-A701-722E8E09C2E8}"/>
                </a:ext>
              </a:extLst>
            </p:cNvPr>
            <p:cNvGrpSpPr/>
            <p:nvPr/>
          </p:nvGrpSpPr>
          <p:grpSpPr>
            <a:xfrm>
              <a:off x="1885043" y="3898931"/>
              <a:ext cx="3409437" cy="1428888"/>
              <a:chOff x="1885043" y="3898931"/>
              <a:chExt cx="3409437" cy="1428888"/>
            </a:xfrm>
          </p:grpSpPr>
          <p:sp>
            <p:nvSpPr>
              <p:cNvPr id="11" name="Flecha derecha 10">
                <a:extLst>
                  <a:ext uri="{FF2B5EF4-FFF2-40B4-BE49-F238E27FC236}">
                    <a16:creationId xmlns:a16="http://schemas.microsoft.com/office/drawing/2014/main" id="{77590159-209B-9742-BC67-53328877EAD2}"/>
                  </a:ext>
                </a:extLst>
              </p:cNvPr>
              <p:cNvSpPr/>
              <p:nvPr/>
            </p:nvSpPr>
            <p:spPr>
              <a:xfrm rot="8720777">
                <a:off x="3494724" y="3898931"/>
                <a:ext cx="1799756" cy="71618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FC49E2B-BA97-3A45-B367-CA2B99849F9D}"/>
                  </a:ext>
                </a:extLst>
              </p:cNvPr>
              <p:cNvSpPr txBox="1"/>
              <p:nvPr/>
            </p:nvSpPr>
            <p:spPr>
              <a:xfrm>
                <a:off x="1885043" y="4989265"/>
                <a:ext cx="28749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SEPTOSTOMÍA AURICULAR</a:t>
                </a:r>
              </a:p>
            </p:txBody>
          </p:sp>
        </p:grpSp>
      </p:grpSp>
      <p:sp>
        <p:nvSpPr>
          <p:cNvPr id="13" name="2 Rectángulo">
            <a:extLst>
              <a:ext uri="{FF2B5EF4-FFF2-40B4-BE49-F238E27FC236}">
                <a16:creationId xmlns:a16="http://schemas.microsoft.com/office/drawing/2014/main" id="{49A62ED7-B587-354F-9857-8A5B674CFC65}"/>
              </a:ext>
            </a:extLst>
          </p:cNvPr>
          <p:cNvSpPr/>
          <p:nvPr/>
        </p:nvSpPr>
        <p:spPr>
          <a:xfrm>
            <a:off x="6634842" y="4961003"/>
            <a:ext cx="2332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Barberá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et al. Arch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Bronconeumol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2018; 54:205-15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2015 ESC/ERS Guidelines for the diagnosis and treatment of</a:t>
            </a:r>
          </a:p>
        </p:txBody>
      </p:sp>
    </p:spTree>
    <p:extLst>
      <p:ext uri="{BB962C8B-B14F-4D97-AF65-F5344CB8AC3E}">
        <p14:creationId xmlns:p14="http://schemas.microsoft.com/office/powerpoint/2010/main" val="116184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28650" y="154109"/>
            <a:ext cx="7886700" cy="1325563"/>
          </a:xfrm>
        </p:spPr>
        <p:txBody>
          <a:bodyPr>
            <a:noAutofit/>
          </a:bodyPr>
          <a:lstStyle/>
          <a:p>
            <a:r>
              <a:rPr lang="es-ES_tradnl" sz="2700">
                <a:latin typeface="Arial" panose="020B0604020202020204" pitchFamily="34" charset="0"/>
                <a:cs typeface="Arial" panose="020B0604020202020204" pitchFamily="34" charset="0"/>
              </a:rPr>
              <a:t>Conclusiones  (¿Qué opciones tenemos?)</a:t>
            </a:r>
            <a:endParaRPr lang="es-ES_tradnl" sz="2700" b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75796"/>
            <a:ext cx="7886700" cy="4351338"/>
          </a:xfrm>
          <a:ln w="127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257175" indent="-257175">
              <a:lnSpc>
                <a:spcPct val="100000"/>
              </a:lnSpc>
              <a:buClr>
                <a:schemeClr val="accent5">
                  <a:lumMod val="1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Hoy  en día, existe evidencia de seguridad y efectividad sobre el uso de terapia de combinación inicial con  medicamentos que actúan sobre estas 3 vías, no retrasar la combinación.</a:t>
            </a:r>
            <a:endParaRPr lang="es-ES_trad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0000"/>
              </a:lnSpc>
              <a:buClr>
                <a:schemeClr val="accent5">
                  <a:lumMod val="1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Guías recientes recomiendan la combinación de 2 o más medicamentos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 en pacientes de riesgo bajo o intermedio, o un tercer medicamento  IV (no disponible) en pacientes de alto riesgo por lo que una opción será el uso de 3 medicamentos</a:t>
            </a:r>
          </a:p>
          <a:p>
            <a:pPr marL="257175" indent="-257175">
              <a:lnSpc>
                <a:spcPct val="100000"/>
              </a:lnSpc>
              <a:buClr>
                <a:schemeClr val="accent5">
                  <a:lumMod val="1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Espera más estudios en vías alternas (inflamación, metabolismo mitocondrial, etc. .</a:t>
            </a:r>
          </a:p>
          <a:p>
            <a:pPr marL="257175" indent="-257175">
              <a:lnSpc>
                <a:spcPct val="100000"/>
              </a:lnSpc>
              <a:buClr>
                <a:schemeClr val="accent5">
                  <a:lumMod val="1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403" y="1125506"/>
            <a:ext cx="8761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altLang="fr-FR" sz="2000" i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Optimizar el uso de medicamentos que actúan sobre las 3 vías conocidas (óxido, nítrico, endotelina y prostaglandinas</a:t>
            </a:r>
            <a:endParaRPr lang="es-ES_tradnl" sz="20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95257" y="5483678"/>
            <a:ext cx="207917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8504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4A7B7EAA-0E90-C640-81AF-2D1F6FED610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9" y="1014040"/>
            <a:ext cx="828992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21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8" name="Line 2"/>
          <p:cNvSpPr>
            <a:spLocks noChangeShapeType="1"/>
          </p:cNvSpPr>
          <p:nvPr/>
        </p:nvSpPr>
        <p:spPr bwMode="auto">
          <a:xfrm>
            <a:off x="905313" y="2747851"/>
            <a:ext cx="0" cy="9159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529" name="Line 3"/>
          <p:cNvSpPr>
            <a:spLocks noChangeShapeType="1"/>
          </p:cNvSpPr>
          <p:nvPr/>
        </p:nvSpPr>
        <p:spPr bwMode="auto">
          <a:xfrm>
            <a:off x="753448" y="2783594"/>
            <a:ext cx="2629728" cy="11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530" name="Line 4"/>
          <p:cNvSpPr>
            <a:spLocks noChangeShapeType="1"/>
          </p:cNvSpPr>
          <p:nvPr/>
        </p:nvSpPr>
        <p:spPr bwMode="auto">
          <a:xfrm>
            <a:off x="3301659" y="2740031"/>
            <a:ext cx="0" cy="9271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531" name="Line 5"/>
          <p:cNvSpPr>
            <a:spLocks noChangeShapeType="1"/>
          </p:cNvSpPr>
          <p:nvPr/>
        </p:nvSpPr>
        <p:spPr bwMode="auto">
          <a:xfrm>
            <a:off x="1420092" y="2740031"/>
            <a:ext cx="0" cy="9271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532" name="Line 6"/>
          <p:cNvSpPr>
            <a:spLocks noChangeShapeType="1"/>
          </p:cNvSpPr>
          <p:nvPr/>
        </p:nvSpPr>
        <p:spPr bwMode="auto">
          <a:xfrm>
            <a:off x="2072220" y="2740031"/>
            <a:ext cx="0" cy="9271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533" name="Line 7"/>
          <p:cNvSpPr>
            <a:spLocks noChangeShapeType="1"/>
          </p:cNvSpPr>
          <p:nvPr/>
        </p:nvSpPr>
        <p:spPr bwMode="auto">
          <a:xfrm>
            <a:off x="2684148" y="2740031"/>
            <a:ext cx="0" cy="9271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879631" y="1142984"/>
            <a:ext cx="2053533" cy="64780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ts val="633"/>
              </a:spcBef>
            </a:pPr>
            <a:r>
              <a:rPr lang="es-MX" sz="13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old" charset="0"/>
              </a:rPr>
              <a:t>Vasodilatadores empíricos para </a:t>
            </a:r>
            <a:r>
              <a:rPr lang="es-MX" altLang="ja-JP" sz="1300" b="1" dirty="0">
                <a:solidFill>
                  <a:srgbClr val="FFFFFF"/>
                </a:solidFill>
                <a:latin typeface="Tahoma" pitchFamily="34" charset="0"/>
                <a:ea typeface="MS PGothic" pitchFamily="34" charset="-128"/>
                <a:cs typeface="Tahoma" pitchFamily="34" charset="0"/>
                <a:sym typeface="Arial Bold" charset="0"/>
              </a:rPr>
              <a:t>“</a:t>
            </a:r>
            <a:r>
              <a:rPr lang="es-MX" altLang="ja-JP" sz="13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old" charset="0"/>
              </a:rPr>
              <a:t>respondedores</a:t>
            </a:r>
            <a:r>
              <a:rPr lang="es-MX" altLang="ja-JP" sz="1300" b="1" dirty="0">
                <a:solidFill>
                  <a:srgbClr val="FFFFFF"/>
                </a:solidFill>
                <a:latin typeface="Tahoma" pitchFamily="34" charset="0"/>
                <a:ea typeface="MS PGothic" pitchFamily="34" charset="-128"/>
                <a:cs typeface="Tahoma" pitchFamily="34" charset="0"/>
                <a:sym typeface="Arial Bold" charset="0"/>
              </a:rPr>
              <a:t>”</a:t>
            </a:r>
            <a:endParaRPr lang="es-MX" sz="13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Arial Bold" charset="0"/>
            </a:endParaRPr>
          </a:p>
        </p:txBody>
      </p:sp>
      <p:sp>
        <p:nvSpPr>
          <p:cNvPr id="63535" name="Rectangle 9"/>
          <p:cNvSpPr>
            <a:spLocks/>
          </p:cNvSpPr>
          <p:nvPr/>
        </p:nvSpPr>
        <p:spPr bwMode="auto">
          <a:xfrm>
            <a:off x="746102" y="2866250"/>
            <a:ext cx="4200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  <a:sym typeface="Arial Bold" charset="0"/>
              </a:rPr>
              <a:t>1950</a:t>
            </a:r>
          </a:p>
        </p:txBody>
      </p:sp>
      <p:sp>
        <p:nvSpPr>
          <p:cNvPr id="63536" name="Rectangle 10"/>
          <p:cNvSpPr>
            <a:spLocks/>
          </p:cNvSpPr>
          <p:nvPr/>
        </p:nvSpPr>
        <p:spPr bwMode="auto">
          <a:xfrm>
            <a:off x="1282097" y="2862899"/>
            <a:ext cx="4200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  <a:sym typeface="Arial Bold" charset="0"/>
              </a:rPr>
              <a:t>1960</a:t>
            </a:r>
          </a:p>
        </p:txBody>
      </p:sp>
      <p:sp>
        <p:nvSpPr>
          <p:cNvPr id="63537" name="Rectangle 11"/>
          <p:cNvSpPr>
            <a:spLocks/>
          </p:cNvSpPr>
          <p:nvPr/>
        </p:nvSpPr>
        <p:spPr bwMode="auto">
          <a:xfrm>
            <a:off x="1924176" y="2858431"/>
            <a:ext cx="4200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  <a:sym typeface="Arial Bold" charset="0"/>
              </a:rPr>
              <a:t>1970</a:t>
            </a:r>
          </a:p>
        </p:txBody>
      </p:sp>
      <p:sp>
        <p:nvSpPr>
          <p:cNvPr id="63538" name="Rectangle 12"/>
          <p:cNvSpPr>
            <a:spLocks/>
          </p:cNvSpPr>
          <p:nvPr/>
        </p:nvSpPr>
        <p:spPr bwMode="auto">
          <a:xfrm>
            <a:off x="2489204" y="2859548"/>
            <a:ext cx="4200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  <a:sym typeface="Arial Bold" charset="0"/>
              </a:rPr>
              <a:t>1980</a:t>
            </a:r>
          </a:p>
        </p:txBody>
      </p:sp>
      <p:sp>
        <p:nvSpPr>
          <p:cNvPr id="63539" name="Rectangle 13"/>
          <p:cNvSpPr>
            <a:spLocks/>
          </p:cNvSpPr>
          <p:nvPr/>
        </p:nvSpPr>
        <p:spPr bwMode="auto">
          <a:xfrm>
            <a:off x="3110066" y="2861782"/>
            <a:ext cx="4200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  <a:sym typeface="Arial Bold" charset="0"/>
              </a:rPr>
              <a:t>1990</a:t>
            </a:r>
          </a:p>
        </p:txBody>
      </p:sp>
      <p:sp>
        <p:nvSpPr>
          <p:cNvPr id="52238" name="Rectangle 14"/>
          <p:cNvSpPr>
            <a:spLocks/>
          </p:cNvSpPr>
          <p:nvPr/>
        </p:nvSpPr>
        <p:spPr bwMode="auto">
          <a:xfrm>
            <a:off x="1463350" y="1992863"/>
            <a:ext cx="2108518" cy="650319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ts val="422"/>
              </a:spcBef>
              <a:defRPr/>
            </a:pPr>
            <a:r>
              <a:rPr lang="es-MX" sz="13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old" charset="0"/>
              </a:rPr>
              <a:t>Estudios no controlados </a:t>
            </a:r>
          </a:p>
          <a:p>
            <a:pPr algn="ctr">
              <a:lnSpc>
                <a:spcPct val="80000"/>
              </a:lnSpc>
              <a:spcBef>
                <a:spcPts val="422"/>
              </a:spcBef>
              <a:defRPr/>
            </a:pPr>
            <a:r>
              <a:rPr lang="es-MX" sz="13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old" charset="0"/>
              </a:rPr>
              <a:t>a largo plazo con vasodilatadores</a:t>
            </a:r>
          </a:p>
        </p:txBody>
      </p:sp>
      <p:sp>
        <p:nvSpPr>
          <p:cNvPr id="63496" name="Rectangle 32"/>
          <p:cNvSpPr>
            <a:spLocks/>
          </p:cNvSpPr>
          <p:nvPr/>
        </p:nvSpPr>
        <p:spPr bwMode="auto">
          <a:xfrm>
            <a:off x="178356" y="3518302"/>
            <a:ext cx="3286148" cy="55364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26781" tIns="26781" rIns="26781" bIns="26781"/>
          <a:lstStyle/>
          <a:p>
            <a:pPr>
              <a:tabLst>
                <a:tab pos="623804" algn="l"/>
              </a:tabLst>
            </a:pPr>
            <a:r>
              <a:rPr lang="es-MX" sz="1100" b="1" dirty="0">
                <a:latin typeface="Arial" pitchFamily="34" charset="0"/>
                <a:ea typeface="MS PGothic" pitchFamily="34" charset="-128"/>
                <a:sym typeface="Arial" pitchFamily="34" charset="0"/>
              </a:rPr>
              <a:t>ERA:</a:t>
            </a:r>
            <a:r>
              <a:rPr lang="es-MX" sz="1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 	antagonista de receptores de endotelina</a:t>
            </a:r>
            <a:br>
              <a:rPr lang="es-MX" sz="1100" dirty="0">
                <a:latin typeface="Arial" pitchFamily="34" charset="0"/>
                <a:ea typeface="MS PGothic" pitchFamily="34" charset="-128"/>
                <a:sym typeface="Arial" pitchFamily="34" charset="0"/>
              </a:rPr>
            </a:br>
            <a:r>
              <a:rPr lang="es-MX" sz="1100" b="1" dirty="0">
                <a:latin typeface="Arial" pitchFamily="34" charset="0"/>
                <a:ea typeface="MS PGothic" pitchFamily="34" charset="-128"/>
                <a:sym typeface="Arial" pitchFamily="34" charset="0"/>
              </a:rPr>
              <a:t>PDE-5i:</a:t>
            </a:r>
            <a:r>
              <a:rPr lang="es-MX" sz="1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 	inhibidores de fosfodiesterasa-5</a:t>
            </a:r>
            <a:br>
              <a:rPr lang="es-MX" sz="1100" dirty="0">
                <a:latin typeface="Arial" pitchFamily="34" charset="0"/>
                <a:ea typeface="MS PGothic" pitchFamily="34" charset="-128"/>
                <a:sym typeface="Arial" pitchFamily="34" charset="0"/>
              </a:rPr>
            </a:br>
            <a:r>
              <a:rPr lang="es-MX" sz="1100" b="1" dirty="0">
                <a:latin typeface="Arial" pitchFamily="34" charset="0"/>
                <a:ea typeface="MS PGothic" pitchFamily="34" charset="-128"/>
                <a:sym typeface="Arial" pitchFamily="34" charset="0"/>
              </a:rPr>
              <a:t>PGI</a:t>
            </a:r>
            <a:r>
              <a:rPr lang="es-MX" sz="1100" b="1" baseline="-20000" dirty="0">
                <a:latin typeface="Arial" pitchFamily="34" charset="0"/>
                <a:ea typeface="MS PGothic" pitchFamily="34" charset="-128"/>
                <a:sym typeface="Arial" pitchFamily="34" charset="0"/>
              </a:rPr>
              <a:t>2</a:t>
            </a:r>
            <a:r>
              <a:rPr lang="es-MX" sz="1100" b="1" dirty="0">
                <a:latin typeface="Arial" pitchFamily="34" charset="0"/>
                <a:ea typeface="MS PGothic" pitchFamily="34" charset="-128"/>
                <a:sym typeface="Arial" pitchFamily="34" charset="0"/>
              </a:rPr>
              <a:t>:</a:t>
            </a:r>
            <a:r>
              <a:rPr lang="es-MX" sz="1100" dirty="0">
                <a:latin typeface="Arial" pitchFamily="34" charset="0"/>
                <a:ea typeface="MS PGothic" pitchFamily="34" charset="-128"/>
                <a:sym typeface="Arial" pitchFamily="34" charset="0"/>
              </a:rPr>
              <a:t> 	prostaciclina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2861965" y="1571512"/>
            <a:ext cx="5454924" cy="3000497"/>
            <a:chOff x="0" y="-207"/>
            <a:chExt cx="4887" cy="2687"/>
          </a:xfrm>
        </p:grpSpPr>
        <p:sp>
          <p:nvSpPr>
            <p:cNvPr id="63502" name="Line 33"/>
            <p:cNvSpPr>
              <a:spLocks noChangeShapeType="1"/>
            </p:cNvSpPr>
            <p:nvPr/>
          </p:nvSpPr>
          <p:spPr bwMode="auto">
            <a:xfrm>
              <a:off x="964" y="840"/>
              <a:ext cx="0" cy="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s-MX"/>
            </a:p>
          </p:txBody>
        </p:sp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0" y="-207"/>
              <a:ext cx="4887" cy="2687"/>
              <a:chOff x="0" y="-207"/>
              <a:chExt cx="4887" cy="2687"/>
            </a:xfrm>
          </p:grpSpPr>
          <p:sp>
            <p:nvSpPr>
              <p:cNvPr id="52258" name="Line 34"/>
              <p:cNvSpPr>
                <a:spLocks noChangeShapeType="1"/>
              </p:cNvSpPr>
              <p:nvPr/>
            </p:nvSpPr>
            <p:spPr bwMode="auto">
              <a:xfrm>
                <a:off x="659" y="879"/>
                <a:ext cx="0" cy="12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med"/>
                <a:tailEnd/>
              </a:ln>
              <a:effectLst>
                <a:outerShdw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s-MX"/>
              </a:p>
            </p:txBody>
          </p:sp>
          <p:sp>
            <p:nvSpPr>
              <p:cNvPr id="52259" name="Line 35"/>
              <p:cNvSpPr>
                <a:spLocks noChangeShapeType="1"/>
              </p:cNvSpPr>
              <p:nvPr/>
            </p:nvSpPr>
            <p:spPr bwMode="auto">
              <a:xfrm>
                <a:off x="2063" y="879"/>
                <a:ext cx="0" cy="7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med"/>
                <a:tailEnd/>
              </a:ln>
              <a:effectLst>
                <a:outerShdw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s-MX"/>
              </a:p>
            </p:txBody>
          </p:sp>
          <p:sp>
            <p:nvSpPr>
              <p:cNvPr id="52260" name="Line 36"/>
              <p:cNvSpPr>
                <a:spLocks noChangeShapeType="1"/>
              </p:cNvSpPr>
              <p:nvPr/>
            </p:nvSpPr>
            <p:spPr bwMode="auto">
              <a:xfrm>
                <a:off x="1317" y="879"/>
                <a:ext cx="0" cy="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med"/>
                <a:tailEnd/>
              </a:ln>
              <a:effectLst>
                <a:outerShdw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s-MX"/>
              </a:p>
            </p:txBody>
          </p:sp>
          <p:sp>
            <p:nvSpPr>
              <p:cNvPr id="52261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3576" y="393"/>
                <a:ext cx="0" cy="4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med"/>
                <a:tailEnd/>
              </a:ln>
              <a:effectLst>
                <a:outerShdw dist="19999" dir="5400000" algn="ctr" rotWithShape="0">
                  <a:schemeClr val="bg2">
                    <a:alpha val="37999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ctr"/>
                <a:endParaRPr lang="es-MX"/>
              </a:p>
            </p:txBody>
          </p:sp>
          <p:sp>
            <p:nvSpPr>
              <p:cNvPr id="52262" name="Rectangle 38"/>
              <p:cNvSpPr>
                <a:spLocks/>
              </p:cNvSpPr>
              <p:nvPr/>
            </p:nvSpPr>
            <p:spPr bwMode="auto">
              <a:xfrm>
                <a:off x="764" y="449"/>
                <a:ext cx="2624" cy="30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wrap="none" lIns="0" tIns="0" rIns="0" bIns="0" anchor="ctr"/>
              <a:lstStyle/>
              <a:p>
                <a:pPr algn="ctr"/>
                <a:r>
                  <a:rPr lang="es-MX" sz="1700" b="1" dirty="0">
                    <a:solidFill>
                      <a:schemeClr val="accent1">
                        <a:lumMod val="50000"/>
                      </a:schemeClr>
                    </a:solidFill>
                    <a:latin typeface="Arial Bold" charset="0"/>
                    <a:ea typeface="MS PGothic" pitchFamily="34" charset="-128"/>
                    <a:sym typeface="Arial Bold" charset="0"/>
                  </a:rPr>
                  <a:t>Terapia específica de HAP</a:t>
                </a:r>
              </a:p>
            </p:txBody>
          </p:sp>
          <p:sp>
            <p:nvSpPr>
              <p:cNvPr id="63509" name="Rectangle 39"/>
              <p:cNvSpPr>
                <a:spLocks/>
              </p:cNvSpPr>
              <p:nvPr/>
            </p:nvSpPr>
            <p:spPr bwMode="auto">
              <a:xfrm>
                <a:off x="782" y="944"/>
                <a:ext cx="383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MX" sz="1500" b="1" dirty="0">
                    <a:latin typeface="Arial Bold" charset="0"/>
                    <a:ea typeface="MS PGothic" pitchFamily="34" charset="-128"/>
                    <a:sym typeface="Arial Bold" charset="0"/>
                  </a:rPr>
                  <a:t>2000</a:t>
                </a:r>
              </a:p>
            </p:txBody>
          </p:sp>
          <p:sp>
            <p:nvSpPr>
              <p:cNvPr id="52264" name="Rectangle 40"/>
              <p:cNvSpPr>
                <a:spLocks/>
              </p:cNvSpPr>
              <p:nvPr/>
            </p:nvSpPr>
            <p:spPr bwMode="auto">
              <a:xfrm>
                <a:off x="0" y="2158"/>
                <a:ext cx="1327" cy="322"/>
              </a:xfrm>
              <a:prstGeom prst="rect">
                <a:avLst/>
              </a:prstGeom>
              <a:solidFill>
                <a:srgbClr val="C050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s-MX" sz="1500" dirty="0">
                    <a:solidFill>
                      <a:srgbClr val="FFFFFF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1</a:t>
                </a:r>
                <a:r>
                  <a:rPr lang="es-MX" sz="1500" baseline="31000" dirty="0">
                    <a:solidFill>
                      <a:srgbClr val="FFFFFF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st</a:t>
                </a:r>
                <a:r>
                  <a:rPr lang="es-MX" sz="1500" dirty="0">
                    <a:solidFill>
                      <a:srgbClr val="FFFFFF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 PGI</a:t>
                </a:r>
                <a:r>
                  <a:rPr lang="es-MX" sz="1500" baseline="-20000" dirty="0">
                    <a:solidFill>
                      <a:srgbClr val="FFFFFF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2 </a:t>
                </a:r>
                <a:r>
                  <a:rPr lang="es-MX" sz="1500" dirty="0">
                    <a:solidFill>
                      <a:srgbClr val="FFFFFF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 IV</a:t>
                </a:r>
                <a:endParaRPr lang="es-MX" sz="1500" baseline="-20000" dirty="0">
                  <a:solidFill>
                    <a:srgbClr val="FFFFFF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endParaRPr>
              </a:p>
            </p:txBody>
          </p:sp>
          <p:sp>
            <p:nvSpPr>
              <p:cNvPr id="52265" name="Rectangle 41"/>
              <p:cNvSpPr>
                <a:spLocks/>
              </p:cNvSpPr>
              <p:nvPr/>
            </p:nvSpPr>
            <p:spPr bwMode="auto">
              <a:xfrm>
                <a:off x="1430" y="1328"/>
                <a:ext cx="1327" cy="323"/>
              </a:xfrm>
              <a:prstGeom prst="rect">
                <a:avLst/>
              </a:prstGeom>
              <a:solidFill>
                <a:srgbClr val="C050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s-MX" sz="1500" dirty="0">
                    <a:solidFill>
                      <a:srgbClr val="FFFFFF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1</a:t>
                </a:r>
                <a:r>
                  <a:rPr lang="es-MX" sz="1500" baseline="31000" dirty="0">
                    <a:solidFill>
                      <a:srgbClr val="FFFFFF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st</a:t>
                </a:r>
                <a:r>
                  <a:rPr lang="es-MX" sz="1500" dirty="0">
                    <a:solidFill>
                      <a:srgbClr val="FFFFFF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 PDE-5i Oral</a:t>
                </a:r>
              </a:p>
            </p:txBody>
          </p:sp>
          <p:sp>
            <p:nvSpPr>
              <p:cNvPr id="52266" name="Rectangle 42"/>
              <p:cNvSpPr>
                <a:spLocks/>
              </p:cNvSpPr>
              <p:nvPr/>
            </p:nvSpPr>
            <p:spPr bwMode="auto">
              <a:xfrm>
                <a:off x="685" y="1719"/>
                <a:ext cx="1328" cy="323"/>
              </a:xfrm>
              <a:prstGeom prst="rect">
                <a:avLst/>
              </a:prstGeom>
              <a:solidFill>
                <a:srgbClr val="C050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s-MX" sz="1500" dirty="0">
                    <a:solidFill>
                      <a:srgbClr val="FFFFFF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1</a:t>
                </a:r>
                <a:r>
                  <a:rPr lang="es-MX" sz="1500" baseline="31000" dirty="0">
                    <a:solidFill>
                      <a:srgbClr val="FFFFFF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st</a:t>
                </a:r>
                <a:r>
                  <a:rPr lang="es-MX" sz="1500" dirty="0">
                    <a:solidFill>
                      <a:srgbClr val="FFFFFF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 ERA Oral</a:t>
                </a:r>
              </a:p>
            </p:txBody>
          </p:sp>
          <p:sp>
            <p:nvSpPr>
              <p:cNvPr id="63513" name="Rectangle 43"/>
              <p:cNvSpPr>
                <a:spLocks/>
              </p:cNvSpPr>
              <p:nvPr/>
            </p:nvSpPr>
            <p:spPr bwMode="auto">
              <a:xfrm>
                <a:off x="4219" y="945"/>
                <a:ext cx="385" cy="207"/>
              </a:xfrm>
              <a:prstGeom prst="rect">
                <a:avLst/>
              </a:prstGeom>
              <a:solidFill>
                <a:srgbClr val="18396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s-MX" sz="1500" b="1" dirty="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  <a:sym typeface="Arial" pitchFamily="34" charset="0"/>
                  </a:rPr>
                  <a:t>2018</a:t>
                </a:r>
              </a:p>
            </p:txBody>
          </p:sp>
          <p:sp>
            <p:nvSpPr>
              <p:cNvPr id="52268" name="Rectangle 44"/>
              <p:cNvSpPr>
                <a:spLocks/>
              </p:cNvSpPr>
              <p:nvPr/>
            </p:nvSpPr>
            <p:spPr bwMode="auto">
              <a:xfrm>
                <a:off x="2684" y="-207"/>
                <a:ext cx="1752" cy="512"/>
              </a:xfrm>
              <a:prstGeom prst="rect">
                <a:avLst/>
              </a:prstGeom>
              <a:solidFill>
                <a:srgbClr val="C050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/>
                <a:r>
                  <a:rPr lang="es-MX" sz="1300" b="1" dirty="0">
                    <a:solidFill>
                      <a:srgbClr val="FFFFFF"/>
                    </a:solidFill>
                    <a:latin typeface="Arial Bold" charset="0"/>
                    <a:ea typeface="MS PGothic" pitchFamily="34" charset="-128"/>
                    <a:sym typeface="Arial Bold" charset="0"/>
                  </a:rPr>
                  <a:t>Múltiples terapias aprobadas en 2010</a:t>
                </a:r>
              </a:p>
            </p:txBody>
          </p:sp>
          <p:sp>
            <p:nvSpPr>
              <p:cNvPr id="63515" name="Line 45"/>
              <p:cNvSpPr>
                <a:spLocks noChangeShapeType="1"/>
              </p:cNvSpPr>
              <p:nvPr/>
            </p:nvSpPr>
            <p:spPr bwMode="auto">
              <a:xfrm>
                <a:off x="3516" y="880"/>
                <a:ext cx="137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</p:spPr>
            <p:txBody>
              <a:bodyPr lIns="0" tIns="0" rIns="0" bIns="0"/>
              <a:lstStyle/>
              <a:p>
                <a:pPr algn="ctr"/>
                <a:endParaRPr lang="es-MX"/>
              </a:p>
            </p:txBody>
          </p:sp>
          <p:sp>
            <p:nvSpPr>
              <p:cNvPr id="63516" name="Line 46"/>
              <p:cNvSpPr>
                <a:spLocks noChangeShapeType="1"/>
              </p:cNvSpPr>
              <p:nvPr/>
            </p:nvSpPr>
            <p:spPr bwMode="auto">
              <a:xfrm>
                <a:off x="434" y="877"/>
                <a:ext cx="3258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63501" name="Line 49"/>
          <p:cNvSpPr>
            <a:spLocks noChangeShapeType="1"/>
          </p:cNvSpPr>
          <p:nvPr/>
        </p:nvSpPr>
        <p:spPr bwMode="auto">
          <a:xfrm>
            <a:off x="6976319" y="2740666"/>
            <a:ext cx="0" cy="9268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s-MX"/>
          </a:p>
        </p:txBody>
      </p:sp>
      <p:sp>
        <p:nvSpPr>
          <p:cNvPr id="63498" name="Rectangle 51"/>
          <p:cNvSpPr>
            <a:spLocks/>
          </p:cNvSpPr>
          <p:nvPr/>
        </p:nvSpPr>
        <p:spPr bwMode="auto">
          <a:xfrm>
            <a:off x="6000760" y="6286520"/>
            <a:ext cx="2732458" cy="36611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26781" tIns="26781" rIns="26781" bIns="26781"/>
          <a:lstStyle/>
          <a:p>
            <a:pPr algn="r"/>
            <a:r>
              <a:rPr lang="en-US" sz="1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 pitchFamily="34" charset="0"/>
              </a:rPr>
              <a:t>Galiè N, </a:t>
            </a:r>
            <a:r>
              <a:rPr lang="en-US" sz="1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Italic" charset="0"/>
              </a:rPr>
              <a:t>et al. JACC 2013; 62: D60-72</a:t>
            </a:r>
            <a:endParaRPr lang="en-US" sz="12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 pitchFamily="34" charset="0"/>
            </a:endParaRPr>
          </a:p>
        </p:txBody>
      </p:sp>
      <p:sp>
        <p:nvSpPr>
          <p:cNvPr id="54" name="53 Título"/>
          <p:cNvSpPr>
            <a:spLocks noGrp="1"/>
          </p:cNvSpPr>
          <p:nvPr>
            <p:ph type="title"/>
          </p:nvPr>
        </p:nvSpPr>
        <p:spPr>
          <a:xfrm>
            <a:off x="457200" y="25868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s-MX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Progreso en el </a:t>
            </a:r>
            <a:br>
              <a:rPr lang="es-MX" sz="3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MX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manejo de la HAP</a:t>
            </a:r>
          </a:p>
        </p:txBody>
      </p:sp>
      <p:pic>
        <p:nvPicPr>
          <p:cNvPr id="126978" name="Picture 2" descr="https://encrypted-tbn2.gstatic.com/images?q=tbn:ANd9GcRGG3exKNNhNgI69IDpV2BEGox8aRyymvbs8NgSgfFmeIiEpQd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714885"/>
            <a:ext cx="1143000" cy="1164431"/>
          </a:xfrm>
          <a:prstGeom prst="rect">
            <a:avLst/>
          </a:prstGeom>
          <a:noFill/>
        </p:spPr>
      </p:pic>
      <p:pic>
        <p:nvPicPr>
          <p:cNvPr id="126980" name="Picture 4" descr="https://encrypted-tbn3.gstatic.com/images?q=tbn:ANd9GcRd9TeAxIpPTUcIowS2J0SCOCid1sIIR5-QtmJquSwWmcKnl97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4754" y="4887879"/>
            <a:ext cx="1074420" cy="1531620"/>
          </a:xfrm>
          <a:prstGeom prst="rect">
            <a:avLst/>
          </a:prstGeom>
          <a:noFill/>
        </p:spPr>
      </p:pic>
      <p:pic>
        <p:nvPicPr>
          <p:cNvPr id="59" name="Picture 4" descr="PH_Logo_R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8073" y="3751084"/>
            <a:ext cx="1889067" cy="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842616"/>
            <a:ext cx="1132664" cy="187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B8A4E0D-7B2C-3442-AB93-F820C94762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4288" y="3403609"/>
            <a:ext cx="12065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6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0AFD6-4FF7-C242-92BB-D8353B5A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548"/>
            <a:ext cx="7886700" cy="863838"/>
          </a:xfrm>
        </p:spPr>
        <p:txBody>
          <a:bodyPr/>
          <a:lstStyle/>
          <a:p>
            <a:r>
              <a:rPr lang="es-MX" dirty="0"/>
              <a:t>Blancos en el manejo de HAP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85D59-71A1-D340-83D1-E07FBBBA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B46F420-A291-6941-AF37-99F581992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1" b="-262"/>
          <a:stretch/>
        </p:blipFill>
        <p:spPr>
          <a:xfrm>
            <a:off x="628650" y="1525999"/>
            <a:ext cx="7886699" cy="4759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3">
            <a:extLst>
              <a:ext uri="{FF2B5EF4-FFF2-40B4-BE49-F238E27FC236}">
                <a16:creationId xmlns:a16="http://schemas.microsoft.com/office/drawing/2014/main" id="{25D87FC9-8FAA-0B46-8496-3C25ED20BA67}"/>
              </a:ext>
            </a:extLst>
          </p:cNvPr>
          <p:cNvSpPr txBox="1"/>
          <p:nvPr/>
        </p:nvSpPr>
        <p:spPr>
          <a:xfrm>
            <a:off x="5738898" y="1027907"/>
            <a:ext cx="2795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mbria"/>
                <a:cs typeface="Cambria"/>
              </a:rPr>
              <a:t>Humbert M, et al. </a:t>
            </a:r>
          </a:p>
          <a:p>
            <a:pPr algn="r"/>
            <a:r>
              <a:rPr lang="en-US" sz="1400" dirty="0">
                <a:latin typeface="Cambria"/>
                <a:cs typeface="Cambria"/>
              </a:rPr>
              <a:t>Circulation 2014; 130: 2189-2208 </a:t>
            </a:r>
          </a:p>
        </p:txBody>
      </p:sp>
    </p:spTree>
    <p:extLst>
      <p:ext uri="{BB962C8B-B14F-4D97-AF65-F5344CB8AC3E}">
        <p14:creationId xmlns:p14="http://schemas.microsoft.com/office/powerpoint/2010/main" val="66228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19C42-E4EE-CE4A-9E03-B9A46F32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1115"/>
            <a:ext cx="7886700" cy="1325563"/>
          </a:xfrm>
        </p:spPr>
        <p:txBody>
          <a:bodyPr/>
          <a:lstStyle/>
          <a:p>
            <a:r>
              <a:rPr lang="es-MX" dirty="0"/>
              <a:t>Medicamentos aprobados para el manejo de HAP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9B4A0EE-0FCF-7043-B06F-081E63A00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803" y="1575881"/>
            <a:ext cx="7531182" cy="4601082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F055043-677D-D745-9483-D89C8B50045B}"/>
              </a:ext>
            </a:extLst>
          </p:cNvPr>
          <p:cNvSpPr txBox="1"/>
          <p:nvPr/>
        </p:nvSpPr>
        <p:spPr>
          <a:xfrm>
            <a:off x="5992837" y="5953000"/>
            <a:ext cx="2894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Gaine S, McLaughlin VV</a:t>
            </a:r>
          </a:p>
          <a:p>
            <a:r>
              <a:rPr lang="es-MX" dirty="0"/>
              <a:t> Eur Respir J 2017;26:170095</a:t>
            </a:r>
          </a:p>
        </p:txBody>
      </p:sp>
    </p:spTree>
    <p:extLst>
      <p:ext uri="{BB962C8B-B14F-4D97-AF65-F5344CB8AC3E}">
        <p14:creationId xmlns:p14="http://schemas.microsoft.com/office/powerpoint/2010/main" val="364569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44624"/>
            <a:ext cx="7886700" cy="1325563"/>
          </a:xfrm>
        </p:spPr>
        <p:txBody>
          <a:bodyPr/>
          <a:lstStyle/>
          <a:p>
            <a:r>
              <a:rPr lang="es-ES_tradnl" dirty="0"/>
              <a:t>Algoritmo Terapéutico en HAP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362"/>
            <a:ext cx="9144000" cy="5494563"/>
          </a:xfrm>
          <a:prstGeom prst="rect">
            <a:avLst/>
          </a:prstGeom>
        </p:spPr>
      </p:pic>
      <p:sp>
        <p:nvSpPr>
          <p:cNvPr id="6" name="2 Rectángulo"/>
          <p:cNvSpPr/>
          <p:nvPr/>
        </p:nvSpPr>
        <p:spPr>
          <a:xfrm>
            <a:off x="6839564" y="44624"/>
            <a:ext cx="2332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Barberá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et al. Arch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Bronconeumol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2018; 54:205-15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2015 ESC/ERS Guidelines for the diagnosis and treatment of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C7463F-2A91-E64B-A2A9-861638D93F77}"/>
              </a:ext>
            </a:extLst>
          </p:cNvPr>
          <p:cNvSpPr/>
          <p:nvPr/>
        </p:nvSpPr>
        <p:spPr>
          <a:xfrm>
            <a:off x="3291840" y="3526971"/>
            <a:ext cx="5613009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132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014" y="392870"/>
            <a:ext cx="7886700" cy="1325563"/>
          </a:xfrm>
        </p:spPr>
        <p:txBody>
          <a:bodyPr/>
          <a:lstStyle/>
          <a:p>
            <a:r>
              <a:rPr lang="es-ES_tradnl" dirty="0"/>
              <a:t>Evaluación de riesgo en </a:t>
            </a:r>
            <a:r>
              <a:rPr lang="es-ES_tradnl" dirty="0" err="1"/>
              <a:t>HAP</a:t>
            </a:r>
            <a:r>
              <a:rPr lang="es-ES_tradnl" baseline="30000" dirty="0" err="1"/>
              <a:t>a</a:t>
            </a: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446856" y="6330462"/>
            <a:ext cx="6542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*Mortalidad a un año: riesgo bajo &lt;5%; intermedio 5-10%; alto &gt; 10% 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69850" y="1438419"/>
            <a:ext cx="9004300" cy="4572000"/>
            <a:chOff x="69850" y="1438419"/>
            <a:chExt cx="9004300" cy="4572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50" y="1438419"/>
              <a:ext cx="9004300" cy="4572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Rectángulo 6"/>
            <p:cNvSpPr/>
            <p:nvPr/>
          </p:nvSpPr>
          <p:spPr>
            <a:xfrm>
              <a:off x="2307102" y="2039815"/>
              <a:ext cx="2222695" cy="3970604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4544354" y="2038476"/>
              <a:ext cx="2222695" cy="3970604"/>
            </a:xfrm>
            <a:prstGeom prst="rect">
              <a:avLst/>
            </a:prstGeom>
            <a:solidFill>
              <a:schemeClr val="accent4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6820836" y="2038476"/>
              <a:ext cx="2222695" cy="3970604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1" name="2 Rectángulo">
            <a:extLst>
              <a:ext uri="{FF2B5EF4-FFF2-40B4-BE49-F238E27FC236}">
                <a16:creationId xmlns:a16="http://schemas.microsoft.com/office/drawing/2014/main" id="{E898DA43-5CC7-6843-9884-3558E6CE5E29}"/>
              </a:ext>
            </a:extLst>
          </p:cNvPr>
          <p:cNvSpPr/>
          <p:nvPr/>
        </p:nvSpPr>
        <p:spPr>
          <a:xfrm>
            <a:off x="6839564" y="44624"/>
            <a:ext cx="2332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Barberá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et al. Arch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Bronconeumol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2018; 54:205-15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2015 ESC/ERS Guidelines for the diagnosis and treatment of</a:t>
            </a:r>
          </a:p>
        </p:txBody>
      </p:sp>
    </p:spTree>
    <p:extLst>
      <p:ext uri="{BB962C8B-B14F-4D97-AF65-F5344CB8AC3E}">
        <p14:creationId xmlns:p14="http://schemas.microsoft.com/office/powerpoint/2010/main" val="306502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44624"/>
            <a:ext cx="7886700" cy="1325563"/>
          </a:xfrm>
        </p:spPr>
        <p:txBody>
          <a:bodyPr/>
          <a:lstStyle/>
          <a:p>
            <a:r>
              <a:rPr lang="es-ES_tradnl" dirty="0"/>
              <a:t>Algoritmo Terapéutico en HAP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476"/>
            <a:ext cx="9144000" cy="5494563"/>
          </a:xfrm>
          <a:prstGeom prst="rect">
            <a:avLst/>
          </a:prstGeom>
        </p:spPr>
      </p:pic>
      <p:sp>
        <p:nvSpPr>
          <p:cNvPr id="6" name="2 Rectángulo"/>
          <p:cNvSpPr/>
          <p:nvPr/>
        </p:nvSpPr>
        <p:spPr>
          <a:xfrm>
            <a:off x="6839564" y="44624"/>
            <a:ext cx="2332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Galie N, Humbert M, et al.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2015 ESC/ERS Guidelines for the diagnosis and treatment of PH </a:t>
            </a:r>
            <a:r>
              <a:rPr lang="fr-FR" sz="1200" dirty="0" err="1">
                <a:solidFill>
                  <a:schemeClr val="tx1">
                    <a:lumMod val="50000"/>
                  </a:schemeClr>
                </a:solidFill>
              </a:rPr>
              <a:t>Eur</a:t>
            </a:r>
            <a:r>
              <a:rPr lang="fr-FR" sz="1200" dirty="0">
                <a:solidFill>
                  <a:schemeClr val="tx1">
                    <a:lumMod val="50000"/>
                  </a:schemeClr>
                </a:solidFill>
              </a:rPr>
              <a:t> Respir J 2015; 46: 903–975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D4B4466-9513-8A40-89D2-DE06886DA855}"/>
              </a:ext>
            </a:extLst>
          </p:cNvPr>
          <p:cNvSpPr/>
          <p:nvPr/>
        </p:nvSpPr>
        <p:spPr>
          <a:xfrm>
            <a:off x="3444240" y="3679371"/>
            <a:ext cx="5613009" cy="10776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00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83" y="189101"/>
            <a:ext cx="7886700" cy="1325563"/>
          </a:xfrm>
        </p:spPr>
        <p:txBody>
          <a:bodyPr/>
          <a:lstStyle/>
          <a:p>
            <a:r>
              <a:rPr lang="es-ES_tradnl" dirty="0"/>
              <a:t>Evaluación de riesgo en </a:t>
            </a:r>
            <a:r>
              <a:rPr lang="es-ES_tradnl" dirty="0" err="1"/>
              <a:t>HAP</a:t>
            </a:r>
            <a:r>
              <a:rPr lang="es-ES_tradnl" baseline="30000" dirty="0" err="1"/>
              <a:t>a</a:t>
            </a: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446856" y="6330462"/>
            <a:ext cx="6542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*Mortalidad a un año: riesgo bajo &lt;5%; intermedio 5-10%; alto &gt; 10% 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45483" y="1063247"/>
            <a:ext cx="9004300" cy="4572000"/>
            <a:chOff x="69850" y="1438419"/>
            <a:chExt cx="9004300" cy="4572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50" y="1438419"/>
              <a:ext cx="9004300" cy="4572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Rectángulo 6"/>
            <p:cNvSpPr/>
            <p:nvPr/>
          </p:nvSpPr>
          <p:spPr>
            <a:xfrm>
              <a:off x="2307102" y="2039815"/>
              <a:ext cx="2222695" cy="3970604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4544354" y="2038476"/>
              <a:ext cx="2222695" cy="3970604"/>
            </a:xfrm>
            <a:prstGeom prst="rect">
              <a:avLst/>
            </a:prstGeom>
            <a:solidFill>
              <a:schemeClr val="accent4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6820836" y="2038476"/>
              <a:ext cx="2222695" cy="3970604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-84023" y="1982248"/>
            <a:ext cx="9142961" cy="3244709"/>
            <a:chOff x="1185237" y="3192606"/>
            <a:chExt cx="6866309" cy="95371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2495" y="3192606"/>
              <a:ext cx="6769051" cy="953712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12" name="Conector recto 11"/>
            <p:cNvCxnSpPr/>
            <p:nvPr/>
          </p:nvCxnSpPr>
          <p:spPr>
            <a:xfrm>
              <a:off x="1185237" y="3467060"/>
              <a:ext cx="5003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2 Rectángulo">
            <a:extLst>
              <a:ext uri="{FF2B5EF4-FFF2-40B4-BE49-F238E27FC236}">
                <a16:creationId xmlns:a16="http://schemas.microsoft.com/office/drawing/2014/main" id="{9A680951-9A9E-A04F-B899-22F38E898C3E}"/>
              </a:ext>
            </a:extLst>
          </p:cNvPr>
          <p:cNvSpPr/>
          <p:nvPr/>
        </p:nvSpPr>
        <p:spPr>
          <a:xfrm>
            <a:off x="6839564" y="44624"/>
            <a:ext cx="2332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Barberá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et al. Arch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Bronconeumol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2018; 54:205-15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2015 ESC/ERS Guidelines for the diagnosis and treatment of</a:t>
            </a:r>
          </a:p>
        </p:txBody>
      </p:sp>
    </p:spTree>
    <p:extLst>
      <p:ext uri="{BB962C8B-B14F-4D97-AF65-F5344CB8AC3E}">
        <p14:creationId xmlns:p14="http://schemas.microsoft.com/office/powerpoint/2010/main" val="40772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1280</Words>
  <Application>Microsoft Macintosh PowerPoint</Application>
  <PresentationFormat>Transparencia</PresentationFormat>
  <Paragraphs>193</Paragraphs>
  <Slides>23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6" baseType="lpstr">
      <vt:lpstr>MS PGothic</vt:lpstr>
      <vt:lpstr>MS PGothic</vt:lpstr>
      <vt:lpstr>Arial</vt:lpstr>
      <vt:lpstr>Arial Bold</vt:lpstr>
      <vt:lpstr>Arial Italic</vt:lpstr>
      <vt:lpstr>Arial Narrow</vt:lpstr>
      <vt:lpstr>Calibri</vt:lpstr>
      <vt:lpstr>Calibri Light</vt:lpstr>
      <vt:lpstr>Cambria</vt:lpstr>
      <vt:lpstr>Tahoma</vt:lpstr>
      <vt:lpstr>Times New Roman</vt:lpstr>
      <vt:lpstr>Wingdings</vt:lpstr>
      <vt:lpstr>Office Theme</vt:lpstr>
      <vt:lpstr>Avances recientes en el tratamiento de la HAP</vt:lpstr>
      <vt:lpstr>Presentación de PowerPoint</vt:lpstr>
      <vt:lpstr>Progreso en el  manejo de la HAP</vt:lpstr>
      <vt:lpstr>Blancos en el manejo de HAP</vt:lpstr>
      <vt:lpstr>Medicamentos aprobados para el manejo de HAP</vt:lpstr>
      <vt:lpstr>Algoritmo Terapéutico en HAP </vt:lpstr>
      <vt:lpstr>Evaluación de riesgo en HAPa</vt:lpstr>
      <vt:lpstr>Algoritmo Terapéutico en HAP </vt:lpstr>
      <vt:lpstr>Evaluación de riesgo en HAPa</vt:lpstr>
      <vt:lpstr>Presentación de PowerPoint</vt:lpstr>
      <vt:lpstr>Mortalidad en HAP: Predictores de acuerdo a las guías ERS/ESC (COMPERA)</vt:lpstr>
      <vt:lpstr>Mortality in PAH: Prediction by the 2015, PAH ERS/ESC guidelines risk estratification model</vt:lpstr>
      <vt:lpstr>Presentación de PowerPoint</vt:lpstr>
      <vt:lpstr>Patient disposition for Month 3 landmark </vt:lpstr>
      <vt:lpstr>En SERAPHIN y GRIPHON los eventos de morbilidad se asociaron a una mayor mortalidad</vt:lpstr>
      <vt:lpstr>Blancos potenciales en el manejo de HAP</vt:lpstr>
      <vt:lpstr>Muchos estudios  con medicamentos que actúan  en nuevas vías han sido negativos:</vt:lpstr>
      <vt:lpstr>¿Cómo lo explicamos?</vt:lpstr>
      <vt:lpstr>Presentación de PowerPoint</vt:lpstr>
      <vt:lpstr>Presentación de PowerPoint</vt:lpstr>
      <vt:lpstr>Conclusiones (¿Qué opciones tenemos?)</vt:lpstr>
      <vt:lpstr>Conclusiones  (¿Qué opciones tenemos?)</vt:lpstr>
      <vt:lpstr>Presentación de PowerPoint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Mariotti Nesurini</dc:creator>
  <cp:lastModifiedBy>Tomas Pulido Zamudio</cp:lastModifiedBy>
  <cp:revision>65</cp:revision>
  <dcterms:created xsi:type="dcterms:W3CDTF">2017-06-09T15:55:44Z</dcterms:created>
  <dcterms:modified xsi:type="dcterms:W3CDTF">2018-05-23T22:09:51Z</dcterms:modified>
</cp:coreProperties>
</file>