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71" r:id="rId2"/>
    <p:sldId id="812" r:id="rId3"/>
    <p:sldId id="804" r:id="rId4"/>
    <p:sldId id="813" r:id="rId5"/>
    <p:sldId id="815" r:id="rId6"/>
    <p:sldId id="826" r:id="rId7"/>
    <p:sldId id="805" r:id="rId8"/>
    <p:sldId id="816" r:id="rId9"/>
    <p:sldId id="767" r:id="rId10"/>
    <p:sldId id="768" r:id="rId11"/>
    <p:sldId id="819" r:id="rId12"/>
    <p:sldId id="820" r:id="rId13"/>
    <p:sldId id="821" r:id="rId14"/>
    <p:sldId id="823" r:id="rId15"/>
    <p:sldId id="824" r:id="rId16"/>
    <p:sldId id="829" r:id="rId17"/>
    <p:sldId id="807" r:id="rId18"/>
    <p:sldId id="808" r:id="rId19"/>
    <p:sldId id="828" r:id="rId20"/>
    <p:sldId id="783" r:id="rId21"/>
    <p:sldId id="803" r:id="rId22"/>
  </p:sldIdLst>
  <p:sldSz cx="9144000" cy="6858000" type="screen4x3"/>
  <p:notesSz cx="7010400" cy="92964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yrna alfaro" initials="m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FF9900"/>
    <a:srgbClr val="FFFF66"/>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423" autoAdjust="0"/>
  </p:normalViewPr>
  <p:slideViewPr>
    <p:cSldViewPr snapToGrid="0" snapToObjects="1" showGuides="1">
      <p:cViewPr varScale="1">
        <p:scale>
          <a:sx n="66" d="100"/>
          <a:sy n="66" d="100"/>
        </p:scale>
        <p:origin x="1518" y="72"/>
      </p:cViewPr>
      <p:guideLst>
        <p:guide orient="horz" pos="2160"/>
        <p:guide pos="2880"/>
      </p:guideLst>
    </p:cSldViewPr>
  </p:slideViewPr>
  <p:outlineViewPr>
    <p:cViewPr>
      <p:scale>
        <a:sx n="33" d="100"/>
        <a:sy n="33" d="100"/>
      </p:scale>
      <p:origin x="0" y="-7152"/>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D:\Documents\Chagas\Mortalidad%20por%20Chagas%202012-2016.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D:\Documents\Descargas\Defunciones%20por%20Chagas%202012-2016%20(1).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C:\Users\ruth.gonzalez\Downloads\GRAFICO%20SEROLOGIA%20CHAGAS%202001-2017%20InDRE.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dLbls>
            <c:dLbl>
              <c:idx val="0"/>
              <c:spPr>
                <a:noFill/>
                <a:ln>
                  <a:noFill/>
                </a:ln>
                <a:effectLst/>
              </c:spPr>
              <c:txPr>
                <a:bodyPr wrap="square" lIns="38100" tIns="19050" rIns="38100" bIns="19050" anchor="ctr">
                  <a:spAutoFit/>
                </a:bodyPr>
                <a:lstStyle/>
                <a:p>
                  <a:pPr>
                    <a:defRPr sz="1050" b="1">
                      <a:solidFill>
                        <a:schemeClr val="tx1"/>
                      </a:solidFill>
                    </a:defRPr>
                  </a:pPr>
                  <a:endParaRPr lang="es-MX"/>
                </a:p>
              </c:txPr>
              <c:showLegendKey val="0"/>
              <c:showVal val="0"/>
              <c:showCatName val="1"/>
              <c:showSerName val="0"/>
              <c:showPercent val="1"/>
              <c:showBubbleSize val="0"/>
              <c:extLst>
                <c:ext xmlns:c16="http://schemas.microsoft.com/office/drawing/2014/chart" uri="{C3380CC4-5D6E-409C-BE32-E72D297353CC}">
                  <c16:uniqueId val="{00000000-DF73-4F7F-A01A-5B85655949F9}"/>
                </c:ext>
              </c:extLst>
            </c:dLbl>
            <c:dLbl>
              <c:idx val="2"/>
              <c:spPr>
                <a:noFill/>
                <a:ln>
                  <a:noFill/>
                </a:ln>
                <a:effectLst/>
              </c:spPr>
              <c:txPr>
                <a:bodyPr wrap="square" lIns="38100" tIns="19050" rIns="38100" bIns="19050" anchor="ctr">
                  <a:spAutoFit/>
                </a:bodyPr>
                <a:lstStyle/>
                <a:p>
                  <a:pPr>
                    <a:defRPr sz="1050" b="1">
                      <a:solidFill>
                        <a:schemeClr val="tx1"/>
                      </a:solidFill>
                    </a:defRPr>
                  </a:pPr>
                  <a:endParaRPr lang="es-MX"/>
                </a:p>
              </c:txPr>
              <c:showLegendKey val="0"/>
              <c:showVal val="0"/>
              <c:showCatName val="1"/>
              <c:showSerName val="0"/>
              <c:showPercent val="1"/>
              <c:showBubbleSize val="0"/>
              <c:extLst>
                <c:ext xmlns:c16="http://schemas.microsoft.com/office/drawing/2014/chart" uri="{C3380CC4-5D6E-409C-BE32-E72D297353CC}">
                  <c16:uniqueId val="{00000001-DF73-4F7F-A01A-5B85655949F9}"/>
                </c:ext>
              </c:extLst>
            </c:dLbl>
            <c:dLbl>
              <c:idx val="3"/>
              <c:spPr>
                <a:noFill/>
                <a:ln>
                  <a:noFill/>
                </a:ln>
                <a:effectLst/>
              </c:spPr>
              <c:txPr>
                <a:bodyPr wrap="square" lIns="38100" tIns="19050" rIns="38100" bIns="19050" anchor="ctr">
                  <a:spAutoFit/>
                </a:bodyPr>
                <a:lstStyle/>
                <a:p>
                  <a:pPr>
                    <a:defRPr sz="1050" b="1">
                      <a:solidFill>
                        <a:schemeClr val="tx1"/>
                      </a:solidFill>
                    </a:defRPr>
                  </a:pPr>
                  <a:endParaRPr lang="es-MX"/>
                </a:p>
              </c:txPr>
              <c:showLegendKey val="0"/>
              <c:showVal val="0"/>
              <c:showCatName val="1"/>
              <c:showSerName val="0"/>
              <c:showPercent val="1"/>
              <c:showBubbleSize val="0"/>
              <c:extLst>
                <c:ext xmlns:c16="http://schemas.microsoft.com/office/drawing/2014/chart" uri="{C3380CC4-5D6E-409C-BE32-E72D297353CC}">
                  <c16:uniqueId val="{00000002-DF73-4F7F-A01A-5B85655949F9}"/>
                </c:ext>
              </c:extLst>
            </c:dLbl>
            <c:dLbl>
              <c:idx val="5"/>
              <c:layout>
                <c:manualLayout>
                  <c:x val="1.2518391219407248E-2"/>
                  <c:y val="-0.18172404649147705"/>
                </c:manualLayout>
              </c:layout>
              <c:spPr>
                <a:noFill/>
                <a:ln>
                  <a:noFill/>
                </a:ln>
                <a:effectLst/>
              </c:spPr>
              <c:txPr>
                <a:bodyPr wrap="square" lIns="38100" tIns="19050" rIns="38100" bIns="19050" anchor="ctr">
                  <a:spAutoFit/>
                </a:bodyPr>
                <a:lstStyle/>
                <a:p>
                  <a:pPr>
                    <a:defRPr sz="1050" b="1">
                      <a:solidFill>
                        <a:schemeClr val="tx1"/>
                      </a:solidFill>
                    </a:defRPr>
                  </a:pPr>
                  <a:endParaRPr lang="es-MX"/>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E8E6-473C-AD0B-11315C8F462D}"/>
                </c:ext>
              </c:extLst>
            </c:dLbl>
            <c:dLbl>
              <c:idx val="7"/>
              <c:spPr>
                <a:noFill/>
                <a:ln>
                  <a:noFill/>
                </a:ln>
                <a:effectLst/>
              </c:spPr>
              <c:txPr>
                <a:bodyPr wrap="square" lIns="38100" tIns="19050" rIns="38100" bIns="19050" anchor="ctr">
                  <a:spAutoFit/>
                </a:bodyPr>
                <a:lstStyle/>
                <a:p>
                  <a:pPr>
                    <a:defRPr sz="1050" b="1">
                      <a:solidFill>
                        <a:schemeClr val="tx1"/>
                      </a:solidFill>
                    </a:defRPr>
                  </a:pPr>
                  <a:endParaRPr lang="es-MX"/>
                </a:p>
              </c:txPr>
              <c:showLegendKey val="0"/>
              <c:showVal val="0"/>
              <c:showCatName val="1"/>
              <c:showSerName val="0"/>
              <c:showPercent val="1"/>
              <c:showBubbleSize val="0"/>
              <c:extLst>
                <c:ext xmlns:c16="http://schemas.microsoft.com/office/drawing/2014/chart" uri="{C3380CC4-5D6E-409C-BE32-E72D297353CC}">
                  <c16:uniqueId val="{00000003-DF73-4F7F-A01A-5B85655949F9}"/>
                </c:ext>
              </c:extLst>
            </c:dLbl>
            <c:spPr>
              <a:noFill/>
              <a:ln>
                <a:noFill/>
              </a:ln>
              <a:effectLst/>
            </c:spPr>
            <c:txPr>
              <a:bodyPr wrap="square" lIns="38100" tIns="19050" rIns="38100" bIns="19050" anchor="ctr">
                <a:spAutoFit/>
              </a:bodyPr>
              <a:lstStyle/>
              <a:p>
                <a:pPr>
                  <a:defRPr sz="1050" b="1">
                    <a:solidFill>
                      <a:schemeClr val="bg1"/>
                    </a:solidFill>
                  </a:defRPr>
                </a:pPr>
                <a:endParaRPr lang="es-MX"/>
              </a:p>
            </c:txPr>
            <c:showLegendKey val="0"/>
            <c:showVal val="0"/>
            <c:showCatName val="1"/>
            <c:showSerName val="0"/>
            <c:showPercent val="1"/>
            <c:showBubbleSize val="0"/>
            <c:showLeaderLines val="1"/>
            <c:extLst>
              <c:ext xmlns:c15="http://schemas.microsoft.com/office/drawing/2012/chart" uri="{CE6537A1-D6FC-4f65-9D91-7224C49458BB}"/>
            </c:extLst>
          </c:dLbls>
          <c:cat>
            <c:strRef>
              <c:f>Hoja2!$A$1:$A$8</c:f>
              <c:strCache>
                <c:ptCount val="8"/>
                <c:pt idx="0">
                  <c:v>Triatoma barberi</c:v>
                </c:pt>
                <c:pt idx="1">
                  <c:v>Triatoma dimidiata</c:v>
                </c:pt>
                <c:pt idx="2">
                  <c:v>otros</c:v>
                </c:pt>
                <c:pt idx="3">
                  <c:v>Triatoma mexicana</c:v>
                </c:pt>
                <c:pt idx="4">
                  <c:v>Triatoma longipennis</c:v>
                </c:pt>
                <c:pt idx="5">
                  <c:v>Triatoma mazzottii</c:v>
                </c:pt>
                <c:pt idx="6">
                  <c:v>Triatoma pallidipennis</c:v>
                </c:pt>
                <c:pt idx="7">
                  <c:v>Triatoma phyllosoma</c:v>
                </c:pt>
              </c:strCache>
            </c:strRef>
          </c:cat>
          <c:val>
            <c:numRef>
              <c:f>Hoja2!$B$1:$B$8</c:f>
              <c:numCache>
                <c:formatCode>General</c:formatCode>
                <c:ptCount val="8"/>
                <c:pt idx="0">
                  <c:v>36</c:v>
                </c:pt>
                <c:pt idx="1">
                  <c:v>533</c:v>
                </c:pt>
                <c:pt idx="2">
                  <c:v>38</c:v>
                </c:pt>
                <c:pt idx="3">
                  <c:v>42</c:v>
                </c:pt>
                <c:pt idx="4">
                  <c:v>638</c:v>
                </c:pt>
                <c:pt idx="5">
                  <c:v>78</c:v>
                </c:pt>
                <c:pt idx="6">
                  <c:v>422</c:v>
                </c:pt>
                <c:pt idx="7">
                  <c:v>71</c:v>
                </c:pt>
              </c:numCache>
            </c:numRef>
          </c:val>
          <c:extLst>
            <c:ext xmlns:c16="http://schemas.microsoft.com/office/drawing/2014/chart" uri="{C3380CC4-5D6E-409C-BE32-E72D297353CC}">
              <c16:uniqueId val="{00000000-59CC-48CC-B5BC-5160FA7ED26F}"/>
            </c:ext>
          </c:extLst>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800"/>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Defunciones</a:t>
            </a:r>
            <a:r>
              <a:rPr lang="es-MX" baseline="0"/>
              <a:t> por Chagas. México, 2012-2016</a:t>
            </a:r>
            <a:endParaRPr lang="es-MX"/>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Chagas!$B$2</c:f>
              <c:strCache>
                <c:ptCount val="1"/>
                <c:pt idx="0">
                  <c:v>Masculino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Chagas!$A$3:$A$7</c:f>
              <c:strCache>
                <c:ptCount val="5"/>
                <c:pt idx="0">
                  <c:v>2012</c:v>
                </c:pt>
                <c:pt idx="1">
                  <c:v>2013</c:v>
                </c:pt>
                <c:pt idx="2">
                  <c:v>2014</c:v>
                </c:pt>
                <c:pt idx="3">
                  <c:v>2015</c:v>
                </c:pt>
                <c:pt idx="4">
                  <c:v>2016</c:v>
                </c:pt>
              </c:strCache>
            </c:strRef>
          </c:cat>
          <c:val>
            <c:numRef>
              <c:f>Chagas!$B$3:$B$7</c:f>
              <c:numCache>
                <c:formatCode>#,###</c:formatCode>
                <c:ptCount val="5"/>
                <c:pt idx="0">
                  <c:v>17</c:v>
                </c:pt>
                <c:pt idx="1">
                  <c:v>26</c:v>
                </c:pt>
                <c:pt idx="2">
                  <c:v>16</c:v>
                </c:pt>
                <c:pt idx="3">
                  <c:v>16</c:v>
                </c:pt>
                <c:pt idx="4">
                  <c:v>14</c:v>
                </c:pt>
              </c:numCache>
            </c:numRef>
          </c:val>
          <c:extLst>
            <c:ext xmlns:c16="http://schemas.microsoft.com/office/drawing/2014/chart" uri="{C3380CC4-5D6E-409C-BE32-E72D297353CC}">
              <c16:uniqueId val="{00000000-6F33-4F5B-9A0A-C53925C483DA}"/>
            </c:ext>
          </c:extLst>
        </c:ser>
        <c:ser>
          <c:idx val="1"/>
          <c:order val="1"/>
          <c:tx>
            <c:strRef>
              <c:f>Chagas!$C$2</c:f>
              <c:strCache>
                <c:ptCount val="1"/>
                <c:pt idx="0">
                  <c:v>Femenino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Chagas!$A$3:$A$7</c:f>
              <c:strCache>
                <c:ptCount val="5"/>
                <c:pt idx="0">
                  <c:v>2012</c:v>
                </c:pt>
                <c:pt idx="1">
                  <c:v>2013</c:v>
                </c:pt>
                <c:pt idx="2">
                  <c:v>2014</c:v>
                </c:pt>
                <c:pt idx="3">
                  <c:v>2015</c:v>
                </c:pt>
                <c:pt idx="4">
                  <c:v>2016</c:v>
                </c:pt>
              </c:strCache>
            </c:strRef>
          </c:cat>
          <c:val>
            <c:numRef>
              <c:f>Chagas!$C$3:$C$7</c:f>
              <c:numCache>
                <c:formatCode>#,###</c:formatCode>
                <c:ptCount val="5"/>
                <c:pt idx="0">
                  <c:v>14</c:v>
                </c:pt>
                <c:pt idx="1">
                  <c:v>13</c:v>
                </c:pt>
                <c:pt idx="2">
                  <c:v>7</c:v>
                </c:pt>
                <c:pt idx="3">
                  <c:v>16</c:v>
                </c:pt>
                <c:pt idx="4">
                  <c:v>7</c:v>
                </c:pt>
              </c:numCache>
            </c:numRef>
          </c:val>
          <c:extLst>
            <c:ext xmlns:c16="http://schemas.microsoft.com/office/drawing/2014/chart" uri="{C3380CC4-5D6E-409C-BE32-E72D297353CC}">
              <c16:uniqueId val="{00000001-6F33-4F5B-9A0A-C53925C483DA}"/>
            </c:ext>
          </c:extLst>
        </c:ser>
        <c:dLbls>
          <c:showLegendKey val="0"/>
          <c:showVal val="0"/>
          <c:showCatName val="0"/>
          <c:showSerName val="0"/>
          <c:showPercent val="0"/>
          <c:showBubbleSize val="0"/>
        </c:dLbls>
        <c:gapWidth val="219"/>
        <c:overlap val="-27"/>
        <c:axId val="164945008"/>
        <c:axId val="164945568"/>
      </c:barChart>
      <c:catAx>
        <c:axId val="164945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64945568"/>
        <c:crosses val="autoZero"/>
        <c:auto val="1"/>
        <c:lblAlgn val="ctr"/>
        <c:lblOffset val="100"/>
        <c:noMultiLvlLbl val="0"/>
      </c:catAx>
      <c:valAx>
        <c:axId val="164945568"/>
        <c:scaling>
          <c:orientation val="minMax"/>
        </c:scaling>
        <c:delete val="0"/>
        <c:axPos val="l"/>
        <c:majorGridlines>
          <c:spPr>
            <a:ln w="9525" cap="flat" cmpd="sng" algn="ctr">
              <a:solidFill>
                <a:schemeClr val="tx1">
                  <a:lumMod val="15000"/>
                  <a:lumOff val="85000"/>
                </a:schemeClr>
              </a:solidFill>
              <a:round/>
            </a:ln>
            <a:effectLst/>
          </c:spPr>
        </c:majorGridlines>
        <c:numFmt formatCode="#,###"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64945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MX" sz="1200"/>
              <a:t>Tasa de</a:t>
            </a:r>
            <a:r>
              <a:rPr lang="es-MX" sz="1200" baseline="0"/>
              <a:t> defunciones por Chagas. México, 2012-2016</a:t>
            </a:r>
            <a:endParaRPr lang="es-MX"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Chagas!$L$1</c:f>
              <c:strCache>
                <c:ptCount val="1"/>
                <c:pt idx="0">
                  <c:v>Masculino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Chagas!$K$2:$K$6</c:f>
              <c:strCache>
                <c:ptCount val="5"/>
                <c:pt idx="0">
                  <c:v>2012</c:v>
                </c:pt>
                <c:pt idx="1">
                  <c:v>2013</c:v>
                </c:pt>
                <c:pt idx="2">
                  <c:v>2014</c:v>
                </c:pt>
                <c:pt idx="3">
                  <c:v>2015</c:v>
                </c:pt>
                <c:pt idx="4">
                  <c:v>2016</c:v>
                </c:pt>
              </c:strCache>
            </c:strRef>
          </c:cat>
          <c:val>
            <c:numRef>
              <c:f>Chagas!$L$2:$L$6</c:f>
              <c:numCache>
                <c:formatCode>0.00</c:formatCode>
                <c:ptCount val="5"/>
                <c:pt idx="0">
                  <c:v>2.9733658307060293E-2</c:v>
                </c:pt>
                <c:pt idx="1">
                  <c:v>4.497417332150374E-2</c:v>
                </c:pt>
                <c:pt idx="2">
                  <c:v>2.7380416160763563E-2</c:v>
                </c:pt>
                <c:pt idx="3">
                  <c:v>2.709713215977573E-2</c:v>
                </c:pt>
                <c:pt idx="4">
                  <c:v>2.3472481332335596E-2</c:v>
                </c:pt>
              </c:numCache>
            </c:numRef>
          </c:val>
          <c:extLst>
            <c:ext xmlns:c16="http://schemas.microsoft.com/office/drawing/2014/chart" uri="{C3380CC4-5D6E-409C-BE32-E72D297353CC}">
              <c16:uniqueId val="{00000000-2712-4965-910D-AD3933ADE639}"/>
            </c:ext>
          </c:extLst>
        </c:ser>
        <c:ser>
          <c:idx val="1"/>
          <c:order val="1"/>
          <c:tx>
            <c:strRef>
              <c:f>Chagas!$M$1</c:f>
              <c:strCache>
                <c:ptCount val="1"/>
                <c:pt idx="0">
                  <c:v>Femenino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Chagas!$K$2:$K$6</c:f>
              <c:strCache>
                <c:ptCount val="5"/>
                <c:pt idx="0">
                  <c:v>2012</c:v>
                </c:pt>
                <c:pt idx="1">
                  <c:v>2013</c:v>
                </c:pt>
                <c:pt idx="2">
                  <c:v>2014</c:v>
                </c:pt>
                <c:pt idx="3">
                  <c:v>2015</c:v>
                </c:pt>
                <c:pt idx="4">
                  <c:v>2016</c:v>
                </c:pt>
              </c:strCache>
            </c:strRef>
          </c:cat>
          <c:val>
            <c:numRef>
              <c:f>Chagas!$M$2:$M$6</c:f>
              <c:numCache>
                <c:formatCode>0.00</c:formatCode>
                <c:ptCount val="5"/>
                <c:pt idx="0">
                  <c:v>2.3380293432034689E-2</c:v>
                </c:pt>
                <c:pt idx="1">
                  <c:v>2.1457776641579333E-2</c:v>
                </c:pt>
                <c:pt idx="2">
                  <c:v>1.1423484294569491E-2</c:v>
                </c:pt>
                <c:pt idx="3">
                  <c:v>2.5823538048409034E-2</c:v>
                </c:pt>
                <c:pt idx="4">
                  <c:v>1.1176902082402159E-2</c:v>
                </c:pt>
              </c:numCache>
            </c:numRef>
          </c:val>
          <c:extLst>
            <c:ext xmlns:c16="http://schemas.microsoft.com/office/drawing/2014/chart" uri="{C3380CC4-5D6E-409C-BE32-E72D297353CC}">
              <c16:uniqueId val="{00000001-2712-4965-910D-AD3933ADE639}"/>
            </c:ext>
          </c:extLst>
        </c:ser>
        <c:dLbls>
          <c:showLegendKey val="0"/>
          <c:showVal val="0"/>
          <c:showCatName val="0"/>
          <c:showSerName val="0"/>
          <c:showPercent val="0"/>
          <c:showBubbleSize val="0"/>
        </c:dLbls>
        <c:gapWidth val="219"/>
        <c:overlap val="-27"/>
        <c:axId val="164948368"/>
        <c:axId val="164948928"/>
      </c:barChart>
      <c:catAx>
        <c:axId val="164948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64948928"/>
        <c:crosses val="autoZero"/>
        <c:auto val="1"/>
        <c:lblAlgn val="ctr"/>
        <c:lblOffset val="100"/>
        <c:noMultiLvlLbl val="0"/>
      </c:catAx>
      <c:valAx>
        <c:axId val="1649489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64948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sz="1800" b="1" i="0" baseline="0" dirty="0">
                <a:effectLst/>
              </a:rPr>
              <a:t>Muestras procesadas en </a:t>
            </a:r>
            <a:r>
              <a:rPr lang="es-MX" sz="1800" b="1" i="0" baseline="0" dirty="0" smtClean="0">
                <a:effectLst/>
              </a:rPr>
              <a:t>el DGE/InDRE </a:t>
            </a:r>
            <a:r>
              <a:rPr lang="es-MX" sz="1800" b="1" i="0" baseline="0" dirty="0">
                <a:effectLst/>
              </a:rPr>
              <a:t>en el período </a:t>
            </a:r>
            <a:r>
              <a:rPr lang="es-MX" sz="1800" b="1" i="0" baseline="0" dirty="0" smtClean="0">
                <a:effectLst/>
              </a:rPr>
              <a:t>2001-2017</a:t>
            </a:r>
            <a:endParaRPr lang="es-MX" sz="1800" b="1" i="0" baseline="0" dirty="0">
              <a:effectLst/>
            </a:endParaRPr>
          </a:p>
          <a:p>
            <a:pPr>
              <a:defRPr sz="1400" b="0" i="0" u="none" strike="noStrike" kern="1200" spc="0" baseline="0">
                <a:solidFill>
                  <a:schemeClr val="tx1">
                    <a:lumMod val="65000"/>
                    <a:lumOff val="35000"/>
                  </a:schemeClr>
                </a:solidFill>
                <a:latin typeface="+mn-lt"/>
                <a:ea typeface="+mn-ea"/>
                <a:cs typeface="+mn-cs"/>
              </a:defRPr>
            </a:pPr>
            <a:r>
              <a:rPr lang="es-MX" sz="1800" b="1" i="0" baseline="0" dirty="0">
                <a:effectLst/>
              </a:rPr>
              <a:t>Serología de Enfermedad de Chagas</a:t>
            </a:r>
            <a:endParaRPr lang="es-MX" dirty="0">
              <a:effectLst/>
            </a:endParaRPr>
          </a:p>
        </c:rich>
      </c:tx>
      <c:overlay val="0"/>
      <c:spPr>
        <a:noFill/>
        <a:ln w="25400">
          <a:noFill/>
        </a:ln>
      </c:spPr>
    </c:title>
    <c:autoTitleDeleted val="0"/>
    <c:plotArea>
      <c:layout/>
      <c:barChart>
        <c:barDir val="col"/>
        <c:grouping val="clustered"/>
        <c:varyColors val="0"/>
        <c:ser>
          <c:idx val="1"/>
          <c:order val="0"/>
          <c:tx>
            <c:strRef>
              <c:f>'[GRAFICO SEROLOGIA CHAGAS 2001-2017 InDRE.xls]Grafico'!$B$4</c:f>
              <c:strCache>
                <c:ptCount val="1"/>
                <c:pt idx="0">
                  <c:v>Positivo</c:v>
                </c:pt>
              </c:strCache>
            </c:strRef>
          </c:tx>
          <c:spPr>
            <a:solidFill>
              <a:srgbClr val="C0504D"/>
            </a:solidFill>
            <a:ln w="25400">
              <a:noFill/>
            </a:ln>
          </c:spPr>
          <c:invertIfNegative val="0"/>
          <c:cat>
            <c:numRef>
              <c:f>'[GRAFICO SEROLOGIA CHAGAS 2001-2017 InDRE.xls]Grafico'!$A$5:$A$21</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'[GRAFICO SEROLOGIA CHAGAS 2001-2017 InDRE.xls]Grafico'!$B$5:$B$21</c:f>
              <c:numCache>
                <c:formatCode>General</c:formatCode>
                <c:ptCount val="17"/>
                <c:pt idx="0">
                  <c:v>886</c:v>
                </c:pt>
                <c:pt idx="1">
                  <c:v>633</c:v>
                </c:pt>
                <c:pt idx="2">
                  <c:v>732</c:v>
                </c:pt>
                <c:pt idx="3">
                  <c:v>677</c:v>
                </c:pt>
                <c:pt idx="4">
                  <c:v>823</c:v>
                </c:pt>
                <c:pt idx="5">
                  <c:v>986</c:v>
                </c:pt>
                <c:pt idx="6">
                  <c:v>981</c:v>
                </c:pt>
                <c:pt idx="7">
                  <c:v>886</c:v>
                </c:pt>
                <c:pt idx="8">
                  <c:v>1384</c:v>
                </c:pt>
                <c:pt idx="9">
                  <c:v>1679</c:v>
                </c:pt>
                <c:pt idx="10">
                  <c:v>1722</c:v>
                </c:pt>
                <c:pt idx="11">
                  <c:v>1743</c:v>
                </c:pt>
                <c:pt idx="12">
                  <c:v>40</c:v>
                </c:pt>
                <c:pt idx="13">
                  <c:v>365</c:v>
                </c:pt>
                <c:pt idx="14">
                  <c:v>890</c:v>
                </c:pt>
                <c:pt idx="15">
                  <c:v>1000</c:v>
                </c:pt>
                <c:pt idx="16">
                  <c:v>451</c:v>
                </c:pt>
              </c:numCache>
            </c:numRef>
          </c:val>
          <c:extLst>
            <c:ext xmlns:c16="http://schemas.microsoft.com/office/drawing/2014/chart" uri="{C3380CC4-5D6E-409C-BE32-E72D297353CC}">
              <c16:uniqueId val="{00000000-007F-4BAF-BE5B-9ADC83B8D16C}"/>
            </c:ext>
          </c:extLst>
        </c:ser>
        <c:ser>
          <c:idx val="2"/>
          <c:order val="1"/>
          <c:tx>
            <c:strRef>
              <c:f>'[GRAFICO SEROLOGIA CHAGAS 2001-2017 InDRE.xls]Grafico'!$C$4</c:f>
              <c:strCache>
                <c:ptCount val="1"/>
                <c:pt idx="0">
                  <c:v>Negativo</c:v>
                </c:pt>
              </c:strCache>
            </c:strRef>
          </c:tx>
          <c:spPr>
            <a:solidFill>
              <a:srgbClr val="9BBB59"/>
            </a:solidFill>
            <a:ln w="25400">
              <a:noFill/>
            </a:ln>
          </c:spPr>
          <c:invertIfNegative val="0"/>
          <c:cat>
            <c:numRef>
              <c:f>'[GRAFICO SEROLOGIA CHAGAS 2001-2017 InDRE.xls]Grafico'!$A$5:$A$21</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'[GRAFICO SEROLOGIA CHAGAS 2001-2017 InDRE.xls]Grafico'!$C$5:$C$21</c:f>
              <c:numCache>
                <c:formatCode>General</c:formatCode>
                <c:ptCount val="17"/>
                <c:pt idx="0">
                  <c:v>2565</c:v>
                </c:pt>
                <c:pt idx="1">
                  <c:v>2535</c:v>
                </c:pt>
                <c:pt idx="2">
                  <c:v>1210</c:v>
                </c:pt>
                <c:pt idx="3">
                  <c:v>994</c:v>
                </c:pt>
                <c:pt idx="4">
                  <c:v>795</c:v>
                </c:pt>
                <c:pt idx="5">
                  <c:v>917</c:v>
                </c:pt>
                <c:pt idx="6">
                  <c:v>702</c:v>
                </c:pt>
                <c:pt idx="7">
                  <c:v>1191</c:v>
                </c:pt>
                <c:pt idx="8">
                  <c:v>1143</c:v>
                </c:pt>
                <c:pt idx="9">
                  <c:v>1109</c:v>
                </c:pt>
                <c:pt idx="10">
                  <c:v>1103</c:v>
                </c:pt>
                <c:pt idx="11">
                  <c:v>1138</c:v>
                </c:pt>
                <c:pt idx="12">
                  <c:v>35</c:v>
                </c:pt>
                <c:pt idx="13">
                  <c:v>251</c:v>
                </c:pt>
                <c:pt idx="14">
                  <c:v>757</c:v>
                </c:pt>
                <c:pt idx="15">
                  <c:v>725</c:v>
                </c:pt>
                <c:pt idx="16">
                  <c:v>229</c:v>
                </c:pt>
              </c:numCache>
            </c:numRef>
          </c:val>
          <c:extLst>
            <c:ext xmlns:c16="http://schemas.microsoft.com/office/drawing/2014/chart" uri="{C3380CC4-5D6E-409C-BE32-E72D297353CC}">
              <c16:uniqueId val="{00000001-007F-4BAF-BE5B-9ADC83B8D16C}"/>
            </c:ext>
          </c:extLst>
        </c:ser>
        <c:dLbls>
          <c:showLegendKey val="0"/>
          <c:showVal val="0"/>
          <c:showCatName val="0"/>
          <c:showSerName val="0"/>
          <c:showPercent val="0"/>
          <c:showBubbleSize val="0"/>
        </c:dLbls>
        <c:gapWidth val="219"/>
        <c:overlap val="-27"/>
        <c:axId val="165369888"/>
        <c:axId val="165370448"/>
      </c:barChart>
      <c:catAx>
        <c:axId val="16536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65370448"/>
        <c:crosses val="autoZero"/>
        <c:auto val="1"/>
        <c:lblAlgn val="ctr"/>
        <c:lblOffset val="100"/>
        <c:noMultiLvlLbl val="0"/>
      </c:catAx>
      <c:valAx>
        <c:axId val="165370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65369888"/>
        <c:crosses val="autoZero"/>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MX"/>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41513D-87EA-4546-A6E5-C5F3A8AAFF69}" type="doc">
      <dgm:prSet loTypeId="urn:microsoft.com/office/officeart/2005/8/layout/hProcess11" loCatId="process" qsTypeId="urn:microsoft.com/office/officeart/2005/8/quickstyle/simple1" qsCatId="simple" csTypeId="urn:microsoft.com/office/officeart/2005/8/colors/accent1_2" csCatId="accent1" phldr="1"/>
      <dgm:spPr/>
    </dgm:pt>
    <dgm:pt modelId="{1A2A7080-E37F-429C-8695-52617920D969}">
      <dgm:prSet phldrT="[Texto]" custT="1"/>
      <dgm:spPr/>
      <dgm:t>
        <a:bodyPr/>
        <a:lstStyle/>
        <a:p>
          <a:pPr algn="l"/>
          <a:r>
            <a:rPr lang="es-MX" sz="1400" b="1" dirty="0" smtClean="0">
              <a:solidFill>
                <a:prstClr val="black"/>
              </a:solidFill>
              <a:latin typeface="+mj-lt"/>
              <a:cs typeface="Arial" panose="020B0604020202020204" pitchFamily="34" charset="0"/>
            </a:rPr>
            <a:t>Descubierto </a:t>
          </a:r>
          <a:r>
            <a:rPr lang="es-MX" sz="1400" b="1" dirty="0" smtClean="0">
              <a:latin typeface="+mj-lt"/>
              <a:cs typeface="Arial" panose="020B0604020202020204" pitchFamily="34" charset="0"/>
            </a:rPr>
            <a:t>en el estado de Minas Gerais, Brasil (</a:t>
          </a:r>
          <a:r>
            <a:rPr lang="es-MX" sz="1400" b="1" dirty="0" err="1" smtClean="0">
              <a:solidFill>
                <a:prstClr val="black"/>
              </a:solidFill>
              <a:latin typeface="+mj-lt"/>
              <a:ea typeface="MS PGothic" panose="020B0600070205080204" pitchFamily="34" charset="-128"/>
              <a:cs typeface="Arial" panose="020B0604020202020204" pitchFamily="34" charset="0"/>
            </a:rPr>
            <a:t>Schizotrypanum</a:t>
          </a:r>
          <a:r>
            <a:rPr lang="es-MX" sz="1400" b="1" dirty="0" smtClean="0">
              <a:solidFill>
                <a:prstClr val="black"/>
              </a:solidFill>
              <a:latin typeface="+mj-lt"/>
              <a:ea typeface="MS PGothic" panose="020B0600070205080204" pitchFamily="34" charset="-128"/>
              <a:cs typeface="Arial" panose="020B0604020202020204" pitchFamily="34" charset="0"/>
            </a:rPr>
            <a:t> </a:t>
          </a:r>
          <a:r>
            <a:rPr lang="es-MX" sz="1400" b="1" dirty="0" err="1" smtClean="0">
              <a:solidFill>
                <a:prstClr val="black"/>
              </a:solidFill>
              <a:latin typeface="+mj-lt"/>
              <a:ea typeface="MS PGothic" panose="020B0600070205080204" pitchFamily="34" charset="-128"/>
              <a:cs typeface="Arial" panose="020B0604020202020204" pitchFamily="34" charset="0"/>
            </a:rPr>
            <a:t>cruzi</a:t>
          </a:r>
          <a:r>
            <a:rPr lang="es-MX" sz="1400" b="1" dirty="0" smtClean="0">
              <a:solidFill>
                <a:prstClr val="black"/>
              </a:solidFill>
              <a:latin typeface="+mj-lt"/>
              <a:ea typeface="MS PGothic" panose="020B0600070205080204" pitchFamily="34" charset="-128"/>
              <a:cs typeface="Arial" panose="020B0604020202020204" pitchFamily="34" charset="0"/>
            </a:rPr>
            <a:t>, en homenaje a su maestro Oswaldo Cruz).</a:t>
          </a:r>
          <a:endParaRPr lang="es-MX" sz="1400" dirty="0">
            <a:latin typeface="+mj-lt"/>
          </a:endParaRPr>
        </a:p>
      </dgm:t>
    </dgm:pt>
    <dgm:pt modelId="{6A5ED10D-2D75-4B57-997C-5BCED45FC4E9}" type="parTrans" cxnId="{8B24DD87-0AF4-47ED-87CF-979D9D0FE7C4}">
      <dgm:prSet/>
      <dgm:spPr/>
      <dgm:t>
        <a:bodyPr/>
        <a:lstStyle/>
        <a:p>
          <a:endParaRPr lang="es-MX" sz="1400">
            <a:latin typeface="+mj-lt"/>
          </a:endParaRPr>
        </a:p>
      </dgm:t>
    </dgm:pt>
    <dgm:pt modelId="{9EC1339C-7645-44AA-A650-3B049BBFDA7E}" type="sibTrans" cxnId="{8B24DD87-0AF4-47ED-87CF-979D9D0FE7C4}">
      <dgm:prSet/>
      <dgm:spPr/>
      <dgm:t>
        <a:bodyPr/>
        <a:lstStyle/>
        <a:p>
          <a:endParaRPr lang="es-MX" sz="1400">
            <a:latin typeface="+mj-lt"/>
          </a:endParaRPr>
        </a:p>
      </dgm:t>
    </dgm:pt>
    <dgm:pt modelId="{610E84F3-0BA7-4381-87B1-83818C6286D8}">
      <dgm:prSet phldrT="[Texto]" custT="1"/>
      <dgm:spPr/>
      <dgm:t>
        <a:bodyPr/>
        <a:lstStyle/>
        <a:p>
          <a:r>
            <a:rPr lang="es-MX" sz="1400" b="1" dirty="0" smtClean="0">
              <a:latin typeface="+mj-lt"/>
              <a:ea typeface="Calibri" panose="020F0502020204030204" pitchFamily="34" charset="0"/>
            </a:rPr>
            <a:t>Fundaron el Departamento de Microbiología y Parasitología de la Facultad de Medicina </a:t>
          </a:r>
          <a:r>
            <a:rPr lang="es-MX" sz="1400" b="1" smtClean="0">
              <a:latin typeface="+mj-lt"/>
              <a:ea typeface="Calibri" panose="020F0502020204030204" pitchFamily="34" charset="0"/>
            </a:rPr>
            <a:t>en México.</a:t>
          </a:r>
          <a:endParaRPr lang="es-MX" sz="1400" dirty="0">
            <a:latin typeface="+mj-lt"/>
          </a:endParaRPr>
        </a:p>
      </dgm:t>
    </dgm:pt>
    <dgm:pt modelId="{21FD585D-073D-4852-AF56-9C30476BDF4C}" type="parTrans" cxnId="{F8558EBC-ABC0-4333-A2BE-D2886ACA89B8}">
      <dgm:prSet/>
      <dgm:spPr/>
      <dgm:t>
        <a:bodyPr/>
        <a:lstStyle/>
        <a:p>
          <a:endParaRPr lang="es-MX" sz="1400">
            <a:latin typeface="+mj-lt"/>
          </a:endParaRPr>
        </a:p>
      </dgm:t>
    </dgm:pt>
    <dgm:pt modelId="{453D0AC1-E06F-4941-959F-8B193DD32196}" type="sibTrans" cxnId="{F8558EBC-ABC0-4333-A2BE-D2886ACA89B8}">
      <dgm:prSet/>
      <dgm:spPr/>
      <dgm:t>
        <a:bodyPr/>
        <a:lstStyle/>
        <a:p>
          <a:endParaRPr lang="es-MX" sz="1400">
            <a:latin typeface="+mj-lt"/>
          </a:endParaRPr>
        </a:p>
      </dgm:t>
    </dgm:pt>
    <dgm:pt modelId="{EC35E115-955A-4440-A41D-7BFC43825A1B}">
      <dgm:prSet phldrT="[Texto]" custT="1"/>
      <dgm:spPr/>
      <dgm:t>
        <a:bodyPr/>
        <a:lstStyle/>
        <a:p>
          <a:pPr algn="r"/>
          <a:r>
            <a:rPr lang="es-MX" sz="1400" b="1" dirty="0" smtClean="0">
              <a:latin typeface="+mj-lt"/>
              <a:ea typeface="Calibri" panose="020F0502020204030204" pitchFamily="34" charset="0"/>
            </a:rPr>
            <a:t>Importancia de los transmisores en México, uno de los países con más especies de </a:t>
          </a:r>
          <a:r>
            <a:rPr lang="es-MX" sz="1400" b="1" dirty="0" err="1" smtClean="0">
              <a:latin typeface="+mj-lt"/>
              <a:ea typeface="Calibri" panose="020F0502020204030204" pitchFamily="34" charset="0"/>
            </a:rPr>
            <a:t>triatominos</a:t>
          </a:r>
          <a:r>
            <a:rPr lang="es-MX" sz="1400" b="1" dirty="0" smtClean="0">
              <a:latin typeface="+mj-lt"/>
              <a:ea typeface="Calibri" panose="020F0502020204030204" pitchFamily="34" charset="0"/>
            </a:rPr>
            <a:t>. </a:t>
          </a:r>
          <a:endParaRPr lang="es-MX" sz="1400" dirty="0">
            <a:latin typeface="+mj-lt"/>
          </a:endParaRPr>
        </a:p>
      </dgm:t>
    </dgm:pt>
    <dgm:pt modelId="{0DDA9B86-5287-4FC7-9408-41B9704CAA9F}" type="parTrans" cxnId="{49AD8C66-8B27-46FA-8569-0206441EB811}">
      <dgm:prSet/>
      <dgm:spPr/>
      <dgm:t>
        <a:bodyPr/>
        <a:lstStyle/>
        <a:p>
          <a:endParaRPr lang="es-MX" sz="1400">
            <a:latin typeface="+mj-lt"/>
          </a:endParaRPr>
        </a:p>
      </dgm:t>
    </dgm:pt>
    <dgm:pt modelId="{80047586-DBA2-41D3-9F89-1B165E8FF036}" type="sibTrans" cxnId="{49AD8C66-8B27-46FA-8569-0206441EB811}">
      <dgm:prSet/>
      <dgm:spPr/>
      <dgm:t>
        <a:bodyPr/>
        <a:lstStyle/>
        <a:p>
          <a:endParaRPr lang="es-MX" sz="1400">
            <a:latin typeface="+mj-lt"/>
          </a:endParaRPr>
        </a:p>
      </dgm:t>
    </dgm:pt>
    <dgm:pt modelId="{38698F74-3575-4FB2-9DB3-A8434BDD2433}">
      <dgm:prSet custT="1"/>
      <dgm:spPr/>
      <dgm:t>
        <a:bodyPr/>
        <a:lstStyle/>
        <a:p>
          <a:endParaRPr lang="es-MX" sz="1400">
            <a:latin typeface="+mj-lt"/>
          </a:endParaRPr>
        </a:p>
      </dgm:t>
    </dgm:pt>
    <dgm:pt modelId="{8FACEF09-4300-4876-9A6F-5B4E6844190A}" type="parTrans" cxnId="{754E0CF2-C4BF-4C7C-B422-F7D82D3E7618}">
      <dgm:prSet/>
      <dgm:spPr/>
      <dgm:t>
        <a:bodyPr/>
        <a:lstStyle/>
        <a:p>
          <a:endParaRPr lang="es-MX" sz="1400">
            <a:latin typeface="+mj-lt"/>
          </a:endParaRPr>
        </a:p>
      </dgm:t>
    </dgm:pt>
    <dgm:pt modelId="{26ECEBCB-4015-4F51-A93C-148DCFD3F5E7}" type="sibTrans" cxnId="{754E0CF2-C4BF-4C7C-B422-F7D82D3E7618}">
      <dgm:prSet/>
      <dgm:spPr/>
      <dgm:t>
        <a:bodyPr/>
        <a:lstStyle/>
        <a:p>
          <a:endParaRPr lang="es-MX" sz="1400">
            <a:latin typeface="+mj-lt"/>
          </a:endParaRPr>
        </a:p>
      </dgm:t>
    </dgm:pt>
    <dgm:pt modelId="{A450C5D0-3B9B-4DFE-BB94-11DE361CBDFA}">
      <dgm:prSet custT="1"/>
      <dgm:spPr/>
      <dgm:t>
        <a:bodyPr/>
        <a:lstStyle/>
        <a:p>
          <a:endParaRPr lang="es-MX" sz="1400">
            <a:latin typeface="+mj-lt"/>
          </a:endParaRPr>
        </a:p>
      </dgm:t>
    </dgm:pt>
    <dgm:pt modelId="{22BE3A14-1B20-43FE-B0AD-F0A923EBAF76}" type="parTrans" cxnId="{7456BD02-0608-4188-A09B-8EBC7CF18EF5}">
      <dgm:prSet/>
      <dgm:spPr/>
      <dgm:t>
        <a:bodyPr/>
        <a:lstStyle/>
        <a:p>
          <a:endParaRPr lang="es-MX" sz="1400">
            <a:latin typeface="+mj-lt"/>
          </a:endParaRPr>
        </a:p>
      </dgm:t>
    </dgm:pt>
    <dgm:pt modelId="{E17A6CB7-209C-4AFD-9A59-634E27E922CB}" type="sibTrans" cxnId="{7456BD02-0608-4188-A09B-8EBC7CF18EF5}">
      <dgm:prSet/>
      <dgm:spPr/>
      <dgm:t>
        <a:bodyPr/>
        <a:lstStyle/>
        <a:p>
          <a:endParaRPr lang="es-MX" sz="1400">
            <a:latin typeface="+mj-lt"/>
          </a:endParaRPr>
        </a:p>
      </dgm:t>
    </dgm:pt>
    <dgm:pt modelId="{3643BB14-FBE4-429C-AC45-5A11D2D2E006}" type="pres">
      <dgm:prSet presAssocID="{5241513D-87EA-4546-A6E5-C5F3A8AAFF69}" presName="Name0" presStyleCnt="0">
        <dgm:presLayoutVars>
          <dgm:dir/>
          <dgm:resizeHandles val="exact"/>
        </dgm:presLayoutVars>
      </dgm:prSet>
      <dgm:spPr/>
    </dgm:pt>
    <dgm:pt modelId="{01EAB1C9-DBAA-46C0-85DD-EF7ABB528145}" type="pres">
      <dgm:prSet presAssocID="{5241513D-87EA-4546-A6E5-C5F3A8AAFF69}" presName="arrow" presStyleLbl="bgShp" presStyleIdx="0" presStyleCnt="1"/>
      <dgm:spPr>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6060BB69-F6C9-4E03-AFC7-A11D0A559B36}" type="pres">
      <dgm:prSet presAssocID="{5241513D-87EA-4546-A6E5-C5F3A8AAFF69}" presName="points" presStyleCnt="0"/>
      <dgm:spPr/>
    </dgm:pt>
    <dgm:pt modelId="{A81CDF93-F266-4454-8163-A3D4DADE1025}" type="pres">
      <dgm:prSet presAssocID="{1A2A7080-E37F-429C-8695-52617920D969}" presName="compositeA" presStyleCnt="0"/>
      <dgm:spPr/>
    </dgm:pt>
    <dgm:pt modelId="{7049298B-B81B-4BF3-8DD1-EBEB0E3B7125}" type="pres">
      <dgm:prSet presAssocID="{1A2A7080-E37F-429C-8695-52617920D969}" presName="textA" presStyleLbl="revTx" presStyleIdx="0" presStyleCnt="5" custScaleX="151894">
        <dgm:presLayoutVars>
          <dgm:bulletEnabled val="1"/>
        </dgm:presLayoutVars>
      </dgm:prSet>
      <dgm:spPr/>
      <dgm:t>
        <a:bodyPr/>
        <a:lstStyle/>
        <a:p>
          <a:endParaRPr lang="es-MX"/>
        </a:p>
      </dgm:t>
    </dgm:pt>
    <dgm:pt modelId="{E8D7342C-E51F-4E9E-99A4-0E75951E7A46}" type="pres">
      <dgm:prSet presAssocID="{1A2A7080-E37F-429C-8695-52617920D969}" presName="circleA" presStyleLbl="node1" presStyleIdx="0" presStyleCnt="5" custScaleX="202529" custScaleY="177419" custLinFactNeighborX="12396" custLinFactNeighborY="6250"/>
      <dgm:spPr>
        <a:solidFill>
          <a:srgbClr val="00B050"/>
        </a:solidFill>
        <a:ln>
          <a:noFill/>
        </a:ln>
        <a:scene3d>
          <a:camera prst="orthographicFront"/>
          <a:lightRig rig="threePt" dir="t"/>
        </a:scene3d>
        <a:sp3d>
          <a:bevelT/>
        </a:sp3d>
      </dgm:spPr>
      <dgm:t>
        <a:bodyPr/>
        <a:lstStyle/>
        <a:p>
          <a:endParaRPr lang="es-MX"/>
        </a:p>
      </dgm:t>
    </dgm:pt>
    <dgm:pt modelId="{BF518808-8579-4313-A97F-FB56BFF153AA}" type="pres">
      <dgm:prSet presAssocID="{1A2A7080-E37F-429C-8695-52617920D969}" presName="spaceA" presStyleCnt="0"/>
      <dgm:spPr/>
    </dgm:pt>
    <dgm:pt modelId="{02101942-A139-45EC-889F-AB744A8D7452}" type="pres">
      <dgm:prSet presAssocID="{9EC1339C-7645-44AA-A650-3B049BBFDA7E}" presName="space" presStyleCnt="0"/>
      <dgm:spPr/>
    </dgm:pt>
    <dgm:pt modelId="{90228B4D-4E1B-4DB7-9218-2675DA8A3C8E}" type="pres">
      <dgm:prSet presAssocID="{38698F74-3575-4FB2-9DB3-A8434BDD2433}" presName="compositeB" presStyleCnt="0"/>
      <dgm:spPr/>
    </dgm:pt>
    <dgm:pt modelId="{CBE5CE86-AC8C-4A2D-B954-71537ABB3DDE}" type="pres">
      <dgm:prSet presAssocID="{38698F74-3575-4FB2-9DB3-A8434BDD2433}" presName="textB" presStyleLbl="revTx" presStyleIdx="1" presStyleCnt="5">
        <dgm:presLayoutVars>
          <dgm:bulletEnabled val="1"/>
        </dgm:presLayoutVars>
      </dgm:prSet>
      <dgm:spPr/>
      <dgm:t>
        <a:bodyPr/>
        <a:lstStyle/>
        <a:p>
          <a:endParaRPr lang="es-MX"/>
        </a:p>
      </dgm:t>
    </dgm:pt>
    <dgm:pt modelId="{46AD9E21-16CF-471B-9CFC-8022D5F72270}" type="pres">
      <dgm:prSet presAssocID="{38698F74-3575-4FB2-9DB3-A8434BDD2433}" presName="circleB" presStyleLbl="node1" presStyleIdx="1" presStyleCnt="5" custScaleX="202529" custScaleY="177419"/>
      <dgm:spPr>
        <a:solidFill>
          <a:srgbClr val="00B050"/>
        </a:solidFill>
        <a:ln>
          <a:noFill/>
        </a:ln>
        <a:scene3d>
          <a:camera prst="orthographicFront"/>
          <a:lightRig rig="threePt" dir="t"/>
        </a:scene3d>
        <a:sp3d>
          <a:bevelT/>
        </a:sp3d>
      </dgm:spPr>
    </dgm:pt>
    <dgm:pt modelId="{27C8C5AA-1230-42E4-8B31-8F564C5B4DB3}" type="pres">
      <dgm:prSet presAssocID="{38698F74-3575-4FB2-9DB3-A8434BDD2433}" presName="spaceB" presStyleCnt="0"/>
      <dgm:spPr/>
    </dgm:pt>
    <dgm:pt modelId="{EB71DC45-2BEE-4C58-9078-72B6338ACCEC}" type="pres">
      <dgm:prSet presAssocID="{26ECEBCB-4015-4F51-A93C-148DCFD3F5E7}" presName="space" presStyleCnt="0"/>
      <dgm:spPr/>
    </dgm:pt>
    <dgm:pt modelId="{B6CF056A-C037-4842-8CFD-9FE5B9457163}" type="pres">
      <dgm:prSet presAssocID="{A450C5D0-3B9B-4DFE-BB94-11DE361CBDFA}" presName="compositeA" presStyleCnt="0"/>
      <dgm:spPr/>
    </dgm:pt>
    <dgm:pt modelId="{80989464-9045-4D42-9B6C-9D6CF775A606}" type="pres">
      <dgm:prSet presAssocID="{A450C5D0-3B9B-4DFE-BB94-11DE361CBDFA}" presName="textA" presStyleLbl="revTx" presStyleIdx="2" presStyleCnt="5">
        <dgm:presLayoutVars>
          <dgm:bulletEnabled val="1"/>
        </dgm:presLayoutVars>
      </dgm:prSet>
      <dgm:spPr/>
      <dgm:t>
        <a:bodyPr/>
        <a:lstStyle/>
        <a:p>
          <a:endParaRPr lang="es-MX"/>
        </a:p>
      </dgm:t>
    </dgm:pt>
    <dgm:pt modelId="{FEF8B266-1EB3-4710-A13A-F19364C7694D}" type="pres">
      <dgm:prSet presAssocID="{A450C5D0-3B9B-4DFE-BB94-11DE361CBDFA}" presName="circleA" presStyleLbl="node1" presStyleIdx="2" presStyleCnt="5" custScaleX="202529" custScaleY="177419" custLinFactNeighborX="49797" custLinFactNeighborY="-571"/>
      <dgm:spPr>
        <a:solidFill>
          <a:srgbClr val="00B050"/>
        </a:solidFill>
        <a:ln>
          <a:noFill/>
        </a:ln>
        <a:scene3d>
          <a:camera prst="orthographicFront"/>
          <a:lightRig rig="threePt" dir="t"/>
        </a:scene3d>
        <a:sp3d>
          <a:bevelT/>
        </a:sp3d>
      </dgm:spPr>
    </dgm:pt>
    <dgm:pt modelId="{1CDFDB12-2DBE-46CF-9E0A-68E64F729CA7}" type="pres">
      <dgm:prSet presAssocID="{A450C5D0-3B9B-4DFE-BB94-11DE361CBDFA}" presName="spaceA" presStyleCnt="0"/>
      <dgm:spPr/>
    </dgm:pt>
    <dgm:pt modelId="{D61D940B-C429-4B36-849B-A1F7A4233A07}" type="pres">
      <dgm:prSet presAssocID="{E17A6CB7-209C-4AFD-9A59-634E27E922CB}" presName="space" presStyleCnt="0"/>
      <dgm:spPr/>
    </dgm:pt>
    <dgm:pt modelId="{178CC9E0-3D93-4B7F-882B-7A71B431C28C}" type="pres">
      <dgm:prSet presAssocID="{610E84F3-0BA7-4381-87B1-83818C6286D8}" presName="compositeB" presStyleCnt="0"/>
      <dgm:spPr/>
    </dgm:pt>
    <dgm:pt modelId="{5D014377-422E-4188-9155-B7A703CFD2B6}" type="pres">
      <dgm:prSet presAssocID="{610E84F3-0BA7-4381-87B1-83818C6286D8}" presName="textB" presStyleLbl="revTx" presStyleIdx="3" presStyleCnt="5" custScaleX="148510">
        <dgm:presLayoutVars>
          <dgm:bulletEnabled val="1"/>
        </dgm:presLayoutVars>
      </dgm:prSet>
      <dgm:spPr/>
      <dgm:t>
        <a:bodyPr/>
        <a:lstStyle/>
        <a:p>
          <a:endParaRPr lang="es-MX"/>
        </a:p>
      </dgm:t>
    </dgm:pt>
    <dgm:pt modelId="{B6F4E664-7D01-468D-A7E9-3A6F21D2D6F2}" type="pres">
      <dgm:prSet presAssocID="{610E84F3-0BA7-4381-87B1-83818C6286D8}" presName="circleB" presStyleLbl="node1" presStyleIdx="3" presStyleCnt="5" custScaleX="202529" custScaleY="177419"/>
      <dgm:spPr>
        <a:solidFill>
          <a:srgbClr val="00B050"/>
        </a:solidFill>
        <a:ln>
          <a:noFill/>
        </a:ln>
        <a:scene3d>
          <a:camera prst="orthographicFront"/>
          <a:lightRig rig="threePt" dir="t"/>
        </a:scene3d>
        <a:sp3d>
          <a:bevelT/>
        </a:sp3d>
      </dgm:spPr>
    </dgm:pt>
    <dgm:pt modelId="{826C3725-0467-4910-8942-1583BD47F992}" type="pres">
      <dgm:prSet presAssocID="{610E84F3-0BA7-4381-87B1-83818C6286D8}" presName="spaceB" presStyleCnt="0"/>
      <dgm:spPr/>
    </dgm:pt>
    <dgm:pt modelId="{91200D76-6ADF-4E70-BA61-376DC2A1E71C}" type="pres">
      <dgm:prSet presAssocID="{453D0AC1-E06F-4941-959F-8B193DD32196}" presName="space" presStyleCnt="0"/>
      <dgm:spPr/>
    </dgm:pt>
    <dgm:pt modelId="{EE128E26-880F-4E47-8137-F935259A767B}" type="pres">
      <dgm:prSet presAssocID="{EC35E115-955A-4440-A41D-7BFC43825A1B}" presName="compositeA" presStyleCnt="0"/>
      <dgm:spPr/>
    </dgm:pt>
    <dgm:pt modelId="{7BD47F9D-E832-4D33-A77F-094DF2A73B56}" type="pres">
      <dgm:prSet presAssocID="{EC35E115-955A-4440-A41D-7BFC43825A1B}" presName="textA" presStyleLbl="revTx" presStyleIdx="4" presStyleCnt="5" custScaleX="137731">
        <dgm:presLayoutVars>
          <dgm:bulletEnabled val="1"/>
        </dgm:presLayoutVars>
      </dgm:prSet>
      <dgm:spPr/>
      <dgm:t>
        <a:bodyPr/>
        <a:lstStyle/>
        <a:p>
          <a:endParaRPr lang="es-MX"/>
        </a:p>
      </dgm:t>
    </dgm:pt>
    <dgm:pt modelId="{82CEC14C-AF4F-4543-97FB-ED879E6BDE66}" type="pres">
      <dgm:prSet presAssocID="{EC35E115-955A-4440-A41D-7BFC43825A1B}" presName="circleA" presStyleLbl="node1" presStyleIdx="4" presStyleCnt="5" custScaleX="202529" custScaleY="177419"/>
      <dgm:spPr>
        <a:solidFill>
          <a:srgbClr val="00B050"/>
        </a:solidFill>
        <a:ln>
          <a:noFill/>
        </a:ln>
        <a:scene3d>
          <a:camera prst="orthographicFront"/>
          <a:lightRig rig="threePt" dir="t"/>
        </a:scene3d>
        <a:sp3d>
          <a:bevelT/>
        </a:sp3d>
      </dgm:spPr>
    </dgm:pt>
    <dgm:pt modelId="{4E115984-4E25-4B34-8D3E-9F7494974EBF}" type="pres">
      <dgm:prSet presAssocID="{EC35E115-955A-4440-A41D-7BFC43825A1B}" presName="spaceA" presStyleCnt="0"/>
      <dgm:spPr/>
    </dgm:pt>
  </dgm:ptLst>
  <dgm:cxnLst>
    <dgm:cxn modelId="{2DB91718-89CC-44ED-B021-DD6841BC68C1}" type="presOf" srcId="{A450C5D0-3B9B-4DFE-BB94-11DE361CBDFA}" destId="{80989464-9045-4D42-9B6C-9D6CF775A606}" srcOrd="0" destOrd="0" presId="urn:microsoft.com/office/officeart/2005/8/layout/hProcess11"/>
    <dgm:cxn modelId="{8B24DD87-0AF4-47ED-87CF-979D9D0FE7C4}" srcId="{5241513D-87EA-4546-A6E5-C5F3A8AAFF69}" destId="{1A2A7080-E37F-429C-8695-52617920D969}" srcOrd="0" destOrd="0" parTransId="{6A5ED10D-2D75-4B57-997C-5BCED45FC4E9}" sibTransId="{9EC1339C-7645-44AA-A650-3B049BBFDA7E}"/>
    <dgm:cxn modelId="{1CAE7274-B044-4F62-A1AD-D6699D70C7AF}" type="presOf" srcId="{5241513D-87EA-4546-A6E5-C5F3A8AAFF69}" destId="{3643BB14-FBE4-429C-AC45-5A11D2D2E006}" srcOrd="0" destOrd="0" presId="urn:microsoft.com/office/officeart/2005/8/layout/hProcess11"/>
    <dgm:cxn modelId="{49AD8C66-8B27-46FA-8569-0206441EB811}" srcId="{5241513D-87EA-4546-A6E5-C5F3A8AAFF69}" destId="{EC35E115-955A-4440-A41D-7BFC43825A1B}" srcOrd="4" destOrd="0" parTransId="{0DDA9B86-5287-4FC7-9408-41B9704CAA9F}" sibTransId="{80047586-DBA2-41D3-9F89-1B165E8FF036}"/>
    <dgm:cxn modelId="{F8558EBC-ABC0-4333-A2BE-D2886ACA89B8}" srcId="{5241513D-87EA-4546-A6E5-C5F3A8AAFF69}" destId="{610E84F3-0BA7-4381-87B1-83818C6286D8}" srcOrd="3" destOrd="0" parTransId="{21FD585D-073D-4852-AF56-9C30476BDF4C}" sibTransId="{453D0AC1-E06F-4941-959F-8B193DD32196}"/>
    <dgm:cxn modelId="{D4551E95-60CB-4B5A-9BE9-541303714F30}" type="presOf" srcId="{EC35E115-955A-4440-A41D-7BFC43825A1B}" destId="{7BD47F9D-E832-4D33-A77F-094DF2A73B56}" srcOrd="0" destOrd="0" presId="urn:microsoft.com/office/officeart/2005/8/layout/hProcess11"/>
    <dgm:cxn modelId="{754E0CF2-C4BF-4C7C-B422-F7D82D3E7618}" srcId="{5241513D-87EA-4546-A6E5-C5F3A8AAFF69}" destId="{38698F74-3575-4FB2-9DB3-A8434BDD2433}" srcOrd="1" destOrd="0" parTransId="{8FACEF09-4300-4876-9A6F-5B4E6844190A}" sibTransId="{26ECEBCB-4015-4F51-A93C-148DCFD3F5E7}"/>
    <dgm:cxn modelId="{4EDD8B2B-39B5-4DA0-9763-BF8D3B36AAE1}" type="presOf" srcId="{38698F74-3575-4FB2-9DB3-A8434BDD2433}" destId="{CBE5CE86-AC8C-4A2D-B954-71537ABB3DDE}" srcOrd="0" destOrd="0" presId="urn:microsoft.com/office/officeart/2005/8/layout/hProcess11"/>
    <dgm:cxn modelId="{7456BD02-0608-4188-A09B-8EBC7CF18EF5}" srcId="{5241513D-87EA-4546-A6E5-C5F3A8AAFF69}" destId="{A450C5D0-3B9B-4DFE-BB94-11DE361CBDFA}" srcOrd="2" destOrd="0" parTransId="{22BE3A14-1B20-43FE-B0AD-F0A923EBAF76}" sibTransId="{E17A6CB7-209C-4AFD-9A59-634E27E922CB}"/>
    <dgm:cxn modelId="{9402040C-FB25-417F-BF17-78ED981566A4}" type="presOf" srcId="{1A2A7080-E37F-429C-8695-52617920D969}" destId="{7049298B-B81B-4BF3-8DD1-EBEB0E3B7125}" srcOrd="0" destOrd="0" presId="urn:microsoft.com/office/officeart/2005/8/layout/hProcess11"/>
    <dgm:cxn modelId="{7AE36660-E226-4499-84D9-34089280D7AB}" type="presOf" srcId="{610E84F3-0BA7-4381-87B1-83818C6286D8}" destId="{5D014377-422E-4188-9155-B7A703CFD2B6}" srcOrd="0" destOrd="0" presId="urn:microsoft.com/office/officeart/2005/8/layout/hProcess11"/>
    <dgm:cxn modelId="{2A146749-95DF-4C80-B7BB-6B560203D10E}" type="presParOf" srcId="{3643BB14-FBE4-429C-AC45-5A11D2D2E006}" destId="{01EAB1C9-DBAA-46C0-85DD-EF7ABB528145}" srcOrd="0" destOrd="0" presId="urn:microsoft.com/office/officeart/2005/8/layout/hProcess11"/>
    <dgm:cxn modelId="{F67EF317-1FE5-46C0-A7A7-46A15B538114}" type="presParOf" srcId="{3643BB14-FBE4-429C-AC45-5A11D2D2E006}" destId="{6060BB69-F6C9-4E03-AFC7-A11D0A559B36}" srcOrd="1" destOrd="0" presId="urn:microsoft.com/office/officeart/2005/8/layout/hProcess11"/>
    <dgm:cxn modelId="{6B89184E-2DE1-4E47-B1DB-C8AB8D999E4A}" type="presParOf" srcId="{6060BB69-F6C9-4E03-AFC7-A11D0A559B36}" destId="{A81CDF93-F266-4454-8163-A3D4DADE1025}" srcOrd="0" destOrd="0" presId="urn:microsoft.com/office/officeart/2005/8/layout/hProcess11"/>
    <dgm:cxn modelId="{A57BA8B8-A562-4D2E-A921-45E68F6701FC}" type="presParOf" srcId="{A81CDF93-F266-4454-8163-A3D4DADE1025}" destId="{7049298B-B81B-4BF3-8DD1-EBEB0E3B7125}" srcOrd="0" destOrd="0" presId="urn:microsoft.com/office/officeart/2005/8/layout/hProcess11"/>
    <dgm:cxn modelId="{BB3AC605-4A67-4AED-B309-BCF099283952}" type="presParOf" srcId="{A81CDF93-F266-4454-8163-A3D4DADE1025}" destId="{E8D7342C-E51F-4E9E-99A4-0E75951E7A46}" srcOrd="1" destOrd="0" presId="urn:microsoft.com/office/officeart/2005/8/layout/hProcess11"/>
    <dgm:cxn modelId="{D1D75871-C548-4BF9-B1EF-CEC940308F18}" type="presParOf" srcId="{A81CDF93-F266-4454-8163-A3D4DADE1025}" destId="{BF518808-8579-4313-A97F-FB56BFF153AA}" srcOrd="2" destOrd="0" presId="urn:microsoft.com/office/officeart/2005/8/layout/hProcess11"/>
    <dgm:cxn modelId="{565DB2A6-C614-4489-8BE9-834CC70E25A4}" type="presParOf" srcId="{6060BB69-F6C9-4E03-AFC7-A11D0A559B36}" destId="{02101942-A139-45EC-889F-AB744A8D7452}" srcOrd="1" destOrd="0" presId="urn:microsoft.com/office/officeart/2005/8/layout/hProcess11"/>
    <dgm:cxn modelId="{34CF0FFC-40D6-4E71-A4F8-6A2AD925C9A8}" type="presParOf" srcId="{6060BB69-F6C9-4E03-AFC7-A11D0A559B36}" destId="{90228B4D-4E1B-4DB7-9218-2675DA8A3C8E}" srcOrd="2" destOrd="0" presId="urn:microsoft.com/office/officeart/2005/8/layout/hProcess11"/>
    <dgm:cxn modelId="{AE2E9953-EEC2-4FD3-B92B-C0D9CD3AB6C8}" type="presParOf" srcId="{90228B4D-4E1B-4DB7-9218-2675DA8A3C8E}" destId="{CBE5CE86-AC8C-4A2D-B954-71537ABB3DDE}" srcOrd="0" destOrd="0" presId="urn:microsoft.com/office/officeart/2005/8/layout/hProcess11"/>
    <dgm:cxn modelId="{1ACDC50B-DF2C-4499-9471-511C8C9AFDD4}" type="presParOf" srcId="{90228B4D-4E1B-4DB7-9218-2675DA8A3C8E}" destId="{46AD9E21-16CF-471B-9CFC-8022D5F72270}" srcOrd="1" destOrd="0" presId="urn:microsoft.com/office/officeart/2005/8/layout/hProcess11"/>
    <dgm:cxn modelId="{3EEC3C34-FAC1-427C-8588-ECF5D9DCCE22}" type="presParOf" srcId="{90228B4D-4E1B-4DB7-9218-2675DA8A3C8E}" destId="{27C8C5AA-1230-42E4-8B31-8F564C5B4DB3}" srcOrd="2" destOrd="0" presId="urn:microsoft.com/office/officeart/2005/8/layout/hProcess11"/>
    <dgm:cxn modelId="{3419DA8D-ADC1-4088-975E-E912EB145E42}" type="presParOf" srcId="{6060BB69-F6C9-4E03-AFC7-A11D0A559B36}" destId="{EB71DC45-2BEE-4C58-9078-72B6338ACCEC}" srcOrd="3" destOrd="0" presId="urn:microsoft.com/office/officeart/2005/8/layout/hProcess11"/>
    <dgm:cxn modelId="{1F494D18-6754-4ACE-8E99-0915E63EB52A}" type="presParOf" srcId="{6060BB69-F6C9-4E03-AFC7-A11D0A559B36}" destId="{B6CF056A-C037-4842-8CFD-9FE5B9457163}" srcOrd="4" destOrd="0" presId="urn:microsoft.com/office/officeart/2005/8/layout/hProcess11"/>
    <dgm:cxn modelId="{90693BCC-5D7C-49D3-92DE-B52F273B0067}" type="presParOf" srcId="{B6CF056A-C037-4842-8CFD-9FE5B9457163}" destId="{80989464-9045-4D42-9B6C-9D6CF775A606}" srcOrd="0" destOrd="0" presId="urn:microsoft.com/office/officeart/2005/8/layout/hProcess11"/>
    <dgm:cxn modelId="{536D169A-B9CE-4621-B037-F2B8AE494CAB}" type="presParOf" srcId="{B6CF056A-C037-4842-8CFD-9FE5B9457163}" destId="{FEF8B266-1EB3-4710-A13A-F19364C7694D}" srcOrd="1" destOrd="0" presId="urn:microsoft.com/office/officeart/2005/8/layout/hProcess11"/>
    <dgm:cxn modelId="{4042595B-E875-478E-BF9C-6549FB9173BE}" type="presParOf" srcId="{B6CF056A-C037-4842-8CFD-9FE5B9457163}" destId="{1CDFDB12-2DBE-46CF-9E0A-68E64F729CA7}" srcOrd="2" destOrd="0" presId="urn:microsoft.com/office/officeart/2005/8/layout/hProcess11"/>
    <dgm:cxn modelId="{8E3131F3-54A1-4304-ACF2-6EB9DFD7DFB0}" type="presParOf" srcId="{6060BB69-F6C9-4E03-AFC7-A11D0A559B36}" destId="{D61D940B-C429-4B36-849B-A1F7A4233A07}" srcOrd="5" destOrd="0" presId="urn:microsoft.com/office/officeart/2005/8/layout/hProcess11"/>
    <dgm:cxn modelId="{942A8DA4-3B59-42BF-B878-6B4CD85CFB1A}" type="presParOf" srcId="{6060BB69-F6C9-4E03-AFC7-A11D0A559B36}" destId="{178CC9E0-3D93-4B7F-882B-7A71B431C28C}" srcOrd="6" destOrd="0" presId="urn:microsoft.com/office/officeart/2005/8/layout/hProcess11"/>
    <dgm:cxn modelId="{AFC214FA-6B7D-4ECE-BB28-A51A39CD2D2C}" type="presParOf" srcId="{178CC9E0-3D93-4B7F-882B-7A71B431C28C}" destId="{5D014377-422E-4188-9155-B7A703CFD2B6}" srcOrd="0" destOrd="0" presId="urn:microsoft.com/office/officeart/2005/8/layout/hProcess11"/>
    <dgm:cxn modelId="{0EE05C71-FBE4-4797-A9E0-ADEFE356A84D}" type="presParOf" srcId="{178CC9E0-3D93-4B7F-882B-7A71B431C28C}" destId="{B6F4E664-7D01-468D-A7E9-3A6F21D2D6F2}" srcOrd="1" destOrd="0" presId="urn:microsoft.com/office/officeart/2005/8/layout/hProcess11"/>
    <dgm:cxn modelId="{FE683153-7B6E-422A-B250-DE95DE28961C}" type="presParOf" srcId="{178CC9E0-3D93-4B7F-882B-7A71B431C28C}" destId="{826C3725-0467-4910-8942-1583BD47F992}" srcOrd="2" destOrd="0" presId="urn:microsoft.com/office/officeart/2005/8/layout/hProcess11"/>
    <dgm:cxn modelId="{40664678-C949-4125-93D3-C6A1FDBEE860}" type="presParOf" srcId="{6060BB69-F6C9-4E03-AFC7-A11D0A559B36}" destId="{91200D76-6ADF-4E70-BA61-376DC2A1E71C}" srcOrd="7" destOrd="0" presId="urn:microsoft.com/office/officeart/2005/8/layout/hProcess11"/>
    <dgm:cxn modelId="{E7689F15-1FDA-4B16-8D07-4E7CF361C81C}" type="presParOf" srcId="{6060BB69-F6C9-4E03-AFC7-A11D0A559B36}" destId="{EE128E26-880F-4E47-8137-F935259A767B}" srcOrd="8" destOrd="0" presId="urn:microsoft.com/office/officeart/2005/8/layout/hProcess11"/>
    <dgm:cxn modelId="{DA4E8280-13C9-450E-BC1A-384DA7228035}" type="presParOf" srcId="{EE128E26-880F-4E47-8137-F935259A767B}" destId="{7BD47F9D-E832-4D33-A77F-094DF2A73B56}" srcOrd="0" destOrd="0" presId="urn:microsoft.com/office/officeart/2005/8/layout/hProcess11"/>
    <dgm:cxn modelId="{BEB358CA-0704-40C0-A782-61A62571ED97}" type="presParOf" srcId="{EE128E26-880F-4E47-8137-F935259A767B}" destId="{82CEC14C-AF4F-4543-97FB-ED879E6BDE66}" srcOrd="1" destOrd="0" presId="urn:microsoft.com/office/officeart/2005/8/layout/hProcess11"/>
    <dgm:cxn modelId="{9FE376E0-05B1-4A7A-92B6-AD0993F5A640}" type="presParOf" srcId="{EE128E26-880F-4E47-8137-F935259A767B}" destId="{4E115984-4E25-4B34-8D3E-9F7494974EBF}"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AB1C9-DBAA-46C0-85DD-EF7ABB528145}">
      <dsp:nvSpPr>
        <dsp:cNvPr id="0" name=""/>
        <dsp:cNvSpPr/>
      </dsp:nvSpPr>
      <dsp:spPr>
        <a:xfrm>
          <a:off x="0" y="1168264"/>
          <a:ext cx="8368144" cy="1557686"/>
        </a:xfrm>
        <a:prstGeom prst="notchedRightArrow">
          <a:avLst/>
        </a:prstGeom>
        <a:solidFill>
          <a:schemeClr val="tx2">
            <a:lumMod val="7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sp>
    <dsp:sp modelId="{7049298B-B81B-4BF3-8DD1-EBEB0E3B7125}">
      <dsp:nvSpPr>
        <dsp:cNvPr id="0" name=""/>
        <dsp:cNvSpPr/>
      </dsp:nvSpPr>
      <dsp:spPr>
        <a:xfrm>
          <a:off x="2206" y="0"/>
          <a:ext cx="1737171" cy="1557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l" defTabSz="622300">
            <a:lnSpc>
              <a:spcPct val="90000"/>
            </a:lnSpc>
            <a:spcBef>
              <a:spcPct val="0"/>
            </a:spcBef>
            <a:spcAft>
              <a:spcPct val="35000"/>
            </a:spcAft>
          </a:pPr>
          <a:r>
            <a:rPr lang="es-MX" sz="1400" b="1" kern="1200" dirty="0" smtClean="0">
              <a:solidFill>
                <a:prstClr val="black"/>
              </a:solidFill>
              <a:latin typeface="+mj-lt"/>
              <a:cs typeface="Arial" panose="020B0604020202020204" pitchFamily="34" charset="0"/>
            </a:rPr>
            <a:t>Descubierto </a:t>
          </a:r>
          <a:r>
            <a:rPr lang="es-MX" sz="1400" b="1" kern="1200" dirty="0" smtClean="0">
              <a:latin typeface="+mj-lt"/>
              <a:cs typeface="Arial" panose="020B0604020202020204" pitchFamily="34" charset="0"/>
            </a:rPr>
            <a:t>en el estado de Minas Gerais, Brasil (</a:t>
          </a:r>
          <a:r>
            <a:rPr lang="es-MX" sz="1400" b="1" kern="1200" dirty="0" err="1" smtClean="0">
              <a:solidFill>
                <a:prstClr val="black"/>
              </a:solidFill>
              <a:latin typeface="+mj-lt"/>
              <a:ea typeface="MS PGothic" panose="020B0600070205080204" pitchFamily="34" charset="-128"/>
              <a:cs typeface="Arial" panose="020B0604020202020204" pitchFamily="34" charset="0"/>
            </a:rPr>
            <a:t>Schizotrypanum</a:t>
          </a:r>
          <a:r>
            <a:rPr lang="es-MX" sz="1400" b="1" kern="1200" dirty="0" smtClean="0">
              <a:solidFill>
                <a:prstClr val="black"/>
              </a:solidFill>
              <a:latin typeface="+mj-lt"/>
              <a:ea typeface="MS PGothic" panose="020B0600070205080204" pitchFamily="34" charset="-128"/>
              <a:cs typeface="Arial" panose="020B0604020202020204" pitchFamily="34" charset="0"/>
            </a:rPr>
            <a:t> </a:t>
          </a:r>
          <a:r>
            <a:rPr lang="es-MX" sz="1400" b="1" kern="1200" dirty="0" err="1" smtClean="0">
              <a:solidFill>
                <a:prstClr val="black"/>
              </a:solidFill>
              <a:latin typeface="+mj-lt"/>
              <a:ea typeface="MS PGothic" panose="020B0600070205080204" pitchFamily="34" charset="-128"/>
              <a:cs typeface="Arial" panose="020B0604020202020204" pitchFamily="34" charset="0"/>
            </a:rPr>
            <a:t>cruzi</a:t>
          </a:r>
          <a:r>
            <a:rPr lang="es-MX" sz="1400" b="1" kern="1200" dirty="0" smtClean="0">
              <a:solidFill>
                <a:prstClr val="black"/>
              </a:solidFill>
              <a:latin typeface="+mj-lt"/>
              <a:ea typeface="MS PGothic" panose="020B0600070205080204" pitchFamily="34" charset="-128"/>
              <a:cs typeface="Arial" panose="020B0604020202020204" pitchFamily="34" charset="0"/>
            </a:rPr>
            <a:t>, en homenaje a su maestro Oswaldo Cruz).</a:t>
          </a:r>
          <a:endParaRPr lang="es-MX" sz="1400" kern="1200" dirty="0">
            <a:latin typeface="+mj-lt"/>
          </a:endParaRPr>
        </a:p>
      </dsp:txBody>
      <dsp:txXfrm>
        <a:off x="2206" y="0"/>
        <a:ext cx="1737171" cy="1557686"/>
      </dsp:txXfrm>
    </dsp:sp>
    <dsp:sp modelId="{E8D7342C-E51F-4E9E-99A4-0E75951E7A46}">
      <dsp:nvSpPr>
        <dsp:cNvPr id="0" name=""/>
        <dsp:cNvSpPr/>
      </dsp:nvSpPr>
      <dsp:spPr>
        <a:xfrm>
          <a:off x="524719" y="1625992"/>
          <a:ext cx="788691" cy="690907"/>
        </a:xfrm>
        <a:prstGeom prst="ellipse">
          <a:avLst/>
        </a:prstGeom>
        <a:solidFill>
          <a:srgbClr val="00B05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CBE5CE86-AC8C-4A2D-B954-71537ABB3DDE}">
      <dsp:nvSpPr>
        <dsp:cNvPr id="0" name=""/>
        <dsp:cNvSpPr/>
      </dsp:nvSpPr>
      <dsp:spPr>
        <a:xfrm>
          <a:off x="1796561" y="2336529"/>
          <a:ext cx="1143673" cy="1557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endParaRPr lang="es-MX" sz="1400" kern="1200">
            <a:latin typeface="+mj-lt"/>
          </a:endParaRPr>
        </a:p>
      </dsp:txBody>
      <dsp:txXfrm>
        <a:off x="1796561" y="2336529"/>
        <a:ext cx="1143673" cy="1557686"/>
      </dsp:txXfrm>
    </dsp:sp>
    <dsp:sp modelId="{46AD9E21-16CF-471B-9CFC-8022D5F72270}">
      <dsp:nvSpPr>
        <dsp:cNvPr id="0" name=""/>
        <dsp:cNvSpPr/>
      </dsp:nvSpPr>
      <dsp:spPr>
        <a:xfrm>
          <a:off x="1974052" y="1601654"/>
          <a:ext cx="788691" cy="690907"/>
        </a:xfrm>
        <a:prstGeom prst="ellipse">
          <a:avLst/>
        </a:prstGeom>
        <a:solidFill>
          <a:srgbClr val="00B05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80989464-9045-4D42-9B6C-9D6CF775A606}">
      <dsp:nvSpPr>
        <dsp:cNvPr id="0" name=""/>
        <dsp:cNvSpPr/>
      </dsp:nvSpPr>
      <dsp:spPr>
        <a:xfrm>
          <a:off x="2997419" y="0"/>
          <a:ext cx="1143673" cy="1557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endParaRPr lang="es-MX" sz="1400" kern="1200">
            <a:latin typeface="+mj-lt"/>
          </a:endParaRPr>
        </a:p>
      </dsp:txBody>
      <dsp:txXfrm>
        <a:off x="2997419" y="0"/>
        <a:ext cx="1143673" cy="1557686"/>
      </dsp:txXfrm>
    </dsp:sp>
    <dsp:sp modelId="{FEF8B266-1EB3-4710-A13A-F19364C7694D}">
      <dsp:nvSpPr>
        <dsp:cNvPr id="0" name=""/>
        <dsp:cNvSpPr/>
      </dsp:nvSpPr>
      <dsp:spPr>
        <a:xfrm>
          <a:off x="3368830" y="1599430"/>
          <a:ext cx="788691" cy="690907"/>
        </a:xfrm>
        <a:prstGeom prst="ellipse">
          <a:avLst/>
        </a:prstGeom>
        <a:solidFill>
          <a:srgbClr val="00B05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5D014377-422E-4188-9155-B7A703CFD2B6}">
      <dsp:nvSpPr>
        <dsp:cNvPr id="0" name=""/>
        <dsp:cNvSpPr/>
      </dsp:nvSpPr>
      <dsp:spPr>
        <a:xfrm>
          <a:off x="4198276" y="2336529"/>
          <a:ext cx="1698469" cy="1557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MX" sz="1400" b="1" kern="1200" dirty="0" smtClean="0">
              <a:latin typeface="+mj-lt"/>
              <a:ea typeface="Calibri" panose="020F0502020204030204" pitchFamily="34" charset="0"/>
            </a:rPr>
            <a:t>Fundaron el Departamento de Microbiología y Parasitología de la Facultad de Medicina </a:t>
          </a:r>
          <a:r>
            <a:rPr lang="es-MX" sz="1400" b="1" kern="1200" smtClean="0">
              <a:latin typeface="+mj-lt"/>
              <a:ea typeface="Calibri" panose="020F0502020204030204" pitchFamily="34" charset="0"/>
            </a:rPr>
            <a:t>en México.</a:t>
          </a:r>
          <a:endParaRPr lang="es-MX" sz="1400" kern="1200" dirty="0">
            <a:latin typeface="+mj-lt"/>
          </a:endParaRPr>
        </a:p>
      </dsp:txBody>
      <dsp:txXfrm>
        <a:off x="4198276" y="2336529"/>
        <a:ext cx="1698469" cy="1557686"/>
      </dsp:txXfrm>
    </dsp:sp>
    <dsp:sp modelId="{B6F4E664-7D01-468D-A7E9-3A6F21D2D6F2}">
      <dsp:nvSpPr>
        <dsp:cNvPr id="0" name=""/>
        <dsp:cNvSpPr/>
      </dsp:nvSpPr>
      <dsp:spPr>
        <a:xfrm>
          <a:off x="4653165" y="1601654"/>
          <a:ext cx="788691" cy="690907"/>
        </a:xfrm>
        <a:prstGeom prst="ellipse">
          <a:avLst/>
        </a:prstGeom>
        <a:solidFill>
          <a:srgbClr val="00B05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7BD47F9D-E832-4D33-A77F-094DF2A73B56}">
      <dsp:nvSpPr>
        <dsp:cNvPr id="0" name=""/>
        <dsp:cNvSpPr/>
      </dsp:nvSpPr>
      <dsp:spPr>
        <a:xfrm>
          <a:off x="5953929" y="0"/>
          <a:ext cx="1575193" cy="1557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r" defTabSz="622300">
            <a:lnSpc>
              <a:spcPct val="90000"/>
            </a:lnSpc>
            <a:spcBef>
              <a:spcPct val="0"/>
            </a:spcBef>
            <a:spcAft>
              <a:spcPct val="35000"/>
            </a:spcAft>
          </a:pPr>
          <a:r>
            <a:rPr lang="es-MX" sz="1400" b="1" kern="1200" dirty="0" smtClean="0">
              <a:latin typeface="+mj-lt"/>
              <a:ea typeface="Calibri" panose="020F0502020204030204" pitchFamily="34" charset="0"/>
            </a:rPr>
            <a:t>Importancia de los transmisores en México, uno de los países con más especies de </a:t>
          </a:r>
          <a:r>
            <a:rPr lang="es-MX" sz="1400" b="1" kern="1200" dirty="0" err="1" smtClean="0">
              <a:latin typeface="+mj-lt"/>
              <a:ea typeface="Calibri" panose="020F0502020204030204" pitchFamily="34" charset="0"/>
            </a:rPr>
            <a:t>triatominos</a:t>
          </a:r>
          <a:r>
            <a:rPr lang="es-MX" sz="1400" b="1" kern="1200" dirty="0" smtClean="0">
              <a:latin typeface="+mj-lt"/>
              <a:ea typeface="Calibri" panose="020F0502020204030204" pitchFamily="34" charset="0"/>
            </a:rPr>
            <a:t>. </a:t>
          </a:r>
          <a:endParaRPr lang="es-MX" sz="1400" kern="1200" dirty="0">
            <a:latin typeface="+mj-lt"/>
          </a:endParaRPr>
        </a:p>
      </dsp:txBody>
      <dsp:txXfrm>
        <a:off x="5953929" y="0"/>
        <a:ext cx="1575193" cy="1557686"/>
      </dsp:txXfrm>
    </dsp:sp>
    <dsp:sp modelId="{82CEC14C-AF4F-4543-97FB-ED879E6BDE66}">
      <dsp:nvSpPr>
        <dsp:cNvPr id="0" name=""/>
        <dsp:cNvSpPr/>
      </dsp:nvSpPr>
      <dsp:spPr>
        <a:xfrm>
          <a:off x="6347180" y="1601654"/>
          <a:ext cx="788691" cy="690907"/>
        </a:xfrm>
        <a:prstGeom prst="ellipse">
          <a:avLst/>
        </a:prstGeom>
        <a:solidFill>
          <a:srgbClr val="00B05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Marcador de fecha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854568E-6D8C-3D4B-9108-0965A85C0C93}" type="datetimeFigureOut">
              <a:rPr lang="es-ES" smtClean="0"/>
              <a:t>25/04/2018</a:t>
            </a:fld>
            <a:endParaRPr lang="es-ES"/>
          </a:p>
        </p:txBody>
      </p:sp>
      <p:sp>
        <p:nvSpPr>
          <p:cNvPr id="4" name="Marcador de imagen de diapositiva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ES"/>
          </a:p>
        </p:txBody>
      </p:sp>
      <p:sp>
        <p:nvSpPr>
          <p:cNvPr id="5" name="Marcador de notas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8A5B413-C050-6A45-8363-B624791C9F52}" type="slidenum">
              <a:rPr lang="es-ES" smtClean="0"/>
              <a:t>‹Nº›</a:t>
            </a:fld>
            <a:endParaRPr lang="es-ES"/>
          </a:p>
        </p:txBody>
      </p:sp>
    </p:spTree>
    <p:extLst>
      <p:ext uri="{BB962C8B-B14F-4D97-AF65-F5344CB8AC3E}">
        <p14:creationId xmlns:p14="http://schemas.microsoft.com/office/powerpoint/2010/main" val="42588685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dirty="0" smtClean="0"/>
          </a:p>
        </p:txBody>
      </p:sp>
      <p:sp>
        <p:nvSpPr>
          <p:cNvPr id="717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1F62D6E-8EA0-4CC3-BDAE-98BA8BFEC5A6}" type="slidenum">
              <a:rPr lang="es-MX" altLang="es-MX" smtClean="0">
                <a:solidFill>
                  <a:prstClr val="black"/>
                </a:solidFill>
              </a:rPr>
              <a:pPr/>
              <a:t>4</a:t>
            </a:fld>
            <a:endParaRPr lang="es-MX" altLang="es-MX" smtClean="0">
              <a:solidFill>
                <a:prstClr val="black"/>
              </a:solidFill>
            </a:endParaRPr>
          </a:p>
        </p:txBody>
      </p:sp>
    </p:spTree>
    <p:extLst>
      <p:ext uri="{BB962C8B-B14F-4D97-AF65-F5344CB8AC3E}">
        <p14:creationId xmlns:p14="http://schemas.microsoft.com/office/powerpoint/2010/main" val="3823120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De los infectados el 30% presentan</a:t>
            </a:r>
            <a:r>
              <a:rPr lang="es-MX" baseline="0" dirty="0" smtClean="0"/>
              <a:t> manifestaciones crónicas, el 70% puede tener afecciones leves.  La tasa de letalidad?</a:t>
            </a:r>
            <a:endParaRPr lang="es-MX" dirty="0"/>
          </a:p>
        </p:txBody>
      </p:sp>
      <p:sp>
        <p:nvSpPr>
          <p:cNvPr id="4" name="Marcador de número de diapositiva 3"/>
          <p:cNvSpPr>
            <a:spLocks noGrp="1"/>
          </p:cNvSpPr>
          <p:nvPr>
            <p:ph type="sldNum" sz="quarter" idx="10"/>
          </p:nvPr>
        </p:nvSpPr>
        <p:spPr/>
        <p:txBody>
          <a:bodyPr/>
          <a:lstStyle/>
          <a:p>
            <a:fld id="{CBD89B44-A713-4EC6-9512-DC0D24F6FACD}" type="slidenum">
              <a:rPr lang="es-MX" smtClean="0"/>
              <a:t>15</a:t>
            </a:fld>
            <a:endParaRPr lang="es-MX"/>
          </a:p>
        </p:txBody>
      </p:sp>
    </p:spTree>
    <p:extLst>
      <p:ext uri="{BB962C8B-B14F-4D97-AF65-F5344CB8AC3E}">
        <p14:creationId xmlns:p14="http://schemas.microsoft.com/office/powerpoint/2010/main" val="1058840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MX" sz="1200" kern="1200" dirty="0">
                <a:solidFill>
                  <a:schemeClr val="tx1"/>
                </a:solidFill>
                <a:effectLst/>
                <a:latin typeface="+mn-lt"/>
                <a:ea typeface="+mn-ea"/>
                <a:cs typeface="+mn-cs"/>
              </a:rPr>
              <a:t>Para el diagnóstico por laboratorio, la prueba adecuada dependen de la fase clínica del paciente. En la fase aguda los estudios se centran en la búsqueda y reconocimiento del </a:t>
            </a:r>
            <a:r>
              <a:rPr lang="es-MX" sz="1200" i="1" kern="1200" dirty="0">
                <a:solidFill>
                  <a:schemeClr val="tx1"/>
                </a:solidFill>
                <a:effectLst/>
                <a:latin typeface="+mn-lt"/>
                <a:ea typeface="+mn-ea"/>
                <a:cs typeface="+mn-cs"/>
              </a:rPr>
              <a:t>T. </a:t>
            </a:r>
            <a:r>
              <a:rPr lang="es-MX" sz="1200" i="1" kern="1200" dirty="0" err="1">
                <a:solidFill>
                  <a:schemeClr val="tx1"/>
                </a:solidFill>
                <a:effectLst/>
                <a:latin typeface="+mn-lt"/>
                <a:ea typeface="+mn-ea"/>
                <a:cs typeface="+mn-cs"/>
              </a:rPr>
              <a:t>cruzi</a:t>
            </a:r>
            <a:r>
              <a:rPr lang="es-MX" sz="1200" kern="1200" dirty="0">
                <a:solidFill>
                  <a:schemeClr val="tx1"/>
                </a:solidFill>
                <a:effectLst/>
                <a:latin typeface="+mn-lt"/>
                <a:ea typeface="+mn-ea"/>
                <a:cs typeface="+mn-cs"/>
              </a:rPr>
              <a:t> en sangre (abordaje </a:t>
            </a:r>
            <a:r>
              <a:rPr lang="es-MX" sz="1200" kern="1200" dirty="0" err="1">
                <a:solidFill>
                  <a:schemeClr val="tx1"/>
                </a:solidFill>
                <a:effectLst/>
                <a:latin typeface="+mn-lt"/>
                <a:ea typeface="+mn-ea"/>
                <a:cs typeface="+mn-cs"/>
              </a:rPr>
              <a:t>parasitologico</a:t>
            </a:r>
            <a:r>
              <a:rPr lang="es-MX" sz="1200" kern="1200" dirty="0">
                <a:solidFill>
                  <a:schemeClr val="tx1"/>
                </a:solidFill>
                <a:effectLst/>
                <a:latin typeface="+mn-lt"/>
                <a:ea typeface="+mn-ea"/>
                <a:cs typeface="+mn-cs"/>
              </a:rPr>
              <a:t>), ya que en las etapas iniciales de la enfermedad se encuentran </a:t>
            </a:r>
            <a:r>
              <a:rPr lang="es-MX" sz="1200" kern="1200" dirty="0" err="1">
                <a:solidFill>
                  <a:schemeClr val="tx1"/>
                </a:solidFill>
                <a:effectLst/>
                <a:latin typeface="+mn-lt"/>
                <a:ea typeface="+mn-ea"/>
                <a:cs typeface="+mn-cs"/>
              </a:rPr>
              <a:t>parasitemias</a:t>
            </a:r>
            <a:r>
              <a:rPr lang="es-MX" sz="1200" kern="1200" dirty="0">
                <a:solidFill>
                  <a:schemeClr val="tx1"/>
                </a:solidFill>
                <a:effectLst/>
                <a:latin typeface="+mn-lt"/>
                <a:ea typeface="+mn-ea"/>
                <a:cs typeface="+mn-cs"/>
              </a:rPr>
              <a:t> importantes y a medida que transcurre la infección van disminuyendo hasta hacerse inaparente. En la fase crónica (asintomática o sintomática) las </a:t>
            </a:r>
            <a:r>
              <a:rPr lang="es-MX" sz="1200" kern="1200" dirty="0" err="1">
                <a:solidFill>
                  <a:schemeClr val="tx1"/>
                </a:solidFill>
                <a:effectLst/>
                <a:latin typeface="+mn-lt"/>
                <a:ea typeface="+mn-ea"/>
                <a:cs typeface="+mn-cs"/>
              </a:rPr>
              <a:t>parasitemias</a:t>
            </a:r>
            <a:r>
              <a:rPr lang="es-MX" sz="1200" kern="1200" dirty="0">
                <a:solidFill>
                  <a:schemeClr val="tx1"/>
                </a:solidFill>
                <a:effectLst/>
                <a:latin typeface="+mn-lt"/>
                <a:ea typeface="+mn-ea"/>
                <a:cs typeface="+mn-cs"/>
              </a:rPr>
              <a:t> son transitorias y por ello el diagnóstico se realiza fundamentalmente mediante la búsqueda de anticuerpos circulantes contra el </a:t>
            </a:r>
            <a:r>
              <a:rPr lang="es-MX" sz="1200" i="1" kern="1200" dirty="0">
                <a:solidFill>
                  <a:schemeClr val="tx1"/>
                </a:solidFill>
                <a:effectLst/>
                <a:latin typeface="+mn-lt"/>
                <a:ea typeface="+mn-ea"/>
                <a:cs typeface="+mn-cs"/>
              </a:rPr>
              <a:t>T. </a:t>
            </a:r>
            <a:r>
              <a:rPr lang="es-MX" sz="1200" i="1" kern="1200" dirty="0" err="1">
                <a:solidFill>
                  <a:schemeClr val="tx1"/>
                </a:solidFill>
                <a:effectLst/>
                <a:latin typeface="+mn-lt"/>
                <a:ea typeface="+mn-ea"/>
                <a:cs typeface="+mn-cs"/>
              </a:rPr>
              <a:t>cruzi</a:t>
            </a:r>
            <a:r>
              <a:rPr lang="es-MX" sz="1200" kern="1200" dirty="0">
                <a:solidFill>
                  <a:schemeClr val="tx1"/>
                </a:solidFill>
                <a:effectLst/>
                <a:latin typeface="+mn-lt"/>
                <a:ea typeface="+mn-ea"/>
                <a:cs typeface="+mn-cs"/>
              </a:rPr>
              <a:t>. (Abordaje serológico)</a:t>
            </a:r>
          </a:p>
          <a:p>
            <a:endParaRPr lang="es-MX" dirty="0"/>
          </a:p>
        </p:txBody>
      </p:sp>
      <p:sp>
        <p:nvSpPr>
          <p:cNvPr id="4" name="Marcador de número de diapositiva 3"/>
          <p:cNvSpPr>
            <a:spLocks noGrp="1"/>
          </p:cNvSpPr>
          <p:nvPr>
            <p:ph type="sldNum" sz="quarter" idx="10"/>
          </p:nvPr>
        </p:nvSpPr>
        <p:spPr/>
        <p:txBody>
          <a:bodyPr/>
          <a:lstStyle/>
          <a:p>
            <a:pPr>
              <a:defRPr/>
            </a:pPr>
            <a:fld id="{40879716-583D-4404-B03E-1EB3031BBEF1}" type="slidenum">
              <a:rPr lang="es-ES" smtClean="0"/>
              <a:pPr>
                <a:defRPr/>
              </a:pPr>
              <a:t>17</a:t>
            </a:fld>
            <a:endParaRPr lang="es-ES"/>
          </a:p>
        </p:txBody>
      </p:sp>
    </p:spTree>
    <p:extLst>
      <p:ext uri="{BB962C8B-B14F-4D97-AF65-F5344CB8AC3E}">
        <p14:creationId xmlns:p14="http://schemas.microsoft.com/office/powerpoint/2010/main" val="3742697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La experiencia en Sudamérica y México señala que el mejor par serológico utilizadas en un diseño en paralelo es, un ELISA confeccionado con antígenos crudos, más otro ELISA con antígenos recombinantes. Las técnicas de biología molecular han mostrado una variabilidad importante y a la fecha sólo son de utilidad en casos particulares. Se debe tener en cuenta que los valores predictivos; positivos o negativos, varían en función de la prevalencia de la infección.</a:t>
            </a:r>
          </a:p>
          <a:p>
            <a:r>
              <a:rPr lang="es-MX" sz="1200" kern="1200" dirty="0">
                <a:solidFill>
                  <a:schemeClr val="tx1"/>
                </a:solidFill>
                <a:effectLst/>
                <a:latin typeface="+mn-lt"/>
                <a:ea typeface="+mn-ea"/>
                <a:cs typeface="+mn-cs"/>
              </a:rPr>
              <a:t>Los laboratorios de la RNLSP utiliza generalmente como fuente de antígenos recombinantes (Formato: ELISA) antígenos crudos (Formato: ELISA y HAI), parásito integro (Formato: IFI)</a:t>
            </a:r>
            <a:endParaRPr lang="es-MX" dirty="0"/>
          </a:p>
        </p:txBody>
      </p:sp>
      <p:sp>
        <p:nvSpPr>
          <p:cNvPr id="4" name="Marcador de número de diapositiva 3"/>
          <p:cNvSpPr>
            <a:spLocks noGrp="1"/>
          </p:cNvSpPr>
          <p:nvPr>
            <p:ph type="sldNum" sz="quarter" idx="10"/>
          </p:nvPr>
        </p:nvSpPr>
        <p:spPr/>
        <p:txBody>
          <a:bodyPr/>
          <a:lstStyle/>
          <a:p>
            <a:pPr>
              <a:defRPr/>
            </a:pPr>
            <a:fld id="{40879716-583D-4404-B03E-1EB3031BBEF1}" type="slidenum">
              <a:rPr lang="es-ES" smtClean="0"/>
              <a:pPr>
                <a:defRPr/>
              </a:pPr>
              <a:t>18</a:t>
            </a:fld>
            <a:endParaRPr lang="es-ES"/>
          </a:p>
        </p:txBody>
      </p:sp>
    </p:spTree>
    <p:extLst>
      <p:ext uri="{BB962C8B-B14F-4D97-AF65-F5344CB8AC3E}">
        <p14:creationId xmlns:p14="http://schemas.microsoft.com/office/powerpoint/2010/main" val="37811491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8" name="Rectángulo 7"/>
          <p:cNvSpPr/>
          <p:nvPr userDrawn="1"/>
        </p:nvSpPr>
        <p:spPr>
          <a:xfrm>
            <a:off x="8089" y="0"/>
            <a:ext cx="9144001" cy="68933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7" name="Imagen 6" descr="PORTAD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9" y="226520"/>
            <a:ext cx="9144001" cy="6666807"/>
          </a:xfrm>
          <a:prstGeom prst="rect">
            <a:avLst/>
          </a:prstGeom>
        </p:spPr>
      </p:pic>
      <p:sp>
        <p:nvSpPr>
          <p:cNvPr id="2" name="Título 1"/>
          <p:cNvSpPr>
            <a:spLocks noGrp="1"/>
          </p:cNvSpPr>
          <p:nvPr>
            <p:ph type="ctrTitle"/>
          </p:nvPr>
        </p:nvSpPr>
        <p:spPr>
          <a:xfrm>
            <a:off x="685800" y="3788800"/>
            <a:ext cx="7772400" cy="1470025"/>
          </a:xfrm>
        </p:spPr>
        <p:txBody>
          <a:bodyPr>
            <a:normAutofit/>
          </a:bodyPr>
          <a:lstStyle>
            <a:lvl1pPr algn="ctr">
              <a:defRPr sz="3200">
                <a:solidFill>
                  <a:schemeClr val="bg1"/>
                </a:solidFill>
                <a:latin typeface="Soberana Titular"/>
                <a:cs typeface="Soberana Titular"/>
              </a:defRPr>
            </a:lvl1pPr>
          </a:lstStyle>
          <a:p>
            <a:r>
              <a:rPr lang="es-ES_tradnl" dirty="0" smtClean="0"/>
              <a:t>Clic para editar título</a:t>
            </a:r>
            <a:endParaRPr lang="es-ES" dirty="0"/>
          </a:p>
        </p:txBody>
      </p:sp>
    </p:spTree>
    <p:extLst>
      <p:ext uri="{BB962C8B-B14F-4D97-AF65-F5344CB8AC3E}">
        <p14:creationId xmlns:p14="http://schemas.microsoft.com/office/powerpoint/2010/main" val="584311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8DAC601E-418A-5D46-969B-3A688F10803C}" type="datetimeFigureOut">
              <a:rPr lang="es-ES" smtClean="0"/>
              <a:t>25/04/2018</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p:txBody>
          <a:bodyPr/>
          <a:lstStyle/>
          <a:p>
            <a:fld id="{8C8386B5-1CBD-6E45-A86D-A86DBF1590F8}" type="slidenum">
              <a:rPr lang="es-ES" smtClean="0"/>
              <a:t>‹Nº›</a:t>
            </a:fld>
            <a:endParaRPr lang="es-ES"/>
          </a:p>
        </p:txBody>
      </p:sp>
    </p:spTree>
    <p:extLst>
      <p:ext uri="{BB962C8B-B14F-4D97-AF65-F5344CB8AC3E}">
        <p14:creationId xmlns:p14="http://schemas.microsoft.com/office/powerpoint/2010/main" val="269629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8DAC601E-418A-5D46-969B-3A688F10803C}" type="datetimeFigureOut">
              <a:rPr lang="es-ES" smtClean="0"/>
              <a:t>25/04/2018</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p:txBody>
          <a:bodyPr/>
          <a:lstStyle/>
          <a:p>
            <a:fld id="{8C8386B5-1CBD-6E45-A86D-A86DBF1590F8}" type="slidenum">
              <a:rPr lang="es-ES" smtClean="0"/>
              <a:t>‹Nº›</a:t>
            </a:fld>
            <a:endParaRPr lang="es-ES"/>
          </a:p>
        </p:txBody>
      </p:sp>
    </p:spTree>
    <p:extLst>
      <p:ext uri="{BB962C8B-B14F-4D97-AF65-F5344CB8AC3E}">
        <p14:creationId xmlns:p14="http://schemas.microsoft.com/office/powerpoint/2010/main" val="1693798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9" name="7 Rectángulo"/>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7 Rectángulo"/>
          <p:cNvSpPr/>
          <p:nvPr userDrawn="1"/>
        </p:nvSpPr>
        <p:spPr>
          <a:xfrm>
            <a:off x="0" y="3429000"/>
            <a:ext cx="9144000" cy="34290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p:cNvSpPr>
            <a:spLocks noGrp="1"/>
          </p:cNvSpPr>
          <p:nvPr>
            <p:ph type="ctrTitle"/>
          </p:nvPr>
        </p:nvSpPr>
        <p:spPr>
          <a:xfrm>
            <a:off x="321648" y="3851761"/>
            <a:ext cx="8500704" cy="1470025"/>
          </a:xfrm>
        </p:spPr>
        <p:txBody>
          <a:bodyPr>
            <a:normAutofit/>
          </a:bodyPr>
          <a:lstStyle>
            <a:lvl1pPr>
              <a:defRPr sz="3200" b="1" i="0">
                <a:solidFill>
                  <a:schemeClr val="bg1"/>
                </a:solidFill>
                <a:latin typeface="Trajan Pro"/>
                <a:cs typeface="Trajan Pro"/>
              </a:defRPr>
            </a:lvl1pPr>
          </a:lstStyle>
          <a:p>
            <a:r>
              <a:rPr lang="es-ES_tradnl" dirty="0" smtClean="0"/>
              <a:t>Clic para editar título</a:t>
            </a:r>
            <a:endParaRPr lang="es-ES" dirty="0"/>
          </a:p>
        </p:txBody>
      </p:sp>
      <p:sp>
        <p:nvSpPr>
          <p:cNvPr id="3" name="Subtítulo 2"/>
          <p:cNvSpPr>
            <a:spLocks noGrp="1"/>
          </p:cNvSpPr>
          <p:nvPr>
            <p:ph type="subTitle" idx="1"/>
          </p:nvPr>
        </p:nvSpPr>
        <p:spPr>
          <a:xfrm>
            <a:off x="321648" y="5865752"/>
            <a:ext cx="8500704" cy="625359"/>
          </a:xfrm>
        </p:spPr>
        <p:txBody>
          <a:bodyPr anchor="ctr">
            <a:noAutofit/>
          </a:bodyPr>
          <a:lstStyle>
            <a:lvl1pPr marL="0" indent="0" algn="ctr">
              <a:buNone/>
              <a:defRPr sz="2400" b="0" i="0">
                <a:solidFill>
                  <a:srgbClr val="FFFFFF"/>
                </a:solidFill>
                <a:latin typeface="Trajan Pro"/>
                <a:cs typeface="Trajan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Haga clic para modificar el estilo de subtítulo del patrón</a:t>
            </a:r>
            <a:endParaRPr lang="es-ES" dirty="0"/>
          </a:p>
        </p:txBody>
      </p:sp>
      <p:grpSp>
        <p:nvGrpSpPr>
          <p:cNvPr id="19" name="Grupo 18"/>
          <p:cNvGrpSpPr/>
          <p:nvPr userDrawn="1"/>
        </p:nvGrpSpPr>
        <p:grpSpPr>
          <a:xfrm>
            <a:off x="1950612" y="656948"/>
            <a:ext cx="5544617" cy="1988729"/>
            <a:chOff x="0" y="0"/>
            <a:chExt cx="7715625" cy="2520280"/>
          </a:xfrm>
        </p:grpSpPr>
        <p:grpSp>
          <p:nvGrpSpPr>
            <p:cNvPr id="20" name="Grupo 19"/>
            <p:cNvGrpSpPr/>
            <p:nvPr userDrawn="1"/>
          </p:nvGrpSpPr>
          <p:grpSpPr>
            <a:xfrm>
              <a:off x="0" y="0"/>
              <a:ext cx="2448272" cy="2520280"/>
              <a:chOff x="0" y="0"/>
              <a:chExt cx="2448272" cy="2520280"/>
            </a:xfrm>
          </p:grpSpPr>
          <p:pic>
            <p:nvPicPr>
              <p:cNvPr id="25" name="Imagen 24"/>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20463" b="75278" l="10000" r="90000"/>
                        </a14:imgEffect>
                        <a14:imgEffect>
                          <a14:sharpenSoften amount="-3000"/>
                        </a14:imgEffect>
                        <a14:imgEffect>
                          <a14:brightnessContrast contrast="10000"/>
                        </a14:imgEffect>
                      </a14:imgLayer>
                    </a14:imgProps>
                  </a:ext>
                </a:extLst>
              </a:blip>
              <a:srcRect t="21115" r="71459" b="24431"/>
              <a:stretch/>
            </p:blipFill>
            <p:spPr>
              <a:xfrm>
                <a:off x="0" y="72008"/>
                <a:ext cx="2281219" cy="2448272"/>
              </a:xfrm>
              <a:prstGeom prst="rect">
                <a:avLst/>
              </a:prstGeom>
            </p:spPr>
          </p:pic>
          <p:pic>
            <p:nvPicPr>
              <p:cNvPr id="26" name="Imagen 25"/>
              <p:cNvPicPr>
                <a:picLocks noChangeAspect="1"/>
              </p:cNvPicPr>
              <p:nvPr userDrawn="1"/>
            </p:nvPicPr>
            <p:blipFill rotWithShape="1">
              <a:blip r:embed="rId4">
                <a:extLst>
                  <a:ext uri="{BEBA8EAE-BF5A-486C-A8C5-ECC9F3942E4B}">
                    <a14:imgProps xmlns:a14="http://schemas.microsoft.com/office/drawing/2010/main">
                      <a14:imgLayer r:embed="rId3">
                        <a14:imgEffect>
                          <a14:backgroundRemoval t="23704" b="75463" l="1615" r="90000"/>
                        </a14:imgEffect>
                      </a14:imgLayer>
                    </a14:imgProps>
                  </a:ext>
                </a:extLst>
              </a:blip>
              <a:srcRect t="21115" r="69369" b="24431"/>
              <a:stretch/>
            </p:blipFill>
            <p:spPr>
              <a:xfrm>
                <a:off x="0" y="0"/>
                <a:ext cx="2448272" cy="2448272"/>
              </a:xfrm>
              <a:prstGeom prst="rect">
                <a:avLst/>
              </a:prstGeom>
            </p:spPr>
          </p:pic>
        </p:grpSp>
        <p:sp>
          <p:nvSpPr>
            <p:cNvPr id="21" name="Forma libre 20"/>
            <p:cNvSpPr/>
            <p:nvPr userDrawn="1"/>
          </p:nvSpPr>
          <p:spPr>
            <a:xfrm>
              <a:off x="1908212" y="281805"/>
              <a:ext cx="5807413" cy="2217906"/>
            </a:xfrm>
            <a:custGeom>
              <a:avLst/>
              <a:gdLst>
                <a:gd name="connsiteX0" fmla="*/ 0 w 5807413"/>
                <a:gd name="connsiteY0" fmla="*/ 1245140 h 2217906"/>
                <a:gd name="connsiteX1" fmla="*/ 340468 w 5807413"/>
                <a:gd name="connsiteY1" fmla="*/ 1245140 h 2217906"/>
                <a:gd name="connsiteX2" fmla="*/ 321013 w 5807413"/>
                <a:gd name="connsiteY2" fmla="*/ 953310 h 2217906"/>
                <a:gd name="connsiteX3" fmla="*/ 379379 w 5807413"/>
                <a:gd name="connsiteY3" fmla="*/ 1381327 h 2217906"/>
                <a:gd name="connsiteX4" fmla="*/ 398834 w 5807413"/>
                <a:gd name="connsiteY4" fmla="*/ 856034 h 2217906"/>
                <a:gd name="connsiteX5" fmla="*/ 398834 w 5807413"/>
                <a:gd name="connsiteY5" fmla="*/ 1614791 h 2217906"/>
                <a:gd name="connsiteX6" fmla="*/ 408562 w 5807413"/>
                <a:gd name="connsiteY6" fmla="*/ 301557 h 2217906"/>
                <a:gd name="connsiteX7" fmla="*/ 466928 w 5807413"/>
                <a:gd name="connsiteY7" fmla="*/ 1877438 h 2217906"/>
                <a:gd name="connsiteX8" fmla="*/ 447472 w 5807413"/>
                <a:gd name="connsiteY8" fmla="*/ 214008 h 2217906"/>
                <a:gd name="connsiteX9" fmla="*/ 496111 w 5807413"/>
                <a:gd name="connsiteY9" fmla="*/ 2081719 h 2217906"/>
                <a:gd name="connsiteX10" fmla="*/ 447472 w 5807413"/>
                <a:gd name="connsiteY10" fmla="*/ 204281 h 2217906"/>
                <a:gd name="connsiteX11" fmla="*/ 525294 w 5807413"/>
                <a:gd name="connsiteY11" fmla="*/ 1381327 h 2217906"/>
                <a:gd name="connsiteX12" fmla="*/ 525294 w 5807413"/>
                <a:gd name="connsiteY12" fmla="*/ 0 h 2217906"/>
                <a:gd name="connsiteX13" fmla="*/ 554477 w 5807413"/>
                <a:gd name="connsiteY13" fmla="*/ 1322961 h 2217906"/>
                <a:gd name="connsiteX14" fmla="*/ 593387 w 5807413"/>
                <a:gd name="connsiteY14" fmla="*/ 233464 h 2217906"/>
                <a:gd name="connsiteX15" fmla="*/ 593387 w 5807413"/>
                <a:gd name="connsiteY15" fmla="*/ 2217906 h 2217906"/>
                <a:gd name="connsiteX16" fmla="*/ 612843 w 5807413"/>
                <a:gd name="connsiteY16" fmla="*/ 797668 h 2217906"/>
                <a:gd name="connsiteX17" fmla="*/ 680936 w 5807413"/>
                <a:gd name="connsiteY17" fmla="*/ 1614791 h 2217906"/>
                <a:gd name="connsiteX18" fmla="*/ 661481 w 5807413"/>
                <a:gd name="connsiteY18" fmla="*/ 603115 h 2217906"/>
                <a:gd name="connsiteX19" fmla="*/ 729575 w 5807413"/>
                <a:gd name="connsiteY19" fmla="*/ 1264595 h 2217906"/>
                <a:gd name="connsiteX20" fmla="*/ 739302 w 5807413"/>
                <a:gd name="connsiteY20" fmla="*/ 885217 h 2217906"/>
                <a:gd name="connsiteX21" fmla="*/ 739302 w 5807413"/>
                <a:gd name="connsiteY21" fmla="*/ 1546698 h 2217906"/>
                <a:gd name="connsiteX22" fmla="*/ 739302 w 5807413"/>
                <a:gd name="connsiteY22" fmla="*/ 1108953 h 2217906"/>
                <a:gd name="connsiteX23" fmla="*/ 787940 w 5807413"/>
                <a:gd name="connsiteY23" fmla="*/ 1381327 h 2217906"/>
                <a:gd name="connsiteX24" fmla="*/ 787940 w 5807413"/>
                <a:gd name="connsiteY24" fmla="*/ 1011676 h 2217906"/>
                <a:gd name="connsiteX25" fmla="*/ 797668 w 5807413"/>
                <a:gd name="connsiteY25" fmla="*/ 1235413 h 2217906"/>
                <a:gd name="connsiteX26" fmla="*/ 826851 w 5807413"/>
                <a:gd name="connsiteY26" fmla="*/ 1099225 h 2217906"/>
                <a:gd name="connsiteX27" fmla="*/ 856034 w 5807413"/>
                <a:gd name="connsiteY27" fmla="*/ 1303506 h 2217906"/>
                <a:gd name="connsiteX28" fmla="*/ 894945 w 5807413"/>
                <a:gd name="connsiteY28" fmla="*/ 1138136 h 2217906"/>
                <a:gd name="connsiteX29" fmla="*/ 885217 w 5807413"/>
                <a:gd name="connsiteY29" fmla="*/ 1303506 h 2217906"/>
                <a:gd name="connsiteX30" fmla="*/ 894945 w 5807413"/>
                <a:gd name="connsiteY30" fmla="*/ 1138136 h 2217906"/>
                <a:gd name="connsiteX31" fmla="*/ 914400 w 5807413"/>
                <a:gd name="connsiteY31" fmla="*/ 1225685 h 2217906"/>
                <a:gd name="connsiteX32" fmla="*/ 953311 w 5807413"/>
                <a:gd name="connsiteY32" fmla="*/ 1138136 h 2217906"/>
                <a:gd name="connsiteX33" fmla="*/ 953311 w 5807413"/>
                <a:gd name="connsiteY33" fmla="*/ 1225685 h 2217906"/>
                <a:gd name="connsiteX34" fmla="*/ 972766 w 5807413"/>
                <a:gd name="connsiteY34" fmla="*/ 1196502 h 2217906"/>
                <a:gd name="connsiteX35" fmla="*/ 992221 w 5807413"/>
                <a:gd name="connsiteY35" fmla="*/ 1284051 h 2217906"/>
                <a:gd name="connsiteX36" fmla="*/ 5807413 w 5807413"/>
                <a:gd name="connsiteY36" fmla="*/ 1293778 h 2217906"/>
                <a:gd name="connsiteX37" fmla="*/ 5797685 w 5807413"/>
                <a:gd name="connsiteY37" fmla="*/ 1293778 h 221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807413" h="2217906">
                  <a:moveTo>
                    <a:pt x="0" y="1245140"/>
                  </a:moveTo>
                  <a:lnTo>
                    <a:pt x="340468" y="1245140"/>
                  </a:lnTo>
                  <a:lnTo>
                    <a:pt x="321013" y="953310"/>
                  </a:lnTo>
                  <a:lnTo>
                    <a:pt x="379379" y="1381327"/>
                  </a:lnTo>
                  <a:lnTo>
                    <a:pt x="398834" y="856034"/>
                  </a:lnTo>
                  <a:lnTo>
                    <a:pt x="398834" y="1614791"/>
                  </a:lnTo>
                  <a:cubicBezTo>
                    <a:pt x="402077" y="1177046"/>
                    <a:pt x="405319" y="739302"/>
                    <a:pt x="408562" y="301557"/>
                  </a:cubicBezTo>
                  <a:lnTo>
                    <a:pt x="466928" y="1877438"/>
                  </a:lnTo>
                  <a:lnTo>
                    <a:pt x="447472" y="214008"/>
                  </a:lnTo>
                  <a:lnTo>
                    <a:pt x="496111" y="2081719"/>
                  </a:lnTo>
                  <a:lnTo>
                    <a:pt x="447472" y="204281"/>
                  </a:lnTo>
                  <a:lnTo>
                    <a:pt x="525294" y="1381327"/>
                  </a:lnTo>
                  <a:lnTo>
                    <a:pt x="525294" y="0"/>
                  </a:lnTo>
                  <a:lnTo>
                    <a:pt x="554477" y="1322961"/>
                  </a:lnTo>
                  <a:lnTo>
                    <a:pt x="593387" y="233464"/>
                  </a:lnTo>
                  <a:lnTo>
                    <a:pt x="593387" y="2217906"/>
                  </a:lnTo>
                  <a:lnTo>
                    <a:pt x="612843" y="797668"/>
                  </a:lnTo>
                  <a:lnTo>
                    <a:pt x="680936" y="1614791"/>
                  </a:lnTo>
                  <a:lnTo>
                    <a:pt x="661481" y="603115"/>
                  </a:lnTo>
                  <a:lnTo>
                    <a:pt x="729575" y="1264595"/>
                  </a:lnTo>
                  <a:lnTo>
                    <a:pt x="739302" y="885217"/>
                  </a:lnTo>
                  <a:lnTo>
                    <a:pt x="739302" y="1546698"/>
                  </a:lnTo>
                  <a:lnTo>
                    <a:pt x="739302" y="1108953"/>
                  </a:lnTo>
                  <a:lnTo>
                    <a:pt x="787940" y="1381327"/>
                  </a:lnTo>
                  <a:lnTo>
                    <a:pt x="787940" y="1011676"/>
                  </a:lnTo>
                  <a:lnTo>
                    <a:pt x="797668" y="1235413"/>
                  </a:lnTo>
                  <a:lnTo>
                    <a:pt x="826851" y="1099225"/>
                  </a:lnTo>
                  <a:lnTo>
                    <a:pt x="856034" y="1303506"/>
                  </a:lnTo>
                  <a:lnTo>
                    <a:pt x="894945" y="1138136"/>
                  </a:lnTo>
                  <a:lnTo>
                    <a:pt x="885217" y="1303506"/>
                  </a:lnTo>
                  <a:lnTo>
                    <a:pt x="894945" y="1138136"/>
                  </a:lnTo>
                  <a:lnTo>
                    <a:pt x="914400" y="1225685"/>
                  </a:lnTo>
                  <a:lnTo>
                    <a:pt x="953311" y="1138136"/>
                  </a:lnTo>
                  <a:lnTo>
                    <a:pt x="953311" y="1225685"/>
                  </a:lnTo>
                  <a:lnTo>
                    <a:pt x="972766" y="1196502"/>
                  </a:lnTo>
                  <a:lnTo>
                    <a:pt x="992221" y="1284051"/>
                  </a:lnTo>
                  <a:lnTo>
                    <a:pt x="5807413" y="1293778"/>
                  </a:lnTo>
                  <a:lnTo>
                    <a:pt x="5797685" y="1293778"/>
                  </a:lnTo>
                </a:path>
              </a:pathLst>
            </a:custGeom>
            <a:noFill/>
            <a:ln w="19050">
              <a:solidFill>
                <a:srgbClr val="0076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MX"/>
            </a:p>
          </p:txBody>
        </p:sp>
        <p:grpSp>
          <p:nvGrpSpPr>
            <p:cNvPr id="22" name="Grupo 21"/>
            <p:cNvGrpSpPr/>
            <p:nvPr userDrawn="1"/>
          </p:nvGrpSpPr>
          <p:grpSpPr>
            <a:xfrm>
              <a:off x="2988332" y="907870"/>
              <a:ext cx="4608512" cy="1612410"/>
              <a:chOff x="2988332" y="907870"/>
              <a:chExt cx="4608512" cy="1612410"/>
            </a:xfrm>
          </p:grpSpPr>
          <p:pic>
            <p:nvPicPr>
              <p:cNvPr id="23" name="Imagen 22"/>
              <p:cNvPicPr>
                <a:picLocks noChangeAspect="1"/>
              </p:cNvPicPr>
              <p:nvPr userDrawn="1"/>
            </p:nvPicPr>
            <p:blipFill rotWithShape="1">
              <a:blip r:embed="rId5">
                <a:extLst>
                  <a:ext uri="{BEBA8EAE-BF5A-486C-A8C5-ECC9F3942E4B}">
                    <a14:imgProps xmlns:a14="http://schemas.microsoft.com/office/drawing/2010/main">
                      <a14:imgLayer r:embed="rId3">
                        <a14:imgEffect>
                          <a14:backgroundRemoval t="26389" b="73056" l="37500" r="96875">
                            <a14:foregroundMark x1="39688" y1="46481" x2="39688" y2="46481"/>
                            <a14:foregroundMark x1="43698" y1="47500" x2="43698" y2="47500"/>
                            <a14:foregroundMark x1="47135" y1="48148" x2="47135" y2="48148"/>
                            <a14:foregroundMark x1="50052" y1="48148" x2="50052" y2="48148"/>
                            <a14:foregroundMark x1="55521" y1="46204" x2="55521" y2="46204"/>
                            <a14:foregroundMark x1="65365" y1="46204" x2="65365" y2="46204"/>
                            <a14:foregroundMark x1="67708" y1="46481" x2="67708" y2="46481"/>
                            <a14:foregroundMark x1="73385" y1="46852" x2="73385" y2="46852"/>
                            <a14:foregroundMark x1="76458" y1="47130" x2="76458" y2="47130"/>
                            <a14:foregroundMark x1="81823" y1="47778" x2="81823" y2="47778"/>
                            <a14:foregroundMark x1="87656" y1="48148" x2="87656" y2="48148"/>
                            <a14:foregroundMark x1="88229" y1="42130" x2="88229" y2="42130"/>
                            <a14:foregroundMark x1="91771" y1="46204" x2="91771" y2="46204"/>
                            <a14:foregroundMark x1="39427" y1="58796" x2="39427" y2="58796"/>
                            <a14:foregroundMark x1="41146" y1="61111" x2="41146" y2="61111"/>
                            <a14:foregroundMark x1="43490" y1="61111" x2="43490" y2="61111"/>
                            <a14:foregroundMark x1="44792" y1="61111" x2="44792" y2="61111"/>
                            <a14:foregroundMark x1="46146" y1="61111" x2="46146" y2="61111"/>
                            <a14:foregroundMark x1="48333" y1="62407" x2="48333" y2="62407"/>
                            <a14:foregroundMark x1="51510" y1="61111" x2="51510" y2="61111"/>
                            <a14:foregroundMark x1="52708" y1="60278" x2="52708" y2="60278"/>
                            <a14:foregroundMark x1="54167" y1="61759" x2="54167" y2="61759"/>
                            <a14:foregroundMark x1="57240" y1="61111" x2="57240" y2="61111"/>
                            <a14:foregroundMark x1="59167" y1="61389" x2="59167" y2="61389"/>
                            <a14:foregroundMark x1="59167" y1="61389" x2="59167" y2="61389"/>
                            <a14:foregroundMark x1="62448" y1="60278" x2="62448" y2="60278"/>
                            <a14:foregroundMark x1="64740" y1="60278" x2="64740" y2="60278"/>
                            <a14:foregroundMark x1="67083" y1="61111" x2="67083" y2="61111"/>
                            <a14:foregroundMark x1="69167" y1="60093" x2="69167" y2="60093"/>
                            <a14:foregroundMark x1="71198" y1="61574" x2="71198" y2="61574"/>
                            <a14:foregroundMark x1="73750" y1="60278" x2="73750" y2="60278"/>
                            <a14:foregroundMark x1="75938" y1="60741" x2="75938" y2="60741"/>
                            <a14:foregroundMark x1="78281" y1="60741" x2="78281" y2="60741"/>
                            <a14:foregroundMark x1="80469" y1="60741" x2="80469" y2="60741"/>
                            <a14:foregroundMark x1="82917" y1="62685" x2="82917" y2="62685"/>
                            <a14:foregroundMark x1="83854" y1="57500" x2="83854" y2="57500"/>
                            <a14:foregroundMark x1="85208" y1="59444" x2="85208" y2="59444"/>
                            <a14:foregroundMark x1="87500" y1="60278" x2="87500" y2="60278"/>
                            <a14:foregroundMark x1="88385" y1="61574" x2="88385" y2="61574"/>
                            <a14:foregroundMark x1="88594" y1="58148" x2="88594" y2="58148"/>
                            <a14:foregroundMark x1="89688" y1="60463" x2="89688" y2="60463"/>
                            <a14:foregroundMark x1="92500" y1="61389" x2="92500" y2="61389"/>
                            <a14:foregroundMark x1="51615" y1="68704" x2="51615" y2="68704"/>
                            <a14:foregroundMark x1="54271" y1="68704" x2="54271" y2="68704"/>
                            <a14:foregroundMark x1="55781" y1="68056" x2="55781" y2="68056"/>
                            <a14:foregroundMark x1="57083" y1="68056" x2="57083" y2="68056"/>
                            <a14:foregroundMark x1="59167" y1="68519" x2="59167" y2="68519"/>
                            <a14:foregroundMark x1="60260" y1="67870" x2="60260" y2="67870"/>
                            <a14:foregroundMark x1="62344" y1="68704" x2="62344" y2="68704"/>
                            <a14:foregroundMark x1="63646" y1="68056" x2="63646" y2="68056"/>
                            <a14:foregroundMark x1="64740" y1="66389" x2="64740" y2="66389"/>
                            <a14:foregroundMark x1="64740" y1="68981" x2="64740" y2="68981"/>
                            <a14:foregroundMark x1="66458" y1="68981" x2="66458" y2="68981"/>
                            <a14:foregroundMark x1="69271" y1="68333" x2="69271" y2="68333"/>
                            <a14:foregroundMark x1="71198" y1="67685" x2="71198" y2="67685"/>
                            <a14:foregroundMark x1="74010" y1="69167" x2="74010" y2="69167"/>
                            <a14:foregroundMark x1="75833" y1="69167" x2="75833" y2="69167"/>
                            <a14:foregroundMark x1="76667" y1="68519" x2="76667" y2="68519"/>
                            <a14:foregroundMark x1="78542" y1="69352" x2="78542" y2="69352"/>
                            <a14:foregroundMark x1="80573" y1="68704" x2="80573" y2="68704"/>
                          </a14:backgroundRemoval>
                        </a14:imgEffect>
                      </a14:imgLayer>
                    </a14:imgProps>
                  </a:ext>
                </a:extLst>
              </a:blip>
              <a:srcRect l="36937" t="39706" r="5406" b="24431"/>
              <a:stretch/>
            </p:blipFill>
            <p:spPr>
              <a:xfrm>
                <a:off x="2988332" y="907870"/>
                <a:ext cx="4608512" cy="1612410"/>
              </a:xfrm>
              <a:prstGeom prst="rect">
                <a:avLst/>
              </a:prstGeom>
            </p:spPr>
          </p:pic>
          <p:pic>
            <p:nvPicPr>
              <p:cNvPr id="24" name="Imagen 23"/>
              <p:cNvPicPr>
                <a:picLocks noChangeAspect="1"/>
              </p:cNvPicPr>
              <p:nvPr userDrawn="1"/>
            </p:nvPicPr>
            <p:blipFill rotWithShape="1">
              <a:blip r:embed="rId6"/>
              <a:srcRect l="40090" t="56736" r="55405" b="35256"/>
              <a:stretch/>
            </p:blipFill>
            <p:spPr>
              <a:xfrm>
                <a:off x="3247180" y="1684891"/>
                <a:ext cx="360040" cy="360041"/>
              </a:xfrm>
              <a:prstGeom prst="rect">
                <a:avLst/>
              </a:prstGeom>
            </p:spPr>
          </p:pic>
        </p:grpSp>
      </p:grpSp>
    </p:spTree>
    <p:extLst>
      <p:ext uri="{BB962C8B-B14F-4D97-AF65-F5344CB8AC3E}">
        <p14:creationId xmlns:p14="http://schemas.microsoft.com/office/powerpoint/2010/main" val="642643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914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8DAC601E-418A-5D46-969B-3A688F10803C}" type="datetimeFigureOut">
              <a:rPr lang="es-ES" smtClean="0"/>
              <a:t>25/04/2018</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p:txBody>
          <a:bodyPr/>
          <a:lstStyle/>
          <a:p>
            <a:fld id="{8C8386B5-1CBD-6E45-A86D-A86DBF1590F8}" type="slidenum">
              <a:rPr lang="es-ES" smtClean="0"/>
              <a:t>‹Nº›</a:t>
            </a:fld>
            <a:endParaRPr lang="es-ES"/>
          </a:p>
        </p:txBody>
      </p:sp>
    </p:spTree>
    <p:extLst>
      <p:ext uri="{BB962C8B-B14F-4D97-AF65-F5344CB8AC3E}">
        <p14:creationId xmlns:p14="http://schemas.microsoft.com/office/powerpoint/2010/main" val="4193859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8DAC601E-418A-5D46-969B-3A688F10803C}" type="datetimeFigureOut">
              <a:rPr lang="es-ES" smtClean="0"/>
              <a:t>25/04/2018</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p:txBody>
          <a:bodyPr/>
          <a:lstStyle/>
          <a:p>
            <a:fld id="{8C8386B5-1CBD-6E45-A86D-A86DBF1590F8}" type="slidenum">
              <a:rPr lang="es-ES" smtClean="0"/>
              <a:t>‹Nº›</a:t>
            </a:fld>
            <a:endParaRPr lang="es-ES"/>
          </a:p>
        </p:txBody>
      </p:sp>
    </p:spTree>
    <p:extLst>
      <p:ext uri="{BB962C8B-B14F-4D97-AF65-F5344CB8AC3E}">
        <p14:creationId xmlns:p14="http://schemas.microsoft.com/office/powerpoint/2010/main" val="377232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8DAC601E-418A-5D46-969B-3A688F10803C}" type="datetimeFigureOut">
              <a:rPr lang="es-ES" smtClean="0"/>
              <a:t>25/04/2018</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p:txBody>
          <a:bodyPr/>
          <a:lstStyle/>
          <a:p>
            <a:fld id="{8C8386B5-1CBD-6E45-A86D-A86DBF1590F8}" type="slidenum">
              <a:rPr lang="es-ES" smtClean="0"/>
              <a:t>‹Nº›</a:t>
            </a:fld>
            <a:endParaRPr lang="es-ES"/>
          </a:p>
        </p:txBody>
      </p:sp>
    </p:spTree>
    <p:extLst>
      <p:ext uri="{BB962C8B-B14F-4D97-AF65-F5344CB8AC3E}">
        <p14:creationId xmlns:p14="http://schemas.microsoft.com/office/powerpoint/2010/main" val="3373776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a:xfrm>
            <a:off x="457200" y="6356350"/>
            <a:ext cx="2133600" cy="365125"/>
          </a:xfrm>
          <a:prstGeom prst="rect">
            <a:avLst/>
          </a:prstGeom>
        </p:spPr>
        <p:txBody>
          <a:bodyPr/>
          <a:lstStyle/>
          <a:p>
            <a:fld id="{8DAC601E-418A-5D46-969B-3A688F10803C}" type="datetimeFigureOut">
              <a:rPr lang="es-ES" smtClean="0"/>
              <a:t>25/04/2018</a:t>
            </a:fld>
            <a:endParaRPr lang="es-ES"/>
          </a:p>
        </p:txBody>
      </p:sp>
      <p:sp>
        <p:nvSpPr>
          <p:cNvPr id="8" name="Marcador de pie de página 7"/>
          <p:cNvSpPr>
            <a:spLocks noGrp="1"/>
          </p:cNvSpPr>
          <p:nvPr>
            <p:ph type="ftr" sz="quarter" idx="11"/>
          </p:nvPr>
        </p:nvSpPr>
        <p:spPr>
          <a:xfrm>
            <a:off x="3124200" y="6356350"/>
            <a:ext cx="2895600" cy="365125"/>
          </a:xfrm>
          <a:prstGeom prst="rect">
            <a:avLst/>
          </a:prstGeom>
        </p:spPr>
        <p:txBody>
          <a:bodyPr/>
          <a:lstStyle/>
          <a:p>
            <a:endParaRPr lang="es-ES"/>
          </a:p>
        </p:txBody>
      </p:sp>
      <p:sp>
        <p:nvSpPr>
          <p:cNvPr id="9" name="Marcador de número de diapositiva 8"/>
          <p:cNvSpPr>
            <a:spLocks noGrp="1"/>
          </p:cNvSpPr>
          <p:nvPr>
            <p:ph type="sldNum" sz="quarter" idx="12"/>
          </p:nvPr>
        </p:nvSpPr>
        <p:spPr/>
        <p:txBody>
          <a:bodyPr/>
          <a:lstStyle/>
          <a:p>
            <a:fld id="{8C8386B5-1CBD-6E45-A86D-A86DBF1590F8}" type="slidenum">
              <a:rPr lang="es-ES" smtClean="0"/>
              <a:t>‹Nº›</a:t>
            </a:fld>
            <a:endParaRPr lang="es-ES"/>
          </a:p>
        </p:txBody>
      </p:sp>
    </p:spTree>
    <p:extLst>
      <p:ext uri="{BB962C8B-B14F-4D97-AF65-F5344CB8AC3E}">
        <p14:creationId xmlns:p14="http://schemas.microsoft.com/office/powerpoint/2010/main" val="4249761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a:xfrm>
            <a:off x="457200" y="6356350"/>
            <a:ext cx="2133600" cy="365125"/>
          </a:xfrm>
          <a:prstGeom prst="rect">
            <a:avLst/>
          </a:prstGeom>
        </p:spPr>
        <p:txBody>
          <a:bodyPr/>
          <a:lstStyle/>
          <a:p>
            <a:fld id="{8DAC601E-418A-5D46-969B-3A688F10803C}" type="datetimeFigureOut">
              <a:rPr lang="es-ES" smtClean="0"/>
              <a:t>25/04/2018</a:t>
            </a:fld>
            <a:endParaRPr lang="es-ES"/>
          </a:p>
        </p:txBody>
      </p:sp>
      <p:sp>
        <p:nvSpPr>
          <p:cNvPr id="4" name="Marcador de pie de página 3"/>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Marcador de número de diapositiva 4"/>
          <p:cNvSpPr>
            <a:spLocks noGrp="1"/>
          </p:cNvSpPr>
          <p:nvPr>
            <p:ph type="sldNum" sz="quarter" idx="12"/>
          </p:nvPr>
        </p:nvSpPr>
        <p:spPr/>
        <p:txBody>
          <a:bodyPr/>
          <a:lstStyle/>
          <a:p>
            <a:fld id="{8C8386B5-1CBD-6E45-A86D-A86DBF1590F8}" type="slidenum">
              <a:rPr lang="es-ES" smtClean="0"/>
              <a:t>‹Nº›</a:t>
            </a:fld>
            <a:endParaRPr lang="es-ES"/>
          </a:p>
        </p:txBody>
      </p:sp>
    </p:spTree>
    <p:extLst>
      <p:ext uri="{BB962C8B-B14F-4D97-AF65-F5344CB8AC3E}">
        <p14:creationId xmlns:p14="http://schemas.microsoft.com/office/powerpoint/2010/main" val="3243386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57200" y="6356350"/>
            <a:ext cx="2133600" cy="365125"/>
          </a:xfrm>
          <a:prstGeom prst="rect">
            <a:avLst/>
          </a:prstGeom>
        </p:spPr>
        <p:txBody>
          <a:bodyPr/>
          <a:lstStyle/>
          <a:p>
            <a:fld id="{8DAC601E-418A-5D46-969B-3A688F10803C}" type="datetimeFigureOut">
              <a:rPr lang="es-ES" smtClean="0"/>
              <a:t>25/04/2018</a:t>
            </a:fld>
            <a:endParaRPr lang="es-ES"/>
          </a:p>
        </p:txBody>
      </p:sp>
      <p:sp>
        <p:nvSpPr>
          <p:cNvPr id="3" name="Marcador de pie de página 2"/>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Marcador de número de diapositiva 3"/>
          <p:cNvSpPr>
            <a:spLocks noGrp="1"/>
          </p:cNvSpPr>
          <p:nvPr>
            <p:ph type="sldNum" sz="quarter" idx="12"/>
          </p:nvPr>
        </p:nvSpPr>
        <p:spPr/>
        <p:txBody>
          <a:bodyPr/>
          <a:lstStyle/>
          <a:p>
            <a:fld id="{8C8386B5-1CBD-6E45-A86D-A86DBF1590F8}" type="slidenum">
              <a:rPr lang="es-ES" smtClean="0"/>
              <a:t>‹Nº›</a:t>
            </a:fld>
            <a:endParaRPr lang="es-ES"/>
          </a:p>
        </p:txBody>
      </p:sp>
    </p:spTree>
    <p:extLst>
      <p:ext uri="{BB962C8B-B14F-4D97-AF65-F5344CB8AC3E}">
        <p14:creationId xmlns:p14="http://schemas.microsoft.com/office/powerpoint/2010/main" val="960092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8DAC601E-418A-5D46-969B-3A688F10803C}" type="datetimeFigureOut">
              <a:rPr lang="es-ES" smtClean="0"/>
              <a:t>25/04/2018</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p:txBody>
          <a:bodyPr/>
          <a:lstStyle/>
          <a:p>
            <a:fld id="{8C8386B5-1CBD-6E45-A86D-A86DBF1590F8}" type="slidenum">
              <a:rPr lang="es-ES" smtClean="0"/>
              <a:t>‹Nº›</a:t>
            </a:fld>
            <a:endParaRPr lang="es-ES"/>
          </a:p>
        </p:txBody>
      </p:sp>
    </p:spTree>
    <p:extLst>
      <p:ext uri="{BB962C8B-B14F-4D97-AF65-F5344CB8AC3E}">
        <p14:creationId xmlns:p14="http://schemas.microsoft.com/office/powerpoint/2010/main" val="3232030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8DAC601E-418A-5D46-969B-3A688F10803C}" type="datetimeFigureOut">
              <a:rPr lang="es-ES" smtClean="0"/>
              <a:t>25/04/2018</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p:txBody>
          <a:bodyPr/>
          <a:lstStyle/>
          <a:p>
            <a:fld id="{8C8386B5-1CBD-6E45-A86D-A86DBF1590F8}" type="slidenum">
              <a:rPr lang="es-ES" smtClean="0"/>
              <a:t>‹Nº›</a:t>
            </a:fld>
            <a:endParaRPr lang="es-ES"/>
          </a:p>
        </p:txBody>
      </p:sp>
    </p:spTree>
    <p:extLst>
      <p:ext uri="{BB962C8B-B14F-4D97-AF65-F5344CB8AC3E}">
        <p14:creationId xmlns:p14="http://schemas.microsoft.com/office/powerpoint/2010/main" val="3117037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descr="DIAPO.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4720"/>
            <a:ext cx="9144000" cy="6742350"/>
          </a:xfrm>
          <a:prstGeom prst="rect">
            <a:avLst/>
          </a:prstGeom>
        </p:spPr>
      </p:pic>
      <p:sp>
        <p:nvSpPr>
          <p:cNvPr id="2" name="Marcador de título 1"/>
          <p:cNvSpPr>
            <a:spLocks noGrp="1"/>
          </p:cNvSpPr>
          <p:nvPr>
            <p:ph type="title"/>
          </p:nvPr>
        </p:nvSpPr>
        <p:spPr>
          <a:xfrm>
            <a:off x="457200" y="169468"/>
            <a:ext cx="6451106" cy="348265"/>
          </a:xfrm>
          <a:prstGeom prst="rect">
            <a:avLst/>
          </a:prstGeom>
        </p:spPr>
        <p:txBody>
          <a:bodyPr vert="horz" lIns="91440" tIns="45720" rIns="91440" bIns="45720" rtlCol="0" anchor="ctr">
            <a:no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457200" y="1308960"/>
            <a:ext cx="8229600" cy="4525963"/>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6" name="Marcador de número de diapositiva 5"/>
          <p:cNvSpPr>
            <a:spLocks noGrp="1"/>
          </p:cNvSpPr>
          <p:nvPr>
            <p:ph type="sldNum" sz="quarter" idx="4"/>
          </p:nvPr>
        </p:nvSpPr>
        <p:spPr>
          <a:xfrm>
            <a:off x="6795870" y="6356350"/>
            <a:ext cx="2133600" cy="365125"/>
          </a:xfrm>
          <a:prstGeom prst="rect">
            <a:avLst/>
          </a:prstGeom>
        </p:spPr>
        <p:txBody>
          <a:bodyPr vert="horz" lIns="91440" tIns="45720" rIns="91440" bIns="45720" rtlCol="0" anchor="ctr"/>
          <a:lstStyle>
            <a:lvl1pPr algn="r">
              <a:defRPr sz="800" b="1" i="0">
                <a:solidFill>
                  <a:schemeClr val="tx1">
                    <a:tint val="75000"/>
                  </a:schemeClr>
                </a:solidFill>
                <a:latin typeface="Soberana Titular"/>
                <a:cs typeface="Soberana Titular"/>
              </a:defRPr>
            </a:lvl1pPr>
          </a:lstStyle>
          <a:p>
            <a:fld id="{8C8386B5-1CBD-6E45-A86D-A86DBF1590F8}" type="slidenum">
              <a:rPr lang="es-ES" smtClean="0"/>
              <a:pPr/>
              <a:t>‹Nº›</a:t>
            </a:fld>
            <a:endParaRPr lang="es-ES" dirty="0"/>
          </a:p>
        </p:txBody>
      </p:sp>
    </p:spTree>
    <p:extLst>
      <p:ext uri="{BB962C8B-B14F-4D97-AF65-F5344CB8AC3E}">
        <p14:creationId xmlns:p14="http://schemas.microsoft.com/office/powerpoint/2010/main" val="3458593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457200" rtl="0" eaLnBrk="1" latinLnBrk="0" hangingPunct="1">
        <a:spcBef>
          <a:spcPct val="0"/>
        </a:spcBef>
        <a:buNone/>
        <a:defRPr sz="2400" b="1" kern="1200">
          <a:solidFill>
            <a:schemeClr val="tx1">
              <a:lumMod val="50000"/>
              <a:lumOff val="50000"/>
            </a:schemeClr>
          </a:solidFill>
          <a:latin typeface="Soberana Texto"/>
          <a:ea typeface="+mj-ea"/>
          <a:cs typeface="Soberana Texto"/>
        </a:defRPr>
      </a:lvl1pPr>
    </p:titleStyle>
    <p:bodyStyle>
      <a:lvl1pPr marL="342900" indent="-342900" algn="l" defTabSz="457200" rtl="0" eaLnBrk="1" latinLnBrk="0" hangingPunct="1">
        <a:spcBef>
          <a:spcPct val="20000"/>
        </a:spcBef>
        <a:buFont typeface="Arial"/>
        <a:buChar char="•"/>
        <a:defRPr sz="2400" kern="1200">
          <a:solidFill>
            <a:schemeClr val="tx2">
              <a:lumMod val="50000"/>
            </a:schemeClr>
          </a:solidFill>
          <a:latin typeface="Soberana Texto"/>
          <a:ea typeface="+mn-ea"/>
          <a:cs typeface="Soberana Texto"/>
        </a:defRPr>
      </a:lvl1pPr>
      <a:lvl2pPr marL="742950" indent="-285750" algn="l" defTabSz="457200" rtl="0" eaLnBrk="1" latinLnBrk="0" hangingPunct="1">
        <a:spcBef>
          <a:spcPct val="20000"/>
        </a:spcBef>
        <a:buFont typeface="Arial"/>
        <a:buChar char="–"/>
        <a:defRPr sz="2000" kern="1200">
          <a:solidFill>
            <a:schemeClr val="tx2">
              <a:lumMod val="50000"/>
            </a:schemeClr>
          </a:solidFill>
          <a:latin typeface="Soberana Texto"/>
          <a:ea typeface="+mn-ea"/>
          <a:cs typeface="Soberana Texto"/>
        </a:defRPr>
      </a:lvl2pPr>
      <a:lvl3pPr marL="1143000" indent="-228600" algn="l" defTabSz="457200" rtl="0" eaLnBrk="1" latinLnBrk="0" hangingPunct="1">
        <a:spcBef>
          <a:spcPct val="20000"/>
        </a:spcBef>
        <a:buFont typeface="Arial"/>
        <a:buChar char="•"/>
        <a:defRPr sz="1800" kern="1200">
          <a:solidFill>
            <a:schemeClr val="tx2">
              <a:lumMod val="50000"/>
            </a:schemeClr>
          </a:solidFill>
          <a:latin typeface="Soberana Texto"/>
          <a:ea typeface="+mn-ea"/>
          <a:cs typeface="Soberana Texto"/>
        </a:defRPr>
      </a:lvl3pPr>
      <a:lvl4pPr marL="1600200" indent="-228600" algn="l" defTabSz="457200" rtl="0" eaLnBrk="1" latinLnBrk="0" hangingPunct="1">
        <a:spcBef>
          <a:spcPct val="20000"/>
        </a:spcBef>
        <a:buFont typeface="Arial"/>
        <a:buChar char="–"/>
        <a:defRPr sz="1600" kern="1200">
          <a:solidFill>
            <a:schemeClr val="tx2">
              <a:lumMod val="50000"/>
            </a:schemeClr>
          </a:solidFill>
          <a:latin typeface="Soberana Texto"/>
          <a:ea typeface="+mn-ea"/>
          <a:cs typeface="Soberana Texto"/>
        </a:defRPr>
      </a:lvl4pPr>
      <a:lvl5pPr marL="2057400" indent="-228600" algn="l" defTabSz="457200" rtl="0" eaLnBrk="1" latinLnBrk="0" hangingPunct="1">
        <a:spcBef>
          <a:spcPct val="20000"/>
        </a:spcBef>
        <a:buFont typeface="Arial"/>
        <a:buChar char="»"/>
        <a:defRPr sz="1600" kern="1200">
          <a:solidFill>
            <a:schemeClr val="tx2">
              <a:lumMod val="50000"/>
            </a:schemeClr>
          </a:solidFill>
          <a:latin typeface="Soberana Texto"/>
          <a:ea typeface="+mn-ea"/>
          <a:cs typeface="Soberana Tex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e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chart" Target="../charts/chart1.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029041"/>
            <a:ext cx="9144000" cy="2221711"/>
          </a:xfrm>
        </p:spPr>
        <p:txBody>
          <a:bodyPr>
            <a:noAutofit/>
          </a:bodyPr>
          <a:lstStyle/>
          <a:p>
            <a:r>
              <a:rPr lang="es-ES" dirty="0" smtClean="0">
                <a:latin typeface="+mn-lt"/>
              </a:rPr>
              <a:t/>
            </a:r>
            <a:br>
              <a:rPr lang="es-ES" dirty="0" smtClean="0">
                <a:latin typeface="+mn-lt"/>
              </a:rPr>
            </a:br>
            <a:r>
              <a:rPr lang="es-MX" sz="3600" dirty="0" smtClean="0">
                <a:latin typeface="+mn-lt"/>
              </a:rPr>
              <a:t>Panorama epidemiológico de Chagas</a:t>
            </a:r>
            <a:r>
              <a:rPr lang="es-MX" sz="2400" dirty="0" smtClean="0"/>
              <a:t/>
            </a:r>
            <a:br>
              <a:rPr lang="es-MX" sz="2400" dirty="0" smtClean="0"/>
            </a:br>
            <a:r>
              <a:rPr lang="es-MX" sz="2400" dirty="0" smtClean="0"/>
              <a:t/>
            </a:r>
            <a:br>
              <a:rPr lang="es-MX" sz="2400" dirty="0" smtClean="0"/>
            </a:br>
            <a:endParaRPr lang="es-ES" sz="1800" dirty="0"/>
          </a:p>
        </p:txBody>
      </p:sp>
      <p:sp>
        <p:nvSpPr>
          <p:cNvPr id="3" name="CuadroTexto 2"/>
          <p:cNvSpPr txBox="1"/>
          <p:nvPr/>
        </p:nvSpPr>
        <p:spPr>
          <a:xfrm>
            <a:off x="2941932" y="4604421"/>
            <a:ext cx="3462551" cy="646331"/>
          </a:xfrm>
          <a:prstGeom prst="rect">
            <a:avLst/>
          </a:prstGeom>
          <a:noFill/>
        </p:spPr>
        <p:txBody>
          <a:bodyPr wrap="none" rtlCol="0">
            <a:spAutoFit/>
          </a:bodyPr>
          <a:lstStyle/>
          <a:p>
            <a:pPr algn="ctr"/>
            <a:r>
              <a:rPr lang="es-MX" b="1" dirty="0" smtClean="0">
                <a:solidFill>
                  <a:schemeClr val="bg1"/>
                </a:solidFill>
              </a:rPr>
              <a:t>Dr. Cuitláhuac Ruiz Matus</a:t>
            </a:r>
          </a:p>
          <a:p>
            <a:pPr algn="ctr"/>
            <a:r>
              <a:rPr lang="es-MX" b="1" dirty="0" smtClean="0">
                <a:solidFill>
                  <a:schemeClr val="bg1"/>
                </a:solidFill>
              </a:rPr>
              <a:t>Director General de Epidemiología</a:t>
            </a:r>
            <a:endParaRPr lang="es-MX" b="1" dirty="0">
              <a:solidFill>
                <a:schemeClr val="bg1"/>
              </a:solidFill>
            </a:endParaRPr>
          </a:p>
        </p:txBody>
      </p:sp>
    </p:spTree>
    <p:extLst>
      <p:ext uri="{BB962C8B-B14F-4D97-AF65-F5344CB8AC3E}">
        <p14:creationId xmlns:p14="http://schemas.microsoft.com/office/powerpoint/2010/main" val="1107744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5579929" y="6053835"/>
            <a:ext cx="3480014" cy="400110"/>
          </a:xfrm>
          <a:prstGeom prst="rect">
            <a:avLst/>
          </a:prstGeom>
          <a:noFill/>
        </p:spPr>
        <p:txBody>
          <a:bodyPr wrap="square" rtlCol="0">
            <a:spAutoFit/>
          </a:bodyPr>
          <a:lstStyle/>
          <a:p>
            <a:pPr algn="r"/>
            <a:r>
              <a:rPr lang="es-MX" sz="1000" b="1" dirty="0" smtClean="0"/>
              <a:t>Tasa por 100 mil habitantes</a:t>
            </a:r>
          </a:p>
          <a:p>
            <a:pPr algn="r"/>
            <a:r>
              <a:rPr lang="es-MX" sz="1000" b="1" dirty="0" smtClean="0"/>
              <a:t>** Información preliminar</a:t>
            </a:r>
          </a:p>
        </p:txBody>
      </p:sp>
      <p:pic>
        <p:nvPicPr>
          <p:cNvPr id="13" name="Imagen 12"/>
          <p:cNvPicPr>
            <a:picLocks noChangeAspect="1"/>
          </p:cNvPicPr>
          <p:nvPr/>
        </p:nvPicPr>
        <p:blipFill>
          <a:blip r:embed="rId2"/>
          <a:stretch>
            <a:fillRect/>
          </a:stretch>
        </p:blipFill>
        <p:spPr>
          <a:xfrm>
            <a:off x="3795932" y="2137365"/>
            <a:ext cx="5149906" cy="3096690"/>
          </a:xfrm>
          <a:prstGeom prst="rect">
            <a:avLst/>
          </a:prstGeom>
        </p:spPr>
      </p:pic>
      <p:sp>
        <p:nvSpPr>
          <p:cNvPr id="15" name="Rectángulo 14"/>
          <p:cNvSpPr/>
          <p:nvPr/>
        </p:nvSpPr>
        <p:spPr>
          <a:xfrm>
            <a:off x="109728" y="1393851"/>
            <a:ext cx="3463651" cy="4247317"/>
          </a:xfrm>
          <a:prstGeom prst="rect">
            <a:avLst/>
          </a:prstGeom>
        </p:spPr>
        <p:txBody>
          <a:bodyPr wrap="square">
            <a:spAutoFit/>
          </a:bodyPr>
          <a:lstStyle/>
          <a:p>
            <a:pPr marL="342900" indent="-342900" algn="just">
              <a:buFont typeface="Arial" panose="020B0604020202020204" pitchFamily="34" charset="0"/>
              <a:buChar char="•"/>
            </a:pPr>
            <a:r>
              <a:rPr lang="es-MX" dirty="0"/>
              <a:t>Al comparar </a:t>
            </a:r>
            <a:r>
              <a:rPr lang="es-MX" b="1" dirty="0"/>
              <a:t>por sexo</a:t>
            </a:r>
            <a:r>
              <a:rPr lang="es-MX" dirty="0"/>
              <a:t>, </a:t>
            </a:r>
            <a:r>
              <a:rPr lang="es-MX" dirty="0" smtClean="0"/>
              <a:t>la </a:t>
            </a:r>
            <a:r>
              <a:rPr lang="es-MX" dirty="0"/>
              <a:t>enfermedad de Chagas afecta principalmente al </a:t>
            </a:r>
            <a:r>
              <a:rPr lang="es-MX" dirty="0">
                <a:solidFill>
                  <a:srgbClr val="C00000"/>
                </a:solidFill>
              </a:rPr>
              <a:t>grupo masculino</a:t>
            </a:r>
            <a:r>
              <a:rPr lang="es-MX" dirty="0"/>
              <a:t>, presentando una </a:t>
            </a:r>
            <a:r>
              <a:rPr lang="es-MX" dirty="0">
                <a:solidFill>
                  <a:srgbClr val="C00000"/>
                </a:solidFill>
              </a:rPr>
              <a:t>razón de 2.9 </a:t>
            </a:r>
            <a:r>
              <a:rPr lang="es-MX" dirty="0"/>
              <a:t>hombres por cada mujer en 2007</a:t>
            </a:r>
            <a:r>
              <a:rPr lang="es-MX" dirty="0" smtClean="0"/>
              <a:t>.</a:t>
            </a:r>
          </a:p>
          <a:p>
            <a:pPr marL="342900" indent="-342900" algn="just">
              <a:buFont typeface="Arial" panose="020B0604020202020204" pitchFamily="34" charset="0"/>
              <a:buChar char="•"/>
            </a:pPr>
            <a:endParaRPr lang="es-MX" dirty="0"/>
          </a:p>
          <a:p>
            <a:pPr marL="342900" indent="-342900" algn="just">
              <a:buFont typeface="Arial" panose="020B0604020202020204" pitchFamily="34" charset="0"/>
              <a:buChar char="•"/>
            </a:pPr>
            <a:r>
              <a:rPr lang="es-MX" dirty="0"/>
              <a:t>En </a:t>
            </a:r>
            <a:r>
              <a:rPr lang="es-MX" b="1" dirty="0"/>
              <a:t>2017 </a:t>
            </a:r>
            <a:r>
              <a:rPr lang="es-MX" dirty="0"/>
              <a:t>la razón disminuye, registrando 2.1 casos masculinos por uno femenino</a:t>
            </a:r>
            <a:r>
              <a:rPr lang="es-MX" dirty="0" smtClean="0"/>
              <a:t>.</a:t>
            </a:r>
          </a:p>
          <a:p>
            <a:pPr algn="just"/>
            <a:endParaRPr lang="es-MX" dirty="0" smtClean="0"/>
          </a:p>
          <a:p>
            <a:pPr marL="342900" indent="-342900" algn="just">
              <a:buFont typeface="Arial" panose="020B0604020202020204" pitchFamily="34" charset="0"/>
              <a:buChar char="•"/>
            </a:pPr>
            <a:r>
              <a:rPr lang="es-MX" dirty="0"/>
              <a:t>Los </a:t>
            </a:r>
            <a:r>
              <a:rPr lang="es-MX" b="1" dirty="0"/>
              <a:t>grupos de edad </a:t>
            </a:r>
            <a:r>
              <a:rPr lang="es-MX" dirty="0"/>
              <a:t>más afectados son el de </a:t>
            </a:r>
            <a:r>
              <a:rPr lang="es-MX" b="1" dirty="0"/>
              <a:t>45 a 49 </a:t>
            </a:r>
            <a:r>
              <a:rPr lang="es-MX" dirty="0"/>
              <a:t>seguido del de </a:t>
            </a:r>
            <a:r>
              <a:rPr lang="es-MX" b="1" dirty="0"/>
              <a:t>25 a 44</a:t>
            </a:r>
            <a:r>
              <a:rPr lang="es-MX" dirty="0"/>
              <a:t>.</a:t>
            </a:r>
          </a:p>
          <a:p>
            <a:pPr marL="342900" indent="-342900" algn="just">
              <a:buFont typeface="Arial" panose="020B0604020202020204" pitchFamily="34" charset="0"/>
              <a:buChar char="•"/>
            </a:pPr>
            <a:endParaRPr lang="es-MX" dirty="0"/>
          </a:p>
        </p:txBody>
      </p:sp>
      <p:sp>
        <p:nvSpPr>
          <p:cNvPr id="16" name="Título 1"/>
          <p:cNvSpPr txBox="1">
            <a:spLocks/>
          </p:cNvSpPr>
          <p:nvPr/>
        </p:nvSpPr>
        <p:spPr>
          <a:xfrm>
            <a:off x="109728" y="168484"/>
            <a:ext cx="6451106" cy="34826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lumMod val="50000"/>
                    <a:lumOff val="50000"/>
                  </a:schemeClr>
                </a:solidFill>
                <a:latin typeface="Soberana Texto"/>
                <a:ea typeface="+mj-ea"/>
                <a:cs typeface="Soberana Texto"/>
              </a:defRPr>
            </a:lvl1pPr>
          </a:lstStyle>
          <a:p>
            <a:r>
              <a:rPr lang="es-MX" sz="3200" dirty="0" smtClean="0">
                <a:solidFill>
                  <a:schemeClr val="tx1"/>
                </a:solidFill>
                <a:latin typeface="+mj-lt"/>
              </a:rPr>
              <a:t>Enfermedad de Chagas</a:t>
            </a:r>
            <a:endParaRPr lang="es-MX" sz="3200" dirty="0">
              <a:solidFill>
                <a:schemeClr val="tx1"/>
              </a:solidFill>
              <a:latin typeface="+mj-lt"/>
            </a:endParaRPr>
          </a:p>
        </p:txBody>
      </p:sp>
      <p:sp>
        <p:nvSpPr>
          <p:cNvPr id="3" name="Rectángulo 2"/>
          <p:cNvSpPr/>
          <p:nvPr/>
        </p:nvSpPr>
        <p:spPr>
          <a:xfrm>
            <a:off x="3910037" y="905950"/>
            <a:ext cx="4921696" cy="923330"/>
          </a:xfrm>
          <a:prstGeom prst="rect">
            <a:avLst/>
          </a:prstGeom>
        </p:spPr>
        <p:txBody>
          <a:bodyPr wrap="square">
            <a:spAutoFit/>
          </a:bodyPr>
          <a:lstStyle/>
          <a:p>
            <a:pPr algn="ctr"/>
            <a:r>
              <a:rPr lang="es-MX" b="1" dirty="0"/>
              <a:t>Tasa* de incidencia de Enfermedad de Chagas (B57) por grupo de edad</a:t>
            </a:r>
          </a:p>
          <a:p>
            <a:pPr algn="ctr"/>
            <a:r>
              <a:rPr lang="es-MX" b="1" dirty="0"/>
              <a:t>México, 2015-2018** </a:t>
            </a:r>
          </a:p>
        </p:txBody>
      </p:sp>
      <p:sp>
        <p:nvSpPr>
          <p:cNvPr id="2" name="Rectángulo 1"/>
          <p:cNvSpPr/>
          <p:nvPr/>
        </p:nvSpPr>
        <p:spPr>
          <a:xfrm>
            <a:off x="6127955" y="6636481"/>
            <a:ext cx="4572000" cy="215444"/>
          </a:xfrm>
          <a:prstGeom prst="rect">
            <a:avLst/>
          </a:prstGeom>
        </p:spPr>
        <p:txBody>
          <a:bodyPr>
            <a:spAutoFit/>
          </a:bodyPr>
          <a:lstStyle/>
          <a:p>
            <a:r>
              <a:rPr lang="es-MX" sz="800" b="1" dirty="0"/>
              <a:t>FUENTE: SUIVE/DGE/Secretaría de Salud/Estados Unidos Mexicanos</a:t>
            </a:r>
          </a:p>
        </p:txBody>
      </p:sp>
    </p:spTree>
    <p:extLst>
      <p:ext uri="{BB962C8B-B14F-4D97-AF65-F5344CB8AC3E}">
        <p14:creationId xmlns:p14="http://schemas.microsoft.com/office/powerpoint/2010/main" val="2211942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adroTexto 22"/>
          <p:cNvSpPr txBox="1"/>
          <p:nvPr/>
        </p:nvSpPr>
        <p:spPr>
          <a:xfrm>
            <a:off x="7763993" y="6393326"/>
            <a:ext cx="1276311" cy="215444"/>
          </a:xfrm>
          <a:prstGeom prst="rect">
            <a:avLst/>
          </a:prstGeom>
          <a:noFill/>
        </p:spPr>
        <p:txBody>
          <a:bodyPr wrap="none" rtlCol="0">
            <a:spAutoFit/>
          </a:bodyPr>
          <a:lstStyle/>
          <a:p>
            <a:pPr algn="r"/>
            <a:r>
              <a:rPr lang="es-MX" sz="800" dirty="0" smtClean="0"/>
              <a:t>** </a:t>
            </a:r>
            <a:r>
              <a:rPr lang="es-MX" sz="800" dirty="0"/>
              <a:t>I</a:t>
            </a:r>
            <a:r>
              <a:rPr lang="es-MX" sz="800" dirty="0" smtClean="0"/>
              <a:t>nformación preliminar</a:t>
            </a:r>
          </a:p>
        </p:txBody>
      </p:sp>
      <p:sp>
        <p:nvSpPr>
          <p:cNvPr id="8" name="CuadroTexto 7"/>
          <p:cNvSpPr txBox="1"/>
          <p:nvPr/>
        </p:nvSpPr>
        <p:spPr>
          <a:xfrm>
            <a:off x="4864717" y="4459389"/>
            <a:ext cx="4079311" cy="1754326"/>
          </a:xfrm>
          <a:prstGeom prst="rect">
            <a:avLst/>
          </a:prstGeom>
          <a:noFill/>
        </p:spPr>
        <p:txBody>
          <a:bodyPr wrap="square" rtlCol="0">
            <a:spAutoFit/>
          </a:bodyPr>
          <a:lstStyle/>
          <a:p>
            <a:pPr algn="just"/>
            <a:r>
              <a:rPr lang="es-MX" dirty="0" smtClean="0"/>
              <a:t>La presencia de la enfermedad  no muestra un patrón específico durante el año. </a:t>
            </a:r>
          </a:p>
          <a:p>
            <a:pPr algn="just"/>
            <a:r>
              <a:rPr lang="es-MX" dirty="0" smtClean="0"/>
              <a:t>Durante el 2015 se registra un pico inusual debido al registro de 53 casos en la semana 28 del Estado de México.</a:t>
            </a:r>
            <a:endParaRPr lang="es-MX" dirty="0"/>
          </a:p>
        </p:txBody>
      </p:sp>
      <p:pic>
        <p:nvPicPr>
          <p:cNvPr id="9" name="Imagen 8"/>
          <p:cNvPicPr>
            <a:picLocks noChangeAspect="1"/>
          </p:cNvPicPr>
          <p:nvPr/>
        </p:nvPicPr>
        <p:blipFill>
          <a:blip r:embed="rId2"/>
          <a:stretch>
            <a:fillRect/>
          </a:stretch>
        </p:blipFill>
        <p:spPr>
          <a:xfrm>
            <a:off x="188535" y="1847523"/>
            <a:ext cx="8851769" cy="2324533"/>
          </a:xfrm>
          <a:prstGeom prst="rect">
            <a:avLst/>
          </a:prstGeom>
        </p:spPr>
      </p:pic>
      <p:pic>
        <p:nvPicPr>
          <p:cNvPr id="10" name="Imagen 9"/>
          <p:cNvPicPr>
            <a:picLocks noChangeAspect="1"/>
          </p:cNvPicPr>
          <p:nvPr/>
        </p:nvPicPr>
        <p:blipFill>
          <a:blip r:embed="rId3"/>
          <a:stretch>
            <a:fillRect/>
          </a:stretch>
        </p:blipFill>
        <p:spPr>
          <a:xfrm>
            <a:off x="871397" y="4249617"/>
            <a:ext cx="3743022" cy="2195665"/>
          </a:xfrm>
          <a:prstGeom prst="rect">
            <a:avLst/>
          </a:prstGeom>
        </p:spPr>
      </p:pic>
      <p:sp>
        <p:nvSpPr>
          <p:cNvPr id="12" name="Título 1"/>
          <p:cNvSpPr txBox="1">
            <a:spLocks/>
          </p:cNvSpPr>
          <p:nvPr/>
        </p:nvSpPr>
        <p:spPr>
          <a:xfrm>
            <a:off x="109728" y="168484"/>
            <a:ext cx="6451106" cy="34826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lumMod val="50000"/>
                    <a:lumOff val="50000"/>
                  </a:schemeClr>
                </a:solidFill>
                <a:latin typeface="Soberana Texto"/>
                <a:ea typeface="+mj-ea"/>
                <a:cs typeface="Soberana Texto"/>
              </a:defRPr>
            </a:lvl1pPr>
          </a:lstStyle>
          <a:p>
            <a:r>
              <a:rPr lang="es-MX" sz="3200" dirty="0" smtClean="0">
                <a:solidFill>
                  <a:schemeClr val="tx1"/>
                </a:solidFill>
                <a:latin typeface="+mj-lt"/>
              </a:rPr>
              <a:t>Enfermedad de Chagas</a:t>
            </a:r>
            <a:endParaRPr lang="es-MX" sz="3200" dirty="0">
              <a:solidFill>
                <a:schemeClr val="tx1"/>
              </a:solidFill>
              <a:latin typeface="+mj-lt"/>
            </a:endParaRPr>
          </a:p>
        </p:txBody>
      </p:sp>
      <p:sp>
        <p:nvSpPr>
          <p:cNvPr id="2" name="Rectángulo 1"/>
          <p:cNvSpPr/>
          <p:nvPr/>
        </p:nvSpPr>
        <p:spPr>
          <a:xfrm>
            <a:off x="655116" y="831860"/>
            <a:ext cx="7822332" cy="1015663"/>
          </a:xfrm>
          <a:prstGeom prst="rect">
            <a:avLst/>
          </a:prstGeom>
        </p:spPr>
        <p:txBody>
          <a:bodyPr wrap="square">
            <a:spAutoFit/>
          </a:bodyPr>
          <a:lstStyle/>
          <a:p>
            <a:pPr algn="ctr"/>
            <a:r>
              <a:rPr lang="es-MX" sz="2000" b="1" dirty="0"/>
              <a:t>Casos nuevos de Enfermedad de Chagas</a:t>
            </a:r>
          </a:p>
          <a:p>
            <a:pPr algn="ctr"/>
            <a:r>
              <a:rPr lang="es-MX" sz="2000" b="1" dirty="0"/>
              <a:t> Línea de tiempo y  Canal endémico </a:t>
            </a:r>
          </a:p>
          <a:p>
            <a:pPr algn="ctr"/>
            <a:r>
              <a:rPr lang="es-MX" sz="2000" b="1" dirty="0"/>
              <a:t>México, 2003-2018**</a:t>
            </a:r>
          </a:p>
        </p:txBody>
      </p:sp>
      <p:sp>
        <p:nvSpPr>
          <p:cNvPr id="3" name="Rectángulo 2"/>
          <p:cNvSpPr/>
          <p:nvPr/>
        </p:nvSpPr>
        <p:spPr>
          <a:xfrm>
            <a:off x="4566282" y="6624893"/>
            <a:ext cx="4572000" cy="215444"/>
          </a:xfrm>
          <a:prstGeom prst="rect">
            <a:avLst/>
          </a:prstGeom>
        </p:spPr>
        <p:txBody>
          <a:bodyPr>
            <a:spAutoFit/>
          </a:bodyPr>
          <a:lstStyle/>
          <a:p>
            <a:pPr algn="r"/>
            <a:r>
              <a:rPr lang="es-MX" sz="800" b="1" dirty="0"/>
              <a:t>FUENTE: SUIVE/DGE/Secretaría de Salud/Estados Unidos Mexicanos</a:t>
            </a:r>
          </a:p>
        </p:txBody>
      </p:sp>
    </p:spTree>
    <p:extLst>
      <p:ext uri="{BB962C8B-B14F-4D97-AF65-F5344CB8AC3E}">
        <p14:creationId xmlns:p14="http://schemas.microsoft.com/office/powerpoint/2010/main" val="3956160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7665492" y="6134725"/>
            <a:ext cx="1478290" cy="507831"/>
          </a:xfrm>
          <a:prstGeom prst="rect">
            <a:avLst/>
          </a:prstGeom>
          <a:noFill/>
        </p:spPr>
        <p:txBody>
          <a:bodyPr wrap="none" rtlCol="0">
            <a:spAutoFit/>
          </a:bodyPr>
          <a:lstStyle/>
          <a:p>
            <a:endParaRPr lang="es-MX" sz="900" dirty="0" smtClean="0"/>
          </a:p>
          <a:p>
            <a:r>
              <a:rPr lang="es-MX" sz="900" dirty="0" smtClean="0"/>
              <a:t>Tasa por 100 mil habitantes</a:t>
            </a:r>
          </a:p>
          <a:p>
            <a:r>
              <a:rPr lang="es-MX" sz="900" dirty="0" smtClean="0"/>
              <a:t>** Información preliminar</a:t>
            </a:r>
          </a:p>
        </p:txBody>
      </p:sp>
      <p:sp>
        <p:nvSpPr>
          <p:cNvPr id="13" name="CuadroTexto 12"/>
          <p:cNvSpPr txBox="1"/>
          <p:nvPr/>
        </p:nvSpPr>
        <p:spPr>
          <a:xfrm>
            <a:off x="333903" y="5350185"/>
            <a:ext cx="4363113" cy="738664"/>
          </a:xfrm>
          <a:prstGeom prst="rect">
            <a:avLst/>
          </a:prstGeom>
          <a:noFill/>
        </p:spPr>
        <p:txBody>
          <a:bodyPr wrap="square" rtlCol="0">
            <a:spAutoFit/>
          </a:bodyPr>
          <a:lstStyle/>
          <a:p>
            <a:pPr algn="just"/>
            <a:r>
              <a:rPr lang="es-MX" sz="1400" dirty="0" smtClean="0"/>
              <a:t>Para 2017 las mayores tasas del país se registran en </a:t>
            </a:r>
            <a:r>
              <a:rPr lang="es-MX" sz="1400" dirty="0" smtClean="0">
                <a:solidFill>
                  <a:srgbClr val="FF0000"/>
                </a:solidFill>
              </a:rPr>
              <a:t>Yucatán (4.0), Oaxaca (2.4), e Hidalgo (2.1). </a:t>
            </a:r>
            <a:r>
              <a:rPr lang="es-MX" sz="1400" dirty="0" smtClean="0"/>
              <a:t>La tasa de incidencia Nacional es de 0.7 por cada 100 mil habitantes.</a:t>
            </a:r>
            <a:endParaRPr lang="es-MX" sz="1400" dirty="0"/>
          </a:p>
        </p:txBody>
      </p:sp>
      <p:pic>
        <p:nvPicPr>
          <p:cNvPr id="15" name="Imagen 14"/>
          <p:cNvPicPr>
            <a:picLocks noChangeAspect="1"/>
          </p:cNvPicPr>
          <p:nvPr/>
        </p:nvPicPr>
        <p:blipFill>
          <a:blip r:embed="rId2"/>
          <a:stretch>
            <a:fillRect/>
          </a:stretch>
        </p:blipFill>
        <p:spPr>
          <a:xfrm>
            <a:off x="333903" y="2022579"/>
            <a:ext cx="4345060" cy="3327605"/>
          </a:xfrm>
          <a:prstGeom prst="rect">
            <a:avLst/>
          </a:prstGeom>
        </p:spPr>
      </p:pic>
      <p:sp>
        <p:nvSpPr>
          <p:cNvPr id="16" name="104 CuadroTexto"/>
          <p:cNvSpPr txBox="1"/>
          <p:nvPr/>
        </p:nvSpPr>
        <p:spPr>
          <a:xfrm>
            <a:off x="2289425" y="1634572"/>
            <a:ext cx="783366" cy="307777"/>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s-MX" sz="1400" dirty="0" smtClean="0">
                <a:solidFill>
                  <a:srgbClr val="C00000"/>
                </a:solidFill>
                <a:latin typeface="Adobe Caslon Pro Bold" pitchFamily="18" charset="0"/>
              </a:rPr>
              <a:t>2017**</a:t>
            </a:r>
          </a:p>
        </p:txBody>
      </p:sp>
      <p:pic>
        <p:nvPicPr>
          <p:cNvPr id="18" name="Imagen 17"/>
          <p:cNvPicPr>
            <a:picLocks noChangeAspect="1"/>
          </p:cNvPicPr>
          <p:nvPr/>
        </p:nvPicPr>
        <p:blipFill>
          <a:blip r:embed="rId3"/>
          <a:stretch>
            <a:fillRect/>
          </a:stretch>
        </p:blipFill>
        <p:spPr>
          <a:xfrm>
            <a:off x="4748156" y="2041531"/>
            <a:ext cx="4336331" cy="3308654"/>
          </a:xfrm>
          <a:prstGeom prst="rect">
            <a:avLst/>
          </a:prstGeom>
        </p:spPr>
      </p:pic>
      <p:sp>
        <p:nvSpPr>
          <p:cNvPr id="19" name="104 CuadroTexto"/>
          <p:cNvSpPr txBox="1"/>
          <p:nvPr/>
        </p:nvSpPr>
        <p:spPr>
          <a:xfrm>
            <a:off x="6524638" y="1633083"/>
            <a:ext cx="783366" cy="307777"/>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s-MX" sz="1400" dirty="0" smtClean="0">
                <a:solidFill>
                  <a:srgbClr val="C00000"/>
                </a:solidFill>
                <a:latin typeface="Adobe Caslon Pro Bold" pitchFamily="18" charset="0"/>
              </a:rPr>
              <a:t>2018**</a:t>
            </a:r>
          </a:p>
        </p:txBody>
      </p:sp>
      <p:sp>
        <p:nvSpPr>
          <p:cNvPr id="20" name="CuadroTexto 19"/>
          <p:cNvSpPr txBox="1"/>
          <p:nvPr/>
        </p:nvSpPr>
        <p:spPr>
          <a:xfrm>
            <a:off x="4734764" y="5350185"/>
            <a:ext cx="4363113" cy="738664"/>
          </a:xfrm>
          <a:prstGeom prst="rect">
            <a:avLst/>
          </a:prstGeom>
          <a:noFill/>
        </p:spPr>
        <p:txBody>
          <a:bodyPr wrap="square" rtlCol="0">
            <a:spAutoFit/>
          </a:bodyPr>
          <a:lstStyle/>
          <a:p>
            <a:pPr algn="just"/>
            <a:r>
              <a:rPr lang="es-MX" sz="1400" dirty="0" smtClean="0"/>
              <a:t>En el año actual, las entidades con mayor tasa de incidencia son </a:t>
            </a:r>
            <a:r>
              <a:rPr lang="es-MX" sz="1400" dirty="0" smtClean="0">
                <a:solidFill>
                  <a:srgbClr val="FF0000"/>
                </a:solidFill>
              </a:rPr>
              <a:t>Yucatán (0.8), Quintana Roo (0.8) </a:t>
            </a:r>
            <a:r>
              <a:rPr lang="es-MX" sz="1400" dirty="0" smtClean="0"/>
              <a:t>así como </a:t>
            </a:r>
            <a:r>
              <a:rPr lang="es-MX" sz="1400" dirty="0" smtClean="0">
                <a:solidFill>
                  <a:srgbClr val="FF0000"/>
                </a:solidFill>
              </a:rPr>
              <a:t>Nayarit (0.7).</a:t>
            </a:r>
            <a:endParaRPr lang="es-MX" sz="1400" dirty="0">
              <a:solidFill>
                <a:srgbClr val="FF0000"/>
              </a:solidFill>
            </a:endParaRPr>
          </a:p>
        </p:txBody>
      </p:sp>
      <p:sp>
        <p:nvSpPr>
          <p:cNvPr id="21" name="Elipse 20"/>
          <p:cNvSpPr/>
          <p:nvPr/>
        </p:nvSpPr>
        <p:spPr>
          <a:xfrm>
            <a:off x="729827" y="2286990"/>
            <a:ext cx="207390" cy="303987"/>
          </a:xfrm>
          <a:prstGeom prst="ellipse">
            <a:avLst/>
          </a:prstGeom>
          <a:noFill/>
          <a:ln>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2" name="Elipse 21"/>
          <p:cNvSpPr/>
          <p:nvPr/>
        </p:nvSpPr>
        <p:spPr>
          <a:xfrm>
            <a:off x="5180848" y="2363976"/>
            <a:ext cx="337795" cy="432062"/>
          </a:xfrm>
          <a:prstGeom prst="ellipse">
            <a:avLst/>
          </a:prstGeom>
          <a:noFill/>
          <a:ln>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 name="Rectángulo 1"/>
          <p:cNvSpPr/>
          <p:nvPr/>
        </p:nvSpPr>
        <p:spPr>
          <a:xfrm>
            <a:off x="1082841" y="925197"/>
            <a:ext cx="6942221" cy="707886"/>
          </a:xfrm>
          <a:prstGeom prst="rect">
            <a:avLst/>
          </a:prstGeom>
        </p:spPr>
        <p:txBody>
          <a:bodyPr wrap="square">
            <a:spAutoFit/>
          </a:bodyPr>
          <a:lstStyle/>
          <a:p>
            <a:pPr algn="ctr"/>
            <a:r>
              <a:rPr lang="es-MX" sz="2000" b="1" dirty="0"/>
              <a:t>Casos Nuevos de Enfermedad de Chagas por entidad federativa </a:t>
            </a:r>
          </a:p>
          <a:p>
            <a:pPr algn="ctr"/>
            <a:r>
              <a:rPr lang="es-MX" sz="2000" b="1" dirty="0"/>
              <a:t>México, 2017** y 2018**</a:t>
            </a:r>
          </a:p>
        </p:txBody>
      </p:sp>
      <p:sp>
        <p:nvSpPr>
          <p:cNvPr id="17" name="Título 1"/>
          <p:cNvSpPr txBox="1">
            <a:spLocks/>
          </p:cNvSpPr>
          <p:nvPr/>
        </p:nvSpPr>
        <p:spPr>
          <a:xfrm>
            <a:off x="109728" y="168484"/>
            <a:ext cx="6451106" cy="34826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lumMod val="50000"/>
                    <a:lumOff val="50000"/>
                  </a:schemeClr>
                </a:solidFill>
                <a:latin typeface="Soberana Texto"/>
                <a:ea typeface="+mj-ea"/>
                <a:cs typeface="Soberana Texto"/>
              </a:defRPr>
            </a:lvl1pPr>
          </a:lstStyle>
          <a:p>
            <a:r>
              <a:rPr lang="es-MX" sz="3200" dirty="0" smtClean="0">
                <a:solidFill>
                  <a:schemeClr val="tx1"/>
                </a:solidFill>
                <a:latin typeface="+mj-lt"/>
              </a:rPr>
              <a:t>Enfermedad de Chagas</a:t>
            </a:r>
            <a:endParaRPr lang="es-MX" sz="3200" dirty="0">
              <a:solidFill>
                <a:schemeClr val="tx1"/>
              </a:solidFill>
              <a:latin typeface="+mj-lt"/>
            </a:endParaRPr>
          </a:p>
        </p:txBody>
      </p:sp>
      <p:sp>
        <p:nvSpPr>
          <p:cNvPr id="3" name="Rectángulo 2"/>
          <p:cNvSpPr/>
          <p:nvPr/>
        </p:nvSpPr>
        <p:spPr>
          <a:xfrm>
            <a:off x="6039464" y="6642556"/>
            <a:ext cx="4572000" cy="215444"/>
          </a:xfrm>
          <a:prstGeom prst="rect">
            <a:avLst/>
          </a:prstGeom>
        </p:spPr>
        <p:txBody>
          <a:bodyPr>
            <a:spAutoFit/>
          </a:bodyPr>
          <a:lstStyle/>
          <a:p>
            <a:r>
              <a:rPr lang="es-MX" sz="800" b="1" dirty="0"/>
              <a:t>FUENTE: SUIVE/DGE/Secretaría de Salud/Estados Unidos Mexicanos</a:t>
            </a:r>
          </a:p>
        </p:txBody>
      </p:sp>
    </p:spTree>
    <p:extLst>
      <p:ext uri="{BB962C8B-B14F-4D97-AF65-F5344CB8AC3E}">
        <p14:creationId xmlns:p14="http://schemas.microsoft.com/office/powerpoint/2010/main" val="1890778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7746654" y="6332527"/>
            <a:ext cx="1337226" cy="338554"/>
          </a:xfrm>
          <a:prstGeom prst="rect">
            <a:avLst/>
          </a:prstGeom>
          <a:noFill/>
        </p:spPr>
        <p:txBody>
          <a:bodyPr wrap="none" rtlCol="0">
            <a:spAutoFit/>
          </a:bodyPr>
          <a:lstStyle/>
          <a:p>
            <a:r>
              <a:rPr lang="es-MX" sz="800" dirty="0" smtClean="0"/>
              <a:t>Tasa por 100 mil habitantes</a:t>
            </a:r>
          </a:p>
          <a:p>
            <a:r>
              <a:rPr lang="es-MX" sz="800" dirty="0" smtClean="0"/>
              <a:t>** Información preliminar</a:t>
            </a:r>
          </a:p>
        </p:txBody>
      </p:sp>
      <p:sp>
        <p:nvSpPr>
          <p:cNvPr id="13" name="CuadroTexto 12"/>
          <p:cNvSpPr txBox="1"/>
          <p:nvPr/>
        </p:nvSpPr>
        <p:spPr>
          <a:xfrm>
            <a:off x="598628" y="5488408"/>
            <a:ext cx="4066945" cy="738664"/>
          </a:xfrm>
          <a:prstGeom prst="rect">
            <a:avLst/>
          </a:prstGeom>
          <a:noFill/>
        </p:spPr>
        <p:txBody>
          <a:bodyPr wrap="square" rtlCol="0">
            <a:spAutoFit/>
          </a:bodyPr>
          <a:lstStyle/>
          <a:p>
            <a:pPr algn="just"/>
            <a:r>
              <a:rPr lang="es-MX" sz="1400" dirty="0" smtClean="0"/>
              <a:t>Para 2017 En Guerrero se notifica la tasa de incidencia (0.97) más alta de la enfermedad en su fase aguda.</a:t>
            </a:r>
            <a:endParaRPr lang="es-MX" sz="1400" dirty="0"/>
          </a:p>
        </p:txBody>
      </p:sp>
      <p:sp>
        <p:nvSpPr>
          <p:cNvPr id="16" name="104 CuadroTexto"/>
          <p:cNvSpPr txBox="1"/>
          <p:nvPr/>
        </p:nvSpPr>
        <p:spPr>
          <a:xfrm>
            <a:off x="1661485" y="1778365"/>
            <a:ext cx="1673796" cy="369332"/>
          </a:xfrm>
          <a:prstGeom prst="rect">
            <a:avLst/>
          </a:prstGeom>
          <a:solidFill>
            <a:srgbClr val="C00000"/>
          </a:solidFill>
          <a:ln>
            <a:noFill/>
          </a:ln>
          <a:effectLst>
            <a:outerShdw blurRad="44450" dist="27940" dir="5400000" algn="ctr">
              <a:srgbClr val="000000">
                <a:alpha val="32000"/>
              </a:srgbClr>
            </a:outerShdw>
          </a:effectLst>
        </p:spPr>
        <p:txBody>
          <a:bodyPr wrap="square" rtlCol="0" anchor="ctr">
            <a:spAutoFit/>
          </a:bodyPr>
          <a:lstStyle/>
          <a:p>
            <a:pPr algn="ctr"/>
            <a:r>
              <a:rPr lang="es-MX" b="1" dirty="0" smtClean="0">
                <a:solidFill>
                  <a:schemeClr val="bg1"/>
                </a:solidFill>
                <a:latin typeface="Adobe Caslon Pro Bold" pitchFamily="18" charset="0"/>
              </a:rPr>
              <a:t>Fase Aguda</a:t>
            </a:r>
          </a:p>
        </p:txBody>
      </p:sp>
      <p:pic>
        <p:nvPicPr>
          <p:cNvPr id="2" name="Imagen 1"/>
          <p:cNvPicPr>
            <a:picLocks noChangeAspect="1"/>
          </p:cNvPicPr>
          <p:nvPr/>
        </p:nvPicPr>
        <p:blipFill>
          <a:blip r:embed="rId2"/>
          <a:stretch>
            <a:fillRect/>
          </a:stretch>
        </p:blipFill>
        <p:spPr>
          <a:xfrm>
            <a:off x="1030809" y="2395324"/>
            <a:ext cx="3552590" cy="2961878"/>
          </a:xfrm>
          <a:prstGeom prst="rect">
            <a:avLst/>
          </a:prstGeom>
        </p:spPr>
      </p:pic>
      <p:pic>
        <p:nvPicPr>
          <p:cNvPr id="3" name="Imagen 2"/>
          <p:cNvPicPr>
            <a:picLocks noChangeAspect="1"/>
          </p:cNvPicPr>
          <p:nvPr/>
        </p:nvPicPr>
        <p:blipFill>
          <a:blip r:embed="rId3"/>
          <a:stretch>
            <a:fillRect/>
          </a:stretch>
        </p:blipFill>
        <p:spPr>
          <a:xfrm>
            <a:off x="598628" y="4157221"/>
            <a:ext cx="1181045" cy="1000354"/>
          </a:xfrm>
          <a:prstGeom prst="rect">
            <a:avLst/>
          </a:prstGeom>
        </p:spPr>
      </p:pic>
      <p:pic>
        <p:nvPicPr>
          <p:cNvPr id="4" name="Imagen 3"/>
          <p:cNvPicPr>
            <a:picLocks noChangeAspect="1"/>
          </p:cNvPicPr>
          <p:nvPr/>
        </p:nvPicPr>
        <p:blipFill>
          <a:blip r:embed="rId4"/>
          <a:stretch>
            <a:fillRect/>
          </a:stretch>
        </p:blipFill>
        <p:spPr>
          <a:xfrm>
            <a:off x="4883387" y="2326443"/>
            <a:ext cx="3531880" cy="2961878"/>
          </a:xfrm>
          <a:prstGeom prst="rect">
            <a:avLst/>
          </a:prstGeom>
        </p:spPr>
      </p:pic>
      <p:sp>
        <p:nvSpPr>
          <p:cNvPr id="17" name="CuadroTexto 16"/>
          <p:cNvSpPr txBox="1"/>
          <p:nvPr/>
        </p:nvSpPr>
        <p:spPr>
          <a:xfrm>
            <a:off x="5354053" y="5388479"/>
            <a:ext cx="3523986" cy="954107"/>
          </a:xfrm>
          <a:prstGeom prst="rect">
            <a:avLst/>
          </a:prstGeom>
          <a:noFill/>
        </p:spPr>
        <p:txBody>
          <a:bodyPr wrap="square" rtlCol="0">
            <a:spAutoFit/>
          </a:bodyPr>
          <a:lstStyle/>
          <a:p>
            <a:pPr algn="just"/>
            <a:r>
              <a:rPr lang="es-MX" sz="1400" dirty="0" smtClean="0"/>
              <a:t>En su fase crónica se registraron casos en casi todos los estados, con excepción de Las Baja Californias, Guerrero y Querétaro. Yucatán presenta la tasa más alta (3.96)</a:t>
            </a:r>
            <a:endParaRPr lang="es-MX" sz="1400" dirty="0"/>
          </a:p>
        </p:txBody>
      </p:sp>
      <p:sp>
        <p:nvSpPr>
          <p:cNvPr id="23" name="104 CuadroTexto"/>
          <p:cNvSpPr txBox="1"/>
          <p:nvPr/>
        </p:nvSpPr>
        <p:spPr>
          <a:xfrm>
            <a:off x="6093244" y="1778364"/>
            <a:ext cx="1673796" cy="369332"/>
          </a:xfrm>
          <a:prstGeom prst="rect">
            <a:avLst/>
          </a:prstGeom>
          <a:solidFill>
            <a:srgbClr val="C00000"/>
          </a:solidFill>
          <a:ln>
            <a:noFill/>
          </a:ln>
          <a:effectLst>
            <a:outerShdw blurRad="44450" dist="27940" dir="5400000" algn="ctr">
              <a:srgbClr val="000000">
                <a:alpha val="32000"/>
              </a:srgbClr>
            </a:outerShdw>
          </a:effectLst>
        </p:spPr>
        <p:txBody>
          <a:bodyPr wrap="square" rtlCol="0" anchor="ctr">
            <a:spAutoFit/>
          </a:bodyPr>
          <a:lstStyle/>
          <a:p>
            <a:pPr algn="ctr"/>
            <a:r>
              <a:rPr lang="es-MX" b="1" dirty="0" smtClean="0">
                <a:solidFill>
                  <a:schemeClr val="bg1"/>
                </a:solidFill>
                <a:latin typeface="Adobe Caslon Pro Bold" pitchFamily="18" charset="0"/>
              </a:rPr>
              <a:t>Fase Crónica</a:t>
            </a:r>
          </a:p>
        </p:txBody>
      </p:sp>
      <p:sp>
        <p:nvSpPr>
          <p:cNvPr id="15" name="Título 1"/>
          <p:cNvSpPr txBox="1">
            <a:spLocks/>
          </p:cNvSpPr>
          <p:nvPr/>
        </p:nvSpPr>
        <p:spPr>
          <a:xfrm>
            <a:off x="109728" y="168484"/>
            <a:ext cx="6451106" cy="34826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lumMod val="50000"/>
                    <a:lumOff val="50000"/>
                  </a:schemeClr>
                </a:solidFill>
                <a:latin typeface="Soberana Texto"/>
                <a:ea typeface="+mj-ea"/>
                <a:cs typeface="Soberana Texto"/>
              </a:defRPr>
            </a:lvl1pPr>
          </a:lstStyle>
          <a:p>
            <a:r>
              <a:rPr lang="es-MX" sz="3200" dirty="0" smtClean="0">
                <a:solidFill>
                  <a:schemeClr val="tx1"/>
                </a:solidFill>
                <a:latin typeface="+mj-lt"/>
              </a:rPr>
              <a:t>Enfermedad de Chagas</a:t>
            </a:r>
            <a:endParaRPr lang="es-MX" sz="3200" dirty="0">
              <a:solidFill>
                <a:schemeClr val="tx1"/>
              </a:solidFill>
              <a:latin typeface="+mj-lt"/>
            </a:endParaRPr>
          </a:p>
        </p:txBody>
      </p:sp>
      <p:sp>
        <p:nvSpPr>
          <p:cNvPr id="5" name="Rectángulo 4"/>
          <p:cNvSpPr/>
          <p:nvPr/>
        </p:nvSpPr>
        <p:spPr>
          <a:xfrm>
            <a:off x="1167063" y="838137"/>
            <a:ext cx="6857999" cy="707886"/>
          </a:xfrm>
          <a:prstGeom prst="rect">
            <a:avLst/>
          </a:prstGeom>
        </p:spPr>
        <p:txBody>
          <a:bodyPr wrap="square">
            <a:spAutoFit/>
          </a:bodyPr>
          <a:lstStyle/>
          <a:p>
            <a:pPr algn="ctr"/>
            <a:r>
              <a:rPr lang="es-MX" sz="2000" b="1" dirty="0"/>
              <a:t>Casos Nuevos de Enfermedad de Chagas por entidad federativa </a:t>
            </a:r>
          </a:p>
          <a:p>
            <a:pPr algn="ctr"/>
            <a:r>
              <a:rPr lang="es-MX" sz="2000" b="1" dirty="0"/>
              <a:t>México, 2017**</a:t>
            </a:r>
          </a:p>
        </p:txBody>
      </p:sp>
      <p:sp>
        <p:nvSpPr>
          <p:cNvPr id="6" name="Rectángulo 5"/>
          <p:cNvSpPr/>
          <p:nvPr/>
        </p:nvSpPr>
        <p:spPr>
          <a:xfrm>
            <a:off x="6062707" y="6642556"/>
            <a:ext cx="3081293" cy="215444"/>
          </a:xfrm>
          <a:prstGeom prst="rect">
            <a:avLst/>
          </a:prstGeom>
        </p:spPr>
        <p:txBody>
          <a:bodyPr wrap="none">
            <a:spAutoFit/>
          </a:bodyPr>
          <a:lstStyle/>
          <a:p>
            <a:r>
              <a:rPr lang="es-MX" sz="800" b="1" dirty="0"/>
              <a:t>FUENTE: SUIVE/DGE/Secretaría de Salud/Estados Unidos Mexicanos</a:t>
            </a:r>
          </a:p>
        </p:txBody>
      </p:sp>
    </p:spTree>
    <p:extLst>
      <p:ext uri="{BB962C8B-B14F-4D97-AF65-F5344CB8AC3E}">
        <p14:creationId xmlns:p14="http://schemas.microsoft.com/office/powerpoint/2010/main" val="2031340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536733" y="1352958"/>
            <a:ext cx="4145051" cy="5048054"/>
          </a:xfrm>
          <a:prstGeom prst="rect">
            <a:avLst/>
          </a:prstGeom>
        </p:spPr>
      </p:pic>
      <p:pic>
        <p:nvPicPr>
          <p:cNvPr id="6" name="Imagen 5"/>
          <p:cNvPicPr>
            <a:picLocks noChangeAspect="1"/>
          </p:cNvPicPr>
          <p:nvPr/>
        </p:nvPicPr>
        <p:blipFill rotWithShape="1">
          <a:blip r:embed="rId3"/>
          <a:srcRect l="11934" t="31844" r="40584" b="13499"/>
          <a:stretch/>
        </p:blipFill>
        <p:spPr>
          <a:xfrm rot="19702683">
            <a:off x="1408509" y="1001986"/>
            <a:ext cx="1571818" cy="1799086"/>
          </a:xfrm>
          <a:prstGeom prst="rect">
            <a:avLst/>
          </a:prstGeom>
          <a:ln>
            <a:solidFill>
              <a:schemeClr val="accent3">
                <a:lumMod val="50000"/>
              </a:schemeClr>
            </a:solidFill>
          </a:ln>
        </p:spPr>
      </p:pic>
      <p:sp>
        <p:nvSpPr>
          <p:cNvPr id="7" name="CuadroTexto 1"/>
          <p:cNvSpPr txBox="1"/>
          <p:nvPr/>
        </p:nvSpPr>
        <p:spPr>
          <a:xfrm>
            <a:off x="263585" y="3353921"/>
            <a:ext cx="3915655" cy="132343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just"/>
            <a:r>
              <a:rPr lang="es-MX" sz="1600" dirty="0" smtClean="0"/>
              <a:t>Hasta la semana epidemiológica núm. 14 de </a:t>
            </a:r>
            <a:r>
              <a:rPr lang="es-MX" sz="1600" dirty="0" smtClean="0">
                <a:solidFill>
                  <a:srgbClr val="FF0000"/>
                </a:solidFill>
              </a:rPr>
              <a:t>este año </a:t>
            </a:r>
            <a:r>
              <a:rPr lang="es-MX" sz="1600" dirty="0" smtClean="0"/>
              <a:t>se tienen notificados </a:t>
            </a:r>
            <a:r>
              <a:rPr lang="es-MX" sz="1600" dirty="0" smtClean="0">
                <a:solidFill>
                  <a:srgbClr val="FF0000"/>
                </a:solidFill>
              </a:rPr>
              <a:t>150</a:t>
            </a:r>
            <a:r>
              <a:rPr lang="es-MX" sz="1600" dirty="0" smtClean="0"/>
              <a:t> casos acumulados, mientras que para la misma semana del </a:t>
            </a:r>
            <a:r>
              <a:rPr lang="es-MX" sz="1600" dirty="0" smtClean="0">
                <a:solidFill>
                  <a:srgbClr val="008000"/>
                </a:solidFill>
              </a:rPr>
              <a:t>año anterior </a:t>
            </a:r>
            <a:r>
              <a:rPr lang="es-MX" sz="1600" dirty="0" smtClean="0"/>
              <a:t>había </a:t>
            </a:r>
            <a:r>
              <a:rPr lang="es-MX" sz="1600" dirty="0" smtClean="0">
                <a:solidFill>
                  <a:srgbClr val="008000"/>
                </a:solidFill>
              </a:rPr>
              <a:t>289, entre crónicos y agudos</a:t>
            </a:r>
            <a:r>
              <a:rPr lang="es-MX" sz="1600" dirty="0" smtClean="0"/>
              <a:t>. </a:t>
            </a:r>
            <a:endParaRPr lang="es-MX" sz="1600" dirty="0"/>
          </a:p>
        </p:txBody>
      </p:sp>
      <p:sp>
        <p:nvSpPr>
          <p:cNvPr id="11" name="Rectángulo 10"/>
          <p:cNvSpPr/>
          <p:nvPr/>
        </p:nvSpPr>
        <p:spPr>
          <a:xfrm>
            <a:off x="4527306" y="4470422"/>
            <a:ext cx="4145051" cy="164472"/>
          </a:xfrm>
          <a:prstGeom prst="rect">
            <a:avLst/>
          </a:prstGeom>
          <a:noFill/>
          <a:ln>
            <a:solidFill>
              <a:srgbClr val="22C42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4" name="Rectángulo 13"/>
          <p:cNvSpPr/>
          <p:nvPr/>
        </p:nvSpPr>
        <p:spPr>
          <a:xfrm>
            <a:off x="4523602" y="5751790"/>
            <a:ext cx="4145052" cy="104104"/>
          </a:xfrm>
          <a:prstGeom prst="rect">
            <a:avLst/>
          </a:prstGeom>
          <a:noFill/>
          <a:ln>
            <a:solidFill>
              <a:srgbClr val="22C42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5" name="CuadroTexto 14"/>
          <p:cNvSpPr txBox="1"/>
          <p:nvPr/>
        </p:nvSpPr>
        <p:spPr>
          <a:xfrm>
            <a:off x="169050" y="5593582"/>
            <a:ext cx="3846880" cy="646331"/>
          </a:xfrm>
          <a:prstGeom prst="rect">
            <a:avLst/>
          </a:prstGeom>
          <a:noFill/>
          <a:ln>
            <a:solidFill>
              <a:srgbClr val="22C422"/>
            </a:solidFill>
          </a:ln>
        </p:spPr>
        <p:txBody>
          <a:bodyPr wrap="square" rtlCol="0">
            <a:spAutoFit/>
          </a:bodyPr>
          <a:lstStyle/>
          <a:p>
            <a:pPr algn="ctr"/>
            <a:r>
              <a:rPr lang="es-MX" dirty="0" smtClean="0"/>
              <a:t>Veracruz en 2017 notificaba 64 casos y en 2018 ha notificado 26</a:t>
            </a:r>
            <a:endParaRPr lang="es-MX" dirty="0"/>
          </a:p>
        </p:txBody>
      </p:sp>
      <p:sp>
        <p:nvSpPr>
          <p:cNvPr id="16" name="CuadroTexto 15"/>
          <p:cNvSpPr txBox="1"/>
          <p:nvPr/>
        </p:nvSpPr>
        <p:spPr>
          <a:xfrm>
            <a:off x="186686" y="4660503"/>
            <a:ext cx="3846880" cy="646331"/>
          </a:xfrm>
          <a:prstGeom prst="rect">
            <a:avLst/>
          </a:prstGeom>
          <a:noFill/>
          <a:ln>
            <a:solidFill>
              <a:srgbClr val="22C422"/>
            </a:solidFill>
          </a:ln>
        </p:spPr>
        <p:txBody>
          <a:bodyPr wrap="square" rtlCol="0">
            <a:spAutoFit/>
          </a:bodyPr>
          <a:lstStyle/>
          <a:p>
            <a:pPr algn="ctr"/>
            <a:r>
              <a:rPr lang="es-MX" dirty="0" smtClean="0"/>
              <a:t>Oaxaca en 2017 registraba 56 casos y en 2018 ha notificado 2 casos</a:t>
            </a:r>
            <a:endParaRPr lang="es-MX" dirty="0"/>
          </a:p>
        </p:txBody>
      </p:sp>
      <p:cxnSp>
        <p:nvCxnSpPr>
          <p:cNvPr id="19" name="Conector recto de flecha 18"/>
          <p:cNvCxnSpPr>
            <a:stCxn id="16" idx="3"/>
          </p:cNvCxnSpPr>
          <p:nvPr/>
        </p:nvCxnSpPr>
        <p:spPr>
          <a:xfrm flipV="1">
            <a:off x="4033566" y="4552658"/>
            <a:ext cx="476906" cy="43101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1" name="Conector recto de flecha 20"/>
          <p:cNvCxnSpPr/>
          <p:nvPr/>
        </p:nvCxnSpPr>
        <p:spPr>
          <a:xfrm flipV="1">
            <a:off x="4033566" y="5778336"/>
            <a:ext cx="476906" cy="43101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pic>
        <p:nvPicPr>
          <p:cNvPr id="3" name="Imagen 2"/>
          <p:cNvPicPr>
            <a:picLocks noChangeAspect="1"/>
          </p:cNvPicPr>
          <p:nvPr/>
        </p:nvPicPr>
        <p:blipFill>
          <a:blip r:embed="rId4"/>
          <a:stretch>
            <a:fillRect/>
          </a:stretch>
        </p:blipFill>
        <p:spPr>
          <a:xfrm>
            <a:off x="4523601" y="723484"/>
            <a:ext cx="4158183" cy="530129"/>
          </a:xfrm>
          <a:prstGeom prst="rect">
            <a:avLst/>
          </a:prstGeom>
        </p:spPr>
      </p:pic>
      <p:sp>
        <p:nvSpPr>
          <p:cNvPr id="17" name="Título 1"/>
          <p:cNvSpPr txBox="1">
            <a:spLocks/>
          </p:cNvSpPr>
          <p:nvPr/>
        </p:nvSpPr>
        <p:spPr>
          <a:xfrm>
            <a:off x="109728" y="168484"/>
            <a:ext cx="6451106" cy="34826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lumMod val="50000"/>
                    <a:lumOff val="50000"/>
                  </a:schemeClr>
                </a:solidFill>
                <a:latin typeface="Soberana Texto"/>
                <a:ea typeface="+mj-ea"/>
                <a:cs typeface="Soberana Texto"/>
              </a:defRPr>
            </a:lvl1pPr>
          </a:lstStyle>
          <a:p>
            <a:r>
              <a:rPr lang="es-MX" sz="3200" dirty="0" smtClean="0">
                <a:solidFill>
                  <a:schemeClr val="tx1"/>
                </a:solidFill>
                <a:latin typeface="+mj-lt"/>
              </a:rPr>
              <a:t>Enfermedad de Chagas</a:t>
            </a:r>
            <a:endParaRPr lang="es-MX" sz="3200" dirty="0">
              <a:solidFill>
                <a:schemeClr val="tx1"/>
              </a:solidFill>
              <a:latin typeface="+mj-lt"/>
            </a:endParaRPr>
          </a:p>
        </p:txBody>
      </p:sp>
      <p:sp>
        <p:nvSpPr>
          <p:cNvPr id="18" name="Rectángulo 17"/>
          <p:cNvSpPr/>
          <p:nvPr/>
        </p:nvSpPr>
        <p:spPr>
          <a:xfrm>
            <a:off x="6062707" y="6642556"/>
            <a:ext cx="3081293" cy="215444"/>
          </a:xfrm>
          <a:prstGeom prst="rect">
            <a:avLst/>
          </a:prstGeom>
        </p:spPr>
        <p:txBody>
          <a:bodyPr wrap="none">
            <a:spAutoFit/>
          </a:bodyPr>
          <a:lstStyle/>
          <a:p>
            <a:r>
              <a:rPr lang="es-MX" sz="800" b="1" dirty="0"/>
              <a:t>FUENTE: SUIVE/DGE/Secretaría de Salud/Estados Unidos Mexicanos</a:t>
            </a:r>
          </a:p>
        </p:txBody>
      </p:sp>
    </p:spTree>
    <p:extLst>
      <p:ext uri="{BB962C8B-B14F-4D97-AF65-F5344CB8AC3E}">
        <p14:creationId xmlns:p14="http://schemas.microsoft.com/office/powerpoint/2010/main" val="35614128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4 CuadroTexto"/>
          <p:cNvSpPr txBox="1"/>
          <p:nvPr/>
        </p:nvSpPr>
        <p:spPr>
          <a:xfrm>
            <a:off x="3872639" y="820014"/>
            <a:ext cx="2359719" cy="461665"/>
          </a:xfrm>
          <a:prstGeom prst="rect">
            <a:avLst/>
          </a:prstGeom>
          <a:solidFill>
            <a:schemeClr val="bg1"/>
          </a:solidFill>
          <a:ln>
            <a:noFill/>
          </a:ln>
          <a:effectLst/>
        </p:spPr>
        <p:txBody>
          <a:bodyPr wrap="square" rtlCol="0" anchor="ctr">
            <a:spAutoFit/>
          </a:bodyPr>
          <a:lstStyle/>
          <a:p>
            <a:pPr algn="ctr"/>
            <a:r>
              <a:rPr lang="es-MX" sz="2400" b="1" dirty="0" smtClean="0"/>
              <a:t>Mortalidad</a:t>
            </a:r>
          </a:p>
        </p:txBody>
      </p:sp>
      <p:graphicFrame>
        <p:nvGraphicFramePr>
          <p:cNvPr id="6" name="Gráfico 5"/>
          <p:cNvGraphicFramePr>
            <a:graphicFrameLocks/>
          </p:cNvGraphicFramePr>
          <p:nvPr>
            <p:extLst>
              <p:ext uri="{D42A27DB-BD31-4B8C-83A1-F6EECF244321}">
                <p14:modId xmlns:p14="http://schemas.microsoft.com/office/powerpoint/2010/main" val="3682844190"/>
              </p:ext>
            </p:extLst>
          </p:nvPr>
        </p:nvGraphicFramePr>
        <p:xfrm>
          <a:off x="577735" y="1332095"/>
          <a:ext cx="4590853" cy="2554810"/>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p:cNvSpPr txBox="1"/>
          <p:nvPr/>
        </p:nvSpPr>
        <p:spPr>
          <a:xfrm rot="16200000">
            <a:off x="-284136" y="2186952"/>
            <a:ext cx="1354410" cy="369332"/>
          </a:xfrm>
          <a:prstGeom prst="rect">
            <a:avLst/>
          </a:prstGeom>
          <a:noFill/>
        </p:spPr>
        <p:txBody>
          <a:bodyPr wrap="none" rtlCol="0">
            <a:spAutoFit/>
          </a:bodyPr>
          <a:lstStyle/>
          <a:p>
            <a:r>
              <a:rPr lang="es-MX" dirty="0" smtClean="0"/>
              <a:t>Defunciones</a:t>
            </a:r>
            <a:endParaRPr lang="es-MX" dirty="0"/>
          </a:p>
        </p:txBody>
      </p:sp>
      <p:sp>
        <p:nvSpPr>
          <p:cNvPr id="8" name="CuadroTexto 7"/>
          <p:cNvSpPr txBox="1"/>
          <p:nvPr/>
        </p:nvSpPr>
        <p:spPr>
          <a:xfrm>
            <a:off x="5443068" y="1823082"/>
            <a:ext cx="3382323" cy="1477328"/>
          </a:xfrm>
          <a:prstGeom prst="rect">
            <a:avLst/>
          </a:prstGeom>
          <a:noFill/>
        </p:spPr>
        <p:txBody>
          <a:bodyPr wrap="square" rtlCol="0">
            <a:spAutoFit/>
          </a:bodyPr>
          <a:lstStyle/>
          <a:p>
            <a:pPr algn="ctr"/>
            <a:r>
              <a:rPr lang="es-MX" dirty="0" smtClean="0"/>
              <a:t>La mortalidad por Chagas predomina en Hombres y el 2013 fue el año con el mayor número de defunciones (39), con una  tendencia descendente. </a:t>
            </a:r>
            <a:endParaRPr lang="es-MX" dirty="0"/>
          </a:p>
        </p:txBody>
      </p:sp>
      <p:graphicFrame>
        <p:nvGraphicFramePr>
          <p:cNvPr id="9" name="Gráfico 8"/>
          <p:cNvGraphicFramePr>
            <a:graphicFrameLocks/>
          </p:cNvGraphicFramePr>
          <p:nvPr>
            <p:extLst>
              <p:ext uri="{D42A27DB-BD31-4B8C-83A1-F6EECF244321}">
                <p14:modId xmlns:p14="http://schemas.microsoft.com/office/powerpoint/2010/main" val="4023348311"/>
              </p:ext>
            </p:extLst>
          </p:nvPr>
        </p:nvGraphicFramePr>
        <p:xfrm>
          <a:off x="4760537" y="3644825"/>
          <a:ext cx="4312281" cy="2648081"/>
        </p:xfrm>
        <a:graphic>
          <a:graphicData uri="http://schemas.openxmlformats.org/drawingml/2006/chart">
            <c:chart xmlns:c="http://schemas.openxmlformats.org/drawingml/2006/chart" xmlns:r="http://schemas.openxmlformats.org/officeDocument/2006/relationships" r:id="rId4"/>
          </a:graphicData>
        </a:graphic>
      </p:graphicFrame>
      <p:sp>
        <p:nvSpPr>
          <p:cNvPr id="10" name="CuadroTexto 9"/>
          <p:cNvSpPr txBox="1"/>
          <p:nvPr/>
        </p:nvSpPr>
        <p:spPr>
          <a:xfrm rot="16200000">
            <a:off x="4280950" y="4714707"/>
            <a:ext cx="589841" cy="369332"/>
          </a:xfrm>
          <a:prstGeom prst="rect">
            <a:avLst/>
          </a:prstGeom>
          <a:noFill/>
        </p:spPr>
        <p:txBody>
          <a:bodyPr wrap="none" rtlCol="0">
            <a:spAutoFit/>
          </a:bodyPr>
          <a:lstStyle/>
          <a:p>
            <a:r>
              <a:rPr lang="es-MX" dirty="0" smtClean="0"/>
              <a:t>Tasa</a:t>
            </a:r>
            <a:endParaRPr lang="es-MX" dirty="0"/>
          </a:p>
        </p:txBody>
      </p:sp>
      <p:sp>
        <p:nvSpPr>
          <p:cNvPr id="11" name="CuadroTexto 10"/>
          <p:cNvSpPr txBox="1"/>
          <p:nvPr/>
        </p:nvSpPr>
        <p:spPr>
          <a:xfrm>
            <a:off x="577735" y="4604452"/>
            <a:ext cx="3382323" cy="646331"/>
          </a:xfrm>
          <a:prstGeom prst="rect">
            <a:avLst/>
          </a:prstGeom>
          <a:noFill/>
        </p:spPr>
        <p:txBody>
          <a:bodyPr wrap="square" rtlCol="0">
            <a:spAutoFit/>
          </a:bodyPr>
          <a:lstStyle/>
          <a:p>
            <a:pPr algn="ctr"/>
            <a:r>
              <a:rPr lang="es-MX" dirty="0" smtClean="0"/>
              <a:t>La tasa de mortalidad en hombres es mayor que en mujeres</a:t>
            </a:r>
            <a:endParaRPr lang="es-MX" dirty="0"/>
          </a:p>
        </p:txBody>
      </p:sp>
      <p:sp>
        <p:nvSpPr>
          <p:cNvPr id="12" name="Título 1"/>
          <p:cNvSpPr txBox="1">
            <a:spLocks/>
          </p:cNvSpPr>
          <p:nvPr/>
        </p:nvSpPr>
        <p:spPr>
          <a:xfrm>
            <a:off x="109728" y="168484"/>
            <a:ext cx="6451106" cy="34826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lumMod val="50000"/>
                    <a:lumOff val="50000"/>
                  </a:schemeClr>
                </a:solidFill>
                <a:latin typeface="Soberana Texto"/>
                <a:ea typeface="+mj-ea"/>
                <a:cs typeface="Soberana Texto"/>
              </a:defRPr>
            </a:lvl1pPr>
          </a:lstStyle>
          <a:p>
            <a:r>
              <a:rPr lang="es-MX" sz="3200" dirty="0" smtClean="0">
                <a:solidFill>
                  <a:schemeClr val="tx1"/>
                </a:solidFill>
                <a:latin typeface="+mj-lt"/>
              </a:rPr>
              <a:t>Enfermedad de Chagas</a:t>
            </a:r>
            <a:endParaRPr lang="es-MX" sz="3200" dirty="0">
              <a:solidFill>
                <a:schemeClr val="tx1"/>
              </a:solidFill>
              <a:latin typeface="+mj-lt"/>
            </a:endParaRPr>
          </a:p>
        </p:txBody>
      </p:sp>
      <p:sp>
        <p:nvSpPr>
          <p:cNvPr id="13" name="Rectángulo 12"/>
          <p:cNvSpPr/>
          <p:nvPr/>
        </p:nvSpPr>
        <p:spPr>
          <a:xfrm>
            <a:off x="6062707" y="6642556"/>
            <a:ext cx="2670924" cy="215444"/>
          </a:xfrm>
          <a:prstGeom prst="rect">
            <a:avLst/>
          </a:prstGeom>
        </p:spPr>
        <p:txBody>
          <a:bodyPr wrap="none">
            <a:spAutoFit/>
          </a:bodyPr>
          <a:lstStyle/>
          <a:p>
            <a:r>
              <a:rPr lang="es-MX" sz="800" b="1" dirty="0"/>
              <a:t>FUENTE: </a:t>
            </a:r>
            <a:r>
              <a:rPr lang="es-MX" sz="800" b="1" dirty="0" smtClean="0"/>
              <a:t>Instituto Nacional de Estadística y Geografía 2016</a:t>
            </a:r>
            <a:endParaRPr lang="es-MX" sz="800" b="1" dirty="0"/>
          </a:p>
        </p:txBody>
      </p:sp>
    </p:spTree>
    <p:extLst>
      <p:ext uri="{BB962C8B-B14F-4D97-AF65-F5344CB8AC3E}">
        <p14:creationId xmlns:p14="http://schemas.microsoft.com/office/powerpoint/2010/main" val="2079002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09728" y="168484"/>
            <a:ext cx="6451106" cy="34826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lumMod val="50000"/>
                    <a:lumOff val="50000"/>
                  </a:schemeClr>
                </a:solidFill>
                <a:latin typeface="Soberana Texto"/>
                <a:ea typeface="+mj-ea"/>
                <a:cs typeface="Soberana Texto"/>
              </a:defRPr>
            </a:lvl1pPr>
          </a:lstStyle>
          <a:p>
            <a:r>
              <a:rPr lang="es-MX" sz="3200" dirty="0" smtClean="0">
                <a:solidFill>
                  <a:schemeClr val="tx1"/>
                </a:solidFill>
                <a:latin typeface="+mj-lt"/>
              </a:rPr>
              <a:t>Enfermedad de Chagas</a:t>
            </a:r>
            <a:endParaRPr lang="es-MX" sz="3200" dirty="0">
              <a:solidFill>
                <a:schemeClr val="tx1"/>
              </a:solidFill>
              <a:latin typeface="+mj-lt"/>
            </a:endParaRPr>
          </a:p>
        </p:txBody>
      </p:sp>
      <p:sp>
        <p:nvSpPr>
          <p:cNvPr id="5" name="CuadroTexto 4"/>
          <p:cNvSpPr txBox="1"/>
          <p:nvPr/>
        </p:nvSpPr>
        <p:spPr>
          <a:xfrm>
            <a:off x="3206296" y="2869329"/>
            <a:ext cx="2897935" cy="400110"/>
          </a:xfrm>
          <a:prstGeom prst="rect">
            <a:avLst/>
          </a:prstGeom>
          <a:noFill/>
        </p:spPr>
        <p:txBody>
          <a:bodyPr wrap="square" rtlCol="0">
            <a:spAutoFit/>
          </a:bodyPr>
          <a:lstStyle/>
          <a:p>
            <a:r>
              <a:rPr lang="es-MX" sz="2000" b="1" dirty="0" smtClean="0"/>
              <a:t>La comunicación efectiva</a:t>
            </a:r>
            <a:endParaRPr lang="es-MX" sz="2000" b="1" dirty="0"/>
          </a:p>
        </p:txBody>
      </p:sp>
      <p:pic>
        <p:nvPicPr>
          <p:cNvPr id="7" name="Imagen 6"/>
          <p:cNvPicPr>
            <a:picLocks noChangeAspect="1"/>
          </p:cNvPicPr>
          <p:nvPr/>
        </p:nvPicPr>
        <p:blipFill>
          <a:blip r:embed="rId2"/>
          <a:stretch>
            <a:fillRect/>
          </a:stretch>
        </p:blipFill>
        <p:spPr>
          <a:xfrm>
            <a:off x="422622" y="1226564"/>
            <a:ext cx="3601290" cy="1646304"/>
          </a:xfrm>
          <a:prstGeom prst="rect">
            <a:avLst/>
          </a:prstGeom>
        </p:spPr>
      </p:pic>
      <p:pic>
        <p:nvPicPr>
          <p:cNvPr id="8" name="Imagen 7"/>
          <p:cNvPicPr>
            <a:picLocks noChangeAspect="1"/>
          </p:cNvPicPr>
          <p:nvPr/>
        </p:nvPicPr>
        <p:blipFill>
          <a:blip r:embed="rId3"/>
          <a:stretch>
            <a:fillRect/>
          </a:stretch>
        </p:blipFill>
        <p:spPr>
          <a:xfrm>
            <a:off x="5025360" y="1367638"/>
            <a:ext cx="3232217" cy="1050912"/>
          </a:xfrm>
          <a:prstGeom prst="rect">
            <a:avLst/>
          </a:prstGeom>
        </p:spPr>
      </p:pic>
      <p:sp>
        <p:nvSpPr>
          <p:cNvPr id="9" name="Cruz 8"/>
          <p:cNvSpPr/>
          <p:nvPr/>
        </p:nvSpPr>
        <p:spPr>
          <a:xfrm>
            <a:off x="4255695" y="1882588"/>
            <a:ext cx="399569" cy="334256"/>
          </a:xfrm>
          <a:prstGeom prst="plus">
            <a:avLst>
              <a:gd name="adj" fmla="val 34195"/>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0" name="Flecha abajo 9"/>
          <p:cNvSpPr/>
          <p:nvPr/>
        </p:nvSpPr>
        <p:spPr>
          <a:xfrm>
            <a:off x="4309481" y="3457815"/>
            <a:ext cx="361150" cy="326574"/>
          </a:xfrm>
          <a:prstGeom prst="down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1" name="CuadroTexto 10"/>
          <p:cNvSpPr txBox="1"/>
          <p:nvPr/>
        </p:nvSpPr>
        <p:spPr>
          <a:xfrm>
            <a:off x="3221664" y="3979774"/>
            <a:ext cx="2897935" cy="1323439"/>
          </a:xfrm>
          <a:prstGeom prst="rect">
            <a:avLst/>
          </a:prstGeom>
          <a:noFill/>
        </p:spPr>
        <p:txBody>
          <a:bodyPr wrap="square" rtlCol="0">
            <a:spAutoFit/>
          </a:bodyPr>
          <a:lstStyle/>
          <a:p>
            <a:pPr algn="ctr"/>
            <a:r>
              <a:rPr lang="es-MX" sz="2000" b="1" dirty="0" smtClean="0"/>
              <a:t>Ha derivado en el envío de muestras para confirmación por el DGE/InDRE</a:t>
            </a:r>
            <a:endParaRPr lang="es-MX" sz="2000" b="1" dirty="0"/>
          </a:p>
        </p:txBody>
      </p:sp>
      <p:pic>
        <p:nvPicPr>
          <p:cNvPr id="12" name="Imagen 11"/>
          <p:cNvPicPr>
            <a:picLocks noChangeAspect="1"/>
          </p:cNvPicPr>
          <p:nvPr/>
        </p:nvPicPr>
        <p:blipFill>
          <a:blip r:embed="rId4"/>
          <a:stretch>
            <a:fillRect/>
          </a:stretch>
        </p:blipFill>
        <p:spPr>
          <a:xfrm>
            <a:off x="732564" y="3574444"/>
            <a:ext cx="1490703" cy="1333478"/>
          </a:xfrm>
          <a:prstGeom prst="teardrop">
            <a:avLst>
              <a:gd name="adj" fmla="val 104694"/>
            </a:avLst>
          </a:prstGeom>
        </p:spPr>
      </p:pic>
      <p:pic>
        <p:nvPicPr>
          <p:cNvPr id="13" name="Imagen 12"/>
          <p:cNvPicPr>
            <a:picLocks noChangeAspect="1"/>
          </p:cNvPicPr>
          <p:nvPr/>
        </p:nvPicPr>
        <p:blipFill>
          <a:blip r:embed="rId5"/>
          <a:stretch>
            <a:fillRect/>
          </a:stretch>
        </p:blipFill>
        <p:spPr>
          <a:xfrm flipH="1">
            <a:off x="6641468" y="3574444"/>
            <a:ext cx="1682863" cy="1257788"/>
          </a:xfrm>
          <a:prstGeom prst="teardrop">
            <a:avLst>
              <a:gd name="adj" fmla="val 97639"/>
            </a:avLst>
          </a:prstGeom>
        </p:spPr>
      </p:pic>
    </p:spTree>
    <p:extLst>
      <p:ext uri="{BB962C8B-B14F-4D97-AF65-F5344CB8AC3E}">
        <p14:creationId xmlns:p14="http://schemas.microsoft.com/office/powerpoint/2010/main" val="3658096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id="{06191928-611C-4E53-A866-71E8B24913A2}"/>
              </a:ext>
            </a:extLst>
          </p:cNvPr>
          <p:cNvSpPr>
            <a:spLocks noChangeArrowheads="1"/>
          </p:cNvSpPr>
          <p:nvPr/>
        </p:nvSpPr>
        <p:spPr bwMode="auto">
          <a:xfrm>
            <a:off x="109251" y="102202"/>
            <a:ext cx="4853188" cy="584775"/>
          </a:xfrm>
          <a:prstGeom prst="rect">
            <a:avLst/>
          </a:prstGeom>
          <a:noFill/>
          <a:ln w="12700">
            <a:noFill/>
            <a:miter lim="800000"/>
            <a:headEnd type="none" w="sm" len="sm"/>
            <a:tailEnd type="none" w="sm" len="sm"/>
          </a:ln>
        </p:spPr>
        <p:txBody>
          <a:bodyPr wrap="none">
            <a:spAutoFit/>
          </a:bodyPr>
          <a:lstStyle/>
          <a:p>
            <a:pPr eaLnBrk="0" hangingPunct="0"/>
            <a:r>
              <a:rPr lang="es-ES_tradnl" sz="3200" b="1" dirty="0">
                <a:solidFill>
                  <a:srgbClr val="00B050"/>
                </a:solidFill>
              </a:rPr>
              <a:t>Diagnóstico por laboratorio</a:t>
            </a:r>
            <a:endParaRPr lang="es-ES" sz="3200" b="1" dirty="0">
              <a:solidFill>
                <a:srgbClr val="00B050"/>
              </a:solidFill>
            </a:endParaRPr>
          </a:p>
        </p:txBody>
      </p:sp>
      <p:pic>
        <p:nvPicPr>
          <p:cNvPr id="6" name="Imagen 5">
            <a:extLst>
              <a:ext uri="{FF2B5EF4-FFF2-40B4-BE49-F238E27FC236}">
                <a16:creationId xmlns:a16="http://schemas.microsoft.com/office/drawing/2014/main" id="{F507057D-816A-463C-A038-F1D10AC4246A}"/>
              </a:ext>
            </a:extLst>
          </p:cNvPr>
          <p:cNvPicPr preferRelativeResize="0">
            <a:picLocks/>
          </p:cNvPicPr>
          <p:nvPr/>
        </p:nvPicPr>
        <p:blipFill rotWithShape="1">
          <a:blip r:embed="rId3"/>
          <a:srcRect l="5140" t="26666" r="70475" b="11725"/>
          <a:stretch/>
        </p:blipFill>
        <p:spPr>
          <a:xfrm>
            <a:off x="594928" y="2054648"/>
            <a:ext cx="1908000" cy="1044000"/>
          </a:xfrm>
          <a:prstGeom prst="rect">
            <a:avLst/>
          </a:prstGeom>
        </p:spPr>
      </p:pic>
      <p:pic>
        <p:nvPicPr>
          <p:cNvPr id="12" name="Imagen 11">
            <a:extLst>
              <a:ext uri="{FF2B5EF4-FFF2-40B4-BE49-F238E27FC236}">
                <a16:creationId xmlns:a16="http://schemas.microsoft.com/office/drawing/2014/main" id="{F507057D-816A-463C-A038-F1D10AC4246A}"/>
              </a:ext>
            </a:extLst>
          </p:cNvPr>
          <p:cNvPicPr preferRelativeResize="0">
            <a:picLocks/>
          </p:cNvPicPr>
          <p:nvPr/>
        </p:nvPicPr>
        <p:blipFill rotWithShape="1">
          <a:blip r:embed="rId3"/>
          <a:srcRect l="38308" t="26666" r="35734" b="11725"/>
          <a:stretch/>
        </p:blipFill>
        <p:spPr>
          <a:xfrm>
            <a:off x="3403360" y="2099973"/>
            <a:ext cx="1908000" cy="1044000"/>
          </a:xfrm>
          <a:prstGeom prst="rect">
            <a:avLst/>
          </a:prstGeom>
        </p:spPr>
      </p:pic>
      <p:pic>
        <p:nvPicPr>
          <p:cNvPr id="13" name="Imagen 12">
            <a:extLst>
              <a:ext uri="{FF2B5EF4-FFF2-40B4-BE49-F238E27FC236}">
                <a16:creationId xmlns:a16="http://schemas.microsoft.com/office/drawing/2014/main" id="{F507057D-816A-463C-A038-F1D10AC4246A}"/>
              </a:ext>
            </a:extLst>
          </p:cNvPr>
          <p:cNvPicPr>
            <a:picLocks noChangeAspect="1"/>
          </p:cNvPicPr>
          <p:nvPr/>
        </p:nvPicPr>
        <p:blipFill rotWithShape="1">
          <a:blip r:embed="rId3"/>
          <a:srcRect l="72666" t="26666" r="2567" b="11725"/>
          <a:stretch/>
        </p:blipFill>
        <p:spPr>
          <a:xfrm>
            <a:off x="6346419" y="2121800"/>
            <a:ext cx="1914670" cy="1044000"/>
          </a:xfrm>
          <a:prstGeom prst="rect">
            <a:avLst/>
          </a:prstGeom>
        </p:spPr>
      </p:pic>
      <p:sp>
        <p:nvSpPr>
          <p:cNvPr id="11" name="CuadroTexto 10">
            <a:extLst>
              <a:ext uri="{FF2B5EF4-FFF2-40B4-BE49-F238E27FC236}">
                <a16:creationId xmlns:a16="http://schemas.microsoft.com/office/drawing/2014/main" id="{F66F864B-6503-47A9-8F5C-FB3BF20C5749}"/>
              </a:ext>
            </a:extLst>
          </p:cNvPr>
          <p:cNvSpPr txBox="1"/>
          <p:nvPr/>
        </p:nvSpPr>
        <p:spPr>
          <a:xfrm>
            <a:off x="7079649" y="5958370"/>
            <a:ext cx="1967205" cy="307777"/>
          </a:xfrm>
          <a:prstGeom prst="rect">
            <a:avLst/>
          </a:prstGeom>
          <a:noFill/>
        </p:spPr>
        <p:txBody>
          <a:bodyPr wrap="none" rtlCol="0">
            <a:spAutoFit/>
          </a:bodyPr>
          <a:lstStyle/>
          <a:p>
            <a:r>
              <a:rPr lang="es-MX" sz="1400" dirty="0"/>
              <a:t>Fuentes: </a:t>
            </a:r>
            <a:r>
              <a:rPr lang="es-MX" sz="1400" dirty="0" err="1"/>
              <a:t>LECh-InDRE</a:t>
            </a:r>
            <a:endParaRPr lang="es-MX" sz="1400" dirty="0"/>
          </a:p>
        </p:txBody>
      </p:sp>
      <p:sp>
        <p:nvSpPr>
          <p:cNvPr id="15" name="CuadroTexto 14">
            <a:extLst>
              <a:ext uri="{FF2B5EF4-FFF2-40B4-BE49-F238E27FC236}">
                <a16:creationId xmlns:a16="http://schemas.microsoft.com/office/drawing/2014/main" id="{C9CA9012-EE12-4811-9F22-19F8D576D88D}"/>
              </a:ext>
            </a:extLst>
          </p:cNvPr>
          <p:cNvSpPr txBox="1"/>
          <p:nvPr/>
        </p:nvSpPr>
        <p:spPr>
          <a:xfrm>
            <a:off x="711004" y="4245921"/>
            <a:ext cx="2520242" cy="276999"/>
          </a:xfrm>
          <a:prstGeom prst="rect">
            <a:avLst/>
          </a:prstGeom>
          <a:noFill/>
        </p:spPr>
        <p:txBody>
          <a:bodyPr wrap="none" rtlCol="0">
            <a:spAutoFit/>
          </a:bodyPr>
          <a:lstStyle/>
          <a:p>
            <a:r>
              <a:rPr lang="es-MX" sz="1200" b="1" dirty="0"/>
              <a:t>Hemaglutinación indirecta (HAI)</a:t>
            </a:r>
          </a:p>
        </p:txBody>
      </p:sp>
      <p:sp>
        <p:nvSpPr>
          <p:cNvPr id="16" name="CuadroTexto 15">
            <a:extLst>
              <a:ext uri="{FF2B5EF4-FFF2-40B4-BE49-F238E27FC236}">
                <a16:creationId xmlns:a16="http://schemas.microsoft.com/office/drawing/2014/main" id="{7FB19E7B-08A9-435C-9A9C-B8F2FFDF17B2}"/>
              </a:ext>
            </a:extLst>
          </p:cNvPr>
          <p:cNvSpPr txBox="1"/>
          <p:nvPr/>
        </p:nvSpPr>
        <p:spPr>
          <a:xfrm>
            <a:off x="6435850" y="4281283"/>
            <a:ext cx="2744662" cy="276999"/>
          </a:xfrm>
          <a:prstGeom prst="rect">
            <a:avLst/>
          </a:prstGeom>
          <a:noFill/>
        </p:spPr>
        <p:txBody>
          <a:bodyPr wrap="none" rtlCol="0">
            <a:spAutoFit/>
          </a:bodyPr>
          <a:lstStyle/>
          <a:p>
            <a:r>
              <a:rPr lang="es-MX" sz="1200" b="1" dirty="0"/>
              <a:t>Inmunofluorescencia indirecta (IFI)</a:t>
            </a:r>
          </a:p>
        </p:txBody>
      </p:sp>
      <p:sp>
        <p:nvSpPr>
          <p:cNvPr id="17" name="CuadroTexto 16">
            <a:extLst>
              <a:ext uri="{FF2B5EF4-FFF2-40B4-BE49-F238E27FC236}">
                <a16:creationId xmlns:a16="http://schemas.microsoft.com/office/drawing/2014/main" id="{8C6FCDCA-8C93-4D81-BCE9-1A25415262EE}"/>
              </a:ext>
            </a:extLst>
          </p:cNvPr>
          <p:cNvSpPr txBox="1"/>
          <p:nvPr/>
        </p:nvSpPr>
        <p:spPr>
          <a:xfrm>
            <a:off x="3494786" y="4245920"/>
            <a:ext cx="2589170" cy="276999"/>
          </a:xfrm>
          <a:prstGeom prst="rect">
            <a:avLst/>
          </a:prstGeom>
          <a:noFill/>
        </p:spPr>
        <p:txBody>
          <a:bodyPr wrap="none" rtlCol="0">
            <a:spAutoFit/>
          </a:bodyPr>
          <a:lstStyle/>
          <a:p>
            <a:r>
              <a:rPr lang="es-MX" sz="1200" b="1" dirty="0" err="1"/>
              <a:t>Ensayoimunoenzimatico</a:t>
            </a:r>
            <a:r>
              <a:rPr lang="es-MX" sz="1200" b="1" dirty="0"/>
              <a:t> (ELISA)</a:t>
            </a:r>
          </a:p>
        </p:txBody>
      </p:sp>
      <p:pic>
        <p:nvPicPr>
          <p:cNvPr id="18" name="Picture 5">
            <a:extLst>
              <a:ext uri="{FF2B5EF4-FFF2-40B4-BE49-F238E27FC236}">
                <a16:creationId xmlns:a16="http://schemas.microsoft.com/office/drawing/2014/main" id="{8FEDBE5C-F34D-4359-AF2A-008EE2BC44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2401" y="4565966"/>
            <a:ext cx="2028311" cy="12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a:extLst>
              <a:ext uri="{FF2B5EF4-FFF2-40B4-BE49-F238E27FC236}">
                <a16:creationId xmlns:a16="http://schemas.microsoft.com/office/drawing/2014/main" id="{391E6083-DBE0-4AE4-BB80-A7C1B4F2EA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529796"/>
            <a:ext cx="1973669" cy="12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
            <a:extLst>
              <a:ext uri="{FF2B5EF4-FFF2-40B4-BE49-F238E27FC236}">
                <a16:creationId xmlns:a16="http://schemas.microsoft.com/office/drawing/2014/main" id="{21F83A20-F42F-4A43-9F1F-52888DD835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2082" y="4581264"/>
            <a:ext cx="1954869" cy="12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uadroTexto 20">
            <a:extLst>
              <a:ext uri="{FF2B5EF4-FFF2-40B4-BE49-F238E27FC236}">
                <a16:creationId xmlns:a16="http://schemas.microsoft.com/office/drawing/2014/main" id="{C9CA9012-EE12-4811-9F22-19F8D576D88D}"/>
              </a:ext>
            </a:extLst>
          </p:cNvPr>
          <p:cNvSpPr txBox="1"/>
          <p:nvPr/>
        </p:nvSpPr>
        <p:spPr>
          <a:xfrm>
            <a:off x="1054129" y="1746653"/>
            <a:ext cx="1194397" cy="276999"/>
          </a:xfrm>
          <a:prstGeom prst="rect">
            <a:avLst/>
          </a:prstGeom>
          <a:noFill/>
        </p:spPr>
        <p:txBody>
          <a:bodyPr wrap="square" rtlCol="0">
            <a:spAutoFit/>
          </a:bodyPr>
          <a:lstStyle/>
          <a:p>
            <a:r>
              <a:rPr lang="es-MX" sz="1200" b="1" dirty="0" smtClean="0"/>
              <a:t>Gota Gruesa</a:t>
            </a:r>
            <a:endParaRPr lang="es-MX" sz="1200" b="1" dirty="0"/>
          </a:p>
        </p:txBody>
      </p:sp>
      <p:sp>
        <p:nvSpPr>
          <p:cNvPr id="22" name="CuadroTexto 21">
            <a:extLst>
              <a:ext uri="{FF2B5EF4-FFF2-40B4-BE49-F238E27FC236}">
                <a16:creationId xmlns:a16="http://schemas.microsoft.com/office/drawing/2014/main" id="{C9CA9012-EE12-4811-9F22-19F8D576D88D}"/>
              </a:ext>
            </a:extLst>
          </p:cNvPr>
          <p:cNvSpPr txBox="1"/>
          <p:nvPr/>
        </p:nvSpPr>
        <p:spPr>
          <a:xfrm>
            <a:off x="3770883" y="1794678"/>
            <a:ext cx="1441779" cy="276999"/>
          </a:xfrm>
          <a:prstGeom prst="rect">
            <a:avLst/>
          </a:prstGeom>
          <a:noFill/>
        </p:spPr>
        <p:txBody>
          <a:bodyPr wrap="square" rtlCol="0">
            <a:spAutoFit/>
          </a:bodyPr>
          <a:lstStyle/>
          <a:p>
            <a:r>
              <a:rPr lang="es-MX" sz="1200" b="1" dirty="0" smtClean="0"/>
              <a:t>Extendido fino</a:t>
            </a:r>
            <a:endParaRPr lang="es-MX" sz="1200" b="1" dirty="0"/>
          </a:p>
        </p:txBody>
      </p:sp>
      <p:sp>
        <p:nvSpPr>
          <p:cNvPr id="23" name="CuadroTexto 22">
            <a:extLst>
              <a:ext uri="{FF2B5EF4-FFF2-40B4-BE49-F238E27FC236}">
                <a16:creationId xmlns:a16="http://schemas.microsoft.com/office/drawing/2014/main" id="{C9CA9012-EE12-4811-9F22-19F8D576D88D}"/>
              </a:ext>
            </a:extLst>
          </p:cNvPr>
          <p:cNvSpPr txBox="1"/>
          <p:nvPr/>
        </p:nvSpPr>
        <p:spPr>
          <a:xfrm>
            <a:off x="6588168" y="1777649"/>
            <a:ext cx="1475084" cy="276999"/>
          </a:xfrm>
          <a:prstGeom prst="rect">
            <a:avLst/>
          </a:prstGeom>
          <a:noFill/>
        </p:spPr>
        <p:txBody>
          <a:bodyPr wrap="none" rtlCol="0">
            <a:spAutoFit/>
          </a:bodyPr>
          <a:lstStyle/>
          <a:p>
            <a:r>
              <a:rPr lang="es-MX" sz="1200" b="1" dirty="0" err="1" smtClean="0"/>
              <a:t>Microhematocrito</a:t>
            </a:r>
            <a:endParaRPr lang="es-MX" sz="1200" b="1" dirty="0"/>
          </a:p>
        </p:txBody>
      </p:sp>
      <p:sp>
        <p:nvSpPr>
          <p:cNvPr id="25" name="Rectángulo 24"/>
          <p:cNvSpPr/>
          <p:nvPr/>
        </p:nvSpPr>
        <p:spPr>
          <a:xfrm>
            <a:off x="48273" y="1165855"/>
            <a:ext cx="8712423" cy="461665"/>
          </a:xfrm>
          <a:prstGeom prst="rect">
            <a:avLst/>
          </a:prstGeom>
        </p:spPr>
        <p:txBody>
          <a:bodyPr wrap="square">
            <a:spAutoFit/>
          </a:bodyPr>
          <a:lstStyle/>
          <a:p>
            <a:pPr lvl="0"/>
            <a:r>
              <a:rPr lang="es-MX" sz="2400" dirty="0" smtClean="0">
                <a:solidFill>
                  <a:srgbClr val="FF0000"/>
                </a:solidFill>
              </a:rPr>
              <a:t>Fase Aguda                   </a:t>
            </a:r>
            <a:r>
              <a:rPr lang="es-MX" sz="2400" dirty="0">
                <a:solidFill>
                  <a:srgbClr val="FF0000"/>
                </a:solidFill>
              </a:rPr>
              <a:t>Identificación </a:t>
            </a:r>
            <a:r>
              <a:rPr lang="es-MX" sz="2400" dirty="0" smtClean="0">
                <a:solidFill>
                  <a:srgbClr val="FF0000"/>
                </a:solidFill>
              </a:rPr>
              <a:t>directa     (sangre total)</a:t>
            </a:r>
            <a:endParaRPr lang="es-MX" sz="2400" dirty="0">
              <a:solidFill>
                <a:srgbClr val="FF0000"/>
              </a:solidFill>
            </a:endParaRPr>
          </a:p>
        </p:txBody>
      </p:sp>
      <p:sp>
        <p:nvSpPr>
          <p:cNvPr id="30" name="Rectángulo 29"/>
          <p:cNvSpPr/>
          <p:nvPr/>
        </p:nvSpPr>
        <p:spPr>
          <a:xfrm>
            <a:off x="82894" y="3645700"/>
            <a:ext cx="9143850" cy="461665"/>
          </a:xfrm>
          <a:prstGeom prst="rect">
            <a:avLst/>
          </a:prstGeom>
        </p:spPr>
        <p:txBody>
          <a:bodyPr wrap="none">
            <a:spAutoFit/>
          </a:bodyPr>
          <a:lstStyle/>
          <a:p>
            <a:pPr lvl="0"/>
            <a:r>
              <a:rPr lang="es-MX" sz="2400" dirty="0" smtClean="0">
                <a:solidFill>
                  <a:schemeClr val="accent1">
                    <a:lumMod val="50000"/>
                  </a:schemeClr>
                </a:solidFill>
              </a:rPr>
              <a:t>Fase Crónica                </a:t>
            </a:r>
            <a:r>
              <a:rPr lang="es-MX" sz="2400" dirty="0">
                <a:solidFill>
                  <a:schemeClr val="accent1">
                    <a:lumMod val="50000"/>
                  </a:schemeClr>
                </a:solidFill>
              </a:rPr>
              <a:t>Identificación </a:t>
            </a:r>
            <a:r>
              <a:rPr lang="es-MX" sz="2400" dirty="0" smtClean="0">
                <a:solidFill>
                  <a:schemeClr val="accent1">
                    <a:lumMod val="50000"/>
                  </a:schemeClr>
                </a:solidFill>
              </a:rPr>
              <a:t>indirecta   (suero o plasma)</a:t>
            </a:r>
            <a:endParaRPr lang="es-MX" sz="2400" dirty="0">
              <a:solidFill>
                <a:schemeClr val="accent1">
                  <a:lumMod val="50000"/>
                </a:schemeClr>
              </a:solidFill>
            </a:endParaRPr>
          </a:p>
        </p:txBody>
      </p:sp>
      <p:cxnSp>
        <p:nvCxnSpPr>
          <p:cNvPr id="32" name="Conector recto de flecha 31"/>
          <p:cNvCxnSpPr/>
          <p:nvPr/>
        </p:nvCxnSpPr>
        <p:spPr>
          <a:xfrm>
            <a:off x="1882012" y="1393334"/>
            <a:ext cx="775225" cy="0"/>
          </a:xfrm>
          <a:prstGeom prst="straightConnector1">
            <a:avLst/>
          </a:prstGeom>
          <a:ln w="28575">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p:cNvCxnSpPr/>
          <p:nvPr/>
        </p:nvCxnSpPr>
        <p:spPr>
          <a:xfrm>
            <a:off x="2025252" y="3876532"/>
            <a:ext cx="631985" cy="0"/>
          </a:xfrm>
          <a:prstGeom prst="straightConnector1">
            <a:avLst/>
          </a:prstGeom>
          <a:ln w="28575">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3" name="CuadroTexto 2"/>
          <p:cNvSpPr txBox="1"/>
          <p:nvPr/>
        </p:nvSpPr>
        <p:spPr>
          <a:xfrm>
            <a:off x="48273" y="5926378"/>
            <a:ext cx="9059779" cy="307777"/>
          </a:xfrm>
          <a:prstGeom prst="rect">
            <a:avLst/>
          </a:prstGeom>
          <a:solidFill>
            <a:schemeClr val="bg1"/>
          </a:solidFill>
        </p:spPr>
        <p:txBody>
          <a:bodyPr wrap="square" rtlCol="0">
            <a:spAutoFit/>
          </a:bodyPr>
          <a:lstStyle/>
          <a:p>
            <a:pPr algn="ctr"/>
            <a:r>
              <a:rPr lang="es-MX" sz="1400" b="1" dirty="0"/>
              <a:t>Los laboratorios de la RNLSP </a:t>
            </a:r>
            <a:r>
              <a:rPr lang="es-MX" sz="1400" b="1" dirty="0" smtClean="0"/>
              <a:t>utilizan para el diagnóstico </a:t>
            </a:r>
            <a:r>
              <a:rPr lang="es-MX" sz="1400" b="1" dirty="0"/>
              <a:t>antígenos recombinantes </a:t>
            </a:r>
            <a:r>
              <a:rPr lang="es-MX" sz="1400" b="1" dirty="0" smtClean="0"/>
              <a:t>(ELISA) y </a:t>
            </a:r>
            <a:r>
              <a:rPr lang="es-MX" sz="1400" b="1" dirty="0"/>
              <a:t>antígenos crudos </a:t>
            </a:r>
            <a:r>
              <a:rPr lang="es-MX" sz="1400" b="1" dirty="0" smtClean="0"/>
              <a:t>(</a:t>
            </a:r>
            <a:r>
              <a:rPr lang="es-MX" sz="1400" b="1" smtClean="0"/>
              <a:t>ELISA)</a:t>
            </a:r>
            <a:endParaRPr lang="es-MX" sz="1400" b="1" dirty="0"/>
          </a:p>
        </p:txBody>
      </p:sp>
      <p:sp>
        <p:nvSpPr>
          <p:cNvPr id="24" name="Rectángulo 23"/>
          <p:cNvSpPr/>
          <p:nvPr/>
        </p:nvSpPr>
        <p:spPr>
          <a:xfrm>
            <a:off x="2725255" y="6642556"/>
            <a:ext cx="6418745" cy="215444"/>
          </a:xfrm>
          <a:prstGeom prst="rect">
            <a:avLst/>
          </a:prstGeom>
        </p:spPr>
        <p:txBody>
          <a:bodyPr wrap="none">
            <a:spAutoFit/>
          </a:bodyPr>
          <a:lstStyle/>
          <a:p>
            <a:r>
              <a:rPr lang="es-MX" sz="800" b="1" dirty="0"/>
              <a:t>FUENTE: </a:t>
            </a:r>
            <a:r>
              <a:rPr lang="es-MX" sz="800" b="1" dirty="0" smtClean="0"/>
              <a:t>Dirección General de Epidemiología/Instituto de Diagnostico y Referencia Epidemiológicos /Secretaría </a:t>
            </a:r>
            <a:r>
              <a:rPr lang="es-MX" sz="800" b="1" dirty="0"/>
              <a:t>de Salud/Estados Unidos Mexicanos</a:t>
            </a:r>
          </a:p>
        </p:txBody>
      </p:sp>
    </p:spTree>
    <p:extLst>
      <p:ext uri="{BB962C8B-B14F-4D97-AF65-F5344CB8AC3E}">
        <p14:creationId xmlns:p14="http://schemas.microsoft.com/office/powerpoint/2010/main" val="1830842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Imagen 61"/>
          <p:cNvPicPr>
            <a:picLocks noChangeAspect="1"/>
          </p:cNvPicPr>
          <p:nvPr/>
        </p:nvPicPr>
        <p:blipFill rotWithShape="1">
          <a:blip r:embed="rId3"/>
          <a:srcRect l="18587" r="12305" b="8190"/>
          <a:stretch/>
        </p:blipFill>
        <p:spPr>
          <a:xfrm>
            <a:off x="4753954" y="2393958"/>
            <a:ext cx="2667353" cy="2129890"/>
          </a:xfrm>
          <a:prstGeom prst="rect">
            <a:avLst/>
          </a:prstGeom>
        </p:spPr>
      </p:pic>
      <p:sp>
        <p:nvSpPr>
          <p:cNvPr id="7" name="Rectangle 8">
            <a:extLst>
              <a:ext uri="{FF2B5EF4-FFF2-40B4-BE49-F238E27FC236}">
                <a16:creationId xmlns:a16="http://schemas.microsoft.com/office/drawing/2014/main" id="{FBA262C8-001B-48AE-875B-C3402501B9FC}"/>
              </a:ext>
            </a:extLst>
          </p:cNvPr>
          <p:cNvSpPr>
            <a:spLocks noChangeArrowheads="1"/>
          </p:cNvSpPr>
          <p:nvPr/>
        </p:nvSpPr>
        <p:spPr bwMode="auto">
          <a:xfrm>
            <a:off x="151828" y="97560"/>
            <a:ext cx="4625369" cy="523220"/>
          </a:xfrm>
          <a:prstGeom prst="rect">
            <a:avLst/>
          </a:prstGeom>
          <a:noFill/>
          <a:ln w="12700">
            <a:noFill/>
            <a:miter lim="800000"/>
            <a:headEnd type="none" w="sm" len="sm"/>
            <a:tailEnd type="none" w="sm" len="sm"/>
          </a:ln>
        </p:spPr>
        <p:txBody>
          <a:bodyPr wrap="none">
            <a:spAutoFit/>
          </a:bodyPr>
          <a:lstStyle/>
          <a:p>
            <a:pPr eaLnBrk="0" hangingPunct="0"/>
            <a:r>
              <a:rPr lang="es-ES_tradnl" sz="2800" b="1" dirty="0" smtClean="0"/>
              <a:t>Cobertura Diagnóstica</a:t>
            </a:r>
            <a:r>
              <a:rPr lang="es-ES_tradnl" sz="2800" b="1" dirty="0"/>
              <a:t>: RNLSP</a:t>
            </a:r>
            <a:endParaRPr lang="es-ES" sz="2800" b="1" dirty="0"/>
          </a:p>
        </p:txBody>
      </p:sp>
      <p:grpSp>
        <p:nvGrpSpPr>
          <p:cNvPr id="9" name="8 Grupo"/>
          <p:cNvGrpSpPr/>
          <p:nvPr/>
        </p:nvGrpSpPr>
        <p:grpSpPr bwMode="auto">
          <a:xfrm>
            <a:off x="107504" y="2707715"/>
            <a:ext cx="6280728" cy="3853931"/>
            <a:chOff x="755576" y="836712"/>
            <a:chExt cx="7488832" cy="4910125"/>
          </a:xfrm>
          <a:solidFill>
            <a:srgbClr val="92D050"/>
          </a:solidFill>
        </p:grpSpPr>
        <p:sp>
          <p:nvSpPr>
            <p:cNvPr id="12" name="Freeform 3"/>
            <p:cNvSpPr>
              <a:spLocks noEditPoints="1"/>
            </p:cNvSpPr>
            <p:nvPr/>
          </p:nvSpPr>
          <p:spPr bwMode="auto">
            <a:xfrm>
              <a:off x="755576" y="836712"/>
              <a:ext cx="1082664" cy="1271824"/>
            </a:xfrm>
            <a:custGeom>
              <a:avLst/>
              <a:gdLst>
                <a:gd name="T0" fmla="*/ 369 w 446"/>
                <a:gd name="T1" fmla="*/ 290 h 402"/>
                <a:gd name="T2" fmla="*/ 359 w 446"/>
                <a:gd name="T3" fmla="*/ 272 h 402"/>
                <a:gd name="T4" fmla="*/ 380 w 446"/>
                <a:gd name="T5" fmla="*/ 281 h 402"/>
                <a:gd name="T6" fmla="*/ 400 w 446"/>
                <a:gd name="T7" fmla="*/ 302 h 402"/>
                <a:gd name="T8" fmla="*/ 195 w 446"/>
                <a:gd name="T9" fmla="*/ 398 h 402"/>
                <a:gd name="T10" fmla="*/ 190 w 446"/>
                <a:gd name="T11" fmla="*/ 380 h 402"/>
                <a:gd name="T12" fmla="*/ 195 w 446"/>
                <a:gd name="T13" fmla="*/ 376 h 402"/>
                <a:gd name="T14" fmla="*/ 210 w 446"/>
                <a:gd name="T15" fmla="*/ 65 h 402"/>
                <a:gd name="T16" fmla="*/ 226 w 446"/>
                <a:gd name="T17" fmla="*/ 78 h 402"/>
                <a:gd name="T18" fmla="*/ 231 w 446"/>
                <a:gd name="T19" fmla="*/ 99 h 402"/>
                <a:gd name="T20" fmla="*/ 231 w 446"/>
                <a:gd name="T21" fmla="*/ 147 h 402"/>
                <a:gd name="T22" fmla="*/ 251 w 446"/>
                <a:gd name="T23" fmla="*/ 190 h 402"/>
                <a:gd name="T24" fmla="*/ 272 w 446"/>
                <a:gd name="T25" fmla="*/ 238 h 402"/>
                <a:gd name="T26" fmla="*/ 292 w 446"/>
                <a:gd name="T27" fmla="*/ 251 h 402"/>
                <a:gd name="T28" fmla="*/ 349 w 446"/>
                <a:gd name="T29" fmla="*/ 294 h 402"/>
                <a:gd name="T30" fmla="*/ 364 w 446"/>
                <a:gd name="T31" fmla="*/ 320 h 402"/>
                <a:gd name="T32" fmla="*/ 369 w 446"/>
                <a:gd name="T33" fmla="*/ 320 h 402"/>
                <a:gd name="T34" fmla="*/ 385 w 446"/>
                <a:gd name="T35" fmla="*/ 333 h 402"/>
                <a:gd name="T36" fmla="*/ 405 w 446"/>
                <a:gd name="T37" fmla="*/ 359 h 402"/>
                <a:gd name="T38" fmla="*/ 431 w 446"/>
                <a:gd name="T39" fmla="*/ 376 h 402"/>
                <a:gd name="T40" fmla="*/ 446 w 446"/>
                <a:gd name="T41" fmla="*/ 402 h 402"/>
                <a:gd name="T42" fmla="*/ 303 w 446"/>
                <a:gd name="T43" fmla="*/ 385 h 402"/>
                <a:gd name="T44" fmla="*/ 308 w 446"/>
                <a:gd name="T45" fmla="*/ 359 h 402"/>
                <a:gd name="T46" fmla="*/ 287 w 446"/>
                <a:gd name="T47" fmla="*/ 341 h 402"/>
                <a:gd name="T48" fmla="*/ 267 w 446"/>
                <a:gd name="T49" fmla="*/ 320 h 402"/>
                <a:gd name="T50" fmla="*/ 251 w 446"/>
                <a:gd name="T51" fmla="*/ 315 h 402"/>
                <a:gd name="T52" fmla="*/ 241 w 446"/>
                <a:gd name="T53" fmla="*/ 298 h 402"/>
                <a:gd name="T54" fmla="*/ 190 w 446"/>
                <a:gd name="T55" fmla="*/ 272 h 402"/>
                <a:gd name="T56" fmla="*/ 154 w 446"/>
                <a:gd name="T57" fmla="*/ 255 h 402"/>
                <a:gd name="T58" fmla="*/ 138 w 446"/>
                <a:gd name="T59" fmla="*/ 238 h 402"/>
                <a:gd name="T60" fmla="*/ 128 w 446"/>
                <a:gd name="T61" fmla="*/ 203 h 402"/>
                <a:gd name="T62" fmla="*/ 113 w 446"/>
                <a:gd name="T63" fmla="*/ 190 h 402"/>
                <a:gd name="T64" fmla="*/ 113 w 446"/>
                <a:gd name="T65" fmla="*/ 199 h 402"/>
                <a:gd name="T66" fmla="*/ 92 w 446"/>
                <a:gd name="T67" fmla="*/ 155 h 402"/>
                <a:gd name="T68" fmla="*/ 82 w 446"/>
                <a:gd name="T69" fmla="*/ 138 h 402"/>
                <a:gd name="T70" fmla="*/ 51 w 446"/>
                <a:gd name="T71" fmla="*/ 104 h 402"/>
                <a:gd name="T72" fmla="*/ 46 w 446"/>
                <a:gd name="T73" fmla="*/ 91 h 402"/>
                <a:gd name="T74" fmla="*/ 51 w 446"/>
                <a:gd name="T75" fmla="*/ 73 h 402"/>
                <a:gd name="T76" fmla="*/ 25 w 446"/>
                <a:gd name="T77" fmla="*/ 60 h 402"/>
                <a:gd name="T78" fmla="*/ 0 w 446"/>
                <a:gd name="T79" fmla="*/ 21 h 402"/>
                <a:gd name="T80" fmla="*/ 241 w 446"/>
                <a:gd name="T81" fmla="*/ 0 h 402"/>
                <a:gd name="T82" fmla="*/ 220 w 446"/>
                <a:gd name="T83" fmla="*/ 17 h 402"/>
                <a:gd name="T84" fmla="*/ 215 w 446"/>
                <a:gd name="T85" fmla="*/ 47 h 4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46"/>
                <a:gd name="T130" fmla="*/ 0 h 402"/>
                <a:gd name="T131" fmla="*/ 446 w 446"/>
                <a:gd name="T132" fmla="*/ 402 h 40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46" h="402">
                  <a:moveTo>
                    <a:pt x="405" y="315"/>
                  </a:moveTo>
                  <a:lnTo>
                    <a:pt x="395" y="311"/>
                  </a:lnTo>
                  <a:lnTo>
                    <a:pt x="369" y="290"/>
                  </a:lnTo>
                  <a:lnTo>
                    <a:pt x="364" y="290"/>
                  </a:lnTo>
                  <a:lnTo>
                    <a:pt x="354" y="277"/>
                  </a:lnTo>
                  <a:lnTo>
                    <a:pt x="359" y="272"/>
                  </a:lnTo>
                  <a:lnTo>
                    <a:pt x="359" y="268"/>
                  </a:lnTo>
                  <a:lnTo>
                    <a:pt x="374" y="277"/>
                  </a:lnTo>
                  <a:lnTo>
                    <a:pt x="380" y="281"/>
                  </a:lnTo>
                  <a:lnTo>
                    <a:pt x="380" y="290"/>
                  </a:lnTo>
                  <a:lnTo>
                    <a:pt x="400" y="290"/>
                  </a:lnTo>
                  <a:lnTo>
                    <a:pt x="400" y="302"/>
                  </a:lnTo>
                  <a:lnTo>
                    <a:pt x="405" y="311"/>
                  </a:lnTo>
                  <a:lnTo>
                    <a:pt x="405" y="315"/>
                  </a:lnTo>
                  <a:close/>
                  <a:moveTo>
                    <a:pt x="195" y="398"/>
                  </a:moveTo>
                  <a:lnTo>
                    <a:pt x="185" y="393"/>
                  </a:lnTo>
                  <a:lnTo>
                    <a:pt x="179" y="393"/>
                  </a:lnTo>
                  <a:lnTo>
                    <a:pt x="190" y="380"/>
                  </a:lnTo>
                  <a:lnTo>
                    <a:pt x="185" y="376"/>
                  </a:lnTo>
                  <a:lnTo>
                    <a:pt x="190" y="372"/>
                  </a:lnTo>
                  <a:lnTo>
                    <a:pt x="195" y="376"/>
                  </a:lnTo>
                  <a:lnTo>
                    <a:pt x="200" y="385"/>
                  </a:lnTo>
                  <a:lnTo>
                    <a:pt x="195" y="398"/>
                  </a:lnTo>
                  <a:close/>
                  <a:moveTo>
                    <a:pt x="210" y="65"/>
                  </a:moveTo>
                  <a:lnTo>
                    <a:pt x="210" y="69"/>
                  </a:lnTo>
                  <a:lnTo>
                    <a:pt x="220" y="69"/>
                  </a:lnTo>
                  <a:lnTo>
                    <a:pt x="226" y="78"/>
                  </a:lnTo>
                  <a:lnTo>
                    <a:pt x="231" y="78"/>
                  </a:lnTo>
                  <a:lnTo>
                    <a:pt x="236" y="91"/>
                  </a:lnTo>
                  <a:lnTo>
                    <a:pt x="231" y="99"/>
                  </a:lnTo>
                  <a:lnTo>
                    <a:pt x="226" y="134"/>
                  </a:lnTo>
                  <a:lnTo>
                    <a:pt x="231" y="138"/>
                  </a:lnTo>
                  <a:lnTo>
                    <a:pt x="231" y="147"/>
                  </a:lnTo>
                  <a:lnTo>
                    <a:pt x="246" y="151"/>
                  </a:lnTo>
                  <a:lnTo>
                    <a:pt x="246" y="173"/>
                  </a:lnTo>
                  <a:lnTo>
                    <a:pt x="251" y="190"/>
                  </a:lnTo>
                  <a:lnTo>
                    <a:pt x="251" y="212"/>
                  </a:lnTo>
                  <a:lnTo>
                    <a:pt x="262" y="229"/>
                  </a:lnTo>
                  <a:lnTo>
                    <a:pt x="272" y="238"/>
                  </a:lnTo>
                  <a:lnTo>
                    <a:pt x="277" y="246"/>
                  </a:lnTo>
                  <a:lnTo>
                    <a:pt x="287" y="251"/>
                  </a:lnTo>
                  <a:lnTo>
                    <a:pt x="292" y="251"/>
                  </a:lnTo>
                  <a:lnTo>
                    <a:pt x="308" y="264"/>
                  </a:lnTo>
                  <a:lnTo>
                    <a:pt x="344" y="285"/>
                  </a:lnTo>
                  <a:lnTo>
                    <a:pt x="349" y="294"/>
                  </a:lnTo>
                  <a:lnTo>
                    <a:pt x="349" y="298"/>
                  </a:lnTo>
                  <a:lnTo>
                    <a:pt x="364" y="307"/>
                  </a:lnTo>
                  <a:lnTo>
                    <a:pt x="364" y="320"/>
                  </a:lnTo>
                  <a:lnTo>
                    <a:pt x="364" y="324"/>
                  </a:lnTo>
                  <a:lnTo>
                    <a:pt x="369" y="324"/>
                  </a:lnTo>
                  <a:lnTo>
                    <a:pt x="369" y="320"/>
                  </a:lnTo>
                  <a:lnTo>
                    <a:pt x="374" y="320"/>
                  </a:lnTo>
                  <a:lnTo>
                    <a:pt x="380" y="324"/>
                  </a:lnTo>
                  <a:lnTo>
                    <a:pt x="385" y="333"/>
                  </a:lnTo>
                  <a:lnTo>
                    <a:pt x="395" y="333"/>
                  </a:lnTo>
                  <a:lnTo>
                    <a:pt x="400" y="333"/>
                  </a:lnTo>
                  <a:lnTo>
                    <a:pt x="405" y="359"/>
                  </a:lnTo>
                  <a:lnTo>
                    <a:pt x="416" y="363"/>
                  </a:lnTo>
                  <a:lnTo>
                    <a:pt x="431" y="363"/>
                  </a:lnTo>
                  <a:lnTo>
                    <a:pt x="431" y="376"/>
                  </a:lnTo>
                  <a:lnTo>
                    <a:pt x="441" y="385"/>
                  </a:lnTo>
                  <a:lnTo>
                    <a:pt x="441" y="398"/>
                  </a:lnTo>
                  <a:lnTo>
                    <a:pt x="446" y="402"/>
                  </a:lnTo>
                  <a:lnTo>
                    <a:pt x="303" y="402"/>
                  </a:lnTo>
                  <a:lnTo>
                    <a:pt x="303" y="398"/>
                  </a:lnTo>
                  <a:lnTo>
                    <a:pt x="303" y="385"/>
                  </a:lnTo>
                  <a:lnTo>
                    <a:pt x="297" y="380"/>
                  </a:lnTo>
                  <a:lnTo>
                    <a:pt x="308" y="367"/>
                  </a:lnTo>
                  <a:lnTo>
                    <a:pt x="308" y="359"/>
                  </a:lnTo>
                  <a:lnTo>
                    <a:pt x="303" y="350"/>
                  </a:lnTo>
                  <a:lnTo>
                    <a:pt x="297" y="346"/>
                  </a:lnTo>
                  <a:lnTo>
                    <a:pt x="287" y="341"/>
                  </a:lnTo>
                  <a:lnTo>
                    <a:pt x="277" y="333"/>
                  </a:lnTo>
                  <a:lnTo>
                    <a:pt x="277" y="324"/>
                  </a:lnTo>
                  <a:lnTo>
                    <a:pt x="267" y="320"/>
                  </a:lnTo>
                  <a:lnTo>
                    <a:pt x="262" y="324"/>
                  </a:lnTo>
                  <a:lnTo>
                    <a:pt x="262" y="320"/>
                  </a:lnTo>
                  <a:lnTo>
                    <a:pt x="251" y="315"/>
                  </a:lnTo>
                  <a:lnTo>
                    <a:pt x="251" y="307"/>
                  </a:lnTo>
                  <a:lnTo>
                    <a:pt x="246" y="302"/>
                  </a:lnTo>
                  <a:lnTo>
                    <a:pt x="241" y="298"/>
                  </a:lnTo>
                  <a:lnTo>
                    <a:pt x="220" y="285"/>
                  </a:lnTo>
                  <a:lnTo>
                    <a:pt x="195" y="281"/>
                  </a:lnTo>
                  <a:lnTo>
                    <a:pt x="190" y="272"/>
                  </a:lnTo>
                  <a:lnTo>
                    <a:pt x="164" y="264"/>
                  </a:lnTo>
                  <a:lnTo>
                    <a:pt x="159" y="264"/>
                  </a:lnTo>
                  <a:lnTo>
                    <a:pt x="154" y="255"/>
                  </a:lnTo>
                  <a:lnTo>
                    <a:pt x="143" y="251"/>
                  </a:lnTo>
                  <a:lnTo>
                    <a:pt x="143" y="242"/>
                  </a:lnTo>
                  <a:lnTo>
                    <a:pt x="138" y="238"/>
                  </a:lnTo>
                  <a:lnTo>
                    <a:pt x="133" y="233"/>
                  </a:lnTo>
                  <a:lnTo>
                    <a:pt x="133" y="220"/>
                  </a:lnTo>
                  <a:lnTo>
                    <a:pt x="128" y="203"/>
                  </a:lnTo>
                  <a:lnTo>
                    <a:pt x="128" y="199"/>
                  </a:lnTo>
                  <a:lnTo>
                    <a:pt x="118" y="194"/>
                  </a:lnTo>
                  <a:lnTo>
                    <a:pt x="113" y="190"/>
                  </a:lnTo>
                  <a:lnTo>
                    <a:pt x="118" y="194"/>
                  </a:lnTo>
                  <a:lnTo>
                    <a:pt x="113" y="194"/>
                  </a:lnTo>
                  <a:lnTo>
                    <a:pt x="113" y="199"/>
                  </a:lnTo>
                  <a:lnTo>
                    <a:pt x="108" y="194"/>
                  </a:lnTo>
                  <a:lnTo>
                    <a:pt x="108" y="164"/>
                  </a:lnTo>
                  <a:lnTo>
                    <a:pt x="92" y="155"/>
                  </a:lnTo>
                  <a:lnTo>
                    <a:pt x="87" y="147"/>
                  </a:lnTo>
                  <a:lnTo>
                    <a:pt x="82" y="147"/>
                  </a:lnTo>
                  <a:lnTo>
                    <a:pt x="82" y="138"/>
                  </a:lnTo>
                  <a:lnTo>
                    <a:pt x="77" y="125"/>
                  </a:lnTo>
                  <a:lnTo>
                    <a:pt x="61" y="108"/>
                  </a:lnTo>
                  <a:lnTo>
                    <a:pt x="51" y="104"/>
                  </a:lnTo>
                  <a:lnTo>
                    <a:pt x="46" y="99"/>
                  </a:lnTo>
                  <a:lnTo>
                    <a:pt x="46" y="95"/>
                  </a:lnTo>
                  <a:lnTo>
                    <a:pt x="46" y="91"/>
                  </a:lnTo>
                  <a:lnTo>
                    <a:pt x="41" y="82"/>
                  </a:lnTo>
                  <a:lnTo>
                    <a:pt x="51" y="82"/>
                  </a:lnTo>
                  <a:lnTo>
                    <a:pt x="51" y="73"/>
                  </a:lnTo>
                  <a:lnTo>
                    <a:pt x="36" y="65"/>
                  </a:lnTo>
                  <a:lnTo>
                    <a:pt x="30" y="60"/>
                  </a:lnTo>
                  <a:lnTo>
                    <a:pt x="25" y="60"/>
                  </a:lnTo>
                  <a:lnTo>
                    <a:pt x="20" y="39"/>
                  </a:lnTo>
                  <a:lnTo>
                    <a:pt x="10" y="34"/>
                  </a:lnTo>
                  <a:lnTo>
                    <a:pt x="0" y="21"/>
                  </a:lnTo>
                  <a:lnTo>
                    <a:pt x="0" y="13"/>
                  </a:lnTo>
                  <a:lnTo>
                    <a:pt x="102" y="8"/>
                  </a:lnTo>
                  <a:lnTo>
                    <a:pt x="241" y="0"/>
                  </a:lnTo>
                  <a:lnTo>
                    <a:pt x="236" y="8"/>
                  </a:lnTo>
                  <a:lnTo>
                    <a:pt x="231" y="17"/>
                  </a:lnTo>
                  <a:lnTo>
                    <a:pt x="220" y="17"/>
                  </a:lnTo>
                  <a:lnTo>
                    <a:pt x="215" y="30"/>
                  </a:lnTo>
                  <a:lnTo>
                    <a:pt x="210" y="39"/>
                  </a:lnTo>
                  <a:lnTo>
                    <a:pt x="215" y="47"/>
                  </a:lnTo>
                  <a:lnTo>
                    <a:pt x="210" y="65"/>
                  </a:lnTo>
                  <a:close/>
                </a:path>
              </a:pathLst>
            </a:custGeom>
            <a:grpFill/>
            <a:ln w="7938">
              <a:solidFill>
                <a:srgbClr val="000000"/>
              </a:solidFill>
              <a:prstDash val="solid"/>
              <a:round/>
              <a:headEnd/>
              <a:tailEnd/>
            </a:ln>
          </p:spPr>
          <p:txBody>
            <a:bodyPr/>
            <a:lstStyle/>
            <a:p>
              <a:pPr eaLnBrk="1" hangingPunct="1">
                <a:defRPr/>
              </a:pPr>
              <a:endParaRPr lang="es-ES" sz="1400"/>
            </a:p>
          </p:txBody>
        </p:sp>
        <p:sp>
          <p:nvSpPr>
            <p:cNvPr id="15" name="Freeform 4"/>
            <p:cNvSpPr>
              <a:spLocks noEditPoints="1"/>
            </p:cNvSpPr>
            <p:nvPr/>
          </p:nvSpPr>
          <p:spPr bwMode="auto">
            <a:xfrm>
              <a:off x="1265351" y="2095881"/>
              <a:ext cx="1395811" cy="1407864"/>
            </a:xfrm>
            <a:custGeom>
              <a:avLst/>
              <a:gdLst>
                <a:gd name="T0" fmla="*/ 401 w 575"/>
                <a:gd name="T1" fmla="*/ 168 h 445"/>
                <a:gd name="T2" fmla="*/ 390 w 575"/>
                <a:gd name="T3" fmla="*/ 190 h 445"/>
                <a:gd name="T4" fmla="*/ 293 w 575"/>
                <a:gd name="T5" fmla="*/ 289 h 445"/>
                <a:gd name="T6" fmla="*/ 293 w 575"/>
                <a:gd name="T7" fmla="*/ 285 h 445"/>
                <a:gd name="T8" fmla="*/ 298 w 575"/>
                <a:gd name="T9" fmla="*/ 237 h 445"/>
                <a:gd name="T10" fmla="*/ 447 w 575"/>
                <a:gd name="T11" fmla="*/ 268 h 445"/>
                <a:gd name="T12" fmla="*/ 324 w 575"/>
                <a:gd name="T13" fmla="*/ 298 h 445"/>
                <a:gd name="T14" fmla="*/ 534 w 575"/>
                <a:gd name="T15" fmla="*/ 333 h 445"/>
                <a:gd name="T16" fmla="*/ 236 w 575"/>
                <a:gd name="T17" fmla="*/ 4 h 445"/>
                <a:gd name="T18" fmla="*/ 247 w 575"/>
                <a:gd name="T19" fmla="*/ 30 h 445"/>
                <a:gd name="T20" fmla="*/ 277 w 575"/>
                <a:gd name="T21" fmla="*/ 60 h 445"/>
                <a:gd name="T22" fmla="*/ 308 w 575"/>
                <a:gd name="T23" fmla="*/ 86 h 445"/>
                <a:gd name="T24" fmla="*/ 334 w 575"/>
                <a:gd name="T25" fmla="*/ 125 h 445"/>
                <a:gd name="T26" fmla="*/ 324 w 575"/>
                <a:gd name="T27" fmla="*/ 99 h 445"/>
                <a:gd name="T28" fmla="*/ 360 w 575"/>
                <a:gd name="T29" fmla="*/ 138 h 445"/>
                <a:gd name="T30" fmla="*/ 375 w 575"/>
                <a:gd name="T31" fmla="*/ 177 h 445"/>
                <a:gd name="T32" fmla="*/ 395 w 575"/>
                <a:gd name="T33" fmla="*/ 211 h 445"/>
                <a:gd name="T34" fmla="*/ 421 w 575"/>
                <a:gd name="T35" fmla="*/ 246 h 445"/>
                <a:gd name="T36" fmla="*/ 442 w 575"/>
                <a:gd name="T37" fmla="*/ 276 h 445"/>
                <a:gd name="T38" fmla="*/ 452 w 575"/>
                <a:gd name="T39" fmla="*/ 320 h 445"/>
                <a:gd name="T40" fmla="*/ 472 w 575"/>
                <a:gd name="T41" fmla="*/ 328 h 445"/>
                <a:gd name="T42" fmla="*/ 488 w 575"/>
                <a:gd name="T43" fmla="*/ 315 h 445"/>
                <a:gd name="T44" fmla="*/ 519 w 575"/>
                <a:gd name="T45" fmla="*/ 346 h 445"/>
                <a:gd name="T46" fmla="*/ 544 w 575"/>
                <a:gd name="T47" fmla="*/ 363 h 445"/>
                <a:gd name="T48" fmla="*/ 570 w 575"/>
                <a:gd name="T49" fmla="*/ 410 h 445"/>
                <a:gd name="T50" fmla="*/ 529 w 575"/>
                <a:gd name="T51" fmla="*/ 441 h 445"/>
                <a:gd name="T52" fmla="*/ 493 w 575"/>
                <a:gd name="T53" fmla="*/ 402 h 445"/>
                <a:gd name="T54" fmla="*/ 406 w 575"/>
                <a:gd name="T55" fmla="*/ 337 h 445"/>
                <a:gd name="T56" fmla="*/ 344 w 575"/>
                <a:gd name="T57" fmla="*/ 298 h 445"/>
                <a:gd name="T58" fmla="*/ 334 w 575"/>
                <a:gd name="T59" fmla="*/ 302 h 445"/>
                <a:gd name="T60" fmla="*/ 308 w 575"/>
                <a:gd name="T61" fmla="*/ 272 h 445"/>
                <a:gd name="T62" fmla="*/ 303 w 575"/>
                <a:gd name="T63" fmla="*/ 281 h 445"/>
                <a:gd name="T64" fmla="*/ 303 w 575"/>
                <a:gd name="T65" fmla="*/ 263 h 445"/>
                <a:gd name="T66" fmla="*/ 298 w 575"/>
                <a:gd name="T67" fmla="*/ 246 h 445"/>
                <a:gd name="T68" fmla="*/ 298 w 575"/>
                <a:gd name="T69" fmla="*/ 199 h 445"/>
                <a:gd name="T70" fmla="*/ 288 w 575"/>
                <a:gd name="T71" fmla="*/ 173 h 445"/>
                <a:gd name="T72" fmla="*/ 267 w 575"/>
                <a:gd name="T73" fmla="*/ 151 h 445"/>
                <a:gd name="T74" fmla="*/ 241 w 575"/>
                <a:gd name="T75" fmla="*/ 147 h 445"/>
                <a:gd name="T76" fmla="*/ 195 w 575"/>
                <a:gd name="T77" fmla="*/ 116 h 445"/>
                <a:gd name="T78" fmla="*/ 195 w 575"/>
                <a:gd name="T79" fmla="*/ 95 h 445"/>
                <a:gd name="T80" fmla="*/ 185 w 575"/>
                <a:gd name="T81" fmla="*/ 108 h 445"/>
                <a:gd name="T82" fmla="*/ 149 w 575"/>
                <a:gd name="T83" fmla="*/ 112 h 445"/>
                <a:gd name="T84" fmla="*/ 108 w 575"/>
                <a:gd name="T85" fmla="*/ 90 h 445"/>
                <a:gd name="T86" fmla="*/ 77 w 575"/>
                <a:gd name="T87" fmla="*/ 77 h 445"/>
                <a:gd name="T88" fmla="*/ 52 w 575"/>
                <a:gd name="T89" fmla="*/ 56 h 445"/>
                <a:gd name="T90" fmla="*/ 16 w 575"/>
                <a:gd name="T91" fmla="*/ 34 h 445"/>
                <a:gd name="T92" fmla="*/ 5 w 575"/>
                <a:gd name="T93" fmla="*/ 26 h 445"/>
                <a:gd name="T94" fmla="*/ 41 w 575"/>
                <a:gd name="T95" fmla="*/ 26 h 445"/>
                <a:gd name="T96" fmla="*/ 77 w 575"/>
                <a:gd name="T97" fmla="*/ 26 h 445"/>
                <a:gd name="T98" fmla="*/ 108 w 575"/>
                <a:gd name="T99" fmla="*/ 26 h 445"/>
                <a:gd name="T100" fmla="*/ 82 w 575"/>
                <a:gd name="T101" fmla="*/ 17 h 445"/>
                <a:gd name="T102" fmla="*/ 87 w 575"/>
                <a:gd name="T103" fmla="*/ 0 h 445"/>
                <a:gd name="T104" fmla="*/ 236 w 575"/>
                <a:gd name="T105" fmla="*/ 4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5"/>
                <a:gd name="T160" fmla="*/ 0 h 445"/>
                <a:gd name="T161" fmla="*/ 575 w 575"/>
                <a:gd name="T162" fmla="*/ 445 h 4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5" h="445">
                  <a:moveTo>
                    <a:pt x="390" y="190"/>
                  </a:moveTo>
                  <a:lnTo>
                    <a:pt x="385" y="190"/>
                  </a:lnTo>
                  <a:lnTo>
                    <a:pt x="390" y="173"/>
                  </a:lnTo>
                  <a:lnTo>
                    <a:pt x="401" y="168"/>
                  </a:lnTo>
                  <a:lnTo>
                    <a:pt x="401" y="173"/>
                  </a:lnTo>
                  <a:lnTo>
                    <a:pt x="406" y="177"/>
                  </a:lnTo>
                  <a:lnTo>
                    <a:pt x="395" y="173"/>
                  </a:lnTo>
                  <a:lnTo>
                    <a:pt x="390" y="190"/>
                  </a:lnTo>
                  <a:close/>
                  <a:moveTo>
                    <a:pt x="298" y="237"/>
                  </a:moveTo>
                  <a:lnTo>
                    <a:pt x="288" y="272"/>
                  </a:lnTo>
                  <a:lnTo>
                    <a:pt x="298" y="285"/>
                  </a:lnTo>
                  <a:lnTo>
                    <a:pt x="293" y="289"/>
                  </a:lnTo>
                  <a:lnTo>
                    <a:pt x="303" y="294"/>
                  </a:lnTo>
                  <a:lnTo>
                    <a:pt x="303" y="302"/>
                  </a:lnTo>
                  <a:lnTo>
                    <a:pt x="293" y="289"/>
                  </a:lnTo>
                  <a:lnTo>
                    <a:pt x="293" y="285"/>
                  </a:lnTo>
                  <a:lnTo>
                    <a:pt x="293" y="281"/>
                  </a:lnTo>
                  <a:lnTo>
                    <a:pt x="277" y="276"/>
                  </a:lnTo>
                  <a:lnTo>
                    <a:pt x="283" y="268"/>
                  </a:lnTo>
                  <a:lnTo>
                    <a:pt x="298" y="237"/>
                  </a:lnTo>
                  <a:close/>
                  <a:moveTo>
                    <a:pt x="442" y="255"/>
                  </a:moveTo>
                  <a:lnTo>
                    <a:pt x="452" y="259"/>
                  </a:lnTo>
                  <a:lnTo>
                    <a:pt x="457" y="272"/>
                  </a:lnTo>
                  <a:lnTo>
                    <a:pt x="447" y="268"/>
                  </a:lnTo>
                  <a:lnTo>
                    <a:pt x="442" y="255"/>
                  </a:lnTo>
                  <a:close/>
                  <a:moveTo>
                    <a:pt x="339" y="320"/>
                  </a:moveTo>
                  <a:lnTo>
                    <a:pt x="308" y="302"/>
                  </a:lnTo>
                  <a:lnTo>
                    <a:pt x="324" y="298"/>
                  </a:lnTo>
                  <a:lnTo>
                    <a:pt x="329" y="302"/>
                  </a:lnTo>
                  <a:lnTo>
                    <a:pt x="339" y="311"/>
                  </a:lnTo>
                  <a:lnTo>
                    <a:pt x="339" y="320"/>
                  </a:lnTo>
                  <a:close/>
                  <a:moveTo>
                    <a:pt x="534" y="333"/>
                  </a:moveTo>
                  <a:lnTo>
                    <a:pt x="524" y="328"/>
                  </a:lnTo>
                  <a:lnTo>
                    <a:pt x="519" y="315"/>
                  </a:lnTo>
                  <a:lnTo>
                    <a:pt x="534" y="333"/>
                  </a:lnTo>
                  <a:close/>
                  <a:moveTo>
                    <a:pt x="236" y="4"/>
                  </a:moveTo>
                  <a:lnTo>
                    <a:pt x="231" y="17"/>
                  </a:lnTo>
                  <a:lnTo>
                    <a:pt x="236" y="21"/>
                  </a:lnTo>
                  <a:lnTo>
                    <a:pt x="241" y="26"/>
                  </a:lnTo>
                  <a:lnTo>
                    <a:pt x="247" y="30"/>
                  </a:lnTo>
                  <a:lnTo>
                    <a:pt x="252" y="34"/>
                  </a:lnTo>
                  <a:lnTo>
                    <a:pt x="257" y="34"/>
                  </a:lnTo>
                  <a:lnTo>
                    <a:pt x="272" y="43"/>
                  </a:lnTo>
                  <a:lnTo>
                    <a:pt x="277" y="60"/>
                  </a:lnTo>
                  <a:lnTo>
                    <a:pt x="288" y="69"/>
                  </a:lnTo>
                  <a:lnTo>
                    <a:pt x="288" y="73"/>
                  </a:lnTo>
                  <a:lnTo>
                    <a:pt x="313" y="82"/>
                  </a:lnTo>
                  <a:lnTo>
                    <a:pt x="308" y="86"/>
                  </a:lnTo>
                  <a:lnTo>
                    <a:pt x="308" y="90"/>
                  </a:lnTo>
                  <a:lnTo>
                    <a:pt x="318" y="103"/>
                  </a:lnTo>
                  <a:lnTo>
                    <a:pt x="318" y="112"/>
                  </a:lnTo>
                  <a:lnTo>
                    <a:pt x="334" y="125"/>
                  </a:lnTo>
                  <a:lnTo>
                    <a:pt x="334" y="129"/>
                  </a:lnTo>
                  <a:lnTo>
                    <a:pt x="339" y="125"/>
                  </a:lnTo>
                  <a:lnTo>
                    <a:pt x="329" y="116"/>
                  </a:lnTo>
                  <a:lnTo>
                    <a:pt x="324" y="99"/>
                  </a:lnTo>
                  <a:lnTo>
                    <a:pt x="354" y="112"/>
                  </a:lnTo>
                  <a:lnTo>
                    <a:pt x="354" y="125"/>
                  </a:lnTo>
                  <a:lnTo>
                    <a:pt x="365" y="129"/>
                  </a:lnTo>
                  <a:lnTo>
                    <a:pt x="360" y="138"/>
                  </a:lnTo>
                  <a:lnTo>
                    <a:pt x="370" y="147"/>
                  </a:lnTo>
                  <a:lnTo>
                    <a:pt x="370" y="155"/>
                  </a:lnTo>
                  <a:lnTo>
                    <a:pt x="380" y="164"/>
                  </a:lnTo>
                  <a:lnTo>
                    <a:pt x="375" y="177"/>
                  </a:lnTo>
                  <a:lnTo>
                    <a:pt x="380" y="190"/>
                  </a:lnTo>
                  <a:lnTo>
                    <a:pt x="380" y="194"/>
                  </a:lnTo>
                  <a:lnTo>
                    <a:pt x="385" y="199"/>
                  </a:lnTo>
                  <a:lnTo>
                    <a:pt x="395" y="211"/>
                  </a:lnTo>
                  <a:lnTo>
                    <a:pt x="411" y="216"/>
                  </a:lnTo>
                  <a:lnTo>
                    <a:pt x="411" y="224"/>
                  </a:lnTo>
                  <a:lnTo>
                    <a:pt x="416" y="233"/>
                  </a:lnTo>
                  <a:lnTo>
                    <a:pt x="421" y="246"/>
                  </a:lnTo>
                  <a:lnTo>
                    <a:pt x="426" y="255"/>
                  </a:lnTo>
                  <a:lnTo>
                    <a:pt x="437" y="259"/>
                  </a:lnTo>
                  <a:lnTo>
                    <a:pt x="442" y="268"/>
                  </a:lnTo>
                  <a:lnTo>
                    <a:pt x="442" y="276"/>
                  </a:lnTo>
                  <a:lnTo>
                    <a:pt x="437" y="289"/>
                  </a:lnTo>
                  <a:lnTo>
                    <a:pt x="437" y="298"/>
                  </a:lnTo>
                  <a:lnTo>
                    <a:pt x="442" y="315"/>
                  </a:lnTo>
                  <a:lnTo>
                    <a:pt x="452" y="320"/>
                  </a:lnTo>
                  <a:lnTo>
                    <a:pt x="462" y="328"/>
                  </a:lnTo>
                  <a:lnTo>
                    <a:pt x="483" y="328"/>
                  </a:lnTo>
                  <a:lnTo>
                    <a:pt x="478" y="333"/>
                  </a:lnTo>
                  <a:lnTo>
                    <a:pt x="472" y="328"/>
                  </a:lnTo>
                  <a:lnTo>
                    <a:pt x="478" y="337"/>
                  </a:lnTo>
                  <a:lnTo>
                    <a:pt x="483" y="328"/>
                  </a:lnTo>
                  <a:lnTo>
                    <a:pt x="483" y="315"/>
                  </a:lnTo>
                  <a:lnTo>
                    <a:pt x="488" y="315"/>
                  </a:lnTo>
                  <a:lnTo>
                    <a:pt x="498" y="324"/>
                  </a:lnTo>
                  <a:lnTo>
                    <a:pt x="514" y="333"/>
                  </a:lnTo>
                  <a:lnTo>
                    <a:pt x="519" y="341"/>
                  </a:lnTo>
                  <a:lnTo>
                    <a:pt x="519" y="346"/>
                  </a:lnTo>
                  <a:lnTo>
                    <a:pt x="529" y="341"/>
                  </a:lnTo>
                  <a:lnTo>
                    <a:pt x="534" y="346"/>
                  </a:lnTo>
                  <a:lnTo>
                    <a:pt x="529" y="354"/>
                  </a:lnTo>
                  <a:lnTo>
                    <a:pt x="544" y="363"/>
                  </a:lnTo>
                  <a:lnTo>
                    <a:pt x="544" y="376"/>
                  </a:lnTo>
                  <a:lnTo>
                    <a:pt x="565" y="384"/>
                  </a:lnTo>
                  <a:lnTo>
                    <a:pt x="575" y="393"/>
                  </a:lnTo>
                  <a:lnTo>
                    <a:pt x="570" y="410"/>
                  </a:lnTo>
                  <a:lnTo>
                    <a:pt x="565" y="419"/>
                  </a:lnTo>
                  <a:lnTo>
                    <a:pt x="544" y="428"/>
                  </a:lnTo>
                  <a:lnTo>
                    <a:pt x="544" y="432"/>
                  </a:lnTo>
                  <a:lnTo>
                    <a:pt x="529" y="441"/>
                  </a:lnTo>
                  <a:lnTo>
                    <a:pt x="519" y="445"/>
                  </a:lnTo>
                  <a:lnTo>
                    <a:pt x="508" y="441"/>
                  </a:lnTo>
                  <a:lnTo>
                    <a:pt x="503" y="432"/>
                  </a:lnTo>
                  <a:lnTo>
                    <a:pt x="493" y="402"/>
                  </a:lnTo>
                  <a:lnTo>
                    <a:pt x="488" y="397"/>
                  </a:lnTo>
                  <a:lnTo>
                    <a:pt x="478" y="384"/>
                  </a:lnTo>
                  <a:lnTo>
                    <a:pt x="447" y="367"/>
                  </a:lnTo>
                  <a:lnTo>
                    <a:pt x="406" y="337"/>
                  </a:lnTo>
                  <a:lnTo>
                    <a:pt x="365" y="315"/>
                  </a:lnTo>
                  <a:lnTo>
                    <a:pt x="370" y="320"/>
                  </a:lnTo>
                  <a:lnTo>
                    <a:pt x="349" y="307"/>
                  </a:lnTo>
                  <a:lnTo>
                    <a:pt x="344" y="298"/>
                  </a:lnTo>
                  <a:lnTo>
                    <a:pt x="339" y="294"/>
                  </a:lnTo>
                  <a:lnTo>
                    <a:pt x="339" y="298"/>
                  </a:lnTo>
                  <a:lnTo>
                    <a:pt x="329" y="298"/>
                  </a:lnTo>
                  <a:lnTo>
                    <a:pt x="334" y="302"/>
                  </a:lnTo>
                  <a:lnTo>
                    <a:pt x="329" y="302"/>
                  </a:lnTo>
                  <a:lnTo>
                    <a:pt x="329" y="289"/>
                  </a:lnTo>
                  <a:lnTo>
                    <a:pt x="318" y="281"/>
                  </a:lnTo>
                  <a:lnTo>
                    <a:pt x="308" y="272"/>
                  </a:lnTo>
                  <a:lnTo>
                    <a:pt x="313" y="281"/>
                  </a:lnTo>
                  <a:lnTo>
                    <a:pt x="303" y="281"/>
                  </a:lnTo>
                  <a:lnTo>
                    <a:pt x="303" y="272"/>
                  </a:lnTo>
                  <a:lnTo>
                    <a:pt x="303" y="281"/>
                  </a:lnTo>
                  <a:lnTo>
                    <a:pt x="298" y="285"/>
                  </a:lnTo>
                  <a:lnTo>
                    <a:pt x="303" y="281"/>
                  </a:lnTo>
                  <a:lnTo>
                    <a:pt x="298" y="272"/>
                  </a:lnTo>
                  <a:lnTo>
                    <a:pt x="303" y="263"/>
                  </a:lnTo>
                  <a:lnTo>
                    <a:pt x="298" y="259"/>
                  </a:lnTo>
                  <a:lnTo>
                    <a:pt x="293" y="268"/>
                  </a:lnTo>
                  <a:lnTo>
                    <a:pt x="298" y="255"/>
                  </a:lnTo>
                  <a:lnTo>
                    <a:pt x="298" y="246"/>
                  </a:lnTo>
                  <a:lnTo>
                    <a:pt x="303" y="237"/>
                  </a:lnTo>
                  <a:lnTo>
                    <a:pt x="303" y="203"/>
                  </a:lnTo>
                  <a:lnTo>
                    <a:pt x="303" y="199"/>
                  </a:lnTo>
                  <a:lnTo>
                    <a:pt x="298" y="199"/>
                  </a:lnTo>
                  <a:lnTo>
                    <a:pt x="298" y="211"/>
                  </a:lnTo>
                  <a:lnTo>
                    <a:pt x="298" y="216"/>
                  </a:lnTo>
                  <a:lnTo>
                    <a:pt x="298" y="194"/>
                  </a:lnTo>
                  <a:lnTo>
                    <a:pt x="288" y="173"/>
                  </a:lnTo>
                  <a:lnTo>
                    <a:pt x="277" y="168"/>
                  </a:lnTo>
                  <a:lnTo>
                    <a:pt x="272" y="168"/>
                  </a:lnTo>
                  <a:lnTo>
                    <a:pt x="272" y="151"/>
                  </a:lnTo>
                  <a:lnTo>
                    <a:pt x="267" y="151"/>
                  </a:lnTo>
                  <a:lnTo>
                    <a:pt x="262" y="151"/>
                  </a:lnTo>
                  <a:lnTo>
                    <a:pt x="252" y="151"/>
                  </a:lnTo>
                  <a:lnTo>
                    <a:pt x="257" y="147"/>
                  </a:lnTo>
                  <a:lnTo>
                    <a:pt x="241" y="147"/>
                  </a:lnTo>
                  <a:lnTo>
                    <a:pt x="231" y="138"/>
                  </a:lnTo>
                  <a:lnTo>
                    <a:pt x="195" y="121"/>
                  </a:lnTo>
                  <a:lnTo>
                    <a:pt x="200" y="116"/>
                  </a:lnTo>
                  <a:lnTo>
                    <a:pt x="195" y="116"/>
                  </a:lnTo>
                  <a:lnTo>
                    <a:pt x="185" y="112"/>
                  </a:lnTo>
                  <a:lnTo>
                    <a:pt x="185" y="108"/>
                  </a:lnTo>
                  <a:lnTo>
                    <a:pt x="195" y="99"/>
                  </a:lnTo>
                  <a:lnTo>
                    <a:pt x="195" y="95"/>
                  </a:lnTo>
                  <a:lnTo>
                    <a:pt x="190" y="90"/>
                  </a:lnTo>
                  <a:lnTo>
                    <a:pt x="190" y="99"/>
                  </a:lnTo>
                  <a:lnTo>
                    <a:pt x="185" y="103"/>
                  </a:lnTo>
                  <a:lnTo>
                    <a:pt x="185" y="108"/>
                  </a:lnTo>
                  <a:lnTo>
                    <a:pt x="180" y="112"/>
                  </a:lnTo>
                  <a:lnTo>
                    <a:pt x="164" y="103"/>
                  </a:lnTo>
                  <a:lnTo>
                    <a:pt x="154" y="112"/>
                  </a:lnTo>
                  <a:lnTo>
                    <a:pt x="149" y="112"/>
                  </a:lnTo>
                  <a:lnTo>
                    <a:pt x="134" y="103"/>
                  </a:lnTo>
                  <a:lnTo>
                    <a:pt x="123" y="90"/>
                  </a:lnTo>
                  <a:lnTo>
                    <a:pt x="113" y="90"/>
                  </a:lnTo>
                  <a:lnTo>
                    <a:pt x="108" y="90"/>
                  </a:lnTo>
                  <a:lnTo>
                    <a:pt x="98" y="82"/>
                  </a:lnTo>
                  <a:lnTo>
                    <a:pt x="87" y="77"/>
                  </a:lnTo>
                  <a:lnTo>
                    <a:pt x="82" y="73"/>
                  </a:lnTo>
                  <a:lnTo>
                    <a:pt x="77" y="77"/>
                  </a:lnTo>
                  <a:lnTo>
                    <a:pt x="62" y="73"/>
                  </a:lnTo>
                  <a:lnTo>
                    <a:pt x="62" y="69"/>
                  </a:lnTo>
                  <a:lnTo>
                    <a:pt x="57" y="69"/>
                  </a:lnTo>
                  <a:lnTo>
                    <a:pt x="52" y="56"/>
                  </a:lnTo>
                  <a:lnTo>
                    <a:pt x="46" y="47"/>
                  </a:lnTo>
                  <a:lnTo>
                    <a:pt x="31" y="43"/>
                  </a:lnTo>
                  <a:lnTo>
                    <a:pt x="26" y="34"/>
                  </a:lnTo>
                  <a:lnTo>
                    <a:pt x="16" y="34"/>
                  </a:lnTo>
                  <a:lnTo>
                    <a:pt x="21" y="34"/>
                  </a:lnTo>
                  <a:lnTo>
                    <a:pt x="16" y="30"/>
                  </a:lnTo>
                  <a:lnTo>
                    <a:pt x="10" y="26"/>
                  </a:lnTo>
                  <a:lnTo>
                    <a:pt x="5" y="26"/>
                  </a:lnTo>
                  <a:lnTo>
                    <a:pt x="0" y="17"/>
                  </a:lnTo>
                  <a:lnTo>
                    <a:pt x="5" y="17"/>
                  </a:lnTo>
                  <a:lnTo>
                    <a:pt x="21" y="17"/>
                  </a:lnTo>
                  <a:lnTo>
                    <a:pt x="41" y="26"/>
                  </a:lnTo>
                  <a:lnTo>
                    <a:pt x="57" y="26"/>
                  </a:lnTo>
                  <a:lnTo>
                    <a:pt x="72" y="13"/>
                  </a:lnTo>
                  <a:lnTo>
                    <a:pt x="72" y="21"/>
                  </a:lnTo>
                  <a:lnTo>
                    <a:pt x="77" y="26"/>
                  </a:lnTo>
                  <a:lnTo>
                    <a:pt x="87" y="30"/>
                  </a:lnTo>
                  <a:lnTo>
                    <a:pt x="103" y="30"/>
                  </a:lnTo>
                  <a:lnTo>
                    <a:pt x="108" y="30"/>
                  </a:lnTo>
                  <a:lnTo>
                    <a:pt x="108" y="26"/>
                  </a:lnTo>
                  <a:lnTo>
                    <a:pt x="103" y="21"/>
                  </a:lnTo>
                  <a:lnTo>
                    <a:pt x="87" y="30"/>
                  </a:lnTo>
                  <a:lnTo>
                    <a:pt x="82" y="26"/>
                  </a:lnTo>
                  <a:lnTo>
                    <a:pt x="82" y="17"/>
                  </a:lnTo>
                  <a:lnTo>
                    <a:pt x="72" y="17"/>
                  </a:lnTo>
                  <a:lnTo>
                    <a:pt x="77" y="8"/>
                  </a:lnTo>
                  <a:lnTo>
                    <a:pt x="82" y="4"/>
                  </a:lnTo>
                  <a:lnTo>
                    <a:pt x="87" y="0"/>
                  </a:lnTo>
                  <a:lnTo>
                    <a:pt x="87" y="4"/>
                  </a:lnTo>
                  <a:lnTo>
                    <a:pt x="87" y="8"/>
                  </a:lnTo>
                  <a:lnTo>
                    <a:pt x="93" y="4"/>
                  </a:lnTo>
                  <a:lnTo>
                    <a:pt x="236" y="4"/>
                  </a:lnTo>
                  <a:close/>
                </a:path>
              </a:pathLst>
            </a:custGeom>
            <a:solidFill>
              <a:srgbClr val="006600"/>
            </a:solidFill>
            <a:ln w="7938">
              <a:solidFill>
                <a:srgbClr val="000000"/>
              </a:solidFill>
              <a:prstDash val="solid"/>
              <a:round/>
              <a:headEnd/>
              <a:tailEnd/>
            </a:ln>
          </p:spPr>
          <p:txBody>
            <a:bodyPr/>
            <a:lstStyle/>
            <a:p>
              <a:pPr eaLnBrk="1" hangingPunct="1">
                <a:defRPr/>
              </a:pPr>
              <a:endParaRPr lang="es-ES" sz="1400"/>
            </a:p>
          </p:txBody>
        </p:sp>
        <p:sp>
          <p:nvSpPr>
            <p:cNvPr id="16" name="Freeform 5"/>
            <p:cNvSpPr>
              <a:spLocks noEditPoints="1"/>
            </p:cNvSpPr>
            <p:nvPr/>
          </p:nvSpPr>
          <p:spPr bwMode="auto">
            <a:xfrm>
              <a:off x="3333579" y="3449962"/>
              <a:ext cx="674845" cy="642239"/>
            </a:xfrm>
            <a:custGeom>
              <a:avLst/>
              <a:gdLst>
                <a:gd name="T0" fmla="*/ 0 w 278"/>
                <a:gd name="T1" fmla="*/ 116 h 203"/>
                <a:gd name="T2" fmla="*/ 11 w 278"/>
                <a:gd name="T3" fmla="*/ 116 h 203"/>
                <a:gd name="T4" fmla="*/ 16 w 278"/>
                <a:gd name="T5" fmla="*/ 129 h 203"/>
                <a:gd name="T6" fmla="*/ 26 w 278"/>
                <a:gd name="T7" fmla="*/ 138 h 203"/>
                <a:gd name="T8" fmla="*/ 21 w 278"/>
                <a:gd name="T9" fmla="*/ 129 h 203"/>
                <a:gd name="T10" fmla="*/ 26 w 278"/>
                <a:gd name="T11" fmla="*/ 138 h 203"/>
                <a:gd name="T12" fmla="*/ 134 w 278"/>
                <a:gd name="T13" fmla="*/ 194 h 203"/>
                <a:gd name="T14" fmla="*/ 113 w 278"/>
                <a:gd name="T15" fmla="*/ 194 h 203"/>
                <a:gd name="T16" fmla="*/ 134 w 278"/>
                <a:gd name="T17" fmla="*/ 173 h 203"/>
                <a:gd name="T18" fmla="*/ 144 w 278"/>
                <a:gd name="T19" fmla="*/ 155 h 203"/>
                <a:gd name="T20" fmla="*/ 149 w 278"/>
                <a:gd name="T21" fmla="*/ 138 h 203"/>
                <a:gd name="T22" fmla="*/ 139 w 278"/>
                <a:gd name="T23" fmla="*/ 129 h 203"/>
                <a:gd name="T24" fmla="*/ 118 w 278"/>
                <a:gd name="T25" fmla="*/ 108 h 203"/>
                <a:gd name="T26" fmla="*/ 103 w 278"/>
                <a:gd name="T27" fmla="*/ 65 h 203"/>
                <a:gd name="T28" fmla="*/ 103 w 278"/>
                <a:gd name="T29" fmla="*/ 47 h 203"/>
                <a:gd name="T30" fmla="*/ 118 w 278"/>
                <a:gd name="T31" fmla="*/ 30 h 203"/>
                <a:gd name="T32" fmla="*/ 113 w 278"/>
                <a:gd name="T33" fmla="*/ 17 h 203"/>
                <a:gd name="T34" fmla="*/ 118 w 278"/>
                <a:gd name="T35" fmla="*/ 4 h 203"/>
                <a:gd name="T36" fmla="*/ 129 w 278"/>
                <a:gd name="T37" fmla="*/ 0 h 203"/>
                <a:gd name="T38" fmla="*/ 149 w 278"/>
                <a:gd name="T39" fmla="*/ 0 h 203"/>
                <a:gd name="T40" fmla="*/ 180 w 278"/>
                <a:gd name="T41" fmla="*/ 21 h 203"/>
                <a:gd name="T42" fmla="*/ 170 w 278"/>
                <a:gd name="T43" fmla="*/ 43 h 203"/>
                <a:gd name="T44" fmla="*/ 201 w 278"/>
                <a:gd name="T45" fmla="*/ 34 h 203"/>
                <a:gd name="T46" fmla="*/ 221 w 278"/>
                <a:gd name="T47" fmla="*/ 56 h 203"/>
                <a:gd name="T48" fmla="*/ 237 w 278"/>
                <a:gd name="T49" fmla="*/ 60 h 203"/>
                <a:gd name="T50" fmla="*/ 226 w 278"/>
                <a:gd name="T51" fmla="*/ 82 h 203"/>
                <a:gd name="T52" fmla="*/ 252 w 278"/>
                <a:gd name="T53" fmla="*/ 125 h 203"/>
                <a:gd name="T54" fmla="*/ 278 w 278"/>
                <a:gd name="T55" fmla="*/ 142 h 203"/>
                <a:gd name="T56" fmla="*/ 267 w 278"/>
                <a:gd name="T57" fmla="*/ 155 h 203"/>
                <a:gd name="T58" fmla="*/ 247 w 278"/>
                <a:gd name="T59" fmla="*/ 177 h 203"/>
                <a:gd name="T60" fmla="*/ 242 w 278"/>
                <a:gd name="T61" fmla="*/ 199 h 203"/>
                <a:gd name="T62" fmla="*/ 216 w 278"/>
                <a:gd name="T63" fmla="*/ 181 h 203"/>
                <a:gd name="T64" fmla="*/ 195 w 278"/>
                <a:gd name="T65" fmla="*/ 173 h 203"/>
                <a:gd name="T66" fmla="*/ 175 w 278"/>
                <a:gd name="T67" fmla="*/ 181 h 203"/>
                <a:gd name="T68" fmla="*/ 139 w 278"/>
                <a:gd name="T69" fmla="*/ 203 h 2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8"/>
                <a:gd name="T106" fmla="*/ 0 h 203"/>
                <a:gd name="T107" fmla="*/ 278 w 278"/>
                <a:gd name="T108" fmla="*/ 203 h 2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8" h="203">
                  <a:moveTo>
                    <a:pt x="6" y="125"/>
                  </a:moveTo>
                  <a:lnTo>
                    <a:pt x="0" y="116"/>
                  </a:lnTo>
                  <a:lnTo>
                    <a:pt x="6" y="112"/>
                  </a:lnTo>
                  <a:lnTo>
                    <a:pt x="11" y="116"/>
                  </a:lnTo>
                  <a:lnTo>
                    <a:pt x="16" y="121"/>
                  </a:lnTo>
                  <a:lnTo>
                    <a:pt x="16" y="129"/>
                  </a:lnTo>
                  <a:lnTo>
                    <a:pt x="6" y="125"/>
                  </a:lnTo>
                  <a:close/>
                  <a:moveTo>
                    <a:pt x="26" y="138"/>
                  </a:moveTo>
                  <a:lnTo>
                    <a:pt x="16" y="138"/>
                  </a:lnTo>
                  <a:lnTo>
                    <a:pt x="21" y="129"/>
                  </a:lnTo>
                  <a:lnTo>
                    <a:pt x="31" y="134"/>
                  </a:lnTo>
                  <a:lnTo>
                    <a:pt x="26" y="138"/>
                  </a:lnTo>
                  <a:close/>
                  <a:moveTo>
                    <a:pt x="139" y="203"/>
                  </a:moveTo>
                  <a:lnTo>
                    <a:pt x="134" y="194"/>
                  </a:lnTo>
                  <a:lnTo>
                    <a:pt x="124" y="194"/>
                  </a:lnTo>
                  <a:lnTo>
                    <a:pt x="113" y="194"/>
                  </a:lnTo>
                  <a:lnTo>
                    <a:pt x="118" y="190"/>
                  </a:lnTo>
                  <a:lnTo>
                    <a:pt x="134" y="173"/>
                  </a:lnTo>
                  <a:lnTo>
                    <a:pt x="144" y="168"/>
                  </a:lnTo>
                  <a:lnTo>
                    <a:pt x="144" y="155"/>
                  </a:lnTo>
                  <a:lnTo>
                    <a:pt x="144" y="147"/>
                  </a:lnTo>
                  <a:lnTo>
                    <a:pt x="149" y="138"/>
                  </a:lnTo>
                  <a:lnTo>
                    <a:pt x="144" y="129"/>
                  </a:lnTo>
                  <a:lnTo>
                    <a:pt x="139" y="129"/>
                  </a:lnTo>
                  <a:lnTo>
                    <a:pt x="124" y="121"/>
                  </a:lnTo>
                  <a:lnTo>
                    <a:pt x="118" y="108"/>
                  </a:lnTo>
                  <a:lnTo>
                    <a:pt x="103" y="90"/>
                  </a:lnTo>
                  <a:lnTo>
                    <a:pt x="103" y="65"/>
                  </a:lnTo>
                  <a:lnTo>
                    <a:pt x="98" y="47"/>
                  </a:lnTo>
                  <a:lnTo>
                    <a:pt x="103" y="47"/>
                  </a:lnTo>
                  <a:lnTo>
                    <a:pt x="124" y="43"/>
                  </a:lnTo>
                  <a:lnTo>
                    <a:pt x="118" y="30"/>
                  </a:lnTo>
                  <a:lnTo>
                    <a:pt x="108" y="26"/>
                  </a:lnTo>
                  <a:lnTo>
                    <a:pt x="113" y="17"/>
                  </a:lnTo>
                  <a:lnTo>
                    <a:pt x="124" y="13"/>
                  </a:lnTo>
                  <a:lnTo>
                    <a:pt x="118" y="4"/>
                  </a:lnTo>
                  <a:lnTo>
                    <a:pt x="124" y="0"/>
                  </a:lnTo>
                  <a:lnTo>
                    <a:pt x="129" y="0"/>
                  </a:lnTo>
                  <a:lnTo>
                    <a:pt x="134" y="0"/>
                  </a:lnTo>
                  <a:lnTo>
                    <a:pt x="149" y="0"/>
                  </a:lnTo>
                  <a:lnTo>
                    <a:pt x="175" y="8"/>
                  </a:lnTo>
                  <a:lnTo>
                    <a:pt x="180" y="21"/>
                  </a:lnTo>
                  <a:lnTo>
                    <a:pt x="170" y="30"/>
                  </a:lnTo>
                  <a:lnTo>
                    <a:pt x="170" y="43"/>
                  </a:lnTo>
                  <a:lnTo>
                    <a:pt x="190" y="30"/>
                  </a:lnTo>
                  <a:lnTo>
                    <a:pt x="201" y="34"/>
                  </a:lnTo>
                  <a:lnTo>
                    <a:pt x="206" y="47"/>
                  </a:lnTo>
                  <a:lnTo>
                    <a:pt x="221" y="56"/>
                  </a:lnTo>
                  <a:lnTo>
                    <a:pt x="237" y="52"/>
                  </a:lnTo>
                  <a:lnTo>
                    <a:pt x="237" y="60"/>
                  </a:lnTo>
                  <a:lnTo>
                    <a:pt x="237" y="65"/>
                  </a:lnTo>
                  <a:lnTo>
                    <a:pt x="226" y="82"/>
                  </a:lnTo>
                  <a:lnTo>
                    <a:pt x="262" y="108"/>
                  </a:lnTo>
                  <a:lnTo>
                    <a:pt x="252" y="125"/>
                  </a:lnTo>
                  <a:lnTo>
                    <a:pt x="247" y="129"/>
                  </a:lnTo>
                  <a:lnTo>
                    <a:pt x="278" y="142"/>
                  </a:lnTo>
                  <a:lnTo>
                    <a:pt x="272" y="151"/>
                  </a:lnTo>
                  <a:lnTo>
                    <a:pt x="267" y="155"/>
                  </a:lnTo>
                  <a:lnTo>
                    <a:pt x="247" y="160"/>
                  </a:lnTo>
                  <a:lnTo>
                    <a:pt x="247" y="177"/>
                  </a:lnTo>
                  <a:lnTo>
                    <a:pt x="242" y="186"/>
                  </a:lnTo>
                  <a:lnTo>
                    <a:pt x="242" y="199"/>
                  </a:lnTo>
                  <a:lnTo>
                    <a:pt x="221" y="190"/>
                  </a:lnTo>
                  <a:lnTo>
                    <a:pt x="216" y="181"/>
                  </a:lnTo>
                  <a:lnTo>
                    <a:pt x="206" y="181"/>
                  </a:lnTo>
                  <a:lnTo>
                    <a:pt x="195" y="173"/>
                  </a:lnTo>
                  <a:lnTo>
                    <a:pt x="190" y="173"/>
                  </a:lnTo>
                  <a:lnTo>
                    <a:pt x="175" y="181"/>
                  </a:lnTo>
                  <a:lnTo>
                    <a:pt x="160" y="181"/>
                  </a:lnTo>
                  <a:lnTo>
                    <a:pt x="139" y="203"/>
                  </a:lnTo>
                  <a:close/>
                </a:path>
              </a:pathLst>
            </a:custGeom>
            <a:grpFill/>
            <a:ln w="7938">
              <a:solidFill>
                <a:srgbClr val="000000"/>
              </a:solidFill>
              <a:prstDash val="solid"/>
              <a:round/>
              <a:headEnd/>
              <a:tailEnd/>
            </a:ln>
          </p:spPr>
          <p:txBody>
            <a:bodyPr/>
            <a:lstStyle/>
            <a:p>
              <a:pPr eaLnBrk="1" hangingPunct="1">
                <a:defRPr/>
              </a:pPr>
              <a:endParaRPr lang="es-ES" sz="1400"/>
            </a:p>
          </p:txBody>
        </p:sp>
        <p:sp>
          <p:nvSpPr>
            <p:cNvPr id="17" name="Freeform 6"/>
            <p:cNvSpPr>
              <a:spLocks/>
            </p:cNvSpPr>
            <p:nvPr/>
          </p:nvSpPr>
          <p:spPr bwMode="auto">
            <a:xfrm>
              <a:off x="3571474" y="3532219"/>
              <a:ext cx="1021977" cy="1025052"/>
            </a:xfrm>
            <a:custGeom>
              <a:avLst/>
              <a:gdLst>
                <a:gd name="T0" fmla="*/ 421 w 421"/>
                <a:gd name="T1" fmla="*/ 90 h 324"/>
                <a:gd name="T2" fmla="*/ 411 w 421"/>
                <a:gd name="T3" fmla="*/ 129 h 324"/>
                <a:gd name="T4" fmla="*/ 370 w 421"/>
                <a:gd name="T5" fmla="*/ 164 h 324"/>
                <a:gd name="T6" fmla="*/ 364 w 421"/>
                <a:gd name="T7" fmla="*/ 194 h 324"/>
                <a:gd name="T8" fmla="*/ 328 w 421"/>
                <a:gd name="T9" fmla="*/ 207 h 324"/>
                <a:gd name="T10" fmla="*/ 282 w 421"/>
                <a:gd name="T11" fmla="*/ 220 h 324"/>
                <a:gd name="T12" fmla="*/ 267 w 421"/>
                <a:gd name="T13" fmla="*/ 233 h 324"/>
                <a:gd name="T14" fmla="*/ 282 w 421"/>
                <a:gd name="T15" fmla="*/ 237 h 324"/>
                <a:gd name="T16" fmla="*/ 298 w 421"/>
                <a:gd name="T17" fmla="*/ 246 h 324"/>
                <a:gd name="T18" fmla="*/ 293 w 421"/>
                <a:gd name="T19" fmla="*/ 259 h 324"/>
                <a:gd name="T20" fmla="*/ 313 w 421"/>
                <a:gd name="T21" fmla="*/ 276 h 324"/>
                <a:gd name="T22" fmla="*/ 298 w 421"/>
                <a:gd name="T23" fmla="*/ 298 h 324"/>
                <a:gd name="T24" fmla="*/ 262 w 421"/>
                <a:gd name="T25" fmla="*/ 315 h 324"/>
                <a:gd name="T26" fmla="*/ 236 w 421"/>
                <a:gd name="T27" fmla="*/ 324 h 324"/>
                <a:gd name="T28" fmla="*/ 226 w 421"/>
                <a:gd name="T29" fmla="*/ 294 h 324"/>
                <a:gd name="T30" fmla="*/ 164 w 421"/>
                <a:gd name="T31" fmla="*/ 276 h 324"/>
                <a:gd name="T32" fmla="*/ 144 w 421"/>
                <a:gd name="T33" fmla="*/ 294 h 324"/>
                <a:gd name="T34" fmla="*/ 123 w 421"/>
                <a:gd name="T35" fmla="*/ 298 h 324"/>
                <a:gd name="T36" fmla="*/ 103 w 421"/>
                <a:gd name="T37" fmla="*/ 307 h 324"/>
                <a:gd name="T38" fmla="*/ 92 w 421"/>
                <a:gd name="T39" fmla="*/ 294 h 324"/>
                <a:gd name="T40" fmla="*/ 62 w 421"/>
                <a:gd name="T41" fmla="*/ 281 h 324"/>
                <a:gd name="T42" fmla="*/ 15 w 421"/>
                <a:gd name="T43" fmla="*/ 233 h 324"/>
                <a:gd name="T44" fmla="*/ 0 w 421"/>
                <a:gd name="T45" fmla="*/ 199 h 324"/>
                <a:gd name="T46" fmla="*/ 46 w 421"/>
                <a:gd name="T47" fmla="*/ 186 h 324"/>
                <a:gd name="T48" fmla="*/ 62 w 421"/>
                <a:gd name="T49" fmla="*/ 155 h 324"/>
                <a:gd name="T50" fmla="*/ 97 w 421"/>
                <a:gd name="T51" fmla="*/ 147 h 324"/>
                <a:gd name="T52" fmla="*/ 123 w 421"/>
                <a:gd name="T53" fmla="*/ 164 h 324"/>
                <a:gd name="T54" fmla="*/ 149 w 421"/>
                <a:gd name="T55" fmla="*/ 151 h 324"/>
                <a:gd name="T56" fmla="*/ 174 w 421"/>
                <a:gd name="T57" fmla="*/ 125 h 324"/>
                <a:gd name="T58" fmla="*/ 154 w 421"/>
                <a:gd name="T59" fmla="*/ 99 h 324"/>
                <a:gd name="T60" fmla="*/ 139 w 421"/>
                <a:gd name="T61" fmla="*/ 39 h 324"/>
                <a:gd name="T62" fmla="*/ 180 w 421"/>
                <a:gd name="T63" fmla="*/ 21 h 324"/>
                <a:gd name="T64" fmla="*/ 169 w 421"/>
                <a:gd name="T65" fmla="*/ 0 h 324"/>
                <a:gd name="T66" fmla="*/ 185 w 421"/>
                <a:gd name="T67" fmla="*/ 13 h 324"/>
                <a:gd name="T68" fmla="*/ 185 w 421"/>
                <a:gd name="T69" fmla="*/ 47 h 324"/>
                <a:gd name="T70" fmla="*/ 210 w 421"/>
                <a:gd name="T71" fmla="*/ 17 h 324"/>
                <a:gd name="T72" fmla="*/ 210 w 421"/>
                <a:gd name="T73" fmla="*/ 56 h 324"/>
                <a:gd name="T74" fmla="*/ 231 w 421"/>
                <a:gd name="T75" fmla="*/ 26 h 324"/>
                <a:gd name="T76" fmla="*/ 251 w 421"/>
                <a:gd name="T77" fmla="*/ 39 h 324"/>
                <a:gd name="T78" fmla="*/ 262 w 421"/>
                <a:gd name="T79" fmla="*/ 56 h 324"/>
                <a:gd name="T80" fmla="*/ 231 w 421"/>
                <a:gd name="T81" fmla="*/ 69 h 324"/>
                <a:gd name="T82" fmla="*/ 221 w 421"/>
                <a:gd name="T83" fmla="*/ 86 h 324"/>
                <a:gd name="T84" fmla="*/ 200 w 421"/>
                <a:gd name="T85" fmla="*/ 103 h 324"/>
                <a:gd name="T86" fmla="*/ 195 w 421"/>
                <a:gd name="T87" fmla="*/ 129 h 324"/>
                <a:gd name="T88" fmla="*/ 210 w 421"/>
                <a:gd name="T89" fmla="*/ 134 h 324"/>
                <a:gd name="T90" fmla="*/ 267 w 421"/>
                <a:gd name="T91" fmla="*/ 134 h 324"/>
                <a:gd name="T92" fmla="*/ 282 w 421"/>
                <a:gd name="T93" fmla="*/ 121 h 324"/>
                <a:gd name="T94" fmla="*/ 308 w 421"/>
                <a:gd name="T95" fmla="*/ 103 h 324"/>
                <a:gd name="T96" fmla="*/ 308 w 421"/>
                <a:gd name="T97" fmla="*/ 82 h 324"/>
                <a:gd name="T98" fmla="*/ 364 w 421"/>
                <a:gd name="T99" fmla="*/ 82 h 324"/>
                <a:gd name="T100" fmla="*/ 390 w 421"/>
                <a:gd name="T101" fmla="*/ 60 h 3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21"/>
                <a:gd name="T154" fmla="*/ 0 h 324"/>
                <a:gd name="T155" fmla="*/ 421 w 421"/>
                <a:gd name="T156" fmla="*/ 324 h 3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21" h="324">
                  <a:moveTo>
                    <a:pt x="421" y="77"/>
                  </a:moveTo>
                  <a:lnTo>
                    <a:pt x="416" y="82"/>
                  </a:lnTo>
                  <a:lnTo>
                    <a:pt x="421" y="90"/>
                  </a:lnTo>
                  <a:lnTo>
                    <a:pt x="411" y="103"/>
                  </a:lnTo>
                  <a:lnTo>
                    <a:pt x="416" y="121"/>
                  </a:lnTo>
                  <a:lnTo>
                    <a:pt x="411" y="129"/>
                  </a:lnTo>
                  <a:lnTo>
                    <a:pt x="390" y="134"/>
                  </a:lnTo>
                  <a:lnTo>
                    <a:pt x="390" y="138"/>
                  </a:lnTo>
                  <a:lnTo>
                    <a:pt x="370" y="164"/>
                  </a:lnTo>
                  <a:lnTo>
                    <a:pt x="364" y="168"/>
                  </a:lnTo>
                  <a:lnTo>
                    <a:pt x="375" y="186"/>
                  </a:lnTo>
                  <a:lnTo>
                    <a:pt x="364" y="194"/>
                  </a:lnTo>
                  <a:lnTo>
                    <a:pt x="364" y="203"/>
                  </a:lnTo>
                  <a:lnTo>
                    <a:pt x="354" y="203"/>
                  </a:lnTo>
                  <a:lnTo>
                    <a:pt x="328" y="207"/>
                  </a:lnTo>
                  <a:lnTo>
                    <a:pt x="313" y="216"/>
                  </a:lnTo>
                  <a:lnTo>
                    <a:pt x="298" y="216"/>
                  </a:lnTo>
                  <a:lnTo>
                    <a:pt x="282" y="220"/>
                  </a:lnTo>
                  <a:lnTo>
                    <a:pt x="267" y="224"/>
                  </a:lnTo>
                  <a:lnTo>
                    <a:pt x="262" y="233"/>
                  </a:lnTo>
                  <a:lnTo>
                    <a:pt x="267" y="233"/>
                  </a:lnTo>
                  <a:lnTo>
                    <a:pt x="267" y="237"/>
                  </a:lnTo>
                  <a:lnTo>
                    <a:pt x="272" y="242"/>
                  </a:lnTo>
                  <a:lnTo>
                    <a:pt x="282" y="237"/>
                  </a:lnTo>
                  <a:lnTo>
                    <a:pt x="282" y="242"/>
                  </a:lnTo>
                  <a:lnTo>
                    <a:pt x="293" y="242"/>
                  </a:lnTo>
                  <a:lnTo>
                    <a:pt x="298" y="246"/>
                  </a:lnTo>
                  <a:lnTo>
                    <a:pt x="303" y="250"/>
                  </a:lnTo>
                  <a:lnTo>
                    <a:pt x="293" y="255"/>
                  </a:lnTo>
                  <a:lnTo>
                    <a:pt x="293" y="259"/>
                  </a:lnTo>
                  <a:lnTo>
                    <a:pt x="298" y="268"/>
                  </a:lnTo>
                  <a:lnTo>
                    <a:pt x="298" y="281"/>
                  </a:lnTo>
                  <a:lnTo>
                    <a:pt x="313" y="276"/>
                  </a:lnTo>
                  <a:lnTo>
                    <a:pt x="318" y="285"/>
                  </a:lnTo>
                  <a:lnTo>
                    <a:pt x="308" y="302"/>
                  </a:lnTo>
                  <a:lnTo>
                    <a:pt x="298" y="298"/>
                  </a:lnTo>
                  <a:lnTo>
                    <a:pt x="277" y="307"/>
                  </a:lnTo>
                  <a:lnTo>
                    <a:pt x="277" y="311"/>
                  </a:lnTo>
                  <a:lnTo>
                    <a:pt x="262" y="315"/>
                  </a:lnTo>
                  <a:lnTo>
                    <a:pt x="262" y="324"/>
                  </a:lnTo>
                  <a:lnTo>
                    <a:pt x="246" y="315"/>
                  </a:lnTo>
                  <a:lnTo>
                    <a:pt x="236" y="324"/>
                  </a:lnTo>
                  <a:lnTo>
                    <a:pt x="226" y="324"/>
                  </a:lnTo>
                  <a:lnTo>
                    <a:pt x="221" y="315"/>
                  </a:lnTo>
                  <a:lnTo>
                    <a:pt x="226" y="294"/>
                  </a:lnTo>
                  <a:lnTo>
                    <a:pt x="205" y="281"/>
                  </a:lnTo>
                  <a:lnTo>
                    <a:pt x="190" y="285"/>
                  </a:lnTo>
                  <a:lnTo>
                    <a:pt x="164" y="276"/>
                  </a:lnTo>
                  <a:lnTo>
                    <a:pt x="159" y="281"/>
                  </a:lnTo>
                  <a:lnTo>
                    <a:pt x="159" y="285"/>
                  </a:lnTo>
                  <a:lnTo>
                    <a:pt x="144" y="294"/>
                  </a:lnTo>
                  <a:lnTo>
                    <a:pt x="133" y="298"/>
                  </a:lnTo>
                  <a:lnTo>
                    <a:pt x="128" y="294"/>
                  </a:lnTo>
                  <a:lnTo>
                    <a:pt x="123" y="298"/>
                  </a:lnTo>
                  <a:lnTo>
                    <a:pt x="118" y="298"/>
                  </a:lnTo>
                  <a:lnTo>
                    <a:pt x="113" y="307"/>
                  </a:lnTo>
                  <a:lnTo>
                    <a:pt x="103" y="307"/>
                  </a:lnTo>
                  <a:lnTo>
                    <a:pt x="97" y="298"/>
                  </a:lnTo>
                  <a:lnTo>
                    <a:pt x="87" y="302"/>
                  </a:lnTo>
                  <a:lnTo>
                    <a:pt x="92" y="294"/>
                  </a:lnTo>
                  <a:lnTo>
                    <a:pt x="82" y="294"/>
                  </a:lnTo>
                  <a:lnTo>
                    <a:pt x="72" y="289"/>
                  </a:lnTo>
                  <a:lnTo>
                    <a:pt x="62" y="281"/>
                  </a:lnTo>
                  <a:lnTo>
                    <a:pt x="62" y="272"/>
                  </a:lnTo>
                  <a:lnTo>
                    <a:pt x="41" y="263"/>
                  </a:lnTo>
                  <a:lnTo>
                    <a:pt x="15" y="233"/>
                  </a:lnTo>
                  <a:lnTo>
                    <a:pt x="15" y="216"/>
                  </a:lnTo>
                  <a:lnTo>
                    <a:pt x="0" y="203"/>
                  </a:lnTo>
                  <a:lnTo>
                    <a:pt x="0" y="199"/>
                  </a:lnTo>
                  <a:lnTo>
                    <a:pt x="15" y="194"/>
                  </a:lnTo>
                  <a:lnTo>
                    <a:pt x="36" y="190"/>
                  </a:lnTo>
                  <a:lnTo>
                    <a:pt x="46" y="186"/>
                  </a:lnTo>
                  <a:lnTo>
                    <a:pt x="46" y="181"/>
                  </a:lnTo>
                  <a:lnTo>
                    <a:pt x="41" y="177"/>
                  </a:lnTo>
                  <a:lnTo>
                    <a:pt x="62" y="155"/>
                  </a:lnTo>
                  <a:lnTo>
                    <a:pt x="77" y="155"/>
                  </a:lnTo>
                  <a:lnTo>
                    <a:pt x="92" y="147"/>
                  </a:lnTo>
                  <a:lnTo>
                    <a:pt x="97" y="147"/>
                  </a:lnTo>
                  <a:lnTo>
                    <a:pt x="108" y="155"/>
                  </a:lnTo>
                  <a:lnTo>
                    <a:pt x="118" y="155"/>
                  </a:lnTo>
                  <a:lnTo>
                    <a:pt x="123" y="164"/>
                  </a:lnTo>
                  <a:lnTo>
                    <a:pt x="144" y="173"/>
                  </a:lnTo>
                  <a:lnTo>
                    <a:pt x="144" y="160"/>
                  </a:lnTo>
                  <a:lnTo>
                    <a:pt x="149" y="151"/>
                  </a:lnTo>
                  <a:lnTo>
                    <a:pt x="149" y="134"/>
                  </a:lnTo>
                  <a:lnTo>
                    <a:pt x="169" y="129"/>
                  </a:lnTo>
                  <a:lnTo>
                    <a:pt x="174" y="125"/>
                  </a:lnTo>
                  <a:lnTo>
                    <a:pt x="180" y="116"/>
                  </a:lnTo>
                  <a:lnTo>
                    <a:pt x="149" y="103"/>
                  </a:lnTo>
                  <a:lnTo>
                    <a:pt x="154" y="99"/>
                  </a:lnTo>
                  <a:lnTo>
                    <a:pt x="164" y="82"/>
                  </a:lnTo>
                  <a:lnTo>
                    <a:pt x="128" y="56"/>
                  </a:lnTo>
                  <a:lnTo>
                    <a:pt x="139" y="39"/>
                  </a:lnTo>
                  <a:lnTo>
                    <a:pt x="159" y="34"/>
                  </a:lnTo>
                  <a:lnTo>
                    <a:pt x="174" y="30"/>
                  </a:lnTo>
                  <a:lnTo>
                    <a:pt x="180" y="21"/>
                  </a:lnTo>
                  <a:lnTo>
                    <a:pt x="169" y="13"/>
                  </a:lnTo>
                  <a:lnTo>
                    <a:pt x="174" y="8"/>
                  </a:lnTo>
                  <a:lnTo>
                    <a:pt x="169" y="0"/>
                  </a:lnTo>
                  <a:lnTo>
                    <a:pt x="190" y="0"/>
                  </a:lnTo>
                  <a:lnTo>
                    <a:pt x="195" y="8"/>
                  </a:lnTo>
                  <a:lnTo>
                    <a:pt x="185" y="13"/>
                  </a:lnTo>
                  <a:lnTo>
                    <a:pt x="190" y="21"/>
                  </a:lnTo>
                  <a:lnTo>
                    <a:pt x="185" y="26"/>
                  </a:lnTo>
                  <a:lnTo>
                    <a:pt x="185" y="47"/>
                  </a:lnTo>
                  <a:lnTo>
                    <a:pt x="200" y="13"/>
                  </a:lnTo>
                  <a:lnTo>
                    <a:pt x="205" y="13"/>
                  </a:lnTo>
                  <a:lnTo>
                    <a:pt x="210" y="17"/>
                  </a:lnTo>
                  <a:lnTo>
                    <a:pt x="200" y="52"/>
                  </a:lnTo>
                  <a:lnTo>
                    <a:pt x="205" y="52"/>
                  </a:lnTo>
                  <a:lnTo>
                    <a:pt x="210" y="56"/>
                  </a:lnTo>
                  <a:lnTo>
                    <a:pt x="221" y="52"/>
                  </a:lnTo>
                  <a:lnTo>
                    <a:pt x="236" y="34"/>
                  </a:lnTo>
                  <a:lnTo>
                    <a:pt x="231" y="26"/>
                  </a:lnTo>
                  <a:lnTo>
                    <a:pt x="236" y="21"/>
                  </a:lnTo>
                  <a:lnTo>
                    <a:pt x="257" y="30"/>
                  </a:lnTo>
                  <a:lnTo>
                    <a:pt x="251" y="39"/>
                  </a:lnTo>
                  <a:lnTo>
                    <a:pt x="267" y="39"/>
                  </a:lnTo>
                  <a:lnTo>
                    <a:pt x="262" y="52"/>
                  </a:lnTo>
                  <a:lnTo>
                    <a:pt x="262" y="56"/>
                  </a:lnTo>
                  <a:lnTo>
                    <a:pt x="257" y="64"/>
                  </a:lnTo>
                  <a:lnTo>
                    <a:pt x="241" y="64"/>
                  </a:lnTo>
                  <a:lnTo>
                    <a:pt x="231" y="69"/>
                  </a:lnTo>
                  <a:lnTo>
                    <a:pt x="226" y="77"/>
                  </a:lnTo>
                  <a:lnTo>
                    <a:pt x="216" y="82"/>
                  </a:lnTo>
                  <a:lnTo>
                    <a:pt x="221" y="86"/>
                  </a:lnTo>
                  <a:lnTo>
                    <a:pt x="221" y="99"/>
                  </a:lnTo>
                  <a:lnTo>
                    <a:pt x="205" y="108"/>
                  </a:lnTo>
                  <a:lnTo>
                    <a:pt x="200" y="103"/>
                  </a:lnTo>
                  <a:lnTo>
                    <a:pt x="200" y="116"/>
                  </a:lnTo>
                  <a:lnTo>
                    <a:pt x="195" y="125"/>
                  </a:lnTo>
                  <a:lnTo>
                    <a:pt x="195" y="129"/>
                  </a:lnTo>
                  <a:lnTo>
                    <a:pt x="200" y="129"/>
                  </a:lnTo>
                  <a:lnTo>
                    <a:pt x="205" y="129"/>
                  </a:lnTo>
                  <a:lnTo>
                    <a:pt x="210" y="134"/>
                  </a:lnTo>
                  <a:lnTo>
                    <a:pt x="216" y="134"/>
                  </a:lnTo>
                  <a:lnTo>
                    <a:pt x="267" y="142"/>
                  </a:lnTo>
                  <a:lnTo>
                    <a:pt x="267" y="134"/>
                  </a:lnTo>
                  <a:lnTo>
                    <a:pt x="272" y="121"/>
                  </a:lnTo>
                  <a:lnTo>
                    <a:pt x="277" y="125"/>
                  </a:lnTo>
                  <a:lnTo>
                    <a:pt x="282" y="121"/>
                  </a:lnTo>
                  <a:lnTo>
                    <a:pt x="293" y="121"/>
                  </a:lnTo>
                  <a:lnTo>
                    <a:pt x="303" y="116"/>
                  </a:lnTo>
                  <a:lnTo>
                    <a:pt x="308" y="103"/>
                  </a:lnTo>
                  <a:lnTo>
                    <a:pt x="298" y="95"/>
                  </a:lnTo>
                  <a:lnTo>
                    <a:pt x="298" y="86"/>
                  </a:lnTo>
                  <a:lnTo>
                    <a:pt x="308" y="82"/>
                  </a:lnTo>
                  <a:lnTo>
                    <a:pt x="323" y="90"/>
                  </a:lnTo>
                  <a:lnTo>
                    <a:pt x="349" y="90"/>
                  </a:lnTo>
                  <a:lnTo>
                    <a:pt x="364" y="82"/>
                  </a:lnTo>
                  <a:lnTo>
                    <a:pt x="370" y="77"/>
                  </a:lnTo>
                  <a:lnTo>
                    <a:pt x="380" y="73"/>
                  </a:lnTo>
                  <a:lnTo>
                    <a:pt x="390" y="60"/>
                  </a:lnTo>
                  <a:lnTo>
                    <a:pt x="395" y="60"/>
                  </a:lnTo>
                  <a:lnTo>
                    <a:pt x="421" y="77"/>
                  </a:lnTo>
                  <a:close/>
                </a:path>
              </a:pathLst>
            </a:custGeom>
            <a:grpFill/>
            <a:ln w="7938">
              <a:solidFill>
                <a:srgbClr val="000000"/>
              </a:solidFill>
              <a:prstDash val="solid"/>
              <a:round/>
              <a:headEnd/>
              <a:tailEnd/>
            </a:ln>
          </p:spPr>
          <p:txBody>
            <a:bodyPr/>
            <a:lstStyle/>
            <a:p>
              <a:pPr eaLnBrk="1" hangingPunct="1">
                <a:defRPr/>
              </a:pPr>
              <a:endParaRPr lang="es-ES" sz="1400"/>
            </a:p>
          </p:txBody>
        </p:sp>
        <p:sp>
          <p:nvSpPr>
            <p:cNvPr id="18" name="Freeform 7"/>
            <p:cNvSpPr>
              <a:spLocks/>
            </p:cNvSpPr>
            <p:nvPr/>
          </p:nvSpPr>
          <p:spPr bwMode="auto">
            <a:xfrm>
              <a:off x="4268166" y="3614476"/>
              <a:ext cx="250032" cy="202479"/>
            </a:xfrm>
            <a:custGeom>
              <a:avLst/>
              <a:gdLst>
                <a:gd name="T0" fmla="*/ 103 w 103"/>
                <a:gd name="T1" fmla="*/ 34 h 64"/>
                <a:gd name="T2" fmla="*/ 93 w 103"/>
                <a:gd name="T3" fmla="*/ 47 h 64"/>
                <a:gd name="T4" fmla="*/ 83 w 103"/>
                <a:gd name="T5" fmla="*/ 51 h 64"/>
                <a:gd name="T6" fmla="*/ 77 w 103"/>
                <a:gd name="T7" fmla="*/ 56 h 64"/>
                <a:gd name="T8" fmla="*/ 62 w 103"/>
                <a:gd name="T9" fmla="*/ 64 h 64"/>
                <a:gd name="T10" fmla="*/ 36 w 103"/>
                <a:gd name="T11" fmla="*/ 64 h 64"/>
                <a:gd name="T12" fmla="*/ 21 w 103"/>
                <a:gd name="T13" fmla="*/ 56 h 64"/>
                <a:gd name="T14" fmla="*/ 11 w 103"/>
                <a:gd name="T15" fmla="*/ 60 h 64"/>
                <a:gd name="T16" fmla="*/ 0 w 103"/>
                <a:gd name="T17" fmla="*/ 51 h 64"/>
                <a:gd name="T18" fmla="*/ 0 w 103"/>
                <a:gd name="T19" fmla="*/ 43 h 64"/>
                <a:gd name="T20" fmla="*/ 16 w 103"/>
                <a:gd name="T21" fmla="*/ 30 h 64"/>
                <a:gd name="T22" fmla="*/ 21 w 103"/>
                <a:gd name="T23" fmla="*/ 13 h 64"/>
                <a:gd name="T24" fmla="*/ 41 w 103"/>
                <a:gd name="T25" fmla="*/ 8 h 64"/>
                <a:gd name="T26" fmla="*/ 57 w 103"/>
                <a:gd name="T27" fmla="*/ 0 h 64"/>
                <a:gd name="T28" fmla="*/ 62 w 103"/>
                <a:gd name="T29" fmla="*/ 8 h 64"/>
                <a:gd name="T30" fmla="*/ 67 w 103"/>
                <a:gd name="T31" fmla="*/ 4 h 64"/>
                <a:gd name="T32" fmla="*/ 72 w 103"/>
                <a:gd name="T33" fmla="*/ 8 h 64"/>
                <a:gd name="T34" fmla="*/ 72 w 103"/>
                <a:gd name="T35" fmla="*/ 13 h 64"/>
                <a:gd name="T36" fmla="*/ 88 w 103"/>
                <a:gd name="T37" fmla="*/ 17 h 64"/>
                <a:gd name="T38" fmla="*/ 83 w 103"/>
                <a:gd name="T39" fmla="*/ 26 h 64"/>
                <a:gd name="T40" fmla="*/ 93 w 103"/>
                <a:gd name="T41" fmla="*/ 26 h 64"/>
                <a:gd name="T42" fmla="*/ 103 w 103"/>
                <a:gd name="T43" fmla="*/ 34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3"/>
                <a:gd name="T67" fmla="*/ 0 h 64"/>
                <a:gd name="T68" fmla="*/ 103 w 103"/>
                <a:gd name="T69" fmla="*/ 64 h 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3" h="64">
                  <a:moveTo>
                    <a:pt x="103" y="34"/>
                  </a:moveTo>
                  <a:lnTo>
                    <a:pt x="93" y="47"/>
                  </a:lnTo>
                  <a:lnTo>
                    <a:pt x="83" y="51"/>
                  </a:lnTo>
                  <a:lnTo>
                    <a:pt x="77" y="56"/>
                  </a:lnTo>
                  <a:lnTo>
                    <a:pt x="62" y="64"/>
                  </a:lnTo>
                  <a:lnTo>
                    <a:pt x="36" y="64"/>
                  </a:lnTo>
                  <a:lnTo>
                    <a:pt x="21" y="56"/>
                  </a:lnTo>
                  <a:lnTo>
                    <a:pt x="11" y="60"/>
                  </a:lnTo>
                  <a:lnTo>
                    <a:pt x="0" y="51"/>
                  </a:lnTo>
                  <a:lnTo>
                    <a:pt x="0" y="43"/>
                  </a:lnTo>
                  <a:lnTo>
                    <a:pt x="16" y="30"/>
                  </a:lnTo>
                  <a:lnTo>
                    <a:pt x="21" y="13"/>
                  </a:lnTo>
                  <a:lnTo>
                    <a:pt x="41" y="8"/>
                  </a:lnTo>
                  <a:lnTo>
                    <a:pt x="57" y="0"/>
                  </a:lnTo>
                  <a:lnTo>
                    <a:pt x="62" y="8"/>
                  </a:lnTo>
                  <a:lnTo>
                    <a:pt x="67" y="4"/>
                  </a:lnTo>
                  <a:lnTo>
                    <a:pt x="72" y="8"/>
                  </a:lnTo>
                  <a:lnTo>
                    <a:pt x="72" y="13"/>
                  </a:lnTo>
                  <a:lnTo>
                    <a:pt x="88" y="17"/>
                  </a:lnTo>
                  <a:lnTo>
                    <a:pt x="83" y="26"/>
                  </a:lnTo>
                  <a:lnTo>
                    <a:pt x="93" y="26"/>
                  </a:lnTo>
                  <a:lnTo>
                    <a:pt x="103" y="34"/>
                  </a:lnTo>
                  <a:close/>
                </a:path>
              </a:pathLst>
            </a:custGeom>
            <a:solidFill>
              <a:srgbClr val="006600"/>
            </a:solidFill>
            <a:ln w="7938">
              <a:solidFill>
                <a:srgbClr val="000000"/>
              </a:solidFill>
              <a:prstDash val="solid"/>
              <a:round/>
              <a:headEnd/>
              <a:tailEnd/>
            </a:ln>
          </p:spPr>
          <p:txBody>
            <a:bodyPr/>
            <a:lstStyle/>
            <a:p>
              <a:pPr eaLnBrk="1" hangingPunct="1">
                <a:defRPr/>
              </a:pPr>
              <a:endParaRPr lang="es-ES" sz="1400"/>
            </a:p>
          </p:txBody>
        </p:sp>
        <p:sp>
          <p:nvSpPr>
            <p:cNvPr id="19" name="Freeform 8"/>
            <p:cNvSpPr>
              <a:spLocks/>
            </p:cNvSpPr>
            <p:nvPr/>
          </p:nvSpPr>
          <p:spPr bwMode="auto">
            <a:xfrm>
              <a:off x="4455083" y="3763172"/>
              <a:ext cx="587455" cy="534672"/>
            </a:xfrm>
            <a:custGeom>
              <a:avLst/>
              <a:gdLst>
                <a:gd name="T0" fmla="*/ 185 w 242"/>
                <a:gd name="T1" fmla="*/ 143 h 169"/>
                <a:gd name="T2" fmla="*/ 180 w 242"/>
                <a:gd name="T3" fmla="*/ 156 h 169"/>
                <a:gd name="T4" fmla="*/ 165 w 242"/>
                <a:gd name="T5" fmla="*/ 169 h 169"/>
                <a:gd name="T6" fmla="*/ 144 w 242"/>
                <a:gd name="T7" fmla="*/ 164 h 169"/>
                <a:gd name="T8" fmla="*/ 129 w 242"/>
                <a:gd name="T9" fmla="*/ 169 h 169"/>
                <a:gd name="T10" fmla="*/ 124 w 242"/>
                <a:gd name="T11" fmla="*/ 164 h 169"/>
                <a:gd name="T12" fmla="*/ 118 w 242"/>
                <a:gd name="T13" fmla="*/ 160 h 169"/>
                <a:gd name="T14" fmla="*/ 113 w 242"/>
                <a:gd name="T15" fmla="*/ 156 h 169"/>
                <a:gd name="T16" fmla="*/ 98 w 242"/>
                <a:gd name="T17" fmla="*/ 156 h 169"/>
                <a:gd name="T18" fmla="*/ 83 w 242"/>
                <a:gd name="T19" fmla="*/ 160 h 169"/>
                <a:gd name="T20" fmla="*/ 77 w 242"/>
                <a:gd name="T21" fmla="*/ 160 h 169"/>
                <a:gd name="T22" fmla="*/ 72 w 242"/>
                <a:gd name="T23" fmla="*/ 156 h 169"/>
                <a:gd name="T24" fmla="*/ 72 w 242"/>
                <a:gd name="T25" fmla="*/ 147 h 169"/>
                <a:gd name="T26" fmla="*/ 67 w 242"/>
                <a:gd name="T27" fmla="*/ 134 h 169"/>
                <a:gd name="T28" fmla="*/ 52 w 242"/>
                <a:gd name="T29" fmla="*/ 134 h 169"/>
                <a:gd name="T30" fmla="*/ 41 w 242"/>
                <a:gd name="T31" fmla="*/ 143 h 169"/>
                <a:gd name="T32" fmla="*/ 31 w 242"/>
                <a:gd name="T33" fmla="*/ 143 h 169"/>
                <a:gd name="T34" fmla="*/ 21 w 242"/>
                <a:gd name="T35" fmla="*/ 143 h 169"/>
                <a:gd name="T36" fmla="*/ 16 w 242"/>
                <a:gd name="T37" fmla="*/ 130 h 169"/>
                <a:gd name="T38" fmla="*/ 11 w 242"/>
                <a:gd name="T39" fmla="*/ 130 h 169"/>
                <a:gd name="T40" fmla="*/ 11 w 242"/>
                <a:gd name="T41" fmla="*/ 134 h 169"/>
                <a:gd name="T42" fmla="*/ 11 w 242"/>
                <a:gd name="T43" fmla="*/ 126 h 169"/>
                <a:gd name="T44" fmla="*/ 0 w 242"/>
                <a:gd name="T45" fmla="*/ 130 h 169"/>
                <a:gd name="T46" fmla="*/ 0 w 242"/>
                <a:gd name="T47" fmla="*/ 121 h 169"/>
                <a:gd name="T48" fmla="*/ 11 w 242"/>
                <a:gd name="T49" fmla="*/ 113 h 169"/>
                <a:gd name="T50" fmla="*/ 0 w 242"/>
                <a:gd name="T51" fmla="*/ 95 h 169"/>
                <a:gd name="T52" fmla="*/ 6 w 242"/>
                <a:gd name="T53" fmla="*/ 91 h 169"/>
                <a:gd name="T54" fmla="*/ 26 w 242"/>
                <a:gd name="T55" fmla="*/ 65 h 169"/>
                <a:gd name="T56" fmla="*/ 26 w 242"/>
                <a:gd name="T57" fmla="*/ 61 h 169"/>
                <a:gd name="T58" fmla="*/ 47 w 242"/>
                <a:gd name="T59" fmla="*/ 56 h 169"/>
                <a:gd name="T60" fmla="*/ 52 w 242"/>
                <a:gd name="T61" fmla="*/ 48 h 169"/>
                <a:gd name="T62" fmla="*/ 47 w 242"/>
                <a:gd name="T63" fmla="*/ 30 h 169"/>
                <a:gd name="T64" fmla="*/ 57 w 242"/>
                <a:gd name="T65" fmla="*/ 17 h 169"/>
                <a:gd name="T66" fmla="*/ 52 w 242"/>
                <a:gd name="T67" fmla="*/ 9 h 169"/>
                <a:gd name="T68" fmla="*/ 57 w 242"/>
                <a:gd name="T69" fmla="*/ 4 h 169"/>
                <a:gd name="T70" fmla="*/ 67 w 242"/>
                <a:gd name="T71" fmla="*/ 4 h 169"/>
                <a:gd name="T72" fmla="*/ 77 w 242"/>
                <a:gd name="T73" fmla="*/ 0 h 169"/>
                <a:gd name="T74" fmla="*/ 93 w 242"/>
                <a:gd name="T75" fmla="*/ 9 h 169"/>
                <a:gd name="T76" fmla="*/ 113 w 242"/>
                <a:gd name="T77" fmla="*/ 13 h 169"/>
                <a:gd name="T78" fmla="*/ 139 w 242"/>
                <a:gd name="T79" fmla="*/ 26 h 169"/>
                <a:gd name="T80" fmla="*/ 154 w 242"/>
                <a:gd name="T81" fmla="*/ 30 h 169"/>
                <a:gd name="T82" fmla="*/ 160 w 242"/>
                <a:gd name="T83" fmla="*/ 30 h 169"/>
                <a:gd name="T84" fmla="*/ 170 w 242"/>
                <a:gd name="T85" fmla="*/ 22 h 169"/>
                <a:gd name="T86" fmla="*/ 185 w 242"/>
                <a:gd name="T87" fmla="*/ 22 h 169"/>
                <a:gd name="T88" fmla="*/ 195 w 242"/>
                <a:gd name="T89" fmla="*/ 26 h 169"/>
                <a:gd name="T90" fmla="*/ 237 w 242"/>
                <a:gd name="T91" fmla="*/ 39 h 169"/>
                <a:gd name="T92" fmla="*/ 237 w 242"/>
                <a:gd name="T93" fmla="*/ 48 h 169"/>
                <a:gd name="T94" fmla="*/ 242 w 242"/>
                <a:gd name="T95" fmla="*/ 56 h 169"/>
                <a:gd name="T96" fmla="*/ 231 w 242"/>
                <a:gd name="T97" fmla="*/ 61 h 169"/>
                <a:gd name="T98" fmla="*/ 216 w 242"/>
                <a:gd name="T99" fmla="*/ 56 h 169"/>
                <a:gd name="T100" fmla="*/ 211 w 242"/>
                <a:gd name="T101" fmla="*/ 61 h 169"/>
                <a:gd name="T102" fmla="*/ 211 w 242"/>
                <a:gd name="T103" fmla="*/ 69 h 169"/>
                <a:gd name="T104" fmla="*/ 206 w 242"/>
                <a:gd name="T105" fmla="*/ 74 h 169"/>
                <a:gd name="T106" fmla="*/ 201 w 242"/>
                <a:gd name="T107" fmla="*/ 82 h 169"/>
                <a:gd name="T108" fmla="*/ 175 w 242"/>
                <a:gd name="T109" fmla="*/ 82 h 169"/>
                <a:gd name="T110" fmla="*/ 165 w 242"/>
                <a:gd name="T111" fmla="*/ 82 h 169"/>
                <a:gd name="T112" fmla="*/ 154 w 242"/>
                <a:gd name="T113" fmla="*/ 104 h 169"/>
                <a:gd name="T114" fmla="*/ 165 w 242"/>
                <a:gd name="T115" fmla="*/ 108 h 169"/>
                <a:gd name="T116" fmla="*/ 170 w 242"/>
                <a:gd name="T117" fmla="*/ 130 h 169"/>
                <a:gd name="T118" fmla="*/ 175 w 242"/>
                <a:gd name="T119" fmla="*/ 134 h 169"/>
                <a:gd name="T120" fmla="*/ 185 w 242"/>
                <a:gd name="T121" fmla="*/ 143 h 1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2"/>
                <a:gd name="T184" fmla="*/ 0 h 169"/>
                <a:gd name="T185" fmla="*/ 242 w 242"/>
                <a:gd name="T186" fmla="*/ 169 h 1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2" h="169">
                  <a:moveTo>
                    <a:pt x="185" y="143"/>
                  </a:moveTo>
                  <a:lnTo>
                    <a:pt x="180" y="156"/>
                  </a:lnTo>
                  <a:lnTo>
                    <a:pt x="165" y="169"/>
                  </a:lnTo>
                  <a:lnTo>
                    <a:pt x="144" y="164"/>
                  </a:lnTo>
                  <a:lnTo>
                    <a:pt x="129" y="169"/>
                  </a:lnTo>
                  <a:lnTo>
                    <a:pt x="124" y="164"/>
                  </a:lnTo>
                  <a:lnTo>
                    <a:pt x="118" y="160"/>
                  </a:lnTo>
                  <a:lnTo>
                    <a:pt x="113" y="156"/>
                  </a:lnTo>
                  <a:lnTo>
                    <a:pt x="98" y="156"/>
                  </a:lnTo>
                  <a:lnTo>
                    <a:pt x="83" y="160"/>
                  </a:lnTo>
                  <a:lnTo>
                    <a:pt x="77" y="160"/>
                  </a:lnTo>
                  <a:lnTo>
                    <a:pt x="72" y="156"/>
                  </a:lnTo>
                  <a:lnTo>
                    <a:pt x="72" y="147"/>
                  </a:lnTo>
                  <a:lnTo>
                    <a:pt x="67" y="134"/>
                  </a:lnTo>
                  <a:lnTo>
                    <a:pt x="52" y="134"/>
                  </a:lnTo>
                  <a:lnTo>
                    <a:pt x="41" y="143"/>
                  </a:lnTo>
                  <a:lnTo>
                    <a:pt x="31" y="143"/>
                  </a:lnTo>
                  <a:lnTo>
                    <a:pt x="21" y="143"/>
                  </a:lnTo>
                  <a:lnTo>
                    <a:pt x="16" y="130"/>
                  </a:lnTo>
                  <a:lnTo>
                    <a:pt x="11" y="130"/>
                  </a:lnTo>
                  <a:lnTo>
                    <a:pt x="11" y="134"/>
                  </a:lnTo>
                  <a:lnTo>
                    <a:pt x="11" y="126"/>
                  </a:lnTo>
                  <a:lnTo>
                    <a:pt x="0" y="130"/>
                  </a:lnTo>
                  <a:lnTo>
                    <a:pt x="0" y="121"/>
                  </a:lnTo>
                  <a:lnTo>
                    <a:pt x="11" y="113"/>
                  </a:lnTo>
                  <a:lnTo>
                    <a:pt x="0" y="95"/>
                  </a:lnTo>
                  <a:lnTo>
                    <a:pt x="6" y="91"/>
                  </a:lnTo>
                  <a:lnTo>
                    <a:pt x="26" y="65"/>
                  </a:lnTo>
                  <a:lnTo>
                    <a:pt x="26" y="61"/>
                  </a:lnTo>
                  <a:lnTo>
                    <a:pt x="47" y="56"/>
                  </a:lnTo>
                  <a:lnTo>
                    <a:pt x="52" y="48"/>
                  </a:lnTo>
                  <a:lnTo>
                    <a:pt x="47" y="30"/>
                  </a:lnTo>
                  <a:lnTo>
                    <a:pt x="57" y="17"/>
                  </a:lnTo>
                  <a:lnTo>
                    <a:pt x="52" y="9"/>
                  </a:lnTo>
                  <a:lnTo>
                    <a:pt x="57" y="4"/>
                  </a:lnTo>
                  <a:lnTo>
                    <a:pt x="67" y="4"/>
                  </a:lnTo>
                  <a:lnTo>
                    <a:pt x="77" y="0"/>
                  </a:lnTo>
                  <a:lnTo>
                    <a:pt x="93" y="9"/>
                  </a:lnTo>
                  <a:lnTo>
                    <a:pt x="113" y="13"/>
                  </a:lnTo>
                  <a:lnTo>
                    <a:pt x="139" y="26"/>
                  </a:lnTo>
                  <a:lnTo>
                    <a:pt x="154" y="30"/>
                  </a:lnTo>
                  <a:lnTo>
                    <a:pt x="160" y="30"/>
                  </a:lnTo>
                  <a:lnTo>
                    <a:pt x="170" y="22"/>
                  </a:lnTo>
                  <a:lnTo>
                    <a:pt x="185" y="22"/>
                  </a:lnTo>
                  <a:lnTo>
                    <a:pt x="195" y="26"/>
                  </a:lnTo>
                  <a:lnTo>
                    <a:pt x="237" y="39"/>
                  </a:lnTo>
                  <a:lnTo>
                    <a:pt x="237" y="48"/>
                  </a:lnTo>
                  <a:lnTo>
                    <a:pt x="242" y="56"/>
                  </a:lnTo>
                  <a:lnTo>
                    <a:pt x="231" y="61"/>
                  </a:lnTo>
                  <a:lnTo>
                    <a:pt x="216" y="56"/>
                  </a:lnTo>
                  <a:lnTo>
                    <a:pt x="211" y="61"/>
                  </a:lnTo>
                  <a:lnTo>
                    <a:pt x="211" y="69"/>
                  </a:lnTo>
                  <a:lnTo>
                    <a:pt x="206" y="74"/>
                  </a:lnTo>
                  <a:lnTo>
                    <a:pt x="201" y="82"/>
                  </a:lnTo>
                  <a:lnTo>
                    <a:pt x="175" y="82"/>
                  </a:lnTo>
                  <a:lnTo>
                    <a:pt x="165" y="82"/>
                  </a:lnTo>
                  <a:lnTo>
                    <a:pt x="154" y="104"/>
                  </a:lnTo>
                  <a:lnTo>
                    <a:pt x="165" y="108"/>
                  </a:lnTo>
                  <a:lnTo>
                    <a:pt x="170" y="130"/>
                  </a:lnTo>
                  <a:lnTo>
                    <a:pt x="175" y="134"/>
                  </a:lnTo>
                  <a:lnTo>
                    <a:pt x="185" y="143"/>
                  </a:lnTo>
                  <a:close/>
                </a:path>
              </a:pathLst>
            </a:custGeom>
            <a:grpFill/>
            <a:ln w="7938">
              <a:solidFill>
                <a:srgbClr val="000000"/>
              </a:solidFill>
              <a:prstDash val="solid"/>
              <a:round/>
              <a:headEnd/>
              <a:tailEnd/>
            </a:ln>
          </p:spPr>
          <p:txBody>
            <a:bodyPr/>
            <a:lstStyle/>
            <a:p>
              <a:pPr eaLnBrk="1" hangingPunct="1">
                <a:defRPr/>
              </a:pPr>
              <a:endParaRPr lang="es-ES" sz="1400"/>
            </a:p>
          </p:txBody>
        </p:sp>
        <p:sp>
          <p:nvSpPr>
            <p:cNvPr id="20" name="Freeform 9"/>
            <p:cNvSpPr>
              <a:spLocks/>
            </p:cNvSpPr>
            <p:nvPr/>
          </p:nvSpPr>
          <p:spPr bwMode="auto">
            <a:xfrm>
              <a:off x="4828918" y="3832774"/>
              <a:ext cx="388400" cy="449251"/>
            </a:xfrm>
            <a:custGeom>
              <a:avLst/>
              <a:gdLst>
                <a:gd name="T0" fmla="*/ 47 w 160"/>
                <a:gd name="T1" fmla="*/ 142 h 142"/>
                <a:gd name="T2" fmla="*/ 41 w 160"/>
                <a:gd name="T3" fmla="*/ 134 h 142"/>
                <a:gd name="T4" fmla="*/ 31 w 160"/>
                <a:gd name="T5" fmla="*/ 121 h 142"/>
                <a:gd name="T6" fmla="*/ 21 w 160"/>
                <a:gd name="T7" fmla="*/ 112 h 142"/>
                <a:gd name="T8" fmla="*/ 16 w 160"/>
                <a:gd name="T9" fmla="*/ 108 h 142"/>
                <a:gd name="T10" fmla="*/ 11 w 160"/>
                <a:gd name="T11" fmla="*/ 86 h 142"/>
                <a:gd name="T12" fmla="*/ 0 w 160"/>
                <a:gd name="T13" fmla="*/ 82 h 142"/>
                <a:gd name="T14" fmla="*/ 11 w 160"/>
                <a:gd name="T15" fmla="*/ 60 h 142"/>
                <a:gd name="T16" fmla="*/ 21 w 160"/>
                <a:gd name="T17" fmla="*/ 60 h 142"/>
                <a:gd name="T18" fmla="*/ 47 w 160"/>
                <a:gd name="T19" fmla="*/ 60 h 142"/>
                <a:gd name="T20" fmla="*/ 52 w 160"/>
                <a:gd name="T21" fmla="*/ 52 h 142"/>
                <a:gd name="T22" fmla="*/ 57 w 160"/>
                <a:gd name="T23" fmla="*/ 47 h 142"/>
                <a:gd name="T24" fmla="*/ 57 w 160"/>
                <a:gd name="T25" fmla="*/ 39 h 142"/>
                <a:gd name="T26" fmla="*/ 62 w 160"/>
                <a:gd name="T27" fmla="*/ 34 h 142"/>
                <a:gd name="T28" fmla="*/ 77 w 160"/>
                <a:gd name="T29" fmla="*/ 39 h 142"/>
                <a:gd name="T30" fmla="*/ 88 w 160"/>
                <a:gd name="T31" fmla="*/ 34 h 142"/>
                <a:gd name="T32" fmla="*/ 83 w 160"/>
                <a:gd name="T33" fmla="*/ 26 h 142"/>
                <a:gd name="T34" fmla="*/ 83 w 160"/>
                <a:gd name="T35" fmla="*/ 17 h 142"/>
                <a:gd name="T36" fmla="*/ 88 w 160"/>
                <a:gd name="T37" fmla="*/ 8 h 142"/>
                <a:gd name="T38" fmla="*/ 93 w 160"/>
                <a:gd name="T39" fmla="*/ 4 h 142"/>
                <a:gd name="T40" fmla="*/ 103 w 160"/>
                <a:gd name="T41" fmla="*/ 17 h 142"/>
                <a:gd name="T42" fmla="*/ 118 w 160"/>
                <a:gd name="T43" fmla="*/ 13 h 142"/>
                <a:gd name="T44" fmla="*/ 124 w 160"/>
                <a:gd name="T45" fmla="*/ 4 h 142"/>
                <a:gd name="T46" fmla="*/ 134 w 160"/>
                <a:gd name="T47" fmla="*/ 4 h 142"/>
                <a:gd name="T48" fmla="*/ 134 w 160"/>
                <a:gd name="T49" fmla="*/ 0 h 142"/>
                <a:gd name="T50" fmla="*/ 139 w 160"/>
                <a:gd name="T51" fmla="*/ 0 h 142"/>
                <a:gd name="T52" fmla="*/ 154 w 160"/>
                <a:gd name="T53" fmla="*/ 30 h 142"/>
                <a:gd name="T54" fmla="*/ 160 w 160"/>
                <a:gd name="T55" fmla="*/ 30 h 142"/>
                <a:gd name="T56" fmla="*/ 160 w 160"/>
                <a:gd name="T57" fmla="*/ 39 h 142"/>
                <a:gd name="T58" fmla="*/ 154 w 160"/>
                <a:gd name="T59" fmla="*/ 39 h 142"/>
                <a:gd name="T60" fmla="*/ 139 w 160"/>
                <a:gd name="T61" fmla="*/ 43 h 142"/>
                <a:gd name="T62" fmla="*/ 134 w 160"/>
                <a:gd name="T63" fmla="*/ 43 h 142"/>
                <a:gd name="T64" fmla="*/ 129 w 160"/>
                <a:gd name="T65" fmla="*/ 43 h 142"/>
                <a:gd name="T66" fmla="*/ 124 w 160"/>
                <a:gd name="T67" fmla="*/ 47 h 142"/>
                <a:gd name="T68" fmla="*/ 129 w 160"/>
                <a:gd name="T69" fmla="*/ 52 h 142"/>
                <a:gd name="T70" fmla="*/ 124 w 160"/>
                <a:gd name="T71" fmla="*/ 60 h 142"/>
                <a:gd name="T72" fmla="*/ 113 w 160"/>
                <a:gd name="T73" fmla="*/ 69 h 142"/>
                <a:gd name="T74" fmla="*/ 108 w 160"/>
                <a:gd name="T75" fmla="*/ 78 h 142"/>
                <a:gd name="T76" fmla="*/ 113 w 160"/>
                <a:gd name="T77" fmla="*/ 82 h 142"/>
                <a:gd name="T78" fmla="*/ 77 w 160"/>
                <a:gd name="T79" fmla="*/ 95 h 142"/>
                <a:gd name="T80" fmla="*/ 77 w 160"/>
                <a:gd name="T81" fmla="*/ 117 h 142"/>
                <a:gd name="T82" fmla="*/ 67 w 160"/>
                <a:gd name="T83" fmla="*/ 117 h 142"/>
                <a:gd name="T84" fmla="*/ 62 w 160"/>
                <a:gd name="T85" fmla="*/ 129 h 142"/>
                <a:gd name="T86" fmla="*/ 47 w 160"/>
                <a:gd name="T87" fmla="*/ 142 h 1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0"/>
                <a:gd name="T133" fmla="*/ 0 h 142"/>
                <a:gd name="T134" fmla="*/ 160 w 160"/>
                <a:gd name="T135" fmla="*/ 142 h 1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0" h="142">
                  <a:moveTo>
                    <a:pt x="47" y="142"/>
                  </a:moveTo>
                  <a:lnTo>
                    <a:pt x="41" y="134"/>
                  </a:lnTo>
                  <a:lnTo>
                    <a:pt x="31" y="121"/>
                  </a:lnTo>
                  <a:lnTo>
                    <a:pt x="21" y="112"/>
                  </a:lnTo>
                  <a:lnTo>
                    <a:pt x="16" y="108"/>
                  </a:lnTo>
                  <a:lnTo>
                    <a:pt x="11" y="86"/>
                  </a:lnTo>
                  <a:lnTo>
                    <a:pt x="0" y="82"/>
                  </a:lnTo>
                  <a:lnTo>
                    <a:pt x="11" y="60"/>
                  </a:lnTo>
                  <a:lnTo>
                    <a:pt x="21" y="60"/>
                  </a:lnTo>
                  <a:lnTo>
                    <a:pt x="47" y="60"/>
                  </a:lnTo>
                  <a:lnTo>
                    <a:pt x="52" y="52"/>
                  </a:lnTo>
                  <a:lnTo>
                    <a:pt x="57" y="47"/>
                  </a:lnTo>
                  <a:lnTo>
                    <a:pt x="57" y="39"/>
                  </a:lnTo>
                  <a:lnTo>
                    <a:pt x="62" y="34"/>
                  </a:lnTo>
                  <a:lnTo>
                    <a:pt x="77" y="39"/>
                  </a:lnTo>
                  <a:lnTo>
                    <a:pt x="88" y="34"/>
                  </a:lnTo>
                  <a:lnTo>
                    <a:pt x="83" y="26"/>
                  </a:lnTo>
                  <a:lnTo>
                    <a:pt x="83" y="17"/>
                  </a:lnTo>
                  <a:lnTo>
                    <a:pt x="88" y="8"/>
                  </a:lnTo>
                  <a:lnTo>
                    <a:pt x="93" y="4"/>
                  </a:lnTo>
                  <a:lnTo>
                    <a:pt x="103" y="17"/>
                  </a:lnTo>
                  <a:lnTo>
                    <a:pt x="118" y="13"/>
                  </a:lnTo>
                  <a:lnTo>
                    <a:pt x="124" y="4"/>
                  </a:lnTo>
                  <a:lnTo>
                    <a:pt x="134" y="4"/>
                  </a:lnTo>
                  <a:lnTo>
                    <a:pt x="134" y="0"/>
                  </a:lnTo>
                  <a:lnTo>
                    <a:pt x="139" y="0"/>
                  </a:lnTo>
                  <a:lnTo>
                    <a:pt x="154" y="30"/>
                  </a:lnTo>
                  <a:lnTo>
                    <a:pt x="160" y="30"/>
                  </a:lnTo>
                  <a:lnTo>
                    <a:pt x="160" y="39"/>
                  </a:lnTo>
                  <a:lnTo>
                    <a:pt x="154" y="39"/>
                  </a:lnTo>
                  <a:lnTo>
                    <a:pt x="139" y="43"/>
                  </a:lnTo>
                  <a:lnTo>
                    <a:pt x="134" y="43"/>
                  </a:lnTo>
                  <a:lnTo>
                    <a:pt x="129" y="43"/>
                  </a:lnTo>
                  <a:lnTo>
                    <a:pt x="124" y="47"/>
                  </a:lnTo>
                  <a:lnTo>
                    <a:pt x="129" y="52"/>
                  </a:lnTo>
                  <a:lnTo>
                    <a:pt x="124" y="60"/>
                  </a:lnTo>
                  <a:lnTo>
                    <a:pt x="113" y="69"/>
                  </a:lnTo>
                  <a:lnTo>
                    <a:pt x="108" y="78"/>
                  </a:lnTo>
                  <a:lnTo>
                    <a:pt x="113" y="82"/>
                  </a:lnTo>
                  <a:lnTo>
                    <a:pt x="77" y="95"/>
                  </a:lnTo>
                  <a:lnTo>
                    <a:pt x="77" y="117"/>
                  </a:lnTo>
                  <a:lnTo>
                    <a:pt x="67" y="117"/>
                  </a:lnTo>
                  <a:lnTo>
                    <a:pt x="62" y="129"/>
                  </a:lnTo>
                  <a:lnTo>
                    <a:pt x="47" y="142"/>
                  </a:lnTo>
                  <a:close/>
                </a:path>
              </a:pathLst>
            </a:custGeom>
            <a:grpFill/>
            <a:ln w="7938">
              <a:solidFill>
                <a:srgbClr val="000000"/>
              </a:solidFill>
              <a:prstDash val="solid"/>
              <a:round/>
              <a:headEnd/>
              <a:tailEnd/>
            </a:ln>
          </p:spPr>
          <p:txBody>
            <a:bodyPr/>
            <a:lstStyle/>
            <a:p>
              <a:pPr eaLnBrk="1" hangingPunct="1">
                <a:defRPr/>
              </a:pPr>
              <a:endParaRPr lang="es-ES" sz="1400"/>
            </a:p>
          </p:txBody>
        </p:sp>
        <p:sp>
          <p:nvSpPr>
            <p:cNvPr id="21" name="Freeform 10"/>
            <p:cNvSpPr>
              <a:spLocks/>
            </p:cNvSpPr>
            <p:nvPr/>
          </p:nvSpPr>
          <p:spPr bwMode="auto">
            <a:xfrm>
              <a:off x="5015835" y="3899213"/>
              <a:ext cx="449087" cy="480889"/>
            </a:xfrm>
            <a:custGeom>
              <a:avLst/>
              <a:gdLst>
                <a:gd name="T0" fmla="*/ 129 w 185"/>
                <a:gd name="T1" fmla="*/ 139 h 152"/>
                <a:gd name="T2" fmla="*/ 98 w 185"/>
                <a:gd name="T3" fmla="*/ 130 h 152"/>
                <a:gd name="T4" fmla="*/ 88 w 185"/>
                <a:gd name="T5" fmla="*/ 134 h 152"/>
                <a:gd name="T6" fmla="*/ 93 w 185"/>
                <a:gd name="T7" fmla="*/ 117 h 152"/>
                <a:gd name="T8" fmla="*/ 62 w 185"/>
                <a:gd name="T9" fmla="*/ 121 h 152"/>
                <a:gd name="T10" fmla="*/ 47 w 185"/>
                <a:gd name="T11" fmla="*/ 139 h 152"/>
                <a:gd name="T12" fmla="*/ 31 w 185"/>
                <a:gd name="T13" fmla="*/ 121 h 152"/>
                <a:gd name="T14" fmla="*/ 26 w 185"/>
                <a:gd name="T15" fmla="*/ 104 h 152"/>
                <a:gd name="T16" fmla="*/ 0 w 185"/>
                <a:gd name="T17" fmla="*/ 96 h 152"/>
                <a:gd name="T18" fmla="*/ 36 w 185"/>
                <a:gd name="T19" fmla="*/ 61 h 152"/>
                <a:gd name="T20" fmla="*/ 36 w 185"/>
                <a:gd name="T21" fmla="*/ 48 h 152"/>
                <a:gd name="T22" fmla="*/ 52 w 185"/>
                <a:gd name="T23" fmla="*/ 31 h 152"/>
                <a:gd name="T24" fmla="*/ 52 w 185"/>
                <a:gd name="T25" fmla="*/ 22 h 152"/>
                <a:gd name="T26" fmla="*/ 62 w 185"/>
                <a:gd name="T27" fmla="*/ 22 h 152"/>
                <a:gd name="T28" fmla="*/ 83 w 185"/>
                <a:gd name="T29" fmla="*/ 18 h 152"/>
                <a:gd name="T30" fmla="*/ 93 w 185"/>
                <a:gd name="T31" fmla="*/ 9 h 152"/>
                <a:gd name="T32" fmla="*/ 103 w 185"/>
                <a:gd name="T33" fmla="*/ 18 h 152"/>
                <a:gd name="T34" fmla="*/ 124 w 185"/>
                <a:gd name="T35" fmla="*/ 5 h 152"/>
                <a:gd name="T36" fmla="*/ 139 w 185"/>
                <a:gd name="T37" fmla="*/ 0 h 152"/>
                <a:gd name="T38" fmla="*/ 144 w 185"/>
                <a:gd name="T39" fmla="*/ 18 h 152"/>
                <a:gd name="T40" fmla="*/ 154 w 185"/>
                <a:gd name="T41" fmla="*/ 13 h 152"/>
                <a:gd name="T42" fmla="*/ 160 w 185"/>
                <a:gd name="T43" fmla="*/ 18 h 152"/>
                <a:gd name="T44" fmla="*/ 165 w 185"/>
                <a:gd name="T45" fmla="*/ 18 h 152"/>
                <a:gd name="T46" fmla="*/ 170 w 185"/>
                <a:gd name="T47" fmla="*/ 31 h 152"/>
                <a:gd name="T48" fmla="*/ 165 w 185"/>
                <a:gd name="T49" fmla="*/ 48 h 152"/>
                <a:gd name="T50" fmla="*/ 144 w 185"/>
                <a:gd name="T51" fmla="*/ 52 h 152"/>
                <a:gd name="T52" fmla="*/ 134 w 185"/>
                <a:gd name="T53" fmla="*/ 57 h 152"/>
                <a:gd name="T54" fmla="*/ 129 w 185"/>
                <a:gd name="T55" fmla="*/ 74 h 152"/>
                <a:gd name="T56" fmla="*/ 139 w 185"/>
                <a:gd name="T57" fmla="*/ 87 h 152"/>
                <a:gd name="T58" fmla="*/ 154 w 185"/>
                <a:gd name="T59" fmla="*/ 83 h 152"/>
                <a:gd name="T60" fmla="*/ 185 w 185"/>
                <a:gd name="T61" fmla="*/ 65 h 152"/>
                <a:gd name="T62" fmla="*/ 175 w 185"/>
                <a:gd name="T63" fmla="*/ 83 h 152"/>
                <a:gd name="T64" fmla="*/ 160 w 185"/>
                <a:gd name="T65" fmla="*/ 91 h 152"/>
                <a:gd name="T66" fmla="*/ 160 w 185"/>
                <a:gd name="T67" fmla="*/ 100 h 152"/>
                <a:gd name="T68" fmla="*/ 175 w 185"/>
                <a:gd name="T69" fmla="*/ 108 h 152"/>
                <a:gd name="T70" fmla="*/ 170 w 185"/>
                <a:gd name="T71" fmla="*/ 147 h 152"/>
                <a:gd name="T72" fmla="*/ 154 w 185"/>
                <a:gd name="T73" fmla="*/ 147 h 152"/>
                <a:gd name="T74" fmla="*/ 134 w 185"/>
                <a:gd name="T75" fmla="*/ 147 h 1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5"/>
                <a:gd name="T115" fmla="*/ 0 h 152"/>
                <a:gd name="T116" fmla="*/ 185 w 185"/>
                <a:gd name="T117" fmla="*/ 152 h 1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5" h="152">
                  <a:moveTo>
                    <a:pt x="118" y="152"/>
                  </a:moveTo>
                  <a:lnTo>
                    <a:pt x="129" y="139"/>
                  </a:lnTo>
                  <a:lnTo>
                    <a:pt x="113" y="130"/>
                  </a:lnTo>
                  <a:lnTo>
                    <a:pt x="98" y="130"/>
                  </a:lnTo>
                  <a:lnTo>
                    <a:pt x="93" y="134"/>
                  </a:lnTo>
                  <a:lnTo>
                    <a:pt x="88" y="134"/>
                  </a:lnTo>
                  <a:lnTo>
                    <a:pt x="88" y="130"/>
                  </a:lnTo>
                  <a:lnTo>
                    <a:pt x="93" y="117"/>
                  </a:lnTo>
                  <a:lnTo>
                    <a:pt x="83" y="113"/>
                  </a:lnTo>
                  <a:lnTo>
                    <a:pt x="62" y="121"/>
                  </a:lnTo>
                  <a:lnTo>
                    <a:pt x="57" y="134"/>
                  </a:lnTo>
                  <a:lnTo>
                    <a:pt x="47" y="139"/>
                  </a:lnTo>
                  <a:lnTo>
                    <a:pt x="41" y="130"/>
                  </a:lnTo>
                  <a:lnTo>
                    <a:pt x="31" y="121"/>
                  </a:lnTo>
                  <a:lnTo>
                    <a:pt x="36" y="113"/>
                  </a:lnTo>
                  <a:lnTo>
                    <a:pt x="26" y="104"/>
                  </a:lnTo>
                  <a:lnTo>
                    <a:pt x="16" y="108"/>
                  </a:lnTo>
                  <a:lnTo>
                    <a:pt x="0" y="96"/>
                  </a:lnTo>
                  <a:lnTo>
                    <a:pt x="0" y="74"/>
                  </a:lnTo>
                  <a:lnTo>
                    <a:pt x="36" y="61"/>
                  </a:lnTo>
                  <a:lnTo>
                    <a:pt x="31" y="57"/>
                  </a:lnTo>
                  <a:lnTo>
                    <a:pt x="36" y="48"/>
                  </a:lnTo>
                  <a:lnTo>
                    <a:pt x="47" y="39"/>
                  </a:lnTo>
                  <a:lnTo>
                    <a:pt x="52" y="31"/>
                  </a:lnTo>
                  <a:lnTo>
                    <a:pt x="47" y="26"/>
                  </a:lnTo>
                  <a:lnTo>
                    <a:pt x="52" y="22"/>
                  </a:lnTo>
                  <a:lnTo>
                    <a:pt x="57" y="22"/>
                  </a:lnTo>
                  <a:lnTo>
                    <a:pt x="62" y="22"/>
                  </a:lnTo>
                  <a:lnTo>
                    <a:pt x="77" y="18"/>
                  </a:lnTo>
                  <a:lnTo>
                    <a:pt x="83" y="18"/>
                  </a:lnTo>
                  <a:lnTo>
                    <a:pt x="83" y="9"/>
                  </a:lnTo>
                  <a:lnTo>
                    <a:pt x="93" y="9"/>
                  </a:lnTo>
                  <a:lnTo>
                    <a:pt x="93" y="13"/>
                  </a:lnTo>
                  <a:lnTo>
                    <a:pt x="103" y="18"/>
                  </a:lnTo>
                  <a:lnTo>
                    <a:pt x="124" y="13"/>
                  </a:lnTo>
                  <a:lnTo>
                    <a:pt x="124" y="5"/>
                  </a:lnTo>
                  <a:lnTo>
                    <a:pt x="134" y="0"/>
                  </a:lnTo>
                  <a:lnTo>
                    <a:pt x="139" y="0"/>
                  </a:lnTo>
                  <a:lnTo>
                    <a:pt x="139" y="13"/>
                  </a:lnTo>
                  <a:lnTo>
                    <a:pt x="144" y="18"/>
                  </a:lnTo>
                  <a:lnTo>
                    <a:pt x="149" y="18"/>
                  </a:lnTo>
                  <a:lnTo>
                    <a:pt x="154" y="13"/>
                  </a:lnTo>
                  <a:lnTo>
                    <a:pt x="160" y="13"/>
                  </a:lnTo>
                  <a:lnTo>
                    <a:pt x="160" y="18"/>
                  </a:lnTo>
                  <a:lnTo>
                    <a:pt x="154" y="22"/>
                  </a:lnTo>
                  <a:lnTo>
                    <a:pt x="165" y="18"/>
                  </a:lnTo>
                  <a:lnTo>
                    <a:pt x="175" y="26"/>
                  </a:lnTo>
                  <a:lnTo>
                    <a:pt x="170" y="31"/>
                  </a:lnTo>
                  <a:lnTo>
                    <a:pt x="165" y="35"/>
                  </a:lnTo>
                  <a:lnTo>
                    <a:pt x="165" y="48"/>
                  </a:lnTo>
                  <a:lnTo>
                    <a:pt x="149" y="44"/>
                  </a:lnTo>
                  <a:lnTo>
                    <a:pt x="144" y="52"/>
                  </a:lnTo>
                  <a:lnTo>
                    <a:pt x="134" y="52"/>
                  </a:lnTo>
                  <a:lnTo>
                    <a:pt x="134" y="57"/>
                  </a:lnTo>
                  <a:lnTo>
                    <a:pt x="144" y="57"/>
                  </a:lnTo>
                  <a:lnTo>
                    <a:pt x="129" y="74"/>
                  </a:lnTo>
                  <a:lnTo>
                    <a:pt x="134" y="87"/>
                  </a:lnTo>
                  <a:lnTo>
                    <a:pt x="139" y="87"/>
                  </a:lnTo>
                  <a:lnTo>
                    <a:pt x="144" y="83"/>
                  </a:lnTo>
                  <a:lnTo>
                    <a:pt x="154" y="83"/>
                  </a:lnTo>
                  <a:lnTo>
                    <a:pt x="175" y="61"/>
                  </a:lnTo>
                  <a:lnTo>
                    <a:pt x="185" y="65"/>
                  </a:lnTo>
                  <a:lnTo>
                    <a:pt x="180" y="74"/>
                  </a:lnTo>
                  <a:lnTo>
                    <a:pt x="175" y="83"/>
                  </a:lnTo>
                  <a:lnTo>
                    <a:pt x="170" y="91"/>
                  </a:lnTo>
                  <a:lnTo>
                    <a:pt x="160" y="91"/>
                  </a:lnTo>
                  <a:lnTo>
                    <a:pt x="160" y="96"/>
                  </a:lnTo>
                  <a:lnTo>
                    <a:pt x="160" y="100"/>
                  </a:lnTo>
                  <a:lnTo>
                    <a:pt x="175" y="100"/>
                  </a:lnTo>
                  <a:lnTo>
                    <a:pt x="175" y="108"/>
                  </a:lnTo>
                  <a:lnTo>
                    <a:pt x="160" y="130"/>
                  </a:lnTo>
                  <a:lnTo>
                    <a:pt x="170" y="147"/>
                  </a:lnTo>
                  <a:lnTo>
                    <a:pt x="160" y="143"/>
                  </a:lnTo>
                  <a:lnTo>
                    <a:pt x="154" y="147"/>
                  </a:lnTo>
                  <a:lnTo>
                    <a:pt x="149" y="152"/>
                  </a:lnTo>
                  <a:lnTo>
                    <a:pt x="134" y="147"/>
                  </a:lnTo>
                  <a:lnTo>
                    <a:pt x="118" y="152"/>
                  </a:lnTo>
                  <a:close/>
                </a:path>
              </a:pathLst>
            </a:custGeom>
            <a:solidFill>
              <a:srgbClr val="006600"/>
            </a:solidFill>
            <a:ln w="7938">
              <a:solidFill>
                <a:srgbClr val="000000"/>
              </a:solidFill>
              <a:prstDash val="solid"/>
              <a:round/>
              <a:headEnd/>
              <a:tailEnd/>
            </a:ln>
          </p:spPr>
          <p:txBody>
            <a:bodyPr/>
            <a:lstStyle/>
            <a:p>
              <a:pPr eaLnBrk="1" hangingPunct="1">
                <a:defRPr/>
              </a:pPr>
              <a:endParaRPr lang="es-ES" sz="1400"/>
            </a:p>
          </p:txBody>
        </p:sp>
        <p:sp>
          <p:nvSpPr>
            <p:cNvPr id="22" name="Freeform 11"/>
            <p:cNvSpPr>
              <a:spLocks/>
            </p:cNvSpPr>
            <p:nvPr/>
          </p:nvSpPr>
          <p:spPr bwMode="auto">
            <a:xfrm>
              <a:off x="4044836" y="4161803"/>
              <a:ext cx="910312" cy="667549"/>
            </a:xfrm>
            <a:custGeom>
              <a:avLst/>
              <a:gdLst>
                <a:gd name="T0" fmla="*/ 41 w 375"/>
                <a:gd name="T1" fmla="*/ 125 h 211"/>
                <a:gd name="T2" fmla="*/ 67 w 375"/>
                <a:gd name="T3" fmla="*/ 125 h 211"/>
                <a:gd name="T4" fmla="*/ 82 w 375"/>
                <a:gd name="T5" fmla="*/ 112 h 211"/>
                <a:gd name="T6" fmla="*/ 103 w 375"/>
                <a:gd name="T7" fmla="*/ 99 h 211"/>
                <a:gd name="T8" fmla="*/ 123 w 375"/>
                <a:gd name="T9" fmla="*/ 86 h 211"/>
                <a:gd name="T10" fmla="*/ 103 w 375"/>
                <a:gd name="T11" fmla="*/ 82 h 211"/>
                <a:gd name="T12" fmla="*/ 98 w 375"/>
                <a:gd name="T13" fmla="*/ 60 h 211"/>
                <a:gd name="T14" fmla="*/ 108 w 375"/>
                <a:gd name="T15" fmla="*/ 51 h 211"/>
                <a:gd name="T16" fmla="*/ 98 w 375"/>
                <a:gd name="T17" fmla="*/ 43 h 211"/>
                <a:gd name="T18" fmla="*/ 87 w 375"/>
                <a:gd name="T19" fmla="*/ 38 h 211"/>
                <a:gd name="T20" fmla="*/ 72 w 375"/>
                <a:gd name="T21" fmla="*/ 38 h 211"/>
                <a:gd name="T22" fmla="*/ 67 w 375"/>
                <a:gd name="T23" fmla="*/ 34 h 211"/>
                <a:gd name="T24" fmla="*/ 87 w 375"/>
                <a:gd name="T25" fmla="*/ 21 h 211"/>
                <a:gd name="T26" fmla="*/ 118 w 375"/>
                <a:gd name="T27" fmla="*/ 17 h 211"/>
                <a:gd name="T28" fmla="*/ 159 w 375"/>
                <a:gd name="T29" fmla="*/ 4 h 211"/>
                <a:gd name="T30" fmla="*/ 180 w 375"/>
                <a:gd name="T31" fmla="*/ 0 h 211"/>
                <a:gd name="T32" fmla="*/ 180 w 375"/>
                <a:gd name="T33" fmla="*/ 4 h 211"/>
                <a:gd name="T34" fmla="*/ 190 w 375"/>
                <a:gd name="T35" fmla="*/ 17 h 211"/>
                <a:gd name="T36" fmla="*/ 210 w 375"/>
                <a:gd name="T37" fmla="*/ 17 h 211"/>
                <a:gd name="T38" fmla="*/ 236 w 375"/>
                <a:gd name="T39" fmla="*/ 8 h 211"/>
                <a:gd name="T40" fmla="*/ 241 w 375"/>
                <a:gd name="T41" fmla="*/ 30 h 211"/>
                <a:gd name="T42" fmla="*/ 252 w 375"/>
                <a:gd name="T43" fmla="*/ 34 h 211"/>
                <a:gd name="T44" fmla="*/ 282 w 375"/>
                <a:gd name="T45" fmla="*/ 30 h 211"/>
                <a:gd name="T46" fmla="*/ 293 w 375"/>
                <a:gd name="T47" fmla="*/ 38 h 211"/>
                <a:gd name="T48" fmla="*/ 313 w 375"/>
                <a:gd name="T49" fmla="*/ 38 h 211"/>
                <a:gd name="T50" fmla="*/ 349 w 375"/>
                <a:gd name="T51" fmla="*/ 30 h 211"/>
                <a:gd name="T52" fmla="*/ 364 w 375"/>
                <a:gd name="T53" fmla="*/ 30 h 211"/>
                <a:gd name="T54" fmla="*/ 375 w 375"/>
                <a:gd name="T55" fmla="*/ 47 h 211"/>
                <a:gd name="T56" fmla="*/ 364 w 375"/>
                <a:gd name="T57" fmla="*/ 64 h 211"/>
                <a:gd name="T58" fmla="*/ 354 w 375"/>
                <a:gd name="T59" fmla="*/ 90 h 211"/>
                <a:gd name="T60" fmla="*/ 329 w 375"/>
                <a:gd name="T61" fmla="*/ 121 h 211"/>
                <a:gd name="T62" fmla="*/ 323 w 375"/>
                <a:gd name="T63" fmla="*/ 134 h 211"/>
                <a:gd name="T64" fmla="*/ 308 w 375"/>
                <a:gd name="T65" fmla="*/ 134 h 211"/>
                <a:gd name="T66" fmla="*/ 308 w 375"/>
                <a:gd name="T67" fmla="*/ 160 h 211"/>
                <a:gd name="T68" fmla="*/ 318 w 375"/>
                <a:gd name="T69" fmla="*/ 177 h 211"/>
                <a:gd name="T70" fmla="*/ 303 w 375"/>
                <a:gd name="T71" fmla="*/ 164 h 211"/>
                <a:gd name="T72" fmla="*/ 293 w 375"/>
                <a:gd name="T73" fmla="*/ 168 h 211"/>
                <a:gd name="T74" fmla="*/ 282 w 375"/>
                <a:gd name="T75" fmla="*/ 164 h 211"/>
                <a:gd name="T76" fmla="*/ 252 w 375"/>
                <a:gd name="T77" fmla="*/ 160 h 211"/>
                <a:gd name="T78" fmla="*/ 231 w 375"/>
                <a:gd name="T79" fmla="*/ 164 h 211"/>
                <a:gd name="T80" fmla="*/ 221 w 375"/>
                <a:gd name="T81" fmla="*/ 155 h 211"/>
                <a:gd name="T82" fmla="*/ 190 w 375"/>
                <a:gd name="T83" fmla="*/ 160 h 211"/>
                <a:gd name="T84" fmla="*/ 190 w 375"/>
                <a:gd name="T85" fmla="*/ 185 h 211"/>
                <a:gd name="T86" fmla="*/ 164 w 375"/>
                <a:gd name="T87" fmla="*/ 190 h 211"/>
                <a:gd name="T88" fmla="*/ 128 w 375"/>
                <a:gd name="T89" fmla="*/ 203 h 211"/>
                <a:gd name="T90" fmla="*/ 77 w 375"/>
                <a:gd name="T91" fmla="*/ 190 h 211"/>
                <a:gd name="T92" fmla="*/ 21 w 375"/>
                <a:gd name="T93" fmla="*/ 164 h 211"/>
                <a:gd name="T94" fmla="*/ 10 w 375"/>
                <a:gd name="T95" fmla="*/ 155 h 211"/>
                <a:gd name="T96" fmla="*/ 10 w 375"/>
                <a:gd name="T97" fmla="*/ 138 h 211"/>
                <a:gd name="T98" fmla="*/ 15 w 375"/>
                <a:gd name="T99" fmla="*/ 129 h 211"/>
                <a:gd name="T100" fmla="*/ 31 w 375"/>
                <a:gd name="T101" fmla="*/ 125 h 21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5"/>
                <a:gd name="T154" fmla="*/ 0 h 211"/>
                <a:gd name="T155" fmla="*/ 375 w 375"/>
                <a:gd name="T156" fmla="*/ 211 h 21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5" h="211">
                  <a:moveTo>
                    <a:pt x="31" y="125"/>
                  </a:moveTo>
                  <a:lnTo>
                    <a:pt x="41" y="125"/>
                  </a:lnTo>
                  <a:lnTo>
                    <a:pt x="51" y="116"/>
                  </a:lnTo>
                  <a:lnTo>
                    <a:pt x="67" y="125"/>
                  </a:lnTo>
                  <a:lnTo>
                    <a:pt x="67" y="116"/>
                  </a:lnTo>
                  <a:lnTo>
                    <a:pt x="82" y="112"/>
                  </a:lnTo>
                  <a:lnTo>
                    <a:pt x="82" y="108"/>
                  </a:lnTo>
                  <a:lnTo>
                    <a:pt x="103" y="99"/>
                  </a:lnTo>
                  <a:lnTo>
                    <a:pt x="113" y="103"/>
                  </a:lnTo>
                  <a:lnTo>
                    <a:pt x="123" y="86"/>
                  </a:lnTo>
                  <a:lnTo>
                    <a:pt x="118" y="77"/>
                  </a:lnTo>
                  <a:lnTo>
                    <a:pt x="103" y="82"/>
                  </a:lnTo>
                  <a:lnTo>
                    <a:pt x="103" y="69"/>
                  </a:lnTo>
                  <a:lnTo>
                    <a:pt x="98" y="60"/>
                  </a:lnTo>
                  <a:lnTo>
                    <a:pt x="98" y="56"/>
                  </a:lnTo>
                  <a:lnTo>
                    <a:pt x="108" y="51"/>
                  </a:lnTo>
                  <a:lnTo>
                    <a:pt x="103" y="47"/>
                  </a:lnTo>
                  <a:lnTo>
                    <a:pt x="98" y="43"/>
                  </a:lnTo>
                  <a:lnTo>
                    <a:pt x="87" y="43"/>
                  </a:lnTo>
                  <a:lnTo>
                    <a:pt x="87" y="38"/>
                  </a:lnTo>
                  <a:lnTo>
                    <a:pt x="77" y="43"/>
                  </a:lnTo>
                  <a:lnTo>
                    <a:pt x="72" y="38"/>
                  </a:lnTo>
                  <a:lnTo>
                    <a:pt x="72" y="34"/>
                  </a:lnTo>
                  <a:lnTo>
                    <a:pt x="67" y="34"/>
                  </a:lnTo>
                  <a:lnTo>
                    <a:pt x="72" y="25"/>
                  </a:lnTo>
                  <a:lnTo>
                    <a:pt x="87" y="21"/>
                  </a:lnTo>
                  <a:lnTo>
                    <a:pt x="103" y="17"/>
                  </a:lnTo>
                  <a:lnTo>
                    <a:pt x="118" y="17"/>
                  </a:lnTo>
                  <a:lnTo>
                    <a:pt x="133" y="8"/>
                  </a:lnTo>
                  <a:lnTo>
                    <a:pt x="159" y="4"/>
                  </a:lnTo>
                  <a:lnTo>
                    <a:pt x="169" y="4"/>
                  </a:lnTo>
                  <a:lnTo>
                    <a:pt x="180" y="0"/>
                  </a:lnTo>
                  <a:lnTo>
                    <a:pt x="180" y="8"/>
                  </a:lnTo>
                  <a:lnTo>
                    <a:pt x="180" y="4"/>
                  </a:lnTo>
                  <a:lnTo>
                    <a:pt x="185" y="4"/>
                  </a:lnTo>
                  <a:lnTo>
                    <a:pt x="190" y="17"/>
                  </a:lnTo>
                  <a:lnTo>
                    <a:pt x="200" y="17"/>
                  </a:lnTo>
                  <a:lnTo>
                    <a:pt x="210" y="17"/>
                  </a:lnTo>
                  <a:lnTo>
                    <a:pt x="221" y="8"/>
                  </a:lnTo>
                  <a:lnTo>
                    <a:pt x="236" y="8"/>
                  </a:lnTo>
                  <a:lnTo>
                    <a:pt x="241" y="21"/>
                  </a:lnTo>
                  <a:lnTo>
                    <a:pt x="241" y="30"/>
                  </a:lnTo>
                  <a:lnTo>
                    <a:pt x="246" y="34"/>
                  </a:lnTo>
                  <a:lnTo>
                    <a:pt x="252" y="34"/>
                  </a:lnTo>
                  <a:lnTo>
                    <a:pt x="267" y="30"/>
                  </a:lnTo>
                  <a:lnTo>
                    <a:pt x="282" y="30"/>
                  </a:lnTo>
                  <a:lnTo>
                    <a:pt x="287" y="34"/>
                  </a:lnTo>
                  <a:lnTo>
                    <a:pt x="293" y="38"/>
                  </a:lnTo>
                  <a:lnTo>
                    <a:pt x="298" y="43"/>
                  </a:lnTo>
                  <a:lnTo>
                    <a:pt x="313" y="38"/>
                  </a:lnTo>
                  <a:lnTo>
                    <a:pt x="334" y="43"/>
                  </a:lnTo>
                  <a:lnTo>
                    <a:pt x="349" y="30"/>
                  </a:lnTo>
                  <a:lnTo>
                    <a:pt x="354" y="17"/>
                  </a:lnTo>
                  <a:lnTo>
                    <a:pt x="364" y="30"/>
                  </a:lnTo>
                  <a:lnTo>
                    <a:pt x="370" y="38"/>
                  </a:lnTo>
                  <a:lnTo>
                    <a:pt x="375" y="47"/>
                  </a:lnTo>
                  <a:lnTo>
                    <a:pt x="370" y="51"/>
                  </a:lnTo>
                  <a:lnTo>
                    <a:pt x="364" y="64"/>
                  </a:lnTo>
                  <a:lnTo>
                    <a:pt x="370" y="86"/>
                  </a:lnTo>
                  <a:lnTo>
                    <a:pt x="354" y="90"/>
                  </a:lnTo>
                  <a:lnTo>
                    <a:pt x="354" y="99"/>
                  </a:lnTo>
                  <a:lnTo>
                    <a:pt x="329" y="121"/>
                  </a:lnTo>
                  <a:lnTo>
                    <a:pt x="329" y="125"/>
                  </a:lnTo>
                  <a:lnTo>
                    <a:pt x="323" y="134"/>
                  </a:lnTo>
                  <a:lnTo>
                    <a:pt x="313" y="138"/>
                  </a:lnTo>
                  <a:lnTo>
                    <a:pt x="308" y="134"/>
                  </a:lnTo>
                  <a:lnTo>
                    <a:pt x="303" y="138"/>
                  </a:lnTo>
                  <a:lnTo>
                    <a:pt x="308" y="160"/>
                  </a:lnTo>
                  <a:lnTo>
                    <a:pt x="323" y="173"/>
                  </a:lnTo>
                  <a:lnTo>
                    <a:pt x="318" y="177"/>
                  </a:lnTo>
                  <a:lnTo>
                    <a:pt x="313" y="173"/>
                  </a:lnTo>
                  <a:lnTo>
                    <a:pt x="303" y="164"/>
                  </a:lnTo>
                  <a:lnTo>
                    <a:pt x="287" y="164"/>
                  </a:lnTo>
                  <a:lnTo>
                    <a:pt x="293" y="168"/>
                  </a:lnTo>
                  <a:lnTo>
                    <a:pt x="287" y="168"/>
                  </a:lnTo>
                  <a:lnTo>
                    <a:pt x="282" y="164"/>
                  </a:lnTo>
                  <a:lnTo>
                    <a:pt x="272" y="164"/>
                  </a:lnTo>
                  <a:lnTo>
                    <a:pt x="252" y="160"/>
                  </a:lnTo>
                  <a:lnTo>
                    <a:pt x="236" y="164"/>
                  </a:lnTo>
                  <a:lnTo>
                    <a:pt x="231" y="164"/>
                  </a:lnTo>
                  <a:lnTo>
                    <a:pt x="221" y="160"/>
                  </a:lnTo>
                  <a:lnTo>
                    <a:pt x="221" y="155"/>
                  </a:lnTo>
                  <a:lnTo>
                    <a:pt x="195" y="155"/>
                  </a:lnTo>
                  <a:lnTo>
                    <a:pt x="190" y="160"/>
                  </a:lnTo>
                  <a:lnTo>
                    <a:pt x="195" y="181"/>
                  </a:lnTo>
                  <a:lnTo>
                    <a:pt x="190" y="185"/>
                  </a:lnTo>
                  <a:lnTo>
                    <a:pt x="180" y="190"/>
                  </a:lnTo>
                  <a:lnTo>
                    <a:pt x="164" y="190"/>
                  </a:lnTo>
                  <a:lnTo>
                    <a:pt x="159" y="211"/>
                  </a:lnTo>
                  <a:lnTo>
                    <a:pt x="128" y="203"/>
                  </a:lnTo>
                  <a:lnTo>
                    <a:pt x="103" y="203"/>
                  </a:lnTo>
                  <a:lnTo>
                    <a:pt x="77" y="190"/>
                  </a:lnTo>
                  <a:lnTo>
                    <a:pt x="31" y="181"/>
                  </a:lnTo>
                  <a:lnTo>
                    <a:pt x="21" y="164"/>
                  </a:lnTo>
                  <a:lnTo>
                    <a:pt x="5" y="155"/>
                  </a:lnTo>
                  <a:lnTo>
                    <a:pt x="10" y="155"/>
                  </a:lnTo>
                  <a:lnTo>
                    <a:pt x="0" y="147"/>
                  </a:lnTo>
                  <a:lnTo>
                    <a:pt x="10" y="138"/>
                  </a:lnTo>
                  <a:lnTo>
                    <a:pt x="15" y="138"/>
                  </a:lnTo>
                  <a:lnTo>
                    <a:pt x="15" y="129"/>
                  </a:lnTo>
                  <a:lnTo>
                    <a:pt x="21" y="129"/>
                  </a:lnTo>
                  <a:lnTo>
                    <a:pt x="31" y="125"/>
                  </a:lnTo>
                  <a:close/>
                </a:path>
              </a:pathLst>
            </a:custGeom>
            <a:solidFill>
              <a:srgbClr val="006600"/>
            </a:solidFill>
            <a:ln w="7938">
              <a:solidFill>
                <a:srgbClr val="000000"/>
              </a:solidFill>
              <a:prstDash val="solid"/>
              <a:round/>
              <a:headEnd/>
              <a:tailEnd/>
            </a:ln>
          </p:spPr>
          <p:txBody>
            <a:bodyPr/>
            <a:lstStyle/>
            <a:p>
              <a:pPr eaLnBrk="1" hangingPunct="1">
                <a:defRPr/>
              </a:pPr>
              <a:endParaRPr lang="es-ES" sz="1400"/>
            </a:p>
          </p:txBody>
        </p:sp>
        <p:sp>
          <p:nvSpPr>
            <p:cNvPr id="23" name="Freeform 12"/>
            <p:cNvSpPr>
              <a:spLocks/>
            </p:cNvSpPr>
            <p:nvPr/>
          </p:nvSpPr>
          <p:spPr bwMode="auto">
            <a:xfrm>
              <a:off x="4828918" y="4202932"/>
              <a:ext cx="500065" cy="506198"/>
            </a:xfrm>
            <a:custGeom>
              <a:avLst/>
              <a:gdLst>
                <a:gd name="T0" fmla="*/ 201 w 206"/>
                <a:gd name="T1" fmla="*/ 69 h 160"/>
                <a:gd name="T2" fmla="*/ 195 w 206"/>
                <a:gd name="T3" fmla="*/ 73 h 160"/>
                <a:gd name="T4" fmla="*/ 201 w 206"/>
                <a:gd name="T5" fmla="*/ 95 h 160"/>
                <a:gd name="T6" fmla="*/ 195 w 206"/>
                <a:gd name="T7" fmla="*/ 108 h 160"/>
                <a:gd name="T8" fmla="*/ 185 w 206"/>
                <a:gd name="T9" fmla="*/ 112 h 160"/>
                <a:gd name="T10" fmla="*/ 165 w 206"/>
                <a:gd name="T11" fmla="*/ 99 h 160"/>
                <a:gd name="T12" fmla="*/ 170 w 206"/>
                <a:gd name="T13" fmla="*/ 95 h 160"/>
                <a:gd name="T14" fmla="*/ 165 w 206"/>
                <a:gd name="T15" fmla="*/ 82 h 160"/>
                <a:gd name="T16" fmla="*/ 160 w 206"/>
                <a:gd name="T17" fmla="*/ 77 h 160"/>
                <a:gd name="T18" fmla="*/ 160 w 206"/>
                <a:gd name="T19" fmla="*/ 69 h 160"/>
                <a:gd name="T20" fmla="*/ 154 w 206"/>
                <a:gd name="T21" fmla="*/ 69 h 160"/>
                <a:gd name="T22" fmla="*/ 149 w 206"/>
                <a:gd name="T23" fmla="*/ 60 h 160"/>
                <a:gd name="T24" fmla="*/ 139 w 206"/>
                <a:gd name="T25" fmla="*/ 73 h 160"/>
                <a:gd name="T26" fmla="*/ 129 w 206"/>
                <a:gd name="T27" fmla="*/ 77 h 160"/>
                <a:gd name="T28" fmla="*/ 134 w 206"/>
                <a:gd name="T29" fmla="*/ 95 h 160"/>
                <a:gd name="T30" fmla="*/ 129 w 206"/>
                <a:gd name="T31" fmla="*/ 99 h 160"/>
                <a:gd name="T32" fmla="*/ 129 w 206"/>
                <a:gd name="T33" fmla="*/ 112 h 160"/>
                <a:gd name="T34" fmla="*/ 118 w 206"/>
                <a:gd name="T35" fmla="*/ 116 h 160"/>
                <a:gd name="T36" fmla="*/ 113 w 206"/>
                <a:gd name="T37" fmla="*/ 138 h 160"/>
                <a:gd name="T38" fmla="*/ 98 w 206"/>
                <a:gd name="T39" fmla="*/ 129 h 160"/>
                <a:gd name="T40" fmla="*/ 83 w 206"/>
                <a:gd name="T41" fmla="*/ 138 h 160"/>
                <a:gd name="T42" fmla="*/ 72 w 206"/>
                <a:gd name="T43" fmla="*/ 138 h 160"/>
                <a:gd name="T44" fmla="*/ 52 w 206"/>
                <a:gd name="T45" fmla="*/ 142 h 160"/>
                <a:gd name="T46" fmla="*/ 47 w 206"/>
                <a:gd name="T47" fmla="*/ 151 h 160"/>
                <a:gd name="T48" fmla="*/ 31 w 206"/>
                <a:gd name="T49" fmla="*/ 160 h 160"/>
                <a:gd name="T50" fmla="*/ 21 w 206"/>
                <a:gd name="T51" fmla="*/ 147 h 160"/>
                <a:gd name="T52" fmla="*/ 16 w 206"/>
                <a:gd name="T53" fmla="*/ 125 h 160"/>
                <a:gd name="T54" fmla="*/ 6 w 206"/>
                <a:gd name="T55" fmla="*/ 121 h 160"/>
                <a:gd name="T56" fmla="*/ 0 w 206"/>
                <a:gd name="T57" fmla="*/ 121 h 160"/>
                <a:gd name="T58" fmla="*/ 6 w 206"/>
                <a:gd name="T59" fmla="*/ 112 h 160"/>
                <a:gd name="T60" fmla="*/ 6 w 206"/>
                <a:gd name="T61" fmla="*/ 108 h 160"/>
                <a:gd name="T62" fmla="*/ 31 w 206"/>
                <a:gd name="T63" fmla="*/ 86 h 160"/>
                <a:gd name="T64" fmla="*/ 31 w 206"/>
                <a:gd name="T65" fmla="*/ 77 h 160"/>
                <a:gd name="T66" fmla="*/ 47 w 206"/>
                <a:gd name="T67" fmla="*/ 73 h 160"/>
                <a:gd name="T68" fmla="*/ 41 w 206"/>
                <a:gd name="T69" fmla="*/ 51 h 160"/>
                <a:gd name="T70" fmla="*/ 47 w 206"/>
                <a:gd name="T71" fmla="*/ 38 h 160"/>
                <a:gd name="T72" fmla="*/ 52 w 206"/>
                <a:gd name="T73" fmla="*/ 34 h 160"/>
                <a:gd name="T74" fmla="*/ 47 w 206"/>
                <a:gd name="T75" fmla="*/ 25 h 160"/>
                <a:gd name="T76" fmla="*/ 62 w 206"/>
                <a:gd name="T77" fmla="*/ 12 h 160"/>
                <a:gd name="T78" fmla="*/ 67 w 206"/>
                <a:gd name="T79" fmla="*/ 0 h 160"/>
                <a:gd name="T80" fmla="*/ 77 w 206"/>
                <a:gd name="T81" fmla="*/ 0 h 160"/>
                <a:gd name="T82" fmla="*/ 93 w 206"/>
                <a:gd name="T83" fmla="*/ 12 h 160"/>
                <a:gd name="T84" fmla="*/ 103 w 206"/>
                <a:gd name="T85" fmla="*/ 8 h 160"/>
                <a:gd name="T86" fmla="*/ 113 w 206"/>
                <a:gd name="T87" fmla="*/ 17 h 160"/>
                <a:gd name="T88" fmla="*/ 108 w 206"/>
                <a:gd name="T89" fmla="*/ 25 h 160"/>
                <a:gd name="T90" fmla="*/ 118 w 206"/>
                <a:gd name="T91" fmla="*/ 34 h 160"/>
                <a:gd name="T92" fmla="*/ 124 w 206"/>
                <a:gd name="T93" fmla="*/ 43 h 160"/>
                <a:gd name="T94" fmla="*/ 134 w 206"/>
                <a:gd name="T95" fmla="*/ 38 h 160"/>
                <a:gd name="T96" fmla="*/ 139 w 206"/>
                <a:gd name="T97" fmla="*/ 25 h 160"/>
                <a:gd name="T98" fmla="*/ 160 w 206"/>
                <a:gd name="T99" fmla="*/ 17 h 160"/>
                <a:gd name="T100" fmla="*/ 170 w 206"/>
                <a:gd name="T101" fmla="*/ 21 h 160"/>
                <a:gd name="T102" fmla="*/ 165 w 206"/>
                <a:gd name="T103" fmla="*/ 34 h 160"/>
                <a:gd name="T104" fmla="*/ 165 w 206"/>
                <a:gd name="T105" fmla="*/ 38 h 160"/>
                <a:gd name="T106" fmla="*/ 170 w 206"/>
                <a:gd name="T107" fmla="*/ 38 h 160"/>
                <a:gd name="T108" fmla="*/ 175 w 206"/>
                <a:gd name="T109" fmla="*/ 34 h 160"/>
                <a:gd name="T110" fmla="*/ 190 w 206"/>
                <a:gd name="T111" fmla="*/ 34 h 160"/>
                <a:gd name="T112" fmla="*/ 206 w 206"/>
                <a:gd name="T113" fmla="*/ 43 h 160"/>
                <a:gd name="T114" fmla="*/ 195 w 206"/>
                <a:gd name="T115" fmla="*/ 56 h 160"/>
                <a:gd name="T116" fmla="*/ 190 w 206"/>
                <a:gd name="T117" fmla="*/ 60 h 160"/>
                <a:gd name="T118" fmla="*/ 201 w 206"/>
                <a:gd name="T119" fmla="*/ 69 h 1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6"/>
                <a:gd name="T181" fmla="*/ 0 h 160"/>
                <a:gd name="T182" fmla="*/ 206 w 206"/>
                <a:gd name="T183" fmla="*/ 160 h 1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6" h="160">
                  <a:moveTo>
                    <a:pt x="201" y="69"/>
                  </a:moveTo>
                  <a:lnTo>
                    <a:pt x="195" y="73"/>
                  </a:lnTo>
                  <a:lnTo>
                    <a:pt x="201" y="95"/>
                  </a:lnTo>
                  <a:lnTo>
                    <a:pt x="195" y="108"/>
                  </a:lnTo>
                  <a:lnTo>
                    <a:pt x="185" y="112"/>
                  </a:lnTo>
                  <a:lnTo>
                    <a:pt x="165" y="99"/>
                  </a:lnTo>
                  <a:lnTo>
                    <a:pt x="170" y="95"/>
                  </a:lnTo>
                  <a:lnTo>
                    <a:pt x="165" y="82"/>
                  </a:lnTo>
                  <a:lnTo>
                    <a:pt x="160" y="77"/>
                  </a:lnTo>
                  <a:lnTo>
                    <a:pt x="160" y="69"/>
                  </a:lnTo>
                  <a:lnTo>
                    <a:pt x="154" y="69"/>
                  </a:lnTo>
                  <a:lnTo>
                    <a:pt x="149" y="60"/>
                  </a:lnTo>
                  <a:lnTo>
                    <a:pt x="139" y="73"/>
                  </a:lnTo>
                  <a:lnTo>
                    <a:pt x="129" y="77"/>
                  </a:lnTo>
                  <a:lnTo>
                    <a:pt x="134" y="95"/>
                  </a:lnTo>
                  <a:lnTo>
                    <a:pt x="129" y="99"/>
                  </a:lnTo>
                  <a:lnTo>
                    <a:pt x="129" y="112"/>
                  </a:lnTo>
                  <a:lnTo>
                    <a:pt x="118" y="116"/>
                  </a:lnTo>
                  <a:lnTo>
                    <a:pt x="113" y="138"/>
                  </a:lnTo>
                  <a:lnTo>
                    <a:pt x="98" y="129"/>
                  </a:lnTo>
                  <a:lnTo>
                    <a:pt x="83" y="138"/>
                  </a:lnTo>
                  <a:lnTo>
                    <a:pt x="72" y="138"/>
                  </a:lnTo>
                  <a:lnTo>
                    <a:pt x="52" y="142"/>
                  </a:lnTo>
                  <a:lnTo>
                    <a:pt x="47" y="151"/>
                  </a:lnTo>
                  <a:lnTo>
                    <a:pt x="31" y="160"/>
                  </a:lnTo>
                  <a:lnTo>
                    <a:pt x="21" y="147"/>
                  </a:lnTo>
                  <a:lnTo>
                    <a:pt x="16" y="125"/>
                  </a:lnTo>
                  <a:lnTo>
                    <a:pt x="6" y="121"/>
                  </a:lnTo>
                  <a:lnTo>
                    <a:pt x="0" y="121"/>
                  </a:lnTo>
                  <a:lnTo>
                    <a:pt x="6" y="112"/>
                  </a:lnTo>
                  <a:lnTo>
                    <a:pt x="6" y="108"/>
                  </a:lnTo>
                  <a:lnTo>
                    <a:pt x="31" y="86"/>
                  </a:lnTo>
                  <a:lnTo>
                    <a:pt x="31" y="77"/>
                  </a:lnTo>
                  <a:lnTo>
                    <a:pt x="47" y="73"/>
                  </a:lnTo>
                  <a:lnTo>
                    <a:pt x="41" y="51"/>
                  </a:lnTo>
                  <a:lnTo>
                    <a:pt x="47" y="38"/>
                  </a:lnTo>
                  <a:lnTo>
                    <a:pt x="52" y="34"/>
                  </a:lnTo>
                  <a:lnTo>
                    <a:pt x="47" y="25"/>
                  </a:lnTo>
                  <a:lnTo>
                    <a:pt x="62" y="12"/>
                  </a:lnTo>
                  <a:lnTo>
                    <a:pt x="67" y="0"/>
                  </a:lnTo>
                  <a:lnTo>
                    <a:pt x="77" y="0"/>
                  </a:lnTo>
                  <a:lnTo>
                    <a:pt x="93" y="12"/>
                  </a:lnTo>
                  <a:lnTo>
                    <a:pt x="103" y="8"/>
                  </a:lnTo>
                  <a:lnTo>
                    <a:pt x="113" y="17"/>
                  </a:lnTo>
                  <a:lnTo>
                    <a:pt x="108" y="25"/>
                  </a:lnTo>
                  <a:lnTo>
                    <a:pt x="118" y="34"/>
                  </a:lnTo>
                  <a:lnTo>
                    <a:pt x="124" y="43"/>
                  </a:lnTo>
                  <a:lnTo>
                    <a:pt x="134" y="38"/>
                  </a:lnTo>
                  <a:lnTo>
                    <a:pt x="139" y="25"/>
                  </a:lnTo>
                  <a:lnTo>
                    <a:pt x="160" y="17"/>
                  </a:lnTo>
                  <a:lnTo>
                    <a:pt x="170" y="21"/>
                  </a:lnTo>
                  <a:lnTo>
                    <a:pt x="165" y="34"/>
                  </a:lnTo>
                  <a:lnTo>
                    <a:pt x="165" y="38"/>
                  </a:lnTo>
                  <a:lnTo>
                    <a:pt x="170" y="38"/>
                  </a:lnTo>
                  <a:lnTo>
                    <a:pt x="175" y="34"/>
                  </a:lnTo>
                  <a:lnTo>
                    <a:pt x="190" y="34"/>
                  </a:lnTo>
                  <a:lnTo>
                    <a:pt x="206" y="43"/>
                  </a:lnTo>
                  <a:lnTo>
                    <a:pt x="195" y="56"/>
                  </a:lnTo>
                  <a:lnTo>
                    <a:pt x="190" y="60"/>
                  </a:lnTo>
                  <a:lnTo>
                    <a:pt x="201" y="69"/>
                  </a:lnTo>
                  <a:close/>
                </a:path>
              </a:pathLst>
            </a:custGeom>
            <a:solidFill>
              <a:srgbClr val="FF0000"/>
            </a:solidFill>
            <a:ln w="7938">
              <a:solidFill>
                <a:srgbClr val="000000"/>
              </a:solidFill>
              <a:prstDash val="solid"/>
              <a:round/>
              <a:headEnd/>
              <a:tailEnd/>
            </a:ln>
          </p:spPr>
          <p:txBody>
            <a:bodyPr/>
            <a:lstStyle/>
            <a:p>
              <a:pPr eaLnBrk="1" hangingPunct="1">
                <a:defRPr/>
              </a:pPr>
              <a:endParaRPr lang="es-ES" sz="1400"/>
            </a:p>
          </p:txBody>
        </p:sp>
        <p:sp>
          <p:nvSpPr>
            <p:cNvPr id="24" name="Freeform 13"/>
            <p:cNvSpPr>
              <a:spLocks/>
            </p:cNvSpPr>
            <p:nvPr/>
          </p:nvSpPr>
          <p:spPr bwMode="auto">
            <a:xfrm>
              <a:off x="5142065" y="4392756"/>
              <a:ext cx="99527" cy="136041"/>
            </a:xfrm>
            <a:custGeom>
              <a:avLst/>
              <a:gdLst>
                <a:gd name="T0" fmla="*/ 5 w 41"/>
                <a:gd name="T1" fmla="*/ 35 h 43"/>
                <a:gd name="T2" fmla="*/ 0 w 41"/>
                <a:gd name="T3" fmla="*/ 17 h 43"/>
                <a:gd name="T4" fmla="*/ 10 w 41"/>
                <a:gd name="T5" fmla="*/ 13 h 43"/>
                <a:gd name="T6" fmla="*/ 20 w 41"/>
                <a:gd name="T7" fmla="*/ 0 h 43"/>
                <a:gd name="T8" fmla="*/ 25 w 41"/>
                <a:gd name="T9" fmla="*/ 9 h 43"/>
                <a:gd name="T10" fmla="*/ 31 w 41"/>
                <a:gd name="T11" fmla="*/ 9 h 43"/>
                <a:gd name="T12" fmla="*/ 31 w 41"/>
                <a:gd name="T13" fmla="*/ 17 h 43"/>
                <a:gd name="T14" fmla="*/ 36 w 41"/>
                <a:gd name="T15" fmla="*/ 22 h 43"/>
                <a:gd name="T16" fmla="*/ 41 w 41"/>
                <a:gd name="T17" fmla="*/ 35 h 43"/>
                <a:gd name="T18" fmla="*/ 36 w 41"/>
                <a:gd name="T19" fmla="*/ 39 h 43"/>
                <a:gd name="T20" fmla="*/ 31 w 41"/>
                <a:gd name="T21" fmla="*/ 43 h 43"/>
                <a:gd name="T22" fmla="*/ 20 w 41"/>
                <a:gd name="T23" fmla="*/ 39 h 43"/>
                <a:gd name="T24" fmla="*/ 5 w 41"/>
                <a:gd name="T25" fmla="*/ 35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3"/>
                <a:gd name="T41" fmla="*/ 41 w 41"/>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3">
                  <a:moveTo>
                    <a:pt x="5" y="35"/>
                  </a:moveTo>
                  <a:lnTo>
                    <a:pt x="0" y="17"/>
                  </a:lnTo>
                  <a:lnTo>
                    <a:pt x="10" y="13"/>
                  </a:lnTo>
                  <a:lnTo>
                    <a:pt x="20" y="0"/>
                  </a:lnTo>
                  <a:lnTo>
                    <a:pt x="25" y="9"/>
                  </a:lnTo>
                  <a:lnTo>
                    <a:pt x="31" y="9"/>
                  </a:lnTo>
                  <a:lnTo>
                    <a:pt x="31" y="17"/>
                  </a:lnTo>
                  <a:lnTo>
                    <a:pt x="36" y="22"/>
                  </a:lnTo>
                  <a:lnTo>
                    <a:pt x="41" y="35"/>
                  </a:lnTo>
                  <a:lnTo>
                    <a:pt x="36" y="39"/>
                  </a:lnTo>
                  <a:lnTo>
                    <a:pt x="31" y="43"/>
                  </a:lnTo>
                  <a:lnTo>
                    <a:pt x="20" y="39"/>
                  </a:lnTo>
                  <a:lnTo>
                    <a:pt x="5" y="35"/>
                  </a:lnTo>
                  <a:close/>
                </a:path>
              </a:pathLst>
            </a:custGeom>
            <a:solidFill>
              <a:srgbClr val="FF0000"/>
            </a:solidFill>
            <a:ln w="7938">
              <a:solidFill>
                <a:srgbClr val="000000"/>
              </a:solidFill>
              <a:prstDash val="solid"/>
              <a:round/>
              <a:headEnd/>
              <a:tailEnd/>
            </a:ln>
          </p:spPr>
          <p:txBody>
            <a:bodyPr/>
            <a:lstStyle/>
            <a:p>
              <a:pPr eaLnBrk="1" hangingPunct="1">
                <a:defRPr/>
              </a:pPr>
              <a:endParaRPr lang="es-ES" sz="1400"/>
            </a:p>
          </p:txBody>
        </p:sp>
        <p:sp>
          <p:nvSpPr>
            <p:cNvPr id="25" name="Freeform 14"/>
            <p:cNvSpPr>
              <a:spLocks/>
            </p:cNvSpPr>
            <p:nvPr/>
          </p:nvSpPr>
          <p:spPr bwMode="auto">
            <a:xfrm>
              <a:off x="3845781" y="4405411"/>
              <a:ext cx="274307" cy="221462"/>
            </a:xfrm>
            <a:custGeom>
              <a:avLst/>
              <a:gdLst>
                <a:gd name="T0" fmla="*/ 82 w 113"/>
                <a:gd name="T1" fmla="*/ 70 h 70"/>
                <a:gd name="T2" fmla="*/ 56 w 113"/>
                <a:gd name="T3" fmla="*/ 52 h 70"/>
                <a:gd name="T4" fmla="*/ 26 w 113"/>
                <a:gd name="T5" fmla="*/ 44 h 70"/>
                <a:gd name="T6" fmla="*/ 26 w 113"/>
                <a:gd name="T7" fmla="*/ 35 h 70"/>
                <a:gd name="T8" fmla="*/ 15 w 113"/>
                <a:gd name="T9" fmla="*/ 35 h 70"/>
                <a:gd name="T10" fmla="*/ 0 w 113"/>
                <a:gd name="T11" fmla="*/ 31 h 70"/>
                <a:gd name="T12" fmla="*/ 5 w 113"/>
                <a:gd name="T13" fmla="*/ 22 h 70"/>
                <a:gd name="T14" fmla="*/ 10 w 113"/>
                <a:gd name="T15" fmla="*/ 22 h 70"/>
                <a:gd name="T16" fmla="*/ 15 w 113"/>
                <a:gd name="T17" fmla="*/ 18 h 70"/>
                <a:gd name="T18" fmla="*/ 20 w 113"/>
                <a:gd name="T19" fmla="*/ 22 h 70"/>
                <a:gd name="T20" fmla="*/ 31 w 113"/>
                <a:gd name="T21" fmla="*/ 18 h 70"/>
                <a:gd name="T22" fmla="*/ 46 w 113"/>
                <a:gd name="T23" fmla="*/ 9 h 70"/>
                <a:gd name="T24" fmla="*/ 46 w 113"/>
                <a:gd name="T25" fmla="*/ 5 h 70"/>
                <a:gd name="T26" fmla="*/ 51 w 113"/>
                <a:gd name="T27" fmla="*/ 0 h 70"/>
                <a:gd name="T28" fmla="*/ 77 w 113"/>
                <a:gd name="T29" fmla="*/ 9 h 70"/>
                <a:gd name="T30" fmla="*/ 92 w 113"/>
                <a:gd name="T31" fmla="*/ 5 h 70"/>
                <a:gd name="T32" fmla="*/ 113 w 113"/>
                <a:gd name="T33" fmla="*/ 18 h 70"/>
                <a:gd name="T34" fmla="*/ 108 w 113"/>
                <a:gd name="T35" fmla="*/ 39 h 70"/>
                <a:gd name="T36" fmla="*/ 113 w 113"/>
                <a:gd name="T37" fmla="*/ 48 h 70"/>
                <a:gd name="T38" fmla="*/ 103 w 113"/>
                <a:gd name="T39" fmla="*/ 52 h 70"/>
                <a:gd name="T40" fmla="*/ 97 w 113"/>
                <a:gd name="T41" fmla="*/ 52 h 70"/>
                <a:gd name="T42" fmla="*/ 97 w 113"/>
                <a:gd name="T43" fmla="*/ 61 h 70"/>
                <a:gd name="T44" fmla="*/ 92 w 113"/>
                <a:gd name="T45" fmla="*/ 61 h 70"/>
                <a:gd name="T46" fmla="*/ 82 w 113"/>
                <a:gd name="T47" fmla="*/ 70 h 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3"/>
                <a:gd name="T73" fmla="*/ 0 h 70"/>
                <a:gd name="T74" fmla="*/ 113 w 113"/>
                <a:gd name="T75" fmla="*/ 70 h 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3" h="70">
                  <a:moveTo>
                    <a:pt x="82" y="70"/>
                  </a:moveTo>
                  <a:lnTo>
                    <a:pt x="56" y="52"/>
                  </a:lnTo>
                  <a:lnTo>
                    <a:pt x="26" y="44"/>
                  </a:lnTo>
                  <a:lnTo>
                    <a:pt x="26" y="35"/>
                  </a:lnTo>
                  <a:lnTo>
                    <a:pt x="15" y="35"/>
                  </a:lnTo>
                  <a:lnTo>
                    <a:pt x="0" y="31"/>
                  </a:lnTo>
                  <a:lnTo>
                    <a:pt x="5" y="22"/>
                  </a:lnTo>
                  <a:lnTo>
                    <a:pt x="10" y="22"/>
                  </a:lnTo>
                  <a:lnTo>
                    <a:pt x="15" y="18"/>
                  </a:lnTo>
                  <a:lnTo>
                    <a:pt x="20" y="22"/>
                  </a:lnTo>
                  <a:lnTo>
                    <a:pt x="31" y="18"/>
                  </a:lnTo>
                  <a:lnTo>
                    <a:pt x="46" y="9"/>
                  </a:lnTo>
                  <a:lnTo>
                    <a:pt x="46" y="5"/>
                  </a:lnTo>
                  <a:lnTo>
                    <a:pt x="51" y="0"/>
                  </a:lnTo>
                  <a:lnTo>
                    <a:pt x="77" y="9"/>
                  </a:lnTo>
                  <a:lnTo>
                    <a:pt x="92" y="5"/>
                  </a:lnTo>
                  <a:lnTo>
                    <a:pt x="113" y="18"/>
                  </a:lnTo>
                  <a:lnTo>
                    <a:pt x="108" y="39"/>
                  </a:lnTo>
                  <a:lnTo>
                    <a:pt x="113" y="48"/>
                  </a:lnTo>
                  <a:lnTo>
                    <a:pt x="103" y="52"/>
                  </a:lnTo>
                  <a:lnTo>
                    <a:pt x="97" y="52"/>
                  </a:lnTo>
                  <a:lnTo>
                    <a:pt x="97" y="61"/>
                  </a:lnTo>
                  <a:lnTo>
                    <a:pt x="92" y="61"/>
                  </a:lnTo>
                  <a:lnTo>
                    <a:pt x="82" y="70"/>
                  </a:lnTo>
                  <a:close/>
                </a:path>
              </a:pathLst>
            </a:custGeom>
            <a:grpFill/>
            <a:ln w="7938">
              <a:solidFill>
                <a:srgbClr val="000000"/>
              </a:solidFill>
              <a:prstDash val="solid"/>
              <a:round/>
              <a:headEnd/>
              <a:tailEnd/>
            </a:ln>
          </p:spPr>
          <p:txBody>
            <a:bodyPr/>
            <a:lstStyle/>
            <a:p>
              <a:pPr eaLnBrk="1" hangingPunct="1">
                <a:defRPr/>
              </a:pPr>
              <a:endParaRPr lang="es-ES" sz="1400"/>
            </a:p>
          </p:txBody>
        </p:sp>
        <p:sp>
          <p:nvSpPr>
            <p:cNvPr id="26" name="Freeform 15"/>
            <p:cNvSpPr>
              <a:spLocks/>
            </p:cNvSpPr>
            <p:nvPr/>
          </p:nvSpPr>
          <p:spPr bwMode="auto">
            <a:xfrm>
              <a:off x="5103225" y="4503487"/>
              <a:ext cx="199055" cy="205643"/>
            </a:xfrm>
            <a:custGeom>
              <a:avLst/>
              <a:gdLst>
                <a:gd name="T0" fmla="*/ 82 w 82"/>
                <a:gd name="T1" fmla="*/ 13 h 65"/>
                <a:gd name="T2" fmla="*/ 82 w 82"/>
                <a:gd name="T3" fmla="*/ 21 h 65"/>
                <a:gd name="T4" fmla="*/ 72 w 82"/>
                <a:gd name="T5" fmla="*/ 30 h 65"/>
                <a:gd name="T6" fmla="*/ 82 w 82"/>
                <a:gd name="T7" fmla="*/ 39 h 65"/>
                <a:gd name="T8" fmla="*/ 72 w 82"/>
                <a:gd name="T9" fmla="*/ 39 h 65"/>
                <a:gd name="T10" fmla="*/ 82 w 82"/>
                <a:gd name="T11" fmla="*/ 60 h 65"/>
                <a:gd name="T12" fmla="*/ 77 w 82"/>
                <a:gd name="T13" fmla="*/ 65 h 65"/>
                <a:gd name="T14" fmla="*/ 67 w 82"/>
                <a:gd name="T15" fmla="*/ 56 h 65"/>
                <a:gd name="T16" fmla="*/ 57 w 82"/>
                <a:gd name="T17" fmla="*/ 65 h 65"/>
                <a:gd name="T18" fmla="*/ 41 w 82"/>
                <a:gd name="T19" fmla="*/ 65 h 65"/>
                <a:gd name="T20" fmla="*/ 31 w 82"/>
                <a:gd name="T21" fmla="*/ 52 h 65"/>
                <a:gd name="T22" fmla="*/ 26 w 82"/>
                <a:gd name="T23" fmla="*/ 52 h 65"/>
                <a:gd name="T24" fmla="*/ 21 w 82"/>
                <a:gd name="T25" fmla="*/ 60 h 65"/>
                <a:gd name="T26" fmla="*/ 16 w 82"/>
                <a:gd name="T27" fmla="*/ 60 h 65"/>
                <a:gd name="T28" fmla="*/ 0 w 82"/>
                <a:gd name="T29" fmla="*/ 43 h 65"/>
                <a:gd name="T30" fmla="*/ 5 w 82"/>
                <a:gd name="T31" fmla="*/ 21 h 65"/>
                <a:gd name="T32" fmla="*/ 16 w 82"/>
                <a:gd name="T33" fmla="*/ 17 h 65"/>
                <a:gd name="T34" fmla="*/ 16 w 82"/>
                <a:gd name="T35" fmla="*/ 4 h 65"/>
                <a:gd name="T36" fmla="*/ 21 w 82"/>
                <a:gd name="T37" fmla="*/ 0 h 65"/>
                <a:gd name="T38" fmla="*/ 36 w 82"/>
                <a:gd name="T39" fmla="*/ 4 h 65"/>
                <a:gd name="T40" fmla="*/ 47 w 82"/>
                <a:gd name="T41" fmla="*/ 8 h 65"/>
                <a:gd name="T42" fmla="*/ 52 w 82"/>
                <a:gd name="T43" fmla="*/ 4 h 65"/>
                <a:gd name="T44" fmla="*/ 72 w 82"/>
                <a:gd name="T45" fmla="*/ 17 h 65"/>
                <a:gd name="T46" fmla="*/ 82 w 82"/>
                <a:gd name="T47" fmla="*/ 13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
                <a:gd name="T73" fmla="*/ 0 h 65"/>
                <a:gd name="T74" fmla="*/ 82 w 82"/>
                <a:gd name="T75" fmla="*/ 65 h 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 h="65">
                  <a:moveTo>
                    <a:pt x="82" y="13"/>
                  </a:moveTo>
                  <a:lnTo>
                    <a:pt x="82" y="21"/>
                  </a:lnTo>
                  <a:lnTo>
                    <a:pt x="72" y="30"/>
                  </a:lnTo>
                  <a:lnTo>
                    <a:pt x="82" y="39"/>
                  </a:lnTo>
                  <a:lnTo>
                    <a:pt x="72" y="39"/>
                  </a:lnTo>
                  <a:lnTo>
                    <a:pt x="82" y="60"/>
                  </a:lnTo>
                  <a:lnTo>
                    <a:pt x="77" y="65"/>
                  </a:lnTo>
                  <a:lnTo>
                    <a:pt x="67" y="56"/>
                  </a:lnTo>
                  <a:lnTo>
                    <a:pt x="57" y="65"/>
                  </a:lnTo>
                  <a:lnTo>
                    <a:pt x="41" y="65"/>
                  </a:lnTo>
                  <a:lnTo>
                    <a:pt x="31" y="52"/>
                  </a:lnTo>
                  <a:lnTo>
                    <a:pt x="26" y="52"/>
                  </a:lnTo>
                  <a:lnTo>
                    <a:pt x="21" y="60"/>
                  </a:lnTo>
                  <a:lnTo>
                    <a:pt x="16" y="60"/>
                  </a:lnTo>
                  <a:lnTo>
                    <a:pt x="0" y="43"/>
                  </a:lnTo>
                  <a:lnTo>
                    <a:pt x="5" y="21"/>
                  </a:lnTo>
                  <a:lnTo>
                    <a:pt x="16" y="17"/>
                  </a:lnTo>
                  <a:lnTo>
                    <a:pt x="16" y="4"/>
                  </a:lnTo>
                  <a:lnTo>
                    <a:pt x="21" y="0"/>
                  </a:lnTo>
                  <a:lnTo>
                    <a:pt x="36" y="4"/>
                  </a:lnTo>
                  <a:lnTo>
                    <a:pt x="47" y="8"/>
                  </a:lnTo>
                  <a:lnTo>
                    <a:pt x="52" y="4"/>
                  </a:lnTo>
                  <a:lnTo>
                    <a:pt x="72" y="17"/>
                  </a:lnTo>
                  <a:lnTo>
                    <a:pt x="82" y="13"/>
                  </a:lnTo>
                  <a:close/>
                </a:path>
              </a:pathLst>
            </a:custGeom>
            <a:solidFill>
              <a:srgbClr val="006600"/>
            </a:solidFill>
            <a:ln w="7938">
              <a:solidFill>
                <a:srgbClr val="000000"/>
              </a:solidFill>
              <a:prstDash val="solid"/>
              <a:round/>
              <a:headEnd/>
              <a:tailEnd/>
            </a:ln>
          </p:spPr>
          <p:txBody>
            <a:bodyPr/>
            <a:lstStyle/>
            <a:p>
              <a:pPr eaLnBrk="1" hangingPunct="1">
                <a:defRPr/>
              </a:pPr>
              <a:endParaRPr lang="es-ES" sz="1400"/>
            </a:p>
          </p:txBody>
        </p:sp>
        <p:sp>
          <p:nvSpPr>
            <p:cNvPr id="27" name="Freeform 16"/>
            <p:cNvSpPr>
              <a:spLocks/>
            </p:cNvSpPr>
            <p:nvPr/>
          </p:nvSpPr>
          <p:spPr bwMode="auto">
            <a:xfrm>
              <a:off x="7334096" y="3832774"/>
              <a:ext cx="711257" cy="531508"/>
            </a:xfrm>
            <a:custGeom>
              <a:avLst/>
              <a:gdLst>
                <a:gd name="T0" fmla="*/ 5 w 293"/>
                <a:gd name="T1" fmla="*/ 69 h 168"/>
                <a:gd name="T2" fmla="*/ 11 w 293"/>
                <a:gd name="T3" fmla="*/ 60 h 168"/>
                <a:gd name="T4" fmla="*/ 5 w 293"/>
                <a:gd name="T5" fmla="*/ 65 h 168"/>
                <a:gd name="T6" fmla="*/ 0 w 293"/>
                <a:gd name="T7" fmla="*/ 73 h 168"/>
                <a:gd name="T8" fmla="*/ 0 w 293"/>
                <a:gd name="T9" fmla="*/ 65 h 168"/>
                <a:gd name="T10" fmla="*/ 5 w 293"/>
                <a:gd name="T11" fmla="*/ 60 h 168"/>
                <a:gd name="T12" fmla="*/ 11 w 293"/>
                <a:gd name="T13" fmla="*/ 52 h 168"/>
                <a:gd name="T14" fmla="*/ 31 w 293"/>
                <a:gd name="T15" fmla="*/ 39 h 168"/>
                <a:gd name="T16" fmla="*/ 41 w 293"/>
                <a:gd name="T17" fmla="*/ 39 h 168"/>
                <a:gd name="T18" fmla="*/ 67 w 293"/>
                <a:gd name="T19" fmla="*/ 30 h 168"/>
                <a:gd name="T20" fmla="*/ 159 w 293"/>
                <a:gd name="T21" fmla="*/ 17 h 168"/>
                <a:gd name="T22" fmla="*/ 175 w 293"/>
                <a:gd name="T23" fmla="*/ 17 h 168"/>
                <a:gd name="T24" fmla="*/ 185 w 293"/>
                <a:gd name="T25" fmla="*/ 8 h 168"/>
                <a:gd name="T26" fmla="*/ 200 w 293"/>
                <a:gd name="T27" fmla="*/ 4 h 168"/>
                <a:gd name="T28" fmla="*/ 221 w 293"/>
                <a:gd name="T29" fmla="*/ 8 h 168"/>
                <a:gd name="T30" fmla="*/ 236 w 293"/>
                <a:gd name="T31" fmla="*/ 4 h 168"/>
                <a:gd name="T32" fmla="*/ 221 w 293"/>
                <a:gd name="T33" fmla="*/ 4 h 168"/>
                <a:gd name="T34" fmla="*/ 231 w 293"/>
                <a:gd name="T35" fmla="*/ 0 h 168"/>
                <a:gd name="T36" fmla="*/ 247 w 293"/>
                <a:gd name="T37" fmla="*/ 4 h 168"/>
                <a:gd name="T38" fmla="*/ 278 w 293"/>
                <a:gd name="T39" fmla="*/ 8 h 168"/>
                <a:gd name="T40" fmla="*/ 262 w 293"/>
                <a:gd name="T41" fmla="*/ 8 h 168"/>
                <a:gd name="T42" fmla="*/ 272 w 293"/>
                <a:gd name="T43" fmla="*/ 8 h 168"/>
                <a:gd name="T44" fmla="*/ 288 w 293"/>
                <a:gd name="T45" fmla="*/ 13 h 168"/>
                <a:gd name="T46" fmla="*/ 278 w 293"/>
                <a:gd name="T47" fmla="*/ 8 h 168"/>
                <a:gd name="T48" fmla="*/ 283 w 293"/>
                <a:gd name="T49" fmla="*/ 8 h 168"/>
                <a:gd name="T50" fmla="*/ 293 w 293"/>
                <a:gd name="T51" fmla="*/ 13 h 168"/>
                <a:gd name="T52" fmla="*/ 293 w 293"/>
                <a:gd name="T53" fmla="*/ 52 h 168"/>
                <a:gd name="T54" fmla="*/ 272 w 293"/>
                <a:gd name="T55" fmla="*/ 82 h 168"/>
                <a:gd name="T56" fmla="*/ 103 w 293"/>
                <a:gd name="T57" fmla="*/ 168 h 168"/>
                <a:gd name="T58" fmla="*/ 41 w 293"/>
                <a:gd name="T59" fmla="*/ 95 h 168"/>
                <a:gd name="T60" fmla="*/ 36 w 293"/>
                <a:gd name="T61" fmla="*/ 99 h 168"/>
                <a:gd name="T62" fmla="*/ 21 w 293"/>
                <a:gd name="T63" fmla="*/ 99 h 168"/>
                <a:gd name="T64" fmla="*/ 21 w 293"/>
                <a:gd name="T65" fmla="*/ 91 h 168"/>
                <a:gd name="T66" fmla="*/ 5 w 293"/>
                <a:gd name="T67" fmla="*/ 91 h 168"/>
                <a:gd name="T68" fmla="*/ 5 w 293"/>
                <a:gd name="T69" fmla="*/ 69 h 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3"/>
                <a:gd name="T106" fmla="*/ 0 h 168"/>
                <a:gd name="T107" fmla="*/ 293 w 293"/>
                <a:gd name="T108" fmla="*/ 168 h 1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3" h="168">
                  <a:moveTo>
                    <a:pt x="5" y="69"/>
                  </a:moveTo>
                  <a:lnTo>
                    <a:pt x="11" y="60"/>
                  </a:lnTo>
                  <a:lnTo>
                    <a:pt x="5" y="65"/>
                  </a:lnTo>
                  <a:lnTo>
                    <a:pt x="0" y="73"/>
                  </a:lnTo>
                  <a:lnTo>
                    <a:pt x="0" y="65"/>
                  </a:lnTo>
                  <a:lnTo>
                    <a:pt x="5" y="60"/>
                  </a:lnTo>
                  <a:lnTo>
                    <a:pt x="11" y="52"/>
                  </a:lnTo>
                  <a:lnTo>
                    <a:pt x="31" y="39"/>
                  </a:lnTo>
                  <a:lnTo>
                    <a:pt x="41" y="39"/>
                  </a:lnTo>
                  <a:lnTo>
                    <a:pt x="67" y="30"/>
                  </a:lnTo>
                  <a:lnTo>
                    <a:pt x="159" y="17"/>
                  </a:lnTo>
                  <a:lnTo>
                    <a:pt x="175" y="17"/>
                  </a:lnTo>
                  <a:lnTo>
                    <a:pt x="185" y="8"/>
                  </a:lnTo>
                  <a:lnTo>
                    <a:pt x="200" y="4"/>
                  </a:lnTo>
                  <a:lnTo>
                    <a:pt x="221" y="8"/>
                  </a:lnTo>
                  <a:lnTo>
                    <a:pt x="236" y="4"/>
                  </a:lnTo>
                  <a:lnTo>
                    <a:pt x="221" y="4"/>
                  </a:lnTo>
                  <a:lnTo>
                    <a:pt x="231" y="0"/>
                  </a:lnTo>
                  <a:lnTo>
                    <a:pt x="247" y="4"/>
                  </a:lnTo>
                  <a:lnTo>
                    <a:pt x="278" y="8"/>
                  </a:lnTo>
                  <a:lnTo>
                    <a:pt x="262" y="8"/>
                  </a:lnTo>
                  <a:lnTo>
                    <a:pt x="272" y="8"/>
                  </a:lnTo>
                  <a:lnTo>
                    <a:pt x="288" y="13"/>
                  </a:lnTo>
                  <a:lnTo>
                    <a:pt x="278" y="8"/>
                  </a:lnTo>
                  <a:lnTo>
                    <a:pt x="283" y="8"/>
                  </a:lnTo>
                  <a:lnTo>
                    <a:pt x="293" y="13"/>
                  </a:lnTo>
                  <a:lnTo>
                    <a:pt x="293" y="52"/>
                  </a:lnTo>
                  <a:lnTo>
                    <a:pt x="272" y="82"/>
                  </a:lnTo>
                  <a:lnTo>
                    <a:pt x="103" y="168"/>
                  </a:lnTo>
                  <a:lnTo>
                    <a:pt x="41" y="95"/>
                  </a:lnTo>
                  <a:lnTo>
                    <a:pt x="36" y="99"/>
                  </a:lnTo>
                  <a:lnTo>
                    <a:pt x="21" y="99"/>
                  </a:lnTo>
                  <a:lnTo>
                    <a:pt x="21" y="91"/>
                  </a:lnTo>
                  <a:lnTo>
                    <a:pt x="5" y="91"/>
                  </a:lnTo>
                  <a:lnTo>
                    <a:pt x="5" y="69"/>
                  </a:lnTo>
                  <a:close/>
                </a:path>
              </a:pathLst>
            </a:custGeom>
            <a:solidFill>
              <a:srgbClr val="006600"/>
            </a:solidFill>
            <a:ln w="7938">
              <a:solidFill>
                <a:srgbClr val="000000"/>
              </a:solidFill>
              <a:prstDash val="solid"/>
              <a:round/>
              <a:headEnd/>
              <a:tailEnd/>
            </a:ln>
          </p:spPr>
          <p:txBody>
            <a:bodyPr/>
            <a:lstStyle/>
            <a:p>
              <a:pPr eaLnBrk="1" hangingPunct="1">
                <a:defRPr/>
              </a:pPr>
              <a:endParaRPr lang="es-ES" sz="1400"/>
            </a:p>
          </p:txBody>
        </p:sp>
        <p:sp>
          <p:nvSpPr>
            <p:cNvPr id="28" name="Freeform 17"/>
            <p:cNvSpPr>
              <a:spLocks noEditPoints="1"/>
            </p:cNvSpPr>
            <p:nvPr/>
          </p:nvSpPr>
          <p:spPr bwMode="auto">
            <a:xfrm>
              <a:off x="6824322" y="4051072"/>
              <a:ext cx="759807" cy="806754"/>
            </a:xfrm>
            <a:custGeom>
              <a:avLst/>
              <a:gdLst>
                <a:gd name="T0" fmla="*/ 87 w 313"/>
                <a:gd name="T1" fmla="*/ 177 h 255"/>
                <a:gd name="T2" fmla="*/ 97 w 313"/>
                <a:gd name="T3" fmla="*/ 177 h 255"/>
                <a:gd name="T4" fmla="*/ 82 w 313"/>
                <a:gd name="T5" fmla="*/ 186 h 255"/>
                <a:gd name="T6" fmla="*/ 82 w 313"/>
                <a:gd name="T7" fmla="*/ 182 h 255"/>
                <a:gd name="T8" fmla="*/ 0 w 313"/>
                <a:gd name="T9" fmla="*/ 186 h 255"/>
                <a:gd name="T10" fmla="*/ 67 w 313"/>
                <a:gd name="T11" fmla="*/ 190 h 255"/>
                <a:gd name="T12" fmla="*/ 56 w 313"/>
                <a:gd name="T13" fmla="*/ 190 h 255"/>
                <a:gd name="T14" fmla="*/ 51 w 313"/>
                <a:gd name="T15" fmla="*/ 190 h 255"/>
                <a:gd name="T16" fmla="*/ 46 w 313"/>
                <a:gd name="T17" fmla="*/ 195 h 255"/>
                <a:gd name="T18" fmla="*/ 61 w 313"/>
                <a:gd name="T19" fmla="*/ 199 h 255"/>
                <a:gd name="T20" fmla="*/ 61 w 313"/>
                <a:gd name="T21" fmla="*/ 190 h 255"/>
                <a:gd name="T22" fmla="*/ 61 w 313"/>
                <a:gd name="T23" fmla="*/ 199 h 255"/>
                <a:gd name="T24" fmla="*/ 67 w 313"/>
                <a:gd name="T25" fmla="*/ 203 h 255"/>
                <a:gd name="T26" fmla="*/ 72 w 313"/>
                <a:gd name="T27" fmla="*/ 203 h 255"/>
                <a:gd name="T28" fmla="*/ 102 w 313"/>
                <a:gd name="T29" fmla="*/ 203 h 255"/>
                <a:gd name="T30" fmla="*/ 97 w 313"/>
                <a:gd name="T31" fmla="*/ 203 h 255"/>
                <a:gd name="T32" fmla="*/ 118 w 313"/>
                <a:gd name="T33" fmla="*/ 195 h 255"/>
                <a:gd name="T34" fmla="*/ 133 w 313"/>
                <a:gd name="T35" fmla="*/ 186 h 255"/>
                <a:gd name="T36" fmla="*/ 123 w 313"/>
                <a:gd name="T37" fmla="*/ 177 h 255"/>
                <a:gd name="T38" fmla="*/ 128 w 313"/>
                <a:gd name="T39" fmla="*/ 160 h 255"/>
                <a:gd name="T40" fmla="*/ 108 w 313"/>
                <a:gd name="T41" fmla="*/ 173 h 255"/>
                <a:gd name="T42" fmla="*/ 108 w 313"/>
                <a:gd name="T43" fmla="*/ 164 h 255"/>
                <a:gd name="T44" fmla="*/ 154 w 313"/>
                <a:gd name="T45" fmla="*/ 147 h 255"/>
                <a:gd name="T46" fmla="*/ 185 w 313"/>
                <a:gd name="T47" fmla="*/ 91 h 255"/>
                <a:gd name="T48" fmla="*/ 205 w 313"/>
                <a:gd name="T49" fmla="*/ 73 h 255"/>
                <a:gd name="T50" fmla="*/ 205 w 313"/>
                <a:gd name="T51" fmla="*/ 35 h 255"/>
                <a:gd name="T52" fmla="*/ 205 w 313"/>
                <a:gd name="T53" fmla="*/ 9 h 255"/>
                <a:gd name="T54" fmla="*/ 215 w 313"/>
                <a:gd name="T55" fmla="*/ 22 h 255"/>
                <a:gd name="T56" fmla="*/ 231 w 313"/>
                <a:gd name="T57" fmla="*/ 30 h 255"/>
                <a:gd name="T58" fmla="*/ 251 w 313"/>
                <a:gd name="T59" fmla="*/ 26 h 255"/>
                <a:gd name="T60" fmla="*/ 313 w 313"/>
                <a:gd name="T61" fmla="*/ 255 h 255"/>
                <a:gd name="T62" fmla="*/ 154 w 313"/>
                <a:gd name="T63" fmla="*/ 242 h 255"/>
                <a:gd name="T64" fmla="*/ 118 w 313"/>
                <a:gd name="T65" fmla="*/ 238 h 255"/>
                <a:gd name="T66" fmla="*/ 92 w 313"/>
                <a:gd name="T67" fmla="*/ 233 h 255"/>
                <a:gd name="T68" fmla="*/ 67 w 313"/>
                <a:gd name="T69" fmla="*/ 246 h 255"/>
                <a:gd name="T70" fmla="*/ 36 w 313"/>
                <a:gd name="T71" fmla="*/ 229 h 255"/>
                <a:gd name="T72" fmla="*/ 10 w 313"/>
                <a:gd name="T73" fmla="*/ 199 h 2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3"/>
                <a:gd name="T112" fmla="*/ 0 h 255"/>
                <a:gd name="T113" fmla="*/ 313 w 313"/>
                <a:gd name="T114" fmla="*/ 255 h 2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3" h="255">
                  <a:moveTo>
                    <a:pt x="67" y="186"/>
                  </a:moveTo>
                  <a:lnTo>
                    <a:pt x="87" y="177"/>
                  </a:lnTo>
                  <a:lnTo>
                    <a:pt x="97" y="173"/>
                  </a:lnTo>
                  <a:lnTo>
                    <a:pt x="97" y="177"/>
                  </a:lnTo>
                  <a:lnTo>
                    <a:pt x="87" y="177"/>
                  </a:lnTo>
                  <a:lnTo>
                    <a:pt x="82" y="186"/>
                  </a:lnTo>
                  <a:lnTo>
                    <a:pt x="77" y="186"/>
                  </a:lnTo>
                  <a:lnTo>
                    <a:pt x="82" y="182"/>
                  </a:lnTo>
                  <a:lnTo>
                    <a:pt x="67" y="186"/>
                  </a:lnTo>
                  <a:close/>
                  <a:moveTo>
                    <a:pt x="0" y="186"/>
                  </a:moveTo>
                  <a:lnTo>
                    <a:pt x="51" y="177"/>
                  </a:lnTo>
                  <a:lnTo>
                    <a:pt x="67" y="190"/>
                  </a:lnTo>
                  <a:lnTo>
                    <a:pt x="61" y="190"/>
                  </a:lnTo>
                  <a:lnTo>
                    <a:pt x="56" y="190"/>
                  </a:lnTo>
                  <a:lnTo>
                    <a:pt x="56" y="186"/>
                  </a:lnTo>
                  <a:lnTo>
                    <a:pt x="51" y="190"/>
                  </a:lnTo>
                  <a:lnTo>
                    <a:pt x="46" y="190"/>
                  </a:lnTo>
                  <a:lnTo>
                    <a:pt x="46" y="195"/>
                  </a:lnTo>
                  <a:lnTo>
                    <a:pt x="56" y="195"/>
                  </a:lnTo>
                  <a:lnTo>
                    <a:pt x="61" y="199"/>
                  </a:lnTo>
                  <a:lnTo>
                    <a:pt x="51" y="190"/>
                  </a:lnTo>
                  <a:lnTo>
                    <a:pt x="61" y="190"/>
                  </a:lnTo>
                  <a:lnTo>
                    <a:pt x="61" y="195"/>
                  </a:lnTo>
                  <a:lnTo>
                    <a:pt x="61" y="199"/>
                  </a:lnTo>
                  <a:lnTo>
                    <a:pt x="67" y="199"/>
                  </a:lnTo>
                  <a:lnTo>
                    <a:pt x="67" y="203"/>
                  </a:lnTo>
                  <a:lnTo>
                    <a:pt x="72" y="208"/>
                  </a:lnTo>
                  <a:lnTo>
                    <a:pt x="72" y="203"/>
                  </a:lnTo>
                  <a:lnTo>
                    <a:pt x="72" y="199"/>
                  </a:lnTo>
                  <a:lnTo>
                    <a:pt x="102" y="203"/>
                  </a:lnTo>
                  <a:lnTo>
                    <a:pt x="102" y="199"/>
                  </a:lnTo>
                  <a:lnTo>
                    <a:pt x="97" y="203"/>
                  </a:lnTo>
                  <a:lnTo>
                    <a:pt x="102" y="199"/>
                  </a:lnTo>
                  <a:lnTo>
                    <a:pt x="118" y="195"/>
                  </a:lnTo>
                  <a:lnTo>
                    <a:pt x="123" y="190"/>
                  </a:lnTo>
                  <a:lnTo>
                    <a:pt x="133" y="186"/>
                  </a:lnTo>
                  <a:lnTo>
                    <a:pt x="123" y="186"/>
                  </a:lnTo>
                  <a:lnTo>
                    <a:pt x="123" y="177"/>
                  </a:lnTo>
                  <a:lnTo>
                    <a:pt x="108" y="173"/>
                  </a:lnTo>
                  <a:lnTo>
                    <a:pt x="128" y="160"/>
                  </a:lnTo>
                  <a:lnTo>
                    <a:pt x="113" y="164"/>
                  </a:lnTo>
                  <a:lnTo>
                    <a:pt x="108" y="173"/>
                  </a:lnTo>
                  <a:lnTo>
                    <a:pt x="102" y="173"/>
                  </a:lnTo>
                  <a:lnTo>
                    <a:pt x="108" y="164"/>
                  </a:lnTo>
                  <a:lnTo>
                    <a:pt x="133" y="156"/>
                  </a:lnTo>
                  <a:lnTo>
                    <a:pt x="154" y="147"/>
                  </a:lnTo>
                  <a:lnTo>
                    <a:pt x="179" y="130"/>
                  </a:lnTo>
                  <a:lnTo>
                    <a:pt x="185" y="91"/>
                  </a:lnTo>
                  <a:lnTo>
                    <a:pt x="200" y="82"/>
                  </a:lnTo>
                  <a:lnTo>
                    <a:pt x="205" y="73"/>
                  </a:lnTo>
                  <a:lnTo>
                    <a:pt x="205" y="65"/>
                  </a:lnTo>
                  <a:lnTo>
                    <a:pt x="205" y="35"/>
                  </a:lnTo>
                  <a:lnTo>
                    <a:pt x="205" y="26"/>
                  </a:lnTo>
                  <a:lnTo>
                    <a:pt x="205" y="9"/>
                  </a:lnTo>
                  <a:lnTo>
                    <a:pt x="215" y="0"/>
                  </a:lnTo>
                  <a:lnTo>
                    <a:pt x="215" y="22"/>
                  </a:lnTo>
                  <a:lnTo>
                    <a:pt x="231" y="22"/>
                  </a:lnTo>
                  <a:lnTo>
                    <a:pt x="231" y="30"/>
                  </a:lnTo>
                  <a:lnTo>
                    <a:pt x="246" y="30"/>
                  </a:lnTo>
                  <a:lnTo>
                    <a:pt x="251" y="26"/>
                  </a:lnTo>
                  <a:lnTo>
                    <a:pt x="313" y="99"/>
                  </a:lnTo>
                  <a:lnTo>
                    <a:pt x="313" y="255"/>
                  </a:lnTo>
                  <a:lnTo>
                    <a:pt x="154" y="255"/>
                  </a:lnTo>
                  <a:lnTo>
                    <a:pt x="154" y="242"/>
                  </a:lnTo>
                  <a:lnTo>
                    <a:pt x="133" y="242"/>
                  </a:lnTo>
                  <a:lnTo>
                    <a:pt x="118" y="238"/>
                  </a:lnTo>
                  <a:lnTo>
                    <a:pt x="108" y="233"/>
                  </a:lnTo>
                  <a:lnTo>
                    <a:pt x="92" y="233"/>
                  </a:lnTo>
                  <a:lnTo>
                    <a:pt x="87" y="246"/>
                  </a:lnTo>
                  <a:lnTo>
                    <a:pt x="67" y="246"/>
                  </a:lnTo>
                  <a:lnTo>
                    <a:pt x="51" y="238"/>
                  </a:lnTo>
                  <a:lnTo>
                    <a:pt x="36" y="229"/>
                  </a:lnTo>
                  <a:lnTo>
                    <a:pt x="36" y="199"/>
                  </a:lnTo>
                  <a:lnTo>
                    <a:pt x="10" y="199"/>
                  </a:lnTo>
                  <a:lnTo>
                    <a:pt x="0" y="186"/>
                  </a:lnTo>
                  <a:close/>
                </a:path>
              </a:pathLst>
            </a:custGeom>
            <a:grpFill/>
            <a:ln w="7938">
              <a:solidFill>
                <a:srgbClr val="000000"/>
              </a:solidFill>
              <a:prstDash val="solid"/>
              <a:round/>
              <a:headEnd/>
              <a:tailEnd/>
            </a:ln>
          </p:spPr>
          <p:txBody>
            <a:bodyPr/>
            <a:lstStyle/>
            <a:p>
              <a:pPr eaLnBrk="1" hangingPunct="1">
                <a:defRPr/>
              </a:pPr>
              <a:endParaRPr lang="es-ES" sz="1400"/>
            </a:p>
          </p:txBody>
        </p:sp>
        <p:sp>
          <p:nvSpPr>
            <p:cNvPr id="29" name="Freeform 18"/>
            <p:cNvSpPr>
              <a:spLocks/>
            </p:cNvSpPr>
            <p:nvPr/>
          </p:nvSpPr>
          <p:spPr bwMode="auto">
            <a:xfrm>
              <a:off x="5202753" y="4051072"/>
              <a:ext cx="575317" cy="794099"/>
            </a:xfrm>
            <a:custGeom>
              <a:avLst/>
              <a:gdLst>
                <a:gd name="T0" fmla="*/ 237 w 237"/>
                <a:gd name="T1" fmla="*/ 208 h 251"/>
                <a:gd name="T2" fmla="*/ 221 w 237"/>
                <a:gd name="T3" fmla="*/ 220 h 251"/>
                <a:gd name="T4" fmla="*/ 201 w 237"/>
                <a:gd name="T5" fmla="*/ 229 h 251"/>
                <a:gd name="T6" fmla="*/ 180 w 237"/>
                <a:gd name="T7" fmla="*/ 229 h 251"/>
                <a:gd name="T8" fmla="*/ 165 w 237"/>
                <a:gd name="T9" fmla="*/ 242 h 251"/>
                <a:gd name="T10" fmla="*/ 149 w 237"/>
                <a:gd name="T11" fmla="*/ 216 h 251"/>
                <a:gd name="T12" fmla="*/ 139 w 237"/>
                <a:gd name="T13" fmla="*/ 216 h 251"/>
                <a:gd name="T14" fmla="*/ 134 w 237"/>
                <a:gd name="T15" fmla="*/ 242 h 251"/>
                <a:gd name="T16" fmla="*/ 118 w 237"/>
                <a:gd name="T17" fmla="*/ 242 h 251"/>
                <a:gd name="T18" fmla="*/ 93 w 237"/>
                <a:gd name="T19" fmla="*/ 238 h 251"/>
                <a:gd name="T20" fmla="*/ 77 w 237"/>
                <a:gd name="T21" fmla="*/ 246 h 251"/>
                <a:gd name="T22" fmla="*/ 62 w 237"/>
                <a:gd name="T23" fmla="*/ 242 h 251"/>
                <a:gd name="T24" fmla="*/ 31 w 237"/>
                <a:gd name="T25" fmla="*/ 242 h 251"/>
                <a:gd name="T26" fmla="*/ 16 w 237"/>
                <a:gd name="T27" fmla="*/ 229 h 251"/>
                <a:gd name="T28" fmla="*/ 6 w 237"/>
                <a:gd name="T29" fmla="*/ 220 h 251"/>
                <a:gd name="T30" fmla="*/ 16 w 237"/>
                <a:gd name="T31" fmla="*/ 208 h 251"/>
                <a:gd name="T32" fmla="*/ 36 w 237"/>
                <a:gd name="T33" fmla="*/ 208 h 251"/>
                <a:gd name="T34" fmla="*/ 31 w 237"/>
                <a:gd name="T35" fmla="*/ 182 h 251"/>
                <a:gd name="T36" fmla="*/ 31 w 237"/>
                <a:gd name="T37" fmla="*/ 173 h 251"/>
                <a:gd name="T38" fmla="*/ 41 w 237"/>
                <a:gd name="T39" fmla="*/ 156 h 251"/>
                <a:gd name="T40" fmla="*/ 41 w 237"/>
                <a:gd name="T41" fmla="*/ 121 h 251"/>
                <a:gd name="T42" fmla="*/ 62 w 237"/>
                <a:gd name="T43" fmla="*/ 121 h 251"/>
                <a:gd name="T44" fmla="*/ 88 w 237"/>
                <a:gd name="T45" fmla="*/ 147 h 251"/>
                <a:gd name="T46" fmla="*/ 108 w 237"/>
                <a:gd name="T47" fmla="*/ 138 h 251"/>
                <a:gd name="T48" fmla="*/ 124 w 237"/>
                <a:gd name="T49" fmla="*/ 138 h 251"/>
                <a:gd name="T50" fmla="*/ 144 w 237"/>
                <a:gd name="T51" fmla="*/ 130 h 251"/>
                <a:gd name="T52" fmla="*/ 139 w 237"/>
                <a:gd name="T53" fmla="*/ 125 h 251"/>
                <a:gd name="T54" fmla="*/ 124 w 237"/>
                <a:gd name="T55" fmla="*/ 117 h 251"/>
                <a:gd name="T56" fmla="*/ 124 w 237"/>
                <a:gd name="T57" fmla="*/ 108 h 251"/>
                <a:gd name="T58" fmla="*/ 108 w 237"/>
                <a:gd name="T59" fmla="*/ 104 h 251"/>
                <a:gd name="T60" fmla="*/ 93 w 237"/>
                <a:gd name="T61" fmla="*/ 99 h 251"/>
                <a:gd name="T62" fmla="*/ 98 w 237"/>
                <a:gd name="T63" fmla="*/ 60 h 251"/>
                <a:gd name="T64" fmla="*/ 83 w 237"/>
                <a:gd name="T65" fmla="*/ 52 h 251"/>
                <a:gd name="T66" fmla="*/ 83 w 237"/>
                <a:gd name="T67" fmla="*/ 43 h 251"/>
                <a:gd name="T68" fmla="*/ 98 w 237"/>
                <a:gd name="T69" fmla="*/ 35 h 251"/>
                <a:gd name="T70" fmla="*/ 113 w 237"/>
                <a:gd name="T71" fmla="*/ 13 h 251"/>
                <a:gd name="T72" fmla="*/ 124 w 237"/>
                <a:gd name="T73" fmla="*/ 0 h 251"/>
                <a:gd name="T74" fmla="*/ 134 w 237"/>
                <a:gd name="T75" fmla="*/ 13 h 251"/>
                <a:gd name="T76" fmla="*/ 154 w 237"/>
                <a:gd name="T77" fmla="*/ 30 h 251"/>
                <a:gd name="T78" fmla="*/ 139 w 237"/>
                <a:gd name="T79" fmla="*/ 30 h 251"/>
                <a:gd name="T80" fmla="*/ 134 w 237"/>
                <a:gd name="T81" fmla="*/ 48 h 251"/>
                <a:gd name="T82" fmla="*/ 149 w 237"/>
                <a:gd name="T83" fmla="*/ 56 h 251"/>
                <a:gd name="T84" fmla="*/ 160 w 237"/>
                <a:gd name="T85" fmla="*/ 60 h 251"/>
                <a:gd name="T86" fmla="*/ 170 w 237"/>
                <a:gd name="T87" fmla="*/ 48 h 251"/>
                <a:gd name="T88" fmla="*/ 196 w 237"/>
                <a:gd name="T89" fmla="*/ 60 h 251"/>
                <a:gd name="T90" fmla="*/ 180 w 237"/>
                <a:gd name="T91" fmla="*/ 91 h 251"/>
                <a:gd name="T92" fmla="*/ 175 w 237"/>
                <a:gd name="T93" fmla="*/ 104 h 251"/>
                <a:gd name="T94" fmla="*/ 175 w 237"/>
                <a:gd name="T95" fmla="*/ 108 h 251"/>
                <a:gd name="T96" fmla="*/ 185 w 237"/>
                <a:gd name="T97" fmla="*/ 125 h 251"/>
                <a:gd name="T98" fmla="*/ 206 w 237"/>
                <a:gd name="T99" fmla="*/ 130 h 251"/>
                <a:gd name="T100" fmla="*/ 201 w 237"/>
                <a:gd name="T101" fmla="*/ 138 h 251"/>
                <a:gd name="T102" fmla="*/ 185 w 237"/>
                <a:gd name="T103" fmla="*/ 143 h 251"/>
                <a:gd name="T104" fmla="*/ 185 w 237"/>
                <a:gd name="T105" fmla="*/ 164 h 251"/>
                <a:gd name="T106" fmla="*/ 185 w 237"/>
                <a:gd name="T107" fmla="*/ 186 h 251"/>
                <a:gd name="T108" fmla="*/ 206 w 237"/>
                <a:gd name="T109" fmla="*/ 199 h 251"/>
                <a:gd name="T110" fmla="*/ 237 w 237"/>
                <a:gd name="T111" fmla="*/ 203 h 2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7"/>
                <a:gd name="T169" fmla="*/ 0 h 251"/>
                <a:gd name="T170" fmla="*/ 237 w 237"/>
                <a:gd name="T171" fmla="*/ 251 h 2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7" h="251">
                  <a:moveTo>
                    <a:pt x="237" y="203"/>
                  </a:moveTo>
                  <a:lnTo>
                    <a:pt x="237" y="208"/>
                  </a:lnTo>
                  <a:lnTo>
                    <a:pt x="231" y="216"/>
                  </a:lnTo>
                  <a:lnTo>
                    <a:pt x="221" y="220"/>
                  </a:lnTo>
                  <a:lnTo>
                    <a:pt x="216" y="229"/>
                  </a:lnTo>
                  <a:lnTo>
                    <a:pt x="201" y="229"/>
                  </a:lnTo>
                  <a:lnTo>
                    <a:pt x="190" y="225"/>
                  </a:lnTo>
                  <a:lnTo>
                    <a:pt x="180" y="229"/>
                  </a:lnTo>
                  <a:lnTo>
                    <a:pt x="175" y="233"/>
                  </a:lnTo>
                  <a:lnTo>
                    <a:pt x="165" y="242"/>
                  </a:lnTo>
                  <a:lnTo>
                    <a:pt x="144" y="225"/>
                  </a:lnTo>
                  <a:lnTo>
                    <a:pt x="149" y="216"/>
                  </a:lnTo>
                  <a:lnTo>
                    <a:pt x="144" y="212"/>
                  </a:lnTo>
                  <a:lnTo>
                    <a:pt x="139" y="216"/>
                  </a:lnTo>
                  <a:lnTo>
                    <a:pt x="129" y="225"/>
                  </a:lnTo>
                  <a:lnTo>
                    <a:pt x="134" y="242"/>
                  </a:lnTo>
                  <a:lnTo>
                    <a:pt x="124" y="246"/>
                  </a:lnTo>
                  <a:lnTo>
                    <a:pt x="118" y="242"/>
                  </a:lnTo>
                  <a:lnTo>
                    <a:pt x="113" y="238"/>
                  </a:lnTo>
                  <a:lnTo>
                    <a:pt x="93" y="238"/>
                  </a:lnTo>
                  <a:lnTo>
                    <a:pt x="83" y="251"/>
                  </a:lnTo>
                  <a:lnTo>
                    <a:pt x="77" y="246"/>
                  </a:lnTo>
                  <a:lnTo>
                    <a:pt x="72" y="251"/>
                  </a:lnTo>
                  <a:lnTo>
                    <a:pt x="62" y="242"/>
                  </a:lnTo>
                  <a:lnTo>
                    <a:pt x="47" y="242"/>
                  </a:lnTo>
                  <a:lnTo>
                    <a:pt x="31" y="242"/>
                  </a:lnTo>
                  <a:lnTo>
                    <a:pt x="26" y="229"/>
                  </a:lnTo>
                  <a:lnTo>
                    <a:pt x="16" y="229"/>
                  </a:lnTo>
                  <a:lnTo>
                    <a:pt x="16" y="225"/>
                  </a:lnTo>
                  <a:lnTo>
                    <a:pt x="6" y="220"/>
                  </a:lnTo>
                  <a:lnTo>
                    <a:pt x="0" y="208"/>
                  </a:lnTo>
                  <a:lnTo>
                    <a:pt x="16" y="208"/>
                  </a:lnTo>
                  <a:lnTo>
                    <a:pt x="26" y="199"/>
                  </a:lnTo>
                  <a:lnTo>
                    <a:pt x="36" y="208"/>
                  </a:lnTo>
                  <a:lnTo>
                    <a:pt x="41" y="203"/>
                  </a:lnTo>
                  <a:lnTo>
                    <a:pt x="31" y="182"/>
                  </a:lnTo>
                  <a:lnTo>
                    <a:pt x="41" y="182"/>
                  </a:lnTo>
                  <a:lnTo>
                    <a:pt x="31" y="173"/>
                  </a:lnTo>
                  <a:lnTo>
                    <a:pt x="41" y="164"/>
                  </a:lnTo>
                  <a:lnTo>
                    <a:pt x="41" y="156"/>
                  </a:lnTo>
                  <a:lnTo>
                    <a:pt x="47" y="143"/>
                  </a:lnTo>
                  <a:lnTo>
                    <a:pt x="41" y="121"/>
                  </a:lnTo>
                  <a:lnTo>
                    <a:pt x="47" y="117"/>
                  </a:lnTo>
                  <a:lnTo>
                    <a:pt x="62" y="121"/>
                  </a:lnTo>
                  <a:lnTo>
                    <a:pt x="62" y="125"/>
                  </a:lnTo>
                  <a:lnTo>
                    <a:pt x="88" y="147"/>
                  </a:lnTo>
                  <a:lnTo>
                    <a:pt x="103" y="147"/>
                  </a:lnTo>
                  <a:lnTo>
                    <a:pt x="108" y="138"/>
                  </a:lnTo>
                  <a:lnTo>
                    <a:pt x="118" y="143"/>
                  </a:lnTo>
                  <a:lnTo>
                    <a:pt x="124" y="138"/>
                  </a:lnTo>
                  <a:lnTo>
                    <a:pt x="124" y="130"/>
                  </a:lnTo>
                  <a:lnTo>
                    <a:pt x="144" y="130"/>
                  </a:lnTo>
                  <a:lnTo>
                    <a:pt x="149" y="125"/>
                  </a:lnTo>
                  <a:lnTo>
                    <a:pt x="139" y="125"/>
                  </a:lnTo>
                  <a:lnTo>
                    <a:pt x="134" y="117"/>
                  </a:lnTo>
                  <a:lnTo>
                    <a:pt x="124" y="117"/>
                  </a:lnTo>
                  <a:lnTo>
                    <a:pt x="118" y="112"/>
                  </a:lnTo>
                  <a:lnTo>
                    <a:pt x="124" y="108"/>
                  </a:lnTo>
                  <a:lnTo>
                    <a:pt x="113" y="104"/>
                  </a:lnTo>
                  <a:lnTo>
                    <a:pt x="108" y="104"/>
                  </a:lnTo>
                  <a:lnTo>
                    <a:pt x="108" y="99"/>
                  </a:lnTo>
                  <a:lnTo>
                    <a:pt x="93" y="99"/>
                  </a:lnTo>
                  <a:lnTo>
                    <a:pt x="83" y="82"/>
                  </a:lnTo>
                  <a:lnTo>
                    <a:pt x="98" y="60"/>
                  </a:lnTo>
                  <a:lnTo>
                    <a:pt x="98" y="52"/>
                  </a:lnTo>
                  <a:lnTo>
                    <a:pt x="83" y="52"/>
                  </a:lnTo>
                  <a:lnTo>
                    <a:pt x="83" y="48"/>
                  </a:lnTo>
                  <a:lnTo>
                    <a:pt x="83" y="43"/>
                  </a:lnTo>
                  <a:lnTo>
                    <a:pt x="93" y="43"/>
                  </a:lnTo>
                  <a:lnTo>
                    <a:pt x="98" y="35"/>
                  </a:lnTo>
                  <a:lnTo>
                    <a:pt x="113" y="26"/>
                  </a:lnTo>
                  <a:lnTo>
                    <a:pt x="113" y="13"/>
                  </a:lnTo>
                  <a:lnTo>
                    <a:pt x="118" y="9"/>
                  </a:lnTo>
                  <a:lnTo>
                    <a:pt x="124" y="0"/>
                  </a:lnTo>
                  <a:lnTo>
                    <a:pt x="134" y="4"/>
                  </a:lnTo>
                  <a:lnTo>
                    <a:pt x="134" y="13"/>
                  </a:lnTo>
                  <a:lnTo>
                    <a:pt x="154" y="22"/>
                  </a:lnTo>
                  <a:lnTo>
                    <a:pt x="154" y="30"/>
                  </a:lnTo>
                  <a:lnTo>
                    <a:pt x="149" y="35"/>
                  </a:lnTo>
                  <a:lnTo>
                    <a:pt x="139" y="30"/>
                  </a:lnTo>
                  <a:lnTo>
                    <a:pt x="134" y="35"/>
                  </a:lnTo>
                  <a:lnTo>
                    <a:pt x="134" y="48"/>
                  </a:lnTo>
                  <a:lnTo>
                    <a:pt x="139" y="56"/>
                  </a:lnTo>
                  <a:lnTo>
                    <a:pt x="149" y="56"/>
                  </a:lnTo>
                  <a:lnTo>
                    <a:pt x="154" y="60"/>
                  </a:lnTo>
                  <a:lnTo>
                    <a:pt x="160" y="60"/>
                  </a:lnTo>
                  <a:lnTo>
                    <a:pt x="165" y="52"/>
                  </a:lnTo>
                  <a:lnTo>
                    <a:pt x="170" y="48"/>
                  </a:lnTo>
                  <a:lnTo>
                    <a:pt x="196" y="56"/>
                  </a:lnTo>
                  <a:lnTo>
                    <a:pt x="196" y="60"/>
                  </a:lnTo>
                  <a:lnTo>
                    <a:pt x="180" y="78"/>
                  </a:lnTo>
                  <a:lnTo>
                    <a:pt x="180" y="91"/>
                  </a:lnTo>
                  <a:lnTo>
                    <a:pt x="180" y="99"/>
                  </a:lnTo>
                  <a:lnTo>
                    <a:pt x="175" y="104"/>
                  </a:lnTo>
                  <a:lnTo>
                    <a:pt x="165" y="104"/>
                  </a:lnTo>
                  <a:lnTo>
                    <a:pt x="175" y="108"/>
                  </a:lnTo>
                  <a:lnTo>
                    <a:pt x="175" y="121"/>
                  </a:lnTo>
                  <a:lnTo>
                    <a:pt x="185" y="125"/>
                  </a:lnTo>
                  <a:lnTo>
                    <a:pt x="190" y="130"/>
                  </a:lnTo>
                  <a:lnTo>
                    <a:pt x="206" y="130"/>
                  </a:lnTo>
                  <a:lnTo>
                    <a:pt x="211" y="134"/>
                  </a:lnTo>
                  <a:lnTo>
                    <a:pt x="201" y="138"/>
                  </a:lnTo>
                  <a:lnTo>
                    <a:pt x="196" y="138"/>
                  </a:lnTo>
                  <a:lnTo>
                    <a:pt x="185" y="143"/>
                  </a:lnTo>
                  <a:lnTo>
                    <a:pt x="185" y="156"/>
                  </a:lnTo>
                  <a:lnTo>
                    <a:pt x="185" y="164"/>
                  </a:lnTo>
                  <a:lnTo>
                    <a:pt x="175" y="177"/>
                  </a:lnTo>
                  <a:lnTo>
                    <a:pt x="185" y="186"/>
                  </a:lnTo>
                  <a:lnTo>
                    <a:pt x="196" y="186"/>
                  </a:lnTo>
                  <a:lnTo>
                    <a:pt x="206" y="199"/>
                  </a:lnTo>
                  <a:lnTo>
                    <a:pt x="231" y="195"/>
                  </a:lnTo>
                  <a:lnTo>
                    <a:pt x="237" y="203"/>
                  </a:lnTo>
                  <a:close/>
                </a:path>
              </a:pathLst>
            </a:custGeom>
            <a:grpFill/>
            <a:ln w="7938">
              <a:solidFill>
                <a:srgbClr val="000000"/>
              </a:solidFill>
              <a:prstDash val="solid"/>
              <a:round/>
              <a:headEnd/>
              <a:tailEnd/>
            </a:ln>
          </p:spPr>
          <p:txBody>
            <a:bodyPr/>
            <a:lstStyle/>
            <a:p>
              <a:pPr eaLnBrk="1" hangingPunct="1">
                <a:defRPr/>
              </a:pPr>
              <a:endParaRPr lang="es-ES" sz="1400"/>
            </a:p>
          </p:txBody>
        </p:sp>
        <p:sp>
          <p:nvSpPr>
            <p:cNvPr id="30" name="Freeform 19"/>
            <p:cNvSpPr>
              <a:spLocks noEditPoints="1"/>
            </p:cNvSpPr>
            <p:nvPr/>
          </p:nvSpPr>
          <p:spPr bwMode="auto">
            <a:xfrm>
              <a:off x="7584128" y="3832774"/>
              <a:ext cx="660280" cy="1025052"/>
            </a:xfrm>
            <a:custGeom>
              <a:avLst/>
              <a:gdLst>
                <a:gd name="T0" fmla="*/ 92 w 272"/>
                <a:gd name="T1" fmla="*/ 268 h 324"/>
                <a:gd name="T2" fmla="*/ 77 w 272"/>
                <a:gd name="T3" fmla="*/ 294 h 324"/>
                <a:gd name="T4" fmla="*/ 56 w 272"/>
                <a:gd name="T5" fmla="*/ 315 h 324"/>
                <a:gd name="T6" fmla="*/ 41 w 272"/>
                <a:gd name="T7" fmla="*/ 311 h 324"/>
                <a:gd name="T8" fmla="*/ 26 w 272"/>
                <a:gd name="T9" fmla="*/ 324 h 324"/>
                <a:gd name="T10" fmla="*/ 0 w 272"/>
                <a:gd name="T11" fmla="*/ 168 h 324"/>
                <a:gd name="T12" fmla="*/ 190 w 272"/>
                <a:gd name="T13" fmla="*/ 52 h 324"/>
                <a:gd name="T14" fmla="*/ 195 w 272"/>
                <a:gd name="T15" fmla="*/ 13 h 324"/>
                <a:gd name="T16" fmla="*/ 231 w 272"/>
                <a:gd name="T17" fmla="*/ 13 h 324"/>
                <a:gd name="T18" fmla="*/ 226 w 272"/>
                <a:gd name="T19" fmla="*/ 4 h 324"/>
                <a:gd name="T20" fmla="*/ 210 w 272"/>
                <a:gd name="T21" fmla="*/ 8 h 324"/>
                <a:gd name="T22" fmla="*/ 210 w 272"/>
                <a:gd name="T23" fmla="*/ 4 h 324"/>
                <a:gd name="T24" fmla="*/ 236 w 272"/>
                <a:gd name="T25" fmla="*/ 0 h 324"/>
                <a:gd name="T26" fmla="*/ 257 w 272"/>
                <a:gd name="T27" fmla="*/ 17 h 324"/>
                <a:gd name="T28" fmla="*/ 267 w 272"/>
                <a:gd name="T29" fmla="*/ 39 h 324"/>
                <a:gd name="T30" fmla="*/ 267 w 272"/>
                <a:gd name="T31" fmla="*/ 52 h 324"/>
                <a:gd name="T32" fmla="*/ 257 w 272"/>
                <a:gd name="T33" fmla="*/ 69 h 324"/>
                <a:gd name="T34" fmla="*/ 221 w 272"/>
                <a:gd name="T35" fmla="*/ 95 h 324"/>
                <a:gd name="T36" fmla="*/ 200 w 272"/>
                <a:gd name="T37" fmla="*/ 129 h 324"/>
                <a:gd name="T38" fmla="*/ 200 w 272"/>
                <a:gd name="T39" fmla="*/ 151 h 324"/>
                <a:gd name="T40" fmla="*/ 195 w 272"/>
                <a:gd name="T41" fmla="*/ 155 h 324"/>
                <a:gd name="T42" fmla="*/ 200 w 272"/>
                <a:gd name="T43" fmla="*/ 147 h 324"/>
                <a:gd name="T44" fmla="*/ 200 w 272"/>
                <a:gd name="T45" fmla="*/ 151 h 324"/>
                <a:gd name="T46" fmla="*/ 185 w 272"/>
                <a:gd name="T47" fmla="*/ 155 h 324"/>
                <a:gd name="T48" fmla="*/ 180 w 272"/>
                <a:gd name="T49" fmla="*/ 168 h 324"/>
                <a:gd name="T50" fmla="*/ 169 w 272"/>
                <a:gd name="T51" fmla="*/ 173 h 324"/>
                <a:gd name="T52" fmla="*/ 180 w 272"/>
                <a:gd name="T53" fmla="*/ 181 h 324"/>
                <a:gd name="T54" fmla="*/ 200 w 272"/>
                <a:gd name="T55" fmla="*/ 177 h 324"/>
                <a:gd name="T56" fmla="*/ 200 w 272"/>
                <a:gd name="T57" fmla="*/ 173 h 324"/>
                <a:gd name="T58" fmla="*/ 190 w 272"/>
                <a:gd name="T59" fmla="*/ 177 h 324"/>
                <a:gd name="T60" fmla="*/ 200 w 272"/>
                <a:gd name="T61" fmla="*/ 168 h 324"/>
                <a:gd name="T62" fmla="*/ 200 w 272"/>
                <a:gd name="T63" fmla="*/ 186 h 324"/>
                <a:gd name="T64" fmla="*/ 190 w 272"/>
                <a:gd name="T65" fmla="*/ 186 h 324"/>
                <a:gd name="T66" fmla="*/ 175 w 272"/>
                <a:gd name="T67" fmla="*/ 199 h 324"/>
                <a:gd name="T68" fmla="*/ 180 w 272"/>
                <a:gd name="T69" fmla="*/ 207 h 324"/>
                <a:gd name="T70" fmla="*/ 195 w 272"/>
                <a:gd name="T71" fmla="*/ 199 h 324"/>
                <a:gd name="T72" fmla="*/ 190 w 272"/>
                <a:gd name="T73" fmla="*/ 207 h 324"/>
                <a:gd name="T74" fmla="*/ 169 w 272"/>
                <a:gd name="T75" fmla="*/ 255 h 324"/>
                <a:gd name="T76" fmla="*/ 159 w 272"/>
                <a:gd name="T77" fmla="*/ 285 h 324"/>
                <a:gd name="T78" fmla="*/ 159 w 272"/>
                <a:gd name="T79" fmla="*/ 289 h 324"/>
                <a:gd name="T80" fmla="*/ 159 w 272"/>
                <a:gd name="T81" fmla="*/ 281 h 324"/>
                <a:gd name="T82" fmla="*/ 154 w 272"/>
                <a:gd name="T83" fmla="*/ 272 h 324"/>
                <a:gd name="T84" fmla="*/ 144 w 272"/>
                <a:gd name="T85" fmla="*/ 251 h 324"/>
                <a:gd name="T86" fmla="*/ 133 w 272"/>
                <a:gd name="T87" fmla="*/ 251 h 324"/>
                <a:gd name="T88" fmla="*/ 118 w 272"/>
                <a:gd name="T89" fmla="*/ 251 h 324"/>
                <a:gd name="T90" fmla="*/ 123 w 272"/>
                <a:gd name="T91" fmla="*/ 255 h 324"/>
                <a:gd name="T92" fmla="*/ 113 w 272"/>
                <a:gd name="T93" fmla="*/ 268 h 324"/>
                <a:gd name="T94" fmla="*/ 241 w 272"/>
                <a:gd name="T95" fmla="*/ 108 h 324"/>
                <a:gd name="T96" fmla="*/ 257 w 272"/>
                <a:gd name="T97" fmla="*/ 91 h 324"/>
                <a:gd name="T98" fmla="*/ 272 w 272"/>
                <a:gd name="T99" fmla="*/ 91 h 324"/>
                <a:gd name="T100" fmla="*/ 246 w 272"/>
                <a:gd name="T101" fmla="*/ 117 h 3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2"/>
                <a:gd name="T154" fmla="*/ 0 h 324"/>
                <a:gd name="T155" fmla="*/ 272 w 272"/>
                <a:gd name="T156" fmla="*/ 324 h 3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2" h="324">
                  <a:moveTo>
                    <a:pt x="113" y="268"/>
                  </a:moveTo>
                  <a:lnTo>
                    <a:pt x="92" y="268"/>
                  </a:lnTo>
                  <a:lnTo>
                    <a:pt x="82" y="289"/>
                  </a:lnTo>
                  <a:lnTo>
                    <a:pt x="77" y="294"/>
                  </a:lnTo>
                  <a:lnTo>
                    <a:pt x="72" y="307"/>
                  </a:lnTo>
                  <a:lnTo>
                    <a:pt x="56" y="315"/>
                  </a:lnTo>
                  <a:lnTo>
                    <a:pt x="56" y="320"/>
                  </a:lnTo>
                  <a:lnTo>
                    <a:pt x="41" y="311"/>
                  </a:lnTo>
                  <a:lnTo>
                    <a:pt x="26" y="315"/>
                  </a:lnTo>
                  <a:lnTo>
                    <a:pt x="26" y="324"/>
                  </a:lnTo>
                  <a:lnTo>
                    <a:pt x="0" y="324"/>
                  </a:lnTo>
                  <a:lnTo>
                    <a:pt x="0" y="168"/>
                  </a:lnTo>
                  <a:lnTo>
                    <a:pt x="169" y="82"/>
                  </a:lnTo>
                  <a:lnTo>
                    <a:pt x="190" y="52"/>
                  </a:lnTo>
                  <a:lnTo>
                    <a:pt x="190" y="13"/>
                  </a:lnTo>
                  <a:lnTo>
                    <a:pt x="195" y="13"/>
                  </a:lnTo>
                  <a:lnTo>
                    <a:pt x="221" y="17"/>
                  </a:lnTo>
                  <a:lnTo>
                    <a:pt x="231" y="13"/>
                  </a:lnTo>
                  <a:lnTo>
                    <a:pt x="231" y="4"/>
                  </a:lnTo>
                  <a:lnTo>
                    <a:pt x="226" y="4"/>
                  </a:lnTo>
                  <a:lnTo>
                    <a:pt x="221" y="8"/>
                  </a:lnTo>
                  <a:lnTo>
                    <a:pt x="210" y="8"/>
                  </a:lnTo>
                  <a:lnTo>
                    <a:pt x="205" y="8"/>
                  </a:lnTo>
                  <a:lnTo>
                    <a:pt x="210" y="4"/>
                  </a:lnTo>
                  <a:lnTo>
                    <a:pt x="221" y="4"/>
                  </a:lnTo>
                  <a:lnTo>
                    <a:pt x="236" y="0"/>
                  </a:lnTo>
                  <a:lnTo>
                    <a:pt x="246" y="4"/>
                  </a:lnTo>
                  <a:lnTo>
                    <a:pt x="257" y="17"/>
                  </a:lnTo>
                  <a:lnTo>
                    <a:pt x="262" y="17"/>
                  </a:lnTo>
                  <a:lnTo>
                    <a:pt x="267" y="39"/>
                  </a:lnTo>
                  <a:lnTo>
                    <a:pt x="272" y="39"/>
                  </a:lnTo>
                  <a:lnTo>
                    <a:pt x="267" y="52"/>
                  </a:lnTo>
                  <a:lnTo>
                    <a:pt x="262" y="52"/>
                  </a:lnTo>
                  <a:lnTo>
                    <a:pt x="257" y="69"/>
                  </a:lnTo>
                  <a:lnTo>
                    <a:pt x="241" y="86"/>
                  </a:lnTo>
                  <a:lnTo>
                    <a:pt x="221" y="95"/>
                  </a:lnTo>
                  <a:lnTo>
                    <a:pt x="200" y="121"/>
                  </a:lnTo>
                  <a:lnTo>
                    <a:pt x="200" y="129"/>
                  </a:lnTo>
                  <a:lnTo>
                    <a:pt x="200" y="147"/>
                  </a:lnTo>
                  <a:lnTo>
                    <a:pt x="200" y="151"/>
                  </a:lnTo>
                  <a:lnTo>
                    <a:pt x="195" y="160"/>
                  </a:lnTo>
                  <a:lnTo>
                    <a:pt x="195" y="155"/>
                  </a:lnTo>
                  <a:lnTo>
                    <a:pt x="200" y="151"/>
                  </a:lnTo>
                  <a:lnTo>
                    <a:pt x="200" y="147"/>
                  </a:lnTo>
                  <a:lnTo>
                    <a:pt x="195" y="142"/>
                  </a:lnTo>
                  <a:lnTo>
                    <a:pt x="200" y="151"/>
                  </a:lnTo>
                  <a:lnTo>
                    <a:pt x="195" y="155"/>
                  </a:lnTo>
                  <a:lnTo>
                    <a:pt x="185" y="155"/>
                  </a:lnTo>
                  <a:lnTo>
                    <a:pt x="180" y="173"/>
                  </a:lnTo>
                  <a:lnTo>
                    <a:pt x="180" y="168"/>
                  </a:lnTo>
                  <a:lnTo>
                    <a:pt x="169" y="168"/>
                  </a:lnTo>
                  <a:lnTo>
                    <a:pt x="169" y="173"/>
                  </a:lnTo>
                  <a:lnTo>
                    <a:pt x="180" y="177"/>
                  </a:lnTo>
                  <a:lnTo>
                    <a:pt x="180" y="181"/>
                  </a:lnTo>
                  <a:lnTo>
                    <a:pt x="190" y="177"/>
                  </a:lnTo>
                  <a:lnTo>
                    <a:pt x="200" y="177"/>
                  </a:lnTo>
                  <a:lnTo>
                    <a:pt x="205" y="177"/>
                  </a:lnTo>
                  <a:lnTo>
                    <a:pt x="200" y="173"/>
                  </a:lnTo>
                  <a:lnTo>
                    <a:pt x="200" y="177"/>
                  </a:lnTo>
                  <a:lnTo>
                    <a:pt x="190" y="177"/>
                  </a:lnTo>
                  <a:lnTo>
                    <a:pt x="200" y="177"/>
                  </a:lnTo>
                  <a:lnTo>
                    <a:pt x="200" y="168"/>
                  </a:lnTo>
                  <a:lnTo>
                    <a:pt x="205" y="177"/>
                  </a:lnTo>
                  <a:lnTo>
                    <a:pt x="200" y="186"/>
                  </a:lnTo>
                  <a:lnTo>
                    <a:pt x="190" y="190"/>
                  </a:lnTo>
                  <a:lnTo>
                    <a:pt x="190" y="186"/>
                  </a:lnTo>
                  <a:lnTo>
                    <a:pt x="180" y="190"/>
                  </a:lnTo>
                  <a:lnTo>
                    <a:pt x="175" y="199"/>
                  </a:lnTo>
                  <a:lnTo>
                    <a:pt x="175" y="203"/>
                  </a:lnTo>
                  <a:lnTo>
                    <a:pt x="180" y="207"/>
                  </a:lnTo>
                  <a:lnTo>
                    <a:pt x="190" y="199"/>
                  </a:lnTo>
                  <a:lnTo>
                    <a:pt x="195" y="199"/>
                  </a:lnTo>
                  <a:lnTo>
                    <a:pt x="200" y="199"/>
                  </a:lnTo>
                  <a:lnTo>
                    <a:pt x="190" y="207"/>
                  </a:lnTo>
                  <a:lnTo>
                    <a:pt x="180" y="246"/>
                  </a:lnTo>
                  <a:lnTo>
                    <a:pt x="169" y="255"/>
                  </a:lnTo>
                  <a:lnTo>
                    <a:pt x="169" y="277"/>
                  </a:lnTo>
                  <a:lnTo>
                    <a:pt x="159" y="285"/>
                  </a:lnTo>
                  <a:lnTo>
                    <a:pt x="159" y="294"/>
                  </a:lnTo>
                  <a:lnTo>
                    <a:pt x="159" y="289"/>
                  </a:lnTo>
                  <a:lnTo>
                    <a:pt x="154" y="289"/>
                  </a:lnTo>
                  <a:lnTo>
                    <a:pt x="159" y="281"/>
                  </a:lnTo>
                  <a:lnTo>
                    <a:pt x="154" y="285"/>
                  </a:lnTo>
                  <a:lnTo>
                    <a:pt x="154" y="272"/>
                  </a:lnTo>
                  <a:lnTo>
                    <a:pt x="133" y="268"/>
                  </a:lnTo>
                  <a:lnTo>
                    <a:pt x="144" y="251"/>
                  </a:lnTo>
                  <a:lnTo>
                    <a:pt x="139" y="238"/>
                  </a:lnTo>
                  <a:lnTo>
                    <a:pt x="133" y="251"/>
                  </a:lnTo>
                  <a:lnTo>
                    <a:pt x="128" y="242"/>
                  </a:lnTo>
                  <a:lnTo>
                    <a:pt x="118" y="251"/>
                  </a:lnTo>
                  <a:lnTo>
                    <a:pt x="123" y="246"/>
                  </a:lnTo>
                  <a:lnTo>
                    <a:pt x="123" y="255"/>
                  </a:lnTo>
                  <a:lnTo>
                    <a:pt x="128" y="251"/>
                  </a:lnTo>
                  <a:lnTo>
                    <a:pt x="113" y="268"/>
                  </a:lnTo>
                  <a:close/>
                  <a:moveTo>
                    <a:pt x="246" y="117"/>
                  </a:moveTo>
                  <a:lnTo>
                    <a:pt x="241" y="108"/>
                  </a:lnTo>
                  <a:lnTo>
                    <a:pt x="252" y="95"/>
                  </a:lnTo>
                  <a:lnTo>
                    <a:pt x="257" y="91"/>
                  </a:lnTo>
                  <a:lnTo>
                    <a:pt x="262" y="95"/>
                  </a:lnTo>
                  <a:lnTo>
                    <a:pt x="272" y="91"/>
                  </a:lnTo>
                  <a:lnTo>
                    <a:pt x="257" y="108"/>
                  </a:lnTo>
                  <a:lnTo>
                    <a:pt x="246" y="117"/>
                  </a:lnTo>
                  <a:close/>
                </a:path>
              </a:pathLst>
            </a:custGeom>
            <a:solidFill>
              <a:srgbClr val="006600"/>
            </a:solidFill>
            <a:ln w="7938">
              <a:solidFill>
                <a:srgbClr val="000000"/>
              </a:solidFill>
              <a:prstDash val="solid"/>
              <a:round/>
              <a:headEnd/>
              <a:tailEnd/>
            </a:ln>
          </p:spPr>
          <p:txBody>
            <a:bodyPr/>
            <a:lstStyle/>
            <a:p>
              <a:pPr eaLnBrk="1" hangingPunct="1">
                <a:defRPr/>
              </a:pPr>
              <a:endParaRPr lang="es-ES" sz="1400"/>
            </a:p>
          </p:txBody>
        </p:sp>
        <p:sp>
          <p:nvSpPr>
            <p:cNvPr id="31" name="Freeform 20"/>
            <p:cNvSpPr>
              <a:spLocks/>
            </p:cNvSpPr>
            <p:nvPr/>
          </p:nvSpPr>
          <p:spPr bwMode="auto">
            <a:xfrm>
              <a:off x="5290143" y="4351628"/>
              <a:ext cx="274307" cy="164514"/>
            </a:xfrm>
            <a:custGeom>
              <a:avLst/>
              <a:gdLst>
                <a:gd name="T0" fmla="*/ 57 w 113"/>
                <a:gd name="T1" fmla="*/ 4 h 52"/>
                <a:gd name="T2" fmla="*/ 72 w 113"/>
                <a:gd name="T3" fmla="*/ 4 h 52"/>
                <a:gd name="T4" fmla="*/ 72 w 113"/>
                <a:gd name="T5" fmla="*/ 9 h 52"/>
                <a:gd name="T6" fmla="*/ 77 w 113"/>
                <a:gd name="T7" fmla="*/ 9 h 52"/>
                <a:gd name="T8" fmla="*/ 88 w 113"/>
                <a:gd name="T9" fmla="*/ 13 h 52"/>
                <a:gd name="T10" fmla="*/ 82 w 113"/>
                <a:gd name="T11" fmla="*/ 17 h 52"/>
                <a:gd name="T12" fmla="*/ 88 w 113"/>
                <a:gd name="T13" fmla="*/ 22 h 52"/>
                <a:gd name="T14" fmla="*/ 98 w 113"/>
                <a:gd name="T15" fmla="*/ 22 h 52"/>
                <a:gd name="T16" fmla="*/ 103 w 113"/>
                <a:gd name="T17" fmla="*/ 30 h 52"/>
                <a:gd name="T18" fmla="*/ 113 w 113"/>
                <a:gd name="T19" fmla="*/ 30 h 52"/>
                <a:gd name="T20" fmla="*/ 108 w 113"/>
                <a:gd name="T21" fmla="*/ 35 h 52"/>
                <a:gd name="T22" fmla="*/ 88 w 113"/>
                <a:gd name="T23" fmla="*/ 35 h 52"/>
                <a:gd name="T24" fmla="*/ 88 w 113"/>
                <a:gd name="T25" fmla="*/ 43 h 52"/>
                <a:gd name="T26" fmla="*/ 82 w 113"/>
                <a:gd name="T27" fmla="*/ 48 h 52"/>
                <a:gd name="T28" fmla="*/ 72 w 113"/>
                <a:gd name="T29" fmla="*/ 43 h 52"/>
                <a:gd name="T30" fmla="*/ 67 w 113"/>
                <a:gd name="T31" fmla="*/ 52 h 52"/>
                <a:gd name="T32" fmla="*/ 52 w 113"/>
                <a:gd name="T33" fmla="*/ 52 h 52"/>
                <a:gd name="T34" fmla="*/ 26 w 113"/>
                <a:gd name="T35" fmla="*/ 30 h 52"/>
                <a:gd name="T36" fmla="*/ 26 w 113"/>
                <a:gd name="T37" fmla="*/ 26 h 52"/>
                <a:gd name="T38" fmla="*/ 11 w 113"/>
                <a:gd name="T39" fmla="*/ 22 h 52"/>
                <a:gd name="T40" fmla="*/ 0 w 113"/>
                <a:gd name="T41" fmla="*/ 13 h 52"/>
                <a:gd name="T42" fmla="*/ 5 w 113"/>
                <a:gd name="T43" fmla="*/ 9 h 52"/>
                <a:gd name="T44" fmla="*/ 21 w 113"/>
                <a:gd name="T45" fmla="*/ 4 h 52"/>
                <a:gd name="T46" fmla="*/ 36 w 113"/>
                <a:gd name="T47" fmla="*/ 9 h 52"/>
                <a:gd name="T48" fmla="*/ 41 w 113"/>
                <a:gd name="T49" fmla="*/ 4 h 52"/>
                <a:gd name="T50" fmla="*/ 47 w 113"/>
                <a:gd name="T51" fmla="*/ 0 h 52"/>
                <a:gd name="T52" fmla="*/ 57 w 113"/>
                <a:gd name="T53" fmla="*/ 4 h 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3"/>
                <a:gd name="T82" fmla="*/ 0 h 52"/>
                <a:gd name="T83" fmla="*/ 113 w 113"/>
                <a:gd name="T84" fmla="*/ 52 h 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3" h="52">
                  <a:moveTo>
                    <a:pt x="57" y="4"/>
                  </a:moveTo>
                  <a:lnTo>
                    <a:pt x="72" y="4"/>
                  </a:lnTo>
                  <a:lnTo>
                    <a:pt x="72" y="9"/>
                  </a:lnTo>
                  <a:lnTo>
                    <a:pt x="77" y="9"/>
                  </a:lnTo>
                  <a:lnTo>
                    <a:pt x="88" y="13"/>
                  </a:lnTo>
                  <a:lnTo>
                    <a:pt x="82" y="17"/>
                  </a:lnTo>
                  <a:lnTo>
                    <a:pt x="88" y="22"/>
                  </a:lnTo>
                  <a:lnTo>
                    <a:pt x="98" y="22"/>
                  </a:lnTo>
                  <a:lnTo>
                    <a:pt x="103" y="30"/>
                  </a:lnTo>
                  <a:lnTo>
                    <a:pt x="113" y="30"/>
                  </a:lnTo>
                  <a:lnTo>
                    <a:pt x="108" y="35"/>
                  </a:lnTo>
                  <a:lnTo>
                    <a:pt x="88" y="35"/>
                  </a:lnTo>
                  <a:lnTo>
                    <a:pt x="88" y="43"/>
                  </a:lnTo>
                  <a:lnTo>
                    <a:pt x="82" y="48"/>
                  </a:lnTo>
                  <a:lnTo>
                    <a:pt x="72" y="43"/>
                  </a:lnTo>
                  <a:lnTo>
                    <a:pt x="67" y="52"/>
                  </a:lnTo>
                  <a:lnTo>
                    <a:pt x="52" y="52"/>
                  </a:lnTo>
                  <a:lnTo>
                    <a:pt x="26" y="30"/>
                  </a:lnTo>
                  <a:lnTo>
                    <a:pt x="26" y="26"/>
                  </a:lnTo>
                  <a:lnTo>
                    <a:pt x="11" y="22"/>
                  </a:lnTo>
                  <a:lnTo>
                    <a:pt x="0" y="13"/>
                  </a:lnTo>
                  <a:lnTo>
                    <a:pt x="5" y="9"/>
                  </a:lnTo>
                  <a:lnTo>
                    <a:pt x="21" y="4"/>
                  </a:lnTo>
                  <a:lnTo>
                    <a:pt x="36" y="9"/>
                  </a:lnTo>
                  <a:lnTo>
                    <a:pt x="41" y="4"/>
                  </a:lnTo>
                  <a:lnTo>
                    <a:pt x="47" y="0"/>
                  </a:lnTo>
                  <a:lnTo>
                    <a:pt x="57" y="4"/>
                  </a:lnTo>
                  <a:close/>
                </a:path>
              </a:pathLst>
            </a:custGeom>
            <a:grpFill/>
            <a:ln w="7938">
              <a:solidFill>
                <a:srgbClr val="000000"/>
              </a:solidFill>
              <a:prstDash val="solid"/>
              <a:round/>
              <a:headEnd/>
              <a:tailEnd/>
            </a:ln>
          </p:spPr>
          <p:txBody>
            <a:bodyPr/>
            <a:lstStyle/>
            <a:p>
              <a:pPr eaLnBrk="1" hangingPunct="1">
                <a:defRPr/>
              </a:pPr>
              <a:endParaRPr lang="es-ES" sz="1400"/>
            </a:p>
          </p:txBody>
        </p:sp>
        <p:sp>
          <p:nvSpPr>
            <p:cNvPr id="32" name="Freeform 21"/>
            <p:cNvSpPr>
              <a:spLocks/>
            </p:cNvSpPr>
            <p:nvPr/>
          </p:nvSpPr>
          <p:spPr bwMode="auto">
            <a:xfrm>
              <a:off x="4430808" y="4585744"/>
              <a:ext cx="1034114" cy="683368"/>
            </a:xfrm>
            <a:custGeom>
              <a:avLst/>
              <a:gdLst>
                <a:gd name="T0" fmla="*/ 324 w 426"/>
                <a:gd name="T1" fmla="*/ 51 h 216"/>
                <a:gd name="T2" fmla="*/ 334 w 426"/>
                <a:gd name="T3" fmla="*/ 60 h 216"/>
                <a:gd name="T4" fmla="*/ 349 w 426"/>
                <a:gd name="T5" fmla="*/ 73 h 216"/>
                <a:gd name="T6" fmla="*/ 380 w 426"/>
                <a:gd name="T7" fmla="*/ 73 h 216"/>
                <a:gd name="T8" fmla="*/ 395 w 426"/>
                <a:gd name="T9" fmla="*/ 82 h 216"/>
                <a:gd name="T10" fmla="*/ 390 w 426"/>
                <a:gd name="T11" fmla="*/ 112 h 216"/>
                <a:gd name="T12" fmla="*/ 395 w 426"/>
                <a:gd name="T13" fmla="*/ 138 h 216"/>
                <a:gd name="T14" fmla="*/ 426 w 426"/>
                <a:gd name="T15" fmla="*/ 155 h 216"/>
                <a:gd name="T16" fmla="*/ 421 w 426"/>
                <a:gd name="T17" fmla="*/ 177 h 216"/>
                <a:gd name="T18" fmla="*/ 401 w 426"/>
                <a:gd name="T19" fmla="*/ 181 h 216"/>
                <a:gd name="T20" fmla="*/ 395 w 426"/>
                <a:gd name="T21" fmla="*/ 198 h 216"/>
                <a:gd name="T22" fmla="*/ 380 w 426"/>
                <a:gd name="T23" fmla="*/ 211 h 216"/>
                <a:gd name="T24" fmla="*/ 349 w 426"/>
                <a:gd name="T25" fmla="*/ 194 h 216"/>
                <a:gd name="T26" fmla="*/ 324 w 426"/>
                <a:gd name="T27" fmla="*/ 194 h 216"/>
                <a:gd name="T28" fmla="*/ 241 w 426"/>
                <a:gd name="T29" fmla="*/ 177 h 216"/>
                <a:gd name="T30" fmla="*/ 236 w 426"/>
                <a:gd name="T31" fmla="*/ 168 h 216"/>
                <a:gd name="T32" fmla="*/ 231 w 426"/>
                <a:gd name="T33" fmla="*/ 168 h 216"/>
                <a:gd name="T34" fmla="*/ 205 w 426"/>
                <a:gd name="T35" fmla="*/ 160 h 216"/>
                <a:gd name="T36" fmla="*/ 113 w 426"/>
                <a:gd name="T37" fmla="*/ 129 h 216"/>
                <a:gd name="T38" fmla="*/ 72 w 426"/>
                <a:gd name="T39" fmla="*/ 103 h 216"/>
                <a:gd name="T40" fmla="*/ 57 w 426"/>
                <a:gd name="T41" fmla="*/ 99 h 216"/>
                <a:gd name="T42" fmla="*/ 26 w 426"/>
                <a:gd name="T43" fmla="*/ 73 h 216"/>
                <a:gd name="T44" fmla="*/ 5 w 426"/>
                <a:gd name="T45" fmla="*/ 77 h 216"/>
                <a:gd name="T46" fmla="*/ 5 w 426"/>
                <a:gd name="T47" fmla="*/ 56 h 216"/>
                <a:gd name="T48" fmla="*/ 31 w 426"/>
                <a:gd name="T49" fmla="*/ 51 h 216"/>
                <a:gd name="T50" fmla="*/ 31 w 426"/>
                <a:gd name="T51" fmla="*/ 26 h 216"/>
                <a:gd name="T52" fmla="*/ 62 w 426"/>
                <a:gd name="T53" fmla="*/ 21 h 216"/>
                <a:gd name="T54" fmla="*/ 72 w 426"/>
                <a:gd name="T55" fmla="*/ 30 h 216"/>
                <a:gd name="T56" fmla="*/ 93 w 426"/>
                <a:gd name="T57" fmla="*/ 26 h 216"/>
                <a:gd name="T58" fmla="*/ 123 w 426"/>
                <a:gd name="T59" fmla="*/ 30 h 216"/>
                <a:gd name="T60" fmla="*/ 134 w 426"/>
                <a:gd name="T61" fmla="*/ 34 h 216"/>
                <a:gd name="T62" fmla="*/ 144 w 426"/>
                <a:gd name="T63" fmla="*/ 30 h 216"/>
                <a:gd name="T64" fmla="*/ 159 w 426"/>
                <a:gd name="T65" fmla="*/ 43 h 216"/>
                <a:gd name="T66" fmla="*/ 149 w 426"/>
                <a:gd name="T67" fmla="*/ 26 h 216"/>
                <a:gd name="T68" fmla="*/ 149 w 426"/>
                <a:gd name="T69" fmla="*/ 0 h 216"/>
                <a:gd name="T70" fmla="*/ 164 w 426"/>
                <a:gd name="T71" fmla="*/ 0 h 216"/>
                <a:gd name="T72" fmla="*/ 180 w 426"/>
                <a:gd name="T73" fmla="*/ 4 h 216"/>
                <a:gd name="T74" fmla="*/ 195 w 426"/>
                <a:gd name="T75" fmla="*/ 39 h 216"/>
                <a:gd name="T76" fmla="*/ 216 w 426"/>
                <a:gd name="T77" fmla="*/ 21 h 216"/>
                <a:gd name="T78" fmla="*/ 247 w 426"/>
                <a:gd name="T79" fmla="*/ 17 h 216"/>
                <a:gd name="T80" fmla="*/ 277 w 426"/>
                <a:gd name="T81" fmla="*/ 17 h 216"/>
                <a:gd name="T82" fmla="*/ 298 w 426"/>
                <a:gd name="T83" fmla="*/ 34 h 216"/>
                <a:gd name="T84" fmla="*/ 308 w 426"/>
                <a:gd name="T85" fmla="*/ 26 h 2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6"/>
                <a:gd name="T130" fmla="*/ 0 h 216"/>
                <a:gd name="T131" fmla="*/ 426 w 426"/>
                <a:gd name="T132" fmla="*/ 216 h 2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6" h="216">
                  <a:moveTo>
                    <a:pt x="318" y="39"/>
                  </a:moveTo>
                  <a:lnTo>
                    <a:pt x="324" y="51"/>
                  </a:lnTo>
                  <a:lnTo>
                    <a:pt x="334" y="56"/>
                  </a:lnTo>
                  <a:lnTo>
                    <a:pt x="334" y="60"/>
                  </a:lnTo>
                  <a:lnTo>
                    <a:pt x="344" y="60"/>
                  </a:lnTo>
                  <a:lnTo>
                    <a:pt x="349" y="73"/>
                  </a:lnTo>
                  <a:lnTo>
                    <a:pt x="365" y="73"/>
                  </a:lnTo>
                  <a:lnTo>
                    <a:pt x="380" y="73"/>
                  </a:lnTo>
                  <a:lnTo>
                    <a:pt x="390" y="82"/>
                  </a:lnTo>
                  <a:lnTo>
                    <a:pt x="395" y="82"/>
                  </a:lnTo>
                  <a:lnTo>
                    <a:pt x="390" y="99"/>
                  </a:lnTo>
                  <a:lnTo>
                    <a:pt x="390" y="112"/>
                  </a:lnTo>
                  <a:lnTo>
                    <a:pt x="395" y="121"/>
                  </a:lnTo>
                  <a:lnTo>
                    <a:pt x="395" y="138"/>
                  </a:lnTo>
                  <a:lnTo>
                    <a:pt x="421" y="147"/>
                  </a:lnTo>
                  <a:lnTo>
                    <a:pt x="426" y="155"/>
                  </a:lnTo>
                  <a:lnTo>
                    <a:pt x="421" y="168"/>
                  </a:lnTo>
                  <a:lnTo>
                    <a:pt x="421" y="177"/>
                  </a:lnTo>
                  <a:lnTo>
                    <a:pt x="411" y="186"/>
                  </a:lnTo>
                  <a:lnTo>
                    <a:pt x="401" y="181"/>
                  </a:lnTo>
                  <a:lnTo>
                    <a:pt x="406" y="190"/>
                  </a:lnTo>
                  <a:lnTo>
                    <a:pt x="395" y="198"/>
                  </a:lnTo>
                  <a:lnTo>
                    <a:pt x="395" y="207"/>
                  </a:lnTo>
                  <a:lnTo>
                    <a:pt x="380" y="211"/>
                  </a:lnTo>
                  <a:lnTo>
                    <a:pt x="370" y="216"/>
                  </a:lnTo>
                  <a:lnTo>
                    <a:pt x="349" y="194"/>
                  </a:lnTo>
                  <a:lnTo>
                    <a:pt x="339" y="198"/>
                  </a:lnTo>
                  <a:lnTo>
                    <a:pt x="324" y="194"/>
                  </a:lnTo>
                  <a:lnTo>
                    <a:pt x="257" y="181"/>
                  </a:lnTo>
                  <a:lnTo>
                    <a:pt x="241" y="177"/>
                  </a:lnTo>
                  <a:lnTo>
                    <a:pt x="241" y="173"/>
                  </a:lnTo>
                  <a:lnTo>
                    <a:pt x="236" y="168"/>
                  </a:lnTo>
                  <a:lnTo>
                    <a:pt x="236" y="173"/>
                  </a:lnTo>
                  <a:lnTo>
                    <a:pt x="231" y="168"/>
                  </a:lnTo>
                  <a:lnTo>
                    <a:pt x="216" y="164"/>
                  </a:lnTo>
                  <a:lnTo>
                    <a:pt x="205" y="160"/>
                  </a:lnTo>
                  <a:lnTo>
                    <a:pt x="118" y="134"/>
                  </a:lnTo>
                  <a:lnTo>
                    <a:pt x="113" y="129"/>
                  </a:lnTo>
                  <a:lnTo>
                    <a:pt x="82" y="112"/>
                  </a:lnTo>
                  <a:lnTo>
                    <a:pt x="72" y="103"/>
                  </a:lnTo>
                  <a:lnTo>
                    <a:pt x="67" y="103"/>
                  </a:lnTo>
                  <a:lnTo>
                    <a:pt x="57" y="99"/>
                  </a:lnTo>
                  <a:lnTo>
                    <a:pt x="41" y="82"/>
                  </a:lnTo>
                  <a:lnTo>
                    <a:pt x="26" y="73"/>
                  </a:lnTo>
                  <a:lnTo>
                    <a:pt x="16" y="73"/>
                  </a:lnTo>
                  <a:lnTo>
                    <a:pt x="5" y="77"/>
                  </a:lnTo>
                  <a:lnTo>
                    <a:pt x="0" y="77"/>
                  </a:lnTo>
                  <a:lnTo>
                    <a:pt x="5" y="56"/>
                  </a:lnTo>
                  <a:lnTo>
                    <a:pt x="21" y="56"/>
                  </a:lnTo>
                  <a:lnTo>
                    <a:pt x="31" y="51"/>
                  </a:lnTo>
                  <a:lnTo>
                    <a:pt x="36" y="47"/>
                  </a:lnTo>
                  <a:lnTo>
                    <a:pt x="31" y="26"/>
                  </a:lnTo>
                  <a:lnTo>
                    <a:pt x="36" y="21"/>
                  </a:lnTo>
                  <a:lnTo>
                    <a:pt x="62" y="21"/>
                  </a:lnTo>
                  <a:lnTo>
                    <a:pt x="62" y="26"/>
                  </a:lnTo>
                  <a:lnTo>
                    <a:pt x="72" y="30"/>
                  </a:lnTo>
                  <a:lnTo>
                    <a:pt x="77" y="30"/>
                  </a:lnTo>
                  <a:lnTo>
                    <a:pt x="93" y="26"/>
                  </a:lnTo>
                  <a:lnTo>
                    <a:pt x="113" y="30"/>
                  </a:lnTo>
                  <a:lnTo>
                    <a:pt x="123" y="30"/>
                  </a:lnTo>
                  <a:lnTo>
                    <a:pt x="128" y="34"/>
                  </a:lnTo>
                  <a:lnTo>
                    <a:pt x="134" y="34"/>
                  </a:lnTo>
                  <a:lnTo>
                    <a:pt x="128" y="30"/>
                  </a:lnTo>
                  <a:lnTo>
                    <a:pt x="144" y="30"/>
                  </a:lnTo>
                  <a:lnTo>
                    <a:pt x="154" y="39"/>
                  </a:lnTo>
                  <a:lnTo>
                    <a:pt x="159" y="43"/>
                  </a:lnTo>
                  <a:lnTo>
                    <a:pt x="164" y="39"/>
                  </a:lnTo>
                  <a:lnTo>
                    <a:pt x="149" y="26"/>
                  </a:lnTo>
                  <a:lnTo>
                    <a:pt x="144" y="4"/>
                  </a:lnTo>
                  <a:lnTo>
                    <a:pt x="149" y="0"/>
                  </a:lnTo>
                  <a:lnTo>
                    <a:pt x="154" y="4"/>
                  </a:lnTo>
                  <a:lnTo>
                    <a:pt x="164" y="0"/>
                  </a:lnTo>
                  <a:lnTo>
                    <a:pt x="170" y="0"/>
                  </a:lnTo>
                  <a:lnTo>
                    <a:pt x="180" y="4"/>
                  </a:lnTo>
                  <a:lnTo>
                    <a:pt x="185" y="26"/>
                  </a:lnTo>
                  <a:lnTo>
                    <a:pt x="195" y="39"/>
                  </a:lnTo>
                  <a:lnTo>
                    <a:pt x="211" y="30"/>
                  </a:lnTo>
                  <a:lnTo>
                    <a:pt x="216" y="21"/>
                  </a:lnTo>
                  <a:lnTo>
                    <a:pt x="236" y="17"/>
                  </a:lnTo>
                  <a:lnTo>
                    <a:pt x="247" y="17"/>
                  </a:lnTo>
                  <a:lnTo>
                    <a:pt x="262" y="8"/>
                  </a:lnTo>
                  <a:lnTo>
                    <a:pt x="277" y="17"/>
                  </a:lnTo>
                  <a:lnTo>
                    <a:pt x="293" y="34"/>
                  </a:lnTo>
                  <a:lnTo>
                    <a:pt x="298" y="34"/>
                  </a:lnTo>
                  <a:lnTo>
                    <a:pt x="303" y="26"/>
                  </a:lnTo>
                  <a:lnTo>
                    <a:pt x="308" y="26"/>
                  </a:lnTo>
                  <a:lnTo>
                    <a:pt x="318" y="39"/>
                  </a:lnTo>
                  <a:close/>
                </a:path>
              </a:pathLst>
            </a:custGeom>
            <a:grpFill/>
            <a:ln w="7938">
              <a:solidFill>
                <a:srgbClr val="000000"/>
              </a:solidFill>
              <a:prstDash val="solid"/>
              <a:round/>
              <a:headEnd/>
              <a:tailEnd/>
            </a:ln>
          </p:spPr>
          <p:txBody>
            <a:bodyPr/>
            <a:lstStyle/>
            <a:p>
              <a:pPr eaLnBrk="1" hangingPunct="1">
                <a:defRPr/>
              </a:pPr>
              <a:endParaRPr lang="es-ES" sz="1400">
                <a:solidFill>
                  <a:srgbClr val="FFFF00"/>
                </a:solidFill>
              </a:endParaRPr>
            </a:p>
          </p:txBody>
        </p:sp>
        <p:sp>
          <p:nvSpPr>
            <p:cNvPr id="33" name="Freeform 22"/>
            <p:cNvSpPr>
              <a:spLocks/>
            </p:cNvSpPr>
            <p:nvPr/>
          </p:nvSpPr>
          <p:spPr bwMode="auto">
            <a:xfrm>
              <a:off x="5328983" y="4626873"/>
              <a:ext cx="1157917" cy="819409"/>
            </a:xfrm>
            <a:custGeom>
              <a:avLst/>
              <a:gdLst>
                <a:gd name="T0" fmla="*/ 195 w 477"/>
                <a:gd name="T1" fmla="*/ 13 h 259"/>
                <a:gd name="T2" fmla="*/ 221 w 477"/>
                <a:gd name="T3" fmla="*/ 13 h 259"/>
                <a:gd name="T4" fmla="*/ 236 w 477"/>
                <a:gd name="T5" fmla="*/ 34 h 259"/>
                <a:gd name="T6" fmla="*/ 241 w 477"/>
                <a:gd name="T7" fmla="*/ 43 h 259"/>
                <a:gd name="T8" fmla="*/ 246 w 477"/>
                <a:gd name="T9" fmla="*/ 47 h 259"/>
                <a:gd name="T10" fmla="*/ 272 w 477"/>
                <a:gd name="T11" fmla="*/ 47 h 259"/>
                <a:gd name="T12" fmla="*/ 282 w 477"/>
                <a:gd name="T13" fmla="*/ 64 h 259"/>
                <a:gd name="T14" fmla="*/ 282 w 477"/>
                <a:gd name="T15" fmla="*/ 99 h 259"/>
                <a:gd name="T16" fmla="*/ 303 w 477"/>
                <a:gd name="T17" fmla="*/ 99 h 259"/>
                <a:gd name="T18" fmla="*/ 323 w 477"/>
                <a:gd name="T19" fmla="*/ 90 h 259"/>
                <a:gd name="T20" fmla="*/ 339 w 477"/>
                <a:gd name="T21" fmla="*/ 90 h 259"/>
                <a:gd name="T22" fmla="*/ 354 w 477"/>
                <a:gd name="T23" fmla="*/ 116 h 259"/>
                <a:gd name="T24" fmla="*/ 364 w 477"/>
                <a:gd name="T25" fmla="*/ 125 h 259"/>
                <a:gd name="T26" fmla="*/ 477 w 477"/>
                <a:gd name="T27" fmla="*/ 134 h 259"/>
                <a:gd name="T28" fmla="*/ 472 w 477"/>
                <a:gd name="T29" fmla="*/ 142 h 259"/>
                <a:gd name="T30" fmla="*/ 462 w 477"/>
                <a:gd name="T31" fmla="*/ 164 h 259"/>
                <a:gd name="T32" fmla="*/ 452 w 477"/>
                <a:gd name="T33" fmla="*/ 185 h 259"/>
                <a:gd name="T34" fmla="*/ 457 w 477"/>
                <a:gd name="T35" fmla="*/ 216 h 259"/>
                <a:gd name="T36" fmla="*/ 441 w 477"/>
                <a:gd name="T37" fmla="*/ 216 h 259"/>
                <a:gd name="T38" fmla="*/ 426 w 477"/>
                <a:gd name="T39" fmla="*/ 207 h 259"/>
                <a:gd name="T40" fmla="*/ 421 w 477"/>
                <a:gd name="T41" fmla="*/ 211 h 259"/>
                <a:gd name="T42" fmla="*/ 431 w 477"/>
                <a:gd name="T43" fmla="*/ 216 h 259"/>
                <a:gd name="T44" fmla="*/ 446 w 477"/>
                <a:gd name="T45" fmla="*/ 220 h 259"/>
                <a:gd name="T46" fmla="*/ 467 w 477"/>
                <a:gd name="T47" fmla="*/ 229 h 259"/>
                <a:gd name="T48" fmla="*/ 421 w 477"/>
                <a:gd name="T49" fmla="*/ 216 h 259"/>
                <a:gd name="T50" fmla="*/ 390 w 477"/>
                <a:gd name="T51" fmla="*/ 216 h 259"/>
                <a:gd name="T52" fmla="*/ 405 w 477"/>
                <a:gd name="T53" fmla="*/ 203 h 259"/>
                <a:gd name="T54" fmla="*/ 385 w 477"/>
                <a:gd name="T55" fmla="*/ 207 h 259"/>
                <a:gd name="T56" fmla="*/ 385 w 477"/>
                <a:gd name="T57" fmla="*/ 203 h 259"/>
                <a:gd name="T58" fmla="*/ 354 w 477"/>
                <a:gd name="T59" fmla="*/ 207 h 259"/>
                <a:gd name="T60" fmla="*/ 380 w 477"/>
                <a:gd name="T61" fmla="*/ 207 h 259"/>
                <a:gd name="T62" fmla="*/ 385 w 477"/>
                <a:gd name="T63" fmla="*/ 211 h 259"/>
                <a:gd name="T64" fmla="*/ 349 w 477"/>
                <a:gd name="T65" fmla="*/ 211 h 259"/>
                <a:gd name="T66" fmla="*/ 339 w 477"/>
                <a:gd name="T67" fmla="*/ 216 h 259"/>
                <a:gd name="T68" fmla="*/ 323 w 477"/>
                <a:gd name="T69" fmla="*/ 229 h 259"/>
                <a:gd name="T70" fmla="*/ 267 w 477"/>
                <a:gd name="T71" fmla="*/ 246 h 259"/>
                <a:gd name="T72" fmla="*/ 215 w 477"/>
                <a:gd name="T73" fmla="*/ 259 h 259"/>
                <a:gd name="T74" fmla="*/ 174 w 477"/>
                <a:gd name="T75" fmla="*/ 255 h 259"/>
                <a:gd name="T76" fmla="*/ 77 w 477"/>
                <a:gd name="T77" fmla="*/ 233 h 259"/>
                <a:gd name="T78" fmla="*/ 72 w 477"/>
                <a:gd name="T79" fmla="*/ 224 h 259"/>
                <a:gd name="T80" fmla="*/ 51 w 477"/>
                <a:gd name="T81" fmla="*/ 216 h 259"/>
                <a:gd name="T82" fmla="*/ 15 w 477"/>
                <a:gd name="T83" fmla="*/ 207 h 259"/>
                <a:gd name="T84" fmla="*/ 10 w 477"/>
                <a:gd name="T85" fmla="*/ 198 h 259"/>
                <a:gd name="T86" fmla="*/ 25 w 477"/>
                <a:gd name="T87" fmla="*/ 185 h 259"/>
                <a:gd name="T88" fmla="*/ 31 w 477"/>
                <a:gd name="T89" fmla="*/ 168 h 259"/>
                <a:gd name="T90" fmla="*/ 51 w 477"/>
                <a:gd name="T91" fmla="*/ 164 h 259"/>
                <a:gd name="T92" fmla="*/ 56 w 477"/>
                <a:gd name="T93" fmla="*/ 142 h 259"/>
                <a:gd name="T94" fmla="*/ 25 w 477"/>
                <a:gd name="T95" fmla="*/ 125 h 259"/>
                <a:gd name="T96" fmla="*/ 20 w 477"/>
                <a:gd name="T97" fmla="*/ 99 h 259"/>
                <a:gd name="T98" fmla="*/ 25 w 477"/>
                <a:gd name="T99" fmla="*/ 69 h 259"/>
                <a:gd name="T100" fmla="*/ 25 w 477"/>
                <a:gd name="T101" fmla="*/ 64 h 259"/>
                <a:gd name="T102" fmla="*/ 41 w 477"/>
                <a:gd name="T103" fmla="*/ 56 h 259"/>
                <a:gd name="T104" fmla="*/ 66 w 477"/>
                <a:gd name="T105" fmla="*/ 60 h 259"/>
                <a:gd name="T106" fmla="*/ 82 w 477"/>
                <a:gd name="T107" fmla="*/ 60 h 259"/>
                <a:gd name="T108" fmla="*/ 87 w 477"/>
                <a:gd name="T109" fmla="*/ 34 h 259"/>
                <a:gd name="T110" fmla="*/ 97 w 477"/>
                <a:gd name="T111" fmla="*/ 34 h 259"/>
                <a:gd name="T112" fmla="*/ 113 w 477"/>
                <a:gd name="T113" fmla="*/ 60 h 259"/>
                <a:gd name="T114" fmla="*/ 128 w 477"/>
                <a:gd name="T115" fmla="*/ 47 h 259"/>
                <a:gd name="T116" fmla="*/ 149 w 477"/>
                <a:gd name="T117" fmla="*/ 47 h 259"/>
                <a:gd name="T118" fmla="*/ 169 w 477"/>
                <a:gd name="T119" fmla="*/ 38 h 259"/>
                <a:gd name="T120" fmla="*/ 185 w 477"/>
                <a:gd name="T121" fmla="*/ 26 h 2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7"/>
                <a:gd name="T184" fmla="*/ 0 h 259"/>
                <a:gd name="T185" fmla="*/ 477 w 477"/>
                <a:gd name="T186" fmla="*/ 259 h 2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7" h="259">
                  <a:moveTo>
                    <a:pt x="185" y="21"/>
                  </a:moveTo>
                  <a:lnTo>
                    <a:pt x="195" y="13"/>
                  </a:lnTo>
                  <a:lnTo>
                    <a:pt x="190" y="0"/>
                  </a:lnTo>
                  <a:lnTo>
                    <a:pt x="221" y="13"/>
                  </a:lnTo>
                  <a:lnTo>
                    <a:pt x="226" y="26"/>
                  </a:lnTo>
                  <a:lnTo>
                    <a:pt x="236" y="34"/>
                  </a:lnTo>
                  <a:lnTo>
                    <a:pt x="236" y="43"/>
                  </a:lnTo>
                  <a:lnTo>
                    <a:pt x="241" y="43"/>
                  </a:lnTo>
                  <a:lnTo>
                    <a:pt x="246" y="43"/>
                  </a:lnTo>
                  <a:lnTo>
                    <a:pt x="246" y="47"/>
                  </a:lnTo>
                  <a:lnTo>
                    <a:pt x="251" y="47"/>
                  </a:lnTo>
                  <a:lnTo>
                    <a:pt x="272" y="47"/>
                  </a:lnTo>
                  <a:lnTo>
                    <a:pt x="282" y="56"/>
                  </a:lnTo>
                  <a:lnTo>
                    <a:pt x="282" y="64"/>
                  </a:lnTo>
                  <a:lnTo>
                    <a:pt x="267" y="77"/>
                  </a:lnTo>
                  <a:lnTo>
                    <a:pt x="282" y="99"/>
                  </a:lnTo>
                  <a:lnTo>
                    <a:pt x="287" y="103"/>
                  </a:lnTo>
                  <a:lnTo>
                    <a:pt x="303" y="99"/>
                  </a:lnTo>
                  <a:lnTo>
                    <a:pt x="318" y="90"/>
                  </a:lnTo>
                  <a:lnTo>
                    <a:pt x="323" y="90"/>
                  </a:lnTo>
                  <a:lnTo>
                    <a:pt x="339" y="82"/>
                  </a:lnTo>
                  <a:lnTo>
                    <a:pt x="339" y="90"/>
                  </a:lnTo>
                  <a:lnTo>
                    <a:pt x="339" y="95"/>
                  </a:lnTo>
                  <a:lnTo>
                    <a:pt x="354" y="116"/>
                  </a:lnTo>
                  <a:lnTo>
                    <a:pt x="364" y="116"/>
                  </a:lnTo>
                  <a:lnTo>
                    <a:pt x="364" y="125"/>
                  </a:lnTo>
                  <a:lnTo>
                    <a:pt x="431" y="129"/>
                  </a:lnTo>
                  <a:lnTo>
                    <a:pt x="477" y="134"/>
                  </a:lnTo>
                  <a:lnTo>
                    <a:pt x="477" y="142"/>
                  </a:lnTo>
                  <a:lnTo>
                    <a:pt x="472" y="142"/>
                  </a:lnTo>
                  <a:lnTo>
                    <a:pt x="472" y="155"/>
                  </a:lnTo>
                  <a:lnTo>
                    <a:pt x="462" y="164"/>
                  </a:lnTo>
                  <a:lnTo>
                    <a:pt x="462" y="173"/>
                  </a:lnTo>
                  <a:lnTo>
                    <a:pt x="452" y="185"/>
                  </a:lnTo>
                  <a:lnTo>
                    <a:pt x="462" y="207"/>
                  </a:lnTo>
                  <a:lnTo>
                    <a:pt x="457" y="216"/>
                  </a:lnTo>
                  <a:lnTo>
                    <a:pt x="452" y="211"/>
                  </a:lnTo>
                  <a:lnTo>
                    <a:pt x="441" y="216"/>
                  </a:lnTo>
                  <a:lnTo>
                    <a:pt x="431" y="211"/>
                  </a:lnTo>
                  <a:lnTo>
                    <a:pt x="426" y="207"/>
                  </a:lnTo>
                  <a:lnTo>
                    <a:pt x="421" y="207"/>
                  </a:lnTo>
                  <a:lnTo>
                    <a:pt x="421" y="211"/>
                  </a:lnTo>
                  <a:lnTo>
                    <a:pt x="436" y="220"/>
                  </a:lnTo>
                  <a:lnTo>
                    <a:pt x="431" y="216"/>
                  </a:lnTo>
                  <a:lnTo>
                    <a:pt x="441" y="216"/>
                  </a:lnTo>
                  <a:lnTo>
                    <a:pt x="446" y="220"/>
                  </a:lnTo>
                  <a:lnTo>
                    <a:pt x="457" y="224"/>
                  </a:lnTo>
                  <a:lnTo>
                    <a:pt x="467" y="229"/>
                  </a:lnTo>
                  <a:lnTo>
                    <a:pt x="457" y="229"/>
                  </a:lnTo>
                  <a:lnTo>
                    <a:pt x="421" y="216"/>
                  </a:lnTo>
                  <a:lnTo>
                    <a:pt x="410" y="216"/>
                  </a:lnTo>
                  <a:lnTo>
                    <a:pt x="390" y="216"/>
                  </a:lnTo>
                  <a:lnTo>
                    <a:pt x="400" y="207"/>
                  </a:lnTo>
                  <a:lnTo>
                    <a:pt x="405" y="203"/>
                  </a:lnTo>
                  <a:lnTo>
                    <a:pt x="395" y="198"/>
                  </a:lnTo>
                  <a:lnTo>
                    <a:pt x="385" y="207"/>
                  </a:lnTo>
                  <a:lnTo>
                    <a:pt x="380" y="207"/>
                  </a:lnTo>
                  <a:lnTo>
                    <a:pt x="385" y="203"/>
                  </a:lnTo>
                  <a:lnTo>
                    <a:pt x="375" y="194"/>
                  </a:lnTo>
                  <a:lnTo>
                    <a:pt x="354" y="207"/>
                  </a:lnTo>
                  <a:lnTo>
                    <a:pt x="375" y="207"/>
                  </a:lnTo>
                  <a:lnTo>
                    <a:pt x="380" y="207"/>
                  </a:lnTo>
                  <a:lnTo>
                    <a:pt x="369" y="211"/>
                  </a:lnTo>
                  <a:lnTo>
                    <a:pt x="385" y="211"/>
                  </a:lnTo>
                  <a:lnTo>
                    <a:pt x="385" y="216"/>
                  </a:lnTo>
                  <a:lnTo>
                    <a:pt x="349" y="211"/>
                  </a:lnTo>
                  <a:lnTo>
                    <a:pt x="349" y="216"/>
                  </a:lnTo>
                  <a:lnTo>
                    <a:pt x="339" y="216"/>
                  </a:lnTo>
                  <a:lnTo>
                    <a:pt x="323" y="224"/>
                  </a:lnTo>
                  <a:lnTo>
                    <a:pt x="323" y="229"/>
                  </a:lnTo>
                  <a:lnTo>
                    <a:pt x="318" y="233"/>
                  </a:lnTo>
                  <a:lnTo>
                    <a:pt x="267" y="246"/>
                  </a:lnTo>
                  <a:lnTo>
                    <a:pt x="241" y="259"/>
                  </a:lnTo>
                  <a:lnTo>
                    <a:pt x="215" y="259"/>
                  </a:lnTo>
                  <a:lnTo>
                    <a:pt x="210" y="259"/>
                  </a:lnTo>
                  <a:lnTo>
                    <a:pt x="174" y="255"/>
                  </a:lnTo>
                  <a:lnTo>
                    <a:pt x="138" y="237"/>
                  </a:lnTo>
                  <a:lnTo>
                    <a:pt x="77" y="233"/>
                  </a:lnTo>
                  <a:lnTo>
                    <a:pt x="72" y="229"/>
                  </a:lnTo>
                  <a:lnTo>
                    <a:pt x="72" y="224"/>
                  </a:lnTo>
                  <a:lnTo>
                    <a:pt x="41" y="216"/>
                  </a:lnTo>
                  <a:lnTo>
                    <a:pt x="51" y="216"/>
                  </a:lnTo>
                  <a:lnTo>
                    <a:pt x="46" y="211"/>
                  </a:lnTo>
                  <a:lnTo>
                    <a:pt x="15" y="207"/>
                  </a:lnTo>
                  <a:lnTo>
                    <a:pt x="0" y="203"/>
                  </a:lnTo>
                  <a:lnTo>
                    <a:pt x="10" y="198"/>
                  </a:lnTo>
                  <a:lnTo>
                    <a:pt x="25" y="194"/>
                  </a:lnTo>
                  <a:lnTo>
                    <a:pt x="25" y="185"/>
                  </a:lnTo>
                  <a:lnTo>
                    <a:pt x="36" y="177"/>
                  </a:lnTo>
                  <a:lnTo>
                    <a:pt x="31" y="168"/>
                  </a:lnTo>
                  <a:lnTo>
                    <a:pt x="41" y="173"/>
                  </a:lnTo>
                  <a:lnTo>
                    <a:pt x="51" y="164"/>
                  </a:lnTo>
                  <a:lnTo>
                    <a:pt x="51" y="155"/>
                  </a:lnTo>
                  <a:lnTo>
                    <a:pt x="56" y="142"/>
                  </a:lnTo>
                  <a:lnTo>
                    <a:pt x="51" y="134"/>
                  </a:lnTo>
                  <a:lnTo>
                    <a:pt x="25" y="125"/>
                  </a:lnTo>
                  <a:lnTo>
                    <a:pt x="25" y="108"/>
                  </a:lnTo>
                  <a:lnTo>
                    <a:pt x="20" y="99"/>
                  </a:lnTo>
                  <a:lnTo>
                    <a:pt x="20" y="86"/>
                  </a:lnTo>
                  <a:lnTo>
                    <a:pt x="25" y="69"/>
                  </a:lnTo>
                  <a:lnTo>
                    <a:pt x="20" y="69"/>
                  </a:lnTo>
                  <a:lnTo>
                    <a:pt x="25" y="64"/>
                  </a:lnTo>
                  <a:lnTo>
                    <a:pt x="31" y="69"/>
                  </a:lnTo>
                  <a:lnTo>
                    <a:pt x="41" y="56"/>
                  </a:lnTo>
                  <a:lnTo>
                    <a:pt x="61" y="56"/>
                  </a:lnTo>
                  <a:lnTo>
                    <a:pt x="66" y="60"/>
                  </a:lnTo>
                  <a:lnTo>
                    <a:pt x="72" y="64"/>
                  </a:lnTo>
                  <a:lnTo>
                    <a:pt x="82" y="60"/>
                  </a:lnTo>
                  <a:lnTo>
                    <a:pt x="77" y="43"/>
                  </a:lnTo>
                  <a:lnTo>
                    <a:pt x="87" y="34"/>
                  </a:lnTo>
                  <a:lnTo>
                    <a:pt x="92" y="30"/>
                  </a:lnTo>
                  <a:lnTo>
                    <a:pt x="97" y="34"/>
                  </a:lnTo>
                  <a:lnTo>
                    <a:pt x="92" y="43"/>
                  </a:lnTo>
                  <a:lnTo>
                    <a:pt x="113" y="60"/>
                  </a:lnTo>
                  <a:lnTo>
                    <a:pt x="123" y="51"/>
                  </a:lnTo>
                  <a:lnTo>
                    <a:pt x="128" y="47"/>
                  </a:lnTo>
                  <a:lnTo>
                    <a:pt x="138" y="43"/>
                  </a:lnTo>
                  <a:lnTo>
                    <a:pt x="149" y="47"/>
                  </a:lnTo>
                  <a:lnTo>
                    <a:pt x="164" y="47"/>
                  </a:lnTo>
                  <a:lnTo>
                    <a:pt x="169" y="38"/>
                  </a:lnTo>
                  <a:lnTo>
                    <a:pt x="179" y="34"/>
                  </a:lnTo>
                  <a:lnTo>
                    <a:pt x="185" y="26"/>
                  </a:lnTo>
                  <a:lnTo>
                    <a:pt x="185" y="21"/>
                  </a:lnTo>
                  <a:close/>
                </a:path>
              </a:pathLst>
            </a:custGeom>
            <a:grpFill/>
            <a:ln w="7938">
              <a:solidFill>
                <a:srgbClr val="000000"/>
              </a:solidFill>
              <a:prstDash val="solid"/>
              <a:round/>
              <a:headEnd/>
              <a:tailEnd/>
            </a:ln>
          </p:spPr>
          <p:txBody>
            <a:bodyPr/>
            <a:lstStyle/>
            <a:p>
              <a:pPr eaLnBrk="1" hangingPunct="1">
                <a:defRPr/>
              </a:pPr>
              <a:endParaRPr lang="es-ES" sz="1400"/>
            </a:p>
          </p:txBody>
        </p:sp>
        <p:sp>
          <p:nvSpPr>
            <p:cNvPr id="34" name="Freeform 23"/>
            <p:cNvSpPr>
              <a:spLocks/>
            </p:cNvSpPr>
            <p:nvPr/>
          </p:nvSpPr>
          <p:spPr bwMode="auto">
            <a:xfrm>
              <a:off x="6426212" y="4639528"/>
              <a:ext cx="771944" cy="382813"/>
            </a:xfrm>
            <a:custGeom>
              <a:avLst/>
              <a:gdLst>
                <a:gd name="T0" fmla="*/ 46 w 318"/>
                <a:gd name="T1" fmla="*/ 104 h 121"/>
                <a:gd name="T2" fmla="*/ 41 w 318"/>
                <a:gd name="T3" fmla="*/ 95 h 121"/>
                <a:gd name="T4" fmla="*/ 25 w 318"/>
                <a:gd name="T5" fmla="*/ 78 h 121"/>
                <a:gd name="T6" fmla="*/ 15 w 318"/>
                <a:gd name="T7" fmla="*/ 69 h 121"/>
                <a:gd name="T8" fmla="*/ 5 w 318"/>
                <a:gd name="T9" fmla="*/ 56 h 121"/>
                <a:gd name="T10" fmla="*/ 0 w 318"/>
                <a:gd name="T11" fmla="*/ 43 h 121"/>
                <a:gd name="T12" fmla="*/ 25 w 318"/>
                <a:gd name="T13" fmla="*/ 30 h 121"/>
                <a:gd name="T14" fmla="*/ 30 w 318"/>
                <a:gd name="T15" fmla="*/ 34 h 121"/>
                <a:gd name="T16" fmla="*/ 56 w 318"/>
                <a:gd name="T17" fmla="*/ 26 h 121"/>
                <a:gd name="T18" fmla="*/ 25 w 318"/>
                <a:gd name="T19" fmla="*/ 30 h 121"/>
                <a:gd name="T20" fmla="*/ 97 w 318"/>
                <a:gd name="T21" fmla="*/ 17 h 121"/>
                <a:gd name="T22" fmla="*/ 102 w 318"/>
                <a:gd name="T23" fmla="*/ 22 h 121"/>
                <a:gd name="T24" fmla="*/ 102 w 318"/>
                <a:gd name="T25" fmla="*/ 22 h 121"/>
                <a:gd name="T26" fmla="*/ 123 w 318"/>
                <a:gd name="T27" fmla="*/ 17 h 121"/>
                <a:gd name="T28" fmla="*/ 143 w 318"/>
                <a:gd name="T29" fmla="*/ 4 h 121"/>
                <a:gd name="T30" fmla="*/ 148 w 318"/>
                <a:gd name="T31" fmla="*/ 9 h 121"/>
                <a:gd name="T32" fmla="*/ 164 w 318"/>
                <a:gd name="T33" fmla="*/ 0 h 121"/>
                <a:gd name="T34" fmla="*/ 200 w 318"/>
                <a:gd name="T35" fmla="*/ 13 h 121"/>
                <a:gd name="T36" fmla="*/ 215 w 318"/>
                <a:gd name="T37" fmla="*/ 52 h 121"/>
                <a:gd name="T38" fmla="*/ 251 w 318"/>
                <a:gd name="T39" fmla="*/ 60 h 121"/>
                <a:gd name="T40" fmla="*/ 272 w 318"/>
                <a:gd name="T41" fmla="*/ 47 h 121"/>
                <a:gd name="T42" fmla="*/ 297 w 318"/>
                <a:gd name="T43" fmla="*/ 56 h 121"/>
                <a:gd name="T44" fmla="*/ 318 w 318"/>
                <a:gd name="T45" fmla="*/ 69 h 121"/>
                <a:gd name="T46" fmla="*/ 272 w 318"/>
                <a:gd name="T47" fmla="*/ 121 h 121"/>
                <a:gd name="T48" fmla="*/ 272 w 318"/>
                <a:gd name="T49" fmla="*/ 108 h 121"/>
                <a:gd name="T50" fmla="*/ 266 w 318"/>
                <a:gd name="T51" fmla="*/ 99 h 121"/>
                <a:gd name="T52" fmla="*/ 251 w 318"/>
                <a:gd name="T53" fmla="*/ 86 h 121"/>
                <a:gd name="T54" fmla="*/ 236 w 318"/>
                <a:gd name="T55" fmla="*/ 78 h 121"/>
                <a:gd name="T56" fmla="*/ 236 w 318"/>
                <a:gd name="T57" fmla="*/ 69 h 121"/>
                <a:gd name="T58" fmla="*/ 225 w 318"/>
                <a:gd name="T59" fmla="*/ 65 h 121"/>
                <a:gd name="T60" fmla="*/ 220 w 318"/>
                <a:gd name="T61" fmla="*/ 65 h 121"/>
                <a:gd name="T62" fmla="*/ 205 w 318"/>
                <a:gd name="T63" fmla="*/ 69 h 121"/>
                <a:gd name="T64" fmla="*/ 200 w 318"/>
                <a:gd name="T65" fmla="*/ 73 h 121"/>
                <a:gd name="T66" fmla="*/ 174 w 318"/>
                <a:gd name="T67" fmla="*/ 82 h 121"/>
                <a:gd name="T68" fmla="*/ 128 w 318"/>
                <a:gd name="T69" fmla="*/ 108 h 121"/>
                <a:gd name="T70" fmla="*/ 112 w 318"/>
                <a:gd name="T71" fmla="*/ 95 h 121"/>
                <a:gd name="T72" fmla="*/ 112 w 318"/>
                <a:gd name="T73" fmla="*/ 60 h 121"/>
                <a:gd name="T74" fmla="*/ 87 w 318"/>
                <a:gd name="T75" fmla="*/ 56 h 121"/>
                <a:gd name="T76" fmla="*/ 71 w 318"/>
                <a:gd name="T77" fmla="*/ 91 h 121"/>
                <a:gd name="T78" fmla="*/ 51 w 318"/>
                <a:gd name="T79" fmla="*/ 108 h 12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8"/>
                <a:gd name="T121" fmla="*/ 0 h 121"/>
                <a:gd name="T122" fmla="*/ 318 w 318"/>
                <a:gd name="T123" fmla="*/ 121 h 12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8" h="121">
                  <a:moveTo>
                    <a:pt x="51" y="108"/>
                  </a:moveTo>
                  <a:lnTo>
                    <a:pt x="46" y="104"/>
                  </a:lnTo>
                  <a:lnTo>
                    <a:pt x="46" y="95"/>
                  </a:lnTo>
                  <a:lnTo>
                    <a:pt x="41" y="95"/>
                  </a:lnTo>
                  <a:lnTo>
                    <a:pt x="35" y="82"/>
                  </a:lnTo>
                  <a:lnTo>
                    <a:pt x="25" y="78"/>
                  </a:lnTo>
                  <a:lnTo>
                    <a:pt x="20" y="78"/>
                  </a:lnTo>
                  <a:lnTo>
                    <a:pt x="15" y="69"/>
                  </a:lnTo>
                  <a:lnTo>
                    <a:pt x="5" y="65"/>
                  </a:lnTo>
                  <a:lnTo>
                    <a:pt x="5" y="56"/>
                  </a:lnTo>
                  <a:lnTo>
                    <a:pt x="0" y="47"/>
                  </a:lnTo>
                  <a:lnTo>
                    <a:pt x="0" y="43"/>
                  </a:lnTo>
                  <a:lnTo>
                    <a:pt x="0" y="39"/>
                  </a:lnTo>
                  <a:lnTo>
                    <a:pt x="25" y="30"/>
                  </a:lnTo>
                  <a:lnTo>
                    <a:pt x="25" y="34"/>
                  </a:lnTo>
                  <a:lnTo>
                    <a:pt x="30" y="34"/>
                  </a:lnTo>
                  <a:lnTo>
                    <a:pt x="35" y="26"/>
                  </a:lnTo>
                  <a:lnTo>
                    <a:pt x="56" y="26"/>
                  </a:lnTo>
                  <a:lnTo>
                    <a:pt x="56" y="22"/>
                  </a:lnTo>
                  <a:lnTo>
                    <a:pt x="25" y="30"/>
                  </a:lnTo>
                  <a:lnTo>
                    <a:pt x="56" y="17"/>
                  </a:lnTo>
                  <a:lnTo>
                    <a:pt x="97" y="17"/>
                  </a:lnTo>
                  <a:lnTo>
                    <a:pt x="97" y="22"/>
                  </a:lnTo>
                  <a:lnTo>
                    <a:pt x="102" y="22"/>
                  </a:lnTo>
                  <a:lnTo>
                    <a:pt x="102" y="26"/>
                  </a:lnTo>
                  <a:lnTo>
                    <a:pt x="102" y="22"/>
                  </a:lnTo>
                  <a:lnTo>
                    <a:pt x="97" y="17"/>
                  </a:lnTo>
                  <a:lnTo>
                    <a:pt x="123" y="17"/>
                  </a:lnTo>
                  <a:lnTo>
                    <a:pt x="138" y="9"/>
                  </a:lnTo>
                  <a:lnTo>
                    <a:pt x="143" y="4"/>
                  </a:lnTo>
                  <a:lnTo>
                    <a:pt x="148" y="17"/>
                  </a:lnTo>
                  <a:lnTo>
                    <a:pt x="148" y="9"/>
                  </a:lnTo>
                  <a:lnTo>
                    <a:pt x="143" y="4"/>
                  </a:lnTo>
                  <a:lnTo>
                    <a:pt x="164" y="0"/>
                  </a:lnTo>
                  <a:lnTo>
                    <a:pt x="174" y="13"/>
                  </a:lnTo>
                  <a:lnTo>
                    <a:pt x="200" y="13"/>
                  </a:lnTo>
                  <a:lnTo>
                    <a:pt x="200" y="43"/>
                  </a:lnTo>
                  <a:lnTo>
                    <a:pt x="215" y="52"/>
                  </a:lnTo>
                  <a:lnTo>
                    <a:pt x="231" y="60"/>
                  </a:lnTo>
                  <a:lnTo>
                    <a:pt x="251" y="60"/>
                  </a:lnTo>
                  <a:lnTo>
                    <a:pt x="256" y="47"/>
                  </a:lnTo>
                  <a:lnTo>
                    <a:pt x="272" y="47"/>
                  </a:lnTo>
                  <a:lnTo>
                    <a:pt x="282" y="52"/>
                  </a:lnTo>
                  <a:lnTo>
                    <a:pt x="297" y="56"/>
                  </a:lnTo>
                  <a:lnTo>
                    <a:pt x="318" y="56"/>
                  </a:lnTo>
                  <a:lnTo>
                    <a:pt x="318" y="69"/>
                  </a:lnTo>
                  <a:lnTo>
                    <a:pt x="318" y="121"/>
                  </a:lnTo>
                  <a:lnTo>
                    <a:pt x="272" y="121"/>
                  </a:lnTo>
                  <a:lnTo>
                    <a:pt x="277" y="112"/>
                  </a:lnTo>
                  <a:lnTo>
                    <a:pt x="272" y="108"/>
                  </a:lnTo>
                  <a:lnTo>
                    <a:pt x="266" y="108"/>
                  </a:lnTo>
                  <a:lnTo>
                    <a:pt x="266" y="99"/>
                  </a:lnTo>
                  <a:lnTo>
                    <a:pt x="251" y="99"/>
                  </a:lnTo>
                  <a:lnTo>
                    <a:pt x="251" y="86"/>
                  </a:lnTo>
                  <a:lnTo>
                    <a:pt x="246" y="78"/>
                  </a:lnTo>
                  <a:lnTo>
                    <a:pt x="236" y="78"/>
                  </a:lnTo>
                  <a:lnTo>
                    <a:pt x="236" y="73"/>
                  </a:lnTo>
                  <a:lnTo>
                    <a:pt x="236" y="69"/>
                  </a:lnTo>
                  <a:lnTo>
                    <a:pt x="231" y="65"/>
                  </a:lnTo>
                  <a:lnTo>
                    <a:pt x="225" y="65"/>
                  </a:lnTo>
                  <a:lnTo>
                    <a:pt x="220" y="69"/>
                  </a:lnTo>
                  <a:lnTo>
                    <a:pt x="220" y="65"/>
                  </a:lnTo>
                  <a:lnTo>
                    <a:pt x="215" y="65"/>
                  </a:lnTo>
                  <a:lnTo>
                    <a:pt x="205" y="69"/>
                  </a:lnTo>
                  <a:lnTo>
                    <a:pt x="210" y="73"/>
                  </a:lnTo>
                  <a:lnTo>
                    <a:pt x="200" y="73"/>
                  </a:lnTo>
                  <a:lnTo>
                    <a:pt x="179" y="78"/>
                  </a:lnTo>
                  <a:lnTo>
                    <a:pt x="174" y="82"/>
                  </a:lnTo>
                  <a:lnTo>
                    <a:pt x="138" y="108"/>
                  </a:lnTo>
                  <a:lnTo>
                    <a:pt x="128" y="108"/>
                  </a:lnTo>
                  <a:lnTo>
                    <a:pt x="123" y="95"/>
                  </a:lnTo>
                  <a:lnTo>
                    <a:pt x="112" y="95"/>
                  </a:lnTo>
                  <a:lnTo>
                    <a:pt x="112" y="78"/>
                  </a:lnTo>
                  <a:lnTo>
                    <a:pt x="112" y="60"/>
                  </a:lnTo>
                  <a:lnTo>
                    <a:pt x="97" y="60"/>
                  </a:lnTo>
                  <a:lnTo>
                    <a:pt x="87" y="56"/>
                  </a:lnTo>
                  <a:lnTo>
                    <a:pt x="82" y="60"/>
                  </a:lnTo>
                  <a:lnTo>
                    <a:pt x="71" y="91"/>
                  </a:lnTo>
                  <a:lnTo>
                    <a:pt x="61" y="99"/>
                  </a:lnTo>
                  <a:lnTo>
                    <a:pt x="51" y="108"/>
                  </a:lnTo>
                  <a:close/>
                </a:path>
              </a:pathLst>
            </a:custGeom>
            <a:grpFill/>
            <a:ln w="7938">
              <a:solidFill>
                <a:srgbClr val="000000"/>
              </a:solidFill>
              <a:prstDash val="solid"/>
              <a:round/>
              <a:headEnd/>
              <a:tailEnd/>
            </a:ln>
          </p:spPr>
          <p:txBody>
            <a:bodyPr/>
            <a:lstStyle/>
            <a:p>
              <a:pPr eaLnBrk="1" hangingPunct="1">
                <a:defRPr/>
              </a:pPr>
              <a:endParaRPr lang="es-ES" sz="1400"/>
            </a:p>
          </p:txBody>
        </p:sp>
        <p:sp>
          <p:nvSpPr>
            <p:cNvPr id="35" name="Freeform 24"/>
            <p:cNvSpPr>
              <a:spLocks/>
            </p:cNvSpPr>
            <p:nvPr/>
          </p:nvSpPr>
          <p:spPr bwMode="auto">
            <a:xfrm>
              <a:off x="6426212" y="4816697"/>
              <a:ext cx="920022" cy="930140"/>
            </a:xfrm>
            <a:custGeom>
              <a:avLst/>
              <a:gdLst>
                <a:gd name="T0" fmla="*/ 282 w 379"/>
                <a:gd name="T1" fmla="*/ 69 h 294"/>
                <a:gd name="T2" fmla="*/ 297 w 379"/>
                <a:gd name="T3" fmla="*/ 82 h 294"/>
                <a:gd name="T4" fmla="*/ 308 w 379"/>
                <a:gd name="T5" fmla="*/ 95 h 294"/>
                <a:gd name="T6" fmla="*/ 323 w 379"/>
                <a:gd name="T7" fmla="*/ 95 h 294"/>
                <a:gd name="T8" fmla="*/ 323 w 379"/>
                <a:gd name="T9" fmla="*/ 100 h 294"/>
                <a:gd name="T10" fmla="*/ 343 w 379"/>
                <a:gd name="T11" fmla="*/ 108 h 294"/>
                <a:gd name="T12" fmla="*/ 349 w 379"/>
                <a:gd name="T13" fmla="*/ 121 h 294"/>
                <a:gd name="T14" fmla="*/ 354 w 379"/>
                <a:gd name="T15" fmla="*/ 125 h 294"/>
                <a:gd name="T16" fmla="*/ 364 w 379"/>
                <a:gd name="T17" fmla="*/ 130 h 294"/>
                <a:gd name="T18" fmla="*/ 369 w 379"/>
                <a:gd name="T19" fmla="*/ 134 h 294"/>
                <a:gd name="T20" fmla="*/ 379 w 379"/>
                <a:gd name="T21" fmla="*/ 138 h 294"/>
                <a:gd name="T22" fmla="*/ 379 w 379"/>
                <a:gd name="T23" fmla="*/ 143 h 294"/>
                <a:gd name="T24" fmla="*/ 374 w 379"/>
                <a:gd name="T25" fmla="*/ 151 h 294"/>
                <a:gd name="T26" fmla="*/ 374 w 379"/>
                <a:gd name="T27" fmla="*/ 156 h 294"/>
                <a:gd name="T28" fmla="*/ 374 w 379"/>
                <a:gd name="T29" fmla="*/ 160 h 294"/>
                <a:gd name="T30" fmla="*/ 241 w 379"/>
                <a:gd name="T31" fmla="*/ 164 h 294"/>
                <a:gd name="T32" fmla="*/ 210 w 379"/>
                <a:gd name="T33" fmla="*/ 251 h 294"/>
                <a:gd name="T34" fmla="*/ 200 w 379"/>
                <a:gd name="T35" fmla="*/ 264 h 294"/>
                <a:gd name="T36" fmla="*/ 200 w 379"/>
                <a:gd name="T37" fmla="*/ 285 h 294"/>
                <a:gd name="T38" fmla="*/ 189 w 379"/>
                <a:gd name="T39" fmla="*/ 294 h 294"/>
                <a:gd name="T40" fmla="*/ 128 w 379"/>
                <a:gd name="T41" fmla="*/ 242 h 294"/>
                <a:gd name="T42" fmla="*/ 138 w 379"/>
                <a:gd name="T43" fmla="*/ 247 h 294"/>
                <a:gd name="T44" fmla="*/ 128 w 379"/>
                <a:gd name="T45" fmla="*/ 238 h 294"/>
                <a:gd name="T46" fmla="*/ 118 w 379"/>
                <a:gd name="T47" fmla="*/ 234 h 294"/>
                <a:gd name="T48" fmla="*/ 56 w 379"/>
                <a:gd name="T49" fmla="*/ 190 h 294"/>
                <a:gd name="T50" fmla="*/ 20 w 379"/>
                <a:gd name="T51" fmla="*/ 169 h 294"/>
                <a:gd name="T52" fmla="*/ 20 w 379"/>
                <a:gd name="T53" fmla="*/ 164 h 294"/>
                <a:gd name="T54" fmla="*/ 5 w 379"/>
                <a:gd name="T55" fmla="*/ 156 h 294"/>
                <a:gd name="T56" fmla="*/ 0 w 379"/>
                <a:gd name="T57" fmla="*/ 125 h 294"/>
                <a:gd name="T58" fmla="*/ 10 w 379"/>
                <a:gd name="T59" fmla="*/ 104 h 294"/>
                <a:gd name="T60" fmla="*/ 20 w 379"/>
                <a:gd name="T61" fmla="*/ 82 h 294"/>
                <a:gd name="T62" fmla="*/ 25 w 379"/>
                <a:gd name="T63" fmla="*/ 74 h 294"/>
                <a:gd name="T64" fmla="*/ 51 w 379"/>
                <a:gd name="T65" fmla="*/ 52 h 294"/>
                <a:gd name="T66" fmla="*/ 71 w 379"/>
                <a:gd name="T67" fmla="*/ 35 h 294"/>
                <a:gd name="T68" fmla="*/ 87 w 379"/>
                <a:gd name="T69" fmla="*/ 0 h 294"/>
                <a:gd name="T70" fmla="*/ 112 w 379"/>
                <a:gd name="T71" fmla="*/ 4 h 294"/>
                <a:gd name="T72" fmla="*/ 112 w 379"/>
                <a:gd name="T73" fmla="*/ 39 h 294"/>
                <a:gd name="T74" fmla="*/ 128 w 379"/>
                <a:gd name="T75" fmla="*/ 52 h 294"/>
                <a:gd name="T76" fmla="*/ 174 w 379"/>
                <a:gd name="T77" fmla="*/ 26 h 294"/>
                <a:gd name="T78" fmla="*/ 200 w 379"/>
                <a:gd name="T79" fmla="*/ 17 h 294"/>
                <a:gd name="T80" fmla="*/ 205 w 379"/>
                <a:gd name="T81" fmla="*/ 13 h 294"/>
                <a:gd name="T82" fmla="*/ 220 w 379"/>
                <a:gd name="T83" fmla="*/ 9 h 294"/>
                <a:gd name="T84" fmla="*/ 225 w 379"/>
                <a:gd name="T85" fmla="*/ 9 h 294"/>
                <a:gd name="T86" fmla="*/ 236 w 379"/>
                <a:gd name="T87" fmla="*/ 13 h 294"/>
                <a:gd name="T88" fmla="*/ 236 w 379"/>
                <a:gd name="T89" fmla="*/ 22 h 294"/>
                <a:gd name="T90" fmla="*/ 251 w 379"/>
                <a:gd name="T91" fmla="*/ 30 h 294"/>
                <a:gd name="T92" fmla="*/ 266 w 379"/>
                <a:gd name="T93" fmla="*/ 43 h 294"/>
                <a:gd name="T94" fmla="*/ 272 w 379"/>
                <a:gd name="T95" fmla="*/ 52 h 294"/>
                <a:gd name="T96" fmla="*/ 272 w 379"/>
                <a:gd name="T97" fmla="*/ 65 h 2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9"/>
                <a:gd name="T148" fmla="*/ 0 h 294"/>
                <a:gd name="T149" fmla="*/ 379 w 379"/>
                <a:gd name="T150" fmla="*/ 294 h 2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9" h="294">
                  <a:moveTo>
                    <a:pt x="272" y="65"/>
                  </a:moveTo>
                  <a:lnTo>
                    <a:pt x="282" y="69"/>
                  </a:lnTo>
                  <a:lnTo>
                    <a:pt x="287" y="69"/>
                  </a:lnTo>
                  <a:lnTo>
                    <a:pt x="297" y="82"/>
                  </a:lnTo>
                  <a:lnTo>
                    <a:pt x="302" y="82"/>
                  </a:lnTo>
                  <a:lnTo>
                    <a:pt x="308" y="95"/>
                  </a:lnTo>
                  <a:lnTo>
                    <a:pt x="318" y="95"/>
                  </a:lnTo>
                  <a:lnTo>
                    <a:pt x="323" y="95"/>
                  </a:lnTo>
                  <a:lnTo>
                    <a:pt x="318" y="95"/>
                  </a:lnTo>
                  <a:lnTo>
                    <a:pt x="323" y="100"/>
                  </a:lnTo>
                  <a:lnTo>
                    <a:pt x="338" y="100"/>
                  </a:lnTo>
                  <a:lnTo>
                    <a:pt x="343" y="108"/>
                  </a:lnTo>
                  <a:lnTo>
                    <a:pt x="349" y="117"/>
                  </a:lnTo>
                  <a:lnTo>
                    <a:pt x="349" y="121"/>
                  </a:lnTo>
                  <a:lnTo>
                    <a:pt x="354" y="121"/>
                  </a:lnTo>
                  <a:lnTo>
                    <a:pt x="354" y="125"/>
                  </a:lnTo>
                  <a:lnTo>
                    <a:pt x="354" y="130"/>
                  </a:lnTo>
                  <a:lnTo>
                    <a:pt x="364" y="130"/>
                  </a:lnTo>
                  <a:lnTo>
                    <a:pt x="369" y="130"/>
                  </a:lnTo>
                  <a:lnTo>
                    <a:pt x="369" y="134"/>
                  </a:lnTo>
                  <a:lnTo>
                    <a:pt x="379" y="134"/>
                  </a:lnTo>
                  <a:lnTo>
                    <a:pt x="379" y="138"/>
                  </a:lnTo>
                  <a:lnTo>
                    <a:pt x="374" y="138"/>
                  </a:lnTo>
                  <a:lnTo>
                    <a:pt x="379" y="143"/>
                  </a:lnTo>
                  <a:lnTo>
                    <a:pt x="369" y="147"/>
                  </a:lnTo>
                  <a:lnTo>
                    <a:pt x="374" y="151"/>
                  </a:lnTo>
                  <a:lnTo>
                    <a:pt x="369" y="156"/>
                  </a:lnTo>
                  <a:lnTo>
                    <a:pt x="374" y="156"/>
                  </a:lnTo>
                  <a:lnTo>
                    <a:pt x="369" y="160"/>
                  </a:lnTo>
                  <a:lnTo>
                    <a:pt x="374" y="160"/>
                  </a:lnTo>
                  <a:lnTo>
                    <a:pt x="369" y="164"/>
                  </a:lnTo>
                  <a:lnTo>
                    <a:pt x="241" y="164"/>
                  </a:lnTo>
                  <a:lnTo>
                    <a:pt x="195" y="234"/>
                  </a:lnTo>
                  <a:lnTo>
                    <a:pt x="210" y="251"/>
                  </a:lnTo>
                  <a:lnTo>
                    <a:pt x="200" y="255"/>
                  </a:lnTo>
                  <a:lnTo>
                    <a:pt x="200" y="264"/>
                  </a:lnTo>
                  <a:lnTo>
                    <a:pt x="195" y="268"/>
                  </a:lnTo>
                  <a:lnTo>
                    <a:pt x="200" y="285"/>
                  </a:lnTo>
                  <a:lnTo>
                    <a:pt x="195" y="290"/>
                  </a:lnTo>
                  <a:lnTo>
                    <a:pt x="189" y="294"/>
                  </a:lnTo>
                  <a:lnTo>
                    <a:pt x="133" y="247"/>
                  </a:lnTo>
                  <a:lnTo>
                    <a:pt x="128" y="242"/>
                  </a:lnTo>
                  <a:lnTo>
                    <a:pt x="138" y="242"/>
                  </a:lnTo>
                  <a:lnTo>
                    <a:pt x="138" y="247"/>
                  </a:lnTo>
                  <a:lnTo>
                    <a:pt x="138" y="242"/>
                  </a:lnTo>
                  <a:lnTo>
                    <a:pt x="128" y="238"/>
                  </a:lnTo>
                  <a:lnTo>
                    <a:pt x="128" y="242"/>
                  </a:lnTo>
                  <a:lnTo>
                    <a:pt x="118" y="234"/>
                  </a:lnTo>
                  <a:lnTo>
                    <a:pt x="92" y="216"/>
                  </a:lnTo>
                  <a:lnTo>
                    <a:pt x="56" y="190"/>
                  </a:lnTo>
                  <a:lnTo>
                    <a:pt x="20" y="173"/>
                  </a:lnTo>
                  <a:lnTo>
                    <a:pt x="20" y="169"/>
                  </a:lnTo>
                  <a:lnTo>
                    <a:pt x="25" y="169"/>
                  </a:lnTo>
                  <a:lnTo>
                    <a:pt x="20" y="164"/>
                  </a:lnTo>
                  <a:lnTo>
                    <a:pt x="5" y="160"/>
                  </a:lnTo>
                  <a:lnTo>
                    <a:pt x="5" y="156"/>
                  </a:lnTo>
                  <a:lnTo>
                    <a:pt x="10" y="147"/>
                  </a:lnTo>
                  <a:lnTo>
                    <a:pt x="0" y="125"/>
                  </a:lnTo>
                  <a:lnTo>
                    <a:pt x="10" y="113"/>
                  </a:lnTo>
                  <a:lnTo>
                    <a:pt x="10" y="104"/>
                  </a:lnTo>
                  <a:lnTo>
                    <a:pt x="20" y="95"/>
                  </a:lnTo>
                  <a:lnTo>
                    <a:pt x="20" y="82"/>
                  </a:lnTo>
                  <a:lnTo>
                    <a:pt x="25" y="82"/>
                  </a:lnTo>
                  <a:lnTo>
                    <a:pt x="25" y="74"/>
                  </a:lnTo>
                  <a:lnTo>
                    <a:pt x="51" y="61"/>
                  </a:lnTo>
                  <a:lnTo>
                    <a:pt x="51" y="52"/>
                  </a:lnTo>
                  <a:lnTo>
                    <a:pt x="61" y="43"/>
                  </a:lnTo>
                  <a:lnTo>
                    <a:pt x="71" y="35"/>
                  </a:lnTo>
                  <a:lnTo>
                    <a:pt x="82" y="4"/>
                  </a:lnTo>
                  <a:lnTo>
                    <a:pt x="87" y="0"/>
                  </a:lnTo>
                  <a:lnTo>
                    <a:pt x="97" y="4"/>
                  </a:lnTo>
                  <a:lnTo>
                    <a:pt x="112" y="4"/>
                  </a:lnTo>
                  <a:lnTo>
                    <a:pt x="112" y="22"/>
                  </a:lnTo>
                  <a:lnTo>
                    <a:pt x="112" y="39"/>
                  </a:lnTo>
                  <a:lnTo>
                    <a:pt x="123" y="39"/>
                  </a:lnTo>
                  <a:lnTo>
                    <a:pt x="128" y="52"/>
                  </a:lnTo>
                  <a:lnTo>
                    <a:pt x="138" y="52"/>
                  </a:lnTo>
                  <a:lnTo>
                    <a:pt x="174" y="26"/>
                  </a:lnTo>
                  <a:lnTo>
                    <a:pt x="179" y="22"/>
                  </a:lnTo>
                  <a:lnTo>
                    <a:pt x="200" y="17"/>
                  </a:lnTo>
                  <a:lnTo>
                    <a:pt x="210" y="17"/>
                  </a:lnTo>
                  <a:lnTo>
                    <a:pt x="205" y="13"/>
                  </a:lnTo>
                  <a:lnTo>
                    <a:pt x="215" y="9"/>
                  </a:lnTo>
                  <a:lnTo>
                    <a:pt x="220" y="9"/>
                  </a:lnTo>
                  <a:lnTo>
                    <a:pt x="220" y="13"/>
                  </a:lnTo>
                  <a:lnTo>
                    <a:pt x="225" y="9"/>
                  </a:lnTo>
                  <a:lnTo>
                    <a:pt x="231" y="9"/>
                  </a:lnTo>
                  <a:lnTo>
                    <a:pt x="236" y="13"/>
                  </a:lnTo>
                  <a:lnTo>
                    <a:pt x="236" y="17"/>
                  </a:lnTo>
                  <a:lnTo>
                    <a:pt x="236" y="22"/>
                  </a:lnTo>
                  <a:lnTo>
                    <a:pt x="246" y="22"/>
                  </a:lnTo>
                  <a:lnTo>
                    <a:pt x="251" y="30"/>
                  </a:lnTo>
                  <a:lnTo>
                    <a:pt x="251" y="43"/>
                  </a:lnTo>
                  <a:lnTo>
                    <a:pt x="266" y="43"/>
                  </a:lnTo>
                  <a:lnTo>
                    <a:pt x="266" y="52"/>
                  </a:lnTo>
                  <a:lnTo>
                    <a:pt x="272" y="52"/>
                  </a:lnTo>
                  <a:lnTo>
                    <a:pt x="277" y="56"/>
                  </a:lnTo>
                  <a:lnTo>
                    <a:pt x="272" y="65"/>
                  </a:lnTo>
                  <a:close/>
                </a:path>
              </a:pathLst>
            </a:custGeom>
            <a:grpFill/>
            <a:ln w="7938">
              <a:solidFill>
                <a:srgbClr val="000000"/>
              </a:solidFill>
              <a:prstDash val="solid"/>
              <a:round/>
              <a:headEnd/>
              <a:tailEnd/>
            </a:ln>
          </p:spPr>
          <p:txBody>
            <a:bodyPr/>
            <a:lstStyle/>
            <a:p>
              <a:pPr eaLnBrk="1" hangingPunct="1">
                <a:defRPr/>
              </a:pPr>
              <a:endParaRPr lang="es-ES" sz="1400"/>
            </a:p>
          </p:txBody>
        </p:sp>
        <p:sp>
          <p:nvSpPr>
            <p:cNvPr id="36" name="Freeform 25"/>
            <p:cNvSpPr>
              <a:spLocks noEditPoints="1"/>
            </p:cNvSpPr>
            <p:nvPr/>
          </p:nvSpPr>
          <p:spPr bwMode="auto">
            <a:xfrm>
              <a:off x="1265351" y="890496"/>
              <a:ext cx="1621569" cy="1670455"/>
            </a:xfrm>
            <a:custGeom>
              <a:avLst/>
              <a:gdLst>
                <a:gd name="T0" fmla="*/ 262 w 668"/>
                <a:gd name="T1" fmla="*/ 303 h 528"/>
                <a:gd name="T2" fmla="*/ 283 w 668"/>
                <a:gd name="T3" fmla="*/ 277 h 528"/>
                <a:gd name="T4" fmla="*/ 283 w 668"/>
                <a:gd name="T5" fmla="*/ 316 h 528"/>
                <a:gd name="T6" fmla="*/ 632 w 668"/>
                <a:gd name="T7" fmla="*/ 100 h 528"/>
                <a:gd name="T8" fmla="*/ 637 w 668"/>
                <a:gd name="T9" fmla="*/ 113 h 528"/>
                <a:gd name="T10" fmla="*/ 657 w 668"/>
                <a:gd name="T11" fmla="*/ 216 h 528"/>
                <a:gd name="T12" fmla="*/ 652 w 668"/>
                <a:gd name="T13" fmla="*/ 320 h 528"/>
                <a:gd name="T14" fmla="*/ 647 w 668"/>
                <a:gd name="T15" fmla="*/ 368 h 528"/>
                <a:gd name="T16" fmla="*/ 611 w 668"/>
                <a:gd name="T17" fmla="*/ 359 h 528"/>
                <a:gd name="T18" fmla="*/ 621 w 668"/>
                <a:gd name="T19" fmla="*/ 402 h 528"/>
                <a:gd name="T20" fmla="*/ 647 w 668"/>
                <a:gd name="T21" fmla="*/ 424 h 528"/>
                <a:gd name="T22" fmla="*/ 647 w 668"/>
                <a:gd name="T23" fmla="*/ 458 h 528"/>
                <a:gd name="T24" fmla="*/ 668 w 668"/>
                <a:gd name="T25" fmla="*/ 480 h 528"/>
                <a:gd name="T26" fmla="*/ 596 w 668"/>
                <a:gd name="T27" fmla="*/ 523 h 528"/>
                <a:gd name="T28" fmla="*/ 585 w 668"/>
                <a:gd name="T29" fmla="*/ 510 h 528"/>
                <a:gd name="T30" fmla="*/ 565 w 668"/>
                <a:gd name="T31" fmla="*/ 493 h 528"/>
                <a:gd name="T32" fmla="*/ 560 w 668"/>
                <a:gd name="T33" fmla="*/ 497 h 528"/>
                <a:gd name="T34" fmla="*/ 534 w 668"/>
                <a:gd name="T35" fmla="*/ 493 h 528"/>
                <a:gd name="T36" fmla="*/ 514 w 668"/>
                <a:gd name="T37" fmla="*/ 463 h 528"/>
                <a:gd name="T38" fmla="*/ 472 w 668"/>
                <a:gd name="T39" fmla="*/ 450 h 528"/>
                <a:gd name="T40" fmla="*/ 462 w 668"/>
                <a:gd name="T41" fmla="*/ 437 h 528"/>
                <a:gd name="T42" fmla="*/ 447 w 668"/>
                <a:gd name="T43" fmla="*/ 415 h 528"/>
                <a:gd name="T44" fmla="*/ 452 w 668"/>
                <a:gd name="T45" fmla="*/ 407 h 528"/>
                <a:gd name="T46" fmla="*/ 452 w 668"/>
                <a:gd name="T47" fmla="*/ 394 h 528"/>
                <a:gd name="T48" fmla="*/ 426 w 668"/>
                <a:gd name="T49" fmla="*/ 394 h 528"/>
                <a:gd name="T50" fmla="*/ 421 w 668"/>
                <a:gd name="T51" fmla="*/ 394 h 528"/>
                <a:gd name="T52" fmla="*/ 411 w 668"/>
                <a:gd name="T53" fmla="*/ 389 h 528"/>
                <a:gd name="T54" fmla="*/ 365 w 668"/>
                <a:gd name="T55" fmla="*/ 355 h 528"/>
                <a:gd name="T56" fmla="*/ 334 w 668"/>
                <a:gd name="T57" fmla="*/ 333 h 528"/>
                <a:gd name="T58" fmla="*/ 324 w 668"/>
                <a:gd name="T59" fmla="*/ 320 h 528"/>
                <a:gd name="T60" fmla="*/ 298 w 668"/>
                <a:gd name="T61" fmla="*/ 303 h 528"/>
                <a:gd name="T62" fmla="*/ 288 w 668"/>
                <a:gd name="T63" fmla="*/ 285 h 528"/>
                <a:gd name="T64" fmla="*/ 272 w 668"/>
                <a:gd name="T65" fmla="*/ 273 h 528"/>
                <a:gd name="T66" fmla="*/ 272 w 668"/>
                <a:gd name="T67" fmla="*/ 255 h 528"/>
                <a:gd name="T68" fmla="*/ 231 w 668"/>
                <a:gd name="T69" fmla="*/ 221 h 528"/>
                <a:gd name="T70" fmla="*/ 221 w 668"/>
                <a:gd name="T71" fmla="*/ 190 h 528"/>
                <a:gd name="T72" fmla="*/ 200 w 668"/>
                <a:gd name="T73" fmla="*/ 156 h 528"/>
                <a:gd name="T74" fmla="*/ 195 w 668"/>
                <a:gd name="T75" fmla="*/ 121 h 528"/>
                <a:gd name="T76" fmla="*/ 195 w 668"/>
                <a:gd name="T77" fmla="*/ 108 h 528"/>
                <a:gd name="T78" fmla="*/ 180 w 668"/>
                <a:gd name="T79" fmla="*/ 104 h 528"/>
                <a:gd name="T80" fmla="*/ 144 w 668"/>
                <a:gd name="T81" fmla="*/ 100 h 528"/>
                <a:gd name="T82" fmla="*/ 113 w 668"/>
                <a:gd name="T83" fmla="*/ 78 h 528"/>
                <a:gd name="T84" fmla="*/ 113 w 668"/>
                <a:gd name="T85" fmla="*/ 78 h 528"/>
                <a:gd name="T86" fmla="*/ 87 w 668"/>
                <a:gd name="T87" fmla="*/ 87 h 528"/>
                <a:gd name="T88" fmla="*/ 0 w 668"/>
                <a:gd name="T89" fmla="*/ 48 h 528"/>
                <a:gd name="T90" fmla="*/ 5 w 668"/>
                <a:gd name="T91" fmla="*/ 13 h 528"/>
                <a:gd name="T92" fmla="*/ 175 w 668"/>
                <a:gd name="T93" fmla="*/ 39 h 528"/>
                <a:gd name="T94" fmla="*/ 467 w 668"/>
                <a:gd name="T95" fmla="*/ 100 h 5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8"/>
                <a:gd name="T145" fmla="*/ 0 h 528"/>
                <a:gd name="T146" fmla="*/ 668 w 668"/>
                <a:gd name="T147" fmla="*/ 528 h 5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8" h="528">
                  <a:moveTo>
                    <a:pt x="277" y="320"/>
                  </a:moveTo>
                  <a:lnTo>
                    <a:pt x="252" y="311"/>
                  </a:lnTo>
                  <a:lnTo>
                    <a:pt x="262" y="303"/>
                  </a:lnTo>
                  <a:lnTo>
                    <a:pt x="257" y="294"/>
                  </a:lnTo>
                  <a:lnTo>
                    <a:pt x="262" y="281"/>
                  </a:lnTo>
                  <a:lnTo>
                    <a:pt x="283" y="277"/>
                  </a:lnTo>
                  <a:lnTo>
                    <a:pt x="283" y="285"/>
                  </a:lnTo>
                  <a:lnTo>
                    <a:pt x="288" y="303"/>
                  </a:lnTo>
                  <a:lnTo>
                    <a:pt x="283" y="316"/>
                  </a:lnTo>
                  <a:lnTo>
                    <a:pt x="277" y="320"/>
                  </a:lnTo>
                  <a:close/>
                  <a:moveTo>
                    <a:pt x="611" y="100"/>
                  </a:moveTo>
                  <a:lnTo>
                    <a:pt x="632" y="100"/>
                  </a:lnTo>
                  <a:lnTo>
                    <a:pt x="626" y="113"/>
                  </a:lnTo>
                  <a:lnTo>
                    <a:pt x="632" y="113"/>
                  </a:lnTo>
                  <a:lnTo>
                    <a:pt x="637" y="113"/>
                  </a:lnTo>
                  <a:lnTo>
                    <a:pt x="642" y="160"/>
                  </a:lnTo>
                  <a:lnTo>
                    <a:pt x="647" y="164"/>
                  </a:lnTo>
                  <a:lnTo>
                    <a:pt x="657" y="216"/>
                  </a:lnTo>
                  <a:lnTo>
                    <a:pt x="652" y="264"/>
                  </a:lnTo>
                  <a:lnTo>
                    <a:pt x="642" y="264"/>
                  </a:lnTo>
                  <a:lnTo>
                    <a:pt x="652" y="320"/>
                  </a:lnTo>
                  <a:lnTo>
                    <a:pt x="647" y="324"/>
                  </a:lnTo>
                  <a:lnTo>
                    <a:pt x="657" y="359"/>
                  </a:lnTo>
                  <a:lnTo>
                    <a:pt x="647" y="368"/>
                  </a:lnTo>
                  <a:lnTo>
                    <a:pt x="626" y="359"/>
                  </a:lnTo>
                  <a:lnTo>
                    <a:pt x="616" y="359"/>
                  </a:lnTo>
                  <a:lnTo>
                    <a:pt x="611" y="359"/>
                  </a:lnTo>
                  <a:lnTo>
                    <a:pt x="606" y="359"/>
                  </a:lnTo>
                  <a:lnTo>
                    <a:pt x="601" y="368"/>
                  </a:lnTo>
                  <a:lnTo>
                    <a:pt x="621" y="402"/>
                  </a:lnTo>
                  <a:lnTo>
                    <a:pt x="632" y="411"/>
                  </a:lnTo>
                  <a:lnTo>
                    <a:pt x="637" y="420"/>
                  </a:lnTo>
                  <a:lnTo>
                    <a:pt x="647" y="424"/>
                  </a:lnTo>
                  <a:lnTo>
                    <a:pt x="647" y="437"/>
                  </a:lnTo>
                  <a:lnTo>
                    <a:pt x="652" y="441"/>
                  </a:lnTo>
                  <a:lnTo>
                    <a:pt x="647" y="458"/>
                  </a:lnTo>
                  <a:lnTo>
                    <a:pt x="652" y="467"/>
                  </a:lnTo>
                  <a:lnTo>
                    <a:pt x="668" y="476"/>
                  </a:lnTo>
                  <a:lnTo>
                    <a:pt x="668" y="480"/>
                  </a:lnTo>
                  <a:lnTo>
                    <a:pt x="668" y="484"/>
                  </a:lnTo>
                  <a:lnTo>
                    <a:pt x="601" y="528"/>
                  </a:lnTo>
                  <a:lnTo>
                    <a:pt x="596" y="523"/>
                  </a:lnTo>
                  <a:lnTo>
                    <a:pt x="591" y="528"/>
                  </a:lnTo>
                  <a:lnTo>
                    <a:pt x="591" y="519"/>
                  </a:lnTo>
                  <a:lnTo>
                    <a:pt x="585" y="510"/>
                  </a:lnTo>
                  <a:lnTo>
                    <a:pt x="565" y="497"/>
                  </a:lnTo>
                  <a:lnTo>
                    <a:pt x="570" y="497"/>
                  </a:lnTo>
                  <a:lnTo>
                    <a:pt x="565" y="493"/>
                  </a:lnTo>
                  <a:lnTo>
                    <a:pt x="560" y="489"/>
                  </a:lnTo>
                  <a:lnTo>
                    <a:pt x="555" y="493"/>
                  </a:lnTo>
                  <a:lnTo>
                    <a:pt x="560" y="497"/>
                  </a:lnTo>
                  <a:lnTo>
                    <a:pt x="549" y="497"/>
                  </a:lnTo>
                  <a:lnTo>
                    <a:pt x="544" y="497"/>
                  </a:lnTo>
                  <a:lnTo>
                    <a:pt x="534" y="493"/>
                  </a:lnTo>
                  <a:lnTo>
                    <a:pt x="519" y="471"/>
                  </a:lnTo>
                  <a:lnTo>
                    <a:pt x="524" y="476"/>
                  </a:lnTo>
                  <a:lnTo>
                    <a:pt x="514" y="463"/>
                  </a:lnTo>
                  <a:lnTo>
                    <a:pt x="503" y="463"/>
                  </a:lnTo>
                  <a:lnTo>
                    <a:pt x="478" y="458"/>
                  </a:lnTo>
                  <a:lnTo>
                    <a:pt x="472" y="450"/>
                  </a:lnTo>
                  <a:lnTo>
                    <a:pt x="462" y="445"/>
                  </a:lnTo>
                  <a:lnTo>
                    <a:pt x="467" y="445"/>
                  </a:lnTo>
                  <a:lnTo>
                    <a:pt x="462" y="437"/>
                  </a:lnTo>
                  <a:lnTo>
                    <a:pt x="457" y="437"/>
                  </a:lnTo>
                  <a:lnTo>
                    <a:pt x="452" y="424"/>
                  </a:lnTo>
                  <a:lnTo>
                    <a:pt x="447" y="415"/>
                  </a:lnTo>
                  <a:lnTo>
                    <a:pt x="452" y="411"/>
                  </a:lnTo>
                  <a:lnTo>
                    <a:pt x="457" y="407"/>
                  </a:lnTo>
                  <a:lnTo>
                    <a:pt x="452" y="407"/>
                  </a:lnTo>
                  <a:lnTo>
                    <a:pt x="452" y="398"/>
                  </a:lnTo>
                  <a:lnTo>
                    <a:pt x="462" y="398"/>
                  </a:lnTo>
                  <a:lnTo>
                    <a:pt x="452" y="394"/>
                  </a:lnTo>
                  <a:lnTo>
                    <a:pt x="452" y="398"/>
                  </a:lnTo>
                  <a:lnTo>
                    <a:pt x="431" y="394"/>
                  </a:lnTo>
                  <a:lnTo>
                    <a:pt x="426" y="394"/>
                  </a:lnTo>
                  <a:lnTo>
                    <a:pt x="431" y="389"/>
                  </a:lnTo>
                  <a:lnTo>
                    <a:pt x="426" y="385"/>
                  </a:lnTo>
                  <a:lnTo>
                    <a:pt x="421" y="394"/>
                  </a:lnTo>
                  <a:lnTo>
                    <a:pt x="426" y="394"/>
                  </a:lnTo>
                  <a:lnTo>
                    <a:pt x="421" y="398"/>
                  </a:lnTo>
                  <a:lnTo>
                    <a:pt x="411" y="389"/>
                  </a:lnTo>
                  <a:lnTo>
                    <a:pt x="401" y="389"/>
                  </a:lnTo>
                  <a:lnTo>
                    <a:pt x="385" y="381"/>
                  </a:lnTo>
                  <a:lnTo>
                    <a:pt x="365" y="355"/>
                  </a:lnTo>
                  <a:lnTo>
                    <a:pt x="365" y="350"/>
                  </a:lnTo>
                  <a:lnTo>
                    <a:pt x="339" y="346"/>
                  </a:lnTo>
                  <a:lnTo>
                    <a:pt x="334" y="333"/>
                  </a:lnTo>
                  <a:lnTo>
                    <a:pt x="313" y="320"/>
                  </a:lnTo>
                  <a:lnTo>
                    <a:pt x="318" y="316"/>
                  </a:lnTo>
                  <a:lnTo>
                    <a:pt x="324" y="320"/>
                  </a:lnTo>
                  <a:lnTo>
                    <a:pt x="324" y="316"/>
                  </a:lnTo>
                  <a:lnTo>
                    <a:pt x="313" y="311"/>
                  </a:lnTo>
                  <a:lnTo>
                    <a:pt x="298" y="303"/>
                  </a:lnTo>
                  <a:lnTo>
                    <a:pt x="293" y="303"/>
                  </a:lnTo>
                  <a:lnTo>
                    <a:pt x="293" y="285"/>
                  </a:lnTo>
                  <a:lnTo>
                    <a:pt x="288" y="285"/>
                  </a:lnTo>
                  <a:lnTo>
                    <a:pt x="288" y="273"/>
                  </a:lnTo>
                  <a:lnTo>
                    <a:pt x="277" y="273"/>
                  </a:lnTo>
                  <a:lnTo>
                    <a:pt x="272" y="273"/>
                  </a:lnTo>
                  <a:lnTo>
                    <a:pt x="267" y="273"/>
                  </a:lnTo>
                  <a:lnTo>
                    <a:pt x="267" y="268"/>
                  </a:lnTo>
                  <a:lnTo>
                    <a:pt x="272" y="255"/>
                  </a:lnTo>
                  <a:lnTo>
                    <a:pt x="252" y="238"/>
                  </a:lnTo>
                  <a:lnTo>
                    <a:pt x="241" y="221"/>
                  </a:lnTo>
                  <a:lnTo>
                    <a:pt x="231" y="221"/>
                  </a:lnTo>
                  <a:lnTo>
                    <a:pt x="231" y="195"/>
                  </a:lnTo>
                  <a:lnTo>
                    <a:pt x="226" y="190"/>
                  </a:lnTo>
                  <a:lnTo>
                    <a:pt x="221" y="190"/>
                  </a:lnTo>
                  <a:lnTo>
                    <a:pt x="221" y="186"/>
                  </a:lnTo>
                  <a:lnTo>
                    <a:pt x="221" y="177"/>
                  </a:lnTo>
                  <a:lnTo>
                    <a:pt x="200" y="156"/>
                  </a:lnTo>
                  <a:lnTo>
                    <a:pt x="195" y="143"/>
                  </a:lnTo>
                  <a:lnTo>
                    <a:pt x="200" y="134"/>
                  </a:lnTo>
                  <a:lnTo>
                    <a:pt x="195" y="121"/>
                  </a:lnTo>
                  <a:lnTo>
                    <a:pt x="200" y="130"/>
                  </a:lnTo>
                  <a:lnTo>
                    <a:pt x="206" y="113"/>
                  </a:lnTo>
                  <a:lnTo>
                    <a:pt x="195" y="108"/>
                  </a:lnTo>
                  <a:lnTo>
                    <a:pt x="195" y="113"/>
                  </a:lnTo>
                  <a:lnTo>
                    <a:pt x="185" y="104"/>
                  </a:lnTo>
                  <a:lnTo>
                    <a:pt x="180" y="104"/>
                  </a:lnTo>
                  <a:lnTo>
                    <a:pt x="185" y="108"/>
                  </a:lnTo>
                  <a:lnTo>
                    <a:pt x="180" y="108"/>
                  </a:lnTo>
                  <a:lnTo>
                    <a:pt x="144" y="100"/>
                  </a:lnTo>
                  <a:lnTo>
                    <a:pt x="144" y="87"/>
                  </a:lnTo>
                  <a:lnTo>
                    <a:pt x="118" y="78"/>
                  </a:lnTo>
                  <a:lnTo>
                    <a:pt x="113" y="78"/>
                  </a:lnTo>
                  <a:lnTo>
                    <a:pt x="108" y="74"/>
                  </a:lnTo>
                  <a:lnTo>
                    <a:pt x="108" y="78"/>
                  </a:lnTo>
                  <a:lnTo>
                    <a:pt x="113" y="78"/>
                  </a:lnTo>
                  <a:lnTo>
                    <a:pt x="108" y="82"/>
                  </a:lnTo>
                  <a:lnTo>
                    <a:pt x="103" y="87"/>
                  </a:lnTo>
                  <a:lnTo>
                    <a:pt x="87" y="87"/>
                  </a:lnTo>
                  <a:lnTo>
                    <a:pt x="46" y="65"/>
                  </a:lnTo>
                  <a:lnTo>
                    <a:pt x="36" y="61"/>
                  </a:lnTo>
                  <a:lnTo>
                    <a:pt x="0" y="48"/>
                  </a:lnTo>
                  <a:lnTo>
                    <a:pt x="5" y="30"/>
                  </a:lnTo>
                  <a:lnTo>
                    <a:pt x="0" y="22"/>
                  </a:lnTo>
                  <a:lnTo>
                    <a:pt x="5" y="13"/>
                  </a:lnTo>
                  <a:lnTo>
                    <a:pt x="10" y="0"/>
                  </a:lnTo>
                  <a:lnTo>
                    <a:pt x="21" y="0"/>
                  </a:lnTo>
                  <a:lnTo>
                    <a:pt x="175" y="39"/>
                  </a:lnTo>
                  <a:lnTo>
                    <a:pt x="375" y="91"/>
                  </a:lnTo>
                  <a:lnTo>
                    <a:pt x="406" y="100"/>
                  </a:lnTo>
                  <a:lnTo>
                    <a:pt x="467" y="100"/>
                  </a:lnTo>
                  <a:lnTo>
                    <a:pt x="611" y="100"/>
                  </a:lnTo>
                  <a:close/>
                </a:path>
              </a:pathLst>
            </a:custGeom>
            <a:solidFill>
              <a:srgbClr val="FFC000"/>
            </a:solidFill>
            <a:ln w="7938">
              <a:solidFill>
                <a:srgbClr val="000000"/>
              </a:solidFill>
              <a:prstDash val="solid"/>
              <a:round/>
              <a:headEnd/>
              <a:tailEnd/>
            </a:ln>
          </p:spPr>
          <p:txBody>
            <a:bodyPr/>
            <a:lstStyle/>
            <a:p>
              <a:pPr eaLnBrk="1" hangingPunct="1">
                <a:defRPr/>
              </a:pPr>
              <a:endParaRPr lang="es-ES" sz="1400"/>
            </a:p>
          </p:txBody>
        </p:sp>
        <p:sp>
          <p:nvSpPr>
            <p:cNvPr id="37" name="Freeform 26"/>
            <p:cNvSpPr>
              <a:spLocks/>
            </p:cNvSpPr>
            <p:nvPr/>
          </p:nvSpPr>
          <p:spPr bwMode="auto">
            <a:xfrm>
              <a:off x="2724277" y="1083484"/>
              <a:ext cx="1432224" cy="1667291"/>
            </a:xfrm>
            <a:custGeom>
              <a:avLst/>
              <a:gdLst>
                <a:gd name="T0" fmla="*/ 51 w 590"/>
                <a:gd name="T1" fmla="*/ 406 h 527"/>
                <a:gd name="T2" fmla="*/ 51 w 590"/>
                <a:gd name="T3" fmla="*/ 380 h 527"/>
                <a:gd name="T4" fmla="*/ 46 w 590"/>
                <a:gd name="T5" fmla="*/ 363 h 527"/>
                <a:gd name="T6" fmla="*/ 31 w 590"/>
                <a:gd name="T7" fmla="*/ 350 h 527"/>
                <a:gd name="T8" fmla="*/ 0 w 590"/>
                <a:gd name="T9" fmla="*/ 307 h 527"/>
                <a:gd name="T10" fmla="*/ 10 w 590"/>
                <a:gd name="T11" fmla="*/ 298 h 527"/>
                <a:gd name="T12" fmla="*/ 25 w 590"/>
                <a:gd name="T13" fmla="*/ 298 h 527"/>
                <a:gd name="T14" fmla="*/ 56 w 590"/>
                <a:gd name="T15" fmla="*/ 298 h 527"/>
                <a:gd name="T16" fmla="*/ 51 w 590"/>
                <a:gd name="T17" fmla="*/ 259 h 527"/>
                <a:gd name="T18" fmla="*/ 51 w 590"/>
                <a:gd name="T19" fmla="*/ 203 h 527"/>
                <a:gd name="T20" fmla="*/ 46 w 590"/>
                <a:gd name="T21" fmla="*/ 103 h 527"/>
                <a:gd name="T22" fmla="*/ 36 w 590"/>
                <a:gd name="T23" fmla="*/ 52 h 527"/>
                <a:gd name="T24" fmla="*/ 25 w 590"/>
                <a:gd name="T25" fmla="*/ 52 h 527"/>
                <a:gd name="T26" fmla="*/ 92 w 590"/>
                <a:gd name="T27" fmla="*/ 39 h 527"/>
                <a:gd name="T28" fmla="*/ 185 w 590"/>
                <a:gd name="T29" fmla="*/ 0 h 527"/>
                <a:gd name="T30" fmla="*/ 277 w 590"/>
                <a:gd name="T31" fmla="*/ 4 h 527"/>
                <a:gd name="T32" fmla="*/ 318 w 590"/>
                <a:gd name="T33" fmla="*/ 34 h 527"/>
                <a:gd name="T34" fmla="*/ 359 w 590"/>
                <a:gd name="T35" fmla="*/ 60 h 527"/>
                <a:gd name="T36" fmla="*/ 380 w 590"/>
                <a:gd name="T37" fmla="*/ 77 h 527"/>
                <a:gd name="T38" fmla="*/ 390 w 590"/>
                <a:gd name="T39" fmla="*/ 82 h 527"/>
                <a:gd name="T40" fmla="*/ 395 w 590"/>
                <a:gd name="T41" fmla="*/ 82 h 527"/>
                <a:gd name="T42" fmla="*/ 421 w 590"/>
                <a:gd name="T43" fmla="*/ 95 h 527"/>
                <a:gd name="T44" fmla="*/ 431 w 590"/>
                <a:gd name="T45" fmla="*/ 103 h 527"/>
                <a:gd name="T46" fmla="*/ 452 w 590"/>
                <a:gd name="T47" fmla="*/ 134 h 527"/>
                <a:gd name="T48" fmla="*/ 452 w 590"/>
                <a:gd name="T49" fmla="*/ 147 h 527"/>
                <a:gd name="T50" fmla="*/ 462 w 590"/>
                <a:gd name="T51" fmla="*/ 168 h 527"/>
                <a:gd name="T52" fmla="*/ 482 w 590"/>
                <a:gd name="T53" fmla="*/ 190 h 527"/>
                <a:gd name="T54" fmla="*/ 503 w 590"/>
                <a:gd name="T55" fmla="*/ 203 h 527"/>
                <a:gd name="T56" fmla="*/ 544 w 590"/>
                <a:gd name="T57" fmla="*/ 216 h 527"/>
                <a:gd name="T58" fmla="*/ 549 w 590"/>
                <a:gd name="T59" fmla="*/ 220 h 527"/>
                <a:gd name="T60" fmla="*/ 575 w 590"/>
                <a:gd name="T61" fmla="*/ 233 h 527"/>
                <a:gd name="T62" fmla="*/ 590 w 590"/>
                <a:gd name="T63" fmla="*/ 233 h 527"/>
                <a:gd name="T64" fmla="*/ 523 w 590"/>
                <a:gd name="T65" fmla="*/ 337 h 527"/>
                <a:gd name="T66" fmla="*/ 539 w 590"/>
                <a:gd name="T67" fmla="*/ 432 h 527"/>
                <a:gd name="T68" fmla="*/ 467 w 590"/>
                <a:gd name="T69" fmla="*/ 467 h 527"/>
                <a:gd name="T70" fmla="*/ 446 w 590"/>
                <a:gd name="T71" fmla="*/ 458 h 527"/>
                <a:gd name="T72" fmla="*/ 436 w 590"/>
                <a:gd name="T73" fmla="*/ 454 h 527"/>
                <a:gd name="T74" fmla="*/ 405 w 590"/>
                <a:gd name="T75" fmla="*/ 449 h 527"/>
                <a:gd name="T76" fmla="*/ 359 w 590"/>
                <a:gd name="T77" fmla="*/ 445 h 527"/>
                <a:gd name="T78" fmla="*/ 344 w 590"/>
                <a:gd name="T79" fmla="*/ 441 h 527"/>
                <a:gd name="T80" fmla="*/ 308 w 590"/>
                <a:gd name="T81" fmla="*/ 432 h 527"/>
                <a:gd name="T82" fmla="*/ 303 w 590"/>
                <a:gd name="T83" fmla="*/ 432 h 527"/>
                <a:gd name="T84" fmla="*/ 292 w 590"/>
                <a:gd name="T85" fmla="*/ 458 h 527"/>
                <a:gd name="T86" fmla="*/ 272 w 590"/>
                <a:gd name="T87" fmla="*/ 462 h 527"/>
                <a:gd name="T88" fmla="*/ 277 w 590"/>
                <a:gd name="T89" fmla="*/ 488 h 527"/>
                <a:gd name="T90" fmla="*/ 262 w 590"/>
                <a:gd name="T91" fmla="*/ 514 h 527"/>
                <a:gd name="T92" fmla="*/ 205 w 590"/>
                <a:gd name="T93" fmla="*/ 527 h 527"/>
                <a:gd name="T94" fmla="*/ 185 w 590"/>
                <a:gd name="T95" fmla="*/ 501 h 527"/>
                <a:gd name="T96" fmla="*/ 138 w 590"/>
                <a:gd name="T97" fmla="*/ 480 h 527"/>
                <a:gd name="T98" fmla="*/ 113 w 590"/>
                <a:gd name="T99" fmla="*/ 423 h 527"/>
                <a:gd name="T100" fmla="*/ 92 w 590"/>
                <a:gd name="T101" fmla="*/ 410 h 527"/>
                <a:gd name="T102" fmla="*/ 82 w 590"/>
                <a:gd name="T103" fmla="*/ 406 h 527"/>
                <a:gd name="T104" fmla="*/ 67 w 590"/>
                <a:gd name="T105" fmla="*/ 415 h 5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0"/>
                <a:gd name="T160" fmla="*/ 0 h 527"/>
                <a:gd name="T161" fmla="*/ 590 w 590"/>
                <a:gd name="T162" fmla="*/ 527 h 52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0" h="527">
                  <a:moveTo>
                    <a:pt x="67" y="415"/>
                  </a:moveTo>
                  <a:lnTo>
                    <a:pt x="51" y="406"/>
                  </a:lnTo>
                  <a:lnTo>
                    <a:pt x="46" y="397"/>
                  </a:lnTo>
                  <a:lnTo>
                    <a:pt x="51" y="380"/>
                  </a:lnTo>
                  <a:lnTo>
                    <a:pt x="46" y="376"/>
                  </a:lnTo>
                  <a:lnTo>
                    <a:pt x="46" y="363"/>
                  </a:lnTo>
                  <a:lnTo>
                    <a:pt x="36" y="359"/>
                  </a:lnTo>
                  <a:lnTo>
                    <a:pt x="31" y="350"/>
                  </a:lnTo>
                  <a:lnTo>
                    <a:pt x="20" y="341"/>
                  </a:lnTo>
                  <a:lnTo>
                    <a:pt x="0" y="307"/>
                  </a:lnTo>
                  <a:lnTo>
                    <a:pt x="5" y="298"/>
                  </a:lnTo>
                  <a:lnTo>
                    <a:pt x="10" y="298"/>
                  </a:lnTo>
                  <a:lnTo>
                    <a:pt x="15" y="298"/>
                  </a:lnTo>
                  <a:lnTo>
                    <a:pt x="25" y="298"/>
                  </a:lnTo>
                  <a:lnTo>
                    <a:pt x="46" y="307"/>
                  </a:lnTo>
                  <a:lnTo>
                    <a:pt x="56" y="298"/>
                  </a:lnTo>
                  <a:lnTo>
                    <a:pt x="46" y="263"/>
                  </a:lnTo>
                  <a:lnTo>
                    <a:pt x="51" y="259"/>
                  </a:lnTo>
                  <a:lnTo>
                    <a:pt x="41" y="203"/>
                  </a:lnTo>
                  <a:lnTo>
                    <a:pt x="51" y="203"/>
                  </a:lnTo>
                  <a:lnTo>
                    <a:pt x="56" y="155"/>
                  </a:lnTo>
                  <a:lnTo>
                    <a:pt x="46" y="103"/>
                  </a:lnTo>
                  <a:lnTo>
                    <a:pt x="41" y="99"/>
                  </a:lnTo>
                  <a:lnTo>
                    <a:pt x="36" y="52"/>
                  </a:lnTo>
                  <a:lnTo>
                    <a:pt x="31" y="52"/>
                  </a:lnTo>
                  <a:lnTo>
                    <a:pt x="25" y="52"/>
                  </a:lnTo>
                  <a:lnTo>
                    <a:pt x="31" y="39"/>
                  </a:lnTo>
                  <a:lnTo>
                    <a:pt x="92" y="39"/>
                  </a:lnTo>
                  <a:lnTo>
                    <a:pt x="92" y="0"/>
                  </a:lnTo>
                  <a:lnTo>
                    <a:pt x="185" y="0"/>
                  </a:lnTo>
                  <a:lnTo>
                    <a:pt x="262" y="0"/>
                  </a:lnTo>
                  <a:lnTo>
                    <a:pt x="277" y="4"/>
                  </a:lnTo>
                  <a:lnTo>
                    <a:pt x="298" y="26"/>
                  </a:lnTo>
                  <a:lnTo>
                    <a:pt x="318" y="34"/>
                  </a:lnTo>
                  <a:lnTo>
                    <a:pt x="339" y="52"/>
                  </a:lnTo>
                  <a:lnTo>
                    <a:pt x="359" y="60"/>
                  </a:lnTo>
                  <a:lnTo>
                    <a:pt x="364" y="69"/>
                  </a:lnTo>
                  <a:lnTo>
                    <a:pt x="380" y="77"/>
                  </a:lnTo>
                  <a:lnTo>
                    <a:pt x="385" y="82"/>
                  </a:lnTo>
                  <a:lnTo>
                    <a:pt x="390" y="82"/>
                  </a:lnTo>
                  <a:lnTo>
                    <a:pt x="395" y="86"/>
                  </a:lnTo>
                  <a:lnTo>
                    <a:pt x="395" y="82"/>
                  </a:lnTo>
                  <a:lnTo>
                    <a:pt x="411" y="95"/>
                  </a:lnTo>
                  <a:lnTo>
                    <a:pt x="421" y="95"/>
                  </a:lnTo>
                  <a:lnTo>
                    <a:pt x="421" y="99"/>
                  </a:lnTo>
                  <a:lnTo>
                    <a:pt x="431" y="103"/>
                  </a:lnTo>
                  <a:lnTo>
                    <a:pt x="436" y="121"/>
                  </a:lnTo>
                  <a:lnTo>
                    <a:pt x="452" y="134"/>
                  </a:lnTo>
                  <a:lnTo>
                    <a:pt x="452" y="138"/>
                  </a:lnTo>
                  <a:lnTo>
                    <a:pt x="452" y="147"/>
                  </a:lnTo>
                  <a:lnTo>
                    <a:pt x="452" y="160"/>
                  </a:lnTo>
                  <a:lnTo>
                    <a:pt x="462" y="168"/>
                  </a:lnTo>
                  <a:lnTo>
                    <a:pt x="467" y="181"/>
                  </a:lnTo>
                  <a:lnTo>
                    <a:pt x="482" y="190"/>
                  </a:lnTo>
                  <a:lnTo>
                    <a:pt x="498" y="199"/>
                  </a:lnTo>
                  <a:lnTo>
                    <a:pt x="503" y="203"/>
                  </a:lnTo>
                  <a:lnTo>
                    <a:pt x="518" y="212"/>
                  </a:lnTo>
                  <a:lnTo>
                    <a:pt x="544" y="216"/>
                  </a:lnTo>
                  <a:lnTo>
                    <a:pt x="544" y="220"/>
                  </a:lnTo>
                  <a:lnTo>
                    <a:pt x="549" y="220"/>
                  </a:lnTo>
                  <a:lnTo>
                    <a:pt x="570" y="224"/>
                  </a:lnTo>
                  <a:lnTo>
                    <a:pt x="575" y="233"/>
                  </a:lnTo>
                  <a:lnTo>
                    <a:pt x="585" y="237"/>
                  </a:lnTo>
                  <a:lnTo>
                    <a:pt x="590" y="233"/>
                  </a:lnTo>
                  <a:lnTo>
                    <a:pt x="590" y="237"/>
                  </a:lnTo>
                  <a:lnTo>
                    <a:pt x="523" y="337"/>
                  </a:lnTo>
                  <a:lnTo>
                    <a:pt x="559" y="436"/>
                  </a:lnTo>
                  <a:lnTo>
                    <a:pt x="539" y="432"/>
                  </a:lnTo>
                  <a:lnTo>
                    <a:pt x="503" y="432"/>
                  </a:lnTo>
                  <a:lnTo>
                    <a:pt x="467" y="467"/>
                  </a:lnTo>
                  <a:lnTo>
                    <a:pt x="457" y="462"/>
                  </a:lnTo>
                  <a:lnTo>
                    <a:pt x="446" y="458"/>
                  </a:lnTo>
                  <a:lnTo>
                    <a:pt x="441" y="458"/>
                  </a:lnTo>
                  <a:lnTo>
                    <a:pt x="436" y="454"/>
                  </a:lnTo>
                  <a:lnTo>
                    <a:pt x="416" y="454"/>
                  </a:lnTo>
                  <a:lnTo>
                    <a:pt x="405" y="449"/>
                  </a:lnTo>
                  <a:lnTo>
                    <a:pt x="385" y="454"/>
                  </a:lnTo>
                  <a:lnTo>
                    <a:pt x="359" y="445"/>
                  </a:lnTo>
                  <a:lnTo>
                    <a:pt x="354" y="436"/>
                  </a:lnTo>
                  <a:lnTo>
                    <a:pt x="344" y="441"/>
                  </a:lnTo>
                  <a:lnTo>
                    <a:pt x="313" y="423"/>
                  </a:lnTo>
                  <a:lnTo>
                    <a:pt x="308" y="432"/>
                  </a:lnTo>
                  <a:lnTo>
                    <a:pt x="303" y="428"/>
                  </a:lnTo>
                  <a:lnTo>
                    <a:pt x="303" y="432"/>
                  </a:lnTo>
                  <a:lnTo>
                    <a:pt x="298" y="445"/>
                  </a:lnTo>
                  <a:lnTo>
                    <a:pt x="292" y="458"/>
                  </a:lnTo>
                  <a:lnTo>
                    <a:pt x="282" y="462"/>
                  </a:lnTo>
                  <a:lnTo>
                    <a:pt x="272" y="462"/>
                  </a:lnTo>
                  <a:lnTo>
                    <a:pt x="282" y="484"/>
                  </a:lnTo>
                  <a:lnTo>
                    <a:pt x="277" y="488"/>
                  </a:lnTo>
                  <a:lnTo>
                    <a:pt x="267" y="493"/>
                  </a:lnTo>
                  <a:lnTo>
                    <a:pt x="262" y="514"/>
                  </a:lnTo>
                  <a:lnTo>
                    <a:pt x="241" y="527"/>
                  </a:lnTo>
                  <a:lnTo>
                    <a:pt x="205" y="527"/>
                  </a:lnTo>
                  <a:lnTo>
                    <a:pt x="200" y="514"/>
                  </a:lnTo>
                  <a:lnTo>
                    <a:pt x="185" y="501"/>
                  </a:lnTo>
                  <a:lnTo>
                    <a:pt x="179" y="484"/>
                  </a:lnTo>
                  <a:lnTo>
                    <a:pt x="138" y="480"/>
                  </a:lnTo>
                  <a:lnTo>
                    <a:pt x="128" y="441"/>
                  </a:lnTo>
                  <a:lnTo>
                    <a:pt x="113" y="423"/>
                  </a:lnTo>
                  <a:lnTo>
                    <a:pt x="113" y="415"/>
                  </a:lnTo>
                  <a:lnTo>
                    <a:pt x="92" y="410"/>
                  </a:lnTo>
                  <a:lnTo>
                    <a:pt x="87" y="406"/>
                  </a:lnTo>
                  <a:lnTo>
                    <a:pt x="82" y="406"/>
                  </a:lnTo>
                  <a:lnTo>
                    <a:pt x="72" y="406"/>
                  </a:lnTo>
                  <a:lnTo>
                    <a:pt x="67" y="415"/>
                  </a:lnTo>
                  <a:close/>
                </a:path>
              </a:pathLst>
            </a:custGeom>
            <a:grpFill/>
            <a:ln w="7938">
              <a:solidFill>
                <a:srgbClr val="000000"/>
              </a:solidFill>
              <a:prstDash val="solid"/>
              <a:round/>
              <a:headEnd/>
              <a:tailEnd/>
            </a:ln>
          </p:spPr>
          <p:txBody>
            <a:bodyPr/>
            <a:lstStyle/>
            <a:p>
              <a:pPr eaLnBrk="1" hangingPunct="1">
                <a:defRPr/>
              </a:pPr>
              <a:endParaRPr lang="es-ES" sz="1400"/>
            </a:p>
          </p:txBody>
        </p:sp>
        <p:sp>
          <p:nvSpPr>
            <p:cNvPr id="38" name="Freeform 27"/>
            <p:cNvSpPr>
              <a:spLocks/>
            </p:cNvSpPr>
            <p:nvPr/>
          </p:nvSpPr>
          <p:spPr bwMode="auto">
            <a:xfrm>
              <a:off x="3993859" y="1602337"/>
              <a:ext cx="1021977" cy="1436338"/>
            </a:xfrm>
            <a:custGeom>
              <a:avLst/>
              <a:gdLst>
                <a:gd name="T0" fmla="*/ 83 w 421"/>
                <a:gd name="T1" fmla="*/ 78 h 454"/>
                <a:gd name="T2" fmla="*/ 108 w 421"/>
                <a:gd name="T3" fmla="*/ 52 h 454"/>
                <a:gd name="T4" fmla="*/ 119 w 421"/>
                <a:gd name="T5" fmla="*/ 30 h 454"/>
                <a:gd name="T6" fmla="*/ 144 w 421"/>
                <a:gd name="T7" fmla="*/ 9 h 454"/>
                <a:gd name="T8" fmla="*/ 165 w 421"/>
                <a:gd name="T9" fmla="*/ 0 h 454"/>
                <a:gd name="T10" fmla="*/ 206 w 421"/>
                <a:gd name="T11" fmla="*/ 4 h 454"/>
                <a:gd name="T12" fmla="*/ 221 w 421"/>
                <a:gd name="T13" fmla="*/ 9 h 454"/>
                <a:gd name="T14" fmla="*/ 242 w 421"/>
                <a:gd name="T15" fmla="*/ 9 h 454"/>
                <a:gd name="T16" fmla="*/ 257 w 421"/>
                <a:gd name="T17" fmla="*/ 9 h 454"/>
                <a:gd name="T18" fmla="*/ 273 w 421"/>
                <a:gd name="T19" fmla="*/ 17 h 454"/>
                <a:gd name="T20" fmla="*/ 278 w 421"/>
                <a:gd name="T21" fmla="*/ 30 h 454"/>
                <a:gd name="T22" fmla="*/ 324 w 421"/>
                <a:gd name="T23" fmla="*/ 52 h 454"/>
                <a:gd name="T24" fmla="*/ 339 w 421"/>
                <a:gd name="T25" fmla="*/ 82 h 454"/>
                <a:gd name="T26" fmla="*/ 365 w 421"/>
                <a:gd name="T27" fmla="*/ 108 h 454"/>
                <a:gd name="T28" fmla="*/ 365 w 421"/>
                <a:gd name="T29" fmla="*/ 117 h 454"/>
                <a:gd name="T30" fmla="*/ 380 w 421"/>
                <a:gd name="T31" fmla="*/ 138 h 454"/>
                <a:gd name="T32" fmla="*/ 406 w 421"/>
                <a:gd name="T33" fmla="*/ 160 h 454"/>
                <a:gd name="T34" fmla="*/ 421 w 421"/>
                <a:gd name="T35" fmla="*/ 177 h 454"/>
                <a:gd name="T36" fmla="*/ 370 w 421"/>
                <a:gd name="T37" fmla="*/ 186 h 454"/>
                <a:gd name="T38" fmla="*/ 319 w 421"/>
                <a:gd name="T39" fmla="*/ 225 h 454"/>
                <a:gd name="T40" fmla="*/ 334 w 421"/>
                <a:gd name="T41" fmla="*/ 246 h 454"/>
                <a:gd name="T42" fmla="*/ 350 w 421"/>
                <a:gd name="T43" fmla="*/ 255 h 454"/>
                <a:gd name="T44" fmla="*/ 334 w 421"/>
                <a:gd name="T45" fmla="*/ 277 h 454"/>
                <a:gd name="T46" fmla="*/ 298 w 421"/>
                <a:gd name="T47" fmla="*/ 320 h 454"/>
                <a:gd name="T48" fmla="*/ 308 w 421"/>
                <a:gd name="T49" fmla="*/ 333 h 454"/>
                <a:gd name="T50" fmla="*/ 334 w 421"/>
                <a:gd name="T51" fmla="*/ 363 h 454"/>
                <a:gd name="T52" fmla="*/ 344 w 421"/>
                <a:gd name="T53" fmla="*/ 372 h 454"/>
                <a:gd name="T54" fmla="*/ 344 w 421"/>
                <a:gd name="T55" fmla="*/ 380 h 454"/>
                <a:gd name="T56" fmla="*/ 385 w 421"/>
                <a:gd name="T57" fmla="*/ 393 h 454"/>
                <a:gd name="T58" fmla="*/ 380 w 421"/>
                <a:gd name="T59" fmla="*/ 398 h 454"/>
                <a:gd name="T60" fmla="*/ 350 w 421"/>
                <a:gd name="T61" fmla="*/ 398 h 454"/>
                <a:gd name="T62" fmla="*/ 319 w 421"/>
                <a:gd name="T63" fmla="*/ 415 h 454"/>
                <a:gd name="T64" fmla="*/ 319 w 421"/>
                <a:gd name="T65" fmla="*/ 454 h 454"/>
                <a:gd name="T66" fmla="*/ 278 w 421"/>
                <a:gd name="T67" fmla="*/ 432 h 454"/>
                <a:gd name="T68" fmla="*/ 257 w 421"/>
                <a:gd name="T69" fmla="*/ 437 h 454"/>
                <a:gd name="T70" fmla="*/ 226 w 421"/>
                <a:gd name="T71" fmla="*/ 424 h 454"/>
                <a:gd name="T72" fmla="*/ 134 w 421"/>
                <a:gd name="T73" fmla="*/ 406 h 454"/>
                <a:gd name="T74" fmla="*/ 119 w 421"/>
                <a:gd name="T75" fmla="*/ 441 h 454"/>
                <a:gd name="T76" fmla="*/ 77 w 421"/>
                <a:gd name="T77" fmla="*/ 424 h 454"/>
                <a:gd name="T78" fmla="*/ 47 w 421"/>
                <a:gd name="T79" fmla="*/ 393 h 454"/>
                <a:gd name="T80" fmla="*/ 52 w 421"/>
                <a:gd name="T81" fmla="*/ 376 h 454"/>
                <a:gd name="T82" fmla="*/ 67 w 421"/>
                <a:gd name="T83" fmla="*/ 324 h 454"/>
                <a:gd name="T84" fmla="*/ 36 w 421"/>
                <a:gd name="T85" fmla="*/ 272 h 4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1"/>
                <a:gd name="T130" fmla="*/ 0 h 454"/>
                <a:gd name="T131" fmla="*/ 421 w 421"/>
                <a:gd name="T132" fmla="*/ 454 h 4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1" h="454">
                  <a:moveTo>
                    <a:pt x="67" y="73"/>
                  </a:moveTo>
                  <a:lnTo>
                    <a:pt x="72" y="73"/>
                  </a:lnTo>
                  <a:lnTo>
                    <a:pt x="83" y="78"/>
                  </a:lnTo>
                  <a:lnTo>
                    <a:pt x="98" y="56"/>
                  </a:lnTo>
                  <a:lnTo>
                    <a:pt x="113" y="56"/>
                  </a:lnTo>
                  <a:lnTo>
                    <a:pt x="108" y="52"/>
                  </a:lnTo>
                  <a:lnTo>
                    <a:pt x="113" y="43"/>
                  </a:lnTo>
                  <a:lnTo>
                    <a:pt x="119" y="39"/>
                  </a:lnTo>
                  <a:lnTo>
                    <a:pt x="119" y="30"/>
                  </a:lnTo>
                  <a:lnTo>
                    <a:pt x="134" y="9"/>
                  </a:lnTo>
                  <a:lnTo>
                    <a:pt x="134" y="13"/>
                  </a:lnTo>
                  <a:lnTo>
                    <a:pt x="144" y="9"/>
                  </a:lnTo>
                  <a:lnTo>
                    <a:pt x="149" y="9"/>
                  </a:lnTo>
                  <a:lnTo>
                    <a:pt x="160" y="9"/>
                  </a:lnTo>
                  <a:lnTo>
                    <a:pt x="165" y="0"/>
                  </a:lnTo>
                  <a:lnTo>
                    <a:pt x="170" y="0"/>
                  </a:lnTo>
                  <a:lnTo>
                    <a:pt x="196" y="9"/>
                  </a:lnTo>
                  <a:lnTo>
                    <a:pt x="206" y="4"/>
                  </a:lnTo>
                  <a:lnTo>
                    <a:pt x="211" y="9"/>
                  </a:lnTo>
                  <a:lnTo>
                    <a:pt x="221" y="4"/>
                  </a:lnTo>
                  <a:lnTo>
                    <a:pt x="221" y="9"/>
                  </a:lnTo>
                  <a:lnTo>
                    <a:pt x="226" y="9"/>
                  </a:lnTo>
                  <a:lnTo>
                    <a:pt x="237" y="9"/>
                  </a:lnTo>
                  <a:lnTo>
                    <a:pt x="242" y="9"/>
                  </a:lnTo>
                  <a:lnTo>
                    <a:pt x="247" y="4"/>
                  </a:lnTo>
                  <a:lnTo>
                    <a:pt x="247" y="9"/>
                  </a:lnTo>
                  <a:lnTo>
                    <a:pt x="257" y="9"/>
                  </a:lnTo>
                  <a:lnTo>
                    <a:pt x="262" y="9"/>
                  </a:lnTo>
                  <a:lnTo>
                    <a:pt x="267" y="17"/>
                  </a:lnTo>
                  <a:lnTo>
                    <a:pt x="273" y="17"/>
                  </a:lnTo>
                  <a:lnTo>
                    <a:pt x="273" y="26"/>
                  </a:lnTo>
                  <a:lnTo>
                    <a:pt x="278" y="22"/>
                  </a:lnTo>
                  <a:lnTo>
                    <a:pt x="278" y="30"/>
                  </a:lnTo>
                  <a:lnTo>
                    <a:pt x="293" y="35"/>
                  </a:lnTo>
                  <a:lnTo>
                    <a:pt x="303" y="43"/>
                  </a:lnTo>
                  <a:lnTo>
                    <a:pt x="324" y="52"/>
                  </a:lnTo>
                  <a:lnTo>
                    <a:pt x="324" y="60"/>
                  </a:lnTo>
                  <a:lnTo>
                    <a:pt x="334" y="69"/>
                  </a:lnTo>
                  <a:lnTo>
                    <a:pt x="339" y="82"/>
                  </a:lnTo>
                  <a:lnTo>
                    <a:pt x="344" y="82"/>
                  </a:lnTo>
                  <a:lnTo>
                    <a:pt x="355" y="104"/>
                  </a:lnTo>
                  <a:lnTo>
                    <a:pt x="365" y="108"/>
                  </a:lnTo>
                  <a:lnTo>
                    <a:pt x="360" y="112"/>
                  </a:lnTo>
                  <a:lnTo>
                    <a:pt x="370" y="117"/>
                  </a:lnTo>
                  <a:lnTo>
                    <a:pt x="365" y="117"/>
                  </a:lnTo>
                  <a:lnTo>
                    <a:pt x="370" y="125"/>
                  </a:lnTo>
                  <a:lnTo>
                    <a:pt x="375" y="134"/>
                  </a:lnTo>
                  <a:lnTo>
                    <a:pt x="380" y="138"/>
                  </a:lnTo>
                  <a:lnTo>
                    <a:pt x="380" y="143"/>
                  </a:lnTo>
                  <a:lnTo>
                    <a:pt x="396" y="147"/>
                  </a:lnTo>
                  <a:lnTo>
                    <a:pt x="406" y="160"/>
                  </a:lnTo>
                  <a:lnTo>
                    <a:pt x="411" y="160"/>
                  </a:lnTo>
                  <a:lnTo>
                    <a:pt x="416" y="177"/>
                  </a:lnTo>
                  <a:lnTo>
                    <a:pt x="421" y="177"/>
                  </a:lnTo>
                  <a:lnTo>
                    <a:pt x="406" y="190"/>
                  </a:lnTo>
                  <a:lnTo>
                    <a:pt x="385" y="177"/>
                  </a:lnTo>
                  <a:lnTo>
                    <a:pt x="370" y="186"/>
                  </a:lnTo>
                  <a:lnTo>
                    <a:pt x="360" y="212"/>
                  </a:lnTo>
                  <a:lnTo>
                    <a:pt x="344" y="212"/>
                  </a:lnTo>
                  <a:lnTo>
                    <a:pt x="319" y="225"/>
                  </a:lnTo>
                  <a:lnTo>
                    <a:pt x="324" y="242"/>
                  </a:lnTo>
                  <a:lnTo>
                    <a:pt x="329" y="242"/>
                  </a:lnTo>
                  <a:lnTo>
                    <a:pt x="334" y="246"/>
                  </a:lnTo>
                  <a:lnTo>
                    <a:pt x="339" y="238"/>
                  </a:lnTo>
                  <a:lnTo>
                    <a:pt x="350" y="242"/>
                  </a:lnTo>
                  <a:lnTo>
                    <a:pt x="350" y="255"/>
                  </a:lnTo>
                  <a:lnTo>
                    <a:pt x="344" y="264"/>
                  </a:lnTo>
                  <a:lnTo>
                    <a:pt x="339" y="268"/>
                  </a:lnTo>
                  <a:lnTo>
                    <a:pt x="334" y="277"/>
                  </a:lnTo>
                  <a:lnTo>
                    <a:pt x="324" y="272"/>
                  </a:lnTo>
                  <a:lnTo>
                    <a:pt x="278" y="298"/>
                  </a:lnTo>
                  <a:lnTo>
                    <a:pt x="298" y="320"/>
                  </a:lnTo>
                  <a:lnTo>
                    <a:pt x="308" y="320"/>
                  </a:lnTo>
                  <a:lnTo>
                    <a:pt x="314" y="324"/>
                  </a:lnTo>
                  <a:lnTo>
                    <a:pt x="308" y="333"/>
                  </a:lnTo>
                  <a:lnTo>
                    <a:pt x="319" y="337"/>
                  </a:lnTo>
                  <a:lnTo>
                    <a:pt x="319" y="355"/>
                  </a:lnTo>
                  <a:lnTo>
                    <a:pt x="334" y="363"/>
                  </a:lnTo>
                  <a:lnTo>
                    <a:pt x="339" y="363"/>
                  </a:lnTo>
                  <a:lnTo>
                    <a:pt x="339" y="367"/>
                  </a:lnTo>
                  <a:lnTo>
                    <a:pt x="344" y="372"/>
                  </a:lnTo>
                  <a:lnTo>
                    <a:pt x="334" y="372"/>
                  </a:lnTo>
                  <a:lnTo>
                    <a:pt x="334" y="376"/>
                  </a:lnTo>
                  <a:lnTo>
                    <a:pt x="344" y="380"/>
                  </a:lnTo>
                  <a:lnTo>
                    <a:pt x="360" y="389"/>
                  </a:lnTo>
                  <a:lnTo>
                    <a:pt x="375" y="389"/>
                  </a:lnTo>
                  <a:lnTo>
                    <a:pt x="385" y="393"/>
                  </a:lnTo>
                  <a:lnTo>
                    <a:pt x="375" y="393"/>
                  </a:lnTo>
                  <a:lnTo>
                    <a:pt x="385" y="402"/>
                  </a:lnTo>
                  <a:lnTo>
                    <a:pt x="380" y="398"/>
                  </a:lnTo>
                  <a:lnTo>
                    <a:pt x="365" y="402"/>
                  </a:lnTo>
                  <a:lnTo>
                    <a:pt x="360" y="398"/>
                  </a:lnTo>
                  <a:lnTo>
                    <a:pt x="350" y="398"/>
                  </a:lnTo>
                  <a:lnTo>
                    <a:pt x="334" y="398"/>
                  </a:lnTo>
                  <a:lnTo>
                    <a:pt x="324" y="402"/>
                  </a:lnTo>
                  <a:lnTo>
                    <a:pt x="319" y="415"/>
                  </a:lnTo>
                  <a:lnTo>
                    <a:pt x="334" y="424"/>
                  </a:lnTo>
                  <a:lnTo>
                    <a:pt x="324" y="424"/>
                  </a:lnTo>
                  <a:lnTo>
                    <a:pt x="319" y="454"/>
                  </a:lnTo>
                  <a:lnTo>
                    <a:pt x="314" y="450"/>
                  </a:lnTo>
                  <a:lnTo>
                    <a:pt x="303" y="450"/>
                  </a:lnTo>
                  <a:lnTo>
                    <a:pt x="278" y="432"/>
                  </a:lnTo>
                  <a:lnTo>
                    <a:pt x="267" y="437"/>
                  </a:lnTo>
                  <a:lnTo>
                    <a:pt x="267" y="432"/>
                  </a:lnTo>
                  <a:lnTo>
                    <a:pt x="257" y="437"/>
                  </a:lnTo>
                  <a:lnTo>
                    <a:pt x="242" y="437"/>
                  </a:lnTo>
                  <a:lnTo>
                    <a:pt x="242" y="428"/>
                  </a:lnTo>
                  <a:lnTo>
                    <a:pt x="226" y="424"/>
                  </a:lnTo>
                  <a:lnTo>
                    <a:pt x="216" y="415"/>
                  </a:lnTo>
                  <a:lnTo>
                    <a:pt x="175" y="402"/>
                  </a:lnTo>
                  <a:lnTo>
                    <a:pt x="134" y="406"/>
                  </a:lnTo>
                  <a:lnTo>
                    <a:pt x="134" y="411"/>
                  </a:lnTo>
                  <a:lnTo>
                    <a:pt x="119" y="428"/>
                  </a:lnTo>
                  <a:lnTo>
                    <a:pt x="119" y="441"/>
                  </a:lnTo>
                  <a:lnTo>
                    <a:pt x="103" y="432"/>
                  </a:lnTo>
                  <a:lnTo>
                    <a:pt x="83" y="428"/>
                  </a:lnTo>
                  <a:lnTo>
                    <a:pt x="77" y="424"/>
                  </a:lnTo>
                  <a:lnTo>
                    <a:pt x="72" y="411"/>
                  </a:lnTo>
                  <a:lnTo>
                    <a:pt x="57" y="402"/>
                  </a:lnTo>
                  <a:lnTo>
                    <a:pt x="47" y="393"/>
                  </a:lnTo>
                  <a:lnTo>
                    <a:pt x="57" y="389"/>
                  </a:lnTo>
                  <a:lnTo>
                    <a:pt x="57" y="385"/>
                  </a:lnTo>
                  <a:lnTo>
                    <a:pt x="52" y="376"/>
                  </a:lnTo>
                  <a:lnTo>
                    <a:pt x="52" y="372"/>
                  </a:lnTo>
                  <a:lnTo>
                    <a:pt x="67" y="355"/>
                  </a:lnTo>
                  <a:lnTo>
                    <a:pt x="67" y="324"/>
                  </a:lnTo>
                  <a:lnTo>
                    <a:pt x="72" y="307"/>
                  </a:lnTo>
                  <a:lnTo>
                    <a:pt x="67" y="298"/>
                  </a:lnTo>
                  <a:lnTo>
                    <a:pt x="36" y="272"/>
                  </a:lnTo>
                  <a:lnTo>
                    <a:pt x="0" y="173"/>
                  </a:lnTo>
                  <a:lnTo>
                    <a:pt x="67" y="73"/>
                  </a:lnTo>
                  <a:close/>
                </a:path>
              </a:pathLst>
            </a:custGeom>
            <a:grpFill/>
            <a:ln w="7938">
              <a:solidFill>
                <a:srgbClr val="000000"/>
              </a:solidFill>
              <a:prstDash val="solid"/>
              <a:round/>
              <a:headEnd/>
              <a:tailEnd/>
            </a:ln>
          </p:spPr>
          <p:txBody>
            <a:bodyPr/>
            <a:lstStyle/>
            <a:p>
              <a:pPr eaLnBrk="1" hangingPunct="1">
                <a:defRPr/>
              </a:pPr>
              <a:endParaRPr lang="es-ES" sz="1400"/>
            </a:p>
          </p:txBody>
        </p:sp>
        <p:sp>
          <p:nvSpPr>
            <p:cNvPr id="39" name="Freeform 28"/>
            <p:cNvSpPr>
              <a:spLocks/>
            </p:cNvSpPr>
            <p:nvPr/>
          </p:nvSpPr>
          <p:spPr bwMode="auto">
            <a:xfrm>
              <a:off x="2649025" y="2367962"/>
              <a:ext cx="997702" cy="1230695"/>
            </a:xfrm>
            <a:custGeom>
              <a:avLst/>
              <a:gdLst>
                <a:gd name="T0" fmla="*/ 400 w 411"/>
                <a:gd name="T1" fmla="*/ 346 h 389"/>
                <a:gd name="T2" fmla="*/ 390 w 411"/>
                <a:gd name="T3" fmla="*/ 368 h 389"/>
                <a:gd name="T4" fmla="*/ 385 w 411"/>
                <a:gd name="T5" fmla="*/ 389 h 389"/>
                <a:gd name="T6" fmla="*/ 365 w 411"/>
                <a:gd name="T7" fmla="*/ 376 h 389"/>
                <a:gd name="T8" fmla="*/ 344 w 411"/>
                <a:gd name="T9" fmla="*/ 359 h 389"/>
                <a:gd name="T10" fmla="*/ 303 w 411"/>
                <a:gd name="T11" fmla="*/ 329 h 389"/>
                <a:gd name="T12" fmla="*/ 257 w 411"/>
                <a:gd name="T13" fmla="*/ 273 h 389"/>
                <a:gd name="T14" fmla="*/ 164 w 411"/>
                <a:gd name="T15" fmla="*/ 216 h 389"/>
                <a:gd name="T16" fmla="*/ 190 w 411"/>
                <a:gd name="T17" fmla="*/ 229 h 389"/>
                <a:gd name="T18" fmla="*/ 195 w 411"/>
                <a:gd name="T19" fmla="*/ 216 h 389"/>
                <a:gd name="T20" fmla="*/ 190 w 411"/>
                <a:gd name="T21" fmla="*/ 216 h 389"/>
                <a:gd name="T22" fmla="*/ 169 w 411"/>
                <a:gd name="T23" fmla="*/ 216 h 389"/>
                <a:gd name="T24" fmla="*/ 164 w 411"/>
                <a:gd name="T25" fmla="*/ 216 h 389"/>
                <a:gd name="T26" fmla="*/ 144 w 411"/>
                <a:gd name="T27" fmla="*/ 195 h 389"/>
                <a:gd name="T28" fmla="*/ 149 w 411"/>
                <a:gd name="T29" fmla="*/ 177 h 389"/>
                <a:gd name="T30" fmla="*/ 133 w 411"/>
                <a:gd name="T31" fmla="*/ 190 h 389"/>
                <a:gd name="T32" fmla="*/ 118 w 411"/>
                <a:gd name="T33" fmla="*/ 164 h 389"/>
                <a:gd name="T34" fmla="*/ 133 w 411"/>
                <a:gd name="T35" fmla="*/ 173 h 389"/>
                <a:gd name="T36" fmla="*/ 133 w 411"/>
                <a:gd name="T37" fmla="*/ 173 h 389"/>
                <a:gd name="T38" fmla="*/ 133 w 411"/>
                <a:gd name="T39" fmla="*/ 164 h 389"/>
                <a:gd name="T40" fmla="*/ 108 w 411"/>
                <a:gd name="T41" fmla="*/ 160 h 389"/>
                <a:gd name="T42" fmla="*/ 113 w 411"/>
                <a:gd name="T43" fmla="*/ 156 h 389"/>
                <a:gd name="T44" fmla="*/ 108 w 411"/>
                <a:gd name="T45" fmla="*/ 156 h 389"/>
                <a:gd name="T46" fmla="*/ 87 w 411"/>
                <a:gd name="T47" fmla="*/ 143 h 389"/>
                <a:gd name="T48" fmla="*/ 72 w 411"/>
                <a:gd name="T49" fmla="*/ 138 h 389"/>
                <a:gd name="T50" fmla="*/ 56 w 411"/>
                <a:gd name="T51" fmla="*/ 125 h 389"/>
                <a:gd name="T52" fmla="*/ 51 w 411"/>
                <a:gd name="T53" fmla="*/ 130 h 389"/>
                <a:gd name="T54" fmla="*/ 36 w 411"/>
                <a:gd name="T55" fmla="*/ 125 h 389"/>
                <a:gd name="T56" fmla="*/ 46 w 411"/>
                <a:gd name="T57" fmla="*/ 125 h 389"/>
                <a:gd name="T58" fmla="*/ 51 w 411"/>
                <a:gd name="T59" fmla="*/ 117 h 389"/>
                <a:gd name="T60" fmla="*/ 26 w 411"/>
                <a:gd name="T61" fmla="*/ 117 h 389"/>
                <a:gd name="T62" fmla="*/ 21 w 411"/>
                <a:gd name="T63" fmla="*/ 121 h 389"/>
                <a:gd name="T64" fmla="*/ 15 w 411"/>
                <a:gd name="T65" fmla="*/ 113 h 389"/>
                <a:gd name="T66" fmla="*/ 0 w 411"/>
                <a:gd name="T67" fmla="*/ 108 h 389"/>
                <a:gd name="T68" fmla="*/ 15 w 411"/>
                <a:gd name="T69" fmla="*/ 61 h 389"/>
                <a:gd name="T70" fmla="*/ 26 w 411"/>
                <a:gd name="T71" fmla="*/ 61 h 389"/>
                <a:gd name="T72" fmla="*/ 36 w 411"/>
                <a:gd name="T73" fmla="*/ 65 h 389"/>
                <a:gd name="T74" fmla="*/ 98 w 411"/>
                <a:gd name="T75" fmla="*/ 13 h 389"/>
                <a:gd name="T76" fmla="*/ 113 w 411"/>
                <a:gd name="T77" fmla="*/ 0 h 389"/>
                <a:gd name="T78" fmla="*/ 144 w 411"/>
                <a:gd name="T79" fmla="*/ 9 h 389"/>
                <a:gd name="T80" fmla="*/ 169 w 411"/>
                <a:gd name="T81" fmla="*/ 74 h 389"/>
                <a:gd name="T82" fmla="*/ 231 w 411"/>
                <a:gd name="T83" fmla="*/ 108 h 389"/>
                <a:gd name="T84" fmla="*/ 236 w 411"/>
                <a:gd name="T85" fmla="*/ 160 h 389"/>
                <a:gd name="T86" fmla="*/ 267 w 411"/>
                <a:gd name="T87" fmla="*/ 195 h 389"/>
                <a:gd name="T88" fmla="*/ 308 w 411"/>
                <a:gd name="T89" fmla="*/ 234 h 389"/>
                <a:gd name="T90" fmla="*/ 354 w 411"/>
                <a:gd name="T91" fmla="*/ 251 h 389"/>
                <a:gd name="T92" fmla="*/ 375 w 411"/>
                <a:gd name="T93" fmla="*/ 298 h 389"/>
                <a:gd name="T94" fmla="*/ 385 w 411"/>
                <a:gd name="T95" fmla="*/ 324 h 389"/>
                <a:gd name="T96" fmla="*/ 411 w 411"/>
                <a:gd name="T97" fmla="*/ 342 h 3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1"/>
                <a:gd name="T148" fmla="*/ 0 h 389"/>
                <a:gd name="T149" fmla="*/ 411 w 411"/>
                <a:gd name="T150" fmla="*/ 389 h 3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1" h="389">
                  <a:moveTo>
                    <a:pt x="411" y="342"/>
                  </a:moveTo>
                  <a:lnTo>
                    <a:pt x="406" y="342"/>
                  </a:lnTo>
                  <a:lnTo>
                    <a:pt x="400" y="346"/>
                  </a:lnTo>
                  <a:lnTo>
                    <a:pt x="406" y="355"/>
                  </a:lnTo>
                  <a:lnTo>
                    <a:pt x="395" y="359"/>
                  </a:lnTo>
                  <a:lnTo>
                    <a:pt x="390" y="368"/>
                  </a:lnTo>
                  <a:lnTo>
                    <a:pt x="400" y="372"/>
                  </a:lnTo>
                  <a:lnTo>
                    <a:pt x="406" y="385"/>
                  </a:lnTo>
                  <a:lnTo>
                    <a:pt x="385" y="389"/>
                  </a:lnTo>
                  <a:lnTo>
                    <a:pt x="380" y="389"/>
                  </a:lnTo>
                  <a:lnTo>
                    <a:pt x="375" y="385"/>
                  </a:lnTo>
                  <a:lnTo>
                    <a:pt x="365" y="376"/>
                  </a:lnTo>
                  <a:lnTo>
                    <a:pt x="349" y="363"/>
                  </a:lnTo>
                  <a:lnTo>
                    <a:pt x="349" y="359"/>
                  </a:lnTo>
                  <a:lnTo>
                    <a:pt x="344" y="359"/>
                  </a:lnTo>
                  <a:lnTo>
                    <a:pt x="329" y="342"/>
                  </a:lnTo>
                  <a:lnTo>
                    <a:pt x="308" y="329"/>
                  </a:lnTo>
                  <a:lnTo>
                    <a:pt x="303" y="329"/>
                  </a:lnTo>
                  <a:lnTo>
                    <a:pt x="298" y="311"/>
                  </a:lnTo>
                  <a:lnTo>
                    <a:pt x="267" y="290"/>
                  </a:lnTo>
                  <a:lnTo>
                    <a:pt x="257" y="273"/>
                  </a:lnTo>
                  <a:lnTo>
                    <a:pt x="210" y="242"/>
                  </a:lnTo>
                  <a:lnTo>
                    <a:pt x="205" y="238"/>
                  </a:lnTo>
                  <a:lnTo>
                    <a:pt x="164" y="216"/>
                  </a:lnTo>
                  <a:lnTo>
                    <a:pt x="169" y="216"/>
                  </a:lnTo>
                  <a:lnTo>
                    <a:pt x="195" y="229"/>
                  </a:lnTo>
                  <a:lnTo>
                    <a:pt x="190" y="229"/>
                  </a:lnTo>
                  <a:lnTo>
                    <a:pt x="195" y="229"/>
                  </a:lnTo>
                  <a:lnTo>
                    <a:pt x="200" y="225"/>
                  </a:lnTo>
                  <a:lnTo>
                    <a:pt x="195" y="216"/>
                  </a:lnTo>
                  <a:lnTo>
                    <a:pt x="190" y="216"/>
                  </a:lnTo>
                  <a:lnTo>
                    <a:pt x="185" y="216"/>
                  </a:lnTo>
                  <a:lnTo>
                    <a:pt x="190" y="216"/>
                  </a:lnTo>
                  <a:lnTo>
                    <a:pt x="185" y="221"/>
                  </a:lnTo>
                  <a:lnTo>
                    <a:pt x="180" y="216"/>
                  </a:lnTo>
                  <a:lnTo>
                    <a:pt x="169" y="216"/>
                  </a:lnTo>
                  <a:lnTo>
                    <a:pt x="164" y="208"/>
                  </a:lnTo>
                  <a:lnTo>
                    <a:pt x="154" y="208"/>
                  </a:lnTo>
                  <a:lnTo>
                    <a:pt x="164" y="216"/>
                  </a:lnTo>
                  <a:lnTo>
                    <a:pt x="144" y="203"/>
                  </a:lnTo>
                  <a:lnTo>
                    <a:pt x="139" y="195"/>
                  </a:lnTo>
                  <a:lnTo>
                    <a:pt x="144" y="195"/>
                  </a:lnTo>
                  <a:lnTo>
                    <a:pt x="149" y="195"/>
                  </a:lnTo>
                  <a:lnTo>
                    <a:pt x="144" y="190"/>
                  </a:lnTo>
                  <a:lnTo>
                    <a:pt x="149" y="177"/>
                  </a:lnTo>
                  <a:lnTo>
                    <a:pt x="139" y="173"/>
                  </a:lnTo>
                  <a:lnTo>
                    <a:pt x="139" y="190"/>
                  </a:lnTo>
                  <a:lnTo>
                    <a:pt x="133" y="190"/>
                  </a:lnTo>
                  <a:lnTo>
                    <a:pt x="123" y="173"/>
                  </a:lnTo>
                  <a:lnTo>
                    <a:pt x="113" y="164"/>
                  </a:lnTo>
                  <a:lnTo>
                    <a:pt x="118" y="164"/>
                  </a:lnTo>
                  <a:lnTo>
                    <a:pt x="128" y="177"/>
                  </a:lnTo>
                  <a:lnTo>
                    <a:pt x="133" y="177"/>
                  </a:lnTo>
                  <a:lnTo>
                    <a:pt x="133" y="173"/>
                  </a:lnTo>
                  <a:lnTo>
                    <a:pt x="128" y="173"/>
                  </a:lnTo>
                  <a:lnTo>
                    <a:pt x="128" y="169"/>
                  </a:lnTo>
                  <a:lnTo>
                    <a:pt x="133" y="173"/>
                  </a:lnTo>
                  <a:lnTo>
                    <a:pt x="144" y="173"/>
                  </a:lnTo>
                  <a:lnTo>
                    <a:pt x="139" y="169"/>
                  </a:lnTo>
                  <a:lnTo>
                    <a:pt x="133" y="164"/>
                  </a:lnTo>
                  <a:lnTo>
                    <a:pt x="128" y="164"/>
                  </a:lnTo>
                  <a:lnTo>
                    <a:pt x="123" y="160"/>
                  </a:lnTo>
                  <a:lnTo>
                    <a:pt x="108" y="160"/>
                  </a:lnTo>
                  <a:lnTo>
                    <a:pt x="108" y="156"/>
                  </a:lnTo>
                  <a:lnTo>
                    <a:pt x="113" y="160"/>
                  </a:lnTo>
                  <a:lnTo>
                    <a:pt x="113" y="156"/>
                  </a:lnTo>
                  <a:lnTo>
                    <a:pt x="108" y="151"/>
                  </a:lnTo>
                  <a:lnTo>
                    <a:pt x="103" y="160"/>
                  </a:lnTo>
                  <a:lnTo>
                    <a:pt x="108" y="156"/>
                  </a:lnTo>
                  <a:lnTo>
                    <a:pt x="103" y="151"/>
                  </a:lnTo>
                  <a:lnTo>
                    <a:pt x="72" y="143"/>
                  </a:lnTo>
                  <a:lnTo>
                    <a:pt x="87" y="143"/>
                  </a:lnTo>
                  <a:lnTo>
                    <a:pt x="77" y="143"/>
                  </a:lnTo>
                  <a:lnTo>
                    <a:pt x="67" y="143"/>
                  </a:lnTo>
                  <a:lnTo>
                    <a:pt x="72" y="138"/>
                  </a:lnTo>
                  <a:lnTo>
                    <a:pt x="67" y="138"/>
                  </a:lnTo>
                  <a:lnTo>
                    <a:pt x="67" y="130"/>
                  </a:lnTo>
                  <a:lnTo>
                    <a:pt x="56" y="125"/>
                  </a:lnTo>
                  <a:lnTo>
                    <a:pt x="56" y="130"/>
                  </a:lnTo>
                  <a:lnTo>
                    <a:pt x="51" y="134"/>
                  </a:lnTo>
                  <a:lnTo>
                    <a:pt x="51" y="130"/>
                  </a:lnTo>
                  <a:lnTo>
                    <a:pt x="41" y="134"/>
                  </a:lnTo>
                  <a:lnTo>
                    <a:pt x="31" y="130"/>
                  </a:lnTo>
                  <a:lnTo>
                    <a:pt x="36" y="125"/>
                  </a:lnTo>
                  <a:lnTo>
                    <a:pt x="46" y="125"/>
                  </a:lnTo>
                  <a:lnTo>
                    <a:pt x="46" y="130"/>
                  </a:lnTo>
                  <a:lnTo>
                    <a:pt x="46" y="125"/>
                  </a:lnTo>
                  <a:lnTo>
                    <a:pt x="56" y="117"/>
                  </a:lnTo>
                  <a:lnTo>
                    <a:pt x="62" y="108"/>
                  </a:lnTo>
                  <a:lnTo>
                    <a:pt x="51" y="117"/>
                  </a:lnTo>
                  <a:lnTo>
                    <a:pt x="36" y="125"/>
                  </a:lnTo>
                  <a:lnTo>
                    <a:pt x="31" y="125"/>
                  </a:lnTo>
                  <a:lnTo>
                    <a:pt x="26" y="117"/>
                  </a:lnTo>
                  <a:lnTo>
                    <a:pt x="15" y="117"/>
                  </a:lnTo>
                  <a:lnTo>
                    <a:pt x="26" y="125"/>
                  </a:lnTo>
                  <a:lnTo>
                    <a:pt x="21" y="121"/>
                  </a:lnTo>
                  <a:lnTo>
                    <a:pt x="0" y="121"/>
                  </a:lnTo>
                  <a:lnTo>
                    <a:pt x="15" y="117"/>
                  </a:lnTo>
                  <a:lnTo>
                    <a:pt x="15" y="113"/>
                  </a:lnTo>
                  <a:lnTo>
                    <a:pt x="5" y="108"/>
                  </a:lnTo>
                  <a:lnTo>
                    <a:pt x="5" y="117"/>
                  </a:lnTo>
                  <a:lnTo>
                    <a:pt x="0" y="108"/>
                  </a:lnTo>
                  <a:lnTo>
                    <a:pt x="0" y="100"/>
                  </a:lnTo>
                  <a:lnTo>
                    <a:pt x="0" y="87"/>
                  </a:lnTo>
                  <a:lnTo>
                    <a:pt x="15" y="61"/>
                  </a:lnTo>
                  <a:lnTo>
                    <a:pt x="15" y="74"/>
                  </a:lnTo>
                  <a:lnTo>
                    <a:pt x="21" y="61"/>
                  </a:lnTo>
                  <a:lnTo>
                    <a:pt x="26" y="61"/>
                  </a:lnTo>
                  <a:lnTo>
                    <a:pt x="26" y="65"/>
                  </a:lnTo>
                  <a:lnTo>
                    <a:pt x="36" y="69"/>
                  </a:lnTo>
                  <a:lnTo>
                    <a:pt x="36" y="65"/>
                  </a:lnTo>
                  <a:lnTo>
                    <a:pt x="31" y="61"/>
                  </a:lnTo>
                  <a:lnTo>
                    <a:pt x="98" y="17"/>
                  </a:lnTo>
                  <a:lnTo>
                    <a:pt x="98" y="13"/>
                  </a:lnTo>
                  <a:lnTo>
                    <a:pt x="98" y="9"/>
                  </a:lnTo>
                  <a:lnTo>
                    <a:pt x="103" y="0"/>
                  </a:lnTo>
                  <a:lnTo>
                    <a:pt x="113" y="0"/>
                  </a:lnTo>
                  <a:lnTo>
                    <a:pt x="118" y="0"/>
                  </a:lnTo>
                  <a:lnTo>
                    <a:pt x="123" y="4"/>
                  </a:lnTo>
                  <a:lnTo>
                    <a:pt x="144" y="9"/>
                  </a:lnTo>
                  <a:lnTo>
                    <a:pt x="144" y="17"/>
                  </a:lnTo>
                  <a:lnTo>
                    <a:pt x="159" y="35"/>
                  </a:lnTo>
                  <a:lnTo>
                    <a:pt x="169" y="74"/>
                  </a:lnTo>
                  <a:lnTo>
                    <a:pt x="210" y="78"/>
                  </a:lnTo>
                  <a:lnTo>
                    <a:pt x="216" y="95"/>
                  </a:lnTo>
                  <a:lnTo>
                    <a:pt x="231" y="108"/>
                  </a:lnTo>
                  <a:lnTo>
                    <a:pt x="236" y="121"/>
                  </a:lnTo>
                  <a:lnTo>
                    <a:pt x="236" y="147"/>
                  </a:lnTo>
                  <a:lnTo>
                    <a:pt x="236" y="160"/>
                  </a:lnTo>
                  <a:lnTo>
                    <a:pt x="252" y="186"/>
                  </a:lnTo>
                  <a:lnTo>
                    <a:pt x="257" y="195"/>
                  </a:lnTo>
                  <a:lnTo>
                    <a:pt x="267" y="195"/>
                  </a:lnTo>
                  <a:lnTo>
                    <a:pt x="282" y="212"/>
                  </a:lnTo>
                  <a:lnTo>
                    <a:pt x="298" y="234"/>
                  </a:lnTo>
                  <a:lnTo>
                    <a:pt x="308" y="234"/>
                  </a:lnTo>
                  <a:lnTo>
                    <a:pt x="323" y="225"/>
                  </a:lnTo>
                  <a:lnTo>
                    <a:pt x="349" y="242"/>
                  </a:lnTo>
                  <a:lnTo>
                    <a:pt x="354" y="251"/>
                  </a:lnTo>
                  <a:lnTo>
                    <a:pt x="359" y="255"/>
                  </a:lnTo>
                  <a:lnTo>
                    <a:pt x="359" y="281"/>
                  </a:lnTo>
                  <a:lnTo>
                    <a:pt x="375" y="298"/>
                  </a:lnTo>
                  <a:lnTo>
                    <a:pt x="375" y="307"/>
                  </a:lnTo>
                  <a:lnTo>
                    <a:pt x="380" y="320"/>
                  </a:lnTo>
                  <a:lnTo>
                    <a:pt x="385" y="324"/>
                  </a:lnTo>
                  <a:lnTo>
                    <a:pt x="395" y="333"/>
                  </a:lnTo>
                  <a:lnTo>
                    <a:pt x="406" y="333"/>
                  </a:lnTo>
                  <a:lnTo>
                    <a:pt x="411" y="342"/>
                  </a:lnTo>
                  <a:close/>
                </a:path>
              </a:pathLst>
            </a:custGeom>
            <a:grpFill/>
            <a:ln w="7938">
              <a:solidFill>
                <a:srgbClr val="000000"/>
              </a:solidFill>
              <a:prstDash val="solid"/>
              <a:round/>
              <a:headEnd/>
              <a:tailEnd/>
            </a:ln>
          </p:spPr>
          <p:txBody>
            <a:bodyPr/>
            <a:lstStyle/>
            <a:p>
              <a:pPr eaLnBrk="1" hangingPunct="1">
                <a:defRPr/>
              </a:pPr>
              <a:endParaRPr lang="es-ES" sz="1400"/>
            </a:p>
          </p:txBody>
        </p:sp>
        <p:sp>
          <p:nvSpPr>
            <p:cNvPr id="40" name="Freeform 29"/>
            <p:cNvSpPr>
              <a:spLocks/>
            </p:cNvSpPr>
            <p:nvPr/>
          </p:nvSpPr>
          <p:spPr bwMode="auto">
            <a:xfrm>
              <a:off x="3221914" y="2421746"/>
              <a:ext cx="1133642" cy="1218040"/>
            </a:xfrm>
            <a:custGeom>
              <a:avLst/>
              <a:gdLst>
                <a:gd name="T0" fmla="*/ 283 w 467"/>
                <a:gd name="T1" fmla="*/ 377 h 385"/>
                <a:gd name="T2" fmla="*/ 252 w 467"/>
                <a:gd name="T3" fmla="*/ 372 h 385"/>
                <a:gd name="T4" fmla="*/ 236 w 467"/>
                <a:gd name="T5" fmla="*/ 355 h 385"/>
                <a:gd name="T6" fmla="*/ 216 w 467"/>
                <a:gd name="T7" fmla="*/ 355 h 385"/>
                <a:gd name="T8" fmla="*/ 221 w 467"/>
                <a:gd name="T9" fmla="*/ 333 h 385"/>
                <a:gd name="T10" fmla="*/ 180 w 467"/>
                <a:gd name="T11" fmla="*/ 325 h 385"/>
                <a:gd name="T12" fmla="*/ 170 w 467"/>
                <a:gd name="T13" fmla="*/ 316 h 385"/>
                <a:gd name="T14" fmla="*/ 149 w 467"/>
                <a:gd name="T15" fmla="*/ 307 h 385"/>
                <a:gd name="T16" fmla="*/ 139 w 467"/>
                <a:gd name="T17" fmla="*/ 290 h 385"/>
                <a:gd name="T18" fmla="*/ 123 w 467"/>
                <a:gd name="T19" fmla="*/ 264 h 385"/>
                <a:gd name="T20" fmla="*/ 118 w 467"/>
                <a:gd name="T21" fmla="*/ 234 h 385"/>
                <a:gd name="T22" fmla="*/ 87 w 467"/>
                <a:gd name="T23" fmla="*/ 208 h 385"/>
                <a:gd name="T24" fmla="*/ 62 w 467"/>
                <a:gd name="T25" fmla="*/ 217 h 385"/>
                <a:gd name="T26" fmla="*/ 31 w 467"/>
                <a:gd name="T27" fmla="*/ 178 h 385"/>
                <a:gd name="T28" fmla="*/ 16 w 467"/>
                <a:gd name="T29" fmla="*/ 169 h 385"/>
                <a:gd name="T30" fmla="*/ 0 w 467"/>
                <a:gd name="T31" fmla="*/ 130 h 385"/>
                <a:gd name="T32" fmla="*/ 36 w 467"/>
                <a:gd name="T33" fmla="*/ 104 h 385"/>
                <a:gd name="T34" fmla="*/ 62 w 467"/>
                <a:gd name="T35" fmla="*/ 70 h 385"/>
                <a:gd name="T36" fmla="*/ 77 w 467"/>
                <a:gd name="T37" fmla="*/ 61 h 385"/>
                <a:gd name="T38" fmla="*/ 77 w 467"/>
                <a:gd name="T39" fmla="*/ 39 h 385"/>
                <a:gd name="T40" fmla="*/ 93 w 467"/>
                <a:gd name="T41" fmla="*/ 22 h 385"/>
                <a:gd name="T42" fmla="*/ 98 w 467"/>
                <a:gd name="T43" fmla="*/ 5 h 385"/>
                <a:gd name="T44" fmla="*/ 108 w 467"/>
                <a:gd name="T45" fmla="*/ 0 h 385"/>
                <a:gd name="T46" fmla="*/ 149 w 467"/>
                <a:gd name="T47" fmla="*/ 13 h 385"/>
                <a:gd name="T48" fmla="*/ 180 w 467"/>
                <a:gd name="T49" fmla="*/ 31 h 385"/>
                <a:gd name="T50" fmla="*/ 211 w 467"/>
                <a:gd name="T51" fmla="*/ 31 h 385"/>
                <a:gd name="T52" fmla="*/ 236 w 467"/>
                <a:gd name="T53" fmla="*/ 35 h 385"/>
                <a:gd name="T54" fmla="*/ 252 w 467"/>
                <a:gd name="T55" fmla="*/ 39 h 385"/>
                <a:gd name="T56" fmla="*/ 298 w 467"/>
                <a:gd name="T57" fmla="*/ 9 h 385"/>
                <a:gd name="T58" fmla="*/ 354 w 467"/>
                <a:gd name="T59" fmla="*/ 13 h 385"/>
                <a:gd name="T60" fmla="*/ 390 w 467"/>
                <a:gd name="T61" fmla="*/ 48 h 385"/>
                <a:gd name="T62" fmla="*/ 385 w 467"/>
                <a:gd name="T63" fmla="*/ 96 h 385"/>
                <a:gd name="T64" fmla="*/ 370 w 467"/>
                <a:gd name="T65" fmla="*/ 117 h 385"/>
                <a:gd name="T66" fmla="*/ 375 w 467"/>
                <a:gd name="T67" fmla="*/ 130 h 385"/>
                <a:gd name="T68" fmla="*/ 375 w 467"/>
                <a:gd name="T69" fmla="*/ 143 h 385"/>
                <a:gd name="T70" fmla="*/ 395 w 467"/>
                <a:gd name="T71" fmla="*/ 165 h 385"/>
                <a:gd name="T72" fmla="*/ 421 w 467"/>
                <a:gd name="T73" fmla="*/ 173 h 385"/>
                <a:gd name="T74" fmla="*/ 437 w 467"/>
                <a:gd name="T75" fmla="*/ 169 h 385"/>
                <a:gd name="T76" fmla="*/ 467 w 467"/>
                <a:gd name="T77" fmla="*/ 173 h 385"/>
                <a:gd name="T78" fmla="*/ 442 w 467"/>
                <a:gd name="T79" fmla="*/ 204 h 385"/>
                <a:gd name="T80" fmla="*/ 390 w 467"/>
                <a:gd name="T81" fmla="*/ 204 h 385"/>
                <a:gd name="T82" fmla="*/ 354 w 467"/>
                <a:gd name="T83" fmla="*/ 225 h 385"/>
                <a:gd name="T84" fmla="*/ 329 w 467"/>
                <a:gd name="T85" fmla="*/ 256 h 385"/>
                <a:gd name="T86" fmla="*/ 334 w 467"/>
                <a:gd name="T87" fmla="*/ 273 h 385"/>
                <a:gd name="T88" fmla="*/ 324 w 467"/>
                <a:gd name="T89" fmla="*/ 281 h 385"/>
                <a:gd name="T90" fmla="*/ 308 w 467"/>
                <a:gd name="T91" fmla="*/ 312 h 385"/>
                <a:gd name="T92" fmla="*/ 293 w 467"/>
                <a:gd name="T93" fmla="*/ 325 h 385"/>
                <a:gd name="T94" fmla="*/ 283 w 467"/>
                <a:gd name="T95" fmla="*/ 385 h 3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7"/>
                <a:gd name="T145" fmla="*/ 0 h 385"/>
                <a:gd name="T146" fmla="*/ 467 w 467"/>
                <a:gd name="T147" fmla="*/ 385 h 3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7" h="385">
                  <a:moveTo>
                    <a:pt x="283" y="385"/>
                  </a:moveTo>
                  <a:lnTo>
                    <a:pt x="283" y="377"/>
                  </a:lnTo>
                  <a:lnTo>
                    <a:pt x="267" y="381"/>
                  </a:lnTo>
                  <a:lnTo>
                    <a:pt x="252" y="372"/>
                  </a:lnTo>
                  <a:lnTo>
                    <a:pt x="247" y="359"/>
                  </a:lnTo>
                  <a:lnTo>
                    <a:pt x="236" y="355"/>
                  </a:lnTo>
                  <a:lnTo>
                    <a:pt x="216" y="368"/>
                  </a:lnTo>
                  <a:lnTo>
                    <a:pt x="216" y="355"/>
                  </a:lnTo>
                  <a:lnTo>
                    <a:pt x="226" y="346"/>
                  </a:lnTo>
                  <a:lnTo>
                    <a:pt x="221" y="333"/>
                  </a:lnTo>
                  <a:lnTo>
                    <a:pt x="195" y="325"/>
                  </a:lnTo>
                  <a:lnTo>
                    <a:pt x="180" y="325"/>
                  </a:lnTo>
                  <a:lnTo>
                    <a:pt x="175" y="325"/>
                  </a:lnTo>
                  <a:lnTo>
                    <a:pt x="170" y="316"/>
                  </a:lnTo>
                  <a:lnTo>
                    <a:pt x="159" y="316"/>
                  </a:lnTo>
                  <a:lnTo>
                    <a:pt x="149" y="307"/>
                  </a:lnTo>
                  <a:lnTo>
                    <a:pt x="144" y="303"/>
                  </a:lnTo>
                  <a:lnTo>
                    <a:pt x="139" y="290"/>
                  </a:lnTo>
                  <a:lnTo>
                    <a:pt x="139" y="281"/>
                  </a:lnTo>
                  <a:lnTo>
                    <a:pt x="123" y="264"/>
                  </a:lnTo>
                  <a:lnTo>
                    <a:pt x="123" y="238"/>
                  </a:lnTo>
                  <a:lnTo>
                    <a:pt x="118" y="234"/>
                  </a:lnTo>
                  <a:lnTo>
                    <a:pt x="113" y="225"/>
                  </a:lnTo>
                  <a:lnTo>
                    <a:pt x="87" y="208"/>
                  </a:lnTo>
                  <a:lnTo>
                    <a:pt x="72" y="217"/>
                  </a:lnTo>
                  <a:lnTo>
                    <a:pt x="62" y="217"/>
                  </a:lnTo>
                  <a:lnTo>
                    <a:pt x="46" y="195"/>
                  </a:lnTo>
                  <a:lnTo>
                    <a:pt x="31" y="178"/>
                  </a:lnTo>
                  <a:lnTo>
                    <a:pt x="21" y="178"/>
                  </a:lnTo>
                  <a:lnTo>
                    <a:pt x="16" y="169"/>
                  </a:lnTo>
                  <a:lnTo>
                    <a:pt x="0" y="143"/>
                  </a:lnTo>
                  <a:lnTo>
                    <a:pt x="0" y="130"/>
                  </a:lnTo>
                  <a:lnTo>
                    <a:pt x="0" y="104"/>
                  </a:lnTo>
                  <a:lnTo>
                    <a:pt x="36" y="104"/>
                  </a:lnTo>
                  <a:lnTo>
                    <a:pt x="57" y="91"/>
                  </a:lnTo>
                  <a:lnTo>
                    <a:pt x="62" y="70"/>
                  </a:lnTo>
                  <a:lnTo>
                    <a:pt x="72" y="65"/>
                  </a:lnTo>
                  <a:lnTo>
                    <a:pt x="77" y="61"/>
                  </a:lnTo>
                  <a:lnTo>
                    <a:pt x="67" y="39"/>
                  </a:lnTo>
                  <a:lnTo>
                    <a:pt x="77" y="39"/>
                  </a:lnTo>
                  <a:lnTo>
                    <a:pt x="87" y="35"/>
                  </a:lnTo>
                  <a:lnTo>
                    <a:pt x="93" y="22"/>
                  </a:lnTo>
                  <a:lnTo>
                    <a:pt x="98" y="9"/>
                  </a:lnTo>
                  <a:lnTo>
                    <a:pt x="98" y="5"/>
                  </a:lnTo>
                  <a:lnTo>
                    <a:pt x="103" y="9"/>
                  </a:lnTo>
                  <a:lnTo>
                    <a:pt x="108" y="0"/>
                  </a:lnTo>
                  <a:lnTo>
                    <a:pt x="139" y="18"/>
                  </a:lnTo>
                  <a:lnTo>
                    <a:pt x="149" y="13"/>
                  </a:lnTo>
                  <a:lnTo>
                    <a:pt x="154" y="22"/>
                  </a:lnTo>
                  <a:lnTo>
                    <a:pt x="180" y="31"/>
                  </a:lnTo>
                  <a:lnTo>
                    <a:pt x="200" y="26"/>
                  </a:lnTo>
                  <a:lnTo>
                    <a:pt x="211" y="31"/>
                  </a:lnTo>
                  <a:lnTo>
                    <a:pt x="231" y="31"/>
                  </a:lnTo>
                  <a:lnTo>
                    <a:pt x="236" y="35"/>
                  </a:lnTo>
                  <a:lnTo>
                    <a:pt x="241" y="35"/>
                  </a:lnTo>
                  <a:lnTo>
                    <a:pt x="252" y="39"/>
                  </a:lnTo>
                  <a:lnTo>
                    <a:pt x="262" y="44"/>
                  </a:lnTo>
                  <a:lnTo>
                    <a:pt x="298" y="9"/>
                  </a:lnTo>
                  <a:lnTo>
                    <a:pt x="334" y="9"/>
                  </a:lnTo>
                  <a:lnTo>
                    <a:pt x="354" y="13"/>
                  </a:lnTo>
                  <a:lnTo>
                    <a:pt x="385" y="39"/>
                  </a:lnTo>
                  <a:lnTo>
                    <a:pt x="390" y="48"/>
                  </a:lnTo>
                  <a:lnTo>
                    <a:pt x="385" y="65"/>
                  </a:lnTo>
                  <a:lnTo>
                    <a:pt x="385" y="96"/>
                  </a:lnTo>
                  <a:lnTo>
                    <a:pt x="370" y="113"/>
                  </a:lnTo>
                  <a:lnTo>
                    <a:pt x="370" y="117"/>
                  </a:lnTo>
                  <a:lnTo>
                    <a:pt x="375" y="126"/>
                  </a:lnTo>
                  <a:lnTo>
                    <a:pt x="375" y="130"/>
                  </a:lnTo>
                  <a:lnTo>
                    <a:pt x="365" y="134"/>
                  </a:lnTo>
                  <a:lnTo>
                    <a:pt x="375" y="143"/>
                  </a:lnTo>
                  <a:lnTo>
                    <a:pt x="390" y="152"/>
                  </a:lnTo>
                  <a:lnTo>
                    <a:pt x="395" y="165"/>
                  </a:lnTo>
                  <a:lnTo>
                    <a:pt x="401" y="169"/>
                  </a:lnTo>
                  <a:lnTo>
                    <a:pt x="421" y="173"/>
                  </a:lnTo>
                  <a:lnTo>
                    <a:pt x="437" y="182"/>
                  </a:lnTo>
                  <a:lnTo>
                    <a:pt x="437" y="169"/>
                  </a:lnTo>
                  <a:lnTo>
                    <a:pt x="452" y="152"/>
                  </a:lnTo>
                  <a:lnTo>
                    <a:pt x="467" y="173"/>
                  </a:lnTo>
                  <a:lnTo>
                    <a:pt x="467" y="204"/>
                  </a:lnTo>
                  <a:lnTo>
                    <a:pt x="442" y="204"/>
                  </a:lnTo>
                  <a:lnTo>
                    <a:pt x="442" y="208"/>
                  </a:lnTo>
                  <a:lnTo>
                    <a:pt x="390" y="204"/>
                  </a:lnTo>
                  <a:lnTo>
                    <a:pt x="354" y="221"/>
                  </a:lnTo>
                  <a:lnTo>
                    <a:pt x="354" y="225"/>
                  </a:lnTo>
                  <a:lnTo>
                    <a:pt x="329" y="238"/>
                  </a:lnTo>
                  <a:lnTo>
                    <a:pt x="329" y="256"/>
                  </a:lnTo>
                  <a:lnTo>
                    <a:pt x="329" y="264"/>
                  </a:lnTo>
                  <a:lnTo>
                    <a:pt x="334" y="273"/>
                  </a:lnTo>
                  <a:lnTo>
                    <a:pt x="324" y="277"/>
                  </a:lnTo>
                  <a:lnTo>
                    <a:pt x="324" y="281"/>
                  </a:lnTo>
                  <a:lnTo>
                    <a:pt x="308" y="290"/>
                  </a:lnTo>
                  <a:lnTo>
                    <a:pt x="308" y="312"/>
                  </a:lnTo>
                  <a:lnTo>
                    <a:pt x="298" y="316"/>
                  </a:lnTo>
                  <a:lnTo>
                    <a:pt x="293" y="325"/>
                  </a:lnTo>
                  <a:lnTo>
                    <a:pt x="288" y="377"/>
                  </a:lnTo>
                  <a:lnTo>
                    <a:pt x="283" y="385"/>
                  </a:lnTo>
                  <a:close/>
                </a:path>
              </a:pathLst>
            </a:custGeom>
            <a:grpFill/>
            <a:ln w="7938">
              <a:solidFill>
                <a:srgbClr val="000000"/>
              </a:solidFill>
              <a:prstDash val="solid"/>
              <a:round/>
              <a:headEnd/>
              <a:tailEnd/>
            </a:ln>
          </p:spPr>
          <p:txBody>
            <a:bodyPr/>
            <a:lstStyle/>
            <a:p>
              <a:pPr eaLnBrk="1" hangingPunct="1">
                <a:defRPr/>
              </a:pPr>
              <a:endParaRPr lang="es-ES" sz="1400"/>
            </a:p>
          </p:txBody>
        </p:sp>
        <p:sp>
          <p:nvSpPr>
            <p:cNvPr id="41" name="Freeform 30"/>
            <p:cNvSpPr>
              <a:spLocks/>
            </p:cNvSpPr>
            <p:nvPr/>
          </p:nvSpPr>
          <p:spPr bwMode="auto">
            <a:xfrm>
              <a:off x="3908896" y="2874161"/>
              <a:ext cx="859334" cy="1107309"/>
            </a:xfrm>
            <a:custGeom>
              <a:avLst/>
              <a:gdLst>
                <a:gd name="T0" fmla="*/ 251 w 354"/>
                <a:gd name="T1" fmla="*/ 268 h 350"/>
                <a:gd name="T2" fmla="*/ 236 w 354"/>
                <a:gd name="T3" fmla="*/ 251 h 350"/>
                <a:gd name="T4" fmla="*/ 215 w 354"/>
                <a:gd name="T5" fmla="*/ 238 h 350"/>
                <a:gd name="T6" fmla="*/ 189 w 354"/>
                <a:gd name="T7" fmla="*/ 242 h 350"/>
                <a:gd name="T8" fmla="*/ 148 w 354"/>
                <a:gd name="T9" fmla="*/ 277 h 350"/>
                <a:gd name="T10" fmla="*/ 159 w 354"/>
                <a:gd name="T11" fmla="*/ 303 h 350"/>
                <a:gd name="T12" fmla="*/ 154 w 354"/>
                <a:gd name="T13" fmla="*/ 329 h 350"/>
                <a:gd name="T14" fmla="*/ 133 w 354"/>
                <a:gd name="T15" fmla="*/ 329 h 350"/>
                <a:gd name="T16" fmla="*/ 77 w 354"/>
                <a:gd name="T17" fmla="*/ 342 h 350"/>
                <a:gd name="T18" fmla="*/ 61 w 354"/>
                <a:gd name="T19" fmla="*/ 337 h 350"/>
                <a:gd name="T20" fmla="*/ 61 w 354"/>
                <a:gd name="T21" fmla="*/ 324 h 350"/>
                <a:gd name="T22" fmla="*/ 82 w 354"/>
                <a:gd name="T23" fmla="*/ 307 h 350"/>
                <a:gd name="T24" fmla="*/ 87 w 354"/>
                <a:gd name="T25" fmla="*/ 285 h 350"/>
                <a:gd name="T26" fmla="*/ 118 w 354"/>
                <a:gd name="T27" fmla="*/ 272 h 350"/>
                <a:gd name="T28" fmla="*/ 128 w 354"/>
                <a:gd name="T29" fmla="*/ 247 h 350"/>
                <a:gd name="T30" fmla="*/ 97 w 354"/>
                <a:gd name="T31" fmla="*/ 229 h 350"/>
                <a:gd name="T32" fmla="*/ 82 w 354"/>
                <a:gd name="T33" fmla="*/ 260 h 350"/>
                <a:gd name="T34" fmla="*/ 61 w 354"/>
                <a:gd name="T35" fmla="*/ 260 h 350"/>
                <a:gd name="T36" fmla="*/ 61 w 354"/>
                <a:gd name="T37" fmla="*/ 221 h 350"/>
                <a:gd name="T38" fmla="*/ 51 w 354"/>
                <a:gd name="T39" fmla="*/ 229 h 350"/>
                <a:gd name="T40" fmla="*/ 51 w 354"/>
                <a:gd name="T41" fmla="*/ 208 h 350"/>
                <a:gd name="T42" fmla="*/ 30 w 354"/>
                <a:gd name="T43" fmla="*/ 221 h 350"/>
                <a:gd name="T44" fmla="*/ 20 w 354"/>
                <a:gd name="T45" fmla="*/ 242 h 350"/>
                <a:gd name="T46" fmla="*/ 5 w 354"/>
                <a:gd name="T47" fmla="*/ 234 h 350"/>
                <a:gd name="T48" fmla="*/ 25 w 354"/>
                <a:gd name="T49" fmla="*/ 169 h 350"/>
                <a:gd name="T50" fmla="*/ 41 w 354"/>
                <a:gd name="T51" fmla="*/ 134 h 350"/>
                <a:gd name="T52" fmla="*/ 46 w 354"/>
                <a:gd name="T53" fmla="*/ 113 h 350"/>
                <a:gd name="T54" fmla="*/ 71 w 354"/>
                <a:gd name="T55" fmla="*/ 78 h 350"/>
                <a:gd name="T56" fmla="*/ 159 w 354"/>
                <a:gd name="T57" fmla="*/ 61 h 350"/>
                <a:gd name="T58" fmla="*/ 169 w 354"/>
                <a:gd name="T59" fmla="*/ 9 h 350"/>
                <a:gd name="T60" fmla="*/ 251 w 354"/>
                <a:gd name="T61" fmla="*/ 13 h 350"/>
                <a:gd name="T62" fmla="*/ 277 w 354"/>
                <a:gd name="T63" fmla="*/ 35 h 350"/>
                <a:gd name="T64" fmla="*/ 302 w 354"/>
                <a:gd name="T65" fmla="*/ 35 h 350"/>
                <a:gd name="T66" fmla="*/ 349 w 354"/>
                <a:gd name="T67" fmla="*/ 48 h 350"/>
                <a:gd name="T68" fmla="*/ 318 w 354"/>
                <a:gd name="T69" fmla="*/ 91 h 350"/>
                <a:gd name="T70" fmla="*/ 261 w 354"/>
                <a:gd name="T71" fmla="*/ 134 h 350"/>
                <a:gd name="T72" fmla="*/ 215 w 354"/>
                <a:gd name="T73" fmla="*/ 151 h 350"/>
                <a:gd name="T74" fmla="*/ 215 w 354"/>
                <a:gd name="T75" fmla="*/ 177 h 350"/>
                <a:gd name="T76" fmla="*/ 225 w 354"/>
                <a:gd name="T77" fmla="*/ 208 h 350"/>
                <a:gd name="T78" fmla="*/ 266 w 354"/>
                <a:gd name="T79" fmla="*/ 234 h 350"/>
                <a:gd name="T80" fmla="*/ 297 w 354"/>
                <a:gd name="T81" fmla="*/ 221 h 350"/>
                <a:gd name="T82" fmla="*/ 302 w 354"/>
                <a:gd name="T83" fmla="*/ 238 h 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4"/>
                <a:gd name="T127" fmla="*/ 0 h 350"/>
                <a:gd name="T128" fmla="*/ 354 w 354"/>
                <a:gd name="T129" fmla="*/ 350 h 3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4" h="350">
                  <a:moveTo>
                    <a:pt x="282" y="285"/>
                  </a:moveTo>
                  <a:lnTo>
                    <a:pt x="256" y="268"/>
                  </a:lnTo>
                  <a:lnTo>
                    <a:pt x="251" y="268"/>
                  </a:lnTo>
                  <a:lnTo>
                    <a:pt x="241" y="260"/>
                  </a:lnTo>
                  <a:lnTo>
                    <a:pt x="231" y="260"/>
                  </a:lnTo>
                  <a:lnTo>
                    <a:pt x="236" y="251"/>
                  </a:lnTo>
                  <a:lnTo>
                    <a:pt x="220" y="247"/>
                  </a:lnTo>
                  <a:lnTo>
                    <a:pt x="220" y="242"/>
                  </a:lnTo>
                  <a:lnTo>
                    <a:pt x="215" y="238"/>
                  </a:lnTo>
                  <a:lnTo>
                    <a:pt x="210" y="242"/>
                  </a:lnTo>
                  <a:lnTo>
                    <a:pt x="205" y="234"/>
                  </a:lnTo>
                  <a:lnTo>
                    <a:pt x="189" y="242"/>
                  </a:lnTo>
                  <a:lnTo>
                    <a:pt x="169" y="247"/>
                  </a:lnTo>
                  <a:lnTo>
                    <a:pt x="164" y="264"/>
                  </a:lnTo>
                  <a:lnTo>
                    <a:pt x="148" y="277"/>
                  </a:lnTo>
                  <a:lnTo>
                    <a:pt x="148" y="285"/>
                  </a:lnTo>
                  <a:lnTo>
                    <a:pt x="159" y="294"/>
                  </a:lnTo>
                  <a:lnTo>
                    <a:pt x="159" y="303"/>
                  </a:lnTo>
                  <a:lnTo>
                    <a:pt x="169" y="311"/>
                  </a:lnTo>
                  <a:lnTo>
                    <a:pt x="164" y="324"/>
                  </a:lnTo>
                  <a:lnTo>
                    <a:pt x="154" y="329"/>
                  </a:lnTo>
                  <a:lnTo>
                    <a:pt x="143" y="329"/>
                  </a:lnTo>
                  <a:lnTo>
                    <a:pt x="138" y="333"/>
                  </a:lnTo>
                  <a:lnTo>
                    <a:pt x="133" y="329"/>
                  </a:lnTo>
                  <a:lnTo>
                    <a:pt x="128" y="342"/>
                  </a:lnTo>
                  <a:lnTo>
                    <a:pt x="128" y="350"/>
                  </a:lnTo>
                  <a:lnTo>
                    <a:pt x="77" y="342"/>
                  </a:lnTo>
                  <a:lnTo>
                    <a:pt x="71" y="342"/>
                  </a:lnTo>
                  <a:lnTo>
                    <a:pt x="66" y="337"/>
                  </a:lnTo>
                  <a:lnTo>
                    <a:pt x="61" y="337"/>
                  </a:lnTo>
                  <a:lnTo>
                    <a:pt x="56" y="337"/>
                  </a:lnTo>
                  <a:lnTo>
                    <a:pt x="56" y="333"/>
                  </a:lnTo>
                  <a:lnTo>
                    <a:pt x="61" y="324"/>
                  </a:lnTo>
                  <a:lnTo>
                    <a:pt x="61" y="311"/>
                  </a:lnTo>
                  <a:lnTo>
                    <a:pt x="66" y="316"/>
                  </a:lnTo>
                  <a:lnTo>
                    <a:pt x="82" y="307"/>
                  </a:lnTo>
                  <a:lnTo>
                    <a:pt x="82" y="294"/>
                  </a:lnTo>
                  <a:lnTo>
                    <a:pt x="77" y="290"/>
                  </a:lnTo>
                  <a:lnTo>
                    <a:pt x="87" y="285"/>
                  </a:lnTo>
                  <a:lnTo>
                    <a:pt x="92" y="277"/>
                  </a:lnTo>
                  <a:lnTo>
                    <a:pt x="102" y="272"/>
                  </a:lnTo>
                  <a:lnTo>
                    <a:pt x="118" y="272"/>
                  </a:lnTo>
                  <a:lnTo>
                    <a:pt x="123" y="264"/>
                  </a:lnTo>
                  <a:lnTo>
                    <a:pt x="123" y="260"/>
                  </a:lnTo>
                  <a:lnTo>
                    <a:pt x="128" y="247"/>
                  </a:lnTo>
                  <a:lnTo>
                    <a:pt x="112" y="247"/>
                  </a:lnTo>
                  <a:lnTo>
                    <a:pt x="118" y="238"/>
                  </a:lnTo>
                  <a:lnTo>
                    <a:pt x="97" y="229"/>
                  </a:lnTo>
                  <a:lnTo>
                    <a:pt x="92" y="234"/>
                  </a:lnTo>
                  <a:lnTo>
                    <a:pt x="97" y="242"/>
                  </a:lnTo>
                  <a:lnTo>
                    <a:pt x="82" y="260"/>
                  </a:lnTo>
                  <a:lnTo>
                    <a:pt x="71" y="264"/>
                  </a:lnTo>
                  <a:lnTo>
                    <a:pt x="66" y="260"/>
                  </a:lnTo>
                  <a:lnTo>
                    <a:pt x="61" y="260"/>
                  </a:lnTo>
                  <a:lnTo>
                    <a:pt x="71" y="225"/>
                  </a:lnTo>
                  <a:lnTo>
                    <a:pt x="66" y="221"/>
                  </a:lnTo>
                  <a:lnTo>
                    <a:pt x="61" y="221"/>
                  </a:lnTo>
                  <a:lnTo>
                    <a:pt x="46" y="255"/>
                  </a:lnTo>
                  <a:lnTo>
                    <a:pt x="46" y="234"/>
                  </a:lnTo>
                  <a:lnTo>
                    <a:pt x="51" y="229"/>
                  </a:lnTo>
                  <a:lnTo>
                    <a:pt x="46" y="221"/>
                  </a:lnTo>
                  <a:lnTo>
                    <a:pt x="56" y="216"/>
                  </a:lnTo>
                  <a:lnTo>
                    <a:pt x="51" y="208"/>
                  </a:lnTo>
                  <a:lnTo>
                    <a:pt x="30" y="208"/>
                  </a:lnTo>
                  <a:lnTo>
                    <a:pt x="35" y="216"/>
                  </a:lnTo>
                  <a:lnTo>
                    <a:pt x="30" y="221"/>
                  </a:lnTo>
                  <a:lnTo>
                    <a:pt x="41" y="229"/>
                  </a:lnTo>
                  <a:lnTo>
                    <a:pt x="35" y="238"/>
                  </a:lnTo>
                  <a:lnTo>
                    <a:pt x="20" y="242"/>
                  </a:lnTo>
                  <a:lnTo>
                    <a:pt x="0" y="247"/>
                  </a:lnTo>
                  <a:lnTo>
                    <a:pt x="0" y="242"/>
                  </a:lnTo>
                  <a:lnTo>
                    <a:pt x="5" y="234"/>
                  </a:lnTo>
                  <a:lnTo>
                    <a:pt x="10" y="182"/>
                  </a:lnTo>
                  <a:lnTo>
                    <a:pt x="15" y="173"/>
                  </a:lnTo>
                  <a:lnTo>
                    <a:pt x="25" y="169"/>
                  </a:lnTo>
                  <a:lnTo>
                    <a:pt x="25" y="147"/>
                  </a:lnTo>
                  <a:lnTo>
                    <a:pt x="41" y="138"/>
                  </a:lnTo>
                  <a:lnTo>
                    <a:pt x="41" y="134"/>
                  </a:lnTo>
                  <a:lnTo>
                    <a:pt x="51" y="130"/>
                  </a:lnTo>
                  <a:lnTo>
                    <a:pt x="46" y="121"/>
                  </a:lnTo>
                  <a:lnTo>
                    <a:pt x="46" y="113"/>
                  </a:lnTo>
                  <a:lnTo>
                    <a:pt x="46" y="95"/>
                  </a:lnTo>
                  <a:lnTo>
                    <a:pt x="71" y="82"/>
                  </a:lnTo>
                  <a:lnTo>
                    <a:pt x="71" y="78"/>
                  </a:lnTo>
                  <a:lnTo>
                    <a:pt x="107" y="61"/>
                  </a:lnTo>
                  <a:lnTo>
                    <a:pt x="159" y="65"/>
                  </a:lnTo>
                  <a:lnTo>
                    <a:pt x="159" y="61"/>
                  </a:lnTo>
                  <a:lnTo>
                    <a:pt x="184" y="61"/>
                  </a:lnTo>
                  <a:lnTo>
                    <a:pt x="184" y="30"/>
                  </a:lnTo>
                  <a:lnTo>
                    <a:pt x="169" y="9"/>
                  </a:lnTo>
                  <a:lnTo>
                    <a:pt x="169" y="4"/>
                  </a:lnTo>
                  <a:lnTo>
                    <a:pt x="210" y="0"/>
                  </a:lnTo>
                  <a:lnTo>
                    <a:pt x="251" y="13"/>
                  </a:lnTo>
                  <a:lnTo>
                    <a:pt x="261" y="22"/>
                  </a:lnTo>
                  <a:lnTo>
                    <a:pt x="277" y="26"/>
                  </a:lnTo>
                  <a:lnTo>
                    <a:pt x="277" y="35"/>
                  </a:lnTo>
                  <a:lnTo>
                    <a:pt x="292" y="35"/>
                  </a:lnTo>
                  <a:lnTo>
                    <a:pt x="302" y="30"/>
                  </a:lnTo>
                  <a:lnTo>
                    <a:pt x="302" y="35"/>
                  </a:lnTo>
                  <a:lnTo>
                    <a:pt x="313" y="30"/>
                  </a:lnTo>
                  <a:lnTo>
                    <a:pt x="338" y="48"/>
                  </a:lnTo>
                  <a:lnTo>
                    <a:pt x="349" y="48"/>
                  </a:lnTo>
                  <a:lnTo>
                    <a:pt x="354" y="52"/>
                  </a:lnTo>
                  <a:lnTo>
                    <a:pt x="338" y="65"/>
                  </a:lnTo>
                  <a:lnTo>
                    <a:pt x="318" y="91"/>
                  </a:lnTo>
                  <a:lnTo>
                    <a:pt x="297" y="108"/>
                  </a:lnTo>
                  <a:lnTo>
                    <a:pt x="266" y="125"/>
                  </a:lnTo>
                  <a:lnTo>
                    <a:pt x="261" y="134"/>
                  </a:lnTo>
                  <a:lnTo>
                    <a:pt x="251" y="138"/>
                  </a:lnTo>
                  <a:lnTo>
                    <a:pt x="231" y="151"/>
                  </a:lnTo>
                  <a:lnTo>
                    <a:pt x="215" y="151"/>
                  </a:lnTo>
                  <a:lnTo>
                    <a:pt x="215" y="156"/>
                  </a:lnTo>
                  <a:lnTo>
                    <a:pt x="205" y="169"/>
                  </a:lnTo>
                  <a:lnTo>
                    <a:pt x="215" y="177"/>
                  </a:lnTo>
                  <a:lnTo>
                    <a:pt x="210" y="186"/>
                  </a:lnTo>
                  <a:lnTo>
                    <a:pt x="220" y="203"/>
                  </a:lnTo>
                  <a:lnTo>
                    <a:pt x="225" y="208"/>
                  </a:lnTo>
                  <a:lnTo>
                    <a:pt x="241" y="216"/>
                  </a:lnTo>
                  <a:lnTo>
                    <a:pt x="251" y="229"/>
                  </a:lnTo>
                  <a:lnTo>
                    <a:pt x="266" y="234"/>
                  </a:lnTo>
                  <a:lnTo>
                    <a:pt x="282" y="221"/>
                  </a:lnTo>
                  <a:lnTo>
                    <a:pt x="287" y="216"/>
                  </a:lnTo>
                  <a:lnTo>
                    <a:pt x="297" y="221"/>
                  </a:lnTo>
                  <a:lnTo>
                    <a:pt x="308" y="225"/>
                  </a:lnTo>
                  <a:lnTo>
                    <a:pt x="308" y="234"/>
                  </a:lnTo>
                  <a:lnTo>
                    <a:pt x="302" y="238"/>
                  </a:lnTo>
                  <a:lnTo>
                    <a:pt x="302" y="264"/>
                  </a:lnTo>
                  <a:lnTo>
                    <a:pt x="282" y="285"/>
                  </a:lnTo>
                  <a:close/>
                </a:path>
              </a:pathLst>
            </a:custGeom>
            <a:grpFill/>
            <a:ln w="7938">
              <a:solidFill>
                <a:srgbClr val="000000"/>
              </a:solidFill>
              <a:prstDash val="solid"/>
              <a:round/>
              <a:headEnd/>
              <a:tailEnd/>
            </a:ln>
          </p:spPr>
          <p:txBody>
            <a:bodyPr/>
            <a:lstStyle/>
            <a:p>
              <a:pPr eaLnBrk="1" hangingPunct="1">
                <a:defRPr/>
              </a:pPr>
              <a:endParaRPr lang="es-ES" sz="1400"/>
            </a:p>
          </p:txBody>
        </p:sp>
        <p:sp>
          <p:nvSpPr>
            <p:cNvPr id="42" name="Freeform 31"/>
            <p:cNvSpPr>
              <a:spLocks/>
            </p:cNvSpPr>
            <p:nvPr/>
          </p:nvSpPr>
          <p:spPr bwMode="auto">
            <a:xfrm>
              <a:off x="4406533" y="3038675"/>
              <a:ext cx="970999" cy="917485"/>
            </a:xfrm>
            <a:custGeom>
              <a:avLst/>
              <a:gdLst>
                <a:gd name="T0" fmla="*/ 226 w 400"/>
                <a:gd name="T1" fmla="*/ 121 h 290"/>
                <a:gd name="T2" fmla="*/ 241 w 400"/>
                <a:gd name="T3" fmla="*/ 134 h 290"/>
                <a:gd name="T4" fmla="*/ 231 w 400"/>
                <a:gd name="T5" fmla="*/ 147 h 290"/>
                <a:gd name="T6" fmla="*/ 282 w 400"/>
                <a:gd name="T7" fmla="*/ 169 h 290"/>
                <a:gd name="T8" fmla="*/ 292 w 400"/>
                <a:gd name="T9" fmla="*/ 164 h 290"/>
                <a:gd name="T10" fmla="*/ 313 w 400"/>
                <a:gd name="T11" fmla="*/ 182 h 290"/>
                <a:gd name="T12" fmla="*/ 369 w 400"/>
                <a:gd name="T13" fmla="*/ 182 h 290"/>
                <a:gd name="T14" fmla="*/ 400 w 400"/>
                <a:gd name="T15" fmla="*/ 199 h 290"/>
                <a:gd name="T16" fmla="*/ 390 w 400"/>
                <a:gd name="T17" fmla="*/ 220 h 290"/>
                <a:gd name="T18" fmla="*/ 380 w 400"/>
                <a:gd name="T19" fmla="*/ 220 h 290"/>
                <a:gd name="T20" fmla="*/ 385 w 400"/>
                <a:gd name="T21" fmla="*/ 225 h 290"/>
                <a:gd name="T22" fmla="*/ 385 w 400"/>
                <a:gd name="T23" fmla="*/ 225 h 290"/>
                <a:gd name="T24" fmla="*/ 385 w 400"/>
                <a:gd name="T25" fmla="*/ 233 h 290"/>
                <a:gd name="T26" fmla="*/ 385 w 400"/>
                <a:gd name="T27" fmla="*/ 242 h 290"/>
                <a:gd name="T28" fmla="*/ 380 w 400"/>
                <a:gd name="T29" fmla="*/ 246 h 290"/>
                <a:gd name="T30" fmla="*/ 369 w 400"/>
                <a:gd name="T31" fmla="*/ 251 h 290"/>
                <a:gd name="T32" fmla="*/ 385 w 400"/>
                <a:gd name="T33" fmla="*/ 272 h 290"/>
                <a:gd name="T34" fmla="*/ 375 w 400"/>
                <a:gd name="T35" fmla="*/ 285 h 290"/>
                <a:gd name="T36" fmla="*/ 344 w 400"/>
                <a:gd name="T37" fmla="*/ 285 h 290"/>
                <a:gd name="T38" fmla="*/ 334 w 400"/>
                <a:gd name="T39" fmla="*/ 281 h 290"/>
                <a:gd name="T40" fmla="*/ 313 w 400"/>
                <a:gd name="T41" fmla="*/ 251 h 290"/>
                <a:gd name="T42" fmla="*/ 308 w 400"/>
                <a:gd name="T43" fmla="*/ 255 h 290"/>
                <a:gd name="T44" fmla="*/ 292 w 400"/>
                <a:gd name="T45" fmla="*/ 264 h 290"/>
                <a:gd name="T46" fmla="*/ 267 w 400"/>
                <a:gd name="T47" fmla="*/ 255 h 290"/>
                <a:gd name="T48" fmla="*/ 257 w 400"/>
                <a:gd name="T49" fmla="*/ 268 h 290"/>
                <a:gd name="T50" fmla="*/ 205 w 400"/>
                <a:gd name="T51" fmla="*/ 251 h 290"/>
                <a:gd name="T52" fmla="*/ 180 w 400"/>
                <a:gd name="T53" fmla="*/ 259 h 290"/>
                <a:gd name="T54" fmla="*/ 159 w 400"/>
                <a:gd name="T55" fmla="*/ 255 h 290"/>
                <a:gd name="T56" fmla="*/ 113 w 400"/>
                <a:gd name="T57" fmla="*/ 238 h 290"/>
                <a:gd name="T58" fmla="*/ 87 w 400"/>
                <a:gd name="T59" fmla="*/ 233 h 290"/>
                <a:gd name="T60" fmla="*/ 97 w 400"/>
                <a:gd name="T61" fmla="*/ 212 h 290"/>
                <a:gd name="T62" fmla="*/ 103 w 400"/>
                <a:gd name="T63" fmla="*/ 182 h 290"/>
                <a:gd name="T64" fmla="*/ 92 w 400"/>
                <a:gd name="T65" fmla="*/ 169 h 290"/>
                <a:gd name="T66" fmla="*/ 77 w 400"/>
                <a:gd name="T67" fmla="*/ 169 h 290"/>
                <a:gd name="T68" fmla="*/ 46 w 400"/>
                <a:gd name="T69" fmla="*/ 177 h 290"/>
                <a:gd name="T70" fmla="*/ 20 w 400"/>
                <a:gd name="T71" fmla="*/ 156 h 290"/>
                <a:gd name="T72" fmla="*/ 5 w 400"/>
                <a:gd name="T73" fmla="*/ 134 h 290"/>
                <a:gd name="T74" fmla="*/ 0 w 400"/>
                <a:gd name="T75" fmla="*/ 117 h 290"/>
                <a:gd name="T76" fmla="*/ 10 w 400"/>
                <a:gd name="T77" fmla="*/ 99 h 290"/>
                <a:gd name="T78" fmla="*/ 46 w 400"/>
                <a:gd name="T79" fmla="*/ 86 h 290"/>
                <a:gd name="T80" fmla="*/ 61 w 400"/>
                <a:gd name="T81" fmla="*/ 73 h 290"/>
                <a:gd name="T82" fmla="*/ 113 w 400"/>
                <a:gd name="T83" fmla="*/ 39 h 290"/>
                <a:gd name="T84" fmla="*/ 149 w 400"/>
                <a:gd name="T85" fmla="*/ 0 h 290"/>
                <a:gd name="T86" fmla="*/ 174 w 400"/>
                <a:gd name="T87" fmla="*/ 35 h 290"/>
                <a:gd name="T88" fmla="*/ 190 w 400"/>
                <a:gd name="T89" fmla="*/ 69 h 290"/>
                <a:gd name="T90" fmla="*/ 190 w 400"/>
                <a:gd name="T91" fmla="*/ 99 h 290"/>
                <a:gd name="T92" fmla="*/ 190 w 400"/>
                <a:gd name="T93" fmla="*/ 117 h 290"/>
                <a:gd name="T94" fmla="*/ 205 w 400"/>
                <a:gd name="T95" fmla="*/ 112 h 2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0"/>
                <a:gd name="T145" fmla="*/ 0 h 290"/>
                <a:gd name="T146" fmla="*/ 400 w 400"/>
                <a:gd name="T147" fmla="*/ 290 h 2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0" h="290">
                  <a:moveTo>
                    <a:pt x="226" y="112"/>
                  </a:moveTo>
                  <a:lnTo>
                    <a:pt x="226" y="121"/>
                  </a:lnTo>
                  <a:lnTo>
                    <a:pt x="231" y="121"/>
                  </a:lnTo>
                  <a:lnTo>
                    <a:pt x="241" y="134"/>
                  </a:lnTo>
                  <a:lnTo>
                    <a:pt x="241" y="138"/>
                  </a:lnTo>
                  <a:lnTo>
                    <a:pt x="231" y="147"/>
                  </a:lnTo>
                  <a:lnTo>
                    <a:pt x="231" y="151"/>
                  </a:lnTo>
                  <a:lnTo>
                    <a:pt x="282" y="169"/>
                  </a:lnTo>
                  <a:lnTo>
                    <a:pt x="282" y="156"/>
                  </a:lnTo>
                  <a:lnTo>
                    <a:pt x="292" y="164"/>
                  </a:lnTo>
                  <a:lnTo>
                    <a:pt x="298" y="160"/>
                  </a:lnTo>
                  <a:lnTo>
                    <a:pt x="313" y="182"/>
                  </a:lnTo>
                  <a:lnTo>
                    <a:pt x="349" y="190"/>
                  </a:lnTo>
                  <a:lnTo>
                    <a:pt x="369" y="182"/>
                  </a:lnTo>
                  <a:lnTo>
                    <a:pt x="375" y="182"/>
                  </a:lnTo>
                  <a:lnTo>
                    <a:pt x="400" y="199"/>
                  </a:lnTo>
                  <a:lnTo>
                    <a:pt x="390" y="216"/>
                  </a:lnTo>
                  <a:lnTo>
                    <a:pt x="390" y="220"/>
                  </a:lnTo>
                  <a:lnTo>
                    <a:pt x="385" y="220"/>
                  </a:lnTo>
                  <a:lnTo>
                    <a:pt x="380" y="220"/>
                  </a:lnTo>
                  <a:lnTo>
                    <a:pt x="380" y="225"/>
                  </a:lnTo>
                  <a:lnTo>
                    <a:pt x="385" y="225"/>
                  </a:lnTo>
                  <a:lnTo>
                    <a:pt x="380" y="225"/>
                  </a:lnTo>
                  <a:lnTo>
                    <a:pt x="385" y="225"/>
                  </a:lnTo>
                  <a:lnTo>
                    <a:pt x="380" y="229"/>
                  </a:lnTo>
                  <a:lnTo>
                    <a:pt x="385" y="233"/>
                  </a:lnTo>
                  <a:lnTo>
                    <a:pt x="390" y="238"/>
                  </a:lnTo>
                  <a:lnTo>
                    <a:pt x="385" y="242"/>
                  </a:lnTo>
                  <a:lnTo>
                    <a:pt x="380" y="242"/>
                  </a:lnTo>
                  <a:lnTo>
                    <a:pt x="380" y="246"/>
                  </a:lnTo>
                  <a:lnTo>
                    <a:pt x="375" y="246"/>
                  </a:lnTo>
                  <a:lnTo>
                    <a:pt x="369" y="251"/>
                  </a:lnTo>
                  <a:lnTo>
                    <a:pt x="385" y="259"/>
                  </a:lnTo>
                  <a:lnTo>
                    <a:pt x="385" y="272"/>
                  </a:lnTo>
                  <a:lnTo>
                    <a:pt x="375" y="277"/>
                  </a:lnTo>
                  <a:lnTo>
                    <a:pt x="375" y="285"/>
                  </a:lnTo>
                  <a:lnTo>
                    <a:pt x="354" y="290"/>
                  </a:lnTo>
                  <a:lnTo>
                    <a:pt x="344" y="285"/>
                  </a:lnTo>
                  <a:lnTo>
                    <a:pt x="344" y="281"/>
                  </a:lnTo>
                  <a:lnTo>
                    <a:pt x="334" y="281"/>
                  </a:lnTo>
                  <a:lnTo>
                    <a:pt x="328" y="281"/>
                  </a:lnTo>
                  <a:lnTo>
                    <a:pt x="313" y="251"/>
                  </a:lnTo>
                  <a:lnTo>
                    <a:pt x="308" y="251"/>
                  </a:lnTo>
                  <a:lnTo>
                    <a:pt x="308" y="255"/>
                  </a:lnTo>
                  <a:lnTo>
                    <a:pt x="298" y="255"/>
                  </a:lnTo>
                  <a:lnTo>
                    <a:pt x="292" y="264"/>
                  </a:lnTo>
                  <a:lnTo>
                    <a:pt x="277" y="268"/>
                  </a:lnTo>
                  <a:lnTo>
                    <a:pt x="267" y="255"/>
                  </a:lnTo>
                  <a:lnTo>
                    <a:pt x="262" y="259"/>
                  </a:lnTo>
                  <a:lnTo>
                    <a:pt x="257" y="268"/>
                  </a:lnTo>
                  <a:lnTo>
                    <a:pt x="215" y="255"/>
                  </a:lnTo>
                  <a:lnTo>
                    <a:pt x="205" y="251"/>
                  </a:lnTo>
                  <a:lnTo>
                    <a:pt x="190" y="251"/>
                  </a:lnTo>
                  <a:lnTo>
                    <a:pt x="180" y="259"/>
                  </a:lnTo>
                  <a:lnTo>
                    <a:pt x="174" y="259"/>
                  </a:lnTo>
                  <a:lnTo>
                    <a:pt x="159" y="255"/>
                  </a:lnTo>
                  <a:lnTo>
                    <a:pt x="133" y="242"/>
                  </a:lnTo>
                  <a:lnTo>
                    <a:pt x="113" y="238"/>
                  </a:lnTo>
                  <a:lnTo>
                    <a:pt x="97" y="229"/>
                  </a:lnTo>
                  <a:lnTo>
                    <a:pt x="87" y="233"/>
                  </a:lnTo>
                  <a:lnTo>
                    <a:pt x="77" y="233"/>
                  </a:lnTo>
                  <a:lnTo>
                    <a:pt x="97" y="212"/>
                  </a:lnTo>
                  <a:lnTo>
                    <a:pt x="97" y="186"/>
                  </a:lnTo>
                  <a:lnTo>
                    <a:pt x="103" y="182"/>
                  </a:lnTo>
                  <a:lnTo>
                    <a:pt x="103" y="173"/>
                  </a:lnTo>
                  <a:lnTo>
                    <a:pt x="92" y="169"/>
                  </a:lnTo>
                  <a:lnTo>
                    <a:pt x="82" y="164"/>
                  </a:lnTo>
                  <a:lnTo>
                    <a:pt x="77" y="169"/>
                  </a:lnTo>
                  <a:lnTo>
                    <a:pt x="61" y="182"/>
                  </a:lnTo>
                  <a:lnTo>
                    <a:pt x="46" y="177"/>
                  </a:lnTo>
                  <a:lnTo>
                    <a:pt x="36" y="164"/>
                  </a:lnTo>
                  <a:lnTo>
                    <a:pt x="20" y="156"/>
                  </a:lnTo>
                  <a:lnTo>
                    <a:pt x="15" y="151"/>
                  </a:lnTo>
                  <a:lnTo>
                    <a:pt x="5" y="134"/>
                  </a:lnTo>
                  <a:lnTo>
                    <a:pt x="10" y="125"/>
                  </a:lnTo>
                  <a:lnTo>
                    <a:pt x="0" y="117"/>
                  </a:lnTo>
                  <a:lnTo>
                    <a:pt x="10" y="104"/>
                  </a:lnTo>
                  <a:lnTo>
                    <a:pt x="10" y="99"/>
                  </a:lnTo>
                  <a:lnTo>
                    <a:pt x="26" y="99"/>
                  </a:lnTo>
                  <a:lnTo>
                    <a:pt x="46" y="86"/>
                  </a:lnTo>
                  <a:lnTo>
                    <a:pt x="56" y="82"/>
                  </a:lnTo>
                  <a:lnTo>
                    <a:pt x="61" y="73"/>
                  </a:lnTo>
                  <a:lnTo>
                    <a:pt x="92" y="56"/>
                  </a:lnTo>
                  <a:lnTo>
                    <a:pt x="113" y="39"/>
                  </a:lnTo>
                  <a:lnTo>
                    <a:pt x="133" y="13"/>
                  </a:lnTo>
                  <a:lnTo>
                    <a:pt x="149" y="0"/>
                  </a:lnTo>
                  <a:lnTo>
                    <a:pt x="174" y="22"/>
                  </a:lnTo>
                  <a:lnTo>
                    <a:pt x="174" y="35"/>
                  </a:lnTo>
                  <a:lnTo>
                    <a:pt x="174" y="52"/>
                  </a:lnTo>
                  <a:lnTo>
                    <a:pt x="190" y="69"/>
                  </a:lnTo>
                  <a:lnTo>
                    <a:pt x="185" y="82"/>
                  </a:lnTo>
                  <a:lnTo>
                    <a:pt x="190" y="99"/>
                  </a:lnTo>
                  <a:lnTo>
                    <a:pt x="190" y="108"/>
                  </a:lnTo>
                  <a:lnTo>
                    <a:pt x="190" y="117"/>
                  </a:lnTo>
                  <a:lnTo>
                    <a:pt x="195" y="117"/>
                  </a:lnTo>
                  <a:lnTo>
                    <a:pt x="205" y="112"/>
                  </a:lnTo>
                  <a:lnTo>
                    <a:pt x="226" y="112"/>
                  </a:lnTo>
                  <a:close/>
                </a:path>
              </a:pathLst>
            </a:custGeom>
            <a:grpFill/>
            <a:ln w="7938">
              <a:solidFill>
                <a:srgbClr val="000000"/>
              </a:solidFill>
              <a:prstDash val="solid"/>
              <a:round/>
              <a:headEnd/>
              <a:tailEnd/>
            </a:ln>
          </p:spPr>
          <p:txBody>
            <a:bodyPr/>
            <a:lstStyle/>
            <a:p>
              <a:pPr eaLnBrk="1" hangingPunct="1">
                <a:defRPr/>
              </a:pPr>
              <a:endParaRPr lang="es-ES" sz="1400"/>
            </a:p>
          </p:txBody>
        </p:sp>
        <p:sp>
          <p:nvSpPr>
            <p:cNvPr id="43" name="Freeform 32"/>
            <p:cNvSpPr>
              <a:spLocks/>
            </p:cNvSpPr>
            <p:nvPr/>
          </p:nvSpPr>
          <p:spPr bwMode="auto">
            <a:xfrm>
              <a:off x="4668703" y="2162319"/>
              <a:ext cx="684554" cy="1246514"/>
            </a:xfrm>
            <a:custGeom>
              <a:avLst/>
              <a:gdLst>
                <a:gd name="T0" fmla="*/ 133 w 282"/>
                <a:gd name="T1" fmla="*/ 22 h 394"/>
                <a:gd name="T2" fmla="*/ 149 w 282"/>
                <a:gd name="T3" fmla="*/ 30 h 394"/>
                <a:gd name="T4" fmla="*/ 159 w 282"/>
                <a:gd name="T5" fmla="*/ 56 h 394"/>
                <a:gd name="T6" fmla="*/ 164 w 282"/>
                <a:gd name="T7" fmla="*/ 78 h 394"/>
                <a:gd name="T8" fmla="*/ 164 w 282"/>
                <a:gd name="T9" fmla="*/ 95 h 394"/>
                <a:gd name="T10" fmla="*/ 184 w 282"/>
                <a:gd name="T11" fmla="*/ 100 h 394"/>
                <a:gd name="T12" fmla="*/ 184 w 282"/>
                <a:gd name="T13" fmla="*/ 117 h 394"/>
                <a:gd name="T14" fmla="*/ 195 w 282"/>
                <a:gd name="T15" fmla="*/ 121 h 394"/>
                <a:gd name="T16" fmla="*/ 210 w 282"/>
                <a:gd name="T17" fmla="*/ 130 h 394"/>
                <a:gd name="T18" fmla="*/ 226 w 282"/>
                <a:gd name="T19" fmla="*/ 147 h 394"/>
                <a:gd name="T20" fmla="*/ 246 w 282"/>
                <a:gd name="T21" fmla="*/ 147 h 394"/>
                <a:gd name="T22" fmla="*/ 272 w 282"/>
                <a:gd name="T23" fmla="*/ 156 h 394"/>
                <a:gd name="T24" fmla="*/ 282 w 282"/>
                <a:gd name="T25" fmla="*/ 199 h 394"/>
                <a:gd name="T26" fmla="*/ 236 w 282"/>
                <a:gd name="T27" fmla="*/ 234 h 394"/>
                <a:gd name="T28" fmla="*/ 226 w 282"/>
                <a:gd name="T29" fmla="*/ 229 h 394"/>
                <a:gd name="T30" fmla="*/ 210 w 282"/>
                <a:gd name="T31" fmla="*/ 234 h 394"/>
                <a:gd name="T32" fmla="*/ 210 w 282"/>
                <a:gd name="T33" fmla="*/ 251 h 394"/>
                <a:gd name="T34" fmla="*/ 200 w 282"/>
                <a:gd name="T35" fmla="*/ 255 h 394"/>
                <a:gd name="T36" fmla="*/ 169 w 282"/>
                <a:gd name="T37" fmla="*/ 268 h 394"/>
                <a:gd name="T38" fmla="*/ 159 w 282"/>
                <a:gd name="T39" fmla="*/ 286 h 394"/>
                <a:gd name="T40" fmla="*/ 169 w 282"/>
                <a:gd name="T41" fmla="*/ 294 h 394"/>
                <a:gd name="T42" fmla="*/ 164 w 282"/>
                <a:gd name="T43" fmla="*/ 320 h 394"/>
                <a:gd name="T44" fmla="*/ 179 w 282"/>
                <a:gd name="T45" fmla="*/ 333 h 394"/>
                <a:gd name="T46" fmla="*/ 143 w 282"/>
                <a:gd name="T47" fmla="*/ 346 h 394"/>
                <a:gd name="T48" fmla="*/ 138 w 282"/>
                <a:gd name="T49" fmla="*/ 381 h 394"/>
                <a:gd name="T50" fmla="*/ 118 w 282"/>
                <a:gd name="T51" fmla="*/ 381 h 394"/>
                <a:gd name="T52" fmla="*/ 118 w 282"/>
                <a:gd name="T53" fmla="*/ 389 h 394"/>
                <a:gd name="T54" fmla="*/ 87 w 282"/>
                <a:gd name="T55" fmla="*/ 394 h 394"/>
                <a:gd name="T56" fmla="*/ 82 w 282"/>
                <a:gd name="T57" fmla="*/ 385 h 394"/>
                <a:gd name="T58" fmla="*/ 77 w 282"/>
                <a:gd name="T59" fmla="*/ 359 h 394"/>
                <a:gd name="T60" fmla="*/ 66 w 282"/>
                <a:gd name="T61" fmla="*/ 329 h 394"/>
                <a:gd name="T62" fmla="*/ 66 w 282"/>
                <a:gd name="T63" fmla="*/ 299 h 394"/>
                <a:gd name="T64" fmla="*/ 46 w 282"/>
                <a:gd name="T65" fmla="*/ 247 h 394"/>
                <a:gd name="T66" fmla="*/ 41 w 282"/>
                <a:gd name="T67" fmla="*/ 238 h 394"/>
                <a:gd name="T68" fmla="*/ 56 w 282"/>
                <a:gd name="T69" fmla="*/ 221 h 394"/>
                <a:gd name="T70" fmla="*/ 82 w 282"/>
                <a:gd name="T71" fmla="*/ 221 h 394"/>
                <a:gd name="T72" fmla="*/ 102 w 282"/>
                <a:gd name="T73" fmla="*/ 221 h 394"/>
                <a:gd name="T74" fmla="*/ 97 w 282"/>
                <a:gd name="T75" fmla="*/ 216 h 394"/>
                <a:gd name="T76" fmla="*/ 97 w 282"/>
                <a:gd name="T77" fmla="*/ 212 h 394"/>
                <a:gd name="T78" fmla="*/ 66 w 282"/>
                <a:gd name="T79" fmla="*/ 203 h 394"/>
                <a:gd name="T80" fmla="*/ 56 w 282"/>
                <a:gd name="T81" fmla="*/ 195 h 394"/>
                <a:gd name="T82" fmla="*/ 61 w 282"/>
                <a:gd name="T83" fmla="*/ 190 h 394"/>
                <a:gd name="T84" fmla="*/ 56 w 282"/>
                <a:gd name="T85" fmla="*/ 186 h 394"/>
                <a:gd name="T86" fmla="*/ 41 w 282"/>
                <a:gd name="T87" fmla="*/ 160 h 394"/>
                <a:gd name="T88" fmla="*/ 36 w 282"/>
                <a:gd name="T89" fmla="*/ 147 h 394"/>
                <a:gd name="T90" fmla="*/ 20 w 282"/>
                <a:gd name="T91" fmla="*/ 143 h 394"/>
                <a:gd name="T92" fmla="*/ 46 w 282"/>
                <a:gd name="T93" fmla="*/ 95 h 394"/>
                <a:gd name="T94" fmla="*/ 61 w 282"/>
                <a:gd name="T95" fmla="*/ 91 h 394"/>
                <a:gd name="T96" fmla="*/ 72 w 282"/>
                <a:gd name="T97" fmla="*/ 78 h 394"/>
                <a:gd name="T98" fmla="*/ 61 w 282"/>
                <a:gd name="T99" fmla="*/ 61 h 394"/>
                <a:gd name="T100" fmla="*/ 51 w 282"/>
                <a:gd name="T101" fmla="*/ 65 h 394"/>
                <a:gd name="T102" fmla="*/ 41 w 282"/>
                <a:gd name="T103" fmla="*/ 48 h 394"/>
                <a:gd name="T104" fmla="*/ 82 w 282"/>
                <a:gd name="T105" fmla="*/ 35 h 394"/>
                <a:gd name="T106" fmla="*/ 107 w 282"/>
                <a:gd name="T107" fmla="*/ 0 h 394"/>
                <a:gd name="T108" fmla="*/ 143 w 282"/>
                <a:gd name="T109" fmla="*/ 0 h 3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2"/>
                <a:gd name="T166" fmla="*/ 0 h 394"/>
                <a:gd name="T167" fmla="*/ 282 w 282"/>
                <a:gd name="T168" fmla="*/ 394 h 39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2" h="394">
                  <a:moveTo>
                    <a:pt x="154" y="13"/>
                  </a:moveTo>
                  <a:lnTo>
                    <a:pt x="133" y="22"/>
                  </a:lnTo>
                  <a:lnTo>
                    <a:pt x="138" y="30"/>
                  </a:lnTo>
                  <a:lnTo>
                    <a:pt x="149" y="30"/>
                  </a:lnTo>
                  <a:lnTo>
                    <a:pt x="154" y="35"/>
                  </a:lnTo>
                  <a:lnTo>
                    <a:pt x="159" y="56"/>
                  </a:lnTo>
                  <a:lnTo>
                    <a:pt x="154" y="74"/>
                  </a:lnTo>
                  <a:lnTo>
                    <a:pt x="164" y="78"/>
                  </a:lnTo>
                  <a:lnTo>
                    <a:pt x="169" y="82"/>
                  </a:lnTo>
                  <a:lnTo>
                    <a:pt x="164" y="95"/>
                  </a:lnTo>
                  <a:lnTo>
                    <a:pt x="174" y="95"/>
                  </a:lnTo>
                  <a:lnTo>
                    <a:pt x="184" y="100"/>
                  </a:lnTo>
                  <a:lnTo>
                    <a:pt x="190" y="108"/>
                  </a:lnTo>
                  <a:lnTo>
                    <a:pt x="184" y="117"/>
                  </a:lnTo>
                  <a:lnTo>
                    <a:pt x="190" y="126"/>
                  </a:lnTo>
                  <a:lnTo>
                    <a:pt x="195" y="121"/>
                  </a:lnTo>
                  <a:lnTo>
                    <a:pt x="200" y="130"/>
                  </a:lnTo>
                  <a:lnTo>
                    <a:pt x="210" y="130"/>
                  </a:lnTo>
                  <a:lnTo>
                    <a:pt x="215" y="147"/>
                  </a:lnTo>
                  <a:lnTo>
                    <a:pt x="226" y="147"/>
                  </a:lnTo>
                  <a:lnTo>
                    <a:pt x="236" y="156"/>
                  </a:lnTo>
                  <a:lnTo>
                    <a:pt x="246" y="147"/>
                  </a:lnTo>
                  <a:lnTo>
                    <a:pt x="272" y="152"/>
                  </a:lnTo>
                  <a:lnTo>
                    <a:pt x="272" y="156"/>
                  </a:lnTo>
                  <a:lnTo>
                    <a:pt x="272" y="195"/>
                  </a:lnTo>
                  <a:lnTo>
                    <a:pt x="282" y="199"/>
                  </a:lnTo>
                  <a:lnTo>
                    <a:pt x="282" y="203"/>
                  </a:lnTo>
                  <a:lnTo>
                    <a:pt x="236" y="234"/>
                  </a:lnTo>
                  <a:lnTo>
                    <a:pt x="231" y="234"/>
                  </a:lnTo>
                  <a:lnTo>
                    <a:pt x="226" y="229"/>
                  </a:lnTo>
                  <a:lnTo>
                    <a:pt x="215" y="234"/>
                  </a:lnTo>
                  <a:lnTo>
                    <a:pt x="210" y="234"/>
                  </a:lnTo>
                  <a:lnTo>
                    <a:pt x="215" y="238"/>
                  </a:lnTo>
                  <a:lnTo>
                    <a:pt x="210" y="251"/>
                  </a:lnTo>
                  <a:lnTo>
                    <a:pt x="210" y="260"/>
                  </a:lnTo>
                  <a:lnTo>
                    <a:pt x="200" y="255"/>
                  </a:lnTo>
                  <a:lnTo>
                    <a:pt x="184" y="260"/>
                  </a:lnTo>
                  <a:lnTo>
                    <a:pt x="169" y="268"/>
                  </a:lnTo>
                  <a:lnTo>
                    <a:pt x="154" y="281"/>
                  </a:lnTo>
                  <a:lnTo>
                    <a:pt x="159" y="286"/>
                  </a:lnTo>
                  <a:lnTo>
                    <a:pt x="164" y="281"/>
                  </a:lnTo>
                  <a:lnTo>
                    <a:pt x="169" y="294"/>
                  </a:lnTo>
                  <a:lnTo>
                    <a:pt x="164" y="307"/>
                  </a:lnTo>
                  <a:lnTo>
                    <a:pt x="164" y="320"/>
                  </a:lnTo>
                  <a:lnTo>
                    <a:pt x="179" y="325"/>
                  </a:lnTo>
                  <a:lnTo>
                    <a:pt x="179" y="333"/>
                  </a:lnTo>
                  <a:lnTo>
                    <a:pt x="169" y="346"/>
                  </a:lnTo>
                  <a:lnTo>
                    <a:pt x="143" y="346"/>
                  </a:lnTo>
                  <a:lnTo>
                    <a:pt x="128" y="363"/>
                  </a:lnTo>
                  <a:lnTo>
                    <a:pt x="138" y="381"/>
                  </a:lnTo>
                  <a:lnTo>
                    <a:pt x="123" y="376"/>
                  </a:lnTo>
                  <a:lnTo>
                    <a:pt x="118" y="381"/>
                  </a:lnTo>
                  <a:lnTo>
                    <a:pt x="123" y="385"/>
                  </a:lnTo>
                  <a:lnTo>
                    <a:pt x="118" y="389"/>
                  </a:lnTo>
                  <a:lnTo>
                    <a:pt x="97" y="389"/>
                  </a:lnTo>
                  <a:lnTo>
                    <a:pt x="87" y="394"/>
                  </a:lnTo>
                  <a:lnTo>
                    <a:pt x="82" y="394"/>
                  </a:lnTo>
                  <a:lnTo>
                    <a:pt x="82" y="385"/>
                  </a:lnTo>
                  <a:lnTo>
                    <a:pt x="82" y="376"/>
                  </a:lnTo>
                  <a:lnTo>
                    <a:pt x="77" y="359"/>
                  </a:lnTo>
                  <a:lnTo>
                    <a:pt x="82" y="346"/>
                  </a:lnTo>
                  <a:lnTo>
                    <a:pt x="66" y="329"/>
                  </a:lnTo>
                  <a:lnTo>
                    <a:pt x="66" y="312"/>
                  </a:lnTo>
                  <a:lnTo>
                    <a:pt x="66" y="299"/>
                  </a:lnTo>
                  <a:lnTo>
                    <a:pt x="41" y="277"/>
                  </a:lnTo>
                  <a:lnTo>
                    <a:pt x="46" y="247"/>
                  </a:lnTo>
                  <a:lnTo>
                    <a:pt x="56" y="247"/>
                  </a:lnTo>
                  <a:lnTo>
                    <a:pt x="41" y="238"/>
                  </a:lnTo>
                  <a:lnTo>
                    <a:pt x="46" y="225"/>
                  </a:lnTo>
                  <a:lnTo>
                    <a:pt x="56" y="221"/>
                  </a:lnTo>
                  <a:lnTo>
                    <a:pt x="72" y="221"/>
                  </a:lnTo>
                  <a:lnTo>
                    <a:pt x="82" y="221"/>
                  </a:lnTo>
                  <a:lnTo>
                    <a:pt x="87" y="225"/>
                  </a:lnTo>
                  <a:lnTo>
                    <a:pt x="102" y="221"/>
                  </a:lnTo>
                  <a:lnTo>
                    <a:pt x="107" y="225"/>
                  </a:lnTo>
                  <a:lnTo>
                    <a:pt x="97" y="216"/>
                  </a:lnTo>
                  <a:lnTo>
                    <a:pt x="107" y="216"/>
                  </a:lnTo>
                  <a:lnTo>
                    <a:pt x="97" y="212"/>
                  </a:lnTo>
                  <a:lnTo>
                    <a:pt x="82" y="212"/>
                  </a:lnTo>
                  <a:lnTo>
                    <a:pt x="66" y="203"/>
                  </a:lnTo>
                  <a:lnTo>
                    <a:pt x="56" y="199"/>
                  </a:lnTo>
                  <a:lnTo>
                    <a:pt x="56" y="195"/>
                  </a:lnTo>
                  <a:lnTo>
                    <a:pt x="66" y="195"/>
                  </a:lnTo>
                  <a:lnTo>
                    <a:pt x="61" y="190"/>
                  </a:lnTo>
                  <a:lnTo>
                    <a:pt x="61" y="186"/>
                  </a:lnTo>
                  <a:lnTo>
                    <a:pt x="56" y="186"/>
                  </a:lnTo>
                  <a:lnTo>
                    <a:pt x="41" y="178"/>
                  </a:lnTo>
                  <a:lnTo>
                    <a:pt x="41" y="160"/>
                  </a:lnTo>
                  <a:lnTo>
                    <a:pt x="30" y="156"/>
                  </a:lnTo>
                  <a:lnTo>
                    <a:pt x="36" y="147"/>
                  </a:lnTo>
                  <a:lnTo>
                    <a:pt x="30" y="143"/>
                  </a:lnTo>
                  <a:lnTo>
                    <a:pt x="20" y="143"/>
                  </a:lnTo>
                  <a:lnTo>
                    <a:pt x="0" y="121"/>
                  </a:lnTo>
                  <a:lnTo>
                    <a:pt x="46" y="95"/>
                  </a:lnTo>
                  <a:lnTo>
                    <a:pt x="56" y="100"/>
                  </a:lnTo>
                  <a:lnTo>
                    <a:pt x="61" y="91"/>
                  </a:lnTo>
                  <a:lnTo>
                    <a:pt x="66" y="87"/>
                  </a:lnTo>
                  <a:lnTo>
                    <a:pt x="72" y="78"/>
                  </a:lnTo>
                  <a:lnTo>
                    <a:pt x="72" y="65"/>
                  </a:lnTo>
                  <a:lnTo>
                    <a:pt x="61" y="61"/>
                  </a:lnTo>
                  <a:lnTo>
                    <a:pt x="56" y="69"/>
                  </a:lnTo>
                  <a:lnTo>
                    <a:pt x="51" y="65"/>
                  </a:lnTo>
                  <a:lnTo>
                    <a:pt x="46" y="65"/>
                  </a:lnTo>
                  <a:lnTo>
                    <a:pt x="41" y="48"/>
                  </a:lnTo>
                  <a:lnTo>
                    <a:pt x="66" y="35"/>
                  </a:lnTo>
                  <a:lnTo>
                    <a:pt x="82" y="35"/>
                  </a:lnTo>
                  <a:lnTo>
                    <a:pt x="92" y="9"/>
                  </a:lnTo>
                  <a:lnTo>
                    <a:pt x="107" y="0"/>
                  </a:lnTo>
                  <a:lnTo>
                    <a:pt x="128" y="13"/>
                  </a:lnTo>
                  <a:lnTo>
                    <a:pt x="143" y="0"/>
                  </a:lnTo>
                  <a:lnTo>
                    <a:pt x="154" y="13"/>
                  </a:lnTo>
                  <a:close/>
                </a:path>
              </a:pathLst>
            </a:custGeom>
            <a:grpFill/>
            <a:ln w="7938">
              <a:solidFill>
                <a:srgbClr val="000000"/>
              </a:solidFill>
              <a:prstDash val="solid"/>
              <a:round/>
              <a:headEnd/>
              <a:tailEnd/>
            </a:ln>
          </p:spPr>
          <p:txBody>
            <a:bodyPr/>
            <a:lstStyle/>
            <a:p>
              <a:pPr eaLnBrk="1" hangingPunct="1">
                <a:defRPr/>
              </a:pPr>
              <a:endParaRPr lang="es-ES" sz="1400"/>
            </a:p>
          </p:txBody>
        </p:sp>
        <p:sp>
          <p:nvSpPr>
            <p:cNvPr id="44" name="Freeform 33"/>
            <p:cNvSpPr>
              <a:spLocks/>
            </p:cNvSpPr>
            <p:nvPr/>
          </p:nvSpPr>
          <p:spPr bwMode="auto">
            <a:xfrm>
              <a:off x="4955148" y="2203448"/>
              <a:ext cx="723394" cy="1464812"/>
            </a:xfrm>
            <a:custGeom>
              <a:avLst/>
              <a:gdLst>
                <a:gd name="T0" fmla="*/ 282 w 298"/>
                <a:gd name="T1" fmla="*/ 190 h 463"/>
                <a:gd name="T2" fmla="*/ 241 w 298"/>
                <a:gd name="T3" fmla="*/ 286 h 463"/>
                <a:gd name="T4" fmla="*/ 236 w 298"/>
                <a:gd name="T5" fmla="*/ 333 h 463"/>
                <a:gd name="T6" fmla="*/ 236 w 298"/>
                <a:gd name="T7" fmla="*/ 372 h 463"/>
                <a:gd name="T8" fmla="*/ 236 w 298"/>
                <a:gd name="T9" fmla="*/ 402 h 463"/>
                <a:gd name="T10" fmla="*/ 226 w 298"/>
                <a:gd name="T11" fmla="*/ 424 h 463"/>
                <a:gd name="T12" fmla="*/ 231 w 298"/>
                <a:gd name="T13" fmla="*/ 428 h 463"/>
                <a:gd name="T14" fmla="*/ 226 w 298"/>
                <a:gd name="T15" fmla="*/ 463 h 463"/>
                <a:gd name="T16" fmla="*/ 200 w 298"/>
                <a:gd name="T17" fmla="*/ 450 h 463"/>
                <a:gd name="T18" fmla="*/ 179 w 298"/>
                <a:gd name="T19" fmla="*/ 450 h 463"/>
                <a:gd name="T20" fmla="*/ 143 w 298"/>
                <a:gd name="T21" fmla="*/ 446 h 463"/>
                <a:gd name="T22" fmla="*/ 72 w 298"/>
                <a:gd name="T23" fmla="*/ 424 h 463"/>
                <a:gd name="T24" fmla="*/ 56 w 298"/>
                <a:gd name="T25" fmla="*/ 433 h 463"/>
                <a:gd name="T26" fmla="*/ 15 w 298"/>
                <a:gd name="T27" fmla="*/ 402 h 463"/>
                <a:gd name="T28" fmla="*/ 0 w 298"/>
                <a:gd name="T29" fmla="*/ 385 h 463"/>
                <a:gd name="T30" fmla="*/ 0 w 298"/>
                <a:gd name="T31" fmla="*/ 368 h 463"/>
                <a:gd name="T32" fmla="*/ 10 w 298"/>
                <a:gd name="T33" fmla="*/ 350 h 463"/>
                <a:gd name="T34" fmla="*/ 61 w 298"/>
                <a:gd name="T35" fmla="*/ 320 h 463"/>
                <a:gd name="T36" fmla="*/ 46 w 298"/>
                <a:gd name="T37" fmla="*/ 294 h 463"/>
                <a:gd name="T38" fmla="*/ 41 w 298"/>
                <a:gd name="T39" fmla="*/ 273 h 463"/>
                <a:gd name="T40" fmla="*/ 66 w 298"/>
                <a:gd name="T41" fmla="*/ 247 h 463"/>
                <a:gd name="T42" fmla="*/ 92 w 298"/>
                <a:gd name="T43" fmla="*/ 238 h 463"/>
                <a:gd name="T44" fmla="*/ 97 w 298"/>
                <a:gd name="T45" fmla="*/ 221 h 463"/>
                <a:gd name="T46" fmla="*/ 118 w 298"/>
                <a:gd name="T47" fmla="*/ 221 h 463"/>
                <a:gd name="T48" fmla="*/ 154 w 298"/>
                <a:gd name="T49" fmla="*/ 182 h 463"/>
                <a:gd name="T50" fmla="*/ 128 w 298"/>
                <a:gd name="T51" fmla="*/ 134 h 463"/>
                <a:gd name="T52" fmla="*/ 97 w 298"/>
                <a:gd name="T53" fmla="*/ 134 h 463"/>
                <a:gd name="T54" fmla="*/ 77 w 298"/>
                <a:gd name="T55" fmla="*/ 108 h 463"/>
                <a:gd name="T56" fmla="*/ 72 w 298"/>
                <a:gd name="T57" fmla="*/ 95 h 463"/>
                <a:gd name="T58" fmla="*/ 46 w 298"/>
                <a:gd name="T59" fmla="*/ 82 h 463"/>
                <a:gd name="T60" fmla="*/ 36 w 298"/>
                <a:gd name="T61" fmla="*/ 61 h 463"/>
                <a:gd name="T62" fmla="*/ 31 w 298"/>
                <a:gd name="T63" fmla="*/ 17 h 463"/>
                <a:gd name="T64" fmla="*/ 36 w 298"/>
                <a:gd name="T65" fmla="*/ 0 h 463"/>
                <a:gd name="T66" fmla="*/ 61 w 298"/>
                <a:gd name="T67" fmla="*/ 13 h 463"/>
                <a:gd name="T68" fmla="*/ 66 w 298"/>
                <a:gd name="T69" fmla="*/ 39 h 463"/>
                <a:gd name="T70" fmla="*/ 72 w 298"/>
                <a:gd name="T71" fmla="*/ 61 h 463"/>
                <a:gd name="T72" fmla="*/ 92 w 298"/>
                <a:gd name="T73" fmla="*/ 95 h 463"/>
                <a:gd name="T74" fmla="*/ 118 w 298"/>
                <a:gd name="T75" fmla="*/ 108 h 463"/>
                <a:gd name="T76" fmla="*/ 149 w 298"/>
                <a:gd name="T77" fmla="*/ 117 h 463"/>
                <a:gd name="T78" fmla="*/ 174 w 298"/>
                <a:gd name="T79" fmla="*/ 126 h 463"/>
                <a:gd name="T80" fmla="*/ 179 w 298"/>
                <a:gd name="T81" fmla="*/ 134 h 463"/>
                <a:gd name="T82" fmla="*/ 205 w 298"/>
                <a:gd name="T83" fmla="*/ 139 h 463"/>
                <a:gd name="T84" fmla="*/ 246 w 298"/>
                <a:gd name="T85" fmla="*/ 139 h 463"/>
                <a:gd name="T86" fmla="*/ 251 w 298"/>
                <a:gd name="T87" fmla="*/ 147 h 463"/>
                <a:gd name="T88" fmla="*/ 272 w 298"/>
                <a:gd name="T89" fmla="*/ 147 h 463"/>
                <a:gd name="T90" fmla="*/ 298 w 298"/>
                <a:gd name="T91" fmla="*/ 143 h 46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8"/>
                <a:gd name="T139" fmla="*/ 0 h 463"/>
                <a:gd name="T140" fmla="*/ 298 w 298"/>
                <a:gd name="T141" fmla="*/ 463 h 46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8" h="463">
                  <a:moveTo>
                    <a:pt x="298" y="143"/>
                  </a:moveTo>
                  <a:lnTo>
                    <a:pt x="298" y="165"/>
                  </a:lnTo>
                  <a:lnTo>
                    <a:pt x="282" y="190"/>
                  </a:lnTo>
                  <a:lnTo>
                    <a:pt x="262" y="216"/>
                  </a:lnTo>
                  <a:lnTo>
                    <a:pt x="251" y="247"/>
                  </a:lnTo>
                  <a:lnTo>
                    <a:pt x="241" y="286"/>
                  </a:lnTo>
                  <a:lnTo>
                    <a:pt x="241" y="329"/>
                  </a:lnTo>
                  <a:lnTo>
                    <a:pt x="231" y="329"/>
                  </a:lnTo>
                  <a:lnTo>
                    <a:pt x="236" y="333"/>
                  </a:lnTo>
                  <a:lnTo>
                    <a:pt x="236" y="342"/>
                  </a:lnTo>
                  <a:lnTo>
                    <a:pt x="241" y="333"/>
                  </a:lnTo>
                  <a:lnTo>
                    <a:pt x="236" y="372"/>
                  </a:lnTo>
                  <a:lnTo>
                    <a:pt x="236" y="407"/>
                  </a:lnTo>
                  <a:lnTo>
                    <a:pt x="236" y="411"/>
                  </a:lnTo>
                  <a:lnTo>
                    <a:pt x="236" y="402"/>
                  </a:lnTo>
                  <a:lnTo>
                    <a:pt x="231" y="415"/>
                  </a:lnTo>
                  <a:lnTo>
                    <a:pt x="226" y="420"/>
                  </a:lnTo>
                  <a:lnTo>
                    <a:pt x="226" y="424"/>
                  </a:lnTo>
                  <a:lnTo>
                    <a:pt x="220" y="433"/>
                  </a:lnTo>
                  <a:lnTo>
                    <a:pt x="226" y="433"/>
                  </a:lnTo>
                  <a:lnTo>
                    <a:pt x="231" y="428"/>
                  </a:lnTo>
                  <a:lnTo>
                    <a:pt x="226" y="437"/>
                  </a:lnTo>
                  <a:lnTo>
                    <a:pt x="236" y="459"/>
                  </a:lnTo>
                  <a:lnTo>
                    <a:pt x="226" y="463"/>
                  </a:lnTo>
                  <a:lnTo>
                    <a:pt x="220" y="459"/>
                  </a:lnTo>
                  <a:lnTo>
                    <a:pt x="220" y="454"/>
                  </a:lnTo>
                  <a:lnTo>
                    <a:pt x="200" y="450"/>
                  </a:lnTo>
                  <a:lnTo>
                    <a:pt x="190" y="441"/>
                  </a:lnTo>
                  <a:lnTo>
                    <a:pt x="179" y="441"/>
                  </a:lnTo>
                  <a:lnTo>
                    <a:pt x="179" y="450"/>
                  </a:lnTo>
                  <a:lnTo>
                    <a:pt x="159" y="446"/>
                  </a:lnTo>
                  <a:lnTo>
                    <a:pt x="149" y="446"/>
                  </a:lnTo>
                  <a:lnTo>
                    <a:pt x="143" y="446"/>
                  </a:lnTo>
                  <a:lnTo>
                    <a:pt x="123" y="454"/>
                  </a:lnTo>
                  <a:lnTo>
                    <a:pt x="87" y="446"/>
                  </a:lnTo>
                  <a:lnTo>
                    <a:pt x="72" y="424"/>
                  </a:lnTo>
                  <a:lnTo>
                    <a:pt x="66" y="428"/>
                  </a:lnTo>
                  <a:lnTo>
                    <a:pt x="56" y="420"/>
                  </a:lnTo>
                  <a:lnTo>
                    <a:pt x="56" y="433"/>
                  </a:lnTo>
                  <a:lnTo>
                    <a:pt x="5" y="415"/>
                  </a:lnTo>
                  <a:lnTo>
                    <a:pt x="5" y="411"/>
                  </a:lnTo>
                  <a:lnTo>
                    <a:pt x="15" y="402"/>
                  </a:lnTo>
                  <a:lnTo>
                    <a:pt x="15" y="398"/>
                  </a:lnTo>
                  <a:lnTo>
                    <a:pt x="5" y="385"/>
                  </a:lnTo>
                  <a:lnTo>
                    <a:pt x="0" y="385"/>
                  </a:lnTo>
                  <a:lnTo>
                    <a:pt x="0" y="376"/>
                  </a:lnTo>
                  <a:lnTo>
                    <a:pt x="5" y="372"/>
                  </a:lnTo>
                  <a:lnTo>
                    <a:pt x="0" y="368"/>
                  </a:lnTo>
                  <a:lnTo>
                    <a:pt x="5" y="363"/>
                  </a:lnTo>
                  <a:lnTo>
                    <a:pt x="20" y="368"/>
                  </a:lnTo>
                  <a:lnTo>
                    <a:pt x="10" y="350"/>
                  </a:lnTo>
                  <a:lnTo>
                    <a:pt x="25" y="333"/>
                  </a:lnTo>
                  <a:lnTo>
                    <a:pt x="51" y="333"/>
                  </a:lnTo>
                  <a:lnTo>
                    <a:pt x="61" y="320"/>
                  </a:lnTo>
                  <a:lnTo>
                    <a:pt x="61" y="312"/>
                  </a:lnTo>
                  <a:lnTo>
                    <a:pt x="46" y="307"/>
                  </a:lnTo>
                  <a:lnTo>
                    <a:pt x="46" y="294"/>
                  </a:lnTo>
                  <a:lnTo>
                    <a:pt x="51" y="281"/>
                  </a:lnTo>
                  <a:lnTo>
                    <a:pt x="46" y="268"/>
                  </a:lnTo>
                  <a:lnTo>
                    <a:pt x="41" y="273"/>
                  </a:lnTo>
                  <a:lnTo>
                    <a:pt x="36" y="268"/>
                  </a:lnTo>
                  <a:lnTo>
                    <a:pt x="51" y="255"/>
                  </a:lnTo>
                  <a:lnTo>
                    <a:pt x="66" y="247"/>
                  </a:lnTo>
                  <a:lnTo>
                    <a:pt x="82" y="242"/>
                  </a:lnTo>
                  <a:lnTo>
                    <a:pt x="92" y="247"/>
                  </a:lnTo>
                  <a:lnTo>
                    <a:pt x="92" y="238"/>
                  </a:lnTo>
                  <a:lnTo>
                    <a:pt x="97" y="225"/>
                  </a:lnTo>
                  <a:lnTo>
                    <a:pt x="92" y="221"/>
                  </a:lnTo>
                  <a:lnTo>
                    <a:pt x="97" y="221"/>
                  </a:lnTo>
                  <a:lnTo>
                    <a:pt x="108" y="216"/>
                  </a:lnTo>
                  <a:lnTo>
                    <a:pt x="113" y="221"/>
                  </a:lnTo>
                  <a:lnTo>
                    <a:pt x="118" y="221"/>
                  </a:lnTo>
                  <a:lnTo>
                    <a:pt x="164" y="190"/>
                  </a:lnTo>
                  <a:lnTo>
                    <a:pt x="164" y="186"/>
                  </a:lnTo>
                  <a:lnTo>
                    <a:pt x="154" y="182"/>
                  </a:lnTo>
                  <a:lnTo>
                    <a:pt x="154" y="143"/>
                  </a:lnTo>
                  <a:lnTo>
                    <a:pt x="154" y="139"/>
                  </a:lnTo>
                  <a:lnTo>
                    <a:pt x="128" y="134"/>
                  </a:lnTo>
                  <a:lnTo>
                    <a:pt x="118" y="143"/>
                  </a:lnTo>
                  <a:lnTo>
                    <a:pt x="108" y="134"/>
                  </a:lnTo>
                  <a:lnTo>
                    <a:pt x="97" y="134"/>
                  </a:lnTo>
                  <a:lnTo>
                    <a:pt x="92" y="117"/>
                  </a:lnTo>
                  <a:lnTo>
                    <a:pt x="82" y="117"/>
                  </a:lnTo>
                  <a:lnTo>
                    <a:pt x="77" y="108"/>
                  </a:lnTo>
                  <a:lnTo>
                    <a:pt x="72" y="113"/>
                  </a:lnTo>
                  <a:lnTo>
                    <a:pt x="66" y="104"/>
                  </a:lnTo>
                  <a:lnTo>
                    <a:pt x="72" y="95"/>
                  </a:lnTo>
                  <a:lnTo>
                    <a:pt x="66" y="87"/>
                  </a:lnTo>
                  <a:lnTo>
                    <a:pt x="56" y="82"/>
                  </a:lnTo>
                  <a:lnTo>
                    <a:pt x="46" y="82"/>
                  </a:lnTo>
                  <a:lnTo>
                    <a:pt x="51" y="69"/>
                  </a:lnTo>
                  <a:lnTo>
                    <a:pt x="46" y="65"/>
                  </a:lnTo>
                  <a:lnTo>
                    <a:pt x="36" y="61"/>
                  </a:lnTo>
                  <a:lnTo>
                    <a:pt x="41" y="43"/>
                  </a:lnTo>
                  <a:lnTo>
                    <a:pt x="36" y="22"/>
                  </a:lnTo>
                  <a:lnTo>
                    <a:pt x="31" y="17"/>
                  </a:lnTo>
                  <a:lnTo>
                    <a:pt x="20" y="17"/>
                  </a:lnTo>
                  <a:lnTo>
                    <a:pt x="15" y="9"/>
                  </a:lnTo>
                  <a:lnTo>
                    <a:pt x="36" y="0"/>
                  </a:lnTo>
                  <a:lnTo>
                    <a:pt x="56" y="5"/>
                  </a:lnTo>
                  <a:lnTo>
                    <a:pt x="56" y="13"/>
                  </a:lnTo>
                  <a:lnTo>
                    <a:pt x="61" y="13"/>
                  </a:lnTo>
                  <a:lnTo>
                    <a:pt x="56" y="26"/>
                  </a:lnTo>
                  <a:lnTo>
                    <a:pt x="61" y="30"/>
                  </a:lnTo>
                  <a:lnTo>
                    <a:pt x="66" y="39"/>
                  </a:lnTo>
                  <a:lnTo>
                    <a:pt x="61" y="52"/>
                  </a:lnTo>
                  <a:lnTo>
                    <a:pt x="72" y="56"/>
                  </a:lnTo>
                  <a:lnTo>
                    <a:pt x="72" y="61"/>
                  </a:lnTo>
                  <a:lnTo>
                    <a:pt x="82" y="69"/>
                  </a:lnTo>
                  <a:lnTo>
                    <a:pt x="92" y="91"/>
                  </a:lnTo>
                  <a:lnTo>
                    <a:pt x="92" y="95"/>
                  </a:lnTo>
                  <a:lnTo>
                    <a:pt x="97" y="100"/>
                  </a:lnTo>
                  <a:lnTo>
                    <a:pt x="97" y="104"/>
                  </a:lnTo>
                  <a:lnTo>
                    <a:pt x="118" y="108"/>
                  </a:lnTo>
                  <a:lnTo>
                    <a:pt x="128" y="108"/>
                  </a:lnTo>
                  <a:lnTo>
                    <a:pt x="143" y="121"/>
                  </a:lnTo>
                  <a:lnTo>
                    <a:pt x="149" y="117"/>
                  </a:lnTo>
                  <a:lnTo>
                    <a:pt x="164" y="126"/>
                  </a:lnTo>
                  <a:lnTo>
                    <a:pt x="164" y="121"/>
                  </a:lnTo>
                  <a:lnTo>
                    <a:pt x="174" y="126"/>
                  </a:lnTo>
                  <a:lnTo>
                    <a:pt x="179" y="130"/>
                  </a:lnTo>
                  <a:lnTo>
                    <a:pt x="185" y="130"/>
                  </a:lnTo>
                  <a:lnTo>
                    <a:pt x="179" y="134"/>
                  </a:lnTo>
                  <a:lnTo>
                    <a:pt x="190" y="134"/>
                  </a:lnTo>
                  <a:lnTo>
                    <a:pt x="205" y="134"/>
                  </a:lnTo>
                  <a:lnTo>
                    <a:pt x="205" y="139"/>
                  </a:lnTo>
                  <a:lnTo>
                    <a:pt x="205" y="134"/>
                  </a:lnTo>
                  <a:lnTo>
                    <a:pt x="226" y="134"/>
                  </a:lnTo>
                  <a:lnTo>
                    <a:pt x="246" y="139"/>
                  </a:lnTo>
                  <a:lnTo>
                    <a:pt x="251" y="143"/>
                  </a:lnTo>
                  <a:lnTo>
                    <a:pt x="256" y="143"/>
                  </a:lnTo>
                  <a:lnTo>
                    <a:pt x="251" y="147"/>
                  </a:lnTo>
                  <a:lnTo>
                    <a:pt x="267" y="156"/>
                  </a:lnTo>
                  <a:lnTo>
                    <a:pt x="272" y="156"/>
                  </a:lnTo>
                  <a:lnTo>
                    <a:pt x="272" y="147"/>
                  </a:lnTo>
                  <a:lnTo>
                    <a:pt x="282" y="147"/>
                  </a:lnTo>
                  <a:lnTo>
                    <a:pt x="282" y="143"/>
                  </a:lnTo>
                  <a:lnTo>
                    <a:pt x="298" y="143"/>
                  </a:lnTo>
                  <a:close/>
                </a:path>
              </a:pathLst>
            </a:custGeom>
            <a:grpFill/>
            <a:ln w="7938">
              <a:solidFill>
                <a:srgbClr val="000000"/>
              </a:solidFill>
              <a:prstDash val="solid"/>
              <a:round/>
              <a:headEnd/>
              <a:tailEnd/>
            </a:ln>
          </p:spPr>
          <p:txBody>
            <a:bodyPr/>
            <a:lstStyle/>
            <a:p>
              <a:pPr eaLnBrk="1" hangingPunct="1">
                <a:defRPr/>
              </a:pPr>
              <a:endParaRPr lang="es-ES" sz="1400"/>
            </a:p>
          </p:txBody>
        </p:sp>
        <p:sp>
          <p:nvSpPr>
            <p:cNvPr id="45" name="Freeform 34"/>
            <p:cNvSpPr>
              <a:spLocks/>
            </p:cNvSpPr>
            <p:nvPr/>
          </p:nvSpPr>
          <p:spPr bwMode="auto">
            <a:xfrm>
              <a:off x="5302280" y="3598657"/>
              <a:ext cx="1247734" cy="1452157"/>
            </a:xfrm>
            <a:custGeom>
              <a:avLst/>
              <a:gdLst>
                <a:gd name="T0" fmla="*/ 488 w 514"/>
                <a:gd name="T1" fmla="*/ 459 h 459"/>
                <a:gd name="T2" fmla="*/ 375 w 514"/>
                <a:gd name="T3" fmla="*/ 441 h 459"/>
                <a:gd name="T4" fmla="*/ 350 w 514"/>
                <a:gd name="T5" fmla="*/ 415 h 459"/>
                <a:gd name="T6" fmla="*/ 329 w 514"/>
                <a:gd name="T7" fmla="*/ 415 h 459"/>
                <a:gd name="T8" fmla="*/ 293 w 514"/>
                <a:gd name="T9" fmla="*/ 424 h 459"/>
                <a:gd name="T10" fmla="*/ 293 w 514"/>
                <a:gd name="T11" fmla="*/ 381 h 459"/>
                <a:gd name="T12" fmla="*/ 257 w 514"/>
                <a:gd name="T13" fmla="*/ 372 h 459"/>
                <a:gd name="T14" fmla="*/ 247 w 514"/>
                <a:gd name="T15" fmla="*/ 368 h 459"/>
                <a:gd name="T16" fmla="*/ 232 w 514"/>
                <a:gd name="T17" fmla="*/ 338 h 459"/>
                <a:gd name="T18" fmla="*/ 196 w 514"/>
                <a:gd name="T19" fmla="*/ 346 h 459"/>
                <a:gd name="T20" fmla="*/ 155 w 514"/>
                <a:gd name="T21" fmla="*/ 329 h 459"/>
                <a:gd name="T22" fmla="*/ 144 w 514"/>
                <a:gd name="T23" fmla="*/ 307 h 459"/>
                <a:gd name="T24" fmla="*/ 155 w 514"/>
                <a:gd name="T25" fmla="*/ 281 h 459"/>
                <a:gd name="T26" fmla="*/ 165 w 514"/>
                <a:gd name="T27" fmla="*/ 273 h 459"/>
                <a:gd name="T28" fmla="*/ 134 w 514"/>
                <a:gd name="T29" fmla="*/ 264 h 459"/>
                <a:gd name="T30" fmla="*/ 134 w 514"/>
                <a:gd name="T31" fmla="*/ 247 h 459"/>
                <a:gd name="T32" fmla="*/ 139 w 514"/>
                <a:gd name="T33" fmla="*/ 221 h 459"/>
                <a:gd name="T34" fmla="*/ 129 w 514"/>
                <a:gd name="T35" fmla="*/ 191 h 459"/>
                <a:gd name="T36" fmla="*/ 113 w 514"/>
                <a:gd name="T37" fmla="*/ 203 h 459"/>
                <a:gd name="T38" fmla="*/ 93 w 514"/>
                <a:gd name="T39" fmla="*/ 191 h 459"/>
                <a:gd name="T40" fmla="*/ 108 w 514"/>
                <a:gd name="T41" fmla="*/ 178 h 459"/>
                <a:gd name="T42" fmla="*/ 93 w 514"/>
                <a:gd name="T43" fmla="*/ 156 h 459"/>
                <a:gd name="T44" fmla="*/ 77 w 514"/>
                <a:gd name="T45" fmla="*/ 152 h 459"/>
                <a:gd name="T46" fmla="*/ 57 w 514"/>
                <a:gd name="T47" fmla="*/ 178 h 459"/>
                <a:gd name="T48" fmla="*/ 57 w 514"/>
                <a:gd name="T49" fmla="*/ 156 h 459"/>
                <a:gd name="T50" fmla="*/ 21 w 514"/>
                <a:gd name="T51" fmla="*/ 182 h 459"/>
                <a:gd name="T52" fmla="*/ 26 w 514"/>
                <a:gd name="T53" fmla="*/ 152 h 459"/>
                <a:gd name="T54" fmla="*/ 26 w 514"/>
                <a:gd name="T55" fmla="*/ 147 h 459"/>
                <a:gd name="T56" fmla="*/ 47 w 514"/>
                <a:gd name="T57" fmla="*/ 130 h 459"/>
                <a:gd name="T58" fmla="*/ 47 w 514"/>
                <a:gd name="T59" fmla="*/ 113 h 459"/>
                <a:gd name="T60" fmla="*/ 42 w 514"/>
                <a:gd name="T61" fmla="*/ 108 h 459"/>
                <a:gd name="T62" fmla="*/ 26 w 514"/>
                <a:gd name="T63" fmla="*/ 113 h 459"/>
                <a:gd name="T64" fmla="*/ 16 w 514"/>
                <a:gd name="T65" fmla="*/ 95 h 459"/>
                <a:gd name="T66" fmla="*/ 6 w 514"/>
                <a:gd name="T67" fmla="*/ 69 h 459"/>
                <a:gd name="T68" fmla="*/ 16 w 514"/>
                <a:gd name="T69" fmla="*/ 65 h 459"/>
                <a:gd name="T70" fmla="*/ 11 w 514"/>
                <a:gd name="T71" fmla="*/ 52 h 459"/>
                <a:gd name="T72" fmla="*/ 16 w 514"/>
                <a:gd name="T73" fmla="*/ 48 h 459"/>
                <a:gd name="T74" fmla="*/ 16 w 514"/>
                <a:gd name="T75" fmla="*/ 43 h 459"/>
                <a:gd name="T76" fmla="*/ 31 w 514"/>
                <a:gd name="T77" fmla="*/ 22 h 459"/>
                <a:gd name="T78" fmla="*/ 36 w 514"/>
                <a:gd name="T79" fmla="*/ 9 h 459"/>
                <a:gd name="T80" fmla="*/ 57 w 514"/>
                <a:gd name="T81" fmla="*/ 9 h 459"/>
                <a:gd name="T82" fmla="*/ 83 w 514"/>
                <a:gd name="T83" fmla="*/ 22 h 459"/>
                <a:gd name="T84" fmla="*/ 98 w 514"/>
                <a:gd name="T85" fmla="*/ 43 h 459"/>
                <a:gd name="T86" fmla="*/ 134 w 514"/>
                <a:gd name="T87" fmla="*/ 87 h 459"/>
                <a:gd name="T88" fmla="*/ 129 w 514"/>
                <a:gd name="T89" fmla="*/ 87 h 459"/>
                <a:gd name="T90" fmla="*/ 103 w 514"/>
                <a:gd name="T91" fmla="*/ 52 h 459"/>
                <a:gd name="T92" fmla="*/ 103 w 514"/>
                <a:gd name="T93" fmla="*/ 69 h 459"/>
                <a:gd name="T94" fmla="*/ 119 w 514"/>
                <a:gd name="T95" fmla="*/ 95 h 459"/>
                <a:gd name="T96" fmla="*/ 201 w 514"/>
                <a:gd name="T97" fmla="*/ 199 h 459"/>
                <a:gd name="T98" fmla="*/ 252 w 514"/>
                <a:gd name="T99" fmla="*/ 281 h 459"/>
                <a:gd name="T100" fmla="*/ 267 w 514"/>
                <a:gd name="T101" fmla="*/ 294 h 459"/>
                <a:gd name="T102" fmla="*/ 293 w 514"/>
                <a:gd name="T103" fmla="*/ 316 h 459"/>
                <a:gd name="T104" fmla="*/ 278 w 514"/>
                <a:gd name="T105" fmla="*/ 312 h 459"/>
                <a:gd name="T106" fmla="*/ 288 w 514"/>
                <a:gd name="T107" fmla="*/ 325 h 459"/>
                <a:gd name="T108" fmla="*/ 298 w 514"/>
                <a:gd name="T109" fmla="*/ 320 h 459"/>
                <a:gd name="T110" fmla="*/ 350 w 514"/>
                <a:gd name="T111" fmla="*/ 325 h 459"/>
                <a:gd name="T112" fmla="*/ 391 w 514"/>
                <a:gd name="T113" fmla="*/ 338 h 459"/>
                <a:gd name="T114" fmla="*/ 457 w 514"/>
                <a:gd name="T115" fmla="*/ 368 h 459"/>
                <a:gd name="T116" fmla="*/ 463 w 514"/>
                <a:gd name="T117" fmla="*/ 376 h 459"/>
                <a:gd name="T118" fmla="*/ 478 w 514"/>
                <a:gd name="T119" fmla="*/ 398 h 459"/>
                <a:gd name="T120" fmla="*/ 498 w 514"/>
                <a:gd name="T121" fmla="*/ 411 h 459"/>
                <a:gd name="T122" fmla="*/ 509 w 514"/>
                <a:gd name="T123" fmla="*/ 433 h 4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4"/>
                <a:gd name="T187" fmla="*/ 0 h 459"/>
                <a:gd name="T188" fmla="*/ 514 w 514"/>
                <a:gd name="T189" fmla="*/ 459 h 4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4" h="459">
                  <a:moveTo>
                    <a:pt x="514" y="437"/>
                  </a:moveTo>
                  <a:lnTo>
                    <a:pt x="514" y="446"/>
                  </a:lnTo>
                  <a:lnTo>
                    <a:pt x="488" y="459"/>
                  </a:lnTo>
                  <a:lnTo>
                    <a:pt x="442" y="454"/>
                  </a:lnTo>
                  <a:lnTo>
                    <a:pt x="375" y="450"/>
                  </a:lnTo>
                  <a:lnTo>
                    <a:pt x="375" y="441"/>
                  </a:lnTo>
                  <a:lnTo>
                    <a:pt x="365" y="441"/>
                  </a:lnTo>
                  <a:lnTo>
                    <a:pt x="350" y="420"/>
                  </a:lnTo>
                  <a:lnTo>
                    <a:pt x="350" y="415"/>
                  </a:lnTo>
                  <a:lnTo>
                    <a:pt x="350" y="407"/>
                  </a:lnTo>
                  <a:lnTo>
                    <a:pt x="334" y="415"/>
                  </a:lnTo>
                  <a:lnTo>
                    <a:pt x="329" y="415"/>
                  </a:lnTo>
                  <a:lnTo>
                    <a:pt x="314" y="424"/>
                  </a:lnTo>
                  <a:lnTo>
                    <a:pt x="298" y="428"/>
                  </a:lnTo>
                  <a:lnTo>
                    <a:pt x="293" y="424"/>
                  </a:lnTo>
                  <a:lnTo>
                    <a:pt x="278" y="402"/>
                  </a:lnTo>
                  <a:lnTo>
                    <a:pt x="293" y="389"/>
                  </a:lnTo>
                  <a:lnTo>
                    <a:pt x="293" y="381"/>
                  </a:lnTo>
                  <a:lnTo>
                    <a:pt x="283" y="372"/>
                  </a:lnTo>
                  <a:lnTo>
                    <a:pt x="262" y="372"/>
                  </a:lnTo>
                  <a:lnTo>
                    <a:pt x="257" y="372"/>
                  </a:lnTo>
                  <a:lnTo>
                    <a:pt x="257" y="368"/>
                  </a:lnTo>
                  <a:lnTo>
                    <a:pt x="252" y="368"/>
                  </a:lnTo>
                  <a:lnTo>
                    <a:pt x="247" y="368"/>
                  </a:lnTo>
                  <a:lnTo>
                    <a:pt x="247" y="359"/>
                  </a:lnTo>
                  <a:lnTo>
                    <a:pt x="237" y="351"/>
                  </a:lnTo>
                  <a:lnTo>
                    <a:pt x="232" y="338"/>
                  </a:lnTo>
                  <a:lnTo>
                    <a:pt x="201" y="325"/>
                  </a:lnTo>
                  <a:lnTo>
                    <a:pt x="206" y="338"/>
                  </a:lnTo>
                  <a:lnTo>
                    <a:pt x="196" y="346"/>
                  </a:lnTo>
                  <a:lnTo>
                    <a:pt x="190" y="338"/>
                  </a:lnTo>
                  <a:lnTo>
                    <a:pt x="165" y="342"/>
                  </a:lnTo>
                  <a:lnTo>
                    <a:pt x="155" y="329"/>
                  </a:lnTo>
                  <a:lnTo>
                    <a:pt x="144" y="329"/>
                  </a:lnTo>
                  <a:lnTo>
                    <a:pt x="134" y="320"/>
                  </a:lnTo>
                  <a:lnTo>
                    <a:pt x="144" y="307"/>
                  </a:lnTo>
                  <a:lnTo>
                    <a:pt x="144" y="299"/>
                  </a:lnTo>
                  <a:lnTo>
                    <a:pt x="144" y="286"/>
                  </a:lnTo>
                  <a:lnTo>
                    <a:pt x="155" y="281"/>
                  </a:lnTo>
                  <a:lnTo>
                    <a:pt x="160" y="281"/>
                  </a:lnTo>
                  <a:lnTo>
                    <a:pt x="170" y="277"/>
                  </a:lnTo>
                  <a:lnTo>
                    <a:pt x="165" y="273"/>
                  </a:lnTo>
                  <a:lnTo>
                    <a:pt x="149" y="273"/>
                  </a:lnTo>
                  <a:lnTo>
                    <a:pt x="144" y="268"/>
                  </a:lnTo>
                  <a:lnTo>
                    <a:pt x="134" y="264"/>
                  </a:lnTo>
                  <a:lnTo>
                    <a:pt x="134" y="251"/>
                  </a:lnTo>
                  <a:lnTo>
                    <a:pt x="124" y="247"/>
                  </a:lnTo>
                  <a:lnTo>
                    <a:pt x="134" y="247"/>
                  </a:lnTo>
                  <a:lnTo>
                    <a:pt x="139" y="242"/>
                  </a:lnTo>
                  <a:lnTo>
                    <a:pt x="139" y="234"/>
                  </a:lnTo>
                  <a:lnTo>
                    <a:pt x="139" y="221"/>
                  </a:lnTo>
                  <a:lnTo>
                    <a:pt x="155" y="203"/>
                  </a:lnTo>
                  <a:lnTo>
                    <a:pt x="155" y="199"/>
                  </a:lnTo>
                  <a:lnTo>
                    <a:pt x="129" y="191"/>
                  </a:lnTo>
                  <a:lnTo>
                    <a:pt x="124" y="195"/>
                  </a:lnTo>
                  <a:lnTo>
                    <a:pt x="119" y="203"/>
                  </a:lnTo>
                  <a:lnTo>
                    <a:pt x="113" y="203"/>
                  </a:lnTo>
                  <a:lnTo>
                    <a:pt x="108" y="199"/>
                  </a:lnTo>
                  <a:lnTo>
                    <a:pt x="98" y="199"/>
                  </a:lnTo>
                  <a:lnTo>
                    <a:pt x="93" y="191"/>
                  </a:lnTo>
                  <a:lnTo>
                    <a:pt x="93" y="178"/>
                  </a:lnTo>
                  <a:lnTo>
                    <a:pt x="98" y="173"/>
                  </a:lnTo>
                  <a:lnTo>
                    <a:pt x="108" y="178"/>
                  </a:lnTo>
                  <a:lnTo>
                    <a:pt x="113" y="173"/>
                  </a:lnTo>
                  <a:lnTo>
                    <a:pt x="113" y="165"/>
                  </a:lnTo>
                  <a:lnTo>
                    <a:pt x="93" y="156"/>
                  </a:lnTo>
                  <a:lnTo>
                    <a:pt x="93" y="147"/>
                  </a:lnTo>
                  <a:lnTo>
                    <a:pt x="83" y="143"/>
                  </a:lnTo>
                  <a:lnTo>
                    <a:pt x="77" y="152"/>
                  </a:lnTo>
                  <a:lnTo>
                    <a:pt x="72" y="156"/>
                  </a:lnTo>
                  <a:lnTo>
                    <a:pt x="72" y="169"/>
                  </a:lnTo>
                  <a:lnTo>
                    <a:pt x="57" y="178"/>
                  </a:lnTo>
                  <a:lnTo>
                    <a:pt x="62" y="169"/>
                  </a:lnTo>
                  <a:lnTo>
                    <a:pt x="67" y="160"/>
                  </a:lnTo>
                  <a:lnTo>
                    <a:pt x="57" y="156"/>
                  </a:lnTo>
                  <a:lnTo>
                    <a:pt x="36" y="178"/>
                  </a:lnTo>
                  <a:lnTo>
                    <a:pt x="26" y="178"/>
                  </a:lnTo>
                  <a:lnTo>
                    <a:pt x="21" y="182"/>
                  </a:lnTo>
                  <a:lnTo>
                    <a:pt x="16" y="182"/>
                  </a:lnTo>
                  <a:lnTo>
                    <a:pt x="11" y="169"/>
                  </a:lnTo>
                  <a:lnTo>
                    <a:pt x="26" y="152"/>
                  </a:lnTo>
                  <a:lnTo>
                    <a:pt x="16" y="152"/>
                  </a:lnTo>
                  <a:lnTo>
                    <a:pt x="16" y="147"/>
                  </a:lnTo>
                  <a:lnTo>
                    <a:pt x="26" y="147"/>
                  </a:lnTo>
                  <a:lnTo>
                    <a:pt x="31" y="139"/>
                  </a:lnTo>
                  <a:lnTo>
                    <a:pt x="47" y="143"/>
                  </a:lnTo>
                  <a:lnTo>
                    <a:pt x="47" y="130"/>
                  </a:lnTo>
                  <a:lnTo>
                    <a:pt x="52" y="126"/>
                  </a:lnTo>
                  <a:lnTo>
                    <a:pt x="57" y="121"/>
                  </a:lnTo>
                  <a:lnTo>
                    <a:pt x="47" y="113"/>
                  </a:lnTo>
                  <a:lnTo>
                    <a:pt x="36" y="117"/>
                  </a:lnTo>
                  <a:lnTo>
                    <a:pt x="42" y="113"/>
                  </a:lnTo>
                  <a:lnTo>
                    <a:pt x="42" y="108"/>
                  </a:lnTo>
                  <a:lnTo>
                    <a:pt x="36" y="108"/>
                  </a:lnTo>
                  <a:lnTo>
                    <a:pt x="31" y="113"/>
                  </a:lnTo>
                  <a:lnTo>
                    <a:pt x="26" y="113"/>
                  </a:lnTo>
                  <a:lnTo>
                    <a:pt x="21" y="108"/>
                  </a:lnTo>
                  <a:lnTo>
                    <a:pt x="21" y="95"/>
                  </a:lnTo>
                  <a:lnTo>
                    <a:pt x="16" y="95"/>
                  </a:lnTo>
                  <a:lnTo>
                    <a:pt x="16" y="82"/>
                  </a:lnTo>
                  <a:lnTo>
                    <a:pt x="0" y="74"/>
                  </a:lnTo>
                  <a:lnTo>
                    <a:pt x="6" y="69"/>
                  </a:lnTo>
                  <a:lnTo>
                    <a:pt x="11" y="69"/>
                  </a:lnTo>
                  <a:lnTo>
                    <a:pt x="11" y="65"/>
                  </a:lnTo>
                  <a:lnTo>
                    <a:pt x="16" y="65"/>
                  </a:lnTo>
                  <a:lnTo>
                    <a:pt x="21" y="61"/>
                  </a:lnTo>
                  <a:lnTo>
                    <a:pt x="16" y="56"/>
                  </a:lnTo>
                  <a:lnTo>
                    <a:pt x="11" y="52"/>
                  </a:lnTo>
                  <a:lnTo>
                    <a:pt x="16" y="48"/>
                  </a:lnTo>
                  <a:lnTo>
                    <a:pt x="11" y="48"/>
                  </a:lnTo>
                  <a:lnTo>
                    <a:pt x="16" y="48"/>
                  </a:lnTo>
                  <a:lnTo>
                    <a:pt x="11" y="48"/>
                  </a:lnTo>
                  <a:lnTo>
                    <a:pt x="11" y="43"/>
                  </a:lnTo>
                  <a:lnTo>
                    <a:pt x="16" y="43"/>
                  </a:lnTo>
                  <a:lnTo>
                    <a:pt x="21" y="43"/>
                  </a:lnTo>
                  <a:lnTo>
                    <a:pt x="21" y="39"/>
                  </a:lnTo>
                  <a:lnTo>
                    <a:pt x="31" y="22"/>
                  </a:lnTo>
                  <a:lnTo>
                    <a:pt x="6" y="5"/>
                  </a:lnTo>
                  <a:lnTo>
                    <a:pt x="16" y="5"/>
                  </a:lnTo>
                  <a:lnTo>
                    <a:pt x="36" y="9"/>
                  </a:lnTo>
                  <a:lnTo>
                    <a:pt x="36" y="0"/>
                  </a:lnTo>
                  <a:lnTo>
                    <a:pt x="47" y="0"/>
                  </a:lnTo>
                  <a:lnTo>
                    <a:pt x="57" y="9"/>
                  </a:lnTo>
                  <a:lnTo>
                    <a:pt x="77" y="13"/>
                  </a:lnTo>
                  <a:lnTo>
                    <a:pt x="77" y="18"/>
                  </a:lnTo>
                  <a:lnTo>
                    <a:pt x="83" y="22"/>
                  </a:lnTo>
                  <a:lnTo>
                    <a:pt x="93" y="18"/>
                  </a:lnTo>
                  <a:lnTo>
                    <a:pt x="93" y="31"/>
                  </a:lnTo>
                  <a:lnTo>
                    <a:pt x="98" y="43"/>
                  </a:lnTo>
                  <a:lnTo>
                    <a:pt x="113" y="61"/>
                  </a:lnTo>
                  <a:lnTo>
                    <a:pt x="139" y="78"/>
                  </a:lnTo>
                  <a:lnTo>
                    <a:pt x="134" y="87"/>
                  </a:lnTo>
                  <a:lnTo>
                    <a:pt x="129" y="104"/>
                  </a:lnTo>
                  <a:lnTo>
                    <a:pt x="124" y="91"/>
                  </a:lnTo>
                  <a:lnTo>
                    <a:pt x="129" y="87"/>
                  </a:lnTo>
                  <a:lnTo>
                    <a:pt x="134" y="82"/>
                  </a:lnTo>
                  <a:lnTo>
                    <a:pt x="108" y="61"/>
                  </a:lnTo>
                  <a:lnTo>
                    <a:pt x="103" y="52"/>
                  </a:lnTo>
                  <a:lnTo>
                    <a:pt x="93" y="35"/>
                  </a:lnTo>
                  <a:lnTo>
                    <a:pt x="98" y="48"/>
                  </a:lnTo>
                  <a:lnTo>
                    <a:pt x="103" y="69"/>
                  </a:lnTo>
                  <a:lnTo>
                    <a:pt x="113" y="87"/>
                  </a:lnTo>
                  <a:lnTo>
                    <a:pt x="119" y="87"/>
                  </a:lnTo>
                  <a:lnTo>
                    <a:pt x="119" y="95"/>
                  </a:lnTo>
                  <a:lnTo>
                    <a:pt x="149" y="143"/>
                  </a:lnTo>
                  <a:lnTo>
                    <a:pt x="155" y="156"/>
                  </a:lnTo>
                  <a:lnTo>
                    <a:pt x="201" y="199"/>
                  </a:lnTo>
                  <a:lnTo>
                    <a:pt x="226" y="225"/>
                  </a:lnTo>
                  <a:lnTo>
                    <a:pt x="242" y="273"/>
                  </a:lnTo>
                  <a:lnTo>
                    <a:pt x="252" y="281"/>
                  </a:lnTo>
                  <a:lnTo>
                    <a:pt x="257" y="281"/>
                  </a:lnTo>
                  <a:lnTo>
                    <a:pt x="262" y="290"/>
                  </a:lnTo>
                  <a:lnTo>
                    <a:pt x="267" y="294"/>
                  </a:lnTo>
                  <a:lnTo>
                    <a:pt x="273" y="294"/>
                  </a:lnTo>
                  <a:lnTo>
                    <a:pt x="283" y="312"/>
                  </a:lnTo>
                  <a:lnTo>
                    <a:pt x="293" y="316"/>
                  </a:lnTo>
                  <a:lnTo>
                    <a:pt x="298" y="316"/>
                  </a:lnTo>
                  <a:lnTo>
                    <a:pt x="298" y="320"/>
                  </a:lnTo>
                  <a:lnTo>
                    <a:pt x="278" y="312"/>
                  </a:lnTo>
                  <a:lnTo>
                    <a:pt x="293" y="320"/>
                  </a:lnTo>
                  <a:lnTo>
                    <a:pt x="283" y="320"/>
                  </a:lnTo>
                  <a:lnTo>
                    <a:pt x="288" y="325"/>
                  </a:lnTo>
                  <a:lnTo>
                    <a:pt x="293" y="320"/>
                  </a:lnTo>
                  <a:lnTo>
                    <a:pt x="314" y="329"/>
                  </a:lnTo>
                  <a:lnTo>
                    <a:pt x="298" y="320"/>
                  </a:lnTo>
                  <a:lnTo>
                    <a:pt x="298" y="316"/>
                  </a:lnTo>
                  <a:lnTo>
                    <a:pt x="314" y="325"/>
                  </a:lnTo>
                  <a:lnTo>
                    <a:pt x="350" y="325"/>
                  </a:lnTo>
                  <a:lnTo>
                    <a:pt x="370" y="333"/>
                  </a:lnTo>
                  <a:lnTo>
                    <a:pt x="370" y="338"/>
                  </a:lnTo>
                  <a:lnTo>
                    <a:pt x="391" y="338"/>
                  </a:lnTo>
                  <a:lnTo>
                    <a:pt x="416" y="368"/>
                  </a:lnTo>
                  <a:lnTo>
                    <a:pt x="427" y="372"/>
                  </a:lnTo>
                  <a:lnTo>
                    <a:pt x="457" y="368"/>
                  </a:lnTo>
                  <a:lnTo>
                    <a:pt x="463" y="368"/>
                  </a:lnTo>
                  <a:lnTo>
                    <a:pt x="463" y="372"/>
                  </a:lnTo>
                  <a:lnTo>
                    <a:pt x="463" y="376"/>
                  </a:lnTo>
                  <a:lnTo>
                    <a:pt x="468" y="385"/>
                  </a:lnTo>
                  <a:lnTo>
                    <a:pt x="468" y="394"/>
                  </a:lnTo>
                  <a:lnTo>
                    <a:pt x="478" y="398"/>
                  </a:lnTo>
                  <a:lnTo>
                    <a:pt x="483" y="407"/>
                  </a:lnTo>
                  <a:lnTo>
                    <a:pt x="488" y="407"/>
                  </a:lnTo>
                  <a:lnTo>
                    <a:pt x="498" y="411"/>
                  </a:lnTo>
                  <a:lnTo>
                    <a:pt x="504" y="424"/>
                  </a:lnTo>
                  <a:lnTo>
                    <a:pt x="509" y="424"/>
                  </a:lnTo>
                  <a:lnTo>
                    <a:pt x="509" y="433"/>
                  </a:lnTo>
                  <a:lnTo>
                    <a:pt x="514" y="437"/>
                  </a:lnTo>
                  <a:close/>
                </a:path>
              </a:pathLst>
            </a:custGeom>
            <a:solidFill>
              <a:srgbClr val="006600"/>
            </a:solidFill>
            <a:ln w="7938">
              <a:solidFill>
                <a:srgbClr val="000000"/>
              </a:solidFill>
              <a:prstDash val="solid"/>
              <a:round/>
              <a:headEnd/>
              <a:tailEnd/>
            </a:ln>
          </p:spPr>
          <p:txBody>
            <a:bodyPr/>
            <a:lstStyle/>
            <a:p>
              <a:pPr eaLnBrk="1" hangingPunct="1">
                <a:defRPr/>
              </a:pPr>
              <a:endParaRPr lang="es-ES" sz="1400"/>
            </a:p>
          </p:txBody>
        </p:sp>
      </p:grpSp>
      <p:sp>
        <p:nvSpPr>
          <p:cNvPr id="50" name="Rectángulo 49"/>
          <p:cNvSpPr/>
          <p:nvPr/>
        </p:nvSpPr>
        <p:spPr>
          <a:xfrm>
            <a:off x="7020272" y="4387836"/>
            <a:ext cx="288000" cy="288000"/>
          </a:xfrm>
          <a:prstGeom prst="rect">
            <a:avLst/>
          </a:prstGeom>
          <a:solidFill>
            <a:srgbClr val="006600"/>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52" name="Rectángulo 51"/>
          <p:cNvSpPr/>
          <p:nvPr/>
        </p:nvSpPr>
        <p:spPr>
          <a:xfrm>
            <a:off x="7020272" y="4994520"/>
            <a:ext cx="288000" cy="288000"/>
          </a:xfrm>
          <a:prstGeom prst="rect">
            <a:avLst/>
          </a:prstGeom>
          <a:solidFill>
            <a:srgbClr val="92D050"/>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53" name="CuadroTexto 9"/>
          <p:cNvSpPr txBox="1">
            <a:spLocks noChangeArrowheads="1"/>
          </p:cNvSpPr>
          <p:nvPr/>
        </p:nvSpPr>
        <p:spPr bwMode="auto">
          <a:xfrm>
            <a:off x="7416231" y="5970766"/>
            <a:ext cx="180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s-MX" altLang="es-MX" sz="1600" b="1" dirty="0" smtClean="0"/>
              <a:t>Ninguna prueba</a:t>
            </a:r>
            <a:endParaRPr lang="es-MX" altLang="es-MX" sz="1600" b="1" dirty="0"/>
          </a:p>
        </p:txBody>
      </p:sp>
      <p:sp>
        <p:nvSpPr>
          <p:cNvPr id="54" name="Rectángulo 53"/>
          <p:cNvSpPr/>
          <p:nvPr/>
        </p:nvSpPr>
        <p:spPr>
          <a:xfrm>
            <a:off x="7020272" y="5509150"/>
            <a:ext cx="288000" cy="288000"/>
          </a:xfrm>
          <a:prstGeom prst="rect">
            <a:avLst/>
          </a:prstGeom>
          <a:solidFill>
            <a:srgbClr val="FFC000"/>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55" name="Rectángulo 54"/>
          <p:cNvSpPr/>
          <p:nvPr/>
        </p:nvSpPr>
        <p:spPr>
          <a:xfrm>
            <a:off x="7020272" y="6006766"/>
            <a:ext cx="288000" cy="288000"/>
          </a:xfrm>
          <a:prstGeom prst="rect">
            <a:avLst/>
          </a:prstGeom>
          <a:solidFill>
            <a:srgbClr val="FF0000"/>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57" name="CuadroTexto 9"/>
          <p:cNvSpPr txBox="1">
            <a:spLocks noChangeArrowheads="1"/>
          </p:cNvSpPr>
          <p:nvPr/>
        </p:nvSpPr>
        <p:spPr bwMode="auto">
          <a:xfrm>
            <a:off x="7402358" y="5473150"/>
            <a:ext cx="180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s-MX" altLang="es-MX" sz="1600" b="1" dirty="0" smtClean="0"/>
              <a:t>Implementación </a:t>
            </a:r>
            <a:endParaRPr lang="es-MX" altLang="es-MX" sz="1600" b="1" dirty="0"/>
          </a:p>
        </p:txBody>
      </p:sp>
      <p:sp>
        <p:nvSpPr>
          <p:cNvPr id="58" name="CuadroTexto 9"/>
          <p:cNvSpPr txBox="1">
            <a:spLocks noChangeArrowheads="1"/>
          </p:cNvSpPr>
          <p:nvPr/>
        </p:nvSpPr>
        <p:spPr bwMode="auto">
          <a:xfrm>
            <a:off x="7380312" y="4958520"/>
            <a:ext cx="180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s-MX" altLang="es-MX" sz="1600" b="1" dirty="0" smtClean="0"/>
              <a:t>Dos pruebas</a:t>
            </a:r>
            <a:endParaRPr lang="es-MX" altLang="es-MX" sz="1600" b="1" dirty="0"/>
          </a:p>
        </p:txBody>
      </p:sp>
      <p:sp>
        <p:nvSpPr>
          <p:cNvPr id="59" name="CuadroTexto 9"/>
          <p:cNvSpPr txBox="1">
            <a:spLocks noChangeArrowheads="1"/>
          </p:cNvSpPr>
          <p:nvPr/>
        </p:nvSpPr>
        <p:spPr bwMode="auto">
          <a:xfrm>
            <a:off x="7380312" y="4351836"/>
            <a:ext cx="180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s-MX" altLang="es-MX" sz="1600" b="1" dirty="0" smtClean="0"/>
              <a:t>Una prueba</a:t>
            </a:r>
            <a:endParaRPr lang="es-MX" altLang="es-MX" sz="1600" b="1" dirty="0"/>
          </a:p>
        </p:txBody>
      </p:sp>
      <p:pic>
        <p:nvPicPr>
          <p:cNvPr id="63" name="Imagen 62"/>
          <p:cNvPicPr>
            <a:picLocks noChangeAspect="1"/>
          </p:cNvPicPr>
          <p:nvPr/>
        </p:nvPicPr>
        <p:blipFill>
          <a:blip r:embed="rId4"/>
          <a:stretch>
            <a:fillRect/>
          </a:stretch>
        </p:blipFill>
        <p:spPr>
          <a:xfrm>
            <a:off x="285033" y="1235790"/>
            <a:ext cx="6676914" cy="1092200"/>
          </a:xfrm>
          <a:prstGeom prst="rect">
            <a:avLst/>
          </a:prstGeom>
        </p:spPr>
      </p:pic>
      <p:sp>
        <p:nvSpPr>
          <p:cNvPr id="64" name="CuadroTexto 63"/>
          <p:cNvSpPr txBox="1"/>
          <p:nvPr/>
        </p:nvSpPr>
        <p:spPr>
          <a:xfrm>
            <a:off x="7259473" y="1428943"/>
            <a:ext cx="1787245" cy="646331"/>
          </a:xfrm>
          <a:prstGeom prst="rect">
            <a:avLst/>
          </a:prstGeom>
          <a:noFill/>
        </p:spPr>
        <p:txBody>
          <a:bodyPr wrap="square" rtlCol="0">
            <a:spAutoFit/>
          </a:bodyPr>
          <a:lstStyle/>
          <a:p>
            <a:r>
              <a:rPr lang="es-MX" sz="1200" b="1" dirty="0" smtClean="0">
                <a:solidFill>
                  <a:srgbClr val="FF0000"/>
                </a:solidFill>
              </a:rPr>
              <a:t>*</a:t>
            </a:r>
            <a:r>
              <a:rPr lang="es-MX" sz="1200" dirty="0" smtClean="0"/>
              <a:t> Diagnóstico, control de calidad, referencia y ruta inversa</a:t>
            </a:r>
            <a:endParaRPr lang="es-MX" sz="1200" dirty="0"/>
          </a:p>
        </p:txBody>
      </p:sp>
      <p:sp>
        <p:nvSpPr>
          <p:cNvPr id="47" name="Rectángulo 46"/>
          <p:cNvSpPr/>
          <p:nvPr/>
        </p:nvSpPr>
        <p:spPr>
          <a:xfrm>
            <a:off x="2725255" y="6642556"/>
            <a:ext cx="6418745" cy="215444"/>
          </a:xfrm>
          <a:prstGeom prst="rect">
            <a:avLst/>
          </a:prstGeom>
        </p:spPr>
        <p:txBody>
          <a:bodyPr wrap="none">
            <a:spAutoFit/>
          </a:bodyPr>
          <a:lstStyle/>
          <a:p>
            <a:r>
              <a:rPr lang="es-MX" sz="800" b="1" dirty="0"/>
              <a:t>FUENTE: </a:t>
            </a:r>
            <a:r>
              <a:rPr lang="es-MX" sz="800" b="1" dirty="0" smtClean="0"/>
              <a:t>Dirección General de Epidemiología/Instituto de Diagnostico y Referencia Epidemiológicos /Secretaría </a:t>
            </a:r>
            <a:r>
              <a:rPr lang="es-MX" sz="800" b="1" dirty="0"/>
              <a:t>de Salud/Estados Unidos Mexicanos</a:t>
            </a:r>
          </a:p>
        </p:txBody>
      </p:sp>
    </p:spTree>
    <p:extLst>
      <p:ext uri="{BB962C8B-B14F-4D97-AF65-F5344CB8AC3E}">
        <p14:creationId xmlns:p14="http://schemas.microsoft.com/office/powerpoint/2010/main" val="2842570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2762845165"/>
              </p:ext>
            </p:extLst>
          </p:nvPr>
        </p:nvGraphicFramePr>
        <p:xfrm>
          <a:off x="652462" y="863768"/>
          <a:ext cx="7839075" cy="363855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ángulo 7"/>
          <p:cNvSpPr/>
          <p:nvPr/>
        </p:nvSpPr>
        <p:spPr>
          <a:xfrm>
            <a:off x="652463" y="4502318"/>
            <a:ext cx="7839074" cy="584775"/>
          </a:xfrm>
          <a:prstGeom prst="rect">
            <a:avLst/>
          </a:prstGeom>
        </p:spPr>
        <p:txBody>
          <a:bodyPr wrap="square">
            <a:spAutoFit/>
          </a:bodyPr>
          <a:lstStyle/>
          <a:p>
            <a:pPr marL="285750" indent="-285750" algn="just">
              <a:buClr>
                <a:srgbClr val="C00000"/>
              </a:buClr>
              <a:buFont typeface="Arial" panose="020B0604020202020204" pitchFamily="34" charset="0"/>
              <a:buChar char="•"/>
            </a:pPr>
            <a:r>
              <a:rPr lang="es-MX" sz="1600" dirty="0" smtClean="0"/>
              <a:t>Del año 2001 al 2017 se procesaron 33,277 muestras en el DGE/InDRE de las cuales 48% (15,878) fueron positivas a Enfermedad de Chagas. </a:t>
            </a:r>
          </a:p>
        </p:txBody>
      </p:sp>
      <p:sp>
        <p:nvSpPr>
          <p:cNvPr id="9" name="Rectángulo 8"/>
          <p:cNvSpPr/>
          <p:nvPr/>
        </p:nvSpPr>
        <p:spPr>
          <a:xfrm>
            <a:off x="652462" y="5394345"/>
            <a:ext cx="7839074" cy="1323439"/>
          </a:xfrm>
          <a:prstGeom prst="rect">
            <a:avLst/>
          </a:prstGeom>
        </p:spPr>
        <p:txBody>
          <a:bodyPr wrap="square">
            <a:spAutoFit/>
          </a:bodyPr>
          <a:lstStyle/>
          <a:p>
            <a:pPr marL="285750" indent="-285750" algn="just">
              <a:buClr>
                <a:srgbClr val="C00000"/>
              </a:buClr>
              <a:buFont typeface="Arial" panose="020B0604020202020204" pitchFamily="34" charset="0"/>
              <a:buChar char="•"/>
            </a:pPr>
            <a:r>
              <a:rPr lang="es-MX" sz="1600" dirty="0" smtClean="0"/>
              <a:t>A </a:t>
            </a:r>
            <a:r>
              <a:rPr lang="es-MX" sz="1600" dirty="0"/>
              <a:t>partir de 2013  baja numero de muestras enviadas </a:t>
            </a:r>
            <a:r>
              <a:rPr lang="es-MX" sz="1600" dirty="0" smtClean="0"/>
              <a:t>al DGE/InDRE </a:t>
            </a:r>
            <a:r>
              <a:rPr lang="es-MX" sz="1600" dirty="0"/>
              <a:t>en aproximadamente </a:t>
            </a:r>
            <a:r>
              <a:rPr lang="es-MX" sz="1600" dirty="0" smtClean="0"/>
              <a:t>40</a:t>
            </a:r>
            <a:r>
              <a:rPr lang="es-MX" sz="1600" dirty="0"/>
              <a:t>%, </a:t>
            </a:r>
            <a:r>
              <a:rPr lang="es-MX" sz="1600" dirty="0" smtClean="0"/>
              <a:t>debido a la </a:t>
            </a:r>
            <a:r>
              <a:rPr lang="es-MX" sz="1600" dirty="0"/>
              <a:t>liberación diagnóstica de los LESP </a:t>
            </a:r>
            <a:r>
              <a:rPr lang="es-MX" sz="1600" dirty="0" smtClean="0"/>
              <a:t>en Morelos</a:t>
            </a:r>
            <a:r>
              <a:rPr lang="es-MX" sz="1600" dirty="0"/>
              <a:t>, Hidalgo, Q. Roo, Veracruz, Campeche, Guerrero, Chiapas y Durango. </a:t>
            </a:r>
            <a:endParaRPr lang="es-MX" sz="1600" dirty="0" smtClean="0"/>
          </a:p>
          <a:p>
            <a:pPr marL="285750" indent="-285750" algn="just">
              <a:buClr>
                <a:srgbClr val="C00000"/>
              </a:buClr>
              <a:buFont typeface="Arial" panose="020B0604020202020204" pitchFamily="34" charset="0"/>
              <a:buChar char="•"/>
            </a:pPr>
            <a:r>
              <a:rPr lang="es-MX" sz="1600" dirty="0"/>
              <a:t>En el 2014 se realiza la reactivación del diagnóstico en las instalaciones de Plateros			</a:t>
            </a:r>
          </a:p>
        </p:txBody>
      </p:sp>
      <p:sp>
        <p:nvSpPr>
          <p:cNvPr id="10" name="Rectangle 8">
            <a:extLst>
              <a:ext uri="{FF2B5EF4-FFF2-40B4-BE49-F238E27FC236}">
                <a16:creationId xmlns:a16="http://schemas.microsoft.com/office/drawing/2014/main" id="{FBA262C8-001B-48AE-875B-C3402501B9FC}"/>
              </a:ext>
            </a:extLst>
          </p:cNvPr>
          <p:cNvSpPr>
            <a:spLocks noChangeArrowheads="1"/>
          </p:cNvSpPr>
          <p:nvPr/>
        </p:nvSpPr>
        <p:spPr bwMode="auto">
          <a:xfrm>
            <a:off x="151828" y="97560"/>
            <a:ext cx="4625369" cy="523220"/>
          </a:xfrm>
          <a:prstGeom prst="rect">
            <a:avLst/>
          </a:prstGeom>
          <a:noFill/>
          <a:ln w="12700">
            <a:noFill/>
            <a:miter lim="800000"/>
            <a:headEnd type="none" w="sm" len="sm"/>
            <a:tailEnd type="none" w="sm" len="sm"/>
          </a:ln>
        </p:spPr>
        <p:txBody>
          <a:bodyPr wrap="none">
            <a:spAutoFit/>
          </a:bodyPr>
          <a:lstStyle/>
          <a:p>
            <a:pPr eaLnBrk="0" hangingPunct="0"/>
            <a:r>
              <a:rPr lang="es-ES_tradnl" sz="2800" b="1" dirty="0" smtClean="0"/>
              <a:t>Cobertura Diagnóstica</a:t>
            </a:r>
            <a:r>
              <a:rPr lang="es-ES_tradnl" sz="2800" b="1" dirty="0"/>
              <a:t>: RNLSP</a:t>
            </a:r>
            <a:endParaRPr lang="es-ES" sz="2800" b="1" dirty="0"/>
          </a:p>
        </p:txBody>
      </p:sp>
      <p:sp>
        <p:nvSpPr>
          <p:cNvPr id="11" name="CuadroTexto 10"/>
          <p:cNvSpPr txBox="1"/>
          <p:nvPr/>
        </p:nvSpPr>
        <p:spPr>
          <a:xfrm>
            <a:off x="7281871" y="2498377"/>
            <a:ext cx="1120820" cy="369332"/>
          </a:xfrm>
          <a:prstGeom prst="rect">
            <a:avLst/>
          </a:prstGeom>
          <a:noFill/>
        </p:spPr>
        <p:txBody>
          <a:bodyPr wrap="none" rtlCol="0">
            <a:spAutoFit/>
          </a:bodyPr>
          <a:lstStyle/>
          <a:p>
            <a:r>
              <a:rPr lang="es-MX" b="1" dirty="0" smtClean="0"/>
              <a:t>n= 33,277</a:t>
            </a:r>
            <a:endParaRPr lang="es-MX" b="1" dirty="0"/>
          </a:p>
        </p:txBody>
      </p:sp>
      <p:sp>
        <p:nvSpPr>
          <p:cNvPr id="12" name="Rectángulo 11"/>
          <p:cNvSpPr/>
          <p:nvPr/>
        </p:nvSpPr>
        <p:spPr>
          <a:xfrm>
            <a:off x="652463" y="5062711"/>
            <a:ext cx="8590547" cy="584775"/>
          </a:xfrm>
          <a:prstGeom prst="rect">
            <a:avLst/>
          </a:prstGeom>
        </p:spPr>
        <p:txBody>
          <a:bodyPr wrap="square">
            <a:spAutoFit/>
          </a:bodyPr>
          <a:lstStyle/>
          <a:p>
            <a:pPr marL="285750" indent="-285750">
              <a:buClr>
                <a:srgbClr val="C00000"/>
              </a:buClr>
              <a:buFont typeface="Arial" panose="020B0604020202020204" pitchFamily="34" charset="0"/>
              <a:buChar char="•"/>
            </a:pPr>
            <a:r>
              <a:rPr lang="es-MX" sz="1600" dirty="0" smtClean="0"/>
              <a:t>Durante 2013</a:t>
            </a:r>
            <a:r>
              <a:rPr lang="es-MX" sz="1600" dirty="0"/>
              <a:t>	Se </a:t>
            </a:r>
            <a:r>
              <a:rPr lang="es-MX" sz="1600" dirty="0" smtClean="0"/>
              <a:t>suspende el </a:t>
            </a:r>
            <a:r>
              <a:rPr lang="es-MX" sz="1600" dirty="0"/>
              <a:t>servicio por cambio de instalaciones (</a:t>
            </a:r>
            <a:r>
              <a:rPr lang="es-MX" sz="1600" dirty="0" smtClean="0"/>
              <a:t>Carpio </a:t>
            </a:r>
            <a:r>
              <a:rPr lang="es-MX" sz="1600" dirty="0"/>
              <a:t>a </a:t>
            </a:r>
            <a:r>
              <a:rPr lang="es-MX" sz="1600" dirty="0" smtClean="0"/>
              <a:t>Plateros)</a:t>
            </a:r>
            <a:r>
              <a:rPr lang="es-MX" sz="1600" dirty="0"/>
              <a:t>			</a:t>
            </a:r>
          </a:p>
        </p:txBody>
      </p:sp>
      <p:sp>
        <p:nvSpPr>
          <p:cNvPr id="13" name="Rectángulo 12"/>
          <p:cNvSpPr/>
          <p:nvPr/>
        </p:nvSpPr>
        <p:spPr>
          <a:xfrm>
            <a:off x="2725255" y="6642556"/>
            <a:ext cx="6418745" cy="215444"/>
          </a:xfrm>
          <a:prstGeom prst="rect">
            <a:avLst/>
          </a:prstGeom>
        </p:spPr>
        <p:txBody>
          <a:bodyPr wrap="none">
            <a:spAutoFit/>
          </a:bodyPr>
          <a:lstStyle/>
          <a:p>
            <a:r>
              <a:rPr lang="es-MX" sz="800" b="1" dirty="0"/>
              <a:t>FUENTE: </a:t>
            </a:r>
            <a:r>
              <a:rPr lang="es-MX" sz="800" b="1" dirty="0" smtClean="0"/>
              <a:t>Dirección General de Epidemiología/Instituto de Diagnostico y Referencia Epidemiológicos /Secretaría </a:t>
            </a:r>
            <a:r>
              <a:rPr lang="es-MX" sz="800" b="1" dirty="0"/>
              <a:t>de Salud/Estados Unidos Mexicanos</a:t>
            </a:r>
          </a:p>
        </p:txBody>
      </p:sp>
    </p:spTree>
    <p:extLst>
      <p:ext uri="{BB962C8B-B14F-4D97-AF65-F5344CB8AC3E}">
        <p14:creationId xmlns:p14="http://schemas.microsoft.com/office/powerpoint/2010/main" val="852941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20"/>
          <p:cNvSpPr txBox="1">
            <a:spLocks noChangeArrowheads="1"/>
          </p:cNvSpPr>
          <p:nvPr/>
        </p:nvSpPr>
        <p:spPr bwMode="auto">
          <a:xfrm>
            <a:off x="2968594" y="6611779"/>
            <a:ext cx="603552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defTabSz="342900" eaLnBrk="1" fontAlgn="base" hangingPunct="1">
              <a:spcBef>
                <a:spcPct val="0"/>
              </a:spcBef>
              <a:spcAft>
                <a:spcPct val="0"/>
              </a:spcAft>
            </a:pPr>
            <a:r>
              <a:rPr lang="es-ES" sz="1000" b="1" dirty="0">
                <a:solidFill>
                  <a:prstClr val="black"/>
                </a:solidFill>
              </a:rPr>
              <a:t>FUENTE: http://www.facmed.unam.mx/deptos/microbiologia/parasitologia/trypanosomosis.html</a:t>
            </a:r>
          </a:p>
        </p:txBody>
      </p:sp>
      <p:sp>
        <p:nvSpPr>
          <p:cNvPr id="6" name="Rectángulo 5"/>
          <p:cNvSpPr/>
          <p:nvPr/>
        </p:nvSpPr>
        <p:spPr>
          <a:xfrm>
            <a:off x="2079060" y="4047263"/>
            <a:ext cx="1602379" cy="954107"/>
          </a:xfrm>
          <a:prstGeom prst="rect">
            <a:avLst/>
          </a:prstGeom>
        </p:spPr>
        <p:txBody>
          <a:bodyPr wrap="square">
            <a:spAutoFit/>
          </a:bodyPr>
          <a:lstStyle/>
          <a:p>
            <a:r>
              <a:rPr lang="es-MX" sz="1400" b="1" dirty="0">
                <a:latin typeface="+mj-lt"/>
                <a:cs typeface="Arial" panose="020B0604020202020204" pitchFamily="34" charset="0"/>
              </a:rPr>
              <a:t>Se correlaciona por primera vez al </a:t>
            </a:r>
            <a:r>
              <a:rPr lang="es-MX" sz="1400" b="1" dirty="0" err="1">
                <a:latin typeface="+mj-lt"/>
                <a:cs typeface="Arial" panose="020B0604020202020204" pitchFamily="34" charset="0"/>
              </a:rPr>
              <a:t>triatómino</a:t>
            </a:r>
            <a:r>
              <a:rPr lang="es-MX" sz="1400" b="1" dirty="0">
                <a:latin typeface="+mj-lt"/>
                <a:cs typeface="Arial" panose="020B0604020202020204" pitchFamily="34" charset="0"/>
              </a:rPr>
              <a:t> como transmisor </a:t>
            </a:r>
            <a:r>
              <a:rPr lang="es-MX" sz="1400" b="1" dirty="0" smtClean="0">
                <a:latin typeface="+mj-lt"/>
                <a:cs typeface="Arial" panose="020B0604020202020204" pitchFamily="34" charset="0"/>
              </a:rPr>
              <a:t> </a:t>
            </a:r>
            <a:endParaRPr lang="es-MX" sz="1400" b="1" dirty="0">
              <a:latin typeface="+mj-lt"/>
              <a:cs typeface="Arial" panose="020B0604020202020204" pitchFamily="34" charset="0"/>
            </a:endParaRPr>
          </a:p>
        </p:txBody>
      </p:sp>
      <p:sp>
        <p:nvSpPr>
          <p:cNvPr id="7" name="Rectángulo 6"/>
          <p:cNvSpPr/>
          <p:nvPr/>
        </p:nvSpPr>
        <p:spPr>
          <a:xfrm>
            <a:off x="3212268" y="1603768"/>
            <a:ext cx="2272771" cy="1384995"/>
          </a:xfrm>
          <a:prstGeom prst="rect">
            <a:avLst/>
          </a:prstGeom>
        </p:spPr>
        <p:txBody>
          <a:bodyPr wrap="square">
            <a:spAutoFit/>
          </a:bodyPr>
          <a:lstStyle/>
          <a:p>
            <a:pPr marL="257175" indent="-257175">
              <a:buFont typeface="Arial" panose="020B0604020202020204" pitchFamily="34" charset="0"/>
              <a:buChar char="•"/>
            </a:pPr>
            <a:r>
              <a:rPr lang="es-MX" sz="1400" b="1" dirty="0">
                <a:latin typeface="+mj-lt"/>
                <a:cs typeface="Arial" panose="020B0604020202020204" pitchFamily="34" charset="0"/>
              </a:rPr>
              <a:t>Reporta los dos primeros casos </a:t>
            </a:r>
            <a:r>
              <a:rPr lang="es-MX" sz="1400" b="1" dirty="0" smtClean="0">
                <a:latin typeface="+mj-lt"/>
                <a:cs typeface="Arial" panose="020B0604020202020204" pitchFamily="34" charset="0"/>
              </a:rPr>
              <a:t>humanos</a:t>
            </a:r>
          </a:p>
          <a:p>
            <a:pPr marL="257175" indent="-257175">
              <a:buFont typeface="Arial" panose="020B0604020202020204" pitchFamily="34" charset="0"/>
              <a:buChar char="•"/>
            </a:pPr>
            <a:r>
              <a:rPr lang="es-MX" sz="1400" b="1" dirty="0">
                <a:latin typeface="+mj-lt"/>
                <a:cs typeface="Arial" panose="020B0604020202020204" pitchFamily="34" charset="0"/>
              </a:rPr>
              <a:t>2 primeros vertebrados infectados por el parásito en México</a:t>
            </a:r>
          </a:p>
          <a:p>
            <a:pPr marL="257175" indent="-257175">
              <a:buFont typeface="Arial" panose="020B0604020202020204" pitchFamily="34" charset="0"/>
              <a:buChar char="•"/>
            </a:pPr>
            <a:endParaRPr lang="es-MX" sz="1400" b="1" dirty="0">
              <a:latin typeface="+mj-lt"/>
              <a:cs typeface="Arial" panose="020B0604020202020204" pitchFamily="34" charset="0"/>
            </a:endParaRPr>
          </a:p>
        </p:txBody>
      </p:sp>
      <p:sp>
        <p:nvSpPr>
          <p:cNvPr id="8" name="Rectángulo 7"/>
          <p:cNvSpPr>
            <a:spLocks noChangeArrowheads="1"/>
          </p:cNvSpPr>
          <p:nvPr/>
        </p:nvSpPr>
        <p:spPr bwMode="auto">
          <a:xfrm>
            <a:off x="3369154" y="1275746"/>
            <a:ext cx="1770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342900" eaLnBrk="1" fontAlgn="base" hangingPunct="1">
              <a:spcBef>
                <a:spcPct val="0"/>
              </a:spcBef>
              <a:spcAft>
                <a:spcPct val="0"/>
              </a:spcAft>
            </a:pPr>
            <a:r>
              <a:rPr lang="es-MX" sz="1400" b="1" dirty="0">
                <a:solidFill>
                  <a:srgbClr val="C00000"/>
                </a:solidFill>
                <a:latin typeface="+mj-lt"/>
                <a:cs typeface="Arial" panose="020B0604020202020204" pitchFamily="34" charset="0"/>
              </a:rPr>
              <a:t>Dr. Luis </a:t>
            </a:r>
            <a:r>
              <a:rPr lang="es-MX" sz="1400" b="1" dirty="0" err="1">
                <a:solidFill>
                  <a:srgbClr val="C00000"/>
                </a:solidFill>
                <a:latin typeface="+mj-lt"/>
                <a:cs typeface="Arial" panose="020B0604020202020204" pitchFamily="34" charset="0"/>
              </a:rPr>
              <a:t>Mazzotti</a:t>
            </a:r>
            <a:endParaRPr lang="es-ES" sz="1400" b="1" dirty="0">
              <a:solidFill>
                <a:srgbClr val="C00000"/>
              </a:solidFill>
              <a:latin typeface="+mj-lt"/>
              <a:cs typeface="Arial" panose="020B0604020202020204" pitchFamily="34" charset="0"/>
            </a:endParaRPr>
          </a:p>
        </p:txBody>
      </p:sp>
      <p:sp>
        <p:nvSpPr>
          <p:cNvPr id="9" name="Rectángulo 7"/>
          <p:cNvSpPr>
            <a:spLocks noChangeArrowheads="1"/>
          </p:cNvSpPr>
          <p:nvPr/>
        </p:nvSpPr>
        <p:spPr bwMode="auto">
          <a:xfrm>
            <a:off x="1804683" y="4989055"/>
            <a:ext cx="1770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342900" eaLnBrk="1" fontAlgn="base" hangingPunct="1">
              <a:spcBef>
                <a:spcPct val="0"/>
              </a:spcBef>
              <a:spcAft>
                <a:spcPct val="0"/>
              </a:spcAft>
            </a:pPr>
            <a:r>
              <a:rPr lang="es-MX" sz="1400" b="1" dirty="0">
                <a:solidFill>
                  <a:srgbClr val="C00000"/>
                </a:solidFill>
                <a:latin typeface="+mj-lt"/>
                <a:cs typeface="Arial" panose="020B0604020202020204" pitchFamily="34" charset="0"/>
              </a:rPr>
              <a:t>Dr. Hoffman</a:t>
            </a:r>
            <a:endParaRPr lang="es-ES" sz="1400" b="1" dirty="0">
              <a:solidFill>
                <a:srgbClr val="C00000"/>
              </a:solidFill>
              <a:latin typeface="+mj-lt"/>
              <a:cs typeface="Arial" panose="020B0604020202020204" pitchFamily="34" charset="0"/>
            </a:endParaRPr>
          </a:p>
        </p:txBody>
      </p:sp>
      <p:sp>
        <p:nvSpPr>
          <p:cNvPr id="10" name="Rectángulo 7"/>
          <p:cNvSpPr>
            <a:spLocks noChangeArrowheads="1"/>
          </p:cNvSpPr>
          <p:nvPr/>
        </p:nvSpPr>
        <p:spPr bwMode="auto">
          <a:xfrm>
            <a:off x="227586" y="1052029"/>
            <a:ext cx="21215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342900" eaLnBrk="1" fontAlgn="base" hangingPunct="1">
              <a:spcBef>
                <a:spcPct val="0"/>
              </a:spcBef>
              <a:spcAft>
                <a:spcPct val="0"/>
              </a:spcAft>
            </a:pPr>
            <a:r>
              <a:rPr lang="es-MX" sz="1400" b="1" dirty="0">
                <a:solidFill>
                  <a:srgbClr val="C00000"/>
                </a:solidFill>
                <a:latin typeface="+mj-lt"/>
                <a:cs typeface="Arial" panose="020B0604020202020204" pitchFamily="34" charset="0"/>
              </a:rPr>
              <a:t>Carlos Ribeiro Justiniano </a:t>
            </a:r>
            <a:r>
              <a:rPr lang="es-MX" sz="1400" b="1" dirty="0" smtClean="0">
                <a:solidFill>
                  <a:srgbClr val="C00000"/>
                </a:solidFill>
                <a:latin typeface="+mj-lt"/>
                <a:cs typeface="Arial" panose="020B0604020202020204" pitchFamily="34" charset="0"/>
              </a:rPr>
              <a:t>das Chagas</a:t>
            </a:r>
            <a:endParaRPr lang="es-ES" sz="1400" b="1" dirty="0">
              <a:solidFill>
                <a:srgbClr val="C00000"/>
              </a:solidFill>
              <a:latin typeface="+mj-lt"/>
              <a:cs typeface="Arial" panose="020B0604020202020204" pitchFamily="34" charset="0"/>
            </a:endParaRPr>
          </a:p>
        </p:txBody>
      </p:sp>
      <p:sp>
        <p:nvSpPr>
          <p:cNvPr id="11" name="Rectángulo 10"/>
          <p:cNvSpPr/>
          <p:nvPr/>
        </p:nvSpPr>
        <p:spPr>
          <a:xfrm>
            <a:off x="6717420" y="1141038"/>
            <a:ext cx="1213802" cy="523220"/>
          </a:xfrm>
          <a:prstGeom prst="rect">
            <a:avLst/>
          </a:prstGeom>
        </p:spPr>
        <p:txBody>
          <a:bodyPr wrap="square">
            <a:spAutoFit/>
          </a:bodyPr>
          <a:lstStyle/>
          <a:p>
            <a:pPr algn="ctr"/>
            <a:r>
              <a:rPr lang="es-MX" sz="1400" b="1" dirty="0">
                <a:solidFill>
                  <a:srgbClr val="C00000"/>
                </a:solidFill>
                <a:latin typeface="+mj-lt"/>
                <a:ea typeface="Calibri" panose="020F0502020204030204" pitchFamily="34" charset="0"/>
              </a:rPr>
              <a:t>Dres. </a:t>
            </a:r>
            <a:r>
              <a:rPr lang="es-MX" sz="1400" b="1" dirty="0" err="1">
                <a:solidFill>
                  <a:srgbClr val="C00000"/>
                </a:solidFill>
                <a:latin typeface="+mj-lt"/>
                <a:ea typeface="Calibri" panose="020F0502020204030204" pitchFamily="34" charset="0"/>
              </a:rPr>
              <a:t>Lent</a:t>
            </a:r>
            <a:r>
              <a:rPr lang="es-MX" sz="1400" b="1" dirty="0">
                <a:solidFill>
                  <a:srgbClr val="C00000"/>
                </a:solidFill>
                <a:latin typeface="+mj-lt"/>
                <a:ea typeface="Calibri" panose="020F0502020204030204" pitchFamily="34" charset="0"/>
              </a:rPr>
              <a:t> y </a:t>
            </a:r>
            <a:r>
              <a:rPr lang="es-MX" sz="1400" b="1" dirty="0" err="1" smtClean="0">
                <a:solidFill>
                  <a:srgbClr val="C00000"/>
                </a:solidFill>
                <a:latin typeface="+mj-lt"/>
                <a:ea typeface="Calibri" panose="020F0502020204030204" pitchFamily="34" charset="0"/>
              </a:rPr>
              <a:t>Wydodzink</a:t>
            </a:r>
            <a:r>
              <a:rPr lang="es-MX" sz="1400" b="1" dirty="0" smtClean="0">
                <a:solidFill>
                  <a:srgbClr val="C00000"/>
                </a:solidFill>
                <a:latin typeface="+mj-lt"/>
                <a:ea typeface="Calibri" panose="020F0502020204030204" pitchFamily="34" charset="0"/>
              </a:rPr>
              <a:t> </a:t>
            </a:r>
            <a:endParaRPr lang="es-MX" sz="1400" b="1" dirty="0">
              <a:solidFill>
                <a:srgbClr val="C00000"/>
              </a:solidFill>
              <a:latin typeface="+mj-lt"/>
            </a:endParaRPr>
          </a:p>
        </p:txBody>
      </p:sp>
      <p:sp>
        <p:nvSpPr>
          <p:cNvPr id="12" name="Rectángulo 11"/>
          <p:cNvSpPr/>
          <p:nvPr/>
        </p:nvSpPr>
        <p:spPr>
          <a:xfrm>
            <a:off x="4981928" y="5411753"/>
            <a:ext cx="1213802" cy="523220"/>
          </a:xfrm>
          <a:prstGeom prst="rect">
            <a:avLst/>
          </a:prstGeom>
        </p:spPr>
        <p:txBody>
          <a:bodyPr wrap="square">
            <a:spAutoFit/>
          </a:bodyPr>
          <a:lstStyle/>
          <a:p>
            <a:pPr algn="ctr"/>
            <a:r>
              <a:rPr lang="es-MX" sz="1400" b="1" dirty="0">
                <a:solidFill>
                  <a:srgbClr val="C00000"/>
                </a:solidFill>
                <a:latin typeface="+mj-lt"/>
                <a:ea typeface="Calibri" panose="020F0502020204030204" pitchFamily="34" charset="0"/>
              </a:rPr>
              <a:t>Dres. F. </a:t>
            </a:r>
            <a:r>
              <a:rPr lang="es-MX" sz="1400" b="1" dirty="0" err="1">
                <a:solidFill>
                  <a:srgbClr val="C00000"/>
                </a:solidFill>
                <a:latin typeface="+mj-lt"/>
                <a:ea typeface="Calibri" panose="020F0502020204030204" pitchFamily="34" charset="0"/>
              </a:rPr>
              <a:t>Biagi</a:t>
            </a:r>
            <a:r>
              <a:rPr lang="es-MX" sz="1400" b="1" dirty="0">
                <a:solidFill>
                  <a:srgbClr val="C00000"/>
                </a:solidFill>
                <a:latin typeface="+mj-lt"/>
                <a:ea typeface="Calibri" panose="020F0502020204030204" pitchFamily="34" charset="0"/>
              </a:rPr>
              <a:t> y J. </a:t>
            </a:r>
            <a:r>
              <a:rPr lang="es-MX" sz="1400" b="1" dirty="0" err="1">
                <a:solidFill>
                  <a:srgbClr val="C00000"/>
                </a:solidFill>
                <a:latin typeface="+mj-lt"/>
                <a:ea typeface="Calibri" panose="020F0502020204030204" pitchFamily="34" charset="0"/>
              </a:rPr>
              <a:t>Tay</a:t>
            </a:r>
            <a:endParaRPr lang="es-MX" sz="1400" b="1" dirty="0">
              <a:solidFill>
                <a:srgbClr val="C00000"/>
              </a:solidFill>
              <a:latin typeface="+mj-lt"/>
            </a:endParaRPr>
          </a:p>
        </p:txBody>
      </p:sp>
      <p:graphicFrame>
        <p:nvGraphicFramePr>
          <p:cNvPr id="13" name="Diagrama 12"/>
          <p:cNvGraphicFramePr/>
          <p:nvPr>
            <p:extLst>
              <p:ext uri="{D42A27DB-BD31-4B8C-83A1-F6EECF244321}">
                <p14:modId xmlns:p14="http://schemas.microsoft.com/office/powerpoint/2010/main" val="3110618575"/>
              </p:ext>
            </p:extLst>
          </p:nvPr>
        </p:nvGraphicFramePr>
        <p:xfrm>
          <a:off x="491360" y="1603767"/>
          <a:ext cx="8368144" cy="389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CuadroTexto 13"/>
          <p:cNvSpPr txBox="1"/>
          <p:nvPr/>
        </p:nvSpPr>
        <p:spPr>
          <a:xfrm>
            <a:off x="1100348" y="3421326"/>
            <a:ext cx="600166" cy="307777"/>
          </a:xfrm>
          <a:prstGeom prst="rect">
            <a:avLst/>
          </a:prstGeom>
          <a:noFill/>
        </p:spPr>
        <p:txBody>
          <a:bodyPr wrap="square" rtlCol="0">
            <a:spAutoFit/>
          </a:bodyPr>
          <a:lstStyle/>
          <a:p>
            <a:r>
              <a:rPr lang="es-MX" sz="1400" b="1" dirty="0" smtClean="0">
                <a:solidFill>
                  <a:schemeClr val="bg1"/>
                </a:solidFill>
                <a:latin typeface="Soberana Texto" panose="02000000000000000000" pitchFamily="50" charset="0"/>
              </a:rPr>
              <a:t>1909</a:t>
            </a:r>
            <a:endParaRPr lang="es-MX" sz="1400" b="1" dirty="0">
              <a:solidFill>
                <a:schemeClr val="bg1"/>
              </a:solidFill>
              <a:latin typeface="Soberana Texto" panose="02000000000000000000" pitchFamily="50" charset="0"/>
            </a:endParaRPr>
          </a:p>
        </p:txBody>
      </p:sp>
      <p:sp>
        <p:nvSpPr>
          <p:cNvPr id="15" name="CuadroTexto 14"/>
          <p:cNvSpPr txBox="1"/>
          <p:nvPr/>
        </p:nvSpPr>
        <p:spPr>
          <a:xfrm>
            <a:off x="2532476" y="3407531"/>
            <a:ext cx="778989" cy="307777"/>
          </a:xfrm>
          <a:prstGeom prst="rect">
            <a:avLst/>
          </a:prstGeom>
          <a:noFill/>
        </p:spPr>
        <p:txBody>
          <a:bodyPr wrap="square" rtlCol="0">
            <a:spAutoFit/>
          </a:bodyPr>
          <a:lstStyle/>
          <a:p>
            <a:r>
              <a:rPr lang="es-MX" sz="1400" b="1" dirty="0" smtClean="0">
                <a:solidFill>
                  <a:schemeClr val="bg1"/>
                </a:solidFill>
                <a:latin typeface="Soberana Texto" panose="02000000000000000000" pitchFamily="50" charset="0"/>
              </a:rPr>
              <a:t>1928</a:t>
            </a:r>
            <a:endParaRPr lang="es-MX" sz="1400" b="1" dirty="0">
              <a:solidFill>
                <a:schemeClr val="bg1"/>
              </a:solidFill>
              <a:latin typeface="Soberana Texto" panose="02000000000000000000" pitchFamily="50" charset="0"/>
            </a:endParaRPr>
          </a:p>
        </p:txBody>
      </p:sp>
      <p:sp>
        <p:nvSpPr>
          <p:cNvPr id="16" name="CuadroTexto 15"/>
          <p:cNvSpPr txBox="1"/>
          <p:nvPr/>
        </p:nvSpPr>
        <p:spPr>
          <a:xfrm>
            <a:off x="3963290" y="3387088"/>
            <a:ext cx="759525" cy="307777"/>
          </a:xfrm>
          <a:prstGeom prst="rect">
            <a:avLst/>
          </a:prstGeom>
          <a:noFill/>
        </p:spPr>
        <p:txBody>
          <a:bodyPr wrap="square" rtlCol="0">
            <a:spAutoFit/>
          </a:bodyPr>
          <a:lstStyle/>
          <a:p>
            <a:r>
              <a:rPr lang="es-MX" sz="1400" b="1" dirty="0" smtClean="0">
                <a:solidFill>
                  <a:schemeClr val="bg1"/>
                </a:solidFill>
                <a:latin typeface="Soberana Texto" panose="02000000000000000000" pitchFamily="50" charset="0"/>
              </a:rPr>
              <a:t>1940</a:t>
            </a:r>
            <a:endParaRPr lang="es-MX" sz="1400" b="1" dirty="0">
              <a:solidFill>
                <a:schemeClr val="bg1"/>
              </a:solidFill>
              <a:latin typeface="Soberana Texto" panose="02000000000000000000" pitchFamily="50" charset="0"/>
            </a:endParaRPr>
          </a:p>
        </p:txBody>
      </p:sp>
      <p:sp>
        <p:nvSpPr>
          <p:cNvPr id="17" name="CuadroTexto 16"/>
          <p:cNvSpPr txBox="1"/>
          <p:nvPr/>
        </p:nvSpPr>
        <p:spPr>
          <a:xfrm>
            <a:off x="5228730" y="3394762"/>
            <a:ext cx="792032" cy="307777"/>
          </a:xfrm>
          <a:prstGeom prst="rect">
            <a:avLst/>
          </a:prstGeom>
          <a:noFill/>
        </p:spPr>
        <p:txBody>
          <a:bodyPr wrap="square" rtlCol="0">
            <a:spAutoFit/>
          </a:bodyPr>
          <a:lstStyle/>
          <a:p>
            <a:r>
              <a:rPr lang="es-MX" sz="1400" b="1" dirty="0" smtClean="0">
                <a:solidFill>
                  <a:schemeClr val="bg1"/>
                </a:solidFill>
                <a:latin typeface="Soberana Texto" panose="02000000000000000000" pitchFamily="50" charset="0"/>
              </a:rPr>
              <a:t>1960</a:t>
            </a:r>
            <a:endParaRPr lang="es-MX" sz="1400" b="1" dirty="0">
              <a:solidFill>
                <a:schemeClr val="bg1"/>
              </a:solidFill>
              <a:latin typeface="Soberana Texto" panose="02000000000000000000" pitchFamily="50" charset="0"/>
            </a:endParaRPr>
          </a:p>
        </p:txBody>
      </p:sp>
      <p:sp>
        <p:nvSpPr>
          <p:cNvPr id="18" name="CuadroTexto 17"/>
          <p:cNvSpPr txBox="1"/>
          <p:nvPr/>
        </p:nvSpPr>
        <p:spPr>
          <a:xfrm>
            <a:off x="6906439" y="3408542"/>
            <a:ext cx="741316" cy="307777"/>
          </a:xfrm>
          <a:prstGeom prst="rect">
            <a:avLst/>
          </a:prstGeom>
          <a:noFill/>
        </p:spPr>
        <p:txBody>
          <a:bodyPr wrap="square" rtlCol="0">
            <a:spAutoFit/>
          </a:bodyPr>
          <a:lstStyle/>
          <a:p>
            <a:r>
              <a:rPr lang="es-MX" sz="1400" b="1" dirty="0" smtClean="0">
                <a:solidFill>
                  <a:schemeClr val="bg1"/>
                </a:solidFill>
                <a:latin typeface="Soberana Texto" panose="02000000000000000000" pitchFamily="50" charset="0"/>
              </a:rPr>
              <a:t>1979</a:t>
            </a:r>
            <a:endParaRPr lang="es-MX" sz="1400" b="1" dirty="0">
              <a:solidFill>
                <a:schemeClr val="bg1"/>
              </a:solidFill>
              <a:latin typeface="Soberana Texto" panose="02000000000000000000" pitchFamily="50" charset="0"/>
            </a:endParaRPr>
          </a:p>
        </p:txBody>
      </p:sp>
      <p:pic>
        <p:nvPicPr>
          <p:cNvPr id="5" name="Imagen 4"/>
          <p:cNvPicPr/>
          <p:nvPr/>
        </p:nvPicPr>
        <p:blipFill rotWithShape="1">
          <a:blip r:embed="rId7" cstate="print">
            <a:extLst>
              <a:ext uri="{28A0092B-C50C-407E-A947-70E740481C1C}">
                <a14:useLocalDpi xmlns:a14="http://schemas.microsoft.com/office/drawing/2010/main" val="0"/>
              </a:ext>
            </a:extLst>
          </a:blip>
          <a:srcRect l="8659" t="17440" r="55688" b="7726"/>
          <a:stretch/>
        </p:blipFill>
        <p:spPr bwMode="auto">
          <a:xfrm>
            <a:off x="5986356" y="4035675"/>
            <a:ext cx="2803357" cy="2658676"/>
          </a:xfrm>
          <a:prstGeom prst="rect">
            <a:avLst/>
          </a:prstGeom>
          <a:noFill/>
          <a:ln>
            <a:noFill/>
          </a:ln>
          <a:extLst>
            <a:ext uri="{53640926-AAD7-44D8-BBD7-CCE9431645EC}">
              <a14:shadowObscured xmlns:a14="http://schemas.microsoft.com/office/drawing/2010/main"/>
            </a:ext>
          </a:extLst>
        </p:spPr>
      </p:pic>
      <p:sp>
        <p:nvSpPr>
          <p:cNvPr id="19" name="Título 1"/>
          <p:cNvSpPr txBox="1">
            <a:spLocks/>
          </p:cNvSpPr>
          <p:nvPr/>
        </p:nvSpPr>
        <p:spPr>
          <a:xfrm>
            <a:off x="109728" y="168484"/>
            <a:ext cx="6451106" cy="34826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lumMod val="50000"/>
                    <a:lumOff val="50000"/>
                  </a:schemeClr>
                </a:solidFill>
                <a:latin typeface="Soberana Texto"/>
                <a:ea typeface="+mj-ea"/>
                <a:cs typeface="Soberana Texto"/>
              </a:defRPr>
            </a:lvl1pPr>
          </a:lstStyle>
          <a:p>
            <a:r>
              <a:rPr lang="es-MX" sz="3200" dirty="0" smtClean="0">
                <a:solidFill>
                  <a:schemeClr val="tx1"/>
                </a:solidFill>
                <a:latin typeface="+mj-lt"/>
              </a:rPr>
              <a:t>Antecedentes</a:t>
            </a:r>
            <a:endParaRPr lang="es-MX" sz="3200" dirty="0">
              <a:solidFill>
                <a:schemeClr val="tx1"/>
              </a:solidFill>
              <a:latin typeface="+mj-lt"/>
            </a:endParaRPr>
          </a:p>
        </p:txBody>
      </p:sp>
      <p:sp>
        <p:nvSpPr>
          <p:cNvPr id="2" name="Rectángulo 1"/>
          <p:cNvSpPr/>
          <p:nvPr/>
        </p:nvSpPr>
        <p:spPr>
          <a:xfrm>
            <a:off x="2968594" y="1443038"/>
            <a:ext cx="400560" cy="110013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3" name="CuadroTexto 2"/>
          <p:cNvSpPr txBox="1"/>
          <p:nvPr/>
        </p:nvSpPr>
        <p:spPr>
          <a:xfrm>
            <a:off x="3359405" y="1677874"/>
            <a:ext cx="2069412" cy="1384995"/>
          </a:xfrm>
          <a:prstGeom prst="rect">
            <a:avLst/>
          </a:prstGeom>
          <a:solidFill>
            <a:schemeClr val="bg1"/>
          </a:solidFill>
        </p:spPr>
        <p:txBody>
          <a:bodyPr wrap="square" rtlCol="0">
            <a:spAutoFit/>
          </a:bodyPr>
          <a:lstStyle/>
          <a:p>
            <a:r>
              <a:rPr lang="es-MX" sz="1400" b="1" dirty="0" smtClean="0"/>
              <a:t>Reporta los dos primeros casos humanos.</a:t>
            </a:r>
          </a:p>
          <a:p>
            <a:r>
              <a:rPr lang="es-MX" sz="1400" b="1" dirty="0" smtClean="0"/>
              <a:t>Los dos primeros vertebrados infectados por el parásito en México.</a:t>
            </a:r>
            <a:endParaRPr lang="es-MX" sz="1400" b="1" dirty="0"/>
          </a:p>
        </p:txBody>
      </p:sp>
      <p:sp>
        <p:nvSpPr>
          <p:cNvPr id="20" name="CuadroTexto 19"/>
          <p:cNvSpPr txBox="1"/>
          <p:nvPr/>
        </p:nvSpPr>
        <p:spPr>
          <a:xfrm>
            <a:off x="1887264" y="4114914"/>
            <a:ext cx="2069412" cy="954107"/>
          </a:xfrm>
          <a:prstGeom prst="rect">
            <a:avLst/>
          </a:prstGeom>
          <a:solidFill>
            <a:schemeClr val="bg1"/>
          </a:solidFill>
        </p:spPr>
        <p:txBody>
          <a:bodyPr wrap="square" rtlCol="0">
            <a:spAutoFit/>
          </a:bodyPr>
          <a:lstStyle/>
          <a:p>
            <a:r>
              <a:rPr lang="es-MX" sz="1400" b="1" dirty="0" smtClean="0"/>
              <a:t>Se correlaciona por primera vez al </a:t>
            </a:r>
            <a:r>
              <a:rPr lang="es-MX" sz="1400" b="1" dirty="0" err="1" smtClean="0"/>
              <a:t>triatomino</a:t>
            </a:r>
            <a:r>
              <a:rPr lang="es-MX" sz="1400" b="1" dirty="0" smtClean="0"/>
              <a:t> como transmisor.</a:t>
            </a:r>
          </a:p>
          <a:p>
            <a:endParaRPr lang="es-MX" sz="1400" b="1" dirty="0"/>
          </a:p>
        </p:txBody>
      </p:sp>
    </p:spTree>
    <p:extLst>
      <p:ext uri="{BB962C8B-B14F-4D97-AF65-F5344CB8AC3E}">
        <p14:creationId xmlns:p14="http://schemas.microsoft.com/office/powerpoint/2010/main" val="2764727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95322" y="1184342"/>
            <a:ext cx="7939520" cy="4524315"/>
          </a:xfrm>
          <a:prstGeom prst="rect">
            <a:avLst/>
          </a:prstGeom>
          <a:noFill/>
        </p:spPr>
        <p:txBody>
          <a:bodyPr wrap="square" rtlCol="0">
            <a:spAutoFit/>
          </a:bodyPr>
          <a:lstStyle/>
          <a:p>
            <a:pPr marL="285750" indent="-285750" algn="just">
              <a:buFont typeface="Arial" panose="020B0604020202020204" pitchFamily="34" charset="0"/>
              <a:buChar char="•"/>
            </a:pPr>
            <a:r>
              <a:rPr lang="es-MX" sz="2400" dirty="0" smtClean="0"/>
              <a:t>Los estados de la región Sur-Sureste presentan una incidencia alta y moderada de enfermedad de Chagas.</a:t>
            </a:r>
          </a:p>
          <a:p>
            <a:pPr marL="285750" indent="-285750" algn="just">
              <a:buFont typeface="Arial" panose="020B0604020202020204" pitchFamily="34" charset="0"/>
              <a:buChar char="•"/>
            </a:pPr>
            <a:endParaRPr lang="es-MX" sz="2400" dirty="0" smtClean="0"/>
          </a:p>
          <a:p>
            <a:pPr marL="285750" indent="-285750" algn="just">
              <a:buFont typeface="Arial" panose="020B0604020202020204" pitchFamily="34" charset="0"/>
              <a:buChar char="•"/>
            </a:pPr>
            <a:r>
              <a:rPr lang="es-MX" sz="2400" dirty="0" smtClean="0"/>
              <a:t>En los últimos años se ha incrementado el registro y la notificación de casos, debido al fortalecimiento de la comunicación entre personal estatal, de Vigilancia </a:t>
            </a:r>
            <a:r>
              <a:rPr lang="es-MX" sz="2400" dirty="0"/>
              <a:t>E</a:t>
            </a:r>
            <a:r>
              <a:rPr lang="es-MX" sz="2400" dirty="0" smtClean="0"/>
              <a:t>pidemiológica y del programa de Vectores.</a:t>
            </a:r>
          </a:p>
          <a:p>
            <a:pPr marL="285750" indent="-285750" algn="just">
              <a:buFont typeface="Arial" panose="020B0604020202020204" pitchFamily="34" charset="0"/>
              <a:buChar char="•"/>
            </a:pPr>
            <a:endParaRPr lang="es-MX" sz="2400" dirty="0"/>
          </a:p>
          <a:p>
            <a:pPr marL="285750" indent="-285750" algn="just">
              <a:buFont typeface="Arial" panose="020B0604020202020204" pitchFamily="34" charset="0"/>
              <a:buChar char="•"/>
            </a:pPr>
            <a:r>
              <a:rPr lang="es-MX" sz="2400" dirty="0" smtClean="0"/>
              <a:t>La contribución </a:t>
            </a:r>
            <a:r>
              <a:rPr lang="es-MX" sz="2400" dirty="0"/>
              <a:t>en canalizar a los pacientes a las áreas de Jurisdicción </a:t>
            </a:r>
            <a:r>
              <a:rPr lang="es-MX" sz="2400" dirty="0" smtClean="0"/>
              <a:t>por parte del Centro Nacional de la Transfusión Sanguínea y de los Centros estatales ha beneficiado el registro de casos probables.</a:t>
            </a:r>
            <a:endParaRPr lang="es-MX" sz="2400" dirty="0"/>
          </a:p>
        </p:txBody>
      </p:sp>
      <p:sp>
        <p:nvSpPr>
          <p:cNvPr id="7" name="Título 1"/>
          <p:cNvSpPr txBox="1">
            <a:spLocks/>
          </p:cNvSpPr>
          <p:nvPr/>
        </p:nvSpPr>
        <p:spPr>
          <a:xfrm>
            <a:off x="109728" y="44076"/>
            <a:ext cx="4062953" cy="442453"/>
          </a:xfrm>
          <a:prstGeom prst="rect">
            <a:avLst/>
          </a:prstGeom>
        </p:spPr>
        <p:txBody>
          <a:bodyPr>
            <a:noAutofit/>
          </a:bodyPr>
          <a:lstStyle>
            <a:lvl1pPr algn="l" defTabSz="457200" rtl="0" eaLnBrk="1" latinLnBrk="0" hangingPunct="1">
              <a:spcBef>
                <a:spcPct val="0"/>
              </a:spcBef>
              <a:buNone/>
              <a:defRPr sz="2400" b="1" kern="1200">
                <a:solidFill>
                  <a:schemeClr val="tx1">
                    <a:lumMod val="50000"/>
                    <a:lumOff val="50000"/>
                  </a:schemeClr>
                </a:solidFill>
                <a:latin typeface="Soberana Texto"/>
                <a:ea typeface="+mj-ea"/>
                <a:cs typeface="Soberana Texto"/>
              </a:defRPr>
            </a:lvl1pPr>
          </a:lstStyle>
          <a:p>
            <a:r>
              <a:rPr lang="es-ES" sz="3600" cap="small" dirty="0" smtClean="0">
                <a:solidFill>
                  <a:schemeClr val="tx1"/>
                </a:solidFill>
                <a:latin typeface="+mn-lt"/>
              </a:rPr>
              <a:t>Conclusiones</a:t>
            </a:r>
            <a:endParaRPr lang="es-MX" dirty="0">
              <a:solidFill>
                <a:schemeClr val="tx1"/>
              </a:solidFill>
              <a:latin typeface="+mn-lt"/>
            </a:endParaRPr>
          </a:p>
        </p:txBody>
      </p:sp>
    </p:spTree>
    <p:extLst>
      <p:ext uri="{BB962C8B-B14F-4D97-AF65-F5344CB8AC3E}">
        <p14:creationId xmlns:p14="http://schemas.microsoft.com/office/powerpoint/2010/main" val="4028836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469206"/>
            <a:ext cx="9144000" cy="1470025"/>
          </a:xfrm>
        </p:spPr>
        <p:txBody>
          <a:bodyPr/>
          <a:lstStyle/>
          <a:p>
            <a:r>
              <a:rPr lang="es-ES" dirty="0" smtClean="0"/>
              <a:t>Dirección General de Epidemiología</a:t>
            </a:r>
            <a:endParaRPr lang="es-ES" dirty="0"/>
          </a:p>
        </p:txBody>
      </p:sp>
      <p:sp>
        <p:nvSpPr>
          <p:cNvPr id="3" name="Subtítulo 2"/>
          <p:cNvSpPr>
            <a:spLocks noGrp="1"/>
          </p:cNvSpPr>
          <p:nvPr>
            <p:ph type="subTitle" idx="1"/>
          </p:nvPr>
        </p:nvSpPr>
        <p:spPr>
          <a:xfrm>
            <a:off x="0" y="5181699"/>
            <a:ext cx="9144000" cy="625359"/>
          </a:xfrm>
        </p:spPr>
        <p:txBody>
          <a:bodyPr/>
          <a:lstStyle/>
          <a:p>
            <a:r>
              <a:rPr lang="es-ES" dirty="0" smtClean="0"/>
              <a:t>Panorama epidemiológico de</a:t>
            </a:r>
          </a:p>
          <a:p>
            <a:r>
              <a:rPr lang="es-ES" dirty="0" smtClean="0"/>
              <a:t>La Enfermedad de Chagas en México</a:t>
            </a:r>
          </a:p>
          <a:p>
            <a:endParaRPr lang="es-ES" dirty="0"/>
          </a:p>
        </p:txBody>
      </p:sp>
    </p:spTree>
    <p:extLst>
      <p:ext uri="{BB962C8B-B14F-4D97-AF65-F5344CB8AC3E}">
        <p14:creationId xmlns:p14="http://schemas.microsoft.com/office/powerpoint/2010/main" val="780903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 y="168484"/>
            <a:ext cx="6451106" cy="348265"/>
          </a:xfrm>
        </p:spPr>
        <p:txBody>
          <a:bodyPr/>
          <a:lstStyle/>
          <a:p>
            <a:r>
              <a:rPr lang="es-MX" sz="3200" dirty="0" smtClean="0">
                <a:solidFill>
                  <a:schemeClr val="tx1"/>
                </a:solidFill>
                <a:latin typeface="+mj-lt"/>
              </a:rPr>
              <a:t>Enfermedad de Chagas</a:t>
            </a:r>
            <a:endParaRPr lang="es-MX" sz="3200" dirty="0">
              <a:solidFill>
                <a:schemeClr val="tx1"/>
              </a:solidFill>
              <a:latin typeface="+mj-lt"/>
            </a:endParaRPr>
          </a:p>
        </p:txBody>
      </p:sp>
      <p:sp>
        <p:nvSpPr>
          <p:cNvPr id="7" name="Arco de bloque 6"/>
          <p:cNvSpPr/>
          <p:nvPr/>
        </p:nvSpPr>
        <p:spPr>
          <a:xfrm>
            <a:off x="-4141942" y="-65567"/>
            <a:ext cx="7061113" cy="7061113"/>
          </a:xfrm>
          <a:prstGeom prst="blockArc">
            <a:avLst>
              <a:gd name="adj1" fmla="val 18900000"/>
              <a:gd name="adj2" fmla="val 2700000"/>
              <a:gd name="adj3" fmla="val 306"/>
            </a:avLst>
          </a:prstGeom>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8" name="Forma libre 7"/>
          <p:cNvSpPr/>
          <p:nvPr/>
        </p:nvSpPr>
        <p:spPr>
          <a:xfrm>
            <a:off x="2209801" y="1103624"/>
            <a:ext cx="6453363" cy="611793"/>
          </a:xfrm>
          <a:custGeom>
            <a:avLst/>
            <a:gdLst>
              <a:gd name="connsiteX0" fmla="*/ 0 w 6278375"/>
              <a:gd name="connsiteY0" fmla="*/ 0 h 655930"/>
              <a:gd name="connsiteX1" fmla="*/ 6278375 w 6278375"/>
              <a:gd name="connsiteY1" fmla="*/ 0 h 655930"/>
              <a:gd name="connsiteX2" fmla="*/ 6278375 w 6278375"/>
              <a:gd name="connsiteY2" fmla="*/ 655930 h 655930"/>
              <a:gd name="connsiteX3" fmla="*/ 0 w 6278375"/>
              <a:gd name="connsiteY3" fmla="*/ 655930 h 655930"/>
              <a:gd name="connsiteX4" fmla="*/ 0 w 6278375"/>
              <a:gd name="connsiteY4" fmla="*/ 0 h 655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8375" h="655930">
                <a:moveTo>
                  <a:pt x="0" y="0"/>
                </a:moveTo>
                <a:lnTo>
                  <a:pt x="6278375" y="0"/>
                </a:lnTo>
                <a:lnTo>
                  <a:pt x="6278375" y="655930"/>
                </a:lnTo>
                <a:lnTo>
                  <a:pt x="0" y="655930"/>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20645" tIns="27940" rIns="27940" bIns="27940" numCol="1" spcCol="1270" anchor="ctr" anchorCtr="0">
            <a:noAutofit/>
          </a:bodyPr>
          <a:lstStyle/>
          <a:p>
            <a:pPr lvl="0" algn="just" defTabSz="488950">
              <a:lnSpc>
                <a:spcPct val="90000"/>
              </a:lnSpc>
              <a:spcBef>
                <a:spcPct val="0"/>
              </a:spcBef>
              <a:spcAft>
                <a:spcPct val="35000"/>
              </a:spcAft>
            </a:pPr>
            <a:r>
              <a:rPr lang="es-MX" altLang="es-MX" sz="1600" b="1" kern="1200" dirty="0" smtClean="0">
                <a:latin typeface="Arial" panose="020B0604020202020204" pitchFamily="34" charset="0"/>
                <a:cs typeface="Arial" panose="020B0604020202020204" pitchFamily="34" charset="0"/>
              </a:rPr>
              <a:t>La enfermedad de Chagas o </a:t>
            </a:r>
            <a:r>
              <a:rPr lang="es-MX" altLang="es-MX" sz="1600" b="1" kern="1200" dirty="0" err="1" smtClean="0">
                <a:latin typeface="Arial" panose="020B0604020202020204" pitchFamily="34" charset="0"/>
                <a:cs typeface="Arial" panose="020B0604020202020204" pitchFamily="34" charset="0"/>
              </a:rPr>
              <a:t>trypanosomosis</a:t>
            </a:r>
            <a:r>
              <a:rPr lang="es-MX" altLang="es-MX" sz="1600" b="1" kern="1200" dirty="0" smtClean="0">
                <a:latin typeface="Arial" panose="020B0604020202020204" pitchFamily="34" charset="0"/>
                <a:cs typeface="Arial" panose="020B0604020202020204" pitchFamily="34" charset="0"/>
              </a:rPr>
              <a:t> </a:t>
            </a:r>
            <a:r>
              <a:rPr lang="es-MX" altLang="es-MX" sz="1400" kern="1200" dirty="0" smtClean="0">
                <a:latin typeface="Arial" panose="020B0604020202020204" pitchFamily="34" charset="0"/>
                <a:cs typeface="Arial" panose="020B0604020202020204" pitchFamily="34" charset="0"/>
              </a:rPr>
              <a:t>americana es una infección sistémica causada por el protozoo </a:t>
            </a:r>
            <a:r>
              <a:rPr lang="es-MX" altLang="es-MX" sz="1400" b="1" i="1" kern="1200" dirty="0" err="1" smtClean="0">
                <a:latin typeface="Arial" panose="020B0604020202020204" pitchFamily="34" charset="0"/>
                <a:cs typeface="Arial" panose="020B0604020202020204" pitchFamily="34" charset="0"/>
              </a:rPr>
              <a:t>Trypanosoma</a:t>
            </a:r>
            <a:r>
              <a:rPr lang="es-MX" altLang="es-MX" sz="1400" b="1" i="1" kern="1200" dirty="0" smtClean="0">
                <a:latin typeface="Arial" panose="020B0604020202020204" pitchFamily="34" charset="0"/>
                <a:cs typeface="Arial" panose="020B0604020202020204" pitchFamily="34" charset="0"/>
              </a:rPr>
              <a:t> </a:t>
            </a:r>
            <a:r>
              <a:rPr lang="es-MX" altLang="es-MX" sz="1400" b="1" i="1" kern="1200" dirty="0" err="1" smtClean="0">
                <a:latin typeface="Arial" panose="020B0604020202020204" pitchFamily="34" charset="0"/>
                <a:cs typeface="Arial" panose="020B0604020202020204" pitchFamily="34" charset="0"/>
              </a:rPr>
              <a:t>cruzi</a:t>
            </a:r>
            <a:r>
              <a:rPr lang="es-MX" altLang="es-MX" sz="1400" dirty="0">
                <a:latin typeface="Arial" panose="020B0604020202020204" pitchFamily="34" charset="0"/>
                <a:cs typeface="Arial" panose="020B0604020202020204" pitchFamily="34" charset="0"/>
              </a:rPr>
              <a:t>.</a:t>
            </a:r>
            <a:endParaRPr lang="es-ES" sz="1400" kern="1200" dirty="0"/>
          </a:p>
        </p:txBody>
      </p:sp>
      <p:sp>
        <p:nvSpPr>
          <p:cNvPr id="18" name="Forma libre 17"/>
          <p:cNvSpPr/>
          <p:nvPr/>
        </p:nvSpPr>
        <p:spPr>
          <a:xfrm>
            <a:off x="2530129" y="2079176"/>
            <a:ext cx="6057807" cy="783230"/>
          </a:xfrm>
          <a:custGeom>
            <a:avLst/>
            <a:gdLst>
              <a:gd name="connsiteX0" fmla="*/ 0 w 5808354"/>
              <a:gd name="connsiteY0" fmla="*/ 0 h 655930"/>
              <a:gd name="connsiteX1" fmla="*/ 5808354 w 5808354"/>
              <a:gd name="connsiteY1" fmla="*/ 0 h 655930"/>
              <a:gd name="connsiteX2" fmla="*/ 5808354 w 5808354"/>
              <a:gd name="connsiteY2" fmla="*/ 655930 h 655930"/>
              <a:gd name="connsiteX3" fmla="*/ 0 w 5808354"/>
              <a:gd name="connsiteY3" fmla="*/ 655930 h 655930"/>
              <a:gd name="connsiteX4" fmla="*/ 0 w 5808354"/>
              <a:gd name="connsiteY4" fmla="*/ 0 h 655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8354" h="655930">
                <a:moveTo>
                  <a:pt x="0" y="0"/>
                </a:moveTo>
                <a:lnTo>
                  <a:pt x="5808354" y="0"/>
                </a:lnTo>
                <a:lnTo>
                  <a:pt x="5808354" y="655930"/>
                </a:lnTo>
                <a:lnTo>
                  <a:pt x="0" y="655930"/>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20645" tIns="27940" rIns="27940" bIns="27940" numCol="1" spcCol="1270" anchor="ctr" anchorCtr="0">
            <a:noAutofit/>
          </a:bodyPr>
          <a:lstStyle/>
          <a:p>
            <a:pPr lvl="0" algn="l" defTabSz="488950">
              <a:lnSpc>
                <a:spcPct val="90000"/>
              </a:lnSpc>
              <a:spcBef>
                <a:spcPct val="0"/>
              </a:spcBef>
              <a:spcAft>
                <a:spcPct val="35000"/>
              </a:spcAft>
            </a:pPr>
            <a:r>
              <a:rPr lang="es-MX" altLang="es-MX" sz="1400" kern="1200" dirty="0" smtClean="0">
                <a:latin typeface="Arial" panose="020B0604020202020204" pitchFamily="34" charset="0"/>
                <a:cs typeface="Arial" panose="020B0604020202020204" pitchFamily="34" charset="0"/>
              </a:rPr>
              <a:t>Es principalmente transmitida por la picadura de </a:t>
            </a:r>
            <a:r>
              <a:rPr lang="es-MX" altLang="es-MX" sz="1400" b="1" kern="1200" smtClean="0">
                <a:latin typeface="Arial" panose="020B0604020202020204" pitchFamily="34" charset="0"/>
                <a:cs typeface="Arial" panose="020B0604020202020204" pitchFamily="34" charset="0"/>
              </a:rPr>
              <a:t>triatominos</a:t>
            </a:r>
            <a:r>
              <a:rPr lang="es-MX" altLang="es-MX" sz="1400" kern="1200" smtClean="0">
                <a:latin typeface="Arial" panose="020B0604020202020204" pitchFamily="34" charset="0"/>
                <a:cs typeface="Arial" panose="020B0604020202020204" pitchFamily="34" charset="0"/>
              </a:rPr>
              <a:t> </a:t>
            </a:r>
            <a:r>
              <a:rPr lang="es-MX" altLang="es-MX" sz="1400" kern="1200" dirty="0" smtClean="0">
                <a:latin typeface="Arial" panose="020B0604020202020204" pitchFamily="34" charset="0"/>
                <a:cs typeface="Arial" panose="020B0604020202020204" pitchFamily="34" charset="0"/>
              </a:rPr>
              <a:t>(</a:t>
            </a:r>
            <a:r>
              <a:rPr lang="pt-BR" altLang="es-MX" sz="1400" kern="1200" dirty="0" err="1" smtClean="0">
                <a:latin typeface="Arial" panose="020B0604020202020204" pitchFamily="34" charset="0"/>
                <a:cs typeface="Arial" panose="020B0604020202020204" pitchFamily="34" charset="0"/>
              </a:rPr>
              <a:t>chinches</a:t>
            </a:r>
            <a:r>
              <a:rPr lang="pt-BR" altLang="es-MX" sz="1400" kern="1200" dirty="0" smtClean="0">
                <a:latin typeface="Arial" panose="020B0604020202020204" pitchFamily="34" charset="0"/>
                <a:cs typeface="Arial" panose="020B0604020202020204" pitchFamily="34" charset="0"/>
              </a:rPr>
              <a:t> de trompa cónica o </a:t>
            </a:r>
            <a:r>
              <a:rPr lang="pt-BR" altLang="es-MX" sz="1400" kern="1200" dirty="0" err="1" smtClean="0">
                <a:latin typeface="Arial" panose="020B0604020202020204" pitchFamily="34" charset="0"/>
                <a:cs typeface="Arial" panose="020B0604020202020204" pitchFamily="34" charset="0"/>
              </a:rPr>
              <a:t>besadoras</a:t>
            </a:r>
            <a:r>
              <a:rPr lang="es-MX" altLang="es-MX" sz="1400" kern="1200" dirty="0" smtClean="0">
                <a:latin typeface="Arial" panose="020B0604020202020204" pitchFamily="34" charset="0"/>
                <a:cs typeface="Arial" panose="020B0604020202020204" pitchFamily="34" charset="0"/>
              </a:rPr>
              <a:t>) de la familia </a:t>
            </a:r>
            <a:r>
              <a:rPr lang="es-MX" altLang="es-MX" sz="1400" i="1" kern="1200" dirty="0" err="1" smtClean="0">
                <a:latin typeface="Arial" panose="020B0604020202020204" pitchFamily="34" charset="0"/>
                <a:cs typeface="Arial" panose="020B0604020202020204" pitchFamily="34" charset="0"/>
              </a:rPr>
              <a:t>Reduviidae</a:t>
            </a:r>
            <a:r>
              <a:rPr lang="es-MX" altLang="es-MX" sz="1400" kern="1200" dirty="0" smtClean="0">
                <a:latin typeface="Arial" panose="020B0604020202020204" pitchFamily="34" charset="0"/>
                <a:cs typeface="Arial" panose="020B0604020202020204" pitchFamily="34" charset="0"/>
              </a:rPr>
              <a:t>, orden </a:t>
            </a:r>
            <a:r>
              <a:rPr lang="es-MX" altLang="es-MX" sz="1400" kern="1200" dirty="0" err="1" smtClean="0">
                <a:latin typeface="Arial" panose="020B0604020202020204" pitchFamily="34" charset="0"/>
                <a:cs typeface="Arial" panose="020B0604020202020204" pitchFamily="34" charset="0"/>
              </a:rPr>
              <a:t>Hemiptera</a:t>
            </a:r>
            <a:r>
              <a:rPr lang="es-MX" altLang="es-MX" sz="1400" kern="1200" dirty="0" smtClean="0">
                <a:latin typeface="Arial" panose="020B0604020202020204" pitchFamily="34" charset="0"/>
                <a:cs typeface="Arial" panose="020B0604020202020204" pitchFamily="34" charset="0"/>
              </a:rPr>
              <a:t> (chinches), Subfamilia </a:t>
            </a:r>
            <a:r>
              <a:rPr lang="es-MX" altLang="es-MX" sz="1400" i="1" kern="1200" dirty="0" err="1" smtClean="0">
                <a:latin typeface="Arial" panose="020B0604020202020204" pitchFamily="34" charset="0"/>
                <a:cs typeface="Arial" panose="020B0604020202020204" pitchFamily="34" charset="0"/>
              </a:rPr>
              <a:t>Triatominae</a:t>
            </a:r>
            <a:r>
              <a:rPr lang="es-MX" altLang="es-MX" sz="1400" kern="1200" dirty="0" smtClean="0">
                <a:latin typeface="Arial" panose="020B0604020202020204" pitchFamily="34" charset="0"/>
                <a:cs typeface="Arial" panose="020B0604020202020204" pitchFamily="34" charset="0"/>
              </a:rPr>
              <a:t>. </a:t>
            </a:r>
            <a:endParaRPr lang="es-ES" sz="1400" kern="1200" dirty="0"/>
          </a:p>
        </p:txBody>
      </p:sp>
      <p:sp>
        <p:nvSpPr>
          <p:cNvPr id="20" name="Forma libre 19"/>
          <p:cNvSpPr/>
          <p:nvPr/>
        </p:nvSpPr>
        <p:spPr>
          <a:xfrm>
            <a:off x="2680583" y="3123196"/>
            <a:ext cx="5907353" cy="983792"/>
          </a:xfrm>
          <a:custGeom>
            <a:avLst/>
            <a:gdLst>
              <a:gd name="connsiteX0" fmla="*/ 0 w 5664096"/>
              <a:gd name="connsiteY0" fmla="*/ 0 h 655930"/>
              <a:gd name="connsiteX1" fmla="*/ 5664096 w 5664096"/>
              <a:gd name="connsiteY1" fmla="*/ 0 h 655930"/>
              <a:gd name="connsiteX2" fmla="*/ 5664096 w 5664096"/>
              <a:gd name="connsiteY2" fmla="*/ 655930 h 655930"/>
              <a:gd name="connsiteX3" fmla="*/ 0 w 5664096"/>
              <a:gd name="connsiteY3" fmla="*/ 655930 h 655930"/>
              <a:gd name="connsiteX4" fmla="*/ 0 w 5664096"/>
              <a:gd name="connsiteY4" fmla="*/ 0 h 655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096" h="655930">
                <a:moveTo>
                  <a:pt x="0" y="0"/>
                </a:moveTo>
                <a:lnTo>
                  <a:pt x="5664096" y="0"/>
                </a:lnTo>
                <a:lnTo>
                  <a:pt x="5664096" y="655930"/>
                </a:lnTo>
                <a:lnTo>
                  <a:pt x="0" y="655930"/>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20645" tIns="27940" rIns="27940" bIns="27940" numCol="1" spcCol="1270" anchor="ctr" anchorCtr="0">
            <a:noAutofit/>
          </a:bodyPr>
          <a:lstStyle/>
          <a:p>
            <a:pPr lvl="0" algn="l" defTabSz="488950">
              <a:lnSpc>
                <a:spcPct val="90000"/>
              </a:lnSpc>
              <a:spcBef>
                <a:spcPct val="0"/>
              </a:spcBef>
              <a:spcAft>
                <a:spcPct val="35000"/>
              </a:spcAft>
            </a:pPr>
            <a:r>
              <a:rPr lang="es-MX" altLang="es-MX" sz="1400" kern="1200" dirty="0" smtClean="0">
                <a:latin typeface="Arial" panose="020B0604020202020204" pitchFamily="34" charset="0"/>
                <a:cs typeface="Arial" panose="020B0604020202020204" pitchFamily="34" charset="0"/>
              </a:rPr>
              <a:t>Los insectos defecan durante la succión de sangre, y excretan los tripanosomas con sus heces, la infección se produce cuando las heces contaminan conjuntivas, membranas mucosas y heridas en la piel (incluido el sitio de la picadura).</a:t>
            </a:r>
            <a:endParaRPr lang="es-MX" altLang="es-MX" sz="1400" kern="1200" dirty="0">
              <a:latin typeface="Arial" panose="020B0604020202020204" pitchFamily="34" charset="0"/>
              <a:cs typeface="Arial" panose="020B0604020202020204" pitchFamily="34" charset="0"/>
            </a:endParaRPr>
          </a:p>
        </p:txBody>
      </p:sp>
      <p:sp>
        <p:nvSpPr>
          <p:cNvPr id="22" name="Forma libre 21"/>
          <p:cNvSpPr/>
          <p:nvPr/>
        </p:nvSpPr>
        <p:spPr>
          <a:xfrm>
            <a:off x="2454901" y="4424836"/>
            <a:ext cx="6208261" cy="700255"/>
          </a:xfrm>
          <a:custGeom>
            <a:avLst/>
            <a:gdLst>
              <a:gd name="connsiteX0" fmla="*/ 0 w 5808354"/>
              <a:gd name="connsiteY0" fmla="*/ 0 h 655930"/>
              <a:gd name="connsiteX1" fmla="*/ 5808354 w 5808354"/>
              <a:gd name="connsiteY1" fmla="*/ 0 h 655930"/>
              <a:gd name="connsiteX2" fmla="*/ 5808354 w 5808354"/>
              <a:gd name="connsiteY2" fmla="*/ 655930 h 655930"/>
              <a:gd name="connsiteX3" fmla="*/ 0 w 5808354"/>
              <a:gd name="connsiteY3" fmla="*/ 655930 h 655930"/>
              <a:gd name="connsiteX4" fmla="*/ 0 w 5808354"/>
              <a:gd name="connsiteY4" fmla="*/ 0 h 655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8354" h="655930">
                <a:moveTo>
                  <a:pt x="0" y="0"/>
                </a:moveTo>
                <a:lnTo>
                  <a:pt x="5808354" y="0"/>
                </a:lnTo>
                <a:lnTo>
                  <a:pt x="5808354" y="655930"/>
                </a:lnTo>
                <a:lnTo>
                  <a:pt x="0" y="655930"/>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20645" tIns="27940" rIns="27940" bIns="27940" numCol="1" spcCol="1270" anchor="ctr" anchorCtr="0">
            <a:noAutofit/>
          </a:bodyPr>
          <a:lstStyle/>
          <a:p>
            <a:pPr lvl="0" algn="l" defTabSz="488950">
              <a:lnSpc>
                <a:spcPct val="90000"/>
              </a:lnSpc>
              <a:spcBef>
                <a:spcPct val="0"/>
              </a:spcBef>
              <a:spcAft>
                <a:spcPct val="35000"/>
              </a:spcAft>
            </a:pPr>
            <a:r>
              <a:rPr lang="es-MX" altLang="es-MX" sz="1400" kern="1200" dirty="0" smtClean="0">
                <a:latin typeface="Arial" panose="020B0604020202020204" pitchFamily="34" charset="0"/>
                <a:cs typeface="Arial" panose="020B0604020202020204" pitchFamily="34" charset="0"/>
              </a:rPr>
              <a:t>Otros modos de transmisión son</a:t>
            </a:r>
            <a:r>
              <a:rPr lang="es-MX" altLang="es-MX" sz="1600" b="1" kern="1200" dirty="0" smtClean="0">
                <a:latin typeface="Arial" panose="020B0604020202020204" pitchFamily="34" charset="0"/>
                <a:cs typeface="Arial" panose="020B0604020202020204" pitchFamily="34" charset="0"/>
              </a:rPr>
              <a:t>: transfusional, congénito, trasplantes de órganos y oral.</a:t>
            </a:r>
            <a:endParaRPr lang="es-MX" altLang="es-MX" sz="1400" b="1" kern="1200" dirty="0">
              <a:latin typeface="Arial" panose="020B0604020202020204" pitchFamily="34" charset="0"/>
              <a:cs typeface="Arial" panose="020B0604020202020204" pitchFamily="34" charset="0"/>
            </a:endParaRPr>
          </a:p>
        </p:txBody>
      </p:sp>
      <p:sp>
        <p:nvSpPr>
          <p:cNvPr id="24" name="Forma libre 23"/>
          <p:cNvSpPr/>
          <p:nvPr/>
        </p:nvSpPr>
        <p:spPr>
          <a:xfrm>
            <a:off x="2053389" y="5442939"/>
            <a:ext cx="6609774" cy="615478"/>
          </a:xfrm>
          <a:custGeom>
            <a:avLst/>
            <a:gdLst>
              <a:gd name="connsiteX0" fmla="*/ 0 w 6278375"/>
              <a:gd name="connsiteY0" fmla="*/ 0 h 655930"/>
              <a:gd name="connsiteX1" fmla="*/ 6278375 w 6278375"/>
              <a:gd name="connsiteY1" fmla="*/ 0 h 655930"/>
              <a:gd name="connsiteX2" fmla="*/ 6278375 w 6278375"/>
              <a:gd name="connsiteY2" fmla="*/ 655930 h 655930"/>
              <a:gd name="connsiteX3" fmla="*/ 0 w 6278375"/>
              <a:gd name="connsiteY3" fmla="*/ 655930 h 655930"/>
              <a:gd name="connsiteX4" fmla="*/ 0 w 6278375"/>
              <a:gd name="connsiteY4" fmla="*/ 0 h 655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8375" h="655930">
                <a:moveTo>
                  <a:pt x="0" y="0"/>
                </a:moveTo>
                <a:lnTo>
                  <a:pt x="6278375" y="0"/>
                </a:lnTo>
                <a:lnTo>
                  <a:pt x="6278375" y="655930"/>
                </a:lnTo>
                <a:lnTo>
                  <a:pt x="0" y="655930"/>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20645" tIns="27940" rIns="27940" bIns="27940" numCol="1" spcCol="1270" anchor="ctr" anchorCtr="0">
            <a:noAutofit/>
          </a:bodyPr>
          <a:lstStyle/>
          <a:p>
            <a:pPr lvl="0" algn="l" defTabSz="488950">
              <a:lnSpc>
                <a:spcPct val="90000"/>
              </a:lnSpc>
              <a:spcBef>
                <a:spcPct val="0"/>
              </a:spcBef>
              <a:spcAft>
                <a:spcPct val="35000"/>
              </a:spcAft>
            </a:pPr>
            <a:r>
              <a:rPr lang="es-MX" altLang="es-MX" sz="1400" kern="1200" dirty="0" smtClean="0">
                <a:latin typeface="Arial" panose="020B0604020202020204" pitchFamily="34" charset="0"/>
                <a:cs typeface="Arial" panose="020B0604020202020204" pitchFamily="34" charset="0"/>
              </a:rPr>
              <a:t>Se contempla dentro de la lista de las principales "enfermedades desatendidas". (WHO. 2010).</a:t>
            </a:r>
            <a:endParaRPr lang="es-ES" sz="1400" kern="1200" dirty="0"/>
          </a:p>
        </p:txBody>
      </p:sp>
      <p:sp>
        <p:nvSpPr>
          <p:cNvPr id="10" name="CuadroTexto 20"/>
          <p:cNvSpPr txBox="1">
            <a:spLocks noChangeArrowheads="1"/>
          </p:cNvSpPr>
          <p:nvPr/>
        </p:nvSpPr>
        <p:spPr bwMode="auto">
          <a:xfrm>
            <a:off x="582882" y="6567806"/>
            <a:ext cx="86121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defTabSz="342900" eaLnBrk="1" fontAlgn="base" hangingPunct="1">
              <a:spcBef>
                <a:spcPct val="0"/>
              </a:spcBef>
              <a:spcAft>
                <a:spcPct val="0"/>
              </a:spcAft>
            </a:pPr>
            <a:r>
              <a:rPr lang="es-ES" sz="800" b="1" dirty="0">
                <a:solidFill>
                  <a:prstClr val="black"/>
                </a:solidFill>
              </a:rPr>
              <a:t>FUENTE: http://www.paho.org/hq/index.php?option=com_content&amp;view=article&amp;id=13568%3Achagas-in-the-americas-for-public-health-workers-2017&amp;catid=6648%3Afact-sheets&amp;Itemid=40721&amp;lang=es</a:t>
            </a:r>
          </a:p>
        </p:txBody>
      </p:sp>
      <p:pic>
        <p:nvPicPr>
          <p:cNvPr id="11" name="Imagen 10"/>
          <p:cNvPicPr/>
          <p:nvPr/>
        </p:nvPicPr>
        <p:blipFill rotWithShape="1">
          <a:blip r:embed="rId2" cstate="print">
            <a:extLst>
              <a:ext uri="{28A0092B-C50C-407E-A947-70E740481C1C}">
                <a14:useLocalDpi xmlns:a14="http://schemas.microsoft.com/office/drawing/2010/main" val="0"/>
              </a:ext>
            </a:extLst>
          </a:blip>
          <a:srcRect l="8659" t="17440" r="55688" b="7726"/>
          <a:stretch/>
        </p:blipFill>
        <p:spPr bwMode="auto">
          <a:xfrm>
            <a:off x="0" y="1959464"/>
            <a:ext cx="2803357" cy="26586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6842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orma libre 45"/>
          <p:cNvSpPr/>
          <p:nvPr/>
        </p:nvSpPr>
        <p:spPr>
          <a:xfrm>
            <a:off x="5280856" y="1451018"/>
            <a:ext cx="3380961" cy="746901"/>
          </a:xfrm>
          <a:custGeom>
            <a:avLst/>
            <a:gdLst>
              <a:gd name="connsiteX0" fmla="*/ 0 w 3028356"/>
              <a:gd name="connsiteY0" fmla="*/ 138131 h 828771"/>
              <a:gd name="connsiteX1" fmla="*/ 138131 w 3028356"/>
              <a:gd name="connsiteY1" fmla="*/ 0 h 828771"/>
              <a:gd name="connsiteX2" fmla="*/ 2890225 w 3028356"/>
              <a:gd name="connsiteY2" fmla="*/ 0 h 828771"/>
              <a:gd name="connsiteX3" fmla="*/ 3028356 w 3028356"/>
              <a:gd name="connsiteY3" fmla="*/ 138131 h 828771"/>
              <a:gd name="connsiteX4" fmla="*/ 3028356 w 3028356"/>
              <a:gd name="connsiteY4" fmla="*/ 690640 h 828771"/>
              <a:gd name="connsiteX5" fmla="*/ 2890225 w 3028356"/>
              <a:gd name="connsiteY5" fmla="*/ 828771 h 828771"/>
              <a:gd name="connsiteX6" fmla="*/ 138131 w 3028356"/>
              <a:gd name="connsiteY6" fmla="*/ 828771 h 828771"/>
              <a:gd name="connsiteX7" fmla="*/ 0 w 3028356"/>
              <a:gd name="connsiteY7" fmla="*/ 690640 h 828771"/>
              <a:gd name="connsiteX8" fmla="*/ 0 w 3028356"/>
              <a:gd name="connsiteY8" fmla="*/ 138131 h 82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8356" h="828771">
                <a:moveTo>
                  <a:pt x="0" y="138131"/>
                </a:moveTo>
                <a:cubicBezTo>
                  <a:pt x="0" y="61843"/>
                  <a:pt x="61843" y="0"/>
                  <a:pt x="138131" y="0"/>
                </a:cubicBezTo>
                <a:lnTo>
                  <a:pt x="2890225" y="0"/>
                </a:lnTo>
                <a:cubicBezTo>
                  <a:pt x="2966513" y="0"/>
                  <a:pt x="3028356" y="61843"/>
                  <a:pt x="3028356" y="138131"/>
                </a:cubicBezTo>
                <a:lnTo>
                  <a:pt x="3028356" y="690640"/>
                </a:lnTo>
                <a:cubicBezTo>
                  <a:pt x="3028356" y="766928"/>
                  <a:pt x="2966513" y="828771"/>
                  <a:pt x="2890225" y="828771"/>
                </a:cubicBezTo>
                <a:lnTo>
                  <a:pt x="138131" y="828771"/>
                </a:lnTo>
                <a:cubicBezTo>
                  <a:pt x="61843" y="828771"/>
                  <a:pt x="0" y="766928"/>
                  <a:pt x="0" y="690640"/>
                </a:cubicBezTo>
                <a:lnTo>
                  <a:pt x="0" y="138131"/>
                </a:lnTo>
                <a:close/>
              </a:path>
            </a:pathLst>
          </a:custGeom>
          <a:solidFill>
            <a:schemeClr val="tx1">
              <a:lumMod val="65000"/>
              <a:lumOff val="3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4712" tIns="86177" rIns="86177" bIns="86177" numCol="1" spcCol="1270" anchor="ctr" anchorCtr="0">
            <a:noAutofit/>
          </a:bodyPr>
          <a:lstStyle/>
          <a:p>
            <a:pPr defTabSz="533400">
              <a:lnSpc>
                <a:spcPct val="90000"/>
              </a:lnSpc>
              <a:spcBef>
                <a:spcPct val="0"/>
              </a:spcBef>
              <a:spcAft>
                <a:spcPct val="35000"/>
              </a:spcAft>
            </a:pPr>
            <a:r>
              <a:rPr lang="es-MX" sz="1600" dirty="0"/>
              <a:t>Provoca </a:t>
            </a:r>
            <a:r>
              <a:rPr lang="es-MX" sz="1600" dirty="0" smtClean="0"/>
              <a:t>entre 12,000 </a:t>
            </a:r>
            <a:r>
              <a:rPr lang="es-MX" sz="1600" dirty="0"/>
              <a:t>y 14,000 defunciones al año en la </a:t>
            </a:r>
            <a:r>
              <a:rPr lang="es-MX" sz="1600" dirty="0" smtClean="0"/>
              <a:t>Región</a:t>
            </a:r>
            <a:r>
              <a:rPr lang="es-MX" sz="1600" dirty="0"/>
              <a:t> </a:t>
            </a:r>
            <a:r>
              <a:rPr lang="es-MX" sz="1600" dirty="0" smtClean="0"/>
              <a:t>de las Américas.</a:t>
            </a:r>
            <a:endParaRPr lang="es-MX" sz="1600" dirty="0"/>
          </a:p>
        </p:txBody>
      </p:sp>
      <p:sp>
        <p:nvSpPr>
          <p:cNvPr id="44" name="Forma libre 43"/>
          <p:cNvSpPr/>
          <p:nvPr/>
        </p:nvSpPr>
        <p:spPr>
          <a:xfrm>
            <a:off x="5255364" y="2239538"/>
            <a:ext cx="3380961" cy="936044"/>
          </a:xfrm>
          <a:custGeom>
            <a:avLst/>
            <a:gdLst>
              <a:gd name="connsiteX0" fmla="*/ 0 w 3028356"/>
              <a:gd name="connsiteY0" fmla="*/ 138131 h 828771"/>
              <a:gd name="connsiteX1" fmla="*/ 138131 w 3028356"/>
              <a:gd name="connsiteY1" fmla="*/ 0 h 828771"/>
              <a:gd name="connsiteX2" fmla="*/ 2890225 w 3028356"/>
              <a:gd name="connsiteY2" fmla="*/ 0 h 828771"/>
              <a:gd name="connsiteX3" fmla="*/ 3028356 w 3028356"/>
              <a:gd name="connsiteY3" fmla="*/ 138131 h 828771"/>
              <a:gd name="connsiteX4" fmla="*/ 3028356 w 3028356"/>
              <a:gd name="connsiteY4" fmla="*/ 690640 h 828771"/>
              <a:gd name="connsiteX5" fmla="*/ 2890225 w 3028356"/>
              <a:gd name="connsiteY5" fmla="*/ 828771 h 828771"/>
              <a:gd name="connsiteX6" fmla="*/ 138131 w 3028356"/>
              <a:gd name="connsiteY6" fmla="*/ 828771 h 828771"/>
              <a:gd name="connsiteX7" fmla="*/ 0 w 3028356"/>
              <a:gd name="connsiteY7" fmla="*/ 690640 h 828771"/>
              <a:gd name="connsiteX8" fmla="*/ 0 w 3028356"/>
              <a:gd name="connsiteY8" fmla="*/ 138131 h 82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8356" h="828771">
                <a:moveTo>
                  <a:pt x="0" y="138131"/>
                </a:moveTo>
                <a:cubicBezTo>
                  <a:pt x="0" y="61843"/>
                  <a:pt x="61843" y="0"/>
                  <a:pt x="138131" y="0"/>
                </a:cubicBezTo>
                <a:lnTo>
                  <a:pt x="2890225" y="0"/>
                </a:lnTo>
                <a:cubicBezTo>
                  <a:pt x="2966513" y="0"/>
                  <a:pt x="3028356" y="61843"/>
                  <a:pt x="3028356" y="138131"/>
                </a:cubicBezTo>
                <a:lnTo>
                  <a:pt x="3028356" y="690640"/>
                </a:lnTo>
                <a:cubicBezTo>
                  <a:pt x="3028356" y="766928"/>
                  <a:pt x="2966513" y="828771"/>
                  <a:pt x="2890225" y="828771"/>
                </a:cubicBezTo>
                <a:lnTo>
                  <a:pt x="138131" y="828771"/>
                </a:lnTo>
                <a:cubicBezTo>
                  <a:pt x="61843" y="828771"/>
                  <a:pt x="0" y="766928"/>
                  <a:pt x="0" y="690640"/>
                </a:cubicBezTo>
                <a:lnTo>
                  <a:pt x="0" y="138131"/>
                </a:lnTo>
                <a:close/>
              </a:path>
            </a:pathLst>
          </a:custGeom>
          <a:solidFill>
            <a:schemeClr val="tx1">
              <a:lumMod val="65000"/>
              <a:lumOff val="3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4712" tIns="86177" rIns="86177" bIns="86177" numCol="1" spcCol="1270" anchor="ctr" anchorCtr="0">
            <a:noAutofit/>
          </a:bodyPr>
          <a:lstStyle/>
          <a:p>
            <a:pPr lvl="0" defTabSz="533400">
              <a:lnSpc>
                <a:spcPct val="90000"/>
              </a:lnSpc>
              <a:spcBef>
                <a:spcPct val="0"/>
              </a:spcBef>
              <a:spcAft>
                <a:spcPct val="35000"/>
              </a:spcAft>
            </a:pPr>
            <a:r>
              <a:rPr lang="es-MX" sz="1600" dirty="0" smtClean="0"/>
              <a:t>Se calcula una </a:t>
            </a:r>
            <a:r>
              <a:rPr lang="es-MX" sz="1600" dirty="0"/>
              <a:t>incidencia anual de </a:t>
            </a:r>
            <a:r>
              <a:rPr lang="es-MX" sz="1600" b="1" dirty="0"/>
              <a:t>56,000 casos </a:t>
            </a:r>
            <a:r>
              <a:rPr lang="es-MX" sz="1600" dirty="0" smtClean="0"/>
              <a:t>en la región de las </a:t>
            </a:r>
            <a:r>
              <a:rPr lang="es-MX" sz="1600" b="1" dirty="0" smtClean="0"/>
              <a:t>América</a:t>
            </a:r>
            <a:r>
              <a:rPr lang="es-MX" sz="1600" dirty="0" smtClean="0"/>
              <a:t>s, de los cuales </a:t>
            </a:r>
            <a:r>
              <a:rPr lang="es-MX" sz="1600" dirty="0"/>
              <a:t>8,000 en recién nacidos.   </a:t>
            </a:r>
          </a:p>
        </p:txBody>
      </p:sp>
      <p:sp>
        <p:nvSpPr>
          <p:cNvPr id="43" name="Forma libre 42"/>
          <p:cNvSpPr/>
          <p:nvPr/>
        </p:nvSpPr>
        <p:spPr>
          <a:xfrm>
            <a:off x="5197872" y="3262874"/>
            <a:ext cx="3451076" cy="748902"/>
          </a:xfrm>
          <a:custGeom>
            <a:avLst/>
            <a:gdLst>
              <a:gd name="connsiteX0" fmla="*/ 0 w 3028356"/>
              <a:gd name="connsiteY0" fmla="*/ 138131 h 828771"/>
              <a:gd name="connsiteX1" fmla="*/ 138131 w 3028356"/>
              <a:gd name="connsiteY1" fmla="*/ 0 h 828771"/>
              <a:gd name="connsiteX2" fmla="*/ 2890225 w 3028356"/>
              <a:gd name="connsiteY2" fmla="*/ 0 h 828771"/>
              <a:gd name="connsiteX3" fmla="*/ 3028356 w 3028356"/>
              <a:gd name="connsiteY3" fmla="*/ 138131 h 828771"/>
              <a:gd name="connsiteX4" fmla="*/ 3028356 w 3028356"/>
              <a:gd name="connsiteY4" fmla="*/ 690640 h 828771"/>
              <a:gd name="connsiteX5" fmla="*/ 2890225 w 3028356"/>
              <a:gd name="connsiteY5" fmla="*/ 828771 h 828771"/>
              <a:gd name="connsiteX6" fmla="*/ 138131 w 3028356"/>
              <a:gd name="connsiteY6" fmla="*/ 828771 h 828771"/>
              <a:gd name="connsiteX7" fmla="*/ 0 w 3028356"/>
              <a:gd name="connsiteY7" fmla="*/ 690640 h 828771"/>
              <a:gd name="connsiteX8" fmla="*/ 0 w 3028356"/>
              <a:gd name="connsiteY8" fmla="*/ 138131 h 82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8356" h="828771">
                <a:moveTo>
                  <a:pt x="0" y="138131"/>
                </a:moveTo>
                <a:cubicBezTo>
                  <a:pt x="0" y="61843"/>
                  <a:pt x="61843" y="0"/>
                  <a:pt x="138131" y="0"/>
                </a:cubicBezTo>
                <a:lnTo>
                  <a:pt x="2890225" y="0"/>
                </a:lnTo>
                <a:cubicBezTo>
                  <a:pt x="2966513" y="0"/>
                  <a:pt x="3028356" y="61843"/>
                  <a:pt x="3028356" y="138131"/>
                </a:cubicBezTo>
                <a:lnTo>
                  <a:pt x="3028356" y="690640"/>
                </a:lnTo>
                <a:cubicBezTo>
                  <a:pt x="3028356" y="766928"/>
                  <a:pt x="2966513" y="828771"/>
                  <a:pt x="2890225" y="828771"/>
                </a:cubicBezTo>
                <a:lnTo>
                  <a:pt x="138131" y="828771"/>
                </a:lnTo>
                <a:cubicBezTo>
                  <a:pt x="61843" y="828771"/>
                  <a:pt x="0" y="766928"/>
                  <a:pt x="0" y="690640"/>
                </a:cubicBezTo>
                <a:lnTo>
                  <a:pt x="0" y="138131"/>
                </a:lnTo>
                <a:close/>
              </a:path>
            </a:pathLst>
          </a:custGeom>
          <a:solidFill>
            <a:schemeClr val="tx1">
              <a:lumMod val="65000"/>
              <a:lumOff val="3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4712" tIns="86177" rIns="86177" bIns="86177" numCol="1" spcCol="1270" anchor="ctr" anchorCtr="0">
            <a:noAutofit/>
          </a:bodyPr>
          <a:lstStyle/>
          <a:p>
            <a:pPr lvl="0" algn="l" defTabSz="533400">
              <a:lnSpc>
                <a:spcPct val="90000"/>
              </a:lnSpc>
              <a:spcBef>
                <a:spcPct val="0"/>
              </a:spcBef>
              <a:spcAft>
                <a:spcPct val="35000"/>
              </a:spcAft>
            </a:pPr>
            <a:r>
              <a:rPr lang="es-MX" sz="1600" kern="1200" dirty="0" smtClean="0">
                <a:latin typeface="+mj-lt"/>
              </a:rPr>
              <a:t>Es endémica en </a:t>
            </a:r>
            <a:r>
              <a:rPr lang="es-MX" sz="2000" b="1" kern="1200" dirty="0" smtClean="0">
                <a:latin typeface="+mj-lt"/>
              </a:rPr>
              <a:t>21 países </a:t>
            </a:r>
            <a:r>
              <a:rPr lang="es-MX" sz="1600" kern="1200" dirty="0" smtClean="0">
                <a:latin typeface="+mj-lt"/>
              </a:rPr>
              <a:t>de la </a:t>
            </a:r>
            <a:r>
              <a:rPr lang="es-MX" b="1" kern="1200" dirty="0" smtClean="0">
                <a:latin typeface="+mj-lt"/>
              </a:rPr>
              <a:t>región de las Américas</a:t>
            </a:r>
            <a:endParaRPr lang="es-MX" b="1" i="1" kern="1200" dirty="0" smtClean="0">
              <a:solidFill>
                <a:srgbClr val="0A0D10"/>
              </a:solidFill>
              <a:latin typeface="+mj-lt"/>
              <a:ea typeface="Times New Roman" panose="02020603050405020304" pitchFamily="18" charset="0"/>
              <a:cs typeface="Arial" panose="020B0604020202020204" pitchFamily="34" charset="0"/>
            </a:endParaRPr>
          </a:p>
        </p:txBody>
      </p:sp>
      <p:sp>
        <p:nvSpPr>
          <p:cNvPr id="25" name="Forma libre 24"/>
          <p:cNvSpPr/>
          <p:nvPr/>
        </p:nvSpPr>
        <p:spPr>
          <a:xfrm>
            <a:off x="3499732" y="4798192"/>
            <a:ext cx="5149216" cy="783847"/>
          </a:xfrm>
          <a:custGeom>
            <a:avLst/>
            <a:gdLst>
              <a:gd name="connsiteX0" fmla="*/ 0 w 3090970"/>
              <a:gd name="connsiteY0" fmla="*/ 138131 h 828771"/>
              <a:gd name="connsiteX1" fmla="*/ 138131 w 3090970"/>
              <a:gd name="connsiteY1" fmla="*/ 0 h 828771"/>
              <a:gd name="connsiteX2" fmla="*/ 2952839 w 3090970"/>
              <a:gd name="connsiteY2" fmla="*/ 0 h 828771"/>
              <a:gd name="connsiteX3" fmla="*/ 3090970 w 3090970"/>
              <a:gd name="connsiteY3" fmla="*/ 138131 h 828771"/>
              <a:gd name="connsiteX4" fmla="*/ 3090970 w 3090970"/>
              <a:gd name="connsiteY4" fmla="*/ 690640 h 828771"/>
              <a:gd name="connsiteX5" fmla="*/ 2952839 w 3090970"/>
              <a:gd name="connsiteY5" fmla="*/ 828771 h 828771"/>
              <a:gd name="connsiteX6" fmla="*/ 138131 w 3090970"/>
              <a:gd name="connsiteY6" fmla="*/ 828771 h 828771"/>
              <a:gd name="connsiteX7" fmla="*/ 0 w 3090970"/>
              <a:gd name="connsiteY7" fmla="*/ 690640 h 828771"/>
              <a:gd name="connsiteX8" fmla="*/ 0 w 3090970"/>
              <a:gd name="connsiteY8" fmla="*/ 138131 h 82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0970" h="828771">
                <a:moveTo>
                  <a:pt x="0" y="138131"/>
                </a:moveTo>
                <a:cubicBezTo>
                  <a:pt x="0" y="61843"/>
                  <a:pt x="61843" y="0"/>
                  <a:pt x="138131" y="0"/>
                </a:cubicBezTo>
                <a:lnTo>
                  <a:pt x="2952839" y="0"/>
                </a:lnTo>
                <a:cubicBezTo>
                  <a:pt x="3029127" y="0"/>
                  <a:pt x="3090970" y="61843"/>
                  <a:pt x="3090970" y="138131"/>
                </a:cubicBezTo>
                <a:lnTo>
                  <a:pt x="3090970" y="690640"/>
                </a:lnTo>
                <a:cubicBezTo>
                  <a:pt x="3090970" y="766928"/>
                  <a:pt x="3029127" y="828771"/>
                  <a:pt x="2952839" y="828771"/>
                </a:cubicBezTo>
                <a:lnTo>
                  <a:pt x="138131" y="828771"/>
                </a:lnTo>
                <a:cubicBezTo>
                  <a:pt x="61843" y="828771"/>
                  <a:pt x="0" y="766928"/>
                  <a:pt x="0" y="690640"/>
                </a:cubicBezTo>
                <a:lnTo>
                  <a:pt x="0" y="138131"/>
                </a:lnTo>
                <a:close/>
              </a:path>
            </a:pathLst>
          </a:custGeom>
          <a:solidFill>
            <a:schemeClr val="tx1">
              <a:lumMod val="65000"/>
              <a:lumOff val="3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4712" tIns="86177" rIns="86177" bIns="86177" numCol="1" spcCol="1270" anchor="ctr" anchorCtr="0">
            <a:noAutofit/>
          </a:bodyPr>
          <a:lstStyle/>
          <a:p>
            <a:pPr lvl="0" algn="l" defTabSz="533400">
              <a:lnSpc>
                <a:spcPct val="90000"/>
              </a:lnSpc>
              <a:spcBef>
                <a:spcPct val="0"/>
              </a:spcBef>
              <a:spcAft>
                <a:spcPct val="35000"/>
              </a:spcAft>
            </a:pPr>
            <a:r>
              <a:rPr lang="es-MX" sz="1600" kern="1200" dirty="0" smtClean="0">
                <a:solidFill>
                  <a:schemeClr val="bg1"/>
                </a:solidFill>
                <a:latin typeface="+mj-lt"/>
                <a:ea typeface="Times New Roman" panose="02020603050405020304" pitchFamily="18" charset="0"/>
                <a:cs typeface="Arial" panose="020B0604020202020204" pitchFamily="34" charset="0"/>
              </a:rPr>
              <a:t>Transmisión vertical (1%), donación de sangre (20%) y órganos, y por ingesta de alimentos contaminados.</a:t>
            </a:r>
            <a:endParaRPr lang="es-MX" sz="1600" kern="1200" dirty="0">
              <a:solidFill>
                <a:schemeClr val="bg1"/>
              </a:solidFill>
              <a:latin typeface="+mj-lt"/>
            </a:endParaRPr>
          </a:p>
        </p:txBody>
      </p:sp>
      <p:sp>
        <p:nvSpPr>
          <p:cNvPr id="6" name="CuadroTexto 20"/>
          <p:cNvSpPr txBox="1">
            <a:spLocks noChangeArrowheads="1"/>
          </p:cNvSpPr>
          <p:nvPr/>
        </p:nvSpPr>
        <p:spPr bwMode="auto">
          <a:xfrm>
            <a:off x="582882" y="6471171"/>
            <a:ext cx="86121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defTabSz="342900" eaLnBrk="1" fontAlgn="base" hangingPunct="1">
              <a:spcBef>
                <a:spcPct val="0"/>
              </a:spcBef>
              <a:spcAft>
                <a:spcPct val="0"/>
              </a:spcAft>
            </a:pPr>
            <a:r>
              <a:rPr lang="es-ES" sz="800" b="1" dirty="0">
                <a:solidFill>
                  <a:prstClr val="black"/>
                </a:solidFill>
              </a:rPr>
              <a:t>FUENTE: http://www.paho.org/hq/index.php?option=com_content&amp;view=article&amp;id=13568%3Achagas-in-the-americas-for-public-health-workers-2017&amp;catid=6648%3Afact-sheets&amp;Itemid=40721&amp;lang=es</a:t>
            </a:r>
          </a:p>
        </p:txBody>
      </p:sp>
      <p:sp>
        <p:nvSpPr>
          <p:cNvPr id="9" name="Título 1"/>
          <p:cNvSpPr>
            <a:spLocks noGrp="1"/>
          </p:cNvSpPr>
          <p:nvPr>
            <p:ph type="title"/>
          </p:nvPr>
        </p:nvSpPr>
        <p:spPr>
          <a:xfrm>
            <a:off x="109728" y="168484"/>
            <a:ext cx="6451106" cy="348265"/>
          </a:xfrm>
        </p:spPr>
        <p:txBody>
          <a:bodyPr/>
          <a:lstStyle/>
          <a:p>
            <a:r>
              <a:rPr lang="es-MX" sz="3200" dirty="0" smtClean="0">
                <a:solidFill>
                  <a:schemeClr val="tx1"/>
                </a:solidFill>
                <a:latin typeface="+mj-lt"/>
              </a:rPr>
              <a:t>Situación Mundial</a:t>
            </a:r>
            <a:endParaRPr lang="es-MX" sz="3200" dirty="0">
              <a:solidFill>
                <a:schemeClr val="tx1"/>
              </a:solidFill>
              <a:latin typeface="+mj-lt"/>
            </a:endParaRPr>
          </a:p>
        </p:txBody>
      </p:sp>
      <p:pic>
        <p:nvPicPr>
          <p:cNvPr id="3" name="Imagen 2"/>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Lst>
          </a:blip>
          <a:srcRect t="21281" r="34267" b="22987"/>
          <a:stretch/>
        </p:blipFill>
        <p:spPr>
          <a:xfrm>
            <a:off x="773882" y="1451019"/>
            <a:ext cx="4210428" cy="2624606"/>
          </a:xfrm>
          <a:prstGeom prst="rect">
            <a:avLst/>
          </a:prstGeom>
        </p:spPr>
      </p:pic>
      <p:sp>
        <p:nvSpPr>
          <p:cNvPr id="10" name="Elipse 9"/>
          <p:cNvSpPr/>
          <p:nvPr/>
        </p:nvSpPr>
        <p:spPr>
          <a:xfrm>
            <a:off x="3981208" y="4849342"/>
            <a:ext cx="143299" cy="143299"/>
          </a:xfrm>
          <a:prstGeom prst="ellipse">
            <a:avLst/>
          </a:prstGeom>
          <a:solidFill>
            <a:schemeClr val="tx2">
              <a:lumMod val="75000"/>
            </a:schemeClr>
          </a:solidFill>
          <a:ln>
            <a:solidFill>
              <a:srgbClr val="00B0F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Elipse 10"/>
          <p:cNvSpPr/>
          <p:nvPr/>
        </p:nvSpPr>
        <p:spPr>
          <a:xfrm>
            <a:off x="3711089" y="4979375"/>
            <a:ext cx="143299" cy="143299"/>
          </a:xfrm>
          <a:prstGeom prst="ellipse">
            <a:avLst/>
          </a:prstGeom>
          <a:solidFill>
            <a:schemeClr val="tx2">
              <a:lumMod val="75000"/>
            </a:schemeClr>
          </a:solidFill>
          <a:ln>
            <a:solidFill>
              <a:srgbClr val="00B0F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Elipse 12"/>
          <p:cNvSpPr/>
          <p:nvPr/>
        </p:nvSpPr>
        <p:spPr>
          <a:xfrm>
            <a:off x="3428072" y="5082086"/>
            <a:ext cx="143299" cy="143299"/>
          </a:xfrm>
          <a:prstGeom prst="ellipse">
            <a:avLst/>
          </a:prstGeom>
          <a:solidFill>
            <a:schemeClr val="tx2">
              <a:lumMod val="75000"/>
            </a:schemeClr>
          </a:solidFill>
          <a:ln>
            <a:solidFill>
              <a:srgbClr val="00B0F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Elipse 13"/>
          <p:cNvSpPr/>
          <p:nvPr/>
        </p:nvSpPr>
        <p:spPr>
          <a:xfrm>
            <a:off x="5278069" y="3344095"/>
            <a:ext cx="143299" cy="143299"/>
          </a:xfrm>
          <a:prstGeom prst="ellipse">
            <a:avLst/>
          </a:prstGeom>
          <a:solidFill>
            <a:srgbClr val="002060"/>
          </a:solidFill>
          <a:ln>
            <a:solidFill>
              <a:srgbClr val="00B0F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Elipse 14"/>
          <p:cNvSpPr/>
          <p:nvPr/>
        </p:nvSpPr>
        <p:spPr>
          <a:xfrm>
            <a:off x="5169162" y="3608715"/>
            <a:ext cx="143299" cy="143299"/>
          </a:xfrm>
          <a:prstGeom prst="ellipse">
            <a:avLst/>
          </a:prstGeom>
          <a:solidFill>
            <a:srgbClr val="002060"/>
          </a:solidFill>
          <a:ln>
            <a:solidFill>
              <a:srgbClr val="00B0F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Elipse 15"/>
          <p:cNvSpPr/>
          <p:nvPr/>
        </p:nvSpPr>
        <p:spPr>
          <a:xfrm>
            <a:off x="5091780" y="1087009"/>
            <a:ext cx="143299" cy="143299"/>
          </a:xfrm>
          <a:prstGeom prst="ellipse">
            <a:avLst/>
          </a:prstGeom>
          <a:solidFill>
            <a:srgbClr val="002060"/>
          </a:solidFill>
          <a:ln>
            <a:solidFill>
              <a:srgbClr val="00B0F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Elipse 16"/>
          <p:cNvSpPr/>
          <p:nvPr/>
        </p:nvSpPr>
        <p:spPr>
          <a:xfrm>
            <a:off x="5290966" y="960517"/>
            <a:ext cx="143299" cy="143299"/>
          </a:xfrm>
          <a:prstGeom prst="ellipse">
            <a:avLst/>
          </a:prstGeom>
          <a:solidFill>
            <a:srgbClr val="002060"/>
          </a:solidFill>
          <a:ln>
            <a:solidFill>
              <a:srgbClr val="00B0F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Elipse 17"/>
          <p:cNvSpPr/>
          <p:nvPr/>
        </p:nvSpPr>
        <p:spPr>
          <a:xfrm>
            <a:off x="5490152" y="834026"/>
            <a:ext cx="143299" cy="143299"/>
          </a:xfrm>
          <a:prstGeom prst="ellipse">
            <a:avLst/>
          </a:prstGeom>
          <a:solidFill>
            <a:srgbClr val="002060"/>
          </a:solidFill>
          <a:ln>
            <a:solidFill>
              <a:srgbClr val="00B0F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Elipse 18"/>
          <p:cNvSpPr/>
          <p:nvPr/>
        </p:nvSpPr>
        <p:spPr>
          <a:xfrm>
            <a:off x="5689339" y="960517"/>
            <a:ext cx="143299" cy="143299"/>
          </a:xfrm>
          <a:prstGeom prst="ellipse">
            <a:avLst/>
          </a:prstGeom>
          <a:solidFill>
            <a:srgbClr val="002060"/>
          </a:solidFill>
          <a:ln>
            <a:solidFill>
              <a:srgbClr val="00B0F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Elipse 19"/>
          <p:cNvSpPr/>
          <p:nvPr/>
        </p:nvSpPr>
        <p:spPr>
          <a:xfrm>
            <a:off x="5888525" y="1087009"/>
            <a:ext cx="143299" cy="143299"/>
          </a:xfrm>
          <a:prstGeom prst="ellipse">
            <a:avLst/>
          </a:prstGeom>
          <a:solidFill>
            <a:srgbClr val="002060"/>
          </a:solidFill>
          <a:ln>
            <a:solidFill>
              <a:srgbClr val="00B0F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Elipse 20"/>
          <p:cNvSpPr/>
          <p:nvPr/>
        </p:nvSpPr>
        <p:spPr>
          <a:xfrm>
            <a:off x="5490152" y="1365770"/>
            <a:ext cx="143299" cy="143299"/>
          </a:xfrm>
          <a:prstGeom prst="ellipse">
            <a:avLst/>
          </a:prstGeom>
          <a:solidFill>
            <a:srgbClr val="002060"/>
          </a:solidFill>
          <a:ln>
            <a:solidFill>
              <a:srgbClr val="00B0F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Elipse 21"/>
          <p:cNvSpPr/>
          <p:nvPr/>
        </p:nvSpPr>
        <p:spPr>
          <a:xfrm>
            <a:off x="5490152" y="1632920"/>
            <a:ext cx="143299" cy="143299"/>
          </a:xfrm>
          <a:prstGeom prst="ellipse">
            <a:avLst/>
          </a:prstGeom>
          <a:solidFill>
            <a:srgbClr val="002060"/>
          </a:solidFill>
          <a:ln>
            <a:solidFill>
              <a:srgbClr val="00B0F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Forma libre 22"/>
          <p:cNvSpPr/>
          <p:nvPr/>
        </p:nvSpPr>
        <p:spPr>
          <a:xfrm>
            <a:off x="2409674" y="5777440"/>
            <a:ext cx="6211876" cy="697831"/>
          </a:xfrm>
          <a:custGeom>
            <a:avLst/>
            <a:gdLst>
              <a:gd name="connsiteX0" fmla="*/ 0 w 3090970"/>
              <a:gd name="connsiteY0" fmla="*/ 138131 h 828771"/>
              <a:gd name="connsiteX1" fmla="*/ 138131 w 3090970"/>
              <a:gd name="connsiteY1" fmla="*/ 0 h 828771"/>
              <a:gd name="connsiteX2" fmla="*/ 2952839 w 3090970"/>
              <a:gd name="connsiteY2" fmla="*/ 0 h 828771"/>
              <a:gd name="connsiteX3" fmla="*/ 3090970 w 3090970"/>
              <a:gd name="connsiteY3" fmla="*/ 138131 h 828771"/>
              <a:gd name="connsiteX4" fmla="*/ 3090970 w 3090970"/>
              <a:gd name="connsiteY4" fmla="*/ 690640 h 828771"/>
              <a:gd name="connsiteX5" fmla="*/ 2952839 w 3090970"/>
              <a:gd name="connsiteY5" fmla="*/ 828771 h 828771"/>
              <a:gd name="connsiteX6" fmla="*/ 138131 w 3090970"/>
              <a:gd name="connsiteY6" fmla="*/ 828771 h 828771"/>
              <a:gd name="connsiteX7" fmla="*/ 0 w 3090970"/>
              <a:gd name="connsiteY7" fmla="*/ 690640 h 828771"/>
              <a:gd name="connsiteX8" fmla="*/ 0 w 3090970"/>
              <a:gd name="connsiteY8" fmla="*/ 138131 h 82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0970" h="828771">
                <a:moveTo>
                  <a:pt x="0" y="138131"/>
                </a:moveTo>
                <a:cubicBezTo>
                  <a:pt x="0" y="61843"/>
                  <a:pt x="61843" y="0"/>
                  <a:pt x="138131" y="0"/>
                </a:cubicBezTo>
                <a:lnTo>
                  <a:pt x="2952839" y="0"/>
                </a:lnTo>
                <a:cubicBezTo>
                  <a:pt x="3029127" y="0"/>
                  <a:pt x="3090970" y="61843"/>
                  <a:pt x="3090970" y="138131"/>
                </a:cubicBezTo>
                <a:lnTo>
                  <a:pt x="3090970" y="690640"/>
                </a:lnTo>
                <a:cubicBezTo>
                  <a:pt x="3090970" y="766928"/>
                  <a:pt x="3029127" y="828771"/>
                  <a:pt x="2952839" y="828771"/>
                </a:cubicBezTo>
                <a:lnTo>
                  <a:pt x="138131" y="828771"/>
                </a:lnTo>
                <a:cubicBezTo>
                  <a:pt x="61843" y="828771"/>
                  <a:pt x="0" y="766928"/>
                  <a:pt x="0" y="690640"/>
                </a:cubicBezTo>
                <a:lnTo>
                  <a:pt x="0" y="138131"/>
                </a:lnTo>
                <a:close/>
              </a:path>
            </a:pathLst>
          </a:custGeom>
          <a:solidFill>
            <a:schemeClr val="tx1">
              <a:lumMod val="65000"/>
              <a:lumOff val="3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4712" tIns="86177" rIns="86177" bIns="86177" numCol="1" spcCol="1270" anchor="ctr" anchorCtr="0">
            <a:noAutofit/>
          </a:bodyPr>
          <a:lstStyle/>
          <a:p>
            <a:pPr lvl="0" algn="just" defTabSz="533400">
              <a:lnSpc>
                <a:spcPct val="90000"/>
              </a:lnSpc>
              <a:spcBef>
                <a:spcPct val="0"/>
              </a:spcBef>
              <a:spcAft>
                <a:spcPct val="35000"/>
              </a:spcAft>
            </a:pPr>
            <a:r>
              <a:rPr lang="es-MX" sz="1600" kern="1200" dirty="0" smtClean="0">
                <a:solidFill>
                  <a:schemeClr val="bg1"/>
                </a:solidFill>
                <a:latin typeface="+mj-lt"/>
                <a:cs typeface="Arial" panose="020B0604020202020204" pitchFamily="34" charset="0"/>
              </a:rPr>
              <a:t>Se ha incrementado la frecuencia de este padecimiento en Europa y en el Pacífico Occidental</a:t>
            </a:r>
            <a:r>
              <a:rPr lang="es-MX" sz="1600" kern="1200" dirty="0" smtClean="0">
                <a:solidFill>
                  <a:schemeClr val="bg1"/>
                </a:solidFill>
                <a:latin typeface="+mj-lt"/>
                <a:ea typeface="Times New Roman" panose="02020603050405020304" pitchFamily="18" charset="0"/>
                <a:cs typeface="Arial" panose="020B0604020202020204" pitchFamily="34" charset="0"/>
              </a:rPr>
              <a:t> (principalmente Australia y Japón).</a:t>
            </a:r>
            <a:endParaRPr lang="es-MX" sz="1600" kern="1200" dirty="0">
              <a:solidFill>
                <a:schemeClr val="bg1"/>
              </a:solidFill>
              <a:latin typeface="+mj-lt"/>
            </a:endParaRPr>
          </a:p>
        </p:txBody>
      </p:sp>
      <p:sp>
        <p:nvSpPr>
          <p:cNvPr id="24" name="Elipse 23"/>
          <p:cNvSpPr/>
          <p:nvPr/>
        </p:nvSpPr>
        <p:spPr>
          <a:xfrm>
            <a:off x="1872556" y="4574405"/>
            <a:ext cx="1432995" cy="1432894"/>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7" name="Forma libre 26"/>
          <p:cNvSpPr/>
          <p:nvPr/>
        </p:nvSpPr>
        <p:spPr>
          <a:xfrm>
            <a:off x="4669690" y="4071507"/>
            <a:ext cx="3979257" cy="681104"/>
          </a:xfrm>
          <a:custGeom>
            <a:avLst/>
            <a:gdLst>
              <a:gd name="connsiteX0" fmla="*/ 0 w 3028356"/>
              <a:gd name="connsiteY0" fmla="*/ 138131 h 828771"/>
              <a:gd name="connsiteX1" fmla="*/ 138131 w 3028356"/>
              <a:gd name="connsiteY1" fmla="*/ 0 h 828771"/>
              <a:gd name="connsiteX2" fmla="*/ 2890225 w 3028356"/>
              <a:gd name="connsiteY2" fmla="*/ 0 h 828771"/>
              <a:gd name="connsiteX3" fmla="*/ 3028356 w 3028356"/>
              <a:gd name="connsiteY3" fmla="*/ 138131 h 828771"/>
              <a:gd name="connsiteX4" fmla="*/ 3028356 w 3028356"/>
              <a:gd name="connsiteY4" fmla="*/ 690640 h 828771"/>
              <a:gd name="connsiteX5" fmla="*/ 2890225 w 3028356"/>
              <a:gd name="connsiteY5" fmla="*/ 828771 h 828771"/>
              <a:gd name="connsiteX6" fmla="*/ 138131 w 3028356"/>
              <a:gd name="connsiteY6" fmla="*/ 828771 h 828771"/>
              <a:gd name="connsiteX7" fmla="*/ 0 w 3028356"/>
              <a:gd name="connsiteY7" fmla="*/ 690640 h 828771"/>
              <a:gd name="connsiteX8" fmla="*/ 0 w 3028356"/>
              <a:gd name="connsiteY8" fmla="*/ 138131 h 82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8356" h="828771">
                <a:moveTo>
                  <a:pt x="0" y="138131"/>
                </a:moveTo>
                <a:cubicBezTo>
                  <a:pt x="0" y="61843"/>
                  <a:pt x="61843" y="0"/>
                  <a:pt x="138131" y="0"/>
                </a:cubicBezTo>
                <a:lnTo>
                  <a:pt x="2890225" y="0"/>
                </a:lnTo>
                <a:cubicBezTo>
                  <a:pt x="2966513" y="0"/>
                  <a:pt x="3028356" y="61843"/>
                  <a:pt x="3028356" y="138131"/>
                </a:cubicBezTo>
                <a:lnTo>
                  <a:pt x="3028356" y="690640"/>
                </a:lnTo>
                <a:cubicBezTo>
                  <a:pt x="3028356" y="766928"/>
                  <a:pt x="2966513" y="828771"/>
                  <a:pt x="2890225" y="828771"/>
                </a:cubicBezTo>
                <a:lnTo>
                  <a:pt x="138131" y="828771"/>
                </a:lnTo>
                <a:cubicBezTo>
                  <a:pt x="61843" y="828771"/>
                  <a:pt x="0" y="766928"/>
                  <a:pt x="0" y="690640"/>
                </a:cubicBezTo>
                <a:lnTo>
                  <a:pt x="0" y="138131"/>
                </a:lnTo>
                <a:close/>
              </a:path>
            </a:pathLst>
          </a:custGeom>
          <a:solidFill>
            <a:schemeClr val="tx1">
              <a:lumMod val="95000"/>
              <a:lumOff val="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4712" tIns="86177" rIns="86177" bIns="86177" numCol="1" spcCol="1270" anchor="ctr" anchorCtr="0">
            <a:noAutofit/>
          </a:bodyPr>
          <a:lstStyle/>
          <a:p>
            <a:pPr lvl="0" defTabSz="533400">
              <a:lnSpc>
                <a:spcPct val="90000"/>
              </a:lnSpc>
              <a:spcBef>
                <a:spcPct val="0"/>
              </a:spcBef>
              <a:spcAft>
                <a:spcPct val="35000"/>
              </a:spcAft>
            </a:pPr>
            <a:r>
              <a:rPr lang="es-MX" sz="1600" dirty="0" smtClean="0"/>
              <a:t>Afecta </a:t>
            </a:r>
            <a:r>
              <a:rPr lang="es-MX" sz="1600" dirty="0"/>
              <a:t>de unos </a:t>
            </a:r>
            <a:r>
              <a:rPr lang="es-MX" b="1" dirty="0">
                <a:solidFill>
                  <a:schemeClr val="bg1"/>
                </a:solidFill>
              </a:rPr>
              <a:t>6 a 7 millones </a:t>
            </a:r>
            <a:r>
              <a:rPr lang="es-MX" sz="1600" dirty="0"/>
              <a:t>de personas en el mundo.</a:t>
            </a:r>
          </a:p>
        </p:txBody>
      </p:sp>
      <p:sp>
        <p:nvSpPr>
          <p:cNvPr id="29" name="Elipse 28"/>
          <p:cNvSpPr/>
          <p:nvPr/>
        </p:nvSpPr>
        <p:spPr>
          <a:xfrm>
            <a:off x="5372313" y="3048346"/>
            <a:ext cx="143299" cy="143299"/>
          </a:xfrm>
          <a:prstGeom prst="ellipse">
            <a:avLst/>
          </a:prstGeom>
          <a:solidFill>
            <a:srgbClr val="002060"/>
          </a:solidFill>
          <a:ln>
            <a:solidFill>
              <a:srgbClr val="00B0F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Elipse 33"/>
          <p:cNvSpPr/>
          <p:nvPr/>
        </p:nvSpPr>
        <p:spPr>
          <a:xfrm>
            <a:off x="5487286" y="2342348"/>
            <a:ext cx="143299" cy="143299"/>
          </a:xfrm>
          <a:prstGeom prst="ellipse">
            <a:avLst/>
          </a:prstGeom>
          <a:solidFill>
            <a:srgbClr val="002060"/>
          </a:solidFill>
          <a:ln>
            <a:solidFill>
              <a:srgbClr val="00B0F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Elipse 34"/>
          <p:cNvSpPr/>
          <p:nvPr/>
        </p:nvSpPr>
        <p:spPr>
          <a:xfrm>
            <a:off x="5434265" y="2727011"/>
            <a:ext cx="143299" cy="143299"/>
          </a:xfrm>
          <a:prstGeom prst="ellipse">
            <a:avLst/>
          </a:prstGeom>
          <a:solidFill>
            <a:srgbClr val="002060"/>
          </a:solidFill>
          <a:ln>
            <a:solidFill>
              <a:srgbClr val="00B0F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Elipse 35"/>
          <p:cNvSpPr/>
          <p:nvPr/>
        </p:nvSpPr>
        <p:spPr>
          <a:xfrm>
            <a:off x="5487287" y="1998975"/>
            <a:ext cx="143299" cy="143299"/>
          </a:xfrm>
          <a:prstGeom prst="ellipse">
            <a:avLst/>
          </a:prstGeom>
          <a:solidFill>
            <a:srgbClr val="002060"/>
          </a:solidFill>
          <a:ln>
            <a:solidFill>
              <a:srgbClr val="00B0F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Elipse 36"/>
          <p:cNvSpPr/>
          <p:nvPr/>
        </p:nvSpPr>
        <p:spPr>
          <a:xfrm>
            <a:off x="4214971" y="4716280"/>
            <a:ext cx="143299" cy="143299"/>
          </a:xfrm>
          <a:prstGeom prst="ellipse">
            <a:avLst/>
          </a:prstGeom>
          <a:solidFill>
            <a:schemeClr val="tx2">
              <a:lumMod val="75000"/>
            </a:schemeClr>
          </a:solidFill>
          <a:ln>
            <a:solidFill>
              <a:srgbClr val="00B0F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Elipse 37"/>
          <p:cNvSpPr/>
          <p:nvPr/>
        </p:nvSpPr>
        <p:spPr>
          <a:xfrm>
            <a:off x="4451948" y="4545457"/>
            <a:ext cx="143299" cy="143299"/>
          </a:xfrm>
          <a:prstGeom prst="ellipse">
            <a:avLst/>
          </a:prstGeom>
          <a:solidFill>
            <a:schemeClr val="tx2">
              <a:lumMod val="75000"/>
            </a:schemeClr>
          </a:solidFill>
          <a:ln>
            <a:solidFill>
              <a:srgbClr val="00B0F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Elipse 38"/>
          <p:cNvSpPr/>
          <p:nvPr/>
        </p:nvSpPr>
        <p:spPr>
          <a:xfrm>
            <a:off x="4683364" y="4353609"/>
            <a:ext cx="143299" cy="143299"/>
          </a:xfrm>
          <a:prstGeom prst="ellipse">
            <a:avLst/>
          </a:prstGeom>
          <a:solidFill>
            <a:schemeClr val="tx2">
              <a:lumMod val="75000"/>
            </a:schemeClr>
          </a:solidFill>
          <a:ln>
            <a:solidFill>
              <a:srgbClr val="00B0F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Elipse 39"/>
          <p:cNvSpPr/>
          <p:nvPr/>
        </p:nvSpPr>
        <p:spPr>
          <a:xfrm>
            <a:off x="4888967" y="4115439"/>
            <a:ext cx="143299" cy="143299"/>
          </a:xfrm>
          <a:prstGeom prst="ellipse">
            <a:avLst/>
          </a:prstGeom>
          <a:solidFill>
            <a:schemeClr val="tx2">
              <a:lumMod val="75000"/>
            </a:schemeClr>
          </a:solidFill>
          <a:ln>
            <a:solidFill>
              <a:srgbClr val="00B0F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Elipse 40"/>
          <p:cNvSpPr/>
          <p:nvPr/>
        </p:nvSpPr>
        <p:spPr>
          <a:xfrm>
            <a:off x="5040198" y="3896853"/>
            <a:ext cx="143299" cy="143299"/>
          </a:xfrm>
          <a:prstGeom prst="ellipse">
            <a:avLst/>
          </a:prstGeom>
          <a:solidFill>
            <a:schemeClr val="tx2">
              <a:lumMod val="75000"/>
            </a:schemeClr>
          </a:solidFill>
          <a:ln>
            <a:solidFill>
              <a:srgbClr val="00B0F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42" name="Imagen 41"/>
          <p:cNvPicPr>
            <a:picLocks noChangeAspect="1"/>
          </p:cNvPicPr>
          <p:nvPr/>
        </p:nvPicPr>
        <p:blipFill>
          <a:blip r:embed="rId5"/>
          <a:stretch>
            <a:fillRect/>
          </a:stretch>
        </p:blipFill>
        <p:spPr>
          <a:xfrm>
            <a:off x="1896620" y="4579591"/>
            <a:ext cx="1378588" cy="1427707"/>
          </a:xfrm>
          <a:prstGeom prst="ellipse">
            <a:avLst/>
          </a:prstGeom>
        </p:spPr>
      </p:pic>
      <p:sp>
        <p:nvSpPr>
          <p:cNvPr id="7" name="Rectángulo redondeado 6"/>
          <p:cNvSpPr/>
          <p:nvPr/>
        </p:nvSpPr>
        <p:spPr>
          <a:xfrm>
            <a:off x="5680214" y="5439511"/>
            <a:ext cx="2968734" cy="302141"/>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200" dirty="0" smtClean="0">
                <a:latin typeface="+mj-lt"/>
              </a:rPr>
              <a:t>Transmisión vectorial (80% de los casos)</a:t>
            </a:r>
            <a:endParaRPr lang="es-MX" sz="1200" dirty="0">
              <a:latin typeface="+mj-lt"/>
            </a:endParaRPr>
          </a:p>
        </p:txBody>
      </p:sp>
      <p:sp>
        <p:nvSpPr>
          <p:cNvPr id="47" name="Elipse 46"/>
          <p:cNvSpPr/>
          <p:nvPr/>
        </p:nvSpPr>
        <p:spPr>
          <a:xfrm>
            <a:off x="5485688" y="1133453"/>
            <a:ext cx="143299" cy="143299"/>
          </a:xfrm>
          <a:prstGeom prst="ellipse">
            <a:avLst/>
          </a:prstGeom>
          <a:solidFill>
            <a:srgbClr val="002060"/>
          </a:solidFill>
          <a:ln>
            <a:solidFill>
              <a:srgbClr val="00B0F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637112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6" name="Imagen 5"/>
          <p:cNvPicPr>
            <a:picLocks noChangeAspect="1"/>
          </p:cNvPicPr>
          <p:nvPr/>
        </p:nvPicPr>
        <p:blipFill>
          <a:blip r:embed="rId2"/>
          <a:stretch>
            <a:fillRect/>
          </a:stretch>
        </p:blipFill>
        <p:spPr>
          <a:xfrm>
            <a:off x="0" y="0"/>
            <a:ext cx="9144000" cy="6858000"/>
          </a:xfrm>
          <a:prstGeom prst="rect">
            <a:avLst/>
          </a:prstGeom>
        </p:spPr>
      </p:pic>
      <p:sp>
        <p:nvSpPr>
          <p:cNvPr id="7" name="CuadroTexto 6"/>
          <p:cNvSpPr txBox="1"/>
          <p:nvPr/>
        </p:nvSpPr>
        <p:spPr>
          <a:xfrm>
            <a:off x="0" y="5824868"/>
            <a:ext cx="9144000" cy="707886"/>
          </a:xfrm>
          <a:prstGeom prst="rect">
            <a:avLst/>
          </a:prstGeom>
          <a:solidFill>
            <a:srgbClr val="FF0000">
              <a:alpha val="30196"/>
            </a:srgbClr>
          </a:solidFill>
        </p:spPr>
        <p:txBody>
          <a:bodyPr wrap="square" rtlCol="0">
            <a:spAutoFit/>
          </a:bodyPr>
          <a:lstStyle/>
          <a:p>
            <a:r>
              <a:rPr lang="es-MX" sz="4000" b="1" dirty="0" smtClean="0">
                <a:solidFill>
                  <a:schemeClr val="bg1"/>
                </a:solidFill>
              </a:rPr>
              <a:t>Enfermedad de Chagas en </a:t>
            </a:r>
            <a:r>
              <a:rPr lang="es-MX" sz="4000" b="1" dirty="0">
                <a:solidFill>
                  <a:schemeClr val="bg1"/>
                </a:solidFill>
              </a:rPr>
              <a:t>M</a:t>
            </a:r>
            <a:r>
              <a:rPr lang="es-MX" sz="4000" b="1" dirty="0" smtClean="0">
                <a:solidFill>
                  <a:schemeClr val="bg1"/>
                </a:solidFill>
              </a:rPr>
              <a:t>éxico</a:t>
            </a:r>
            <a:endParaRPr lang="es-MX" sz="4000" b="1" dirty="0">
              <a:solidFill>
                <a:schemeClr val="bg1"/>
              </a:solidFill>
            </a:endParaRPr>
          </a:p>
        </p:txBody>
      </p:sp>
    </p:spTree>
    <p:extLst>
      <p:ext uri="{BB962C8B-B14F-4D97-AF65-F5344CB8AC3E}">
        <p14:creationId xmlns:p14="http://schemas.microsoft.com/office/powerpoint/2010/main" val="141379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uan Luis T\Documents\mapa 1 distribucion total.png"/>
          <p:cNvPicPr>
            <a:picLocks noChangeAspect="1" noChangeArrowheads="1"/>
          </p:cNvPicPr>
          <p:nvPr/>
        </p:nvPicPr>
        <p:blipFill>
          <a:blip r:embed="rId2" cstate="print"/>
          <a:srcRect/>
          <a:stretch>
            <a:fillRect/>
          </a:stretch>
        </p:blipFill>
        <p:spPr bwMode="auto">
          <a:xfrm>
            <a:off x="647564" y="1274301"/>
            <a:ext cx="8037024" cy="4632742"/>
          </a:xfrm>
          <a:prstGeom prst="rect">
            <a:avLst/>
          </a:prstGeom>
          <a:noFill/>
        </p:spPr>
      </p:pic>
      <p:pic>
        <p:nvPicPr>
          <p:cNvPr id="5" name="Picture 2" descr="C:\Users\Juan Luis T\Documents\mapa 1 distribucion total.png"/>
          <p:cNvPicPr>
            <a:picLocks noChangeAspect="1" noChangeArrowheads="1"/>
          </p:cNvPicPr>
          <p:nvPr/>
        </p:nvPicPr>
        <p:blipFill rotWithShape="1">
          <a:blip r:embed="rId2" cstate="print"/>
          <a:srcRect l="3550" t="50739" r="89426" b="29958"/>
          <a:stretch/>
        </p:blipFill>
        <p:spPr bwMode="auto">
          <a:xfrm>
            <a:off x="6457445" y="1691234"/>
            <a:ext cx="1764064" cy="2249587"/>
          </a:xfrm>
          <a:prstGeom prst="rect">
            <a:avLst/>
          </a:prstGeom>
          <a:noFill/>
        </p:spPr>
      </p:pic>
      <p:sp>
        <p:nvSpPr>
          <p:cNvPr id="6" name="Rectángulo 5"/>
          <p:cNvSpPr/>
          <p:nvPr/>
        </p:nvSpPr>
        <p:spPr>
          <a:xfrm>
            <a:off x="179512" y="3645024"/>
            <a:ext cx="936104"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6372200" y="1628800"/>
            <a:ext cx="144016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Título 1"/>
          <p:cNvSpPr txBox="1">
            <a:spLocks/>
          </p:cNvSpPr>
          <p:nvPr/>
        </p:nvSpPr>
        <p:spPr>
          <a:xfrm>
            <a:off x="109728" y="168484"/>
            <a:ext cx="6451106" cy="34826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lumMod val="50000"/>
                    <a:lumOff val="50000"/>
                  </a:schemeClr>
                </a:solidFill>
                <a:latin typeface="Soberana Texto"/>
                <a:ea typeface="+mj-ea"/>
                <a:cs typeface="Soberana Texto"/>
              </a:defRPr>
            </a:lvl1pPr>
          </a:lstStyle>
          <a:p>
            <a:r>
              <a:rPr lang="es-MX" sz="3200" dirty="0" smtClean="0">
                <a:solidFill>
                  <a:schemeClr val="tx1"/>
                </a:solidFill>
                <a:latin typeface="+mj-lt"/>
              </a:rPr>
              <a:t>Enfermedad de Chagas</a:t>
            </a:r>
            <a:endParaRPr lang="es-MX" sz="3200" dirty="0">
              <a:solidFill>
                <a:schemeClr val="tx1"/>
              </a:solidFill>
              <a:latin typeface="+mj-lt"/>
            </a:endParaRPr>
          </a:p>
        </p:txBody>
      </p:sp>
      <p:sp>
        <p:nvSpPr>
          <p:cNvPr id="10" name="CuadroTexto 9"/>
          <p:cNvSpPr txBox="1"/>
          <p:nvPr/>
        </p:nvSpPr>
        <p:spPr>
          <a:xfrm>
            <a:off x="5022712" y="1478301"/>
            <a:ext cx="1366092" cy="646331"/>
          </a:xfrm>
          <a:prstGeom prst="rect">
            <a:avLst/>
          </a:prstGeom>
          <a:solidFill>
            <a:srgbClr val="C00000"/>
          </a:solidFill>
        </p:spPr>
        <p:txBody>
          <a:bodyPr wrap="square" rtlCol="0">
            <a:spAutoFit/>
          </a:bodyPr>
          <a:lstStyle/>
          <a:p>
            <a:pPr algn="ctr"/>
            <a:r>
              <a:rPr lang="es-MX" b="1" dirty="0" smtClean="0">
                <a:solidFill>
                  <a:schemeClr val="bg1"/>
                </a:solidFill>
              </a:rPr>
              <a:t>8 Géneros 31 Especies</a:t>
            </a:r>
            <a:endParaRPr lang="es-MX" b="1" dirty="0">
              <a:solidFill>
                <a:schemeClr val="bg1"/>
              </a:solidFill>
            </a:endParaRPr>
          </a:p>
        </p:txBody>
      </p:sp>
      <p:sp>
        <p:nvSpPr>
          <p:cNvPr id="11" name="CuadroTexto 10"/>
          <p:cNvSpPr txBox="1"/>
          <p:nvPr/>
        </p:nvSpPr>
        <p:spPr>
          <a:xfrm>
            <a:off x="-174209" y="2782866"/>
            <a:ext cx="1999209" cy="646331"/>
          </a:xfrm>
          <a:prstGeom prst="rect">
            <a:avLst/>
          </a:prstGeom>
          <a:noFill/>
        </p:spPr>
        <p:txBody>
          <a:bodyPr wrap="square" rtlCol="0">
            <a:spAutoFit/>
          </a:bodyPr>
          <a:lstStyle/>
          <a:p>
            <a:pPr algn="ctr"/>
            <a:r>
              <a:rPr lang="es-MX" b="1" dirty="0"/>
              <a:t>En el </a:t>
            </a:r>
            <a:r>
              <a:rPr lang="es-MX" b="1" dirty="0" smtClean="0"/>
              <a:t>mundo</a:t>
            </a:r>
          </a:p>
          <a:p>
            <a:pPr algn="ctr"/>
            <a:r>
              <a:rPr lang="es-MX" b="1" dirty="0" smtClean="0"/>
              <a:t>19  Géneros    </a:t>
            </a:r>
            <a:endParaRPr lang="es-MX" b="1" dirty="0"/>
          </a:p>
        </p:txBody>
      </p:sp>
      <p:sp>
        <p:nvSpPr>
          <p:cNvPr id="12" name="CuadroTexto 11"/>
          <p:cNvSpPr txBox="1"/>
          <p:nvPr/>
        </p:nvSpPr>
        <p:spPr>
          <a:xfrm>
            <a:off x="109728" y="3347700"/>
            <a:ext cx="1474572" cy="369332"/>
          </a:xfrm>
          <a:prstGeom prst="rect">
            <a:avLst/>
          </a:prstGeom>
          <a:noFill/>
        </p:spPr>
        <p:txBody>
          <a:bodyPr wrap="square" rtlCol="0">
            <a:spAutoFit/>
          </a:bodyPr>
          <a:lstStyle/>
          <a:p>
            <a:pPr algn="ctr"/>
            <a:r>
              <a:rPr lang="es-MX" b="1" dirty="0" smtClean="0"/>
              <a:t>130 Especies</a:t>
            </a:r>
          </a:p>
        </p:txBody>
      </p:sp>
      <p:pic>
        <p:nvPicPr>
          <p:cNvPr id="14" name="Imagen 13"/>
          <p:cNvPicPr>
            <a:picLocks noChangeAspect="1"/>
          </p:cNvPicPr>
          <p:nvPr/>
        </p:nvPicPr>
        <p:blipFill>
          <a:blip r:embed="rId3"/>
          <a:stretch>
            <a:fillRect/>
          </a:stretch>
        </p:blipFill>
        <p:spPr>
          <a:xfrm>
            <a:off x="4904759" y="5533717"/>
            <a:ext cx="577064" cy="877702"/>
          </a:xfrm>
          <a:prstGeom prst="snipRoundRect">
            <a:avLst/>
          </a:prstGeom>
        </p:spPr>
      </p:pic>
      <p:pic>
        <p:nvPicPr>
          <p:cNvPr id="15" name="Imagen 14"/>
          <p:cNvPicPr>
            <a:picLocks noChangeAspect="1"/>
          </p:cNvPicPr>
          <p:nvPr/>
        </p:nvPicPr>
        <p:blipFill>
          <a:blip r:embed="rId4"/>
          <a:stretch>
            <a:fillRect/>
          </a:stretch>
        </p:blipFill>
        <p:spPr>
          <a:xfrm rot="5400000">
            <a:off x="7946468" y="3101446"/>
            <a:ext cx="1125595" cy="769394"/>
          </a:xfrm>
          <a:prstGeom prst="snipRoundRect">
            <a:avLst/>
          </a:prstGeom>
        </p:spPr>
      </p:pic>
      <p:pic>
        <p:nvPicPr>
          <p:cNvPr id="16" name="Imagen 15"/>
          <p:cNvPicPr>
            <a:picLocks noChangeAspect="1"/>
          </p:cNvPicPr>
          <p:nvPr/>
        </p:nvPicPr>
        <p:blipFill>
          <a:blip r:embed="rId5"/>
          <a:stretch>
            <a:fillRect/>
          </a:stretch>
        </p:blipFill>
        <p:spPr>
          <a:xfrm>
            <a:off x="7812360" y="5293439"/>
            <a:ext cx="696906" cy="750758"/>
          </a:xfrm>
          <a:prstGeom prst="snipRoundRect">
            <a:avLst/>
          </a:prstGeom>
        </p:spPr>
      </p:pic>
      <p:sp>
        <p:nvSpPr>
          <p:cNvPr id="3" name="CuadroTexto 2"/>
          <p:cNvSpPr txBox="1"/>
          <p:nvPr/>
        </p:nvSpPr>
        <p:spPr>
          <a:xfrm>
            <a:off x="847014" y="708008"/>
            <a:ext cx="6321468" cy="707886"/>
          </a:xfrm>
          <a:prstGeom prst="rect">
            <a:avLst/>
          </a:prstGeom>
          <a:noFill/>
        </p:spPr>
        <p:txBody>
          <a:bodyPr wrap="square" rtlCol="0">
            <a:spAutoFit/>
          </a:bodyPr>
          <a:lstStyle/>
          <a:p>
            <a:pPr algn="ctr"/>
            <a:r>
              <a:rPr lang="es-MX" sz="2000" b="1" dirty="0" smtClean="0"/>
              <a:t>Distribución de especies vectores más importantes México, 2015 </a:t>
            </a:r>
            <a:endParaRPr lang="es-MX" sz="2000" b="1" dirty="0"/>
          </a:p>
        </p:txBody>
      </p:sp>
      <p:sp>
        <p:nvSpPr>
          <p:cNvPr id="17" name="CuadroTexto 20"/>
          <p:cNvSpPr txBox="1">
            <a:spLocks noChangeArrowheads="1"/>
          </p:cNvSpPr>
          <p:nvPr/>
        </p:nvSpPr>
        <p:spPr bwMode="auto">
          <a:xfrm>
            <a:off x="507116" y="6642556"/>
            <a:ext cx="86121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defTabSz="342900" eaLnBrk="1" fontAlgn="base" hangingPunct="1">
              <a:spcBef>
                <a:spcPct val="0"/>
              </a:spcBef>
              <a:spcAft>
                <a:spcPct val="0"/>
              </a:spcAft>
            </a:pPr>
            <a:r>
              <a:rPr lang="es-ES" sz="800" b="1" dirty="0" smtClean="0">
                <a:solidFill>
                  <a:prstClr val="black"/>
                </a:solidFill>
              </a:rPr>
              <a:t>FUENTE: Dirección General de Epidemiología/Instituto de Diagnóstico y referencia Epidemiológicos/Laboratorio de Entomología</a:t>
            </a:r>
            <a:endParaRPr lang="es-ES" sz="800" b="1" dirty="0">
              <a:solidFill>
                <a:prstClr val="black"/>
              </a:solidFill>
            </a:endParaRPr>
          </a:p>
        </p:txBody>
      </p:sp>
      <p:sp>
        <p:nvSpPr>
          <p:cNvPr id="4" name="CuadroTexto 3"/>
          <p:cNvSpPr txBox="1"/>
          <p:nvPr/>
        </p:nvSpPr>
        <p:spPr>
          <a:xfrm>
            <a:off x="900806" y="3634082"/>
            <a:ext cx="924194" cy="1048531"/>
          </a:xfrm>
          <a:prstGeom prst="rect">
            <a:avLst/>
          </a:prstGeom>
          <a:solidFill>
            <a:schemeClr val="bg1"/>
          </a:solidFill>
        </p:spPr>
        <p:txBody>
          <a:bodyPr wrap="square" rtlCol="0">
            <a:spAutoFit/>
          </a:bodyPr>
          <a:lstStyle/>
          <a:p>
            <a:endParaRPr lang="es-MX" dirty="0"/>
          </a:p>
        </p:txBody>
      </p:sp>
      <p:graphicFrame>
        <p:nvGraphicFramePr>
          <p:cNvPr id="7" name="2 Gráfico"/>
          <p:cNvGraphicFramePr/>
          <p:nvPr>
            <p:extLst>
              <p:ext uri="{D42A27DB-BD31-4B8C-83A1-F6EECF244321}">
                <p14:modId xmlns:p14="http://schemas.microsoft.com/office/powerpoint/2010/main" val="3635147479"/>
              </p:ext>
            </p:extLst>
          </p:nvPr>
        </p:nvGraphicFramePr>
        <p:xfrm>
          <a:off x="49154" y="3717032"/>
          <a:ext cx="4610896" cy="321297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238563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Conector recto 49"/>
          <p:cNvCxnSpPr/>
          <p:nvPr/>
        </p:nvCxnSpPr>
        <p:spPr>
          <a:xfrm flipV="1">
            <a:off x="227578" y="5236680"/>
            <a:ext cx="6806088" cy="27391"/>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flipV="1">
            <a:off x="242222" y="3960614"/>
            <a:ext cx="5418256" cy="35941"/>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flipV="1">
            <a:off x="259632" y="2724451"/>
            <a:ext cx="5143197" cy="11327"/>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flipV="1">
            <a:off x="242222" y="6454824"/>
            <a:ext cx="7430457" cy="2739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flipV="1">
            <a:off x="261532" y="1189184"/>
            <a:ext cx="4512822" cy="21649"/>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59" name="Imagen 5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861543" y="1152117"/>
            <a:ext cx="6076143" cy="5563573"/>
          </a:xfrm>
          <a:prstGeom prst="rect">
            <a:avLst/>
          </a:prstGeom>
        </p:spPr>
      </p:pic>
      <p:sp>
        <p:nvSpPr>
          <p:cNvPr id="3" name="Rectángulo 2"/>
          <p:cNvSpPr/>
          <p:nvPr/>
        </p:nvSpPr>
        <p:spPr>
          <a:xfrm>
            <a:off x="4930515" y="1245927"/>
            <a:ext cx="3164841" cy="400110"/>
          </a:xfrm>
          <a:prstGeom prst="rect">
            <a:avLst/>
          </a:prstGeom>
        </p:spPr>
        <p:txBody>
          <a:bodyPr wrap="none">
            <a:spAutoFit/>
          </a:bodyPr>
          <a:lstStyle/>
          <a:p>
            <a:pPr defTabSz="457200"/>
            <a:r>
              <a:rPr lang="es-ES" sz="2000" dirty="0">
                <a:solidFill>
                  <a:srgbClr val="C00000"/>
                </a:solidFill>
              </a:rPr>
              <a:t>Vigilancia Epidemiológica </a:t>
            </a:r>
          </a:p>
        </p:txBody>
      </p:sp>
      <p:sp>
        <p:nvSpPr>
          <p:cNvPr id="4" name="Text Box 15"/>
          <p:cNvSpPr txBox="1">
            <a:spLocks noChangeArrowheads="1"/>
          </p:cNvSpPr>
          <p:nvPr/>
        </p:nvSpPr>
        <p:spPr bwMode="auto">
          <a:xfrm>
            <a:off x="4784202" y="1620197"/>
            <a:ext cx="395652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444500" indent="-87313" defTabSz="457200">
              <a:buFont typeface="Arial" panose="020B0604020202020204" pitchFamily="34" charset="0"/>
              <a:buChar char="•"/>
              <a:tabLst>
                <a:tab pos="444500" algn="l"/>
              </a:tabLst>
            </a:pPr>
            <a:r>
              <a:rPr lang="es-ES" sz="1100" dirty="0">
                <a:solidFill>
                  <a:schemeClr val="tx1">
                    <a:lumMod val="50000"/>
                    <a:lumOff val="50000"/>
                  </a:schemeClr>
                </a:solidFill>
                <a:latin typeface="+mn-lt"/>
              </a:rPr>
              <a:t>Vigilancia Convencional (SUAVE)</a:t>
            </a:r>
          </a:p>
          <a:p>
            <a:pPr marL="539750" indent="-95250" defTabSz="457200">
              <a:buFont typeface="Arial" panose="020B0604020202020204" pitchFamily="34" charset="0"/>
              <a:buChar char="•"/>
            </a:pPr>
            <a:r>
              <a:rPr lang="es-ES" sz="1100" dirty="0" smtClean="0">
                <a:solidFill>
                  <a:schemeClr val="tx1">
                    <a:lumMod val="50000"/>
                    <a:lumOff val="50000"/>
                  </a:schemeClr>
                </a:solidFill>
                <a:latin typeface="+mn-lt"/>
              </a:rPr>
              <a:t>24 </a:t>
            </a:r>
            <a:r>
              <a:rPr lang="es-ES" sz="1100" dirty="0">
                <a:solidFill>
                  <a:schemeClr val="tx1">
                    <a:lumMod val="50000"/>
                    <a:lumOff val="50000"/>
                  </a:schemeClr>
                </a:solidFill>
                <a:latin typeface="+mn-lt"/>
              </a:rPr>
              <a:t>Sistemas Especiales</a:t>
            </a:r>
          </a:p>
          <a:p>
            <a:pPr marL="627063" indent="-87313" defTabSz="457200">
              <a:buFont typeface="Arial" panose="020B0604020202020204" pitchFamily="34" charset="0"/>
              <a:buChar char="•"/>
            </a:pPr>
            <a:r>
              <a:rPr lang="es-ES" sz="1100" dirty="0">
                <a:solidFill>
                  <a:schemeClr val="tx1">
                    <a:lumMod val="50000"/>
                    <a:lumOff val="50000"/>
                  </a:schemeClr>
                </a:solidFill>
                <a:latin typeface="+mn-lt"/>
              </a:rPr>
              <a:t>2 Sistemas de Mortalidad</a:t>
            </a:r>
          </a:p>
          <a:p>
            <a:pPr marL="714375" indent="-87313" defTabSz="457200">
              <a:buFont typeface="Arial" panose="020B0604020202020204" pitchFamily="34" charset="0"/>
              <a:buChar char="•"/>
            </a:pPr>
            <a:r>
              <a:rPr lang="es-ES" sz="1100" dirty="0">
                <a:solidFill>
                  <a:schemeClr val="tx1">
                    <a:lumMod val="50000"/>
                    <a:lumOff val="50000"/>
                  </a:schemeClr>
                </a:solidFill>
                <a:latin typeface="+mn-lt"/>
              </a:rPr>
              <a:t>2 Sistemas de análisis</a:t>
            </a:r>
          </a:p>
          <a:p>
            <a:pPr marL="809625" indent="-95250" defTabSz="457200">
              <a:buFont typeface="Arial" panose="020B0604020202020204" pitchFamily="34" charset="0"/>
              <a:buChar char="•"/>
            </a:pPr>
            <a:r>
              <a:rPr lang="es-ES" sz="1100" dirty="0">
                <a:solidFill>
                  <a:schemeClr val="tx1">
                    <a:lumMod val="50000"/>
                    <a:lumOff val="50000"/>
                  </a:schemeClr>
                </a:solidFill>
                <a:latin typeface="+mn-lt"/>
              </a:rPr>
              <a:t>2 Proyectos de estudio poblacional</a:t>
            </a:r>
          </a:p>
          <a:p>
            <a:pPr marL="896938" indent="-87313" defTabSz="457200">
              <a:buFont typeface="Arial" panose="020B0604020202020204" pitchFamily="34" charset="0"/>
              <a:buChar char="•"/>
            </a:pPr>
            <a:r>
              <a:rPr lang="es-ES" sz="1100" dirty="0">
                <a:solidFill>
                  <a:schemeClr val="tx1">
                    <a:lumMod val="50000"/>
                    <a:lumOff val="50000"/>
                  </a:schemeClr>
                </a:solidFill>
                <a:latin typeface="+mn-lt"/>
              </a:rPr>
              <a:t>1 sistema de notificación inmediata (NOTINMED)</a:t>
            </a:r>
          </a:p>
        </p:txBody>
      </p:sp>
      <p:sp>
        <p:nvSpPr>
          <p:cNvPr id="12" name="Rectángulo 11"/>
          <p:cNvSpPr/>
          <p:nvPr/>
        </p:nvSpPr>
        <p:spPr>
          <a:xfrm>
            <a:off x="5980498" y="2998811"/>
            <a:ext cx="1792670" cy="400110"/>
          </a:xfrm>
          <a:prstGeom prst="rect">
            <a:avLst/>
          </a:prstGeom>
        </p:spPr>
        <p:txBody>
          <a:bodyPr wrap="none">
            <a:spAutoFit/>
          </a:bodyPr>
          <a:lstStyle/>
          <a:p>
            <a:pPr defTabSz="457200"/>
            <a:r>
              <a:rPr lang="es-ES" sz="2000" dirty="0">
                <a:solidFill>
                  <a:srgbClr val="C00000"/>
                </a:solidFill>
              </a:rPr>
              <a:t>Vigilancia por </a:t>
            </a:r>
          </a:p>
        </p:txBody>
      </p:sp>
      <p:sp>
        <p:nvSpPr>
          <p:cNvPr id="13" name="Text Box 15"/>
          <p:cNvSpPr txBox="1">
            <a:spLocks noChangeArrowheads="1"/>
          </p:cNvSpPr>
          <p:nvPr/>
        </p:nvSpPr>
        <p:spPr bwMode="auto">
          <a:xfrm>
            <a:off x="6311616" y="3559496"/>
            <a:ext cx="2733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93663" indent="-93663" defTabSz="457200">
              <a:buFont typeface="Arial" panose="020B0604020202020204" pitchFamily="34" charset="0"/>
              <a:buChar char="•"/>
            </a:pPr>
            <a:r>
              <a:rPr lang="es-MX" sz="1200" dirty="0">
                <a:solidFill>
                  <a:schemeClr val="tx1">
                    <a:lumMod val="50000"/>
                    <a:lumOff val="50000"/>
                  </a:schemeClr>
                </a:solidFill>
                <a:latin typeface="+mn-lt"/>
              </a:rPr>
              <a:t>Marco analítico </a:t>
            </a:r>
            <a:r>
              <a:rPr lang="es-MX" sz="1200" dirty="0" smtClean="0">
                <a:solidFill>
                  <a:schemeClr val="tx1">
                    <a:lumMod val="50000"/>
                    <a:lumOff val="50000"/>
                  </a:schemeClr>
                </a:solidFill>
                <a:latin typeface="+mn-lt"/>
              </a:rPr>
              <a:t>básico de </a:t>
            </a:r>
            <a:r>
              <a:rPr lang="es-MX" sz="1200" dirty="0">
                <a:solidFill>
                  <a:schemeClr val="tx1">
                    <a:lumMod val="50000"/>
                    <a:lumOff val="50000"/>
                  </a:schemeClr>
                </a:solidFill>
                <a:latin typeface="+mn-lt"/>
              </a:rPr>
              <a:t>27 padecimientos</a:t>
            </a:r>
          </a:p>
        </p:txBody>
      </p:sp>
      <p:sp>
        <p:nvSpPr>
          <p:cNvPr id="15" name="Rectángulo 14"/>
          <p:cNvSpPr/>
          <p:nvPr/>
        </p:nvSpPr>
        <p:spPr>
          <a:xfrm>
            <a:off x="6659465" y="4117700"/>
            <a:ext cx="2487936" cy="400110"/>
          </a:xfrm>
          <a:prstGeom prst="rect">
            <a:avLst/>
          </a:prstGeom>
        </p:spPr>
        <p:txBody>
          <a:bodyPr wrap="square">
            <a:spAutoFit/>
          </a:bodyPr>
          <a:lstStyle/>
          <a:p>
            <a:pPr defTabSz="457200"/>
            <a:r>
              <a:rPr lang="es-ES" sz="2000" dirty="0" smtClean="0">
                <a:solidFill>
                  <a:srgbClr val="C00000"/>
                </a:solidFill>
              </a:rPr>
              <a:t>Vigilancia basada </a:t>
            </a:r>
            <a:endParaRPr lang="es-ES" sz="2000" dirty="0">
              <a:solidFill>
                <a:srgbClr val="C00000"/>
              </a:solidFill>
            </a:endParaRPr>
          </a:p>
        </p:txBody>
      </p:sp>
      <p:sp>
        <p:nvSpPr>
          <p:cNvPr id="16" name="Text Box 15"/>
          <p:cNvSpPr txBox="1">
            <a:spLocks noChangeArrowheads="1"/>
          </p:cNvSpPr>
          <p:nvPr/>
        </p:nvSpPr>
        <p:spPr bwMode="auto">
          <a:xfrm>
            <a:off x="7081321" y="4789123"/>
            <a:ext cx="18763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93663" indent="-93663" defTabSz="457200">
              <a:buFont typeface="Arial" panose="020B0604020202020204" pitchFamily="34" charset="0"/>
              <a:buChar char="•"/>
            </a:pPr>
            <a:r>
              <a:rPr lang="es-MX" sz="1200" dirty="0">
                <a:solidFill>
                  <a:schemeClr val="tx1">
                    <a:lumMod val="50000"/>
                    <a:lumOff val="50000"/>
                  </a:schemeClr>
                </a:solidFill>
                <a:latin typeface="+mn-lt"/>
              </a:rPr>
              <a:t>Unidad de Inteligencia Epidemiológica</a:t>
            </a:r>
          </a:p>
        </p:txBody>
      </p:sp>
      <p:sp>
        <p:nvSpPr>
          <p:cNvPr id="18" name="Rectángulo 17"/>
          <p:cNvSpPr/>
          <p:nvPr/>
        </p:nvSpPr>
        <p:spPr>
          <a:xfrm>
            <a:off x="7399962" y="5398284"/>
            <a:ext cx="612668" cy="400110"/>
          </a:xfrm>
          <a:prstGeom prst="rect">
            <a:avLst/>
          </a:prstGeom>
        </p:spPr>
        <p:txBody>
          <a:bodyPr wrap="none">
            <a:spAutoFit/>
          </a:bodyPr>
          <a:lstStyle/>
          <a:p>
            <a:pPr defTabSz="457200"/>
            <a:r>
              <a:rPr lang="es-ES" sz="2000" dirty="0" smtClean="0">
                <a:solidFill>
                  <a:srgbClr val="C00000"/>
                </a:solidFill>
              </a:rPr>
              <a:t>RSI</a:t>
            </a:r>
            <a:endParaRPr lang="es-ES" sz="2000" dirty="0">
              <a:solidFill>
                <a:srgbClr val="C00000"/>
              </a:solidFill>
            </a:endParaRPr>
          </a:p>
        </p:txBody>
      </p:sp>
      <p:sp>
        <p:nvSpPr>
          <p:cNvPr id="19" name="Text Box 15"/>
          <p:cNvSpPr txBox="1">
            <a:spLocks noChangeArrowheads="1"/>
          </p:cNvSpPr>
          <p:nvPr/>
        </p:nvSpPr>
        <p:spPr bwMode="auto">
          <a:xfrm>
            <a:off x="7655011" y="5827307"/>
            <a:ext cx="13903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93663" indent="-93663" defTabSz="457200">
              <a:buFont typeface="Arial" panose="020B0604020202020204" pitchFamily="34" charset="0"/>
              <a:buChar char="•"/>
            </a:pPr>
            <a:r>
              <a:rPr lang="es-MX" sz="1200" dirty="0">
                <a:solidFill>
                  <a:schemeClr val="tx1">
                    <a:lumMod val="50000"/>
                    <a:lumOff val="50000"/>
                  </a:schemeClr>
                </a:solidFill>
                <a:latin typeface="+mn-lt"/>
              </a:rPr>
              <a:t>Centro Nacional de Enlace</a:t>
            </a:r>
          </a:p>
        </p:txBody>
      </p:sp>
      <p:cxnSp>
        <p:nvCxnSpPr>
          <p:cNvPr id="20" name="Conector recto 19"/>
          <p:cNvCxnSpPr/>
          <p:nvPr/>
        </p:nvCxnSpPr>
        <p:spPr>
          <a:xfrm>
            <a:off x="7483717" y="5794833"/>
            <a:ext cx="1376706" cy="4749"/>
          </a:xfrm>
          <a:prstGeom prst="line">
            <a:avLst/>
          </a:prstGeom>
          <a:ln w="28575" cap="rnd">
            <a:solidFill>
              <a:srgbClr val="FFC000"/>
            </a:solidFill>
            <a:headEnd type="diamond"/>
          </a:ln>
        </p:spPr>
        <p:style>
          <a:lnRef idx="1">
            <a:schemeClr val="accent1"/>
          </a:lnRef>
          <a:fillRef idx="0">
            <a:schemeClr val="accent1"/>
          </a:fillRef>
          <a:effectRef idx="0">
            <a:schemeClr val="accent1"/>
          </a:effectRef>
          <a:fontRef idx="minor">
            <a:schemeClr val="tx1"/>
          </a:fontRef>
        </p:style>
      </p:cxnSp>
      <p:sp>
        <p:nvSpPr>
          <p:cNvPr id="26" name="Rectángulo 25"/>
          <p:cNvSpPr/>
          <p:nvPr/>
        </p:nvSpPr>
        <p:spPr>
          <a:xfrm>
            <a:off x="3692045" y="11650"/>
            <a:ext cx="2103343" cy="1138773"/>
          </a:xfrm>
          <a:prstGeom prst="rect">
            <a:avLst/>
          </a:prstGeom>
        </p:spPr>
        <p:txBody>
          <a:bodyPr wrap="square">
            <a:spAutoFit/>
          </a:bodyPr>
          <a:lstStyle/>
          <a:p>
            <a:pPr algn="ctr" defTabSz="457200"/>
            <a:r>
              <a:rPr lang="es-ES" sz="4400" b="1" dirty="0">
                <a:solidFill>
                  <a:srgbClr val="002060"/>
                </a:solidFill>
                <a:effectLst>
                  <a:outerShdw blurRad="38100" dist="38100" dir="2700000" algn="tl">
                    <a:srgbClr val="000000">
                      <a:alpha val="43137"/>
                    </a:srgbClr>
                  </a:outerShdw>
                </a:effectLst>
                <a:latin typeface="+mn-lt"/>
                <a:ea typeface="+mj-ea"/>
                <a:cs typeface="+mj-cs"/>
              </a:rPr>
              <a:t>SINAVE</a:t>
            </a:r>
          </a:p>
          <a:p>
            <a:pPr algn="ctr" defTabSz="457200"/>
            <a:r>
              <a:rPr lang="es-ES" sz="2400" dirty="0" smtClean="0">
                <a:solidFill>
                  <a:srgbClr val="002060"/>
                </a:solidFill>
              </a:rPr>
              <a:t>Cobertura</a:t>
            </a:r>
            <a:endParaRPr lang="es-ES" sz="2400" dirty="0">
              <a:solidFill>
                <a:srgbClr val="002060"/>
              </a:solidFill>
            </a:endParaRPr>
          </a:p>
        </p:txBody>
      </p:sp>
      <p:cxnSp>
        <p:nvCxnSpPr>
          <p:cNvPr id="27" name="Conector recto 26"/>
          <p:cNvCxnSpPr/>
          <p:nvPr/>
        </p:nvCxnSpPr>
        <p:spPr>
          <a:xfrm>
            <a:off x="5660478" y="61748"/>
            <a:ext cx="0" cy="805425"/>
          </a:xfrm>
          <a:prstGeom prst="line">
            <a:avLst/>
          </a:prstGeom>
          <a:ln w="28575">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Text Box 15"/>
          <p:cNvSpPr txBox="1">
            <a:spLocks noChangeArrowheads="1"/>
          </p:cNvSpPr>
          <p:nvPr/>
        </p:nvSpPr>
        <p:spPr bwMode="auto">
          <a:xfrm>
            <a:off x="5834949" y="48963"/>
            <a:ext cx="3250000" cy="830997"/>
          </a:xfrm>
          <a:prstGeom prst="rect">
            <a:avLst/>
          </a:prstGeom>
          <a:solidFill>
            <a:srgbClr val="006600"/>
          </a:solidFill>
          <a:ln>
            <a:noFill/>
          </a:ln>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93663" indent="-93663" defTabSz="457200">
              <a:buFont typeface="Arial" panose="020B0604020202020204" pitchFamily="34" charset="0"/>
              <a:buChar char="•"/>
            </a:pPr>
            <a:r>
              <a:rPr lang="es-MX" sz="1600" b="1" dirty="0" smtClean="0">
                <a:solidFill>
                  <a:schemeClr val="bg1"/>
                </a:solidFill>
                <a:latin typeface="+mn-lt"/>
              </a:rPr>
              <a:t>Más de 50 </a:t>
            </a:r>
            <a:r>
              <a:rPr lang="es-MX" sz="1400" b="1" dirty="0" smtClean="0">
                <a:solidFill>
                  <a:schemeClr val="bg1"/>
                </a:solidFill>
                <a:latin typeface="+mn-lt"/>
              </a:rPr>
              <a:t>millones </a:t>
            </a:r>
            <a:r>
              <a:rPr lang="es-MX" sz="1400" b="1" dirty="0">
                <a:solidFill>
                  <a:schemeClr val="bg1"/>
                </a:solidFill>
                <a:latin typeface="+mn-lt"/>
              </a:rPr>
              <a:t>de </a:t>
            </a:r>
            <a:r>
              <a:rPr lang="es-MX" sz="1400" b="1" dirty="0" smtClean="0">
                <a:solidFill>
                  <a:schemeClr val="bg1"/>
                </a:solidFill>
                <a:latin typeface="+mn-lt"/>
              </a:rPr>
              <a:t>registros </a:t>
            </a:r>
            <a:r>
              <a:rPr lang="es-MX" sz="1400" b="1" dirty="0">
                <a:solidFill>
                  <a:schemeClr val="bg1"/>
                </a:solidFill>
                <a:latin typeface="+mn-lt"/>
              </a:rPr>
              <a:t>al año</a:t>
            </a:r>
          </a:p>
          <a:p>
            <a:pPr marL="93663" lvl="0" indent="-93663" defTabSz="457200">
              <a:buFont typeface="Arial" panose="020B0604020202020204" pitchFamily="34" charset="0"/>
              <a:buChar char="•"/>
            </a:pPr>
            <a:r>
              <a:rPr lang="es-ES" sz="1400" b="1" dirty="0">
                <a:solidFill>
                  <a:schemeClr val="bg1"/>
                </a:solidFill>
                <a:latin typeface="+mn-lt"/>
              </a:rPr>
              <a:t>Cobertura superior al </a:t>
            </a:r>
            <a:r>
              <a:rPr lang="es-ES" sz="1600" b="1" dirty="0">
                <a:solidFill>
                  <a:schemeClr val="bg1"/>
                </a:solidFill>
                <a:latin typeface="+mn-lt"/>
              </a:rPr>
              <a:t>95%</a:t>
            </a:r>
          </a:p>
          <a:p>
            <a:pPr marL="93663" indent="-93663" defTabSz="457200">
              <a:buFont typeface="Arial" panose="020B0604020202020204" pitchFamily="34" charset="0"/>
              <a:buChar char="•"/>
            </a:pPr>
            <a:r>
              <a:rPr lang="es-ES" sz="1400" b="1" dirty="0">
                <a:solidFill>
                  <a:schemeClr val="bg1"/>
                </a:solidFill>
                <a:latin typeface="+mn-lt"/>
              </a:rPr>
              <a:t>Vigilancia de </a:t>
            </a:r>
            <a:r>
              <a:rPr lang="es-ES" sz="1600" b="1" dirty="0">
                <a:solidFill>
                  <a:schemeClr val="bg1"/>
                </a:solidFill>
                <a:latin typeface="+mn-lt"/>
              </a:rPr>
              <a:t>157 </a:t>
            </a:r>
            <a:r>
              <a:rPr lang="es-ES" sz="1400" b="1" dirty="0" smtClean="0">
                <a:solidFill>
                  <a:schemeClr val="bg1"/>
                </a:solidFill>
                <a:latin typeface="+mn-lt"/>
              </a:rPr>
              <a:t>enfermedades</a:t>
            </a:r>
            <a:endParaRPr lang="es-MX" sz="1400" b="1" dirty="0">
              <a:solidFill>
                <a:schemeClr val="bg1"/>
              </a:solidFill>
              <a:latin typeface="+mn-lt"/>
            </a:endParaRPr>
          </a:p>
        </p:txBody>
      </p:sp>
      <p:cxnSp>
        <p:nvCxnSpPr>
          <p:cNvPr id="53" name="Conector recto de flecha 52"/>
          <p:cNvCxnSpPr/>
          <p:nvPr/>
        </p:nvCxnSpPr>
        <p:spPr>
          <a:xfrm>
            <a:off x="253946" y="2803458"/>
            <a:ext cx="0" cy="1145641"/>
          </a:xfrm>
          <a:prstGeom prst="straightConnector1">
            <a:avLst/>
          </a:prstGeom>
          <a:ln w="38100">
            <a:solidFill>
              <a:srgbClr val="339966"/>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Conector recto de flecha 53"/>
          <p:cNvCxnSpPr/>
          <p:nvPr/>
        </p:nvCxnSpPr>
        <p:spPr>
          <a:xfrm>
            <a:off x="247099" y="4017505"/>
            <a:ext cx="0" cy="1223143"/>
          </a:xfrm>
          <a:prstGeom prst="straightConnector1">
            <a:avLst/>
          </a:prstGeom>
          <a:ln w="38100">
            <a:solidFill>
              <a:schemeClr val="accent6">
                <a:lumMod val="75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Conector recto de flecha 54"/>
          <p:cNvCxnSpPr/>
          <p:nvPr/>
        </p:nvCxnSpPr>
        <p:spPr>
          <a:xfrm flipH="1">
            <a:off x="247099" y="5281005"/>
            <a:ext cx="7326" cy="1152989"/>
          </a:xfrm>
          <a:prstGeom prst="straightConnector1">
            <a:avLst/>
          </a:prstGeom>
          <a:ln w="38100">
            <a:solidFill>
              <a:srgbClr val="FFCC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Conector recto de flecha 57"/>
          <p:cNvCxnSpPr/>
          <p:nvPr/>
        </p:nvCxnSpPr>
        <p:spPr>
          <a:xfrm>
            <a:off x="253946" y="1221296"/>
            <a:ext cx="0" cy="1486221"/>
          </a:xfrm>
          <a:prstGeom prst="straightConnector1">
            <a:avLst/>
          </a:prstGeom>
          <a:ln w="38100">
            <a:solidFill>
              <a:schemeClr val="accent1">
                <a:lumMod val="75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60" name="CuadroTexto 59"/>
          <p:cNvSpPr txBox="1"/>
          <p:nvPr/>
        </p:nvSpPr>
        <p:spPr>
          <a:xfrm>
            <a:off x="4436988" y="1808484"/>
            <a:ext cx="887935" cy="646331"/>
          </a:xfrm>
          <a:prstGeom prst="rect">
            <a:avLst/>
          </a:prstGeom>
          <a:noFill/>
        </p:spPr>
        <p:txBody>
          <a:bodyPr wrap="none" rtlCol="0">
            <a:spAutoFit/>
          </a:bodyPr>
          <a:lstStyle/>
          <a:p>
            <a:pPr algn="ctr"/>
            <a:r>
              <a:rPr lang="es-MX"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rPr>
              <a:t>Nivel </a:t>
            </a:r>
          </a:p>
          <a:p>
            <a:pPr algn="ctr"/>
            <a:r>
              <a:rPr lang="es-MX"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rPr>
              <a:t>Federal</a:t>
            </a:r>
            <a:endParaRPr lang="es-MX" b="1"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
        <p:nvSpPr>
          <p:cNvPr id="61" name="CuadroTexto 60"/>
          <p:cNvSpPr txBox="1"/>
          <p:nvPr/>
        </p:nvSpPr>
        <p:spPr>
          <a:xfrm>
            <a:off x="4094432" y="3281225"/>
            <a:ext cx="1761188" cy="461665"/>
          </a:xfrm>
          <a:prstGeom prst="rect">
            <a:avLst/>
          </a:prstGeom>
          <a:noFill/>
        </p:spPr>
        <p:txBody>
          <a:bodyPr wrap="none" rtlCol="0">
            <a:spAutoFit/>
          </a:bodyPr>
          <a:lstStyle/>
          <a:p>
            <a:r>
              <a:rPr lang="es-MX" sz="24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rPr>
              <a:t>Nivel Estatal</a:t>
            </a:r>
            <a:endParaRPr lang="es-MX" sz="2400" b="1"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
        <p:nvSpPr>
          <p:cNvPr id="62" name="CuadroTexto 61"/>
          <p:cNvSpPr txBox="1"/>
          <p:nvPr/>
        </p:nvSpPr>
        <p:spPr>
          <a:xfrm>
            <a:off x="3781193" y="4683274"/>
            <a:ext cx="2610330" cy="461665"/>
          </a:xfrm>
          <a:prstGeom prst="rect">
            <a:avLst/>
          </a:prstGeom>
          <a:noFill/>
        </p:spPr>
        <p:txBody>
          <a:bodyPr wrap="none" rtlCol="0">
            <a:spAutoFit/>
          </a:bodyPr>
          <a:lstStyle/>
          <a:p>
            <a:r>
              <a:rPr lang="es-MX" sz="24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rPr>
              <a:t>Nivel Jurisdiccional</a:t>
            </a:r>
            <a:endParaRPr lang="es-MX" sz="2400" b="1"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
        <p:nvSpPr>
          <p:cNvPr id="63" name="CuadroTexto 62"/>
          <p:cNvSpPr txBox="1"/>
          <p:nvPr/>
        </p:nvSpPr>
        <p:spPr>
          <a:xfrm>
            <a:off x="3660081" y="6011973"/>
            <a:ext cx="1787028" cy="523220"/>
          </a:xfrm>
          <a:prstGeom prst="rect">
            <a:avLst/>
          </a:prstGeom>
          <a:noFill/>
        </p:spPr>
        <p:txBody>
          <a:bodyPr wrap="none" rtlCol="0">
            <a:spAutoFit/>
          </a:bodyPr>
          <a:lstStyle/>
          <a:p>
            <a:r>
              <a:rPr lang="es-MX" sz="28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rPr>
              <a:t>Nivel Local</a:t>
            </a:r>
            <a:endParaRPr lang="es-MX" sz="2800" b="1"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
        <p:nvSpPr>
          <p:cNvPr id="64" name="Rectángulo 63"/>
          <p:cNvSpPr/>
          <p:nvPr/>
        </p:nvSpPr>
        <p:spPr>
          <a:xfrm>
            <a:off x="238425" y="4403620"/>
            <a:ext cx="1604927" cy="461665"/>
          </a:xfrm>
          <a:prstGeom prst="rect">
            <a:avLst/>
          </a:prstGeom>
        </p:spPr>
        <p:txBody>
          <a:bodyPr wrap="none">
            <a:spAutoFit/>
          </a:bodyPr>
          <a:lstStyle/>
          <a:p>
            <a:pPr lvl="0" algn="ctr"/>
            <a:r>
              <a:rPr lang="es-ES" sz="2400" dirty="0" smtClean="0"/>
              <a:t>244 </a:t>
            </a:r>
            <a:r>
              <a:rPr lang="es-ES" sz="1600" dirty="0">
                <a:solidFill>
                  <a:schemeClr val="tx1">
                    <a:lumMod val="50000"/>
                    <a:lumOff val="50000"/>
                  </a:schemeClr>
                </a:solidFill>
              </a:rPr>
              <a:t>escenarios</a:t>
            </a:r>
          </a:p>
        </p:txBody>
      </p:sp>
      <p:sp>
        <p:nvSpPr>
          <p:cNvPr id="65" name="Rectángulo 64"/>
          <p:cNvSpPr/>
          <p:nvPr/>
        </p:nvSpPr>
        <p:spPr>
          <a:xfrm>
            <a:off x="337604" y="3001897"/>
            <a:ext cx="2736883" cy="830997"/>
          </a:xfrm>
          <a:prstGeom prst="rect">
            <a:avLst/>
          </a:prstGeom>
        </p:spPr>
        <p:txBody>
          <a:bodyPr wrap="square">
            <a:spAutoFit/>
          </a:bodyPr>
          <a:lstStyle/>
          <a:p>
            <a:pPr lvl="0"/>
            <a:r>
              <a:rPr lang="es-ES" sz="2400" dirty="0" smtClean="0"/>
              <a:t>32 </a:t>
            </a:r>
            <a:r>
              <a:rPr lang="es-ES" sz="1600" dirty="0">
                <a:solidFill>
                  <a:schemeClr val="tx1">
                    <a:lumMod val="50000"/>
                    <a:lumOff val="50000"/>
                  </a:schemeClr>
                </a:solidFill>
              </a:rPr>
              <a:t>epidemiólogos estatales </a:t>
            </a:r>
          </a:p>
          <a:p>
            <a:r>
              <a:rPr lang="es-ES" sz="2400" dirty="0" smtClean="0"/>
              <a:t>31 </a:t>
            </a:r>
            <a:r>
              <a:rPr lang="es-ES" sz="1600" dirty="0">
                <a:solidFill>
                  <a:schemeClr val="tx1">
                    <a:lumMod val="50000"/>
                    <a:lumOff val="50000"/>
                  </a:schemeClr>
                </a:solidFill>
              </a:rPr>
              <a:t>LESP</a:t>
            </a:r>
          </a:p>
        </p:txBody>
      </p:sp>
      <p:sp>
        <p:nvSpPr>
          <p:cNvPr id="66" name="Rectángulo 65"/>
          <p:cNvSpPr/>
          <p:nvPr/>
        </p:nvSpPr>
        <p:spPr>
          <a:xfrm>
            <a:off x="370792" y="1601447"/>
            <a:ext cx="2420406" cy="830997"/>
          </a:xfrm>
          <a:prstGeom prst="rect">
            <a:avLst/>
          </a:prstGeom>
        </p:spPr>
        <p:txBody>
          <a:bodyPr wrap="none">
            <a:spAutoFit/>
          </a:bodyPr>
          <a:lstStyle/>
          <a:p>
            <a:pPr lvl="0"/>
            <a:r>
              <a:rPr lang="es-ES" sz="2400" dirty="0" smtClean="0"/>
              <a:t>CONAVE: </a:t>
            </a:r>
            <a:r>
              <a:rPr lang="es-ES" sz="1600" dirty="0" smtClean="0">
                <a:solidFill>
                  <a:schemeClr val="tx1">
                    <a:lumMod val="50000"/>
                    <a:lumOff val="50000"/>
                  </a:schemeClr>
                </a:solidFill>
              </a:rPr>
              <a:t>Sector Salud</a:t>
            </a:r>
          </a:p>
          <a:p>
            <a:r>
              <a:rPr lang="es-ES" sz="2400" dirty="0" smtClean="0"/>
              <a:t>DGE: </a:t>
            </a:r>
            <a:r>
              <a:rPr lang="es-ES" sz="1600" dirty="0">
                <a:solidFill>
                  <a:schemeClr val="tx1">
                    <a:lumMod val="50000"/>
                    <a:lumOff val="50000"/>
                  </a:schemeClr>
                </a:solidFill>
              </a:rPr>
              <a:t>DGAE /</a:t>
            </a:r>
            <a:r>
              <a:rPr lang="es-ES" sz="1600" dirty="0" err="1">
                <a:solidFill>
                  <a:schemeClr val="tx1">
                    <a:lumMod val="50000"/>
                    <a:lumOff val="50000"/>
                  </a:schemeClr>
                </a:solidFill>
              </a:rPr>
              <a:t>InDRE</a:t>
            </a:r>
            <a:r>
              <a:rPr lang="es-ES" sz="1600" dirty="0">
                <a:solidFill>
                  <a:schemeClr val="tx1">
                    <a:lumMod val="50000"/>
                    <a:lumOff val="50000"/>
                  </a:schemeClr>
                </a:solidFill>
              </a:rPr>
              <a:t>-LRN</a:t>
            </a:r>
          </a:p>
        </p:txBody>
      </p:sp>
      <p:sp>
        <p:nvSpPr>
          <p:cNvPr id="67" name="Rectángulo 66"/>
          <p:cNvSpPr/>
          <p:nvPr/>
        </p:nvSpPr>
        <p:spPr>
          <a:xfrm>
            <a:off x="254424" y="5260189"/>
            <a:ext cx="3330713" cy="1169551"/>
          </a:xfrm>
          <a:prstGeom prst="rect">
            <a:avLst/>
          </a:prstGeom>
        </p:spPr>
        <p:txBody>
          <a:bodyPr wrap="square">
            <a:spAutoFit/>
          </a:bodyPr>
          <a:lstStyle/>
          <a:p>
            <a:pPr lvl="0"/>
            <a:r>
              <a:rPr lang="es-ES" dirty="0" smtClean="0"/>
              <a:t>20,165 </a:t>
            </a:r>
            <a:r>
              <a:rPr lang="es-ES" sz="1600" dirty="0"/>
              <a:t>unidades médicas </a:t>
            </a:r>
            <a:r>
              <a:rPr lang="es-ES" sz="1600" dirty="0" smtClean="0">
                <a:effectLst>
                  <a:outerShdw blurRad="38100" dist="38100" dir="2700000" algn="tl">
                    <a:srgbClr val="000000">
                      <a:alpha val="43137"/>
                    </a:srgbClr>
                  </a:outerShdw>
                </a:effectLst>
              </a:rPr>
              <a:t>+ 5,200 = </a:t>
            </a:r>
            <a:r>
              <a:rPr lang="es-ES" b="1" dirty="0" smtClean="0">
                <a:solidFill>
                  <a:srgbClr val="FF0000"/>
                </a:solidFill>
              </a:rPr>
              <a:t>25,365 unidades</a:t>
            </a:r>
            <a:endParaRPr lang="es-ES" b="1" dirty="0">
              <a:solidFill>
                <a:srgbClr val="FF0000"/>
              </a:solidFill>
            </a:endParaRPr>
          </a:p>
          <a:p>
            <a:pPr lvl="0"/>
            <a:r>
              <a:rPr lang="es-ES" dirty="0" smtClean="0"/>
              <a:t>Red </a:t>
            </a:r>
            <a:r>
              <a:rPr lang="es-ES" b="1" dirty="0"/>
              <a:t>627</a:t>
            </a:r>
            <a:r>
              <a:rPr lang="es-ES" sz="1600" dirty="0">
                <a:solidFill>
                  <a:schemeClr val="tx1">
                    <a:lumMod val="50000"/>
                    <a:lumOff val="50000"/>
                  </a:schemeClr>
                </a:solidFill>
              </a:rPr>
              <a:t> </a:t>
            </a:r>
            <a:r>
              <a:rPr lang="es-ES" sz="1600" dirty="0" err="1" smtClean="0">
                <a:solidFill>
                  <a:schemeClr val="tx1">
                    <a:lumMod val="50000"/>
                    <a:lumOff val="50000"/>
                  </a:schemeClr>
                </a:solidFill>
              </a:rPr>
              <a:t>lab</a:t>
            </a:r>
            <a:r>
              <a:rPr lang="es-ES" sz="1600" dirty="0">
                <a:solidFill>
                  <a:schemeClr val="tx1">
                    <a:lumMod val="50000"/>
                    <a:lumOff val="50000"/>
                  </a:schemeClr>
                </a:solidFill>
              </a:rPr>
              <a:t>. (microscopía TB-Paludismo)</a:t>
            </a:r>
          </a:p>
        </p:txBody>
      </p:sp>
      <p:cxnSp>
        <p:nvCxnSpPr>
          <p:cNvPr id="79" name="Conector recto 78"/>
          <p:cNvCxnSpPr/>
          <p:nvPr/>
        </p:nvCxnSpPr>
        <p:spPr>
          <a:xfrm>
            <a:off x="6876966" y="4771312"/>
            <a:ext cx="1665815" cy="4749"/>
          </a:xfrm>
          <a:prstGeom prst="line">
            <a:avLst/>
          </a:prstGeom>
          <a:ln w="28575" cap="rnd">
            <a:solidFill>
              <a:srgbClr val="FFC000"/>
            </a:solidFill>
            <a:headEnd type="diamond"/>
          </a:ln>
        </p:spPr>
        <p:style>
          <a:lnRef idx="1">
            <a:schemeClr val="accent1"/>
          </a:lnRef>
          <a:fillRef idx="0">
            <a:schemeClr val="accent1"/>
          </a:fillRef>
          <a:effectRef idx="0">
            <a:schemeClr val="accent1"/>
          </a:effectRef>
          <a:fontRef idx="minor">
            <a:schemeClr val="tx1"/>
          </a:fontRef>
        </p:style>
      </p:cxnSp>
      <p:cxnSp>
        <p:nvCxnSpPr>
          <p:cNvPr id="80" name="Conector recto 79"/>
          <p:cNvCxnSpPr/>
          <p:nvPr/>
        </p:nvCxnSpPr>
        <p:spPr>
          <a:xfrm>
            <a:off x="6168294" y="3553789"/>
            <a:ext cx="1665815" cy="4749"/>
          </a:xfrm>
          <a:prstGeom prst="line">
            <a:avLst/>
          </a:prstGeom>
          <a:ln w="28575" cap="rnd">
            <a:solidFill>
              <a:srgbClr val="FFC000"/>
            </a:solidFill>
            <a:headEnd type="diamond"/>
          </a:ln>
        </p:spPr>
        <p:style>
          <a:lnRef idx="1">
            <a:schemeClr val="accent1"/>
          </a:lnRef>
          <a:fillRef idx="0">
            <a:schemeClr val="accent1"/>
          </a:fillRef>
          <a:effectRef idx="0">
            <a:schemeClr val="accent1"/>
          </a:effectRef>
          <a:fontRef idx="minor">
            <a:schemeClr val="tx1"/>
          </a:fontRef>
        </p:style>
      </p:cxnSp>
      <p:sp>
        <p:nvSpPr>
          <p:cNvPr id="78" name="Rectángulo 77"/>
          <p:cNvSpPr/>
          <p:nvPr/>
        </p:nvSpPr>
        <p:spPr>
          <a:xfrm>
            <a:off x="7081883" y="4443705"/>
            <a:ext cx="1313180" cy="369332"/>
          </a:xfrm>
          <a:prstGeom prst="rect">
            <a:avLst/>
          </a:prstGeom>
        </p:spPr>
        <p:txBody>
          <a:bodyPr wrap="none">
            <a:spAutoFit/>
          </a:bodyPr>
          <a:lstStyle/>
          <a:p>
            <a:pPr defTabSz="457200"/>
            <a:r>
              <a:rPr lang="es-ES" dirty="0">
                <a:solidFill>
                  <a:srgbClr val="C00000"/>
                </a:solidFill>
              </a:rPr>
              <a:t>en eventos</a:t>
            </a:r>
          </a:p>
        </p:txBody>
      </p:sp>
      <p:sp>
        <p:nvSpPr>
          <p:cNvPr id="81" name="Rectángulo 80"/>
          <p:cNvSpPr/>
          <p:nvPr/>
        </p:nvSpPr>
        <p:spPr>
          <a:xfrm>
            <a:off x="6482053" y="3229322"/>
            <a:ext cx="1274708" cy="369332"/>
          </a:xfrm>
          <a:prstGeom prst="rect">
            <a:avLst/>
          </a:prstGeom>
        </p:spPr>
        <p:txBody>
          <a:bodyPr wrap="none">
            <a:spAutoFit/>
          </a:bodyPr>
          <a:lstStyle/>
          <a:p>
            <a:pPr defTabSz="457200"/>
            <a:r>
              <a:rPr lang="es-ES" dirty="0">
                <a:solidFill>
                  <a:srgbClr val="C00000"/>
                </a:solidFill>
              </a:rPr>
              <a:t>laboratorio</a:t>
            </a:r>
          </a:p>
        </p:txBody>
      </p:sp>
      <p:cxnSp>
        <p:nvCxnSpPr>
          <p:cNvPr id="83" name="Conector recto 82"/>
          <p:cNvCxnSpPr/>
          <p:nvPr/>
        </p:nvCxnSpPr>
        <p:spPr>
          <a:xfrm>
            <a:off x="5060510" y="1626515"/>
            <a:ext cx="1665815" cy="4749"/>
          </a:xfrm>
          <a:prstGeom prst="line">
            <a:avLst/>
          </a:prstGeom>
          <a:ln w="28575" cap="rnd">
            <a:solidFill>
              <a:srgbClr val="FFC000"/>
            </a:solidFill>
            <a:head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4763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550430873"/>
              </p:ext>
            </p:extLst>
          </p:nvPr>
        </p:nvGraphicFramePr>
        <p:xfrm>
          <a:off x="386498" y="4411435"/>
          <a:ext cx="8229600" cy="824506"/>
        </p:xfrm>
        <a:graphic>
          <a:graphicData uri="http://schemas.openxmlformats.org/drawingml/2006/table">
            <a:tbl>
              <a:tblPr/>
              <a:tblGrid>
                <a:gridCol w="7022800">
                  <a:extLst>
                    <a:ext uri="{9D8B030D-6E8A-4147-A177-3AD203B41FA5}">
                      <a16:colId xmlns:a16="http://schemas.microsoft.com/office/drawing/2014/main" val="20000"/>
                    </a:ext>
                  </a:extLst>
                </a:gridCol>
                <a:gridCol w="1206800">
                  <a:extLst>
                    <a:ext uri="{9D8B030D-6E8A-4147-A177-3AD203B41FA5}">
                      <a16:colId xmlns:a16="http://schemas.microsoft.com/office/drawing/2014/main" val="20001"/>
                    </a:ext>
                  </a:extLst>
                </a:gridCol>
              </a:tblGrid>
              <a:tr h="412253">
                <a:tc>
                  <a:txBody>
                    <a:bodyPr/>
                    <a:lstStyle/>
                    <a:p>
                      <a:pPr algn="l" fontAlgn="ctr"/>
                      <a:r>
                        <a:rPr lang="es-MX" sz="1100" b="0" i="0" u="none" strike="noStrike" dirty="0">
                          <a:effectLst/>
                          <a:latin typeface="Arial" panose="020B0604020202020204" pitchFamily="34" charset="0"/>
                        </a:rPr>
                        <a:t>TRIPANOSOMIASIS AMERICANA AGUDA  (</a:t>
                      </a:r>
                      <a:r>
                        <a:rPr lang="es-MX" sz="1100" b="0" i="0" u="none" strike="noStrike" dirty="0">
                          <a:solidFill>
                            <a:srgbClr val="FF0000"/>
                          </a:solidFill>
                          <a:effectLst/>
                          <a:latin typeface="Arial" panose="020B0604020202020204" pitchFamily="34" charset="0"/>
                        </a:rPr>
                        <a:t>ENFERMEDAD DE CHAGAS AGUDA</a:t>
                      </a:r>
                      <a:r>
                        <a:rPr lang="es-MX" sz="1100" b="0" i="0" u="none" strike="noStrike" dirty="0">
                          <a:effectLst/>
                          <a:latin typeface="Arial" panose="020B0604020202020204" pitchFamily="34" charset="0"/>
                        </a:rPr>
                        <a:t>)     ( + # )  B57.0-B57.1</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s-MX" sz="1100" b="0" i="0" u="none" strike="noStrike" dirty="0">
                          <a:effectLst/>
                          <a:latin typeface="Arial" panose="020B0604020202020204" pitchFamily="34" charset="0"/>
                        </a:rPr>
                        <a:t>186</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412253">
                <a:tc>
                  <a:txBody>
                    <a:bodyPr/>
                    <a:lstStyle/>
                    <a:p>
                      <a:pPr algn="l" fontAlgn="ctr"/>
                      <a:r>
                        <a:rPr lang="es-MX" sz="1100" b="0" i="0" u="none" strike="noStrike" dirty="0">
                          <a:effectLst/>
                          <a:latin typeface="Arial" panose="020B0604020202020204" pitchFamily="34" charset="0"/>
                        </a:rPr>
                        <a:t>TRIPANOSOMIASIS AMERICANA CRÓNICA  (</a:t>
                      </a:r>
                      <a:r>
                        <a:rPr lang="es-MX" sz="1100" b="0" i="0" u="none" strike="noStrike" dirty="0">
                          <a:solidFill>
                            <a:srgbClr val="FF0000"/>
                          </a:solidFill>
                          <a:effectLst/>
                          <a:latin typeface="Arial" panose="020B0604020202020204" pitchFamily="34" charset="0"/>
                        </a:rPr>
                        <a:t>ENFERMEDAD DE CHAGAS CRÓNICA</a:t>
                      </a:r>
                      <a:r>
                        <a:rPr lang="es-MX" sz="1100" b="0" i="0" u="none" strike="noStrike" dirty="0">
                          <a:effectLst/>
                          <a:latin typeface="Arial" panose="020B0604020202020204" pitchFamily="34" charset="0"/>
                        </a:rPr>
                        <a:t>) ( + # ) B57.2-B57.5</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s-MX" sz="1100" b="0" i="0" u="none" strike="noStrike" dirty="0">
                          <a:effectLst/>
                          <a:latin typeface="Arial" panose="020B0604020202020204" pitchFamily="34" charset="0"/>
                        </a:rPr>
                        <a:t>187</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6" name="104 CuadroTexto"/>
          <p:cNvSpPr txBox="1"/>
          <p:nvPr/>
        </p:nvSpPr>
        <p:spPr>
          <a:xfrm>
            <a:off x="75413" y="897000"/>
            <a:ext cx="8851769" cy="1015663"/>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s-MX" sz="2000" dirty="0" smtClean="0">
                <a:solidFill>
                  <a:srgbClr val="C00000"/>
                </a:solidFill>
                <a:latin typeface="Adobe Caslon Pro Bold" pitchFamily="18" charset="0"/>
              </a:rPr>
              <a:t>Vigilancia Epidemiológica Convencional</a:t>
            </a:r>
          </a:p>
          <a:p>
            <a:pPr algn="ctr"/>
            <a:r>
              <a:rPr lang="es-MX" sz="2000" dirty="0" smtClean="0">
                <a:solidFill>
                  <a:srgbClr val="C00000"/>
                </a:solidFill>
                <a:latin typeface="Adobe Caslon Pro Bold" pitchFamily="18" charset="0"/>
              </a:rPr>
              <a:t>Formato SUIVE-1</a:t>
            </a:r>
          </a:p>
          <a:p>
            <a:pPr algn="ctr"/>
            <a:r>
              <a:rPr lang="es-MX" sz="2000" dirty="0" smtClean="0">
                <a:solidFill>
                  <a:srgbClr val="C00000"/>
                </a:solidFill>
                <a:latin typeface="Adobe Caslon Pro Bold" pitchFamily="18" charset="0"/>
              </a:rPr>
              <a:t>Sistema Único Automatizado para la Vigilancia Epidemiológica (SUAVE)</a:t>
            </a:r>
          </a:p>
        </p:txBody>
      </p:sp>
      <p:sp>
        <p:nvSpPr>
          <p:cNvPr id="7" name="CuadroTexto 6"/>
          <p:cNvSpPr txBox="1"/>
          <p:nvPr/>
        </p:nvSpPr>
        <p:spPr>
          <a:xfrm>
            <a:off x="386497" y="2023794"/>
            <a:ext cx="4092211" cy="2308324"/>
          </a:xfrm>
          <a:prstGeom prst="rect">
            <a:avLst/>
          </a:prstGeom>
          <a:noFill/>
        </p:spPr>
        <p:txBody>
          <a:bodyPr wrap="none" rtlCol="0">
            <a:spAutoFit/>
          </a:bodyPr>
          <a:lstStyle/>
          <a:p>
            <a:r>
              <a:rPr lang="es-MX" dirty="0" smtClean="0"/>
              <a:t>Grupo: Otras enfermedades transmisibles</a:t>
            </a:r>
          </a:p>
          <a:p>
            <a:endParaRPr lang="es-MX" dirty="0"/>
          </a:p>
          <a:p>
            <a:r>
              <a:rPr lang="es-MX" dirty="0" smtClean="0"/>
              <a:t>Formato 2016 y anteriores</a:t>
            </a:r>
          </a:p>
          <a:p>
            <a:endParaRPr lang="es-MX" dirty="0"/>
          </a:p>
          <a:p>
            <a:endParaRPr lang="es-MX" dirty="0" smtClean="0"/>
          </a:p>
          <a:p>
            <a:endParaRPr lang="es-MX" dirty="0"/>
          </a:p>
          <a:p>
            <a:endParaRPr lang="es-MX" dirty="0"/>
          </a:p>
          <a:p>
            <a:r>
              <a:rPr lang="es-MX" dirty="0" smtClean="0"/>
              <a:t>Formato 2017 del SUIVE 2014</a:t>
            </a:r>
            <a:endParaRPr lang="es-MX" dirty="0"/>
          </a:p>
        </p:txBody>
      </p:sp>
      <p:graphicFrame>
        <p:nvGraphicFramePr>
          <p:cNvPr id="10" name="Tabla 9"/>
          <p:cNvGraphicFramePr>
            <a:graphicFrameLocks noGrp="1"/>
          </p:cNvGraphicFramePr>
          <p:nvPr>
            <p:extLst>
              <p:ext uri="{D42A27DB-BD31-4B8C-83A1-F6EECF244321}">
                <p14:modId xmlns:p14="http://schemas.microsoft.com/office/powerpoint/2010/main" val="2732597951"/>
              </p:ext>
            </p:extLst>
          </p:nvPr>
        </p:nvGraphicFramePr>
        <p:xfrm>
          <a:off x="386498" y="2950446"/>
          <a:ext cx="8229600" cy="423206"/>
        </p:xfrm>
        <a:graphic>
          <a:graphicData uri="http://schemas.openxmlformats.org/drawingml/2006/table">
            <a:tbl>
              <a:tblPr/>
              <a:tblGrid>
                <a:gridCol w="7022800">
                  <a:extLst>
                    <a:ext uri="{9D8B030D-6E8A-4147-A177-3AD203B41FA5}">
                      <a16:colId xmlns:a16="http://schemas.microsoft.com/office/drawing/2014/main" val="20000"/>
                    </a:ext>
                  </a:extLst>
                </a:gridCol>
                <a:gridCol w="1206800">
                  <a:extLst>
                    <a:ext uri="{9D8B030D-6E8A-4147-A177-3AD203B41FA5}">
                      <a16:colId xmlns:a16="http://schemas.microsoft.com/office/drawing/2014/main" val="20001"/>
                    </a:ext>
                  </a:extLst>
                </a:gridCol>
              </a:tblGrid>
              <a:tr h="423206">
                <a:tc>
                  <a:txBody>
                    <a:bodyPr/>
                    <a:lstStyle/>
                    <a:p>
                      <a:pPr algn="l" fontAlgn="ctr"/>
                      <a:r>
                        <a:rPr lang="es-MX" sz="1100" b="0" i="0" u="none" strike="noStrike" dirty="0" smtClean="0">
                          <a:effectLst/>
                          <a:latin typeface="Arial" panose="020B0604020202020204" pitchFamily="34" charset="0"/>
                        </a:rPr>
                        <a:t>TRIPANOSOMIASIS AMERICANA (ENFERMEDAD DE CHAGAS)  ( + # )  B57 </a:t>
                      </a:r>
                      <a:endParaRPr lang="es-MX" sz="1100" b="0" i="0" u="none" strike="noStrike" dirty="0">
                        <a:effectLst/>
                        <a:latin typeface="Arial" panose="020B0604020202020204" pitchFamily="34" charset="0"/>
                      </a:endParaRP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s-MX" sz="1100" b="0" i="0" u="none" strike="noStrike" dirty="0" smtClean="0">
                          <a:effectLst/>
                          <a:latin typeface="Arial" panose="020B0604020202020204" pitchFamily="34" charset="0"/>
                        </a:rPr>
                        <a:t>71</a:t>
                      </a:r>
                      <a:endParaRPr lang="es-MX" sz="1100" b="0" i="0" u="none" strike="noStrike" dirty="0">
                        <a:effectLst/>
                        <a:latin typeface="Arial" panose="020B0604020202020204" pitchFamily="34" charset="0"/>
                      </a:endParaRP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
        <p:nvSpPr>
          <p:cNvPr id="11" name="Rectángulo 10"/>
          <p:cNvSpPr/>
          <p:nvPr/>
        </p:nvSpPr>
        <p:spPr>
          <a:xfrm>
            <a:off x="386498" y="5495728"/>
            <a:ext cx="7621571" cy="430887"/>
          </a:xfrm>
          <a:prstGeom prst="rect">
            <a:avLst/>
          </a:prstGeom>
        </p:spPr>
        <p:txBody>
          <a:bodyPr wrap="square">
            <a:spAutoFit/>
          </a:bodyPr>
          <a:lstStyle/>
          <a:p>
            <a:r>
              <a:rPr lang="es-MX" sz="1100" dirty="0"/>
              <a:t>( * ) NOTIFICACIÓN INMEDIATA                              ( + ) HACER ESTUDIO EPIDEMIOLÓGICO                              ( # ) ESTUDIO DE BROTE						</a:t>
            </a:r>
          </a:p>
        </p:txBody>
      </p:sp>
      <p:sp>
        <p:nvSpPr>
          <p:cNvPr id="12" name="Rectángulo 11"/>
          <p:cNvSpPr/>
          <p:nvPr/>
        </p:nvSpPr>
        <p:spPr>
          <a:xfrm>
            <a:off x="386498" y="3505317"/>
            <a:ext cx="7621571" cy="430887"/>
          </a:xfrm>
          <a:prstGeom prst="rect">
            <a:avLst/>
          </a:prstGeom>
        </p:spPr>
        <p:txBody>
          <a:bodyPr wrap="square">
            <a:spAutoFit/>
          </a:bodyPr>
          <a:lstStyle/>
          <a:p>
            <a:r>
              <a:rPr lang="es-MX" sz="1100" dirty="0"/>
              <a:t>( * ) NOTIFICACIÓN INMEDIATA                              ( + ) HACER ESTUDIO EPIDEMIOLÓGICO                              ( # ) ESTUDIO DE BROTE						</a:t>
            </a:r>
          </a:p>
        </p:txBody>
      </p:sp>
      <p:sp>
        <p:nvSpPr>
          <p:cNvPr id="13" name="Título 1"/>
          <p:cNvSpPr txBox="1">
            <a:spLocks/>
          </p:cNvSpPr>
          <p:nvPr/>
        </p:nvSpPr>
        <p:spPr>
          <a:xfrm>
            <a:off x="109728" y="168484"/>
            <a:ext cx="6451106" cy="34826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lumMod val="50000"/>
                    <a:lumOff val="50000"/>
                  </a:schemeClr>
                </a:solidFill>
                <a:latin typeface="Soberana Texto"/>
                <a:ea typeface="+mj-ea"/>
                <a:cs typeface="Soberana Texto"/>
              </a:defRPr>
            </a:lvl1pPr>
          </a:lstStyle>
          <a:p>
            <a:r>
              <a:rPr lang="es-MX" sz="3200" dirty="0" smtClean="0">
                <a:solidFill>
                  <a:schemeClr val="tx1"/>
                </a:solidFill>
                <a:latin typeface="+mj-lt"/>
              </a:rPr>
              <a:t>Enfermedad de Chagas</a:t>
            </a:r>
            <a:endParaRPr lang="es-MX" sz="3200" dirty="0">
              <a:solidFill>
                <a:schemeClr val="tx1"/>
              </a:solidFill>
              <a:latin typeface="+mj-lt"/>
            </a:endParaRPr>
          </a:p>
        </p:txBody>
      </p:sp>
      <p:sp>
        <p:nvSpPr>
          <p:cNvPr id="9" name="CuadroTexto 20"/>
          <p:cNvSpPr txBox="1">
            <a:spLocks noChangeArrowheads="1"/>
          </p:cNvSpPr>
          <p:nvPr/>
        </p:nvSpPr>
        <p:spPr bwMode="auto">
          <a:xfrm>
            <a:off x="507116" y="6642556"/>
            <a:ext cx="86121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defTabSz="342900" eaLnBrk="1" fontAlgn="base" hangingPunct="1">
              <a:spcBef>
                <a:spcPct val="0"/>
              </a:spcBef>
              <a:spcAft>
                <a:spcPct val="0"/>
              </a:spcAft>
            </a:pPr>
            <a:r>
              <a:rPr lang="es-ES" sz="800" b="1" dirty="0" smtClean="0">
                <a:solidFill>
                  <a:prstClr val="black"/>
                </a:solidFill>
              </a:rPr>
              <a:t>FUENTE:</a:t>
            </a:r>
            <a:r>
              <a:rPr lang="es-ES" sz="800" b="1" dirty="0">
                <a:solidFill>
                  <a:prstClr val="black"/>
                </a:solidFill>
              </a:rPr>
              <a:t> </a:t>
            </a:r>
            <a:r>
              <a:rPr lang="es-MX" sz="800" b="1" dirty="0">
                <a:solidFill>
                  <a:prstClr val="black"/>
                </a:solidFill>
              </a:rPr>
              <a:t>Sistema Único de Información para la Vigilancia Epidemiológica (</a:t>
            </a:r>
            <a:r>
              <a:rPr lang="es-MX" sz="800" b="1" dirty="0" smtClean="0">
                <a:solidFill>
                  <a:prstClr val="black"/>
                </a:solidFill>
              </a:rPr>
              <a:t>SUIVE)</a:t>
            </a:r>
            <a:r>
              <a:rPr lang="es-ES" sz="800" b="1" dirty="0" smtClean="0">
                <a:solidFill>
                  <a:prstClr val="black"/>
                </a:solidFill>
              </a:rPr>
              <a:t>/Dirección General de Epidemiología (DGE)</a:t>
            </a:r>
            <a:endParaRPr lang="es-ES" sz="800" b="1" dirty="0">
              <a:solidFill>
                <a:prstClr val="black"/>
              </a:solidFill>
            </a:endParaRPr>
          </a:p>
        </p:txBody>
      </p:sp>
    </p:spTree>
    <p:extLst>
      <p:ext uri="{BB962C8B-B14F-4D97-AF65-F5344CB8AC3E}">
        <p14:creationId xmlns:p14="http://schemas.microsoft.com/office/powerpoint/2010/main" val="124761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04 CuadroTexto"/>
          <p:cNvSpPr txBox="1"/>
          <p:nvPr/>
        </p:nvSpPr>
        <p:spPr>
          <a:xfrm>
            <a:off x="811811" y="738980"/>
            <a:ext cx="7509620" cy="707886"/>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s-MX" sz="2000" dirty="0" smtClean="0">
                <a:solidFill>
                  <a:srgbClr val="C00000"/>
                </a:solidFill>
                <a:latin typeface="Adobe Caslon Pro Bold" pitchFamily="18" charset="0"/>
              </a:rPr>
              <a:t>Casos nuevos y tasa* de incidencia de Enfermedad de Chagas (B57) </a:t>
            </a:r>
          </a:p>
          <a:p>
            <a:pPr algn="ctr"/>
            <a:r>
              <a:rPr lang="es-MX" sz="2000" dirty="0" smtClean="0">
                <a:solidFill>
                  <a:srgbClr val="C00000"/>
                </a:solidFill>
                <a:latin typeface="Adobe Caslon Pro Bold" pitchFamily="18" charset="0"/>
              </a:rPr>
              <a:t>México, 2003-2018**</a:t>
            </a:r>
          </a:p>
        </p:txBody>
      </p:sp>
      <p:sp>
        <p:nvSpPr>
          <p:cNvPr id="9" name="CuadroTexto 8"/>
          <p:cNvSpPr txBox="1"/>
          <p:nvPr/>
        </p:nvSpPr>
        <p:spPr>
          <a:xfrm>
            <a:off x="5353665" y="6192928"/>
            <a:ext cx="3736875" cy="338554"/>
          </a:xfrm>
          <a:prstGeom prst="rect">
            <a:avLst/>
          </a:prstGeom>
          <a:noFill/>
        </p:spPr>
        <p:txBody>
          <a:bodyPr wrap="square" rtlCol="0">
            <a:spAutoFit/>
          </a:bodyPr>
          <a:lstStyle/>
          <a:p>
            <a:pPr algn="r"/>
            <a:r>
              <a:rPr lang="es-MX" sz="800" b="1" dirty="0" smtClean="0"/>
              <a:t>Tasa por 100 mil habitantes</a:t>
            </a:r>
          </a:p>
          <a:p>
            <a:pPr algn="r"/>
            <a:r>
              <a:rPr lang="es-MX" sz="800" b="1" dirty="0" smtClean="0"/>
              <a:t>**    Información preliminar</a:t>
            </a:r>
          </a:p>
        </p:txBody>
      </p:sp>
      <p:pic>
        <p:nvPicPr>
          <p:cNvPr id="10" name="Imagen 9"/>
          <p:cNvPicPr>
            <a:picLocks noChangeAspect="1"/>
          </p:cNvPicPr>
          <p:nvPr/>
        </p:nvPicPr>
        <p:blipFill>
          <a:blip r:embed="rId2"/>
          <a:stretch>
            <a:fillRect/>
          </a:stretch>
        </p:blipFill>
        <p:spPr>
          <a:xfrm>
            <a:off x="440700" y="1597132"/>
            <a:ext cx="8251841" cy="3492877"/>
          </a:xfrm>
          <a:prstGeom prst="rect">
            <a:avLst/>
          </a:prstGeom>
        </p:spPr>
      </p:pic>
      <p:sp>
        <p:nvSpPr>
          <p:cNvPr id="12" name="CuadroTexto 11"/>
          <p:cNvSpPr txBox="1"/>
          <p:nvPr/>
        </p:nvSpPr>
        <p:spPr>
          <a:xfrm>
            <a:off x="320382" y="5240275"/>
            <a:ext cx="8276863" cy="830997"/>
          </a:xfrm>
          <a:prstGeom prst="rect">
            <a:avLst/>
          </a:prstGeom>
          <a:noFill/>
        </p:spPr>
        <p:txBody>
          <a:bodyPr wrap="square" rtlCol="0">
            <a:spAutoFit/>
          </a:bodyPr>
          <a:lstStyle/>
          <a:p>
            <a:pPr marL="285750" indent="-285750" algn="just">
              <a:buFont typeface="Arial" panose="020B0604020202020204" pitchFamily="34" charset="0"/>
              <a:buChar char="•"/>
            </a:pPr>
            <a:r>
              <a:rPr lang="es-MX" sz="1600" dirty="0" smtClean="0"/>
              <a:t>La notificación de casos de Enfermedad de Chagas presenta una tendencia ascendente hasta el año 2015; sin embargo, posterior a este año se observa disminución de los casos.</a:t>
            </a:r>
          </a:p>
          <a:p>
            <a:pPr marL="285750" indent="-285750" algn="just">
              <a:buFont typeface="Arial" panose="020B0604020202020204" pitchFamily="34" charset="0"/>
              <a:buChar char="•"/>
            </a:pPr>
            <a:r>
              <a:rPr lang="es-MX" sz="1600" dirty="0" smtClean="0"/>
              <a:t>Durante este 2018 se tienen registrados 150 casos hasta la semana epidemiológica número 14.</a:t>
            </a:r>
            <a:endParaRPr lang="es-MX" sz="1600" dirty="0"/>
          </a:p>
        </p:txBody>
      </p:sp>
      <p:sp>
        <p:nvSpPr>
          <p:cNvPr id="13" name="Título 1"/>
          <p:cNvSpPr txBox="1">
            <a:spLocks/>
          </p:cNvSpPr>
          <p:nvPr/>
        </p:nvSpPr>
        <p:spPr>
          <a:xfrm>
            <a:off x="109728" y="168484"/>
            <a:ext cx="6451106" cy="34826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lumMod val="50000"/>
                    <a:lumOff val="50000"/>
                  </a:schemeClr>
                </a:solidFill>
                <a:latin typeface="Soberana Texto"/>
                <a:ea typeface="+mj-ea"/>
                <a:cs typeface="Soberana Texto"/>
              </a:defRPr>
            </a:lvl1pPr>
          </a:lstStyle>
          <a:p>
            <a:r>
              <a:rPr lang="es-MX" sz="3200" dirty="0" smtClean="0">
                <a:solidFill>
                  <a:schemeClr val="tx1"/>
                </a:solidFill>
                <a:latin typeface="+mj-lt"/>
              </a:rPr>
              <a:t>Enfermedad de Chagas</a:t>
            </a:r>
            <a:endParaRPr lang="es-MX" sz="3200" dirty="0">
              <a:solidFill>
                <a:schemeClr val="tx1"/>
              </a:solidFill>
              <a:latin typeface="+mj-lt"/>
            </a:endParaRPr>
          </a:p>
        </p:txBody>
      </p:sp>
      <p:sp>
        <p:nvSpPr>
          <p:cNvPr id="2" name="Rectángulo 1"/>
          <p:cNvSpPr/>
          <p:nvPr/>
        </p:nvSpPr>
        <p:spPr>
          <a:xfrm>
            <a:off x="4518540" y="6643956"/>
            <a:ext cx="4572000" cy="215444"/>
          </a:xfrm>
          <a:prstGeom prst="rect">
            <a:avLst/>
          </a:prstGeom>
        </p:spPr>
        <p:txBody>
          <a:bodyPr>
            <a:spAutoFit/>
          </a:bodyPr>
          <a:lstStyle/>
          <a:p>
            <a:pPr algn="r"/>
            <a:r>
              <a:rPr lang="es-MX" sz="800" b="1" dirty="0"/>
              <a:t>FUENTE: SUIVE/DGE/Secretaría de Salud/Estados Unidos Mexicanos</a:t>
            </a:r>
          </a:p>
        </p:txBody>
      </p:sp>
    </p:spTree>
    <p:extLst>
      <p:ext uri="{BB962C8B-B14F-4D97-AF65-F5344CB8AC3E}">
        <p14:creationId xmlns:p14="http://schemas.microsoft.com/office/powerpoint/2010/main" val="13222341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5689</TotalTime>
  <Words>1864</Words>
  <Application>Microsoft Office PowerPoint</Application>
  <PresentationFormat>Presentación en pantalla (4:3)</PresentationFormat>
  <Paragraphs>211</Paragraphs>
  <Slides>21</Slides>
  <Notes>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21</vt:i4>
      </vt:variant>
    </vt:vector>
  </HeadingPairs>
  <TitlesOfParts>
    <vt:vector size="30" baseType="lpstr">
      <vt:lpstr>MS PGothic</vt:lpstr>
      <vt:lpstr>Adobe Caslon Pro Bold</vt:lpstr>
      <vt:lpstr>Arial</vt:lpstr>
      <vt:lpstr>Calibri</vt:lpstr>
      <vt:lpstr>Soberana Texto</vt:lpstr>
      <vt:lpstr>Soberana Titular</vt:lpstr>
      <vt:lpstr>Times New Roman</vt:lpstr>
      <vt:lpstr>Trajan Pro</vt:lpstr>
      <vt:lpstr>Tema de Office</vt:lpstr>
      <vt:lpstr> Panorama epidemiológico de Chagas  </vt:lpstr>
      <vt:lpstr>Presentación de PowerPoint</vt:lpstr>
      <vt:lpstr>Enfermedad de Chagas</vt:lpstr>
      <vt:lpstr>Situación Mundial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Dirección General de Epidemiología</vt:lpstr>
    </vt:vector>
  </TitlesOfParts>
  <Company>EPIDEMIOLOGÍA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JOSÉ LUNA</dc:creator>
  <cp:lastModifiedBy>Ruth Purisima González Sánchez</cp:lastModifiedBy>
  <cp:revision>461</cp:revision>
  <cp:lastPrinted>2018-04-25T19:56:18Z</cp:lastPrinted>
  <dcterms:created xsi:type="dcterms:W3CDTF">2016-01-20T18:10:01Z</dcterms:created>
  <dcterms:modified xsi:type="dcterms:W3CDTF">2018-04-25T23:20:33Z</dcterms:modified>
</cp:coreProperties>
</file>