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0" r:id="rId12"/>
    <p:sldId id="274" r:id="rId13"/>
    <p:sldId id="271" r:id="rId14"/>
    <p:sldId id="272" r:id="rId15"/>
    <p:sldId id="273" r:id="rId1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76E877C-DDAA-4377-B210-16C3B29CF935}">
  <a:tblStyle styleId="{476E877C-DDAA-4377-B210-16C3B29CF9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2"/>
  </p:normalViewPr>
  <p:slideViewPr>
    <p:cSldViewPr>
      <p:cViewPr varScale="1">
        <p:scale>
          <a:sx n="70" d="100"/>
          <a:sy n="70" d="100"/>
        </p:scale>
        <p:origin x="-22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7412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1558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22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05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605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587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426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1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50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88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20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57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28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887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76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65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0" y="6640512"/>
            <a:ext cx="9144000" cy="222250"/>
          </a:xfrm>
          <a:prstGeom prst="rect">
            <a:avLst/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50" y="163512"/>
            <a:ext cx="2390775" cy="722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Shape 89"/>
          <p:cNvCxnSpPr/>
          <p:nvPr/>
        </p:nvCxnSpPr>
        <p:spPr>
          <a:xfrm>
            <a:off x="0" y="1025525"/>
            <a:ext cx="1976437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0" name="Shape 90"/>
          <p:cNvCxnSpPr/>
          <p:nvPr/>
        </p:nvCxnSpPr>
        <p:spPr>
          <a:xfrm>
            <a:off x="2973387" y="1025525"/>
            <a:ext cx="6170612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0" y="5678487"/>
            <a:ext cx="9144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es-MX" sz="2400" b="1" i="0" u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de abril del 2018</a:t>
            </a:r>
            <a:endParaRPr dirty="0"/>
          </a:p>
        </p:txBody>
      </p:sp>
      <p:sp>
        <p:nvSpPr>
          <p:cNvPr id="177" name="Shape 177"/>
          <p:cNvSpPr txBox="1"/>
          <p:nvPr/>
        </p:nvSpPr>
        <p:spPr>
          <a:xfrm>
            <a:off x="0" y="4029075"/>
            <a:ext cx="91440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s-MX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Prevención y Control de la enfermedad de Chagas</a:t>
            </a:r>
            <a:endParaRPr dirty="0"/>
          </a:p>
        </p:txBody>
      </p:sp>
      <p:sp>
        <p:nvSpPr>
          <p:cNvPr id="178" name="Shape 178"/>
          <p:cNvSpPr txBox="1"/>
          <p:nvPr/>
        </p:nvSpPr>
        <p:spPr>
          <a:xfrm>
            <a:off x="561975" y="1663700"/>
            <a:ext cx="835342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rPr lang="es-MX" sz="4000" b="1" i="0" u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CENAPRECE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s-MX" sz="3600" b="1" i="0" u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Programa de acción específico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s-MX" sz="3600" b="1" i="0" u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2013-2018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/>
        </p:nvSpPr>
        <p:spPr>
          <a:xfrm>
            <a:off x="23812" y="1055687"/>
            <a:ext cx="9128125" cy="6461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Representación Esquemática de la Ruta Inversa para el Control  Integral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trasmisión vectorial de </a:t>
            </a:r>
            <a:r>
              <a:rPr lang="es-MX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T. cruzi</a:t>
            </a:r>
            <a:r>
              <a:rPr lang="es-MX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/>
          </a:p>
        </p:txBody>
      </p:sp>
      <p:grpSp>
        <p:nvGrpSpPr>
          <p:cNvPr id="379" name="Shape 379"/>
          <p:cNvGrpSpPr/>
          <p:nvPr/>
        </p:nvGrpSpPr>
        <p:grpSpPr>
          <a:xfrm>
            <a:off x="828675" y="1268412"/>
            <a:ext cx="8235950" cy="1835150"/>
            <a:chOff x="828675" y="1268412"/>
            <a:chExt cx="8235950" cy="1835150"/>
          </a:xfrm>
        </p:grpSpPr>
        <p:pic>
          <p:nvPicPr>
            <p:cNvPr id="380" name="Shape 38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8675" y="1268412"/>
              <a:ext cx="8235950" cy="1835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Shape 381"/>
            <p:cNvSpPr txBox="1"/>
            <p:nvPr/>
          </p:nvSpPr>
          <p:spPr>
            <a:xfrm>
              <a:off x="936625" y="1785937"/>
              <a:ext cx="7615237" cy="796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Shape 382"/>
          <p:cNvGrpSpPr/>
          <p:nvPr/>
        </p:nvGrpSpPr>
        <p:grpSpPr>
          <a:xfrm>
            <a:off x="286511" y="1747837"/>
            <a:ext cx="8308849" cy="4851400"/>
            <a:chOff x="0" y="0"/>
            <a:chExt cx="2147483647" cy="2147483646"/>
          </a:xfrm>
        </p:grpSpPr>
        <p:grpSp>
          <p:nvGrpSpPr>
            <p:cNvPr id="383" name="Shape 383"/>
            <p:cNvGrpSpPr/>
            <p:nvPr/>
          </p:nvGrpSpPr>
          <p:grpSpPr>
            <a:xfrm>
              <a:off x="0" y="0"/>
              <a:ext cx="2147483647" cy="2147483646"/>
              <a:chOff x="0" y="0"/>
              <a:chExt cx="2147483647" cy="2147483646"/>
            </a:xfrm>
          </p:grpSpPr>
          <p:grpSp>
            <p:nvGrpSpPr>
              <p:cNvPr id="384" name="Shape 384"/>
              <p:cNvGrpSpPr/>
              <p:nvPr/>
            </p:nvGrpSpPr>
            <p:grpSpPr>
              <a:xfrm>
                <a:off x="0" y="0"/>
                <a:ext cx="2147483647" cy="2147483646"/>
                <a:chOff x="0" y="0"/>
                <a:chExt cx="2147483647" cy="2147483646"/>
              </a:xfrm>
            </p:grpSpPr>
            <p:sp>
              <p:nvSpPr>
                <p:cNvPr id="385" name="Shape 385"/>
                <p:cNvSpPr txBox="1"/>
                <p:nvPr/>
              </p:nvSpPr>
              <p:spPr>
                <a:xfrm>
                  <a:off x="173288509" y="1510239174"/>
                  <a:ext cx="1918828295" cy="136234867"/>
                </a:xfrm>
                <a:prstGeom prst="rect">
                  <a:avLst/>
                </a:prstGeom>
                <a:gradFill>
                  <a:gsLst>
                    <a:gs pos="0">
                      <a:srgbClr val="FFFF80"/>
                    </a:gs>
                    <a:gs pos="50000">
                      <a:srgbClr val="FFFFB3"/>
                    </a:gs>
                    <a:gs pos="100000">
                      <a:srgbClr val="FFFFDA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Objetivo: Índices de Infestación &lt;3%</a:t>
                  </a:r>
                  <a:endParaRPr/>
                </a:p>
              </p:txBody>
            </p:sp>
            <p:sp>
              <p:nvSpPr>
                <p:cNvPr id="386" name="Shape 386"/>
                <p:cNvSpPr txBox="1"/>
                <p:nvPr/>
              </p:nvSpPr>
              <p:spPr>
                <a:xfrm>
                  <a:off x="148947462" y="0"/>
                  <a:ext cx="526629586" cy="3678337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Arial"/>
                    <a:buNone/>
                  </a:pPr>
                  <a:r>
                    <a:rPr lang="es-MX" sz="16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Línea basal entomológica y epidemiológica</a:t>
                  </a:r>
                  <a:endParaRPr/>
                </a:p>
              </p:txBody>
            </p:sp>
            <p:pic>
              <p:nvPicPr>
                <p:cNvPr id="387" name="Shape 38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83504530" y="267901240"/>
                  <a:ext cx="2063978984" cy="16190453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8" name="Shape 38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3504530" y="267901240"/>
                  <a:ext cx="2063979116" cy="16190453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89" name="Shape 389"/>
                <p:cNvSpPr txBox="1"/>
                <p:nvPr/>
              </p:nvSpPr>
              <p:spPr>
                <a:xfrm>
                  <a:off x="1316359071" y="25358519"/>
                  <a:ext cx="728420532" cy="326963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Asignación de Tto y Seguimiento terapéutico de los pacientes (Vig. REA)</a:t>
                  </a:r>
                  <a:endParaRPr/>
                </a:p>
              </p:txBody>
            </p:sp>
            <p:sp>
              <p:nvSpPr>
                <p:cNvPr id="390" name="Shape 390"/>
                <p:cNvSpPr txBox="1"/>
                <p:nvPr/>
              </p:nvSpPr>
              <p:spPr>
                <a:xfrm>
                  <a:off x="742312199" y="827789218"/>
                  <a:ext cx="230050894" cy="1362348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Rociado</a:t>
                  </a:r>
                  <a:endParaRPr/>
                </a:p>
              </p:txBody>
            </p:sp>
            <p:sp>
              <p:nvSpPr>
                <p:cNvPr id="391" name="Shape 391"/>
                <p:cNvSpPr txBox="1"/>
                <p:nvPr/>
              </p:nvSpPr>
              <p:spPr>
                <a:xfrm>
                  <a:off x="1402421109" y="914587213"/>
                  <a:ext cx="630734324" cy="1362348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Encuestas entomológicas</a:t>
                  </a:r>
                  <a:endParaRPr/>
                </a:p>
              </p:txBody>
            </p:sp>
            <p:sp>
              <p:nvSpPr>
                <p:cNvPr id="392" name="Shape 392"/>
                <p:cNvSpPr txBox="1"/>
                <p:nvPr/>
              </p:nvSpPr>
              <p:spPr>
                <a:xfrm>
                  <a:off x="1608532401" y="1103339248"/>
                  <a:ext cx="230050894" cy="1362348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Rociado</a:t>
                  </a:r>
                  <a:endParaRPr/>
                </a:p>
              </p:txBody>
            </p:sp>
            <p:sp>
              <p:nvSpPr>
                <p:cNvPr id="393" name="Shape 393"/>
                <p:cNvSpPr txBox="1"/>
                <p:nvPr/>
              </p:nvSpPr>
              <p:spPr>
                <a:xfrm>
                  <a:off x="169213176" y="1861056604"/>
                  <a:ext cx="760103650" cy="136234867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Fase de contención</a:t>
                  </a:r>
                  <a:endParaRPr/>
                </a:p>
              </p:txBody>
            </p:sp>
            <p:sp>
              <p:nvSpPr>
                <p:cNvPr id="394" name="Shape 394"/>
                <p:cNvSpPr txBox="1"/>
                <p:nvPr/>
              </p:nvSpPr>
              <p:spPr>
                <a:xfrm>
                  <a:off x="1376398091" y="1861542436"/>
                  <a:ext cx="770100399" cy="136234867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B05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Fase de Control y Vigilancia </a:t>
                  </a:r>
                  <a:endParaRPr/>
                </a:p>
              </p:txBody>
            </p:sp>
            <p:sp>
              <p:nvSpPr>
                <p:cNvPr id="395" name="Shape 395"/>
                <p:cNvSpPr txBox="1"/>
                <p:nvPr/>
              </p:nvSpPr>
              <p:spPr>
                <a:xfrm>
                  <a:off x="169213176" y="2011248779"/>
                  <a:ext cx="1977285629" cy="136234867"/>
                </a:xfrm>
                <a:prstGeom prst="rect">
                  <a:avLst/>
                </a:prstGeom>
                <a:gradFill>
                  <a:gsLst>
                    <a:gs pos="0">
                      <a:srgbClr val="8FDEA0"/>
                    </a:gs>
                    <a:gs pos="50000">
                      <a:srgbClr val="BCE9C5"/>
                    </a:gs>
                    <a:gs pos="100000">
                      <a:srgbClr val="DFF3E3"/>
                    </a:gs>
                  </a:gsLst>
                  <a:lin ang="16200000" scaled="0"/>
                </a:gradFill>
                <a:ln w="9525" cap="flat" cmpd="sng">
                  <a:solidFill>
                    <a:srgbClr val="0070C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Promoción y participación comunitaria - Capacitación SESA</a:t>
                  </a:r>
                  <a:endParaRPr/>
                </a:p>
              </p:txBody>
            </p:sp>
            <p:sp>
              <p:nvSpPr>
                <p:cNvPr id="396" name="Shape 396"/>
                <p:cNvSpPr/>
                <p:nvPr/>
              </p:nvSpPr>
              <p:spPr>
                <a:xfrm rot="-5400000">
                  <a:off x="-230859572" y="897992785"/>
                  <a:ext cx="568856967" cy="1834656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Infestación vectorial</a:t>
                  </a: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97" name="Shape 397"/>
                <p:cNvCxnSpPr/>
                <p:nvPr/>
              </p:nvCxnSpPr>
              <p:spPr>
                <a:xfrm flipH="1">
                  <a:off x="173360571" y="1667531904"/>
                  <a:ext cx="1938262713" cy="4919074"/>
                </a:xfrm>
                <a:prstGeom prst="straightConnector1">
                  <a:avLst/>
                </a:prstGeom>
                <a:noFill/>
                <a:ln w="44450" cap="flat" cmpd="sng">
                  <a:solidFill>
                    <a:schemeClr val="accent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Shape 398"/>
                <p:cNvCxnSpPr/>
                <p:nvPr/>
              </p:nvCxnSpPr>
              <p:spPr>
                <a:xfrm>
                  <a:off x="419130934" y="388598965"/>
                  <a:ext cx="2051618" cy="168650392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rgbClr val="FF99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99" name="Shape 399"/>
                <p:cNvCxnSpPr/>
                <p:nvPr/>
              </p:nvCxnSpPr>
              <p:spPr>
                <a:xfrm rot="10800000">
                  <a:off x="857332637" y="561465559"/>
                  <a:ext cx="0" cy="261408122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00" name="Shape 400"/>
                <p:cNvCxnSpPr/>
                <p:nvPr/>
              </p:nvCxnSpPr>
              <p:spPr>
                <a:xfrm>
                  <a:off x="2024229061" y="1050552068"/>
                  <a:ext cx="0" cy="294435811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rgbClr val="FF99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01" name="Shape 401"/>
                <p:cNvCxnSpPr/>
                <p:nvPr/>
              </p:nvCxnSpPr>
              <p:spPr>
                <a:xfrm>
                  <a:off x="1713631265" y="1236067453"/>
                  <a:ext cx="4102979" cy="206596724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</p:spPr>
            </p:cxnSp>
            <p:sp>
              <p:nvSpPr>
                <p:cNvPr id="402" name="Shape 402"/>
                <p:cNvSpPr txBox="1"/>
                <p:nvPr/>
              </p:nvSpPr>
              <p:spPr>
                <a:xfrm>
                  <a:off x="711574361" y="33000282"/>
                  <a:ext cx="520382489" cy="326963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Tamiz a embarazadas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y 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s-MX" sz="1400" b="1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menores de 15 años</a:t>
                  </a:r>
                  <a:endParaRPr/>
                </a:p>
              </p:txBody>
            </p:sp>
            <p:sp>
              <p:nvSpPr>
                <p:cNvPr id="403" name="Shape 403"/>
                <p:cNvSpPr/>
                <p:nvPr/>
              </p:nvSpPr>
              <p:spPr>
                <a:xfrm>
                  <a:off x="618947527" y="52000657"/>
                  <a:ext cx="91907453" cy="297949504"/>
                </a:xfrm>
                <a:prstGeom prst="rightBrace">
                  <a:avLst>
                    <a:gd name="adj1" fmla="val 951"/>
                    <a:gd name="adj2" fmla="val 50000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04" name="Shape 404"/>
              <p:cNvCxnSpPr/>
              <p:nvPr/>
            </p:nvCxnSpPr>
            <p:spPr>
              <a:xfrm>
                <a:off x="1382518043" y="1040011875"/>
                <a:ext cx="0" cy="294435377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990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</p:grpSp>
        <p:cxnSp>
          <p:nvCxnSpPr>
            <p:cNvPr id="405" name="Shape 405"/>
            <p:cNvCxnSpPr/>
            <p:nvPr/>
          </p:nvCxnSpPr>
          <p:spPr>
            <a:xfrm>
              <a:off x="471649476" y="388598955"/>
              <a:ext cx="410478" cy="176380681"/>
            </a:xfrm>
            <a:prstGeom prst="straightConnector1">
              <a:avLst/>
            </a:prstGeom>
            <a:noFill/>
            <a:ln w="57150" cap="flat" cmpd="sng">
              <a:solidFill>
                <a:srgbClr val="00B05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06" name="Shape 406"/>
            <p:cNvCxnSpPr/>
            <p:nvPr/>
          </p:nvCxnSpPr>
          <p:spPr>
            <a:xfrm>
              <a:off x="1978275375" y="1050552058"/>
              <a:ext cx="0" cy="294435811"/>
            </a:xfrm>
            <a:prstGeom prst="straightConnector1">
              <a:avLst/>
            </a:prstGeom>
            <a:noFill/>
            <a:ln w="57150" cap="flat" cmpd="sng">
              <a:solidFill>
                <a:srgbClr val="00B05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407" name="Shape 407"/>
          <p:cNvSpPr/>
          <p:nvPr/>
        </p:nvSpPr>
        <p:spPr>
          <a:xfrm>
            <a:off x="5116512" y="1851025"/>
            <a:ext cx="215900" cy="676275"/>
          </a:xfrm>
          <a:prstGeom prst="rightBrace">
            <a:avLst>
              <a:gd name="adj1" fmla="val 575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2836862" y="312737"/>
            <a:ext cx="605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s-MX" dirty="0"/>
              <a:t>Acciones posteriores al tamizaje Ruta Inversa</a:t>
            </a:r>
            <a:endParaRPr dirty="0"/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75" y="4071937"/>
            <a:ext cx="3236912" cy="250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8812" y="1252537"/>
            <a:ext cx="5824537" cy="4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 descr="Resultado de imagen para niños rural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75" y="3419475"/>
            <a:ext cx="4175125" cy="31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467544" y="1340768"/>
            <a:ext cx="8280920" cy="453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342900" indent="-342900" algn="just" defTabSz="914400" eaLnBrk="1" latinLnBrk="0" hangingPunct="1">
              <a:lnSpc>
                <a:spcPts val="3800"/>
              </a:lnSpc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dirty="0"/>
              <a:t>Capacitación a las unidades de salud en Chagas agudo y manejo de pacientes en tratamiento.</a:t>
            </a:r>
            <a:endParaRPr sz="2800" dirty="0"/>
          </a:p>
          <a:p>
            <a:endParaRPr sz="2800" dirty="0"/>
          </a:p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Asegurar la atención médica  para  tratamiento y seguimiento de pacientes.</a:t>
            </a:r>
            <a:endParaRPr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sz="2800" dirty="0"/>
          </a:p>
          <a:p>
            <a:r>
              <a:rPr lang="es-MX" sz="2800" dirty="0"/>
              <a:t>Gestión de suministros y disponibilidad de fármacos.</a:t>
            </a:r>
            <a:endParaRPr sz="2800" dirty="0"/>
          </a:p>
        </p:txBody>
      </p:sp>
      <p:sp>
        <p:nvSpPr>
          <p:cNvPr id="373" name="Shape 373"/>
          <p:cNvSpPr txBox="1"/>
          <p:nvPr/>
        </p:nvSpPr>
        <p:spPr>
          <a:xfrm>
            <a:off x="3186112" y="447055"/>
            <a:ext cx="5695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r" defTabSz="914400" eaLnBrk="1" latinLnBrk="0" hangingPunct="1">
              <a:spcBef>
                <a:spcPct val="0"/>
              </a:spcBef>
              <a:defRPr sz="24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s-MX" dirty="0"/>
              <a:t>Acciones Post-resultados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50850" y="-12700"/>
            <a:ext cx="8358187" cy="590708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2483768" y="26897"/>
            <a:ext cx="63633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s-MX" sz="2400" dirty="0"/>
              <a:t>Seguimiento a las embarazadas </a:t>
            </a:r>
            <a:endParaRPr sz="2400" dirty="0"/>
          </a:p>
          <a:p>
            <a:r>
              <a:rPr lang="es-MX" sz="2400" dirty="0"/>
              <a:t>(Madre embarazada y recién nacido)</a:t>
            </a:r>
            <a:endParaRPr sz="2400" dirty="0"/>
          </a:p>
          <a:p>
            <a:endParaRPr sz="2400" dirty="0"/>
          </a:p>
        </p:txBody>
      </p:sp>
      <p:cxnSp>
        <p:nvCxnSpPr>
          <p:cNvPr id="315" name="Shape 315"/>
          <p:cNvCxnSpPr/>
          <p:nvPr/>
        </p:nvCxnSpPr>
        <p:spPr>
          <a:xfrm>
            <a:off x="1209675" y="2925762"/>
            <a:ext cx="0" cy="71278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316" name="Shape 316"/>
          <p:cNvGrpSpPr/>
          <p:nvPr/>
        </p:nvGrpSpPr>
        <p:grpSpPr>
          <a:xfrm>
            <a:off x="284162" y="3638550"/>
            <a:ext cx="1852612" cy="1230312"/>
            <a:chOff x="0" y="0"/>
            <a:chExt cx="2147483647" cy="2147483647"/>
          </a:xfrm>
        </p:grpSpPr>
        <p:sp>
          <p:nvSpPr>
            <p:cNvPr id="317" name="Shape 317"/>
            <p:cNvSpPr/>
            <p:nvPr/>
          </p:nvSpPr>
          <p:spPr>
            <a:xfrm>
              <a:off x="0" y="0"/>
              <a:ext cx="2147483647" cy="2147483647"/>
            </a:xfrm>
            <a:prstGeom prst="roundRect">
              <a:avLst>
                <a:gd name="adj" fmla="val 2160"/>
              </a:avLst>
            </a:prstGeom>
            <a:solidFill>
              <a:srgbClr val="A5A5A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31282488" y="63733230"/>
              <a:ext cx="2084918680" cy="20200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s-MX" sz="9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Serología diagnostica en cualquier trimestre del embarazo o momento del parto (cuando no han sido estudiadas durante el embarazo</a:t>
              </a:r>
              <a:endParaRPr/>
            </a:p>
          </p:txBody>
        </p:sp>
      </p:grpSp>
      <p:sp>
        <p:nvSpPr>
          <p:cNvPr id="319" name="Shape 319"/>
          <p:cNvSpPr txBox="1"/>
          <p:nvPr/>
        </p:nvSpPr>
        <p:spPr>
          <a:xfrm>
            <a:off x="311150" y="5108575"/>
            <a:ext cx="84582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 cardiológica clínica (eco/electrocardiograma) a madres positivas y tratamiento intergestacional.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 los niños positivos de 1 año con confirmación diagnóstica reciben tratamiento o criterio del médico</a:t>
            </a:r>
            <a:endParaRPr dirty="0"/>
          </a:p>
        </p:txBody>
      </p:sp>
      <p:sp>
        <p:nvSpPr>
          <p:cNvPr id="320" name="Shape 320"/>
          <p:cNvSpPr txBox="1"/>
          <p:nvPr/>
        </p:nvSpPr>
        <p:spPr>
          <a:xfrm>
            <a:off x="-3008312" y="811212"/>
            <a:ext cx="8229600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468312" y="992386"/>
            <a:ext cx="8131175" cy="186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Char char="•"/>
            </a:pPr>
            <a:r>
              <a:rPr lang="es-MX" sz="1800" b="1" i="0" u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Indicadores y captura entomológica para </a:t>
            </a:r>
            <a:r>
              <a:rPr lang="es-MX" sz="1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definir la presencia del vector</a:t>
            </a:r>
            <a:r>
              <a:rPr lang="es-MX" sz="18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800" b="1" i="0" u="none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intra</a:t>
            </a:r>
            <a:r>
              <a:rPr lang="es-MX" sz="1800" b="1" i="0" u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s-MX" sz="1800" b="1" i="0" u="none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peridomiciliar</a:t>
            </a:r>
            <a:r>
              <a:rPr lang="es-MX" sz="1800" b="1" i="0" u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s-MX" sz="18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actualizar el catálogo de distribución de </a:t>
            </a:r>
            <a:r>
              <a:rPr lang="es-MX" sz="1800" b="1" i="0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triatominos</a:t>
            </a:r>
            <a:r>
              <a:rPr lang="es-MX" sz="18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en áreas prioritarias**.</a:t>
            </a:r>
            <a:endParaRPr dirty="0"/>
          </a:p>
          <a:p>
            <a:pPr marL="228600" marR="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s-MX" sz="18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s-MX" sz="1800" b="1" i="0" u="none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Estudios entomológica (Localidades menores de 250 viviendas se realiza el 100%  y mayores de 250 se realiza el 30% de las viviendas). </a:t>
            </a:r>
            <a:endParaRPr dirty="0"/>
          </a:p>
        </p:txBody>
      </p:sp>
      <p:sp>
        <p:nvSpPr>
          <p:cNvPr id="326" name="Shape 326"/>
          <p:cNvSpPr txBox="1"/>
          <p:nvPr/>
        </p:nvSpPr>
        <p:spPr>
          <a:xfrm>
            <a:off x="4972050" y="249237"/>
            <a:ext cx="38195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s-MX" dirty="0"/>
              <a:t>Control vectorial</a:t>
            </a:r>
            <a:endParaRPr dirty="0"/>
          </a:p>
        </p:txBody>
      </p:sp>
      <p:sp>
        <p:nvSpPr>
          <p:cNvPr id="327" name="Shape 327"/>
          <p:cNvSpPr txBox="1"/>
          <p:nvPr/>
        </p:nvSpPr>
        <p:spPr>
          <a:xfrm>
            <a:off x="493712" y="5730875"/>
            <a:ext cx="8361362" cy="8318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Encuesta de la vivienda, para definir acciones específicas como mejoramiento del Intra y peridomicilio u otras actividades específicas con huéspedes/reservorios relevantes: gallinas, perros.</a:t>
            </a:r>
            <a:endParaRPr/>
          </a:p>
        </p:txBody>
      </p:sp>
      <p:grpSp>
        <p:nvGrpSpPr>
          <p:cNvPr id="328" name="Shape 328"/>
          <p:cNvGrpSpPr/>
          <p:nvPr/>
        </p:nvGrpSpPr>
        <p:grpSpPr>
          <a:xfrm>
            <a:off x="493712" y="3335337"/>
            <a:ext cx="8331200" cy="2301875"/>
            <a:chOff x="0" y="0"/>
            <a:chExt cx="2147483646" cy="2147483647"/>
          </a:xfrm>
        </p:grpSpPr>
        <p:sp>
          <p:nvSpPr>
            <p:cNvPr id="329" name="Shape 329"/>
            <p:cNvSpPr txBox="1"/>
            <p:nvPr/>
          </p:nvSpPr>
          <p:spPr>
            <a:xfrm>
              <a:off x="860139410" y="235482711"/>
              <a:ext cx="407972575" cy="343597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800"/>
                <a:buFont typeface="Arial"/>
                <a:buNone/>
              </a:pPr>
              <a:r>
                <a:rPr lang="es-MX" sz="1800" b="1" i="0" u="none">
                  <a:solidFill>
                    <a:srgbClr val="0D0D0D"/>
                  </a:solidFill>
                  <a:latin typeface="Arial"/>
                  <a:ea typeface="Arial"/>
                  <a:cs typeface="Arial"/>
                  <a:sym typeface="Arial"/>
                </a:rPr>
                <a:t>Localidades </a:t>
              </a:r>
              <a:endParaRPr/>
            </a:p>
          </p:txBody>
        </p:sp>
        <p:sp>
          <p:nvSpPr>
            <p:cNvPr id="330" name="Shape 330"/>
            <p:cNvSpPr txBox="1"/>
            <p:nvPr/>
          </p:nvSpPr>
          <p:spPr>
            <a:xfrm>
              <a:off x="1561917917" y="250292879"/>
              <a:ext cx="295442564" cy="343597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0D0D"/>
                </a:buClr>
                <a:buSzPts val="1800"/>
                <a:buFont typeface="Arial"/>
                <a:buNone/>
              </a:pPr>
              <a:r>
                <a:rPr lang="es-MX" sz="1800" b="1" i="0" u="none">
                  <a:solidFill>
                    <a:srgbClr val="0D0D0D"/>
                  </a:solidFill>
                  <a:latin typeface="Arial"/>
                  <a:ea typeface="Arial"/>
                  <a:cs typeface="Arial"/>
                  <a:sym typeface="Arial"/>
                </a:rPr>
                <a:t>Negativa</a:t>
              </a:r>
              <a:endParaRPr/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348358240" y="240530115"/>
              <a:ext cx="275701290" cy="344448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</a:pPr>
              <a:r>
                <a:rPr lang="es-MX" sz="1800" b="1" i="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Positiva</a:t>
              </a:r>
              <a:endParaRPr/>
            </a:p>
          </p:txBody>
        </p:sp>
        <p:cxnSp>
          <p:nvCxnSpPr>
            <p:cNvPr id="332" name="Shape 332"/>
            <p:cNvCxnSpPr/>
            <p:nvPr/>
          </p:nvCxnSpPr>
          <p:spPr>
            <a:xfrm flipH="1">
              <a:off x="624030448" y="407280805"/>
              <a:ext cx="236108702" cy="5924043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33" name="Shape 333"/>
            <p:cNvCxnSpPr/>
            <p:nvPr/>
          </p:nvCxnSpPr>
          <p:spPr>
            <a:xfrm>
              <a:off x="1268112026" y="407280805"/>
              <a:ext cx="293805922" cy="14810109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4" name="Shape 334"/>
            <p:cNvSpPr txBox="1"/>
            <p:nvPr/>
          </p:nvSpPr>
          <p:spPr>
            <a:xfrm>
              <a:off x="137850396" y="1023182092"/>
              <a:ext cx="696717023" cy="861122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MX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Dos cíclicos (semestre) de rociado residual</a:t>
              </a:r>
              <a:endParaRPr/>
            </a:p>
          </p:txBody>
        </p:sp>
        <p:cxnSp>
          <p:nvCxnSpPr>
            <p:cNvPr id="335" name="Shape 335"/>
            <p:cNvCxnSpPr/>
            <p:nvPr/>
          </p:nvCxnSpPr>
          <p:spPr>
            <a:xfrm>
              <a:off x="486130028" y="585004000"/>
              <a:ext cx="0" cy="438382984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6" name="Shape 336"/>
            <p:cNvSpPr txBox="1"/>
            <p:nvPr/>
          </p:nvSpPr>
          <p:spPr>
            <a:xfrm>
              <a:off x="1365910967" y="984879721"/>
              <a:ext cx="696868065" cy="343597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723"/>
                </a:buClr>
                <a:buSzPts val="1800"/>
                <a:buFont typeface="Arial"/>
                <a:buNone/>
              </a:pPr>
              <a:r>
                <a:rPr lang="es-MX" sz="1800" b="1" i="0" u="none">
                  <a:solidFill>
                    <a:srgbClr val="385723"/>
                  </a:solidFill>
                  <a:latin typeface="Arial"/>
                  <a:ea typeface="Arial"/>
                  <a:cs typeface="Arial"/>
                  <a:sym typeface="Arial"/>
                </a:rPr>
                <a:t>Vigilância semestral</a:t>
              </a:r>
              <a:endParaRPr/>
            </a:p>
          </p:txBody>
        </p:sp>
        <p:cxnSp>
          <p:nvCxnSpPr>
            <p:cNvPr id="337" name="Shape 337"/>
            <p:cNvCxnSpPr/>
            <p:nvPr/>
          </p:nvCxnSpPr>
          <p:spPr>
            <a:xfrm>
              <a:off x="1714549590" y="546496952"/>
              <a:ext cx="0" cy="438382984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8" name="Shape 338"/>
            <p:cNvSpPr txBox="1"/>
            <p:nvPr/>
          </p:nvSpPr>
          <p:spPr>
            <a:xfrm>
              <a:off x="0" y="0"/>
              <a:ext cx="2147483646" cy="2147483647"/>
            </a:xfrm>
            <a:prstGeom prst="rect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2434083" y="167113"/>
            <a:ext cx="6602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s-MX" sz="2400" dirty="0"/>
              <a:t>Actualizar el catálogo de distribución de</a:t>
            </a:r>
            <a:endParaRPr sz="2400" dirty="0"/>
          </a:p>
          <a:p>
            <a:r>
              <a:rPr lang="es-MX" sz="2400" dirty="0"/>
              <a:t>triatominos en áreas prioritarias.</a:t>
            </a:r>
            <a:endParaRPr sz="2400" dirty="0"/>
          </a:p>
        </p:txBody>
      </p:sp>
      <p:grpSp>
        <p:nvGrpSpPr>
          <p:cNvPr id="344" name="Shape 344"/>
          <p:cNvGrpSpPr/>
          <p:nvPr/>
        </p:nvGrpSpPr>
        <p:grpSpPr>
          <a:xfrm>
            <a:off x="320675" y="1915319"/>
            <a:ext cx="8124825" cy="3817937"/>
            <a:chOff x="0" y="0"/>
            <a:chExt cx="2147483646" cy="2147483646"/>
          </a:xfrm>
        </p:grpSpPr>
        <p:sp>
          <p:nvSpPr>
            <p:cNvPr id="345" name="Shape 345"/>
            <p:cNvSpPr txBox="1"/>
            <p:nvPr/>
          </p:nvSpPr>
          <p:spPr>
            <a:xfrm>
              <a:off x="565613087" y="0"/>
              <a:ext cx="1208431478" cy="261627131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8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Colecta de Triatominos </a:t>
              </a:r>
              <a:endParaRPr/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1348995763" y="983109964"/>
              <a:ext cx="772053651" cy="51968193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600" b="1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diagnostico de </a:t>
              </a:r>
              <a:endParaRPr sz="1200" dirty="0"/>
            </a:p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600" b="1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Infección Natural con </a:t>
              </a:r>
              <a:r>
                <a:rPr lang="es-MX" sz="1600" b="1" i="1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T. cruzi</a:t>
              </a:r>
              <a:endParaRPr sz="1200" i="1" dirty="0"/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935695033" y="538433882"/>
              <a:ext cx="500156674" cy="20715853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800" b="1" i="0" u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Envío a UIEB’s</a:t>
              </a:r>
              <a:endParaRPr dirty="0"/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0" y="1878712854"/>
              <a:ext cx="1013320451" cy="26162713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8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Identificación Taxonómica</a:t>
              </a:r>
              <a:endParaRPr/>
            </a:p>
          </p:txBody>
        </p:sp>
        <p:sp>
          <p:nvSpPr>
            <p:cNvPr id="349" name="Shape 349"/>
            <p:cNvSpPr txBox="1"/>
            <p:nvPr/>
          </p:nvSpPr>
          <p:spPr>
            <a:xfrm>
              <a:off x="0" y="1190268885"/>
              <a:ext cx="414559176" cy="26162658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8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Intradomicilio </a:t>
              </a:r>
              <a:endParaRPr/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648692808" y="1206340986"/>
              <a:ext cx="393579498" cy="26162658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8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Peridomicilio </a:t>
              </a:r>
              <a:endParaRPr/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1297385595" y="1878712854"/>
              <a:ext cx="276932292" cy="26162713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8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Positivo </a:t>
              </a:r>
              <a:endParaRPr/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1873908189" y="1885856515"/>
              <a:ext cx="273575457" cy="26162713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MX" sz="18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Negativo</a:t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1072902757" y="308951827"/>
              <a:ext cx="120843288" cy="229481752"/>
            </a:xfrm>
            <a:prstGeom prst="downArrow">
              <a:avLst>
                <a:gd name="adj1" fmla="val 10800"/>
                <a:gd name="adj2" fmla="val 50000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4" name="Shape 354"/>
            <p:cNvCxnSpPr/>
            <p:nvPr/>
          </p:nvCxnSpPr>
          <p:spPr>
            <a:xfrm rot="-5400000" flipH="1">
              <a:off x="1373546289" y="213804520"/>
              <a:ext cx="111603363" cy="1301094001"/>
            </a:xfrm>
            <a:prstGeom prst="bentConnector3">
              <a:avLst>
                <a:gd name="adj1" fmla="val 50000"/>
              </a:avLst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5" name="Shape 355"/>
            <p:cNvCxnSpPr/>
            <p:nvPr/>
          </p:nvCxnSpPr>
          <p:spPr>
            <a:xfrm flipH="1">
              <a:off x="207279565" y="950964627"/>
              <a:ext cx="331059935" cy="239303692"/>
            </a:xfrm>
            <a:prstGeom prst="bentConnector2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6" name="Shape 356"/>
            <p:cNvCxnSpPr/>
            <p:nvPr/>
          </p:nvCxnSpPr>
          <p:spPr>
            <a:xfrm>
              <a:off x="538339501" y="950964627"/>
              <a:ext cx="307142924" cy="255376397"/>
            </a:xfrm>
            <a:prstGeom prst="bentConnector2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7" name="Shape 357"/>
            <p:cNvCxnSpPr/>
            <p:nvPr/>
          </p:nvCxnSpPr>
          <p:spPr>
            <a:xfrm>
              <a:off x="538339501" y="860779246"/>
              <a:ext cx="0" cy="90185427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8" name="Shape 358"/>
            <p:cNvCxnSpPr/>
            <p:nvPr/>
          </p:nvCxnSpPr>
          <p:spPr>
            <a:xfrm rot="10800000">
              <a:off x="538339577" y="867922765"/>
              <a:ext cx="585333995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59" name="Shape 359"/>
            <p:cNvCxnSpPr/>
            <p:nvPr/>
          </p:nvCxnSpPr>
          <p:spPr>
            <a:xfrm>
              <a:off x="207279580" y="1451895451"/>
              <a:ext cx="0" cy="426818094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60" name="Shape 360"/>
            <p:cNvCxnSpPr/>
            <p:nvPr/>
          </p:nvCxnSpPr>
          <p:spPr>
            <a:xfrm>
              <a:off x="845482716" y="1467967553"/>
              <a:ext cx="0" cy="410745404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61" name="Shape 361"/>
            <p:cNvCxnSpPr/>
            <p:nvPr/>
          </p:nvCxnSpPr>
          <p:spPr>
            <a:xfrm>
              <a:off x="1435851841" y="1513507324"/>
              <a:ext cx="0" cy="365205728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62" name="Shape 362"/>
            <p:cNvCxnSpPr/>
            <p:nvPr/>
          </p:nvCxnSpPr>
          <p:spPr>
            <a:xfrm>
              <a:off x="2006500028" y="1509935494"/>
              <a:ext cx="2937319" cy="368777502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363" name="Shape 363"/>
          <p:cNvSpPr txBox="1"/>
          <p:nvPr/>
        </p:nvSpPr>
        <p:spPr>
          <a:xfrm>
            <a:off x="766762" y="1705769"/>
            <a:ext cx="1398587" cy="923925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Pasiva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(Pobladores)</a:t>
            </a:r>
            <a:endParaRPr/>
          </a:p>
        </p:txBody>
      </p:sp>
      <p:sp>
        <p:nvSpPr>
          <p:cNvPr id="364" name="Shape 364"/>
          <p:cNvSpPr txBox="1"/>
          <p:nvPr/>
        </p:nvSpPr>
        <p:spPr>
          <a:xfrm>
            <a:off x="7318374" y="1648619"/>
            <a:ext cx="1430089" cy="1195387"/>
          </a:xfrm>
          <a:prstGeom prst="rect">
            <a:avLst/>
          </a:prstGeom>
          <a:solidFill>
            <a:srgbClr val="00B050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</a:t>
            </a:r>
            <a:endParaRPr sz="1200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(Durante Ruta Inversa)</a:t>
            </a:r>
            <a:endParaRPr sz="1200" dirty="0"/>
          </a:p>
        </p:txBody>
      </p:sp>
      <p:cxnSp>
        <p:nvCxnSpPr>
          <p:cNvPr id="365" name="Shape 365"/>
          <p:cNvCxnSpPr/>
          <p:nvPr/>
        </p:nvCxnSpPr>
        <p:spPr>
          <a:xfrm>
            <a:off x="7032625" y="2147094"/>
            <a:ext cx="285750" cy="317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66" name="Shape 366"/>
          <p:cNvCxnSpPr/>
          <p:nvPr/>
        </p:nvCxnSpPr>
        <p:spPr>
          <a:xfrm flipH="1">
            <a:off x="2165350" y="2147094"/>
            <a:ext cx="295275" cy="20637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153069" y="1637486"/>
            <a:ext cx="5067004" cy="108012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b="0" i="0" u="none" dirty="0">
                <a:solidFill>
                  <a:schemeClr val="bg1"/>
                </a:solidFill>
                <a:sym typeface="Arial"/>
              </a:rPr>
              <a:t>Por primera vez en la historía, se cuenta con un Programa de Acción Específico para Chagas.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1907704" y="4509120"/>
            <a:ext cx="3124200" cy="1200150"/>
          </a:xfrm>
          <a:prstGeom prst="rect">
            <a:avLst/>
          </a:prstGeom>
          <a:gradFill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Eliminar la transmisión de Chagas congénito 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transfusional.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851755" y="3062681"/>
            <a:ext cx="3159125" cy="1071434"/>
          </a:xfrm>
          <a:prstGeom prst="rect">
            <a:avLst/>
          </a:prstGeom>
          <a:gradFill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Controlar la transmisión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Vectorial intra domiciliar.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155401" y="3149654"/>
            <a:ext cx="1520205" cy="22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800"/>
              <a:buFont typeface="Arial"/>
              <a:buNone/>
            </a:pPr>
            <a:r>
              <a:rPr lang="es-ES" sz="1800" b="1" i="0" u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b="1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68B0681D-073D-5044-BD76-16BAF117F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457508"/>
            <a:ext cx="5782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marL="0" algn="ct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s-ES_tradnl" dirty="0"/>
              <a:t>Programa de Acción Específico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9AAC327-F4B7-1243-AE34-9E926D50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454" y="1700808"/>
            <a:ext cx="3414735" cy="37951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62" y="1581150"/>
            <a:ext cx="974725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360362" y="1181100"/>
            <a:ext cx="86550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s-MX" sz="20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Objetivo: Controlar </a:t>
            </a:r>
            <a:r>
              <a:rPr lang="es-MX" sz="2000" b="1" i="0" u="none" dirty="0">
                <a:solidFill>
                  <a:srgbClr val="C00000"/>
                </a:solidFill>
                <a:sym typeface="Arial"/>
              </a:rPr>
              <a:t>la transmisión vectorial intradomiciliaria.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566737" y="1855787"/>
            <a:ext cx="5667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s-MX" sz="2000" b="1" i="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Objetivo prioritario para México y América.</a:t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 l="1051" t="4730" r="3508" b="5736"/>
          <a:stretch/>
        </p:blipFill>
        <p:spPr>
          <a:xfrm>
            <a:off x="6565900" y="1979612"/>
            <a:ext cx="2433637" cy="180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137" y="2932112"/>
            <a:ext cx="7748587" cy="45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30487" y="4233862"/>
            <a:ext cx="104775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8250" y="4233862"/>
            <a:ext cx="1046162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207962" y="2528887"/>
            <a:ext cx="6384925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infecciones contraídas en el propio </a:t>
            </a:r>
            <a:r>
              <a:rPr lang="es-MX" sz="18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domicilio</a:t>
            </a:r>
            <a:r>
              <a:rPr lang="es-MX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afectan básicamente </a:t>
            </a:r>
            <a:r>
              <a:rPr lang="es-MX" sz="18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menores de edad y a adultos mayores</a:t>
            </a:r>
            <a:r>
              <a:rPr lang="es-MX" sz="18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MX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Grupos vulnerables en los que las manifestaciones de la enfermedad son de mayor riesgo.</a:t>
            </a:r>
            <a:endParaRPr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D30808E8-D2EE-3E4A-9B62-7D3FCD3FA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457508"/>
            <a:ext cx="5782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marL="0" algn="ct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s-ES_tradnl" dirty="0"/>
              <a:t>Programa de Acción Específico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179512" y="1484784"/>
            <a:ext cx="6340475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dk1"/>
                </a:solidFill>
              </a:rPr>
              <a:t>S</a:t>
            </a:r>
            <a:r>
              <a:rPr lang="es-MX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erologías a menores de </a:t>
            </a:r>
            <a:r>
              <a:rPr lang="es-MX" sz="2800" b="1" dirty="0">
                <a:solidFill>
                  <a:schemeClr val="dk1"/>
                </a:solidFill>
              </a:rPr>
              <a:t>15 años.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MX" sz="2800" b="1" i="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Seleccionar </a:t>
            </a:r>
            <a:r>
              <a:rPr lang="es-MX" sz="2800" b="1" i="0" u="none" dirty="0">
                <a:solidFill>
                  <a:schemeClr val="tx1">
                    <a:lumMod val="50000"/>
                    <a:lumOff val="50000"/>
                  </a:schemeClr>
                </a:solidFill>
                <a:sym typeface="Arial"/>
              </a:rPr>
              <a:t>áreas prioritarias de intervención.</a:t>
            </a:r>
            <a:endParaRPr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MX" sz="2800" b="1" i="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Actualizar el catálogo de distribución de triatominos en áreas prioritarias.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s-MX"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dk1"/>
                </a:solidFill>
              </a:rPr>
              <a:t>Investigación Operativa </a:t>
            </a:r>
            <a:endParaRPr sz="2800" b="1" dirty="0"/>
          </a:p>
        </p:txBody>
      </p:sp>
      <p:sp>
        <p:nvSpPr>
          <p:cNvPr id="212" name="Shape 212"/>
          <p:cNvSpPr txBox="1"/>
          <p:nvPr/>
        </p:nvSpPr>
        <p:spPr>
          <a:xfrm>
            <a:off x="206375" y="1187450"/>
            <a:ext cx="285345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1" i="0" u="none" dirty="0">
                <a:solidFill>
                  <a:srgbClr val="C00000"/>
                </a:solidFill>
                <a:sym typeface="Arial"/>
              </a:rPr>
              <a:t>Acciones: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3269" y="1628479"/>
            <a:ext cx="1425575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232" y="3429000"/>
            <a:ext cx="17716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0232" y="4785865"/>
            <a:ext cx="2182143" cy="1451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EF03384F-2110-BB4B-9610-B3CBD42AD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457508"/>
            <a:ext cx="5782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marL="0" algn="ct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s-ES_tradnl" dirty="0"/>
              <a:t>Programa de Acción Específico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233362" y="1628800"/>
            <a:ext cx="5694362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Aplicar </a:t>
            </a:r>
            <a:r>
              <a:rPr lang="es-MX" sz="2800" b="1" i="0" u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rociado residual </a:t>
            </a:r>
            <a:r>
              <a:rPr lang="es-MX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forma intra domiciliar, en </a:t>
            </a:r>
            <a:r>
              <a:rPr lang="es-MX" sz="2800" b="1" i="0" u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dos ciclos </a:t>
            </a:r>
            <a:r>
              <a:rPr lang="es-MX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localidad confirmada como positiva a triatominos.</a:t>
            </a:r>
            <a:endParaRPr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2800" b="1" i="0" u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Estudios entomológicos </a:t>
            </a:r>
            <a:r>
              <a:rPr lang="es-MX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iniciales y posteriores al rociado residual intradomiciliar.</a:t>
            </a:r>
            <a:endParaRPr sz="2000" dirty="0"/>
          </a:p>
        </p:txBody>
      </p:sp>
      <p:sp>
        <p:nvSpPr>
          <p:cNvPr id="221" name="Shape 221"/>
          <p:cNvSpPr txBox="1"/>
          <p:nvPr/>
        </p:nvSpPr>
        <p:spPr>
          <a:xfrm>
            <a:off x="233362" y="1074737"/>
            <a:ext cx="64103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químico del vector.</a:t>
            </a:r>
            <a:endParaRPr dirty="0"/>
          </a:p>
        </p:txBody>
      </p:sp>
      <p:pic>
        <p:nvPicPr>
          <p:cNvPr id="222" name="Shape 222" descr="Resultado de imagen para toma muestra papel filtro chag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4781550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 descr="Resultado de imagen para rociado enfermedad de chag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1284287"/>
            <a:ext cx="2847975" cy="18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6176" y="3105150"/>
            <a:ext cx="2847975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81AC094A-A336-DA49-8336-C82F5FAE6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457508"/>
            <a:ext cx="5782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marL="0" algn="ct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s-ES_tradnl" dirty="0"/>
              <a:t>Programa de Acción Específico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300037" y="1988840"/>
            <a:ext cx="73517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transmisión </a:t>
            </a:r>
            <a:r>
              <a:rPr lang="es-MX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connatal</a:t>
            </a:r>
            <a:r>
              <a:rPr lang="es-MX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 una vía de infección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creciente, en tanto la transfusional se contribuye a la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eliminación mediante el tamizaje a donadores en los Bancos de Sangre.</a:t>
            </a:r>
            <a:endParaRPr sz="1200" dirty="0"/>
          </a:p>
        </p:txBody>
      </p:sp>
      <p:sp>
        <p:nvSpPr>
          <p:cNvPr id="230" name="Shape 230"/>
          <p:cNvSpPr txBox="1"/>
          <p:nvPr/>
        </p:nvSpPr>
        <p:spPr>
          <a:xfrm>
            <a:off x="300037" y="1181100"/>
            <a:ext cx="8736459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s-MX" sz="20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s-MX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Eliminar la transmisión de Chagas connatal y transfusional.</a:t>
            </a:r>
            <a:endParaRPr dirty="0"/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5412" y="1773237"/>
            <a:ext cx="2863850" cy="476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1775" y="3859212"/>
            <a:ext cx="23161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037" y="3736975"/>
            <a:ext cx="3627437" cy="266541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2957512" y="5568950"/>
            <a:ext cx="3983037" cy="273050"/>
          </a:xfrm>
          <a:prstGeom prst="rightArrow">
            <a:avLst>
              <a:gd name="adj1" fmla="val 2086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29"/>
          <p:cNvSpPr txBox="1"/>
          <p:nvPr/>
        </p:nvSpPr>
        <p:spPr>
          <a:xfrm>
            <a:off x="3203848" y="5800119"/>
            <a:ext cx="3736701" cy="63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200" b="1" dirty="0"/>
              <a:t>En el año 2016, se cumple con la obligatoriedad del tamizaje a donadores en el 100 % de los bancos de sangre del país.</a:t>
            </a:r>
            <a:endParaRPr sz="1200" b="1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C7DF3094-551F-D545-AFB5-22BDCDD8D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457508"/>
            <a:ext cx="5782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marL="0" algn="ct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s-ES_tradnl" dirty="0"/>
              <a:t>Programa de Acción Específico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233362" y="1196752"/>
            <a:ext cx="8677275" cy="50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1800"/>
            </a:pPr>
            <a:r>
              <a:rPr lang="es-MX" sz="2000" b="1" dirty="0">
                <a:solidFill>
                  <a:srgbClr val="C00000"/>
                </a:solidFill>
              </a:rPr>
              <a:t>Acciones 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s-MX" sz="2000" b="1" i="0" u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Wingdings" pitchFamily="2" charset="2"/>
              <a:buChar char="q"/>
            </a:pPr>
            <a:r>
              <a:rPr lang="es-MX" sz="2000" b="1" dirty="0">
                <a:solidFill>
                  <a:schemeClr val="tx1"/>
                </a:solidFill>
              </a:rPr>
              <a:t>T</a:t>
            </a:r>
            <a:r>
              <a:rPr lang="es-MX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amizaje a mujeres embarazadas residentes o procedentes de áreas de áreas de mayor incidencia</a:t>
            </a:r>
            <a:r>
              <a:rPr lang="es-MX" sz="2000" b="1" i="0" u="none" dirty="0">
                <a:solidFill>
                  <a:schemeClr val="tx1"/>
                </a:solidFill>
                <a:sym typeface="Arial"/>
              </a:rPr>
              <a:t>.</a:t>
            </a:r>
            <a:endParaRPr sz="1600" b="1" dirty="0">
              <a:solidFill>
                <a:schemeClr val="tx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q"/>
            </a:pPr>
            <a:r>
              <a:rPr lang="es-MX" sz="2000" b="1" dirty="0">
                <a:solidFill>
                  <a:schemeClr val="tx1"/>
                </a:solidFill>
              </a:rPr>
              <a:t>C</a:t>
            </a:r>
            <a:r>
              <a:rPr lang="es-MX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onfirmación de casos a través de los Centro Estatales y Nacional </a:t>
            </a:r>
            <a:r>
              <a:rPr lang="es-MX" sz="2000" b="1" i="0" u="none" dirty="0">
                <a:solidFill>
                  <a:schemeClr val="tx1"/>
                </a:solidFill>
                <a:sym typeface="Arial"/>
              </a:rPr>
              <a:t>de Transfusión Sanguínea.</a:t>
            </a:r>
            <a:endParaRPr sz="1600" b="1" dirty="0">
              <a:solidFill>
                <a:schemeClr val="tx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q"/>
            </a:pPr>
            <a:r>
              <a:rPr lang="es-MX" sz="2000" b="1" dirty="0">
                <a:solidFill>
                  <a:schemeClr val="tx1"/>
                </a:solidFill>
              </a:rPr>
              <a:t>Obligatoriedad del T</a:t>
            </a:r>
            <a:r>
              <a:rPr lang="es-MX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amizaje</a:t>
            </a:r>
            <a:r>
              <a:rPr lang="es-MX" sz="2000" b="1" i="0" u="none" dirty="0">
                <a:solidFill>
                  <a:schemeClr val="tx1"/>
                </a:solidFill>
                <a:sym typeface="Arial"/>
              </a:rPr>
              <a:t> en donantes de Sangre Rechazados por factores de riesgo.</a:t>
            </a:r>
            <a:endParaRPr sz="1600" b="1" dirty="0">
              <a:solidFill>
                <a:schemeClr val="tx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q"/>
            </a:pPr>
            <a:r>
              <a:rPr lang="es-MX" sz="2000" b="1" dirty="0">
                <a:solidFill>
                  <a:schemeClr val="tx1"/>
                </a:solidFill>
              </a:rPr>
              <a:t>G</a:t>
            </a:r>
            <a:r>
              <a:rPr lang="es-MX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uías para la atención médica </a:t>
            </a:r>
            <a:r>
              <a:rPr lang="es-MX" sz="2000" b="1" i="0" u="none" dirty="0">
                <a:solidFill>
                  <a:schemeClr val="tx1"/>
                </a:solidFill>
                <a:sym typeface="Arial"/>
              </a:rPr>
              <a:t>de pacientes con enfermedad de Chagas.</a:t>
            </a:r>
            <a:endParaRPr sz="1600" b="1" dirty="0">
              <a:solidFill>
                <a:schemeClr val="tx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q"/>
            </a:pPr>
            <a:r>
              <a:rPr lang="es-MX" sz="2000" b="1" dirty="0">
                <a:solidFill>
                  <a:schemeClr val="tx1"/>
                </a:solidFill>
              </a:rPr>
              <a:t>C</a:t>
            </a:r>
            <a:r>
              <a:rPr lang="es-MX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obertura total de tratamiento a casos agudos y crónicos </a:t>
            </a:r>
            <a:r>
              <a:rPr lang="es-MX" sz="2000" b="1" i="0" u="none" dirty="0">
                <a:solidFill>
                  <a:schemeClr val="tx1"/>
                </a:solidFill>
                <a:sym typeface="Arial"/>
              </a:rPr>
              <a:t>sin síntomas.</a:t>
            </a:r>
            <a:endParaRPr sz="1600" b="1" dirty="0">
              <a:solidFill>
                <a:schemeClr val="tx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q"/>
            </a:pPr>
            <a:r>
              <a:rPr lang="es-MX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Vigilancia de la respuesta terapéutica</a:t>
            </a:r>
            <a:r>
              <a:rPr lang="es-MX" sz="2000" b="1" i="0" u="none" dirty="0">
                <a:solidFill>
                  <a:schemeClr val="tx1"/>
                </a:solidFill>
                <a:sym typeface="Arial"/>
              </a:rPr>
              <a:t>.</a:t>
            </a:r>
            <a:endParaRPr sz="1600" b="1" dirty="0">
              <a:solidFill>
                <a:schemeClr val="tx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q"/>
            </a:pPr>
            <a:r>
              <a:rPr lang="es-MX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Monitoreo de reacciones adversas</a:t>
            </a:r>
            <a:r>
              <a:rPr lang="es-MX" sz="2000" b="1" i="0" u="none" dirty="0">
                <a:solidFill>
                  <a:schemeClr val="tx1"/>
                </a:solidFill>
                <a:sym typeface="Arial"/>
              </a:rPr>
              <a:t> al tratamiento.</a:t>
            </a:r>
            <a:endParaRPr sz="1600" b="1" dirty="0">
              <a:solidFill>
                <a:schemeClr val="tx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q"/>
            </a:pPr>
            <a:r>
              <a:rPr lang="es-MX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Promoción del tratamiento etiológico </a:t>
            </a:r>
            <a:r>
              <a:rPr lang="es-MX" sz="2000" b="1" i="0" u="none" dirty="0">
                <a:solidFill>
                  <a:schemeClr val="tx1"/>
                </a:solidFill>
                <a:sym typeface="Arial"/>
              </a:rPr>
              <a:t>a madres con enfermedad de Chagas y productos infectados.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6F8FBD6-C744-4F49-A2B1-1F74ADF9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457508"/>
            <a:ext cx="5782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marL="0" algn="ct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s-ES_tradnl" dirty="0"/>
              <a:t>Programa de Acción Específico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l="2925" t="2658" r="2403" b="4922"/>
          <a:stretch/>
        </p:blipFill>
        <p:spPr>
          <a:xfrm>
            <a:off x="1103312" y="2110259"/>
            <a:ext cx="2352675" cy="224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775" y="4210521"/>
            <a:ext cx="5559425" cy="18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1762" y="1594321"/>
            <a:ext cx="7285037" cy="31035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1547664" y="457508"/>
            <a:ext cx="7500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algn="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s-MX" dirty="0">
                <a:sym typeface="Calibri"/>
              </a:rPr>
              <a:t>Ruta tradicional</a:t>
            </a:r>
            <a:endParaRPr dirty="0"/>
          </a:p>
        </p:txBody>
      </p:sp>
      <p:sp>
        <p:nvSpPr>
          <p:cNvPr id="248" name="Shape 248"/>
          <p:cNvSpPr txBox="1"/>
          <p:nvPr/>
        </p:nvSpPr>
        <p:spPr>
          <a:xfrm>
            <a:off x="420687" y="1594321"/>
            <a:ext cx="39433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Búsqueda intencionada del vector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0" y="6010275"/>
            <a:ext cx="9278937" cy="141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Calibri"/>
              <a:buNone/>
            </a:pPr>
            <a:r>
              <a:rPr lang="es-MX" sz="2400" b="1" i="0" u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Ruta inversa para la detección de  la Enfermedad de Chagas</a:t>
            </a:r>
            <a:endParaRPr dirty="0"/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475" y="3706812"/>
            <a:ext cx="6950075" cy="21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3859212" y="358308"/>
            <a:ext cx="5164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r" defTabSz="914400" eaLnBrk="1" latinLnBrk="0" hangingPunct="1">
              <a:spcBef>
                <a:spcPct val="0"/>
              </a:spcBef>
              <a:defRPr sz="2800" b="1" kern="12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defTabSz="27305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defTabSz="27305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s-MX" dirty="0"/>
              <a:t> Ruta Inversa</a:t>
            </a:r>
            <a:endParaRPr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EB1E812B-5527-E643-88C0-2E172FC272C1}"/>
              </a:ext>
            </a:extLst>
          </p:cNvPr>
          <p:cNvGrpSpPr/>
          <p:nvPr/>
        </p:nvGrpSpPr>
        <p:grpSpPr>
          <a:xfrm>
            <a:off x="971600" y="1340768"/>
            <a:ext cx="7272808" cy="2834640"/>
            <a:chOff x="971600" y="1340768"/>
            <a:chExt cx="7272808" cy="2834640"/>
          </a:xfrm>
        </p:grpSpPr>
        <p:grpSp>
          <p:nvGrpSpPr>
            <p:cNvPr id="255" name="Shape 255"/>
            <p:cNvGrpSpPr/>
            <p:nvPr/>
          </p:nvGrpSpPr>
          <p:grpSpPr>
            <a:xfrm>
              <a:off x="971600" y="1340768"/>
              <a:ext cx="7272808" cy="2834640"/>
              <a:chOff x="0" y="0"/>
              <a:chExt cx="2147483646" cy="2147483647"/>
            </a:xfrm>
          </p:grpSpPr>
          <p:pic>
            <p:nvPicPr>
              <p:cNvPr id="256" name="Shape 25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498770710"/>
                <a:ext cx="711882215" cy="1288490069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257" name="Shape 25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509501" y="0"/>
                <a:ext cx="211197414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8" name="Shape 258"/>
              <p:cNvSpPr txBox="1"/>
              <p:nvPr/>
            </p:nvSpPr>
            <p:spPr>
              <a:xfrm>
                <a:off x="32034463" y="138548090"/>
                <a:ext cx="715357114" cy="361810964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Calibri"/>
                  <a:buNone/>
                </a:pPr>
                <a:r>
                  <a:rPr lang="es-MX" sz="1600" b="1" i="0" u="none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Búsqueda de Casos</a:t>
                </a:r>
                <a:endParaRPr dirty="0"/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xmlns="" id="{DE45010A-0808-E242-9CEC-AA8037FD76C4}"/>
                </a:ext>
              </a:extLst>
            </p:cNvPr>
            <p:cNvSpPr txBox="1"/>
            <p:nvPr/>
          </p:nvSpPr>
          <p:spPr>
            <a:xfrm>
              <a:off x="3859212" y="2492896"/>
              <a:ext cx="186491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Diagnóstico por Serología en Papel Filtro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707</Words>
  <Application>Microsoft Macintosh PowerPoint</Application>
  <PresentationFormat>Presentación en pantalla (4:3)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Calibri</vt:lpstr>
      <vt:lpstr>ＭＳ Ｐゴシック</vt:lpstr>
      <vt:lpstr>Quattrocento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Yurika Violeta Manuel Valencia</dc:creator>
  <cp:lastModifiedBy>Alejandra  Maldonado Alcázar</cp:lastModifiedBy>
  <cp:revision>25</cp:revision>
  <cp:lastPrinted>2018-04-25T18:24:32Z</cp:lastPrinted>
  <dcterms:modified xsi:type="dcterms:W3CDTF">2018-04-25T18:26:29Z</dcterms:modified>
</cp:coreProperties>
</file>