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266" r:id="rId3"/>
    <p:sldId id="267" r:id="rId4"/>
    <p:sldId id="257" r:id="rId5"/>
    <p:sldId id="279" r:id="rId6"/>
    <p:sldId id="259" r:id="rId7"/>
    <p:sldId id="261" r:id="rId8"/>
    <p:sldId id="260" r:id="rId9"/>
    <p:sldId id="262" r:id="rId10"/>
    <p:sldId id="263" r:id="rId11"/>
    <p:sldId id="264" r:id="rId12"/>
    <p:sldId id="268" r:id="rId13"/>
    <p:sldId id="280" r:id="rId14"/>
    <p:sldId id="281" r:id="rId15"/>
    <p:sldId id="282" r:id="rId16"/>
    <p:sldId id="284" r:id="rId17"/>
    <p:sldId id="285" r:id="rId18"/>
    <p:sldId id="278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8166" autoAdjust="0"/>
  </p:normalViewPr>
  <p:slideViewPr>
    <p:cSldViewPr showGuides="1">
      <p:cViewPr varScale="1">
        <p:scale>
          <a:sx n="101" d="100"/>
          <a:sy n="101" d="100"/>
        </p:scale>
        <p:origin x="19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7A28E-DD5A-47F3-809D-7A7149EA9E38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C42EE-2E6D-4835-8097-3D993F49E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94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Chagoma</a:t>
            </a: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inoculación - con adenitis </a:t>
            </a:r>
            <a:r>
              <a:rPr lang="es-MX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preauricular</a:t>
            </a: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submaxilar.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Signo de </a:t>
            </a:r>
            <a:r>
              <a:rPr lang="es-MX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Romaña</a:t>
            </a: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 edema </a:t>
            </a:r>
            <a:r>
              <a:rPr lang="es-MX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bipalpebral</a:t>
            </a:r>
            <a:r>
              <a:rPr lang="es-MX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unilateral y adenitis.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42EE-2E6D-4835-8097-3D993F49EE0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87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m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 userDrawn="1"/>
        </p:nvGrpSpPr>
        <p:grpSpPr>
          <a:xfrm>
            <a:off x="196617" y="73191"/>
            <a:ext cx="2949575" cy="711182"/>
            <a:chOff x="196617" y="73191"/>
            <a:chExt cx="2949575" cy="711182"/>
          </a:xfrm>
        </p:grpSpPr>
        <p:pic>
          <p:nvPicPr>
            <p:cNvPr id="8" name="7 Imagen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97570"/>
              <a:ext cx="662424" cy="662424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3688" y="73191"/>
              <a:ext cx="596950" cy="711182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607" y="223533"/>
              <a:ext cx="567939" cy="560840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617" y="126141"/>
              <a:ext cx="630967" cy="658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92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D114-39A0-4A71-8CA5-8754063F03C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4FC-D35F-4E88-A638-0E215713B6F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5 Grupo"/>
          <p:cNvGrpSpPr/>
          <p:nvPr userDrawn="1"/>
        </p:nvGrpSpPr>
        <p:grpSpPr>
          <a:xfrm>
            <a:off x="196617" y="73191"/>
            <a:ext cx="2949575" cy="711182"/>
            <a:chOff x="196617" y="73191"/>
            <a:chExt cx="2949575" cy="711182"/>
          </a:xfrm>
        </p:grpSpPr>
        <p:pic>
          <p:nvPicPr>
            <p:cNvPr id="7" name="6 Imagen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97570"/>
              <a:ext cx="662424" cy="662424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3688" y="73191"/>
              <a:ext cx="596950" cy="711182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607" y="223533"/>
              <a:ext cx="567939" cy="56084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617" y="126141"/>
              <a:ext cx="630967" cy="658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23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9B81-DFB2-41BB-9163-5E53E3840981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4499-4800-4A46-AB53-358954071C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24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9B81-DFB2-41BB-9163-5E53E3840981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4499-4800-4A46-AB53-358954071C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32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>
            <a:extLst>
              <a:ext uri="{FF2B5EF4-FFF2-40B4-BE49-F238E27FC236}">
                <a16:creationId xmlns:a16="http://schemas.microsoft.com/office/drawing/2014/main" id="{0B33F254-3BD3-4063-8A16-E7D92FA2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A135-BCE6-4280-B730-3DF375E7601A}" type="datetimeFigureOut">
              <a:rPr lang="es-ES"/>
              <a:pPr>
                <a:defRPr/>
              </a:pPr>
              <a:t>25/04/2018</a:t>
            </a:fld>
            <a:endParaRPr lang="es-ES"/>
          </a:p>
        </p:txBody>
      </p:sp>
      <p:sp>
        <p:nvSpPr>
          <p:cNvPr id="3" name="21 Marcador de pie de página">
            <a:extLst>
              <a:ext uri="{FF2B5EF4-FFF2-40B4-BE49-F238E27FC236}">
                <a16:creationId xmlns:a16="http://schemas.microsoft.com/office/drawing/2014/main" id="{AB235EE3-6C40-4A32-8C6D-80B25AFE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>
            <a:extLst>
              <a:ext uri="{FF2B5EF4-FFF2-40B4-BE49-F238E27FC236}">
                <a16:creationId xmlns:a16="http://schemas.microsoft.com/office/drawing/2014/main" id="{53919AC3-B730-44F4-BF90-90C87126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87FE9-435A-4302-BD25-A97DD22337AF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856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9D114-39A0-4A71-8CA5-8754063F03C5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C74FC-D35F-4E88-A638-0E215713B6F8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96617" y="73191"/>
            <a:ext cx="2949575" cy="711182"/>
            <a:chOff x="196617" y="73191"/>
            <a:chExt cx="2949575" cy="711182"/>
          </a:xfrm>
        </p:grpSpPr>
        <p:pic>
          <p:nvPicPr>
            <p:cNvPr id="8" name="7 Imagen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97570"/>
              <a:ext cx="662424" cy="662424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3688" y="73191"/>
              <a:ext cx="596950" cy="711182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607" y="223533"/>
              <a:ext cx="567939" cy="560840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617" y="126141"/>
              <a:ext cx="630967" cy="658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86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68313"/>
            <a:ext cx="7126287" cy="592613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es-MX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Dra. Paz María Salazar Schettino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30251" y="1988840"/>
            <a:ext cx="76819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cap="none" spc="0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Enfermedad de Chagas</a:t>
            </a:r>
            <a:br>
              <a:rPr lang="es-MX" sz="4000" b="1" cap="none" spc="0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MX" sz="4000" b="1" cap="none" spc="0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Cuadros clínicos y tratamiento</a:t>
            </a:r>
          </a:p>
        </p:txBody>
      </p:sp>
    </p:spTree>
    <p:extLst>
      <p:ext uri="{BB962C8B-B14F-4D97-AF65-F5344CB8AC3E}">
        <p14:creationId xmlns:p14="http://schemas.microsoft.com/office/powerpoint/2010/main" val="422484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4525963"/>
          </a:xfrm>
        </p:spPr>
        <p:txBody>
          <a:bodyPr>
            <a:normAutofit/>
          </a:bodyPr>
          <a:lstStyle/>
          <a:p>
            <a:r>
              <a:rPr lang="es-MX" sz="2000" dirty="0">
                <a:latin typeface="+mj-lt"/>
              </a:rPr>
              <a:t>En fase aguda. &lt;1%.</a:t>
            </a:r>
          </a:p>
          <a:p>
            <a:r>
              <a:rPr lang="es-MX" sz="2000" dirty="0">
                <a:latin typeface="+mj-lt"/>
              </a:rPr>
              <a:t>Miocardiopatía aguda </a:t>
            </a:r>
          </a:p>
          <a:p>
            <a:r>
              <a:rPr lang="es-MX" sz="2000" dirty="0">
                <a:latin typeface="+mj-lt"/>
              </a:rPr>
              <a:t>Meningoencefalitis </a:t>
            </a:r>
            <a:br>
              <a:rPr lang="es-MX" sz="2000" dirty="0">
                <a:latin typeface="+mj-lt"/>
              </a:rPr>
            </a:br>
            <a:br>
              <a:rPr lang="es-MX" sz="2000" dirty="0">
                <a:latin typeface="+mj-lt"/>
              </a:rPr>
            </a:br>
            <a:endParaRPr lang="es-MX" sz="2000" dirty="0">
              <a:latin typeface="+mj-lt"/>
            </a:endParaRPr>
          </a:p>
          <a:p>
            <a:r>
              <a:rPr lang="es-MX" sz="2000" dirty="0">
                <a:latin typeface="+mj-lt"/>
              </a:rPr>
              <a:t>En fase crónica.</a:t>
            </a:r>
          </a:p>
          <a:p>
            <a:r>
              <a:rPr lang="es-MX" sz="2000" dirty="0">
                <a:latin typeface="+mj-lt"/>
              </a:rPr>
              <a:t> Muerte del leñador - Muerte súbita 55-65%</a:t>
            </a:r>
          </a:p>
          <a:p>
            <a:r>
              <a:rPr lang="es-MX" sz="2000" dirty="0">
                <a:latin typeface="+mj-lt"/>
              </a:rPr>
              <a:t>Insuficiencia Cardiaca Congestiva </a:t>
            </a:r>
          </a:p>
          <a:p>
            <a:r>
              <a:rPr lang="es-MX" sz="2000" dirty="0">
                <a:latin typeface="+mj-lt"/>
              </a:rPr>
              <a:t>Tromboembolias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119882"/>
            <a:ext cx="8229600" cy="580926"/>
          </a:xfrm>
        </p:spPr>
        <p:txBody>
          <a:bodyPr/>
          <a:lstStyle/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Chagas – Complicaciones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CC817B7-F38E-4508-9DF2-25B3B3A64BDA}"/>
              </a:ext>
            </a:extLst>
          </p:cNvPr>
          <p:cNvCxnSpPr/>
          <p:nvPr/>
        </p:nvCxnSpPr>
        <p:spPr>
          <a:xfrm flipV="1">
            <a:off x="457200" y="4005064"/>
            <a:ext cx="8229600" cy="7200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51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213" y="1988840"/>
            <a:ext cx="8229600" cy="3196952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s-MX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Benznidazole</a:t>
            </a:r>
            <a:r>
              <a:rPr lang="es-MX" sz="1800" dirty="0">
                <a:latin typeface="+mj-lt"/>
              </a:rPr>
              <a:t> – </a:t>
            </a:r>
            <a:r>
              <a:rPr lang="en-US" sz="1800" dirty="0" err="1">
                <a:latin typeface="+mj-lt"/>
              </a:rPr>
              <a:t>Compuesto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nitroheterocíclico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actúa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sobre</a:t>
            </a:r>
            <a:r>
              <a:rPr lang="en-US" sz="1800" dirty="0">
                <a:latin typeface="+mj-lt"/>
              </a:rPr>
              <a:t> la </a:t>
            </a:r>
            <a:r>
              <a:rPr lang="en-US" sz="1800" dirty="0" err="1">
                <a:latin typeface="+mj-lt"/>
              </a:rPr>
              <a:t>síntesis</a:t>
            </a:r>
            <a:r>
              <a:rPr lang="en-US" sz="1800" dirty="0">
                <a:latin typeface="+mj-lt"/>
              </a:rPr>
              <a:t> de ADN de </a:t>
            </a:r>
            <a:r>
              <a:rPr lang="en-US" sz="1800" i="1" dirty="0">
                <a:latin typeface="+mj-lt"/>
              </a:rPr>
              <a:t>Trypanosoma </a:t>
            </a:r>
            <a:r>
              <a:rPr lang="en-US" sz="1800" i="1" dirty="0" err="1">
                <a:latin typeface="+mj-lt"/>
              </a:rPr>
              <a:t>cruzi</a:t>
            </a:r>
            <a:r>
              <a:rPr lang="en-US" sz="1800" i="1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en</a:t>
            </a:r>
            <a:r>
              <a:rPr lang="en-US" sz="1800" dirty="0">
                <a:latin typeface="+mj-lt"/>
              </a:rPr>
              <a:t> amastigotes y </a:t>
            </a:r>
            <a:r>
              <a:rPr lang="en-US" sz="1800" dirty="0" err="1">
                <a:latin typeface="+mj-lt"/>
              </a:rPr>
              <a:t>tripomastigotes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Utilizado</a:t>
            </a:r>
            <a:r>
              <a:rPr lang="en-US" sz="1800" dirty="0">
                <a:latin typeface="+mj-lt"/>
              </a:rPr>
              <a:t> en la </a:t>
            </a:r>
            <a:r>
              <a:rPr lang="en-US" sz="1800" dirty="0" err="1">
                <a:latin typeface="+mj-lt"/>
              </a:rPr>
              <a:t>infección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aguda</a:t>
            </a:r>
            <a:r>
              <a:rPr lang="en-US" sz="1800" dirty="0">
                <a:latin typeface="+mj-lt"/>
              </a:rPr>
              <a:t> y </a:t>
            </a:r>
            <a:r>
              <a:rPr lang="en-US" sz="1800" dirty="0" err="1">
                <a:latin typeface="+mj-lt"/>
              </a:rPr>
              <a:t>materno</a:t>
            </a:r>
            <a:r>
              <a:rPr lang="en-US" sz="1800" dirty="0">
                <a:latin typeface="+mj-lt"/>
              </a:rPr>
              <a:t>-fetal.</a:t>
            </a: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Clr>
                <a:srgbClr val="FFC000"/>
              </a:buClr>
            </a:pPr>
            <a:r>
              <a:rPr lang="es-MX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Nifurtimox</a:t>
            </a:r>
            <a:r>
              <a:rPr lang="es-MX" sz="1800" dirty="0">
                <a:latin typeface="+mj-lt"/>
              </a:rPr>
              <a:t> – N</a:t>
            </a:r>
            <a:r>
              <a:rPr lang="en-US" sz="1800" dirty="0" err="1">
                <a:latin typeface="+mj-lt"/>
              </a:rPr>
              <a:t>itrofurano</a:t>
            </a:r>
            <a:r>
              <a:rPr lang="en-US" sz="1800" dirty="0">
                <a:latin typeface="+mj-lt"/>
              </a:rPr>
              <a:t> oral, </a:t>
            </a:r>
            <a:r>
              <a:rPr lang="en-US" sz="1800" dirty="0" err="1">
                <a:latin typeface="+mj-lt"/>
              </a:rPr>
              <a:t>actúa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inhibiendo</a:t>
            </a:r>
            <a:r>
              <a:rPr lang="en-US" sz="1800" dirty="0">
                <a:latin typeface="+mj-lt"/>
              </a:rPr>
              <a:t> de la </a:t>
            </a:r>
            <a:r>
              <a:rPr lang="en-US" sz="1800" dirty="0" err="1">
                <a:latin typeface="+mj-lt"/>
              </a:rPr>
              <a:t>síntesis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ácidos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nucléicos</a:t>
            </a:r>
            <a:r>
              <a:rPr lang="en-US" sz="1800" dirty="0">
                <a:latin typeface="+mj-lt"/>
              </a:rPr>
              <a:t> del </a:t>
            </a:r>
            <a:r>
              <a:rPr lang="en-US" sz="1800" dirty="0" err="1">
                <a:latin typeface="+mj-lt"/>
              </a:rPr>
              <a:t>parásito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través</a:t>
            </a:r>
            <a:r>
              <a:rPr lang="en-US" sz="1800" dirty="0">
                <a:latin typeface="+mj-lt"/>
              </a:rPr>
              <a:t> de la </a:t>
            </a:r>
            <a:r>
              <a:rPr lang="en-US" sz="1800" dirty="0" err="1">
                <a:latin typeface="+mj-lt"/>
              </a:rPr>
              <a:t>formación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radicales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libres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oxígeno</a:t>
            </a:r>
            <a:r>
              <a:rPr lang="en-US" sz="1800" dirty="0">
                <a:latin typeface="+mj-lt"/>
              </a:rPr>
              <a:t>. </a:t>
            </a:r>
            <a:r>
              <a:rPr lang="es-MX" sz="1800" dirty="0">
                <a:latin typeface="+mj-lt"/>
              </a:rPr>
              <a:t>en </a:t>
            </a:r>
            <a:r>
              <a:rPr lang="es-MX" sz="1800" dirty="0" err="1">
                <a:latin typeface="+mj-lt"/>
              </a:rPr>
              <a:t>tripomastigotes</a:t>
            </a:r>
            <a:r>
              <a:rPr lang="es-MX" sz="1800" dirty="0">
                <a:latin typeface="+mj-lt"/>
              </a:rPr>
              <a:t> y </a:t>
            </a:r>
            <a:r>
              <a:rPr lang="es-MX" sz="1800" dirty="0" err="1">
                <a:latin typeface="+mj-lt"/>
              </a:rPr>
              <a:t>amastigotes</a:t>
            </a:r>
            <a:r>
              <a:rPr lang="es-MX" sz="1800" dirty="0">
                <a:latin typeface="+mj-lt"/>
              </a:rPr>
              <a:t>  se utiliza en casos agudos y crónicos 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FD7614AB-C690-47CA-82D2-659296A628D6}"/>
              </a:ext>
            </a:extLst>
          </p:cNvPr>
          <p:cNvSpPr txBox="1">
            <a:spLocks/>
          </p:cNvSpPr>
          <p:nvPr/>
        </p:nvSpPr>
        <p:spPr>
          <a:xfrm>
            <a:off x="457200" y="975866"/>
            <a:ext cx="8229600" cy="5809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Chagas – Cuadro Agudo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945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CuadroTexto 51">
            <a:extLst>
              <a:ext uri="{FF2B5EF4-FFF2-40B4-BE49-F238E27FC236}">
                <a16:creationId xmlns:a16="http://schemas.microsoft.com/office/drawing/2014/main" id="{AF8D31AA-92A3-48F9-8B67-3F7C7056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666875"/>
            <a:ext cx="1566863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s-MX" sz="2400" b="1" dirty="0">
                <a:solidFill>
                  <a:schemeClr val="accent2">
                    <a:lumMod val="50000"/>
                  </a:schemeClr>
                </a:solidFill>
              </a:rPr>
              <a:t>28 casos </a:t>
            </a: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457200" y="764704"/>
            <a:ext cx="8229600" cy="5809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Miocardiopatía chagásica infantil  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universo de estudio -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40" y="1706160"/>
            <a:ext cx="6806520" cy="4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0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5542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47131"/>
            <a:ext cx="38719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764704"/>
            <a:ext cx="8229600" cy="5809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Miocardiopatía chagásica infantil 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17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764704"/>
            <a:ext cx="8229600" cy="5809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Miocardiopatía chagásica infantil 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0" y="1457849"/>
            <a:ext cx="7930080" cy="496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81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5630"/>
            <a:ext cx="7299255" cy="506832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764704"/>
            <a:ext cx="8229600" cy="5809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Miocardiopatía chagásica infantil 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96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764704"/>
            <a:ext cx="8229600" cy="5809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Miocardiopatía chagásica infantil 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5630"/>
            <a:ext cx="6952058" cy="484271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2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8F223-1153-4765-98B2-2C44C061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es-MX" sz="2800" dirty="0"/>
              <a:t>Tratamiento de 8 menores infectados con </a:t>
            </a:r>
            <a:r>
              <a:rPr lang="es-MX" sz="2800" i="1" dirty="0" err="1"/>
              <a:t>Trypanosoma</a:t>
            </a:r>
            <a:r>
              <a:rPr lang="es-MX" sz="2800" i="1" dirty="0"/>
              <a:t> </a:t>
            </a:r>
            <a:r>
              <a:rPr lang="es-MX" sz="2800" i="1" dirty="0" err="1"/>
              <a:t>cruzi</a:t>
            </a:r>
            <a:r>
              <a:rPr lang="es-MX" sz="2800" i="1" dirty="0"/>
              <a:t> </a:t>
            </a:r>
            <a:br>
              <a:rPr lang="es-MX" sz="2800" dirty="0"/>
            </a:br>
            <a:r>
              <a:rPr lang="es-MX" sz="2800" dirty="0"/>
              <a:t>con </a:t>
            </a:r>
            <a:r>
              <a:rPr lang="es-MX" sz="2800" dirty="0" err="1"/>
              <a:t>Benznidazol</a:t>
            </a:r>
            <a:endParaRPr lang="es-MX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F95F01-25CB-4805-B53F-7A44457A6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2643052"/>
            <a:ext cx="7344816" cy="3384376"/>
          </a:xfrm>
        </p:spPr>
        <p:txBody>
          <a:bodyPr>
            <a:normAutofit/>
          </a:bodyPr>
          <a:lstStyle/>
          <a:p>
            <a:pPr algn="l"/>
            <a:r>
              <a:rPr lang="es-MX" sz="2400" dirty="0">
                <a:solidFill>
                  <a:schemeClr val="tx1"/>
                </a:solidFill>
                <a:latin typeface="+mj-lt"/>
              </a:rPr>
              <a:t>2 con ECG y ECO normal pre y postratamiento</a:t>
            </a:r>
          </a:p>
          <a:p>
            <a:pPr algn="l"/>
            <a:r>
              <a:rPr lang="es-MX" sz="2400" dirty="0">
                <a:solidFill>
                  <a:schemeClr val="tx1"/>
                </a:solidFill>
                <a:latin typeface="+mj-lt"/>
              </a:rPr>
              <a:t>2 con ECG y ECO anormal pero sin afectaciones de la función ventricular pre y postratamiento</a:t>
            </a:r>
          </a:p>
          <a:p>
            <a:pPr algn="l"/>
            <a:r>
              <a:rPr lang="es-MX" sz="2400" dirty="0">
                <a:solidFill>
                  <a:schemeClr val="tx1"/>
                </a:solidFill>
                <a:latin typeface="+mj-lt"/>
              </a:rPr>
              <a:t>(uno de ellos seronegativo con </a:t>
            </a:r>
            <a:r>
              <a:rPr lang="es-MX" sz="2400" dirty="0" err="1">
                <a:solidFill>
                  <a:schemeClr val="tx1"/>
                </a:solidFill>
                <a:latin typeface="+mj-lt"/>
              </a:rPr>
              <a:t>Nifurtimox</a:t>
            </a:r>
            <a:r>
              <a:rPr lang="es-MX" sz="24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l"/>
            <a:r>
              <a:rPr lang="es-MX" sz="2400" dirty="0">
                <a:solidFill>
                  <a:schemeClr val="tx1"/>
                </a:solidFill>
                <a:latin typeface="+mj-lt"/>
              </a:rPr>
              <a:t>2 con ECG y ECO anormales pre y postratamiento con evolución desfavorable.</a:t>
            </a:r>
          </a:p>
          <a:p>
            <a:pPr algn="l"/>
            <a:r>
              <a:rPr lang="es-MX" sz="2400" dirty="0">
                <a:solidFill>
                  <a:schemeClr val="tx1"/>
                </a:solidFill>
                <a:latin typeface="+mj-lt"/>
              </a:rPr>
              <a:t>2 con ECG y ECO anormales pretratamiento y evolución a la normalidad postratamiento.  </a:t>
            </a:r>
          </a:p>
        </p:txBody>
      </p:sp>
    </p:spTree>
    <p:extLst>
      <p:ext uri="{BB962C8B-B14F-4D97-AF65-F5344CB8AC3E}">
        <p14:creationId xmlns:p14="http://schemas.microsoft.com/office/powerpoint/2010/main" val="42649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62025"/>
            <a:ext cx="3573463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ítulo 1">
            <a:extLst>
              <a:ext uri="{FF2B5EF4-FFF2-40B4-BE49-F238E27FC236}">
                <a16:creationId xmlns:a16="http://schemas.microsoft.com/office/drawing/2014/main" id="{E66D26B3-ABB5-4A32-8E49-17C246AB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1633539"/>
            <a:ext cx="4783138" cy="2011486"/>
          </a:xfrm>
        </p:spPr>
        <p:txBody>
          <a:bodyPr/>
          <a:lstStyle/>
          <a:p>
            <a:pPr eaLnBrk="1" hangingPunct="1">
              <a:defRPr/>
            </a:pPr>
            <a:br>
              <a:rPr lang="es-ES" altLang="es-MX" sz="2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altLang="es-MX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altLang="es-MX" sz="5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br>
              <a:rPr lang="es-ES" altLang="es-MX" sz="4800" b="1" i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MX" sz="24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68800FCA-A178-4296-BC44-2C5BE4FB0D35}"/>
              </a:ext>
            </a:extLst>
          </p:cNvPr>
          <p:cNvSpPr txBox="1">
            <a:spLocks/>
          </p:cNvSpPr>
          <p:nvPr/>
        </p:nvSpPr>
        <p:spPr bwMode="auto">
          <a:xfrm>
            <a:off x="1435100" y="485775"/>
            <a:ext cx="64008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endParaRPr lang="es-MX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4" y="3417097"/>
            <a:ext cx="2380018" cy="129541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85960"/>
            <a:ext cx="2380018" cy="129541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75" y="1552056"/>
            <a:ext cx="2631114" cy="1605425"/>
          </a:xfrm>
          <a:prstGeom prst="rect">
            <a:avLst/>
          </a:prstGeom>
        </p:spPr>
      </p:pic>
      <p:cxnSp>
        <p:nvCxnSpPr>
          <p:cNvPr id="3" name="2 Conector curvado"/>
          <p:cNvCxnSpPr>
            <a:stCxn id="6" idx="1"/>
            <a:endCxn id="4" idx="0"/>
          </p:cNvCxnSpPr>
          <p:nvPr/>
        </p:nvCxnSpPr>
        <p:spPr>
          <a:xfrm rot="10800000" flipV="1">
            <a:off x="1509783" y="2354769"/>
            <a:ext cx="1758092" cy="1062328"/>
          </a:xfrm>
          <a:prstGeom prst="curvedConnector2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curvado"/>
          <p:cNvCxnSpPr>
            <a:stCxn id="6" idx="3"/>
            <a:endCxn id="5" idx="0"/>
          </p:cNvCxnSpPr>
          <p:nvPr/>
        </p:nvCxnSpPr>
        <p:spPr>
          <a:xfrm>
            <a:off x="5898989" y="2354769"/>
            <a:ext cx="1879244" cy="931191"/>
          </a:xfrm>
          <a:prstGeom prst="curvedConnector2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mast">
            <a:extLst>
              <a:ext uri="{FF2B5EF4-FFF2-40B4-BE49-F238E27FC236}">
                <a16:creationId xmlns:a16="http://schemas.microsoft.com/office/drawing/2014/main" id="{F6973DF1-60DF-4C89-83A3-DF22E3485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50728"/>
            <a:ext cx="22320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7 Conector curvado">
            <a:extLst>
              <a:ext uri="{FF2B5EF4-FFF2-40B4-BE49-F238E27FC236}">
                <a16:creationId xmlns:a16="http://schemas.microsoft.com/office/drawing/2014/main" id="{C1177705-3175-4FC3-8605-77690D0E59B4}"/>
              </a:ext>
            </a:extLst>
          </p:cNvPr>
          <p:cNvCxnSpPr>
            <a:cxnSpLocks/>
          </p:cNvCxnSpPr>
          <p:nvPr/>
        </p:nvCxnSpPr>
        <p:spPr>
          <a:xfrm>
            <a:off x="5949567" y="1700808"/>
            <a:ext cx="942310" cy="41377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56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03641" y="1962829"/>
            <a:ext cx="5336717" cy="2932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Courier New" pitchFamily="49" charset="0"/>
              <a:buChar char="o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Cuadro clínico agudo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Courier New" pitchFamily="49" charset="0"/>
              <a:buChar char="o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Cuadro clínico crónico asintomático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Courier New" pitchFamily="49" charset="0"/>
              <a:buChar char="o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Cuadro clínico crónico sintomático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Miocarditis y Megas digestivos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BC3901-CF9A-4E38-8275-39A8FF71BA77}"/>
              </a:ext>
            </a:extLst>
          </p:cNvPr>
          <p:cNvSpPr txBox="1">
            <a:spLocks/>
          </p:cNvSpPr>
          <p:nvPr/>
        </p:nvSpPr>
        <p:spPr>
          <a:xfrm>
            <a:off x="457200" y="975866"/>
            <a:ext cx="8229600" cy="5809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Chagas – Cuadro Agudo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44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52" y="2924944"/>
            <a:ext cx="2286000" cy="265938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80926"/>
          </a:xfrm>
        </p:spPr>
        <p:txBody>
          <a:bodyPr/>
          <a:lstStyle/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Chagas – Cuadro Agudo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143397"/>
            <a:ext cx="4896544" cy="4525963"/>
          </a:xfrm>
        </p:spPr>
        <p:txBody>
          <a:bodyPr>
            <a:noAutofit/>
          </a:bodyPr>
          <a:lstStyle/>
          <a:p>
            <a:pPr marL="324000">
              <a:spcBef>
                <a:spcPts val="1200"/>
              </a:spcBef>
              <a:buClr>
                <a:srgbClr val="FFC000"/>
              </a:buClr>
            </a:pPr>
            <a:r>
              <a:rPr lang="es-MX" sz="1800" dirty="0">
                <a:latin typeface="+mj-lt"/>
              </a:rPr>
              <a:t> Su duración oscila entre 2 - 8 semanas.</a:t>
            </a:r>
          </a:p>
          <a:p>
            <a:pPr marL="324000">
              <a:spcBef>
                <a:spcPts val="1200"/>
              </a:spcBef>
              <a:buClr>
                <a:srgbClr val="FFC000"/>
              </a:buClr>
            </a:pPr>
            <a:r>
              <a:rPr lang="es-MX" sz="1800" dirty="0">
                <a:latin typeface="+mj-lt"/>
              </a:rPr>
              <a:t>Se caracteriza por alta </a:t>
            </a:r>
            <a:r>
              <a:rPr lang="es-MX" sz="1800" dirty="0" err="1">
                <a:latin typeface="+mj-lt"/>
              </a:rPr>
              <a:t>parasitemia</a:t>
            </a:r>
            <a:r>
              <a:rPr lang="es-MX" sz="1800" dirty="0">
                <a:latin typeface="+mj-lt"/>
              </a:rPr>
              <a:t> e invasión tisular.</a:t>
            </a:r>
          </a:p>
          <a:p>
            <a:pPr marL="324000">
              <a:spcBef>
                <a:spcPts val="1200"/>
              </a:spcBef>
              <a:buClr>
                <a:srgbClr val="FFC000"/>
              </a:buClr>
            </a:pPr>
            <a:r>
              <a:rPr lang="es-MX" sz="1800" dirty="0">
                <a:latin typeface="+mj-lt"/>
              </a:rPr>
              <a:t>Se aprecian los “signos de entrada” (5%):</a:t>
            </a:r>
            <a:br>
              <a:rPr lang="es-MX" sz="1800" dirty="0">
                <a:latin typeface="+mj-lt"/>
              </a:rPr>
            </a:br>
            <a:br>
              <a:rPr lang="es-MX" sz="1800" dirty="0">
                <a:latin typeface="+mj-lt"/>
              </a:rPr>
            </a:br>
            <a:r>
              <a:rPr lang="es-MX" sz="1800" dirty="0">
                <a:latin typeface="+mj-lt"/>
              </a:rPr>
              <a:t>Signo de </a:t>
            </a:r>
            <a:r>
              <a:rPr lang="es-MX" sz="1800" dirty="0" err="1">
                <a:latin typeface="+mj-lt"/>
              </a:rPr>
              <a:t>Romaña</a:t>
            </a:r>
            <a:r>
              <a:rPr lang="es-MX" sz="1800" dirty="0">
                <a:latin typeface="+mj-lt"/>
              </a:rPr>
              <a:t> y </a:t>
            </a:r>
            <a:br>
              <a:rPr lang="es-MX" sz="1800" dirty="0">
                <a:latin typeface="+mj-lt"/>
              </a:rPr>
            </a:br>
            <a:r>
              <a:rPr lang="es-MX" sz="1800" dirty="0" err="1">
                <a:latin typeface="+mj-lt"/>
              </a:rPr>
              <a:t>Chagoma</a:t>
            </a:r>
            <a:r>
              <a:rPr lang="es-MX" sz="1800" dirty="0">
                <a:latin typeface="+mj-lt"/>
              </a:rPr>
              <a:t> de inoculación</a:t>
            </a:r>
          </a:p>
          <a:p>
            <a:pPr marL="324000">
              <a:spcBef>
                <a:spcPts val="1200"/>
              </a:spcBef>
              <a:buClr>
                <a:srgbClr val="FFC000"/>
              </a:buClr>
            </a:pPr>
            <a:endParaRPr lang="es-MX" sz="1800" dirty="0">
              <a:latin typeface="+mj-lt"/>
            </a:endParaRPr>
          </a:p>
          <a:p>
            <a:pPr marL="324000">
              <a:spcBef>
                <a:spcPts val="1200"/>
              </a:spcBef>
              <a:buClr>
                <a:srgbClr val="FFC000"/>
              </a:buClr>
            </a:pPr>
            <a:r>
              <a:rPr lang="es-MX" sz="1800" dirty="0">
                <a:latin typeface="+mj-lt"/>
              </a:rPr>
              <a:t>Se manifiesta con fiebre, cefalea, </a:t>
            </a:r>
            <a:r>
              <a:rPr lang="es-MX" sz="1800" dirty="0" err="1">
                <a:latin typeface="+mj-lt"/>
              </a:rPr>
              <a:t>linfadenopatías</a:t>
            </a:r>
            <a:r>
              <a:rPr lang="es-MX" sz="1800" dirty="0">
                <a:latin typeface="+mj-lt"/>
              </a:rPr>
              <a:t> y mal estado general.</a:t>
            </a:r>
          </a:p>
          <a:p>
            <a:pPr marL="0" indent="0">
              <a:spcBef>
                <a:spcPts val="1200"/>
              </a:spcBef>
              <a:buClr>
                <a:srgbClr val="FFC000"/>
              </a:buClr>
              <a:buNone/>
            </a:pPr>
            <a:br>
              <a:rPr lang="es-MX" sz="1800" dirty="0">
                <a:latin typeface="+mj-lt"/>
              </a:rPr>
            </a:br>
            <a:r>
              <a:rPr lang="es-MX" sz="1800" dirty="0">
                <a:latin typeface="+mj-lt"/>
              </a:rPr>
              <a:t>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39" y="1247899"/>
            <a:ext cx="1998313" cy="145471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94" y="5085184"/>
            <a:ext cx="2051810" cy="1515804"/>
          </a:xfrm>
          <a:prstGeom prst="rect">
            <a:avLst/>
          </a:prstGeom>
        </p:spPr>
      </p:pic>
      <p:cxnSp>
        <p:nvCxnSpPr>
          <p:cNvPr id="9" name="8 Conector recto de flecha"/>
          <p:cNvCxnSpPr/>
          <p:nvPr/>
        </p:nvCxnSpPr>
        <p:spPr>
          <a:xfrm>
            <a:off x="4716016" y="2348880"/>
            <a:ext cx="2088232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cxnSpLocks/>
          </p:cNvCxnSpPr>
          <p:nvPr/>
        </p:nvCxnSpPr>
        <p:spPr>
          <a:xfrm>
            <a:off x="2699792" y="3987855"/>
            <a:ext cx="4306612" cy="25044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7812360" y="4149081"/>
            <a:ext cx="504056" cy="178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9" name="18 Conector recto de flecha"/>
          <p:cNvCxnSpPr>
            <a:cxnSpLocks/>
          </p:cNvCxnSpPr>
          <p:nvPr/>
        </p:nvCxnSpPr>
        <p:spPr>
          <a:xfrm>
            <a:off x="3203848" y="4327513"/>
            <a:ext cx="1750746" cy="73755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3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074472"/>
            <a:ext cx="75247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441568"/>
            <a:ext cx="2689225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41568"/>
            <a:ext cx="1731963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0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326896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es-MX" sz="2000" dirty="0">
                <a:latin typeface="+mj-lt"/>
              </a:rPr>
              <a:t>Pacientes en fase clínica de duración variable, detectable solo por serología. 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es-MX" sz="2000" dirty="0">
                <a:latin typeface="+mj-lt"/>
              </a:rPr>
              <a:t>Constituyen un riesgo en la transmisión vectorial, transfusional  y materno-fetal.</a:t>
            </a:r>
          </a:p>
          <a:p>
            <a:endParaRPr lang="es-MX" sz="2000" dirty="0">
              <a:latin typeface="+mj-lt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367BB69F-333C-4E53-B73C-B41E2A86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80926"/>
          </a:xfrm>
        </p:spPr>
        <p:txBody>
          <a:bodyPr/>
          <a:lstStyle/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Chagas – Cuadro Crónico Asintomático</a:t>
            </a:r>
          </a:p>
        </p:txBody>
      </p:sp>
      <p:pic>
        <p:nvPicPr>
          <p:cNvPr id="4" name="Picture 3" descr="monochromal_antibody">
            <a:extLst>
              <a:ext uri="{FF2B5EF4-FFF2-40B4-BE49-F238E27FC236}">
                <a16:creationId xmlns:a16="http://schemas.microsoft.com/office/drawing/2014/main" id="{8C05617C-6E49-48F6-9B79-AEA7CBA2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t="4445" r="16000" b="10222"/>
          <a:stretch>
            <a:fillRect/>
          </a:stretch>
        </p:blipFill>
        <p:spPr bwMode="auto">
          <a:xfrm>
            <a:off x="3419872" y="3933056"/>
            <a:ext cx="2431504" cy="20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1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4397482" cy="4536504"/>
          </a:xfrm>
          <a:ln>
            <a:solidFill>
              <a:srgbClr val="FF0000"/>
            </a:solidFill>
            <a:prstDash val="sysDash"/>
          </a:ln>
        </p:spPr>
        <p:txBody>
          <a:bodyPr>
            <a:normAutofit fontScale="62500" lnSpcReduction="20000"/>
          </a:bodyPr>
          <a:lstStyle/>
          <a:p>
            <a:pPr lvl="0">
              <a:buClr>
                <a:srgbClr val="FF0000"/>
              </a:buClr>
            </a:pPr>
            <a:r>
              <a:rPr lang="es-MX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Corazón. Miocardiopatía. </a:t>
            </a:r>
            <a:br>
              <a:rPr lang="es-MX" sz="2300" dirty="0">
                <a:latin typeface="+mj-lt"/>
              </a:rPr>
            </a:br>
            <a:endParaRPr lang="es-MX" sz="2300" dirty="0">
              <a:latin typeface="+mj-lt"/>
            </a:endParaRPr>
          </a:p>
          <a:p>
            <a:pPr lvl="0">
              <a:buClr>
                <a:srgbClr val="FF0000"/>
              </a:buClr>
            </a:pPr>
            <a:r>
              <a:rPr lang="es-MX" sz="2600" dirty="0">
                <a:latin typeface="+mj-lt"/>
              </a:rPr>
              <a:t>Compromiso visceral irreversible. </a:t>
            </a:r>
          </a:p>
          <a:p>
            <a:pPr lvl="0">
              <a:buClr>
                <a:srgbClr val="FF0000"/>
              </a:buClr>
            </a:pPr>
            <a:r>
              <a:rPr lang="es-MX" sz="2600" dirty="0">
                <a:latin typeface="+mj-lt"/>
              </a:rPr>
              <a:t>Miocardiopatía dilatada con arritmias severas.</a:t>
            </a:r>
          </a:p>
          <a:p>
            <a:pPr lvl="0">
              <a:buClr>
                <a:srgbClr val="FF0000"/>
              </a:buClr>
            </a:pPr>
            <a:r>
              <a:rPr lang="es-MX" sz="2600" dirty="0">
                <a:latin typeface="+mj-lt"/>
              </a:rPr>
              <a:t>Insuficiencia Cardíaca Congestiva</a:t>
            </a:r>
          </a:p>
          <a:p>
            <a:pPr>
              <a:buClr>
                <a:srgbClr val="FF0000"/>
              </a:buClr>
              <a:buSzPct val="100000"/>
            </a:pPr>
            <a:r>
              <a:rPr lang="es-MX" sz="2600" dirty="0">
                <a:latin typeface="+mj-lt"/>
              </a:rPr>
              <a:t>Disnea progresiva, palpitaciones, taquicardia, algias precordiales, edema de miembros inferiores.</a:t>
            </a:r>
          </a:p>
          <a:p>
            <a:pPr>
              <a:buClr>
                <a:srgbClr val="FF0000"/>
              </a:buClr>
              <a:buSzPct val="100000"/>
            </a:pPr>
            <a:r>
              <a:rPr lang="es-MX" sz="2600" dirty="0">
                <a:latin typeface="+mj-lt"/>
              </a:rPr>
              <a:t>Alteraciones de conducción en ECG: bloqueo incompleto de la rama derecha del Haz de </a:t>
            </a:r>
            <a:r>
              <a:rPr lang="es-MX" sz="2600" dirty="0" err="1">
                <a:latin typeface="+mj-lt"/>
              </a:rPr>
              <a:t>His</a:t>
            </a:r>
            <a:r>
              <a:rPr lang="es-MX" sz="2600" dirty="0">
                <a:latin typeface="+mj-lt"/>
              </a:rPr>
              <a:t> (BIRDHH), con </a:t>
            </a:r>
            <a:r>
              <a:rPr lang="es-MX" sz="2600" dirty="0" err="1">
                <a:latin typeface="+mj-lt"/>
              </a:rPr>
              <a:t>hemibloqueo</a:t>
            </a:r>
            <a:r>
              <a:rPr lang="es-MX" sz="2600" dirty="0">
                <a:latin typeface="+mj-lt"/>
              </a:rPr>
              <a:t> anterior izquierdo y extrasístoles ventriculares.</a:t>
            </a:r>
          </a:p>
          <a:p>
            <a:pPr>
              <a:buClr>
                <a:srgbClr val="FF0000"/>
              </a:buClr>
              <a:buSzPct val="100000"/>
            </a:pPr>
            <a:r>
              <a:rPr lang="es-MX" sz="2600" dirty="0">
                <a:latin typeface="+mj-lt"/>
              </a:rPr>
              <a:t>Bloqueo </a:t>
            </a:r>
            <a:r>
              <a:rPr lang="es-MX" sz="2600" dirty="0" err="1">
                <a:latin typeface="+mj-lt"/>
              </a:rPr>
              <a:t>auriculo</a:t>
            </a:r>
            <a:r>
              <a:rPr lang="es-MX" sz="2600" dirty="0">
                <a:latin typeface="+mj-lt"/>
              </a:rPr>
              <a:t>-ventricular incompleto/ completo.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es-MX" sz="2600" dirty="0">
              <a:latin typeface="+mj-lt"/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es-MX" sz="2600" dirty="0" err="1">
                <a:latin typeface="+mj-lt"/>
              </a:rPr>
              <a:t>Tx</a:t>
            </a:r>
            <a:r>
              <a:rPr lang="es-MX" sz="2600" dirty="0">
                <a:latin typeface="+mj-lt"/>
              </a:rPr>
              <a:t>. </a:t>
            </a:r>
            <a:r>
              <a:rPr lang="es-MX" sz="2600" dirty="0" err="1">
                <a:latin typeface="+mj-lt"/>
              </a:rPr>
              <a:t>Antiarritmicos</a:t>
            </a:r>
            <a:r>
              <a:rPr lang="es-MX" sz="2600" dirty="0">
                <a:latin typeface="+mj-lt"/>
              </a:rPr>
              <a:t>, Marcapaso, </a:t>
            </a:r>
            <a:r>
              <a:rPr lang="es-MX" sz="2600" dirty="0" err="1">
                <a:latin typeface="+mj-lt"/>
              </a:rPr>
              <a:t>Cardiodesfibrilador</a:t>
            </a:r>
            <a:r>
              <a:rPr lang="es-MX" sz="2600" dirty="0">
                <a:latin typeface="+mj-lt"/>
              </a:rPr>
              <a:t> y </a:t>
            </a:r>
            <a:r>
              <a:rPr lang="es-MX" sz="2600" dirty="0" err="1">
                <a:latin typeface="+mj-lt"/>
              </a:rPr>
              <a:t>Transplante</a:t>
            </a:r>
            <a:r>
              <a:rPr lang="es-MX" sz="2600" dirty="0">
                <a:latin typeface="+mj-lt"/>
              </a:rPr>
              <a:t>.</a:t>
            </a:r>
          </a:p>
          <a:p>
            <a:endParaRPr lang="es-MX" sz="1800" dirty="0">
              <a:latin typeface="+mj-lt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48" y="1556792"/>
            <a:ext cx="4423709" cy="237626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80926"/>
          </a:xfrm>
        </p:spPr>
        <p:txBody>
          <a:bodyPr/>
          <a:lstStyle/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Chagas – Cuadros Crónicos Sintomáticos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6" descr="aneurisma-ap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745" y="4399070"/>
            <a:ext cx="146254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1D58B0C-E447-4C29-84F0-6384AC18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4894" y="3933056"/>
            <a:ext cx="159077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Ñ">
            <a:extLst>
              <a:ext uri="{FF2B5EF4-FFF2-40B4-BE49-F238E27FC236}">
                <a16:creationId xmlns:a16="http://schemas.microsoft.com/office/drawing/2014/main" id="{8167D4F1-8B3A-4741-9A96-CD1B04906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3192" r="2460" b="9151"/>
          <a:stretch>
            <a:fillRect/>
          </a:stretch>
        </p:blipFill>
        <p:spPr bwMode="auto">
          <a:xfrm>
            <a:off x="7476653" y="4725144"/>
            <a:ext cx="1512168" cy="20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F06DB07-AE14-4A89-A051-9C9B70734D92}"/>
              </a:ext>
            </a:extLst>
          </p:cNvPr>
          <p:cNvSpPr txBox="1"/>
          <p:nvPr/>
        </p:nvSpPr>
        <p:spPr>
          <a:xfrm>
            <a:off x="6163354" y="590863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Aneurisma</a:t>
            </a:r>
          </a:p>
        </p:txBody>
      </p:sp>
    </p:spTree>
    <p:extLst>
      <p:ext uri="{BB962C8B-B14F-4D97-AF65-F5344CB8AC3E}">
        <p14:creationId xmlns:p14="http://schemas.microsoft.com/office/powerpoint/2010/main" val="256255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24386" y="1700808"/>
            <a:ext cx="4245684" cy="2232248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MX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Esófago</a:t>
            </a:r>
          </a:p>
          <a:p>
            <a:pPr>
              <a:lnSpc>
                <a:spcPct val="120000"/>
              </a:lnSpc>
            </a:pPr>
            <a:r>
              <a:rPr lang="es-MX" sz="1800" dirty="0">
                <a:latin typeface="+mj-lt"/>
              </a:rPr>
              <a:t>Odinofagia</a:t>
            </a:r>
            <a:br>
              <a:rPr lang="es-MX" sz="1800" dirty="0">
                <a:latin typeface="+mj-lt"/>
              </a:rPr>
            </a:br>
            <a:r>
              <a:rPr lang="es-MX" sz="1800" dirty="0">
                <a:latin typeface="+mj-lt"/>
              </a:rPr>
              <a:t>Disfagia inicial a sólidos y posteriormente a líquidos </a:t>
            </a:r>
          </a:p>
          <a:p>
            <a:pPr>
              <a:lnSpc>
                <a:spcPct val="120000"/>
              </a:lnSpc>
            </a:pPr>
            <a:endParaRPr lang="es-MX" sz="18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s-MX" sz="1800" dirty="0" err="1">
                <a:latin typeface="+mj-lt"/>
              </a:rPr>
              <a:t>Tx</a:t>
            </a:r>
            <a:r>
              <a:rPr lang="es-MX" sz="1800" dirty="0">
                <a:latin typeface="+mj-lt"/>
              </a:rPr>
              <a:t>. Cardiomiotomía de Heller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93962"/>
            <a:ext cx="2249014" cy="28083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80926"/>
          </a:xfrm>
        </p:spPr>
        <p:txBody>
          <a:bodyPr/>
          <a:lstStyle/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Chagas – Cuadros Crónicos Sintomáticos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Megaesófago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  <a14:imgEffect>
                      <a14:brightnessContrast bright="1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38326"/>
            <a:ext cx="2885026" cy="209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72791E4-C715-458A-B8DC-B715000F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055"/>
                    </a14:imgEffect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57" y="3942928"/>
            <a:ext cx="1629253" cy="2636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38929-80AE-4EDA-870D-C7D054C2496D}"/>
              </a:ext>
            </a:extLst>
          </p:cNvPr>
          <p:cNvSpPr txBox="1"/>
          <p:nvPr/>
        </p:nvSpPr>
        <p:spPr>
          <a:xfrm>
            <a:off x="5004048" y="5877272"/>
            <a:ext cx="207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Cortesia</a:t>
            </a:r>
            <a:r>
              <a:rPr lang="es-MX" dirty="0"/>
              <a:t> Dr. Paredes</a:t>
            </a:r>
          </a:p>
        </p:txBody>
      </p:sp>
    </p:spTree>
    <p:extLst>
      <p:ext uri="{BB962C8B-B14F-4D97-AF65-F5344CB8AC3E}">
        <p14:creationId xmlns:p14="http://schemas.microsoft.com/office/powerpoint/2010/main" val="196952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44216"/>
            <a:ext cx="4258816" cy="1612776"/>
          </a:xfrm>
          <a:ln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s-MX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Colon</a:t>
            </a:r>
          </a:p>
          <a:p>
            <a:pPr marL="0" indent="0">
              <a:buNone/>
            </a:pPr>
            <a:r>
              <a:rPr lang="es-MX" sz="1800" dirty="0">
                <a:latin typeface="+mj-lt"/>
              </a:rPr>
              <a:t>     Constipación de 2 a 3 semanas,</a:t>
            </a:r>
          </a:p>
          <a:p>
            <a:pPr marL="0" indent="0">
              <a:buNone/>
            </a:pPr>
            <a:r>
              <a:rPr lang="es-MX" sz="1800" dirty="0">
                <a:latin typeface="+mj-lt"/>
              </a:rPr>
              <a:t>     </a:t>
            </a:r>
            <a:r>
              <a:rPr lang="es-MX" sz="1800" dirty="0" err="1">
                <a:latin typeface="+mj-lt"/>
              </a:rPr>
              <a:t>volvulus</a:t>
            </a:r>
            <a:r>
              <a:rPr lang="es-MX" sz="1800" dirty="0">
                <a:latin typeface="+mj-lt"/>
              </a:rPr>
              <a:t> intestinal, fecaloma.</a:t>
            </a:r>
            <a:br>
              <a:rPr lang="es-MX" sz="1800" dirty="0">
                <a:latin typeface="+mj-lt"/>
              </a:rPr>
            </a:br>
            <a:r>
              <a:rPr lang="es-MX" sz="1800" dirty="0">
                <a:latin typeface="+mj-lt"/>
              </a:rPr>
              <a:t>     </a:t>
            </a:r>
            <a:r>
              <a:rPr lang="es-MX" sz="1800" dirty="0" err="1">
                <a:latin typeface="+mj-lt"/>
              </a:rPr>
              <a:t>Tx</a:t>
            </a:r>
            <a:r>
              <a:rPr lang="es-MX" sz="1800" dirty="0">
                <a:latin typeface="+mj-lt"/>
              </a:rPr>
              <a:t>. Resección del área afectada</a:t>
            </a:r>
            <a:r>
              <a:rPr lang="es-MX" sz="20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s-MX" sz="1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79251" y="763488"/>
            <a:ext cx="8229600" cy="580926"/>
          </a:xfrm>
        </p:spPr>
        <p:txBody>
          <a:bodyPr/>
          <a:lstStyle/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Chagas – Cuadros Crónicos</a:t>
            </a:r>
            <a:b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Megacolon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495482" cy="50644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5" descr="C:\Users\HP\Desktop\IMAGENES 2010\IMAGENES MARTHA\MEGACOLON2.jpg">
            <a:extLst>
              <a:ext uri="{FF2B5EF4-FFF2-40B4-BE49-F238E27FC236}">
                <a16:creationId xmlns:a16="http://schemas.microsoft.com/office/drawing/2014/main" id="{2B7DB5B7-1708-44BF-BB26-486BEA94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46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4" y="3488855"/>
            <a:ext cx="4084508" cy="2807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7437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323</Words>
  <Application>Microsoft Office PowerPoint</Application>
  <PresentationFormat>Presentación en pantalla (4:3)</PresentationFormat>
  <Paragraphs>66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MS PGothic</vt:lpstr>
      <vt:lpstr>Arial</vt:lpstr>
      <vt:lpstr>Calibri</vt:lpstr>
      <vt:lpstr>Courier New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Chagas – Cuadro Agudo</vt:lpstr>
      <vt:lpstr>Presentación de PowerPoint</vt:lpstr>
      <vt:lpstr>Chagas – Cuadro Crónico Asintomático</vt:lpstr>
      <vt:lpstr>Chagas – Cuadros Crónicos Sintomáticos </vt:lpstr>
      <vt:lpstr>Chagas – Cuadros Crónicos Sintomáticos Megaesófago</vt:lpstr>
      <vt:lpstr>Chagas – Cuadros Crónicos Megacolon</vt:lpstr>
      <vt:lpstr>Chagas – Complicaciones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Tratamiento de 8 menores infectados con Trypanosoma cruzi  con Benznidazol</vt:lpstr>
      <vt:lpstr>    ¡GRACIAS! </vt:lpstr>
    </vt:vector>
  </TitlesOfParts>
  <Company>UNAM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 de Chagas Cuadros clínicos y tratamiento</dc:title>
  <dc:creator>Dra. Teresa Uribarren Berrueta</dc:creator>
  <cp:keywords>Paz María Salazar  Schettino</cp:keywords>
  <cp:lastModifiedBy>pazmar</cp:lastModifiedBy>
  <cp:revision>73</cp:revision>
  <dcterms:created xsi:type="dcterms:W3CDTF">2018-04-16T06:29:22Z</dcterms:created>
  <dcterms:modified xsi:type="dcterms:W3CDTF">2018-04-25T17:16:48Z</dcterms:modified>
</cp:coreProperties>
</file>