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10" r:id="rId2"/>
    <p:sldId id="272" r:id="rId3"/>
    <p:sldId id="327" r:id="rId4"/>
    <p:sldId id="415" r:id="rId5"/>
    <p:sldId id="416" r:id="rId6"/>
    <p:sldId id="368" r:id="rId7"/>
    <p:sldId id="369" r:id="rId8"/>
    <p:sldId id="339" r:id="rId9"/>
    <p:sldId id="283" r:id="rId10"/>
    <p:sldId id="370" r:id="rId11"/>
    <p:sldId id="372" r:id="rId12"/>
    <p:sldId id="374" r:id="rId13"/>
    <p:sldId id="284" r:id="rId14"/>
    <p:sldId id="285" r:id="rId15"/>
    <p:sldId id="286" r:id="rId16"/>
    <p:sldId id="347" r:id="rId17"/>
    <p:sldId id="348" r:id="rId18"/>
    <p:sldId id="375" r:id="rId19"/>
    <p:sldId id="367" r:id="rId20"/>
    <p:sldId id="291" r:id="rId21"/>
    <p:sldId id="408" r:id="rId22"/>
    <p:sldId id="409" r:id="rId23"/>
    <p:sldId id="410" r:id="rId24"/>
    <p:sldId id="411" r:id="rId25"/>
    <p:sldId id="412" r:id="rId26"/>
    <p:sldId id="413" r:id="rId27"/>
    <p:sldId id="297" r:id="rId28"/>
    <p:sldId id="311" r:id="rId29"/>
    <p:sldId id="312" r:id="rId30"/>
    <p:sldId id="299" r:id="rId31"/>
    <p:sldId id="300" r:id="rId32"/>
    <p:sldId id="414" r:id="rId33"/>
    <p:sldId id="384" r:id="rId34"/>
    <p:sldId id="386" r:id="rId35"/>
    <p:sldId id="388" r:id="rId36"/>
    <p:sldId id="381" r:id="rId37"/>
    <p:sldId id="383" r:id="rId38"/>
    <p:sldId id="395" r:id="rId39"/>
    <p:sldId id="401" r:id="rId40"/>
    <p:sldId id="407" r:id="rId41"/>
  </p:sldIdLst>
  <p:sldSz cx="9144000" cy="6858000" type="screen4x3"/>
  <p:notesSz cx="6858000" cy="9144000"/>
  <p:defaultTextStyle>
    <a:defPPr>
      <a:defRPr lang="en-US"/>
    </a:defPPr>
    <a:lvl1pPr algn="r" defTabSz="457200" rtl="0" eaLnBrk="0" fontAlgn="base" hangingPunct="0">
      <a:spcBef>
        <a:spcPct val="0"/>
      </a:spcBef>
      <a:spcAft>
        <a:spcPct val="0"/>
      </a:spcAft>
      <a:defRPr sz="2000" b="1" kern="1200">
        <a:solidFill>
          <a:srgbClr val="6591B2"/>
        </a:solidFill>
        <a:latin typeface="Verdana" pitchFamily="34" charset="0"/>
        <a:ea typeface="MS PGothic" pitchFamily="34" charset="-128"/>
        <a:cs typeface="+mn-cs"/>
      </a:defRPr>
    </a:lvl1pPr>
    <a:lvl2pPr marL="457200" algn="r" defTabSz="457200" rtl="0" eaLnBrk="0" fontAlgn="base" hangingPunct="0">
      <a:spcBef>
        <a:spcPct val="0"/>
      </a:spcBef>
      <a:spcAft>
        <a:spcPct val="0"/>
      </a:spcAft>
      <a:defRPr sz="2000" b="1" kern="1200">
        <a:solidFill>
          <a:srgbClr val="6591B2"/>
        </a:solidFill>
        <a:latin typeface="Verdana" pitchFamily="34" charset="0"/>
        <a:ea typeface="MS PGothic" pitchFamily="34" charset="-128"/>
        <a:cs typeface="+mn-cs"/>
      </a:defRPr>
    </a:lvl2pPr>
    <a:lvl3pPr marL="914400" algn="r" defTabSz="457200" rtl="0" eaLnBrk="0" fontAlgn="base" hangingPunct="0">
      <a:spcBef>
        <a:spcPct val="0"/>
      </a:spcBef>
      <a:spcAft>
        <a:spcPct val="0"/>
      </a:spcAft>
      <a:defRPr sz="2000" b="1" kern="1200">
        <a:solidFill>
          <a:srgbClr val="6591B2"/>
        </a:solidFill>
        <a:latin typeface="Verdana" pitchFamily="34" charset="0"/>
        <a:ea typeface="MS PGothic" pitchFamily="34" charset="-128"/>
        <a:cs typeface="+mn-cs"/>
      </a:defRPr>
    </a:lvl3pPr>
    <a:lvl4pPr marL="1371600" algn="r" defTabSz="457200" rtl="0" eaLnBrk="0" fontAlgn="base" hangingPunct="0">
      <a:spcBef>
        <a:spcPct val="0"/>
      </a:spcBef>
      <a:spcAft>
        <a:spcPct val="0"/>
      </a:spcAft>
      <a:defRPr sz="2000" b="1" kern="1200">
        <a:solidFill>
          <a:srgbClr val="6591B2"/>
        </a:solidFill>
        <a:latin typeface="Verdana" pitchFamily="34" charset="0"/>
        <a:ea typeface="MS PGothic" pitchFamily="34" charset="-128"/>
        <a:cs typeface="+mn-cs"/>
      </a:defRPr>
    </a:lvl4pPr>
    <a:lvl5pPr marL="1828800" algn="r" defTabSz="457200" rtl="0" eaLnBrk="0" fontAlgn="base" hangingPunct="0">
      <a:spcBef>
        <a:spcPct val="0"/>
      </a:spcBef>
      <a:spcAft>
        <a:spcPct val="0"/>
      </a:spcAft>
      <a:defRPr sz="2000" b="1" kern="1200">
        <a:solidFill>
          <a:srgbClr val="6591B2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rgbClr val="6591B2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rgbClr val="6591B2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rgbClr val="6591B2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rgbClr val="6591B2"/>
        </a:solidFill>
        <a:latin typeface="Verdan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C41C"/>
    <a:srgbClr val="CD0920"/>
    <a:srgbClr val="9F1520"/>
    <a:srgbClr val="5F5E5B"/>
    <a:srgbClr val="4B4B48"/>
    <a:srgbClr val="009F3A"/>
    <a:srgbClr val="99151F"/>
    <a:srgbClr val="BACFD7"/>
    <a:srgbClr val="0B3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94660" autoAdjust="0"/>
  </p:normalViewPr>
  <p:slideViewPr>
    <p:cSldViewPr snapToObjects="1">
      <p:cViewPr varScale="1">
        <p:scale>
          <a:sx n="83" d="100"/>
          <a:sy n="83" d="100"/>
        </p:scale>
        <p:origin x="-13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52"/>
    </p:cViewPr>
  </p:sorterViewPr>
  <p:notesViewPr>
    <p:cSldViewPr snapToObjects="1">
      <p:cViewPr varScale="1">
        <p:scale>
          <a:sx n="80" d="100"/>
          <a:sy n="80" d="100"/>
        </p:scale>
        <p:origin x="-1974" y="-84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34795259152099"/>
          <c:y val="9.4730231467956602E-2"/>
          <c:w val="0.648379052369078"/>
          <c:h val="0.806841046277665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0 - 2 años</c:v>
                </c:pt>
              </c:strCache>
            </c:strRef>
          </c:tx>
          <c:spPr>
            <a:solidFill>
              <a:schemeClr val="accent1"/>
            </a:solidFill>
            <a:ln w="12653">
              <a:solidFill>
                <a:srgbClr val="CCFFFF"/>
              </a:solidFill>
              <a:prstDash val="solid"/>
            </a:ln>
          </c:spPr>
          <c:invertIfNegative val="0"/>
          <c:dLbls>
            <c:spPr>
              <a:noFill/>
              <a:ln w="25306">
                <a:noFill/>
              </a:ln>
            </c:spPr>
            <c:txPr>
              <a:bodyPr/>
              <a:lstStyle/>
              <a:p>
                <a:pPr>
                  <a:defRPr sz="1793" b="1" i="0" u="none" strike="noStrike" baseline="0">
                    <a:solidFill>
                      <a:srgbClr val="CCFFFF"/>
                    </a:solidFill>
                    <a:latin typeface="Tahoma"/>
                    <a:ea typeface="Tahoma"/>
                    <a:cs typeface="Tahom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Grupo de edad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29-4C4F-B079-D62AB5422B2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2- 6 años</c:v>
                </c:pt>
              </c:strCache>
            </c:strRef>
          </c:tx>
          <c:spPr>
            <a:solidFill>
              <a:schemeClr val="accent2"/>
            </a:solidFill>
            <a:ln w="12653">
              <a:solidFill>
                <a:srgbClr val="CCFFFF"/>
              </a:solidFill>
              <a:prstDash val="solid"/>
            </a:ln>
          </c:spPr>
          <c:invertIfNegative val="0"/>
          <c:dLbls>
            <c:spPr>
              <a:noFill/>
              <a:ln w="25306">
                <a:noFill/>
              </a:ln>
            </c:spPr>
            <c:txPr>
              <a:bodyPr/>
              <a:lstStyle/>
              <a:p>
                <a:pPr>
                  <a:defRPr sz="1793" b="1" i="0" u="none" strike="noStrike" baseline="0">
                    <a:solidFill>
                      <a:srgbClr val="CCFFFF"/>
                    </a:solidFill>
                    <a:latin typeface="Tahoma"/>
                    <a:ea typeface="Tahoma"/>
                    <a:cs typeface="Tahom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Grupo de edad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D29-4C4F-B079-D62AB5422B2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6 - 12 años</c:v>
                </c:pt>
              </c:strCache>
            </c:strRef>
          </c:tx>
          <c:spPr>
            <a:solidFill>
              <a:schemeClr val="hlink"/>
            </a:solidFill>
            <a:ln w="12653">
              <a:solidFill>
                <a:srgbClr val="CCFFFF"/>
              </a:solidFill>
              <a:prstDash val="solid"/>
            </a:ln>
          </c:spPr>
          <c:invertIfNegative val="0"/>
          <c:dLbls>
            <c:spPr>
              <a:noFill/>
              <a:ln w="25306">
                <a:noFill/>
              </a:ln>
            </c:spPr>
            <c:txPr>
              <a:bodyPr/>
              <a:lstStyle/>
              <a:p>
                <a:pPr>
                  <a:defRPr sz="1793" b="1" i="0" u="none" strike="noStrike" baseline="0">
                    <a:solidFill>
                      <a:srgbClr val="CCFFFF"/>
                    </a:solidFill>
                    <a:latin typeface="Tahoma"/>
                    <a:ea typeface="Tahoma"/>
                    <a:cs typeface="Tahom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Grupo de edad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D29-4C4F-B079-D62AB5422B2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&gt; 12 años</c:v>
                </c:pt>
              </c:strCache>
            </c:strRef>
          </c:tx>
          <c:spPr>
            <a:solidFill>
              <a:schemeClr val="folHlink"/>
            </a:solidFill>
            <a:ln w="12653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5306">
                <a:noFill/>
              </a:ln>
            </c:spPr>
            <c:txPr>
              <a:bodyPr/>
              <a:lstStyle/>
              <a:p>
                <a:pPr>
                  <a:defRPr sz="1793" b="1" i="0" u="none" strike="noStrike" baseline="0">
                    <a:solidFill>
                      <a:srgbClr val="CCFFFF"/>
                    </a:solidFill>
                    <a:latin typeface="Tahoma"/>
                    <a:ea typeface="Tahoma"/>
                    <a:cs typeface="Tahoma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Grupo de edad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D29-4C4F-B079-D62AB5422B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398400"/>
        <c:axId val="209412480"/>
      </c:barChart>
      <c:catAx>
        <c:axId val="209398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653">
            <a:solidFill>
              <a:srgbClr val="CCFFFF"/>
            </a:solidFill>
            <a:prstDash val="solid"/>
          </a:ln>
        </c:spPr>
        <c:txPr>
          <a:bodyPr rot="0" vert="horz"/>
          <a:lstStyle/>
          <a:p>
            <a:pPr>
              <a:defRPr sz="1793" b="1" i="0" u="none" strike="noStrike" baseline="0">
                <a:solidFill>
                  <a:srgbClr val="CCFFFF"/>
                </a:solidFill>
                <a:latin typeface="Tahoma"/>
                <a:ea typeface="Tahoma"/>
                <a:cs typeface="Tahoma"/>
              </a:defRPr>
            </a:pPr>
            <a:endParaRPr lang="es-MX"/>
          </a:p>
        </c:txPr>
        <c:crossAx val="2094124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9412480"/>
        <c:scaling>
          <c:orientation val="minMax"/>
          <c:max val="12"/>
        </c:scaling>
        <c:delete val="0"/>
        <c:axPos val="l"/>
        <c:majorGridlines>
          <c:spPr>
            <a:ln w="12653">
              <a:solidFill>
                <a:srgbClr val="CCFFFF"/>
              </a:solidFill>
              <a:prstDash val="solid"/>
            </a:ln>
          </c:spPr>
        </c:majorGridlines>
        <c:title>
          <c:tx>
            <c:rich>
              <a:bodyPr rot="0" vert="wordArtVert"/>
              <a:lstStyle/>
              <a:p>
                <a:pPr algn="ctr">
                  <a:defRPr sz="1793" b="1" i="0" u="none" strike="noStrike" baseline="0">
                    <a:solidFill>
                      <a:srgbClr val="CCFFFF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s-ES"/>
                  <a:t>Num. Casos</a:t>
                </a:r>
              </a:p>
            </c:rich>
          </c:tx>
          <c:layout>
            <c:manualLayout>
              <c:xMode val="edge"/>
              <c:yMode val="edge"/>
              <c:x val="1.3715710723192E-2"/>
              <c:y val="0.15090543259557401"/>
            </c:manualLayout>
          </c:layout>
          <c:overlay val="0"/>
          <c:spPr>
            <a:noFill/>
            <a:ln w="25306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12653">
            <a:solidFill>
              <a:srgbClr val="CCFFFF"/>
            </a:solidFill>
            <a:prstDash val="solid"/>
          </a:ln>
        </c:spPr>
        <c:txPr>
          <a:bodyPr rot="0" vert="horz"/>
          <a:lstStyle/>
          <a:p>
            <a:pPr>
              <a:defRPr sz="1793" b="1" i="0" u="none" strike="noStrike" baseline="0">
                <a:solidFill>
                  <a:srgbClr val="CCFFFF"/>
                </a:solidFill>
                <a:latin typeface="Tahoma"/>
                <a:ea typeface="Tahoma"/>
                <a:cs typeface="Tahoma"/>
              </a:defRPr>
            </a:pPr>
            <a:endParaRPr lang="es-MX"/>
          </a:p>
        </c:txPr>
        <c:crossAx val="209398400"/>
        <c:crosses val="autoZero"/>
        <c:crossBetween val="between"/>
        <c:majorUnit val="1"/>
        <c:minorUnit val="0.2"/>
      </c:valAx>
      <c:spPr>
        <a:noFill/>
        <a:ln w="25306">
          <a:noFill/>
        </a:ln>
      </c:spPr>
    </c:plotArea>
    <c:legend>
      <c:legendPos val="r"/>
      <c:layout>
        <c:manualLayout>
          <c:xMode val="edge"/>
          <c:yMode val="edge"/>
          <c:x val="0.78553615960099699"/>
          <c:y val="0.32997987927565398"/>
          <c:w val="0.209476309226933"/>
          <c:h val="0.26760563380281699"/>
        </c:manualLayout>
      </c:layout>
      <c:overlay val="0"/>
      <c:spPr>
        <a:noFill/>
        <a:ln w="12653">
          <a:solidFill>
            <a:srgbClr val="FFFFFF"/>
          </a:solidFill>
          <a:prstDash val="solid"/>
        </a:ln>
      </c:spPr>
      <c:txPr>
        <a:bodyPr/>
        <a:lstStyle/>
        <a:p>
          <a:pPr>
            <a:defRPr sz="1649" b="1" i="0" u="none" strike="noStrike" baseline="0">
              <a:solidFill>
                <a:srgbClr val="CCFFFF"/>
              </a:solidFill>
              <a:latin typeface="Tahoma"/>
              <a:ea typeface="Tahoma"/>
              <a:cs typeface="Tahoma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tx1">
        <a:lumMod val="65000"/>
        <a:lumOff val="35000"/>
      </a:schemeClr>
    </a:solidFill>
    <a:ln>
      <a:noFill/>
    </a:ln>
  </c:spPr>
  <c:txPr>
    <a:bodyPr/>
    <a:lstStyle/>
    <a:p>
      <a:pPr>
        <a:defRPr sz="1793" b="1" i="0" u="none" strike="noStrike" baseline="0">
          <a:solidFill>
            <a:srgbClr val="CCFFFF"/>
          </a:solidFill>
          <a:latin typeface="Tahoma"/>
          <a:ea typeface="Tahoma"/>
          <a:cs typeface="Tahoma"/>
        </a:defRPr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0148883374692E-2"/>
          <c:y val="3.5545023696682498E-2"/>
          <c:w val="0.50620347394540899"/>
          <c:h val="0.96682464454976402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Diagnósticos</c:v>
                </c:pt>
              </c:strCache>
            </c:strRef>
          </c:tx>
          <c:spPr>
            <a:solidFill>
              <a:schemeClr val="accent1"/>
            </a:solidFill>
            <a:ln w="12680">
              <a:solidFill>
                <a:srgbClr val="FFFFFF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explosion val="25"/>
          <c:dPt>
            <c:idx val="1"/>
            <c:bubble3D val="0"/>
            <c:spPr>
              <a:solidFill>
                <a:schemeClr val="accent2"/>
              </a:solidFill>
              <a:ln w="12680">
                <a:solidFill>
                  <a:srgbClr val="FFFF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6AA-45EC-A91B-6907407B1269}"/>
              </c:ext>
            </c:extLst>
          </c:dPt>
          <c:dPt>
            <c:idx val="2"/>
            <c:bubble3D val="0"/>
            <c:spPr>
              <a:solidFill>
                <a:schemeClr val="hlink"/>
              </a:solidFill>
              <a:ln w="12680">
                <a:solidFill>
                  <a:srgbClr val="FFFF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6AA-45EC-A91B-6907407B1269}"/>
              </c:ext>
            </c:extLst>
          </c:dPt>
          <c:dPt>
            <c:idx val="3"/>
            <c:bubble3D val="0"/>
            <c:spPr>
              <a:solidFill>
                <a:srgbClr val="16C41C"/>
              </a:solidFill>
              <a:ln w="12680">
                <a:solidFill>
                  <a:srgbClr val="FFFF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DBD-4855-8D7B-EC745A48394C}"/>
              </c:ext>
            </c:extLst>
          </c:dPt>
          <c:dLbls>
            <c:dLbl>
              <c:idx val="0"/>
              <c:layout>
                <c:manualLayout>
                  <c:x val="-6.8404492916646496E-5"/>
                  <c:y val="-5.4716547911701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BD-4855-8D7B-EC745A48394C}"/>
                </c:ext>
              </c:extLst>
            </c:dLbl>
            <c:dLbl>
              <c:idx val="1"/>
              <c:layout>
                <c:manualLayout>
                  <c:x val="-1.8150600740124902E-2"/>
                  <c:y val="-3.0740107565793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AA-45EC-A91B-6907407B1269}"/>
                </c:ext>
              </c:extLst>
            </c:dLbl>
            <c:dLbl>
              <c:idx val="2"/>
              <c:layout>
                <c:manualLayout>
                  <c:x val="-6.3440830765719505E-2"/>
                  <c:y val="4.516640253565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AA-45EC-A91B-6907407B1269}"/>
                </c:ext>
              </c:extLst>
            </c:dLbl>
            <c:dLbl>
              <c:idx val="3"/>
              <c:layout>
                <c:manualLayout>
                  <c:x val="4.4680178866530598E-2"/>
                  <c:y val="1.9342362124596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BD-4855-8D7B-EC745A48394C}"/>
                </c:ext>
              </c:extLst>
            </c:dLbl>
            <c:spPr>
              <a:noFill/>
              <a:ln w="25361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Cardiopatía congénita</c:v>
                </c:pt>
                <c:pt idx="1">
                  <c:v>Miocardiopatía dilatada</c:v>
                </c:pt>
                <c:pt idx="2">
                  <c:v>Miocardiopatía hipertrófica o restrictiva</c:v>
                </c:pt>
                <c:pt idx="3">
                  <c:v>Hemocromatosis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9</c:v>
                </c:pt>
                <c:pt idx="1">
                  <c:v>18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6AA-45EC-A91B-6907407B1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61">
          <a:noFill/>
        </a:ln>
      </c:spPr>
    </c:plotArea>
    <c:legend>
      <c:legendPos val="r"/>
      <c:layout>
        <c:manualLayout>
          <c:xMode val="edge"/>
          <c:yMode val="edge"/>
          <c:x val="0.640625060756294"/>
          <c:y val="8.1280386654165496E-2"/>
          <c:w val="0.34702926023135999"/>
          <c:h val="0.83743922669166904"/>
        </c:manualLayout>
      </c:layout>
      <c:overlay val="1"/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rgbClr val="7F7F7F"/>
          </a:solidFill>
          <a:latin typeface="Tahoma"/>
          <a:ea typeface="Tahoma"/>
          <a:cs typeface="Tahoma"/>
        </a:defRPr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086570477248"/>
          <c:y val="5.9183673469387799E-2"/>
          <c:w val="0.86015538290788096"/>
          <c:h val="0.7673469387755109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&lt;1 Year (N = 2,049)</c:v>
                </c:pt>
              </c:strCache>
            </c:strRef>
          </c:tx>
          <c:spPr>
            <a:ln w="32829">
              <a:solidFill>
                <a:srgbClr val="CC99FF"/>
              </a:solidFill>
              <a:prstDash val="solid"/>
            </a:ln>
          </c:spPr>
          <c:marker>
            <c:symbol val="none"/>
          </c:marker>
          <c:xVal>
            <c:numRef>
              <c:f>Sheet1!$A$2:$A$33</c:f>
              <c:numCache>
                <c:formatCode>General</c:formatCode>
                <c:ptCount val="32"/>
                <c:pt idx="0">
                  <c:v>0</c:v>
                </c:pt>
                <c:pt idx="1">
                  <c:v>8.3299999999999999E-2</c:v>
                </c:pt>
                <c:pt idx="2">
                  <c:v>0.16669999999999999</c:v>
                </c:pt>
                <c:pt idx="3">
                  <c:v>0.25</c:v>
                </c:pt>
                <c:pt idx="4">
                  <c:v>0.33329999999999999</c:v>
                </c:pt>
                <c:pt idx="5">
                  <c:v>0.41670000000000001</c:v>
                </c:pt>
                <c:pt idx="6">
                  <c:v>0.5</c:v>
                </c:pt>
                <c:pt idx="7">
                  <c:v>0.58330000000000004</c:v>
                </c:pt>
                <c:pt idx="8">
                  <c:v>0.66670000000000096</c:v>
                </c:pt>
                <c:pt idx="9">
                  <c:v>0.75</c:v>
                </c:pt>
                <c:pt idx="10">
                  <c:v>0.83330000000000004</c:v>
                </c:pt>
                <c:pt idx="11">
                  <c:v>0.91669999999999996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10</c:v>
                </c:pt>
                <c:pt idx="22">
                  <c:v>11</c:v>
                </c:pt>
                <c:pt idx="23">
                  <c:v>12</c:v>
                </c:pt>
                <c:pt idx="24">
                  <c:v>13</c:v>
                </c:pt>
                <c:pt idx="25">
                  <c:v>14</c:v>
                </c:pt>
                <c:pt idx="26">
                  <c:v>15</c:v>
                </c:pt>
                <c:pt idx="27">
                  <c:v>16</c:v>
                </c:pt>
                <c:pt idx="28">
                  <c:v>17</c:v>
                </c:pt>
                <c:pt idx="29">
                  <c:v>18</c:v>
                </c:pt>
                <c:pt idx="30">
                  <c:v>19</c:v>
                </c:pt>
                <c:pt idx="31">
                  <c:v>20</c:v>
                </c:pt>
              </c:numCache>
            </c:numRef>
          </c:xVal>
          <c:yVal>
            <c:numRef>
              <c:f>Sheet1!$B$2:$B$33</c:f>
              <c:numCache>
                <c:formatCode>General</c:formatCode>
                <c:ptCount val="32"/>
                <c:pt idx="0">
                  <c:v>100</c:v>
                </c:pt>
                <c:pt idx="1">
                  <c:v>84.923000000000002</c:v>
                </c:pt>
                <c:pt idx="2">
                  <c:v>81.78</c:v>
                </c:pt>
                <c:pt idx="3">
                  <c:v>79.861999999999995</c:v>
                </c:pt>
                <c:pt idx="4">
                  <c:v>79</c:v>
                </c:pt>
                <c:pt idx="5">
                  <c:v>78.185999999999979</c:v>
                </c:pt>
                <c:pt idx="6">
                  <c:v>77.777000000000001</c:v>
                </c:pt>
                <c:pt idx="7">
                  <c:v>77.10899999999998</c:v>
                </c:pt>
                <c:pt idx="8">
                  <c:v>76.543999999999997</c:v>
                </c:pt>
                <c:pt idx="9">
                  <c:v>75.873999999999981</c:v>
                </c:pt>
                <c:pt idx="10">
                  <c:v>75.513999999999996</c:v>
                </c:pt>
                <c:pt idx="11">
                  <c:v>74.998000000000005</c:v>
                </c:pt>
                <c:pt idx="12">
                  <c:v>74.685999999999979</c:v>
                </c:pt>
                <c:pt idx="13">
                  <c:v>71.206999999999994</c:v>
                </c:pt>
                <c:pt idx="14">
                  <c:v>68.946000000000026</c:v>
                </c:pt>
                <c:pt idx="15">
                  <c:v>66.516000000000005</c:v>
                </c:pt>
                <c:pt idx="16">
                  <c:v>65.06</c:v>
                </c:pt>
                <c:pt idx="17">
                  <c:v>64.27</c:v>
                </c:pt>
                <c:pt idx="18">
                  <c:v>62.686999999999998</c:v>
                </c:pt>
                <c:pt idx="19">
                  <c:v>61.120000000000012</c:v>
                </c:pt>
                <c:pt idx="20">
                  <c:v>60.470999999999997</c:v>
                </c:pt>
                <c:pt idx="21">
                  <c:v>58.796000000000028</c:v>
                </c:pt>
                <c:pt idx="22">
                  <c:v>58.261000000000003</c:v>
                </c:pt>
                <c:pt idx="23">
                  <c:v>57.183</c:v>
                </c:pt>
                <c:pt idx="24">
                  <c:v>56.083000000000013</c:v>
                </c:pt>
                <c:pt idx="25">
                  <c:v>54.603000000000002</c:v>
                </c:pt>
                <c:pt idx="26">
                  <c:v>53.227000000000011</c:v>
                </c:pt>
                <c:pt idx="27">
                  <c:v>51.918999999999997</c:v>
                </c:pt>
                <c:pt idx="28">
                  <c:v>51.479000000000013</c:v>
                </c:pt>
                <c:pt idx="29">
                  <c:v>50.828000000000003</c:v>
                </c:pt>
                <c:pt idx="30">
                  <c:v>46.671000000000006</c:v>
                </c:pt>
                <c:pt idx="31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D6F-47F7-8D14-5AE8C579C0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1-10 Years (N = 2,929)</c:v>
                </c:pt>
              </c:strCache>
            </c:strRef>
          </c:tx>
          <c:spPr>
            <a:ln w="32829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Sheet1!$A$2:$A$33</c:f>
              <c:numCache>
                <c:formatCode>General</c:formatCode>
                <c:ptCount val="32"/>
                <c:pt idx="0">
                  <c:v>0</c:v>
                </c:pt>
                <c:pt idx="1">
                  <c:v>8.3299999999999999E-2</c:v>
                </c:pt>
                <c:pt idx="2">
                  <c:v>0.16669999999999999</c:v>
                </c:pt>
                <c:pt idx="3">
                  <c:v>0.25</c:v>
                </c:pt>
                <c:pt idx="4">
                  <c:v>0.33329999999999999</c:v>
                </c:pt>
                <c:pt idx="5">
                  <c:v>0.41670000000000001</c:v>
                </c:pt>
                <c:pt idx="6">
                  <c:v>0.5</c:v>
                </c:pt>
                <c:pt idx="7">
                  <c:v>0.58330000000000004</c:v>
                </c:pt>
                <c:pt idx="8">
                  <c:v>0.66670000000000096</c:v>
                </c:pt>
                <c:pt idx="9">
                  <c:v>0.75</c:v>
                </c:pt>
                <c:pt idx="10">
                  <c:v>0.83330000000000004</c:v>
                </c:pt>
                <c:pt idx="11">
                  <c:v>0.91669999999999996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10</c:v>
                </c:pt>
                <c:pt idx="22">
                  <c:v>11</c:v>
                </c:pt>
                <c:pt idx="23">
                  <c:v>12</c:v>
                </c:pt>
                <c:pt idx="24">
                  <c:v>13</c:v>
                </c:pt>
                <c:pt idx="25">
                  <c:v>14</c:v>
                </c:pt>
                <c:pt idx="26">
                  <c:v>15</c:v>
                </c:pt>
                <c:pt idx="27">
                  <c:v>16</c:v>
                </c:pt>
                <c:pt idx="28">
                  <c:v>17</c:v>
                </c:pt>
                <c:pt idx="29">
                  <c:v>18</c:v>
                </c:pt>
                <c:pt idx="30">
                  <c:v>19</c:v>
                </c:pt>
                <c:pt idx="31">
                  <c:v>20</c:v>
                </c:pt>
              </c:numCache>
            </c:numRef>
          </c:xVal>
          <c:yVal>
            <c:numRef>
              <c:f>Sheet1!$C$2:$C$33</c:f>
              <c:numCache>
                <c:formatCode>General</c:formatCode>
                <c:ptCount val="32"/>
                <c:pt idx="0">
                  <c:v>100</c:v>
                </c:pt>
                <c:pt idx="1">
                  <c:v>90.497000000000099</c:v>
                </c:pt>
                <c:pt idx="2">
                  <c:v>88.367000000000004</c:v>
                </c:pt>
                <c:pt idx="3">
                  <c:v>87.555000000000007</c:v>
                </c:pt>
                <c:pt idx="4">
                  <c:v>86.881</c:v>
                </c:pt>
                <c:pt idx="5">
                  <c:v>86.062000000000012</c:v>
                </c:pt>
                <c:pt idx="6">
                  <c:v>85.313000000000002</c:v>
                </c:pt>
                <c:pt idx="7">
                  <c:v>84.92</c:v>
                </c:pt>
                <c:pt idx="8">
                  <c:v>84.563000000000002</c:v>
                </c:pt>
                <c:pt idx="9">
                  <c:v>84.168000000000006</c:v>
                </c:pt>
                <c:pt idx="10">
                  <c:v>83.736999999999995</c:v>
                </c:pt>
                <c:pt idx="11">
                  <c:v>83.412999999999997</c:v>
                </c:pt>
                <c:pt idx="12">
                  <c:v>83.268000000000001</c:v>
                </c:pt>
                <c:pt idx="13">
                  <c:v>80.412000000000006</c:v>
                </c:pt>
                <c:pt idx="14">
                  <c:v>78.132999999999981</c:v>
                </c:pt>
                <c:pt idx="15">
                  <c:v>75.897000000000006</c:v>
                </c:pt>
                <c:pt idx="16">
                  <c:v>73.438000000000002</c:v>
                </c:pt>
                <c:pt idx="17">
                  <c:v>71.554000000000002</c:v>
                </c:pt>
                <c:pt idx="18">
                  <c:v>69.674999999999983</c:v>
                </c:pt>
                <c:pt idx="19">
                  <c:v>67.232000000000014</c:v>
                </c:pt>
                <c:pt idx="20">
                  <c:v>64.611000000000004</c:v>
                </c:pt>
                <c:pt idx="21">
                  <c:v>62.294000000000011</c:v>
                </c:pt>
                <c:pt idx="22">
                  <c:v>59.896000000000001</c:v>
                </c:pt>
                <c:pt idx="23">
                  <c:v>57.395000000000003</c:v>
                </c:pt>
                <c:pt idx="24">
                  <c:v>54.63</c:v>
                </c:pt>
                <c:pt idx="25">
                  <c:v>52.625000000000021</c:v>
                </c:pt>
                <c:pt idx="26">
                  <c:v>50.976000000000013</c:v>
                </c:pt>
                <c:pt idx="27">
                  <c:v>49.499000000000002</c:v>
                </c:pt>
                <c:pt idx="28">
                  <c:v>47.14</c:v>
                </c:pt>
                <c:pt idx="29">
                  <c:v>44.47</c:v>
                </c:pt>
                <c:pt idx="30">
                  <c:v>42.945</c:v>
                </c:pt>
                <c:pt idx="31">
                  <c:v>39.414000000000001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D6F-47F7-8D14-5AE8C579C0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11-17 Years (N = 3,027)</c:v>
                </c:pt>
              </c:strCache>
            </c:strRef>
          </c:tx>
          <c:spPr>
            <a:ln w="3282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Sheet1!$A$2:$A$33</c:f>
              <c:numCache>
                <c:formatCode>General</c:formatCode>
                <c:ptCount val="32"/>
                <c:pt idx="0">
                  <c:v>0</c:v>
                </c:pt>
                <c:pt idx="1">
                  <c:v>8.3299999999999999E-2</c:v>
                </c:pt>
                <c:pt idx="2">
                  <c:v>0.16669999999999999</c:v>
                </c:pt>
                <c:pt idx="3">
                  <c:v>0.25</c:v>
                </c:pt>
                <c:pt idx="4">
                  <c:v>0.33329999999999999</c:v>
                </c:pt>
                <c:pt idx="5">
                  <c:v>0.41670000000000001</c:v>
                </c:pt>
                <c:pt idx="6">
                  <c:v>0.5</c:v>
                </c:pt>
                <c:pt idx="7">
                  <c:v>0.58330000000000004</c:v>
                </c:pt>
                <c:pt idx="8">
                  <c:v>0.66670000000000096</c:v>
                </c:pt>
                <c:pt idx="9">
                  <c:v>0.75</c:v>
                </c:pt>
                <c:pt idx="10">
                  <c:v>0.83330000000000004</c:v>
                </c:pt>
                <c:pt idx="11">
                  <c:v>0.91669999999999996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10</c:v>
                </c:pt>
                <c:pt idx="22">
                  <c:v>11</c:v>
                </c:pt>
                <c:pt idx="23">
                  <c:v>12</c:v>
                </c:pt>
                <c:pt idx="24">
                  <c:v>13</c:v>
                </c:pt>
                <c:pt idx="25">
                  <c:v>14</c:v>
                </c:pt>
                <c:pt idx="26">
                  <c:v>15</c:v>
                </c:pt>
                <c:pt idx="27">
                  <c:v>16</c:v>
                </c:pt>
                <c:pt idx="28">
                  <c:v>17</c:v>
                </c:pt>
                <c:pt idx="29">
                  <c:v>18</c:v>
                </c:pt>
                <c:pt idx="30">
                  <c:v>19</c:v>
                </c:pt>
                <c:pt idx="31">
                  <c:v>20</c:v>
                </c:pt>
              </c:numCache>
            </c:numRef>
          </c:xVal>
          <c:yVal>
            <c:numRef>
              <c:f>Sheet1!$D$2:$D$33</c:f>
              <c:numCache>
                <c:formatCode>General</c:formatCode>
                <c:ptCount val="32"/>
                <c:pt idx="0">
                  <c:v>100</c:v>
                </c:pt>
                <c:pt idx="1">
                  <c:v>92.327999999999975</c:v>
                </c:pt>
                <c:pt idx="2">
                  <c:v>90.974000000000004</c:v>
                </c:pt>
                <c:pt idx="3">
                  <c:v>90.254999999999995</c:v>
                </c:pt>
                <c:pt idx="4">
                  <c:v>89.495999999999995</c:v>
                </c:pt>
                <c:pt idx="5">
                  <c:v>88.977999999999994</c:v>
                </c:pt>
                <c:pt idx="6">
                  <c:v>88.39</c:v>
                </c:pt>
                <c:pt idx="7">
                  <c:v>87.801000000000002</c:v>
                </c:pt>
                <c:pt idx="8">
                  <c:v>87.28</c:v>
                </c:pt>
                <c:pt idx="9">
                  <c:v>86.792000000000002</c:v>
                </c:pt>
                <c:pt idx="10">
                  <c:v>86.513000000000005</c:v>
                </c:pt>
                <c:pt idx="11">
                  <c:v>86.057000000000002</c:v>
                </c:pt>
                <c:pt idx="12">
                  <c:v>85.739000000000004</c:v>
                </c:pt>
                <c:pt idx="13">
                  <c:v>81.733000000000004</c:v>
                </c:pt>
                <c:pt idx="14">
                  <c:v>77.745999999999995</c:v>
                </c:pt>
                <c:pt idx="15">
                  <c:v>74.117999999999995</c:v>
                </c:pt>
                <c:pt idx="16">
                  <c:v>70.078999999999979</c:v>
                </c:pt>
                <c:pt idx="17">
                  <c:v>66.446000000000026</c:v>
                </c:pt>
                <c:pt idx="18">
                  <c:v>62.442999999999998</c:v>
                </c:pt>
                <c:pt idx="19">
                  <c:v>59.124000000000002</c:v>
                </c:pt>
                <c:pt idx="20">
                  <c:v>56.118000000000002</c:v>
                </c:pt>
                <c:pt idx="21">
                  <c:v>53.372</c:v>
                </c:pt>
                <c:pt idx="22">
                  <c:v>51.043999999999997</c:v>
                </c:pt>
                <c:pt idx="23">
                  <c:v>48.805</c:v>
                </c:pt>
                <c:pt idx="24">
                  <c:v>46.588000000000001</c:v>
                </c:pt>
                <c:pt idx="25">
                  <c:v>44.693000000000012</c:v>
                </c:pt>
                <c:pt idx="26">
                  <c:v>43.207000000000001</c:v>
                </c:pt>
                <c:pt idx="27">
                  <c:v>41.247</c:v>
                </c:pt>
                <c:pt idx="28">
                  <c:v>39.598000000000013</c:v>
                </c:pt>
                <c:pt idx="29">
                  <c:v>38.232000000000021</c:v>
                </c:pt>
                <c:pt idx="30">
                  <c:v>36.328000000000003</c:v>
                </c:pt>
                <c:pt idx="31">
                  <c:v>35.690000000000012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D6F-47F7-8D14-5AE8C579C05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Overall (N = 8,005)</c:v>
                </c:pt>
              </c:strCache>
            </c:strRef>
          </c:tx>
          <c:spPr>
            <a:ln w="32829">
              <a:solidFill>
                <a:srgbClr val="00FF00"/>
              </a:solidFill>
              <a:prstDash val="solid"/>
            </a:ln>
          </c:spPr>
          <c:marker>
            <c:symbol val="none"/>
          </c:marker>
          <c:xVal>
            <c:numRef>
              <c:f>Sheet1!$A$2:$A$33</c:f>
              <c:numCache>
                <c:formatCode>General</c:formatCode>
                <c:ptCount val="32"/>
                <c:pt idx="0">
                  <c:v>0</c:v>
                </c:pt>
                <c:pt idx="1">
                  <c:v>8.3299999999999999E-2</c:v>
                </c:pt>
                <c:pt idx="2">
                  <c:v>0.16669999999999999</c:v>
                </c:pt>
                <c:pt idx="3">
                  <c:v>0.25</c:v>
                </c:pt>
                <c:pt idx="4">
                  <c:v>0.33329999999999999</c:v>
                </c:pt>
                <c:pt idx="5">
                  <c:v>0.41670000000000001</c:v>
                </c:pt>
                <c:pt idx="6">
                  <c:v>0.5</c:v>
                </c:pt>
                <c:pt idx="7">
                  <c:v>0.58330000000000004</c:v>
                </c:pt>
                <c:pt idx="8">
                  <c:v>0.66670000000000096</c:v>
                </c:pt>
                <c:pt idx="9">
                  <c:v>0.75</c:v>
                </c:pt>
                <c:pt idx="10">
                  <c:v>0.83330000000000004</c:v>
                </c:pt>
                <c:pt idx="11">
                  <c:v>0.91669999999999996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10</c:v>
                </c:pt>
                <c:pt idx="22">
                  <c:v>11</c:v>
                </c:pt>
                <c:pt idx="23">
                  <c:v>12</c:v>
                </c:pt>
                <c:pt idx="24">
                  <c:v>13</c:v>
                </c:pt>
                <c:pt idx="25">
                  <c:v>14</c:v>
                </c:pt>
                <c:pt idx="26">
                  <c:v>15</c:v>
                </c:pt>
                <c:pt idx="27">
                  <c:v>16</c:v>
                </c:pt>
                <c:pt idx="28">
                  <c:v>17</c:v>
                </c:pt>
                <c:pt idx="29">
                  <c:v>18</c:v>
                </c:pt>
                <c:pt idx="30">
                  <c:v>19</c:v>
                </c:pt>
                <c:pt idx="31">
                  <c:v>20</c:v>
                </c:pt>
              </c:numCache>
            </c:numRef>
          </c:xVal>
          <c:yVal>
            <c:numRef>
              <c:f>Sheet1!$E$2:$E$33</c:f>
              <c:numCache>
                <c:formatCode>General</c:formatCode>
                <c:ptCount val="32"/>
                <c:pt idx="0">
                  <c:v>100</c:v>
                </c:pt>
                <c:pt idx="1">
                  <c:v>89.757999999999996</c:v>
                </c:pt>
                <c:pt idx="2">
                  <c:v>87.66</c:v>
                </c:pt>
                <c:pt idx="3">
                  <c:v>86.6</c:v>
                </c:pt>
                <c:pt idx="4">
                  <c:v>85.846000000000004</c:v>
                </c:pt>
                <c:pt idx="5">
                  <c:v>85.141999999999996</c:v>
                </c:pt>
                <c:pt idx="6">
                  <c:v>84.540999999999997</c:v>
                </c:pt>
                <c:pt idx="7">
                  <c:v>84.004000000000005</c:v>
                </c:pt>
                <c:pt idx="8">
                  <c:v>83.531000000000006</c:v>
                </c:pt>
                <c:pt idx="9">
                  <c:v>83.031999999999996</c:v>
                </c:pt>
                <c:pt idx="10">
                  <c:v>82.675999999999931</c:v>
                </c:pt>
                <c:pt idx="11">
                  <c:v>82.253</c:v>
                </c:pt>
                <c:pt idx="12">
                  <c:v>82</c:v>
                </c:pt>
                <c:pt idx="13">
                  <c:v>78.549000000000007</c:v>
                </c:pt>
                <c:pt idx="14">
                  <c:v>75.628999999999948</c:v>
                </c:pt>
                <c:pt idx="15">
                  <c:v>72.819000000000003</c:v>
                </c:pt>
                <c:pt idx="16">
                  <c:v>70.03</c:v>
                </c:pt>
                <c:pt idx="17">
                  <c:v>67.783000000000001</c:v>
                </c:pt>
                <c:pt idx="18">
                  <c:v>65.184999999999974</c:v>
                </c:pt>
                <c:pt idx="19">
                  <c:v>62.646000000000001</c:v>
                </c:pt>
                <c:pt idx="20">
                  <c:v>60.424000000000007</c:v>
                </c:pt>
                <c:pt idx="21">
                  <c:v>58.125000000000021</c:v>
                </c:pt>
                <c:pt idx="22">
                  <c:v>56.281000000000013</c:v>
                </c:pt>
                <c:pt idx="23">
                  <c:v>54.283000000000001</c:v>
                </c:pt>
                <c:pt idx="24">
                  <c:v>52.189</c:v>
                </c:pt>
                <c:pt idx="25">
                  <c:v>50.369</c:v>
                </c:pt>
                <c:pt idx="26">
                  <c:v>48.850999999999999</c:v>
                </c:pt>
                <c:pt idx="27">
                  <c:v>47.191000000000003</c:v>
                </c:pt>
                <c:pt idx="28">
                  <c:v>45.609000000000002</c:v>
                </c:pt>
                <c:pt idx="29">
                  <c:v>44.016000000000012</c:v>
                </c:pt>
                <c:pt idx="30">
                  <c:v>41.67</c:v>
                </c:pt>
                <c:pt idx="31">
                  <c:v>39.562000000000012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D6F-47F7-8D14-5AE8C579C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837056"/>
        <c:axId val="205838976"/>
      </c:scatterChart>
      <c:valAx>
        <c:axId val="205837056"/>
        <c:scaling>
          <c:orientation val="minMax"/>
          <c:max val="2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Years</a:t>
                </a:r>
              </a:p>
            </c:rich>
          </c:tx>
          <c:layout>
            <c:manualLayout>
              <c:xMode val="edge"/>
              <c:yMode val="edge"/>
              <c:x val="0.51165371809101001"/>
              <c:y val="0.92040816326530595"/>
            </c:manualLayout>
          </c:layout>
          <c:overlay val="0"/>
          <c:spPr>
            <a:noFill/>
            <a:ln w="21886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10943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MX"/>
          </a:p>
        </c:txPr>
        <c:crossAx val="205838976"/>
        <c:crosses val="autoZero"/>
        <c:crossBetween val="midCat"/>
        <c:majorUnit val="1"/>
        <c:minorUnit val="1"/>
      </c:valAx>
      <c:valAx>
        <c:axId val="205838976"/>
        <c:scaling>
          <c:orientation val="minMax"/>
          <c:max val="100"/>
          <c:min val="0"/>
        </c:scaling>
        <c:delete val="0"/>
        <c:axPos val="l"/>
        <c:majorGridlines>
          <c:spPr>
            <a:ln w="2736">
              <a:solidFill>
                <a:srgbClr val="FFFFFF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10943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MX"/>
          </a:p>
        </c:txPr>
        <c:crossAx val="205837056"/>
        <c:crosses val="autoZero"/>
        <c:crossBetween val="midCat"/>
        <c:majorUnit val="10"/>
      </c:valAx>
      <c:spPr>
        <a:solidFill>
          <a:srgbClr val="000000"/>
        </a:solidFill>
        <a:ln w="10943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8856825749167597"/>
          <c:y val="7.1428571428571397E-2"/>
          <c:w val="0.63152053274139897"/>
          <c:h val="0.11020408163265299"/>
        </c:manualLayout>
      </c:layout>
      <c:overlay val="0"/>
      <c:spPr>
        <a:noFill/>
        <a:ln w="10943">
          <a:solidFill>
            <a:srgbClr val="FFFFFF"/>
          </a:solidFill>
          <a:prstDash val="solid"/>
        </a:ln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80" b="1" i="0" u="none" strike="noStrike" baseline="0">
          <a:solidFill>
            <a:srgbClr val="7F7F7F"/>
          </a:solidFill>
          <a:latin typeface="Futura XBlkCn BT"/>
          <a:ea typeface="Futura XBlkCn BT"/>
          <a:cs typeface="Futura XBlkCn BT"/>
        </a:defRPr>
      </a:pPr>
      <a:endParaRPr lang="es-MX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860566448801698E-2"/>
          <c:y val="3.8461538461538498E-2"/>
          <c:w val="0.90522875816993498"/>
          <c:h val="0.6983805668016189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CAV</c:v>
                </c:pt>
              </c:strCache>
            </c:strRef>
          </c:tx>
          <c:spPr>
            <a:ln w="32569">
              <a:solidFill>
                <a:srgbClr val="FF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Sheet1!$B$1:$G$1</c:f>
              <c:strCache>
                <c:ptCount val="6"/>
                <c:pt idx="0">
                  <c:v>0-30 Days  (N = 213)</c:v>
                </c:pt>
                <c:pt idx="1">
                  <c:v>31 Days –  1 Year  (N = 241)</c:v>
                </c:pt>
                <c:pt idx="2">
                  <c:v>&gt;1 Year – 3 Years (N = 192)</c:v>
                </c:pt>
                <c:pt idx="3">
                  <c:v>&gt;3 Years – 5 Years (N = 153)</c:v>
                </c:pt>
                <c:pt idx="4">
                  <c:v>&gt;5 Years – 10 Years (N = 286 )</c:v>
                </c:pt>
                <c:pt idx="5">
                  <c:v>&gt;10 Years  (N = 165)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0.9</c:v>
                </c:pt>
                <c:pt idx="1">
                  <c:v>5.8</c:v>
                </c:pt>
                <c:pt idx="2">
                  <c:v>17.2</c:v>
                </c:pt>
                <c:pt idx="3">
                  <c:v>28.1</c:v>
                </c:pt>
                <c:pt idx="4">
                  <c:v>26.9</c:v>
                </c:pt>
                <c:pt idx="5">
                  <c:v>28.5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379-49F8-BE58-5EE4AA9C780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Acute Rejection</c:v>
                </c:pt>
              </c:strCache>
            </c:strRef>
          </c:tx>
          <c:spPr>
            <a:ln w="32569">
              <a:solidFill>
                <a:srgbClr val="FFFF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cat>
            <c:strRef>
              <c:f>Sheet1!$B$1:$G$1</c:f>
              <c:strCache>
                <c:ptCount val="6"/>
                <c:pt idx="0">
                  <c:v>0-30 Days  (N = 213)</c:v>
                </c:pt>
                <c:pt idx="1">
                  <c:v>31 Days –  1 Year  (N = 241)</c:v>
                </c:pt>
                <c:pt idx="2">
                  <c:v>&gt;1 Year – 3 Years (N = 192)</c:v>
                </c:pt>
                <c:pt idx="3">
                  <c:v>&gt;3 Years – 5 Years (N = 153)</c:v>
                </c:pt>
                <c:pt idx="4">
                  <c:v>&gt;5 Years – 10 Years (N = 286 )</c:v>
                </c:pt>
                <c:pt idx="5">
                  <c:v>&gt;10 Years  (N = 165)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10.3</c:v>
                </c:pt>
                <c:pt idx="1">
                  <c:v>18.7</c:v>
                </c:pt>
                <c:pt idx="2">
                  <c:v>18.8</c:v>
                </c:pt>
                <c:pt idx="3">
                  <c:v>15</c:v>
                </c:pt>
                <c:pt idx="4">
                  <c:v>12.6</c:v>
                </c:pt>
                <c:pt idx="5">
                  <c:v>6.1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379-49F8-BE58-5EE4AA9C780F}"/>
            </c:ext>
          </c:extLst>
        </c:ser>
        <c:ser>
          <c:idx val="4"/>
          <c:order val="2"/>
          <c:tx>
            <c:strRef>
              <c:f>Sheet1!$A$4</c:f>
              <c:strCache>
                <c:ptCount val="1"/>
                <c:pt idx="0">
                  <c:v>Infection (non-CMV)</c:v>
                </c:pt>
              </c:strCache>
            </c:strRef>
          </c:tx>
          <c:spPr>
            <a:ln w="32569">
              <a:solidFill>
                <a:srgbClr val="0000FF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strRef>
              <c:f>Sheet1!$B$1:$G$1</c:f>
              <c:strCache>
                <c:ptCount val="6"/>
                <c:pt idx="0">
                  <c:v>0-30 Days  (N = 213)</c:v>
                </c:pt>
                <c:pt idx="1">
                  <c:v>31 Days –  1 Year  (N = 241)</c:v>
                </c:pt>
                <c:pt idx="2">
                  <c:v>&gt;1 Year – 3 Years (N = 192)</c:v>
                </c:pt>
                <c:pt idx="3">
                  <c:v>&gt;3 Years – 5 Years (N = 153)</c:v>
                </c:pt>
                <c:pt idx="4">
                  <c:v>&gt;5 Years – 10 Years (N = 286 )</c:v>
                </c:pt>
                <c:pt idx="5">
                  <c:v>&gt;10 Years  (N = 165)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12.2</c:v>
                </c:pt>
                <c:pt idx="1">
                  <c:v>12.9</c:v>
                </c:pt>
                <c:pt idx="2">
                  <c:v>5.7</c:v>
                </c:pt>
                <c:pt idx="3">
                  <c:v>2</c:v>
                </c:pt>
                <c:pt idx="4">
                  <c:v>4.5</c:v>
                </c:pt>
                <c:pt idx="5">
                  <c:v>6.7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379-49F8-BE58-5EE4AA9C780F}"/>
            </c:ext>
          </c:extLst>
        </c:ser>
        <c:ser>
          <c:idx val="2"/>
          <c:order val="3"/>
          <c:tx>
            <c:strRef>
              <c:f>Sheet1!$A$5</c:f>
              <c:strCache>
                <c:ptCount val="1"/>
                <c:pt idx="0">
                  <c:v>Primary Failure</c:v>
                </c:pt>
              </c:strCache>
            </c:strRef>
          </c:tx>
          <c:spPr>
            <a:ln w="32569">
              <a:solidFill>
                <a:srgbClr val="00FF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strRef>
              <c:f>Sheet1!$B$1:$G$1</c:f>
              <c:strCache>
                <c:ptCount val="6"/>
                <c:pt idx="0">
                  <c:v>0-30 Days  (N = 213)</c:v>
                </c:pt>
                <c:pt idx="1">
                  <c:v>31 Days –  1 Year  (N = 241)</c:v>
                </c:pt>
                <c:pt idx="2">
                  <c:v>&gt;1 Year – 3 Years (N = 192)</c:v>
                </c:pt>
                <c:pt idx="3">
                  <c:v>&gt;3 Years – 5 Years (N = 153)</c:v>
                </c:pt>
                <c:pt idx="4">
                  <c:v>&gt;5 Years – 10 Years (N = 286 )</c:v>
                </c:pt>
                <c:pt idx="5">
                  <c:v>&gt;10 Years  (N = 165)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20.7</c:v>
                </c:pt>
                <c:pt idx="1">
                  <c:v>3.7</c:v>
                </c:pt>
                <c:pt idx="2">
                  <c:v>2.1</c:v>
                </c:pt>
                <c:pt idx="3">
                  <c:v>3.9</c:v>
                </c:pt>
                <c:pt idx="4">
                  <c:v>3.5</c:v>
                </c:pt>
                <c:pt idx="5">
                  <c:v>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379-49F8-BE58-5EE4AA9C780F}"/>
            </c:ext>
          </c:extLst>
        </c:ser>
        <c:ser>
          <c:idx val="8"/>
          <c:order val="4"/>
          <c:tx>
            <c:strRef>
              <c:f>Sheet1!$A$6</c:f>
              <c:strCache>
                <c:ptCount val="1"/>
                <c:pt idx="0">
                  <c:v>Graft Failure</c:v>
                </c:pt>
              </c:strCache>
            </c:strRef>
          </c:tx>
          <c:spPr>
            <a:ln w="32569">
              <a:solidFill>
                <a:schemeClr val="folHlink"/>
              </a:solidFill>
              <a:prstDash val="solid"/>
            </a:ln>
          </c:spPr>
          <c:marker>
            <c:symbol val="diamond"/>
            <c:size val="7"/>
            <c:spPr>
              <a:solidFill>
                <a:schemeClr val="folHlink"/>
              </a:solidFill>
              <a:ln>
                <a:solidFill>
                  <a:schemeClr val="folHlink"/>
                </a:solidFill>
              </a:ln>
            </c:spPr>
          </c:marker>
          <c:cat>
            <c:strRef>
              <c:f>Sheet1!$B$1:$G$1</c:f>
              <c:strCache>
                <c:ptCount val="6"/>
                <c:pt idx="0">
                  <c:v>0-30 Days  (N = 213)</c:v>
                </c:pt>
                <c:pt idx="1">
                  <c:v>31 Days –  1 Year  (N = 241)</c:v>
                </c:pt>
                <c:pt idx="2">
                  <c:v>&gt;1 Year – 3 Years (N = 192)</c:v>
                </c:pt>
                <c:pt idx="3">
                  <c:v>&gt;3 Years – 5 Years (N = 153)</c:v>
                </c:pt>
                <c:pt idx="4">
                  <c:v>&gt;5 Years – 10 Years (N = 286 )</c:v>
                </c:pt>
                <c:pt idx="5">
                  <c:v>&gt;10 Years  (N = 165)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  <c:pt idx="0">
                  <c:v>14.6</c:v>
                </c:pt>
                <c:pt idx="1">
                  <c:v>10.4</c:v>
                </c:pt>
                <c:pt idx="2">
                  <c:v>25</c:v>
                </c:pt>
                <c:pt idx="3">
                  <c:v>28.8</c:v>
                </c:pt>
                <c:pt idx="4">
                  <c:v>23.1</c:v>
                </c:pt>
                <c:pt idx="5">
                  <c:v>25.5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379-49F8-BE58-5EE4AA9C7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229504"/>
        <c:axId val="206231424"/>
      </c:lineChart>
      <c:catAx>
        <c:axId val="206229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85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2062314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6231424"/>
        <c:scaling>
          <c:orientation val="minMax"/>
          <c:max val="40"/>
          <c:min val="0"/>
        </c:scaling>
        <c:delete val="0"/>
        <c:axPos val="l"/>
        <c:majorGridlines>
          <c:spPr>
            <a:ln w="2714">
              <a:solidFill>
                <a:schemeClr val="bg1"/>
              </a:solidFill>
              <a:prstDash val="sysDash"/>
            </a:ln>
          </c:spPr>
        </c:majorGridlines>
        <c:numFmt formatCode="0" sourceLinked="0"/>
        <c:majorTickMark val="out"/>
        <c:minorTickMark val="none"/>
        <c:tickLblPos val="nextTo"/>
        <c:spPr>
          <a:ln w="2714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82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s-MX"/>
          </a:p>
        </c:txPr>
        <c:crossAx val="206229504"/>
        <c:crosses val="autoZero"/>
        <c:crossBetween val="between"/>
        <c:majorUnit val="10"/>
      </c:valAx>
      <c:spPr>
        <a:solidFill>
          <a:srgbClr val="000000"/>
        </a:solidFill>
        <a:ln w="10856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9520697167755999"/>
          <c:y val="6.0728744939271299E-3"/>
          <c:w val="0.65686274509803899"/>
          <c:h val="0.178137651821862"/>
        </c:manualLayout>
      </c:layout>
      <c:overlay val="0"/>
      <c:spPr>
        <a:solidFill>
          <a:srgbClr val="000000"/>
        </a:solidFill>
        <a:ln w="2714">
          <a:solidFill>
            <a:schemeClr val="tx1"/>
          </a:solidFill>
          <a:prstDash val="solid"/>
        </a:ln>
      </c:spPr>
      <c:txPr>
        <a:bodyPr/>
        <a:lstStyle/>
        <a:p>
          <a:pPr>
            <a:defRPr sz="1022" b="1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3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s-MX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ABFB7F-52AC-42B5-8EA1-3A422895261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404BC1B6-4FD3-42E2-92AC-9ABC2FFF62E2}">
      <dgm:prSet phldrT="[Texto]"/>
      <dgm:spPr/>
      <dgm:t>
        <a:bodyPr/>
        <a:lstStyle/>
        <a:p>
          <a:r>
            <a:rPr lang="es-ES" dirty="0"/>
            <a:t>1959 Cirugía Cerrada</a:t>
          </a:r>
        </a:p>
      </dgm:t>
    </dgm:pt>
    <dgm:pt modelId="{F9E43443-DDD3-4233-A9F3-F23E92638346}" type="parTrans" cxnId="{C64C3D12-6302-47D9-80FD-A2156B13EC45}">
      <dgm:prSet/>
      <dgm:spPr/>
      <dgm:t>
        <a:bodyPr/>
        <a:lstStyle/>
        <a:p>
          <a:endParaRPr lang="es-ES"/>
        </a:p>
      </dgm:t>
    </dgm:pt>
    <dgm:pt modelId="{3DC65A26-BD6B-4D1D-A7C2-9C2A0BB109CA}" type="sibTrans" cxnId="{C64C3D12-6302-47D9-80FD-A2156B13EC45}">
      <dgm:prSet/>
      <dgm:spPr/>
      <dgm:t>
        <a:bodyPr/>
        <a:lstStyle/>
        <a:p>
          <a:endParaRPr lang="es-ES"/>
        </a:p>
      </dgm:t>
    </dgm:pt>
    <dgm:pt modelId="{B7FD7BA7-7090-47E6-A84B-062879AB4278}">
      <dgm:prSet phldrT="[Texto]"/>
      <dgm:spPr/>
      <dgm:t>
        <a:bodyPr/>
        <a:lstStyle/>
        <a:p>
          <a:r>
            <a:rPr lang="es-ES" dirty="0"/>
            <a:t>1962 Corazón Abierto</a:t>
          </a:r>
        </a:p>
      </dgm:t>
    </dgm:pt>
    <dgm:pt modelId="{D9F4B2C2-11DA-4A8D-B018-FD0F7BEA1E10}" type="parTrans" cxnId="{44FF60E9-97BE-4008-807F-7D81A40D594B}">
      <dgm:prSet/>
      <dgm:spPr/>
      <dgm:t>
        <a:bodyPr/>
        <a:lstStyle/>
        <a:p>
          <a:endParaRPr lang="es-ES"/>
        </a:p>
      </dgm:t>
    </dgm:pt>
    <dgm:pt modelId="{B42BC25B-E376-4AE8-A44F-4B9FEBA5DA5D}" type="sibTrans" cxnId="{44FF60E9-97BE-4008-807F-7D81A40D594B}">
      <dgm:prSet/>
      <dgm:spPr/>
      <dgm:t>
        <a:bodyPr/>
        <a:lstStyle/>
        <a:p>
          <a:endParaRPr lang="es-ES"/>
        </a:p>
      </dgm:t>
    </dgm:pt>
    <dgm:pt modelId="{596597AA-75ED-4BDF-831C-8853D25A01BC}">
      <dgm:prSet phldrT="[Texto]"/>
      <dgm:spPr/>
      <dgm:t>
        <a:bodyPr/>
        <a:lstStyle/>
        <a:p>
          <a:r>
            <a:rPr lang="es-ES" dirty="0"/>
            <a:t>2001 Trasplante</a:t>
          </a:r>
        </a:p>
      </dgm:t>
    </dgm:pt>
    <dgm:pt modelId="{664499ED-8CC6-446D-BD61-39DF9CCA4FD7}" type="parTrans" cxnId="{D8AFDD15-0570-4FA4-A956-301F676EEA2C}">
      <dgm:prSet/>
      <dgm:spPr/>
      <dgm:t>
        <a:bodyPr/>
        <a:lstStyle/>
        <a:p>
          <a:endParaRPr lang="es-ES"/>
        </a:p>
      </dgm:t>
    </dgm:pt>
    <dgm:pt modelId="{C87E2E00-5620-49A4-AA19-79CCC4ED90FE}" type="sibTrans" cxnId="{D8AFDD15-0570-4FA4-A956-301F676EEA2C}">
      <dgm:prSet/>
      <dgm:spPr/>
      <dgm:t>
        <a:bodyPr/>
        <a:lstStyle/>
        <a:p>
          <a:endParaRPr lang="es-ES"/>
        </a:p>
      </dgm:t>
    </dgm:pt>
    <dgm:pt modelId="{DB7CD264-1AE6-40C6-914F-900F67B4C492}">
      <dgm:prSet phldrT="[Texto]"/>
      <dgm:spPr/>
      <dgm:t>
        <a:bodyPr/>
        <a:lstStyle/>
        <a:p>
          <a:r>
            <a:rPr lang="es-ES" dirty="0"/>
            <a:t>2016 Apoyo ventricular</a:t>
          </a:r>
        </a:p>
      </dgm:t>
    </dgm:pt>
    <dgm:pt modelId="{770AB2E5-4F16-4C67-A0EE-04D43298F3CA}" type="parTrans" cxnId="{200661D8-236A-4056-AE35-EF4DB47826EB}">
      <dgm:prSet/>
      <dgm:spPr/>
      <dgm:t>
        <a:bodyPr/>
        <a:lstStyle/>
        <a:p>
          <a:endParaRPr lang="es-ES"/>
        </a:p>
      </dgm:t>
    </dgm:pt>
    <dgm:pt modelId="{1F818870-6C21-45A4-9A07-EA64DA8A73BA}" type="sibTrans" cxnId="{200661D8-236A-4056-AE35-EF4DB47826EB}">
      <dgm:prSet/>
      <dgm:spPr/>
      <dgm:t>
        <a:bodyPr/>
        <a:lstStyle/>
        <a:p>
          <a:endParaRPr lang="es-ES"/>
        </a:p>
      </dgm:t>
    </dgm:pt>
    <dgm:pt modelId="{0DC1641C-9635-4032-8DB0-09B52C712548}">
      <dgm:prSet phldrT="[Texto]"/>
      <dgm:spPr/>
      <dgm:t>
        <a:bodyPr/>
        <a:lstStyle/>
        <a:p>
          <a:r>
            <a:rPr lang="es-ES" dirty="0"/>
            <a:t>1974 Hipotermia profunda</a:t>
          </a:r>
        </a:p>
      </dgm:t>
    </dgm:pt>
    <dgm:pt modelId="{5437771F-6F03-493D-AE98-855FE5878A40}" type="parTrans" cxnId="{9EB8ADA8-6C3D-484E-9296-D2AA82DA0F54}">
      <dgm:prSet/>
      <dgm:spPr/>
      <dgm:t>
        <a:bodyPr/>
        <a:lstStyle/>
        <a:p>
          <a:endParaRPr lang="es-ES"/>
        </a:p>
      </dgm:t>
    </dgm:pt>
    <dgm:pt modelId="{CFD2756D-DE53-4A70-84BD-123A0CD24D82}" type="sibTrans" cxnId="{9EB8ADA8-6C3D-484E-9296-D2AA82DA0F54}">
      <dgm:prSet/>
      <dgm:spPr/>
      <dgm:t>
        <a:bodyPr/>
        <a:lstStyle/>
        <a:p>
          <a:endParaRPr lang="es-ES"/>
        </a:p>
      </dgm:t>
    </dgm:pt>
    <dgm:pt modelId="{3FDCFE13-CDBB-4FB9-86D5-63AC06BAAE79}" type="pres">
      <dgm:prSet presAssocID="{EEABFB7F-52AC-42B5-8EA1-3A4228952613}" presName="arrowDiagram" presStyleCnt="0">
        <dgm:presLayoutVars>
          <dgm:chMax val="5"/>
          <dgm:dir/>
          <dgm:resizeHandles val="exact"/>
        </dgm:presLayoutVars>
      </dgm:prSet>
      <dgm:spPr/>
    </dgm:pt>
    <dgm:pt modelId="{CEA4504B-1222-4F9E-AFE0-57D14B408CBA}" type="pres">
      <dgm:prSet presAssocID="{EEABFB7F-52AC-42B5-8EA1-3A4228952613}" presName="arrow" presStyleLbl="bgShp" presStyleIdx="0" presStyleCnt="1" custAng="0" custScaleY="102222"/>
      <dgm:spPr/>
    </dgm:pt>
    <dgm:pt modelId="{36E17E62-FC6E-45D9-9A3B-6B3262C2FD0B}" type="pres">
      <dgm:prSet presAssocID="{EEABFB7F-52AC-42B5-8EA1-3A4228952613}" presName="arrowDiagram5" presStyleCnt="0"/>
      <dgm:spPr/>
    </dgm:pt>
    <dgm:pt modelId="{50E93011-A3CF-4F0F-BC52-C947C61904D9}" type="pres">
      <dgm:prSet presAssocID="{404BC1B6-4FD3-42E2-92AC-9ABC2FFF62E2}" presName="bullet5a" presStyleLbl="node1" presStyleIdx="0" presStyleCnt="5"/>
      <dgm:spPr/>
    </dgm:pt>
    <dgm:pt modelId="{7E4EB411-6E32-4523-9138-0B7AB6F916A3}" type="pres">
      <dgm:prSet presAssocID="{404BC1B6-4FD3-42E2-92AC-9ABC2FFF62E2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262F8E-E86C-40AD-816F-283647B892EB}" type="pres">
      <dgm:prSet presAssocID="{B7FD7BA7-7090-47E6-A84B-062879AB4278}" presName="bullet5b" presStyleLbl="node1" presStyleIdx="1" presStyleCnt="5"/>
      <dgm:spPr/>
    </dgm:pt>
    <dgm:pt modelId="{4E182ACF-84E3-4BF3-BD03-936633B4779C}" type="pres">
      <dgm:prSet presAssocID="{B7FD7BA7-7090-47E6-A84B-062879AB4278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2AC9AB-6421-4664-A61E-8C81EACB3C8F}" type="pres">
      <dgm:prSet presAssocID="{0DC1641C-9635-4032-8DB0-09B52C712548}" presName="bullet5c" presStyleLbl="node1" presStyleIdx="2" presStyleCnt="5"/>
      <dgm:spPr/>
    </dgm:pt>
    <dgm:pt modelId="{0FD4C1F5-C652-4EB5-90DB-489E84A7A352}" type="pres">
      <dgm:prSet presAssocID="{0DC1641C-9635-4032-8DB0-09B52C712548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8BA2F54-B271-4D2A-9466-583DE2AC9364}" type="pres">
      <dgm:prSet presAssocID="{596597AA-75ED-4BDF-831C-8853D25A01BC}" presName="bullet5d" presStyleLbl="node1" presStyleIdx="3" presStyleCnt="5"/>
      <dgm:spPr/>
    </dgm:pt>
    <dgm:pt modelId="{6A889A1E-8D44-4D68-A130-347CDEC2EC2A}" type="pres">
      <dgm:prSet presAssocID="{596597AA-75ED-4BDF-831C-8853D25A01BC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CC552F2-287A-48EE-967C-6EA894A72ED4}" type="pres">
      <dgm:prSet presAssocID="{DB7CD264-1AE6-40C6-914F-900F67B4C492}" presName="bullet5e" presStyleLbl="node1" presStyleIdx="4" presStyleCnt="5"/>
      <dgm:spPr/>
    </dgm:pt>
    <dgm:pt modelId="{383FAD18-CDC9-453F-B120-CD56AC6146FF}" type="pres">
      <dgm:prSet presAssocID="{DB7CD264-1AE6-40C6-914F-900F67B4C492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4FF60E9-97BE-4008-807F-7D81A40D594B}" srcId="{EEABFB7F-52AC-42B5-8EA1-3A4228952613}" destId="{B7FD7BA7-7090-47E6-A84B-062879AB4278}" srcOrd="1" destOrd="0" parTransId="{D9F4B2C2-11DA-4A8D-B018-FD0F7BEA1E10}" sibTransId="{B42BC25B-E376-4AE8-A44F-4B9FEBA5DA5D}"/>
    <dgm:cxn modelId="{805FC487-6B07-4C42-8D26-245B0A98F4A2}" type="presOf" srcId="{596597AA-75ED-4BDF-831C-8853D25A01BC}" destId="{6A889A1E-8D44-4D68-A130-347CDEC2EC2A}" srcOrd="0" destOrd="0" presId="urn:microsoft.com/office/officeart/2005/8/layout/arrow2"/>
    <dgm:cxn modelId="{1D1A8BC1-8596-4FD7-A390-EB9CF191615E}" type="presOf" srcId="{B7FD7BA7-7090-47E6-A84B-062879AB4278}" destId="{4E182ACF-84E3-4BF3-BD03-936633B4779C}" srcOrd="0" destOrd="0" presId="urn:microsoft.com/office/officeart/2005/8/layout/arrow2"/>
    <dgm:cxn modelId="{200661D8-236A-4056-AE35-EF4DB47826EB}" srcId="{EEABFB7F-52AC-42B5-8EA1-3A4228952613}" destId="{DB7CD264-1AE6-40C6-914F-900F67B4C492}" srcOrd="4" destOrd="0" parTransId="{770AB2E5-4F16-4C67-A0EE-04D43298F3CA}" sibTransId="{1F818870-6C21-45A4-9A07-EA64DA8A73BA}"/>
    <dgm:cxn modelId="{D8AFDD15-0570-4FA4-A956-301F676EEA2C}" srcId="{EEABFB7F-52AC-42B5-8EA1-3A4228952613}" destId="{596597AA-75ED-4BDF-831C-8853D25A01BC}" srcOrd="3" destOrd="0" parTransId="{664499ED-8CC6-446D-BD61-39DF9CCA4FD7}" sibTransId="{C87E2E00-5620-49A4-AA19-79CCC4ED90FE}"/>
    <dgm:cxn modelId="{3869D426-28E5-4485-8680-57F41BE92F22}" type="presOf" srcId="{EEABFB7F-52AC-42B5-8EA1-3A4228952613}" destId="{3FDCFE13-CDBB-4FB9-86D5-63AC06BAAE79}" srcOrd="0" destOrd="0" presId="urn:microsoft.com/office/officeart/2005/8/layout/arrow2"/>
    <dgm:cxn modelId="{56529D30-AEA5-4DAE-BB5B-5742B5C31941}" type="presOf" srcId="{0DC1641C-9635-4032-8DB0-09B52C712548}" destId="{0FD4C1F5-C652-4EB5-90DB-489E84A7A352}" srcOrd="0" destOrd="0" presId="urn:microsoft.com/office/officeart/2005/8/layout/arrow2"/>
    <dgm:cxn modelId="{9EB8ADA8-6C3D-484E-9296-D2AA82DA0F54}" srcId="{EEABFB7F-52AC-42B5-8EA1-3A4228952613}" destId="{0DC1641C-9635-4032-8DB0-09B52C712548}" srcOrd="2" destOrd="0" parTransId="{5437771F-6F03-493D-AE98-855FE5878A40}" sibTransId="{CFD2756D-DE53-4A70-84BD-123A0CD24D82}"/>
    <dgm:cxn modelId="{D9598048-3E92-4978-A9A2-5F7907BF681D}" type="presOf" srcId="{404BC1B6-4FD3-42E2-92AC-9ABC2FFF62E2}" destId="{7E4EB411-6E32-4523-9138-0B7AB6F916A3}" srcOrd="0" destOrd="0" presId="urn:microsoft.com/office/officeart/2005/8/layout/arrow2"/>
    <dgm:cxn modelId="{E254E3EB-ADAB-4EF8-95A2-CD0449270985}" type="presOf" srcId="{DB7CD264-1AE6-40C6-914F-900F67B4C492}" destId="{383FAD18-CDC9-453F-B120-CD56AC6146FF}" srcOrd="0" destOrd="0" presId="urn:microsoft.com/office/officeart/2005/8/layout/arrow2"/>
    <dgm:cxn modelId="{C64C3D12-6302-47D9-80FD-A2156B13EC45}" srcId="{EEABFB7F-52AC-42B5-8EA1-3A4228952613}" destId="{404BC1B6-4FD3-42E2-92AC-9ABC2FFF62E2}" srcOrd="0" destOrd="0" parTransId="{F9E43443-DDD3-4233-A9F3-F23E92638346}" sibTransId="{3DC65A26-BD6B-4D1D-A7C2-9C2A0BB109CA}"/>
    <dgm:cxn modelId="{D50F4B2D-F159-4D90-8DB1-5B8AAB082EB7}" type="presParOf" srcId="{3FDCFE13-CDBB-4FB9-86D5-63AC06BAAE79}" destId="{CEA4504B-1222-4F9E-AFE0-57D14B408CBA}" srcOrd="0" destOrd="0" presId="urn:microsoft.com/office/officeart/2005/8/layout/arrow2"/>
    <dgm:cxn modelId="{9A8E626D-3747-4A38-B5BF-71BA1FD63014}" type="presParOf" srcId="{3FDCFE13-CDBB-4FB9-86D5-63AC06BAAE79}" destId="{36E17E62-FC6E-45D9-9A3B-6B3262C2FD0B}" srcOrd="1" destOrd="0" presId="urn:microsoft.com/office/officeart/2005/8/layout/arrow2"/>
    <dgm:cxn modelId="{B7B3C87B-7D36-4D9F-8539-4CF15070C065}" type="presParOf" srcId="{36E17E62-FC6E-45D9-9A3B-6B3262C2FD0B}" destId="{50E93011-A3CF-4F0F-BC52-C947C61904D9}" srcOrd="0" destOrd="0" presId="urn:microsoft.com/office/officeart/2005/8/layout/arrow2"/>
    <dgm:cxn modelId="{1BC3490B-2767-4372-91BC-736395D3F842}" type="presParOf" srcId="{36E17E62-FC6E-45D9-9A3B-6B3262C2FD0B}" destId="{7E4EB411-6E32-4523-9138-0B7AB6F916A3}" srcOrd="1" destOrd="0" presId="urn:microsoft.com/office/officeart/2005/8/layout/arrow2"/>
    <dgm:cxn modelId="{66E0916D-14DC-4324-A32D-2EEBCFCE5BEE}" type="presParOf" srcId="{36E17E62-FC6E-45D9-9A3B-6B3262C2FD0B}" destId="{19262F8E-E86C-40AD-816F-283647B892EB}" srcOrd="2" destOrd="0" presId="urn:microsoft.com/office/officeart/2005/8/layout/arrow2"/>
    <dgm:cxn modelId="{CF67F7D7-7E68-49E9-8808-5E83155260F0}" type="presParOf" srcId="{36E17E62-FC6E-45D9-9A3B-6B3262C2FD0B}" destId="{4E182ACF-84E3-4BF3-BD03-936633B4779C}" srcOrd="3" destOrd="0" presId="urn:microsoft.com/office/officeart/2005/8/layout/arrow2"/>
    <dgm:cxn modelId="{55D663F4-1342-4C64-9D78-8FA8F7B5AB13}" type="presParOf" srcId="{36E17E62-FC6E-45D9-9A3B-6B3262C2FD0B}" destId="{D82AC9AB-6421-4664-A61E-8C81EACB3C8F}" srcOrd="4" destOrd="0" presId="urn:microsoft.com/office/officeart/2005/8/layout/arrow2"/>
    <dgm:cxn modelId="{EFE68147-0DD2-4FA7-A40E-DB79F9DF80E5}" type="presParOf" srcId="{36E17E62-FC6E-45D9-9A3B-6B3262C2FD0B}" destId="{0FD4C1F5-C652-4EB5-90DB-489E84A7A352}" srcOrd="5" destOrd="0" presId="urn:microsoft.com/office/officeart/2005/8/layout/arrow2"/>
    <dgm:cxn modelId="{02578A63-6C8D-450B-82B3-EF70F5043CB6}" type="presParOf" srcId="{36E17E62-FC6E-45D9-9A3B-6B3262C2FD0B}" destId="{78BA2F54-B271-4D2A-9466-583DE2AC9364}" srcOrd="6" destOrd="0" presId="urn:microsoft.com/office/officeart/2005/8/layout/arrow2"/>
    <dgm:cxn modelId="{FE8CF0F3-11DA-4854-A625-7423C14D017C}" type="presParOf" srcId="{36E17E62-FC6E-45D9-9A3B-6B3262C2FD0B}" destId="{6A889A1E-8D44-4D68-A130-347CDEC2EC2A}" srcOrd="7" destOrd="0" presId="urn:microsoft.com/office/officeart/2005/8/layout/arrow2"/>
    <dgm:cxn modelId="{4997E49C-4708-4CC6-AC41-FD0232042EB9}" type="presParOf" srcId="{36E17E62-FC6E-45D9-9A3B-6B3262C2FD0B}" destId="{1CC552F2-287A-48EE-967C-6EA894A72ED4}" srcOrd="8" destOrd="0" presId="urn:microsoft.com/office/officeart/2005/8/layout/arrow2"/>
    <dgm:cxn modelId="{95A0F6C1-BFFA-4D78-ACB0-946918B0DDBA}" type="presParOf" srcId="{36E17E62-FC6E-45D9-9A3B-6B3262C2FD0B}" destId="{383FAD18-CDC9-453F-B120-CD56AC6146FF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4504B-1222-4F9E-AFE0-57D14B408CBA}">
      <dsp:nvSpPr>
        <dsp:cNvPr id="0" name=""/>
        <dsp:cNvSpPr/>
      </dsp:nvSpPr>
      <dsp:spPr>
        <a:xfrm>
          <a:off x="0" y="648093"/>
          <a:ext cx="5184720" cy="331245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93011-A3CF-4F0F-BC52-C947C61904D9}">
      <dsp:nvSpPr>
        <dsp:cNvPr id="0" name=""/>
        <dsp:cNvSpPr/>
      </dsp:nvSpPr>
      <dsp:spPr>
        <a:xfrm>
          <a:off x="510694" y="3093693"/>
          <a:ext cx="119248" cy="1192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EB411-6E32-4523-9138-0B7AB6F916A3}">
      <dsp:nvSpPr>
        <dsp:cNvPr id="0" name=""/>
        <dsp:cNvSpPr/>
      </dsp:nvSpPr>
      <dsp:spPr>
        <a:xfrm>
          <a:off x="570319" y="3153317"/>
          <a:ext cx="679198" cy="771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8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1959 Cirugía Cerrada</a:t>
          </a:r>
        </a:p>
      </dsp:txBody>
      <dsp:txXfrm>
        <a:off x="570319" y="3153317"/>
        <a:ext cx="679198" cy="771227"/>
      </dsp:txXfrm>
    </dsp:sp>
    <dsp:sp modelId="{19262F8E-E86C-40AD-816F-283647B892EB}">
      <dsp:nvSpPr>
        <dsp:cNvPr id="0" name=""/>
        <dsp:cNvSpPr/>
      </dsp:nvSpPr>
      <dsp:spPr>
        <a:xfrm>
          <a:off x="1156192" y="2473471"/>
          <a:ext cx="186649" cy="1866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82ACF-84E3-4BF3-BD03-936633B4779C}">
      <dsp:nvSpPr>
        <dsp:cNvPr id="0" name=""/>
        <dsp:cNvSpPr/>
      </dsp:nvSpPr>
      <dsp:spPr>
        <a:xfrm>
          <a:off x="1249517" y="2566796"/>
          <a:ext cx="860663" cy="13577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902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1962 Corazón Abierto</a:t>
          </a:r>
        </a:p>
      </dsp:txBody>
      <dsp:txXfrm>
        <a:off x="1249517" y="2566796"/>
        <a:ext cx="860663" cy="1357748"/>
      </dsp:txXfrm>
    </dsp:sp>
    <dsp:sp modelId="{D82AC9AB-6421-4664-A61E-8C81EACB3C8F}">
      <dsp:nvSpPr>
        <dsp:cNvPr id="0" name=""/>
        <dsp:cNvSpPr/>
      </dsp:nvSpPr>
      <dsp:spPr>
        <a:xfrm>
          <a:off x="1985747" y="1978978"/>
          <a:ext cx="248866" cy="248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4C1F5-C652-4EB5-90DB-489E84A7A352}">
      <dsp:nvSpPr>
        <dsp:cNvPr id="0" name=""/>
        <dsp:cNvSpPr/>
      </dsp:nvSpPr>
      <dsp:spPr>
        <a:xfrm>
          <a:off x="2110181" y="2103412"/>
          <a:ext cx="1000650" cy="1821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869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1974 Hipotermia profunda</a:t>
          </a:r>
        </a:p>
      </dsp:txBody>
      <dsp:txXfrm>
        <a:off x="2110181" y="2103412"/>
        <a:ext cx="1000650" cy="1821132"/>
      </dsp:txXfrm>
    </dsp:sp>
    <dsp:sp modelId="{78BA2F54-B271-4D2A-9466-583DE2AC9364}">
      <dsp:nvSpPr>
        <dsp:cNvPr id="0" name=""/>
        <dsp:cNvSpPr/>
      </dsp:nvSpPr>
      <dsp:spPr>
        <a:xfrm>
          <a:off x="2950105" y="1592717"/>
          <a:ext cx="321452" cy="3214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89A1E-8D44-4D68-A130-347CDEC2EC2A}">
      <dsp:nvSpPr>
        <dsp:cNvPr id="0" name=""/>
        <dsp:cNvSpPr/>
      </dsp:nvSpPr>
      <dsp:spPr>
        <a:xfrm>
          <a:off x="3110832" y="1753443"/>
          <a:ext cx="1036944" cy="2171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331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2001 Trasplante</a:t>
          </a:r>
        </a:p>
      </dsp:txBody>
      <dsp:txXfrm>
        <a:off x="3110832" y="1753443"/>
        <a:ext cx="1036944" cy="2171101"/>
      </dsp:txXfrm>
    </dsp:sp>
    <dsp:sp modelId="{1CC552F2-287A-48EE-967C-6EA894A72ED4}">
      <dsp:nvSpPr>
        <dsp:cNvPr id="0" name=""/>
        <dsp:cNvSpPr/>
      </dsp:nvSpPr>
      <dsp:spPr>
        <a:xfrm>
          <a:off x="3942979" y="1334777"/>
          <a:ext cx="409592" cy="4095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FAD18-CDC9-453F-B120-CD56AC6146FF}">
      <dsp:nvSpPr>
        <dsp:cNvPr id="0" name=""/>
        <dsp:cNvSpPr/>
      </dsp:nvSpPr>
      <dsp:spPr>
        <a:xfrm>
          <a:off x="4147776" y="1539573"/>
          <a:ext cx="1036944" cy="2384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035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/>
            <a:t>2016 Apoyo ventricular</a:t>
          </a:r>
        </a:p>
      </dsp:txBody>
      <dsp:txXfrm>
        <a:off x="4147776" y="1539573"/>
        <a:ext cx="1036944" cy="2384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0.13225</cdr:x>
      <cdr:y>0.3765</cdr:y>
    </cdr:from>
    <cdr:to>
      <cdr:x>0.43425</cdr:x>
      <cdr:y>0.5275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34973" y="1757220"/>
          <a:ext cx="2591771" cy="704754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>
            <a:alpha val="50999"/>
          </a:srgbClr>
        </a:solidFill>
        <a:ln xmlns:a="http://schemas.openxmlformats.org/drawingml/2006/main" w="12700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91440" tIns="45720" rIns="91440" bIns="4572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s-ES" sz="1300" b="1" i="0" u="none" strike="noStrike" baseline="0">
              <a:solidFill>
                <a:srgbClr val="000000"/>
              </a:solidFill>
              <a:latin typeface="Arial"/>
              <a:cs typeface="Arial"/>
            </a:rPr>
            <a:t>0-&lt;1 vs. 1-10: p &lt; 0.0001; </a:t>
          </a:r>
        </a:p>
        <a:p xmlns:a="http://schemas.openxmlformats.org/drawingml/2006/main">
          <a:pPr algn="l" rtl="0">
            <a:defRPr sz="1000"/>
          </a:pPr>
          <a:r>
            <a:rPr lang="es-ES" sz="1300" b="1" i="0" u="none" strike="noStrike" baseline="0">
              <a:solidFill>
                <a:srgbClr val="000000"/>
              </a:solidFill>
              <a:latin typeface="Arial"/>
              <a:cs typeface="Arial"/>
            </a:rPr>
            <a:t>0-&lt;1 vs. 11-17: p=0.3284; </a:t>
          </a:r>
        </a:p>
        <a:p xmlns:a="http://schemas.openxmlformats.org/drawingml/2006/main">
          <a:pPr algn="l" rtl="0">
            <a:defRPr sz="1000"/>
          </a:pPr>
          <a:r>
            <a:rPr lang="es-ES" sz="1300" b="1" i="0" u="none" strike="noStrike" baseline="0">
              <a:solidFill>
                <a:srgbClr val="000000"/>
              </a:solidFill>
              <a:latin typeface="Arial"/>
              <a:cs typeface="Arial"/>
            </a:rPr>
            <a:t>1-10 vs. 11-17: p=0.0003.</a:t>
          </a:r>
        </a:p>
      </cdr:txBody>
    </cdr:sp>
  </cdr:relSizeAnchor>
  <cdr:relSizeAnchor xmlns:cdr="http://schemas.openxmlformats.org/drawingml/2006/chartDrawing">
    <cdr:from>
      <cdr:x>0.133</cdr:x>
      <cdr:y>0.6795</cdr:y>
    </cdr:from>
    <cdr:to>
      <cdr:x>0.79125</cdr:x>
      <cdr:y>0.78625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41409" y="3171396"/>
          <a:ext cx="5649118" cy="498229"/>
        </a:xfrm>
        <a:prstGeom xmlns:a="http://schemas.openxmlformats.org/drawingml/2006/main" prst="rect">
          <a:avLst/>
        </a:prstGeom>
        <a:solidFill xmlns:a="http://schemas.openxmlformats.org/drawingml/2006/main">
          <a:srgbClr val="000000"/>
        </a:solidFill>
        <a:ln xmlns:a="http://schemas.openxmlformats.org/drawingml/2006/main" w="9525">
          <a:solidFill>
            <a:srgbClr val="FFFF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0" bIns="32004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s-ES" sz="1500" b="1" i="0" u="none" strike="noStrike" baseline="0" dirty="0" err="1">
              <a:solidFill>
                <a:schemeClr val="bg1"/>
              </a:solidFill>
              <a:latin typeface="Arial"/>
              <a:cs typeface="Arial"/>
            </a:rPr>
            <a:t>Half-life</a:t>
          </a:r>
          <a:r>
            <a:rPr lang="es-ES" sz="1500" b="1" i="0" u="none" strike="noStrike" baseline="0" dirty="0">
              <a:solidFill>
                <a:schemeClr val="bg1"/>
              </a:solidFill>
              <a:latin typeface="Arial"/>
              <a:cs typeface="Arial"/>
            </a:rPr>
            <a:t> &lt;1: 18.3 </a:t>
          </a:r>
          <a:r>
            <a:rPr lang="es-ES" sz="1500" b="1" i="0" u="none" strike="noStrike" baseline="0" dirty="0" err="1">
              <a:solidFill>
                <a:schemeClr val="bg1"/>
              </a:solidFill>
              <a:latin typeface="Arial"/>
              <a:cs typeface="Arial"/>
            </a:rPr>
            <a:t>Years</a:t>
          </a:r>
          <a:r>
            <a:rPr lang="es-ES" sz="1500" b="1" i="0" u="none" strike="noStrike" baseline="0" dirty="0">
              <a:solidFill>
                <a:schemeClr val="bg1"/>
              </a:solidFill>
              <a:latin typeface="Arial"/>
              <a:cs typeface="Arial"/>
            </a:rPr>
            <a:t>; 1-10: 15.5 </a:t>
          </a:r>
          <a:r>
            <a:rPr lang="es-ES" sz="1500" b="1" i="0" u="none" strike="noStrike" baseline="0" dirty="0" err="1">
              <a:solidFill>
                <a:schemeClr val="bg1"/>
              </a:solidFill>
              <a:latin typeface="Arial"/>
              <a:cs typeface="Arial"/>
            </a:rPr>
            <a:t>Years</a:t>
          </a:r>
          <a:r>
            <a:rPr lang="es-ES" sz="1500" b="1" i="0" u="none" strike="noStrike" baseline="0" dirty="0">
              <a:solidFill>
                <a:schemeClr val="bg1"/>
              </a:solidFill>
              <a:latin typeface="Arial"/>
              <a:cs typeface="Arial"/>
            </a:rPr>
            <a:t>; 11-17: 11.3 </a:t>
          </a:r>
          <a:r>
            <a:rPr lang="es-ES" sz="1500" b="1" i="0" u="none" strike="noStrike" baseline="0" dirty="0" err="1">
              <a:solidFill>
                <a:schemeClr val="bg1"/>
              </a:solidFill>
              <a:latin typeface="Arial"/>
              <a:cs typeface="Arial"/>
            </a:rPr>
            <a:t>Years</a:t>
          </a:r>
          <a:endParaRPr lang="es-ES" sz="1500" b="1" i="0" u="none" strike="noStrike" baseline="0" dirty="0">
            <a:solidFill>
              <a:schemeClr val="bg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0.003</cdr:x>
      <cdr:y>0.04925</cdr:y>
    </cdr:from>
    <cdr:to>
      <cdr:x>0.0585</cdr:x>
      <cdr:y>0.8165</cdr:y>
    </cdr:to>
    <cdr:sp macro="" textlink="">
      <cdr:nvSpPr>
        <cdr:cNvPr id="102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-5400000">
          <a:off x="-1526577" y="1782185"/>
          <a:ext cx="3580948" cy="4763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91440" tIns="45720" rIns="91440" bIns="4572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ES" sz="1375" b="1" i="0" u="none" strike="noStrike" baseline="0">
              <a:solidFill>
                <a:srgbClr val="000000"/>
              </a:solidFill>
              <a:latin typeface="Arial"/>
              <a:cs typeface="Arial"/>
            </a:rPr>
            <a:t>Survival (%)</a:t>
          </a:r>
          <a:endParaRPr lang="es-ES" sz="1000" b="1" i="0" u="none" strike="noStrike" baseline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defRPr sz="1000"/>
          </a:pPr>
          <a:endParaRPr lang="es-ES" sz="10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0.05225</cdr:y>
    </cdr:from>
    <cdr:to>
      <cdr:x>0.0415</cdr:x>
      <cdr:y>0.86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245855"/>
          <a:ext cx="362874" cy="38007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45720" tIns="41148" rIns="45720" bIns="41148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s-ES" sz="2150" b="1" i="0" u="none" strike="noStrike" baseline="0">
              <a:solidFill>
                <a:srgbClr val="000000"/>
              </a:solidFill>
              <a:latin typeface="Arial"/>
              <a:cs typeface="Arial"/>
            </a:rPr>
            <a:t>Percentage of Deaths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099575C-9E68-4791-AA98-79E8A56A233E}" type="datetime1">
              <a:rPr lang="pt-BR" altLang="en-US"/>
              <a:pPr>
                <a:defRPr/>
              </a:pPr>
              <a:t>25/07/2018</a:t>
            </a:fld>
            <a:endParaRPr lang="pt-BR" alt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57A54AC-8F62-4442-9EDA-F408DE0C0F7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908333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F578438-A5C4-4AD6-BB77-8C2E7BFE0252}" type="datetime1">
              <a:rPr lang="pt-BR" altLang="en-US"/>
              <a:pPr>
                <a:defRPr/>
              </a:pPr>
              <a:t>25/07/2018</a:t>
            </a:fld>
            <a:endParaRPr lang="pt-BR" alt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Click to edit Master text styles</a:t>
            </a:r>
          </a:p>
          <a:p>
            <a:pPr lvl="1"/>
            <a:r>
              <a:rPr lang="pt-BR" noProof="0"/>
              <a:t>Second level</a:t>
            </a:r>
          </a:p>
          <a:p>
            <a:pPr lvl="2"/>
            <a:r>
              <a:rPr lang="pt-BR" noProof="0"/>
              <a:t>Third level</a:t>
            </a:r>
          </a:p>
          <a:p>
            <a:pPr lvl="3"/>
            <a:r>
              <a:rPr lang="pt-BR" noProof="0"/>
              <a:t>Fourth level</a:t>
            </a:r>
          </a:p>
          <a:p>
            <a:pPr lvl="4"/>
            <a:r>
              <a:rPr lang="pt-BR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2072126-E645-4020-8B00-F924B4D0EAA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9179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9" charset="0"/>
        <a:ea typeface="MS PGothic" pitchFamily="34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9" charset="0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9" charset="0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9" charset="0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9" charset="0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072126-E645-4020-8B00-F924B4D0EAA4}" type="slidenum">
              <a:rPr lang="pt-BR" altLang="en-US" smtClean="0"/>
              <a:pPr>
                <a:defRPr/>
              </a:pPr>
              <a:t>1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5091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F3740-0879-49F6-B6A9-C3A4342871BD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DE28F-E726-423D-A187-848D8378A4E6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BADF51-EF7F-489F-B734-9B6400C78B49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072126-E645-4020-8B00-F924B4D0EAA4}" type="slidenum">
              <a:rPr lang="pt-BR" altLang="en-US" smtClean="0"/>
              <a:pPr>
                <a:defRPr/>
              </a:pPr>
              <a:t>13</a:t>
            </a:fld>
            <a:endParaRPr lang="pt-B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7875C3-49E5-4FAB-9738-941E15F5284B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C6B53F-FD1C-470B-9938-8642A92E8A6A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A29B33-6188-4BC1-B3D6-949C7261B909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6951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CB9E9-17BC-485D-9D45-8A472C2273E2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7324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B07837-EC5E-430E-984B-BBB3E50727EF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7ABA1-4D7E-4638-AB54-511821986467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73BBE-164A-4C26-B38C-396AC7221BF4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C7602-937D-4108-8DD4-62157D96CE03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3922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F9030-8B27-40FA-909B-8F1A8206C9D1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3407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6108FF-03C1-42CF-BDE6-3794F24EA80A}" type="slidenum">
              <a:rPr lang="es-ES" smtClean="0"/>
              <a:pPr/>
              <a:t>23</a:t>
            </a:fld>
            <a:endParaRPr lang="es-E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07941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F1732-AB47-4D45-83D2-B58668C76C89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4158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F1732-AB47-4D45-83D2-B58668C76C89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07219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318F6E-0B09-41EF-B7ED-EF7C631A9D37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8715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B94D1-5085-4517-90DD-DF0C2C477C6E}" type="slidenum">
              <a:rPr lang="es-ES" smtClean="0"/>
              <a:pPr/>
              <a:t>27</a:t>
            </a:fld>
            <a:endParaRPr lang="es-E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6FC9BF-80DC-42D1-9502-967DF63AE56B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48C44D-DE6D-4C13-AC31-94ABA17AB0E6}" type="slidenum">
              <a:rPr lang="es-ES" smtClean="0"/>
              <a:pPr/>
              <a:t>29</a:t>
            </a:fld>
            <a:endParaRPr lang="es-ES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29FACB-60D0-433A-A154-091772499879}" type="slidenum">
              <a:rPr lang="es-ES" smtClean="0"/>
              <a:pPr/>
              <a:t>30</a:t>
            </a:fld>
            <a:endParaRPr lang="es-ES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712788"/>
            <a:ext cx="4567238" cy="3425825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67213"/>
            <a:ext cx="5032375" cy="4065587"/>
          </a:xfrm>
          <a:noFill/>
          <a:ln/>
        </p:spPr>
        <p:txBody>
          <a:bodyPr lIns="90473" tIns="44442" rIns="90473" bIns="44442"/>
          <a:lstStyle/>
          <a:p>
            <a:pPr eaLnBrk="1" hangingPunct="1"/>
            <a:r>
              <a:rPr lang="en-US"/>
              <a:t>Survival was calculated using the Kaplan-Meier method, which incorporates information from all transplants for whom any follow-up has been provided.  Since many patients are still alive and some patients have been lost to follow-up, the survival rates are estimates rather than exact rates because the time of death is not known for all patients.  The half-life is the estimated time point at which 50% of all of the recipients have died.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Survival rates were compared using the log-rank test statistic.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D38C5F-977B-4CB3-AECB-6A76B5BA74C6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122168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A820A1-738E-4852-99C4-5044EBCC22C9}" type="slidenum">
              <a:rPr lang="es-ES" smtClean="0"/>
              <a:pPr/>
              <a:t>31</a:t>
            </a:fld>
            <a:endParaRPr lang="es-ES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64A78-DC7C-4B84-962B-6B406AE26730}" type="slidenum">
              <a:rPr lang="es-ES" smtClean="0"/>
              <a:pPr/>
              <a:t>32</a:t>
            </a:fld>
            <a:endParaRPr lang="es-ES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3632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706ACA-F694-4438-A592-12C38912AD1F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961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AE8CA2-D4A1-4F0B-84D1-38E6F644CBF0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911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73BBE-164A-4C26-B38C-396AC7221BF4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73BBE-164A-4C26-B38C-396AC7221BF4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32114A-C190-4CA3-BF7C-D8E6B5F8DE69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285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42B25-0679-4F02-A84F-E435D1A48ED9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 Imagen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5076825" y="955675"/>
            <a:ext cx="3813175" cy="512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logoccv0002"/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</a:blip>
          <a:srcRect t="12918" b="15051"/>
          <a:stretch>
            <a:fillRect/>
          </a:stretch>
        </p:blipFill>
        <p:spPr bwMode="auto">
          <a:xfrm>
            <a:off x="395288" y="1098355"/>
            <a:ext cx="4464752" cy="49960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381000"/>
            <a:ext cx="6589713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3DC66-9CEA-4467-B7F5-EABD1FD53B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381000"/>
            <a:ext cx="6589713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A4D92-927C-4CF1-BB9C-A23D6FE373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94580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5400" y="381000"/>
            <a:ext cx="6589713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B91E1-8780-4BF8-9629-B1ACD1D9EF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77060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550" y="188550"/>
            <a:ext cx="6336880" cy="124777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770"/>
            <a:ext cx="8229600" cy="4608640"/>
          </a:xfrm>
        </p:spPr>
        <p:txBody>
          <a:bodyPr/>
          <a:lstStyle>
            <a:lvl1pPr marL="342900" indent="-342900">
              <a:buClr>
                <a:srgbClr val="CD0920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779463" indent="-342900">
              <a:buClr>
                <a:srgbClr val="CD0920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127125" indent="-342900">
              <a:buClr>
                <a:srgbClr val="CD0920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447800" indent="-342900">
              <a:buClr>
                <a:srgbClr val="CD0920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765300" indent="-342900">
              <a:buClr>
                <a:srgbClr val="CD0920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10 Imagen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4" y="147614"/>
            <a:ext cx="958593" cy="128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 descr="Imagen que contiene imágenes prediseñadas&#10;&#10;Descripción generada con confianza alta">
            <a:extLst>
              <a:ext uri="{FF2B5EF4-FFF2-40B4-BE49-F238E27FC236}">
                <a16:creationId xmlns="" xmlns:a16="http://schemas.microsoft.com/office/drawing/2014/main" id="{BF2EA884-913F-4A9F-B9DE-8D77EC673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70" y="236955"/>
            <a:ext cx="1247775" cy="1247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533400"/>
          </a:xfrm>
          <a:prstGeom prst="rect">
            <a:avLst/>
          </a:prstGeom>
          <a:solidFill>
            <a:srgbClr val="16C41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dirty="0"/>
              <a:t>Título da Seção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6237288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000" b="1">
                <a:solidFill>
                  <a:srgbClr val="6591B2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000" b="1">
                <a:solidFill>
                  <a:srgbClr val="6591B2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000" b="1">
                <a:solidFill>
                  <a:srgbClr val="6591B2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000" b="1">
                <a:solidFill>
                  <a:srgbClr val="6591B2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000" b="1">
                <a:solidFill>
                  <a:srgbClr val="6591B2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591B2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591B2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591B2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algn="r" defTabSz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6591B2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fld id="{A46032D3-4C92-4BA5-A418-FE448EC1A768}" type="slidenum">
              <a:rPr lang="en-US" altLang="en-US" sz="1600" smtClean="0">
                <a:solidFill>
                  <a:schemeClr val="bg1"/>
                </a:solidFill>
                <a:latin typeface="Arial Narrow" pitchFamily="34" charset="0"/>
              </a:rPr>
              <a:pPr>
                <a:defRPr/>
              </a:pPr>
              <a:t>‹Nº›</a:t>
            </a:fld>
            <a:endParaRPr lang="en-US" altLang="en-US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dirty="0"/>
              <a:t>Click </a:t>
            </a:r>
            <a:r>
              <a:rPr lang="pt-BR" altLang="en-US" dirty="0" err="1"/>
              <a:t>to</a:t>
            </a:r>
            <a:r>
              <a:rPr lang="pt-BR" altLang="en-US" dirty="0"/>
              <a:t> </a:t>
            </a:r>
            <a:r>
              <a:rPr lang="pt-BR" altLang="en-US" dirty="0" err="1"/>
              <a:t>edit</a:t>
            </a:r>
            <a:r>
              <a:rPr lang="pt-BR" altLang="en-US" dirty="0"/>
              <a:t> Master </a:t>
            </a:r>
            <a:r>
              <a:rPr lang="pt-BR" altLang="en-US" dirty="0" err="1"/>
              <a:t>text</a:t>
            </a:r>
            <a:r>
              <a:rPr lang="pt-BR" altLang="en-US" dirty="0"/>
              <a:t> </a:t>
            </a:r>
            <a:r>
              <a:rPr lang="pt-BR" altLang="en-US" dirty="0" err="1"/>
              <a:t>styles</a:t>
            </a:r>
            <a:endParaRPr lang="pt-BR" altLang="en-US" dirty="0"/>
          </a:p>
          <a:p>
            <a:pPr lvl="1"/>
            <a:r>
              <a:rPr lang="pt-BR" altLang="en-US" dirty="0" err="1"/>
              <a:t>Second</a:t>
            </a:r>
            <a:r>
              <a:rPr lang="pt-BR" altLang="en-US" dirty="0"/>
              <a:t> </a:t>
            </a:r>
            <a:r>
              <a:rPr lang="pt-BR" altLang="en-US" dirty="0" err="1"/>
              <a:t>level</a:t>
            </a:r>
            <a:endParaRPr lang="pt-BR" altLang="en-US" dirty="0"/>
          </a:p>
          <a:p>
            <a:pPr lvl="2"/>
            <a:r>
              <a:rPr lang="pt-BR" altLang="en-US" dirty="0" err="1"/>
              <a:t>Third</a:t>
            </a:r>
            <a:r>
              <a:rPr lang="pt-BR" altLang="en-US" dirty="0"/>
              <a:t> </a:t>
            </a:r>
            <a:r>
              <a:rPr lang="pt-BR" altLang="en-US" dirty="0" err="1"/>
              <a:t>level</a:t>
            </a:r>
            <a:endParaRPr lang="pt-BR" altLang="en-US" dirty="0"/>
          </a:p>
          <a:p>
            <a:pPr lvl="3"/>
            <a:r>
              <a:rPr lang="pt-BR" altLang="en-US" dirty="0" err="1"/>
              <a:t>Fourth</a:t>
            </a:r>
            <a:r>
              <a:rPr lang="pt-BR" altLang="en-US" dirty="0"/>
              <a:t> </a:t>
            </a:r>
            <a:r>
              <a:rPr lang="pt-BR" altLang="en-US" dirty="0" err="1"/>
              <a:t>level</a:t>
            </a:r>
            <a:endParaRPr lang="pt-BR" altLang="en-US" dirty="0"/>
          </a:p>
          <a:p>
            <a:pPr lvl="4"/>
            <a:r>
              <a:rPr lang="pt-BR" altLang="en-US" dirty="0" err="1"/>
              <a:t>Fifth</a:t>
            </a:r>
            <a:r>
              <a:rPr lang="pt-BR" altLang="en-US" dirty="0"/>
              <a:t> </a:t>
            </a:r>
            <a:r>
              <a:rPr lang="pt-BR" altLang="en-US" dirty="0" err="1"/>
              <a:t>level</a:t>
            </a:r>
            <a:endParaRPr lang="pt-B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0" i="0" u="none" kern="1200">
          <a:solidFill>
            <a:schemeClr val="bg1"/>
          </a:solidFill>
          <a:latin typeface="Helvetica Neue"/>
          <a:ea typeface="MS PGothic" pitchFamily="34" charset="-128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B9EB"/>
          </a:solidFill>
          <a:latin typeface="Trebuchet MS" charset="0"/>
          <a:ea typeface="MS PGothic" pitchFamily="34" charset="-128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B9EB"/>
          </a:solidFill>
          <a:latin typeface="Trebuchet MS" charset="0"/>
          <a:ea typeface="MS PGothic" pitchFamily="34" charset="-128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B9EB"/>
          </a:solidFill>
          <a:latin typeface="Trebuchet MS" charset="0"/>
          <a:ea typeface="MS PGothic" pitchFamily="34" charset="-128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41B9EB"/>
          </a:solidFill>
          <a:latin typeface="Trebuchet MS" charset="0"/>
          <a:ea typeface="MS PGothic" pitchFamily="34" charset="-128"/>
          <a:cs typeface="Trebuchet MS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57175" indent="-257175" algn="l" defTabSz="457200" rtl="0" eaLnBrk="0" fontAlgn="base" hangingPunct="0">
        <a:spcBef>
          <a:spcPct val="20000"/>
        </a:spcBef>
        <a:spcAft>
          <a:spcPct val="10000"/>
        </a:spcAft>
        <a:buClr>
          <a:srgbClr val="004990"/>
        </a:buClr>
        <a:buFont typeface="Trebuchet MS" pitchFamily="34" charset="0"/>
        <a:buChar char="▪"/>
        <a:defRPr sz="2500" b="0" i="0" kern="1200">
          <a:solidFill>
            <a:schemeClr val="bg1">
              <a:lumMod val="50000"/>
            </a:schemeClr>
          </a:solidFill>
          <a:latin typeface="Helvetica Neue"/>
          <a:ea typeface="MS PGothic" pitchFamily="34" charset="-128"/>
          <a:cs typeface="Trebuchet MS"/>
        </a:defRPr>
      </a:lvl1pPr>
      <a:lvl2pPr marL="604838" indent="-168275" algn="l" defTabSz="457200" rtl="0" eaLnBrk="0" fontAlgn="base" hangingPunct="0">
        <a:spcBef>
          <a:spcPct val="20000"/>
        </a:spcBef>
        <a:spcAft>
          <a:spcPct val="0"/>
        </a:spcAft>
        <a:buClr>
          <a:srgbClr val="004990"/>
        </a:buClr>
        <a:buFont typeface="Trebuchet MS" pitchFamily="34" charset="0"/>
        <a:buChar char="▪"/>
        <a:defRPr sz="2000" b="0" i="0" kern="1200">
          <a:solidFill>
            <a:schemeClr val="bg1">
              <a:lumMod val="50000"/>
            </a:schemeClr>
          </a:solidFill>
          <a:latin typeface="Helvetica Neue"/>
          <a:ea typeface="MS PGothic" pitchFamily="34" charset="-128"/>
          <a:cs typeface="Trebuchet MS"/>
        </a:defRPr>
      </a:lvl2pPr>
      <a:lvl3pPr marL="925513" indent="-141288" algn="l" defTabSz="457200" rtl="0" eaLnBrk="0" fontAlgn="base" hangingPunct="0">
        <a:spcBef>
          <a:spcPct val="20000"/>
        </a:spcBef>
        <a:spcAft>
          <a:spcPct val="0"/>
        </a:spcAft>
        <a:buClr>
          <a:srgbClr val="004990"/>
        </a:buClr>
        <a:buFont typeface="Verdana" pitchFamily="34" charset="0"/>
        <a:buChar char="◦"/>
        <a:defRPr sz="2400" b="0" i="0" kern="1200">
          <a:solidFill>
            <a:schemeClr val="bg1">
              <a:lumMod val="50000"/>
            </a:schemeClr>
          </a:solidFill>
          <a:latin typeface="Helvetica Neue"/>
          <a:ea typeface="MS PGothic" pitchFamily="34" charset="-128"/>
          <a:cs typeface="Trebuchet MS"/>
        </a:defRPr>
      </a:lvl3pPr>
      <a:lvl4pPr marL="1243013" indent="-138113" algn="l" defTabSz="457200" rtl="0" eaLnBrk="0" fontAlgn="base" hangingPunct="0">
        <a:spcBef>
          <a:spcPct val="20000"/>
        </a:spcBef>
        <a:spcAft>
          <a:spcPct val="0"/>
        </a:spcAft>
        <a:buClr>
          <a:srgbClr val="004990"/>
        </a:buClr>
        <a:buFont typeface="Verdana" pitchFamily="34" charset="0"/>
        <a:buChar char="◦"/>
        <a:defRPr sz="2000" b="0" i="0" kern="1200">
          <a:solidFill>
            <a:schemeClr val="bg1">
              <a:lumMod val="50000"/>
            </a:schemeClr>
          </a:solidFill>
          <a:latin typeface="Helvetica Neue"/>
          <a:ea typeface="MS PGothic" pitchFamily="34" charset="-128"/>
          <a:cs typeface="Trebuchet MS"/>
        </a:defRPr>
      </a:lvl4pPr>
      <a:lvl5pPr marL="1651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4990"/>
        </a:buClr>
        <a:buFont typeface="Verdana" pitchFamily="34" charset="0"/>
        <a:buChar char="◦"/>
        <a:defRPr sz="2000" b="0" i="0" kern="1200">
          <a:solidFill>
            <a:schemeClr val="bg1">
              <a:lumMod val="50000"/>
            </a:schemeClr>
          </a:solidFill>
          <a:latin typeface="Helvetica Neue"/>
          <a:ea typeface="MS PGothic" pitchFamily="34" charset="-128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Trasplante en Niño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b="1" dirty="0"/>
              <a:t>Hospital Infantil de México</a:t>
            </a:r>
          </a:p>
          <a:p>
            <a:r>
              <a:rPr lang="es-MX" b="1" dirty="0"/>
              <a:t>Federico Gómez</a:t>
            </a:r>
          </a:p>
          <a:p>
            <a:r>
              <a:rPr lang="es-MX" b="1" dirty="0"/>
              <a:t>25 de Julio de 2018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792463" y="1124680"/>
            <a:ext cx="5559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Trasplante Cardiaco 30 años después</a:t>
            </a:r>
          </a:p>
        </p:txBody>
      </p:sp>
      <p:pic>
        <p:nvPicPr>
          <p:cNvPr id="7" name="Imagen 6" descr="Imagen que contiene imágenes prediseñadas&#10;&#10;Descripción generada con confianza alta">
            <a:extLst>
              <a:ext uri="{FF2B5EF4-FFF2-40B4-BE49-F238E27FC236}">
                <a16:creationId xmlns="" xmlns:a16="http://schemas.microsoft.com/office/drawing/2014/main" id="{E8B13CD2-8CA8-4995-975A-76D030CD5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361" y="105323"/>
            <a:ext cx="1667447" cy="166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899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1. Miocardiopatía dilatada</a:t>
            </a:r>
            <a:endParaRPr lang="es-ES"/>
          </a:p>
        </p:txBody>
      </p:sp>
      <p:pic>
        <p:nvPicPr>
          <p:cNvPr id="76803" name="Picture 3" descr="dilatad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20" y="1635227"/>
            <a:ext cx="52578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98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3. Heterotaxia, V. Único.</a:t>
            </a:r>
            <a:endParaRPr lang="es-ES"/>
          </a:p>
        </p:txBody>
      </p:sp>
      <p:pic>
        <p:nvPicPr>
          <p:cNvPr id="78851" name="Picture 3" descr="hxiaVU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40798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 descr="hxiaVU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514600"/>
            <a:ext cx="44291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47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5. Miocardiopatía hipertrófica</a:t>
            </a:r>
            <a:endParaRPr lang="es-E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7240" y="1844780"/>
            <a:ext cx="6953250" cy="4464935"/>
            <a:chOff x="336" y="1182"/>
            <a:chExt cx="4380" cy="2994"/>
          </a:xfrm>
        </p:grpSpPr>
        <p:pic>
          <p:nvPicPr>
            <p:cNvPr id="80900" name="Picture 4" descr="hipertr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1182"/>
              <a:ext cx="2427" cy="2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01" name="Picture 5" descr="hipertr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6" y="1200"/>
              <a:ext cx="1980" cy="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007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/>
              <a:t>Indicaciones por consenso en falla cardiaca (ISHLT)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8799"/>
            <a:ext cx="8229600" cy="4104571"/>
          </a:xfrm>
        </p:spPr>
        <p:txBody>
          <a:bodyPr>
            <a:normAutofit fontScale="92500"/>
          </a:bodyPr>
          <a:lstStyle/>
          <a:p>
            <a:r>
              <a:rPr lang="es-MX" b="0" dirty="0">
                <a:solidFill>
                  <a:srgbClr val="7F7F7F"/>
                </a:solidFill>
              </a:rPr>
              <a:t>Soporte inotrópico o mecánico continuo</a:t>
            </a:r>
          </a:p>
          <a:p>
            <a:r>
              <a:rPr lang="es-MX" b="0" dirty="0">
                <a:solidFill>
                  <a:srgbClr val="7F7F7F"/>
                </a:solidFill>
              </a:rPr>
              <a:t>Cardiopatía congénita sin tratamiento convencional o de alto riesgo</a:t>
            </a:r>
          </a:p>
          <a:p>
            <a:r>
              <a:rPr lang="es-MX" b="0" dirty="0">
                <a:solidFill>
                  <a:srgbClr val="7F7F7F"/>
                </a:solidFill>
              </a:rPr>
              <a:t>Deterioro de la función ventricular a pesar del tratamiento</a:t>
            </a:r>
          </a:p>
          <a:p>
            <a:r>
              <a:rPr lang="es-MX" b="0" dirty="0">
                <a:solidFill>
                  <a:srgbClr val="7F7F7F"/>
                </a:solidFill>
              </a:rPr>
              <a:t>Arritmia maligna o paro cardiaco en arritmia tratada</a:t>
            </a:r>
          </a:p>
          <a:p>
            <a:r>
              <a:rPr lang="es-MX" b="0" dirty="0">
                <a:solidFill>
                  <a:srgbClr val="7F7F7F"/>
                </a:solidFill>
              </a:rPr>
              <a:t>Progresión de HTP por falla ventricular</a:t>
            </a:r>
          </a:p>
          <a:p>
            <a:r>
              <a:rPr lang="es-MX" b="0" dirty="0">
                <a:solidFill>
                  <a:srgbClr val="7F7F7F"/>
                </a:solidFill>
              </a:rPr>
              <a:t>Falla de desarrollo</a:t>
            </a:r>
          </a:p>
          <a:p>
            <a:r>
              <a:rPr lang="es-MX" b="0" dirty="0">
                <a:solidFill>
                  <a:srgbClr val="7F7F7F"/>
                </a:solidFill>
              </a:rPr>
              <a:t>Calidad de vida inaceptable</a:t>
            </a:r>
          </a:p>
          <a:p>
            <a:r>
              <a:rPr lang="es-MX" b="0" dirty="0">
                <a:solidFill>
                  <a:srgbClr val="7F7F7F"/>
                </a:solidFill>
              </a:rPr>
              <a:t>Deterioro de clase funcional en </a:t>
            </a:r>
            <a:r>
              <a:rPr lang="es-MX" b="0" dirty="0" err="1">
                <a:solidFill>
                  <a:srgbClr val="7F7F7F"/>
                </a:solidFill>
              </a:rPr>
              <a:t>Fontan</a:t>
            </a:r>
            <a:endParaRPr lang="es-ES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Compatibilidad </a:t>
            </a:r>
            <a:br>
              <a:rPr lang="es-ES_tradnl"/>
            </a:br>
            <a:r>
              <a:rPr lang="es-ES_tradnl"/>
              <a:t>Donador-Receptor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809"/>
            <a:ext cx="8229600" cy="4104571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b="0" dirty="0">
                <a:solidFill>
                  <a:srgbClr val="7F7F7F"/>
                </a:solidFill>
              </a:rPr>
              <a:t>1.- Grupo sanguíneo ABO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b="0" dirty="0">
                <a:solidFill>
                  <a:srgbClr val="7F7F7F"/>
                </a:solidFill>
              </a:rPr>
              <a:t>2.- Peso corporal: Tolerabilidad depende de la edad. Más bien tamaño y </a:t>
            </a:r>
            <a:r>
              <a:rPr lang="es-ES_tradnl" sz="2800" b="0" dirty="0" err="1">
                <a:solidFill>
                  <a:srgbClr val="7F7F7F"/>
                </a:solidFill>
              </a:rPr>
              <a:t>RVP’s</a:t>
            </a:r>
            <a:endParaRPr lang="es-ES_tradnl" sz="2800" b="0" dirty="0">
              <a:solidFill>
                <a:srgbClr val="7F7F7F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b="0" dirty="0">
                <a:solidFill>
                  <a:srgbClr val="7F7F7F"/>
                </a:solidFill>
              </a:rPr>
              <a:t>0-18 meses hasta 300%.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b="0" dirty="0">
                <a:solidFill>
                  <a:srgbClr val="7F7F7F"/>
                </a:solidFill>
              </a:rPr>
              <a:t>Niños hasta 50%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b="0" dirty="0">
                <a:solidFill>
                  <a:srgbClr val="7F7F7F"/>
                </a:solidFill>
              </a:rPr>
              <a:t>3.- Citotoxicidad: Panel de anticuerpos reactivos (Ac citotóxicos contra </a:t>
            </a:r>
            <a:r>
              <a:rPr lang="es-ES_tradnl" sz="2800" b="0" dirty="0" err="1">
                <a:solidFill>
                  <a:srgbClr val="7F7F7F"/>
                </a:solidFill>
              </a:rPr>
              <a:t>Ag’s</a:t>
            </a:r>
            <a:r>
              <a:rPr lang="es-ES_tradnl" sz="2800" b="0" dirty="0">
                <a:solidFill>
                  <a:srgbClr val="7F7F7F"/>
                </a:solidFill>
              </a:rPr>
              <a:t> linfocitarios de una población) si &gt; 5 - 10% se requiere prueba cruzada negativa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Compatibilidad </a:t>
            </a:r>
            <a:br>
              <a:rPr lang="es-ES_tradnl"/>
            </a:br>
            <a:r>
              <a:rPr lang="es-ES_tradnl"/>
              <a:t>Donador - Receptor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7857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b="0" dirty="0">
                <a:solidFill>
                  <a:srgbClr val="7F7F7F"/>
                </a:solidFill>
              </a:rPr>
              <a:t>Serología CMV</a:t>
            </a:r>
          </a:p>
          <a:p>
            <a:pPr lvl="1" eaLnBrk="1" hangingPunct="1">
              <a:defRPr/>
            </a:pPr>
            <a:r>
              <a:rPr lang="es-ES_tradnl" sz="2400" b="0" dirty="0">
                <a:solidFill>
                  <a:srgbClr val="7F7F7F"/>
                </a:solidFill>
              </a:rPr>
              <a:t>Riesgo alto en donador seropositivo y receptor seronegativo</a:t>
            </a:r>
          </a:p>
          <a:p>
            <a:pPr lvl="1" eaLnBrk="1" hangingPunct="1">
              <a:defRPr/>
            </a:pPr>
            <a:r>
              <a:rPr lang="es-ES_tradnl" sz="2400" b="0" dirty="0">
                <a:solidFill>
                  <a:srgbClr val="7F7F7F"/>
                </a:solidFill>
              </a:rPr>
              <a:t>Tratamiento profiláctico con </a:t>
            </a:r>
            <a:r>
              <a:rPr lang="es-ES_tradnl" sz="2400" b="0" dirty="0" err="1">
                <a:solidFill>
                  <a:srgbClr val="7F7F7F"/>
                </a:solidFill>
              </a:rPr>
              <a:t>Ganciclovir</a:t>
            </a:r>
            <a:endParaRPr lang="es-ES_tradnl" sz="2400" b="0" dirty="0">
              <a:solidFill>
                <a:srgbClr val="7F7F7F"/>
              </a:solidFill>
            </a:endParaRPr>
          </a:p>
          <a:p>
            <a:pPr eaLnBrk="1" hangingPunct="1">
              <a:defRPr/>
            </a:pPr>
            <a:r>
              <a:rPr lang="es-ES_tradnl" sz="2800" b="0" dirty="0">
                <a:solidFill>
                  <a:srgbClr val="7F7F7F"/>
                </a:solidFill>
              </a:rPr>
              <a:t>Cercanía del donador</a:t>
            </a:r>
          </a:p>
          <a:p>
            <a:pPr lvl="1" eaLnBrk="1" hangingPunct="1">
              <a:defRPr/>
            </a:pPr>
            <a:r>
              <a:rPr lang="es-ES_tradnl" sz="2400" b="0" dirty="0">
                <a:solidFill>
                  <a:srgbClr val="7F7F7F"/>
                </a:solidFill>
              </a:rPr>
              <a:t>Tiempo de isquemia no mayor de 4 horas</a:t>
            </a:r>
          </a:p>
          <a:p>
            <a:pPr lvl="1" eaLnBrk="1" hangingPunct="1">
              <a:defRPr/>
            </a:pPr>
            <a:r>
              <a:rPr lang="es-ES_tradnl" sz="2400" b="0" dirty="0">
                <a:solidFill>
                  <a:srgbClr val="7F7F7F"/>
                </a:solidFill>
              </a:rPr>
              <a:t>En neonatos hasta 6 horas.</a:t>
            </a:r>
          </a:p>
          <a:p>
            <a:pPr eaLnBrk="1" hangingPunct="1">
              <a:defRPr/>
            </a:pPr>
            <a:r>
              <a:rPr lang="es-ES_tradnl" sz="2800" b="0" dirty="0">
                <a:solidFill>
                  <a:srgbClr val="7F7F7F"/>
                </a:solidFill>
              </a:rPr>
              <a:t>HLA no afecta sobrevida, pero se determina retrospectivamente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/>
              <a:t>Trasplante cardiaco. Procuración</a:t>
            </a:r>
            <a:endParaRPr lang="es-ES" sz="3600"/>
          </a:p>
        </p:txBody>
      </p:sp>
      <p:pic>
        <p:nvPicPr>
          <p:cNvPr id="56323" name="Picture 3" descr="drglzcerna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7620000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54257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/>
              <a:t>Procuración en cardiopatía congénita</a:t>
            </a:r>
            <a:endParaRPr lang="es-ES" sz="3600"/>
          </a:p>
        </p:txBody>
      </p:sp>
      <p:pic>
        <p:nvPicPr>
          <p:cNvPr id="57347" name="Picture 3" descr="drglzcerna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844675"/>
            <a:ext cx="8018463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68368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Implantación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8799"/>
            <a:ext cx="8229600" cy="4104571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b="0" dirty="0" err="1">
                <a:solidFill>
                  <a:srgbClr val="CD0920"/>
                </a:solidFill>
              </a:rPr>
              <a:t>Sx</a:t>
            </a:r>
            <a:r>
              <a:rPr lang="es-ES_tradnl" sz="2800" b="0" dirty="0">
                <a:solidFill>
                  <a:srgbClr val="CD0920"/>
                </a:solidFill>
              </a:rPr>
              <a:t> VIH : reconstrucción de arco </a:t>
            </a:r>
            <a:r>
              <a:rPr lang="es-ES_tradnl" sz="2800" b="0" dirty="0" err="1">
                <a:solidFill>
                  <a:srgbClr val="CD0920"/>
                </a:solidFill>
              </a:rPr>
              <a:t>Ao</a:t>
            </a:r>
            <a:endParaRPr lang="es-ES_tradnl" sz="2800" b="0" dirty="0">
              <a:solidFill>
                <a:srgbClr val="CD0920"/>
              </a:solidFill>
            </a:endParaRPr>
          </a:p>
          <a:p>
            <a:pPr eaLnBrk="1" hangingPunct="1">
              <a:defRPr/>
            </a:pPr>
            <a:r>
              <a:rPr lang="es-ES_tradnl" sz="2800" b="0" dirty="0">
                <a:solidFill>
                  <a:srgbClr val="CD0920"/>
                </a:solidFill>
              </a:rPr>
              <a:t>Desmontaje de paliaciones previas y reconstrucción de vasos (ej. Glenn o BT)</a:t>
            </a:r>
          </a:p>
          <a:p>
            <a:pPr eaLnBrk="1" hangingPunct="1">
              <a:defRPr/>
            </a:pPr>
            <a:r>
              <a:rPr lang="es-ES_tradnl" sz="2800" b="0" dirty="0">
                <a:solidFill>
                  <a:srgbClr val="CD0920"/>
                </a:solidFill>
              </a:rPr>
              <a:t>TGA: Dejar cabos largos para anastomosis</a:t>
            </a:r>
          </a:p>
          <a:p>
            <a:pPr eaLnBrk="1" hangingPunct="1">
              <a:defRPr/>
            </a:pPr>
            <a:r>
              <a:rPr lang="es-ES_tradnl" sz="2800" b="0" dirty="0">
                <a:solidFill>
                  <a:srgbClr val="CD0920"/>
                </a:solidFill>
              </a:rPr>
              <a:t>Reconstrucción de anomalías de </a:t>
            </a:r>
            <a:r>
              <a:rPr lang="es-ES_tradnl" sz="2800" b="0" dirty="0" err="1">
                <a:solidFill>
                  <a:srgbClr val="CD0920"/>
                </a:solidFill>
              </a:rPr>
              <a:t>AP’s</a:t>
            </a:r>
            <a:r>
              <a:rPr lang="es-ES_tradnl" sz="2800" b="0" dirty="0">
                <a:solidFill>
                  <a:srgbClr val="CD0920"/>
                </a:solidFill>
              </a:rPr>
              <a:t> y </a:t>
            </a:r>
            <a:r>
              <a:rPr lang="es-ES_tradnl" sz="2800" b="0" dirty="0" err="1">
                <a:solidFill>
                  <a:srgbClr val="CD0920"/>
                </a:solidFill>
              </a:rPr>
              <a:t>VP’s</a:t>
            </a:r>
            <a:endParaRPr lang="es-ES_tradnl" sz="2800" b="0" dirty="0">
              <a:solidFill>
                <a:srgbClr val="CD0920"/>
              </a:solidFill>
            </a:endParaRPr>
          </a:p>
          <a:p>
            <a:pPr eaLnBrk="1" hangingPunct="1">
              <a:defRPr/>
            </a:pPr>
            <a:r>
              <a:rPr lang="es-ES_tradnl" sz="2800" b="0" dirty="0">
                <a:solidFill>
                  <a:srgbClr val="CD0920"/>
                </a:solidFill>
              </a:rPr>
              <a:t>Reconstrucción de atrios si </a:t>
            </a:r>
            <a:r>
              <a:rPr lang="es-ES_tradnl" sz="2800" b="0" dirty="0" err="1">
                <a:solidFill>
                  <a:srgbClr val="CD0920"/>
                </a:solidFill>
              </a:rPr>
              <a:t>Fontan</a:t>
            </a:r>
            <a:r>
              <a:rPr lang="es-ES_tradnl" sz="2800" b="0" dirty="0">
                <a:solidFill>
                  <a:srgbClr val="CD0920"/>
                </a:solidFill>
              </a:rPr>
              <a:t> o </a:t>
            </a:r>
            <a:r>
              <a:rPr lang="es-ES_tradnl" sz="2800" b="0" dirty="0" err="1">
                <a:solidFill>
                  <a:srgbClr val="CD0920"/>
                </a:solidFill>
              </a:rPr>
              <a:t>Senning</a:t>
            </a:r>
            <a:endParaRPr lang="es-ES_tradnl" sz="2800" b="0" dirty="0">
              <a:solidFill>
                <a:srgbClr val="CD09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5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Trasplante Cardiaco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50" y="1628750"/>
            <a:ext cx="6336880" cy="475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4705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Declaratoria</a:t>
            </a:r>
            <a:endParaRPr lang="es-ES" dirty="0"/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s-MX" i="1" dirty="0"/>
              <a:t>Esta presentación no recibe financiamiento ni responde a interés comercial alguno.</a:t>
            </a:r>
          </a:p>
          <a:p>
            <a:endParaRPr lang="es-MX" sz="2800" dirty="0"/>
          </a:p>
          <a:p>
            <a:pPr algn="ctr">
              <a:buFontTx/>
              <a:buNone/>
            </a:pPr>
            <a:r>
              <a:rPr lang="es-MX" sz="2800" dirty="0"/>
              <a:t>Dr. Alejandro </a:t>
            </a:r>
            <a:r>
              <a:rPr lang="es-MX" sz="2800" dirty="0" err="1"/>
              <a:t>Bolio</a:t>
            </a:r>
            <a:r>
              <a:rPr lang="es-MX" sz="2800" dirty="0"/>
              <a:t> C.</a:t>
            </a:r>
          </a:p>
          <a:p>
            <a:pPr algn="ctr">
              <a:buFontTx/>
              <a:buNone/>
            </a:pPr>
            <a:r>
              <a:rPr lang="es-MX" sz="2800" dirty="0"/>
              <a:t>Jefe del Departamento de Cirugía Cardiovascular</a:t>
            </a:r>
          </a:p>
          <a:p>
            <a:pPr algn="ctr">
              <a:buFontTx/>
              <a:buNone/>
            </a:pPr>
            <a:r>
              <a:rPr lang="es-MX" sz="2800" dirty="0"/>
              <a:t>Hospital Infantil de México Federico Gómez</a:t>
            </a:r>
            <a:endParaRPr lang="es-ES" sz="2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oleg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8" y="0"/>
            <a:ext cx="9136062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1" y="2420938"/>
            <a:ext cx="3023850" cy="2016125"/>
          </a:xfrm>
        </p:spPr>
        <p:txBody>
          <a:bodyPr/>
          <a:lstStyle/>
          <a:p>
            <a:pPr algn="ctr" eaLnBrk="1" hangingPunct="1">
              <a:defRPr/>
            </a:pPr>
            <a:r>
              <a:rPr lang="es-MX" sz="2400" dirty="0"/>
              <a:t>HIMFG</a:t>
            </a:r>
            <a:br>
              <a:rPr lang="es-MX" sz="2400" dirty="0"/>
            </a:br>
            <a:r>
              <a:rPr lang="es-MX" sz="2400" dirty="0"/>
              <a:t>Trasplante Cardiaco H.I.M. Junio 2001 a </a:t>
            </a:r>
            <a:r>
              <a:rPr lang="es-MX" sz="2400" dirty="0" smtClean="0"/>
              <a:t>Julio 2018</a:t>
            </a:r>
            <a:endParaRPr lang="es-ES" sz="2400" dirty="0"/>
          </a:p>
        </p:txBody>
      </p:sp>
      <p:graphicFrame>
        <p:nvGraphicFramePr>
          <p:cNvPr id="56429" name="Group 109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3347831" y="188550"/>
          <a:ext cx="5400751" cy="6513332"/>
        </p:xfrm>
        <a:graphic>
          <a:graphicData uri="http://schemas.openxmlformats.org/drawingml/2006/table">
            <a:tbl>
              <a:tblPr/>
              <a:tblGrid>
                <a:gridCol w="7253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99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5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0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Caso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Diagnóstico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Sexo y edad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Evolución</a:t>
                      </a:r>
                      <a:endParaRPr kumimoji="0" lang="es-E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Dilatada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6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 rechazo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Sx. Shone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1 año 11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3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Heterotaxia</a:t>
                      </a: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, V.U.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14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Fallecido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4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Dilatada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14 años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Fallecido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5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Hipertrófica 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7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 rechazo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6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Hipertrófica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11 meses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Fallecido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7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Discordancia AV-VA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7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8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V.D. Hipoplásico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7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Fallecido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9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Dilatada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15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Fallecido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10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Doble entrada V I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1 año 1 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11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Dilatada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11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 rechazo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12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Ebstein grave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2 años 11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Fallecido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13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Discordancia AV-VA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8 años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Fallecido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14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VI </a:t>
                      </a:r>
                      <a:r>
                        <a:rPr kumimoji="0" lang="es-MX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hipoplásico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4 meses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Fallecido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15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Dilatada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5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16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Dilatada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5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17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Dilatada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5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18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Dilatada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2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19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Dilatada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10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Fallecido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20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DVSVD, Situs Inv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12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21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Dilatada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14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22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Mioc. Dilatada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9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Diabetes Tacrolimus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23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Dilatada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10 años</a:t>
                      </a:r>
                      <a:endParaRPr kumimoji="0" lang="es-ES" sz="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24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Dilatada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7 años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25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Dilatada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2 años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Hipotiroidismo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26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Dilatada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6 años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Varicela</a:t>
                      </a:r>
                      <a:endParaRPr kumimoji="0" lang="es-E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27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, Restrictiva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7 años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28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Hemocromatosis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12 años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Diabetes mellitus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55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29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Dilatada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16 años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IRCT. Falla hepática. Fallecido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30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Dilatada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18 años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52795783"/>
                  </a:ext>
                </a:extLst>
              </a:tr>
              <a:tr h="211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31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Restrictiva. EXCOR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F. 4 años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198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32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Mioc</a:t>
                      </a: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. Dilatada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M. 11 años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charset="0"/>
                        </a:rPr>
                        <a:t>Satisfactoria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44537516"/>
                  </a:ext>
                </a:extLst>
              </a:tr>
            </a:tbl>
          </a:graphicData>
        </a:graphic>
      </p:graphicFrame>
      <p:pic>
        <p:nvPicPr>
          <p:cNvPr id="4" name="3 Imagen" descr="Ixtlilton201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EAE5D1"/>
              </a:clrFrom>
              <a:clrTo>
                <a:srgbClr val="EAE5D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482" y="733653"/>
            <a:ext cx="1296198" cy="16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541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200" dirty="0"/>
              <a:t>Trasplante Cardiaco H.I.M.</a:t>
            </a:r>
            <a:br>
              <a:rPr lang="es-MX" sz="3200" dirty="0"/>
            </a:br>
            <a:r>
              <a:rPr lang="es-MX" sz="3200" dirty="0"/>
              <a:t>Casos por edades. </a:t>
            </a:r>
            <a:r>
              <a:rPr lang="es-MX" sz="3200" dirty="0" smtClean="0"/>
              <a:t>Jul. 2018</a:t>
            </a:r>
            <a:endParaRPr lang="es-ES" sz="3200" dirty="0"/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457200" y="1773238"/>
          <a:ext cx="82296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2128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200" dirty="0"/>
              <a:t>Trasplante Cardiaco H. I. M.</a:t>
            </a:r>
            <a:br>
              <a:rPr lang="es-MX" sz="3200" dirty="0"/>
            </a:br>
            <a:r>
              <a:rPr lang="es-MX" sz="3200" dirty="0"/>
              <a:t>Diagnósticos. </a:t>
            </a:r>
            <a:r>
              <a:rPr lang="es-MX" sz="3200" dirty="0" smtClean="0"/>
              <a:t>Julio 2018</a:t>
            </a:r>
            <a:endParaRPr lang="es-ES" sz="3200" dirty="0"/>
          </a:p>
        </p:txBody>
      </p:sp>
      <p:graphicFrame>
        <p:nvGraphicFramePr>
          <p:cNvPr id="4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457200" y="1773238"/>
          <a:ext cx="8229600" cy="4392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05383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800" dirty="0"/>
              <a:t>Trasplante Cardiaco H. I. M.</a:t>
            </a:r>
            <a:br>
              <a:rPr lang="es-MX" sz="2800" dirty="0"/>
            </a:br>
            <a:r>
              <a:rPr lang="es-MX" sz="2800" dirty="0"/>
              <a:t>Sexo. Junio 2001 a </a:t>
            </a:r>
            <a:r>
              <a:rPr lang="es-MX" sz="2800" dirty="0" smtClean="0"/>
              <a:t>Julio 2018</a:t>
            </a:r>
            <a:endParaRPr lang="es-ES" sz="2800" dirty="0"/>
          </a:p>
        </p:txBody>
      </p:sp>
      <p:graphicFrame>
        <p:nvGraphicFramePr>
          <p:cNvPr id="216067" name="Group 3"/>
          <p:cNvGraphicFramePr>
            <a:graphicFrameLocks noGrp="1"/>
          </p:cNvGraphicFramePr>
          <p:nvPr>
            <p:extLst/>
          </p:nvPr>
        </p:nvGraphicFramePr>
        <p:xfrm>
          <a:off x="685800" y="1838325"/>
          <a:ext cx="7772400" cy="4183035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56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endParaRPr kumimoji="0" lang="es-MX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N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Porcentaje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82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Masculino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17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53  %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902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Femenino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15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47  %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82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TOTAL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32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charset="0"/>
                        </a:rPr>
                        <a:t>100 %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093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"/>
          <p:cNvGraphicFramePr>
            <a:graphicFrameLocks/>
          </p:cNvGraphicFramePr>
          <p:nvPr>
            <p:extLst/>
          </p:nvPr>
        </p:nvGraphicFramePr>
        <p:xfrm>
          <a:off x="608013" y="1989138"/>
          <a:ext cx="7924800" cy="3952876"/>
        </p:xfrm>
        <a:graphic>
          <a:graphicData uri="http://schemas.openxmlformats.org/drawingml/2006/table">
            <a:tbl>
              <a:tblPr/>
              <a:tblGrid>
                <a:gridCol w="3962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Diagnóstico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Causa de Muerte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36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Miocardiopatía hipertrófica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Insuficiencia renal aguda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Miocardiopatía dilatada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Fallo primario del injerto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Ebstein grave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Rechazo agudo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VI Hipoplásico</a:t>
                      </a: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Enterocolitis </a:t>
                      </a:r>
                      <a:r>
                        <a:rPr kumimoji="0" lang="es-MX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ahoma" pitchFamily="34" charset="0"/>
                        </a:rPr>
                        <a:t>necrosante</a:t>
                      </a: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200" dirty="0"/>
              <a:t>Trasplante Cardiaco HIM</a:t>
            </a:r>
            <a:br>
              <a:rPr lang="es-MX" sz="3200" dirty="0"/>
            </a:br>
            <a:r>
              <a:rPr lang="es-MX" sz="3200" dirty="0"/>
              <a:t>Causas de muerte temprana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3494622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 dirty="0"/>
              <a:t>Trasplante Cardiaco HIM</a:t>
            </a:r>
            <a:br>
              <a:rPr lang="es-MX" sz="3600" dirty="0"/>
            </a:br>
            <a:r>
              <a:rPr lang="es-MX" sz="3600" dirty="0"/>
              <a:t>Causas de muerte tardía</a:t>
            </a:r>
            <a:endParaRPr lang="es-ES" sz="3600" dirty="0"/>
          </a:p>
        </p:txBody>
      </p:sp>
      <p:graphicFrame>
        <p:nvGraphicFramePr>
          <p:cNvPr id="222211" name="Group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980948"/>
          <a:ext cx="8229600" cy="4184432"/>
        </p:xfrm>
        <a:graphic>
          <a:graphicData uri="http://schemas.openxmlformats.org/drawingml/2006/table">
            <a:tbl>
              <a:tblPr/>
              <a:tblGrid>
                <a:gridCol w="46188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107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39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Diagnóstico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Causa de Muerte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Heterotaxia</a:t>
                      </a: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 visceral. </a:t>
                      </a:r>
                      <a:r>
                        <a:rPr kumimoji="0" lang="es-MX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postop</a:t>
                      </a: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. </a:t>
                      </a:r>
                      <a:r>
                        <a:rPr kumimoji="0" lang="es-MX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Blalock</a:t>
                      </a: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-T.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Neumonía y absceso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Miocardiopatía dilatada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Disentería bacteriana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Ventrículo derecho </a:t>
                      </a:r>
                      <a:r>
                        <a:rPr kumimoji="0" lang="es-MX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hipoplásico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Rechazo agudo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Discordancia AV y VA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Neumonía, sepsis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Miocardiopatía dilatada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Neumonía, sepsis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Miocardiopatía dilatada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Rechazo crónico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Miocardiopatía dilatada</a:t>
                      </a: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Muerte súbita</a:t>
                      </a: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Miocardiopatía dilatada</a:t>
                      </a: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Falla orgánica múltiple </a:t>
                      </a: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Miocardioaptia</a:t>
                      </a:r>
                      <a:r>
                        <a:rPr kumimoji="0" lang="es-E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 restrictiva</a:t>
                      </a: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Linfoproliferativo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4881" marR="948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03317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3688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570" y="381000"/>
            <a:ext cx="6336880" cy="110373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MX" dirty="0"/>
              <a:t>Morbilidad en Trasplante Cardiaco</a:t>
            </a:r>
            <a:endParaRPr lang="es-ES" sz="3600" dirty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251400" y="1700760"/>
            <a:ext cx="8641200" cy="489668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MX" sz="2400" b="0" dirty="0">
                <a:solidFill>
                  <a:srgbClr val="7F7F7F"/>
                </a:solidFill>
              </a:rPr>
              <a:t>Rechazo: Bolos </a:t>
            </a:r>
            <a:r>
              <a:rPr lang="es-MX" sz="2400" b="0" dirty="0" err="1">
                <a:solidFill>
                  <a:srgbClr val="7F7F7F"/>
                </a:solidFill>
              </a:rPr>
              <a:t>metilprednisolona</a:t>
            </a:r>
            <a:endParaRPr lang="es-MX" sz="2400" b="0" dirty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b="0" dirty="0">
                <a:solidFill>
                  <a:srgbClr val="7F7F7F"/>
                </a:solidFill>
              </a:rPr>
              <a:t>Anemia </a:t>
            </a:r>
            <a:r>
              <a:rPr lang="es-MX" sz="2400" b="0" dirty="0" err="1">
                <a:solidFill>
                  <a:srgbClr val="7F7F7F"/>
                </a:solidFill>
              </a:rPr>
              <a:t>aplásica</a:t>
            </a:r>
            <a:r>
              <a:rPr lang="es-MX" sz="2400" b="0" dirty="0">
                <a:solidFill>
                  <a:srgbClr val="7F7F7F"/>
                </a:solidFill>
              </a:rPr>
              <a:t> por parvovirus B19: </a:t>
            </a:r>
            <a:r>
              <a:rPr lang="es-MX" sz="2400" b="0" dirty="0" err="1">
                <a:solidFill>
                  <a:srgbClr val="7F7F7F"/>
                </a:solidFill>
              </a:rPr>
              <a:t>Gamaglobulina</a:t>
            </a:r>
            <a:endParaRPr lang="es-MX" sz="2400" b="0" dirty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b="0" dirty="0">
                <a:solidFill>
                  <a:srgbClr val="7F7F7F"/>
                </a:solidFill>
              </a:rPr>
              <a:t>Infección CMV: Ganciclovir y valganciclovir, plasmaféresis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b="0" dirty="0">
                <a:solidFill>
                  <a:srgbClr val="7F7F7F"/>
                </a:solidFill>
              </a:rPr>
              <a:t>Epstein </a:t>
            </a:r>
            <a:r>
              <a:rPr lang="es-MX" sz="2400" b="0" dirty="0" err="1">
                <a:solidFill>
                  <a:srgbClr val="7F7F7F"/>
                </a:solidFill>
              </a:rPr>
              <a:t>barr</a:t>
            </a:r>
            <a:r>
              <a:rPr lang="es-MX" sz="2400" b="0" dirty="0">
                <a:solidFill>
                  <a:srgbClr val="7F7F7F"/>
                </a:solidFill>
              </a:rPr>
              <a:t>: &lt; inmunosupresión. </a:t>
            </a:r>
            <a:r>
              <a:rPr lang="es-MX" sz="2400" b="0" dirty="0" err="1">
                <a:solidFill>
                  <a:srgbClr val="7F7F7F"/>
                </a:solidFill>
              </a:rPr>
              <a:t>Linfoproliferativo</a:t>
            </a:r>
            <a:r>
              <a:rPr lang="es-MX" sz="2400" b="0" dirty="0">
                <a:solidFill>
                  <a:srgbClr val="7F7F7F"/>
                </a:solidFill>
              </a:rPr>
              <a:t>: </a:t>
            </a:r>
            <a:r>
              <a:rPr lang="es-MX" sz="2400" b="0" dirty="0" err="1">
                <a:solidFill>
                  <a:srgbClr val="7F7F7F"/>
                </a:solidFill>
              </a:rPr>
              <a:t>Rituximab</a:t>
            </a:r>
            <a:r>
              <a:rPr lang="es-MX" sz="2400" b="0" dirty="0">
                <a:solidFill>
                  <a:srgbClr val="7F7F7F"/>
                </a:solidFill>
              </a:rPr>
              <a:t> (Anti CD20)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b="0" dirty="0">
                <a:solidFill>
                  <a:srgbClr val="7F7F7F"/>
                </a:solidFill>
              </a:rPr>
              <a:t>Diabetes por </a:t>
            </a:r>
            <a:r>
              <a:rPr lang="es-MX" sz="2400" b="0" dirty="0" err="1">
                <a:solidFill>
                  <a:srgbClr val="7F7F7F"/>
                </a:solidFill>
              </a:rPr>
              <a:t>tacrolimus</a:t>
            </a:r>
            <a:r>
              <a:rPr lang="es-MX" sz="2400" b="0" dirty="0">
                <a:solidFill>
                  <a:srgbClr val="7F7F7F"/>
                </a:solidFill>
              </a:rPr>
              <a:t>: </a:t>
            </a:r>
            <a:r>
              <a:rPr lang="es-MX" sz="2400" b="0" dirty="0" err="1">
                <a:solidFill>
                  <a:srgbClr val="7F7F7F"/>
                </a:solidFill>
              </a:rPr>
              <a:t>Sirolimus</a:t>
            </a:r>
            <a:endParaRPr lang="es-MX" sz="2400" b="0" dirty="0">
              <a:solidFill>
                <a:srgbClr val="7F7F7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b="0" dirty="0">
                <a:solidFill>
                  <a:srgbClr val="7F7F7F"/>
                </a:solidFill>
              </a:rPr>
              <a:t>HTA o IR por ciclosporina o tacrolimus: Reducción o cambio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b="0" dirty="0" err="1">
                <a:solidFill>
                  <a:srgbClr val="7F7F7F"/>
                </a:solidFill>
              </a:rPr>
              <a:t>Miocardiopatía</a:t>
            </a:r>
            <a:r>
              <a:rPr lang="es-MX" sz="2400" b="0" dirty="0">
                <a:solidFill>
                  <a:srgbClr val="7F7F7F"/>
                </a:solidFill>
              </a:rPr>
              <a:t> familiar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b="0" dirty="0">
                <a:solidFill>
                  <a:srgbClr val="7F7F7F"/>
                </a:solidFill>
              </a:rPr>
              <a:t>Hipotiroidismo: Sustitución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2400" b="0" dirty="0">
                <a:solidFill>
                  <a:srgbClr val="7F7F7F"/>
                </a:solidFill>
              </a:rPr>
              <a:t>Varicela por el injerto: Aciclovir, gamaglobulina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" sz="2400" b="0" dirty="0">
                <a:solidFill>
                  <a:srgbClr val="7F7F7F"/>
                </a:solidFill>
              </a:rPr>
              <a:t>Hemocromatosis: </a:t>
            </a:r>
            <a:r>
              <a:rPr lang="es-ES" sz="2400" b="0" dirty="0" err="1">
                <a:solidFill>
                  <a:srgbClr val="7F7F7F"/>
                </a:solidFill>
              </a:rPr>
              <a:t>Deferoxamina</a:t>
            </a:r>
            <a:endParaRPr lang="es-ES" sz="24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/>
              <a:t>Trasplante cardiaco.</a:t>
            </a:r>
            <a:endParaRPr lang="es-ES" sz="3600"/>
          </a:p>
        </p:txBody>
      </p:sp>
      <p:graphicFrame>
        <p:nvGraphicFramePr>
          <p:cNvPr id="232468" name="Group 2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43601365"/>
              </p:ext>
            </p:extLst>
          </p:nvPr>
        </p:nvGraphicFramePr>
        <p:xfrm>
          <a:off x="611238" y="2624730"/>
          <a:ext cx="7561262" cy="2316480"/>
        </p:xfrm>
        <a:graphic>
          <a:graphicData uri="http://schemas.openxmlformats.org/drawingml/2006/table">
            <a:tbl>
              <a:tblPr/>
              <a:tblGrid>
                <a:gridCol w="18732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880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Pediátrico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12.5% del de adultos (México 6%)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1990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106 centros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2007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80 centros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79% 1-4/año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9% más de 10/año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México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 centro (HIMFG)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6716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/>
              <a:t>Trasplante cardiaco pediátrico comparativo</a:t>
            </a:r>
            <a:endParaRPr lang="es-ES" sz="3600"/>
          </a:p>
        </p:txBody>
      </p:sp>
      <p:graphicFrame>
        <p:nvGraphicFramePr>
          <p:cNvPr id="234499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530019"/>
              </p:ext>
            </p:extLst>
          </p:nvPr>
        </p:nvGraphicFramePr>
        <p:xfrm>
          <a:off x="457200" y="1773238"/>
          <a:ext cx="8229600" cy="4923794"/>
        </p:xfrm>
        <a:graphic>
          <a:graphicData uri="http://schemas.openxmlformats.org/drawingml/2006/table">
            <a:tbl>
              <a:tblPr/>
              <a:tblGrid>
                <a:gridCol w="5338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24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Hospital o país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Trasp/año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2007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Estados Unidos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314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225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Reino Unido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México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13 *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17*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2750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* Incluye adultos y niños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Children’s</a:t>
                      </a: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 de Pittsburgh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12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Texas Childrens Heart Center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Boston Childrens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9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Lomalinda University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Cleveland Clinic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HIM FG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Clinica Mayo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endParaRPr kumimoji="0" lang="es-ES" sz="20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8077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3600"/>
              <a:t>Trasplante Cardiaco en Niños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2800"/>
              <a:t>Perspectiva Histórica</a:t>
            </a:r>
          </a:p>
          <a:p>
            <a:pPr lvl="1" eaLnBrk="1" hangingPunct="1">
              <a:defRPr/>
            </a:pPr>
            <a:r>
              <a:rPr lang="es-ES_tradnl" sz="2400"/>
              <a:t>1967 Barnard (Sudáfrica), Shumway (EUA) primeros trasplantes exitosos.</a:t>
            </a:r>
          </a:p>
          <a:p>
            <a:pPr lvl="1" eaLnBrk="1" hangingPunct="1">
              <a:defRPr/>
            </a:pPr>
            <a:r>
              <a:rPr lang="es-ES_tradnl" sz="2400"/>
              <a:t>1967 Kantrowits (Nueva York) primer trasplante en un niño de 3 semanas.</a:t>
            </a:r>
          </a:p>
          <a:p>
            <a:pPr lvl="1" eaLnBrk="1" hangingPunct="1">
              <a:defRPr/>
            </a:pPr>
            <a:r>
              <a:rPr lang="es-ES_tradnl" sz="2400"/>
              <a:t>1970 Universidad de Stanford, California, éxito en adolescentes.</a:t>
            </a:r>
          </a:p>
          <a:p>
            <a:pPr lvl="1" eaLnBrk="1" hangingPunct="1">
              <a:defRPr/>
            </a:pPr>
            <a:r>
              <a:rPr lang="es-ES_tradnl" sz="2400"/>
              <a:t>1980, Ciclosporina (Dr. Borel), más sobrevida.</a:t>
            </a:r>
          </a:p>
          <a:p>
            <a:pPr lvl="1" eaLnBrk="1" hangingPunct="1">
              <a:defRPr/>
            </a:pPr>
            <a:r>
              <a:rPr lang="es-ES_tradnl" sz="2400"/>
              <a:t>1986, Bailey, neonatos con SVIH</a:t>
            </a:r>
          </a:p>
        </p:txBody>
      </p:sp>
    </p:spTree>
    <p:extLst>
      <p:ext uri="{BB962C8B-B14F-4D97-AF65-F5344CB8AC3E}">
        <p14:creationId xmlns:p14="http://schemas.microsoft.com/office/powerpoint/2010/main" val="34348746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z="2800" dirty="0"/>
              <a:t>PEDIATRIC HEART TRANSPLANTATION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/>
              <a:t>Kaplan-Meier Survival </a:t>
            </a:r>
            <a:r>
              <a:rPr lang="en-US" sz="1900" dirty="0"/>
              <a:t>(Transplants: 1/1982-6/2008)</a:t>
            </a:r>
          </a:p>
        </p:txBody>
      </p:sp>
      <p:graphicFrame>
        <p:nvGraphicFramePr>
          <p:cNvPr id="8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154081"/>
              </p:ext>
            </p:extLst>
          </p:nvPr>
        </p:nvGraphicFramePr>
        <p:xfrm>
          <a:off x="884341" y="1824038"/>
          <a:ext cx="7375318" cy="400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44421" name="Text Box 5"/>
          <p:cNvSpPr txBox="1">
            <a:spLocks noChangeArrowheads="1"/>
          </p:cNvSpPr>
          <p:nvPr/>
        </p:nvSpPr>
        <p:spPr bwMode="auto">
          <a:xfrm>
            <a:off x="2133600" y="6145213"/>
            <a:ext cx="163513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endParaRPr lang="en-US" sz="2000">
              <a:solidFill>
                <a:srgbClr val="DDDDD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197" name="Rectangle 14"/>
          <p:cNvSpPr>
            <a:spLocks noChangeArrowheads="1"/>
          </p:cNvSpPr>
          <p:nvPr/>
        </p:nvSpPr>
        <p:spPr bwMode="auto">
          <a:xfrm>
            <a:off x="2536825" y="6521450"/>
            <a:ext cx="2984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n-US" sz="1600" b="1">
                <a:solidFill>
                  <a:srgbClr val="FAFD00"/>
                </a:solidFill>
                <a:latin typeface="Arial" charset="0"/>
              </a:rPr>
              <a:t>  </a:t>
            </a:r>
          </a:p>
        </p:txBody>
      </p:sp>
      <p:sp>
        <p:nvSpPr>
          <p:cNvPr id="8198" name="Rectangle 3076"/>
          <p:cNvSpPr>
            <a:spLocks noChangeArrowheads="1"/>
          </p:cNvSpPr>
          <p:nvPr/>
        </p:nvSpPr>
        <p:spPr bwMode="auto">
          <a:xfrm>
            <a:off x="1066800" y="6553200"/>
            <a:ext cx="184150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endParaRPr lang="es-MX" sz="1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569913" y="6453188"/>
            <a:ext cx="4722812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 dirty="0">
                <a:solidFill>
                  <a:srgbClr val="7F7F7F"/>
                </a:solidFill>
                <a:latin typeface="Arial" charset="0"/>
              </a:rPr>
              <a:t>J Heart Lung Transplant. 2010 Oct; 29 (10): 1083-1141</a:t>
            </a:r>
            <a:r>
              <a:rPr lang="en-US" sz="1400" b="1" dirty="0">
                <a:solidFill>
                  <a:srgbClr val="7F7F7F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550" y="116540"/>
            <a:ext cx="6336880" cy="1296180"/>
          </a:xfrm>
        </p:spPr>
        <p:txBody>
          <a:bodyPr/>
          <a:lstStyle/>
          <a:p>
            <a:pPr defTabSz="912813" eaLnBrk="1" hangingPunct="1">
              <a:defRPr/>
            </a:pPr>
            <a:r>
              <a:rPr lang="en-US" sz="2000" dirty="0"/>
              <a:t>PEDIATRIC HEART TRANSPLANT RECIPIENTS: </a:t>
            </a:r>
            <a:br>
              <a:rPr lang="en-US" sz="2000" dirty="0"/>
            </a:br>
            <a:r>
              <a:rPr lang="en-US" sz="2000" dirty="0"/>
              <a:t>Relative Incidence of Leading Causes of Death </a:t>
            </a:r>
            <a:br>
              <a:rPr lang="en-US" sz="2000" dirty="0"/>
            </a:br>
            <a:r>
              <a:rPr lang="en-US" sz="2000" dirty="0"/>
              <a:t>(Deaths: January 1998 - June 2008)</a:t>
            </a:r>
          </a:p>
        </p:txBody>
      </p:sp>
      <p:graphicFrame>
        <p:nvGraphicFramePr>
          <p:cNvPr id="5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274039"/>
              </p:ext>
            </p:extLst>
          </p:nvPr>
        </p:nvGraphicFramePr>
        <p:xfrm>
          <a:off x="844802" y="1824038"/>
          <a:ext cx="7454395" cy="400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38125" y="6292850"/>
            <a:ext cx="50539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es-MX" sz="1400" dirty="0" err="1">
                <a:solidFill>
                  <a:schemeClr val="bg1">
                    <a:lumMod val="50000"/>
                  </a:schemeClr>
                </a:solidFill>
              </a:rPr>
              <a:t>Heart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1400" dirty="0" err="1">
                <a:solidFill>
                  <a:schemeClr val="bg1">
                    <a:lumMod val="50000"/>
                  </a:schemeClr>
                </a:solidFill>
              </a:rPr>
              <a:t>Lung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1400" dirty="0" err="1">
                <a:solidFill>
                  <a:schemeClr val="bg1">
                    <a:lumMod val="50000"/>
                  </a:schemeClr>
                </a:solidFill>
              </a:rPr>
              <a:t>Transplant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</a:rPr>
              <a:t> 2009; 28: 989-1049</a:t>
            </a:r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Trasplante Cardiaco.</a:t>
            </a:r>
            <a:br>
              <a:rPr lang="es-ES_tradnl"/>
            </a:br>
            <a:r>
              <a:rPr lang="es-ES_tradnl"/>
              <a:t>Lista de espera. HIM FG. 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88253"/>
            <a:ext cx="7772400" cy="4321147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s-ES_tradnl" b="0" dirty="0">
                <a:solidFill>
                  <a:srgbClr val="7F7F7F"/>
                </a:solidFill>
              </a:rPr>
              <a:t>Septiembre 2000 a </a:t>
            </a:r>
            <a:r>
              <a:rPr lang="es-ES_tradnl" dirty="0">
                <a:solidFill>
                  <a:srgbClr val="7F7F7F"/>
                </a:solidFill>
              </a:rPr>
              <a:t>julio 2018</a:t>
            </a:r>
            <a:endParaRPr lang="es-ES_tradnl" b="0" dirty="0">
              <a:solidFill>
                <a:srgbClr val="7F7F7F"/>
              </a:solidFill>
            </a:endParaRPr>
          </a:p>
          <a:p>
            <a:pPr eaLnBrk="1" hangingPunct="1">
              <a:defRPr/>
            </a:pPr>
            <a:r>
              <a:rPr lang="es-ES_tradnl" dirty="0">
                <a:solidFill>
                  <a:srgbClr val="7F7F7F"/>
                </a:solidFill>
              </a:rPr>
              <a:t>92</a:t>
            </a:r>
            <a:r>
              <a:rPr lang="es-ES_tradnl" b="0" dirty="0">
                <a:solidFill>
                  <a:srgbClr val="7F7F7F"/>
                </a:solidFill>
              </a:rPr>
              <a:t> pacientes en total</a:t>
            </a:r>
          </a:p>
          <a:p>
            <a:pPr eaLnBrk="1" hangingPunct="1">
              <a:defRPr/>
            </a:pPr>
            <a:r>
              <a:rPr lang="es-ES_tradnl" dirty="0">
                <a:solidFill>
                  <a:srgbClr val="7F7F7F"/>
                </a:solidFill>
              </a:rPr>
              <a:t>41</a:t>
            </a:r>
            <a:r>
              <a:rPr lang="es-ES_tradnl" b="0" dirty="0">
                <a:solidFill>
                  <a:srgbClr val="7F7F7F"/>
                </a:solidFill>
              </a:rPr>
              <a:t> fallecimientos</a:t>
            </a:r>
          </a:p>
          <a:p>
            <a:pPr eaLnBrk="1" hangingPunct="1">
              <a:defRPr/>
            </a:pPr>
            <a:r>
              <a:rPr lang="es-ES_tradnl" dirty="0">
                <a:solidFill>
                  <a:srgbClr val="7F7F7F"/>
                </a:solidFill>
              </a:rPr>
              <a:t>32</a:t>
            </a:r>
            <a:r>
              <a:rPr lang="es-ES_tradnl" b="0" dirty="0">
                <a:solidFill>
                  <a:srgbClr val="7F7F7F"/>
                </a:solidFill>
              </a:rPr>
              <a:t> trasplantes</a:t>
            </a:r>
          </a:p>
          <a:p>
            <a:pPr eaLnBrk="1" hangingPunct="1">
              <a:defRPr/>
            </a:pPr>
            <a:r>
              <a:rPr lang="es-ES_tradnl" b="0" dirty="0">
                <a:solidFill>
                  <a:srgbClr val="7F7F7F"/>
                </a:solidFill>
              </a:rPr>
              <a:t>7 </a:t>
            </a:r>
            <a:r>
              <a:rPr lang="es-ES_tradnl" b="0" dirty="0" err="1">
                <a:solidFill>
                  <a:srgbClr val="7F7F7F"/>
                </a:solidFill>
              </a:rPr>
              <a:t>inac</a:t>
            </a:r>
            <a:r>
              <a:rPr lang="es-ES_tradnl" b="0" dirty="0">
                <a:solidFill>
                  <a:srgbClr val="7F7F7F"/>
                </a:solidFill>
              </a:rPr>
              <a:t>. X mejoría (6 médica, 1 paliación)</a:t>
            </a:r>
          </a:p>
          <a:p>
            <a:pPr eaLnBrk="1" hangingPunct="1">
              <a:defRPr/>
            </a:pPr>
            <a:r>
              <a:rPr lang="es-ES_tradnl" b="0" dirty="0">
                <a:solidFill>
                  <a:srgbClr val="7F7F7F"/>
                </a:solidFill>
              </a:rPr>
              <a:t>4 Enfermedad (2 EVP, 1 mal apego, 1 neurológico)</a:t>
            </a:r>
          </a:p>
          <a:p>
            <a:pPr eaLnBrk="1" hangingPunct="1">
              <a:defRPr/>
            </a:pPr>
            <a:r>
              <a:rPr lang="es-ES_tradnl" dirty="0">
                <a:solidFill>
                  <a:srgbClr val="7F7F7F"/>
                </a:solidFill>
              </a:rPr>
              <a:t>8</a:t>
            </a:r>
            <a:r>
              <a:rPr lang="es-ES_tradnl" b="0" dirty="0">
                <a:solidFill>
                  <a:srgbClr val="7F7F7F"/>
                </a:solidFill>
              </a:rPr>
              <a:t> activos</a:t>
            </a:r>
          </a:p>
        </p:txBody>
      </p:sp>
    </p:spTree>
    <p:extLst>
      <p:ext uri="{BB962C8B-B14F-4D97-AF65-F5344CB8AC3E}">
        <p14:creationId xmlns:p14="http://schemas.microsoft.com/office/powerpoint/2010/main" val="22033462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Pacientes en lista de espera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060810"/>
            <a:ext cx="8229600" cy="4320600"/>
          </a:xfrm>
        </p:spPr>
        <p:txBody>
          <a:bodyPr/>
          <a:lstStyle/>
          <a:p>
            <a:r>
              <a:rPr lang="es-ES" dirty="0"/>
              <a:t>Deterioro progresivo – Daño otros órganos</a:t>
            </a:r>
          </a:p>
          <a:p>
            <a:r>
              <a:rPr lang="es-ES" dirty="0"/>
              <a:t>Falla cardiaca repercute en otros órganos</a:t>
            </a:r>
          </a:p>
          <a:p>
            <a:r>
              <a:rPr lang="es-ES" dirty="0"/>
              <a:t>Mayor riesgo post-trasplante.</a:t>
            </a:r>
          </a:p>
          <a:p>
            <a:r>
              <a:rPr lang="es-ES" dirty="0"/>
              <a:t>Mas representativos: Hígado y riñones</a:t>
            </a:r>
          </a:p>
          <a:p>
            <a:r>
              <a:rPr lang="es-ES" dirty="0"/>
              <a:t>Opción: Manejo quirúrgico de la falla cardiaca como puente a trasplante.</a:t>
            </a:r>
          </a:p>
        </p:txBody>
      </p:sp>
    </p:spTree>
    <p:extLst>
      <p:ext uri="{BB962C8B-B14F-4D97-AF65-F5344CB8AC3E}">
        <p14:creationId xmlns:p14="http://schemas.microsoft.com/office/powerpoint/2010/main" val="16556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Soportes ventriculares (</a:t>
            </a:r>
            <a:r>
              <a:rPr lang="es-ES" dirty="0" err="1"/>
              <a:t>VADs</a:t>
            </a:r>
            <a:r>
              <a:rPr lang="es-ES" dirty="0"/>
              <a:t>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88800"/>
            <a:ext cx="4474850" cy="4392610"/>
          </a:xfrm>
        </p:spPr>
        <p:txBody>
          <a:bodyPr/>
          <a:lstStyle/>
          <a:p>
            <a:r>
              <a:rPr lang="es-ES" sz="2400" dirty="0"/>
              <a:t>Internos y externos</a:t>
            </a:r>
          </a:p>
          <a:p>
            <a:r>
              <a:rPr lang="es-ES" sz="2400" dirty="0"/>
              <a:t>Flujo pulsátil o continuo</a:t>
            </a:r>
          </a:p>
          <a:p>
            <a:r>
              <a:rPr lang="es-ES" sz="2400" dirty="0"/>
              <a:t>Corto plazo, (por ejemplo después de una cirugía): </a:t>
            </a:r>
            <a:r>
              <a:rPr lang="es-ES" sz="2400" dirty="0" err="1"/>
              <a:t>Bio</a:t>
            </a:r>
            <a:r>
              <a:rPr lang="es-ES" sz="2400" dirty="0"/>
              <a:t>-bomba, ECMO (máximo 7 días)</a:t>
            </a:r>
          </a:p>
          <a:p>
            <a:r>
              <a:rPr lang="es-ES" sz="2400" dirty="0"/>
              <a:t>Mediano y largo plazo: </a:t>
            </a:r>
            <a:r>
              <a:rPr lang="es-ES" sz="2400" dirty="0" err="1"/>
              <a:t>VADs</a:t>
            </a:r>
            <a:r>
              <a:rPr lang="es-ES" sz="2400" dirty="0"/>
              <a:t> (Aparatos de apoyo ventricular)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570" y="1988800"/>
            <a:ext cx="3530114" cy="42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1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/>
              <a:t>Perfiles de Pacientes/Nivel IMACS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495552"/>
              </p:ext>
            </p:extLst>
          </p:nvPr>
        </p:nvGraphicFramePr>
        <p:xfrm>
          <a:off x="179390" y="1969647"/>
          <a:ext cx="8713211" cy="42677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94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4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044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9307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Perfil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Definición rápida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Tiempo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para apoyo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9307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1.- Choque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ES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cardiogénico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crítico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Estrellándose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FF0000"/>
                          </a:solidFill>
                        </a:rPr>
                        <a:t>HORAS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9307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2.- Disminución progresiva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Cayendo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rápidamente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FF0000"/>
                          </a:solidFill>
                        </a:rPr>
                        <a:t>DIAS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3736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3.- Estable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pero dependiente de inotrópicos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Estable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pero dependiente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FF0000"/>
                          </a:solidFill>
                        </a:rPr>
                        <a:t>SEMANAS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3736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4.-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Periodos recurrentes de falla cardiaca grave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Viajero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frecuente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Semanas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o meses si se recupera su basal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9307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5.- Intolerancia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al esfuerzo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salir de casa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Semanas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o meses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23736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6.- Limitación al esfuerzo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Caminando herido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Meses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si mantiene actividad y estado nutricional</a:t>
                      </a:r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9307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7.-Clase funcional</a:t>
                      </a:r>
                      <a:r>
                        <a:rPr lang="es-ES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III (</a:t>
                      </a:r>
                      <a:r>
                        <a:rPr lang="es-E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NYHA)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673517" y="6371541"/>
            <a:ext cx="6964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/>
              <a:t>Interagency</a:t>
            </a:r>
            <a:r>
              <a:rPr lang="es-ES" sz="1400" dirty="0"/>
              <a:t> </a:t>
            </a:r>
            <a:r>
              <a:rPr lang="es-ES" sz="1400" dirty="0" err="1"/>
              <a:t>Registry</a:t>
            </a:r>
            <a:r>
              <a:rPr lang="es-ES" sz="1400" dirty="0"/>
              <a:t> </a:t>
            </a: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Mechanically</a:t>
            </a:r>
            <a:r>
              <a:rPr lang="es-ES" sz="1400" dirty="0"/>
              <a:t> </a:t>
            </a:r>
            <a:r>
              <a:rPr lang="es-ES" sz="1400" dirty="0" err="1"/>
              <a:t>Assisted</a:t>
            </a:r>
            <a:r>
              <a:rPr lang="es-ES" sz="1400" dirty="0"/>
              <a:t> </a:t>
            </a:r>
            <a:r>
              <a:rPr lang="es-ES" sz="1400" dirty="0" err="1"/>
              <a:t>Circulatory</a:t>
            </a:r>
            <a:r>
              <a:rPr lang="es-ES" sz="1400" dirty="0"/>
              <a:t> </a:t>
            </a:r>
            <a:r>
              <a:rPr lang="es-ES" sz="1400" dirty="0" err="1"/>
              <a:t>Support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353717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¿Cuándo VAD? Del </a:t>
            </a:r>
            <a:r>
              <a:rPr lang="es-MX" dirty="0"/>
              <a:t>3 al 2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0" dirty="0"/>
              <a:t>Descenso de la función renal: Reducción en 50% de la GFR a pesar de optimizar la volemia</a:t>
            </a:r>
          </a:p>
          <a:p>
            <a:r>
              <a:rPr lang="es-MX" b="0" dirty="0"/>
              <a:t>Descenso del estado nutricional: Intolerancia de nutrición enteral (&gt;7 días) para al menos el 75% de los requerimientos calóricos o signos de compromiso nutricional a pesar de intervenciones apropiadas.</a:t>
            </a:r>
          </a:p>
          <a:p>
            <a:r>
              <a:rPr lang="es-MX" b="0" dirty="0"/>
              <a:t>Descenso de la movilidad o deambulación: Confinamiento a la cama (&gt; 7 días sin visos de mejoría) atribuible a falla cardiaca o a su manejo (Intubación por edema pulmonar)</a:t>
            </a:r>
          </a:p>
        </p:txBody>
      </p:sp>
    </p:spTree>
    <p:extLst>
      <p:ext uri="{BB962C8B-B14F-4D97-AF65-F5344CB8AC3E}">
        <p14:creationId xmlns:p14="http://schemas.microsoft.com/office/powerpoint/2010/main" val="32018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/>
              <a:t>Factores asociados con mortalidad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76839"/>
            <a:ext cx="8229600" cy="3240451"/>
          </a:xfrm>
        </p:spPr>
        <p:txBody>
          <a:bodyPr/>
          <a:lstStyle/>
          <a:p>
            <a:r>
              <a:rPr lang="es-MX" b="0" dirty="0"/>
              <a:t>Tasa de filtración glomerular (Ajustada por edad)</a:t>
            </a:r>
          </a:p>
          <a:p>
            <a:pPr lvl="1"/>
            <a:r>
              <a:rPr lang="es-MX" b="0" dirty="0"/>
              <a:t>&lt; 30%</a:t>
            </a:r>
          </a:p>
          <a:p>
            <a:pPr lvl="1"/>
            <a:endParaRPr lang="es-MX" b="0" dirty="0"/>
          </a:p>
          <a:p>
            <a:r>
              <a:rPr lang="es-MX" b="0" dirty="0"/>
              <a:t>Bilirrubinas totales (mg/</a:t>
            </a:r>
            <a:r>
              <a:rPr lang="es-MX" b="0" dirty="0" err="1"/>
              <a:t>dL</a:t>
            </a:r>
            <a:r>
              <a:rPr lang="es-MX" b="0" dirty="0"/>
              <a:t>)</a:t>
            </a:r>
          </a:p>
          <a:p>
            <a:pPr lvl="1"/>
            <a:r>
              <a:rPr lang="es-MX" b="0" dirty="0"/>
              <a:t>&gt;1.2</a:t>
            </a:r>
          </a:p>
        </p:txBody>
      </p:sp>
    </p:spTree>
    <p:extLst>
      <p:ext uri="{BB962C8B-B14F-4D97-AF65-F5344CB8AC3E}">
        <p14:creationId xmlns:p14="http://schemas.microsoft.com/office/powerpoint/2010/main" val="19096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95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Trasplante a los 2 meses 21 días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4111985" y="1700760"/>
            <a:ext cx="5032014" cy="4776240"/>
            <a:chOff x="4111985" y="1700760"/>
            <a:chExt cx="5032014" cy="4776240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3"/>
            <a:stretch/>
          </p:blipFill>
          <p:spPr>
            <a:xfrm>
              <a:off x="4111985" y="1700760"/>
              <a:ext cx="5032014" cy="4776240"/>
            </a:xfrm>
            <a:prstGeom prst="rect">
              <a:avLst/>
            </a:prstGeom>
          </p:spPr>
        </p:pic>
        <p:sp>
          <p:nvSpPr>
            <p:cNvPr id="4" name="3 Rectángulo"/>
            <p:cNvSpPr/>
            <p:nvPr/>
          </p:nvSpPr>
          <p:spPr>
            <a:xfrm>
              <a:off x="5508130" y="3933070"/>
              <a:ext cx="1512210" cy="2880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414246" y="1700760"/>
            <a:ext cx="3664334" cy="4776241"/>
            <a:chOff x="414246" y="1700760"/>
            <a:chExt cx="3664334" cy="4776241"/>
          </a:xfrm>
        </p:grpSpPr>
        <p:pic>
          <p:nvPicPr>
            <p:cNvPr id="5" name="IMG_4009.wm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11593" r="16718"/>
            <a:stretch/>
          </p:blipFill>
          <p:spPr>
            <a:xfrm rot="5400000">
              <a:off x="-141708" y="2256714"/>
              <a:ext cx="4776241" cy="3664334"/>
            </a:xfrm>
            <a:prstGeom prst="rect">
              <a:avLst/>
            </a:prstGeom>
          </p:spPr>
        </p:pic>
        <p:sp>
          <p:nvSpPr>
            <p:cNvPr id="7" name="6 Rectángulo"/>
            <p:cNvSpPr/>
            <p:nvPr/>
          </p:nvSpPr>
          <p:spPr>
            <a:xfrm rot="877251">
              <a:off x="1646499" y="3384465"/>
              <a:ext cx="154572" cy="8641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5031927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rguero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4886325" y="1844780"/>
            <a:ext cx="3890963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800"/>
              <a:t>Trasplante Cardiaco</a:t>
            </a:r>
            <a:endParaRPr lang="es-ES" sz="4800"/>
          </a:p>
        </p:txBody>
      </p:sp>
      <p:sp>
        <p:nvSpPr>
          <p:cNvPr id="6246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772770"/>
            <a:ext cx="4258820" cy="460864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MX" dirty="0"/>
              <a:t>21 de julio de 1988</a:t>
            </a:r>
          </a:p>
          <a:p>
            <a:pPr eaLnBrk="1" hangingPunct="1">
              <a:buFontTx/>
              <a:buNone/>
              <a:defRPr/>
            </a:pPr>
            <a:endParaRPr lang="es-MX" dirty="0"/>
          </a:p>
          <a:p>
            <a:pPr eaLnBrk="1" hangingPunct="1">
              <a:buFontTx/>
              <a:buNone/>
              <a:defRPr/>
            </a:pPr>
            <a:r>
              <a:rPr lang="es-MX" dirty="0"/>
              <a:t>Primer trasplante de corazón en México</a:t>
            </a:r>
          </a:p>
          <a:p>
            <a:pPr eaLnBrk="1" hangingPunct="1">
              <a:buFontTx/>
              <a:buNone/>
              <a:defRPr/>
            </a:pPr>
            <a:endParaRPr lang="es-MX" dirty="0"/>
          </a:p>
          <a:p>
            <a:pPr eaLnBrk="1" hangingPunct="1">
              <a:buFontTx/>
              <a:buNone/>
              <a:defRPr/>
            </a:pPr>
            <a:r>
              <a:rPr lang="es-MX" dirty="0"/>
              <a:t>Dr. Rubén </a:t>
            </a:r>
            <a:r>
              <a:rPr lang="es-MX" dirty="0" err="1"/>
              <a:t>Argüero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47247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85724"/>
            <a:ext cx="8926831" cy="6695123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907630" y="5171800"/>
            <a:ext cx="7107362" cy="1569660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GRACIAS</a:t>
            </a:r>
            <a:endParaRPr lang="es-ES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66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Hospital Infantil de México</a:t>
            </a:r>
            <a:endParaRPr lang="es-E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9690" y="3429000"/>
            <a:ext cx="6696930" cy="302442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/>
              <a:t>1959: Cirugía Cardiaca</a:t>
            </a:r>
          </a:p>
          <a:p>
            <a:pPr lvl="1" eaLnBrk="1" hangingPunct="1">
              <a:defRPr/>
            </a:pPr>
            <a:r>
              <a:rPr lang="es-MX" dirty="0"/>
              <a:t>Anillo vascular y Co </a:t>
            </a:r>
            <a:r>
              <a:rPr lang="es-MX" dirty="0" err="1"/>
              <a:t>Ao</a:t>
            </a:r>
            <a:endParaRPr lang="es-MX" dirty="0"/>
          </a:p>
          <a:p>
            <a:pPr lvl="1" eaLnBrk="1" hangingPunct="1">
              <a:defRPr/>
            </a:pPr>
            <a:r>
              <a:rPr lang="es-MX" dirty="0"/>
              <a:t>Paliación atresia </a:t>
            </a:r>
            <a:r>
              <a:rPr lang="es-MX" dirty="0" err="1"/>
              <a:t>tricuspídea</a:t>
            </a:r>
            <a:r>
              <a:rPr lang="es-MX" dirty="0"/>
              <a:t> y </a:t>
            </a:r>
            <a:r>
              <a:rPr lang="es-MX" dirty="0" err="1"/>
              <a:t>Fallot</a:t>
            </a:r>
            <a:endParaRPr lang="es-MX" dirty="0"/>
          </a:p>
          <a:p>
            <a:pPr lvl="1" eaLnBrk="1" hangingPunct="1">
              <a:defRPr/>
            </a:pPr>
            <a:r>
              <a:rPr lang="es-MX" dirty="0"/>
              <a:t>Cirugía Portal</a:t>
            </a:r>
          </a:p>
          <a:p>
            <a:pPr eaLnBrk="1" hangingPunct="1">
              <a:defRPr/>
            </a:pPr>
            <a:r>
              <a:rPr lang="es-MX" dirty="0"/>
              <a:t>22 junio 1962: Cierre CIA con CEC</a:t>
            </a:r>
          </a:p>
          <a:p>
            <a:pPr eaLnBrk="1" hangingPunct="1">
              <a:defRPr/>
            </a:pPr>
            <a:r>
              <a:rPr lang="es-MX" dirty="0"/>
              <a:t>22 junio 2001: Trasplante cardiaco</a:t>
            </a:r>
          </a:p>
          <a:p>
            <a:pPr eaLnBrk="1" hangingPunct="1">
              <a:defRPr/>
            </a:pPr>
            <a:r>
              <a:rPr lang="es-MX" dirty="0"/>
              <a:t>22 septiembre 2016: Soporte ventricular</a:t>
            </a:r>
            <a:endParaRPr lang="es-ES" dirty="0"/>
          </a:p>
        </p:txBody>
      </p:sp>
      <p:graphicFrame>
        <p:nvGraphicFramePr>
          <p:cNvPr id="4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6710568"/>
              </p:ext>
            </p:extLst>
          </p:nvPr>
        </p:nvGraphicFramePr>
        <p:xfrm>
          <a:off x="251400" y="548600"/>
          <a:ext cx="5184720" cy="4608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22435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Insuficiencia cardiaca</a:t>
            </a:r>
            <a:endParaRPr lang="es-ES" dirty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990" y="2132819"/>
            <a:ext cx="8229600" cy="4104571"/>
          </a:xfrm>
        </p:spPr>
        <p:txBody>
          <a:bodyPr/>
          <a:lstStyle/>
          <a:p>
            <a:r>
              <a:rPr lang="es-MX" sz="2800" b="0" dirty="0"/>
              <a:t>Problema reconocido en adultos</a:t>
            </a:r>
          </a:p>
          <a:p>
            <a:r>
              <a:rPr lang="es-MX" sz="2800" b="0" dirty="0"/>
              <a:t>“Centros” de Insuficiencia Cardiaca en hospitales</a:t>
            </a:r>
          </a:p>
          <a:p>
            <a:r>
              <a:rPr lang="es-MX" sz="2800" b="0" dirty="0"/>
              <a:t>Mas entendimiento de fisiopatología y mecanismos moleculares</a:t>
            </a:r>
          </a:p>
          <a:p>
            <a:r>
              <a:rPr lang="es-MX" sz="2800" b="0" dirty="0"/>
              <a:t>Manejo en niños: Reto más difícil</a:t>
            </a:r>
            <a:endParaRPr lang="es-ES" sz="2800" b="0" dirty="0"/>
          </a:p>
        </p:txBody>
      </p:sp>
    </p:spTree>
    <p:extLst>
      <p:ext uri="{BB962C8B-B14F-4D97-AF65-F5344CB8AC3E}">
        <p14:creationId xmlns:p14="http://schemas.microsoft.com/office/powerpoint/2010/main" val="684821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3" name="Picture 5" descr="sarcomere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813050"/>
            <a:ext cx="5113338" cy="3784600"/>
          </a:xfrm>
          <a:prstGeom prst="rect">
            <a:avLst/>
          </a:prstGeom>
          <a:noFill/>
        </p:spPr>
      </p:pic>
      <p:pic>
        <p:nvPicPr>
          <p:cNvPr id="171014" name="Picture 6" descr="fi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288" y="3068638"/>
            <a:ext cx="3440112" cy="3455987"/>
          </a:xfrm>
          <a:prstGeom prst="rect">
            <a:avLst/>
          </a:prstGeom>
          <a:noFill/>
        </p:spPr>
      </p:pic>
      <p:pic>
        <p:nvPicPr>
          <p:cNvPr id="171015" name="Picture 7" descr="Bisturi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1F1A14"/>
              </a:clrFrom>
              <a:clrTo>
                <a:srgbClr val="1F1A1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257347">
            <a:off x="765175" y="1879600"/>
            <a:ext cx="7618413" cy="992188"/>
          </a:xfrm>
          <a:prstGeom prst="rect">
            <a:avLst/>
          </a:prstGeom>
          <a:noFill/>
        </p:spPr>
      </p:pic>
      <p:sp>
        <p:nvSpPr>
          <p:cNvPr id="17101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88550"/>
            <a:ext cx="6275100" cy="743680"/>
          </a:xfrm>
        </p:spPr>
        <p:txBody>
          <a:bodyPr/>
          <a:lstStyle/>
          <a:p>
            <a:r>
              <a:rPr lang="es-MX" dirty="0"/>
              <a:t>¿Manejo quirúrgico?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825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/>
              <a:t>Indicaciones de trasplante cardiaco en niños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858491"/>
              </p:ext>
            </p:extLst>
          </p:nvPr>
        </p:nvGraphicFramePr>
        <p:xfrm>
          <a:off x="685800" y="2020094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Gráfico" r:id="rId4" imgW="7772303" imgH="4114703" progId="MSGraph.Chart.8">
                  <p:embed followColorScheme="full"/>
                </p:oleObj>
              </mc:Choice>
              <mc:Fallback>
                <p:oleObj name="Gráfico" r:id="rId4" imgW="7772303" imgH="4114703" progId="MSGraph.Chart.8">
                  <p:embed followColorScheme="full"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020094"/>
                        <a:ext cx="7772400" cy="4114800"/>
                      </a:xfrm>
                      <a:prstGeom prst="rect">
                        <a:avLst/>
                      </a:pr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73412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600"/>
              <a:t>Trasplante Cardiaco Pediátrico</a:t>
            </a:r>
            <a:endParaRPr lang="es-ES" sz="360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809"/>
            <a:ext cx="8229600" cy="4104571"/>
          </a:xfrm>
        </p:spPr>
        <p:txBody>
          <a:bodyPr/>
          <a:lstStyle/>
          <a:p>
            <a:pPr eaLnBrk="1" hangingPunct="1">
              <a:defRPr/>
            </a:pPr>
            <a:r>
              <a:rPr lang="es-MX" sz="2800" b="0" dirty="0" err="1">
                <a:solidFill>
                  <a:srgbClr val="7F7F7F"/>
                </a:solidFill>
              </a:rPr>
              <a:t>Miocardiopatías</a:t>
            </a:r>
            <a:r>
              <a:rPr lang="es-MX" sz="2800" b="0" dirty="0">
                <a:solidFill>
                  <a:srgbClr val="7F7F7F"/>
                </a:solidFill>
              </a:rPr>
              <a:t> y disfunciones</a:t>
            </a:r>
          </a:p>
          <a:p>
            <a:pPr eaLnBrk="1" hangingPunct="1">
              <a:defRPr/>
            </a:pPr>
            <a:r>
              <a:rPr lang="es-MX" sz="2800" b="0" dirty="0">
                <a:solidFill>
                  <a:srgbClr val="7F7F7F"/>
                </a:solidFill>
              </a:rPr>
              <a:t>Cardiopatías congénitas de alto riesgo quirúrgico</a:t>
            </a:r>
          </a:p>
          <a:p>
            <a:pPr eaLnBrk="1" hangingPunct="1">
              <a:defRPr/>
            </a:pPr>
            <a:r>
              <a:rPr lang="es-MX" sz="2800" b="0" dirty="0">
                <a:solidFill>
                  <a:srgbClr val="7F7F7F"/>
                </a:solidFill>
              </a:rPr>
              <a:t>Complicaciones tardías de cardiopatías ya manejadas.</a:t>
            </a:r>
          </a:p>
          <a:p>
            <a:pPr eaLnBrk="1" hangingPunct="1">
              <a:defRPr/>
            </a:pPr>
            <a:endParaRPr lang="es-MX" sz="2800" dirty="0">
              <a:solidFill>
                <a:srgbClr val="7F7F7F"/>
              </a:solidFill>
            </a:endParaRPr>
          </a:p>
          <a:p>
            <a:pPr eaLnBrk="1" hangingPunct="1">
              <a:defRPr/>
            </a:pPr>
            <a:r>
              <a:rPr lang="es-MX" sz="2800" b="0" dirty="0">
                <a:solidFill>
                  <a:srgbClr val="7F7F7F"/>
                </a:solidFill>
              </a:rPr>
              <a:t>Común denominador: Falla cardiaca grave aguda o crónica</a:t>
            </a:r>
            <a:endParaRPr lang="es-ES" sz="2800" b="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</TotalTime>
  <Words>1610</Words>
  <Application>Microsoft Office PowerPoint</Application>
  <PresentationFormat>Presentación en pantalla (4:3)</PresentationFormat>
  <Paragraphs>427</Paragraphs>
  <Slides>40</Slides>
  <Notes>31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2" baseType="lpstr">
      <vt:lpstr>Office Theme</vt:lpstr>
      <vt:lpstr>Gráfico</vt:lpstr>
      <vt:lpstr>Trasplante en Niño</vt:lpstr>
      <vt:lpstr>Declaratoria</vt:lpstr>
      <vt:lpstr>Trasplante Cardiaco en Niños</vt:lpstr>
      <vt:lpstr>Trasplante Cardiaco</vt:lpstr>
      <vt:lpstr>Hospital Infantil de México</vt:lpstr>
      <vt:lpstr>Insuficiencia cardiaca</vt:lpstr>
      <vt:lpstr>¿Manejo quirúrgico?</vt:lpstr>
      <vt:lpstr>Indicaciones de trasplante cardiaco en niños</vt:lpstr>
      <vt:lpstr>Trasplante Cardiaco Pediátrico</vt:lpstr>
      <vt:lpstr>1. Miocardiopatía dilatada</vt:lpstr>
      <vt:lpstr>3. Heterotaxia, V. Único.</vt:lpstr>
      <vt:lpstr>5. Miocardiopatía hipertrófica</vt:lpstr>
      <vt:lpstr>Indicaciones por consenso en falla cardiaca (ISHLT)</vt:lpstr>
      <vt:lpstr>Compatibilidad  Donador-Receptor</vt:lpstr>
      <vt:lpstr>Compatibilidad  Donador - Receptor</vt:lpstr>
      <vt:lpstr>Trasplante cardiaco. Procuración</vt:lpstr>
      <vt:lpstr>Procuración en cardiopatía congénita</vt:lpstr>
      <vt:lpstr>Implantación</vt:lpstr>
      <vt:lpstr>Trasplante Cardiaco</vt:lpstr>
      <vt:lpstr>Presentación de PowerPoint</vt:lpstr>
      <vt:lpstr>HIMFG Trasplante Cardiaco H.I.M. Junio 2001 a Julio 2018</vt:lpstr>
      <vt:lpstr>Trasplante Cardiaco H.I.M. Casos por edades. Jul. 2018</vt:lpstr>
      <vt:lpstr>Trasplante Cardiaco H. I. M. Diagnósticos. Julio 2018</vt:lpstr>
      <vt:lpstr>Trasplante Cardiaco H. I. M. Sexo. Junio 2001 a Julio 2018</vt:lpstr>
      <vt:lpstr>Trasplante Cardiaco HIM Causas de muerte temprana</vt:lpstr>
      <vt:lpstr>Trasplante Cardiaco HIM Causas de muerte tardía</vt:lpstr>
      <vt:lpstr>Morbilidad en Trasplante Cardiaco</vt:lpstr>
      <vt:lpstr>Trasplante cardiaco.</vt:lpstr>
      <vt:lpstr>Trasplante cardiaco pediátrico comparativo</vt:lpstr>
      <vt:lpstr>PEDIATRIC HEART TRANSPLANTATION Kaplan-Meier Survival (Transplants: 1/1982-6/2008)</vt:lpstr>
      <vt:lpstr>PEDIATRIC HEART TRANSPLANT RECIPIENTS:  Relative Incidence of Leading Causes of Death  (Deaths: January 1998 - June 2008)</vt:lpstr>
      <vt:lpstr>Trasplante Cardiaco. Lista de espera. HIM FG. </vt:lpstr>
      <vt:lpstr>Pacientes en lista de espera</vt:lpstr>
      <vt:lpstr>Soportes ventriculares (VADs)</vt:lpstr>
      <vt:lpstr>Perfiles de Pacientes/Nivel IMACS</vt:lpstr>
      <vt:lpstr>¿Cuándo VAD? Del 3 al 2</vt:lpstr>
      <vt:lpstr>Factores asociados con mortalidad</vt:lpstr>
      <vt:lpstr>Presentación de PowerPoint</vt:lpstr>
      <vt:lpstr>Trasplante a los 2 meses 21 días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André Vianna</dc:creator>
  <cp:lastModifiedBy>Bolio</cp:lastModifiedBy>
  <cp:revision>164</cp:revision>
  <dcterms:created xsi:type="dcterms:W3CDTF">2011-05-13T19:52:00Z</dcterms:created>
  <dcterms:modified xsi:type="dcterms:W3CDTF">2018-07-25T22:57:52Z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Português</vt:lpwstr>
  </property>
</Properties>
</file>