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7" r:id="rId2"/>
    <p:sldId id="361" r:id="rId3"/>
    <p:sldId id="362" r:id="rId4"/>
    <p:sldId id="351" r:id="rId5"/>
    <p:sldId id="352" r:id="rId6"/>
    <p:sldId id="264" r:id="rId7"/>
    <p:sldId id="358" r:id="rId8"/>
    <p:sldId id="263" r:id="rId9"/>
    <p:sldId id="269" r:id="rId10"/>
    <p:sldId id="363" r:id="rId11"/>
    <p:sldId id="308" r:id="rId12"/>
    <p:sldId id="364" r:id="rId13"/>
    <p:sldId id="371" r:id="rId14"/>
    <p:sldId id="321" r:id="rId15"/>
    <p:sldId id="365" r:id="rId16"/>
    <p:sldId id="366" r:id="rId17"/>
    <p:sldId id="274" r:id="rId18"/>
    <p:sldId id="327" r:id="rId19"/>
    <p:sldId id="281" r:id="rId20"/>
    <p:sldId id="332" r:id="rId21"/>
    <p:sldId id="348" r:id="rId22"/>
    <p:sldId id="306" r:id="rId23"/>
    <p:sldId id="292" r:id="rId24"/>
    <p:sldId id="367" r:id="rId25"/>
    <p:sldId id="346" r:id="rId26"/>
    <p:sldId id="349" r:id="rId27"/>
    <p:sldId id="347" r:id="rId28"/>
    <p:sldId id="304" r:id="rId29"/>
    <p:sldId id="345" r:id="rId30"/>
    <p:sldId id="369" r:id="rId31"/>
    <p:sldId id="359" r:id="rId32"/>
    <p:sldId id="353" r:id="rId33"/>
    <p:sldId id="354" r:id="rId34"/>
    <p:sldId id="355" r:id="rId35"/>
    <p:sldId id="356" r:id="rId36"/>
    <p:sldId id="357" r:id="rId37"/>
    <p:sldId id="370" r:id="rId38"/>
    <p:sldId id="299" r:id="rId39"/>
    <p:sldId id="307" r:id="rId40"/>
    <p:sldId id="368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r>
              <a:rPr lang="en-US" sz="1600" b="1" baseline="0" dirty="0">
                <a:latin typeface="Arial" panose="020B0604020202020204" pitchFamily="34" charset="0"/>
              </a:rPr>
              <a:t>INDICACIONES DE TRASPLANTE HG CMR 1988-2018</a:t>
            </a:r>
          </a:p>
        </c:rich>
      </c:tx>
      <c:layout>
        <c:manualLayout>
          <c:xMode val="edge"/>
          <c:yMode val="edge"/>
          <c:x val="0.13807562324586178"/>
          <c:y val="2.52254316048174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0.33554272543945485"/>
          <c:y val="0.2526747399082549"/>
          <c:w val="0.33996419236067449"/>
          <c:h val="0.51739677518347205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F18-4573-AA07-EFB08F2CFD9C}"/>
              </c:ext>
            </c:extLst>
          </c:dPt>
          <c:dPt>
            <c:idx val="1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F18-4573-AA07-EFB08F2CFD9C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F18-4573-AA07-EFB08F2CFD9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829-4D34-A4C7-2BD4C8096C2C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F18-4573-AA07-EFB08F2CFD9C}"/>
              </c:ext>
            </c:extLst>
          </c:dPt>
          <c:dPt>
            <c:idx val="5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9F18-4573-AA07-EFB08F2CFD9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26D-47A4-9208-E1D510587EC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26D-47A4-9208-E1D510587EC8}"/>
              </c:ext>
            </c:extLst>
          </c:dPt>
          <c:cat>
            <c:strRef>
              <c:f>Hoja1!$A$2:$A$9</c:f>
              <c:strCache>
                <c:ptCount val="8"/>
                <c:pt idx="0">
                  <c:v>CMD 79 (43.6%)</c:v>
                </c:pt>
                <c:pt idx="1">
                  <c:v>CMI 76 (41.9%</c:v>
                </c:pt>
                <c:pt idx="2">
                  <c:v>REUMARICO 6 (3.3%</c:v>
                </c:pt>
                <c:pt idx="3">
                  <c:v>RESTRICTIVO 6 (3.3%)</c:v>
                </c:pt>
                <c:pt idx="4">
                  <c:v>RETRASPLANTE 2 (1.1%)</c:v>
                </c:pt>
                <c:pt idx="5">
                  <c:v>CONGENITO 2.2%)</c:v>
                </c:pt>
                <c:pt idx="6">
                  <c:v>UREMICO 4 (2.2%)</c:v>
                </c:pt>
                <c:pt idx="7">
                  <c:v>NO COMPACTADO 1 (0.005%)</c:v>
                </c:pt>
              </c:strCache>
            </c:strRef>
          </c:cat>
          <c:val>
            <c:numRef>
              <c:f>Hoja1!$B$2:$B$9</c:f>
              <c:numCache>
                <c:formatCode>General</c:formatCode>
                <c:ptCount val="8"/>
                <c:pt idx="0">
                  <c:v>44.3</c:v>
                </c:pt>
                <c:pt idx="1">
                  <c:v>43.7</c:v>
                </c:pt>
                <c:pt idx="2">
                  <c:v>2.9</c:v>
                </c:pt>
                <c:pt idx="3">
                  <c:v>2.2999999999999998</c:v>
                </c:pt>
                <c:pt idx="4">
                  <c:v>1.1000000000000001</c:v>
                </c:pt>
                <c:pt idx="5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18-4573-AA07-EFB08F2CFD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4284311471799494E-2"/>
          <c:y val="0.74141130171605651"/>
          <c:w val="0.87476326284937045"/>
          <c:h val="0.249952141916982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  <a:effectLst/>
            <a:sp3d>
              <a:contourClr>
                <a:srgbClr val="00B050"/>
              </a:contourClr>
            </a:sp3d>
          </c:spPr>
          <c:invertIfNegative val="0"/>
          <c:cat>
            <c:strRef>
              <c:f>Hoja1!$A$2:$A$8</c:f>
              <c:strCache>
                <c:ptCount val="7"/>
                <c:pt idx="0">
                  <c:v>0 - 10</c:v>
                </c:pt>
                <c:pt idx="1">
                  <c:v>11a20</c:v>
                </c:pt>
                <c:pt idx="2">
                  <c:v>21-30</c:v>
                </c:pt>
                <c:pt idx="3">
                  <c:v>31-40</c:v>
                </c:pt>
                <c:pt idx="4">
                  <c:v>41-50</c:v>
                </c:pt>
                <c:pt idx="5">
                  <c:v>51-60</c:v>
                </c:pt>
                <c:pt idx="6">
                  <c:v>61-70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3</c:v>
                </c:pt>
                <c:pt idx="1">
                  <c:v>10</c:v>
                </c:pt>
                <c:pt idx="2">
                  <c:v>23</c:v>
                </c:pt>
                <c:pt idx="3">
                  <c:v>30</c:v>
                </c:pt>
                <c:pt idx="4">
                  <c:v>38</c:v>
                </c:pt>
                <c:pt idx="5">
                  <c:v>57</c:v>
                </c:pt>
                <c:pt idx="6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E1-4E30-BB60-5BCA21798A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1848448"/>
        <c:axId val="21849984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Hoja1!#REF!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Hoja1!$A$2:$A$8</c15:sqref>
                        </c15:formulaRef>
                      </c:ext>
                    </c:extLst>
                    <c:strCache>
                      <c:ptCount val="7"/>
                      <c:pt idx="0">
                        <c:v>0 - 10</c:v>
                      </c:pt>
                      <c:pt idx="1">
                        <c:v>11a20</c:v>
                      </c:pt>
                      <c:pt idx="2">
                        <c:v>21-30</c:v>
                      </c:pt>
                      <c:pt idx="3">
                        <c:v>31-40</c:v>
                      </c:pt>
                      <c:pt idx="4">
                        <c:v>41-50</c:v>
                      </c:pt>
                      <c:pt idx="5">
                        <c:v>51-60</c:v>
                      </c:pt>
                      <c:pt idx="6">
                        <c:v>61-70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Hoja1!#REF!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F6E1-4E30-BB60-5BCA21798AAA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Hoja1!$A$2:$A$8</c15:sqref>
                        </c15:formulaRef>
                      </c:ext>
                    </c:extLst>
                    <c:strCache>
                      <c:ptCount val="7"/>
                      <c:pt idx="0">
                        <c:v>0 - 10</c:v>
                      </c:pt>
                      <c:pt idx="1">
                        <c:v>11a20</c:v>
                      </c:pt>
                      <c:pt idx="2">
                        <c:v>21-30</c:v>
                      </c:pt>
                      <c:pt idx="3">
                        <c:v>31-40</c:v>
                      </c:pt>
                      <c:pt idx="4">
                        <c:v>41-50</c:v>
                      </c:pt>
                      <c:pt idx="5">
                        <c:v>51-60</c:v>
                      </c:pt>
                      <c:pt idx="6">
                        <c:v>61-70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F6E1-4E30-BB60-5BCA21798AAA}"/>
                  </c:ext>
                </c:extLst>
              </c15:ser>
            </c15:filteredBarSeries>
          </c:ext>
        </c:extLst>
      </c:barChart>
      <c:catAx>
        <c:axId val="21848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1849984"/>
        <c:crosses val="autoZero"/>
        <c:auto val="1"/>
        <c:lblAlgn val="ctr"/>
        <c:lblOffset val="100"/>
        <c:noMultiLvlLbl val="0"/>
      </c:catAx>
      <c:valAx>
        <c:axId val="21849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1848448"/>
        <c:crosses val="autoZero"/>
        <c:crossBetween val="between"/>
      </c:valAx>
      <c:spPr>
        <a:noFill/>
        <a:ln>
          <a:solidFill>
            <a:srgbClr val="00B05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799293893573043E-2"/>
          <c:y val="8.2286511630539849E-2"/>
          <c:w val="0.78576547914110773"/>
          <c:h val="0.637276032328046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1982-1998 (N=57,164)</c:v>
                </c:pt>
              </c:strCache>
            </c:strRef>
          </c:tx>
          <c:spPr>
            <a:gradFill flip="none" rotWithShape="1">
              <a:gsLst>
                <a:gs pos="0">
                  <a:srgbClr val="208C03"/>
                </a:gs>
                <a:gs pos="50000">
                  <a:srgbClr val="20F703"/>
                </a:gs>
                <a:gs pos="100000">
                  <a:srgbClr val="208C03"/>
                </a:gs>
              </a:gsLst>
              <a:lin ang="10800000" scaled="1"/>
              <a:tileRect/>
            </a:gradFill>
          </c:spPr>
          <c:invertIfNegative val="0"/>
          <c:cat>
            <c:strRef>
              <c:f>Sheet1!$A$2:$A$7</c:f>
              <c:strCache>
                <c:ptCount val="6"/>
                <c:pt idx="0">
                  <c:v>0-9</c:v>
                </c:pt>
                <c:pt idx="1">
                  <c:v>10-17</c:v>
                </c:pt>
                <c:pt idx="2">
                  <c:v>18-39</c:v>
                </c:pt>
                <c:pt idx="3">
                  <c:v>40-59</c:v>
                </c:pt>
                <c:pt idx="4">
                  <c:v>60-69</c:v>
                </c:pt>
                <c:pt idx="5">
                  <c:v>70+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4.718</c:v>
                </c:pt>
                <c:pt idx="1">
                  <c:v>3.371</c:v>
                </c:pt>
                <c:pt idx="2">
                  <c:v>15.4468</c:v>
                </c:pt>
                <c:pt idx="3">
                  <c:v>59.824399999999997</c:v>
                </c:pt>
                <c:pt idx="4">
                  <c:v>16.366900000000001</c:v>
                </c:pt>
                <c:pt idx="5">
                  <c:v>0.27289999999999998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71-4919-8D23-8CADB96050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1999-2008 (N=42,128)</c:v>
                </c:pt>
              </c:strCache>
            </c:strRef>
          </c:tx>
          <c:spPr>
            <a:gradFill>
              <a:gsLst>
                <a:gs pos="0">
                  <a:srgbClr val="7030A0"/>
                </a:gs>
                <a:gs pos="50000">
                  <a:srgbClr val="9933FF"/>
                </a:gs>
                <a:gs pos="100000">
                  <a:srgbClr val="7030A0"/>
                </a:gs>
              </a:gsLst>
              <a:lin ang="10800000" scaled="1"/>
            </a:gradFill>
            <a:ln>
              <a:solidFill>
                <a:schemeClr val="bg2"/>
              </a:solidFill>
            </a:ln>
          </c:spPr>
          <c:invertIfNegative val="0"/>
          <c:cat>
            <c:strRef>
              <c:f>Sheet1!$A$2:$A$7</c:f>
              <c:strCache>
                <c:ptCount val="6"/>
                <c:pt idx="0">
                  <c:v>0-9</c:v>
                </c:pt>
                <c:pt idx="1">
                  <c:v>10-17</c:v>
                </c:pt>
                <c:pt idx="2">
                  <c:v>18-39</c:v>
                </c:pt>
                <c:pt idx="3">
                  <c:v>40-59</c:v>
                </c:pt>
                <c:pt idx="4">
                  <c:v>60-69</c:v>
                </c:pt>
                <c:pt idx="5">
                  <c:v>70+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6.25</c:v>
                </c:pt>
                <c:pt idx="1">
                  <c:v>4.9587000000000003</c:v>
                </c:pt>
                <c:pt idx="2">
                  <c:v>15.336600000000001</c:v>
                </c:pt>
                <c:pt idx="3">
                  <c:v>49.371000000000002</c:v>
                </c:pt>
                <c:pt idx="4">
                  <c:v>23.203099999999999</c:v>
                </c:pt>
                <c:pt idx="5">
                  <c:v>0.88060000000000005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71-4919-8D23-8CADB960506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2009-6/2016 (N=35,070)</c:v>
                </c:pt>
              </c:strCache>
            </c:strRef>
          </c:tx>
          <c:spPr>
            <a:gradFill>
              <a:gsLst>
                <a:gs pos="0">
                  <a:srgbClr val="B8B400"/>
                </a:gs>
                <a:gs pos="50000">
                  <a:srgbClr val="FFFF00"/>
                </a:gs>
                <a:gs pos="100000">
                  <a:srgbClr val="B8B400"/>
                </a:gs>
              </a:gsLst>
              <a:lin ang="10800000" scaled="1"/>
            </a:gradFill>
            <a:ln>
              <a:solidFill>
                <a:srgbClr val="000000"/>
              </a:solidFill>
            </a:ln>
          </c:spPr>
          <c:invertIfNegative val="0"/>
          <c:cat>
            <c:strRef>
              <c:f>Sheet1!$A$2:$A$7</c:f>
              <c:strCache>
                <c:ptCount val="6"/>
                <c:pt idx="0">
                  <c:v>0-9</c:v>
                </c:pt>
                <c:pt idx="1">
                  <c:v>10-17</c:v>
                </c:pt>
                <c:pt idx="2">
                  <c:v>18-39</c:v>
                </c:pt>
                <c:pt idx="3">
                  <c:v>40-59</c:v>
                </c:pt>
                <c:pt idx="4">
                  <c:v>60-69</c:v>
                </c:pt>
                <c:pt idx="5">
                  <c:v>70+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7.5762999999999998</c:v>
                </c:pt>
                <c:pt idx="1">
                  <c:v>5.4462999999999999</c:v>
                </c:pt>
                <c:pt idx="2">
                  <c:v>15.0984</c:v>
                </c:pt>
                <c:pt idx="3">
                  <c:v>43.863700000000001</c:v>
                </c:pt>
                <c:pt idx="4">
                  <c:v>26.1905</c:v>
                </c:pt>
                <c:pt idx="5">
                  <c:v>1.8249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71-4919-8D23-8CADB96050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axId val="21913600"/>
        <c:axId val="21915136"/>
      </c:barChart>
      <c:catAx>
        <c:axId val="21913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/>
          <a:lstStyle/>
          <a:p>
            <a:pPr>
              <a:defRPr sz="1500" b="1"/>
            </a:pPr>
            <a:endParaRPr lang="es-MX"/>
          </a:p>
        </c:txPr>
        <c:crossAx val="21915136"/>
        <c:crosses val="autoZero"/>
        <c:auto val="1"/>
        <c:lblAlgn val="ctr"/>
        <c:lblOffset val="100"/>
        <c:tickLblSkip val="1"/>
        <c:noMultiLvlLbl val="0"/>
      </c:catAx>
      <c:valAx>
        <c:axId val="21915136"/>
        <c:scaling>
          <c:orientation val="minMax"/>
          <c:max val="70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 b="1"/>
            </a:pPr>
            <a:endParaRPr lang="es-MX"/>
          </a:p>
        </c:txPr>
        <c:crossAx val="21913600"/>
        <c:crosses val="autoZero"/>
        <c:crossBetween val="between"/>
        <c:majorUnit val="10"/>
      </c:valAx>
      <c:spPr>
        <a:noFill/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16986486603093517"/>
          <c:y val="0.80587038362628916"/>
          <c:w val="0.7817878006353931"/>
          <c:h val="0.19412961637371087"/>
        </c:manualLayout>
      </c:layout>
      <c:overlay val="0"/>
      <c:spPr>
        <a:noFill/>
        <a:ln>
          <a:solidFill>
            <a:schemeClr val="tx1"/>
          </a:solidFill>
        </a:ln>
      </c:spPr>
      <c:txPr>
        <a:bodyPr/>
        <a:lstStyle/>
        <a:p>
          <a:pPr>
            <a:defRPr sz="1500" b="1"/>
          </a:pPr>
          <a:endParaRPr lang="es-MX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60585909733308"/>
          <c:y val="0.21345544293341692"/>
          <c:w val="0.61239310049816265"/>
          <c:h val="0.563070013420091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Masculino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Hoja1!$A$2:$A$8</c:f>
              <c:strCache>
                <c:ptCount val="7"/>
                <c:pt idx="0">
                  <c:v>0-10</c:v>
                </c:pt>
                <c:pt idx="1">
                  <c:v>11 A 20</c:v>
                </c:pt>
                <c:pt idx="2">
                  <c:v>21-30</c:v>
                </c:pt>
                <c:pt idx="3">
                  <c:v>31-40</c:v>
                </c:pt>
                <c:pt idx="4">
                  <c:v>41-50</c:v>
                </c:pt>
                <c:pt idx="5">
                  <c:v>51-60</c:v>
                </c:pt>
                <c:pt idx="6">
                  <c:v>61-70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2</c:v>
                </c:pt>
                <c:pt idx="1">
                  <c:v>7</c:v>
                </c:pt>
                <c:pt idx="2">
                  <c:v>15</c:v>
                </c:pt>
                <c:pt idx="3">
                  <c:v>21</c:v>
                </c:pt>
                <c:pt idx="4">
                  <c:v>30</c:v>
                </c:pt>
                <c:pt idx="5">
                  <c:v>49</c:v>
                </c:pt>
                <c:pt idx="6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34-4968-9F45-D3C5C3E57A87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Femenino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Hoja1!$A$2:$A$8</c:f>
              <c:strCache>
                <c:ptCount val="7"/>
                <c:pt idx="0">
                  <c:v>0-10</c:v>
                </c:pt>
                <c:pt idx="1">
                  <c:v>11 A 20</c:v>
                </c:pt>
                <c:pt idx="2">
                  <c:v>21-30</c:v>
                </c:pt>
                <c:pt idx="3">
                  <c:v>31-40</c:v>
                </c:pt>
                <c:pt idx="4">
                  <c:v>41-50</c:v>
                </c:pt>
                <c:pt idx="5">
                  <c:v>51-60</c:v>
                </c:pt>
                <c:pt idx="6">
                  <c:v>61-70</c:v>
                </c:pt>
              </c:strCache>
            </c:strRef>
          </c:cat>
          <c:val>
            <c:numRef>
              <c:f>Hoja1!$C$2:$C$8</c:f>
              <c:numCache>
                <c:formatCode>General</c:formatCode>
                <c:ptCount val="7"/>
                <c:pt idx="0">
                  <c:v>1</c:v>
                </c:pt>
                <c:pt idx="1">
                  <c:v>3</c:v>
                </c:pt>
                <c:pt idx="2">
                  <c:v>8</c:v>
                </c:pt>
                <c:pt idx="3">
                  <c:v>9</c:v>
                </c:pt>
                <c:pt idx="4">
                  <c:v>8</c:v>
                </c:pt>
                <c:pt idx="5">
                  <c:v>8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34-4968-9F45-D3C5C3E57A87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Hoja1!$A$2:$A$8</c:f>
              <c:strCache>
                <c:ptCount val="7"/>
                <c:pt idx="0">
                  <c:v>0-10</c:v>
                </c:pt>
                <c:pt idx="1">
                  <c:v>11 A 20</c:v>
                </c:pt>
                <c:pt idx="2">
                  <c:v>21-30</c:v>
                </c:pt>
                <c:pt idx="3">
                  <c:v>31-40</c:v>
                </c:pt>
                <c:pt idx="4">
                  <c:v>41-50</c:v>
                </c:pt>
                <c:pt idx="5">
                  <c:v>51-60</c:v>
                </c:pt>
                <c:pt idx="6">
                  <c:v>61-70</c:v>
                </c:pt>
              </c:strCache>
            </c:strRef>
          </c:cat>
          <c:val>
            <c:numRef>
              <c:f>Hoja1!$D$2:$D$8</c:f>
              <c:numCache>
                <c:formatCode>General</c:formatCode>
                <c:ptCount val="7"/>
                <c:pt idx="0">
                  <c:v>3</c:v>
                </c:pt>
                <c:pt idx="1">
                  <c:v>10</c:v>
                </c:pt>
                <c:pt idx="2">
                  <c:v>23</c:v>
                </c:pt>
                <c:pt idx="3">
                  <c:v>30</c:v>
                </c:pt>
                <c:pt idx="4">
                  <c:v>38</c:v>
                </c:pt>
                <c:pt idx="5">
                  <c:v>57</c:v>
                </c:pt>
                <c:pt idx="6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34-4968-9F45-D3C5C3E57A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806720"/>
        <c:axId val="23808256"/>
      </c:barChart>
      <c:catAx>
        <c:axId val="2380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3808256"/>
        <c:crosses val="autoZero"/>
        <c:auto val="1"/>
        <c:lblAlgn val="ctr"/>
        <c:lblOffset val="100"/>
        <c:noMultiLvlLbl val="0"/>
      </c:catAx>
      <c:valAx>
        <c:axId val="23808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380672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17862712359268351"/>
          <c:y val="7.8393264023042489E-2"/>
          <c:w val="0.61209173697714947"/>
          <c:h val="7.69619798426249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Hoja1!$A$3:$A$27</c:f>
              <c:numCache>
                <c:formatCode>General</c:formatCode>
                <c:ptCount val="25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</c:numCache>
            </c:numRef>
          </c:cat>
          <c:val>
            <c:numRef>
              <c:f>Hoja1!$B$3:$B$27</c:f>
              <c:numCache>
                <c:formatCode>General</c:formatCode>
                <c:ptCount val="25"/>
                <c:pt idx="0">
                  <c:v>6</c:v>
                </c:pt>
                <c:pt idx="1">
                  <c:v>9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5">
                  <c:v>2</c:v>
                </c:pt>
                <c:pt idx="6">
                  <c:v>2</c:v>
                </c:pt>
                <c:pt idx="7">
                  <c:v>1</c:v>
                </c:pt>
                <c:pt idx="8">
                  <c:v>1</c:v>
                </c:pt>
                <c:pt idx="9">
                  <c:v>2</c:v>
                </c:pt>
                <c:pt idx="10">
                  <c:v>4</c:v>
                </c:pt>
                <c:pt idx="11">
                  <c:v>3</c:v>
                </c:pt>
                <c:pt idx="12">
                  <c:v>6</c:v>
                </c:pt>
                <c:pt idx="13">
                  <c:v>7</c:v>
                </c:pt>
                <c:pt idx="14">
                  <c:v>4</c:v>
                </c:pt>
                <c:pt idx="15">
                  <c:v>5</c:v>
                </c:pt>
                <c:pt idx="16">
                  <c:v>3</c:v>
                </c:pt>
                <c:pt idx="17">
                  <c:v>10</c:v>
                </c:pt>
                <c:pt idx="18">
                  <c:v>19</c:v>
                </c:pt>
                <c:pt idx="19">
                  <c:v>18</c:v>
                </c:pt>
                <c:pt idx="20">
                  <c:v>23</c:v>
                </c:pt>
                <c:pt idx="21">
                  <c:v>20</c:v>
                </c:pt>
                <c:pt idx="22">
                  <c:v>16</c:v>
                </c:pt>
                <c:pt idx="23">
                  <c:v>15</c:v>
                </c:pt>
                <c:pt idx="2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D6-4B52-9ABB-1A23770687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550976"/>
        <c:axId val="23556864"/>
        <c:axId val="0"/>
      </c:bar3DChart>
      <c:catAx>
        <c:axId val="23550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3556864"/>
        <c:crosses val="autoZero"/>
        <c:auto val="1"/>
        <c:lblAlgn val="ctr"/>
        <c:lblOffset val="100"/>
        <c:noMultiLvlLbl val="0"/>
      </c:catAx>
      <c:valAx>
        <c:axId val="235568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3550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8575">
      <a:solidFill>
        <a:srgbClr val="FF0000"/>
      </a:solidFill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Hoja8!$A$2</c:f>
              <c:strCache>
                <c:ptCount val="1"/>
                <c:pt idx="0">
                  <c:v>30 DIAS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6.44619721496242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30A-4FBF-84EF-FF6E8A91BE43}"/>
                </c:ext>
              </c:extLst>
            </c:dLbl>
            <c:dLbl>
              <c:idx val="1"/>
              <c:layout>
                <c:manualLayout>
                  <c:x val="1.6012660845286931E-3"/>
                  <c:y val="8.90189139209097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30A-4FBF-84EF-FF6E8A91BE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aseline="0">
                    <a:solidFill>
                      <a:schemeClr val="tx1"/>
                    </a:solidFill>
                    <a:latin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Hoja8!$B$1:$D$1</c:f>
              <c:strCache>
                <c:ptCount val="3"/>
                <c:pt idx="0">
                  <c:v>ESPAÑA</c:v>
                </c:pt>
                <c:pt idx="1">
                  <c:v>UMAE HGCMR</c:v>
                </c:pt>
                <c:pt idx="2">
                  <c:v>ISHLT</c:v>
                </c:pt>
              </c:strCache>
            </c:strRef>
          </c:cat>
          <c:val>
            <c:numRef>
              <c:f>Hoja8!$B$2:$D$2</c:f>
              <c:numCache>
                <c:formatCode>0.00%</c:formatCode>
                <c:ptCount val="3"/>
                <c:pt idx="0" formatCode="0%">
                  <c:v>0.86</c:v>
                </c:pt>
                <c:pt idx="1">
                  <c:v>0.88400000000000001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0A-4FBF-84EF-FF6E8A91BE43}"/>
            </c:ext>
          </c:extLst>
        </c:ser>
        <c:ser>
          <c:idx val="1"/>
          <c:order val="1"/>
          <c:tx>
            <c:strRef>
              <c:f>Hoja8!$A$3</c:f>
              <c:strCache>
                <c:ptCount val="1"/>
                <c:pt idx="0">
                  <c:v>1 AÑO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4.8037982535861085E-3"/>
                  <c:y val="6.75315898710349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30A-4FBF-84EF-FF6E8A91BE43}"/>
                </c:ext>
              </c:extLst>
            </c:dLbl>
            <c:dLbl>
              <c:idx val="1"/>
              <c:layout>
                <c:manualLayout>
                  <c:x val="8.0063304226434071E-3"/>
                  <c:y val="7.0601207592445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30A-4FBF-84EF-FF6E8A91BE43}"/>
                </c:ext>
              </c:extLst>
            </c:dLbl>
            <c:dLbl>
              <c:idx val="2"/>
              <c:layout>
                <c:manualLayout>
                  <c:x val="-1.1742482303052827E-16"/>
                  <c:y val="8.90189139209096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30A-4FBF-84EF-FF6E8A91BE4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Hoja8!$B$1:$D$1</c:f>
              <c:strCache>
                <c:ptCount val="3"/>
                <c:pt idx="0">
                  <c:v>ESPAÑA</c:v>
                </c:pt>
                <c:pt idx="1">
                  <c:v>UMAE HGCMR</c:v>
                </c:pt>
                <c:pt idx="2">
                  <c:v>ISHLT</c:v>
                </c:pt>
              </c:strCache>
            </c:strRef>
          </c:cat>
          <c:val>
            <c:numRef>
              <c:f>Hoja8!$B$3:$D$3</c:f>
              <c:numCache>
                <c:formatCode>0.00%</c:formatCode>
                <c:ptCount val="3"/>
                <c:pt idx="0">
                  <c:v>0.75</c:v>
                </c:pt>
                <c:pt idx="1">
                  <c:v>0.8</c:v>
                </c:pt>
                <c:pt idx="2" formatCode="0%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0A-4FBF-84EF-FF6E8A91BE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324736"/>
        <c:axId val="24330624"/>
        <c:axId val="0"/>
      </c:bar3DChart>
      <c:catAx>
        <c:axId val="24324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solidFill>
            <a:sysClr val="window" lastClr="FFFFFF"/>
          </a:solidFill>
        </c:spPr>
        <c:txPr>
          <a:bodyPr/>
          <a:lstStyle/>
          <a:p>
            <a: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pPr>
            <a:endParaRPr lang="es-MX"/>
          </a:p>
        </c:txPr>
        <c:crossAx val="24330624"/>
        <c:crosses val="autoZero"/>
        <c:auto val="1"/>
        <c:lblAlgn val="ctr"/>
        <c:lblOffset val="100"/>
        <c:noMultiLvlLbl val="0"/>
      </c:catAx>
      <c:valAx>
        <c:axId val="2433062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4324736"/>
        <c:crosses val="autoZero"/>
        <c:crossBetween val="between"/>
      </c:valAx>
    </c:plotArea>
    <c:legend>
      <c:legendPos val="r"/>
      <c:legendEntry>
        <c:idx val="1"/>
        <c:txPr>
          <a:bodyPr/>
          <a:lstStyle/>
          <a:p>
            <a: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pPr>
            <a:endParaRPr lang="es-MX"/>
          </a:p>
        </c:txPr>
      </c:legendEntry>
      <c:overlay val="0"/>
      <c:spPr>
        <a:solidFill>
          <a:sysClr val="window" lastClr="FFFFFF"/>
        </a:solidFill>
      </c:spPr>
      <c:txPr>
        <a:bodyPr/>
        <a:lstStyle/>
        <a:p>
          <a:pPr>
            <a:defRPr baseline="0">
              <a:solidFill>
                <a:schemeClr val="tx1"/>
              </a:solidFill>
            </a:defRPr>
          </a:pPr>
          <a:endParaRPr lang="es-MX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MX" dirty="0">
                <a:solidFill>
                  <a:schemeClr val="tx1"/>
                </a:solidFill>
              </a:rPr>
              <a:t>Integración</a:t>
            </a:r>
            <a:r>
              <a:rPr lang="es-MX" dirty="0">
                <a:solidFill>
                  <a:schemeClr val="bg1"/>
                </a:solidFill>
              </a:rPr>
              <a:t> </a:t>
            </a:r>
            <a:r>
              <a:rPr lang="es-MX" dirty="0">
                <a:solidFill>
                  <a:schemeClr val="tx1"/>
                </a:solidFill>
              </a:rPr>
              <a:t>laboral</a:t>
            </a:r>
          </a:p>
        </c:rich>
      </c:tx>
      <c:overlay val="0"/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Integración labortal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0-51F9-47CE-9EB7-4CF35F60B72F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1-51F9-47CE-9EB7-4CF35F60B72F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51F9-47CE-9EB7-4CF35F60B72F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51F9-47CE-9EB7-4CF35F60B72F}"/>
              </c:ext>
            </c:extLst>
          </c:dPt>
          <c:dLbls>
            <c:dLbl>
              <c:idx val="0"/>
              <c:layout>
                <c:manualLayout>
                  <c:x val="-0.24536938883855317"/>
                  <c:y val="-0.11746079686911305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rPr>
                      <a:t>22,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rPr>
                      <a:t>63%</a:t>
                    </a: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F9-47CE-9EB7-4CF35F60B72F}"/>
                </c:ext>
              </c:extLst>
            </c:dLbl>
            <c:dLbl>
              <c:idx val="1"/>
              <c:layout>
                <c:manualLayout>
                  <c:x val="0.17841974941811525"/>
                  <c:y val="1.9981382967558515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chemeClr val="tx1"/>
                        </a:solidFill>
                      </a:defRPr>
                    </a:pPr>
                    <a:r>
                      <a: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rPr>
                      <a:t>13, 37%</a:t>
                    </a: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F9-47CE-9EB7-4CF35F60B72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1F9-47CE-9EB7-4CF35F60B72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1F9-47CE-9EB7-4CF35F60B72F}"/>
                </c:ext>
              </c:extLst>
            </c:dLbl>
            <c:spPr>
              <a:noFill/>
              <a:ln w="18454">
                <a:noFill/>
              </a:ln>
            </c:spPr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22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1F9-47CE-9EB7-4CF35F60B7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18454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baseline="0">
                <a:solidFill>
                  <a:schemeClr val="tx1"/>
                </a:solidFill>
              </a:defRPr>
            </a:pPr>
            <a:endParaRPr lang="es-MX"/>
          </a:p>
        </c:txPr>
      </c:legendEntry>
      <c:legendEntry>
        <c:idx val="1"/>
        <c:txPr>
          <a:bodyPr/>
          <a:lstStyle/>
          <a:p>
            <a:pPr>
              <a:defRPr baseline="0">
                <a:solidFill>
                  <a:schemeClr val="tx1"/>
                </a:solidFill>
              </a:defRPr>
            </a:pPr>
            <a:endParaRPr lang="es-MX"/>
          </a:p>
        </c:txPr>
      </c:legendEntry>
      <c:legendEntry>
        <c:idx val="2"/>
        <c:delete val="1"/>
      </c:legendEntry>
      <c:legendEntry>
        <c:idx val="3"/>
        <c:delete val="1"/>
      </c:legendEntry>
      <c:overlay val="0"/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es-MX"/>
        </a:p>
      </c:txPr>
    </c:legend>
    <c:plotVisOnly val="1"/>
    <c:dispBlanksAs val="zero"/>
    <c:showDLblsOverMax val="0"/>
  </c:chart>
  <c:spPr>
    <a:noFill/>
  </c:spPr>
  <c:txPr>
    <a:bodyPr/>
    <a:lstStyle/>
    <a:p>
      <a:pPr>
        <a:defRPr sz="1308"/>
      </a:pPr>
      <a:endParaRPr lang="es-MX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889EB-8EDC-4C41-A478-7310CC5DD6FC}" type="datetimeFigureOut">
              <a:rPr lang="es-MX" smtClean="0"/>
              <a:t>24/07/2018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03E29-49B4-420D-AEBD-FCEF9AE54C5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3677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/>
          </a:p>
        </p:txBody>
      </p:sp>
      <p:sp>
        <p:nvSpPr>
          <p:cNvPr id="809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FA59BF-830B-4826-BE7D-791EC8BFB8AF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6685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F6D9EE-0899-4EC2-AACC-E51953CF179E}" type="slidenum">
              <a:rPr lang="es-ES" altLang="es-MX" sz="1200" smtClean="0"/>
              <a:pPr eaLnBrk="1" hangingPunct="1"/>
              <a:t>11</a:t>
            </a:fld>
            <a:endParaRPr lang="es-ES" altLang="es-MX" sz="1200"/>
          </a:p>
        </p:txBody>
      </p:sp>
      <p:sp>
        <p:nvSpPr>
          <p:cNvPr id="952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67213"/>
            <a:ext cx="5032375" cy="4065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78" tIns="44445" rIns="90478" bIns="4444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altLang="es-MX"/>
          </a:p>
        </p:txBody>
      </p:sp>
      <p:sp>
        <p:nvSpPr>
          <p:cNvPr id="95236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712788"/>
            <a:ext cx="4567238" cy="3425825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615822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/>
          </a:p>
        </p:txBody>
      </p:sp>
      <p:sp>
        <p:nvSpPr>
          <p:cNvPr id="10035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FA8D3B-97FC-463C-88AF-4F5764AF0DAB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8801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altLang="es-MX"/>
          </a:p>
        </p:txBody>
      </p:sp>
      <p:sp>
        <p:nvSpPr>
          <p:cNvPr id="1034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617B88A-A0F9-42F3-9897-0E918B788075}" type="slidenum">
              <a:rPr lang="es-ES" altLang="es-MX" sz="1200" smtClean="0"/>
              <a:pPr eaLnBrk="1" hangingPunct="1"/>
              <a:t>14</a:t>
            </a:fld>
            <a:endParaRPr lang="es-ES" altLang="es-MX" sz="1200"/>
          </a:p>
        </p:txBody>
      </p:sp>
    </p:spTree>
    <p:extLst>
      <p:ext uri="{BB962C8B-B14F-4D97-AF65-F5344CB8AC3E}">
        <p14:creationId xmlns:p14="http://schemas.microsoft.com/office/powerpoint/2010/main" val="3637284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/>
          </a:p>
        </p:txBody>
      </p:sp>
      <p:sp>
        <p:nvSpPr>
          <p:cNvPr id="1044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BD4840B-3D89-473A-89E6-3343B47B9FEF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9326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/>
          </a:p>
        </p:txBody>
      </p:sp>
      <p:sp>
        <p:nvSpPr>
          <p:cNvPr id="1065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12D5D7C-A626-489D-B8C4-4CDD0B4F1780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4206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AB9422A-AC0F-4113-8EBB-4CFBAF8FB1D0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07000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altLang="es-MX"/>
          </a:p>
        </p:txBody>
      </p:sp>
      <p:sp>
        <p:nvSpPr>
          <p:cNvPr id="1095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294F15F-06CC-4B44-80C2-29EAA90D7294}" type="slidenum">
              <a:rPr lang="es-ES" altLang="es-MX" sz="1200" smtClean="0"/>
              <a:pPr eaLnBrk="1" hangingPunct="1"/>
              <a:t>18</a:t>
            </a:fld>
            <a:endParaRPr lang="es-ES" altLang="es-MX" sz="1200"/>
          </a:p>
        </p:txBody>
      </p:sp>
    </p:spTree>
    <p:extLst>
      <p:ext uri="{BB962C8B-B14F-4D97-AF65-F5344CB8AC3E}">
        <p14:creationId xmlns:p14="http://schemas.microsoft.com/office/powerpoint/2010/main" val="1099533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/>
          </a:p>
        </p:txBody>
      </p:sp>
      <p:sp>
        <p:nvSpPr>
          <p:cNvPr id="1105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CA2663-0008-4AC0-88CB-684FCBBC77CA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60048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altLang="es-MX"/>
          </a:p>
        </p:txBody>
      </p:sp>
      <p:sp>
        <p:nvSpPr>
          <p:cNvPr id="1157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38EDEA9-CE1F-4A7E-A8E2-FF501CE30F93}" type="slidenum">
              <a:rPr lang="es-ES" altLang="es-MX" sz="1200" smtClean="0"/>
              <a:pPr eaLnBrk="1" hangingPunct="1"/>
              <a:t>20</a:t>
            </a:fld>
            <a:endParaRPr lang="es-ES" altLang="es-MX" sz="1200"/>
          </a:p>
        </p:txBody>
      </p:sp>
    </p:spTree>
    <p:extLst>
      <p:ext uri="{BB962C8B-B14F-4D97-AF65-F5344CB8AC3E}">
        <p14:creationId xmlns:p14="http://schemas.microsoft.com/office/powerpoint/2010/main" val="2833201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/>
          </a:p>
        </p:txBody>
      </p:sp>
      <p:sp>
        <p:nvSpPr>
          <p:cNvPr id="1187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6CE0DA-F0BC-4FC2-B283-F8D19662E312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738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/>
          </a:p>
        </p:txBody>
      </p:sp>
      <p:sp>
        <p:nvSpPr>
          <p:cNvPr id="778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470A4F5-B082-48F9-8FFF-EFD9C3D121AC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24625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/>
          </a:p>
        </p:txBody>
      </p:sp>
      <p:sp>
        <p:nvSpPr>
          <p:cNvPr id="1269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634A85-4F65-4D1F-94E1-F0389C3056ED}" type="slidenum">
              <a:rPr lang="es-ES" smtClean="0"/>
              <a:pPr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9028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/>
          </a:p>
        </p:txBody>
      </p:sp>
      <p:sp>
        <p:nvSpPr>
          <p:cNvPr id="1290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1EF7A0-9B4E-491E-BD9B-A0D6D4C587A5}" type="slidenum">
              <a:rPr lang="es-MX" smtClean="0"/>
              <a:pPr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98752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altLang="es-MX"/>
          </a:p>
        </p:txBody>
      </p:sp>
      <p:sp>
        <p:nvSpPr>
          <p:cNvPr id="1249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BC9F7BF-B38B-45FE-9AFA-E8ECBB64DF84}" type="slidenum">
              <a:rPr lang="es-ES" altLang="es-MX" sz="1200" smtClean="0"/>
              <a:pPr eaLnBrk="1" hangingPunct="1"/>
              <a:t>24</a:t>
            </a:fld>
            <a:endParaRPr lang="es-ES" altLang="es-MX" sz="1200"/>
          </a:p>
        </p:txBody>
      </p:sp>
    </p:spTree>
    <p:extLst>
      <p:ext uri="{BB962C8B-B14F-4D97-AF65-F5344CB8AC3E}">
        <p14:creationId xmlns:p14="http://schemas.microsoft.com/office/powerpoint/2010/main" val="36433448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altLang="es-MX"/>
          </a:p>
        </p:txBody>
      </p:sp>
      <p:sp>
        <p:nvSpPr>
          <p:cNvPr id="1321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943E3C-65C7-4191-8FCE-9D5973D60302}" type="slidenum">
              <a:rPr lang="es-MX" altLang="es-MX" sz="1200" smtClean="0"/>
              <a:pPr eaLnBrk="1" hangingPunct="1"/>
              <a:t>27</a:t>
            </a:fld>
            <a:endParaRPr lang="es-MX" altLang="es-MX" sz="1200"/>
          </a:p>
        </p:txBody>
      </p:sp>
    </p:spTree>
    <p:extLst>
      <p:ext uri="{BB962C8B-B14F-4D97-AF65-F5344CB8AC3E}">
        <p14:creationId xmlns:p14="http://schemas.microsoft.com/office/powerpoint/2010/main" val="22444109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/>
          </a:p>
        </p:txBody>
      </p:sp>
      <p:sp>
        <p:nvSpPr>
          <p:cNvPr id="133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C04888B-DBB4-475D-8431-53DA9D2601D0}" type="slidenum">
              <a:rPr lang="es-MX" smtClean="0"/>
              <a:pPr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79267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/>
          </a:p>
        </p:txBody>
      </p:sp>
      <p:sp>
        <p:nvSpPr>
          <p:cNvPr id="133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C04888B-DBB4-475D-8431-53DA9D2601D0}" type="slidenum">
              <a:rPr lang="es-MX" smtClean="0"/>
              <a:pPr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58966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dirty="0"/>
          </a:p>
        </p:txBody>
      </p:sp>
      <p:sp>
        <p:nvSpPr>
          <p:cNvPr id="133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C04888B-DBB4-475D-8431-53DA9D2601D0}" type="slidenum">
              <a:rPr lang="es-MX" smtClean="0"/>
              <a:pPr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72052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163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1EC879-EFE2-4885-967E-D70463392AA7}" type="slidenum">
              <a:rPr lang="es-MX" altLang="es-MX"/>
              <a:pPr>
                <a:spcBef>
                  <a:spcPct val="0"/>
                </a:spcBef>
              </a:pPr>
              <a:t>32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793367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A76E9B5-0542-409A-A0AE-E3B065E64985}" type="slidenum">
              <a:rPr lang="es-MX" altLang="es-MX"/>
              <a:pPr>
                <a:spcBef>
                  <a:spcPct val="0"/>
                </a:spcBef>
              </a:pPr>
              <a:t>33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7551751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D1DD52-2ADB-4BF9-AE5E-7565B167BE7F}" type="slidenum">
              <a:rPr lang="es-MX" altLang="es-MX"/>
              <a:pPr>
                <a:spcBef>
                  <a:spcPct val="0"/>
                </a:spcBef>
              </a:pPr>
              <a:t>34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699851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altLang="es-MX"/>
          </a:p>
        </p:txBody>
      </p:sp>
      <p:sp>
        <p:nvSpPr>
          <p:cNvPr id="102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F3D720-4BFA-4E07-82C0-E766AF6CB139}" type="slidenum">
              <a:rPr lang="es-MX" altLang="es-MX"/>
              <a:pPr>
                <a:spcBef>
                  <a:spcPct val="0"/>
                </a:spcBef>
              </a:pPr>
              <a:t>4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7707338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/>
          </a:p>
        </p:txBody>
      </p:sp>
      <p:sp>
        <p:nvSpPr>
          <p:cNvPr id="1402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51003F-9AC8-43D5-95A3-8332B11D54E4}" type="slidenum">
              <a:rPr lang="es-ES" smtClean="0"/>
              <a:pPr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99428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1 Marcador de imagen de diapositiva">
            <a:extLst>
              <a:ext uri="{FF2B5EF4-FFF2-40B4-BE49-F238E27FC236}">
                <a16:creationId xmlns:a16="http://schemas.microsoft.com/office/drawing/2014/main" id="{88B64BED-F2AA-4C02-A425-A58B12EBDC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2 Marcador de notas">
            <a:extLst>
              <a:ext uri="{FF2B5EF4-FFF2-40B4-BE49-F238E27FC236}">
                <a16:creationId xmlns:a16="http://schemas.microsoft.com/office/drawing/2014/main" id="{AA556177-1140-4C7B-8D1A-57D3C2AA42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altLang="es-MX"/>
          </a:p>
        </p:txBody>
      </p:sp>
      <p:sp>
        <p:nvSpPr>
          <p:cNvPr id="100356" name="3 Marcador de número de diapositiva">
            <a:extLst>
              <a:ext uri="{FF2B5EF4-FFF2-40B4-BE49-F238E27FC236}">
                <a16:creationId xmlns:a16="http://schemas.microsoft.com/office/drawing/2014/main" id="{A03B579F-F610-49DD-B98B-967FF2DFCE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08AC865-1DFC-47DA-B908-AE27497C1B37}" type="slidenum">
              <a:rPr lang="es-MX" altLang="es-MX">
                <a:latin typeface="Calibri" panose="020F0502020204030204" pitchFamily="34" charset="0"/>
              </a:rPr>
              <a:pPr eaLnBrk="1" hangingPunct="1"/>
              <a:t>39</a:t>
            </a:fld>
            <a:endParaRPr lang="es-MX" altLang="es-MX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/>
          </a:p>
        </p:txBody>
      </p:sp>
      <p:sp>
        <p:nvSpPr>
          <p:cNvPr id="1433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38C9F15-B336-437E-BE9A-2984B55C7DD8}" type="slidenum">
              <a:rPr lang="es-ES" smtClean="0"/>
              <a:pPr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3186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altLang="es-MX"/>
          </a:p>
        </p:txBody>
      </p:sp>
      <p:sp>
        <p:nvSpPr>
          <p:cNvPr id="122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07F38F-284F-4195-9D76-3DCBDC643B6B}" type="slidenum">
              <a:rPr lang="es-MX" altLang="es-MX"/>
              <a:pPr>
                <a:spcBef>
                  <a:spcPct val="0"/>
                </a:spcBef>
              </a:pPr>
              <a:t>5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227405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/>
          </a:p>
        </p:txBody>
      </p:sp>
      <p:sp>
        <p:nvSpPr>
          <p:cNvPr id="870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B973E0-E237-4B3A-9EB4-FE19FEC8B35E}" type="slidenum">
              <a:rPr lang="es-MX" smtClean="0"/>
              <a:pPr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8565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/>
          </a:p>
        </p:txBody>
      </p:sp>
      <p:sp>
        <p:nvSpPr>
          <p:cNvPr id="870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B973E0-E237-4B3A-9EB4-FE19FEC8B35E}" type="slidenum">
              <a:rPr lang="es-MX" smtClean="0"/>
              <a:pPr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6316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/>
          </a:p>
        </p:txBody>
      </p:sp>
      <p:sp>
        <p:nvSpPr>
          <p:cNvPr id="8602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CB55CA7-11E3-45EA-BF89-8470210D0A3A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3688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/>
          </a:p>
        </p:txBody>
      </p:sp>
      <p:sp>
        <p:nvSpPr>
          <p:cNvPr id="911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3DD1386-B212-4DED-95A7-665DF56DB3C3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5659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/>
          </a:p>
        </p:txBody>
      </p:sp>
      <p:sp>
        <p:nvSpPr>
          <p:cNvPr id="972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E99C1AB-105A-44DC-9970-5D4FB2FE0285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2025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6C99-47DB-4EE3-BDA2-284B4A8445AC}" type="datetimeFigureOut">
              <a:rPr lang="es-MX" smtClean="0"/>
              <a:t>24/07/2018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93CF4-24EC-428E-928C-ADC45ECBE1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747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6C99-47DB-4EE3-BDA2-284B4A8445AC}" type="datetimeFigureOut">
              <a:rPr lang="es-MX" smtClean="0"/>
              <a:t>24/07/2018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93CF4-24EC-428E-928C-ADC45ECBE1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2833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6C99-47DB-4EE3-BDA2-284B4A8445AC}" type="datetimeFigureOut">
              <a:rPr lang="es-MX" smtClean="0"/>
              <a:t>24/07/2018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93CF4-24EC-428E-928C-ADC45ECBE1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6554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463AD-5FF7-4C8D-9864-DD172FACBEC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0989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31102-1856-4217-B8B4-A5B1C00E196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7870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6C99-47DB-4EE3-BDA2-284B4A8445AC}" type="datetimeFigureOut">
              <a:rPr lang="es-MX" smtClean="0"/>
              <a:t>24/07/2018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93CF4-24EC-428E-928C-ADC45ECBE1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7310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6C99-47DB-4EE3-BDA2-284B4A8445AC}" type="datetimeFigureOut">
              <a:rPr lang="es-MX" smtClean="0"/>
              <a:t>24/07/2018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93CF4-24EC-428E-928C-ADC45ECBE1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0815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6C99-47DB-4EE3-BDA2-284B4A8445AC}" type="datetimeFigureOut">
              <a:rPr lang="es-MX" smtClean="0"/>
              <a:t>24/07/2018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93CF4-24EC-428E-928C-ADC45ECBE1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187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6C99-47DB-4EE3-BDA2-284B4A8445AC}" type="datetimeFigureOut">
              <a:rPr lang="es-MX" smtClean="0"/>
              <a:t>24/07/2018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93CF4-24EC-428E-928C-ADC45ECBE1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4914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6C99-47DB-4EE3-BDA2-284B4A8445AC}" type="datetimeFigureOut">
              <a:rPr lang="es-MX" smtClean="0"/>
              <a:t>24/07/2018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93CF4-24EC-428E-928C-ADC45ECBE1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4387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6C99-47DB-4EE3-BDA2-284B4A8445AC}" type="datetimeFigureOut">
              <a:rPr lang="es-MX" smtClean="0"/>
              <a:t>24/07/2018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93CF4-24EC-428E-928C-ADC45ECBE1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559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6C99-47DB-4EE3-BDA2-284B4A8445AC}" type="datetimeFigureOut">
              <a:rPr lang="es-MX" smtClean="0"/>
              <a:t>24/07/2018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93CF4-24EC-428E-928C-ADC45ECBE1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0671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6C99-47DB-4EE3-BDA2-284B4A8445AC}" type="datetimeFigureOut">
              <a:rPr lang="es-MX" smtClean="0"/>
              <a:t>24/07/2018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93CF4-24EC-428E-928C-ADC45ECBE1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2293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46C99-47DB-4EE3-BDA2-284B4A8445AC}" type="datetimeFigureOut">
              <a:rPr lang="es-MX" smtClean="0"/>
              <a:t>24/07/2018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93CF4-24EC-428E-928C-ADC45ECBE1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035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1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chart" Target="../charts/chart4.xml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5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chart" Target="../charts/chart7.xml"/><Relationship Id="rId5" Type="http://schemas.openxmlformats.org/officeDocument/2006/relationships/image" Target="../media/image38.jpeg"/><Relationship Id="rId10" Type="http://schemas.openxmlformats.org/officeDocument/2006/relationships/image" Target="../media/image2.jpeg"/><Relationship Id="rId4" Type="http://schemas.openxmlformats.org/officeDocument/2006/relationships/image" Target="../media/image37.jpeg"/><Relationship Id="rId9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4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5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30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2.png"/><Relationship Id="rId11" Type="http://schemas.openxmlformats.org/officeDocument/2006/relationships/image" Target="../media/image2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.jpeg"/><Relationship Id="rId4" Type="http://schemas.openxmlformats.org/officeDocument/2006/relationships/image" Target="../media/image64.jpeg"/><Relationship Id="rId9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7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181498-B0BE-49D1-BDBF-19593C9970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011117"/>
            <a:ext cx="6858000" cy="1355750"/>
          </a:xfrm>
        </p:spPr>
        <p:txBody>
          <a:bodyPr>
            <a:normAutofit/>
          </a:bodyPr>
          <a:lstStyle/>
          <a:p>
            <a:r>
              <a:rPr lang="es-MX" sz="29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9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9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840FEF3-58FB-4CAC-AEB0-6B75D57CB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373823"/>
            <a:ext cx="6858000" cy="911117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DR. GUILLERMO CAREAGA REYNA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CIRUJANO CARDIOTORACICO. DIRECTOR GENERAL, UMAE HOSPITAL GENERAL “DR. GAUDENCIO GONZÁLEZ GARZA”, CMN “LA RAZA”, IMSS. CIUDAD DE MÉXICO</a:t>
            </a:r>
            <a:r>
              <a:rPr lang="es-MX" sz="1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Freeform 20">
            <a:extLst>
              <a:ext uri="{FF2B5EF4-FFF2-40B4-BE49-F238E27FC236}">
                <a16:creationId xmlns:a16="http://schemas.microsoft.com/office/drawing/2014/main" id="{B5128750-6DE7-4BD7-B6DD-399E90474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22758"/>
            <a:ext cx="3392097" cy="2919017"/>
          </a:xfrm>
          <a:custGeom>
            <a:avLst/>
            <a:gdLst>
              <a:gd name="connsiteX0" fmla="*/ 0 w 4522796"/>
              <a:gd name="connsiteY0" fmla="*/ 2919017 h 2919017"/>
              <a:gd name="connsiteX1" fmla="*/ 4522796 w 4522796"/>
              <a:gd name="connsiteY1" fmla="*/ 2919017 h 2919017"/>
              <a:gd name="connsiteX2" fmla="*/ 3170909 w 4522796"/>
              <a:gd name="connsiteY2" fmla="*/ 0 h 2919017"/>
              <a:gd name="connsiteX3" fmla="*/ 0 w 4522796"/>
              <a:gd name="connsiteY3" fmla="*/ 0 h 2919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919017">
                <a:moveTo>
                  <a:pt x="0" y="2919017"/>
                </a:moveTo>
                <a:lnTo>
                  <a:pt x="4522796" y="2919017"/>
                </a:lnTo>
                <a:lnTo>
                  <a:pt x="317090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pic>
        <p:nvPicPr>
          <p:cNvPr id="4" name="Picture 4" descr="F:\LOGOS\LOGO-ANM.bmp">
            <a:extLst>
              <a:ext uri="{FF2B5EF4-FFF2-40B4-BE49-F238E27FC236}">
                <a16:creationId xmlns:a16="http://schemas.microsoft.com/office/drawing/2014/main" id="{B0C868DF-DDDD-4CF6-864F-6C69FF188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675" y="601925"/>
            <a:ext cx="2557859" cy="216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8 Imagen" descr="IMG_0313.jpg">
            <a:extLst>
              <a:ext uri="{FF2B5EF4-FFF2-40B4-BE49-F238E27FC236}">
                <a16:creationId xmlns:a16="http://schemas.microsoft.com/office/drawing/2014/main" id="{A6C52D70-4541-43F8-8FDD-2D3916C80C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7938"/>
          <a:stretch/>
        </p:blipFill>
        <p:spPr bwMode="auto">
          <a:xfrm>
            <a:off x="6232564" y="917303"/>
            <a:ext cx="2557862" cy="1530633"/>
          </a:xfrm>
          <a:prstGeom prst="rect">
            <a:avLst/>
          </a:prstGeom>
          <a:noFill/>
        </p:spPr>
      </p:pic>
      <p:sp>
        <p:nvSpPr>
          <p:cNvPr id="21" name="Freeform 12">
            <a:extLst>
              <a:ext uri="{FF2B5EF4-FFF2-40B4-BE49-F238E27FC236}">
                <a16:creationId xmlns:a16="http://schemas.microsoft.com/office/drawing/2014/main" id="{07BA6415-1CCB-4FE4-8D1D-DE0505D99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0107" y="5448626"/>
            <a:ext cx="4443893" cy="1409374"/>
          </a:xfrm>
          <a:custGeom>
            <a:avLst/>
            <a:gdLst>
              <a:gd name="connsiteX0" fmla="*/ 652725 w 5925190"/>
              <a:gd name="connsiteY0" fmla="*/ 0 h 1409374"/>
              <a:gd name="connsiteX1" fmla="*/ 5925190 w 5925190"/>
              <a:gd name="connsiteY1" fmla="*/ 0 h 1409374"/>
              <a:gd name="connsiteX2" fmla="*/ 5925190 w 5925190"/>
              <a:gd name="connsiteY2" fmla="*/ 1409374 h 1409374"/>
              <a:gd name="connsiteX3" fmla="*/ 0 w 5925190"/>
              <a:gd name="connsiteY3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1409374">
                <a:moveTo>
                  <a:pt x="652725" y="0"/>
                </a:moveTo>
                <a:lnTo>
                  <a:pt x="5925190" y="0"/>
                </a:lnTo>
                <a:lnTo>
                  <a:pt x="5925190" y="1409374"/>
                </a:lnTo>
                <a:lnTo>
                  <a:pt x="0" y="1409374"/>
                </a:lnTo>
                <a:close/>
              </a:path>
            </a:pathLst>
          </a:custGeom>
          <a:solidFill>
            <a:srgbClr val="4A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CA1B373B-0DE9-4AE4-A839-26F801A34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48626"/>
            <a:ext cx="5066116" cy="1409374"/>
          </a:xfrm>
          <a:custGeom>
            <a:avLst/>
            <a:gdLst>
              <a:gd name="connsiteX0" fmla="*/ 0 w 6754821"/>
              <a:gd name="connsiteY0" fmla="*/ 0 h 1409374"/>
              <a:gd name="connsiteX1" fmla="*/ 6754821 w 6754821"/>
              <a:gd name="connsiteY1" fmla="*/ 0 h 1409374"/>
              <a:gd name="connsiteX2" fmla="*/ 6102096 w 6754821"/>
              <a:gd name="connsiteY2" fmla="*/ 1409374 h 1409374"/>
              <a:gd name="connsiteX3" fmla="*/ 0 w 6754821"/>
              <a:gd name="connsiteY3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4821" h="1409374">
                <a:moveTo>
                  <a:pt x="0" y="0"/>
                </a:moveTo>
                <a:lnTo>
                  <a:pt x="6754821" y="0"/>
                </a:lnTo>
                <a:lnTo>
                  <a:pt x="6102096" y="1409374"/>
                </a:lnTo>
                <a:lnTo>
                  <a:pt x="0" y="1409374"/>
                </a:lnTo>
                <a:close/>
              </a:path>
            </a:pathLst>
          </a:custGeom>
          <a:solidFill>
            <a:srgbClr val="89898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44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73100" y="2281238"/>
            <a:ext cx="7715250" cy="3595687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s-MX" sz="2800" b="1" dirty="0">
                <a:solidFill>
                  <a:srgbClr val="FF5050"/>
                </a:solidFill>
                <a:latin typeface="Arial" charset="0"/>
              </a:rPr>
              <a:t>INDICACIONES ACEPTADAS</a:t>
            </a:r>
            <a:r>
              <a:rPr lang="es-MX" sz="2800" dirty="0">
                <a:solidFill>
                  <a:srgbClr val="FF5050"/>
                </a:solidFill>
                <a:latin typeface="Arial" charset="0"/>
              </a:rPr>
              <a:t>:</a:t>
            </a:r>
          </a:p>
          <a:p>
            <a:pPr eaLnBrk="1" hangingPunct="1"/>
            <a:r>
              <a:rPr lang="es-MX" sz="2800" dirty="0">
                <a:latin typeface="Arial" charset="0"/>
              </a:rPr>
              <a:t>VO</a:t>
            </a:r>
            <a:r>
              <a:rPr lang="es-MX" sz="2800" baseline="-25000" dirty="0">
                <a:latin typeface="Arial" charset="0"/>
              </a:rPr>
              <a:t>2</a:t>
            </a:r>
            <a:r>
              <a:rPr lang="es-MX" sz="2800" dirty="0">
                <a:latin typeface="Arial" charset="0"/>
              </a:rPr>
              <a:t> </a:t>
            </a:r>
            <a:r>
              <a:rPr lang="es-MX" sz="2800" dirty="0" err="1">
                <a:latin typeface="Arial" charset="0"/>
              </a:rPr>
              <a:t>max</a:t>
            </a:r>
            <a:r>
              <a:rPr lang="es-MX" sz="2800" dirty="0">
                <a:latin typeface="Arial" charset="0"/>
              </a:rPr>
              <a:t> &lt; 10 ml/kg/min.</a:t>
            </a:r>
          </a:p>
          <a:p>
            <a:pPr eaLnBrk="1" hangingPunct="1"/>
            <a:r>
              <a:rPr lang="es-MX" sz="2800" dirty="0">
                <a:latin typeface="Arial" charset="0"/>
              </a:rPr>
              <a:t>Isquemia severa con limitación de la actividad rutinaria no susceptible de ICP o RVM.</a:t>
            </a:r>
          </a:p>
          <a:p>
            <a:pPr eaLnBrk="1" hangingPunct="1"/>
            <a:r>
              <a:rPr lang="es-MX" sz="2800" dirty="0">
                <a:latin typeface="Arial" charset="0"/>
              </a:rPr>
              <a:t>Arritmias ventriculares refractarias a todas las modalidades terapéuticas aceptadas.</a:t>
            </a:r>
            <a:endParaRPr lang="es-ES" sz="2800" dirty="0">
              <a:latin typeface="Arial" charset="0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2565148" y="6021310"/>
            <a:ext cx="64251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1600" b="1" dirty="0" err="1">
                <a:solidFill>
                  <a:srgbClr val="00B050"/>
                </a:solidFill>
              </a:rPr>
              <a:t>Mudge</a:t>
            </a:r>
            <a:r>
              <a:rPr lang="es-MX" sz="1600" b="1" dirty="0">
                <a:solidFill>
                  <a:srgbClr val="00B050"/>
                </a:solidFill>
              </a:rPr>
              <a:t> GH y cols. J Am Coll </a:t>
            </a:r>
            <a:r>
              <a:rPr lang="es-MX" sz="1600" b="1" dirty="0" err="1">
                <a:solidFill>
                  <a:srgbClr val="00B050"/>
                </a:solidFill>
              </a:rPr>
              <a:t>Cardiol</a:t>
            </a:r>
            <a:r>
              <a:rPr lang="es-MX" sz="1600" b="1" dirty="0">
                <a:solidFill>
                  <a:srgbClr val="00B050"/>
                </a:solidFill>
              </a:rPr>
              <a:t> 1993; 22: 21-31</a:t>
            </a:r>
            <a:r>
              <a:rPr lang="es-MX" sz="1600" b="1" dirty="0">
                <a:solidFill>
                  <a:srgbClr val="FFFF00"/>
                </a:solidFill>
              </a:rPr>
              <a:t>.</a:t>
            </a:r>
          </a:p>
          <a:p>
            <a:r>
              <a:rPr lang="es-ES" sz="1600" b="1" dirty="0">
                <a:solidFill>
                  <a:srgbClr val="00B050"/>
                </a:solidFill>
              </a:rPr>
              <a:t>Mancini D, Colombo PC. J Am Coll </a:t>
            </a:r>
            <a:r>
              <a:rPr lang="es-ES" sz="1600" b="1" dirty="0" err="1">
                <a:solidFill>
                  <a:srgbClr val="00B050"/>
                </a:solidFill>
              </a:rPr>
              <a:t>Cardiol</a:t>
            </a:r>
            <a:r>
              <a:rPr lang="es-ES" sz="1600" b="1" dirty="0">
                <a:solidFill>
                  <a:srgbClr val="00B050"/>
                </a:solidFill>
              </a:rPr>
              <a:t> 2015; 65: 2542–2555</a:t>
            </a:r>
            <a:endParaRPr lang="es-ES" sz="1600" b="1" dirty="0">
              <a:solidFill>
                <a:srgbClr val="FFFF00"/>
              </a:solidFill>
            </a:endParaRPr>
          </a:p>
        </p:txBody>
      </p:sp>
      <p:pic>
        <p:nvPicPr>
          <p:cNvPr id="6" name="Picture 4" descr="F:\LOGOS\LOGO-ANM.bmp">
            <a:extLst>
              <a:ext uri="{FF2B5EF4-FFF2-40B4-BE49-F238E27FC236}">
                <a16:creationId xmlns:a16="http://schemas.microsoft.com/office/drawing/2014/main" id="{5552923C-C7FE-4745-9FC1-2D42CB478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75BC3436-EE24-475F-B151-3B3338FB0027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8 Imagen" descr="IMG_0313.jpg">
            <a:extLst>
              <a:ext uri="{FF2B5EF4-FFF2-40B4-BE49-F238E27FC236}">
                <a16:creationId xmlns:a16="http://schemas.microsoft.com/office/drawing/2014/main" id="{7C4756DB-B25B-46A4-B9B5-9EAB565419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5785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271463" y="304800"/>
            <a:ext cx="8534400" cy="86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s-MX" sz="6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8354" y="4980612"/>
            <a:ext cx="2376438" cy="339725"/>
          </a:xfrm>
        </p:spPr>
        <p:txBody>
          <a:bodyPr lIns="90488" tIns="44450" rIns="90488" bIns="44450">
            <a:normAutofit fontScale="90000"/>
          </a:bodyPr>
          <a:lstStyle/>
          <a:p>
            <a:pPr algn="ctr" eaLnBrk="1" hangingPunct="1">
              <a:lnSpc>
                <a:spcPct val="85000"/>
              </a:lnSpc>
            </a:pPr>
            <a:r>
              <a:rPr lang="en-US" altLang="es-MX" sz="2000" dirty="0">
                <a:latin typeface="Arial" panose="020B0604020202020204" pitchFamily="34" charset="0"/>
                <a:cs typeface="Arial" panose="020B0604020202020204" pitchFamily="34" charset="0"/>
              </a:rPr>
              <a:t>ETIOLOGIA ISHLT</a:t>
            </a:r>
            <a:r>
              <a:rPr lang="en-US" altLang="es-MX" dirty="0"/>
              <a:t> </a:t>
            </a:r>
          </a:p>
        </p:txBody>
      </p:sp>
      <p:graphicFrame>
        <p:nvGraphicFramePr>
          <p:cNvPr id="4100" name="Object 6"/>
          <p:cNvGraphicFramePr>
            <a:graphicFrameLocks noChangeAspect="1"/>
          </p:cNvGraphicFramePr>
          <p:nvPr>
            <p:extLst/>
          </p:nvPr>
        </p:nvGraphicFramePr>
        <p:xfrm>
          <a:off x="97702" y="2064020"/>
          <a:ext cx="4510932" cy="294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Chart" r:id="rId4" imgW="5181722" imgH="3391058" progId="MSGraph.Chart.8">
                  <p:embed followColorScheme="full"/>
                </p:oleObj>
              </mc:Choice>
              <mc:Fallback>
                <p:oleObj name="Chart" r:id="rId4" imgW="5181722" imgH="3391058" progId="MSGraph.Chart.8">
                  <p:embed followColorScheme="full"/>
                  <p:pic>
                    <p:nvPicPr>
                      <p:cNvPr id="410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702" y="2064020"/>
                        <a:ext cx="4510932" cy="294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Rectangle 8"/>
          <p:cNvSpPr>
            <a:spLocks noChangeArrowheads="1"/>
          </p:cNvSpPr>
          <p:nvPr/>
        </p:nvSpPr>
        <p:spPr bwMode="auto">
          <a:xfrm>
            <a:off x="4556165" y="6012577"/>
            <a:ext cx="43363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s-MX" sz="1600" b="1" dirty="0">
                <a:solidFill>
                  <a:srgbClr val="00B050"/>
                </a:solidFill>
              </a:rPr>
              <a:t>J Heart Lung Transplant 2004; 23: 796-803.</a:t>
            </a:r>
          </a:p>
          <a:p>
            <a:pPr eaLnBrk="1" hangingPunct="1"/>
            <a:r>
              <a:rPr lang="en-US" altLang="es-MX" sz="1600" b="1" dirty="0" err="1">
                <a:solidFill>
                  <a:srgbClr val="00B050"/>
                </a:solidFill>
              </a:rPr>
              <a:t>Careaga</a:t>
            </a:r>
            <a:r>
              <a:rPr lang="en-US" altLang="es-MX" sz="1600" b="1" dirty="0">
                <a:solidFill>
                  <a:srgbClr val="00B050"/>
                </a:solidFill>
              </a:rPr>
              <a:t> G. </a:t>
            </a:r>
            <a:r>
              <a:rPr lang="en-US" altLang="es-MX" sz="1600" b="1" dirty="0" err="1">
                <a:solidFill>
                  <a:srgbClr val="00B050"/>
                </a:solidFill>
              </a:rPr>
              <a:t>Zetina</a:t>
            </a:r>
            <a:r>
              <a:rPr lang="en-US" altLang="es-MX" sz="1600" b="1" dirty="0">
                <a:solidFill>
                  <a:srgbClr val="00B050"/>
                </a:solidFill>
              </a:rPr>
              <a:t> H. 2018</a:t>
            </a:r>
            <a:endParaRPr lang="es-ES" altLang="es-MX" sz="1600" b="1" dirty="0">
              <a:solidFill>
                <a:srgbClr val="00B050"/>
              </a:solidFill>
            </a:endParaRPr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3830709740"/>
              </p:ext>
            </p:extLst>
          </p:nvPr>
        </p:nvGraphicFramePr>
        <p:xfrm>
          <a:off x="4053893" y="2179653"/>
          <a:ext cx="4354513" cy="2940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9" name="Picture 4" descr="F:\LOGOS\LOGO-ANM.bmp">
            <a:extLst>
              <a:ext uri="{FF2B5EF4-FFF2-40B4-BE49-F238E27FC236}">
                <a16:creationId xmlns:a16="http://schemas.microsoft.com/office/drawing/2014/main" id="{01658BA7-8825-47BF-8981-001B0BA03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F6E57419-BEFE-440A-9FB9-3B48D5903526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8 Imagen" descr="IMG_0313.jpg">
            <a:extLst>
              <a:ext uri="{FF2B5EF4-FFF2-40B4-BE49-F238E27FC236}">
                <a16:creationId xmlns:a16="http://schemas.microsoft.com/office/drawing/2014/main" id="{A9C2DE7C-283F-4407-9ACC-B9740817063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964304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3" name="Text Box 3"/>
          <p:cNvSpPr txBox="1">
            <a:spLocks noChangeArrowheads="1"/>
          </p:cNvSpPr>
          <p:nvPr/>
        </p:nvSpPr>
        <p:spPr bwMode="auto">
          <a:xfrm>
            <a:off x="395288" y="2159000"/>
            <a:ext cx="1800225" cy="838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600" b="1"/>
              <a:t>DETECCION DE POTENCIAL RECEPTOR</a:t>
            </a:r>
            <a:endParaRPr lang="es-ES" sz="1600" b="1"/>
          </a:p>
        </p:txBody>
      </p:sp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6013450" y="4119563"/>
            <a:ext cx="2519363" cy="317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400" b="1"/>
              <a:t>ACEPTADO</a:t>
            </a:r>
            <a:endParaRPr lang="es-ES" sz="1400" b="1"/>
          </a:p>
        </p:txBody>
      </p:sp>
      <p:sp>
        <p:nvSpPr>
          <p:cNvPr id="174085" name="Text Box 5"/>
          <p:cNvSpPr txBox="1">
            <a:spLocks noChangeArrowheads="1"/>
          </p:cNvSpPr>
          <p:nvPr/>
        </p:nvSpPr>
        <p:spPr bwMode="auto">
          <a:xfrm>
            <a:off x="3348038" y="2181225"/>
            <a:ext cx="1692275" cy="7429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400" b="1"/>
              <a:t>EVALUACION CLINICA INTEGRAL</a:t>
            </a:r>
            <a:endParaRPr lang="es-ES" sz="1400" b="1"/>
          </a:p>
        </p:txBody>
      </p:sp>
      <p:sp>
        <p:nvSpPr>
          <p:cNvPr id="174086" name="Text Box 6"/>
          <p:cNvSpPr txBox="1">
            <a:spLocks noChangeArrowheads="1"/>
          </p:cNvSpPr>
          <p:nvPr/>
        </p:nvSpPr>
        <p:spPr bwMode="auto">
          <a:xfrm>
            <a:off x="6300788" y="1879254"/>
            <a:ext cx="2233612" cy="13811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400" b="1"/>
              <a:t>PRESENTACION EN SESION DE COMITÉ DE TRASPLANTES / CLINICA DE INSUFICIENCIA CARDIACA</a:t>
            </a:r>
            <a:endParaRPr lang="es-ES" sz="1400" b="1"/>
          </a:p>
        </p:txBody>
      </p:sp>
      <p:sp>
        <p:nvSpPr>
          <p:cNvPr id="174087" name="Text Box 7"/>
          <p:cNvSpPr txBox="1">
            <a:spLocks noChangeArrowheads="1"/>
          </p:cNvSpPr>
          <p:nvPr/>
        </p:nvSpPr>
        <p:spPr bwMode="auto">
          <a:xfrm>
            <a:off x="1738313" y="3903663"/>
            <a:ext cx="2185987" cy="317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400" b="1"/>
              <a:t>RECHAZADO</a:t>
            </a:r>
            <a:endParaRPr lang="es-ES" sz="1400" b="1"/>
          </a:p>
        </p:txBody>
      </p:sp>
      <p:sp>
        <p:nvSpPr>
          <p:cNvPr id="174088" name="Text Box 8"/>
          <p:cNvSpPr txBox="1">
            <a:spLocks noChangeArrowheads="1"/>
          </p:cNvSpPr>
          <p:nvPr/>
        </p:nvSpPr>
        <p:spPr bwMode="auto">
          <a:xfrm>
            <a:off x="1331913" y="5300663"/>
            <a:ext cx="2952750" cy="7429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400" b="1"/>
              <a:t>OTRAS OPCIONES DE TRATAMIENTO DE INSUFICIENCIA CARDIACA</a:t>
            </a:r>
            <a:endParaRPr lang="es-ES" sz="1400" b="1"/>
          </a:p>
        </p:txBody>
      </p:sp>
      <p:sp>
        <p:nvSpPr>
          <p:cNvPr id="174090" name="Text Box 10"/>
          <p:cNvSpPr txBox="1">
            <a:spLocks noChangeArrowheads="1"/>
          </p:cNvSpPr>
          <p:nvPr/>
        </p:nvSpPr>
        <p:spPr bwMode="auto">
          <a:xfrm>
            <a:off x="5795963" y="5300663"/>
            <a:ext cx="2952750" cy="5302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400" b="1"/>
              <a:t>INSCRIPCION EN LA BASE DE DATOS DEL CENATRA</a:t>
            </a:r>
            <a:endParaRPr lang="es-ES" sz="1400" b="1"/>
          </a:p>
        </p:txBody>
      </p:sp>
      <p:sp>
        <p:nvSpPr>
          <p:cNvPr id="174091" name="Text Box 11"/>
          <p:cNvSpPr txBox="1">
            <a:spLocks noChangeArrowheads="1"/>
          </p:cNvSpPr>
          <p:nvPr/>
        </p:nvSpPr>
        <p:spPr bwMode="auto">
          <a:xfrm>
            <a:off x="4726747" y="6024916"/>
            <a:ext cx="42782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MX" sz="1200" b="1" dirty="0" err="1">
                <a:solidFill>
                  <a:srgbClr val="00B050"/>
                </a:solidFill>
              </a:rPr>
              <a:t>Argüero</a:t>
            </a:r>
            <a:r>
              <a:rPr lang="es-MX" sz="1200" b="1" dirty="0">
                <a:solidFill>
                  <a:srgbClr val="00B050"/>
                </a:solidFill>
              </a:rPr>
              <a:t> R, Careaga G. En </a:t>
            </a:r>
            <a:r>
              <a:rPr lang="es-MX" sz="1200" b="1" dirty="0" err="1">
                <a:solidFill>
                  <a:srgbClr val="00B050"/>
                </a:solidFill>
              </a:rPr>
              <a:t>Argüero</a:t>
            </a:r>
            <a:r>
              <a:rPr lang="es-MX" sz="1200" b="1" dirty="0">
                <a:solidFill>
                  <a:srgbClr val="00B050"/>
                </a:solidFill>
              </a:rPr>
              <a:t> R y cols. Trasplante  de Corazón, Pulmón y Corazón-Pulmón. 1995</a:t>
            </a:r>
          </a:p>
          <a:p>
            <a:r>
              <a:rPr lang="es-MX" sz="1200" b="1" dirty="0">
                <a:solidFill>
                  <a:srgbClr val="00B050"/>
                </a:solidFill>
              </a:rPr>
              <a:t>Careaga G y cols. </a:t>
            </a:r>
            <a:r>
              <a:rPr lang="es-MX" sz="1200" b="1" dirty="0" err="1">
                <a:solidFill>
                  <a:srgbClr val="00B050"/>
                </a:solidFill>
              </a:rPr>
              <a:t>Rev</a:t>
            </a:r>
            <a:r>
              <a:rPr lang="es-MX" sz="1200" b="1" dirty="0">
                <a:solidFill>
                  <a:srgbClr val="00B050"/>
                </a:solidFill>
              </a:rPr>
              <a:t> </a:t>
            </a:r>
            <a:r>
              <a:rPr lang="es-MX" sz="1200" b="1" dirty="0" err="1">
                <a:solidFill>
                  <a:srgbClr val="00B050"/>
                </a:solidFill>
              </a:rPr>
              <a:t>Inv</a:t>
            </a:r>
            <a:r>
              <a:rPr lang="es-MX" sz="1200" b="1" dirty="0">
                <a:solidFill>
                  <a:srgbClr val="00B050"/>
                </a:solidFill>
              </a:rPr>
              <a:t> </a:t>
            </a:r>
            <a:r>
              <a:rPr lang="es-MX" sz="1200" b="1" dirty="0" err="1">
                <a:solidFill>
                  <a:srgbClr val="00B050"/>
                </a:solidFill>
              </a:rPr>
              <a:t>Clin</a:t>
            </a:r>
            <a:r>
              <a:rPr lang="es-MX" sz="1200" b="1" dirty="0">
                <a:solidFill>
                  <a:srgbClr val="00B050"/>
                </a:solidFill>
              </a:rPr>
              <a:t> 2011; 63 (supl1): 85-90.</a:t>
            </a:r>
          </a:p>
        </p:txBody>
      </p:sp>
      <p:sp>
        <p:nvSpPr>
          <p:cNvPr id="35851" name="AutoShape 14"/>
          <p:cNvSpPr>
            <a:spLocks noChangeArrowheads="1"/>
          </p:cNvSpPr>
          <p:nvPr/>
        </p:nvSpPr>
        <p:spPr bwMode="auto">
          <a:xfrm>
            <a:off x="2268538" y="2420938"/>
            <a:ext cx="936625" cy="360362"/>
          </a:xfrm>
          <a:prstGeom prst="rightArrow">
            <a:avLst>
              <a:gd name="adj1" fmla="val 50000"/>
              <a:gd name="adj2" fmla="val 64978"/>
            </a:avLst>
          </a:prstGeom>
          <a:solidFill>
            <a:srgbClr val="FFFF0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35852" name="AutoShape 19"/>
          <p:cNvSpPr>
            <a:spLocks noChangeArrowheads="1"/>
          </p:cNvSpPr>
          <p:nvPr/>
        </p:nvSpPr>
        <p:spPr bwMode="auto">
          <a:xfrm rot="5400000">
            <a:off x="2555876" y="4581525"/>
            <a:ext cx="576262" cy="287337"/>
          </a:xfrm>
          <a:prstGeom prst="rightArrow">
            <a:avLst>
              <a:gd name="adj1" fmla="val 50000"/>
              <a:gd name="adj2" fmla="val 50138"/>
            </a:avLst>
          </a:prstGeom>
          <a:solidFill>
            <a:srgbClr val="FFFF0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35853" name="AutoShape 20"/>
          <p:cNvSpPr>
            <a:spLocks noChangeArrowheads="1"/>
          </p:cNvSpPr>
          <p:nvPr/>
        </p:nvSpPr>
        <p:spPr bwMode="auto">
          <a:xfrm rot="5400000">
            <a:off x="7019131" y="4725194"/>
            <a:ext cx="503238" cy="361950"/>
          </a:xfrm>
          <a:prstGeom prst="rightArrow">
            <a:avLst>
              <a:gd name="adj1" fmla="val 50000"/>
              <a:gd name="adj2" fmla="val 34759"/>
            </a:avLst>
          </a:prstGeom>
          <a:solidFill>
            <a:srgbClr val="FFFF0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35854" name="AutoShape 21"/>
          <p:cNvSpPr>
            <a:spLocks noChangeArrowheads="1"/>
          </p:cNvSpPr>
          <p:nvPr/>
        </p:nvSpPr>
        <p:spPr bwMode="auto">
          <a:xfrm>
            <a:off x="5219700" y="2420938"/>
            <a:ext cx="936625" cy="360362"/>
          </a:xfrm>
          <a:prstGeom prst="rightArrow">
            <a:avLst>
              <a:gd name="adj1" fmla="val 50000"/>
              <a:gd name="adj2" fmla="val 64978"/>
            </a:avLst>
          </a:prstGeom>
          <a:solidFill>
            <a:srgbClr val="FFFF0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35855" name="AutoShape 22"/>
          <p:cNvSpPr>
            <a:spLocks noChangeArrowheads="1"/>
          </p:cNvSpPr>
          <p:nvPr/>
        </p:nvSpPr>
        <p:spPr bwMode="auto">
          <a:xfrm rot="9396134">
            <a:off x="3935413" y="3214688"/>
            <a:ext cx="2016125" cy="287337"/>
          </a:xfrm>
          <a:prstGeom prst="rightArrow">
            <a:avLst>
              <a:gd name="adj1" fmla="val 50000"/>
              <a:gd name="adj2" fmla="val 175415"/>
            </a:avLst>
          </a:prstGeom>
          <a:solidFill>
            <a:srgbClr val="FFFF0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35856" name="AutoShape 23"/>
          <p:cNvSpPr>
            <a:spLocks noChangeArrowheads="1"/>
          </p:cNvSpPr>
          <p:nvPr/>
        </p:nvSpPr>
        <p:spPr bwMode="auto">
          <a:xfrm rot="5278360">
            <a:off x="6909594" y="3486461"/>
            <a:ext cx="720725" cy="363537"/>
          </a:xfrm>
          <a:prstGeom prst="rightArrow">
            <a:avLst>
              <a:gd name="adj1" fmla="val 50000"/>
              <a:gd name="adj2" fmla="val 49563"/>
            </a:avLst>
          </a:prstGeom>
          <a:solidFill>
            <a:srgbClr val="FFFF0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18" name="17 Rectángulo"/>
          <p:cNvSpPr/>
          <p:nvPr/>
        </p:nvSpPr>
        <p:spPr>
          <a:xfrm>
            <a:off x="343096" y="3138166"/>
            <a:ext cx="17474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hangingPunct="0">
              <a:defRPr/>
            </a:pPr>
            <a:r>
              <a:rPr lang="es-ES_tradnl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LOGISTICA</a:t>
            </a:r>
          </a:p>
        </p:txBody>
      </p:sp>
      <p:pic>
        <p:nvPicPr>
          <p:cNvPr id="19" name="Picture 4" descr="F:\LOGOS\LOGO-ANM.bmp">
            <a:extLst>
              <a:ext uri="{FF2B5EF4-FFF2-40B4-BE49-F238E27FC236}">
                <a16:creationId xmlns:a16="http://schemas.microsoft.com/office/drawing/2014/main" id="{44323ECB-FB2C-4FE5-B458-D1CA90E57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48451D72-74F8-4BC9-8172-47E42110D815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8 Imagen" descr="IMG_0313.jpg">
            <a:extLst>
              <a:ext uri="{FF2B5EF4-FFF2-40B4-BE49-F238E27FC236}">
                <a16:creationId xmlns:a16="http://schemas.microsoft.com/office/drawing/2014/main" id="{1EBAADF4-0BDA-419B-B62E-56D31CE62E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791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4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4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4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4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4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4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3" grpId="0" animBg="1" autoUpdateAnimBg="0"/>
      <p:bldP spid="174084" grpId="0" animBg="1" autoUpdateAnimBg="0"/>
      <p:bldP spid="174085" grpId="0" animBg="1" autoUpdateAnimBg="0"/>
      <p:bldP spid="174086" grpId="0" animBg="1" autoUpdateAnimBg="0"/>
      <p:bldP spid="174087" grpId="0" animBg="1" autoUpdateAnimBg="0"/>
      <p:bldP spid="174088" grpId="0" animBg="1" autoUpdateAnimBg="0"/>
      <p:bldP spid="174090" grpId="0" animBg="1" autoUpdateAnimBg="0"/>
      <p:bldP spid="17409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F0D889-FFD0-4F73-B3A3-A0425ACAAE6C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8 Imagen" descr="IMG_0313.jpg">
            <a:extLst>
              <a:ext uri="{FF2B5EF4-FFF2-40B4-BE49-F238E27FC236}">
                <a16:creationId xmlns:a16="http://schemas.microsoft.com/office/drawing/2014/main" id="{0F69EF14-8A6F-41CC-80FD-BF7FE1DAEA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  <p:pic>
        <p:nvPicPr>
          <p:cNvPr id="6" name="Picture 4" descr="F:\LOGOS\LOGO-ANM.bmp">
            <a:extLst>
              <a:ext uri="{FF2B5EF4-FFF2-40B4-BE49-F238E27FC236}">
                <a16:creationId xmlns:a16="http://schemas.microsoft.com/office/drawing/2014/main" id="{42E379B6-4601-4E14-A443-D7788E360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AEB2D59A-578F-47E5-95AF-E53B352A0C63}"/>
              </a:ext>
            </a:extLst>
          </p:cNvPr>
          <p:cNvGraphicFramePr/>
          <p:nvPr>
            <p:extLst/>
          </p:nvPr>
        </p:nvGraphicFramePr>
        <p:xfrm>
          <a:off x="4662101" y="2633293"/>
          <a:ext cx="3940238" cy="273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id="{EFB81E9E-038B-4B8F-BBCC-5D718224EAD8}"/>
              </a:ext>
            </a:extLst>
          </p:cNvPr>
          <p:cNvSpPr/>
          <p:nvPr/>
        </p:nvSpPr>
        <p:spPr>
          <a:xfrm>
            <a:off x="6405969" y="5455502"/>
            <a:ext cx="9589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HGMCR</a:t>
            </a:r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55B031E1-2633-454D-91C4-455B7E3057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2561056"/>
              </p:ext>
            </p:extLst>
          </p:nvPr>
        </p:nvGraphicFramePr>
        <p:xfrm>
          <a:off x="128710" y="2414462"/>
          <a:ext cx="3940238" cy="3980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Rectángulo 11">
            <a:extLst>
              <a:ext uri="{FF2B5EF4-FFF2-40B4-BE49-F238E27FC236}">
                <a16:creationId xmlns:a16="http://schemas.microsoft.com/office/drawing/2014/main" id="{24117F3F-0900-4B8B-8A51-87375393883C}"/>
              </a:ext>
            </a:extLst>
          </p:cNvPr>
          <p:cNvSpPr/>
          <p:nvPr/>
        </p:nvSpPr>
        <p:spPr>
          <a:xfrm>
            <a:off x="2111204" y="6395347"/>
            <a:ext cx="8186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ISHLT </a:t>
            </a:r>
            <a:endParaRPr lang="es-MX" sz="1600" b="1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480751A-28CF-45F9-AF92-F4CA8DE91C7F}"/>
              </a:ext>
            </a:extLst>
          </p:cNvPr>
          <p:cNvSpPr/>
          <p:nvPr/>
        </p:nvSpPr>
        <p:spPr>
          <a:xfrm>
            <a:off x="4577593" y="6110660"/>
            <a:ext cx="43808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Heart Lung Transplant 2017; 36(10): 1037-1079.</a:t>
            </a:r>
          </a:p>
          <a:p>
            <a:r>
              <a:rPr lang="en-US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Careaga</a:t>
            </a:r>
            <a:r>
              <a:rPr 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G, </a:t>
            </a:r>
            <a:r>
              <a:rPr lang="en-US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Zetina</a:t>
            </a:r>
            <a:r>
              <a:rPr 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H. 2018</a:t>
            </a:r>
            <a:endParaRPr lang="es-MX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761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3218" y="1991679"/>
            <a:ext cx="8783278" cy="3385466"/>
          </a:xfrm>
        </p:spPr>
        <p:txBody>
          <a:bodyPr>
            <a:normAutofit fontScale="77500" lnSpcReduction="20000"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s-MX" altLang="es-MX" b="1" dirty="0">
                <a:latin typeface="Arial" charset="0"/>
              </a:rPr>
              <a:t>CRITERIOS DE SELECCIÓN DEL DONADOR.</a:t>
            </a:r>
          </a:p>
          <a:p>
            <a:pPr eaLnBrk="1" hangingPunct="1"/>
            <a:r>
              <a:rPr lang="es-MX" altLang="es-MX" dirty="0">
                <a:latin typeface="Arial" charset="0"/>
              </a:rPr>
              <a:t>Pérdida de vida con base en lineamientos de la LGS / EEG plano.</a:t>
            </a:r>
          </a:p>
          <a:p>
            <a:pPr eaLnBrk="1" hangingPunct="1"/>
            <a:r>
              <a:rPr lang="es-MX" altLang="es-MX" dirty="0">
                <a:latin typeface="Arial" charset="0"/>
              </a:rPr>
              <a:t>Exámenes básicos de laboratorio y gabinete, ECG. Grupo y Rh</a:t>
            </a:r>
          </a:p>
          <a:p>
            <a:r>
              <a:rPr lang="es-MX" altLang="es-MX" dirty="0">
                <a:latin typeface="Arial" charset="0"/>
                <a:cs typeface="Arial" charset="0"/>
              </a:rPr>
              <a:t>Discrepancia donador-receptor &lt;20% SC.</a:t>
            </a:r>
            <a:endParaRPr lang="es-MX" altLang="es-MX" dirty="0">
              <a:latin typeface="Arial" charset="0"/>
            </a:endParaRPr>
          </a:p>
          <a:p>
            <a:pPr eaLnBrk="1" hangingPunct="1"/>
            <a:r>
              <a:rPr lang="es-MX" altLang="es-MX" dirty="0">
                <a:latin typeface="Arial" charset="0"/>
              </a:rPr>
              <a:t>&lt;55 años de edad.</a:t>
            </a:r>
          </a:p>
          <a:p>
            <a:pPr>
              <a:lnSpc>
                <a:spcPct val="90000"/>
              </a:lnSpc>
            </a:pPr>
            <a:r>
              <a:rPr lang="es-MX" altLang="es-MX" dirty="0">
                <a:latin typeface="Arial" charset="0"/>
              </a:rPr>
              <a:t>Sin: infección, hipotensión, arritmias, paro cardiaco, trauma torácico, neoplasias (excepto cerebro), adicción a drogas (IV) / Panel viral</a:t>
            </a:r>
          </a:p>
          <a:p>
            <a:pPr eaLnBrk="1" hangingPunct="1"/>
            <a:r>
              <a:rPr lang="es-MX" altLang="es-MX" dirty="0">
                <a:latin typeface="Arial" charset="0"/>
              </a:rPr>
              <a:t>Evaluación </a:t>
            </a:r>
            <a:r>
              <a:rPr lang="es-MX" altLang="es-MX" dirty="0" err="1">
                <a:latin typeface="Arial" charset="0"/>
              </a:rPr>
              <a:t>ecocardiográfica</a:t>
            </a:r>
            <a:r>
              <a:rPr lang="es-MX" altLang="es-MX" dirty="0">
                <a:latin typeface="Arial" charset="0"/>
              </a:rPr>
              <a:t> pared de VI &gt;13 mm Hg, anomalías estructurales</a:t>
            </a:r>
            <a:endParaRPr lang="es-ES" altLang="es-MX" dirty="0">
              <a:latin typeface="Arial" charset="0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852342" y="5356373"/>
            <a:ext cx="518415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altLang="es-MX" sz="1200" b="1" dirty="0" err="1">
                <a:solidFill>
                  <a:srgbClr val="00B050"/>
                </a:solidFill>
              </a:rPr>
              <a:t>Kouchoukos</a:t>
            </a:r>
            <a:r>
              <a:rPr lang="es-MX" altLang="es-MX" sz="1200" b="1" dirty="0">
                <a:solidFill>
                  <a:srgbClr val="00B050"/>
                </a:solidFill>
              </a:rPr>
              <a:t> NT y </a:t>
            </a:r>
            <a:r>
              <a:rPr lang="es-MX" altLang="es-MX" sz="1200" b="1" dirty="0" err="1">
                <a:solidFill>
                  <a:srgbClr val="00B050"/>
                </a:solidFill>
              </a:rPr>
              <a:t>cols</a:t>
            </a:r>
            <a:r>
              <a:rPr lang="es-MX" altLang="es-MX" sz="1200" b="1" dirty="0">
                <a:solidFill>
                  <a:srgbClr val="00B050"/>
                </a:solidFill>
              </a:rPr>
              <a:t>, eds. </a:t>
            </a:r>
            <a:r>
              <a:rPr lang="es-MX" altLang="es-MX" sz="1200" b="1" dirty="0" err="1">
                <a:solidFill>
                  <a:srgbClr val="00B050"/>
                </a:solidFill>
              </a:rPr>
              <a:t>Kirklin</a:t>
            </a:r>
            <a:r>
              <a:rPr lang="es-MX" altLang="es-MX" sz="1200" b="1" dirty="0">
                <a:solidFill>
                  <a:srgbClr val="00B050"/>
                </a:solidFill>
              </a:rPr>
              <a:t> / </a:t>
            </a:r>
            <a:r>
              <a:rPr lang="es-MX" altLang="es-MX" sz="1200" b="1" dirty="0" err="1">
                <a:solidFill>
                  <a:srgbClr val="00B050"/>
                </a:solidFill>
              </a:rPr>
              <a:t>Barrat</a:t>
            </a:r>
            <a:r>
              <a:rPr lang="es-MX" altLang="es-MX" sz="1200" b="1" dirty="0">
                <a:solidFill>
                  <a:srgbClr val="00B050"/>
                </a:solidFill>
              </a:rPr>
              <a:t>-Boyes </a:t>
            </a:r>
            <a:r>
              <a:rPr lang="es-MX" altLang="es-MX" sz="1200" b="1" dirty="0" err="1">
                <a:solidFill>
                  <a:srgbClr val="00B050"/>
                </a:solidFill>
              </a:rPr>
              <a:t>Cardiac</a:t>
            </a:r>
            <a:r>
              <a:rPr lang="es-MX" altLang="es-MX" sz="1200" b="1" dirty="0">
                <a:solidFill>
                  <a:srgbClr val="00B050"/>
                </a:solidFill>
              </a:rPr>
              <a:t> </a:t>
            </a:r>
            <a:r>
              <a:rPr lang="es-MX" altLang="es-MX" sz="1200" b="1" dirty="0" err="1">
                <a:solidFill>
                  <a:srgbClr val="00B050"/>
                </a:solidFill>
              </a:rPr>
              <a:t>Surgery</a:t>
            </a:r>
            <a:r>
              <a:rPr lang="es-MX" altLang="es-MX" sz="1200" b="1" dirty="0">
                <a:solidFill>
                  <a:srgbClr val="00B050"/>
                </a:solidFill>
              </a:rPr>
              <a:t> 3rd Ed. </a:t>
            </a:r>
            <a:r>
              <a:rPr lang="es-MX" altLang="es-MX" sz="1200" b="1" dirty="0" err="1">
                <a:solidFill>
                  <a:srgbClr val="00B050"/>
                </a:solidFill>
              </a:rPr>
              <a:t>Chapter</a:t>
            </a:r>
            <a:r>
              <a:rPr lang="es-MX" altLang="es-MX" sz="1200" b="1" dirty="0">
                <a:solidFill>
                  <a:srgbClr val="00B050"/>
                </a:solidFill>
              </a:rPr>
              <a:t> 49, </a:t>
            </a:r>
            <a:r>
              <a:rPr lang="es-MX" altLang="es-MX" sz="1200" b="1" dirty="0" err="1">
                <a:solidFill>
                  <a:srgbClr val="00B050"/>
                </a:solidFill>
              </a:rPr>
              <a:t>Heart</a:t>
            </a:r>
            <a:r>
              <a:rPr lang="es-MX" altLang="es-MX" sz="1200" b="1" dirty="0">
                <a:solidFill>
                  <a:srgbClr val="00B050"/>
                </a:solidFill>
              </a:rPr>
              <a:t> </a:t>
            </a:r>
            <a:r>
              <a:rPr lang="es-MX" altLang="es-MX" sz="1200" b="1" dirty="0" err="1">
                <a:solidFill>
                  <a:srgbClr val="00B050"/>
                </a:solidFill>
              </a:rPr>
              <a:t>Failure</a:t>
            </a:r>
            <a:r>
              <a:rPr lang="es-MX" altLang="es-MX" sz="1200" b="1" dirty="0">
                <a:solidFill>
                  <a:srgbClr val="00B050"/>
                </a:solidFill>
              </a:rPr>
              <a:t>. Churchill-</a:t>
            </a:r>
            <a:r>
              <a:rPr lang="es-MX" altLang="es-MX" sz="1200" b="1" dirty="0" err="1">
                <a:solidFill>
                  <a:srgbClr val="00B050"/>
                </a:solidFill>
              </a:rPr>
              <a:t>Livingstone</a:t>
            </a:r>
            <a:r>
              <a:rPr lang="es-MX" altLang="es-MX" sz="1200" b="1" dirty="0">
                <a:solidFill>
                  <a:srgbClr val="00B050"/>
                </a:solidFill>
              </a:rPr>
              <a:t>, USA. 2003, pp. 1724-1777.</a:t>
            </a:r>
          </a:p>
          <a:p>
            <a:pPr eaLnBrk="1" hangingPunct="1"/>
            <a:r>
              <a:rPr lang="es-MX" altLang="es-MX" sz="1200" b="1" dirty="0">
                <a:solidFill>
                  <a:srgbClr val="00B050"/>
                </a:solidFill>
              </a:rPr>
              <a:t>Careaga G y cols. </a:t>
            </a:r>
            <a:r>
              <a:rPr lang="es-MX" altLang="es-MX" sz="1200" b="1" dirty="0" err="1">
                <a:solidFill>
                  <a:srgbClr val="00B050"/>
                </a:solidFill>
              </a:rPr>
              <a:t>Rev</a:t>
            </a:r>
            <a:r>
              <a:rPr lang="es-MX" altLang="es-MX" sz="1200" b="1" dirty="0">
                <a:solidFill>
                  <a:srgbClr val="00B050"/>
                </a:solidFill>
              </a:rPr>
              <a:t> </a:t>
            </a:r>
            <a:r>
              <a:rPr lang="es-MX" altLang="es-MX" sz="1200" b="1" dirty="0" err="1">
                <a:solidFill>
                  <a:srgbClr val="00B050"/>
                </a:solidFill>
              </a:rPr>
              <a:t>Inv</a:t>
            </a:r>
            <a:r>
              <a:rPr lang="es-MX" altLang="es-MX" sz="1200" b="1" dirty="0">
                <a:solidFill>
                  <a:srgbClr val="00B050"/>
                </a:solidFill>
              </a:rPr>
              <a:t> </a:t>
            </a:r>
            <a:r>
              <a:rPr lang="es-MX" altLang="es-MX" sz="1200" b="1" dirty="0" err="1">
                <a:solidFill>
                  <a:srgbClr val="00B050"/>
                </a:solidFill>
              </a:rPr>
              <a:t>Clin</a:t>
            </a:r>
            <a:r>
              <a:rPr lang="es-MX" altLang="es-MX" sz="1200" b="1" dirty="0">
                <a:solidFill>
                  <a:srgbClr val="00B050"/>
                </a:solidFill>
              </a:rPr>
              <a:t> 2011; 63 (supl1): 85-90.</a:t>
            </a:r>
          </a:p>
          <a:p>
            <a:pPr eaLnBrk="1" hangingPunct="1"/>
            <a:r>
              <a:rPr lang="en-US" altLang="es-MX" sz="1200" b="1" dirty="0" err="1">
                <a:solidFill>
                  <a:srgbClr val="00B050"/>
                </a:solidFill>
              </a:rPr>
              <a:t>Zaroff</a:t>
            </a:r>
            <a:r>
              <a:rPr lang="en-US" altLang="es-MX" sz="1200" b="1" dirty="0">
                <a:solidFill>
                  <a:srgbClr val="00B050"/>
                </a:solidFill>
              </a:rPr>
              <a:t> JG y cols. Circulation 2002; 106: 836-841</a:t>
            </a:r>
          </a:p>
          <a:p>
            <a:pPr eaLnBrk="1" hangingPunct="1"/>
            <a:r>
              <a:rPr lang="es-MX" altLang="es-MX" sz="1200" b="1" dirty="0">
                <a:solidFill>
                  <a:srgbClr val="00B050"/>
                </a:solidFill>
              </a:rPr>
              <a:t>Pasque MK. J </a:t>
            </a:r>
            <a:r>
              <a:rPr lang="es-MX" altLang="es-MX" sz="1200" b="1" dirty="0" err="1">
                <a:solidFill>
                  <a:srgbClr val="00B050"/>
                </a:solidFill>
              </a:rPr>
              <a:t>Thorac</a:t>
            </a:r>
            <a:r>
              <a:rPr lang="es-MX" altLang="es-MX" sz="1200" b="1" dirty="0">
                <a:solidFill>
                  <a:srgbClr val="00B050"/>
                </a:solidFill>
              </a:rPr>
              <a:t> </a:t>
            </a:r>
            <a:r>
              <a:rPr lang="es-MX" altLang="es-MX" sz="1200" b="1" dirty="0" err="1">
                <a:solidFill>
                  <a:srgbClr val="00B050"/>
                </a:solidFill>
              </a:rPr>
              <a:t>Cardiovasc</a:t>
            </a:r>
            <a:r>
              <a:rPr lang="es-MX" altLang="es-MX" sz="1200" b="1" dirty="0">
                <a:solidFill>
                  <a:srgbClr val="00B050"/>
                </a:solidFill>
              </a:rPr>
              <a:t> </a:t>
            </a:r>
            <a:r>
              <a:rPr lang="es-MX" altLang="es-MX" sz="1200" b="1" dirty="0" err="1">
                <a:solidFill>
                  <a:srgbClr val="00B050"/>
                </a:solidFill>
              </a:rPr>
              <a:t>Surg</a:t>
            </a:r>
            <a:r>
              <a:rPr lang="es-MX" altLang="es-MX" sz="1200" b="1" dirty="0">
                <a:solidFill>
                  <a:srgbClr val="00B050"/>
                </a:solidFill>
              </a:rPr>
              <a:t> 2010; 139: 13-17</a:t>
            </a:r>
            <a:endParaRPr lang="es-ES" altLang="es-MX" sz="1200" b="1" dirty="0">
              <a:solidFill>
                <a:srgbClr val="00B050"/>
              </a:solidFill>
            </a:endParaRPr>
          </a:p>
        </p:txBody>
      </p:sp>
      <p:pic>
        <p:nvPicPr>
          <p:cNvPr id="6" name="Picture 4" descr="F:\LOGOS\LOGO-ANM.bmp">
            <a:extLst>
              <a:ext uri="{FF2B5EF4-FFF2-40B4-BE49-F238E27FC236}">
                <a16:creationId xmlns:a16="http://schemas.microsoft.com/office/drawing/2014/main" id="{96B72726-32FA-4E89-8EDB-201BD8B50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C41AC6B-7F81-46C5-8900-8CD4383F7D01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8 Imagen" descr="IMG_0313.jpg">
            <a:extLst>
              <a:ext uri="{FF2B5EF4-FFF2-40B4-BE49-F238E27FC236}">
                <a16:creationId xmlns:a16="http://schemas.microsoft.com/office/drawing/2014/main" id="{B9909C24-9350-4850-B599-98B0FE5A8E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7848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9569" y="2302529"/>
            <a:ext cx="8424862" cy="3408954"/>
          </a:xfrm>
        </p:spPr>
        <p:txBody>
          <a:bodyPr>
            <a:normAutofit fontScale="92500"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sz="2400" b="1" dirty="0">
                <a:solidFill>
                  <a:srgbClr val="FF0000"/>
                </a:solidFill>
                <a:latin typeface="Arial" charset="0"/>
              </a:rPr>
              <a:t>CRITERIOS DE SELECCIÓN DEL DONADOR.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sz="2400" dirty="0" err="1">
                <a:latin typeface="Arial" charset="0"/>
              </a:rPr>
              <a:t>Coronariografía</a:t>
            </a:r>
            <a:r>
              <a:rPr lang="es-MX" sz="2400" dirty="0">
                <a:latin typeface="Arial" charset="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s-MX" sz="2400" dirty="0">
                <a:latin typeface="Arial" charset="0"/>
              </a:rPr>
              <a:t>Varones entre 35-45 años o mujeres entre 35 y 50 años: uso de cocaína o ≥ 3 factores de riesgo cardiovascular (HTA, diabetes, tabaquismo, dislipidemia o antecedentes familiares de cardiopatía isquémica).</a:t>
            </a:r>
          </a:p>
          <a:p>
            <a:pPr eaLnBrk="1" hangingPunct="1">
              <a:lnSpc>
                <a:spcPct val="90000"/>
              </a:lnSpc>
            </a:pPr>
            <a:r>
              <a:rPr lang="es-MX" sz="2400" dirty="0">
                <a:latin typeface="Arial" charset="0"/>
              </a:rPr>
              <a:t>Varones de 46 a 55 años o mujeres de 51 a 55 años: se recomienda </a:t>
            </a:r>
            <a:r>
              <a:rPr lang="es-MX" sz="2400" dirty="0" err="1">
                <a:latin typeface="Arial" charset="0"/>
              </a:rPr>
              <a:t>coronariografía</a:t>
            </a:r>
            <a:r>
              <a:rPr lang="es-MX" sz="2400" dirty="0">
                <a:latin typeface="Arial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s-MX" sz="2400" dirty="0">
                <a:latin typeface="Arial" charset="0"/>
              </a:rPr>
              <a:t>Mayores de 55 años: </a:t>
            </a:r>
            <a:r>
              <a:rPr lang="es-MX" sz="2400" dirty="0" err="1">
                <a:latin typeface="Arial" charset="0"/>
              </a:rPr>
              <a:t>coronariografía</a:t>
            </a:r>
            <a:r>
              <a:rPr lang="es-MX" sz="2400" dirty="0">
                <a:latin typeface="Arial" charset="0"/>
              </a:rPr>
              <a:t> fuertemente recomendada.</a:t>
            </a: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3995936" y="5839098"/>
            <a:ext cx="489654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MX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Zaroff</a:t>
            </a:r>
            <a:r>
              <a:rPr lang="es-MX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JG y cols. </a:t>
            </a:r>
            <a:r>
              <a:rPr lang="es-MX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Circulation</a:t>
            </a:r>
            <a:r>
              <a:rPr lang="es-MX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2002; 106: 836-841.</a:t>
            </a:r>
          </a:p>
          <a:p>
            <a:r>
              <a:rPr lang="es-MX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Careaga G y cols. </a:t>
            </a:r>
            <a:r>
              <a:rPr lang="es-MX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es-MX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</a:t>
            </a:r>
            <a:r>
              <a:rPr lang="es-MX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s-MX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2011; 63 (supl1): 85-90.</a:t>
            </a:r>
          </a:p>
          <a:p>
            <a:r>
              <a:rPr lang="es-MX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Pasque MK. J </a:t>
            </a:r>
            <a:r>
              <a:rPr lang="es-MX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Thorac</a:t>
            </a:r>
            <a:r>
              <a:rPr lang="es-MX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Cardiovasc</a:t>
            </a:r>
            <a:r>
              <a:rPr lang="es-MX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</a:t>
            </a:r>
            <a:r>
              <a:rPr lang="es-MX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2010; 139: 13-17</a:t>
            </a:r>
            <a:endParaRPr lang="es-ES" sz="1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F:\LOGOS\LOGO-ANM.bmp">
            <a:extLst>
              <a:ext uri="{FF2B5EF4-FFF2-40B4-BE49-F238E27FC236}">
                <a16:creationId xmlns:a16="http://schemas.microsoft.com/office/drawing/2014/main" id="{4B927975-1EF6-4BE7-9C5A-DA25F44A0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9A373E96-A17C-4410-A347-03AECA96DD61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8 Imagen" descr="IMG_0313.jpg">
            <a:extLst>
              <a:ext uri="{FF2B5EF4-FFF2-40B4-BE49-F238E27FC236}">
                <a16:creationId xmlns:a16="http://schemas.microsoft.com/office/drawing/2014/main" id="{E5EDF5CF-C2EB-44F2-B019-CE605BF930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9197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2" name="Text Box 4"/>
          <p:cNvSpPr txBox="1">
            <a:spLocks noChangeArrowheads="1"/>
          </p:cNvSpPr>
          <p:nvPr/>
        </p:nvSpPr>
        <p:spPr bwMode="auto">
          <a:xfrm>
            <a:off x="395288" y="1989138"/>
            <a:ext cx="1800225" cy="838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600" b="1"/>
              <a:t>DETECCION DE POTENCIAL DONADOR</a:t>
            </a:r>
            <a:endParaRPr lang="es-ES" sz="1600" b="1"/>
          </a:p>
        </p:txBody>
      </p:sp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6300788" y="3793145"/>
            <a:ext cx="2519362" cy="5302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400" b="1" dirty="0"/>
              <a:t>COORDINADOR CLINICO TRASPLANTES</a:t>
            </a:r>
            <a:endParaRPr lang="es-ES" sz="1400" b="1" dirty="0"/>
          </a:p>
        </p:txBody>
      </p:sp>
      <p:sp>
        <p:nvSpPr>
          <p:cNvPr id="165894" name="Text Box 6"/>
          <p:cNvSpPr txBox="1">
            <a:spLocks noChangeArrowheads="1"/>
          </p:cNvSpPr>
          <p:nvPr/>
        </p:nvSpPr>
        <p:spPr bwMode="auto">
          <a:xfrm>
            <a:off x="3276600" y="1916113"/>
            <a:ext cx="1584325" cy="9556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400" b="1"/>
              <a:t>COORDINADOR HOSPITALARIO (UNIDAD DONADORA)</a:t>
            </a:r>
            <a:endParaRPr lang="es-ES" sz="1400" b="1"/>
          </a:p>
        </p:txBody>
      </p:sp>
      <p:sp>
        <p:nvSpPr>
          <p:cNvPr id="165895" name="Text Box 7"/>
          <p:cNvSpPr txBox="1">
            <a:spLocks noChangeArrowheads="1"/>
          </p:cNvSpPr>
          <p:nvPr/>
        </p:nvSpPr>
        <p:spPr bwMode="auto">
          <a:xfrm>
            <a:off x="6659563" y="1916113"/>
            <a:ext cx="2233612" cy="7429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400" b="1"/>
              <a:t>COORDINADOR HOSPITALARIO (UNIDAD RECEPTORA)</a:t>
            </a:r>
            <a:endParaRPr lang="es-ES" sz="1400" b="1"/>
          </a:p>
        </p:txBody>
      </p:sp>
      <p:sp>
        <p:nvSpPr>
          <p:cNvPr id="165896" name="Text Box 8"/>
          <p:cNvSpPr txBox="1">
            <a:spLocks noChangeArrowheads="1"/>
          </p:cNvSpPr>
          <p:nvPr/>
        </p:nvSpPr>
        <p:spPr bwMode="auto">
          <a:xfrm>
            <a:off x="1388185" y="3662751"/>
            <a:ext cx="2185987" cy="7429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400" b="1" dirty="0"/>
              <a:t>COORDINADOR QUIRURGICO TRASPLANTES</a:t>
            </a:r>
            <a:endParaRPr lang="es-ES" sz="1400" b="1" dirty="0"/>
          </a:p>
        </p:txBody>
      </p:sp>
      <p:sp>
        <p:nvSpPr>
          <p:cNvPr id="165898" name="Text Box 10"/>
          <p:cNvSpPr txBox="1">
            <a:spLocks noChangeArrowheads="1"/>
          </p:cNvSpPr>
          <p:nvPr/>
        </p:nvSpPr>
        <p:spPr bwMode="auto">
          <a:xfrm>
            <a:off x="971550" y="5171871"/>
            <a:ext cx="2952750" cy="7429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400" b="1" dirty="0"/>
              <a:t>PREPARACION DE EQUIPOS DE PROCURACION Y DE IMPLANTE</a:t>
            </a:r>
            <a:endParaRPr lang="es-ES" sz="1400" b="1" dirty="0"/>
          </a:p>
        </p:txBody>
      </p:sp>
      <p:sp>
        <p:nvSpPr>
          <p:cNvPr id="165900" name="Text Box 12"/>
          <p:cNvSpPr txBox="1">
            <a:spLocks noChangeArrowheads="1"/>
          </p:cNvSpPr>
          <p:nvPr/>
        </p:nvSpPr>
        <p:spPr bwMode="auto">
          <a:xfrm>
            <a:off x="5364163" y="4974904"/>
            <a:ext cx="3708400" cy="9556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400" b="1" dirty="0"/>
              <a:t>SELECCIÓN DE RECEPTOR POR  PRIORIDAD, COMPATIBILIDAD ABO Y ANTROPOMETRICA. UBICACIÓN GEOGRAFICA / TIEMPO.</a:t>
            </a:r>
            <a:endParaRPr lang="es-ES" sz="1400" b="1" dirty="0"/>
          </a:p>
        </p:txBody>
      </p:sp>
      <p:sp>
        <p:nvSpPr>
          <p:cNvPr id="165904" name="Text Box 16"/>
          <p:cNvSpPr txBox="1">
            <a:spLocks noChangeArrowheads="1"/>
          </p:cNvSpPr>
          <p:nvPr/>
        </p:nvSpPr>
        <p:spPr bwMode="auto">
          <a:xfrm>
            <a:off x="4860925" y="6110991"/>
            <a:ext cx="41755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MX" sz="1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Argüero</a:t>
            </a:r>
            <a:r>
              <a:rPr lang="es-MX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R, Careaga G. En </a:t>
            </a:r>
            <a:r>
              <a:rPr lang="es-MX" sz="1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Argüero</a:t>
            </a:r>
            <a:r>
              <a:rPr lang="es-MX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 y cols. Trasplante </a:t>
            </a:r>
          </a:p>
          <a:p>
            <a:r>
              <a:rPr lang="es-MX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Corazón, Pulmón y Corazón-Pulmón. 1995 </a:t>
            </a:r>
          </a:p>
          <a:p>
            <a:r>
              <a:rPr lang="es-MX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Careaga G y cols. </a:t>
            </a:r>
            <a:r>
              <a:rPr lang="es-MX" sz="1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es-MX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</a:t>
            </a:r>
            <a:r>
              <a:rPr lang="es-MX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s-MX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2011; 63 (supl1): 85-90.</a:t>
            </a:r>
          </a:p>
        </p:txBody>
      </p:sp>
      <p:sp>
        <p:nvSpPr>
          <p:cNvPr id="40971" name="AutoShape 20"/>
          <p:cNvSpPr>
            <a:spLocks noChangeArrowheads="1"/>
          </p:cNvSpPr>
          <p:nvPr/>
        </p:nvSpPr>
        <p:spPr bwMode="auto">
          <a:xfrm>
            <a:off x="2266950" y="2205038"/>
            <a:ext cx="936625" cy="360362"/>
          </a:xfrm>
          <a:prstGeom prst="rightArrow">
            <a:avLst>
              <a:gd name="adj1" fmla="val 50000"/>
              <a:gd name="adj2" fmla="val 64978"/>
            </a:avLst>
          </a:prstGeom>
          <a:solidFill>
            <a:srgbClr val="FFFF0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40972" name="AutoShape 23"/>
          <p:cNvSpPr>
            <a:spLocks noChangeArrowheads="1"/>
          </p:cNvSpPr>
          <p:nvPr/>
        </p:nvSpPr>
        <p:spPr bwMode="auto">
          <a:xfrm>
            <a:off x="5003800" y="2206625"/>
            <a:ext cx="1584325" cy="358775"/>
          </a:xfrm>
          <a:prstGeom prst="leftRightArrow">
            <a:avLst>
              <a:gd name="adj1" fmla="val 50000"/>
              <a:gd name="adj2" fmla="val 88319"/>
            </a:avLst>
          </a:prstGeom>
          <a:solidFill>
            <a:srgbClr val="FFFF0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40973" name="AutoShape 24"/>
          <p:cNvSpPr>
            <a:spLocks noChangeArrowheads="1"/>
          </p:cNvSpPr>
          <p:nvPr/>
        </p:nvSpPr>
        <p:spPr bwMode="auto">
          <a:xfrm>
            <a:off x="3995738" y="3906787"/>
            <a:ext cx="1871662" cy="360362"/>
          </a:xfrm>
          <a:prstGeom prst="leftRightArrow">
            <a:avLst>
              <a:gd name="adj1" fmla="val 50000"/>
              <a:gd name="adj2" fmla="val 103877"/>
            </a:avLst>
          </a:prstGeom>
          <a:solidFill>
            <a:srgbClr val="FFFF0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40974" name="AutoShape 25"/>
          <p:cNvSpPr>
            <a:spLocks noChangeArrowheads="1"/>
          </p:cNvSpPr>
          <p:nvPr/>
        </p:nvSpPr>
        <p:spPr bwMode="auto">
          <a:xfrm rot="5400000">
            <a:off x="7254875" y="3014663"/>
            <a:ext cx="863600" cy="539750"/>
          </a:xfrm>
          <a:prstGeom prst="leftRightArrow">
            <a:avLst>
              <a:gd name="adj1" fmla="val 50000"/>
              <a:gd name="adj2" fmla="val 32000"/>
            </a:avLst>
          </a:prstGeom>
          <a:solidFill>
            <a:srgbClr val="FFFF0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40975" name="AutoShape 26"/>
          <p:cNvSpPr>
            <a:spLocks noChangeArrowheads="1"/>
          </p:cNvSpPr>
          <p:nvPr/>
        </p:nvSpPr>
        <p:spPr bwMode="auto">
          <a:xfrm rot="-1162570">
            <a:off x="3627056" y="3244996"/>
            <a:ext cx="2951238" cy="358775"/>
          </a:xfrm>
          <a:prstGeom prst="leftRightArrow">
            <a:avLst>
              <a:gd name="adj1" fmla="val 50000"/>
              <a:gd name="adj2" fmla="val 148142"/>
            </a:avLst>
          </a:prstGeom>
          <a:solidFill>
            <a:srgbClr val="FFFF0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40976" name="AutoShape 27"/>
          <p:cNvSpPr>
            <a:spLocks noChangeArrowheads="1"/>
          </p:cNvSpPr>
          <p:nvPr/>
        </p:nvSpPr>
        <p:spPr bwMode="auto">
          <a:xfrm rot="5400000">
            <a:off x="2152212" y="4628609"/>
            <a:ext cx="576262" cy="287337"/>
          </a:xfrm>
          <a:prstGeom prst="rightArrow">
            <a:avLst>
              <a:gd name="adj1" fmla="val 50000"/>
              <a:gd name="adj2" fmla="val 50138"/>
            </a:avLst>
          </a:prstGeom>
          <a:solidFill>
            <a:srgbClr val="FFFF0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40977" name="AutoShape 28"/>
          <p:cNvSpPr>
            <a:spLocks noChangeArrowheads="1"/>
          </p:cNvSpPr>
          <p:nvPr/>
        </p:nvSpPr>
        <p:spPr bwMode="auto">
          <a:xfrm rot="5400000">
            <a:off x="7248002" y="4469285"/>
            <a:ext cx="503238" cy="361950"/>
          </a:xfrm>
          <a:prstGeom prst="rightArrow">
            <a:avLst>
              <a:gd name="adj1" fmla="val 50000"/>
              <a:gd name="adj2" fmla="val 34759"/>
            </a:avLst>
          </a:prstGeom>
          <a:solidFill>
            <a:srgbClr val="FFFF0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165917" name="Text Box 29"/>
          <p:cNvSpPr txBox="1">
            <a:spLocks noChangeArrowheads="1"/>
          </p:cNvSpPr>
          <p:nvPr/>
        </p:nvSpPr>
        <p:spPr bwMode="auto">
          <a:xfrm>
            <a:off x="5247836" y="2590279"/>
            <a:ext cx="1081088" cy="317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1400" b="1">
                <a:solidFill>
                  <a:schemeClr val="tx2"/>
                </a:solidFill>
              </a:rPr>
              <a:t>CENATRA</a:t>
            </a:r>
            <a:endParaRPr lang="es-ES" sz="1400" b="1">
              <a:solidFill>
                <a:schemeClr val="tx2"/>
              </a:solidFill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213875" y="3142976"/>
            <a:ext cx="17474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LOGISTICA</a:t>
            </a:r>
            <a:endParaRPr lang="es-MX" dirty="0"/>
          </a:p>
        </p:txBody>
      </p:sp>
      <p:pic>
        <p:nvPicPr>
          <p:cNvPr id="21" name="Picture 4" descr="F:\LOGOS\LOGO-ANM.bmp">
            <a:extLst>
              <a:ext uri="{FF2B5EF4-FFF2-40B4-BE49-F238E27FC236}">
                <a16:creationId xmlns:a16="http://schemas.microsoft.com/office/drawing/2014/main" id="{22FF4D4D-C37A-431F-B1ED-AB08D5E6B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ítulo 1">
            <a:extLst>
              <a:ext uri="{FF2B5EF4-FFF2-40B4-BE49-F238E27FC236}">
                <a16:creationId xmlns:a16="http://schemas.microsoft.com/office/drawing/2014/main" id="{27C5AE08-990D-4282-9688-205B4DDAA28B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8 Imagen" descr="IMG_0313.jpg">
            <a:extLst>
              <a:ext uri="{FF2B5EF4-FFF2-40B4-BE49-F238E27FC236}">
                <a16:creationId xmlns:a16="http://schemas.microsoft.com/office/drawing/2014/main" id="{4230B7D2-183C-4F58-9AA3-0F6511E114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144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5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65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5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5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5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5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5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5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5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2" grpId="0" animBg="1" autoUpdateAnimBg="0"/>
      <p:bldP spid="165893" grpId="0" animBg="1" autoUpdateAnimBg="0"/>
      <p:bldP spid="165894" grpId="0" animBg="1" autoUpdateAnimBg="0"/>
      <p:bldP spid="165895" grpId="0" animBg="1" autoUpdateAnimBg="0"/>
      <p:bldP spid="165896" grpId="0" animBg="1" autoUpdateAnimBg="0"/>
      <p:bldP spid="165898" grpId="0" animBg="1" autoUpdateAnimBg="0"/>
      <p:bldP spid="165900" grpId="0" animBg="1" autoUpdateAnimBg="0"/>
      <p:bldP spid="165904" grpId="0" autoUpdateAnimBg="0"/>
      <p:bldP spid="165917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77925" y="2124710"/>
            <a:ext cx="6346825" cy="4318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sz="2400" b="1" dirty="0">
                <a:solidFill>
                  <a:srgbClr val="FF5050"/>
                </a:solidFill>
                <a:latin typeface="Arial" charset="0"/>
              </a:rPr>
              <a:t>CARACTERISTICAS DEL DONADOR.</a:t>
            </a:r>
          </a:p>
        </p:txBody>
      </p:sp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4811150" y="6212512"/>
            <a:ext cx="41392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s-MX" sz="1600" b="1" dirty="0">
                <a:solidFill>
                  <a:srgbClr val="00B050"/>
                </a:solidFill>
              </a:rPr>
              <a:t>Saucedo J, </a:t>
            </a:r>
            <a:r>
              <a:rPr lang="es-MX" sz="1600" b="1" dirty="0" err="1">
                <a:solidFill>
                  <a:srgbClr val="00B050"/>
                </a:solidFill>
              </a:rPr>
              <a:t>Zetina</a:t>
            </a:r>
            <a:r>
              <a:rPr lang="es-MX" sz="1600" b="1" dirty="0">
                <a:solidFill>
                  <a:srgbClr val="00B050"/>
                </a:solidFill>
              </a:rPr>
              <a:t> H, Careaga G. 2013</a:t>
            </a:r>
          </a:p>
        </p:txBody>
      </p:sp>
      <p:sp>
        <p:nvSpPr>
          <p:cNvPr id="154629" name="Rectangle 5"/>
          <p:cNvSpPr>
            <a:spLocks noChangeArrowheads="1"/>
          </p:cNvSpPr>
          <p:nvPr/>
        </p:nvSpPr>
        <p:spPr bwMode="auto">
          <a:xfrm>
            <a:off x="2987675" y="2571750"/>
            <a:ext cx="5976938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es-MX" sz="2000" b="1" dirty="0"/>
              <a:t>1 de enero de 2012 a 30 de septiembre de 2013: 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es-MX" sz="2000" b="1" dirty="0"/>
              <a:t> </a:t>
            </a:r>
            <a:r>
              <a:rPr lang="es-MX" sz="2000" dirty="0"/>
              <a:t>34 donadores (26 varones, 9 mujeres).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es-MX" sz="2000" dirty="0"/>
              <a:t> Edad: 23.4±9.8 años (rango: 5-46 años).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es-MX" sz="2000" dirty="0"/>
              <a:t> Dos malformaciones AV (5.88%). </a:t>
            </a: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es-MX" sz="2000" dirty="0"/>
              <a:t> 32 TCE (94.12%)</a:t>
            </a:r>
          </a:p>
        </p:txBody>
      </p:sp>
      <p:pic>
        <p:nvPicPr>
          <p:cNvPr id="36870" name="7 Imagen" descr="132770988034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3068638"/>
            <a:ext cx="2095500" cy="2819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" name="Picture 4" descr="F:\LOGOS\LOGO-ANM.bmp">
            <a:extLst>
              <a:ext uri="{FF2B5EF4-FFF2-40B4-BE49-F238E27FC236}">
                <a16:creationId xmlns:a16="http://schemas.microsoft.com/office/drawing/2014/main" id="{B94B479F-71CE-45D4-B4AB-899A6E8FA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6A534115-BA85-4790-8337-182C9C0CC66C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8 Imagen" descr="IMG_0313.jpg">
            <a:extLst>
              <a:ext uri="{FF2B5EF4-FFF2-40B4-BE49-F238E27FC236}">
                <a16:creationId xmlns:a16="http://schemas.microsoft.com/office/drawing/2014/main" id="{99F15B2A-9724-4A19-80E5-492EA0F168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5775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49363" y="2009517"/>
            <a:ext cx="6346825" cy="287933"/>
          </a:xfrm>
        </p:spPr>
        <p:txBody>
          <a:bodyPr>
            <a:normAutofit fontScale="62500" lnSpcReduction="20000"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altLang="es-MX" b="1" dirty="0">
                <a:solidFill>
                  <a:srgbClr val="FF5050"/>
                </a:solidFill>
                <a:latin typeface="Arial" charset="0"/>
              </a:rPr>
              <a:t>PROCEDIMIENTO QUIRURGICO EN EL DONADOR.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769218" y="5542811"/>
            <a:ext cx="423621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altLang="es-MX" sz="1200" b="1" dirty="0">
                <a:solidFill>
                  <a:srgbClr val="00B050"/>
                </a:solidFill>
              </a:rPr>
              <a:t>Argüero R, Careaga G. En Argüero R y cols. Trasplante </a:t>
            </a:r>
          </a:p>
          <a:p>
            <a:pPr eaLnBrk="1" hangingPunct="1"/>
            <a:r>
              <a:rPr lang="es-MX" altLang="es-MX" sz="1200" b="1" dirty="0">
                <a:solidFill>
                  <a:srgbClr val="00B050"/>
                </a:solidFill>
              </a:rPr>
              <a:t>de Corazón, Pulmón y Corazón-Pulmón. 1995 </a:t>
            </a:r>
            <a:endParaRPr lang="en-US" altLang="es-MX" sz="1200" b="1" dirty="0">
              <a:solidFill>
                <a:srgbClr val="00B050"/>
              </a:solidFill>
            </a:endParaRPr>
          </a:p>
          <a:p>
            <a:pPr eaLnBrk="1" hangingPunct="1"/>
            <a:r>
              <a:rPr lang="en-US" altLang="es-MX" sz="1200" b="1" dirty="0" err="1">
                <a:solidFill>
                  <a:srgbClr val="00B050"/>
                </a:solidFill>
              </a:rPr>
              <a:t>Zaroff</a:t>
            </a:r>
            <a:r>
              <a:rPr lang="en-US" altLang="es-MX" sz="1200" b="1" dirty="0">
                <a:solidFill>
                  <a:srgbClr val="00B050"/>
                </a:solidFill>
              </a:rPr>
              <a:t> JG y cols. Circulation 2002; 106: 836-841</a:t>
            </a:r>
          </a:p>
          <a:p>
            <a:pPr eaLnBrk="1" hangingPunct="1"/>
            <a:r>
              <a:rPr lang="en-US" altLang="es-MX" sz="1200" b="1" dirty="0" err="1">
                <a:solidFill>
                  <a:srgbClr val="00B050"/>
                </a:solidFill>
              </a:rPr>
              <a:t>Pasque</a:t>
            </a:r>
            <a:r>
              <a:rPr lang="en-US" altLang="es-MX" sz="1200" b="1" dirty="0">
                <a:solidFill>
                  <a:srgbClr val="00B050"/>
                </a:solidFill>
              </a:rPr>
              <a:t> MK. J </a:t>
            </a:r>
            <a:r>
              <a:rPr lang="en-US" altLang="es-MX" sz="1200" b="1" dirty="0" err="1">
                <a:solidFill>
                  <a:srgbClr val="00B050"/>
                </a:solidFill>
              </a:rPr>
              <a:t>Thorac</a:t>
            </a:r>
            <a:r>
              <a:rPr lang="en-US" altLang="es-MX" sz="1200" b="1" dirty="0">
                <a:solidFill>
                  <a:srgbClr val="00B050"/>
                </a:solidFill>
              </a:rPr>
              <a:t> </a:t>
            </a:r>
            <a:r>
              <a:rPr lang="en-US" altLang="es-MX" sz="1200" b="1" dirty="0" err="1">
                <a:solidFill>
                  <a:srgbClr val="00B050"/>
                </a:solidFill>
              </a:rPr>
              <a:t>Cardiovasc</a:t>
            </a:r>
            <a:r>
              <a:rPr lang="en-US" altLang="es-MX" sz="1200" b="1" dirty="0">
                <a:solidFill>
                  <a:srgbClr val="00B050"/>
                </a:solidFill>
              </a:rPr>
              <a:t> </a:t>
            </a:r>
            <a:r>
              <a:rPr lang="en-US" altLang="es-MX" sz="1200" b="1" dirty="0" err="1">
                <a:solidFill>
                  <a:srgbClr val="00B050"/>
                </a:solidFill>
              </a:rPr>
              <a:t>Surg</a:t>
            </a:r>
            <a:r>
              <a:rPr lang="en-US" altLang="es-MX" sz="1200" b="1" dirty="0">
                <a:solidFill>
                  <a:srgbClr val="00B050"/>
                </a:solidFill>
              </a:rPr>
              <a:t> 2010; 139: 13-17.</a:t>
            </a:r>
          </a:p>
          <a:p>
            <a:pPr eaLnBrk="1" hangingPunct="1"/>
            <a:r>
              <a:rPr lang="es-MX" altLang="es-MX" sz="1200" b="1" dirty="0">
                <a:solidFill>
                  <a:srgbClr val="00B050"/>
                </a:solidFill>
              </a:rPr>
              <a:t>Careaga G y cols. </a:t>
            </a:r>
            <a:r>
              <a:rPr lang="es-MX" altLang="es-MX" sz="1200" b="1" dirty="0" err="1">
                <a:solidFill>
                  <a:srgbClr val="00B050"/>
                </a:solidFill>
              </a:rPr>
              <a:t>Rev</a:t>
            </a:r>
            <a:r>
              <a:rPr lang="es-MX" altLang="es-MX" sz="1200" b="1" dirty="0">
                <a:solidFill>
                  <a:srgbClr val="00B050"/>
                </a:solidFill>
              </a:rPr>
              <a:t> </a:t>
            </a:r>
            <a:r>
              <a:rPr lang="es-MX" altLang="es-MX" sz="1200" b="1" dirty="0" err="1">
                <a:solidFill>
                  <a:srgbClr val="00B050"/>
                </a:solidFill>
              </a:rPr>
              <a:t>Inv</a:t>
            </a:r>
            <a:r>
              <a:rPr lang="es-MX" altLang="es-MX" sz="1200" b="1" dirty="0">
                <a:solidFill>
                  <a:srgbClr val="00B050"/>
                </a:solidFill>
              </a:rPr>
              <a:t> </a:t>
            </a:r>
            <a:r>
              <a:rPr lang="es-MX" altLang="es-MX" sz="1200" b="1" dirty="0" err="1">
                <a:solidFill>
                  <a:srgbClr val="00B050"/>
                </a:solidFill>
              </a:rPr>
              <a:t>Clin</a:t>
            </a:r>
            <a:r>
              <a:rPr lang="es-MX" altLang="es-MX" sz="1200" b="1" dirty="0">
                <a:solidFill>
                  <a:srgbClr val="00B050"/>
                </a:solidFill>
              </a:rPr>
              <a:t> 2011; 63 (supl1): 85-90.</a:t>
            </a:r>
          </a:p>
          <a:p>
            <a:pPr eaLnBrk="1" hangingPunct="1"/>
            <a:r>
              <a:rPr lang="es-MX" altLang="es-MX" sz="1200" b="1" dirty="0">
                <a:solidFill>
                  <a:srgbClr val="00B050"/>
                </a:solidFill>
              </a:rPr>
              <a:t>Zetina H y cols. </a:t>
            </a:r>
            <a:r>
              <a:rPr lang="es-MX" altLang="es-MX" sz="1200" b="1" dirty="0" err="1">
                <a:solidFill>
                  <a:srgbClr val="00B050"/>
                </a:solidFill>
              </a:rPr>
              <a:t>Cir</a:t>
            </a:r>
            <a:r>
              <a:rPr lang="es-MX" altLang="es-MX" sz="1200" b="1" dirty="0">
                <a:solidFill>
                  <a:srgbClr val="00B050"/>
                </a:solidFill>
              </a:rPr>
              <a:t> </a:t>
            </a:r>
            <a:r>
              <a:rPr lang="es-MX" altLang="es-MX" sz="1200" b="1" dirty="0" err="1">
                <a:solidFill>
                  <a:srgbClr val="00B050"/>
                </a:solidFill>
              </a:rPr>
              <a:t>Cir</a:t>
            </a:r>
            <a:r>
              <a:rPr lang="es-MX" altLang="es-MX" sz="1200" b="1" dirty="0">
                <a:solidFill>
                  <a:srgbClr val="00B050"/>
                </a:solidFill>
              </a:rPr>
              <a:t> 2016; 84: 230-234</a:t>
            </a:r>
          </a:p>
        </p:txBody>
      </p:sp>
      <p:sp>
        <p:nvSpPr>
          <p:cNvPr id="153605" name="Rectangle 5"/>
          <p:cNvSpPr>
            <a:spLocks noChangeArrowheads="1"/>
          </p:cNvSpPr>
          <p:nvPr/>
        </p:nvSpPr>
        <p:spPr bwMode="auto">
          <a:xfrm>
            <a:off x="395288" y="2330768"/>
            <a:ext cx="8137525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Evaluación Secundaria- Cuidado Intensivo del donador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≥  2 horas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PVC: 6-10 mm Hg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pH: 7.40-7.45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PO</a:t>
            </a:r>
            <a:r>
              <a:rPr lang="es-MX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&gt;80 mm Hg/Saturación de oxígeno &gt;95%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PCO</a:t>
            </a:r>
            <a:r>
              <a:rPr lang="es-MX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30-35 mm Hg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es-MX" sz="2000" dirty="0" err="1"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≥ 10 g/</a:t>
            </a:r>
            <a:r>
              <a:rPr lang="es-MX" sz="2000" dirty="0" err="1">
                <a:latin typeface="Arial" panose="020B0604020202020204" pitchFamily="34" charset="0"/>
                <a:cs typeface="Arial" panose="020B0604020202020204" pitchFamily="34" charset="0"/>
              </a:rPr>
              <a:t>dL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s-MX" sz="2000" dirty="0" err="1">
                <a:latin typeface="Arial" panose="020B0604020202020204" pitchFamily="34" charset="0"/>
                <a:cs typeface="Arial" panose="020B0604020202020204" pitchFamily="34" charset="0"/>
              </a:rPr>
              <a:t>Hto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≥ 30%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PAM ≥ 60 mm Hg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es-MX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Terapia hormonal de rescate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BBB370D-FF23-452A-B46E-1B685FB7F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330" y="3134676"/>
            <a:ext cx="2628900" cy="197167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8" name="Picture 4" descr="F:\LOGOS\LOGO-ANM.bmp">
            <a:extLst>
              <a:ext uri="{FF2B5EF4-FFF2-40B4-BE49-F238E27FC236}">
                <a16:creationId xmlns:a16="http://schemas.microsoft.com/office/drawing/2014/main" id="{52B647C8-9696-4316-BCFD-064A54CCD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7B3CEB2C-DF41-41C0-90BA-A617AB93AF54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8 Imagen" descr="IMG_0313.jpg">
            <a:extLst>
              <a:ext uri="{FF2B5EF4-FFF2-40B4-BE49-F238E27FC236}">
                <a16:creationId xmlns:a16="http://schemas.microsoft.com/office/drawing/2014/main" id="{7993F184-4468-4F62-A40A-6431249BFB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4683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77925" y="1889258"/>
            <a:ext cx="6346825" cy="435484"/>
          </a:xfrm>
        </p:spPr>
        <p:txBody>
          <a:bodyPr>
            <a:normAutofit fontScale="70000" lnSpcReduction="20000"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b="1" dirty="0">
                <a:solidFill>
                  <a:srgbClr val="FF5050"/>
                </a:solidFill>
                <a:latin typeface="Arial" charset="0"/>
              </a:rPr>
              <a:t>PROCEDIMIENTO QUIRURGICO EN EL DONADOR.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552632" y="5506612"/>
            <a:ext cx="445068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s-MX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Argüero R, Careaga G. En Argüero R y cols. Trasplante </a:t>
            </a:r>
          </a:p>
          <a:p>
            <a:pPr marL="342900" indent="-342900"/>
            <a:r>
              <a:rPr lang="es-MX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Corazón, Pulmón y Corazón-Pulmón. 1995 </a:t>
            </a:r>
          </a:p>
          <a:p>
            <a:pPr marL="342900" indent="-342900"/>
            <a:r>
              <a:rPr lang="en-US" sz="1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Griepp</a:t>
            </a:r>
            <a:r>
              <a:rPr lang="en-U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RB y </a:t>
            </a:r>
            <a:r>
              <a:rPr lang="en-US" sz="1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cols.Surg</a:t>
            </a:r>
            <a:r>
              <a:rPr lang="en-U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Gynecol</a:t>
            </a:r>
            <a:r>
              <a:rPr lang="en-U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Obstet</a:t>
            </a:r>
            <a:r>
              <a:rPr lang="en-U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1971; 133: 792-798.</a:t>
            </a:r>
            <a:endParaRPr lang="es-ES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en-U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Baldwin JC y cols. J Am </a:t>
            </a:r>
            <a:r>
              <a:rPr lang="en-US" sz="1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</a:t>
            </a:r>
            <a:r>
              <a:rPr lang="en-U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Cardiol</a:t>
            </a:r>
            <a:r>
              <a:rPr lang="en-U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1993; 22: 15-20.</a:t>
            </a:r>
          </a:p>
          <a:p>
            <a:pPr marL="342900" indent="-342900"/>
            <a:r>
              <a:rPr lang="en-US" sz="1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Careaga</a:t>
            </a:r>
            <a:r>
              <a:rPr lang="en-U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 y cols. </a:t>
            </a:r>
            <a:r>
              <a:rPr lang="es-ES" sz="1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es-E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</a:t>
            </a:r>
            <a:r>
              <a:rPr lang="es-E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Cardiol</a:t>
            </a:r>
            <a:r>
              <a:rPr lang="es-E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2008; 19:149–151.</a:t>
            </a:r>
          </a:p>
          <a:p>
            <a:pPr marL="342900" indent="-342900"/>
            <a:r>
              <a:rPr lang="es-E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Pasque MK. J </a:t>
            </a:r>
            <a:r>
              <a:rPr lang="es-ES" sz="1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Thorac</a:t>
            </a:r>
            <a:r>
              <a:rPr lang="es-E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Cardiovasc</a:t>
            </a:r>
            <a:r>
              <a:rPr lang="es-E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</a:t>
            </a:r>
            <a:r>
              <a:rPr lang="es-E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2010; 139:13-17.</a:t>
            </a:r>
          </a:p>
        </p:txBody>
      </p:sp>
      <p:sp>
        <p:nvSpPr>
          <p:cNvPr id="154629" name="Rectangle 5"/>
          <p:cNvSpPr>
            <a:spLocks noChangeArrowheads="1"/>
          </p:cNvSpPr>
          <p:nvPr/>
        </p:nvSpPr>
        <p:spPr bwMode="auto">
          <a:xfrm>
            <a:off x="84392" y="2447760"/>
            <a:ext cx="7820583" cy="2926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es-MX" b="1" dirty="0"/>
              <a:t>Evaluación Terciaria: 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es-MX" dirty="0"/>
              <a:t> </a:t>
            </a:r>
            <a:r>
              <a:rPr lang="es-MX" dirty="0" err="1"/>
              <a:t>Transoperatorio</a:t>
            </a:r>
            <a:r>
              <a:rPr lang="es-MX" dirty="0"/>
              <a:t> por el equipo quirúrgico de procuración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es-MX" dirty="0"/>
              <a:t> Revisión directa de los órganos.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75000"/>
              <a:defRPr/>
            </a:pP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ericardio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, estructuras adyacentes y corazón (palpación del corazón, los trayectos de las arterias coronarias </a:t>
            </a: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epicárdicas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para detectar zonas endurecidas por placas de ateroma) 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75000"/>
              <a:defRPr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Revisión de ambas cavidades pleurales mediante inspección y palpación. </a:t>
            </a:r>
            <a:endParaRPr lang="es-MX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es-MX" dirty="0"/>
              <a:t>Se confirma y realiza procuración o se descarta.</a:t>
            </a:r>
            <a:r>
              <a:rPr lang="es-MX" sz="2400" b="1" dirty="0"/>
              <a:t> </a:t>
            </a:r>
            <a:r>
              <a:rPr lang="es-ES" sz="2400" b="1" dirty="0"/>
              <a:t> </a:t>
            </a:r>
          </a:p>
          <a:p>
            <a:pPr algn="just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Enero de 1993 al 31 de diciembre del 2007: 23 evaluaciones, </a:t>
            </a:r>
            <a:r>
              <a:rPr lang="es-E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MX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</a:t>
            </a:r>
            <a:r>
              <a:rPr lang="es-MX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casos descartados en ese momento: tumor </a:t>
            </a:r>
            <a:r>
              <a:rPr lang="es-MX" sz="1400" dirty="0" err="1">
                <a:latin typeface="Arial" panose="020B0604020202020204" pitchFamily="34" charset="0"/>
                <a:cs typeface="Arial" panose="020B0604020202020204" pitchFamily="34" charset="0"/>
              </a:rPr>
              <a:t>hiliar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, infiltrado hemorrágico, discrepancia donador-receptor.</a:t>
            </a:r>
          </a:p>
        </p:txBody>
      </p:sp>
      <p:pic>
        <p:nvPicPr>
          <p:cNvPr id="45062" name="Picture 12" descr="Escanear0001"/>
          <p:cNvPicPr>
            <a:picLocks noChangeAspect="1" noChangeArrowheads="1"/>
          </p:cNvPicPr>
          <p:nvPr/>
        </p:nvPicPr>
        <p:blipFill>
          <a:blip r:embed="rId3" cstate="print"/>
          <a:srcRect b="4614"/>
          <a:stretch>
            <a:fillRect/>
          </a:stretch>
        </p:blipFill>
        <p:spPr bwMode="auto">
          <a:xfrm>
            <a:off x="6746571" y="2353690"/>
            <a:ext cx="1832967" cy="1157708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11" name="Picture 12" descr="B04-1184-0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0847" y="5634990"/>
            <a:ext cx="1269697" cy="1009526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9" name="Picture 4" descr="F:\LOGOS\LOGO-ANM.bmp">
            <a:extLst>
              <a:ext uri="{FF2B5EF4-FFF2-40B4-BE49-F238E27FC236}">
                <a16:creationId xmlns:a16="http://schemas.microsoft.com/office/drawing/2014/main" id="{BA6CC097-75C8-4FC6-A7E6-49EBB3877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992ACC1A-DC44-4F19-B7EF-1E345213A90B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8 Imagen" descr="IMG_0313.jpg">
            <a:extLst>
              <a:ext uri="{FF2B5EF4-FFF2-40B4-BE49-F238E27FC236}">
                <a16:creationId xmlns:a16="http://schemas.microsoft.com/office/drawing/2014/main" id="{2160DE4C-CB30-4408-9E5F-23B0F1E791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6591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46263"/>
            <a:ext cx="6408738" cy="374332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sz="2800" b="1"/>
              <a:t>Objetivos del tratamiento</a:t>
            </a:r>
            <a:r>
              <a:rPr lang="es-MX" sz="2800"/>
              <a:t>:</a:t>
            </a:r>
          </a:p>
          <a:p>
            <a:pPr eaLnBrk="1" hangingPunct="1">
              <a:lnSpc>
                <a:spcPct val="90000"/>
              </a:lnSpc>
            </a:pPr>
            <a:r>
              <a:rPr lang="es-MX" sz="2800"/>
              <a:t>Prevención:</a:t>
            </a:r>
            <a:r>
              <a:rPr lang="es-MX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s-MX" sz="2000"/>
              <a:t>En el control de enfermedades causantes de disfunción o insuficiencia cardiaca. </a:t>
            </a:r>
          </a:p>
          <a:p>
            <a:pPr eaLnBrk="1" hangingPunct="1">
              <a:lnSpc>
                <a:spcPct val="90000"/>
              </a:lnSpc>
            </a:pPr>
            <a:r>
              <a:rPr lang="es-MX" sz="2000"/>
              <a:t>En la progresión de la falla cardiaca una vez establecida la disfunción miocárdica</a:t>
            </a:r>
            <a:r>
              <a:rPr lang="es-MX" sz="240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s-MX" sz="2800"/>
              <a:t>Morbilidad: mantener o mejorar la calidad de vida.</a:t>
            </a:r>
          </a:p>
          <a:p>
            <a:pPr eaLnBrk="1" hangingPunct="1">
              <a:lnSpc>
                <a:spcPct val="90000"/>
              </a:lnSpc>
            </a:pPr>
            <a:r>
              <a:rPr lang="es-MX" sz="2800"/>
              <a:t>Mortalidad: incrementar la sobrevida.</a:t>
            </a:r>
            <a:endParaRPr lang="es-MX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677988" y="5686425"/>
            <a:ext cx="6286500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s-MX" sz="1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Remme</a:t>
            </a:r>
            <a:r>
              <a:rPr lang="es-MX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WJ y cols. </a:t>
            </a:r>
            <a:r>
              <a:rPr lang="es-MX" sz="1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Eur</a:t>
            </a:r>
            <a:r>
              <a:rPr lang="es-MX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Heart</a:t>
            </a:r>
            <a:r>
              <a:rPr lang="es-MX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J 2001; 22: 1527-1560.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s-MX" sz="1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Kouchoukos</a:t>
            </a:r>
            <a:r>
              <a:rPr lang="es-MX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NT, </a:t>
            </a:r>
            <a:r>
              <a:rPr lang="es-MX" sz="1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Blackstone</a:t>
            </a:r>
            <a:r>
              <a:rPr lang="es-MX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EH, </a:t>
            </a:r>
            <a:r>
              <a:rPr lang="es-MX" sz="1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Doty</a:t>
            </a:r>
            <a:r>
              <a:rPr lang="es-MX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DB, </a:t>
            </a:r>
            <a:r>
              <a:rPr lang="es-MX" sz="1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Hanley</a:t>
            </a:r>
            <a:r>
              <a:rPr lang="es-MX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FL, </a:t>
            </a:r>
            <a:r>
              <a:rPr lang="es-MX" sz="1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Karp</a:t>
            </a:r>
            <a:r>
              <a:rPr lang="es-MX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RB. </a:t>
            </a:r>
            <a:r>
              <a:rPr lang="es-MX" sz="1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Kirklin</a:t>
            </a:r>
            <a:r>
              <a:rPr lang="es-MX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s-MX" sz="1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Barrat</a:t>
            </a:r>
            <a:r>
              <a:rPr lang="es-MX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-Boyes </a:t>
            </a:r>
            <a:r>
              <a:rPr lang="es-MX" sz="1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Cardiac</a:t>
            </a:r>
            <a:r>
              <a:rPr lang="es-MX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Surgery</a:t>
            </a:r>
            <a:r>
              <a:rPr lang="es-MX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3rd ed. </a:t>
            </a:r>
            <a:r>
              <a:rPr lang="es-MX" sz="1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Chapter</a:t>
            </a:r>
            <a:r>
              <a:rPr lang="es-MX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49, </a:t>
            </a:r>
            <a:r>
              <a:rPr lang="es-MX" sz="1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Heart</a:t>
            </a:r>
            <a:r>
              <a:rPr lang="es-MX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Failure</a:t>
            </a:r>
            <a:r>
              <a:rPr lang="es-MX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. Churchill-</a:t>
            </a:r>
            <a:r>
              <a:rPr lang="es-MX" sz="1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Livingstone</a:t>
            </a:r>
            <a:r>
              <a:rPr lang="es-MX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, USA. 2003, pp. 1724-1777</a:t>
            </a:r>
            <a:r>
              <a:rPr lang="es-MX" sz="1600" b="1" dirty="0">
                <a:solidFill>
                  <a:srgbClr val="00B050"/>
                </a:solidFill>
              </a:rPr>
              <a:t>. </a:t>
            </a:r>
            <a:endParaRPr lang="es-ES" sz="1600" b="1" dirty="0">
              <a:solidFill>
                <a:srgbClr val="00B050"/>
              </a:solidFill>
            </a:endParaRPr>
          </a:p>
        </p:txBody>
      </p:sp>
      <p:pic>
        <p:nvPicPr>
          <p:cNvPr id="169989" name="Picture 5" descr="mso47C05"/>
          <p:cNvPicPr>
            <a:picLocks noChangeAspect="1" noChangeArrowheads="1"/>
          </p:cNvPicPr>
          <p:nvPr/>
        </p:nvPicPr>
        <p:blipFill>
          <a:blip r:embed="rId3" cstate="print"/>
          <a:srcRect l="5708" r="3983" b="6033"/>
          <a:stretch>
            <a:fillRect/>
          </a:stretch>
        </p:blipFill>
        <p:spPr bwMode="auto">
          <a:xfrm>
            <a:off x="6770688" y="2480778"/>
            <a:ext cx="1916112" cy="28956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7" name="Picture 4" descr="F:\LOGOS\LOGO-ANM.bmp">
            <a:extLst>
              <a:ext uri="{FF2B5EF4-FFF2-40B4-BE49-F238E27FC236}">
                <a16:creationId xmlns:a16="http://schemas.microsoft.com/office/drawing/2014/main" id="{19A8AE55-E7AD-4508-A064-46D75D237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7054148A-8861-428F-A875-BA88BADEA145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8 Imagen" descr="IMG_0313.jpg">
            <a:extLst>
              <a:ext uri="{FF2B5EF4-FFF2-40B4-BE49-F238E27FC236}">
                <a16:creationId xmlns:a16="http://schemas.microsoft.com/office/drawing/2014/main" id="{BC03F58D-98CB-4007-8770-FCB0E942EA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885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21519" y="1982044"/>
            <a:ext cx="6346825" cy="379412"/>
          </a:xfrm>
        </p:spPr>
        <p:txBody>
          <a:bodyPr>
            <a:normAutofit fontScale="70000" lnSpcReduction="20000"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MX" altLang="es-MX" b="1" dirty="0">
                <a:solidFill>
                  <a:srgbClr val="FF5050"/>
                </a:solidFill>
                <a:latin typeface="Arial" charset="0"/>
              </a:rPr>
              <a:t>PROCEDIMIENTO QUIRURGICO EN EL DONADOR.</a:t>
            </a: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3758690" y="5428149"/>
            <a:ext cx="5211763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s-MX" altLang="es-MX" sz="1200" b="1" dirty="0">
                <a:solidFill>
                  <a:srgbClr val="00B050"/>
                </a:solidFill>
              </a:rPr>
              <a:t>Argüero R, Careaga G. En Argüero R y cols. Trasplante de Corazón, Pulmón y Corazón-Pulmón. 1995</a:t>
            </a:r>
          </a:p>
          <a:p>
            <a:pPr eaLnBrk="1" hangingPunct="1">
              <a:spcBef>
                <a:spcPct val="20000"/>
              </a:spcBef>
            </a:pPr>
            <a:r>
              <a:rPr lang="es-MX" altLang="es-MX" sz="1200" b="1" dirty="0">
                <a:solidFill>
                  <a:srgbClr val="00B050"/>
                </a:solidFill>
              </a:rPr>
              <a:t>Argüero y cols. </a:t>
            </a:r>
            <a:r>
              <a:rPr lang="es-MX" altLang="es-MX" sz="1200" b="1" dirty="0" err="1">
                <a:solidFill>
                  <a:srgbClr val="00B050"/>
                </a:solidFill>
              </a:rPr>
              <a:t>Cir</a:t>
            </a:r>
            <a:r>
              <a:rPr lang="es-MX" altLang="es-MX" sz="1200" b="1" dirty="0">
                <a:solidFill>
                  <a:srgbClr val="00B050"/>
                </a:solidFill>
              </a:rPr>
              <a:t> </a:t>
            </a:r>
            <a:r>
              <a:rPr lang="es-MX" altLang="es-MX" sz="1200" b="1" dirty="0" err="1">
                <a:solidFill>
                  <a:srgbClr val="00B050"/>
                </a:solidFill>
              </a:rPr>
              <a:t>Gral</a:t>
            </a:r>
            <a:r>
              <a:rPr lang="es-MX" altLang="es-MX" sz="1200" b="1" dirty="0">
                <a:solidFill>
                  <a:srgbClr val="00B050"/>
                </a:solidFill>
              </a:rPr>
              <a:t> 1995;17:34.</a:t>
            </a:r>
          </a:p>
          <a:p>
            <a:pPr eaLnBrk="1" hangingPunct="1">
              <a:spcBef>
                <a:spcPct val="20000"/>
              </a:spcBef>
            </a:pPr>
            <a:r>
              <a:rPr lang="es-MX" altLang="es-MX" sz="1200" b="1" dirty="0">
                <a:solidFill>
                  <a:srgbClr val="00B050"/>
                </a:solidFill>
              </a:rPr>
              <a:t>Pasque MK. J </a:t>
            </a:r>
            <a:r>
              <a:rPr lang="es-MX" altLang="es-MX" sz="1200" b="1" dirty="0" err="1">
                <a:solidFill>
                  <a:srgbClr val="00B050"/>
                </a:solidFill>
              </a:rPr>
              <a:t>Thorac</a:t>
            </a:r>
            <a:r>
              <a:rPr lang="es-MX" altLang="es-MX" sz="1200" b="1" dirty="0">
                <a:solidFill>
                  <a:srgbClr val="00B050"/>
                </a:solidFill>
              </a:rPr>
              <a:t> </a:t>
            </a:r>
            <a:r>
              <a:rPr lang="es-MX" altLang="es-MX" sz="1200" b="1" dirty="0" err="1">
                <a:solidFill>
                  <a:srgbClr val="00B050"/>
                </a:solidFill>
              </a:rPr>
              <a:t>Cardiovasc</a:t>
            </a:r>
            <a:r>
              <a:rPr lang="es-MX" altLang="es-MX" sz="1200" b="1" dirty="0">
                <a:solidFill>
                  <a:srgbClr val="00B050"/>
                </a:solidFill>
              </a:rPr>
              <a:t> </a:t>
            </a:r>
            <a:r>
              <a:rPr lang="es-MX" altLang="es-MX" sz="1200" b="1" dirty="0" err="1">
                <a:solidFill>
                  <a:srgbClr val="00B050"/>
                </a:solidFill>
              </a:rPr>
              <a:t>Surg</a:t>
            </a:r>
            <a:r>
              <a:rPr lang="es-MX" altLang="es-MX" sz="1200" b="1" dirty="0">
                <a:solidFill>
                  <a:srgbClr val="00B050"/>
                </a:solidFill>
              </a:rPr>
              <a:t> 2010: 139: 13-17. Careaga G y cols. </a:t>
            </a:r>
            <a:r>
              <a:rPr lang="es-MX" altLang="es-MX" sz="1200" b="1" dirty="0" err="1">
                <a:solidFill>
                  <a:srgbClr val="00B050"/>
                </a:solidFill>
              </a:rPr>
              <a:t>Rev</a:t>
            </a:r>
            <a:r>
              <a:rPr lang="es-MX" altLang="es-MX" sz="1200" b="1" dirty="0">
                <a:solidFill>
                  <a:srgbClr val="00B050"/>
                </a:solidFill>
              </a:rPr>
              <a:t> </a:t>
            </a:r>
            <a:r>
              <a:rPr lang="es-MX" altLang="es-MX" sz="1200" b="1" dirty="0" err="1">
                <a:solidFill>
                  <a:srgbClr val="00B050"/>
                </a:solidFill>
              </a:rPr>
              <a:t>Invest</a:t>
            </a:r>
            <a:r>
              <a:rPr lang="es-MX" altLang="es-MX" sz="1200" b="1" dirty="0">
                <a:solidFill>
                  <a:srgbClr val="00B050"/>
                </a:solidFill>
              </a:rPr>
              <a:t> </a:t>
            </a:r>
            <a:r>
              <a:rPr lang="es-MX" altLang="es-MX" sz="1200" b="1" dirty="0" err="1">
                <a:solidFill>
                  <a:srgbClr val="00B050"/>
                </a:solidFill>
              </a:rPr>
              <a:t>Clin</a:t>
            </a:r>
            <a:r>
              <a:rPr lang="es-MX" altLang="es-MX" sz="1200" b="1" dirty="0">
                <a:solidFill>
                  <a:srgbClr val="00B050"/>
                </a:solidFill>
              </a:rPr>
              <a:t> 2005; 57: 344-349.</a:t>
            </a:r>
            <a:r>
              <a:rPr lang="es-MX" sz="1200" b="1" dirty="0">
                <a:solidFill>
                  <a:srgbClr val="00B050"/>
                </a:solidFill>
              </a:rPr>
              <a:t> Careaga G y cols. </a:t>
            </a:r>
            <a:r>
              <a:rPr lang="es-MX" sz="1200" b="1" dirty="0" err="1">
                <a:solidFill>
                  <a:srgbClr val="00B050"/>
                </a:solidFill>
              </a:rPr>
              <a:t>Arch</a:t>
            </a:r>
            <a:r>
              <a:rPr lang="es-MX" sz="1200" b="1" dirty="0">
                <a:solidFill>
                  <a:srgbClr val="00B050"/>
                </a:solidFill>
              </a:rPr>
              <a:t> </a:t>
            </a:r>
            <a:r>
              <a:rPr lang="es-MX" sz="1200" b="1" dirty="0" err="1">
                <a:solidFill>
                  <a:srgbClr val="00B050"/>
                </a:solidFill>
              </a:rPr>
              <a:t>Med</a:t>
            </a:r>
            <a:r>
              <a:rPr lang="es-MX" sz="1200" b="1" dirty="0">
                <a:solidFill>
                  <a:srgbClr val="00B050"/>
                </a:solidFill>
              </a:rPr>
              <a:t> Res 2001; 32: 296.</a:t>
            </a:r>
            <a:endParaRPr lang="es-MX" altLang="es-MX" sz="1200" b="1" dirty="0">
              <a:solidFill>
                <a:srgbClr val="00B050"/>
              </a:solidFill>
            </a:endParaRPr>
          </a:p>
        </p:txBody>
      </p:sp>
      <p:sp>
        <p:nvSpPr>
          <p:cNvPr id="159749" name="Rectangle 5"/>
          <p:cNvSpPr>
            <a:spLocks noChangeArrowheads="1"/>
          </p:cNvSpPr>
          <p:nvPr/>
        </p:nvSpPr>
        <p:spPr bwMode="auto">
          <a:xfrm>
            <a:off x="3071813" y="2495907"/>
            <a:ext cx="5638800" cy="243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Procuración de órganos torácicos.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75000"/>
              <a:defRPr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Puede ser en bloque cardiopulmonar: </a:t>
            </a:r>
          </a:p>
          <a:p>
            <a:pPr marL="342900" indent="-34290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Un receptor de bloque</a:t>
            </a:r>
          </a:p>
          <a:p>
            <a:pPr marL="342900" indent="-34290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Tres receptores: uno de corazón y dos de pulmón. </a:t>
            </a:r>
          </a:p>
          <a:p>
            <a:pPr marL="342900" indent="-34290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Solo corazón (mayoría de las veces)</a:t>
            </a:r>
          </a:p>
          <a:p>
            <a:pPr marL="342900" indent="-34290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es-MX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de isquemia máximo aceptable con protección</a:t>
            </a:r>
          </a:p>
          <a:p>
            <a:pPr marL="342900" indent="-34290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es-MX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miocárdica adecuada (HTK): 6 h.</a:t>
            </a:r>
          </a:p>
        </p:txBody>
      </p:sp>
      <p:pic>
        <p:nvPicPr>
          <p:cNvPr id="50182" name="Picture 12" descr="Escanear00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7689" r="10147" b="12303"/>
          <a:stretch>
            <a:fillRect/>
          </a:stretch>
        </p:blipFill>
        <p:spPr bwMode="auto">
          <a:xfrm>
            <a:off x="387906" y="2500533"/>
            <a:ext cx="1616514" cy="1098794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3" name="Picture 13" descr="Escanear00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9" t="7689" r="16235" b="19992"/>
          <a:stretch>
            <a:fillRect/>
          </a:stretch>
        </p:blipFill>
        <p:spPr bwMode="auto">
          <a:xfrm>
            <a:off x="1816625" y="4019478"/>
            <a:ext cx="936013" cy="98889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FIGURA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" t="1578" r="3914" b="3944"/>
          <a:stretch>
            <a:fillRect/>
          </a:stretch>
        </p:blipFill>
        <p:spPr bwMode="auto">
          <a:xfrm>
            <a:off x="668118" y="5247176"/>
            <a:ext cx="1616514" cy="1139021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:\LOGOS\LOGO-ANM.bmp">
            <a:extLst>
              <a:ext uri="{FF2B5EF4-FFF2-40B4-BE49-F238E27FC236}">
                <a16:creationId xmlns:a16="http://schemas.microsoft.com/office/drawing/2014/main" id="{5D5204D4-2126-4542-A60B-0B1875F74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4DC76E66-1199-4D62-9D14-145C0DD71856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8 Imagen" descr="IMG_0313.jpg">
            <a:extLst>
              <a:ext uri="{FF2B5EF4-FFF2-40B4-BE49-F238E27FC236}">
                <a16:creationId xmlns:a16="http://schemas.microsoft.com/office/drawing/2014/main" id="{5F63BF60-24DF-430F-9155-F0084DD411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4360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6500542" y="6410099"/>
            <a:ext cx="2528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s-MX" b="1" dirty="0">
                <a:solidFill>
                  <a:srgbClr val="00B050"/>
                </a:solidFill>
              </a:rPr>
              <a:t>Fuente: 03-07-18: SIRNT</a:t>
            </a:r>
            <a:r>
              <a:rPr lang="es-MX" b="1" dirty="0">
                <a:solidFill>
                  <a:srgbClr val="FFFF00"/>
                </a:solidFill>
              </a:rPr>
              <a:t>.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53254" name="Rectangle 28"/>
          <p:cNvSpPr>
            <a:spLocks noChangeArrowheads="1"/>
          </p:cNvSpPr>
          <p:nvPr/>
        </p:nvSpPr>
        <p:spPr bwMode="auto">
          <a:xfrm>
            <a:off x="994286" y="1883093"/>
            <a:ext cx="69135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2400" b="1" dirty="0">
                <a:solidFill>
                  <a:schemeClr val="accent5">
                    <a:lumMod val="50000"/>
                  </a:schemeClr>
                </a:solidFill>
              </a:rPr>
              <a:t>Datos CENATRA enero-junio de 2018.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857350"/>
              </p:ext>
            </p:extLst>
          </p:nvPr>
        </p:nvGraphicFramePr>
        <p:xfrm>
          <a:off x="171450" y="2494280"/>
          <a:ext cx="8709660" cy="237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0650">
                  <a:extLst>
                    <a:ext uri="{9D8B030D-6E8A-4147-A177-3AD203B41FA5}">
                      <a16:colId xmlns:a16="http://schemas.microsoft.com/office/drawing/2014/main" val="3980513258"/>
                    </a:ext>
                  </a:extLst>
                </a:gridCol>
                <a:gridCol w="1433694">
                  <a:extLst>
                    <a:ext uri="{9D8B030D-6E8A-4147-A177-3AD203B41FA5}">
                      <a16:colId xmlns:a16="http://schemas.microsoft.com/office/drawing/2014/main" val="30974426"/>
                    </a:ext>
                  </a:extLst>
                </a:gridCol>
                <a:gridCol w="1282499">
                  <a:extLst>
                    <a:ext uri="{9D8B030D-6E8A-4147-A177-3AD203B41FA5}">
                      <a16:colId xmlns:a16="http://schemas.microsoft.com/office/drawing/2014/main" val="1885840594"/>
                    </a:ext>
                  </a:extLst>
                </a:gridCol>
                <a:gridCol w="792817">
                  <a:extLst>
                    <a:ext uri="{9D8B030D-6E8A-4147-A177-3AD203B41FA5}">
                      <a16:colId xmlns:a16="http://schemas.microsoft.com/office/drawing/2014/main" val="7926778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 MEDICA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INSTITUCION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919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UMAE Hospital General. “Dr. Gaudencio González Garza” CMN “La Raza”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CDMX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5548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CHRISTUS</a:t>
                      </a:r>
                      <a:r>
                        <a:rPr lang="es-MX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MUGUERZA HOSP ALTA ESPECIALIDAD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PRIVADO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49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UMAE HOSPITAL DE CARDIOLOGIA No. 34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71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CENTRO MEDICO NACIONAL «20 DE NOVIEMBRE»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ISSSTE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CDMX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UMAE HOSPITAL DE CARDIOLOGIA CMCN SXXI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CDMX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236432" y="4877215"/>
            <a:ext cx="87816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Trasplantes realizados de julio 1988 a diciembre 2017: 544 (189 HG CMR)  34.7%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80% realizados en la seguridad social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Pacientes en espera primer semestre 2018: 41</a:t>
            </a:r>
          </a:p>
        </p:txBody>
      </p:sp>
      <p:pic>
        <p:nvPicPr>
          <p:cNvPr id="8" name="Imagen 7" descr="Imagen que contiene suelo, interior, pared, persona&#10;&#10;Descripción generada con confianza muy alta">
            <a:extLst>
              <a:ext uri="{FF2B5EF4-FFF2-40B4-BE49-F238E27FC236}">
                <a16:creationId xmlns:a16="http://schemas.microsoft.com/office/drawing/2014/main" id="{D754DA05-27C4-4F55-A325-08B092D3C1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8" r="21034"/>
          <a:stretch/>
        </p:blipFill>
        <p:spPr>
          <a:xfrm>
            <a:off x="6519550" y="5325533"/>
            <a:ext cx="1149154" cy="105596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0" name="Picture 4" descr="F:\LOGOS\LOGO-ANM.bmp">
            <a:extLst>
              <a:ext uri="{FF2B5EF4-FFF2-40B4-BE49-F238E27FC236}">
                <a16:creationId xmlns:a16="http://schemas.microsoft.com/office/drawing/2014/main" id="{653B8895-2B47-4504-9A6A-E27665311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B303CDB9-0667-44C5-AE26-61885B7197D4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8 Imagen" descr="IMG_0313.jpg">
            <a:extLst>
              <a:ext uri="{FF2B5EF4-FFF2-40B4-BE49-F238E27FC236}">
                <a16:creationId xmlns:a16="http://schemas.microsoft.com/office/drawing/2014/main" id="{7F23C9C3-ACE9-43BD-AE01-25D19864E7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2245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118"/>
          <p:cNvSpPr>
            <a:spLocks noChangeArrowheads="1"/>
          </p:cNvSpPr>
          <p:nvPr/>
        </p:nvSpPr>
        <p:spPr bwMode="auto">
          <a:xfrm>
            <a:off x="6807667" y="6458401"/>
            <a:ext cx="2116285" cy="24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s-MX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Careaga G , Zetina H. 2018</a:t>
            </a:r>
          </a:p>
        </p:txBody>
      </p:sp>
      <p:sp>
        <p:nvSpPr>
          <p:cNvPr id="60420" name="5 Marcador de contenido"/>
          <p:cNvSpPr>
            <a:spLocks noGrp="1"/>
          </p:cNvSpPr>
          <p:nvPr>
            <p:ph sz="half" idx="1"/>
          </p:nvPr>
        </p:nvSpPr>
        <p:spPr>
          <a:xfrm>
            <a:off x="179388" y="2285195"/>
            <a:ext cx="5182725" cy="228681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197 trasplantes de corazón. </a:t>
            </a:r>
          </a:p>
          <a:p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154 varones (78.1%) y 43 mujeres (21.9%).</a:t>
            </a:r>
          </a:p>
          <a:p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Edad promedio: 44.2± 13.92 años (rango 8-65 años)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</a:p>
          <a:p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5 corazón-riñón.</a:t>
            </a:r>
            <a:endParaRPr lang="es-MX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Sobrevida </a:t>
            </a:r>
            <a:r>
              <a:rPr lang="es-MX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postrasplante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 &gt;85% (últimos 5 años)</a:t>
            </a:r>
          </a:p>
          <a:p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Procuración de mayor distancia en LA </a:t>
            </a:r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3169164146"/>
              </p:ext>
            </p:extLst>
          </p:nvPr>
        </p:nvGraphicFramePr>
        <p:xfrm>
          <a:off x="5279781" y="1846385"/>
          <a:ext cx="3774382" cy="2814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ángulo 1"/>
          <p:cNvSpPr/>
          <p:nvPr/>
        </p:nvSpPr>
        <p:spPr>
          <a:xfrm>
            <a:off x="3910476" y="1873456"/>
            <a:ext cx="1412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s-MX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1988-2018</a:t>
            </a:r>
            <a:r>
              <a:rPr lang="es-MX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9 Imagen" descr="DSC0035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3820" y="5038072"/>
            <a:ext cx="1707269" cy="128045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DDEE1E1-4087-4CDB-A098-C3664481F6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474251" y="5013442"/>
            <a:ext cx="1697646" cy="127323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39C50C5E-44C3-4804-957F-76133F6F8E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0383978"/>
              </p:ext>
            </p:extLst>
          </p:nvPr>
        </p:nvGraphicFramePr>
        <p:xfrm>
          <a:off x="465138" y="4615501"/>
          <a:ext cx="3832542" cy="2082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4" name="Picture 4" descr="F:\LOGOS\LOGO-ANM.bmp">
            <a:extLst>
              <a:ext uri="{FF2B5EF4-FFF2-40B4-BE49-F238E27FC236}">
                <a16:creationId xmlns:a16="http://schemas.microsoft.com/office/drawing/2014/main" id="{9ADFC8DC-8124-4CBB-91AF-871F5EA93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422F8B1B-8C51-47FF-8424-221CA7AE42E0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8 Imagen" descr="IMG_0313.jpg">
            <a:extLst>
              <a:ext uri="{FF2B5EF4-FFF2-40B4-BE49-F238E27FC236}">
                <a16:creationId xmlns:a16="http://schemas.microsoft.com/office/drawing/2014/main" id="{3F7000CD-B185-434B-8BC5-2200EAFB63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10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2 Marcador de contenido"/>
          <p:cNvSpPr>
            <a:spLocks noGrp="1"/>
          </p:cNvSpPr>
          <p:nvPr>
            <p:ph idx="1"/>
          </p:nvPr>
        </p:nvSpPr>
        <p:spPr>
          <a:xfrm>
            <a:off x="395288" y="1878334"/>
            <a:ext cx="8497887" cy="115145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s-MX" sz="1600" dirty="0">
                <a:latin typeface="Arial" charset="0"/>
                <a:cs typeface="Arial" charset="0"/>
              </a:rPr>
              <a:t>1-febrero-11 /31-enero-12</a:t>
            </a:r>
          </a:p>
          <a:p>
            <a:r>
              <a:rPr lang="es-MX" sz="1600" dirty="0">
                <a:latin typeface="Arial" charset="0"/>
                <a:cs typeface="Arial" charset="0"/>
              </a:rPr>
              <a:t>14 casos (un corazón-riñón)</a:t>
            </a:r>
          </a:p>
          <a:p>
            <a:r>
              <a:rPr lang="es-MX" sz="1600" b="1" dirty="0">
                <a:latin typeface="Arial" charset="0"/>
                <a:cs typeface="Arial" charset="0"/>
              </a:rPr>
              <a:t>Doce procuraciones a distancia (fuera de la ciudad).</a:t>
            </a:r>
          </a:p>
        </p:txBody>
      </p:sp>
      <p:sp>
        <p:nvSpPr>
          <p:cNvPr id="62468" name="3 Rectángulo"/>
          <p:cNvSpPr>
            <a:spLocks noChangeArrowheads="1"/>
          </p:cNvSpPr>
          <p:nvPr/>
        </p:nvSpPr>
        <p:spPr bwMode="auto">
          <a:xfrm>
            <a:off x="5076057" y="6330806"/>
            <a:ext cx="38884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s-MX" sz="1600" b="1" dirty="0">
                <a:solidFill>
                  <a:srgbClr val="00B050"/>
                </a:solidFill>
                <a:latin typeface="Calibri" pitchFamily="34" charset="0"/>
              </a:rPr>
              <a:t>Careaga G y cols. </a:t>
            </a:r>
            <a:r>
              <a:rPr lang="es-MX" sz="1600" b="1" dirty="0" err="1">
                <a:solidFill>
                  <a:srgbClr val="00B050"/>
                </a:solidFill>
                <a:latin typeface="Calibri" pitchFamily="34" charset="0"/>
              </a:rPr>
              <a:t>Cir</a:t>
            </a:r>
            <a:r>
              <a:rPr lang="es-MX" sz="1600" b="1" dirty="0">
                <a:solidFill>
                  <a:srgbClr val="00B050"/>
                </a:solidFill>
                <a:latin typeface="Calibri" pitchFamily="34" charset="0"/>
              </a:rPr>
              <a:t> </a:t>
            </a:r>
            <a:r>
              <a:rPr lang="es-MX" sz="1600" b="1" dirty="0" err="1">
                <a:solidFill>
                  <a:srgbClr val="00B050"/>
                </a:solidFill>
                <a:latin typeface="Calibri" pitchFamily="34" charset="0"/>
              </a:rPr>
              <a:t>Cir</a:t>
            </a:r>
            <a:r>
              <a:rPr lang="es-MX" sz="1600" b="1" dirty="0">
                <a:solidFill>
                  <a:srgbClr val="00B050"/>
                </a:solidFill>
                <a:latin typeface="Calibri" pitchFamily="34" charset="0"/>
              </a:rPr>
              <a:t> 2012; 80: 424-428</a:t>
            </a:r>
            <a:r>
              <a:rPr lang="es-MX" sz="1600" b="1" dirty="0">
                <a:solidFill>
                  <a:srgbClr val="FFFF00"/>
                </a:solidFill>
                <a:latin typeface="Calibri" pitchFamily="34" charset="0"/>
              </a:rPr>
              <a:t>.</a:t>
            </a: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/>
          </p:nvPr>
        </p:nvGraphicFramePr>
        <p:xfrm>
          <a:off x="179388" y="2980250"/>
          <a:ext cx="8640764" cy="3435096"/>
        </p:xfrm>
        <a:graphic>
          <a:graphicData uri="http://schemas.openxmlformats.org/drawingml/2006/table">
            <a:tbl>
              <a:tblPr/>
              <a:tblGrid>
                <a:gridCol w="1663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1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48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85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26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06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Número progresivo</a:t>
                      </a:r>
                      <a:endParaRPr lang="es-MX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Fecha</a:t>
                      </a:r>
                      <a:endParaRPr lang="es-MX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Procedencia</a:t>
                      </a:r>
                      <a:endParaRPr lang="es-MX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Tiempo de isquemia (minutos)</a:t>
                      </a:r>
                      <a:endParaRPr lang="es-MX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Distancia (kilómetros)</a:t>
                      </a:r>
                      <a:endParaRPr lang="es-MX" sz="1400" b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05-Abr-11</a:t>
                      </a:r>
                      <a:endParaRPr lang="es-MX" sz="14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Morelia, </a:t>
                      </a:r>
                      <a:r>
                        <a:rPr lang="es-MX" sz="14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Mich</a:t>
                      </a:r>
                      <a:r>
                        <a:rPr lang="es-MX" sz="14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  <a:endParaRPr lang="es-MX" sz="14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253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224.6</a:t>
                      </a:r>
                      <a:endParaRPr lang="es-MX" sz="14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05-Jul-11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Morelia, Mich.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243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224.6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13-Jul-11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Puebla, Pue.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215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96.4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27-Jul-11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León, Gto.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244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341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12-Ago-11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Guanajuato, Gto.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230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284.6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01-Sep-11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Monterrey, NL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291</a:t>
                      </a:r>
                      <a:endParaRPr lang="es-MX" sz="14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726.1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  <a:endParaRPr lang="es-MX" sz="14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20-Oct-11</a:t>
                      </a:r>
                      <a:endParaRPr lang="es-MX" sz="14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Tijuana, BC</a:t>
                      </a:r>
                      <a:endParaRPr lang="es-MX" sz="14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309</a:t>
                      </a:r>
                      <a:endParaRPr lang="es-MX" sz="14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2319</a:t>
                      </a:r>
                      <a:endParaRPr lang="es-MX" sz="1400" b="1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01-Dic-11</a:t>
                      </a:r>
                      <a:endParaRPr lang="es-MX" sz="14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Naucalpan, Edo. </a:t>
                      </a:r>
                      <a:r>
                        <a:rPr lang="es-MX" sz="14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Méx</a:t>
                      </a:r>
                      <a:r>
                        <a:rPr lang="es-MX" sz="14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  <a:endParaRPr lang="es-MX" sz="14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174</a:t>
                      </a:r>
                      <a:endParaRPr lang="es-MX" sz="14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22.5*</a:t>
                      </a:r>
                      <a:endParaRPr lang="es-MX" sz="14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28-Dic-11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Pachuca, Hgo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177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93.65*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10-Ene-12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Monterrey,</a:t>
                      </a:r>
                      <a:r>
                        <a:rPr lang="es-ES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NL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225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726.1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11-Ene-12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León, Gto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199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341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  <a:endParaRPr lang="es-MX" sz="14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28-Ene-12</a:t>
                      </a:r>
                      <a:endParaRPr lang="es-MX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León, </a:t>
                      </a:r>
                      <a:r>
                        <a:rPr lang="es-ES" sz="14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Gto</a:t>
                      </a:r>
                      <a:endParaRPr lang="es-MX" sz="14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183</a:t>
                      </a:r>
                      <a:endParaRPr lang="es-MX" sz="14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341</a:t>
                      </a:r>
                      <a:endParaRPr lang="es-MX" sz="14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49" marR="4444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7" name="Imagen 6" descr="Imagen que contiene cielo, árbol, exterior, suelo&#10;&#10;Descripción generada con confianza muy alta">
            <a:extLst>
              <a:ext uri="{FF2B5EF4-FFF2-40B4-BE49-F238E27FC236}">
                <a16:creationId xmlns:a16="http://schemas.microsoft.com/office/drawing/2014/main" id="{DBD0F9E8-768A-47EC-94A3-F708B1356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733" y="1792230"/>
            <a:ext cx="1401882" cy="105141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0" name="Picture 4" descr="F:\LOGOS\LOGO-ANM.bmp">
            <a:extLst>
              <a:ext uri="{FF2B5EF4-FFF2-40B4-BE49-F238E27FC236}">
                <a16:creationId xmlns:a16="http://schemas.microsoft.com/office/drawing/2014/main" id="{64B70E2B-E759-4F73-9A21-146DDA49F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40B86670-E95E-4C2D-A170-48CEC77E52BC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8 Imagen" descr="IMG_0313.jpg">
            <a:extLst>
              <a:ext uri="{FF2B5EF4-FFF2-40B4-BE49-F238E27FC236}">
                <a16:creationId xmlns:a16="http://schemas.microsoft.com/office/drawing/2014/main" id="{14AEB327-BFE8-4221-914B-DADBE4C177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2013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199" y="1997761"/>
            <a:ext cx="8095957" cy="61230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s-MX" altLang="es-MX" sz="2400" dirty="0">
                <a:latin typeface="Arial" charset="0"/>
              </a:rPr>
              <a:t>Receptor con atresia de VCSD y persistencia de VCSI.</a:t>
            </a: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2786063" y="6376988"/>
            <a:ext cx="55451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es-MX" altLang="es-MX" sz="1600" b="1" dirty="0" err="1">
                <a:solidFill>
                  <a:srgbClr val="00B050"/>
                </a:solidFill>
              </a:rPr>
              <a:t>Argüero</a:t>
            </a:r>
            <a:r>
              <a:rPr lang="es-MX" altLang="es-MX" sz="1600" b="1" dirty="0">
                <a:solidFill>
                  <a:srgbClr val="00B050"/>
                </a:solidFill>
              </a:rPr>
              <a:t> R y cols. J </a:t>
            </a:r>
            <a:r>
              <a:rPr lang="es-MX" altLang="es-MX" sz="1600" b="1" dirty="0" err="1">
                <a:solidFill>
                  <a:srgbClr val="00B050"/>
                </a:solidFill>
              </a:rPr>
              <a:t>Cardiovasc</a:t>
            </a:r>
            <a:r>
              <a:rPr lang="es-MX" altLang="es-MX" sz="1600" b="1" dirty="0">
                <a:solidFill>
                  <a:srgbClr val="00B050"/>
                </a:solidFill>
              </a:rPr>
              <a:t> </a:t>
            </a:r>
            <a:r>
              <a:rPr lang="es-MX" altLang="es-MX" sz="1600" b="1" dirty="0" err="1">
                <a:solidFill>
                  <a:srgbClr val="00B050"/>
                </a:solidFill>
              </a:rPr>
              <a:t>Surg</a:t>
            </a:r>
            <a:r>
              <a:rPr lang="es-MX" altLang="es-MX" sz="1600" b="1" dirty="0">
                <a:solidFill>
                  <a:srgbClr val="00B050"/>
                </a:solidFill>
              </a:rPr>
              <a:t> 1997; 38: 403-405.</a:t>
            </a:r>
            <a:endParaRPr lang="es-ES" altLang="es-MX" sz="1600" b="1" dirty="0">
              <a:solidFill>
                <a:srgbClr val="00B050"/>
              </a:solidFill>
            </a:endParaRPr>
          </a:p>
        </p:txBody>
      </p:sp>
      <p:pic>
        <p:nvPicPr>
          <p:cNvPr id="59397" name="Picture 5" descr="CAVAIZQ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71813"/>
            <a:ext cx="2790825" cy="2643187"/>
          </a:xfrm>
          <a:prstGeom prst="rect">
            <a:avLst/>
          </a:prstGeom>
          <a:noFill/>
          <a:ln w="5715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8" name="Picture 6" descr="CAVAIZQ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2822713"/>
            <a:ext cx="2867229" cy="2928800"/>
          </a:xfrm>
          <a:prstGeom prst="rect">
            <a:avLst/>
          </a:prstGeom>
          <a:noFill/>
          <a:ln w="5715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:\LOGOS\LOGO-ANM.bmp">
            <a:extLst>
              <a:ext uri="{FF2B5EF4-FFF2-40B4-BE49-F238E27FC236}">
                <a16:creationId xmlns:a16="http://schemas.microsoft.com/office/drawing/2014/main" id="{EE2E5FB8-E508-472A-B750-16946DF9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6D4F269D-5F20-485A-A498-A1207583E3B6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8 Imagen" descr="IMG_0313.jpg">
            <a:extLst>
              <a:ext uri="{FF2B5EF4-FFF2-40B4-BE49-F238E27FC236}">
                <a16:creationId xmlns:a16="http://schemas.microsoft.com/office/drawing/2014/main" id="{9A9CA3A5-FCC5-44D7-A77C-94DEEE5C61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3724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2910" y="1611481"/>
            <a:ext cx="8103869" cy="4034938"/>
          </a:xfrm>
        </p:spPr>
        <p:txBody>
          <a:bodyPr>
            <a:normAutofit/>
          </a:bodyPr>
          <a:lstStyle/>
          <a:p>
            <a:r>
              <a:rPr lang="es-MX" sz="2000" b="1" cap="none" dirty="0">
                <a:latin typeface="Arial" panose="020B0604020202020204" pitchFamily="34" charset="0"/>
                <a:cs typeface="Arial" panose="020B0604020202020204" pitchFamily="34" charset="0"/>
              </a:rPr>
              <a:t>Trasplante de corazón en pacientes con cirugía cardiaca previa.</a:t>
            </a:r>
            <a:br>
              <a:rPr lang="es-MX" sz="2000" b="1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MX" sz="2000" b="1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800" cap="none" dirty="0">
                <a:latin typeface="Arial" panose="020B0604020202020204" pitchFamily="34" charset="0"/>
                <a:cs typeface="Arial" panose="020B0604020202020204" pitchFamily="34" charset="0"/>
              </a:rPr>
              <a:t>Enero 2011- abril 2016.</a:t>
            </a:r>
            <a:br>
              <a:rPr lang="es-MX" sz="18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MX" sz="18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800" cap="none" dirty="0">
                <a:latin typeface="Arial" panose="020B0604020202020204" pitchFamily="34" charset="0"/>
                <a:cs typeface="Arial" panose="020B0604020202020204" pitchFamily="34" charset="0"/>
              </a:rPr>
              <a:t>96 pacientes trasplantados: 14 con cirugía previa</a:t>
            </a:r>
            <a:br>
              <a:rPr lang="es-MX" sz="18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800" cap="none" dirty="0">
                <a:latin typeface="Arial" panose="020B0604020202020204" pitchFamily="34" charset="0"/>
                <a:cs typeface="Arial" panose="020B0604020202020204" pitchFamily="34" charset="0"/>
              </a:rPr>
              <a:t>11 casos con </a:t>
            </a:r>
            <a:r>
              <a:rPr lang="es-MX" sz="1800" cap="none" dirty="0" err="1">
                <a:latin typeface="Arial" panose="020B0604020202020204" pitchFamily="34" charset="0"/>
                <a:cs typeface="Arial" panose="020B0604020202020204" pitchFamily="34" charset="0"/>
              </a:rPr>
              <a:t>esternotomía</a:t>
            </a:r>
            <a:r>
              <a:rPr lang="es-MX" sz="1800" cap="none" dirty="0">
                <a:latin typeface="Arial" panose="020B0604020202020204" pitchFamily="34" charset="0"/>
                <a:cs typeface="Arial" panose="020B0604020202020204" pitchFamily="34" charset="0"/>
              </a:rPr>
              <a:t> tipo 2 y tres con </a:t>
            </a:r>
            <a:r>
              <a:rPr lang="es-MX" sz="1800" cap="none" dirty="0" err="1">
                <a:latin typeface="Arial" panose="020B0604020202020204" pitchFamily="34" charset="0"/>
                <a:cs typeface="Arial" panose="020B0604020202020204" pitchFamily="34" charset="0"/>
              </a:rPr>
              <a:t>esternotomía</a:t>
            </a:r>
            <a:r>
              <a:rPr lang="es-MX" sz="1800" cap="none" dirty="0">
                <a:latin typeface="Arial" panose="020B0604020202020204" pitchFamily="34" charset="0"/>
                <a:cs typeface="Arial" panose="020B0604020202020204" pitchFamily="34" charset="0"/>
              </a:rPr>
              <a:t> tipo 3</a:t>
            </a:r>
            <a:br>
              <a:rPr lang="es-MX" sz="18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800" cap="none" dirty="0">
                <a:latin typeface="Arial" panose="020B0604020202020204" pitchFamily="34" charset="0"/>
                <a:cs typeface="Arial" panose="020B0604020202020204" pitchFamily="34" charset="0"/>
              </a:rPr>
              <a:t>Doce varones y 2 mujeres</a:t>
            </a:r>
            <a:br>
              <a:rPr lang="es-MX" sz="18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800" cap="none" dirty="0">
                <a:latin typeface="Arial" panose="020B0604020202020204" pitchFamily="34" charset="0"/>
                <a:cs typeface="Arial" panose="020B0604020202020204" pitchFamily="34" charset="0"/>
              </a:rPr>
              <a:t>Edad: 46.78 ± 16.44 años (rango:8-62 años).</a:t>
            </a:r>
            <a:br>
              <a:rPr lang="es-MX" sz="18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800" cap="none" dirty="0">
                <a:latin typeface="Arial" panose="020B0604020202020204" pitchFamily="34" charset="0"/>
                <a:cs typeface="Arial" panose="020B0604020202020204" pitchFamily="34" charset="0"/>
              </a:rPr>
              <a:t>No hubo necesidad de </a:t>
            </a:r>
            <a:r>
              <a:rPr lang="es-MX" sz="1800" cap="none" dirty="0" err="1">
                <a:latin typeface="Arial" panose="020B0604020202020204" pitchFamily="34" charset="0"/>
                <a:cs typeface="Arial" panose="020B0604020202020204" pitchFamily="34" charset="0"/>
              </a:rPr>
              <a:t>reintervenciones</a:t>
            </a:r>
            <a:br>
              <a:rPr lang="es-MX" sz="18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800" cap="none" dirty="0">
                <a:latin typeface="Arial" panose="020B0604020202020204" pitchFamily="34" charset="0"/>
                <a:cs typeface="Arial" panose="020B0604020202020204" pitchFamily="34" charset="0"/>
              </a:rPr>
              <a:t>Un caso requirió empaquetamiento por 48 horas.</a:t>
            </a:r>
            <a:br>
              <a:rPr lang="es-MX" sz="18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800" cap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hubo defunciones.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4619495" y="6390575"/>
            <a:ext cx="4241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Careaga</a:t>
            </a:r>
            <a:r>
              <a:rPr 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 y cols. Cir </a:t>
            </a:r>
            <a:r>
              <a:rPr lang="en-US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Cardiov</a:t>
            </a:r>
            <a:r>
              <a:rPr 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2017; 24(1): 22-25</a:t>
            </a:r>
            <a:endParaRPr lang="es-MX" sz="1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951" y="3918713"/>
            <a:ext cx="2698271" cy="201268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9" name="Picture 4" descr="F:\LOGOS\LOGO-ANM.bmp">
            <a:extLst>
              <a:ext uri="{FF2B5EF4-FFF2-40B4-BE49-F238E27FC236}">
                <a16:creationId xmlns:a16="http://schemas.microsoft.com/office/drawing/2014/main" id="{738DA088-5A4A-4A93-A029-724B1B5FB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63B31890-7605-4CBE-B5FB-832FC79B13E4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8 Imagen" descr="IMG_0313.jpg">
            <a:extLst>
              <a:ext uri="{FF2B5EF4-FFF2-40B4-BE49-F238E27FC236}">
                <a16:creationId xmlns:a16="http://schemas.microsoft.com/office/drawing/2014/main" id="{6601F791-6A3B-4A47-9E82-E2C5BFCB84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4936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59935" y="1977753"/>
            <a:ext cx="6540457" cy="371127"/>
          </a:xfrm>
        </p:spPr>
        <p:txBody>
          <a:bodyPr>
            <a:normAutofit/>
          </a:bodyPr>
          <a:lstStyle/>
          <a:p>
            <a:r>
              <a:rPr lang="es-MX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Comparacion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 SOBREVIDA  A 30 DIAS Y UN AÑO.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/>
          </p:nvPr>
        </p:nvGraphicFramePr>
        <p:xfrm>
          <a:off x="1394863" y="2348880"/>
          <a:ext cx="6870600" cy="3730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3442205" y="6116255"/>
            <a:ext cx="5450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ISHLT: Task Force Report. J Heart Lung Transplant 2014;33(10) 996-1008</a:t>
            </a:r>
            <a:endParaRPr lang="es-MX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</a:t>
            </a:r>
            <a:r>
              <a:rPr lang="en-U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anual</a:t>
            </a:r>
            <a:r>
              <a:rPr lang="en-U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Rev </a:t>
            </a:r>
            <a:r>
              <a:rPr lang="en-US" sz="1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</a:t>
            </a:r>
            <a:r>
              <a:rPr lang="en-U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Cardiol</a:t>
            </a:r>
            <a:r>
              <a:rPr lang="en-U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2014;67(12):1039-1051</a:t>
            </a:r>
          </a:p>
          <a:p>
            <a:r>
              <a:rPr lang="en-US" sz="1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Careaga</a:t>
            </a:r>
            <a:r>
              <a:rPr lang="en-U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-Reyna G, </a:t>
            </a:r>
            <a:r>
              <a:rPr lang="en-US" sz="1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Zetina-Tun</a:t>
            </a:r>
            <a:r>
              <a:rPr lang="en-U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H. 2016.</a:t>
            </a:r>
            <a:endParaRPr lang="es-MX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 descr="F:\LOGOS\LOGO-ANM.bmp">
            <a:extLst>
              <a:ext uri="{FF2B5EF4-FFF2-40B4-BE49-F238E27FC236}">
                <a16:creationId xmlns:a16="http://schemas.microsoft.com/office/drawing/2014/main" id="{E0307AD0-C7D6-4EC3-82C9-8482D6CE4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7C5E977-EE8D-4D4B-B1E8-E1472BCD0301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8 Imagen" descr="IMG_0313.jpg">
            <a:extLst>
              <a:ext uri="{FF2B5EF4-FFF2-40B4-BE49-F238E27FC236}">
                <a16:creationId xmlns:a16="http://schemas.microsoft.com/office/drawing/2014/main" id="{BDEB10D2-464B-4424-955B-9E8C65E08D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9970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74986"/>
            <a:ext cx="2443942" cy="1662545"/>
          </a:xfrm>
          <a:prstGeom prst="rect">
            <a:avLst/>
          </a:prstGeom>
        </p:spPr>
      </p:pic>
      <p:pic>
        <p:nvPicPr>
          <p:cNvPr id="8198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2" t="24495" r="27440" b="26456"/>
          <a:stretch>
            <a:fillRect/>
          </a:stretch>
        </p:blipFill>
        <p:spPr>
          <a:xfrm>
            <a:off x="2268539" y="5300717"/>
            <a:ext cx="1198562" cy="1369958"/>
          </a:xfrm>
          <a:prstGeom prst="rect">
            <a:avLst/>
          </a:prstGeom>
        </p:spPr>
      </p:pic>
      <p:sp>
        <p:nvSpPr>
          <p:cNvPr id="8197" name="8 Rectángulo"/>
          <p:cNvSpPr>
            <a:spLocks noChangeArrowheads="1"/>
          </p:cNvSpPr>
          <p:nvPr/>
        </p:nvSpPr>
        <p:spPr bwMode="auto">
          <a:xfrm>
            <a:off x="6257925" y="6330950"/>
            <a:ext cx="27066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MX" altLang="es-MX" sz="1600" b="1">
                <a:solidFill>
                  <a:srgbClr val="00FF00"/>
                </a:solidFill>
              </a:rPr>
              <a:t>Zetina H, Careaga G. 2013</a:t>
            </a:r>
          </a:p>
        </p:txBody>
      </p:sp>
      <p:sp>
        <p:nvSpPr>
          <p:cNvPr id="8199" name="9 Rectángulo"/>
          <p:cNvSpPr>
            <a:spLocks noChangeArrowheads="1"/>
          </p:cNvSpPr>
          <p:nvPr/>
        </p:nvSpPr>
        <p:spPr bwMode="auto">
          <a:xfrm>
            <a:off x="468313" y="6042025"/>
            <a:ext cx="2286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MX" altLang="es-MX" sz="1600" b="1"/>
              <a:t>Abril, 2012</a:t>
            </a:r>
          </a:p>
        </p:txBody>
      </p:sp>
      <p:sp>
        <p:nvSpPr>
          <p:cNvPr id="8200" name="10 Rectángulo"/>
          <p:cNvSpPr>
            <a:spLocks noChangeArrowheads="1"/>
          </p:cNvSpPr>
          <p:nvPr/>
        </p:nvSpPr>
        <p:spPr bwMode="auto">
          <a:xfrm>
            <a:off x="5076056" y="5609555"/>
            <a:ext cx="15176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MX" altLang="es-MX" sz="1600" b="1" dirty="0"/>
              <a:t>Febrero, 2013</a:t>
            </a:r>
          </a:p>
        </p:txBody>
      </p:sp>
      <p:graphicFrame>
        <p:nvGraphicFramePr>
          <p:cNvPr id="3" name="14 Marcador de contenid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137135"/>
              </p:ext>
            </p:extLst>
          </p:nvPr>
        </p:nvGraphicFramePr>
        <p:xfrm>
          <a:off x="1041863" y="1835349"/>
          <a:ext cx="2926887" cy="3267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7 Marcador de contenido"/>
          <p:cNvGraphicFramePr>
            <a:graphicFrameLocks/>
          </p:cNvGraphicFramePr>
          <p:nvPr>
            <p:extLst/>
          </p:nvPr>
        </p:nvGraphicFramePr>
        <p:xfrm>
          <a:off x="5862637" y="2113032"/>
          <a:ext cx="2666875" cy="1676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Gráfico" r:id="rId7" imgW="5391184" imgH="4591185" progId="Excel.Chart.8">
                  <p:embed/>
                </p:oleObj>
              </mc:Choice>
              <mc:Fallback>
                <p:oleObj name="Gráfico" r:id="rId7" imgW="5391184" imgH="4591185" progId="Excel.Chart.8">
                  <p:embed/>
                  <p:pic>
                    <p:nvPicPr>
                      <p:cNvPr id="10" name="7 Marcador de contenido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2637" y="2113032"/>
                        <a:ext cx="2666875" cy="167600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9 CuadroTexto"/>
          <p:cNvSpPr txBox="1">
            <a:spLocks noChangeArrowheads="1"/>
          </p:cNvSpPr>
          <p:nvPr/>
        </p:nvSpPr>
        <p:spPr bwMode="auto">
          <a:xfrm>
            <a:off x="6728464" y="1739878"/>
            <a:ext cx="9240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altLang="es-MX" sz="1400" dirty="0">
                <a:latin typeface="Arial" panose="020B0604020202020204" pitchFamily="34" charset="0"/>
                <a:cs typeface="Arial" panose="020B0604020202020204" pitchFamily="34" charset="0"/>
              </a:rPr>
              <a:t>94.3 %</a:t>
            </a:r>
          </a:p>
        </p:txBody>
      </p:sp>
      <p:sp>
        <p:nvSpPr>
          <p:cNvPr id="2" name="1 Rectángulo"/>
          <p:cNvSpPr/>
          <p:nvPr/>
        </p:nvSpPr>
        <p:spPr>
          <a:xfrm>
            <a:off x="2702947" y="5566380"/>
            <a:ext cx="324048" cy="94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" name="Picture 4" descr="F:\LOGOS\LOGO-ANM.bmp">
            <a:extLst>
              <a:ext uri="{FF2B5EF4-FFF2-40B4-BE49-F238E27FC236}">
                <a16:creationId xmlns:a16="http://schemas.microsoft.com/office/drawing/2014/main" id="{9B7BC846-035B-4BA5-80FE-769919DEB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69D286C8-F53E-4494-8DD1-92F4E45D3043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8 Imagen" descr="IMG_0313.jpg">
            <a:extLst>
              <a:ext uri="{FF2B5EF4-FFF2-40B4-BE49-F238E27FC236}">
                <a16:creationId xmlns:a16="http://schemas.microsoft.com/office/drawing/2014/main" id="{CD42ECD1-E8D4-4CBE-B867-F3AE91BC604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77172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633531" y="1887028"/>
            <a:ext cx="5962805" cy="593090"/>
          </a:xfrm>
        </p:spPr>
        <p:txBody>
          <a:bodyPr>
            <a:norm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Trasplante simultaneo corazón-</a:t>
            </a:r>
            <a:r>
              <a:rPr lang="es-MX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riñÓn</a:t>
            </a:r>
            <a:endParaRPr lang="es-MX" sz="20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7595" y="2575636"/>
            <a:ext cx="5878162" cy="3000546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Cinco casos (3 varones y dos mujeres). CMD+IRCT</a:t>
            </a: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Edad promedio: 25.6±5.2 años (rango: 17-29 años). </a:t>
            </a: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Creatinina preoperatoria: 10.9 ± 4.3 mg/dl</a:t>
            </a: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Creatinina posoperatoria: 1.16 ± 0.2 mg/dl (p &lt; 0.01)</a:t>
            </a: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Clase funcional (NYHA):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Preop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: III-IV,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posop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: I.</a:t>
            </a: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Una defunción por sepsis abdominal severa. Datos equiparables a otras series en el mundo</a:t>
            </a: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Seguimiento: 21.83 ± 19.3 meses. </a:t>
            </a:r>
          </a:p>
          <a:p>
            <a:pPr marL="0" indent="0" algn="ctr">
              <a:buNone/>
            </a:pPr>
            <a:r>
              <a:rPr lang="es-MX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PROGRAMA UNICO EN MEXICO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154019" y="5942516"/>
            <a:ext cx="53671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Luckraz</a:t>
            </a:r>
            <a:r>
              <a:rPr lang="es-MX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H, et al. J </a:t>
            </a:r>
            <a:r>
              <a:rPr lang="es-MX" sz="1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r>
              <a:rPr lang="es-MX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Lung</a:t>
            </a:r>
            <a:r>
              <a:rPr lang="es-MX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Transplant</a:t>
            </a:r>
            <a:r>
              <a:rPr lang="es-MX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2003;22(12):1318-1322. </a:t>
            </a:r>
          </a:p>
          <a:p>
            <a:r>
              <a:rPr lang="es-MX" sz="1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Narula</a:t>
            </a:r>
            <a:r>
              <a:rPr lang="es-MX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J, et al. </a:t>
            </a:r>
            <a:r>
              <a:rPr lang="es-MX" sz="1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Transplantation</a:t>
            </a:r>
            <a:r>
              <a:rPr lang="es-MX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1997;63(6):861-867. </a:t>
            </a:r>
          </a:p>
          <a:p>
            <a:r>
              <a:rPr lang="es-MX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Careaga G, et al. </a:t>
            </a:r>
            <a:r>
              <a:rPr lang="es-MX" sz="1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</a:t>
            </a:r>
            <a:r>
              <a:rPr lang="es-MX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es-MX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Mex  2016; 152(6): 783-788 </a:t>
            </a:r>
          </a:p>
        </p:txBody>
      </p:sp>
      <p:pic>
        <p:nvPicPr>
          <p:cNvPr id="12" name="Marcador de contenido 7" descr="DSC044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333" y="2552532"/>
            <a:ext cx="1897317" cy="142298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1" name="Marcador de contenido 9" descr="DSC0446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117" y="4201175"/>
            <a:ext cx="2018081" cy="151356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0" name="Picture 4" descr="F:\LOGOS\LOGO-ANM.bmp">
            <a:extLst>
              <a:ext uri="{FF2B5EF4-FFF2-40B4-BE49-F238E27FC236}">
                <a16:creationId xmlns:a16="http://schemas.microsoft.com/office/drawing/2014/main" id="{FD8458F9-124F-432D-A493-D613AB970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0038B9F1-EB16-414A-B22C-24061A178B9A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8 Imagen" descr="IMG_0313.jpg">
            <a:extLst>
              <a:ext uri="{FF2B5EF4-FFF2-40B4-BE49-F238E27FC236}">
                <a16:creationId xmlns:a16="http://schemas.microsoft.com/office/drawing/2014/main" id="{505CF1F9-3777-42B1-ADF1-6319428C52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6696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2 Marcador de contenido"/>
          <p:cNvSpPr>
            <a:spLocks noGrp="1"/>
          </p:cNvSpPr>
          <p:nvPr>
            <p:ph idx="1"/>
          </p:nvPr>
        </p:nvSpPr>
        <p:spPr>
          <a:xfrm>
            <a:off x="465623" y="2022231"/>
            <a:ext cx="7778041" cy="2491141"/>
          </a:xfrm>
        </p:spPr>
        <p:txBody>
          <a:bodyPr>
            <a:normAutofit fontScale="850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MX" sz="2900" b="1" dirty="0">
                <a:latin typeface="Arial" charset="0"/>
                <a:cs typeface="Arial" charset="0"/>
              </a:rPr>
              <a:t>Julio 1988 a marzo 2016: </a:t>
            </a:r>
            <a:r>
              <a:rPr lang="es-MX" sz="2900" dirty="0">
                <a:latin typeface="Arial" charset="0"/>
                <a:cs typeface="Arial" charset="0"/>
              </a:rPr>
              <a:t>483 trasplantes de corazón realizados en México 163 trasplantes realizados en HG CMR </a:t>
            </a:r>
            <a:r>
              <a:rPr lang="es-MX" sz="2900" b="1" dirty="0">
                <a:latin typeface="Arial" charset="0"/>
                <a:cs typeface="Arial" charset="0"/>
              </a:rPr>
              <a:t>(1 de cada 3)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900" b="1" dirty="0">
                <a:latin typeface="Arial" charset="0"/>
                <a:cs typeface="Arial" charset="0"/>
              </a:rPr>
              <a:t>2011- julio 2016</a:t>
            </a:r>
            <a:r>
              <a:rPr lang="es-MX" sz="2900" dirty="0">
                <a:latin typeface="Arial" charset="0"/>
                <a:cs typeface="Arial" charset="0"/>
              </a:rPr>
              <a:t>: 100 trasplantes en un solo centro. Mejoría en sobrevida inmediata y a largo plazo.</a:t>
            </a:r>
          </a:p>
          <a:p>
            <a:r>
              <a:rPr lang="es-MX" sz="2900" dirty="0">
                <a:latin typeface="Arial" charset="0"/>
                <a:cs typeface="Arial" charset="0"/>
              </a:rPr>
              <a:t>Procuración de </a:t>
            </a:r>
            <a:r>
              <a:rPr lang="es-MX" sz="2900" b="1" dirty="0">
                <a:latin typeface="Arial" charset="0"/>
                <a:cs typeface="Arial" charset="0"/>
              </a:rPr>
              <a:t>mayor distancia </a:t>
            </a:r>
            <a:r>
              <a:rPr lang="es-MX" sz="2900" dirty="0">
                <a:latin typeface="Arial" charset="0"/>
                <a:cs typeface="Arial" charset="0"/>
              </a:rPr>
              <a:t>en México y Latinoamérica</a:t>
            </a:r>
            <a:endParaRPr lang="es-MX" sz="1800" b="1" dirty="0">
              <a:latin typeface="Arial" charset="0"/>
              <a:cs typeface="Arial" charset="0"/>
            </a:endParaRPr>
          </a:p>
        </p:txBody>
      </p:sp>
      <p:sp>
        <p:nvSpPr>
          <p:cNvPr id="64516" name="3 Rectángulo"/>
          <p:cNvSpPr>
            <a:spLocks noChangeArrowheads="1"/>
          </p:cNvSpPr>
          <p:nvPr/>
        </p:nvSpPr>
        <p:spPr bwMode="auto">
          <a:xfrm>
            <a:off x="4355976" y="6103051"/>
            <a:ext cx="4608512" cy="5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s-MX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Informes CENATRA 2015, 2016. Consultado 25-07-16</a:t>
            </a:r>
          </a:p>
          <a:p>
            <a:pPr marL="342900" indent="-342900">
              <a:spcBef>
                <a:spcPct val="20000"/>
              </a:spcBef>
            </a:pPr>
            <a:r>
              <a:rPr lang="es-MX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Careaga G y cols. 2016</a:t>
            </a:r>
          </a:p>
        </p:txBody>
      </p:sp>
      <p:pic>
        <p:nvPicPr>
          <p:cNvPr id="9" name="Imagen 8" descr="Imagen que contiene árbol, exterior, cielo, carretera&#10;&#10;Descripción generada con confianza muy alta">
            <a:extLst>
              <a:ext uri="{FF2B5EF4-FFF2-40B4-BE49-F238E27FC236}">
                <a16:creationId xmlns:a16="http://schemas.microsoft.com/office/drawing/2014/main" id="{6D863AA2-6EBE-44D7-AAEE-385A361F3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97" y="4614199"/>
            <a:ext cx="2299270" cy="172445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Imagen 10" descr="Imagen que contiene cielo, exterior, persona, hierba&#10;&#10;Descripción generada con confianza muy alta">
            <a:extLst>
              <a:ext uri="{FF2B5EF4-FFF2-40B4-BE49-F238E27FC236}">
                <a16:creationId xmlns:a16="http://schemas.microsoft.com/office/drawing/2014/main" id="{2C86A126-D49A-471C-BC44-A749D1CCB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484" y="4386081"/>
            <a:ext cx="2172254" cy="143876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2" name="Imagen 11" descr="Imagen que contiene persona, hombre, suelo, interior&#10;&#10;Descripción generada con confianza muy alta">
            <a:extLst>
              <a:ext uri="{FF2B5EF4-FFF2-40B4-BE49-F238E27FC236}">
                <a16:creationId xmlns:a16="http://schemas.microsoft.com/office/drawing/2014/main" id="{2E485D7F-27C3-4CEA-B297-E6AA2EF58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665" y="4375284"/>
            <a:ext cx="2172254" cy="143876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3" name="Picture 4" descr="F:\LOGOS\LOGO-ANM.bmp">
            <a:extLst>
              <a:ext uri="{FF2B5EF4-FFF2-40B4-BE49-F238E27FC236}">
                <a16:creationId xmlns:a16="http://schemas.microsoft.com/office/drawing/2014/main" id="{A29539DB-4B3C-49D7-9A31-66B2B11EC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F2A6F3AA-B3F9-4391-B0B2-798B5FAB5ECC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8 Imagen" descr="IMG_0313.jpg">
            <a:extLst>
              <a:ext uri="{FF2B5EF4-FFF2-40B4-BE49-F238E27FC236}">
                <a16:creationId xmlns:a16="http://schemas.microsoft.com/office/drawing/2014/main" id="{882DA746-B69F-41AF-A10A-238132FE91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6459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590800" y="6051550"/>
            <a:ext cx="6477000" cy="646331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s-MX" sz="1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Kouchoukos</a:t>
            </a:r>
            <a:r>
              <a:rPr lang="es-MX" sz="1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NT y cols. Eds. </a:t>
            </a:r>
            <a:r>
              <a:rPr lang="es-MX" sz="1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Kirklin</a:t>
            </a:r>
            <a:r>
              <a:rPr lang="es-MX" sz="1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s-MX" sz="1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Barrat</a:t>
            </a:r>
            <a:r>
              <a:rPr lang="es-MX" sz="1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-Boyes </a:t>
            </a:r>
            <a:r>
              <a:rPr lang="es-MX" sz="1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Cardiac</a:t>
            </a:r>
            <a:r>
              <a:rPr lang="es-MX" sz="1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Surgery</a:t>
            </a:r>
            <a:r>
              <a:rPr lang="es-MX" sz="1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3rd. Ed. </a:t>
            </a:r>
            <a:r>
              <a:rPr lang="es-MX" sz="1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Chapter</a:t>
            </a:r>
            <a:r>
              <a:rPr lang="es-MX" sz="1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2, </a:t>
            </a:r>
            <a:r>
              <a:rPr lang="es-MX" sz="1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Hypothermic</a:t>
            </a:r>
            <a:r>
              <a:rPr lang="es-MX" sz="1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circulatory</a:t>
            </a:r>
            <a:r>
              <a:rPr lang="es-MX" sz="1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arrest</a:t>
            </a:r>
            <a:r>
              <a:rPr lang="es-MX" sz="1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s-MX" sz="1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cardiopulmonary</a:t>
            </a:r>
            <a:r>
              <a:rPr lang="es-MX" sz="1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bypass. Churchill </a:t>
            </a:r>
            <a:r>
              <a:rPr lang="es-MX" sz="1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Livingstone</a:t>
            </a:r>
            <a:r>
              <a:rPr lang="es-MX" sz="1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Inc. USA. 2003, pp. 66-130.</a:t>
            </a:r>
            <a:endParaRPr lang="es-ES" sz="12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3" name="Picture 5" descr="JARET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420888"/>
            <a:ext cx="2430760" cy="1965903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7414" name="Picture 6" descr="Medicina extracorpórea 07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2659174"/>
            <a:ext cx="1218456" cy="913842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7415" name="Picture 7" descr="Medicina extracorpórea 08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642964"/>
            <a:ext cx="1251248" cy="938436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7416" name="Picture 8" descr="Medicina extracorpórea 08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1" y="4725144"/>
            <a:ext cx="1172592" cy="879444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7417" name="Picture 9" descr="Medicina extracorpórea 09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4783016"/>
            <a:ext cx="1051520" cy="78864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7418" name="Picture 10" descr="Medicina extracorpórea 08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3688" y="4708258"/>
            <a:ext cx="1005889" cy="754417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7419" name="Line 11"/>
          <p:cNvSpPr>
            <a:spLocks noChangeShapeType="1"/>
          </p:cNvSpPr>
          <p:nvPr/>
        </p:nvSpPr>
        <p:spPr bwMode="auto">
          <a:xfrm flipH="1" flipV="1">
            <a:off x="3347864" y="3200400"/>
            <a:ext cx="685800" cy="228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s-MX"/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 flipH="1">
            <a:off x="1450504" y="3048000"/>
            <a:ext cx="457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s-MX"/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 flipH="1">
            <a:off x="2843808" y="3429000"/>
            <a:ext cx="1447800" cy="1143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s-MX"/>
          </a:p>
        </p:txBody>
      </p:sp>
      <p:sp>
        <p:nvSpPr>
          <p:cNvPr id="17422" name="Line 14"/>
          <p:cNvSpPr>
            <a:spLocks noChangeShapeType="1"/>
          </p:cNvSpPr>
          <p:nvPr/>
        </p:nvSpPr>
        <p:spPr bwMode="auto">
          <a:xfrm>
            <a:off x="4572000" y="3733800"/>
            <a:ext cx="609600" cy="838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s-MX"/>
          </a:p>
        </p:txBody>
      </p:sp>
      <p:sp>
        <p:nvSpPr>
          <p:cNvPr id="17423" name="Line 15"/>
          <p:cNvSpPr>
            <a:spLocks noChangeShapeType="1"/>
          </p:cNvSpPr>
          <p:nvPr/>
        </p:nvSpPr>
        <p:spPr bwMode="auto">
          <a:xfrm>
            <a:off x="6372200" y="5157192"/>
            <a:ext cx="381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s-MX"/>
          </a:p>
        </p:txBody>
      </p:sp>
      <p:pic>
        <p:nvPicPr>
          <p:cNvPr id="17" name="Picture 4" descr="DCP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67600" y="1953044"/>
            <a:ext cx="1560168" cy="1205283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18" name="Picture 6" descr="DCP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03659" y="3330828"/>
            <a:ext cx="867061" cy="1189112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19" name="Picture 4" descr="F:\LOGOS\LOGO-ANM.bmp">
            <a:extLst>
              <a:ext uri="{FF2B5EF4-FFF2-40B4-BE49-F238E27FC236}">
                <a16:creationId xmlns:a16="http://schemas.microsoft.com/office/drawing/2014/main" id="{0B5CD25D-D952-43CA-8BA5-6E095B150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ítulo 1">
            <a:extLst>
              <a:ext uri="{FF2B5EF4-FFF2-40B4-BE49-F238E27FC236}">
                <a16:creationId xmlns:a16="http://schemas.microsoft.com/office/drawing/2014/main" id="{F94959E1-A077-4231-B741-D07915A0A805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8 Imagen" descr="IMG_0313.jpg">
            <a:extLst>
              <a:ext uri="{FF2B5EF4-FFF2-40B4-BE49-F238E27FC236}">
                <a16:creationId xmlns:a16="http://schemas.microsoft.com/office/drawing/2014/main" id="{BF8957E9-7FC2-4169-B78E-B1D145ED8D7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5896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2 Marcador de contenido"/>
          <p:cNvSpPr>
            <a:spLocks noGrp="1"/>
          </p:cNvSpPr>
          <p:nvPr>
            <p:ph idx="1"/>
          </p:nvPr>
        </p:nvSpPr>
        <p:spPr>
          <a:xfrm>
            <a:off x="465623" y="2022231"/>
            <a:ext cx="7778041" cy="2491141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MX" sz="2900" dirty="0">
                <a:latin typeface="Arial" charset="0"/>
                <a:cs typeface="Arial" charset="0"/>
              </a:rPr>
              <a:t>2013: Trasplante de corazón en pacientes pediátricos</a:t>
            </a:r>
          </a:p>
          <a:p>
            <a:r>
              <a:rPr lang="es-MX" sz="2900" b="1" dirty="0">
                <a:latin typeface="Arial" charset="0"/>
                <a:cs typeface="Arial" charset="0"/>
              </a:rPr>
              <a:t>2014: 23 trasplantes de corazón</a:t>
            </a:r>
            <a:r>
              <a:rPr lang="es-MX" sz="2900" dirty="0">
                <a:latin typeface="Arial" charset="0"/>
                <a:cs typeface="Arial" charset="0"/>
              </a:rPr>
              <a:t>. No hay precedente en la Medicina Nacional.</a:t>
            </a:r>
          </a:p>
          <a:p>
            <a:r>
              <a:rPr lang="es-MX" sz="2900" b="1" dirty="0">
                <a:latin typeface="Arial" charset="0"/>
                <a:cs typeface="Arial" charset="0"/>
              </a:rPr>
              <a:t>Único</a:t>
            </a:r>
            <a:r>
              <a:rPr lang="es-MX" sz="2900" dirty="0">
                <a:latin typeface="Arial" charset="0"/>
                <a:cs typeface="Arial" charset="0"/>
              </a:rPr>
              <a:t> programa de </a:t>
            </a:r>
            <a:r>
              <a:rPr lang="es-MX" sz="2900" b="1" dirty="0">
                <a:latin typeface="Arial" charset="0"/>
                <a:cs typeface="Arial" charset="0"/>
              </a:rPr>
              <a:t>trasplante de corazón-riñón </a:t>
            </a:r>
            <a:r>
              <a:rPr lang="es-MX" sz="2900" dirty="0">
                <a:latin typeface="Arial" charset="0"/>
                <a:cs typeface="Arial" charset="0"/>
              </a:rPr>
              <a:t>en México</a:t>
            </a:r>
            <a:endParaRPr lang="es-MX" sz="1800" b="1" dirty="0">
              <a:latin typeface="Arial" charset="0"/>
              <a:cs typeface="Arial" charset="0"/>
            </a:endParaRPr>
          </a:p>
          <a:p>
            <a:endParaRPr lang="es-MX" sz="2400" b="1" dirty="0">
              <a:latin typeface="Arial" charset="0"/>
              <a:cs typeface="Arial" charset="0"/>
            </a:endParaRPr>
          </a:p>
        </p:txBody>
      </p:sp>
      <p:sp>
        <p:nvSpPr>
          <p:cNvPr id="64516" name="3 Rectángulo"/>
          <p:cNvSpPr>
            <a:spLocks noChangeArrowheads="1"/>
          </p:cNvSpPr>
          <p:nvPr/>
        </p:nvSpPr>
        <p:spPr bwMode="auto">
          <a:xfrm>
            <a:off x="4355976" y="6103051"/>
            <a:ext cx="4608512" cy="5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s-MX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Informes CENATRA 2015, 2016. Consultado 25-07-16</a:t>
            </a:r>
          </a:p>
          <a:p>
            <a:pPr marL="342900" indent="-342900">
              <a:spcBef>
                <a:spcPct val="20000"/>
              </a:spcBef>
            </a:pPr>
            <a:r>
              <a:rPr lang="es-MX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Careaga G y cols. 2016</a:t>
            </a:r>
          </a:p>
        </p:txBody>
      </p:sp>
      <p:pic>
        <p:nvPicPr>
          <p:cNvPr id="64517" name="5 Imagen" descr="IMG_20130215_133329_58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571150"/>
            <a:ext cx="3442892" cy="193721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6 Imagen" descr="IMG-20130506-WA0000.jpg"/>
          <p:cNvPicPr>
            <a:picLocks noChangeAspect="1"/>
          </p:cNvPicPr>
          <p:nvPr/>
        </p:nvPicPr>
        <p:blipFill>
          <a:blip r:embed="rId4" cstate="print"/>
          <a:srcRect l="1647" t="22233" r="1647" b="463"/>
          <a:stretch>
            <a:fillRect/>
          </a:stretch>
        </p:blipFill>
        <p:spPr>
          <a:xfrm>
            <a:off x="6970867" y="4057918"/>
            <a:ext cx="1221800" cy="173618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" name="Rectángulo 1"/>
          <p:cNvSpPr/>
          <p:nvPr/>
        </p:nvSpPr>
        <p:spPr>
          <a:xfrm>
            <a:off x="7770246" y="4926012"/>
            <a:ext cx="208374" cy="45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Picture 4" descr="F:\LOGOS\LOGO-ANM.bmp">
            <a:extLst>
              <a:ext uri="{FF2B5EF4-FFF2-40B4-BE49-F238E27FC236}">
                <a16:creationId xmlns:a16="http://schemas.microsoft.com/office/drawing/2014/main" id="{2CC9299D-5AA8-4B47-A01F-E9C08EB83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435348EB-58EA-434E-BFC8-D212F3A6B53E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8 Imagen" descr="IMG_0313.jpg">
            <a:extLst>
              <a:ext uri="{FF2B5EF4-FFF2-40B4-BE49-F238E27FC236}">
                <a16:creationId xmlns:a16="http://schemas.microsoft.com/office/drawing/2014/main" id="{8F54FCFA-6089-49FD-8F57-8405B5A4C9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18773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3 Rectángulo"/>
          <p:cNvSpPr>
            <a:spLocks noChangeArrowheads="1"/>
          </p:cNvSpPr>
          <p:nvPr/>
        </p:nvSpPr>
        <p:spPr bwMode="auto">
          <a:xfrm>
            <a:off x="3896751" y="6103051"/>
            <a:ext cx="50677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s-MX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Zetina-Tun y cols. </a:t>
            </a:r>
            <a:r>
              <a:rPr lang="es-MX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Neumol</a:t>
            </a:r>
            <a:r>
              <a:rPr lang="es-MX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</a:t>
            </a:r>
            <a:r>
              <a:rPr lang="es-MX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Torax</a:t>
            </a:r>
            <a:r>
              <a:rPr lang="es-MX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2012; 71: 240-243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47F6A4C-B67D-4D84-852C-3D1DD5FCBE63}"/>
              </a:ext>
            </a:extLst>
          </p:cNvPr>
          <p:cNvSpPr/>
          <p:nvPr/>
        </p:nvSpPr>
        <p:spPr>
          <a:xfrm>
            <a:off x="709315" y="2909372"/>
            <a:ext cx="44614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Neumonitis por </a:t>
            </a:r>
            <a:r>
              <a:rPr lang="es-MX" b="1" dirty="0" err="1">
                <a:latin typeface="Arial" panose="020B0604020202020204" pitchFamily="34" charset="0"/>
                <a:cs typeface="Arial" panose="020B0604020202020204" pitchFamily="34" charset="0"/>
              </a:rPr>
              <a:t>sirolimus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Dos casos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Cuidar niveles de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sirolimus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6-10 ng/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26526A2-9E03-4C2F-AC99-B7B4C4229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839" y="2192181"/>
            <a:ext cx="2204640" cy="217304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515AFD7-4190-43AA-BF25-F6B069F01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402" y="4572826"/>
            <a:ext cx="2052159" cy="169242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Picture 4" descr="F:\LOGOS\LOGO-ANM.bmp">
            <a:extLst>
              <a:ext uri="{FF2B5EF4-FFF2-40B4-BE49-F238E27FC236}">
                <a16:creationId xmlns:a16="http://schemas.microsoft.com/office/drawing/2014/main" id="{71E6647A-CA69-48AE-9F2D-D7A978FB9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43E2AC24-A957-4AC8-8468-E0974AF17570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8 Imagen" descr="IMG_0313.jpg">
            <a:extLst>
              <a:ext uri="{FF2B5EF4-FFF2-40B4-BE49-F238E27FC236}">
                <a16:creationId xmlns:a16="http://schemas.microsoft.com/office/drawing/2014/main" id="{9E49B67F-686F-4E11-95F2-06D5391ECE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17038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idx="1"/>
          </p:nvPr>
        </p:nvSpPr>
        <p:spPr>
          <a:xfrm>
            <a:off x="609600" y="2047977"/>
            <a:ext cx="7748588" cy="2071618"/>
          </a:xfrm>
          <a:prstGeom prst="rect">
            <a:avLst/>
          </a:prstGeom>
          <a:effectLst>
            <a:outerShdw dist="35921" dir="2700000" algn="ctr" rotWithShape="0">
              <a:schemeClr val="bg1"/>
            </a:outerShdw>
          </a:effectLst>
        </p:spPr>
        <p:txBody>
          <a:bodyPr lIns="92075" tIns="46038" rIns="92075" bIns="46038" rtlCol="0">
            <a:normAutofit fontScale="92500" lnSpcReduction="10000"/>
          </a:bodyPr>
          <a:lstStyle/>
          <a:p>
            <a:pPr marL="91440" indent="-91440" algn="ctr" fontAlgn="auto">
              <a:lnSpc>
                <a:spcPct val="170000"/>
              </a:lnSpc>
              <a:spcAft>
                <a:spcPts val="0"/>
              </a:spcAft>
              <a:buFontTx/>
              <a:buNone/>
              <a:defRPr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ASISTENCIA MECANICA DE LA  CIRCULACION</a:t>
            </a:r>
          </a:p>
          <a:p>
            <a:pPr marL="91440" indent="-91440" fontAlgn="auto">
              <a:lnSpc>
                <a:spcPct val="170000"/>
              </a:lnSpc>
              <a:spcAft>
                <a:spcPts val="0"/>
              </a:spcAft>
              <a:defRPr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BIAC 1974</a:t>
            </a:r>
          </a:p>
          <a:p>
            <a:pPr marL="91440" indent="-91440" fontAlgn="auto">
              <a:lnSpc>
                <a:spcPct val="170000"/>
              </a:lnSpc>
              <a:spcAft>
                <a:spcPts val="0"/>
              </a:spcAft>
              <a:defRPr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SOPORTES VENTRICULARES: 1989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4140200" y="6019800"/>
            <a:ext cx="49053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MX" sz="1600" b="1" dirty="0" err="1">
                <a:solidFill>
                  <a:srgbClr val="00B050"/>
                </a:solidFill>
              </a:rPr>
              <a:t>Argüero</a:t>
            </a:r>
            <a:r>
              <a:rPr lang="es-MX" altLang="es-MX" sz="1600" b="1" dirty="0">
                <a:solidFill>
                  <a:srgbClr val="00B050"/>
                </a:solidFill>
              </a:rPr>
              <a:t> R y cols. </a:t>
            </a:r>
            <a:r>
              <a:rPr lang="es-MX" altLang="es-MX" sz="1600" b="1" dirty="0" err="1">
                <a:solidFill>
                  <a:srgbClr val="00B050"/>
                </a:solidFill>
              </a:rPr>
              <a:t>Arch</a:t>
            </a:r>
            <a:r>
              <a:rPr lang="es-MX" altLang="es-MX" sz="1600" b="1" dirty="0">
                <a:solidFill>
                  <a:srgbClr val="00B050"/>
                </a:solidFill>
              </a:rPr>
              <a:t> </a:t>
            </a:r>
            <a:r>
              <a:rPr lang="es-MX" altLang="es-MX" sz="1600" b="1" dirty="0" err="1">
                <a:solidFill>
                  <a:srgbClr val="00B050"/>
                </a:solidFill>
              </a:rPr>
              <a:t>Inv</a:t>
            </a:r>
            <a:r>
              <a:rPr lang="es-MX" altLang="es-MX" sz="1600" b="1" dirty="0">
                <a:solidFill>
                  <a:srgbClr val="00B050"/>
                </a:solidFill>
              </a:rPr>
              <a:t> </a:t>
            </a:r>
            <a:r>
              <a:rPr lang="es-MX" altLang="es-MX" sz="1600" b="1" dirty="0" err="1">
                <a:solidFill>
                  <a:srgbClr val="00B050"/>
                </a:solidFill>
              </a:rPr>
              <a:t>Med</a:t>
            </a:r>
            <a:r>
              <a:rPr lang="es-MX" altLang="es-MX" sz="1600" b="1" dirty="0">
                <a:solidFill>
                  <a:srgbClr val="00B050"/>
                </a:solidFill>
              </a:rPr>
              <a:t> 1984 </a:t>
            </a:r>
          </a:p>
          <a:p>
            <a:pPr eaLnBrk="1" hangingPunct="1"/>
            <a:r>
              <a:rPr lang="es-MX" altLang="es-MX" sz="1600" b="1" dirty="0" err="1">
                <a:solidFill>
                  <a:srgbClr val="00B050"/>
                </a:solidFill>
              </a:rPr>
              <a:t>Argüero</a:t>
            </a:r>
            <a:r>
              <a:rPr lang="es-MX" altLang="es-MX" sz="1600" b="1" dirty="0">
                <a:solidFill>
                  <a:srgbClr val="00B050"/>
                </a:solidFill>
              </a:rPr>
              <a:t> R, Careaga G. </a:t>
            </a:r>
            <a:r>
              <a:rPr lang="es-MX" altLang="es-MX" sz="1600" b="1" dirty="0" err="1">
                <a:solidFill>
                  <a:srgbClr val="00B050"/>
                </a:solidFill>
              </a:rPr>
              <a:t>Rev</a:t>
            </a:r>
            <a:r>
              <a:rPr lang="es-MX" altLang="es-MX" sz="1600" b="1" dirty="0">
                <a:solidFill>
                  <a:srgbClr val="00B050"/>
                </a:solidFill>
              </a:rPr>
              <a:t> </a:t>
            </a:r>
            <a:r>
              <a:rPr lang="es-MX" altLang="es-MX" sz="1600" b="1" dirty="0" err="1">
                <a:solidFill>
                  <a:srgbClr val="00B050"/>
                </a:solidFill>
              </a:rPr>
              <a:t>Med</a:t>
            </a:r>
            <a:r>
              <a:rPr lang="es-MX" altLang="es-MX" sz="1600" b="1" dirty="0">
                <a:solidFill>
                  <a:srgbClr val="00B050"/>
                </a:solidFill>
              </a:rPr>
              <a:t> IMSS 1996;34:45</a:t>
            </a:r>
          </a:p>
        </p:txBody>
      </p:sp>
      <p:pic>
        <p:nvPicPr>
          <p:cNvPr id="29702" name="Picture 6" descr="mso2A75B"/>
          <p:cNvPicPr>
            <a:picLocks noChangeAspect="1" noChangeArrowheads="1"/>
          </p:cNvPicPr>
          <p:nvPr/>
        </p:nvPicPr>
        <p:blipFill>
          <a:blip r:embed="rId3" cstate="print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" t="3139" r="2168" b="2835"/>
          <a:stretch>
            <a:fillRect/>
          </a:stretch>
        </p:blipFill>
        <p:spPr bwMode="auto">
          <a:xfrm>
            <a:off x="6786563" y="2870200"/>
            <a:ext cx="1936750" cy="28622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7" descr="mso97AC3"/>
          <p:cNvPicPr>
            <a:picLocks noChangeAspect="1" noChangeArrowheads="1"/>
          </p:cNvPicPr>
          <p:nvPr/>
        </p:nvPicPr>
        <p:blipFill>
          <a:blip r:embed="rId4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" r="3391" b="7730"/>
          <a:stretch>
            <a:fillRect/>
          </a:stretch>
        </p:blipFill>
        <p:spPr bwMode="auto">
          <a:xfrm>
            <a:off x="857250" y="4884738"/>
            <a:ext cx="2717800" cy="17843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:\LOGOS\LOGO-ANM.bmp">
            <a:extLst>
              <a:ext uri="{FF2B5EF4-FFF2-40B4-BE49-F238E27FC236}">
                <a16:creationId xmlns:a16="http://schemas.microsoft.com/office/drawing/2014/main" id="{CD8D032A-8D84-4C22-9885-F9DB6C121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26BF7C48-5B8A-4856-AE53-3C880B13F7D0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8 Imagen" descr="IMG_0313.jpg">
            <a:extLst>
              <a:ext uri="{FF2B5EF4-FFF2-40B4-BE49-F238E27FC236}">
                <a16:creationId xmlns:a16="http://schemas.microsoft.com/office/drawing/2014/main" id="{A207F625-80AB-40C3-AC29-2D9CDD0B79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980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idx="1"/>
          </p:nvPr>
        </p:nvSpPr>
        <p:spPr>
          <a:xfrm>
            <a:off x="609600" y="2030127"/>
            <a:ext cx="7994650" cy="2009775"/>
          </a:xfrm>
          <a:prstGeom prst="rect">
            <a:avLst/>
          </a:prstGeom>
          <a:effectLst>
            <a:outerShdw dist="35921" dir="2700000" algn="ctr" rotWithShape="0">
              <a:schemeClr val="bg1"/>
            </a:outerShdw>
          </a:effectLst>
        </p:spPr>
        <p:txBody>
          <a:bodyPr lIns="92075" tIns="46038" rIns="92075" bIns="46038" rtlCol="0">
            <a:normAutofit/>
          </a:bodyPr>
          <a:lstStyle/>
          <a:p>
            <a:pPr marL="320040" indent="-320040" algn="ctr" fontAlgn="auto">
              <a:lnSpc>
                <a:spcPct val="170000"/>
              </a:lnSpc>
              <a:spcAft>
                <a:spcPts val="0"/>
              </a:spcAft>
              <a:buFontTx/>
              <a:buNone/>
              <a:defRPr/>
            </a:pPr>
            <a:r>
              <a:rPr lang="es-MX" sz="2600" b="1" dirty="0">
                <a:latin typeface="Arial" pitchFamily="34" charset="0"/>
                <a:cs typeface="Arial" pitchFamily="34" charset="0"/>
              </a:rPr>
              <a:t>ASISTENCIA MECANICA DE LA  CIRCULACION</a:t>
            </a:r>
          </a:p>
          <a:p>
            <a:pPr marL="320040" indent="-320040" fontAlgn="auto">
              <a:lnSpc>
                <a:spcPct val="17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es-MX" sz="2600" b="1" dirty="0">
                <a:latin typeface="Arial" pitchFamily="34" charset="0"/>
                <a:cs typeface="Arial" pitchFamily="34" charset="0"/>
              </a:rPr>
              <a:t>ECMO</a:t>
            </a:r>
            <a:r>
              <a:rPr lang="es-MX" b="1" dirty="0">
                <a:latin typeface="+mj-lt"/>
              </a:rPr>
              <a:t>: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1990</a:t>
            </a:r>
          </a:p>
          <a:p>
            <a:pPr marL="320040" indent="-320040" fontAlgn="auto">
              <a:lnSpc>
                <a:spcPct val="17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s-ES" b="1" dirty="0">
              <a:latin typeface="+mj-lt"/>
            </a:endParaRPr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4500563" y="5876925"/>
            <a:ext cx="45275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MX" sz="1400" b="1" dirty="0">
                <a:solidFill>
                  <a:srgbClr val="00B050"/>
                </a:solidFill>
              </a:rPr>
              <a:t>Portilla E y cols. </a:t>
            </a:r>
            <a:r>
              <a:rPr lang="es-MX" altLang="es-MX" sz="1400" b="1" dirty="0" err="1">
                <a:solidFill>
                  <a:srgbClr val="00B050"/>
                </a:solidFill>
              </a:rPr>
              <a:t>Neumol</a:t>
            </a:r>
            <a:r>
              <a:rPr lang="es-MX" altLang="es-MX" sz="1400" b="1" dirty="0">
                <a:solidFill>
                  <a:srgbClr val="00B050"/>
                </a:solidFill>
              </a:rPr>
              <a:t> </a:t>
            </a:r>
            <a:r>
              <a:rPr lang="es-MX" altLang="es-MX" sz="1400" b="1" dirty="0" err="1">
                <a:solidFill>
                  <a:srgbClr val="00B050"/>
                </a:solidFill>
              </a:rPr>
              <a:t>Cir</a:t>
            </a:r>
            <a:r>
              <a:rPr lang="es-MX" altLang="es-MX" sz="1400" b="1" dirty="0">
                <a:solidFill>
                  <a:srgbClr val="00B050"/>
                </a:solidFill>
              </a:rPr>
              <a:t> </a:t>
            </a:r>
            <a:r>
              <a:rPr lang="es-MX" altLang="es-MX" sz="1400" b="1" dirty="0" err="1">
                <a:solidFill>
                  <a:srgbClr val="00B050"/>
                </a:solidFill>
              </a:rPr>
              <a:t>Tor</a:t>
            </a:r>
            <a:r>
              <a:rPr lang="es-MX" altLang="es-MX" sz="1400" b="1" dirty="0">
                <a:solidFill>
                  <a:srgbClr val="00B050"/>
                </a:solidFill>
              </a:rPr>
              <a:t> 1992; 51: 59.</a:t>
            </a:r>
          </a:p>
          <a:p>
            <a:pPr eaLnBrk="1" hangingPunct="1"/>
            <a:r>
              <a:rPr lang="es-MX" altLang="es-MX" sz="1400" b="1" dirty="0" err="1">
                <a:solidFill>
                  <a:srgbClr val="00B050"/>
                </a:solidFill>
              </a:rPr>
              <a:t>Argüero</a:t>
            </a:r>
            <a:r>
              <a:rPr lang="es-MX" altLang="es-MX" sz="1400" b="1" dirty="0">
                <a:solidFill>
                  <a:srgbClr val="00B050"/>
                </a:solidFill>
              </a:rPr>
              <a:t> R, Careaga G. </a:t>
            </a:r>
            <a:r>
              <a:rPr lang="es-MX" altLang="es-MX" sz="1400" b="1" dirty="0" err="1">
                <a:solidFill>
                  <a:srgbClr val="00B050"/>
                </a:solidFill>
              </a:rPr>
              <a:t>Rev</a:t>
            </a:r>
            <a:r>
              <a:rPr lang="es-MX" altLang="es-MX" sz="1400" b="1" dirty="0">
                <a:solidFill>
                  <a:srgbClr val="00B050"/>
                </a:solidFill>
              </a:rPr>
              <a:t> </a:t>
            </a:r>
            <a:r>
              <a:rPr lang="es-MX" altLang="es-MX" sz="1400" b="1" dirty="0" err="1">
                <a:solidFill>
                  <a:srgbClr val="00B050"/>
                </a:solidFill>
              </a:rPr>
              <a:t>Med</a:t>
            </a:r>
            <a:r>
              <a:rPr lang="es-MX" altLang="es-MX" sz="1400" b="1" dirty="0">
                <a:solidFill>
                  <a:srgbClr val="00B050"/>
                </a:solidFill>
              </a:rPr>
              <a:t> IMSS 1996;34:45</a:t>
            </a:r>
          </a:p>
          <a:p>
            <a:pPr eaLnBrk="1" hangingPunct="1"/>
            <a:r>
              <a:rPr lang="es-MX" altLang="es-MX" sz="1400" b="1" dirty="0">
                <a:solidFill>
                  <a:srgbClr val="00B050"/>
                </a:solidFill>
              </a:rPr>
              <a:t>Careaga G y cols. </a:t>
            </a:r>
            <a:r>
              <a:rPr lang="es-MX" altLang="es-MX" sz="1400" b="1" dirty="0" err="1">
                <a:solidFill>
                  <a:srgbClr val="00B050"/>
                </a:solidFill>
              </a:rPr>
              <a:t>Neumol</a:t>
            </a:r>
            <a:r>
              <a:rPr lang="es-MX" altLang="es-MX" sz="1400" b="1" dirty="0">
                <a:solidFill>
                  <a:srgbClr val="00B050"/>
                </a:solidFill>
              </a:rPr>
              <a:t> </a:t>
            </a:r>
            <a:r>
              <a:rPr lang="es-MX" altLang="es-MX" sz="1400" b="1" dirty="0" err="1">
                <a:solidFill>
                  <a:srgbClr val="00B050"/>
                </a:solidFill>
              </a:rPr>
              <a:t>Cir</a:t>
            </a:r>
            <a:r>
              <a:rPr lang="es-MX" altLang="es-MX" sz="1400" b="1" dirty="0">
                <a:solidFill>
                  <a:srgbClr val="00B050"/>
                </a:solidFill>
              </a:rPr>
              <a:t> </a:t>
            </a:r>
            <a:r>
              <a:rPr lang="es-MX" altLang="es-MX" sz="1400" b="1" dirty="0" err="1">
                <a:solidFill>
                  <a:srgbClr val="00B050"/>
                </a:solidFill>
              </a:rPr>
              <a:t>Tor</a:t>
            </a:r>
            <a:r>
              <a:rPr lang="es-MX" altLang="es-MX" sz="1400" b="1" dirty="0">
                <a:solidFill>
                  <a:srgbClr val="00B050"/>
                </a:solidFill>
              </a:rPr>
              <a:t>  2009; 68:119-123</a:t>
            </a:r>
          </a:p>
        </p:txBody>
      </p:sp>
      <p:pic>
        <p:nvPicPr>
          <p:cNvPr id="17413" name="Picture 3" descr="C:\Users\Toshiba 3\Pictures\P10002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708275"/>
            <a:ext cx="2305050" cy="1728788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Imagen 3" descr="C:\Users\carlos lezama\Desktop\ECMO2\SDC100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644900"/>
            <a:ext cx="2305050" cy="17287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Imagen 2" descr="C:\Users\carlos lezama\Desktop\ECMO2\SDC100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724400"/>
            <a:ext cx="2303462" cy="1727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:\LOGOS\LOGO-ANM.bmp">
            <a:extLst>
              <a:ext uri="{FF2B5EF4-FFF2-40B4-BE49-F238E27FC236}">
                <a16:creationId xmlns:a16="http://schemas.microsoft.com/office/drawing/2014/main" id="{D41B73C3-18DA-43D0-B4C4-202464636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3EF02482-FE37-4640-8186-044181F7736D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8 Imagen" descr="IMG_0313.jpg">
            <a:extLst>
              <a:ext uri="{FF2B5EF4-FFF2-40B4-BE49-F238E27FC236}">
                <a16:creationId xmlns:a16="http://schemas.microsoft.com/office/drawing/2014/main" id="{7FFC511D-515C-444D-AE84-7DEA5E886F5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0834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idx="1"/>
          </p:nvPr>
        </p:nvSpPr>
        <p:spPr>
          <a:xfrm>
            <a:off x="609599" y="2428450"/>
            <a:ext cx="7171267" cy="2514600"/>
          </a:xfrm>
          <a:prstGeom prst="rect">
            <a:avLst/>
          </a:prstGeom>
          <a:effectLst>
            <a:outerShdw dist="35921" dir="2700000" algn="ctr" rotWithShape="0">
              <a:schemeClr val="bg1"/>
            </a:outerShdw>
          </a:effectLst>
        </p:spPr>
        <p:txBody>
          <a:bodyPr lIns="92075" tIns="46038" rIns="92075" bIns="46038" rtlCol="0">
            <a:noAutofit/>
          </a:bodyPr>
          <a:lstStyle/>
          <a:p>
            <a:pPr marL="91440" indent="-91440" fontAlgn="auto">
              <a:lnSpc>
                <a:spcPct val="170000"/>
              </a:lnSpc>
              <a:spcAft>
                <a:spcPts val="0"/>
              </a:spcAft>
              <a:buFontTx/>
              <a:buNone/>
              <a:defRPr/>
            </a:pPr>
            <a:r>
              <a:rPr lang="es-MX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INDICACIONES PARA SOPORTE VENTRICULAR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91440" indent="-91440" fontAlgn="auto">
              <a:lnSpc>
                <a:spcPct val="170000"/>
              </a:lnSpc>
              <a:spcAft>
                <a:spcPts val="0"/>
              </a:spcAft>
              <a:defRPr/>
            </a:pP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Soporte a recuperación:</a:t>
            </a:r>
          </a:p>
          <a:p>
            <a:pPr marL="91440" indent="-91440" fontAlgn="auto">
              <a:lnSpc>
                <a:spcPct val="170000"/>
              </a:lnSpc>
              <a:spcAft>
                <a:spcPts val="0"/>
              </a:spcAft>
              <a:defRPr/>
            </a:pP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Falla cardiaca </a:t>
            </a:r>
            <a:r>
              <a:rPr lang="es-MX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poscardiotomía</a:t>
            </a: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/Apoyo pos-trasplante</a:t>
            </a:r>
          </a:p>
          <a:p>
            <a:pPr marL="91440" indent="-91440" fontAlgn="auto">
              <a:lnSpc>
                <a:spcPct val="170000"/>
              </a:lnSpc>
              <a:spcAft>
                <a:spcPts val="0"/>
              </a:spcAft>
              <a:defRPr/>
            </a:pP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Falla cardiaca pos IAM.</a:t>
            </a:r>
          </a:p>
          <a:p>
            <a:pPr marL="91440" indent="-91440" fontAlgn="auto">
              <a:lnSpc>
                <a:spcPct val="170000"/>
              </a:lnSpc>
              <a:spcAft>
                <a:spcPts val="0"/>
              </a:spcAft>
              <a:defRPr/>
            </a:pPr>
            <a:r>
              <a:rPr lang="es-MX" sz="1800" b="1" dirty="0">
                <a:latin typeface="Arial" panose="020B0604020202020204" pitchFamily="34" charset="0"/>
                <a:cs typeface="Arial" panose="020B0604020202020204" pitchFamily="34" charset="0"/>
              </a:rPr>
              <a:t>TERAPIA DE DESTINO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562229" y="5747030"/>
            <a:ext cx="540058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MX" sz="1400" b="1" dirty="0" err="1">
                <a:solidFill>
                  <a:srgbClr val="00B050"/>
                </a:solidFill>
              </a:rPr>
              <a:t>Elefteriades</a:t>
            </a:r>
            <a:r>
              <a:rPr lang="es-MX" altLang="es-MX" sz="1400" b="1" dirty="0">
                <a:solidFill>
                  <a:srgbClr val="00B050"/>
                </a:solidFill>
              </a:rPr>
              <a:t> JA. </a:t>
            </a:r>
            <a:r>
              <a:rPr lang="es-MX" altLang="es-MX" sz="1400" b="1" dirty="0" err="1">
                <a:solidFill>
                  <a:srgbClr val="00B050"/>
                </a:solidFill>
              </a:rPr>
              <a:t>Cardiol</a:t>
            </a:r>
            <a:r>
              <a:rPr lang="es-MX" altLang="es-MX" sz="1400" b="1" dirty="0">
                <a:solidFill>
                  <a:srgbClr val="00B050"/>
                </a:solidFill>
              </a:rPr>
              <a:t> </a:t>
            </a:r>
            <a:r>
              <a:rPr lang="es-MX" altLang="es-MX" sz="1400" b="1" dirty="0" err="1">
                <a:solidFill>
                  <a:srgbClr val="00B050"/>
                </a:solidFill>
              </a:rPr>
              <a:t>Clin</a:t>
            </a:r>
            <a:r>
              <a:rPr lang="es-MX" altLang="es-MX" sz="1400" b="1" dirty="0">
                <a:solidFill>
                  <a:srgbClr val="00B050"/>
                </a:solidFill>
              </a:rPr>
              <a:t> N Am 1988; 6: 473.</a:t>
            </a:r>
          </a:p>
          <a:p>
            <a:pPr eaLnBrk="1" hangingPunct="1"/>
            <a:r>
              <a:rPr lang="es-MX" altLang="es-MX" sz="1400" b="1" dirty="0" err="1">
                <a:solidFill>
                  <a:srgbClr val="00B050"/>
                </a:solidFill>
              </a:rPr>
              <a:t>Argüero</a:t>
            </a:r>
            <a:r>
              <a:rPr lang="es-MX" altLang="es-MX" sz="1400" b="1" dirty="0">
                <a:solidFill>
                  <a:srgbClr val="00B050"/>
                </a:solidFill>
              </a:rPr>
              <a:t> R, Careaga G. </a:t>
            </a:r>
            <a:r>
              <a:rPr lang="es-MX" altLang="es-MX" sz="1400" b="1" dirty="0" err="1">
                <a:solidFill>
                  <a:srgbClr val="00B050"/>
                </a:solidFill>
              </a:rPr>
              <a:t>Rev</a:t>
            </a:r>
            <a:r>
              <a:rPr lang="es-MX" altLang="es-MX" sz="1400" b="1" dirty="0">
                <a:solidFill>
                  <a:srgbClr val="00B050"/>
                </a:solidFill>
              </a:rPr>
              <a:t> </a:t>
            </a:r>
            <a:r>
              <a:rPr lang="es-MX" altLang="es-MX" sz="1400" b="1" dirty="0" err="1">
                <a:solidFill>
                  <a:srgbClr val="00B050"/>
                </a:solidFill>
              </a:rPr>
              <a:t>Med</a:t>
            </a:r>
            <a:r>
              <a:rPr lang="es-MX" altLang="es-MX" sz="1400" b="1" dirty="0">
                <a:solidFill>
                  <a:srgbClr val="00B050"/>
                </a:solidFill>
              </a:rPr>
              <a:t> IMSS 1996;34:415-419</a:t>
            </a:r>
          </a:p>
          <a:p>
            <a:pPr eaLnBrk="1" hangingPunct="1"/>
            <a:r>
              <a:rPr lang="es-MX" altLang="es-MX" sz="1400" b="1" dirty="0" err="1">
                <a:solidFill>
                  <a:srgbClr val="00B050"/>
                </a:solidFill>
              </a:rPr>
              <a:t>Remme</a:t>
            </a:r>
            <a:r>
              <a:rPr lang="es-MX" altLang="es-MX" sz="1400" b="1" dirty="0">
                <a:solidFill>
                  <a:srgbClr val="00B050"/>
                </a:solidFill>
              </a:rPr>
              <a:t> WJ y cols. </a:t>
            </a:r>
            <a:r>
              <a:rPr lang="es-MX" altLang="es-MX" sz="1400" b="1" dirty="0" err="1">
                <a:solidFill>
                  <a:srgbClr val="00B050"/>
                </a:solidFill>
              </a:rPr>
              <a:t>Eur</a:t>
            </a:r>
            <a:r>
              <a:rPr lang="es-MX" altLang="es-MX" sz="1400" b="1" dirty="0">
                <a:solidFill>
                  <a:srgbClr val="00B050"/>
                </a:solidFill>
              </a:rPr>
              <a:t> Heart J 2001; 22: 1527-1560.</a:t>
            </a:r>
          </a:p>
          <a:p>
            <a:r>
              <a:rPr lang="es-ES" sz="1400" b="1" dirty="0">
                <a:solidFill>
                  <a:srgbClr val="00B050"/>
                </a:solidFill>
              </a:rPr>
              <a:t>Mancini D, Colombo PC. J Am Coll </a:t>
            </a:r>
            <a:r>
              <a:rPr lang="es-ES" sz="1400" b="1" dirty="0" err="1">
                <a:solidFill>
                  <a:srgbClr val="00B050"/>
                </a:solidFill>
              </a:rPr>
              <a:t>Cardiol</a:t>
            </a:r>
            <a:r>
              <a:rPr lang="es-ES" sz="1400" b="1" dirty="0">
                <a:solidFill>
                  <a:srgbClr val="00B050"/>
                </a:solidFill>
              </a:rPr>
              <a:t> 2015; 65: 2542–55.</a:t>
            </a:r>
            <a:endParaRPr lang="es-MX" sz="1400" dirty="0"/>
          </a:p>
        </p:txBody>
      </p:sp>
      <p:pic>
        <p:nvPicPr>
          <p:cNvPr id="19461" name="Picture 9" descr="ASISTV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648" y="3034748"/>
            <a:ext cx="1839720" cy="200330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LOGOS\LOGO-ANM.bmp">
            <a:extLst>
              <a:ext uri="{FF2B5EF4-FFF2-40B4-BE49-F238E27FC236}">
                <a16:creationId xmlns:a16="http://schemas.microsoft.com/office/drawing/2014/main" id="{3208FDD1-DBAF-4F2D-AB1F-CF5DE021D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BD958592-B89B-4008-B74D-8067C2F2845C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8 Imagen" descr="IMG_0313.jpg">
            <a:extLst>
              <a:ext uri="{FF2B5EF4-FFF2-40B4-BE49-F238E27FC236}">
                <a16:creationId xmlns:a16="http://schemas.microsoft.com/office/drawing/2014/main" id="{AD51E1C3-AEF8-4F37-ACA7-0F8066C87E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80397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C93C7C9-34D5-4413-8AF7-8B2120AFB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1170" y="4854239"/>
            <a:ext cx="2961362" cy="1665766"/>
          </a:xfrm>
          <a:ln w="38100">
            <a:solidFill>
              <a:srgbClr val="FF0000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A9B15D1-4159-437C-A622-0B4784558F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85" t="8325" r="1885" b="13092"/>
          <a:stretch/>
        </p:blipFill>
        <p:spPr>
          <a:xfrm>
            <a:off x="5460322" y="2912956"/>
            <a:ext cx="3222977" cy="18003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C16C3D59-9AED-42A8-9F76-CE8D5BC22B90}"/>
              </a:ext>
            </a:extLst>
          </p:cNvPr>
          <p:cNvSpPr/>
          <p:nvPr/>
        </p:nvSpPr>
        <p:spPr>
          <a:xfrm>
            <a:off x="1740156" y="1867240"/>
            <a:ext cx="53316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alt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HM-II como terapia de destino.</a:t>
            </a:r>
          </a:p>
          <a:p>
            <a:pPr algn="just"/>
            <a:r>
              <a:rPr lang="es-ES" alt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17 julio 2017. 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846D661-6CD6-4DC4-B03F-BA06450E01E0}"/>
              </a:ext>
            </a:extLst>
          </p:cNvPr>
          <p:cNvSpPr/>
          <p:nvPr/>
        </p:nvSpPr>
        <p:spPr>
          <a:xfrm>
            <a:off x="6224907" y="6335339"/>
            <a:ext cx="276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MX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Careaga G, y cols. 2017</a:t>
            </a:r>
            <a:endParaRPr lang="es-MX" dirty="0">
              <a:solidFill>
                <a:srgbClr val="00B050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BBA1B55-AFC2-4D43-9035-59A3EDA86A68}"/>
              </a:ext>
            </a:extLst>
          </p:cNvPr>
          <p:cNvSpPr/>
          <p:nvPr/>
        </p:nvSpPr>
        <p:spPr>
          <a:xfrm>
            <a:off x="1175257" y="3078693"/>
            <a:ext cx="319189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altLang="es-MX" b="1" dirty="0">
                <a:latin typeface="Arial" panose="020B0604020202020204" pitchFamily="34" charset="0"/>
                <a:cs typeface="Arial" panose="020B0604020202020204" pitchFamily="34" charset="0"/>
              </a:rPr>
              <a:t>Femenino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altLang="es-MX" b="1" dirty="0">
                <a:latin typeface="Arial" panose="020B0604020202020204" pitchFamily="34" charset="0"/>
                <a:cs typeface="Arial" panose="020B0604020202020204" pitchFamily="34" charset="0"/>
              </a:rPr>
              <a:t>68 años de edad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altLang="es-MX" b="1" dirty="0">
                <a:latin typeface="Arial" panose="020B0604020202020204" pitchFamily="34" charset="0"/>
                <a:cs typeface="Arial" panose="020B0604020202020204" pitchFamily="34" charset="0"/>
              </a:rPr>
              <a:t>CMI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Falla cardiaca refractaria</a:t>
            </a:r>
            <a:endParaRPr lang="es-MX" dirty="0"/>
          </a:p>
        </p:txBody>
      </p:sp>
      <p:pic>
        <p:nvPicPr>
          <p:cNvPr id="10" name="Picture 4" descr="F:\LOGOS\LOGO-ANM.bmp">
            <a:extLst>
              <a:ext uri="{FF2B5EF4-FFF2-40B4-BE49-F238E27FC236}">
                <a16:creationId xmlns:a16="http://schemas.microsoft.com/office/drawing/2014/main" id="{D914275D-6872-4638-B2BE-991C1B1CF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4892A41B-038B-4930-8BD5-592BD2F3A20D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8 Imagen" descr="IMG_0313.jpg">
            <a:extLst>
              <a:ext uri="{FF2B5EF4-FFF2-40B4-BE49-F238E27FC236}">
                <a16:creationId xmlns:a16="http://schemas.microsoft.com/office/drawing/2014/main" id="{73DBD9F1-7F28-401A-8C0F-CA370FA7B7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18077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AF8B6B6-8BA9-4608-85AC-43CECD9414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82" t="9082" r="5943" b="10724"/>
          <a:stretch/>
        </p:blipFill>
        <p:spPr>
          <a:xfrm>
            <a:off x="3277557" y="3550179"/>
            <a:ext cx="2464077" cy="186945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AF14232-1667-4D00-A729-20CAC0BAEC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28" t="36522" r="20886" b="30090"/>
          <a:stretch/>
        </p:blipFill>
        <p:spPr>
          <a:xfrm>
            <a:off x="6073289" y="4003154"/>
            <a:ext cx="2731899" cy="207942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C16C3D59-9AED-42A8-9F76-CE8D5BC22B90}"/>
              </a:ext>
            </a:extLst>
          </p:cNvPr>
          <p:cNvSpPr/>
          <p:nvPr/>
        </p:nvSpPr>
        <p:spPr>
          <a:xfrm>
            <a:off x="1740156" y="1867240"/>
            <a:ext cx="53316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alt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HM-II como terapia de destino.</a:t>
            </a:r>
          </a:p>
          <a:p>
            <a:pPr algn="just"/>
            <a:r>
              <a:rPr lang="es-ES" alt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17 julio 2017.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846D661-6CD6-4DC4-B03F-BA06450E01E0}"/>
              </a:ext>
            </a:extLst>
          </p:cNvPr>
          <p:cNvSpPr/>
          <p:nvPr/>
        </p:nvSpPr>
        <p:spPr>
          <a:xfrm>
            <a:off x="6224907" y="6335339"/>
            <a:ext cx="276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MX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Careaga G, y cols. 2017</a:t>
            </a:r>
            <a:endParaRPr lang="es-MX" dirty="0">
              <a:solidFill>
                <a:srgbClr val="00B050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5EB5E1C-87E3-4978-8FA6-F91E43057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36" y="2982351"/>
            <a:ext cx="2524039" cy="168269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9" name="Picture 4" descr="F:\LOGOS\LOGO-ANM.bmp">
            <a:extLst>
              <a:ext uri="{FF2B5EF4-FFF2-40B4-BE49-F238E27FC236}">
                <a16:creationId xmlns:a16="http://schemas.microsoft.com/office/drawing/2014/main" id="{E7D60509-3230-404B-9808-1CB90AB30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BBB1EA13-5A40-43B4-A933-FF15045D0E7B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8 Imagen" descr="IMG_0313.jpg">
            <a:extLst>
              <a:ext uri="{FF2B5EF4-FFF2-40B4-BE49-F238E27FC236}">
                <a16:creationId xmlns:a16="http://schemas.microsoft.com/office/drawing/2014/main" id="{453B19F3-3A92-4EEB-9C92-52942CAF69B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07695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C16C3D59-9AED-42A8-9F76-CE8D5BC22B90}"/>
              </a:ext>
            </a:extLst>
          </p:cNvPr>
          <p:cNvSpPr/>
          <p:nvPr/>
        </p:nvSpPr>
        <p:spPr>
          <a:xfrm>
            <a:off x="1740156" y="1867240"/>
            <a:ext cx="53316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alt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HM-III como terapia de destino.</a:t>
            </a:r>
          </a:p>
          <a:p>
            <a:pPr algn="just"/>
            <a:r>
              <a:rPr lang="es-ES" alt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20 junio 2018. 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846D661-6CD6-4DC4-B03F-BA06450E01E0}"/>
              </a:ext>
            </a:extLst>
          </p:cNvPr>
          <p:cNvSpPr/>
          <p:nvPr/>
        </p:nvSpPr>
        <p:spPr>
          <a:xfrm>
            <a:off x="6224907" y="6335339"/>
            <a:ext cx="276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MX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Careaga G, y cols. 2018</a:t>
            </a:r>
            <a:endParaRPr lang="es-MX" dirty="0">
              <a:solidFill>
                <a:srgbClr val="00B050"/>
              </a:solidFill>
            </a:endParaRPr>
          </a:p>
        </p:txBody>
      </p:sp>
      <p:pic>
        <p:nvPicPr>
          <p:cNvPr id="9" name="Picture 4" descr="F:\LOGOS\LOGO-ANM.bmp">
            <a:extLst>
              <a:ext uri="{FF2B5EF4-FFF2-40B4-BE49-F238E27FC236}">
                <a16:creationId xmlns:a16="http://schemas.microsoft.com/office/drawing/2014/main" id="{E7D60509-3230-404B-9808-1CB90AB30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BBB1EA13-5A40-43B4-A933-FF15045D0E7B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8 Imagen" descr="IMG_0313.jpg">
            <a:extLst>
              <a:ext uri="{FF2B5EF4-FFF2-40B4-BE49-F238E27FC236}">
                <a16:creationId xmlns:a16="http://schemas.microsoft.com/office/drawing/2014/main" id="{453B19F3-3A92-4EEB-9C92-52942CAF69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26618" r="27042" b="21126"/>
          <a:stretch/>
        </p:blipFill>
        <p:spPr>
          <a:xfrm rot="5400000">
            <a:off x="3844125" y="4696811"/>
            <a:ext cx="1854556" cy="179183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7854" r="25240" b="10591"/>
          <a:stretch/>
        </p:blipFill>
        <p:spPr>
          <a:xfrm rot="5400000">
            <a:off x="6634284" y="2778978"/>
            <a:ext cx="1943538" cy="201380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46" y="2888087"/>
            <a:ext cx="2820473" cy="211535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0" name="19 Rectángulo"/>
          <p:cNvSpPr/>
          <p:nvPr/>
        </p:nvSpPr>
        <p:spPr>
          <a:xfrm>
            <a:off x="3952569" y="3337979"/>
            <a:ext cx="24739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itchFamily="2" charset="2"/>
              <a:buChar char="Ø"/>
            </a:pPr>
            <a:r>
              <a:rPr lang="es-ES" altLang="es-MX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Masculino 58 a.</a:t>
            </a:r>
          </a:p>
          <a:p>
            <a:pPr marL="342900" lvl="0" indent="-342900" algn="just">
              <a:buFont typeface="Wingdings" pitchFamily="2" charset="2"/>
              <a:buChar char="Ø"/>
            </a:pPr>
            <a:r>
              <a:rPr lang="es-ES" altLang="es-MX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CMD.</a:t>
            </a:r>
          </a:p>
          <a:p>
            <a:pPr marL="342900" lvl="0" indent="-342900" algn="just">
              <a:buFont typeface="Wingdings" pitchFamily="2" charset="2"/>
              <a:buChar char="Ø"/>
            </a:pPr>
            <a:r>
              <a:rPr lang="es-ES" altLang="es-MX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O-</a:t>
            </a:r>
          </a:p>
        </p:txBody>
      </p:sp>
    </p:spTree>
    <p:extLst>
      <p:ext uri="{BB962C8B-B14F-4D97-AF65-F5344CB8AC3E}">
        <p14:creationId xmlns:p14="http://schemas.microsoft.com/office/powerpoint/2010/main" val="4278482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756451" y="2152441"/>
            <a:ext cx="589721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MODELO EXPERIMENTAL DE  TRASPLANTE HETEROTOPICO PARA EVALUAR EL EFECTO DE TRES ESQUEMAS DIFERENTES DE INMUNOSUPRESION CON DEXTRAN 70</a:t>
            </a: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4099680" y="5949294"/>
            <a:ext cx="4707827" cy="415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75000"/>
              </a:lnSpc>
            </a:pPr>
            <a:r>
              <a:rPr lang="es-MX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Careaga G. Argüero R. </a:t>
            </a:r>
            <a:r>
              <a:rPr lang="es-MX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</a:t>
            </a:r>
            <a:r>
              <a:rPr lang="es-MX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es-MX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 2000; 31: 37-41</a:t>
            </a:r>
            <a:r>
              <a:rPr lang="es-MX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6" name="Picture 5" descr="msotw9_temp0"/>
          <p:cNvPicPr>
            <a:picLocks noChangeAspect="1" noChangeArrowheads="1"/>
          </p:cNvPicPr>
          <p:nvPr/>
        </p:nvPicPr>
        <p:blipFill>
          <a:blip r:embed="rId4" cstate="print">
            <a:lum bright="6000" contrast="30000"/>
          </a:blip>
          <a:srcRect/>
          <a:stretch>
            <a:fillRect/>
          </a:stretch>
        </p:blipFill>
        <p:spPr bwMode="auto">
          <a:xfrm>
            <a:off x="3809168" y="3461660"/>
            <a:ext cx="1800225" cy="120015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</p:spPr>
      </p:pic>
      <p:graphicFrame>
        <p:nvGraphicFramePr>
          <p:cNvPr id="24582" name="Object 6"/>
          <p:cNvGraphicFramePr>
            <a:graphicFrameLocks noChangeAspect="1"/>
          </p:cNvGraphicFramePr>
          <p:nvPr>
            <p:extLst/>
          </p:nvPr>
        </p:nvGraphicFramePr>
        <p:xfrm>
          <a:off x="6426958" y="3432669"/>
          <a:ext cx="1494342" cy="2215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Fotografía de Photo Editor" r:id="rId5" imgW="4933333" imgH="7790476" progId="">
                  <p:embed/>
                </p:oleObj>
              </mc:Choice>
              <mc:Fallback>
                <p:oleObj name="Fotografía de Photo Editor" r:id="rId5" imgW="4933333" imgH="7790476" progId="">
                  <p:embed/>
                  <p:pic>
                    <p:nvPicPr>
                      <p:cNvPr id="2458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6958" y="3432669"/>
                        <a:ext cx="1494342" cy="2215564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2"/>
          <p:cNvGraphicFramePr>
            <a:graphicFrameLocks noChangeAspect="1"/>
          </p:cNvGraphicFramePr>
          <p:nvPr>
            <p:extLst/>
          </p:nvPr>
        </p:nvGraphicFramePr>
        <p:xfrm>
          <a:off x="345134" y="2131098"/>
          <a:ext cx="1152128" cy="1705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Fotografía de Photo Editor" r:id="rId7" imgW="5047619" imgH="7478169" progId="MSPhotoEd.3">
                  <p:embed/>
                </p:oleObj>
              </mc:Choice>
              <mc:Fallback>
                <p:oleObj name="Fotografía de Photo Editor" r:id="rId7" imgW="5047619" imgH="7478169" progId="MSPhotoEd.3">
                  <p:embed/>
                  <p:pic>
                    <p:nvPicPr>
                      <p:cNvPr id="1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134" y="2131098"/>
                        <a:ext cx="1152128" cy="170535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6" t="5614" r="5053" b="4414"/>
          <a:stretch/>
        </p:blipFill>
        <p:spPr>
          <a:xfrm>
            <a:off x="1252453" y="4220623"/>
            <a:ext cx="1166485" cy="171541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0" name="Picture 4" descr="F:\LOGOS\LOGO-ANM.bmp">
            <a:extLst>
              <a:ext uri="{FF2B5EF4-FFF2-40B4-BE49-F238E27FC236}">
                <a16:creationId xmlns:a16="http://schemas.microsoft.com/office/drawing/2014/main" id="{B78B07CF-2580-4373-BB66-FBCAEE1E9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D8CB4598-A7D9-4872-84CB-7668C58E9A64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8 Imagen" descr="IMG_0313.jpg">
            <a:extLst>
              <a:ext uri="{FF2B5EF4-FFF2-40B4-BE49-F238E27FC236}">
                <a16:creationId xmlns:a16="http://schemas.microsoft.com/office/drawing/2014/main" id="{6B866482-09E7-42DA-B040-BB90C4896D5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190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2 Marcador de contenido">
            <a:extLst>
              <a:ext uri="{FF2B5EF4-FFF2-40B4-BE49-F238E27FC236}">
                <a16:creationId xmlns:a16="http://schemas.microsoft.com/office/drawing/2014/main" id="{43B95EBF-32B7-4006-8D00-6FC71E4EA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542" y="2276475"/>
            <a:ext cx="4089851" cy="1800225"/>
          </a:xfrm>
        </p:spPr>
        <p:txBody>
          <a:bodyPr>
            <a:noAutofit/>
          </a:bodyPr>
          <a:lstStyle/>
          <a:p>
            <a:pPr eaLnBrk="1" fontAlgn="auto" hangingPunct="1">
              <a:lnSpc>
                <a:spcPct val="10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s-MX" sz="1400" b="1" dirty="0">
                <a:latin typeface="Arial" charset="0"/>
                <a:cs typeface="Arial" charset="0"/>
              </a:rPr>
              <a:t>Logros:</a:t>
            </a:r>
          </a:p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s-MX" sz="1400" dirty="0">
                <a:latin typeface="Arial" charset="0"/>
                <a:cs typeface="Arial" charset="0"/>
              </a:rPr>
              <a:t>Experiencia</a:t>
            </a:r>
          </a:p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s-MX" sz="1400" dirty="0">
                <a:latin typeface="Arial" charset="0"/>
                <a:cs typeface="Arial" charset="0"/>
              </a:rPr>
              <a:t>Motivación</a:t>
            </a:r>
          </a:p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s-MX" sz="1400" dirty="0">
                <a:latin typeface="Arial" charset="0"/>
                <a:cs typeface="Arial" charset="0"/>
              </a:rPr>
              <a:t>Resultados equiparables a los internacionales</a:t>
            </a:r>
          </a:p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s-MX" sz="1400" dirty="0">
                <a:latin typeface="Arial" charset="0"/>
                <a:cs typeface="Arial" charset="0"/>
              </a:rPr>
              <a:t>Nuevas opciones de tratamiento</a:t>
            </a:r>
          </a:p>
        </p:txBody>
      </p:sp>
      <p:sp>
        <p:nvSpPr>
          <p:cNvPr id="51204" name="3 Rectángulo">
            <a:extLst>
              <a:ext uri="{FF2B5EF4-FFF2-40B4-BE49-F238E27FC236}">
                <a16:creationId xmlns:a16="http://schemas.microsoft.com/office/drawing/2014/main" id="{4FAB655E-5A69-4102-8693-63A120889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6259513"/>
            <a:ext cx="2159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s-MX" altLang="es-MX" sz="1400" b="1" dirty="0">
                <a:solidFill>
                  <a:srgbClr val="00B050"/>
                </a:solidFill>
              </a:rPr>
              <a:t>Careaga G y </a:t>
            </a:r>
            <a:r>
              <a:rPr lang="es-MX" altLang="es-MX" sz="1400" b="1" dirty="0" err="1">
                <a:solidFill>
                  <a:srgbClr val="00B050"/>
                </a:solidFill>
              </a:rPr>
              <a:t>cols</a:t>
            </a:r>
            <a:r>
              <a:rPr lang="es-MX" altLang="es-MX" sz="1400" b="1" dirty="0">
                <a:solidFill>
                  <a:srgbClr val="00B050"/>
                </a:solidFill>
              </a:rPr>
              <a:t> 2018</a:t>
            </a:r>
          </a:p>
        </p:txBody>
      </p:sp>
      <p:pic>
        <p:nvPicPr>
          <p:cNvPr id="51206" name="7 Imagen" descr="EQUIPO-TXCOR.jpg">
            <a:extLst>
              <a:ext uri="{FF2B5EF4-FFF2-40B4-BE49-F238E27FC236}">
                <a16:creationId xmlns:a16="http://schemas.microsoft.com/office/drawing/2014/main" id="{F1A278FA-8AFD-47AE-925B-974E5838B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4" y="4386863"/>
            <a:ext cx="3566210" cy="199184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7" name="8 Imagen" descr="mike14.JPG">
            <a:extLst>
              <a:ext uri="{FF2B5EF4-FFF2-40B4-BE49-F238E27FC236}">
                <a16:creationId xmlns:a16="http://schemas.microsoft.com/office/drawing/2014/main" id="{3A0E2236-F2DC-4E53-8BBE-85E791BC78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9" t="5907" r="3322"/>
          <a:stretch>
            <a:fillRect/>
          </a:stretch>
        </p:blipFill>
        <p:spPr bwMode="auto">
          <a:xfrm>
            <a:off x="6740703" y="4338645"/>
            <a:ext cx="2032675" cy="179082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LOGOS\LOGO-ANM.bmp">
            <a:extLst>
              <a:ext uri="{FF2B5EF4-FFF2-40B4-BE49-F238E27FC236}">
                <a16:creationId xmlns:a16="http://schemas.microsoft.com/office/drawing/2014/main" id="{EBC5378E-919B-48FE-A3BF-4194F26CF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8 Imagen" descr="IMG_0313.jpg">
            <a:extLst>
              <a:ext uri="{FF2B5EF4-FFF2-40B4-BE49-F238E27FC236}">
                <a16:creationId xmlns:a16="http://schemas.microsoft.com/office/drawing/2014/main" id="{61F08F86-CEF5-453E-9D9F-66BF334EF1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9B42BD05-E978-4BB4-B1CC-769F78E7C0DE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1" b="7606"/>
          <a:stretch/>
        </p:blipFill>
        <p:spPr>
          <a:xfrm>
            <a:off x="4848268" y="2028411"/>
            <a:ext cx="1616904" cy="253408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386013"/>
            <a:ext cx="8229600" cy="3297335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/>
          <a:p>
            <a:pPr marL="448056" indent="-384048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2100" dirty="0">
                <a:latin typeface="Arial" panose="020B0604020202020204" pitchFamily="34" charset="0"/>
                <a:cs typeface="Arial" pitchFamily="34" charset="0"/>
              </a:rPr>
              <a:t>La enfermedades crónicas no transmisibles han incrementado</a:t>
            </a:r>
          </a:p>
          <a:p>
            <a:pPr marL="448056" indent="-384048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2100" dirty="0">
                <a:latin typeface="Arial" panose="020B0604020202020204" pitchFamily="34" charset="0"/>
                <a:cs typeface="Arial" pitchFamily="34" charset="0"/>
              </a:rPr>
              <a:t>su frecuencia en todo el mundo.</a:t>
            </a:r>
          </a:p>
          <a:p>
            <a:pPr marL="448056" indent="-384048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s-MX" sz="2100" dirty="0">
                <a:latin typeface="Arial" panose="020B0604020202020204" pitchFamily="34" charset="0"/>
                <a:cs typeface="Arial" pitchFamily="34" charset="0"/>
              </a:rPr>
              <a:t>Aproximadamente 400,000 a 600,000 casos nuevos por año de cardiopatía isquémica en Estados Unidos.</a:t>
            </a:r>
          </a:p>
          <a:p>
            <a:pPr marL="448056" indent="-384048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s-MX" sz="2100" dirty="0">
                <a:latin typeface="Arial" panose="020B0604020202020204" pitchFamily="34" charset="0"/>
                <a:cs typeface="Arial" pitchFamily="34" charset="0"/>
              </a:rPr>
              <a:t>Los pacientes  diabéticos (tienen más riesgo de desarrollar isquemia periférica), pueden llegar a 30,000,000 en Europa.</a:t>
            </a:r>
          </a:p>
          <a:p>
            <a:pPr marL="448056" indent="-384048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s-MX" sz="2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México: uno de cada seis adultos es diabético. Las tasas de sobrepeso y obesidad de la población adulta incrementaron en doce años (2000-2012), de 62.3% a 71.3%. Uno de cada tres niños  tiene sobrepeso. Somos el segundo país con mayor sobrepeso en la OCDE. </a:t>
            </a:r>
            <a:endParaRPr lang="es-MX" sz="2100" dirty="0">
              <a:latin typeface="Arial" panose="020B0604020202020204" pitchFamily="34" charset="0"/>
              <a:cs typeface="Arial" pitchFamily="34" charset="0"/>
            </a:endParaRPr>
          </a:p>
          <a:p>
            <a:pPr marL="448056" indent="-384048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20" name="3 Rectángulo"/>
          <p:cNvSpPr>
            <a:spLocks noChangeArrowheads="1"/>
          </p:cNvSpPr>
          <p:nvPr/>
        </p:nvSpPr>
        <p:spPr bwMode="auto">
          <a:xfrm>
            <a:off x="3944230" y="5757129"/>
            <a:ext cx="4857750" cy="79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s-MX" altLang="es-MX" sz="1200" b="1" dirty="0">
                <a:solidFill>
                  <a:srgbClr val="00B050"/>
                </a:solidFill>
              </a:rPr>
              <a:t>Roche R y cols. Expert </a:t>
            </a:r>
            <a:r>
              <a:rPr lang="es-MX" altLang="es-MX" sz="1200" b="1" dirty="0" err="1">
                <a:solidFill>
                  <a:srgbClr val="00B050"/>
                </a:solidFill>
              </a:rPr>
              <a:t>Opin</a:t>
            </a:r>
            <a:r>
              <a:rPr lang="es-MX" altLang="es-MX" sz="1200" b="1" dirty="0">
                <a:solidFill>
                  <a:srgbClr val="00B050"/>
                </a:solidFill>
              </a:rPr>
              <a:t> </a:t>
            </a:r>
            <a:r>
              <a:rPr lang="es-MX" altLang="es-MX" sz="1200" b="1" dirty="0" err="1">
                <a:solidFill>
                  <a:srgbClr val="00B050"/>
                </a:solidFill>
              </a:rPr>
              <a:t>Biol</a:t>
            </a:r>
            <a:r>
              <a:rPr lang="es-MX" altLang="es-MX" sz="1200" b="1" dirty="0">
                <a:solidFill>
                  <a:srgbClr val="00B050"/>
                </a:solidFill>
              </a:rPr>
              <a:t> </a:t>
            </a:r>
            <a:r>
              <a:rPr lang="es-MX" altLang="es-MX" sz="1200" b="1" dirty="0" err="1">
                <a:solidFill>
                  <a:srgbClr val="00B050"/>
                </a:solidFill>
              </a:rPr>
              <a:t>Ther</a:t>
            </a:r>
            <a:r>
              <a:rPr lang="es-MX" altLang="es-MX" sz="1200" b="1" dirty="0">
                <a:solidFill>
                  <a:srgbClr val="00B050"/>
                </a:solidFill>
              </a:rPr>
              <a:t> 2007; 7:791-798</a:t>
            </a:r>
          </a:p>
          <a:p>
            <a:pPr>
              <a:spcBef>
                <a:spcPct val="20000"/>
              </a:spcBef>
            </a:pPr>
            <a:r>
              <a:rPr lang="es-MX" sz="1200" b="1" dirty="0">
                <a:solidFill>
                  <a:srgbClr val="00B050"/>
                </a:solidFill>
              </a:rPr>
              <a:t>OECD </a:t>
            </a:r>
            <a:r>
              <a:rPr lang="es-MX" sz="1200" b="1" dirty="0" err="1">
                <a:solidFill>
                  <a:srgbClr val="00B050"/>
                </a:solidFill>
              </a:rPr>
              <a:t>Reviews</a:t>
            </a:r>
            <a:r>
              <a:rPr lang="es-MX" sz="1200" b="1" dirty="0">
                <a:solidFill>
                  <a:srgbClr val="00B050"/>
                </a:solidFill>
              </a:rPr>
              <a:t> </a:t>
            </a:r>
            <a:r>
              <a:rPr lang="es-MX" sz="1200" b="1" dirty="0" err="1">
                <a:solidFill>
                  <a:srgbClr val="00B050"/>
                </a:solidFill>
              </a:rPr>
              <a:t>of</a:t>
            </a:r>
            <a:r>
              <a:rPr lang="es-MX" sz="1200" b="1" dirty="0">
                <a:solidFill>
                  <a:srgbClr val="00B050"/>
                </a:solidFill>
              </a:rPr>
              <a:t> </a:t>
            </a:r>
            <a:r>
              <a:rPr lang="es-MX" sz="1200" b="1" dirty="0" err="1">
                <a:solidFill>
                  <a:srgbClr val="00B050"/>
                </a:solidFill>
              </a:rPr>
              <a:t>Health</a:t>
            </a:r>
            <a:r>
              <a:rPr lang="es-MX" sz="1200" b="1" dirty="0">
                <a:solidFill>
                  <a:srgbClr val="00B050"/>
                </a:solidFill>
              </a:rPr>
              <a:t> </a:t>
            </a:r>
            <a:r>
              <a:rPr lang="es-MX" sz="1200" b="1" dirty="0" err="1">
                <a:solidFill>
                  <a:srgbClr val="00B050"/>
                </a:solidFill>
              </a:rPr>
              <a:t>Care</a:t>
            </a:r>
            <a:r>
              <a:rPr lang="es-MX" sz="1200" b="1" dirty="0">
                <a:solidFill>
                  <a:srgbClr val="00B050"/>
                </a:solidFill>
              </a:rPr>
              <a:t> </a:t>
            </a:r>
            <a:r>
              <a:rPr lang="es-MX" sz="1200" b="1" dirty="0" err="1">
                <a:solidFill>
                  <a:srgbClr val="00B050"/>
                </a:solidFill>
              </a:rPr>
              <a:t>System</a:t>
            </a:r>
            <a:r>
              <a:rPr lang="es-MX" sz="1200" b="1" dirty="0">
                <a:solidFill>
                  <a:srgbClr val="00B050"/>
                </a:solidFill>
              </a:rPr>
              <a:t>: </a:t>
            </a:r>
            <a:r>
              <a:rPr lang="es-MX" sz="1200" b="1" dirty="0" err="1">
                <a:solidFill>
                  <a:srgbClr val="00B050"/>
                </a:solidFill>
              </a:rPr>
              <a:t>Mexico</a:t>
            </a:r>
            <a:endParaRPr lang="es-MX" sz="1200" b="1" dirty="0">
              <a:solidFill>
                <a:srgbClr val="00B050"/>
              </a:solidFill>
            </a:endParaRPr>
          </a:p>
          <a:p>
            <a:pPr>
              <a:spcBef>
                <a:spcPct val="20000"/>
              </a:spcBef>
            </a:pPr>
            <a:r>
              <a:rPr lang="es-MX" sz="1200" b="1" dirty="0">
                <a:solidFill>
                  <a:srgbClr val="00B050"/>
                </a:solidFill>
              </a:rPr>
              <a:t>2016 http://dx.doi.org/10.1787//9789264230491-en</a:t>
            </a:r>
            <a:r>
              <a:rPr lang="es-MX" sz="1600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8" name="Picture 4" descr="F:\LOGOS\LOGO-ANM.bmp">
            <a:extLst>
              <a:ext uri="{FF2B5EF4-FFF2-40B4-BE49-F238E27FC236}">
                <a16:creationId xmlns:a16="http://schemas.microsoft.com/office/drawing/2014/main" id="{A2DE8F94-5220-46B6-B61C-3152C936B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0552DD8E-0750-42E2-998A-9F33525FF8AD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8 Imagen" descr="IMG_0313.jpg">
            <a:extLst>
              <a:ext uri="{FF2B5EF4-FFF2-40B4-BE49-F238E27FC236}">
                <a16:creationId xmlns:a16="http://schemas.microsoft.com/office/drawing/2014/main" id="{DE3F995C-13BC-40D7-BB44-464D4E9400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89926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0" descr="15 aniversario T de C 027"/>
          <p:cNvPicPr>
            <a:picLocks noChangeAspect="1" noChangeArrowheads="1"/>
          </p:cNvPicPr>
          <p:nvPr/>
        </p:nvPicPr>
        <p:blipFill rotWithShape="1">
          <a:blip r:embed="rId3" cstate="print"/>
          <a:srcRect l="14760" t="19626" r="32156"/>
          <a:stretch/>
        </p:blipFill>
        <p:spPr bwMode="auto">
          <a:xfrm>
            <a:off x="290958" y="4906028"/>
            <a:ext cx="1458729" cy="1654908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8" name="4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4" b="18551"/>
          <a:stretch/>
        </p:blipFill>
        <p:spPr>
          <a:xfrm>
            <a:off x="2095029" y="2200081"/>
            <a:ext cx="5914889" cy="350677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Picture 4" descr="F:\LOGOS\LOGO-ANM.bmp">
            <a:extLst>
              <a:ext uri="{FF2B5EF4-FFF2-40B4-BE49-F238E27FC236}">
                <a16:creationId xmlns:a16="http://schemas.microsoft.com/office/drawing/2014/main" id="{631793F6-0C23-47BA-AA80-4A17D15D9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1DB26262-D172-4B97-A6AE-ED0055FB6746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8 Imagen" descr="IMG_0313.jpg">
            <a:extLst>
              <a:ext uri="{FF2B5EF4-FFF2-40B4-BE49-F238E27FC236}">
                <a16:creationId xmlns:a16="http://schemas.microsoft.com/office/drawing/2014/main" id="{33AECA68-3F64-42DE-96E1-45BA7CD78C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6809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8790" y="2054598"/>
            <a:ext cx="5895244" cy="3032557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448056" indent="-384048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>
                <a:latin typeface="Arial" pitchFamily="34" charset="0"/>
                <a:cs typeface="Arial" pitchFamily="34" charset="0"/>
              </a:rPr>
              <a:t>Cuando las enfermedades crónicas no transmisibles se</a:t>
            </a:r>
          </a:p>
          <a:p>
            <a:pPr marL="448056" indent="-384048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>
                <a:latin typeface="Arial" pitchFamily="34" charset="0"/>
                <a:cs typeface="Arial" pitchFamily="34" charset="0"/>
              </a:rPr>
              <a:t>encuentran en etapa terminal habitualmente la única</a:t>
            </a:r>
          </a:p>
          <a:p>
            <a:pPr marL="448056" indent="-384048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>
                <a:latin typeface="Arial" pitchFamily="34" charset="0"/>
                <a:cs typeface="Arial" pitchFamily="34" charset="0"/>
              </a:rPr>
              <a:t>terapéutica es la sustitución funcional con dispositivos</a:t>
            </a:r>
          </a:p>
          <a:p>
            <a:pPr marL="448056" indent="-384048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>
                <a:latin typeface="Arial" pitchFamily="34" charset="0"/>
                <a:cs typeface="Arial" pitchFamily="34" charset="0"/>
              </a:rPr>
              <a:t>Mecánicos (hemodiálisis, ECMO, soporte ventricular,</a:t>
            </a:r>
          </a:p>
          <a:p>
            <a:pPr marL="448056" indent="-384048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 err="1">
                <a:latin typeface="Arial" pitchFamily="34" charset="0"/>
                <a:cs typeface="Arial" pitchFamily="34" charset="0"/>
              </a:rPr>
              <a:t>etc</a:t>
            </a:r>
            <a:r>
              <a:rPr lang="es-MX" sz="1800" dirty="0">
                <a:latin typeface="Arial" pitchFamily="34" charset="0"/>
                <a:cs typeface="Arial" pitchFamily="34" charset="0"/>
              </a:rPr>
              <a:t>), o reemplazar el órgano enfermo mediante el</a:t>
            </a:r>
          </a:p>
          <a:p>
            <a:pPr marL="448056" indent="-384048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>
                <a:latin typeface="Arial" pitchFamily="34" charset="0"/>
                <a:cs typeface="Arial" pitchFamily="34" charset="0"/>
              </a:rPr>
              <a:t>trasplante. </a:t>
            </a:r>
          </a:p>
          <a:p>
            <a:pPr marL="448056" indent="-384048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La limitante es el recurso tecnológico o la falta de</a:t>
            </a:r>
          </a:p>
          <a:p>
            <a:pPr marL="448056" indent="-384048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1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donadores.</a:t>
            </a:r>
          </a:p>
          <a:p>
            <a:pPr marL="448056" indent="-384048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MX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8" name="3 Rectángulo"/>
          <p:cNvSpPr>
            <a:spLocks noChangeArrowheads="1"/>
          </p:cNvSpPr>
          <p:nvPr/>
        </p:nvSpPr>
        <p:spPr bwMode="auto">
          <a:xfrm>
            <a:off x="4465638" y="5400675"/>
            <a:ext cx="4643437" cy="116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s-MX" altLang="es-MX" sz="1200" b="1" dirty="0">
                <a:solidFill>
                  <a:srgbClr val="00B050"/>
                </a:solidFill>
              </a:rPr>
              <a:t>Al-</a:t>
            </a:r>
            <a:r>
              <a:rPr lang="es-MX" altLang="es-MX" sz="1200" b="1" dirty="0" err="1">
                <a:solidFill>
                  <a:srgbClr val="00B050"/>
                </a:solidFill>
              </a:rPr>
              <a:t>Khaldi</a:t>
            </a:r>
            <a:r>
              <a:rPr lang="es-MX" altLang="es-MX" sz="1200" b="1" dirty="0">
                <a:solidFill>
                  <a:srgbClr val="00B050"/>
                </a:solidFill>
              </a:rPr>
              <a:t> A, </a:t>
            </a:r>
            <a:r>
              <a:rPr lang="es-MX" altLang="es-MX" sz="1200" b="1" dirty="0" err="1">
                <a:solidFill>
                  <a:srgbClr val="00B050"/>
                </a:solidFill>
              </a:rPr>
              <a:t>Chiu</a:t>
            </a:r>
            <a:r>
              <a:rPr lang="es-MX" altLang="es-MX" sz="1200" b="1" dirty="0">
                <a:solidFill>
                  <a:srgbClr val="00B050"/>
                </a:solidFill>
              </a:rPr>
              <a:t> RCJ. En: Franco KL, </a:t>
            </a:r>
            <a:r>
              <a:rPr lang="es-MX" altLang="es-MX" sz="1200" b="1" dirty="0" err="1">
                <a:solidFill>
                  <a:srgbClr val="00B050"/>
                </a:solidFill>
              </a:rPr>
              <a:t>Verrier</a:t>
            </a:r>
            <a:r>
              <a:rPr lang="es-MX" altLang="es-MX" sz="1200" b="1" dirty="0">
                <a:solidFill>
                  <a:srgbClr val="00B050"/>
                </a:solidFill>
              </a:rPr>
              <a:t> ED</a:t>
            </a:r>
          </a:p>
          <a:p>
            <a:pPr eaLnBrk="1" hangingPunct="1">
              <a:spcBef>
                <a:spcPct val="20000"/>
              </a:spcBef>
            </a:pPr>
            <a:r>
              <a:rPr lang="es-MX" altLang="es-MX" sz="1200" b="1" dirty="0">
                <a:solidFill>
                  <a:srgbClr val="00B050"/>
                </a:solidFill>
              </a:rPr>
              <a:t>eds. </a:t>
            </a:r>
            <a:r>
              <a:rPr lang="es-MX" altLang="es-MX" sz="1200" b="1" dirty="0" err="1">
                <a:solidFill>
                  <a:srgbClr val="00B050"/>
                </a:solidFill>
              </a:rPr>
              <a:t>Advanced</a:t>
            </a:r>
            <a:r>
              <a:rPr lang="es-MX" altLang="es-MX" sz="1200" b="1" dirty="0">
                <a:solidFill>
                  <a:srgbClr val="00B050"/>
                </a:solidFill>
              </a:rPr>
              <a:t> </a:t>
            </a:r>
            <a:r>
              <a:rPr lang="es-MX" altLang="es-MX" sz="1200" b="1" dirty="0" err="1">
                <a:solidFill>
                  <a:srgbClr val="00B050"/>
                </a:solidFill>
              </a:rPr>
              <a:t>Therapy</a:t>
            </a:r>
            <a:r>
              <a:rPr lang="es-MX" altLang="es-MX" sz="1200" b="1" dirty="0">
                <a:solidFill>
                  <a:srgbClr val="00B050"/>
                </a:solidFill>
              </a:rPr>
              <a:t> in </a:t>
            </a:r>
            <a:r>
              <a:rPr lang="es-MX" altLang="es-MX" sz="1200" b="1" dirty="0" err="1">
                <a:solidFill>
                  <a:srgbClr val="00B050"/>
                </a:solidFill>
              </a:rPr>
              <a:t>Cardiac</a:t>
            </a:r>
            <a:r>
              <a:rPr lang="es-MX" altLang="es-MX" sz="1200" b="1" dirty="0">
                <a:solidFill>
                  <a:srgbClr val="00B050"/>
                </a:solidFill>
              </a:rPr>
              <a:t> </a:t>
            </a:r>
            <a:r>
              <a:rPr lang="es-MX" altLang="es-MX" sz="1200" b="1" dirty="0" err="1">
                <a:solidFill>
                  <a:srgbClr val="00B050"/>
                </a:solidFill>
              </a:rPr>
              <a:t>Surgery</a:t>
            </a:r>
            <a:r>
              <a:rPr lang="es-MX" altLang="es-MX" sz="1200" b="1" dirty="0">
                <a:solidFill>
                  <a:srgbClr val="00B050"/>
                </a:solidFill>
              </a:rPr>
              <a:t>. BC</a:t>
            </a:r>
          </a:p>
          <a:p>
            <a:pPr eaLnBrk="1" hangingPunct="1">
              <a:spcBef>
                <a:spcPct val="20000"/>
              </a:spcBef>
            </a:pPr>
            <a:r>
              <a:rPr lang="es-MX" altLang="es-MX" sz="1200" b="1" dirty="0" err="1">
                <a:solidFill>
                  <a:srgbClr val="00B050"/>
                </a:solidFill>
              </a:rPr>
              <a:t>Decker</a:t>
            </a:r>
            <a:r>
              <a:rPr lang="es-MX" altLang="es-MX" sz="1200" b="1" dirty="0">
                <a:solidFill>
                  <a:srgbClr val="00B050"/>
                </a:solidFill>
              </a:rPr>
              <a:t> Inc. Londres. 2003, pp. 617-627.</a:t>
            </a:r>
          </a:p>
          <a:p>
            <a:pPr eaLnBrk="1" hangingPunct="1">
              <a:spcBef>
                <a:spcPct val="20000"/>
              </a:spcBef>
            </a:pPr>
            <a:r>
              <a:rPr lang="es-MX" altLang="es-MX" sz="1200" b="1" dirty="0" err="1">
                <a:solidFill>
                  <a:srgbClr val="00B050"/>
                </a:solidFill>
              </a:rPr>
              <a:t>Argüero</a:t>
            </a:r>
            <a:r>
              <a:rPr lang="es-MX" altLang="es-MX" sz="1200" b="1" dirty="0">
                <a:solidFill>
                  <a:srgbClr val="00B050"/>
                </a:solidFill>
              </a:rPr>
              <a:t> R, Castaño R, Careaga G ,Garrido M.</a:t>
            </a:r>
          </a:p>
          <a:p>
            <a:pPr eaLnBrk="1" hangingPunct="1">
              <a:spcBef>
                <a:spcPct val="20000"/>
              </a:spcBef>
            </a:pPr>
            <a:r>
              <a:rPr lang="es-MX" altLang="es-MX" sz="1200" b="1" dirty="0" err="1">
                <a:solidFill>
                  <a:srgbClr val="00B050"/>
                </a:solidFill>
              </a:rPr>
              <a:t>Rev</a:t>
            </a:r>
            <a:r>
              <a:rPr lang="es-MX" altLang="es-MX" sz="1200" b="1" dirty="0">
                <a:solidFill>
                  <a:srgbClr val="00B050"/>
                </a:solidFill>
              </a:rPr>
              <a:t> </a:t>
            </a:r>
            <a:r>
              <a:rPr lang="es-MX" altLang="es-MX" sz="1200" b="1" dirty="0" err="1">
                <a:solidFill>
                  <a:srgbClr val="00B050"/>
                </a:solidFill>
              </a:rPr>
              <a:t>Med</a:t>
            </a:r>
            <a:r>
              <a:rPr lang="es-MX" altLang="es-MX" sz="1200" b="1" dirty="0">
                <a:solidFill>
                  <a:srgbClr val="00B050"/>
                </a:solidFill>
              </a:rPr>
              <a:t> IMSS (</a:t>
            </a:r>
            <a:r>
              <a:rPr lang="es-MX" altLang="es-MX" sz="1200" b="1" dirty="0" err="1">
                <a:solidFill>
                  <a:srgbClr val="00B050"/>
                </a:solidFill>
              </a:rPr>
              <a:t>Mex</a:t>
            </a:r>
            <a:r>
              <a:rPr lang="es-MX" altLang="es-MX" sz="1200" b="1" dirty="0">
                <a:solidFill>
                  <a:srgbClr val="00B050"/>
                </a:solidFill>
              </a:rPr>
              <a:t>) 1995;33:207-211.</a:t>
            </a:r>
          </a:p>
        </p:txBody>
      </p:sp>
      <p:pic>
        <p:nvPicPr>
          <p:cNvPr id="11269" name="Picture 6" descr="LOTE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034" y="2318979"/>
            <a:ext cx="2722033" cy="1748196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LOGOS\LOGO-ANM.bmp">
            <a:extLst>
              <a:ext uri="{FF2B5EF4-FFF2-40B4-BE49-F238E27FC236}">
                <a16:creationId xmlns:a16="http://schemas.microsoft.com/office/drawing/2014/main" id="{6EF54297-2ED5-4BDB-82E9-6C8510951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B012916C-463C-453F-9EF4-EAA1C55A5379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8 Imagen" descr="IMG_0313.jpg">
            <a:extLst>
              <a:ext uri="{FF2B5EF4-FFF2-40B4-BE49-F238E27FC236}">
                <a16:creationId xmlns:a16="http://schemas.microsoft.com/office/drawing/2014/main" id="{E7057DDA-A8F0-48AA-8CBD-E9240936F7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479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2 Marcador de contenido"/>
          <p:cNvSpPr>
            <a:spLocks noGrp="1"/>
          </p:cNvSpPr>
          <p:nvPr>
            <p:ph idx="1"/>
          </p:nvPr>
        </p:nvSpPr>
        <p:spPr>
          <a:xfrm>
            <a:off x="372696" y="2295525"/>
            <a:ext cx="6225052" cy="3119926"/>
          </a:xfrm>
        </p:spPr>
        <p:txBody>
          <a:bodyPr>
            <a:noAutofit/>
          </a:bodyPr>
          <a:lstStyle/>
          <a:p>
            <a:pPr marL="0" indent="0" eaLnBrk="1" hangingPunct="1">
              <a:spcAft>
                <a:spcPts val="0"/>
              </a:spcAft>
              <a:buFontTx/>
              <a:buNone/>
            </a:pPr>
            <a:r>
              <a:rPr lang="es-MX" sz="2000" b="1" dirty="0">
                <a:latin typeface="Arial" charset="0"/>
                <a:cs typeface="Arial" charset="0"/>
              </a:rPr>
              <a:t>Primer trasplante de corazón en el mundo:</a:t>
            </a:r>
          </a:p>
          <a:p>
            <a:pPr marL="0" indent="0" eaLnBrk="1" hangingPunct="1">
              <a:spcAft>
                <a:spcPts val="0"/>
              </a:spcAft>
              <a:buFontTx/>
              <a:buNone/>
            </a:pPr>
            <a:endParaRPr lang="es-MX" sz="2000" b="1" dirty="0">
              <a:latin typeface="Arial" charset="0"/>
              <a:cs typeface="Arial" charset="0"/>
            </a:endParaRPr>
          </a:p>
          <a:p>
            <a:pPr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MX" sz="2000" b="1" dirty="0">
                <a:latin typeface="Arial" charset="0"/>
                <a:cs typeface="Arial" charset="0"/>
              </a:rPr>
              <a:t>2 de diciembre de 1967.</a:t>
            </a:r>
          </a:p>
          <a:p>
            <a:pPr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MX" sz="2000" b="1" dirty="0">
                <a:latin typeface="Arial" charset="0"/>
                <a:cs typeface="Arial" charset="0"/>
              </a:rPr>
              <a:t>Christian </a:t>
            </a:r>
            <a:r>
              <a:rPr lang="es-MX" sz="2000" b="1" dirty="0" err="1">
                <a:latin typeface="Arial" charset="0"/>
                <a:cs typeface="Arial" charset="0"/>
              </a:rPr>
              <a:t>Barnard</a:t>
            </a:r>
            <a:r>
              <a:rPr lang="es-MX" sz="2000" b="1" dirty="0">
                <a:latin typeface="Arial" charset="0"/>
                <a:cs typeface="Arial" charset="0"/>
              </a:rPr>
              <a:t> MD.</a:t>
            </a:r>
            <a:endParaRPr lang="es-MX" sz="2000" dirty="0">
              <a:latin typeface="Arial" charset="0"/>
              <a:cs typeface="Arial" charset="0"/>
            </a:endParaRPr>
          </a:p>
          <a:p>
            <a:pPr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MX" sz="2000" b="1" dirty="0">
                <a:latin typeface="Arial" pitchFamily="34" charset="0"/>
                <a:cs typeface="Arial" pitchFamily="34" charset="0"/>
              </a:rPr>
              <a:t>Donador: </a:t>
            </a:r>
            <a:r>
              <a:rPr lang="es-MX" sz="2000" dirty="0">
                <a:latin typeface="Arial" pitchFamily="34" charset="0"/>
                <a:cs typeface="Arial" pitchFamily="34" charset="0"/>
              </a:rPr>
              <a:t>Denise </a:t>
            </a:r>
            <a:r>
              <a:rPr lang="es-MX" sz="2000" dirty="0" err="1">
                <a:latin typeface="Arial" pitchFamily="34" charset="0"/>
                <a:cs typeface="Arial" pitchFamily="34" charset="0"/>
              </a:rPr>
              <a:t>Darvall</a:t>
            </a:r>
            <a:r>
              <a:rPr lang="es-MX" sz="2000" dirty="0">
                <a:latin typeface="Arial" pitchFamily="34" charset="0"/>
                <a:cs typeface="Arial" pitchFamily="34" charset="0"/>
              </a:rPr>
              <a:t> (25 años), atropellada con muerte encefálica</a:t>
            </a:r>
          </a:p>
          <a:p>
            <a:pPr eaLnBrk="1" hangingPunct="1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MX" sz="2000" b="1" dirty="0">
                <a:latin typeface="Arial" pitchFamily="34" charset="0"/>
                <a:cs typeface="Arial" pitchFamily="34" charset="0"/>
              </a:rPr>
              <a:t>Receptor: </a:t>
            </a:r>
            <a:r>
              <a:rPr lang="es-MX" sz="2000" dirty="0" err="1">
                <a:latin typeface="Arial" pitchFamily="34" charset="0"/>
                <a:cs typeface="Arial" pitchFamily="34" charset="0"/>
              </a:rPr>
              <a:t>Luois</a:t>
            </a:r>
            <a:r>
              <a:rPr lang="es-MX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s-MX" sz="2000" dirty="0" err="1">
                <a:latin typeface="Arial" pitchFamily="34" charset="0"/>
                <a:cs typeface="Arial" pitchFamily="34" charset="0"/>
              </a:rPr>
              <a:t>Washkansky</a:t>
            </a:r>
            <a:r>
              <a:rPr lang="es-MX" sz="2000" dirty="0">
                <a:latin typeface="Arial" pitchFamily="34" charset="0"/>
                <a:cs typeface="Arial" pitchFamily="34" charset="0"/>
              </a:rPr>
              <a:t>, CMI. Falleció el 21 de diciembre de 1967.</a:t>
            </a:r>
            <a:endParaRPr lang="es-MX" sz="2000" dirty="0">
              <a:latin typeface="Arial" charset="0"/>
              <a:cs typeface="Arial" charset="0"/>
            </a:endParaRPr>
          </a:p>
        </p:txBody>
      </p:sp>
      <p:pic>
        <p:nvPicPr>
          <p:cNvPr id="25604" name="7 Imagen" descr="BARNARD.jpg"/>
          <p:cNvPicPr>
            <a:picLocks noChangeAspect="1"/>
          </p:cNvPicPr>
          <p:nvPr/>
        </p:nvPicPr>
        <p:blipFill>
          <a:blip r:embed="rId3" cstate="print"/>
          <a:srcRect l="12128" t="2800" b="5598"/>
          <a:stretch>
            <a:fillRect/>
          </a:stretch>
        </p:blipFill>
        <p:spPr bwMode="auto">
          <a:xfrm>
            <a:off x="6653123" y="1928488"/>
            <a:ext cx="1276010" cy="1919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5605" name="8 Rectángulo"/>
          <p:cNvSpPr>
            <a:spLocks noChangeArrowheads="1"/>
          </p:cNvSpPr>
          <p:nvPr/>
        </p:nvSpPr>
        <p:spPr bwMode="auto">
          <a:xfrm>
            <a:off x="4417255" y="6021388"/>
            <a:ext cx="46187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MX" sz="1400" b="1" dirty="0">
                <a:solidFill>
                  <a:srgbClr val="00B050"/>
                </a:solidFill>
              </a:rPr>
              <a:t>Careaga G, Argüero R. En Argüero R y cols. Trasplante de Corazón, Pulmón y Corazón-Pulmón. 1995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947685" y="657374"/>
            <a:ext cx="5331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altLang="es-MX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9 Imagen" descr="LIF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60017" y="4049986"/>
            <a:ext cx="1377546" cy="186249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" name="Picture 4" descr="F:\LOGOS\LOGO-ANM.bmp">
            <a:extLst>
              <a:ext uri="{FF2B5EF4-FFF2-40B4-BE49-F238E27FC236}">
                <a16:creationId xmlns:a16="http://schemas.microsoft.com/office/drawing/2014/main" id="{ED74B377-E488-433C-9BE1-F8840254B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7C6E8044-96B0-4917-9520-1FBFC8B97A7F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8 Imagen" descr="IMG_0313.jpg">
            <a:extLst>
              <a:ext uri="{FF2B5EF4-FFF2-40B4-BE49-F238E27FC236}">
                <a16:creationId xmlns:a16="http://schemas.microsoft.com/office/drawing/2014/main" id="{D9F9254A-2DA5-44B7-9FDA-A87407A73E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7202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8 Rectángulo"/>
          <p:cNvSpPr>
            <a:spLocks noChangeArrowheads="1"/>
          </p:cNvSpPr>
          <p:nvPr/>
        </p:nvSpPr>
        <p:spPr bwMode="auto">
          <a:xfrm>
            <a:off x="4417255" y="6021388"/>
            <a:ext cx="46187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MX" sz="1400" b="1" dirty="0">
                <a:solidFill>
                  <a:srgbClr val="00B050"/>
                </a:solidFill>
              </a:rPr>
              <a:t>Careaga G, Argüero R. En Argüero R y cols. Trasplante de Corazón, Pulmón y Corazón-Pulmón. 1995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177167" y="1988678"/>
            <a:ext cx="6480175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MX" sz="2800" b="1" kern="0" dirty="0">
                <a:latin typeface="EurekaSans-MediumCaps"/>
              </a:rPr>
              <a:t>Aspectos Históricos del Trasplante.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947685" y="657374"/>
            <a:ext cx="5331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altLang="es-MX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5859058-F1A0-4B3E-9A01-3D3E278DA750}"/>
              </a:ext>
            </a:extLst>
          </p:cNvPr>
          <p:cNvSpPr/>
          <p:nvPr/>
        </p:nvSpPr>
        <p:spPr>
          <a:xfrm>
            <a:off x="1177167" y="2923847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MX" b="1" kern="0" dirty="0">
                <a:latin typeface="EurekaSans-MediumCaps"/>
              </a:rPr>
              <a:t>Esquemas de inmunosupresión con alto riesgo de infecciones. 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MX" b="1" kern="0" dirty="0">
                <a:latin typeface="EurekaSans-MediumCaps"/>
              </a:rPr>
              <a:t>Poco eficaces para el control de la reacción de rechazo 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MX" b="1" kern="0" dirty="0">
                <a:latin typeface="EurekaSans-MediumCaps"/>
              </a:rPr>
              <a:t>Década de los ochenta del siglo XX: aparece ciclosporina con mejoría en el tratamiento inmunosupresor.</a:t>
            </a:r>
            <a:endParaRPr lang="es-MX" dirty="0"/>
          </a:p>
        </p:txBody>
      </p:sp>
      <p:pic>
        <p:nvPicPr>
          <p:cNvPr id="16386" name="Picture 2" descr="Resultado de imagen para ciclosporina a">
            <a:extLst>
              <a:ext uri="{FF2B5EF4-FFF2-40B4-BE49-F238E27FC236}">
                <a16:creationId xmlns:a16="http://schemas.microsoft.com/office/drawing/2014/main" id="{ECFEFA30-9504-48AD-BD77-82DBF88BA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8"/>
          <a:stretch/>
        </p:blipFill>
        <p:spPr bwMode="auto">
          <a:xfrm>
            <a:off x="6246054" y="3028919"/>
            <a:ext cx="1828801" cy="192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LOGOS\LOGO-ANM.bmp">
            <a:extLst>
              <a:ext uri="{FF2B5EF4-FFF2-40B4-BE49-F238E27FC236}">
                <a16:creationId xmlns:a16="http://schemas.microsoft.com/office/drawing/2014/main" id="{C5F00BFF-F1C7-4919-A702-10D837581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622EDA5F-62EF-45D9-8E39-E362678E1C7E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8 Imagen" descr="IMG_0313.jpg">
            <a:extLst>
              <a:ext uri="{FF2B5EF4-FFF2-40B4-BE49-F238E27FC236}">
                <a16:creationId xmlns:a16="http://schemas.microsoft.com/office/drawing/2014/main" id="{93E5A262-8B0F-4802-A7ED-EE6C27D6CC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3720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42937" y="2531165"/>
            <a:ext cx="8022761" cy="2793961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s-MX" sz="2400" b="1" dirty="0"/>
              <a:t>MODELOS DE TRASPLANTE DE CORAZÓN  O  PULMON ENTRE 1958 Y 1966: RUPERTO  PEREZ  MUÑOZ y CARLOS R. PACHECO</a:t>
            </a:r>
          </a:p>
          <a:p>
            <a:pPr eaLnBrk="1" hangingPunct="1"/>
            <a:r>
              <a:rPr lang="es-MX" sz="2400" b="1" dirty="0">
                <a:solidFill>
                  <a:srgbClr val="FF0000"/>
                </a:solidFill>
              </a:rPr>
              <a:t>TRASPLANTE DE CORAZON EN MEXICO: JULIO 21 DE 1988.RUBÉN ARGÜERO</a:t>
            </a:r>
          </a:p>
          <a:p>
            <a:pPr eaLnBrk="1" hangingPunct="1"/>
            <a:r>
              <a:rPr lang="es-MX" sz="2400" b="1" dirty="0"/>
              <a:t>TRASPLANTE DE PULMON EN MEXICO: ENERO 1989. JAIME VILLALBA</a:t>
            </a:r>
          </a:p>
          <a:p>
            <a:pPr eaLnBrk="1" hangingPunct="1"/>
            <a:r>
              <a:rPr lang="es-MX" sz="2400" b="1" dirty="0"/>
              <a:t>TRASPLANTE DE CORAZON EN NIÑOS: JUNIO 2001. ALEJANDRO BOLIO </a:t>
            </a:r>
            <a:endParaRPr lang="es-ES" sz="2400" b="1" dirty="0"/>
          </a:p>
          <a:p>
            <a:pPr eaLnBrk="1" hangingPunct="1"/>
            <a:endParaRPr lang="es-ES" sz="2400" dirty="0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277773" y="5303950"/>
            <a:ext cx="5686716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MX" sz="1400" b="1" dirty="0">
                <a:solidFill>
                  <a:srgbClr val="00B050"/>
                </a:solidFill>
              </a:rPr>
              <a:t>Pérez Muñoz R y cols.  Prensa </a:t>
            </a:r>
            <a:r>
              <a:rPr lang="es-MX" sz="1400" b="1" dirty="0" err="1">
                <a:solidFill>
                  <a:srgbClr val="00B050"/>
                </a:solidFill>
              </a:rPr>
              <a:t>Med</a:t>
            </a:r>
            <a:r>
              <a:rPr lang="es-MX" sz="1400" b="1" dirty="0">
                <a:solidFill>
                  <a:srgbClr val="00B050"/>
                </a:solidFill>
              </a:rPr>
              <a:t> </a:t>
            </a:r>
            <a:r>
              <a:rPr lang="es-MX" sz="1400" b="1" dirty="0" err="1">
                <a:solidFill>
                  <a:srgbClr val="00B050"/>
                </a:solidFill>
              </a:rPr>
              <a:t>Mex</a:t>
            </a:r>
            <a:r>
              <a:rPr lang="es-MX" sz="1400" b="1" dirty="0">
                <a:solidFill>
                  <a:srgbClr val="00B050"/>
                </a:solidFill>
              </a:rPr>
              <a:t> 1969; 27:183</a:t>
            </a:r>
          </a:p>
          <a:p>
            <a:r>
              <a:rPr lang="es-MX" sz="1400" b="1" dirty="0">
                <a:solidFill>
                  <a:srgbClr val="00B050"/>
                </a:solidFill>
              </a:rPr>
              <a:t>Pacheco CR y cols.  </a:t>
            </a:r>
            <a:r>
              <a:rPr lang="es-MX" sz="1400" b="1" dirty="0" err="1">
                <a:solidFill>
                  <a:srgbClr val="00B050"/>
                </a:solidFill>
              </a:rPr>
              <a:t>Rev</a:t>
            </a:r>
            <a:r>
              <a:rPr lang="es-MX" sz="1400" b="1" dirty="0">
                <a:solidFill>
                  <a:srgbClr val="00B050"/>
                </a:solidFill>
              </a:rPr>
              <a:t> </a:t>
            </a:r>
            <a:r>
              <a:rPr lang="es-MX" sz="1400" b="1" dirty="0" err="1">
                <a:solidFill>
                  <a:srgbClr val="00B050"/>
                </a:solidFill>
              </a:rPr>
              <a:t>Med</a:t>
            </a:r>
            <a:r>
              <a:rPr lang="es-MX" sz="1400" b="1" dirty="0">
                <a:solidFill>
                  <a:srgbClr val="00B050"/>
                </a:solidFill>
              </a:rPr>
              <a:t> IMSS 1964; 13: 66</a:t>
            </a:r>
          </a:p>
          <a:p>
            <a:r>
              <a:rPr lang="es-MX" sz="1400" b="1" dirty="0" err="1">
                <a:solidFill>
                  <a:srgbClr val="00B050"/>
                </a:solidFill>
              </a:rPr>
              <a:t>Argüero</a:t>
            </a:r>
            <a:r>
              <a:rPr lang="es-MX" sz="1400" b="1" dirty="0">
                <a:solidFill>
                  <a:srgbClr val="00B050"/>
                </a:solidFill>
              </a:rPr>
              <a:t>-Sánchez R. Historia de los trasplantes de corazón en México. En: Careaga-Reyna G, Zetina-Tun HJ. Trasplante de órganos torácicos en México. 1ª ed. El Manual Moderno. México, 2014, pp. 1-13</a:t>
            </a:r>
            <a:r>
              <a:rPr lang="es-MX" dirty="0">
                <a:solidFill>
                  <a:srgbClr val="00B050"/>
                </a:solidFill>
              </a:rPr>
              <a:t>.</a:t>
            </a:r>
            <a:endParaRPr lang="es-MX" sz="1600" b="1" dirty="0">
              <a:solidFill>
                <a:srgbClr val="00B05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8140447-F964-4299-9964-7EB4E90FDD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" t="2250" r="3875" b="3750"/>
          <a:stretch/>
        </p:blipFill>
        <p:spPr>
          <a:xfrm>
            <a:off x="890410" y="5182202"/>
            <a:ext cx="2012810" cy="150760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7" name="Picture 4" descr="F:\LOGOS\LOGO-ANM.bmp">
            <a:extLst>
              <a:ext uri="{FF2B5EF4-FFF2-40B4-BE49-F238E27FC236}">
                <a16:creationId xmlns:a16="http://schemas.microsoft.com/office/drawing/2014/main" id="{C7C59A95-EC99-45A6-95B3-FFF2F4687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EC1FDAC5-3DA3-4776-830C-7B29315C77AD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8 Imagen" descr="IMG_0313.jpg">
            <a:extLst>
              <a:ext uri="{FF2B5EF4-FFF2-40B4-BE49-F238E27FC236}">
                <a16:creationId xmlns:a16="http://schemas.microsoft.com/office/drawing/2014/main" id="{AC595120-93BA-4E9F-AD3A-A4677D3DF9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6158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msotw9_temp0"/>
          <p:cNvPicPr>
            <a:picLocks noChangeAspect="1" noChangeArrowheads="1"/>
          </p:cNvPicPr>
          <p:nvPr/>
        </p:nvPicPr>
        <p:blipFill>
          <a:blip r:embed="rId3" cstate="print">
            <a:lum bright="-18000" contrast="18000"/>
          </a:blip>
          <a:srcRect r="2267" b="6340"/>
          <a:stretch>
            <a:fillRect/>
          </a:stretch>
        </p:blipFill>
        <p:spPr bwMode="auto">
          <a:xfrm>
            <a:off x="4669996" y="2851769"/>
            <a:ext cx="2270764" cy="145066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6006909" y="2320459"/>
            <a:ext cx="2954213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000" b="1" dirty="0"/>
              <a:t>EQUIPO PARTICIPANTE</a:t>
            </a:r>
            <a:endParaRPr lang="es-ES" sz="2000" b="1" dirty="0"/>
          </a:p>
        </p:txBody>
      </p:sp>
      <p:sp>
        <p:nvSpPr>
          <p:cNvPr id="138245" name="Text Box 5"/>
          <p:cNvSpPr txBox="1">
            <a:spLocks noChangeArrowheads="1"/>
          </p:cNvSpPr>
          <p:nvPr/>
        </p:nvSpPr>
        <p:spPr bwMode="auto">
          <a:xfrm>
            <a:off x="347663" y="2267120"/>
            <a:ext cx="2495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CIRUJANO EN JEFE: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38246" name="Rectangle 6"/>
          <p:cNvSpPr>
            <a:spLocks noChangeArrowheads="1"/>
          </p:cNvSpPr>
          <p:nvPr/>
        </p:nvSpPr>
        <p:spPr bwMode="auto">
          <a:xfrm>
            <a:off x="368300" y="3634320"/>
            <a:ext cx="34992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1600" b="1" dirty="0">
                <a:latin typeface="Corbel" pitchFamily="34" charset="0"/>
              </a:rPr>
              <a:t>DR. SALVADOR MIYAMOTO CHONG†</a:t>
            </a:r>
          </a:p>
        </p:txBody>
      </p:sp>
      <p:sp>
        <p:nvSpPr>
          <p:cNvPr id="55303" name="Rectangle 8"/>
          <p:cNvSpPr>
            <a:spLocks noChangeArrowheads="1"/>
          </p:cNvSpPr>
          <p:nvPr/>
        </p:nvSpPr>
        <p:spPr bwMode="auto">
          <a:xfrm>
            <a:off x="385763" y="3226388"/>
            <a:ext cx="1377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CIRUJANO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5304" name="Rectangle 9"/>
          <p:cNvSpPr>
            <a:spLocks noChangeArrowheads="1"/>
          </p:cNvSpPr>
          <p:nvPr/>
        </p:nvSpPr>
        <p:spPr bwMode="auto">
          <a:xfrm>
            <a:off x="395288" y="4272781"/>
            <a:ext cx="23601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MEDICOS RESIDENTES: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9704" name="Rectangle 10"/>
          <p:cNvSpPr>
            <a:spLocks noChangeArrowheads="1"/>
          </p:cNvSpPr>
          <p:nvPr/>
        </p:nvSpPr>
        <p:spPr bwMode="auto">
          <a:xfrm>
            <a:off x="376238" y="4627644"/>
            <a:ext cx="42672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1400" b="1" dirty="0">
                <a:latin typeface="Corbel" pitchFamily="34" charset="0"/>
              </a:rPr>
              <a:t>DR. FERMIN RAMIREZ OROZCO †</a:t>
            </a:r>
          </a:p>
          <a:p>
            <a:pPr>
              <a:spcBef>
                <a:spcPct val="50000"/>
              </a:spcBef>
            </a:pPr>
            <a:r>
              <a:rPr lang="es-MX" sz="1400" b="1" dirty="0">
                <a:latin typeface="Corbel" pitchFamily="34" charset="0"/>
              </a:rPr>
              <a:t>DR. GUILLERMO CAREAGA REYNA</a:t>
            </a:r>
          </a:p>
          <a:p>
            <a:pPr>
              <a:spcBef>
                <a:spcPct val="50000"/>
              </a:spcBef>
            </a:pPr>
            <a:r>
              <a:rPr lang="es-MX" sz="1400" dirty="0">
                <a:latin typeface="Corbel" pitchFamily="34" charset="0"/>
              </a:rPr>
              <a:t>DR. GUILLERMO CARRILLO CHIRINOS</a:t>
            </a:r>
            <a:endParaRPr lang="es-ES" sz="1400" dirty="0">
              <a:latin typeface="Corbel" pitchFamily="34" charset="0"/>
            </a:endParaRPr>
          </a:p>
          <a:p>
            <a:pPr>
              <a:spcBef>
                <a:spcPct val="50000"/>
              </a:spcBef>
            </a:pPr>
            <a:r>
              <a:rPr lang="es-MX" sz="1400" dirty="0">
                <a:latin typeface="Corbel" pitchFamily="34" charset="0"/>
              </a:rPr>
              <a:t>DR. VICTOR JAIME ANZALDO</a:t>
            </a:r>
          </a:p>
          <a:p>
            <a:pPr>
              <a:spcBef>
                <a:spcPct val="50000"/>
              </a:spcBef>
            </a:pPr>
            <a:r>
              <a:rPr lang="es-MX" sz="1400" dirty="0">
                <a:latin typeface="Corbel" pitchFamily="34" charset="0"/>
              </a:rPr>
              <a:t>DR. RICARDO GONZALEZ FISHER  (</a:t>
            </a:r>
            <a:r>
              <a:rPr lang="es-MX" sz="1400" dirty="0" err="1">
                <a:latin typeface="Corbel" pitchFamily="34" charset="0"/>
              </a:rPr>
              <a:t>Hosp</a:t>
            </a:r>
            <a:r>
              <a:rPr lang="es-MX" sz="1400" dirty="0">
                <a:latin typeface="Corbel" pitchFamily="34" charset="0"/>
              </a:rPr>
              <a:t>. ABC)</a:t>
            </a:r>
          </a:p>
          <a:p>
            <a:pPr>
              <a:spcBef>
                <a:spcPct val="50000"/>
              </a:spcBef>
            </a:pPr>
            <a:r>
              <a:rPr lang="es-MX" sz="1400" dirty="0">
                <a:latin typeface="Corbel" pitchFamily="34" charset="0"/>
              </a:rPr>
              <a:t>DR.   GERARDO COSSIO MENDEZ</a:t>
            </a:r>
          </a:p>
        </p:txBody>
      </p:sp>
      <p:sp>
        <p:nvSpPr>
          <p:cNvPr id="29705" name="Rectangle 12"/>
          <p:cNvSpPr>
            <a:spLocks noChangeArrowheads="1"/>
          </p:cNvSpPr>
          <p:nvPr/>
        </p:nvSpPr>
        <p:spPr bwMode="auto">
          <a:xfrm>
            <a:off x="373064" y="2656834"/>
            <a:ext cx="39175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Corbel" pitchFamily="34" charset="0"/>
              </a:rPr>
              <a:t>DR. RUBEN ARGÜERO SANCHEZ</a:t>
            </a:r>
            <a:endParaRPr lang="es-ES" sz="2000" b="1" dirty="0">
              <a:latin typeface="Corbel" pitchFamily="34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1560784" y="1863212"/>
            <a:ext cx="6119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2000" b="1" spc="-100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PRIMER TRASPLANTE CARDIACO EN MEXICO</a:t>
            </a:r>
            <a:endParaRPr lang="es-MX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708" name="13 Imagen" descr="IMG_0018.JPG"/>
          <p:cNvPicPr>
            <a:picLocks noChangeAspect="1"/>
          </p:cNvPicPr>
          <p:nvPr/>
        </p:nvPicPr>
        <p:blipFill rotWithShape="1">
          <a:blip r:embed="rId4" cstate="print"/>
          <a:srcRect l="10181" t="4724" r="13168" b="9448"/>
          <a:stretch/>
        </p:blipFill>
        <p:spPr bwMode="auto">
          <a:xfrm>
            <a:off x="6914256" y="4537619"/>
            <a:ext cx="1834407" cy="15407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5" name="Picture 5" descr="msotw9_temp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8509" y="4598863"/>
            <a:ext cx="1851147" cy="1296976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4548147" y="6146140"/>
            <a:ext cx="40517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1600" b="1" dirty="0">
                <a:solidFill>
                  <a:srgbClr val="00B050"/>
                </a:solidFill>
              </a:rPr>
              <a:t>Argüero R, Castaño R, Portilla E, Sánchez O, </a:t>
            </a:r>
          </a:p>
          <a:p>
            <a:r>
              <a:rPr lang="es-MX" sz="1600" b="1" dirty="0">
                <a:solidFill>
                  <a:srgbClr val="00B050"/>
                </a:solidFill>
              </a:rPr>
              <a:t>Molinar F.  </a:t>
            </a:r>
            <a:r>
              <a:rPr lang="es-MX" sz="1600" b="1" dirty="0" err="1">
                <a:solidFill>
                  <a:srgbClr val="00B050"/>
                </a:solidFill>
              </a:rPr>
              <a:t>Rev</a:t>
            </a:r>
            <a:r>
              <a:rPr lang="es-MX" sz="1600" b="1" dirty="0">
                <a:solidFill>
                  <a:srgbClr val="00B050"/>
                </a:solidFill>
              </a:rPr>
              <a:t> </a:t>
            </a:r>
            <a:r>
              <a:rPr lang="es-MX" sz="1600" b="1" dirty="0" err="1">
                <a:solidFill>
                  <a:srgbClr val="00B050"/>
                </a:solidFill>
              </a:rPr>
              <a:t>Med</a:t>
            </a:r>
            <a:r>
              <a:rPr lang="es-MX" sz="1600" b="1" dirty="0">
                <a:solidFill>
                  <a:srgbClr val="00B050"/>
                </a:solidFill>
              </a:rPr>
              <a:t> IMSS (</a:t>
            </a:r>
            <a:r>
              <a:rPr lang="es-MX" sz="1600" b="1" dirty="0" err="1">
                <a:solidFill>
                  <a:srgbClr val="00B050"/>
                </a:solidFill>
              </a:rPr>
              <a:t>Mex</a:t>
            </a:r>
            <a:r>
              <a:rPr lang="es-MX" sz="1600" b="1" dirty="0">
                <a:solidFill>
                  <a:srgbClr val="00B050"/>
                </a:solidFill>
              </a:rPr>
              <a:t>) 1989;26:109</a:t>
            </a:r>
            <a:r>
              <a:rPr lang="es-MX" sz="1400" b="1" dirty="0">
                <a:solidFill>
                  <a:srgbClr val="FFFF00"/>
                </a:solidFill>
              </a:rPr>
              <a:t>.</a:t>
            </a:r>
            <a:endParaRPr lang="es-ES" sz="1400" b="1" dirty="0">
              <a:solidFill>
                <a:srgbClr val="FFFF00"/>
              </a:solidFill>
            </a:endParaRPr>
          </a:p>
        </p:txBody>
      </p:sp>
      <p:pic>
        <p:nvPicPr>
          <p:cNvPr id="19" name="Picture 4" descr="F:\LOGOS\LOGO-ANM.bmp">
            <a:extLst>
              <a:ext uri="{FF2B5EF4-FFF2-40B4-BE49-F238E27FC236}">
                <a16:creationId xmlns:a16="http://schemas.microsoft.com/office/drawing/2014/main" id="{A592BE25-DB4D-44B8-9786-CA3C209FC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3" y="679378"/>
            <a:ext cx="1353827" cy="11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1EA1B7BE-9A45-44B6-BB57-AD51017790C2}"/>
              </a:ext>
            </a:extLst>
          </p:cNvPr>
          <p:cNvSpPr txBox="1">
            <a:spLocks/>
          </p:cNvSpPr>
          <p:nvPr/>
        </p:nvSpPr>
        <p:spPr>
          <a:xfrm>
            <a:off x="1590260" y="665642"/>
            <a:ext cx="5825293" cy="911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TRASPLANTE CARDIACO 30 AÑOS DESPUÉS.</a:t>
            </a:r>
            <a:b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EVOLUCION Y RESULTADOS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8 Imagen" descr="IMG_0313.jpg">
            <a:extLst>
              <a:ext uri="{FF2B5EF4-FFF2-40B4-BE49-F238E27FC236}">
                <a16:creationId xmlns:a16="http://schemas.microsoft.com/office/drawing/2014/main" id="{53E87CD0-7226-43F6-B2CC-739AC21601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7938"/>
          <a:stretch/>
        </p:blipFill>
        <p:spPr bwMode="auto">
          <a:xfrm>
            <a:off x="7415553" y="668217"/>
            <a:ext cx="1602548" cy="958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94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4" grpId="0" animBg="1" autoUpdateAnimBg="0"/>
      <p:bldP spid="138245" grpId="0" autoUpdateAnimBg="0"/>
      <p:bldP spid="138246" grpId="0" autoUpdateAnimBg="0"/>
      <p:bldP spid="18" grpId="0" autoUpdateAnimBg="0"/>
    </p:bld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eg"/></Relationships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oticario">
    <a:dk1>
      <a:sysClr val="windowText" lastClr="000000"/>
    </a:dk1>
    <a:lt1>
      <a:sysClr val="window" lastClr="FFFFFF"/>
    </a:lt1>
    <a:dk2>
      <a:srgbClr val="564B3C"/>
    </a:dk2>
    <a:lt2>
      <a:srgbClr val="ECEDD1"/>
    </a:lt2>
    <a:accent1>
      <a:srgbClr val="93A299"/>
    </a:accent1>
    <a:accent2>
      <a:srgbClr val="CF543F"/>
    </a:accent2>
    <a:accent3>
      <a:srgbClr val="B5AE53"/>
    </a:accent3>
    <a:accent4>
      <a:srgbClr val="848058"/>
    </a:accent4>
    <a:accent5>
      <a:srgbClr val="E8B54D"/>
    </a:accent5>
    <a:accent6>
      <a:srgbClr val="786C71"/>
    </a:accent6>
    <a:hlink>
      <a:srgbClr val="CCCC00"/>
    </a:hlink>
    <a:folHlink>
      <a:srgbClr val="B2B2B2"/>
    </a:folHlink>
  </a:clrScheme>
  <a:fontScheme name="Boticario">
    <a:majorFont>
      <a:latin typeface="Book Antiqua"/>
      <a:ea typeface=""/>
      <a:cs typeface=""/>
      <a:font script="Jpan" typeface="HGS明朝B"/>
      <a:font script="Hang" typeface="HY견명조"/>
      <a:font script="Hans" typeface="宋体"/>
      <a:font script="Hant" typeface="新細明體"/>
      <a:font script="Arab" typeface="Times New Roman"/>
      <a:font script="Hebr" typeface="David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entury Gothic"/>
      <a:ea typeface=""/>
      <a:cs typeface=""/>
      <a:font script="Jpan" typeface="ＭＳ ゴシック"/>
      <a:font script="Hang" typeface="HY견명조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Boticario">
    <a:fillStyleLst>
      <a:solidFill>
        <a:schemeClr val="phClr"/>
      </a:solidFill>
      <a:gradFill rotWithShape="1">
        <a:gsLst>
          <a:gs pos="0">
            <a:schemeClr val="phClr">
              <a:tint val="1000"/>
              <a:satMod val="100000"/>
            </a:schemeClr>
          </a:gs>
          <a:gs pos="68000">
            <a:schemeClr val="phClr">
              <a:tint val="77000"/>
              <a:satMod val="100000"/>
            </a:schemeClr>
          </a:gs>
          <a:gs pos="81000">
            <a:schemeClr val="phClr">
              <a:tint val="79000"/>
              <a:satMod val="100000"/>
            </a:schemeClr>
          </a:gs>
          <a:gs pos="86000">
            <a:schemeClr val="phClr">
              <a:tint val="73000"/>
              <a:satMod val="100000"/>
            </a:schemeClr>
          </a:gs>
          <a:gs pos="100000">
            <a:schemeClr val="phClr">
              <a:tint val="35000"/>
              <a:satMod val="100000"/>
            </a:schemeClr>
          </a:gs>
        </a:gsLst>
        <a:lin ang="5400000" scaled="0"/>
      </a:gradFill>
      <a:gradFill rotWithShape="1">
        <a:gsLst>
          <a:gs pos="0">
            <a:schemeClr val="phClr">
              <a:tint val="73000"/>
              <a:shade val="100000"/>
              <a:satMod val="150000"/>
            </a:schemeClr>
          </a:gs>
          <a:gs pos="25000">
            <a:schemeClr val="phClr">
              <a:tint val="96000"/>
              <a:shade val="80000"/>
              <a:satMod val="105000"/>
            </a:schemeClr>
          </a:gs>
          <a:gs pos="38000">
            <a:schemeClr val="phClr">
              <a:tint val="96000"/>
              <a:shade val="59000"/>
              <a:satMod val="120000"/>
            </a:schemeClr>
          </a:gs>
          <a:gs pos="55000">
            <a:schemeClr val="phClr">
              <a:tint val="100000"/>
              <a:shade val="57000"/>
              <a:satMod val="120000"/>
            </a:schemeClr>
          </a:gs>
          <a:gs pos="80000">
            <a:schemeClr val="phClr">
              <a:tint val="100000"/>
              <a:shade val="56000"/>
              <a:satMod val="145000"/>
            </a:schemeClr>
          </a:gs>
          <a:gs pos="88000">
            <a:schemeClr val="phClr">
              <a:tint val="100000"/>
              <a:shade val="63000"/>
              <a:satMod val="160000"/>
            </a:schemeClr>
          </a:gs>
          <a:gs pos="100000">
            <a:schemeClr val="phClr">
              <a:tint val="99000"/>
              <a:shade val="100000"/>
              <a:satMod val="155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phClr">
              <a:shade val="30000"/>
              <a:satMod val="150000"/>
            </a:schemeClr>
          </a:contourClr>
        </a:sp3d>
      </a:effectStyle>
      <a:effectStyle>
        <a:effectLst>
          <a:glow rad="50800">
            <a:schemeClr val="phClr"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phClr">
              <a:shade val="30000"/>
              <a:satMod val="15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3000"/>
          <a:satMod val="140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70000"/>
              <a:satMod val="170000"/>
            </a:schemeClr>
            <a:schemeClr val="phClr">
              <a:shade val="70000"/>
              <a:satMod val="130000"/>
            </a:schemeClr>
          </a:duotone>
        </a:blip>
        <a:tile tx="0" ty="0" sx="100000" sy="10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2999</Words>
  <Application>Microsoft Office PowerPoint</Application>
  <PresentationFormat>Presentación en pantalla (4:3)</PresentationFormat>
  <Paragraphs>432</Paragraphs>
  <Slides>40</Slides>
  <Notes>32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40</vt:i4>
      </vt:variant>
    </vt:vector>
  </HeadingPairs>
  <TitlesOfParts>
    <vt:vector size="52" baseType="lpstr">
      <vt:lpstr>Arial</vt:lpstr>
      <vt:lpstr>Calibri</vt:lpstr>
      <vt:lpstr>Calibri Light</vt:lpstr>
      <vt:lpstr>Corbel</vt:lpstr>
      <vt:lpstr>Courier New</vt:lpstr>
      <vt:lpstr>EurekaSans-MediumCaps</vt:lpstr>
      <vt:lpstr>Times New Roman</vt:lpstr>
      <vt:lpstr>Wingdings</vt:lpstr>
      <vt:lpstr>Tema de Office</vt:lpstr>
      <vt:lpstr>Chart</vt:lpstr>
      <vt:lpstr>Gráfico</vt:lpstr>
      <vt:lpstr>Fotografía de Photo Editor</vt:lpstr>
      <vt:lpstr>TRASPLANTE CARDIACO 30 AÑOS DESPUÉS. EVOLUCION Y RESULTADOS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ETIOLOGIA ISHLT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Trasplante de corazón en pacientes con cirugía cardiaca previa.  Enero 2011- abril 2016.  96 pacientes trasplantados: 14 con cirugía previa 11 casos con esternotomía tipo 2 y tres con esternotomía tipo 3 Doce varones y 2 mujeres Edad: 46.78 ± 16.44 años (rango:8-62 años). No hubo necesidad de reintervenciones Un caso requirió empaquetamiento por 48 horas. No hubo defunciones.</vt:lpstr>
      <vt:lpstr>Comparacion SOBREVIDA  A 30 DIAS Y UN AÑO.</vt:lpstr>
      <vt:lpstr>Presentación de PowerPoint</vt:lpstr>
      <vt:lpstr>Trasplante simultaneo corazón-riñÓn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TRASPLANTE CARDIACO 30 AÑOS DESPUÉS. EVOLUCION Y RESULTADOS</dc:title>
  <dc:creator>Guillermo</dc:creator>
  <cp:lastModifiedBy>Guillermo</cp:lastModifiedBy>
  <cp:revision>15</cp:revision>
  <dcterms:created xsi:type="dcterms:W3CDTF">2018-07-24T04:06:11Z</dcterms:created>
  <dcterms:modified xsi:type="dcterms:W3CDTF">2018-07-25T00:43:26Z</dcterms:modified>
</cp:coreProperties>
</file>