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9" r:id="rId2"/>
    <p:sldId id="355" r:id="rId3"/>
    <p:sldId id="390" r:id="rId4"/>
    <p:sldId id="393" r:id="rId5"/>
    <p:sldId id="358" r:id="rId6"/>
    <p:sldId id="394" r:id="rId7"/>
    <p:sldId id="359" r:id="rId8"/>
    <p:sldId id="376" r:id="rId9"/>
    <p:sldId id="395" r:id="rId10"/>
    <p:sldId id="392" r:id="rId11"/>
    <p:sldId id="375" r:id="rId12"/>
    <p:sldId id="297" r:id="rId13"/>
    <p:sldId id="391" r:id="rId14"/>
    <p:sldId id="385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08" y="-3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5" d="100"/>
        <a:sy n="175" d="100"/>
      </p:scale>
      <p:origin x="0" y="11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FFE2A-64AC-4C49-B38A-2C0C41DA19E7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2EF54-C651-4283-8494-C858E10A15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137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FD4A0-3FD8-41F9-A63A-CBD66880EA42}" type="slidenum">
              <a:rPr lang="es-ES" smtClean="0">
                <a:solidFill>
                  <a:prstClr val="black"/>
                </a:solidFill>
              </a:rPr>
              <a:pPr/>
              <a:t>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37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797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10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13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34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97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36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98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9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62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222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B447-653B-4023-B0B4-08E07C5D7AF4}" type="datetimeFigureOut">
              <a:rPr lang="es-ES" smtClean="0"/>
              <a:t>24/07/2018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86C4E-EE52-4B89-825F-55CE25FA2A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43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4.png"/><Relationship Id="rId3" Type="http://schemas.openxmlformats.org/officeDocument/2006/relationships/video" Target="file://localhost/Volumes/ADATA%20UFD/TX.%20CORAZO%CC%81N%2030%20AN%CC%83OS%20DESPUE%CC%81S.%20FAC.%20MED.%20UNAM.%20MAYO%2025,%202018/RUBEN%209.mpg" TargetMode="External"/><Relationship Id="rId7" Type="http://schemas.openxmlformats.org/officeDocument/2006/relationships/image" Target="../media/image1.png"/><Relationship Id="rId12" Type="http://schemas.openxmlformats.org/officeDocument/2006/relationships/hyperlink" Target="transplante%201.mpg" TargetMode="External"/><Relationship Id="rId2" Type="http://schemas.microsoft.com/office/2007/relationships/media" Target="file://localhost/Volumes/ADATA%20UFD/TX.%20CORAZO%CC%81N%2030%20AN%CC%83OS%20DESPUE%CC%81S.%20FAC.%20MED.%20UNAM.%20MAYO%2025,%202018/RUBEN%209.mpg" TargetMode="Externa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3.jpeg"/><Relationship Id="rId5" Type="http://schemas.openxmlformats.org/officeDocument/2006/relationships/video" Target="file:///F:\CACyM%20PL&#193;TICA,%20%20JUNIO%2013,%202017\cochinero.mpg" TargetMode="External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microsoft.com/office/2007/relationships/media" Target="file:///F:\CACyM%20PL&#193;TICA,%20%20JUNIO%2013,%202017\cochinero.mpg" TargetMode="External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47.wmf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3.jpeg"/><Relationship Id="rId5" Type="http://schemas.openxmlformats.org/officeDocument/2006/relationships/image" Target="../media/image49.jpeg"/><Relationship Id="rId10" Type="http://schemas.openxmlformats.org/officeDocument/2006/relationships/image" Target="../media/image52.jpeg"/><Relationship Id="rId4" Type="http://schemas.openxmlformats.org/officeDocument/2006/relationships/image" Target="../media/image48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a/UNAM_Ciudad_Universitaria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jpeg"/><Relationship Id="rId3" Type="http://schemas.microsoft.com/office/2007/relationships/media" Target="../media/media2.mp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video" Target="../media/media3.mpg"/><Relationship Id="rId11" Type="http://schemas.openxmlformats.org/officeDocument/2006/relationships/image" Target="../media/image6.jpeg"/><Relationship Id="rId5" Type="http://schemas.microsoft.com/office/2007/relationships/media" Target="../media/media3.mp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video" Target="../media/media2.mpg"/><Relationship Id="rId9" Type="http://schemas.openxmlformats.org/officeDocument/2006/relationships/image" Target="../media/image4.gif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file:///E:\TX%20DE%20CORAZON%2030%20A&#209;OS%20DESPU&#201;S%20%20%20ANM%20JULIO%2025,%202018\ENFQX.mpg" TargetMode="External"/><Relationship Id="rId13" Type="http://schemas.openxmlformats.org/officeDocument/2006/relationships/image" Target="../media/image24.jpeg"/><Relationship Id="rId3" Type="http://schemas.microsoft.com/office/2007/relationships/media" Target="file:///E:\TX%20DE%20CORAZON%2030%20A&#209;OS%20DESPU&#201;S%20%20%20ANM%20JULIO%2025,%202018\ANESTESIOLOGOS.mpg" TargetMode="External"/><Relationship Id="rId7" Type="http://schemas.microsoft.com/office/2007/relationships/media" Target="file:///E:\TX%20DE%20CORAZON%2030%20A&#209;OS%20DESPU&#201;S%20%20%20ANM%20JULIO%2025,%202018\ENFQX.mpg" TargetMode="External"/><Relationship Id="rId12" Type="http://schemas.openxmlformats.org/officeDocument/2006/relationships/image" Target="../media/image23.jpeg"/><Relationship Id="rId2" Type="http://schemas.openxmlformats.org/officeDocument/2006/relationships/video" Target="file:///E:\TX%20DE%20CORAZON%2030%20A&#209;OS%20DESPU&#201;S%20%20%20ANM%20JULIO%2025,%202018\PERFUSION.mpg" TargetMode="External"/><Relationship Id="rId1" Type="http://schemas.microsoft.com/office/2007/relationships/media" Target="file:///E:\TX%20DE%20CORAZON%2030%20A&#209;OS%20DESPU&#201;S%20%20%20ANM%20JULIO%2025,%202018\PERFUSION.mpg" TargetMode="External"/><Relationship Id="rId6" Type="http://schemas.openxmlformats.org/officeDocument/2006/relationships/video" Target="file:///E:\TX%20DE%20CORAZON%2030%20A&#209;OS%20DESPU&#201;S%20%20%20ANM%20JULIO%2025,%202018\ENFTPQ..mpg" TargetMode="External"/><Relationship Id="rId11" Type="http://schemas.openxmlformats.org/officeDocument/2006/relationships/image" Target="../media/image22.jpeg"/><Relationship Id="rId5" Type="http://schemas.microsoft.com/office/2007/relationships/media" Target="file:///E:\TX%20DE%20CORAZON%2030%20A&#209;OS%20DESPU&#201;S%20%20%20ANM%20JULIO%2025,%202018\ENFTPQ..mpg" TargetMode="External"/><Relationship Id="rId15" Type="http://schemas.openxmlformats.org/officeDocument/2006/relationships/image" Target="../media/image26.jpeg"/><Relationship Id="rId10" Type="http://schemas.openxmlformats.org/officeDocument/2006/relationships/image" Target="../media/image1.png"/><Relationship Id="rId4" Type="http://schemas.openxmlformats.org/officeDocument/2006/relationships/video" Target="file:///E:\TX%20DE%20CORAZON%2030%20A&#209;OS%20DESPU&#201;S%20%20%20ANM%20JULIO%2025,%202018\ANESTESIOLOGOS.mpg" TargetMode="Externa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file:///E:\TX%20DE%20CORAZON%2030%20A&#209;OS%20DESPU&#201;S%20%20%20ANM%20JULIO%2025,%202018\COR%20Y%20PUL.mpg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2.png"/><Relationship Id="rId2" Type="http://schemas.openxmlformats.org/officeDocument/2006/relationships/video" Target="file:///E:\TX%20DE%20CORAZON%2030%20A&#209;OS%20DESPU&#201;S%20%20%20ANM%20JULIO%2025,%202018\RUBEN%202.mpg" TargetMode="External"/><Relationship Id="rId1" Type="http://schemas.microsoft.com/office/2007/relationships/media" Target="file:///E:\TX%20DE%20CORAZON%2030%20A&#209;OS%20DESPU&#201;S%20%20%20ANM%20JULIO%2025,%202018\RUBEN%202.mpg" TargetMode="External"/><Relationship Id="rId6" Type="http://schemas.openxmlformats.org/officeDocument/2006/relationships/video" Target="file:///E:\TX%20DE%20CORAZON%2030%20A&#209;OS%20DESPU&#201;S%20%20%20ANM%20JULIO%2025,%202018\BLOQUE.mpg" TargetMode="External"/><Relationship Id="rId11" Type="http://schemas.openxmlformats.org/officeDocument/2006/relationships/image" Target="../media/image31.png"/><Relationship Id="rId5" Type="http://schemas.microsoft.com/office/2007/relationships/media" Target="file:///E:\TX%20DE%20CORAZON%2030%20A&#209;OS%20DESPU&#201;S%20%20%20ANM%20JULIO%2025,%202018\BLOQUE.mpg" TargetMode="External"/><Relationship Id="rId10" Type="http://schemas.openxmlformats.org/officeDocument/2006/relationships/image" Target="../media/image30.png"/><Relationship Id="rId4" Type="http://schemas.openxmlformats.org/officeDocument/2006/relationships/video" Target="file:///E:\TX%20DE%20CORAZON%2030%20A&#209;OS%20DESPU&#201;S%20%20%20ANM%20JULIO%2025,%202018\COR%20Y%20PUL.mpg" TargetMode="Externa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file:///E:\TX%20DE%20CORAZON%2030%20A&#209;OS%20DESPU&#201;S%20%20%20ANM%20JULIO%2025,%202018\Septum.wmv" TargetMode="External"/><Relationship Id="rId13" Type="http://schemas.openxmlformats.org/officeDocument/2006/relationships/image" Target="../media/image38.png"/><Relationship Id="rId3" Type="http://schemas.microsoft.com/office/2007/relationships/media" Target="file:///E:\TX%20DE%20CORAZON%2030%20A&#209;OS%20DESPU&#201;S%20%20%20ANM%20JULIO%2025,%202018\cara%20inf..wmv" TargetMode="External"/><Relationship Id="rId7" Type="http://schemas.microsoft.com/office/2007/relationships/media" Target="file:///E:\TX%20DE%20CORAZON%2030%20A&#209;OS%20DESPU&#201;S%20%20%20ANM%20JULIO%2025,%202018\Septum.wmv" TargetMode="External"/><Relationship Id="rId12" Type="http://schemas.openxmlformats.org/officeDocument/2006/relationships/image" Target="../media/image37.png"/><Relationship Id="rId2" Type="http://schemas.openxmlformats.org/officeDocument/2006/relationships/video" Target="file:///E:\TX%20DE%20CORAZON%2030%20A&#209;OS%20DESPU&#201;S%20%20%20ANM%20JULIO%2025,%202018\cara%20posterior%20dmsm.wmv" TargetMode="External"/><Relationship Id="rId1" Type="http://schemas.microsoft.com/office/2007/relationships/media" Target="file:///E:\TX%20DE%20CORAZON%2030%20A&#209;OS%20DESPU&#201;S%20%20%20ANM%20JULIO%2025,%202018\cara%20posterior%20dmsm.wmv" TargetMode="External"/><Relationship Id="rId6" Type="http://schemas.openxmlformats.org/officeDocument/2006/relationships/video" Target="file:///E:\TX%20DE%20CORAZON%2030%20A&#209;OS%20DESPU&#201;S%20%20%20ANM%20JULIO%2025,%202018\cara%20lateral%20izq.wmv" TargetMode="External"/><Relationship Id="rId11" Type="http://schemas.openxmlformats.org/officeDocument/2006/relationships/image" Target="../media/image36.png"/><Relationship Id="rId5" Type="http://schemas.microsoft.com/office/2007/relationships/media" Target="file:///E:\TX%20DE%20CORAZON%2030%20A&#209;OS%20DESPU&#201;S%20%20%20ANM%20JULIO%2025,%202018\cara%20lateral%20izq.wmv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1.png"/><Relationship Id="rId4" Type="http://schemas.openxmlformats.org/officeDocument/2006/relationships/video" Target="file:///E:\TX%20DE%20CORAZON%2030%20A&#209;OS%20DESPU&#201;S%20%20%20ANM%20JULIO%2025,%202018\cara%20inf..wmv" TargetMode="Externa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28192" y="0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sp>
        <p:nvSpPr>
          <p:cNvPr id="5" name="1 Rectángulo"/>
          <p:cNvSpPr/>
          <p:nvPr/>
        </p:nvSpPr>
        <p:spPr>
          <a:xfrm>
            <a:off x="1922721" y="116632"/>
            <a:ext cx="6408712" cy="1815882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MX" sz="3600" i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Trasplante de corazón</a:t>
            </a:r>
          </a:p>
          <a:p>
            <a:pPr lvl="0"/>
            <a:r>
              <a:rPr lang="es-MX" sz="3600" i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  Treinta años después</a:t>
            </a:r>
            <a:endParaRPr lang="es-MX" sz="8000" i="1" dirty="0" smtClean="0">
              <a:solidFill>
                <a:srgbClr val="FFFF00"/>
              </a:solidFill>
              <a:latin typeface="Algerian" panose="04020705040A02060702" pitchFamily="82" charset="0"/>
            </a:endParaRPr>
          </a:p>
          <a:p>
            <a:pPr lvl="0"/>
            <a:r>
              <a:rPr lang="es-MX" sz="4000" i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         </a:t>
            </a:r>
            <a:endParaRPr lang="es-MX" sz="4000" i="1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Imagen 3" descr="Palaci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1" y="2152873"/>
            <a:ext cx="3009900" cy="24082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23012"/>
          <a:stretch>
            <a:fillRect/>
          </a:stretch>
        </p:blipFill>
        <p:spPr bwMode="auto">
          <a:xfrm>
            <a:off x="5508104" y="2708543"/>
            <a:ext cx="3255963" cy="186213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exágono 8"/>
          <p:cNvSpPr/>
          <p:nvPr/>
        </p:nvSpPr>
        <p:spPr>
          <a:xfrm>
            <a:off x="2051720" y="4869160"/>
            <a:ext cx="5040560" cy="1368152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  <a:latin typeface="Chalkboard SE Bold"/>
                <a:cs typeface="Chalkboard SE Bold"/>
              </a:rPr>
              <a:t>Dr. Rubén Argüero Sánchez</a:t>
            </a:r>
          </a:p>
          <a:p>
            <a:pPr algn="ctr"/>
            <a:r>
              <a:rPr lang="es-ES" dirty="0" smtClean="0">
                <a:solidFill>
                  <a:srgbClr val="FFFF00"/>
                </a:solidFill>
                <a:latin typeface="Chalkboard SE Bold"/>
                <a:cs typeface="Chalkboard SE Bold"/>
              </a:rPr>
              <a:t>Jefe del Departamento de Cirugía</a:t>
            </a:r>
          </a:p>
          <a:p>
            <a:pPr algn="ctr"/>
            <a:r>
              <a:rPr lang="es-ES" dirty="0" smtClean="0">
                <a:solidFill>
                  <a:srgbClr val="FFFF00"/>
                </a:solidFill>
                <a:latin typeface="Chalkboard SE Bold"/>
                <a:cs typeface="Chalkboard SE Bold"/>
              </a:rPr>
              <a:t>Facultad de Medicina UNAM</a:t>
            </a:r>
            <a:endParaRPr lang="es-ES" dirty="0">
              <a:solidFill>
                <a:srgbClr val="FFFF00"/>
              </a:solidFill>
              <a:latin typeface="Chalkboard SE Bold"/>
              <a:cs typeface="Chalkboard SE Bold"/>
            </a:endParaRPr>
          </a:p>
        </p:txBody>
      </p:sp>
    </p:spTree>
    <p:extLst>
      <p:ext uri="{BB962C8B-B14F-4D97-AF65-F5344CB8AC3E}">
        <p14:creationId xmlns:p14="http://schemas.microsoft.com/office/powerpoint/2010/main" val="28993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03244" y="-21299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007369"/>
              </p:ext>
            </p:extLst>
          </p:nvPr>
        </p:nvGraphicFramePr>
        <p:xfrm>
          <a:off x="7765158" y="116632"/>
          <a:ext cx="1069975" cy="158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Fotografía de Photo Editor" r:id="rId8" imgW="5047619" imgH="7478169" progId="">
                  <p:embed/>
                </p:oleObj>
              </mc:Choice>
              <mc:Fallback>
                <p:oleObj name="Fotografía de Photo Editor" r:id="rId8" imgW="5047619" imgH="747816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5158" y="116632"/>
                        <a:ext cx="1069975" cy="15827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A5002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3828158" y="2204194"/>
            <a:ext cx="2184400" cy="1584325"/>
          </a:xfrm>
          <a:prstGeom prst="ellipse">
            <a:avLst/>
          </a:prstGeom>
          <a:solidFill>
            <a:schemeClr val="accent1">
              <a:lumMod val="10000"/>
            </a:schemeClr>
          </a:solidFill>
          <a:ln w="31750">
            <a:noFill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MX" sz="1400">
                <a:solidFill>
                  <a:srgbClr val="FFFF99"/>
                </a:solidFill>
                <a:latin typeface="Arial Black" pitchFamily="34" charset="0"/>
              </a:rPr>
              <a:t>INSUFICIENCIA </a:t>
            </a:r>
          </a:p>
          <a:p>
            <a:pPr algn="ctr">
              <a:defRPr/>
            </a:pPr>
            <a:r>
              <a:rPr lang="es-MX" sz="1400">
                <a:solidFill>
                  <a:srgbClr val="FFFF99"/>
                </a:solidFill>
                <a:latin typeface="Arial Black" pitchFamily="34" charset="0"/>
              </a:rPr>
              <a:t>CARDIACA CRONICA</a:t>
            </a:r>
            <a:endParaRPr lang="es-ES" sz="1400">
              <a:solidFill>
                <a:srgbClr val="FFFF99"/>
              </a:solidFill>
              <a:latin typeface="Arial Black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51520" y="5012780"/>
            <a:ext cx="1655763" cy="45720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s-MX" altLang="es-MX" sz="1200">
                <a:solidFill>
                  <a:srgbClr val="FFFF66"/>
                </a:solidFill>
                <a:latin typeface="Arial Black" pitchFamily="34" charset="0"/>
              </a:rPr>
              <a:t>Cardiomioplastía</a:t>
            </a:r>
          </a:p>
          <a:p>
            <a:pPr algn="r">
              <a:defRPr/>
            </a:pPr>
            <a:r>
              <a:rPr lang="es-MX" altLang="es-MX" sz="1200">
                <a:solidFill>
                  <a:srgbClr val="FFFF66"/>
                </a:solidFill>
                <a:latin typeface="Arial Black" pitchFamily="34" charset="0"/>
              </a:rPr>
              <a:t>dinámica</a:t>
            </a:r>
            <a:endParaRPr lang="es-ES" altLang="es-MX" sz="1200">
              <a:solidFill>
                <a:srgbClr val="FFFF66"/>
              </a:solidFill>
              <a:latin typeface="Arial Black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220395" y="1269157"/>
            <a:ext cx="2160588" cy="523875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MX" altLang="es-MX" sz="1400" dirty="0">
                <a:solidFill>
                  <a:srgbClr val="9BBB59"/>
                </a:solidFill>
                <a:latin typeface="Arial Black" pitchFamily="34" charset="0"/>
              </a:rPr>
              <a:t>Revascularización</a:t>
            </a:r>
          </a:p>
          <a:p>
            <a:pPr>
              <a:defRPr/>
            </a:pPr>
            <a:r>
              <a:rPr lang="es-MX" altLang="es-MX" sz="1400" dirty="0">
                <a:solidFill>
                  <a:srgbClr val="9BBB59"/>
                </a:solidFill>
                <a:latin typeface="Arial Black" pitchFamily="34" charset="0"/>
              </a:rPr>
              <a:t>miocárdica</a:t>
            </a:r>
            <a:endParaRPr lang="es-ES" altLang="es-MX" sz="1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 rot="10800000" flipV="1">
            <a:off x="6315631" y="3571330"/>
            <a:ext cx="1625600" cy="45720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MX" altLang="es-MX" sz="1200">
                <a:solidFill>
                  <a:srgbClr val="FFFF00"/>
                </a:solidFill>
                <a:latin typeface="Arial Black" pitchFamily="34" charset="0"/>
              </a:rPr>
              <a:t>Ventriculectomía</a:t>
            </a:r>
          </a:p>
          <a:p>
            <a:pPr>
              <a:defRPr/>
            </a:pPr>
            <a:r>
              <a:rPr lang="es-MX" altLang="es-MX" sz="1200">
                <a:solidFill>
                  <a:srgbClr val="FFFF00"/>
                </a:solidFill>
                <a:latin typeface="Arial Black" pitchFamily="34" charset="0"/>
              </a:rPr>
              <a:t>parcial izquierda</a:t>
            </a:r>
            <a:endParaRPr lang="es-ES" altLang="es-MX" sz="12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51583" y="1053257"/>
            <a:ext cx="2308225" cy="522287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MX" altLang="es-MX" sz="1400" dirty="0">
                <a:solidFill>
                  <a:srgbClr val="99FF33"/>
                </a:solidFill>
                <a:latin typeface="Arial Black" pitchFamily="34" charset="0"/>
              </a:rPr>
              <a:t>Primer Trasplante de </a:t>
            </a:r>
          </a:p>
          <a:p>
            <a:pPr algn="r">
              <a:defRPr/>
            </a:pPr>
            <a:r>
              <a:rPr lang="es-MX" altLang="es-MX" sz="1400" dirty="0">
                <a:solidFill>
                  <a:srgbClr val="99FF33"/>
                </a:solidFill>
                <a:latin typeface="Arial Black" pitchFamily="34" charset="0"/>
              </a:rPr>
              <a:t>Corazón en México</a:t>
            </a:r>
            <a:endParaRPr lang="es-ES" altLang="es-MX" sz="1400" dirty="0">
              <a:solidFill>
                <a:srgbClr val="99FF33"/>
              </a:solidFill>
              <a:latin typeface="Arial Black" pitchFamily="34" charset="0"/>
            </a:endParaRPr>
          </a:p>
        </p:txBody>
      </p:sp>
      <p:pic>
        <p:nvPicPr>
          <p:cNvPr id="11" name="Picture 13" descr="pag242"/>
          <p:cNvPicPr>
            <a:picLocks noChangeAspect="1" noChangeArrowheads="1"/>
          </p:cNvPicPr>
          <p:nvPr/>
        </p:nvPicPr>
        <p:blipFill>
          <a:blip r:embed="rId10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83" y="2061319"/>
            <a:ext cx="1243012" cy="129540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msotw9_temp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35083" r="58586" b="36613"/>
          <a:stretch>
            <a:fillRect/>
          </a:stretch>
        </p:blipFill>
        <p:spPr bwMode="auto">
          <a:xfrm>
            <a:off x="7523858" y="1843832"/>
            <a:ext cx="1276350" cy="1655762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050158" y="116632"/>
            <a:ext cx="4752975" cy="584776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i="1" dirty="0" smtClean="0">
                <a:solidFill>
                  <a:srgbClr val="FFC000"/>
                </a:solidFill>
                <a:latin typeface="Apple Chancery"/>
                <a:cs typeface="Apple Chancery"/>
              </a:rPr>
              <a:t>AVANCES</a:t>
            </a:r>
            <a:endParaRPr lang="es-ES" altLang="es-MX" i="1" dirty="0">
              <a:solidFill>
                <a:srgbClr val="FFC000"/>
              </a:solidFill>
              <a:latin typeface="Apple Chancery"/>
              <a:cs typeface="Apple Chancery"/>
            </a:endParaRPr>
          </a:p>
        </p:txBody>
      </p:sp>
      <p:pic>
        <p:nvPicPr>
          <p:cNvPr id="14" name="Picture 40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4" y="1793032"/>
            <a:ext cx="3400788" cy="255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RUBEN 9.mpg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011288" y="4426992"/>
            <a:ext cx="3352800" cy="2286000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6" name="cochinero.mpg">
            <a:hlinkClick r:id="" action="ppaction://media"/>
          </p:cNvPr>
          <p:cNvPicPr>
            <a:picLocks noRot="1"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5539680" y="4293096"/>
            <a:ext cx="3352800" cy="2286000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5407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03244" y="-21299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59632" y="3140968"/>
            <a:ext cx="2589213" cy="6302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ANASTOMOSIS BICAVAL</a:t>
            </a:r>
          </a:p>
          <a:p>
            <a:pPr>
              <a:defRPr/>
            </a:pPr>
            <a:r>
              <a:rPr lang="es-MX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POR INTUSUSCEPCION</a:t>
            </a:r>
            <a:endParaRPr lang="es-ES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5800" y="908720"/>
            <a:ext cx="2112963" cy="630238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MX" sz="1400" b="1" dirty="0">
                <a:solidFill>
                  <a:srgbClr val="FFFFCC"/>
                </a:solidFill>
                <a:latin typeface="Arial Black" pitchFamily="34" charset="0"/>
              </a:rPr>
              <a:t>LESION NEURONAL</a:t>
            </a:r>
          </a:p>
          <a:p>
            <a:pPr algn="ctr">
              <a:defRPr/>
            </a:pPr>
            <a:r>
              <a:rPr lang="es-MX" sz="1400" b="1" dirty="0">
                <a:solidFill>
                  <a:srgbClr val="FFFFCC"/>
                </a:solidFill>
                <a:latin typeface="Arial Black" pitchFamily="34" charset="0"/>
              </a:rPr>
              <a:t>“CARDIOPLEGIA</a:t>
            </a:r>
            <a:r>
              <a:rPr lang="es-MX" sz="1400" b="1" dirty="0">
                <a:solidFill>
                  <a:srgbClr val="FFFFCC"/>
                </a:solidFill>
              </a:rPr>
              <a:t>”</a:t>
            </a:r>
            <a:endParaRPr lang="es-ES" sz="1400" b="1" dirty="0">
              <a:solidFill>
                <a:srgbClr val="FFFFCC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19475" y="1512838"/>
            <a:ext cx="1944688" cy="9080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dist="107763" dir="189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s-MX" altLang="es-MX" sz="1800" b="1" dirty="0">
                <a:solidFill>
                  <a:srgbClr val="EEECE1"/>
                </a:solidFill>
              </a:rPr>
              <a:t>UIBCAR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s-MX" altLang="es-MX" sz="1400" b="1" dirty="0">
                <a:solidFill>
                  <a:srgbClr val="EEECE1"/>
                </a:solidFill>
                <a:latin typeface="Arial Black" pitchFamily="34" charset="0"/>
              </a:rPr>
              <a:t>INVESTIGACION QUIRURGICA</a:t>
            </a:r>
            <a:endParaRPr lang="es-ES" altLang="es-MX" sz="1400" b="1" dirty="0">
              <a:solidFill>
                <a:srgbClr val="EEECE1"/>
              </a:solidFill>
              <a:latin typeface="Arial Black" pitchFamily="34" charset="0"/>
            </a:endParaRPr>
          </a:p>
        </p:txBody>
      </p:sp>
      <p:pic>
        <p:nvPicPr>
          <p:cNvPr id="8" name="Picture 6" descr="msotw9_temp0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"/>
          <a:stretch>
            <a:fillRect/>
          </a:stretch>
        </p:blipFill>
        <p:spPr bwMode="auto">
          <a:xfrm>
            <a:off x="1994223" y="1700808"/>
            <a:ext cx="1125538" cy="12509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msotw9_temp0"/>
          <p:cNvPicPr preferRelativeResize="0">
            <a:picLocks noChangeAspect="1" noChangeArrowheads="1"/>
          </p:cNvPicPr>
          <p:nvPr/>
        </p:nvPicPr>
        <p:blipFill>
          <a:blip r:embed="rId5" cstate="print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1382713" cy="1266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163161"/>
              </p:ext>
            </p:extLst>
          </p:nvPr>
        </p:nvGraphicFramePr>
        <p:xfrm>
          <a:off x="5697983" y="1052736"/>
          <a:ext cx="3338513" cy="224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Diapositiva" r:id="rId6" imgW="4572000" imgH="3429000" progId="PowerPoint.Slide.8">
                  <p:embed/>
                </p:oleObj>
              </mc:Choice>
              <mc:Fallback>
                <p:oleObj name="Diapositiva" r:id="rId6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7983" y="1052736"/>
                        <a:ext cx="3338513" cy="2243138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8B1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msotw9_temp0"/>
          <p:cNvPicPr preferRelativeResize="0">
            <a:picLocks noChangeAspect="1" noChangeArrowheads="1"/>
          </p:cNvPicPr>
          <p:nvPr/>
        </p:nvPicPr>
        <p:blipFill>
          <a:blip r:embed="rId8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4546" r="7512" b="7272"/>
          <a:stretch>
            <a:fillRect/>
          </a:stretch>
        </p:blipFill>
        <p:spPr bwMode="auto">
          <a:xfrm>
            <a:off x="323528" y="3933826"/>
            <a:ext cx="2128838" cy="24003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msotw9_temp0"/>
          <p:cNvPicPr preferRelativeResize="0">
            <a:picLocks noChangeAspect="1" noChangeArrowheads="1"/>
          </p:cNvPicPr>
          <p:nvPr/>
        </p:nvPicPr>
        <p:blipFill>
          <a:blip r:embed="rId9" cstate="print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4" y="3933826"/>
            <a:ext cx="1866900" cy="9890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msotw9_temp0"/>
          <p:cNvPicPr preferRelativeResize="0">
            <a:picLocks noChangeAspect="1" noChangeArrowheads="1"/>
          </p:cNvPicPr>
          <p:nvPr/>
        </p:nvPicPr>
        <p:blipFill>
          <a:blip r:embed="rId10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41" y="5013326"/>
            <a:ext cx="1873250" cy="13350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msotw9_temp0"/>
          <p:cNvPicPr preferRelativeResize="0">
            <a:picLocks noChangeAspect="1" noChangeArrowheads="1"/>
          </p:cNvPicPr>
          <p:nvPr/>
        </p:nvPicPr>
        <p:blipFill>
          <a:blip r:embed="rId11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01" y="3933056"/>
            <a:ext cx="1668463" cy="2338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44" y="3932832"/>
            <a:ext cx="1700213" cy="23764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13038" y="261938"/>
            <a:ext cx="4776788" cy="469900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100000">
                <a:srgbClr val="5E18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chemeClr val="tx2"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s-ES_tradnl" altLang="es-MX" sz="2400" dirty="0">
                <a:solidFill>
                  <a:srgbClr val="FFCC00"/>
                </a:solidFill>
                <a:latin typeface="Arial Black" pitchFamily="34" charset="0"/>
              </a:rPr>
              <a:t>TRASPLANTE  CARDIACO</a:t>
            </a:r>
          </a:p>
        </p:txBody>
      </p:sp>
    </p:spTree>
    <p:extLst>
      <p:ext uri="{BB962C8B-B14F-4D97-AF65-F5344CB8AC3E}">
        <p14:creationId xmlns:p14="http://schemas.microsoft.com/office/powerpoint/2010/main" val="25805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-44013" y="116632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sp>
        <p:nvSpPr>
          <p:cNvPr id="5" name="Rectángulo 4"/>
          <p:cNvSpPr/>
          <p:nvPr/>
        </p:nvSpPr>
        <p:spPr>
          <a:xfrm>
            <a:off x="1475656" y="622429"/>
            <a:ext cx="3236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sz="36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anose="04020705040A02060702" pitchFamily="82" charset="0"/>
                <a:ea typeface="ＭＳ Ｐゴシック" charset="0"/>
              </a:rPr>
              <a:t>A V A N C E S</a:t>
            </a:r>
            <a:endParaRPr lang="es-ES" sz="1200" kern="0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43608" y="1741596"/>
            <a:ext cx="7200800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s-MX" b="1" dirty="0">
                <a:solidFill>
                  <a:srgbClr val="000000"/>
                </a:solidFill>
                <a:latin typeface="Arial Black"/>
                <a:ea typeface="ＭＳ Ｐゴシック" pitchFamily="34" charset="-128"/>
                <a:cs typeface="Arial Black"/>
              </a:rPr>
              <a:t>GRUPOS DE TRABAJO EXITOSOS, EJEMPLO: </a:t>
            </a:r>
            <a:r>
              <a:rPr lang="es-MX" b="1" i="1" dirty="0">
                <a:solidFill>
                  <a:srgbClr val="000000"/>
                </a:solidFill>
                <a:latin typeface="Engravers MT"/>
                <a:ea typeface="ＭＳ Ｐゴシック" pitchFamily="34" charset="-128"/>
                <a:cs typeface="Engravers MT"/>
              </a:rPr>
              <a:t>HOSPITAL GENERAL “LA RAZA”</a:t>
            </a:r>
            <a:r>
              <a:rPr lang="es-MX" b="1" i="1" dirty="0">
                <a:solidFill>
                  <a:srgbClr val="000000"/>
                </a:solidFill>
                <a:latin typeface="Arial Black"/>
                <a:ea typeface="ＭＳ Ｐゴシック" pitchFamily="34" charset="-128"/>
                <a:cs typeface="Arial Black"/>
              </a:rPr>
              <a:t> </a:t>
            </a:r>
            <a:r>
              <a:rPr lang="es-MX" b="1" dirty="0">
                <a:solidFill>
                  <a:srgbClr val="000000"/>
                </a:solidFill>
                <a:latin typeface="Arial Black"/>
                <a:ea typeface="ＭＳ Ｐゴシック" pitchFamily="34" charset="-128"/>
                <a:cs typeface="Arial Black"/>
              </a:rPr>
              <a:t>INCMI “SALVADOR ZUBIRAN” CMN HOSPITAL 20 DE NOVIEMBRE ISSSTE. HOSPITAL REGIONAL PUEBLA ISSSTE. ESTADO DE GUANAJUATO SS.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s-MX" b="1" dirty="0">
                <a:solidFill>
                  <a:srgbClr val="000000"/>
                </a:solidFill>
                <a:latin typeface="Arial Black"/>
                <a:ea typeface="ＭＳ Ｐゴシック" pitchFamily="34" charset="-128"/>
                <a:cs typeface="Arial Black"/>
              </a:rPr>
              <a:t>MEJOR SELECCIÓN DE DONADORES Y RECEPTORES DE ORGANOS Y TEJIDOS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s-MX" b="1" dirty="0">
                <a:solidFill>
                  <a:srgbClr val="000000"/>
                </a:solidFill>
                <a:latin typeface="Arial Black"/>
                <a:ea typeface="ＭＳ Ｐゴシック" pitchFamily="34" charset="-128"/>
                <a:cs typeface="Arial Black"/>
              </a:rPr>
              <a:t>CUIDADO PERIOPERATORIO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s-MX" b="1" dirty="0">
                <a:solidFill>
                  <a:srgbClr val="000000"/>
                </a:solidFill>
                <a:latin typeface="Arial Black"/>
                <a:ea typeface="ＭＳ Ｐゴシック" pitchFamily="34" charset="-128"/>
                <a:cs typeface="Arial Black"/>
              </a:rPr>
              <a:t>INMUNOSUPRESORES CON MENORES EFECTOS ADVERSOS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s-MX" b="1" dirty="0">
                <a:solidFill>
                  <a:srgbClr val="000000"/>
                </a:solidFill>
                <a:latin typeface="Arial Black"/>
                <a:ea typeface="ＭＳ Ｐゴシック" pitchFamily="34" charset="-128"/>
                <a:cs typeface="Arial Black"/>
              </a:rPr>
              <a:t>SOLUCIONES DE PRESERVACION</a:t>
            </a:r>
          </a:p>
        </p:txBody>
      </p:sp>
      <p:pic>
        <p:nvPicPr>
          <p:cNvPr id="7" name="Picture 16" descr="msotw9_temp0"/>
          <p:cNvPicPr>
            <a:picLocks noChangeAspect="1" noChangeArrowheads="1"/>
          </p:cNvPicPr>
          <p:nvPr/>
        </p:nvPicPr>
        <p:blipFill>
          <a:blip r:embed="rId3" cstate="print">
            <a:lum bright="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/>
          <a:stretch>
            <a:fillRect/>
          </a:stretch>
        </p:blipFill>
        <p:spPr bwMode="auto">
          <a:xfrm>
            <a:off x="6324570" y="322535"/>
            <a:ext cx="2207870" cy="145028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03244" y="-21299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sp>
        <p:nvSpPr>
          <p:cNvPr id="6" name="5 Rectángulo redondeado"/>
          <p:cNvSpPr/>
          <p:nvPr/>
        </p:nvSpPr>
        <p:spPr>
          <a:xfrm>
            <a:off x="2915816" y="5805264"/>
            <a:ext cx="4968552" cy="914400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Dr. Rubén Argüero Sánchez</a:t>
            </a:r>
          </a:p>
          <a:p>
            <a:pPr algn="ctr"/>
            <a:r>
              <a:rPr lang="es-MX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Jefe del Departamento de Cirugía</a:t>
            </a:r>
          </a:p>
          <a:p>
            <a:pPr algn="ctr"/>
            <a:r>
              <a:rPr lang="es-MX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Facultad de Medicina UNAM</a:t>
            </a:r>
            <a:endParaRPr lang="es-ES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1475656" y="260648"/>
            <a:ext cx="7056784" cy="23762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es-ES" sz="2000" dirty="0">
                <a:solidFill>
                  <a:schemeClr val="tx1"/>
                </a:solidFill>
                <a:latin typeface="Arial Black" pitchFamily="34" charset="0"/>
                <a:cs typeface="Tahoma" pitchFamily="34" charset="0"/>
              </a:rPr>
              <a:t>POR SU ATENCIÓN</a:t>
            </a:r>
          </a:p>
          <a:p>
            <a:pPr algn="ctr"/>
            <a:r>
              <a:rPr lang="es-MX" sz="11500" i="1" dirty="0" smtClean="0">
                <a:solidFill>
                  <a:schemeClr val="tx1"/>
                </a:solidFill>
                <a:latin typeface="Algerian" panose="04020705040A02060702" pitchFamily="82" charset="0"/>
              </a:rPr>
              <a:t>GRACIAS</a:t>
            </a:r>
            <a:endParaRPr lang="es-ES" sz="11500" i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9" descr="Archivo:UNAM Ciudad Universitari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6952"/>
            <a:ext cx="3759971" cy="223224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09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03244" y="-21299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09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03244" y="-21299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8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8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pic>
        <p:nvPicPr>
          <p:cNvPr id="6" name="Picture 7" descr="j023621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384537"/>
            <a:ext cx="296453" cy="2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ransplante 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51520" y="4365104"/>
            <a:ext cx="3139167" cy="21403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28" descr="msoC91A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r="1555" b="1248"/>
          <a:stretch>
            <a:fillRect/>
          </a:stretch>
        </p:blipFill>
        <p:spPr bwMode="auto">
          <a:xfrm>
            <a:off x="3731494" y="2420888"/>
            <a:ext cx="1986672" cy="273603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7 Grupo"/>
          <p:cNvGrpSpPr/>
          <p:nvPr/>
        </p:nvGrpSpPr>
        <p:grpSpPr>
          <a:xfrm>
            <a:off x="467544" y="116632"/>
            <a:ext cx="8396659" cy="4314449"/>
            <a:chOff x="328215" y="188640"/>
            <a:chExt cx="8396659" cy="4314449"/>
          </a:xfrm>
        </p:grpSpPr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3176190" y="980728"/>
              <a:ext cx="2495550" cy="738188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  <a:effectLst>
              <a:prstShdw prst="shdw12">
                <a:schemeClr val="tx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MX" sz="1400" dirty="0">
                  <a:latin typeface="Chalkboard SE Bold"/>
                  <a:cs typeface="Chalkboard SE Bold"/>
                </a:rPr>
                <a:t>PRIMER  CASO  DE  TRASPLANTE  DE CORAZON  EN  MEXICO</a:t>
              </a:r>
              <a:endParaRPr lang="es-ES" sz="1400" dirty="0">
                <a:latin typeface="Chalkboard SE Bold"/>
                <a:cs typeface="Chalkboard SE Bold"/>
              </a:endParaRPr>
            </a:p>
          </p:txBody>
        </p:sp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" t="1363" r="3918" b="3236"/>
            <a:stretch>
              <a:fillRect/>
            </a:stretch>
          </p:blipFill>
          <p:spPr bwMode="auto">
            <a:xfrm>
              <a:off x="6088855" y="1052736"/>
              <a:ext cx="2636019" cy="345035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msotw9_temp0"/>
            <p:cNvPicPr>
              <a:picLocks noChangeAspect="1" noChangeArrowheads="1"/>
            </p:cNvPicPr>
            <p:nvPr/>
          </p:nvPicPr>
          <p:blipFill>
            <a:blip r:embed="rId13" cstate="print">
              <a:lum bright="6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"/>
            <a:stretch>
              <a:fillRect/>
            </a:stretch>
          </p:blipFill>
          <p:spPr bwMode="auto">
            <a:xfrm>
              <a:off x="328215" y="188640"/>
              <a:ext cx="2646363" cy="1738313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transplante 1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59904" y="2213248"/>
            <a:ext cx="3097216" cy="21117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transplante 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51520" y="4365104"/>
            <a:ext cx="3139167" cy="21403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transplante 3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5971877" y="4686276"/>
            <a:ext cx="3185195" cy="2171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384376" y="260648"/>
            <a:ext cx="2267744" cy="461665"/>
          </a:xfrm>
          <a:prstGeom prst="rect">
            <a:avLst/>
          </a:prstGeom>
          <a:solidFill>
            <a:schemeClr val="accent1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13500000">
              <a:schemeClr val="tx1"/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400" b="1" dirty="0">
                <a:solidFill>
                  <a:srgbClr val="FFFF99"/>
                </a:solidFill>
                <a:latin typeface="Arial" charset="0"/>
              </a:rPr>
              <a:t>Julio 21,1988</a:t>
            </a:r>
            <a:r>
              <a:rPr lang="es-MX" sz="16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es-ES" sz="1600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226988" y="260648"/>
            <a:ext cx="2809508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s-MX" sz="2800" dirty="0">
                <a:ln>
                  <a:solidFill>
                    <a:srgbClr val="FFFF00"/>
                  </a:solidFill>
                </a:ln>
                <a:solidFill>
                  <a:srgbClr val="800000"/>
                </a:solidFill>
                <a:latin typeface="Arial Black"/>
                <a:cs typeface="Arial Black"/>
              </a:rPr>
              <a:t>Julio 25 2018</a:t>
            </a:r>
            <a:endParaRPr lang="es-ES" sz="2800" dirty="0">
              <a:ln>
                <a:solidFill>
                  <a:srgbClr val="FFFF00"/>
                </a:solidFill>
              </a:ln>
              <a:solidFill>
                <a:srgbClr val="8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0889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436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443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4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384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8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684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1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3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03244" y="-21299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pic>
        <p:nvPicPr>
          <p:cNvPr id="5" name="Picture 2" descr="C:\Users\facmed\Downloads\Diapos prim traspl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20" y="4802191"/>
            <a:ext cx="3005413" cy="197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facmed\Downloads\Diapos prim traspl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8" y="5047123"/>
            <a:ext cx="2752460" cy="18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facmed\Downloads\Primtxcor20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9384" r="5792"/>
          <a:stretch/>
        </p:blipFill>
        <p:spPr bwMode="auto">
          <a:xfrm>
            <a:off x="229908" y="1947760"/>
            <a:ext cx="2386754" cy="170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facmed\Downloads\Primtxcor2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590972" cy="183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facmed\Downloads\Diapos prim traspl0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29" y="2204864"/>
            <a:ext cx="3163024" cy="206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facmed\Downloads\Primtxcor200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0" y="2622262"/>
            <a:ext cx="3021020" cy="192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facmed\Downloads\Primtxcor200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2"/>
          <a:stretch/>
        </p:blipFill>
        <p:spPr bwMode="auto">
          <a:xfrm>
            <a:off x="3509462" y="4799366"/>
            <a:ext cx="2125076" cy="15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facmed\Downloads\Diapos prim traspl0014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2686452" cy="18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facmed\Downloads\Primtxcor200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893"/>
            <a:ext cx="2688396" cy="186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facmed\Downloads\Primtxcor200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6915"/>
            <a:ext cx="1727683" cy="256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facmed\Downloads\Primtxcor200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6160"/>
            <a:ext cx="2265635" cy="146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-1" y="-1035496"/>
            <a:ext cx="9144001" cy="7929850"/>
            <a:chOff x="-348074" y="-760824"/>
            <a:chExt cx="13035328" cy="733237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10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-348073" y="-760824"/>
              <a:ext cx="13035327" cy="733237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10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-348074" y="104750"/>
              <a:ext cx="13035327" cy="1792357"/>
            </a:xfrm>
            <a:prstGeom prst="rect">
              <a:avLst/>
            </a:prstGeom>
          </p:spPr>
        </p:pic>
      </p:grpSp>
      <p:pic>
        <p:nvPicPr>
          <p:cNvPr id="5" name="Picture 2" descr="C:\Users\facmed\Downloads\Diapos prim traspl00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048672" cy="40525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ERFUSION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1727267" cy="129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NESTESIOLOGOS.mpg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25144"/>
            <a:ext cx="1755632" cy="131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NFTPQ..mpg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25144"/>
            <a:ext cx="182420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NFQX.mpg">
            <a:hlinkClick r:id="" action="ppaction://media"/>
          </p:cNvPr>
          <p:cNvPicPr>
            <a:picLocks noRot="1"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137" y="4725144"/>
            <a:ext cx="1824279" cy="136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39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2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979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3752" y="-24617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pic>
        <p:nvPicPr>
          <p:cNvPr id="5" name="Picture 3" descr="Ceremonia en Su escuela primaria Edo de Hidal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r="1907"/>
          <a:stretch>
            <a:fillRect/>
          </a:stretch>
        </p:blipFill>
        <p:spPr bwMode="auto">
          <a:xfrm>
            <a:off x="323528" y="981075"/>
            <a:ext cx="4103687" cy="2824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UBEN ESCUIELIT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72780"/>
            <a:ext cx="3887787" cy="2668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RUBEN ESCUELITA-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4196"/>
          <a:stretch>
            <a:fillRect/>
          </a:stretch>
        </p:blipFill>
        <p:spPr bwMode="auto">
          <a:xfrm>
            <a:off x="4789239" y="1028948"/>
            <a:ext cx="3959225" cy="2832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Rectángulo redondeado"/>
          <p:cNvSpPr/>
          <p:nvPr/>
        </p:nvSpPr>
        <p:spPr>
          <a:xfrm>
            <a:off x="2699792" y="116632"/>
            <a:ext cx="3384376" cy="720080"/>
          </a:xfrm>
          <a:prstGeom prst="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bg1"/>
                </a:solidFill>
                <a:latin typeface="Arial Black" pitchFamily="34" charset="0"/>
              </a:rPr>
              <a:t>ESCUELA PRIMARIA</a:t>
            </a:r>
          </a:p>
          <a:p>
            <a:pPr algn="ctr"/>
            <a:r>
              <a:rPr lang="es-MX" sz="1600" dirty="0" smtClean="0">
                <a:solidFill>
                  <a:schemeClr val="bg1"/>
                </a:solidFill>
                <a:latin typeface="Arial Black" pitchFamily="34" charset="0"/>
              </a:rPr>
              <a:t>“ESTADO DE HIDALGO”</a:t>
            </a:r>
            <a:endParaRPr lang="es-MX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" y="216024"/>
            <a:ext cx="9143999" cy="6885384"/>
            <a:chOff x="-150371" y="0"/>
            <a:chExt cx="12192000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9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-150371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9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-150371" y="1"/>
              <a:ext cx="12192000" cy="1676400"/>
            </a:xfrm>
            <a:prstGeom prst="rect">
              <a:avLst/>
            </a:prstGeom>
          </p:spPr>
        </p:pic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2263" y="4653136"/>
            <a:ext cx="3601665" cy="1754327"/>
          </a:xfrm>
          <a:prstGeom prst="rect">
            <a:avLst/>
          </a:prstGeom>
          <a:solidFill>
            <a:schemeClr val="bg2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_tradnl" b="1" dirty="0">
                <a:solidFill>
                  <a:srgbClr val="FFFF00"/>
                </a:solidFill>
                <a:latin typeface="Arial Black" pitchFamily="34" charset="0"/>
              </a:rPr>
              <a:t>Otras alternativas terapéuticas.</a:t>
            </a:r>
          </a:p>
          <a:p>
            <a:pPr algn="just">
              <a:defRPr/>
            </a:pPr>
            <a:r>
              <a:rPr lang="es-ES_tradnl" b="1" dirty="0">
                <a:solidFill>
                  <a:srgbClr val="FFFF00"/>
                </a:solidFill>
                <a:latin typeface="Arial Black" pitchFamily="34" charset="0"/>
              </a:rPr>
              <a:t>Años de vida saludables que son recuperados.</a:t>
            </a:r>
          </a:p>
          <a:p>
            <a:pPr algn="just">
              <a:defRPr/>
            </a:pPr>
            <a:r>
              <a:rPr lang="es-ES_tradnl" b="1" dirty="0">
                <a:solidFill>
                  <a:srgbClr val="FFFF00"/>
                </a:solidFill>
                <a:latin typeface="Arial Black" pitchFamily="34" charset="0"/>
              </a:rPr>
              <a:t>Calidad de vida.</a:t>
            </a:r>
          </a:p>
          <a:p>
            <a:pPr algn="just">
              <a:defRPr/>
            </a:pPr>
            <a:r>
              <a:rPr lang="es-ES_tradnl" b="1" dirty="0">
                <a:solidFill>
                  <a:srgbClr val="FFFF00"/>
                </a:solidFill>
                <a:latin typeface="Arial Black" pitchFamily="34" charset="0"/>
              </a:rPr>
              <a:t>Regreso al trabajo.</a:t>
            </a:r>
          </a:p>
        </p:txBody>
      </p:sp>
      <p:sp>
        <p:nvSpPr>
          <p:cNvPr id="6" name="1 Rectángulo"/>
          <p:cNvSpPr/>
          <p:nvPr/>
        </p:nvSpPr>
        <p:spPr>
          <a:xfrm>
            <a:off x="216024" y="1700808"/>
            <a:ext cx="4572000" cy="19620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  <a:spcBef>
                <a:spcPct val="50000"/>
              </a:spcBef>
              <a:defRPr/>
            </a:pPr>
            <a:r>
              <a:rPr lang="es-ES_tradnl" altLang="es-ES" b="1" dirty="0">
                <a:solidFill>
                  <a:srgbClr val="000000"/>
                </a:solidFill>
              </a:rPr>
              <a:t>El Trasplante de Órganos y Tejidos es la única alternativa terapéutica que puede resolver la falla tisular u orgánica permitiendo no sólo rescatar la vida del receptor sino, reincorporarlo al ámbito social y productivo.</a:t>
            </a:r>
          </a:p>
        </p:txBody>
      </p:sp>
      <p:pic>
        <p:nvPicPr>
          <p:cNvPr id="7" name="RUBEN 2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508104" y="677713"/>
            <a:ext cx="2952328" cy="201295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COR Y PUL.mpg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860032" y="2996952"/>
            <a:ext cx="2448272" cy="1669276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BLOQUE.mpg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940152" y="4797152"/>
            <a:ext cx="2736304" cy="186566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9017" y="205103"/>
            <a:ext cx="5183063" cy="631609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100000">
                <a:srgbClr val="5E1800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ES" sz="1800" dirty="0" smtClean="0">
                <a:solidFill>
                  <a:srgbClr val="FFCC00"/>
                </a:solidFill>
                <a:latin typeface="Arial Black" pitchFamily="34" charset="0"/>
                <a:ea typeface="ＭＳ Ｐゴシック" pitchFamily="34" charset="-128"/>
              </a:rPr>
              <a:t>TRASPLANTE  CARDIACO 30 AÑOS DESPUÉS </a:t>
            </a:r>
            <a:endParaRPr lang="es-ES" altLang="es-ES" sz="1800" dirty="0" smtClean="0">
              <a:solidFill>
                <a:srgbClr val="FFCC00"/>
              </a:solidFill>
              <a:latin typeface="Arial Black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2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4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02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03244" y="-21299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1" r="34507" b="84566"/>
          <a:stretch/>
        </p:blipFill>
        <p:spPr bwMode="auto">
          <a:xfrm>
            <a:off x="3347864" y="404664"/>
            <a:ext cx="2475626" cy="93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Dr. Argüero\PLATICAS\2007\060207\Escanear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t="12770" r="10896" b="55467"/>
          <a:stretch/>
        </p:blipFill>
        <p:spPr bwMode="auto">
          <a:xfrm>
            <a:off x="755576" y="2852936"/>
            <a:ext cx="2622938" cy="163159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1230" r="64830" b="59286"/>
          <a:stretch/>
        </p:blipFill>
        <p:spPr bwMode="auto">
          <a:xfrm>
            <a:off x="755576" y="764704"/>
            <a:ext cx="2144111" cy="159231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4" t="23792" r="37163" b="52160"/>
          <a:stretch/>
        </p:blipFill>
        <p:spPr bwMode="auto">
          <a:xfrm>
            <a:off x="3779912" y="2132856"/>
            <a:ext cx="2182336" cy="18493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5" t="30003" b="40221"/>
          <a:stretch/>
        </p:blipFill>
        <p:spPr bwMode="auto">
          <a:xfrm>
            <a:off x="6444208" y="836712"/>
            <a:ext cx="2459421" cy="160808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46725" r="67333" b="25269"/>
          <a:stretch/>
        </p:blipFill>
        <p:spPr bwMode="auto">
          <a:xfrm>
            <a:off x="6444208" y="2852936"/>
            <a:ext cx="2376264" cy="16283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t="61616" r="33500" b="8316"/>
          <a:stretch/>
        </p:blipFill>
        <p:spPr bwMode="auto">
          <a:xfrm>
            <a:off x="3203848" y="4725144"/>
            <a:ext cx="2408159" cy="177981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5" t="74749" r="1727"/>
          <a:stretch/>
        </p:blipFill>
        <p:spPr bwMode="auto">
          <a:xfrm>
            <a:off x="6300192" y="5237610"/>
            <a:ext cx="2491392" cy="162039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103244" y="-99392"/>
            <a:ext cx="9296533" cy="6885384"/>
            <a:chOff x="35970" y="0"/>
            <a:chExt cx="12395379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3597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239349" y="1"/>
              <a:ext cx="12192000" cy="1676400"/>
            </a:xfrm>
            <a:prstGeom prst="rect">
              <a:avLst/>
            </a:prstGeom>
          </p:spPr>
        </p:pic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87888" y="1125538"/>
            <a:ext cx="3124200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107763" dir="189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_tradnl" sz="1600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Trasplante de </a:t>
            </a:r>
            <a:r>
              <a:rPr lang="es-ES_tradnl" sz="1600" dirty="0" err="1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Organos</a:t>
            </a:r>
            <a:r>
              <a:rPr lang="es-ES_tradnl" sz="1600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Vitales</a:t>
            </a:r>
          </a:p>
          <a:p>
            <a:pPr algn="ctr">
              <a:defRPr/>
            </a:pPr>
            <a:r>
              <a:rPr lang="es-ES_tradnl" sz="1600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Aspectos </a:t>
            </a:r>
            <a:r>
              <a:rPr lang="es-ES_tradnl" sz="1600" dirty="0" err="1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Eticos</a:t>
            </a:r>
            <a:endParaRPr lang="es-ES_tradnl" sz="1600" dirty="0" smtClean="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79613" y="2420938"/>
            <a:ext cx="2663825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6E6D6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sy="-50000" kx="2453608" algn="bl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ES" sz="2400">
                <a:solidFill>
                  <a:srgbClr val="000000"/>
                </a:solidFill>
                <a:latin typeface="Arial" pitchFamily="34" charset="0"/>
              </a:rPr>
              <a:t>MARCO LEGAL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16013" y="3357563"/>
            <a:ext cx="3973513" cy="28321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s-ES_tradnl" altLang="es-ES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s-ES_tradnl" altLang="es-ES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“.... Consentimiento de</a:t>
            </a:r>
          </a:p>
          <a:p>
            <a:pPr>
              <a:defRPr/>
            </a:pPr>
            <a:r>
              <a:rPr lang="es-ES_tradnl" altLang="es-ES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disponente de vida o del</a:t>
            </a:r>
          </a:p>
          <a:p>
            <a:pPr>
              <a:defRPr/>
            </a:pPr>
            <a:r>
              <a:rPr lang="es-ES_tradnl" altLang="es-ES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disponente secundario...”</a:t>
            </a:r>
          </a:p>
          <a:p>
            <a:pPr>
              <a:defRPr/>
            </a:pPr>
            <a:endParaRPr lang="es-ES_tradnl" altLang="es-ES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s-ES_tradnl" altLang="es-E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MODIFICACION DE LA LEY </a:t>
            </a:r>
          </a:p>
          <a:p>
            <a:pPr>
              <a:defRPr/>
            </a:pPr>
            <a:r>
              <a:rPr lang="es-ES_tradnl" altLang="es-E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MATERIA DE TRASPLANTE</a:t>
            </a:r>
          </a:p>
          <a:p>
            <a:pPr>
              <a:defRPr/>
            </a:pPr>
            <a:r>
              <a:rPr lang="es-ES_tradnl" altLang="es-E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ORGANOS.  2000</a:t>
            </a:r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5911850" y="2492375"/>
          <a:ext cx="2620963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name="Imagen de mapa de bits" r:id="rId4" imgW="2647619" imgH="4001058" progId="Paint.Picture">
                  <p:embed/>
                </p:oleObj>
              </mc:Choice>
              <mc:Fallback>
                <p:oleObj name="Imagen de mapa de bits" r:id="rId4" imgW="2647619" imgH="400105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1850" y="2492375"/>
                        <a:ext cx="2620963" cy="3960813"/>
                      </a:xfrm>
                      <a:prstGeom prst="rect">
                        <a:avLst/>
                      </a:prstGeom>
                      <a:solidFill>
                        <a:srgbClr val="663300"/>
                      </a:solidFill>
                      <a:ln w="57150">
                        <a:solidFill>
                          <a:srgbClr val="A5002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CC330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84438" y="333375"/>
            <a:ext cx="4573588" cy="469900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100000">
                <a:srgbClr val="5E18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sy="50000" kx="-2453608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ES_tradnl" sz="2400" b="0" dirty="0" smtClean="0">
                <a:solidFill>
                  <a:srgbClr val="FFCC00"/>
                </a:solidFill>
                <a:latin typeface="Arial Black" charset="0"/>
                <a:ea typeface="MS PGothic" charset="0"/>
                <a:cs typeface="MS PGothic" charset="0"/>
              </a:rPr>
              <a:t>TRASPLANTE CARDIACO</a:t>
            </a:r>
          </a:p>
        </p:txBody>
      </p:sp>
    </p:spTree>
    <p:extLst>
      <p:ext uri="{BB962C8B-B14F-4D97-AF65-F5344CB8AC3E}">
        <p14:creationId xmlns:p14="http://schemas.microsoft.com/office/powerpoint/2010/main" val="26327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"/>
          <p:cNvGrpSpPr/>
          <p:nvPr/>
        </p:nvGrpSpPr>
        <p:grpSpPr>
          <a:xfrm>
            <a:off x="-36512" y="-21299"/>
            <a:ext cx="9144000" cy="6885384"/>
            <a:chOff x="-150372" y="0"/>
            <a:chExt cx="12192001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10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6"/>
            <a:stretch/>
          </p:blipFill>
          <p:spPr>
            <a:xfrm>
              <a:off x="-150372" y="0"/>
              <a:ext cx="12192001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10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3" b="33796"/>
            <a:stretch/>
          </p:blipFill>
          <p:spPr>
            <a:xfrm rot="10800000">
              <a:off x="-150372" y="1"/>
              <a:ext cx="12192000" cy="1676400"/>
            </a:xfrm>
            <a:prstGeom prst="rect">
              <a:avLst/>
            </a:prstGeom>
          </p:spPr>
        </p:pic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5488" y="692696"/>
            <a:ext cx="1997075" cy="369888"/>
          </a:xfrm>
          <a:prstGeom prst="rect">
            <a:avLst/>
          </a:prstGeom>
          <a:solidFill>
            <a:schemeClr val="accent1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altLang="es-MX" dirty="0">
                <a:solidFill>
                  <a:srgbClr val="FFFFCC"/>
                </a:solidFill>
                <a:latin typeface="Arial Black" pitchFamily="34" charset="0"/>
              </a:rPr>
              <a:t>Cara posterior</a:t>
            </a:r>
            <a:endParaRPr lang="es-ES" altLang="es-MX" dirty="0">
              <a:solidFill>
                <a:srgbClr val="FFFFCC"/>
              </a:solidFill>
              <a:latin typeface="Arial Blac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12024" y="692696"/>
            <a:ext cx="1676400" cy="369887"/>
          </a:xfrm>
          <a:prstGeom prst="rect">
            <a:avLst/>
          </a:prstGeom>
          <a:solidFill>
            <a:schemeClr val="accent1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altLang="es-MX" dirty="0">
                <a:solidFill>
                  <a:srgbClr val="FFFFCC"/>
                </a:solidFill>
                <a:latin typeface="Arial Black" pitchFamily="34" charset="0"/>
              </a:rPr>
              <a:t>Cara lateral</a:t>
            </a:r>
            <a:endParaRPr lang="es-ES" altLang="es-MX" dirty="0">
              <a:solidFill>
                <a:srgbClr val="FFFFCC"/>
              </a:solidFill>
              <a:latin typeface="Arial Black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75756" y="908720"/>
            <a:ext cx="2592388" cy="676275"/>
          </a:xfrm>
          <a:prstGeom prst="rect">
            <a:avLst/>
          </a:prstGeom>
          <a:solidFill>
            <a:schemeClr val="accent1">
              <a:lumMod val="10000"/>
            </a:schemeClr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s-MX" altLang="es-MX" sz="2400" b="1" dirty="0">
                <a:solidFill>
                  <a:srgbClr val="FFFF99"/>
                </a:solidFill>
                <a:latin typeface="Arial" charset="0"/>
              </a:rPr>
              <a:t>Siembra Intramiocárdica</a:t>
            </a:r>
            <a:endParaRPr lang="es-ES" altLang="es-MX" sz="2400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122488" y="1341"/>
            <a:ext cx="4752975" cy="646112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1800" b="1" dirty="0">
                <a:solidFill>
                  <a:srgbClr val="FFC000"/>
                </a:solidFill>
                <a:latin typeface="Arial Black" pitchFamily="34" charset="0"/>
              </a:rPr>
              <a:t>Terapia celular y regeneración miocárdica</a:t>
            </a:r>
            <a:endParaRPr lang="es-ES" altLang="es-MX" sz="1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9" name="cara posterior dmsm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298229"/>
            <a:ext cx="2904323" cy="2376264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cara inf.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7584" y="4011611"/>
            <a:ext cx="2808312" cy="2297709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cara lateral izq.wmv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012160" y="1340768"/>
            <a:ext cx="2952328" cy="2415541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Septum.wmv">
            <a:hlinkClick r:id="" action="ppaction://media"/>
          </p:cNvPr>
          <p:cNvPicPr>
            <a:picLocks noRot="1"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932040" y="4005064"/>
            <a:ext cx="3024336" cy="2268252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59161" y="6446663"/>
            <a:ext cx="1944687" cy="366713"/>
          </a:xfrm>
          <a:prstGeom prst="rect">
            <a:avLst/>
          </a:prstGeom>
          <a:solidFill>
            <a:schemeClr val="accent1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altLang="es-MX" dirty="0">
                <a:solidFill>
                  <a:srgbClr val="FFFFCC"/>
                </a:solidFill>
                <a:latin typeface="Arial Black" pitchFamily="34" charset="0"/>
              </a:rPr>
              <a:t>Cara anterior</a:t>
            </a:r>
            <a:endParaRPr lang="es-ES" altLang="es-MX" dirty="0">
              <a:solidFill>
                <a:srgbClr val="FFFFCC"/>
              </a:solidFill>
              <a:latin typeface="Arial Black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04048" y="6371481"/>
            <a:ext cx="2838450" cy="369887"/>
          </a:xfrm>
          <a:prstGeom prst="rect">
            <a:avLst/>
          </a:prstGeom>
          <a:solidFill>
            <a:schemeClr val="accent1">
              <a:lumMod val="1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MX" altLang="es-MX" b="1" dirty="0">
                <a:solidFill>
                  <a:srgbClr val="FFFFCC"/>
                </a:solidFill>
                <a:latin typeface="Arial" charset="0"/>
              </a:rPr>
              <a:t>Septum  Interventricular</a:t>
            </a:r>
            <a:endParaRPr lang="es-ES" altLang="es-MX" b="1" dirty="0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5" name="Imagen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76121"/>
            <a:ext cx="2234985" cy="169689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6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33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26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5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6012</TotalTime>
  <Words>263</Words>
  <Application>Microsoft Office PowerPoint</Application>
  <PresentationFormat>Presentación en pantalla (4:3)</PresentationFormat>
  <Paragraphs>65</Paragraphs>
  <Slides>14</Slides>
  <Notes>1</Notes>
  <HiddenSlides>0</HiddenSlides>
  <MMClips>17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Tema de Office</vt:lpstr>
      <vt:lpstr>Imagen de mapa de bits</vt:lpstr>
      <vt:lpstr>Fotografía de Photo Editor</vt:lpstr>
      <vt:lpstr>Diapositiva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 años después ANM 18-JUL-2018</dc:title>
  <dc:creator>Dr-Argüero</dc:creator>
  <cp:lastModifiedBy>Dr-Argüero</cp:lastModifiedBy>
  <cp:revision>165</cp:revision>
  <dcterms:created xsi:type="dcterms:W3CDTF">2018-06-22T17:16:21Z</dcterms:created>
  <dcterms:modified xsi:type="dcterms:W3CDTF">2018-07-24T18:28:59Z</dcterms:modified>
</cp:coreProperties>
</file>