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393" r:id="rId3"/>
    <p:sldId id="422" r:id="rId4"/>
    <p:sldId id="423" r:id="rId5"/>
    <p:sldId id="421" r:id="rId6"/>
    <p:sldId id="410" r:id="rId7"/>
    <p:sldId id="424" r:id="rId8"/>
    <p:sldId id="425" r:id="rId9"/>
    <p:sldId id="427" r:id="rId10"/>
    <p:sldId id="426" r:id="rId11"/>
    <p:sldId id="411" r:id="rId12"/>
    <p:sldId id="429" r:id="rId13"/>
    <p:sldId id="42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ＭＳ Ｐゴシック" pitchFamily="34" charset="-128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ＭＳ Ｐゴシック" pitchFamily="34" charset="-128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ＭＳ Ｐゴシック" pitchFamily="34" charset="-128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ＭＳ Ｐゴシック" pitchFamily="34" charset="-128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ＭＳ Ｐゴシック" pitchFamily="34" charset="-128"/>
        <a:cs typeface="+mn-cs"/>
        <a:sym typeface="Arial" pitchFamily="34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ＭＳ Ｐゴシック" pitchFamily="34" charset="-128"/>
        <a:cs typeface="+mn-cs"/>
        <a:sym typeface="Arial" pitchFamily="34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ＭＳ Ｐゴシック" pitchFamily="34" charset="-128"/>
        <a:cs typeface="+mn-cs"/>
        <a:sym typeface="Arial" pitchFamily="34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ＭＳ Ｐゴシック" pitchFamily="34" charset="-128"/>
        <a:cs typeface="+mn-cs"/>
        <a:sym typeface="Arial" pitchFamily="34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ＭＳ Ｐゴシック" pitchFamily="34" charset="-128"/>
        <a:cs typeface="+mn-cs"/>
        <a:sym typeface="Arial" pitchFamily="34" charset="0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8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40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F911C7-5CFB-47E7-8181-E998FE77B3B7}" type="datetime1">
              <a:rPr lang="es-ES"/>
              <a:pPr/>
              <a:t>29/8/18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080C0D-7069-43D7-9F49-09D1717803B8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02760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4275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EFA65DF-69DD-A049-9539-7D3ABB4D412D}" type="slidenum">
              <a:rPr lang="es-ES" sz="1200">
                <a:latin typeface="Arial" pitchFamily="-111" charset="0"/>
              </a:rPr>
              <a:pPr algn="r"/>
              <a:t>11</a:t>
            </a:fld>
            <a:endParaRPr lang="es-ES" sz="1200">
              <a:latin typeface="Arial" pitchFamily="-11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c="http://schemas.openxmlformats.org/markup-compatibility/2006" xmlns:mv="urn:schemas-microsoft-com:mac:vml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c="http://schemas.openxmlformats.org/markup-compatibility/2006" xmlns:mv="urn:schemas-microsoft-com:mac:vml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671638"/>
            <a:ext cx="2057400" cy="432276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71638"/>
            <a:ext cx="6019800" cy="4322762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c="http://schemas.openxmlformats.org/markup-compatibility/2006" xmlns:mv="urn:schemas-microsoft-com:mac:vml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c="http://schemas.openxmlformats.org/markup-compatibility/2006" xmlns:mv="urn:schemas-microsoft-com:mac:vml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c="http://schemas.openxmlformats.org/markup-compatibility/2006" xmlns:mv="urn:schemas-microsoft-com:mac:vml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3022600"/>
            <a:ext cx="40386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3022600"/>
            <a:ext cx="40386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c="http://schemas.openxmlformats.org/markup-compatibility/2006" xmlns:mv="urn:schemas-microsoft-com:mac:vml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c="http://schemas.openxmlformats.org/markup-compatibility/2006" xmlns:mv="urn:schemas-microsoft-com:mac:vml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c="http://schemas.openxmlformats.org/markup-compatibility/2006" xmlns:mv="urn:schemas-microsoft-com:mac:vml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c="http://schemas.openxmlformats.org/markup-compatibility/2006" xmlns:mv="urn:schemas-microsoft-com:mac:vml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c="http://schemas.openxmlformats.org/markup-compatibility/2006" xmlns:mv="urn:schemas-microsoft-com:mac:vml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Arial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c="http://schemas.openxmlformats.org/markup-compatibility/2006" xmlns:mv="urn:schemas-microsoft-com:mac:vml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1638"/>
            <a:ext cx="82296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22600"/>
            <a:ext cx="822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mc:AlternateContent>
    <mc:Choice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c="http://schemas.openxmlformats.org/markup-compatibility/2006" xmlns:mv="urn:schemas-microsoft-com:mac:vml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004F7B"/>
          </a:solidFill>
          <a:latin typeface="+mj-lt"/>
          <a:ea typeface="+mj-ea"/>
          <a:cs typeface="+mj-cs"/>
          <a:sym typeface="Arial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004F7B"/>
          </a:solidFill>
          <a:latin typeface="Arial" charset="0"/>
          <a:ea typeface="华文黑体" charset="0"/>
          <a:cs typeface="华文黑体" charset="0"/>
          <a:sym typeface="Arial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004F7B"/>
          </a:solidFill>
          <a:latin typeface="Arial" charset="0"/>
          <a:ea typeface="华文黑体" charset="0"/>
          <a:cs typeface="华文黑体" charset="0"/>
          <a:sym typeface="Arial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004F7B"/>
          </a:solidFill>
          <a:latin typeface="Arial" charset="0"/>
          <a:ea typeface="华文黑体" charset="0"/>
          <a:cs typeface="华文黑体" charset="0"/>
          <a:sym typeface="Arial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004F7B"/>
          </a:solidFill>
          <a:latin typeface="Arial" charset="0"/>
          <a:ea typeface="华文黑体" charset="0"/>
          <a:cs typeface="华文黑体" charset="0"/>
          <a:sym typeface="Arial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 b="1" i="1">
          <a:solidFill>
            <a:srgbClr val="004F7B"/>
          </a:solidFill>
          <a:latin typeface="Arial" charset="0"/>
          <a:ea typeface="华文黑体" charset="0"/>
          <a:cs typeface="华文黑体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 b="1" i="1">
          <a:solidFill>
            <a:srgbClr val="004F7B"/>
          </a:solidFill>
          <a:latin typeface="Arial" charset="0"/>
          <a:ea typeface="华文黑体" charset="0"/>
          <a:cs typeface="华文黑体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 b="1" i="1">
          <a:solidFill>
            <a:srgbClr val="004F7B"/>
          </a:solidFill>
          <a:latin typeface="Arial" charset="0"/>
          <a:ea typeface="华文黑体" charset="0"/>
          <a:cs typeface="华文黑体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 b="1" i="1">
          <a:solidFill>
            <a:srgbClr val="004F7B"/>
          </a:solidFill>
          <a:latin typeface="Arial" charset="0"/>
          <a:ea typeface="华文黑体" charset="0"/>
          <a:cs typeface="华文黑体" charset="0"/>
          <a:sym typeface="Arial" charset="0"/>
        </a:defRPr>
      </a:lvl9pPr>
    </p:titleStyle>
    <p:bodyStyle>
      <a:lvl1pPr marL="342900" indent="-342900" algn="ctr" rtl="0" eaLnBrk="0" fontAlgn="base" hangingPunct="0">
        <a:spcBef>
          <a:spcPts val="700"/>
        </a:spcBef>
        <a:spcAft>
          <a:spcPct val="0"/>
        </a:spcAft>
        <a:defRPr sz="3200" b="1">
          <a:solidFill>
            <a:srgbClr val="004F7B"/>
          </a:solidFill>
          <a:latin typeface="+mn-lt"/>
          <a:ea typeface="+mn-ea"/>
          <a:cs typeface="+mn-cs"/>
          <a:sym typeface="Arial" pitchFamily="34" charset="0"/>
        </a:defRPr>
      </a:lvl1pPr>
      <a:lvl2pPr marL="285750" indent="-285750" algn="ctr" rtl="0" eaLnBrk="0" fontAlgn="base" hangingPunct="0">
        <a:spcBef>
          <a:spcPts val="600"/>
        </a:spcBef>
        <a:spcAft>
          <a:spcPct val="0"/>
        </a:spcAft>
        <a:defRPr sz="2800" b="1">
          <a:solidFill>
            <a:srgbClr val="004F7B"/>
          </a:solidFill>
          <a:latin typeface="+mn-lt"/>
          <a:ea typeface="+mn-ea"/>
          <a:cs typeface="+mn-cs"/>
          <a:sym typeface="Arial" pitchFamily="34" charset="0"/>
        </a:defRPr>
      </a:lvl2pPr>
      <a:lvl3pPr marL="228600" indent="-228600" algn="ctr" rtl="0" eaLnBrk="0" fontAlgn="base" hangingPunct="0">
        <a:spcBef>
          <a:spcPts val="600"/>
        </a:spcBef>
        <a:spcAft>
          <a:spcPct val="0"/>
        </a:spcAft>
        <a:defRPr sz="2400" b="1">
          <a:solidFill>
            <a:srgbClr val="004F7B"/>
          </a:solidFill>
          <a:latin typeface="+mn-lt"/>
          <a:ea typeface="+mn-ea"/>
          <a:cs typeface="+mn-cs"/>
          <a:sym typeface="Arial" pitchFamily="34" charset="0"/>
        </a:defRPr>
      </a:lvl3pPr>
      <a:lvl4pPr marL="228600" indent="-228600" algn="ctr" rtl="0" eaLnBrk="0" fontAlgn="base" hangingPunct="0">
        <a:spcBef>
          <a:spcPts val="500"/>
        </a:spcBef>
        <a:spcAft>
          <a:spcPct val="0"/>
        </a:spcAft>
        <a:defRPr sz="2000" b="1">
          <a:solidFill>
            <a:srgbClr val="004F7B"/>
          </a:solidFill>
          <a:latin typeface="+mn-lt"/>
          <a:ea typeface="+mn-ea"/>
          <a:cs typeface="+mn-cs"/>
          <a:sym typeface="Arial" pitchFamily="34" charset="0"/>
        </a:defRPr>
      </a:lvl4pPr>
      <a:lvl5pPr marL="228600" indent="-228600" algn="ctr" rtl="0" eaLnBrk="0" fontAlgn="base" hangingPunct="0">
        <a:spcBef>
          <a:spcPts val="500"/>
        </a:spcBef>
        <a:spcAft>
          <a:spcPct val="0"/>
        </a:spcAft>
        <a:defRPr sz="2000" b="1">
          <a:solidFill>
            <a:srgbClr val="004F7B"/>
          </a:solidFill>
          <a:latin typeface="+mn-lt"/>
          <a:ea typeface="+mn-ea"/>
          <a:cs typeface="+mn-cs"/>
          <a:sym typeface="Arial" pitchFamily="34" charset="0"/>
        </a:defRPr>
      </a:lvl5pPr>
      <a:lvl6pPr marL="685800" indent="-228600" algn="ctr" rtl="0" fontAlgn="base">
        <a:spcBef>
          <a:spcPts val="500"/>
        </a:spcBef>
        <a:spcAft>
          <a:spcPct val="0"/>
        </a:spcAft>
        <a:defRPr sz="2000" b="1">
          <a:solidFill>
            <a:srgbClr val="004F7B"/>
          </a:solidFill>
          <a:latin typeface="+mn-lt"/>
          <a:ea typeface="+mn-ea"/>
          <a:cs typeface="+mn-cs"/>
          <a:sym typeface="Arial" charset="0"/>
        </a:defRPr>
      </a:lvl6pPr>
      <a:lvl7pPr marL="1143000" indent="-228600" algn="ctr" rtl="0" fontAlgn="base">
        <a:spcBef>
          <a:spcPts val="500"/>
        </a:spcBef>
        <a:spcAft>
          <a:spcPct val="0"/>
        </a:spcAft>
        <a:defRPr sz="2000" b="1">
          <a:solidFill>
            <a:srgbClr val="004F7B"/>
          </a:solidFill>
          <a:latin typeface="+mn-lt"/>
          <a:ea typeface="+mn-ea"/>
          <a:cs typeface="+mn-cs"/>
          <a:sym typeface="Arial" charset="0"/>
        </a:defRPr>
      </a:lvl7pPr>
      <a:lvl8pPr marL="1600200" indent="-228600" algn="ctr" rtl="0" fontAlgn="base">
        <a:spcBef>
          <a:spcPts val="500"/>
        </a:spcBef>
        <a:spcAft>
          <a:spcPct val="0"/>
        </a:spcAft>
        <a:defRPr sz="2000" b="1">
          <a:solidFill>
            <a:srgbClr val="004F7B"/>
          </a:solidFill>
          <a:latin typeface="+mn-lt"/>
          <a:ea typeface="+mn-ea"/>
          <a:cs typeface="+mn-cs"/>
          <a:sym typeface="Arial" charset="0"/>
        </a:defRPr>
      </a:lvl8pPr>
      <a:lvl9pPr marL="2057400" indent="-228600" algn="ctr" rtl="0" fontAlgn="base">
        <a:spcBef>
          <a:spcPts val="500"/>
        </a:spcBef>
        <a:spcAft>
          <a:spcPct val="0"/>
        </a:spcAft>
        <a:defRPr sz="2000" b="1">
          <a:solidFill>
            <a:srgbClr val="004F7B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0413" y="6172200"/>
            <a:ext cx="528637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7652" name="Line 3"/>
          <p:cNvSpPr>
            <a:spLocks noChangeShapeType="1"/>
          </p:cNvSpPr>
          <p:nvPr/>
        </p:nvSpPr>
        <p:spPr bwMode="auto">
          <a:xfrm>
            <a:off x="2176463" y="457200"/>
            <a:ext cx="66294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27653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6172200"/>
            <a:ext cx="542925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54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"/>
            <a:ext cx="2133600" cy="1377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7655" name="Rectangle 6"/>
          <p:cNvSpPr>
            <a:spLocks/>
          </p:cNvSpPr>
          <p:nvPr/>
        </p:nvSpPr>
        <p:spPr bwMode="auto">
          <a:xfrm>
            <a:off x="3503613" y="6388100"/>
            <a:ext cx="21463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sz="1000" b="1">
                <a:solidFill>
                  <a:srgbClr val="004F7B"/>
                </a:solidFill>
                <a:cs typeface="Arial" pitchFamily="34" charset="0"/>
              </a:rPr>
              <a:t>www.inmegen.gob.mx</a:t>
            </a:r>
          </a:p>
        </p:txBody>
      </p:sp>
      <p:sp>
        <p:nvSpPr>
          <p:cNvPr id="27656" name="Rectangle 7"/>
          <p:cNvSpPr>
            <a:spLocks noGrp="1" noChangeArrowheads="1"/>
          </p:cNvSpPr>
          <p:nvPr>
            <p:ph type="title"/>
          </p:nvPr>
        </p:nvSpPr>
        <p:spPr>
          <a:xfrm>
            <a:off x="611188" y="765175"/>
            <a:ext cx="7993062" cy="2087563"/>
          </a:xfrm>
        </p:spPr>
        <p:txBody>
          <a:bodyPr rIns="132080"/>
          <a:lstStyle/>
          <a:p>
            <a:pPr indent="0" eaLnBrk="1" hangingPunct="1"/>
            <a:r>
              <a:rPr lang="es-MX" sz="3200" dirty="0" smtClean="0">
                <a:solidFill>
                  <a:srgbClr val="3366FF"/>
                </a:solidFill>
                <a:latin typeface="Verdana" pitchFamily="34" charset="0"/>
              </a:rPr>
              <a:t>Contribuciones Mexicanas a la Psiquiatría Internacional </a:t>
            </a:r>
            <a:br>
              <a:rPr lang="es-MX" sz="3200" dirty="0" smtClean="0">
                <a:solidFill>
                  <a:srgbClr val="3366FF"/>
                </a:solidFill>
                <a:latin typeface="Verdana" pitchFamily="34" charset="0"/>
              </a:rPr>
            </a:br>
            <a:endParaRPr lang="en-US" sz="3200" dirty="0" smtClean="0"/>
          </a:p>
        </p:txBody>
      </p:sp>
      <p:sp>
        <p:nvSpPr>
          <p:cNvPr id="2765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3265488"/>
            <a:ext cx="8229600" cy="2971800"/>
          </a:xfrm>
        </p:spPr>
        <p:txBody>
          <a:bodyPr rIns="132080"/>
          <a:lstStyle/>
          <a:p>
            <a:pPr marL="273050" indent="-273050" eaLnBrk="1" hangingPunct="1">
              <a:lnSpc>
                <a:spcPct val="80000"/>
              </a:lnSpc>
            </a:pPr>
            <a:endParaRPr lang="es-ES" sz="2000" dirty="0" smtClean="0">
              <a:solidFill>
                <a:srgbClr val="3366FF"/>
              </a:solidFill>
              <a:cs typeface="Arial" pitchFamily="34" charset="0"/>
            </a:endParaRPr>
          </a:p>
          <a:p>
            <a:pPr marL="273050" indent="-273050" eaLnBrk="1" hangingPunct="1">
              <a:lnSpc>
                <a:spcPct val="80000"/>
              </a:lnSpc>
            </a:pPr>
            <a:endParaRPr lang="es-ES" sz="2000" dirty="0" smtClean="0">
              <a:solidFill>
                <a:srgbClr val="3366FF"/>
              </a:solidFill>
              <a:cs typeface="Arial" pitchFamily="34" charset="0"/>
            </a:endParaRPr>
          </a:p>
          <a:p>
            <a:pPr marL="273050" indent="-273050" eaLnBrk="1" hangingPunct="1">
              <a:lnSpc>
                <a:spcPct val="80000"/>
              </a:lnSpc>
            </a:pPr>
            <a:endParaRPr lang="es-ES" sz="2000" dirty="0" smtClean="0">
              <a:solidFill>
                <a:srgbClr val="3366FF"/>
              </a:solidFill>
              <a:cs typeface="Arial" pitchFamily="34" charset="0"/>
            </a:endParaRPr>
          </a:p>
          <a:p>
            <a:pPr marL="273050" indent="-273050" eaLnBrk="1" hangingPunct="1">
              <a:lnSpc>
                <a:spcPct val="80000"/>
              </a:lnSpc>
            </a:pPr>
            <a:r>
              <a:rPr lang="es-ES" sz="2000" dirty="0" smtClean="0">
                <a:solidFill>
                  <a:srgbClr val="3366FF"/>
                </a:solidFill>
                <a:cs typeface="Arial" pitchFamily="34" charset="0"/>
              </a:rPr>
              <a:t>DR. HUMBERTO NICOLINI</a:t>
            </a:r>
          </a:p>
          <a:p>
            <a:pPr marL="273050" indent="-27305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s-ES" sz="2000" dirty="0" smtClean="0">
              <a:solidFill>
                <a:srgbClr val="3366FF"/>
              </a:solidFill>
              <a:cs typeface="Arial" pitchFamily="34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s-ES_tradnl" sz="2000" dirty="0" smtClean="0">
                <a:solidFill>
                  <a:srgbClr val="3366FF"/>
                </a:solidFill>
                <a:cs typeface="Arial" pitchFamily="34" charset="0"/>
              </a:rPr>
              <a:t>LABORATORIO DE NEUROCIENCIAS, ADICCIONES Y ENFERMEDADES NEURODEGENERATIVAS</a:t>
            </a:r>
            <a:r>
              <a:rPr lang="es-MX" sz="2000" dirty="0" smtClean="0">
                <a:solidFill>
                  <a:srgbClr val="3366FF"/>
                </a:solidFill>
                <a:cs typeface="Arial" pitchFamily="34" charset="0"/>
              </a:rPr>
              <a:t> </a:t>
            </a:r>
          </a:p>
          <a:p>
            <a:pPr marL="273050" indent="-27305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s-MX" sz="2000" dirty="0" smtClean="0">
                <a:solidFill>
                  <a:srgbClr val="3366FF"/>
                </a:solidFill>
                <a:cs typeface="Arial" pitchFamily="34" charset="0"/>
              </a:rPr>
              <a:t>INMEGEN, SSA</a:t>
            </a:r>
          </a:p>
          <a:p>
            <a:pPr marL="273050" indent="-27305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s-MX" sz="2000" dirty="0" smtClean="0">
                <a:solidFill>
                  <a:srgbClr val="3366FF"/>
                </a:solidFill>
                <a:cs typeface="Arial" pitchFamily="34" charset="0"/>
              </a:rPr>
              <a:t>Academia Nacional de Medicina, 2018</a:t>
            </a:r>
            <a:endParaRPr lang="en-US" sz="2000" dirty="0" smtClean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c="http://schemas.openxmlformats.org/markup-compatibility/2006" xmlns:mv="urn:schemas-microsoft-com:mac:vml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1"/>
            <a:ext cx="4754455" cy="32765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550" y="228600"/>
            <a:ext cx="3981450" cy="51596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581400"/>
            <a:ext cx="5003536" cy="2833555"/>
          </a:xfrm>
          <a:prstGeom prst="rect">
            <a:avLst/>
          </a:prstGeom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c="http://schemas.openxmlformats.org/markup-compatibility/2006" xmlns:mv="urn:schemas-microsoft-com:mac:vml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2"/>
          <p:cNvSpPr txBox="1">
            <a:spLocks noChangeArrowheads="1"/>
          </p:cNvSpPr>
          <p:nvPr/>
        </p:nvSpPr>
        <p:spPr bwMode="auto">
          <a:xfrm>
            <a:off x="449263" y="1184275"/>
            <a:ext cx="8229600" cy="1570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Georgia" pitchFamily="-111" charset="0"/>
              </a:rPr>
              <a:t>But… Non-drug user Controls who “like” methlyphenidate also have Low D2 dopamine receptors !! </a:t>
            </a:r>
            <a:endParaRPr lang="en-US" i="1">
              <a:latin typeface="Georgia" pitchFamily="-111" charset="0"/>
            </a:endParaRPr>
          </a:p>
        </p:txBody>
      </p:sp>
      <p:pic>
        <p:nvPicPr>
          <p:cNvPr id="5325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4116388"/>
            <a:ext cx="3632200" cy="26701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5325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714625"/>
            <a:ext cx="5754688" cy="31353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4800600" y="6324600"/>
            <a:ext cx="319405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i="1" dirty="0">
                <a:latin typeface="Helvetica" pitchFamily="34" charset="0"/>
                <a:ea typeface="+mn-ea"/>
                <a:cs typeface="+mn-cs"/>
              </a:rPr>
              <a:t>(</a:t>
            </a:r>
            <a:r>
              <a:rPr lang="en-US" b="1" i="1" dirty="0" err="1">
                <a:latin typeface="Helvetica" pitchFamily="34" charset="0"/>
                <a:ea typeface="+mn-ea"/>
                <a:cs typeface="+mn-cs"/>
              </a:rPr>
              <a:t>Volkow</a:t>
            </a:r>
            <a:r>
              <a:rPr lang="en-US" b="1" i="1" dirty="0">
                <a:latin typeface="Helvetica" pitchFamily="34" charset="0"/>
                <a:ea typeface="+mn-ea"/>
                <a:cs typeface="+mn-cs"/>
              </a:rPr>
              <a:t>,  et al. , 1999, 2002)</a:t>
            </a:r>
          </a:p>
        </p:txBody>
      </p:sp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381000" y="3352800"/>
            <a:ext cx="26670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i="1" dirty="0">
                <a:solidFill>
                  <a:srgbClr val="3366FF"/>
                </a:solidFill>
                <a:latin typeface="Helvetica" pitchFamily="-111" charset="0"/>
              </a:rPr>
              <a:t>And it’s reliable…</a:t>
            </a:r>
            <a:endParaRPr lang="en-US" sz="2400" dirty="0">
              <a:solidFill>
                <a:srgbClr val="3366FF"/>
              </a:solidFill>
              <a:latin typeface="Times" pitchFamily="-111" charset="0"/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title" idx="4294967295"/>
          </p:nvPr>
        </p:nvSpPr>
        <p:spPr>
          <a:xfrm>
            <a:off x="0" y="71414"/>
            <a:ext cx="9144000" cy="11430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3600" dirty="0" err="1" smtClean="0">
                <a:solidFill>
                  <a:srgbClr val="0000FF"/>
                </a:solidFill>
                <a:effectLst/>
                <a:ea typeface="+mj-ea"/>
                <a:cs typeface="+mj-cs"/>
              </a:rPr>
              <a:t>Brain</a:t>
            </a:r>
            <a:r>
              <a:rPr lang="es-MX" sz="3600" dirty="0" smtClean="0">
                <a:solidFill>
                  <a:srgbClr val="0000FF"/>
                </a:solidFill>
                <a:effectLst/>
                <a:ea typeface="+mj-ea"/>
                <a:cs typeface="+mj-cs"/>
              </a:rPr>
              <a:t> </a:t>
            </a:r>
            <a:r>
              <a:rPr lang="es-MX" sz="3600" dirty="0" err="1" smtClean="0">
                <a:solidFill>
                  <a:srgbClr val="0000FF"/>
                </a:solidFill>
                <a:effectLst/>
                <a:ea typeface="+mj-ea"/>
                <a:cs typeface="+mj-cs"/>
              </a:rPr>
              <a:t>vulnerabilities</a:t>
            </a:r>
            <a:r>
              <a:rPr lang="es-MX" sz="3600" dirty="0" smtClean="0">
                <a:solidFill>
                  <a:srgbClr val="0000FF"/>
                </a:solidFill>
                <a:effectLst/>
                <a:ea typeface="+mj-ea"/>
                <a:cs typeface="+mj-cs"/>
              </a:rPr>
              <a:t> in </a:t>
            </a:r>
            <a:r>
              <a:rPr lang="es-MX" sz="3600" dirty="0" err="1" smtClean="0">
                <a:solidFill>
                  <a:srgbClr val="0000FF"/>
                </a:solidFill>
                <a:effectLst/>
                <a:ea typeface="+mj-ea"/>
                <a:cs typeface="+mj-cs"/>
              </a:rPr>
              <a:t>the</a:t>
            </a:r>
            <a:r>
              <a:rPr lang="es-MX" sz="3600" dirty="0" smtClean="0">
                <a:solidFill>
                  <a:srgbClr val="0000FF"/>
                </a:solidFill>
                <a:effectLst/>
                <a:ea typeface="+mj-ea"/>
                <a:cs typeface="+mj-cs"/>
              </a:rPr>
              <a:t> “GO!” </a:t>
            </a:r>
            <a:r>
              <a:rPr lang="es-MX" sz="3600" dirty="0" err="1" smtClean="0">
                <a:solidFill>
                  <a:srgbClr val="0000FF"/>
                </a:solidFill>
                <a:effectLst/>
                <a:ea typeface="+mj-ea"/>
                <a:cs typeface="+mj-cs"/>
              </a:rPr>
              <a:t>system</a:t>
            </a:r>
            <a:endParaRPr lang="es-MX" sz="3600" dirty="0">
              <a:solidFill>
                <a:srgbClr val="0000FF"/>
              </a:solidFill>
              <a:effectLst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10600" cy="340590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429000"/>
            <a:ext cx="4267200" cy="31242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810000"/>
            <a:ext cx="4724400" cy="2590800"/>
          </a:xfrm>
          <a:prstGeom prst="rect">
            <a:avLst/>
          </a:prstGeom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c="http://schemas.openxmlformats.org/markup-compatibility/2006" xmlns:mv="urn:schemas-microsoft-com:mac:vml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25562"/>
          </a:xfrm>
        </p:spPr>
        <p:txBody>
          <a:bodyPr/>
          <a:lstStyle/>
          <a:p>
            <a:r>
              <a:rPr lang="es-ES_tradnl" dirty="0" smtClean="0"/>
              <a:t>Conclusiones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r>
              <a:rPr lang="es-ES_tradnl" dirty="0" smtClean="0"/>
              <a:t>La Psiquiatr</a:t>
            </a:r>
            <a:r>
              <a:rPr lang="es-ES_tradnl" dirty="0" smtClean="0"/>
              <a:t>ía Mexicana ha participado:</a:t>
            </a:r>
          </a:p>
          <a:p>
            <a:r>
              <a:rPr lang="es-ES_tradnl" dirty="0" smtClean="0"/>
              <a:t>Epidemiología</a:t>
            </a:r>
          </a:p>
          <a:p>
            <a:r>
              <a:rPr lang="es-ES_tradnl" dirty="0" smtClean="0"/>
              <a:t>Adicciones</a:t>
            </a:r>
          </a:p>
          <a:p>
            <a:r>
              <a:rPr lang="es-ES_tradnl" dirty="0" smtClean="0"/>
              <a:t>Fenomenología</a:t>
            </a:r>
          </a:p>
          <a:p>
            <a:r>
              <a:rPr lang="es-ES_tradnl" dirty="0" smtClean="0"/>
              <a:t>Neuroimagen</a:t>
            </a:r>
          </a:p>
          <a:p>
            <a:r>
              <a:rPr lang="es-ES_tradnl" dirty="0" smtClean="0"/>
              <a:t>Genética</a:t>
            </a:r>
          </a:p>
          <a:p>
            <a:r>
              <a:rPr lang="es-ES_tradnl" dirty="0" smtClean="0"/>
              <a:t>Retos: Nuevos tratamientos y Psicoterapia</a:t>
            </a:r>
            <a:endParaRPr lang="es-ES_tradnl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c="http://schemas.openxmlformats.org/markup-compatibility/2006" xmlns:mv="urn:schemas-microsoft-com:mac:vml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00336"/>
          </a:xfrm>
        </p:spPr>
        <p:txBody>
          <a:bodyPr/>
          <a:lstStyle/>
          <a:p>
            <a:r>
              <a:rPr lang="es-ES_tradnl" sz="4000" dirty="0" smtClean="0"/>
              <a:t>Psiquiatría y Medicina </a:t>
            </a:r>
          </a:p>
        </p:txBody>
      </p:sp>
      <p:sp>
        <p:nvSpPr>
          <p:cNvPr id="28675" name="Marcador de contenido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400" b="0" dirty="0" smtClean="0"/>
              <a:t>Inicia con estudios de paranoia TB, demencia precoz (E </a:t>
            </a:r>
            <a:r>
              <a:rPr lang="es-ES_tradnl" sz="2400" b="0" dirty="0" err="1" smtClean="0"/>
              <a:t>Kraepelin</a:t>
            </a:r>
            <a:r>
              <a:rPr lang="es-ES_tradnl" sz="2400" b="0" dirty="0" smtClean="0"/>
              <a:t>, 1901 a 1917)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400" b="0" dirty="0" smtClean="0"/>
              <a:t>E </a:t>
            </a:r>
            <a:r>
              <a:rPr lang="es-ES_tradnl" sz="2400" b="0" dirty="0" err="1" smtClean="0"/>
              <a:t>Bleuler</a:t>
            </a:r>
            <a:r>
              <a:rPr lang="es-ES_tradnl" sz="2400" b="0" dirty="0" smtClean="0"/>
              <a:t> 1908, esquizofrenia, autismo (</a:t>
            </a:r>
            <a:r>
              <a:rPr lang="es-ES_tradnl" sz="2400" b="0" dirty="0" err="1" smtClean="0"/>
              <a:t>AAA</a:t>
            </a:r>
            <a:r>
              <a:rPr lang="es-ES_tradnl" sz="2400" b="0" dirty="0" smtClean="0"/>
              <a:t>)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400" b="0" dirty="0" smtClean="0"/>
              <a:t>A Alzheimer, 1901 (S Freud-</a:t>
            </a:r>
            <a:r>
              <a:rPr lang="es-ES_tradnl" sz="2400" b="0" dirty="0" err="1" smtClean="0"/>
              <a:t>Charcot</a:t>
            </a:r>
            <a:r>
              <a:rPr lang="es-ES_tradnl" sz="2400" b="0" dirty="0" smtClean="0"/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400" b="0" dirty="0" smtClean="0"/>
              <a:t>1927 W Von </a:t>
            </a:r>
            <a:r>
              <a:rPr lang="es-ES_tradnl" sz="2400" b="0" dirty="0" err="1" smtClean="0"/>
              <a:t>Jauregg</a:t>
            </a:r>
            <a:r>
              <a:rPr lang="es-ES_tradnl" sz="2400" b="0" dirty="0" smtClean="0"/>
              <a:t> (</a:t>
            </a:r>
            <a:r>
              <a:rPr lang="es-ES_tradnl" sz="2400" b="0" dirty="0" err="1" smtClean="0"/>
              <a:t>Malarioterapia</a:t>
            </a:r>
            <a:r>
              <a:rPr lang="es-ES_tradnl" sz="2400" b="0" dirty="0" smtClean="0"/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400" b="0" dirty="0" smtClean="0"/>
              <a:t>1949 A </a:t>
            </a:r>
            <a:r>
              <a:rPr lang="es-ES_tradnl" sz="2400" b="0" dirty="0" err="1" smtClean="0"/>
              <a:t>Egaz</a:t>
            </a:r>
            <a:r>
              <a:rPr lang="es-ES_tradnl" sz="2400" b="0" dirty="0" smtClean="0"/>
              <a:t> Moniz (lobotomía</a:t>
            </a:r>
            <a:r>
              <a:rPr lang="es-ES_tradnl" sz="2400" b="0" dirty="0" smtClean="0"/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400" b="0" dirty="0" smtClean="0"/>
              <a:t>1950</a:t>
            </a:r>
            <a:r>
              <a:rPr lang="es-ES_tradnl" sz="2400" b="0" dirty="0" err="1" smtClean="0"/>
              <a:t>´s</a:t>
            </a:r>
            <a:r>
              <a:rPr lang="es-ES_tradnl" sz="2400" b="0" dirty="0" smtClean="0"/>
              <a:t> descubrimiento de AD, AP y Li</a:t>
            </a:r>
            <a:endParaRPr lang="es-ES_tradnl" sz="2400" b="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400" b="0" dirty="0" smtClean="0"/>
              <a:t>México el Dr. Ramón de la Fuente, Instituto Nacional de Psiquiatría (1979)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400" b="0" dirty="0" smtClean="0"/>
              <a:t>2000 premio nobel a E Kandel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400" b="0" dirty="0" smtClean="0"/>
              <a:t>2017 Ritmo circadiano PER (Hall, </a:t>
            </a:r>
            <a:r>
              <a:rPr lang="es-ES_tradnl" sz="2400" b="0" dirty="0" err="1" smtClean="0"/>
              <a:t>Rosbash</a:t>
            </a:r>
            <a:r>
              <a:rPr lang="es-ES_tradnl" sz="2400" b="0" dirty="0" smtClean="0"/>
              <a:t>, </a:t>
            </a:r>
            <a:r>
              <a:rPr lang="es-ES_tradnl" sz="2400" b="0" dirty="0" err="1" smtClean="0"/>
              <a:t>Young</a:t>
            </a:r>
            <a:r>
              <a:rPr lang="es-ES_tradnl" sz="2400" b="0" dirty="0" smtClean="0"/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400" b="0" dirty="0" smtClean="0"/>
              <a:t>Actualmente </a:t>
            </a:r>
            <a:r>
              <a:rPr lang="es-ES_tradnl" sz="2400" b="0" dirty="0" err="1" smtClean="0"/>
              <a:t>Common</a:t>
            </a:r>
            <a:r>
              <a:rPr lang="es-ES_tradnl" sz="2400" b="0" dirty="0"/>
              <a:t>-</a:t>
            </a:r>
            <a:r>
              <a:rPr lang="es-ES_tradnl" sz="2400" b="0" dirty="0" err="1" smtClean="0"/>
              <a:t>Mind</a:t>
            </a:r>
            <a:r>
              <a:rPr lang="es-ES_tradnl" sz="2400" b="0" dirty="0" smtClean="0"/>
              <a:t> Co, Stanley-Broad (Hyman), Proyecto </a:t>
            </a:r>
            <a:r>
              <a:rPr lang="es-ES_tradnl" sz="2400" b="0" dirty="0" err="1" smtClean="0"/>
              <a:t>Lieber</a:t>
            </a:r>
            <a:r>
              <a:rPr lang="es-ES_tradnl" sz="2400" b="0" dirty="0" smtClean="0"/>
              <a:t> (Weinberg), PGC, NIMH, NIDA (</a:t>
            </a:r>
            <a:r>
              <a:rPr lang="es-ES_tradnl" sz="2400" b="0" dirty="0" err="1" smtClean="0"/>
              <a:t>Volkow</a:t>
            </a:r>
            <a:r>
              <a:rPr lang="es-ES_tradnl" sz="2400" b="0" dirty="0" smtClean="0"/>
              <a:t>)</a:t>
            </a:r>
          </a:p>
          <a:p>
            <a:pPr algn="just"/>
            <a:endParaRPr lang="es-ES_tradnl" dirty="0" smtClean="0"/>
          </a:p>
          <a:p>
            <a:pPr algn="just"/>
            <a:endParaRPr lang="es-ES_tradnl" dirty="0" smtClean="0"/>
          </a:p>
          <a:p>
            <a:pPr algn="just"/>
            <a:endParaRPr lang="es-ES_tradnl" dirty="0" smtClean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c="http://schemas.openxmlformats.org/markup-compatibility/2006" xmlns:mv="urn:schemas-microsoft-com:mac:vml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25562"/>
          </a:xfrm>
        </p:spPr>
        <p:txBody>
          <a:bodyPr/>
          <a:lstStyle/>
          <a:p>
            <a:r>
              <a:rPr lang="es-ES_tradnl" dirty="0" smtClean="0"/>
              <a:t>Psiquiatras Mexicanos (en México) y Citas en la literatura internacional Agosto-2018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Dra</a:t>
            </a:r>
            <a:r>
              <a:rPr lang="es-ES_tradnl" dirty="0" smtClean="0"/>
              <a:t> ME Medina Mora  33,883</a:t>
            </a:r>
          </a:p>
          <a:p>
            <a:r>
              <a:rPr lang="es-ES_tradnl" dirty="0" err="1" smtClean="0"/>
              <a:t>Dr</a:t>
            </a:r>
            <a:r>
              <a:rPr lang="es-ES_tradnl" dirty="0" smtClean="0"/>
              <a:t> JR De La Fuente 6,500</a:t>
            </a:r>
          </a:p>
          <a:p>
            <a:r>
              <a:rPr lang="es-ES_tradnl" dirty="0" err="1" smtClean="0"/>
              <a:t>Dr</a:t>
            </a:r>
            <a:r>
              <a:rPr lang="es-ES_tradnl" dirty="0" smtClean="0"/>
              <a:t> Rafael Salín-Pascual 5,549</a:t>
            </a:r>
          </a:p>
          <a:p>
            <a:r>
              <a:rPr lang="es-ES_tradnl" dirty="0" err="1" smtClean="0"/>
              <a:t>Dr</a:t>
            </a:r>
            <a:r>
              <a:rPr lang="es-ES_tradnl" dirty="0" smtClean="0"/>
              <a:t> Humberto Nicolini </a:t>
            </a:r>
            <a:r>
              <a:rPr lang="es-ES_tradnl" dirty="0" smtClean="0"/>
              <a:t>5,511</a:t>
            </a:r>
          </a:p>
          <a:p>
            <a:r>
              <a:rPr lang="es-ES_tradnl" dirty="0" err="1" smtClean="0"/>
              <a:t>Dra</a:t>
            </a:r>
            <a:r>
              <a:rPr lang="es-ES_tradnl" dirty="0" smtClean="0"/>
              <a:t> Ana Luisa Sosa 2,438</a:t>
            </a:r>
            <a:endParaRPr lang="es-ES_tradnl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c="http://schemas.openxmlformats.org/markup-compatibility/2006" xmlns:mv="urn:schemas-microsoft-com:mac:vml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8077200" cy="6585641"/>
          </a:xfrm>
          <a:prstGeom prst="rect">
            <a:avLst/>
          </a:prstGeom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c="http://schemas.openxmlformats.org/markup-compatibility/2006" xmlns:mv="urn:schemas-microsoft-com:mac:vml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52400"/>
            <a:ext cx="7918450" cy="6434520"/>
          </a:xfrm>
          <a:prstGeom prst="rect">
            <a:avLst/>
          </a:prstGeom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c="http://schemas.openxmlformats.org/markup-compatibility/2006" xmlns:mv="urn:schemas-microsoft-com:mac:vml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5563"/>
          </a:xfr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dirty="0" smtClean="0"/>
              <a:t>Desarrollo de instrumentos confiables (Español) </a:t>
            </a:r>
            <a:endParaRPr lang="es-ES" dirty="0"/>
          </a:p>
        </p:txBody>
      </p:sp>
      <p:pic>
        <p:nvPicPr>
          <p:cNvPr id="34820" name="Imagen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267200"/>
            <a:ext cx="79597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8458200" cy="30861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304800"/>
            <a:ext cx="7899400" cy="28536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3036682"/>
            <a:ext cx="8001000" cy="3440318"/>
          </a:xfrm>
          <a:prstGeom prst="rect">
            <a:avLst/>
          </a:prstGeom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c="http://schemas.openxmlformats.org/markup-compatibility/2006" xmlns:mv="urn:schemas-microsoft-com:mac:vml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89" y="3733800"/>
            <a:ext cx="8493511" cy="2895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"/>
            <a:ext cx="8610599" cy="3276600"/>
          </a:xfrm>
          <a:prstGeom prst="rect">
            <a:avLst/>
          </a:prstGeom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c="http://schemas.openxmlformats.org/markup-compatibility/2006" xmlns:mv="urn:schemas-microsoft-com:mac:vml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"/>
            <a:ext cx="7696200" cy="56052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953000"/>
            <a:ext cx="7620000" cy="1756042"/>
          </a:xfrm>
          <a:prstGeom prst="rect">
            <a:avLst/>
          </a:prstGeom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c="http://schemas.openxmlformats.org/markup-compatibility/2006" xmlns:mv="urn:schemas-microsoft-com:mac:vml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nicio">
  <a:themeElements>
    <a:clrScheme name="inici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icio">
      <a:majorFont>
        <a:latin typeface="Arial"/>
        <a:ea typeface="华文黑体"/>
        <a:cs typeface="华文黑体"/>
      </a:majorFont>
      <a:minorFont>
        <a:latin typeface="Arial"/>
        <a:ea typeface="华文黑体"/>
        <a:cs typeface="华文黑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="http://schemas.openxmlformats.org/drawingml/2006/main"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="http://schemas.openxmlformats.org/drawingml/2006/main"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sym typeface="Arial" charset="0"/>
          </a:defRPr>
        </a:defPPr>
      </a:lstStyle>
    </a:lnDef>
  </a:objectDefaults>
  <a:extraClrSchemeLst>
    <a:extraClrScheme>
      <a:clrScheme name="inici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3206</TotalTime>
  <Pages>0</Pages>
  <Words>264</Words>
  <Characters>0</Characters>
  <Application>Microsoft Macintosh PowerPoint</Application>
  <PresentationFormat>Presentación en pantalla (4:3)</PresentationFormat>
  <Lines>0</Lines>
  <Paragraphs>42</Paragraphs>
  <Slides>13</Slides>
  <Notes>1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inicio</vt:lpstr>
      <vt:lpstr>Contribuciones Mexicanas a la Psiquiatría Internacional  </vt:lpstr>
      <vt:lpstr>Psiquiatría y Medicina </vt:lpstr>
      <vt:lpstr>Psiquiatras Mexicanos (en México) y Citas en la literatura internacional Agosto-2018</vt:lpstr>
      <vt:lpstr>Diapositiva 4</vt:lpstr>
      <vt:lpstr>Diapositiva 5</vt:lpstr>
      <vt:lpstr>Desarrollo de instrumentos confiables (Español) </vt:lpstr>
      <vt:lpstr>Diapositiva 7</vt:lpstr>
      <vt:lpstr>Diapositiva 8</vt:lpstr>
      <vt:lpstr>Diapositiva 9</vt:lpstr>
      <vt:lpstr>Diapositiva 10</vt:lpstr>
      <vt:lpstr>Brain vulnerabilities in the “GO!” system</vt:lpstr>
      <vt:lpstr>Diapositiva 12</vt:lpstr>
      <vt:lpstr>Conclusiones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Apple</dc:creator>
  <cp:lastModifiedBy>Humberto Nicolini</cp:lastModifiedBy>
  <cp:revision>110</cp:revision>
  <dcterms:created xsi:type="dcterms:W3CDTF">2018-08-29T15:04:25Z</dcterms:created>
  <dcterms:modified xsi:type="dcterms:W3CDTF">2018-08-29T15:54:30Z</dcterms:modified>
</cp:coreProperties>
</file>