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97" r:id="rId2"/>
    <p:sldId id="303" r:id="rId3"/>
    <p:sldId id="305" r:id="rId4"/>
    <p:sldId id="307" r:id="rId5"/>
    <p:sldId id="306" r:id="rId6"/>
    <p:sldId id="296" r:id="rId7"/>
    <p:sldId id="308" r:id="rId8"/>
    <p:sldId id="314" r:id="rId9"/>
    <p:sldId id="316" r:id="rId10"/>
    <p:sldId id="304" r:id="rId11"/>
    <p:sldId id="309" r:id="rId12"/>
    <p:sldId id="310" r:id="rId13"/>
    <p:sldId id="311" r:id="rId14"/>
    <p:sldId id="312" r:id="rId15"/>
    <p:sldId id="313" r:id="rId16"/>
    <p:sldId id="302" r:id="rId1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9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09F698-D4C8-4F11-A630-468EBF41B8AA}" type="datetimeFigureOut">
              <a:rPr lang="es-MX" smtClean="0"/>
              <a:pPr/>
              <a:t>29/08/2018</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819E5B-CB47-4244-A69F-9F64386828A4}" type="slidenum">
              <a:rPr lang="es-MX" smtClean="0"/>
              <a:pPr/>
              <a:t>‹Nº›</a:t>
            </a:fld>
            <a:endParaRPr lang="es-MX"/>
          </a:p>
        </p:txBody>
      </p:sp>
    </p:spTree>
    <p:extLst>
      <p:ext uri="{BB962C8B-B14F-4D97-AF65-F5344CB8AC3E}">
        <p14:creationId xmlns:p14="http://schemas.microsoft.com/office/powerpoint/2010/main" xmlns="" val="3256987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xfrm>
            <a:off x="1122363" y="711200"/>
            <a:ext cx="4545012" cy="3408363"/>
          </a:xfrm>
          <a:noFill/>
          <a:ln>
            <a:solidFill>
              <a:srgbClr val="000000"/>
            </a:solidFill>
            <a:miter lim="800000"/>
            <a:headEnd/>
            <a:tailEnd/>
          </a:ln>
        </p:spPr>
      </p:sp>
      <p:sp>
        <p:nvSpPr>
          <p:cNvPr id="34819" name="Rectangle 3"/>
          <p:cNvSpPr>
            <a:spLocks noGrp="1" noChangeArrowheads="1"/>
          </p:cNvSpPr>
          <p:nvPr>
            <p:ph type="body" idx="1"/>
          </p:nvPr>
        </p:nvSpPr>
        <p:spPr bwMode="auto">
          <a:xfrm>
            <a:off x="946150" y="4332288"/>
            <a:ext cx="4972050" cy="4117975"/>
          </a:xfrm>
          <a:noFill/>
        </p:spPr>
        <p:txBody>
          <a:bodyPr wrap="square" numCol="1" anchor="t" anchorCtr="0" compatLnSpc="1">
            <a:prstTxWarp prst="textNoShape">
              <a:avLst/>
            </a:prstTxWarp>
          </a:bodyPr>
          <a:lstStyle/>
          <a:p>
            <a:r>
              <a:rPr lang="en-US" smtClean="0">
                <a:latin typeface="Arial" charset="0"/>
              </a:rPr>
              <a:t>During the 20th century, the health and life expectancy of persons residing in the United States improved dramatically. Since 1900, the average lifespan of persons in the United States has lengthened by greater than 30 years; 25 years of this gain are attributable to advances in public health (1). To highlight these advances, MMWR will profile 10 public health achievements (see box) in a series of reports published through December 1999.</a:t>
            </a:r>
          </a:p>
          <a:p>
            <a:r>
              <a:rPr lang="en-US" b="1" smtClean="0">
                <a:latin typeface="Arial" charset="0"/>
              </a:rPr>
              <a:t>Vaccines are one of the greatest achievements of biomedical science and public health.</a:t>
            </a:r>
          </a:p>
          <a:p>
            <a:r>
              <a:rPr lang="en-US" smtClean="0">
                <a:latin typeface="Arial" charset="0"/>
              </a:rPr>
              <a:t>Vaccination, has resulted in the eradication of smallpox; elimination of poliomyelitis in the Americas; and measles, rubella, tetanus, diphtheria, Haemophilus influenzae type b, and other infectious diseases in the United States and other parts of the world.</a:t>
            </a:r>
          </a:p>
          <a:p>
            <a:r>
              <a:rPr lang="en-US" smtClean="0">
                <a:latin typeface="Arial" charset="0"/>
              </a:rPr>
              <a:t>The eradication of smallpox in 1977 enabled the discontinuation of prevention and treatment efforts, including routine vaccination. As a result, in 1985 the United States recouped its investment in worldwide eradication every 26 days (2).</a:t>
            </a:r>
          </a:p>
          <a:p>
            <a:r>
              <a:rPr lang="en-US" smtClean="0">
                <a:latin typeface="Arial" charset="0"/>
              </a:rPr>
              <a:t>As of 1991, polio caused by wild-type viruses has been eliminated from the Western Hemisphere (3). </a:t>
            </a:r>
          </a:p>
          <a:p>
            <a:r>
              <a:rPr lang="en-US" smtClean="0">
                <a:latin typeface="Arial" charset="0"/>
              </a:rPr>
              <a:t>In 1994, every dollar spent to administer oral poliovirus vaccine saved $3.40 in direct medical costs and $2.74 in indirect societal costs (4).</a:t>
            </a:r>
          </a:p>
          <a:p>
            <a:r>
              <a:rPr lang="en-US" smtClean="0">
                <a:latin typeface="Arial" charset="0"/>
              </a:rPr>
              <a:t>In 1994, every dollar spent to purchase measles-containing vaccine saved $10.30 in direct medical costs and $3.20 in indirect societal costs (5).</a:t>
            </a:r>
          </a:p>
          <a:p>
            <a:r>
              <a:rPr lang="en-US" smtClean="0">
                <a:latin typeface="Arial" charset="0"/>
              </a:rPr>
              <a:t>Bloom </a:t>
            </a:r>
            <a:r>
              <a:rPr lang="en-US" i="1" smtClean="0">
                <a:latin typeface="Arial" charset="0"/>
              </a:rPr>
              <a:t>et al. </a:t>
            </a:r>
            <a:r>
              <a:rPr lang="en-US" smtClean="0">
                <a:latin typeface="Arial" charset="0"/>
              </a:rPr>
              <a:t>have calculated that a one-year increase in life expectancy improves labor productivity by 4 per cent. </a:t>
            </a:r>
          </a:p>
          <a:p>
            <a:endParaRPr lang="en-US" smtClean="0">
              <a:latin typeface="Arial" charset="0"/>
            </a:endParaRPr>
          </a:p>
          <a:p>
            <a:r>
              <a:rPr lang="en-US" b="1" smtClean="0">
                <a:latin typeface="Arial" charset="0"/>
              </a:rPr>
              <a:t>Ten Great Public Health Achievements -- United States, 1900-1999</a:t>
            </a:r>
          </a:p>
          <a:p>
            <a:r>
              <a:rPr lang="en-US" smtClean="0">
                <a:latin typeface="Arial" charset="0"/>
              </a:rPr>
              <a:t>l Vaccination</a:t>
            </a:r>
          </a:p>
          <a:p>
            <a:r>
              <a:rPr lang="en-US" smtClean="0">
                <a:latin typeface="Arial" charset="0"/>
              </a:rPr>
              <a:t>l Motor-vehicle safety</a:t>
            </a:r>
          </a:p>
          <a:p>
            <a:r>
              <a:rPr lang="en-US" smtClean="0">
                <a:latin typeface="Arial" charset="0"/>
              </a:rPr>
              <a:t>l Safer workplaces</a:t>
            </a:r>
          </a:p>
          <a:p>
            <a:r>
              <a:rPr lang="en-US" smtClean="0">
                <a:latin typeface="Arial" charset="0"/>
              </a:rPr>
              <a:t>l Control of infectious diseases</a:t>
            </a:r>
          </a:p>
          <a:p>
            <a:r>
              <a:rPr lang="en-US" smtClean="0">
                <a:latin typeface="Arial" charset="0"/>
              </a:rPr>
              <a:t>l Decline in deaths from coronary heart disease and stroke</a:t>
            </a:r>
          </a:p>
          <a:p>
            <a:r>
              <a:rPr lang="en-US" smtClean="0">
                <a:latin typeface="Arial" charset="0"/>
              </a:rPr>
              <a:t>l Safer and healthier foods</a:t>
            </a:r>
          </a:p>
          <a:p>
            <a:r>
              <a:rPr lang="en-US" smtClean="0">
                <a:latin typeface="Arial" charset="0"/>
              </a:rPr>
              <a:t>l Healthier mothers and babies</a:t>
            </a:r>
          </a:p>
          <a:p>
            <a:r>
              <a:rPr lang="en-US" smtClean="0">
                <a:latin typeface="Arial" charset="0"/>
              </a:rPr>
              <a:t>l Family planning</a:t>
            </a:r>
          </a:p>
          <a:p>
            <a:r>
              <a:rPr lang="en-US" smtClean="0">
                <a:latin typeface="Arial" charset="0"/>
              </a:rPr>
              <a:t>Fluoridation of drinking water</a:t>
            </a:r>
          </a:p>
          <a:p>
            <a:r>
              <a:rPr lang="en-US" smtClean="0">
                <a:latin typeface="Arial" charset="0"/>
              </a:rPr>
              <a:t>l Recognition of tobacco use as a health hazard</a:t>
            </a:r>
            <a:endParaRPr lang="en-US" b="1" smtClean="0">
              <a:latin typeface="Arial" charset="0"/>
            </a:endParaRPr>
          </a:p>
          <a:p>
            <a:r>
              <a:rPr lang="en-US" b="1" smtClean="0">
                <a:latin typeface="Arial" charset="0"/>
              </a:rPr>
              <a:t>Reference</a:t>
            </a:r>
          </a:p>
          <a:p>
            <a:r>
              <a:rPr lang="en-US" smtClean="0">
                <a:latin typeface="Arial" charset="0"/>
              </a:rPr>
              <a:t>1. Bunker JP, Frazier HS, Mosteller F. Improving health: measuring effects of medical care. Milbank Quarterly 1994;72:225-58.</a:t>
            </a:r>
          </a:p>
          <a:p>
            <a:r>
              <a:rPr lang="en-US" smtClean="0">
                <a:latin typeface="Arial" charset="0"/>
              </a:rPr>
              <a:t>2. Fenner F, Henderson DA, Arita I, Jezek Z, Ladnyi ID. Smallpox and its eradication. Geneva, Switzerland: World Health Organization, 1988.</a:t>
            </a:r>
          </a:p>
          <a:p>
            <a:r>
              <a:rPr lang="en-US" smtClean="0">
                <a:latin typeface="Arial" charset="0"/>
              </a:rPr>
              <a:t>3. CDC. Certification of poliomyelitis eradication -- the Americas, 1994. MMWR 1994;43:720-2.</a:t>
            </a:r>
          </a:p>
          <a:p>
            <a:r>
              <a:rPr lang="en-US" smtClean="0">
                <a:latin typeface="Arial" charset="0"/>
              </a:rPr>
              <a:t>4. Batelle Medical Technology Assessment and Policy Research Program, Centers for Public Health Research and Evaluation. A cost benefit analysis of the</a:t>
            </a:r>
          </a:p>
          <a:p>
            <a:r>
              <a:rPr lang="en-US" smtClean="0">
                <a:latin typeface="Arial" charset="0"/>
              </a:rPr>
              <a:t>OPV vaccine. Arlington, Virginia: Batelle, 1994.</a:t>
            </a:r>
          </a:p>
          <a:p>
            <a:r>
              <a:rPr lang="en-US" smtClean="0">
                <a:latin typeface="Arial" charset="0"/>
              </a:rPr>
              <a:t>5. Batelle Medical Technology Assessment and Policy Reserach Program, Centers for Public Health Research and Evaluation. A cost benefit analysis of the</a:t>
            </a:r>
          </a:p>
          <a:p>
            <a:r>
              <a:rPr lang="en-US" smtClean="0">
                <a:latin typeface="Arial" charset="0"/>
              </a:rPr>
              <a:t>measles-mumps-rubella (MMR) vaccine. Arlington, Virginia: Batelle, 1994.</a:t>
            </a:r>
          </a:p>
          <a:p>
            <a:endParaRPr lang="en-US" smtClean="0">
              <a:latin typeface="Arial" charset="0"/>
            </a:endParaRPr>
          </a:p>
          <a:p>
            <a:endParaRPr lang="en-US" smtClean="0">
              <a:latin typeface="Arial" charset="0"/>
            </a:endParaRPr>
          </a:p>
          <a:p>
            <a:endParaRPr lang="en-US" smtClean="0">
              <a:latin typeface="Arial" charset="0"/>
            </a:endParaRPr>
          </a:p>
          <a:p>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ADFA30C4-AEBB-4D8D-8A05-B657E2750228}" type="datetimeFigureOut">
              <a:rPr lang="es-MX" smtClean="0"/>
              <a:pPr/>
              <a:t>29/08/2018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AF1AA99-3318-4BC4-9B6D-BF95C6ED3AC7}"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DFA30C4-AEBB-4D8D-8A05-B657E2750228}" type="datetimeFigureOut">
              <a:rPr lang="es-MX" smtClean="0"/>
              <a:pPr/>
              <a:t>29/08/2018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AF1AA99-3318-4BC4-9B6D-BF95C6ED3AC7}"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DFA30C4-AEBB-4D8D-8A05-B657E2750228}" type="datetimeFigureOut">
              <a:rPr lang="es-MX" smtClean="0"/>
              <a:pPr/>
              <a:t>29/08/2018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AF1AA99-3318-4BC4-9B6D-BF95C6ED3AC7}"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DFA30C4-AEBB-4D8D-8A05-B657E2750228}" type="datetimeFigureOut">
              <a:rPr lang="es-MX" smtClean="0"/>
              <a:pPr/>
              <a:t>29/08/2018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AF1AA99-3318-4BC4-9B6D-BF95C6ED3AC7}"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DFA30C4-AEBB-4D8D-8A05-B657E2750228}" type="datetimeFigureOut">
              <a:rPr lang="es-MX" smtClean="0"/>
              <a:pPr/>
              <a:t>29/08/2018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AF1AA99-3318-4BC4-9B6D-BF95C6ED3AC7}"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ADFA30C4-AEBB-4D8D-8A05-B657E2750228}" type="datetimeFigureOut">
              <a:rPr lang="es-MX" smtClean="0"/>
              <a:pPr/>
              <a:t>29/08/2018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AF1AA99-3318-4BC4-9B6D-BF95C6ED3AC7}"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ADFA30C4-AEBB-4D8D-8A05-B657E2750228}" type="datetimeFigureOut">
              <a:rPr lang="es-MX" smtClean="0"/>
              <a:pPr/>
              <a:t>29/08/2018</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EAF1AA99-3318-4BC4-9B6D-BF95C6ED3AC7}"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ADFA30C4-AEBB-4D8D-8A05-B657E2750228}" type="datetimeFigureOut">
              <a:rPr lang="es-MX" smtClean="0"/>
              <a:pPr/>
              <a:t>29/08/2018</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EAF1AA99-3318-4BC4-9B6D-BF95C6ED3AC7}"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DFA30C4-AEBB-4D8D-8A05-B657E2750228}" type="datetimeFigureOut">
              <a:rPr lang="es-MX" smtClean="0"/>
              <a:pPr/>
              <a:t>29/08/2018</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EAF1AA99-3318-4BC4-9B6D-BF95C6ED3AC7}"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DFA30C4-AEBB-4D8D-8A05-B657E2750228}" type="datetimeFigureOut">
              <a:rPr lang="es-MX" smtClean="0"/>
              <a:pPr/>
              <a:t>29/08/2018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AF1AA99-3318-4BC4-9B6D-BF95C6ED3AC7}"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DFA30C4-AEBB-4D8D-8A05-B657E2750228}" type="datetimeFigureOut">
              <a:rPr lang="es-MX" smtClean="0"/>
              <a:pPr/>
              <a:t>29/08/2018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AF1AA99-3318-4BC4-9B6D-BF95C6ED3AC7}"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FA30C4-AEBB-4D8D-8A05-B657E2750228}" type="datetimeFigureOut">
              <a:rPr lang="es-MX" smtClean="0"/>
              <a:pPr/>
              <a:t>29/08/2018</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F1AA99-3318-4BC4-9B6D-BF95C6ED3AC7}"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27384"/>
            <a:ext cx="9144000" cy="1470025"/>
          </a:xfrm>
        </p:spPr>
        <p:txBody>
          <a:bodyPr>
            <a:normAutofit/>
          </a:bodyPr>
          <a:lstStyle/>
          <a:p>
            <a:r>
              <a:rPr lang="es-MX" b="1" dirty="0" smtClean="0"/>
              <a:t>Aportaciones de académicos </a:t>
            </a:r>
            <a:br>
              <a:rPr lang="es-MX" b="1" dirty="0" smtClean="0"/>
            </a:br>
            <a:r>
              <a:rPr lang="es-MX" b="1" dirty="0" smtClean="0"/>
              <a:t>en la medicina.</a:t>
            </a:r>
            <a:endParaRPr lang="es-MX" b="1" dirty="0"/>
          </a:p>
        </p:txBody>
      </p:sp>
      <p:sp>
        <p:nvSpPr>
          <p:cNvPr id="3" name="2 Subtítulo"/>
          <p:cNvSpPr>
            <a:spLocks noGrp="1"/>
          </p:cNvSpPr>
          <p:nvPr>
            <p:ph type="subTitle" idx="1"/>
          </p:nvPr>
        </p:nvSpPr>
        <p:spPr>
          <a:xfrm>
            <a:off x="0" y="1556792"/>
            <a:ext cx="9144000" cy="5301208"/>
          </a:xfrm>
        </p:spPr>
        <p:txBody>
          <a:bodyPr/>
          <a:lstStyle/>
          <a:p>
            <a:pPr algn="just"/>
            <a:endParaRPr lang="es-MX" b="1" dirty="0" smtClean="0">
              <a:solidFill>
                <a:schemeClr val="tx1"/>
              </a:solidFill>
            </a:endParaRPr>
          </a:p>
          <a:p>
            <a:pPr algn="just"/>
            <a:r>
              <a:rPr lang="es-MX" sz="3600" b="1" dirty="0" smtClean="0">
                <a:solidFill>
                  <a:schemeClr val="tx1"/>
                </a:solidFill>
              </a:rPr>
              <a:t>En el siglo pasado el tiempo transcurrido entre la introducción de nuevas vacunas en los esquemas de vacunación de países desarrollados y el momento en que se incluían en el esquema nacional de vacunación en México, podía ser de 15 y </a:t>
            </a:r>
            <a:r>
              <a:rPr lang="es-MX" sz="3600" b="1" dirty="0" smtClean="0">
                <a:solidFill>
                  <a:schemeClr val="tx1"/>
                </a:solidFill>
              </a:rPr>
              <a:t>hasta de </a:t>
            </a:r>
            <a:r>
              <a:rPr lang="es-MX" sz="3600" b="1" dirty="0" smtClean="0">
                <a:solidFill>
                  <a:schemeClr val="tx1"/>
                </a:solidFill>
              </a:rPr>
              <a:t>30 años.</a:t>
            </a:r>
          </a:p>
          <a:p>
            <a:endParaRPr lang="es-MX" dirty="0"/>
          </a:p>
        </p:txBody>
      </p:sp>
      <p:pic>
        <p:nvPicPr>
          <p:cNvPr id="4" name="Picture 5" descr="C:\Users\MVera\Documents\Plataformas\Academia Nacional de Medicina\Logos\logo_anm.jpg"/>
          <p:cNvPicPr>
            <a:picLocks noChangeAspect="1" noChangeArrowheads="1"/>
          </p:cNvPicPr>
          <p:nvPr/>
        </p:nvPicPr>
        <p:blipFill>
          <a:blip r:embed="rId2" cstate="print"/>
          <a:srcRect/>
          <a:stretch>
            <a:fillRect/>
          </a:stretch>
        </p:blipFill>
        <p:spPr bwMode="auto">
          <a:xfrm>
            <a:off x="8061357" y="71414"/>
            <a:ext cx="1011237" cy="1011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27384"/>
            <a:ext cx="9144000" cy="1470025"/>
          </a:xfrm>
        </p:spPr>
        <p:txBody>
          <a:bodyPr>
            <a:normAutofit/>
          </a:bodyPr>
          <a:lstStyle/>
          <a:p>
            <a:r>
              <a:rPr lang="es-MX" b="1" dirty="0" smtClean="0"/>
              <a:t>Aportaciones de académicos </a:t>
            </a:r>
            <a:br>
              <a:rPr lang="es-MX" b="1" dirty="0" smtClean="0"/>
            </a:br>
            <a:r>
              <a:rPr lang="es-MX" b="1" dirty="0" smtClean="0"/>
              <a:t>en la medicina.</a:t>
            </a:r>
            <a:endParaRPr lang="es-MX" b="1" dirty="0"/>
          </a:p>
        </p:txBody>
      </p:sp>
      <p:sp>
        <p:nvSpPr>
          <p:cNvPr id="3" name="2 Subtítulo"/>
          <p:cNvSpPr>
            <a:spLocks noGrp="1"/>
          </p:cNvSpPr>
          <p:nvPr>
            <p:ph type="subTitle" idx="1"/>
          </p:nvPr>
        </p:nvSpPr>
        <p:spPr>
          <a:xfrm>
            <a:off x="0" y="1556792"/>
            <a:ext cx="9144000" cy="5301208"/>
          </a:xfrm>
        </p:spPr>
        <p:txBody>
          <a:bodyPr>
            <a:normAutofit fontScale="92500" lnSpcReduction="10000"/>
          </a:bodyPr>
          <a:lstStyle/>
          <a:p>
            <a:pPr algn="just"/>
            <a:endParaRPr lang="es-ES" b="1" dirty="0" smtClean="0">
              <a:solidFill>
                <a:schemeClr val="tx1"/>
              </a:solidFill>
            </a:endParaRPr>
          </a:p>
          <a:p>
            <a:pPr algn="just"/>
            <a:r>
              <a:rPr lang="es-ES" b="1" dirty="0" smtClean="0">
                <a:solidFill>
                  <a:schemeClr val="tx1"/>
                </a:solidFill>
              </a:rPr>
              <a:t>Los grupos de investigadores mexicanos fueron quienes mayor número de sujetos aportaron en el estudio (13,000/64,000).</a:t>
            </a:r>
          </a:p>
          <a:p>
            <a:pPr algn="just"/>
            <a:endParaRPr lang="es-ES" b="1" dirty="0" smtClean="0">
              <a:solidFill>
                <a:schemeClr val="tx1"/>
              </a:solidFill>
            </a:endParaRPr>
          </a:p>
          <a:p>
            <a:pPr marL="0" lvl="1" algn="just"/>
            <a:r>
              <a:rPr lang="es-ES" sz="3200" b="1" dirty="0" smtClean="0">
                <a:solidFill>
                  <a:schemeClr val="tx1"/>
                </a:solidFill>
              </a:rPr>
              <a:t>Se practicaron auditorías  por agencias nacionales e internacionales, incluyendo: FDA, Agencia Europea de Regulación Sanitaria y otras, teniendo todas ellas informes positivos.</a:t>
            </a:r>
          </a:p>
          <a:p>
            <a:pPr algn="just"/>
            <a:endParaRPr lang="es-MX" b="1" dirty="0" smtClean="0">
              <a:solidFill>
                <a:schemeClr val="tx1"/>
              </a:solidFill>
              <a:cs typeface="Arial" charset="0"/>
            </a:endParaRPr>
          </a:p>
          <a:p>
            <a:r>
              <a:rPr lang="es-MX" dirty="0" smtClean="0"/>
              <a:t>.</a:t>
            </a:r>
          </a:p>
          <a:p>
            <a:pPr algn="just"/>
            <a:endParaRPr lang="es-MX" b="1" dirty="0" smtClean="0">
              <a:solidFill>
                <a:schemeClr val="tx1"/>
              </a:solidFill>
              <a:cs typeface="Arial" charset="0"/>
            </a:endParaRPr>
          </a:p>
          <a:p>
            <a:pPr algn="just"/>
            <a:endParaRPr lang="es-MX" b="1" dirty="0" smtClean="0">
              <a:solidFill>
                <a:schemeClr val="tx1"/>
              </a:solidFill>
            </a:endParaRPr>
          </a:p>
          <a:p>
            <a:endParaRPr lang="es-MX" dirty="0"/>
          </a:p>
        </p:txBody>
      </p:sp>
      <p:pic>
        <p:nvPicPr>
          <p:cNvPr id="4" name="Picture 5" descr="C:\Users\MVera\Documents\Plataformas\Academia Nacional de Medicina\Logos\logo_anm.jpg"/>
          <p:cNvPicPr>
            <a:picLocks noChangeAspect="1" noChangeArrowheads="1"/>
          </p:cNvPicPr>
          <p:nvPr/>
        </p:nvPicPr>
        <p:blipFill>
          <a:blip r:embed="rId2" cstate="print"/>
          <a:srcRect/>
          <a:stretch>
            <a:fillRect/>
          </a:stretch>
        </p:blipFill>
        <p:spPr bwMode="auto">
          <a:xfrm>
            <a:off x="8061357" y="71414"/>
            <a:ext cx="1011237" cy="1011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27384"/>
            <a:ext cx="9144000" cy="1470025"/>
          </a:xfrm>
        </p:spPr>
        <p:txBody>
          <a:bodyPr>
            <a:normAutofit/>
          </a:bodyPr>
          <a:lstStyle/>
          <a:p>
            <a:r>
              <a:rPr lang="es-MX" b="1" dirty="0" smtClean="0"/>
              <a:t>Aportaciones de académicos </a:t>
            </a:r>
            <a:br>
              <a:rPr lang="es-MX" b="1" dirty="0" smtClean="0"/>
            </a:br>
            <a:r>
              <a:rPr lang="es-MX" b="1" dirty="0" smtClean="0"/>
              <a:t>en la medicina.</a:t>
            </a:r>
            <a:endParaRPr lang="es-MX" b="1" dirty="0"/>
          </a:p>
        </p:txBody>
      </p:sp>
      <p:sp>
        <p:nvSpPr>
          <p:cNvPr id="3" name="2 Subtítulo"/>
          <p:cNvSpPr>
            <a:spLocks noGrp="1"/>
          </p:cNvSpPr>
          <p:nvPr>
            <p:ph type="subTitle" idx="1"/>
          </p:nvPr>
        </p:nvSpPr>
        <p:spPr>
          <a:xfrm>
            <a:off x="0" y="1556792"/>
            <a:ext cx="9144000" cy="5301208"/>
          </a:xfrm>
        </p:spPr>
        <p:txBody>
          <a:bodyPr>
            <a:normAutofit/>
          </a:bodyPr>
          <a:lstStyle/>
          <a:p>
            <a:pPr lvl="1" algn="just">
              <a:buFont typeface="Arial" pitchFamily="34" charset="0"/>
              <a:buChar char="•"/>
              <a:defRPr/>
            </a:pPr>
            <a:endParaRPr lang="es-ES" sz="3200" b="1" dirty="0" smtClean="0">
              <a:solidFill>
                <a:schemeClr val="tx1"/>
              </a:solidFill>
            </a:endParaRPr>
          </a:p>
          <a:p>
            <a:pPr lvl="1" algn="just">
              <a:buFont typeface="Arial" pitchFamily="34" charset="0"/>
              <a:buChar char="•"/>
              <a:defRPr/>
            </a:pPr>
            <a:r>
              <a:rPr lang="es-ES" sz="3200" b="1" dirty="0" smtClean="0">
                <a:solidFill>
                  <a:schemeClr val="tx1"/>
                </a:solidFill>
              </a:rPr>
              <a:t> Como </a:t>
            </a:r>
            <a:r>
              <a:rPr lang="es-ES" sz="3200" b="1" dirty="0" smtClean="0">
                <a:solidFill>
                  <a:schemeClr val="tx1"/>
                </a:solidFill>
              </a:rPr>
              <a:t>consecuencia, hubo mayor credibilidad y confianza para realizar éste tipo de investigación científica en México.</a:t>
            </a:r>
          </a:p>
          <a:p>
            <a:pPr lvl="1" algn="just">
              <a:defRPr/>
            </a:pPr>
            <a:endParaRPr lang="es-ES" sz="3200" b="1" dirty="0" smtClean="0">
              <a:solidFill>
                <a:schemeClr val="tx1"/>
              </a:solidFill>
            </a:endParaRPr>
          </a:p>
          <a:p>
            <a:pPr lvl="1" algn="just">
              <a:buFont typeface="Arial" pitchFamily="34" charset="0"/>
              <a:buChar char="•"/>
              <a:defRPr/>
            </a:pPr>
            <a:r>
              <a:rPr lang="es-ES" sz="3200" b="1" dirty="0" smtClean="0">
                <a:solidFill>
                  <a:schemeClr val="tx1"/>
                </a:solidFill>
              </a:rPr>
              <a:t> En coincidencia, </a:t>
            </a:r>
            <a:r>
              <a:rPr lang="es-ES" sz="3200" b="1" dirty="0" smtClean="0">
                <a:solidFill>
                  <a:schemeClr val="tx1"/>
                </a:solidFill>
              </a:rPr>
              <a:t>se produjo una mayor apertura y reconocimiento de parte de la comunidad científica, para que en México los grupos de investigadores tuvieran mejores oportunidades para participar en proyectos de investigación.</a:t>
            </a:r>
          </a:p>
          <a:p>
            <a:pPr algn="just"/>
            <a:endParaRPr lang="es-MX" b="1" dirty="0" smtClean="0">
              <a:solidFill>
                <a:schemeClr val="tx1"/>
              </a:solidFill>
              <a:cs typeface="Arial" charset="0"/>
            </a:endParaRPr>
          </a:p>
          <a:p>
            <a:pPr algn="just"/>
            <a:endParaRPr lang="es-MX" b="1" dirty="0" smtClean="0">
              <a:solidFill>
                <a:schemeClr val="tx1"/>
              </a:solidFill>
              <a:cs typeface="Arial" charset="0"/>
            </a:endParaRPr>
          </a:p>
          <a:p>
            <a:pPr algn="just"/>
            <a:endParaRPr lang="es-MX" b="1" dirty="0" smtClean="0">
              <a:solidFill>
                <a:schemeClr val="tx1"/>
              </a:solidFill>
            </a:endParaRPr>
          </a:p>
          <a:p>
            <a:endParaRPr lang="es-MX" dirty="0"/>
          </a:p>
        </p:txBody>
      </p:sp>
      <p:pic>
        <p:nvPicPr>
          <p:cNvPr id="4" name="Picture 5" descr="C:\Users\MVera\Documents\Plataformas\Academia Nacional de Medicina\Logos\logo_anm.jpg"/>
          <p:cNvPicPr>
            <a:picLocks noChangeAspect="1" noChangeArrowheads="1"/>
          </p:cNvPicPr>
          <p:nvPr/>
        </p:nvPicPr>
        <p:blipFill>
          <a:blip r:embed="rId2" cstate="print"/>
          <a:srcRect/>
          <a:stretch>
            <a:fillRect/>
          </a:stretch>
        </p:blipFill>
        <p:spPr bwMode="auto">
          <a:xfrm>
            <a:off x="8061357" y="71414"/>
            <a:ext cx="1011237" cy="1011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27384"/>
            <a:ext cx="9144000" cy="1470025"/>
          </a:xfrm>
        </p:spPr>
        <p:txBody>
          <a:bodyPr>
            <a:normAutofit/>
          </a:bodyPr>
          <a:lstStyle/>
          <a:p>
            <a:r>
              <a:rPr lang="es-MX" b="1" dirty="0" smtClean="0"/>
              <a:t>Aportaciones de académicos </a:t>
            </a:r>
            <a:br>
              <a:rPr lang="es-MX" b="1" dirty="0" smtClean="0"/>
            </a:br>
            <a:r>
              <a:rPr lang="es-MX" b="1" dirty="0" smtClean="0"/>
              <a:t>en la medicina.</a:t>
            </a:r>
            <a:endParaRPr lang="es-MX" b="1" dirty="0"/>
          </a:p>
        </p:txBody>
      </p:sp>
      <p:sp>
        <p:nvSpPr>
          <p:cNvPr id="3" name="2 Subtítulo"/>
          <p:cNvSpPr>
            <a:spLocks noGrp="1"/>
          </p:cNvSpPr>
          <p:nvPr>
            <p:ph type="subTitle" idx="1"/>
          </p:nvPr>
        </p:nvSpPr>
        <p:spPr>
          <a:xfrm>
            <a:off x="0" y="1556792"/>
            <a:ext cx="9144000" cy="5301208"/>
          </a:xfrm>
        </p:spPr>
        <p:txBody>
          <a:bodyPr>
            <a:normAutofit fontScale="92500"/>
          </a:bodyPr>
          <a:lstStyle/>
          <a:p>
            <a:pPr algn="just"/>
            <a:r>
              <a:rPr lang="es-MX" b="1" dirty="0" smtClean="0">
                <a:solidFill>
                  <a:schemeClr val="tx1"/>
                </a:solidFill>
              </a:rPr>
              <a:t>En los últimos años distintos grupos de investigadores mexicanos encabezados por miembros de nuestra </a:t>
            </a:r>
            <a:r>
              <a:rPr lang="es-MX" b="1" dirty="0" smtClean="0">
                <a:solidFill>
                  <a:schemeClr val="tx1"/>
                </a:solidFill>
              </a:rPr>
              <a:t>academia, </a:t>
            </a:r>
            <a:r>
              <a:rPr lang="es-MX" b="1" dirty="0" smtClean="0">
                <a:solidFill>
                  <a:schemeClr val="tx1"/>
                </a:solidFill>
              </a:rPr>
              <a:t>han desarrollado y publicado en revistas de impacto, estudios </a:t>
            </a:r>
            <a:r>
              <a:rPr lang="es-MX" b="1" dirty="0" smtClean="0">
                <a:solidFill>
                  <a:schemeClr val="tx1"/>
                </a:solidFill>
              </a:rPr>
              <a:t>relacionados principalmente con la eficacia y la seguridad de </a:t>
            </a:r>
            <a:r>
              <a:rPr lang="es-MX" b="1" dirty="0" smtClean="0">
                <a:solidFill>
                  <a:schemeClr val="tx1"/>
                </a:solidFill>
              </a:rPr>
              <a:t>vacunas contra:</a:t>
            </a:r>
          </a:p>
          <a:p>
            <a:pPr algn="just"/>
            <a:r>
              <a:rPr lang="es-MX" b="1" dirty="0" smtClean="0">
                <a:solidFill>
                  <a:srgbClr val="0070C0"/>
                </a:solidFill>
              </a:rPr>
              <a:t>Rotavirus		Neumococo		Influenza</a:t>
            </a:r>
          </a:p>
          <a:p>
            <a:pPr algn="just"/>
            <a:r>
              <a:rPr lang="es-MX" b="1" dirty="0" smtClean="0">
                <a:solidFill>
                  <a:srgbClr val="0070C0"/>
                </a:solidFill>
              </a:rPr>
              <a:t>Varicela		V. Papiloma humano	 Dengue 	</a:t>
            </a:r>
          </a:p>
          <a:p>
            <a:pPr algn="just"/>
            <a:r>
              <a:rPr lang="es-MX" b="1" dirty="0" err="1" smtClean="0">
                <a:solidFill>
                  <a:srgbClr val="0070C0"/>
                </a:solidFill>
              </a:rPr>
              <a:t>Meningoco</a:t>
            </a:r>
            <a:r>
              <a:rPr lang="es-MX" b="1" dirty="0" smtClean="0">
                <a:solidFill>
                  <a:srgbClr val="0070C0"/>
                </a:solidFill>
              </a:rPr>
              <a:t>	Triple Viral </a:t>
            </a:r>
            <a:r>
              <a:rPr lang="es-MX" b="1" dirty="0" smtClean="0">
                <a:solidFill>
                  <a:srgbClr val="0070C0"/>
                </a:solidFill>
              </a:rPr>
              <a:t>(SPR)</a:t>
            </a:r>
            <a:r>
              <a:rPr lang="es-MX" b="1" dirty="0" smtClean="0">
                <a:solidFill>
                  <a:srgbClr val="0070C0"/>
                </a:solidFill>
              </a:rPr>
              <a:t>		Pentavalente</a:t>
            </a:r>
          </a:p>
          <a:p>
            <a:pPr algn="just"/>
            <a:r>
              <a:rPr lang="es-MX" b="1" dirty="0" smtClean="0">
                <a:solidFill>
                  <a:srgbClr val="0070C0"/>
                </a:solidFill>
              </a:rPr>
              <a:t>Hexavalente</a:t>
            </a:r>
          </a:p>
          <a:p>
            <a:pPr algn="just"/>
            <a:endParaRPr lang="es-MX" b="1" dirty="0" smtClean="0">
              <a:solidFill>
                <a:schemeClr val="tx1"/>
              </a:solidFill>
              <a:cs typeface="Arial" charset="0"/>
            </a:endParaRPr>
          </a:p>
          <a:p>
            <a:pPr algn="just"/>
            <a:endParaRPr lang="es-MX" b="1" dirty="0" smtClean="0">
              <a:solidFill>
                <a:schemeClr val="tx1"/>
              </a:solidFill>
              <a:cs typeface="Arial" charset="0"/>
            </a:endParaRPr>
          </a:p>
          <a:p>
            <a:pPr algn="just"/>
            <a:endParaRPr lang="es-MX" b="1" dirty="0" smtClean="0">
              <a:solidFill>
                <a:schemeClr val="tx1"/>
              </a:solidFill>
            </a:endParaRPr>
          </a:p>
          <a:p>
            <a:endParaRPr lang="es-MX" dirty="0"/>
          </a:p>
        </p:txBody>
      </p:sp>
      <p:pic>
        <p:nvPicPr>
          <p:cNvPr id="4" name="Picture 5" descr="C:\Users\MVera\Documents\Plataformas\Academia Nacional de Medicina\Logos\logo_anm.jpg"/>
          <p:cNvPicPr>
            <a:picLocks noChangeAspect="1" noChangeArrowheads="1"/>
          </p:cNvPicPr>
          <p:nvPr/>
        </p:nvPicPr>
        <p:blipFill>
          <a:blip r:embed="rId2" cstate="print"/>
          <a:srcRect/>
          <a:stretch>
            <a:fillRect/>
          </a:stretch>
        </p:blipFill>
        <p:spPr bwMode="auto">
          <a:xfrm>
            <a:off x="8061357" y="71414"/>
            <a:ext cx="1011237" cy="1011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27384"/>
            <a:ext cx="9144000" cy="1470025"/>
          </a:xfrm>
        </p:spPr>
        <p:txBody>
          <a:bodyPr>
            <a:normAutofit/>
          </a:bodyPr>
          <a:lstStyle/>
          <a:p>
            <a:r>
              <a:rPr lang="es-MX" b="1" dirty="0" smtClean="0"/>
              <a:t>Aportaciones de académicos </a:t>
            </a:r>
            <a:br>
              <a:rPr lang="es-MX" b="1" dirty="0" smtClean="0"/>
            </a:br>
            <a:r>
              <a:rPr lang="es-MX" b="1" dirty="0" smtClean="0"/>
              <a:t>en la medicina.</a:t>
            </a:r>
            <a:endParaRPr lang="es-MX" b="1" dirty="0"/>
          </a:p>
        </p:txBody>
      </p:sp>
      <p:sp>
        <p:nvSpPr>
          <p:cNvPr id="3" name="2 Subtítulo"/>
          <p:cNvSpPr>
            <a:spLocks noGrp="1"/>
          </p:cNvSpPr>
          <p:nvPr>
            <p:ph type="subTitle" idx="1"/>
          </p:nvPr>
        </p:nvSpPr>
        <p:spPr>
          <a:xfrm>
            <a:off x="0" y="1556792"/>
            <a:ext cx="9144000" cy="5301208"/>
          </a:xfrm>
        </p:spPr>
        <p:txBody>
          <a:bodyPr>
            <a:normAutofit fontScale="85000" lnSpcReduction="10000"/>
          </a:bodyPr>
          <a:lstStyle/>
          <a:p>
            <a:pPr algn="just"/>
            <a:endParaRPr lang="es-MX" b="1" dirty="0" smtClean="0">
              <a:solidFill>
                <a:schemeClr val="tx1"/>
              </a:solidFill>
              <a:cs typeface="Arial" charset="0"/>
            </a:endParaRPr>
          </a:p>
          <a:p>
            <a:pPr algn="just"/>
            <a:r>
              <a:rPr lang="es-MX" b="1" dirty="0" smtClean="0">
                <a:solidFill>
                  <a:schemeClr val="tx1"/>
                </a:solidFill>
              </a:rPr>
              <a:t>Coincidiendo con la activa participación de distintos grupos de investigadores y niños mexicanos en las investigaciones  internacionales de vacunas, la introducción de nuevas vacunas en México ha sido prácticamente simultanea a la que realizan países desarrollados:</a:t>
            </a:r>
          </a:p>
          <a:p>
            <a:pPr algn="just"/>
            <a:r>
              <a:rPr lang="es-MX" b="1" dirty="0" smtClean="0">
                <a:solidFill>
                  <a:schemeClr val="tx1"/>
                </a:solidFill>
              </a:rPr>
              <a:t>	</a:t>
            </a:r>
          </a:p>
          <a:p>
            <a:pPr algn="just"/>
            <a:r>
              <a:rPr lang="es-MX" b="1" dirty="0" smtClean="0">
                <a:solidFill>
                  <a:schemeClr val="tx1"/>
                </a:solidFill>
              </a:rPr>
              <a:t>	</a:t>
            </a:r>
            <a:r>
              <a:rPr lang="es-MX" sz="3500" b="1" dirty="0" smtClean="0">
                <a:solidFill>
                  <a:srgbClr val="FF0000"/>
                </a:solidFill>
              </a:rPr>
              <a:t>Rotavirus,				Neumococo		 Influenza “A H1 </a:t>
            </a:r>
            <a:r>
              <a:rPr lang="es-MX" sz="3500" b="1" dirty="0" smtClean="0">
                <a:solidFill>
                  <a:srgbClr val="FF0000"/>
                </a:solidFill>
              </a:rPr>
              <a:t>N1”</a:t>
            </a:r>
            <a:r>
              <a:rPr lang="es-MX" sz="3500" b="1" dirty="0" smtClean="0">
                <a:solidFill>
                  <a:srgbClr val="FF0000"/>
                </a:solidFill>
              </a:rPr>
              <a:t>		 Dengue</a:t>
            </a:r>
          </a:p>
          <a:p>
            <a:pPr algn="just"/>
            <a:r>
              <a:rPr lang="es-MX" sz="3500" b="1" dirty="0" smtClean="0">
                <a:solidFill>
                  <a:srgbClr val="FF0000"/>
                </a:solidFill>
              </a:rPr>
              <a:t>	Virus del Papiloma Humano 	</a:t>
            </a:r>
            <a:r>
              <a:rPr lang="es-MX" b="1" dirty="0" smtClean="0">
                <a:solidFill>
                  <a:srgbClr val="FF0000"/>
                </a:solidFill>
              </a:rPr>
              <a:t>			</a:t>
            </a:r>
          </a:p>
          <a:p>
            <a:pPr algn="just"/>
            <a:r>
              <a:rPr lang="es-MX" b="1" dirty="0" smtClean="0">
                <a:solidFill>
                  <a:srgbClr val="FF0000"/>
                </a:solidFill>
              </a:rPr>
              <a:t>			</a:t>
            </a:r>
          </a:p>
          <a:p>
            <a:pPr algn="just"/>
            <a:endParaRPr lang="es-MX" b="1" dirty="0" smtClean="0">
              <a:solidFill>
                <a:schemeClr val="tx1"/>
              </a:solidFill>
              <a:cs typeface="Arial" charset="0"/>
            </a:endParaRPr>
          </a:p>
          <a:p>
            <a:pPr algn="just"/>
            <a:endParaRPr lang="es-MX" b="1" dirty="0" smtClean="0">
              <a:solidFill>
                <a:schemeClr val="tx1"/>
              </a:solidFill>
            </a:endParaRPr>
          </a:p>
          <a:p>
            <a:endParaRPr lang="es-MX" dirty="0"/>
          </a:p>
        </p:txBody>
      </p:sp>
      <p:pic>
        <p:nvPicPr>
          <p:cNvPr id="4" name="Picture 5" descr="C:\Users\MVera\Documents\Plataformas\Academia Nacional de Medicina\Logos\logo_anm.jpg"/>
          <p:cNvPicPr>
            <a:picLocks noChangeAspect="1" noChangeArrowheads="1"/>
          </p:cNvPicPr>
          <p:nvPr/>
        </p:nvPicPr>
        <p:blipFill>
          <a:blip r:embed="rId2" cstate="print"/>
          <a:srcRect/>
          <a:stretch>
            <a:fillRect/>
          </a:stretch>
        </p:blipFill>
        <p:spPr bwMode="auto">
          <a:xfrm>
            <a:off x="8061357" y="71414"/>
            <a:ext cx="1011237" cy="1011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27384"/>
            <a:ext cx="9144000" cy="1470025"/>
          </a:xfrm>
        </p:spPr>
        <p:txBody>
          <a:bodyPr>
            <a:normAutofit/>
          </a:bodyPr>
          <a:lstStyle/>
          <a:p>
            <a:r>
              <a:rPr lang="es-MX" b="1" dirty="0" smtClean="0"/>
              <a:t>Aportaciones de académicos </a:t>
            </a:r>
            <a:br>
              <a:rPr lang="es-MX" b="1" dirty="0" smtClean="0"/>
            </a:br>
            <a:r>
              <a:rPr lang="es-MX" b="1" dirty="0" smtClean="0"/>
              <a:t>en la medicina.</a:t>
            </a:r>
            <a:endParaRPr lang="es-MX" b="1" dirty="0"/>
          </a:p>
        </p:txBody>
      </p:sp>
      <p:sp>
        <p:nvSpPr>
          <p:cNvPr id="3" name="2 Subtítulo"/>
          <p:cNvSpPr>
            <a:spLocks noGrp="1"/>
          </p:cNvSpPr>
          <p:nvPr>
            <p:ph type="subTitle" idx="1"/>
          </p:nvPr>
        </p:nvSpPr>
        <p:spPr>
          <a:xfrm>
            <a:off x="0" y="1556792"/>
            <a:ext cx="9144000" cy="5301208"/>
          </a:xfrm>
        </p:spPr>
        <p:txBody>
          <a:bodyPr>
            <a:normAutofit lnSpcReduction="10000"/>
          </a:bodyPr>
          <a:lstStyle/>
          <a:p>
            <a:pPr algn="just"/>
            <a:r>
              <a:rPr lang="es-MX" sz="4000" b="1" dirty="0" smtClean="0">
                <a:solidFill>
                  <a:srgbClr val="FF0000"/>
                </a:solidFill>
              </a:rPr>
              <a:t>RESULTADOS:</a:t>
            </a:r>
          </a:p>
          <a:p>
            <a:pPr algn="just"/>
            <a:r>
              <a:rPr lang="es-MX" b="1" dirty="0" smtClean="0">
                <a:solidFill>
                  <a:schemeClr val="tx1"/>
                </a:solidFill>
              </a:rPr>
              <a:t>En México el uso de más y mejores vacunas, aunado </a:t>
            </a:r>
            <a:r>
              <a:rPr lang="es-MX" b="1" smtClean="0">
                <a:solidFill>
                  <a:schemeClr val="tx1"/>
                </a:solidFill>
              </a:rPr>
              <a:t>a </a:t>
            </a:r>
            <a:r>
              <a:rPr lang="es-MX" b="1" smtClean="0">
                <a:solidFill>
                  <a:schemeClr val="tx1"/>
                </a:solidFill>
              </a:rPr>
              <a:t> coberturas  </a:t>
            </a:r>
            <a:r>
              <a:rPr lang="es-MX" b="1" dirty="0" smtClean="0">
                <a:solidFill>
                  <a:schemeClr val="tx1"/>
                </a:solidFill>
              </a:rPr>
              <a:t>aceptables  en  </a:t>
            </a:r>
            <a:r>
              <a:rPr lang="es-MX" b="1" smtClean="0">
                <a:solidFill>
                  <a:schemeClr val="tx1"/>
                </a:solidFill>
              </a:rPr>
              <a:t>la </a:t>
            </a:r>
            <a:r>
              <a:rPr lang="es-MX" b="1" smtClean="0">
                <a:solidFill>
                  <a:schemeClr val="tx1"/>
                </a:solidFill>
              </a:rPr>
              <a:t>población  </a:t>
            </a:r>
            <a:r>
              <a:rPr lang="es-MX" b="1" dirty="0" smtClean="0">
                <a:solidFill>
                  <a:schemeClr val="tx1"/>
                </a:solidFill>
              </a:rPr>
              <a:t>vacunada</a:t>
            </a:r>
            <a:r>
              <a:rPr lang="es-MX" b="1" smtClean="0">
                <a:solidFill>
                  <a:schemeClr val="tx1"/>
                </a:solidFill>
              </a:rPr>
              <a:t>, </a:t>
            </a:r>
            <a:r>
              <a:rPr lang="es-MX" b="1" smtClean="0">
                <a:solidFill>
                  <a:schemeClr val="tx1"/>
                </a:solidFill>
              </a:rPr>
              <a:t>ha  sido  </a:t>
            </a:r>
            <a:r>
              <a:rPr lang="es-MX" b="1" smtClean="0">
                <a:solidFill>
                  <a:schemeClr val="tx1"/>
                </a:solidFill>
              </a:rPr>
              <a:t>factor </a:t>
            </a:r>
            <a:r>
              <a:rPr lang="es-MX" b="1" smtClean="0">
                <a:solidFill>
                  <a:schemeClr val="tx1"/>
                </a:solidFill>
              </a:rPr>
              <a:t>importante  en  </a:t>
            </a:r>
            <a:r>
              <a:rPr lang="es-MX" b="1" dirty="0" smtClean="0">
                <a:solidFill>
                  <a:schemeClr val="tx1"/>
                </a:solidFill>
              </a:rPr>
              <a:t>la reducción de la morbimortalidad  asociada  a  enfermedades  infecciosas.</a:t>
            </a:r>
          </a:p>
          <a:p>
            <a:pPr algn="just"/>
            <a:endParaRPr lang="es-MX" b="1" dirty="0" smtClean="0">
              <a:solidFill>
                <a:schemeClr val="tx1"/>
              </a:solidFill>
            </a:endParaRPr>
          </a:p>
          <a:p>
            <a:pPr algn="just"/>
            <a:r>
              <a:rPr lang="es-MX" b="1" dirty="0" smtClean="0">
                <a:solidFill>
                  <a:schemeClr val="tx1"/>
                </a:solidFill>
              </a:rPr>
              <a:t>Esto ha sido determinante en el incremento en la esperanza   de  vida  al  nacer en la población mexicana.</a:t>
            </a:r>
          </a:p>
          <a:p>
            <a:pPr algn="just"/>
            <a:endParaRPr lang="es-MX" b="1" dirty="0" smtClean="0">
              <a:solidFill>
                <a:schemeClr val="tx1"/>
              </a:solidFill>
              <a:cs typeface="Arial" charset="0"/>
            </a:endParaRPr>
          </a:p>
          <a:p>
            <a:pPr algn="just"/>
            <a:endParaRPr lang="es-MX" b="1" dirty="0" smtClean="0">
              <a:solidFill>
                <a:schemeClr val="tx1"/>
              </a:solidFill>
            </a:endParaRPr>
          </a:p>
          <a:p>
            <a:endParaRPr lang="es-MX" dirty="0"/>
          </a:p>
        </p:txBody>
      </p:sp>
      <p:pic>
        <p:nvPicPr>
          <p:cNvPr id="4" name="Picture 5" descr="C:\Users\MVera\Documents\Plataformas\Academia Nacional de Medicina\Logos\logo_anm.jpg"/>
          <p:cNvPicPr>
            <a:picLocks noChangeAspect="1" noChangeArrowheads="1"/>
          </p:cNvPicPr>
          <p:nvPr/>
        </p:nvPicPr>
        <p:blipFill>
          <a:blip r:embed="rId2" cstate="print"/>
          <a:srcRect/>
          <a:stretch>
            <a:fillRect/>
          </a:stretch>
        </p:blipFill>
        <p:spPr bwMode="auto">
          <a:xfrm>
            <a:off x="8061357" y="71414"/>
            <a:ext cx="1011237" cy="1011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27384"/>
            <a:ext cx="9144000" cy="1470025"/>
          </a:xfrm>
        </p:spPr>
        <p:txBody>
          <a:bodyPr>
            <a:normAutofit/>
          </a:bodyPr>
          <a:lstStyle/>
          <a:p>
            <a:r>
              <a:rPr lang="es-MX" b="1" dirty="0" smtClean="0"/>
              <a:t>Aportaciones de académicos </a:t>
            </a:r>
            <a:br>
              <a:rPr lang="es-MX" b="1" dirty="0" smtClean="0"/>
            </a:br>
            <a:r>
              <a:rPr lang="es-MX" b="1" dirty="0" smtClean="0"/>
              <a:t>en la medicina.</a:t>
            </a:r>
            <a:endParaRPr lang="es-MX" b="1" dirty="0"/>
          </a:p>
        </p:txBody>
      </p:sp>
      <p:sp>
        <p:nvSpPr>
          <p:cNvPr id="3" name="2 Subtítulo"/>
          <p:cNvSpPr>
            <a:spLocks noGrp="1"/>
          </p:cNvSpPr>
          <p:nvPr>
            <p:ph type="subTitle" idx="1"/>
          </p:nvPr>
        </p:nvSpPr>
        <p:spPr>
          <a:xfrm>
            <a:off x="0" y="1556792"/>
            <a:ext cx="9144000" cy="5301208"/>
          </a:xfrm>
        </p:spPr>
        <p:txBody>
          <a:bodyPr>
            <a:normAutofit lnSpcReduction="10000"/>
          </a:bodyPr>
          <a:lstStyle/>
          <a:p>
            <a:pPr algn="just"/>
            <a:endParaRPr lang="es-MX" b="1" dirty="0" smtClean="0">
              <a:solidFill>
                <a:schemeClr val="tx1"/>
              </a:solidFill>
              <a:cs typeface="Arial" charset="0"/>
            </a:endParaRPr>
          </a:p>
          <a:p>
            <a:pPr algn="just"/>
            <a:r>
              <a:rPr lang="es-MX" b="1" dirty="0" smtClean="0">
                <a:solidFill>
                  <a:schemeClr val="tx1"/>
                </a:solidFill>
              </a:rPr>
              <a:t>Algunos de los académicos que han encabezado estos grupos de investigación clínica en vacunas:</a:t>
            </a:r>
          </a:p>
          <a:p>
            <a:pPr algn="just">
              <a:buFont typeface="Arial" pitchFamily="34" charset="0"/>
              <a:buChar char="•"/>
            </a:pPr>
            <a:r>
              <a:rPr lang="es-MX" b="1" dirty="0" smtClean="0">
                <a:solidFill>
                  <a:schemeClr val="tx1"/>
                </a:solidFill>
              </a:rPr>
              <a:t> José Luis Arredondo García</a:t>
            </a:r>
          </a:p>
          <a:p>
            <a:pPr algn="just">
              <a:buFont typeface="Arial" pitchFamily="34" charset="0"/>
              <a:buChar char="•"/>
            </a:pPr>
            <a:r>
              <a:rPr lang="es-MX" b="1" dirty="0" smtClean="0">
                <a:solidFill>
                  <a:schemeClr val="tx1"/>
                </a:solidFill>
              </a:rPr>
              <a:t> Eduardo Lazcano</a:t>
            </a:r>
          </a:p>
          <a:p>
            <a:pPr algn="just">
              <a:buFont typeface="Arial" pitchFamily="34" charset="0"/>
              <a:buChar char="•"/>
            </a:pPr>
            <a:r>
              <a:rPr lang="es-MX" b="1" dirty="0" smtClean="0">
                <a:solidFill>
                  <a:schemeClr val="tx1"/>
                </a:solidFill>
              </a:rPr>
              <a:t> Mercedes Macías Parra.</a:t>
            </a:r>
          </a:p>
          <a:p>
            <a:pPr algn="just">
              <a:buFont typeface="Arial" pitchFamily="34" charset="0"/>
              <a:buChar char="•"/>
            </a:pPr>
            <a:r>
              <a:rPr lang="es-MX" b="1" dirty="0" smtClean="0">
                <a:solidFill>
                  <a:schemeClr val="tx1"/>
                </a:solidFill>
              </a:rPr>
              <a:t> Vesta Richardson.</a:t>
            </a:r>
          </a:p>
          <a:p>
            <a:pPr algn="just">
              <a:buFont typeface="Arial" pitchFamily="34" charset="0"/>
              <a:buChar char="•"/>
            </a:pPr>
            <a:r>
              <a:rPr lang="es-MX" b="1" dirty="0" smtClean="0">
                <a:solidFill>
                  <a:schemeClr val="tx1"/>
                </a:solidFill>
              </a:rPr>
              <a:t> Miguel A. Rodríguez Weber.</a:t>
            </a:r>
          </a:p>
          <a:p>
            <a:pPr algn="just">
              <a:buFont typeface="Arial" pitchFamily="34" charset="0"/>
              <a:buChar char="•"/>
            </a:pPr>
            <a:r>
              <a:rPr lang="es-MX" b="1" dirty="0" smtClean="0">
                <a:solidFill>
                  <a:schemeClr val="tx1"/>
                </a:solidFill>
              </a:rPr>
              <a:t> Guillermo M. Ruíz Palacios.</a:t>
            </a:r>
          </a:p>
          <a:p>
            <a:r>
              <a:rPr lang="es-MX" dirty="0" smtClean="0"/>
              <a:t>.</a:t>
            </a:r>
          </a:p>
          <a:p>
            <a:pPr algn="just"/>
            <a:endParaRPr lang="es-MX" b="1" dirty="0" smtClean="0">
              <a:solidFill>
                <a:schemeClr val="tx1"/>
              </a:solidFill>
              <a:cs typeface="Arial" charset="0"/>
            </a:endParaRPr>
          </a:p>
          <a:p>
            <a:pPr algn="just"/>
            <a:endParaRPr lang="es-MX" b="1" dirty="0" smtClean="0">
              <a:solidFill>
                <a:schemeClr val="tx1"/>
              </a:solidFill>
            </a:endParaRPr>
          </a:p>
          <a:p>
            <a:endParaRPr lang="es-MX" dirty="0"/>
          </a:p>
        </p:txBody>
      </p:sp>
      <p:pic>
        <p:nvPicPr>
          <p:cNvPr id="4" name="Picture 5" descr="C:\Users\MVera\Documents\Plataformas\Academia Nacional de Medicina\Logos\logo_anm.jpg"/>
          <p:cNvPicPr>
            <a:picLocks noChangeAspect="1" noChangeArrowheads="1"/>
          </p:cNvPicPr>
          <p:nvPr/>
        </p:nvPicPr>
        <p:blipFill>
          <a:blip r:embed="rId2" cstate="print"/>
          <a:srcRect/>
          <a:stretch>
            <a:fillRect/>
          </a:stretch>
        </p:blipFill>
        <p:spPr bwMode="auto">
          <a:xfrm>
            <a:off x="8061357" y="71414"/>
            <a:ext cx="1011237" cy="1011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ackground-no-header"/>
          <p:cNvPicPr>
            <a:picLocks noChangeAspect="1" noChangeArrowheads="1"/>
          </p:cNvPicPr>
          <p:nvPr/>
        </p:nvPicPr>
        <p:blipFill>
          <a:blip r:embed="rId3" cstate="print"/>
          <a:srcRect/>
          <a:stretch>
            <a:fillRect/>
          </a:stretch>
        </p:blipFill>
        <p:spPr bwMode="auto">
          <a:xfrm>
            <a:off x="0" y="0"/>
            <a:ext cx="9144000" cy="2032000"/>
          </a:xfrm>
          <a:prstGeom prst="rect">
            <a:avLst/>
          </a:prstGeom>
          <a:noFill/>
          <a:ln w="9525">
            <a:noFill/>
            <a:miter lim="800000"/>
            <a:headEnd/>
            <a:tailEnd/>
          </a:ln>
        </p:spPr>
      </p:pic>
      <p:pic>
        <p:nvPicPr>
          <p:cNvPr id="3075" name="Picture 3" descr="endslide_stephenne"/>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3076" name="Text Box 4"/>
          <p:cNvSpPr txBox="1">
            <a:spLocks noChangeArrowheads="1"/>
          </p:cNvSpPr>
          <p:nvPr/>
        </p:nvSpPr>
        <p:spPr bwMode="auto">
          <a:xfrm>
            <a:off x="327025" y="1377950"/>
            <a:ext cx="5910263" cy="2924175"/>
          </a:xfrm>
          <a:prstGeom prst="rect">
            <a:avLst/>
          </a:prstGeom>
          <a:noFill/>
          <a:ln w="25400">
            <a:noFill/>
            <a:miter lim="800000"/>
            <a:headEnd/>
            <a:tailEnd/>
          </a:ln>
        </p:spPr>
        <p:txBody>
          <a:bodyPr lIns="0" tIns="0" rIns="0" bIns="0">
            <a:spAutoFit/>
          </a:bodyPr>
          <a:lstStyle/>
          <a:p>
            <a:pPr algn="ctr" eaLnBrk="0" hangingPunct="0"/>
            <a:r>
              <a:rPr lang="es-ES" altLang="ja-JP" sz="3200">
                <a:solidFill>
                  <a:srgbClr val="000056"/>
                </a:solidFill>
                <a:ea typeface="MS PGothic" pitchFamily="34" charset="-128"/>
              </a:rPr>
              <a:t>Con la excepción del agua potable, las</a:t>
            </a:r>
            <a:endParaRPr lang="es-ES" altLang="ja-JP" sz="3200">
              <a:solidFill>
                <a:srgbClr val="000066"/>
              </a:solidFill>
              <a:ea typeface="MS PGothic" pitchFamily="34" charset="-128"/>
            </a:endParaRPr>
          </a:p>
          <a:p>
            <a:pPr algn="ctr" eaLnBrk="0" hangingPunct="0"/>
            <a:r>
              <a:rPr lang="es-ES" altLang="ja-JP" sz="3200" b="1">
                <a:solidFill>
                  <a:srgbClr val="FF0000"/>
                </a:solidFill>
                <a:ea typeface="MS PGothic" pitchFamily="34" charset="-128"/>
              </a:rPr>
              <a:t>vacunas</a:t>
            </a:r>
            <a:r>
              <a:rPr lang="es-ES" altLang="ja-JP" sz="3200">
                <a:solidFill>
                  <a:srgbClr val="000056"/>
                </a:solidFill>
                <a:ea typeface="MS PGothic" pitchFamily="34" charset="-128"/>
              </a:rPr>
              <a:t> son una de las intervenciones </a:t>
            </a:r>
            <a:r>
              <a:rPr lang="es-ES" altLang="ja-JP" sz="3200" b="1">
                <a:solidFill>
                  <a:srgbClr val="000056"/>
                </a:solidFill>
                <a:ea typeface="MS PGothic" pitchFamily="34" charset="-128"/>
              </a:rPr>
              <a:t>más costo efectivas</a:t>
            </a:r>
            <a:r>
              <a:rPr lang="es-ES" altLang="ja-JP" sz="3200">
                <a:solidFill>
                  <a:srgbClr val="000056"/>
                </a:solidFill>
                <a:ea typeface="MS PGothic" pitchFamily="34" charset="-128"/>
              </a:rPr>
              <a:t> para </a:t>
            </a:r>
            <a:br>
              <a:rPr lang="es-ES" altLang="ja-JP" sz="3200">
                <a:solidFill>
                  <a:srgbClr val="000056"/>
                </a:solidFill>
                <a:ea typeface="MS PGothic" pitchFamily="34" charset="-128"/>
              </a:rPr>
            </a:br>
            <a:r>
              <a:rPr lang="es-ES" altLang="ja-JP" sz="3200">
                <a:solidFill>
                  <a:srgbClr val="000056"/>
                </a:solidFill>
                <a:ea typeface="MS PGothic" pitchFamily="34" charset="-128"/>
              </a:rPr>
              <a:t>el desarrollo económico</a:t>
            </a:r>
            <a:endParaRPr lang="es-ES" sz="3200">
              <a:solidFill>
                <a:srgbClr val="000056"/>
              </a:solidFill>
            </a:endParaRPr>
          </a:p>
        </p:txBody>
      </p:sp>
      <p:sp>
        <p:nvSpPr>
          <p:cNvPr id="88069" name="Rectangle 5"/>
          <p:cNvSpPr>
            <a:spLocks noGrp="1" noChangeArrowheads="1"/>
          </p:cNvSpPr>
          <p:nvPr>
            <p:ph type="title" idx="4294967295"/>
          </p:nvPr>
        </p:nvSpPr>
        <p:spPr>
          <a:xfrm>
            <a:off x="762000" y="523875"/>
            <a:ext cx="7494588" cy="1152525"/>
          </a:xfrm>
        </p:spPr>
        <p:txBody>
          <a:bodyPr lIns="0" tIns="0" rIns="0" bIns="0" anchor="b" anchorCtr="0">
            <a:normAutofit fontScale="90000"/>
          </a:bodyPr>
          <a:lstStyle/>
          <a:p>
            <a:pPr>
              <a:defRPr/>
            </a:pPr>
            <a:r>
              <a:rPr lang="es-ES" sz="3400" kern="1200" dirty="0" smtClean="0">
                <a:solidFill>
                  <a:srgbClr val="FF3300"/>
                </a:solidFill>
                <a:effectLst>
                  <a:outerShdw blurRad="38100" dist="38100" dir="2700000" algn="tl">
                    <a:srgbClr val="C0C0C0"/>
                  </a:outerShdw>
                </a:effectLst>
                <a:latin typeface="Bookman Old Style" pitchFamily="18" charset="0"/>
              </a:rPr>
              <a:t>Veintisiete  enfermedades son prevenibles por vacunas </a:t>
            </a:r>
            <a:br>
              <a:rPr lang="es-ES" sz="3400" kern="1200" dirty="0" smtClean="0">
                <a:solidFill>
                  <a:srgbClr val="FF3300"/>
                </a:solidFill>
                <a:effectLst>
                  <a:outerShdw blurRad="38100" dist="38100" dir="2700000" algn="tl">
                    <a:srgbClr val="C0C0C0"/>
                  </a:outerShdw>
                </a:effectLst>
                <a:latin typeface="Bookman Old Style" pitchFamily="18" charset="0"/>
              </a:rPr>
            </a:br>
            <a:r>
              <a:rPr lang="es-ES" sz="3400" kern="1200" dirty="0" smtClean="0">
                <a:solidFill>
                  <a:srgbClr val="FF3300"/>
                </a:solidFill>
                <a:effectLst>
                  <a:outerShdw blurRad="38100" dist="38100" dir="2700000" algn="tl">
                    <a:srgbClr val="C0C0C0"/>
                  </a:outerShdw>
                </a:effectLst>
                <a:latin typeface="Bookman Old Style" pitchFamily="18" charset="0"/>
              </a:rPr>
              <a:t>                            </a:t>
            </a:r>
          </a:p>
        </p:txBody>
      </p:sp>
      <p:sp>
        <p:nvSpPr>
          <p:cNvPr id="3078" name="Rectangle 6"/>
          <p:cNvSpPr>
            <a:spLocks noChangeArrowheads="1"/>
          </p:cNvSpPr>
          <p:nvPr/>
        </p:nvSpPr>
        <p:spPr bwMode="auto">
          <a:xfrm>
            <a:off x="63500" y="4738688"/>
            <a:ext cx="5837238" cy="1446212"/>
          </a:xfrm>
          <a:prstGeom prst="rect">
            <a:avLst/>
          </a:prstGeom>
          <a:noFill/>
          <a:ln w="25400">
            <a:noFill/>
            <a:miter lim="800000"/>
            <a:headEnd/>
            <a:tailEnd/>
          </a:ln>
        </p:spPr>
        <p:txBody>
          <a:bodyPr lIns="82296" tIns="36576" rIns="82296" bIns="36576">
            <a:spAutoFit/>
          </a:bodyPr>
          <a:lstStyle/>
          <a:p>
            <a:pPr algn="ctr" eaLnBrk="0" hangingPunct="0">
              <a:buFont typeface="Wingdings" pitchFamily="2" charset="2"/>
              <a:buChar char="§"/>
            </a:pPr>
            <a:r>
              <a:rPr lang="es-ES" b="1">
                <a:solidFill>
                  <a:srgbClr val="000066"/>
                </a:solidFill>
              </a:rPr>
              <a:t> </a:t>
            </a:r>
            <a:r>
              <a:rPr lang="es-ES">
                <a:solidFill>
                  <a:srgbClr val="000066"/>
                </a:solidFill>
                <a:ea typeface="MS PGothic" pitchFamily="34" charset="-128"/>
              </a:rPr>
              <a:t>Mejora sobre-vida, calidad de vida, productividad, y la riqueza de las naciones.</a:t>
            </a:r>
            <a:r>
              <a:rPr lang="es-ES" baseline="30000">
                <a:solidFill>
                  <a:srgbClr val="000066"/>
                </a:solidFill>
                <a:ea typeface="MS PGothic" pitchFamily="34" charset="-128"/>
              </a:rPr>
              <a:t>1</a:t>
            </a:r>
          </a:p>
          <a:p>
            <a:pPr algn="ctr" eaLnBrk="0" hangingPunct="0">
              <a:buFont typeface="Wingdings" pitchFamily="2" charset="2"/>
              <a:buChar char="§"/>
            </a:pPr>
            <a:endParaRPr lang="es-ES">
              <a:solidFill>
                <a:srgbClr val="000066"/>
              </a:solidFill>
              <a:ea typeface="MS PGothic" pitchFamily="34" charset="-128"/>
            </a:endParaRPr>
          </a:p>
          <a:p>
            <a:pPr algn="ctr" eaLnBrk="0" hangingPunct="0">
              <a:buFont typeface="Wingdings" pitchFamily="2" charset="2"/>
              <a:buChar char="§"/>
            </a:pPr>
            <a:r>
              <a:rPr lang="es-ES">
                <a:solidFill>
                  <a:srgbClr val="000066"/>
                </a:solidFill>
                <a:ea typeface="MS PGothic" pitchFamily="34" charset="-128"/>
              </a:rPr>
              <a:t> Mejora escalas de IQ, pruebas de lenguaje y matemáticas.</a:t>
            </a:r>
            <a:r>
              <a:rPr lang="es-ES" sz="2000" baseline="30000">
                <a:solidFill>
                  <a:srgbClr val="000066"/>
                </a:solidFill>
              </a:rPr>
              <a:t>1</a:t>
            </a:r>
            <a:endParaRPr lang="pt-BR" sz="2000" baseline="30000">
              <a:solidFill>
                <a:srgbClr val="000066"/>
              </a:solidFill>
            </a:endParaRPr>
          </a:p>
        </p:txBody>
      </p:sp>
      <p:sp>
        <p:nvSpPr>
          <p:cNvPr id="3079" name="Rectangle 7"/>
          <p:cNvSpPr>
            <a:spLocks noChangeArrowheads="1"/>
          </p:cNvSpPr>
          <p:nvPr/>
        </p:nvSpPr>
        <p:spPr bwMode="auto">
          <a:xfrm>
            <a:off x="323850" y="6556375"/>
            <a:ext cx="4265613" cy="285750"/>
          </a:xfrm>
          <a:prstGeom prst="rect">
            <a:avLst/>
          </a:prstGeom>
          <a:noFill/>
          <a:ln w="25400">
            <a:noFill/>
            <a:miter lim="800000"/>
            <a:headEnd/>
            <a:tailEnd/>
          </a:ln>
        </p:spPr>
        <p:txBody>
          <a:bodyPr wrap="none" lIns="82296" tIns="36576" rIns="82296" bIns="36576">
            <a:spAutoFit/>
          </a:bodyPr>
          <a:lstStyle/>
          <a:p>
            <a:pPr eaLnBrk="0" hangingPunct="0"/>
            <a:r>
              <a:rPr lang="pt-BR" sz="1400"/>
              <a:t>1. Bloom DE, et al. World Economics. 2005;6:15-39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27384"/>
            <a:ext cx="9144000" cy="1470025"/>
          </a:xfrm>
        </p:spPr>
        <p:txBody>
          <a:bodyPr>
            <a:normAutofit/>
          </a:bodyPr>
          <a:lstStyle/>
          <a:p>
            <a:r>
              <a:rPr lang="es-MX" b="1" dirty="0" smtClean="0"/>
              <a:t>Aportaciones de académicos </a:t>
            </a:r>
            <a:br>
              <a:rPr lang="es-MX" b="1" dirty="0" smtClean="0"/>
            </a:br>
            <a:r>
              <a:rPr lang="es-MX" b="1" dirty="0" smtClean="0"/>
              <a:t>en la medicina.</a:t>
            </a:r>
            <a:endParaRPr lang="es-MX" b="1" dirty="0"/>
          </a:p>
        </p:txBody>
      </p:sp>
      <p:sp>
        <p:nvSpPr>
          <p:cNvPr id="3" name="2 Subtítulo"/>
          <p:cNvSpPr>
            <a:spLocks noGrp="1"/>
          </p:cNvSpPr>
          <p:nvPr>
            <p:ph type="subTitle" idx="1"/>
          </p:nvPr>
        </p:nvSpPr>
        <p:spPr>
          <a:xfrm>
            <a:off x="0" y="1556792"/>
            <a:ext cx="9144000" cy="5301208"/>
          </a:xfrm>
        </p:spPr>
        <p:txBody>
          <a:bodyPr>
            <a:normAutofit lnSpcReduction="10000"/>
          </a:bodyPr>
          <a:lstStyle/>
          <a:p>
            <a:pPr algn="just"/>
            <a:endParaRPr lang="es-MX" b="1" dirty="0" smtClean="0">
              <a:solidFill>
                <a:schemeClr val="tx1"/>
              </a:solidFill>
              <a:cs typeface="Arial" charset="0"/>
            </a:endParaRPr>
          </a:p>
          <a:p>
            <a:pPr algn="just"/>
            <a:endParaRPr lang="es-MX" b="1" dirty="0" smtClean="0">
              <a:solidFill>
                <a:schemeClr val="tx1"/>
              </a:solidFill>
              <a:cs typeface="Arial" charset="0"/>
            </a:endParaRPr>
          </a:p>
          <a:p>
            <a:pPr algn="just"/>
            <a:r>
              <a:rPr lang="es-MX" b="1" dirty="0" smtClean="0">
                <a:solidFill>
                  <a:schemeClr val="tx1"/>
                </a:solidFill>
                <a:cs typeface="Arial" charset="0"/>
              </a:rPr>
              <a:t>El acceso temprano a nuevas vacunas en los diferentes países, requiere desarrollar planes de adopción con la participación activa de instituciones académicas, sector social, sector privado, organismos multilaterales y sector público (salud, política, finanzas).</a:t>
            </a:r>
          </a:p>
          <a:p>
            <a:pPr algn="just"/>
            <a:endParaRPr lang="es-MX" b="1" dirty="0" smtClean="0">
              <a:solidFill>
                <a:schemeClr val="tx1"/>
              </a:solidFill>
              <a:cs typeface="Arial" charset="0"/>
            </a:endParaRPr>
          </a:p>
          <a:p>
            <a:pPr algn="just"/>
            <a:r>
              <a:rPr lang="es-MX" dirty="0" smtClean="0">
                <a:solidFill>
                  <a:schemeClr val="tx1"/>
                </a:solidFill>
              </a:rPr>
              <a:t>				</a:t>
            </a:r>
            <a:r>
              <a:rPr lang="es-MX" sz="2000" dirty="0" smtClean="0">
                <a:solidFill>
                  <a:schemeClr val="tx1"/>
                </a:solidFill>
              </a:rPr>
              <a:t>Fuente. Académico  Dr. Roberto Tapia </a:t>
            </a:r>
            <a:r>
              <a:rPr lang="es-MX" sz="2000" dirty="0" err="1" smtClean="0">
                <a:solidFill>
                  <a:schemeClr val="tx1"/>
                </a:solidFill>
              </a:rPr>
              <a:t>Conyer</a:t>
            </a:r>
            <a:r>
              <a:rPr lang="es-MX" sz="2000" dirty="0" smtClean="0"/>
              <a:t>.</a:t>
            </a:r>
            <a:endParaRPr lang="es-MX" sz="2000" b="1" dirty="0" smtClean="0">
              <a:solidFill>
                <a:schemeClr val="tx1"/>
              </a:solidFill>
              <a:cs typeface="Arial" charset="0"/>
            </a:endParaRPr>
          </a:p>
          <a:p>
            <a:pPr algn="just"/>
            <a:endParaRPr lang="es-MX" b="1" dirty="0" smtClean="0">
              <a:solidFill>
                <a:schemeClr val="tx1"/>
              </a:solidFill>
            </a:endParaRPr>
          </a:p>
          <a:p>
            <a:endParaRPr lang="es-MX" dirty="0"/>
          </a:p>
        </p:txBody>
      </p:sp>
      <p:pic>
        <p:nvPicPr>
          <p:cNvPr id="4" name="Picture 5" descr="C:\Users\MVera\Documents\Plataformas\Academia Nacional de Medicina\Logos\logo_anm.jpg"/>
          <p:cNvPicPr>
            <a:picLocks noChangeAspect="1" noChangeArrowheads="1"/>
          </p:cNvPicPr>
          <p:nvPr/>
        </p:nvPicPr>
        <p:blipFill>
          <a:blip r:embed="rId2" cstate="print"/>
          <a:srcRect/>
          <a:stretch>
            <a:fillRect/>
          </a:stretch>
        </p:blipFill>
        <p:spPr bwMode="auto">
          <a:xfrm>
            <a:off x="8061357" y="71414"/>
            <a:ext cx="1011237" cy="1011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27384"/>
            <a:ext cx="9144000" cy="1470025"/>
          </a:xfrm>
        </p:spPr>
        <p:txBody>
          <a:bodyPr>
            <a:normAutofit/>
          </a:bodyPr>
          <a:lstStyle/>
          <a:p>
            <a:r>
              <a:rPr lang="es-MX" b="1" dirty="0" smtClean="0"/>
              <a:t>Aportaciones de académicos </a:t>
            </a:r>
            <a:br>
              <a:rPr lang="es-MX" b="1" dirty="0" smtClean="0"/>
            </a:br>
            <a:r>
              <a:rPr lang="es-MX" b="1" dirty="0" smtClean="0"/>
              <a:t>en la medicina.</a:t>
            </a:r>
            <a:endParaRPr lang="es-MX" b="1" dirty="0"/>
          </a:p>
        </p:txBody>
      </p:sp>
      <p:sp>
        <p:nvSpPr>
          <p:cNvPr id="3" name="2 Subtítulo"/>
          <p:cNvSpPr>
            <a:spLocks noGrp="1"/>
          </p:cNvSpPr>
          <p:nvPr>
            <p:ph type="subTitle" idx="1"/>
          </p:nvPr>
        </p:nvSpPr>
        <p:spPr>
          <a:xfrm>
            <a:off x="0" y="1556792"/>
            <a:ext cx="9144000" cy="5301208"/>
          </a:xfrm>
        </p:spPr>
        <p:txBody>
          <a:bodyPr>
            <a:normAutofit fontScale="92500"/>
          </a:bodyPr>
          <a:lstStyle/>
          <a:p>
            <a:pPr algn="just"/>
            <a:r>
              <a:rPr lang="es-ES" b="1" dirty="0" smtClean="0">
                <a:solidFill>
                  <a:srgbClr val="FF0000"/>
                </a:solidFill>
              </a:rPr>
              <a:t>Antecedentes de investigación en vacunas en México:  </a:t>
            </a:r>
          </a:p>
          <a:p>
            <a:pPr algn="just"/>
            <a:r>
              <a:rPr lang="es-ES" b="1" dirty="0" smtClean="0">
                <a:solidFill>
                  <a:schemeClr val="tx1"/>
                </a:solidFill>
              </a:rPr>
              <a:t>Poca </a:t>
            </a:r>
            <a:r>
              <a:rPr lang="es-ES" b="1" dirty="0" smtClean="0">
                <a:solidFill>
                  <a:schemeClr val="tx1"/>
                </a:solidFill>
              </a:rPr>
              <a:t>confianza de empresas y de la opinión pública nacional e internacional en los trabajos de investigación realizados por investigadores, grupos e instituciones en México, lo que generaba:</a:t>
            </a:r>
            <a:endParaRPr lang="es-ES" dirty="0" smtClean="0">
              <a:solidFill>
                <a:schemeClr val="tx1"/>
              </a:solidFill>
            </a:endParaRPr>
          </a:p>
          <a:p>
            <a:pPr marL="914400" lvl="1" indent="-457200" algn="just">
              <a:buFont typeface="Wingdings" pitchFamily="2" charset="2"/>
              <a:buAutoNum type="arabicPeriod"/>
              <a:defRPr/>
            </a:pPr>
            <a:r>
              <a:rPr lang="es-ES" b="1" dirty="0" smtClean="0">
                <a:solidFill>
                  <a:schemeClr val="tx1"/>
                </a:solidFill>
              </a:rPr>
              <a:t>Poca experiencia.</a:t>
            </a:r>
          </a:p>
          <a:p>
            <a:pPr marL="914400" lvl="1" indent="-457200" algn="just">
              <a:buFont typeface="Wingdings" pitchFamily="2" charset="2"/>
              <a:buAutoNum type="arabicPeriod"/>
              <a:defRPr/>
            </a:pPr>
            <a:r>
              <a:rPr lang="es-ES" b="1" dirty="0" smtClean="0">
                <a:solidFill>
                  <a:schemeClr val="tx1"/>
                </a:solidFill>
              </a:rPr>
              <a:t>Dudas en cuanto a la calidad de los trabajos y sus resultados. (Escasa credibilidad).</a:t>
            </a:r>
          </a:p>
          <a:p>
            <a:pPr marL="914400" lvl="1" indent="-457200" algn="just">
              <a:buFont typeface="Wingdings" pitchFamily="2" charset="2"/>
              <a:buAutoNum type="arabicPeriod"/>
              <a:defRPr/>
            </a:pPr>
            <a:r>
              <a:rPr lang="es-ES" b="1" dirty="0">
                <a:solidFill>
                  <a:schemeClr val="tx1"/>
                </a:solidFill>
              </a:rPr>
              <a:t>Escasos recursos y apoyos para la realización de investigación</a:t>
            </a:r>
            <a:r>
              <a:rPr lang="es-ES" b="1" dirty="0" smtClean="0">
                <a:solidFill>
                  <a:schemeClr val="tx1"/>
                </a:solidFill>
              </a:rPr>
              <a:t>.</a:t>
            </a:r>
          </a:p>
          <a:p>
            <a:pPr marL="914400" lvl="1" indent="-457200" algn="just">
              <a:buFont typeface="Wingdings" pitchFamily="2" charset="2"/>
              <a:buAutoNum type="arabicPeriod"/>
              <a:defRPr/>
            </a:pPr>
            <a:r>
              <a:rPr lang="es-ES" b="1" dirty="0" smtClean="0">
                <a:solidFill>
                  <a:schemeClr val="tx1"/>
                </a:solidFill>
              </a:rPr>
              <a:t>Poco interés de instituciones en realizar investigación.</a:t>
            </a:r>
          </a:p>
          <a:p>
            <a:pPr algn="just"/>
            <a:endParaRPr lang="es-MX" b="1" dirty="0" smtClean="0">
              <a:solidFill>
                <a:schemeClr val="tx1"/>
              </a:solidFill>
              <a:cs typeface="Arial" charset="0"/>
            </a:endParaRPr>
          </a:p>
          <a:p>
            <a:pPr algn="just"/>
            <a:endParaRPr lang="es-MX" b="1" dirty="0" smtClean="0">
              <a:solidFill>
                <a:schemeClr val="tx1"/>
              </a:solidFill>
              <a:cs typeface="Arial" charset="0"/>
            </a:endParaRPr>
          </a:p>
          <a:p>
            <a:pPr algn="just"/>
            <a:endParaRPr lang="es-MX" b="1" dirty="0" smtClean="0">
              <a:solidFill>
                <a:schemeClr val="tx1"/>
              </a:solidFill>
            </a:endParaRPr>
          </a:p>
          <a:p>
            <a:endParaRPr lang="es-MX" dirty="0"/>
          </a:p>
        </p:txBody>
      </p:sp>
      <p:pic>
        <p:nvPicPr>
          <p:cNvPr id="4" name="Picture 5" descr="C:\Users\MVera\Documents\Plataformas\Academia Nacional de Medicina\Logos\logo_anm.jpg"/>
          <p:cNvPicPr>
            <a:picLocks noChangeAspect="1" noChangeArrowheads="1"/>
          </p:cNvPicPr>
          <p:nvPr/>
        </p:nvPicPr>
        <p:blipFill>
          <a:blip r:embed="rId2" cstate="print"/>
          <a:srcRect/>
          <a:stretch>
            <a:fillRect/>
          </a:stretch>
        </p:blipFill>
        <p:spPr bwMode="auto">
          <a:xfrm>
            <a:off x="8061357" y="71414"/>
            <a:ext cx="1011237" cy="1011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27384"/>
            <a:ext cx="9144000" cy="1470025"/>
          </a:xfrm>
        </p:spPr>
        <p:txBody>
          <a:bodyPr>
            <a:normAutofit/>
          </a:bodyPr>
          <a:lstStyle/>
          <a:p>
            <a:r>
              <a:rPr lang="es-MX" b="1" dirty="0" smtClean="0"/>
              <a:t>Aportaciones de académicos </a:t>
            </a:r>
            <a:br>
              <a:rPr lang="es-MX" b="1" dirty="0" smtClean="0"/>
            </a:br>
            <a:r>
              <a:rPr lang="es-MX" b="1" dirty="0" smtClean="0"/>
              <a:t>en la medicina.</a:t>
            </a:r>
            <a:endParaRPr lang="es-MX" b="1" dirty="0"/>
          </a:p>
        </p:txBody>
      </p:sp>
      <p:sp>
        <p:nvSpPr>
          <p:cNvPr id="3" name="2 Subtítulo"/>
          <p:cNvSpPr>
            <a:spLocks noGrp="1"/>
          </p:cNvSpPr>
          <p:nvPr>
            <p:ph type="subTitle" idx="1"/>
          </p:nvPr>
        </p:nvSpPr>
        <p:spPr>
          <a:xfrm>
            <a:off x="0" y="1556792"/>
            <a:ext cx="9144000" cy="5301208"/>
          </a:xfrm>
        </p:spPr>
        <p:txBody>
          <a:bodyPr>
            <a:normAutofit fontScale="85000" lnSpcReduction="20000"/>
          </a:bodyPr>
          <a:lstStyle/>
          <a:p>
            <a:pPr algn="just"/>
            <a:endParaRPr lang="es-MX" b="1" dirty="0" smtClean="0">
              <a:solidFill>
                <a:schemeClr val="tx1"/>
              </a:solidFill>
              <a:cs typeface="Arial" charset="0"/>
            </a:endParaRPr>
          </a:p>
          <a:p>
            <a:r>
              <a:rPr lang="es-MX" sz="4300" b="1" dirty="0" smtClean="0">
                <a:solidFill>
                  <a:srgbClr val="FF0000"/>
                </a:solidFill>
                <a:cs typeface="Arial" charset="0"/>
              </a:rPr>
              <a:t>MEJORAS EN LOS ESQUEMAS NACIONALES DE VACUNACIÓN.</a:t>
            </a:r>
          </a:p>
          <a:p>
            <a:pPr algn="just">
              <a:buClr>
                <a:schemeClr val="accent1"/>
              </a:buClr>
              <a:buFont typeface="Arial" charset="0"/>
              <a:buChar char="•"/>
              <a:defRPr/>
            </a:pPr>
            <a:r>
              <a:rPr lang="es-MX" sz="3000" dirty="0" smtClean="0">
                <a:solidFill>
                  <a:schemeClr val="tx1"/>
                </a:solidFill>
                <a:cs typeface="Arial" pitchFamily="34" charset="0"/>
              </a:rPr>
              <a:t>Se necesita un </a:t>
            </a:r>
            <a:r>
              <a:rPr lang="es-MX" sz="3000" b="1" dirty="0" smtClean="0">
                <a:solidFill>
                  <a:schemeClr val="tx1"/>
                </a:solidFill>
                <a:cs typeface="Arial" pitchFamily="34" charset="0"/>
              </a:rPr>
              <a:t>cambio de paradigma para cerrar la brecha </a:t>
            </a:r>
            <a:r>
              <a:rPr lang="es-MX" sz="3000" dirty="0" smtClean="0">
                <a:solidFill>
                  <a:schemeClr val="tx1"/>
                </a:solidFill>
                <a:cs typeface="Arial" pitchFamily="34" charset="0"/>
              </a:rPr>
              <a:t>entre el desarrollo de innovaciones y el acceso a nuevas vacunas:</a:t>
            </a:r>
          </a:p>
          <a:p>
            <a:pPr algn="just">
              <a:buClr>
                <a:schemeClr val="accent1"/>
              </a:buClr>
              <a:buFont typeface="Arial" charset="0"/>
              <a:buChar char="•"/>
              <a:defRPr/>
            </a:pPr>
            <a:endParaRPr lang="es-MX" sz="3000" dirty="0" smtClean="0">
              <a:solidFill>
                <a:schemeClr val="tx1"/>
              </a:solidFill>
              <a:cs typeface="Arial" pitchFamily="34" charset="0"/>
            </a:endParaRPr>
          </a:p>
          <a:p>
            <a:pPr lvl="1" algn="just">
              <a:buClr>
                <a:schemeClr val="accent1"/>
              </a:buClr>
              <a:buFont typeface="Wingdings" pitchFamily="2" charset="2"/>
              <a:buChar char="ü"/>
              <a:defRPr/>
            </a:pPr>
            <a:r>
              <a:rPr lang="es-MX" sz="3000" b="1" dirty="0" smtClean="0">
                <a:solidFill>
                  <a:schemeClr val="tx1"/>
                </a:solidFill>
                <a:cs typeface="Arial" pitchFamily="34" charset="0"/>
              </a:rPr>
              <a:t>Enfoque tradicional: </a:t>
            </a:r>
            <a:r>
              <a:rPr lang="es-MX" sz="3000" dirty="0" smtClean="0">
                <a:solidFill>
                  <a:schemeClr val="tx1"/>
                </a:solidFill>
                <a:cs typeface="Arial" pitchFamily="34" charset="0"/>
              </a:rPr>
              <a:t>Esperar a que la vacuna esté disponible.</a:t>
            </a:r>
          </a:p>
          <a:p>
            <a:pPr lvl="1" algn="just">
              <a:buClr>
                <a:schemeClr val="accent1"/>
              </a:buClr>
              <a:defRPr/>
            </a:pPr>
            <a:endParaRPr lang="es-MX" sz="3000" dirty="0" smtClean="0">
              <a:solidFill>
                <a:schemeClr val="tx1"/>
              </a:solidFill>
              <a:cs typeface="Arial" pitchFamily="34" charset="0"/>
            </a:endParaRPr>
          </a:p>
          <a:p>
            <a:pPr lvl="1" algn="just">
              <a:buClr>
                <a:schemeClr val="accent1"/>
              </a:buClr>
              <a:buFont typeface="Wingdings" pitchFamily="2" charset="2"/>
              <a:buChar char="ü"/>
              <a:defRPr/>
            </a:pPr>
            <a:r>
              <a:rPr lang="es-MX" sz="3000" b="1" dirty="0" smtClean="0">
                <a:solidFill>
                  <a:schemeClr val="tx1"/>
                </a:solidFill>
                <a:cs typeface="Arial" pitchFamily="34" charset="0"/>
              </a:rPr>
              <a:t>Enfoque proactivo: </a:t>
            </a:r>
            <a:r>
              <a:rPr lang="es-MX" sz="3000" dirty="0" smtClean="0">
                <a:solidFill>
                  <a:schemeClr val="tx1"/>
                </a:solidFill>
                <a:cs typeface="Arial" pitchFamily="34" charset="0"/>
              </a:rPr>
              <a:t>Participación activa para acelerar el proceso.</a:t>
            </a:r>
          </a:p>
          <a:p>
            <a:pPr lvl="1" algn="just">
              <a:buClr>
                <a:schemeClr val="accent1"/>
              </a:buClr>
              <a:defRPr/>
            </a:pPr>
            <a:r>
              <a:rPr lang="es-MX" dirty="0" smtClean="0">
                <a:solidFill>
                  <a:schemeClr val="tx1"/>
                </a:solidFill>
                <a:cs typeface="Arial" pitchFamily="34" charset="0"/>
              </a:rPr>
              <a:t>			</a:t>
            </a:r>
          </a:p>
          <a:p>
            <a:r>
              <a:rPr lang="es-MX" sz="2200" dirty="0" smtClean="0">
                <a:solidFill>
                  <a:schemeClr val="tx1"/>
                </a:solidFill>
              </a:rPr>
              <a:t>				Fuente. Académico  Dr. Roberto Tapia </a:t>
            </a:r>
            <a:r>
              <a:rPr lang="es-MX" sz="2200" dirty="0" err="1" smtClean="0">
                <a:solidFill>
                  <a:schemeClr val="tx1"/>
                </a:solidFill>
              </a:rPr>
              <a:t>Conyer</a:t>
            </a:r>
            <a:r>
              <a:rPr lang="es-MX" dirty="0" smtClean="0"/>
              <a:t>.</a:t>
            </a:r>
          </a:p>
          <a:p>
            <a:pPr algn="just"/>
            <a:endParaRPr lang="es-MX" b="1" dirty="0" smtClean="0">
              <a:solidFill>
                <a:schemeClr val="tx1"/>
              </a:solidFill>
              <a:cs typeface="Arial" charset="0"/>
            </a:endParaRPr>
          </a:p>
          <a:p>
            <a:pPr algn="just"/>
            <a:endParaRPr lang="es-MX" b="1" dirty="0" smtClean="0">
              <a:solidFill>
                <a:schemeClr val="tx1"/>
              </a:solidFill>
            </a:endParaRPr>
          </a:p>
          <a:p>
            <a:endParaRPr lang="es-MX" dirty="0"/>
          </a:p>
        </p:txBody>
      </p:sp>
      <p:pic>
        <p:nvPicPr>
          <p:cNvPr id="4" name="Picture 5" descr="C:\Users\MVera\Documents\Plataformas\Academia Nacional de Medicina\Logos\logo_anm.jpg"/>
          <p:cNvPicPr>
            <a:picLocks noChangeAspect="1" noChangeArrowheads="1"/>
          </p:cNvPicPr>
          <p:nvPr/>
        </p:nvPicPr>
        <p:blipFill>
          <a:blip r:embed="rId2" cstate="print"/>
          <a:srcRect/>
          <a:stretch>
            <a:fillRect/>
          </a:stretch>
        </p:blipFill>
        <p:spPr bwMode="auto">
          <a:xfrm>
            <a:off x="8061357" y="71414"/>
            <a:ext cx="1011237" cy="1011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27384"/>
            <a:ext cx="9144000" cy="1470025"/>
          </a:xfrm>
        </p:spPr>
        <p:txBody>
          <a:bodyPr>
            <a:normAutofit/>
          </a:bodyPr>
          <a:lstStyle/>
          <a:p>
            <a:r>
              <a:rPr lang="es-MX" b="1" dirty="0" smtClean="0"/>
              <a:t>Aportaciones de académicos </a:t>
            </a:r>
            <a:br>
              <a:rPr lang="es-MX" b="1" dirty="0" smtClean="0"/>
            </a:br>
            <a:r>
              <a:rPr lang="es-MX" b="1" dirty="0" smtClean="0"/>
              <a:t>en la medicina.</a:t>
            </a:r>
            <a:endParaRPr lang="es-MX" b="1" dirty="0"/>
          </a:p>
        </p:txBody>
      </p:sp>
      <p:sp>
        <p:nvSpPr>
          <p:cNvPr id="3" name="2 Subtítulo"/>
          <p:cNvSpPr>
            <a:spLocks noGrp="1"/>
          </p:cNvSpPr>
          <p:nvPr>
            <p:ph type="subTitle" idx="1"/>
          </p:nvPr>
        </p:nvSpPr>
        <p:spPr>
          <a:xfrm>
            <a:off x="0" y="1556792"/>
            <a:ext cx="9144000" cy="5301208"/>
          </a:xfrm>
        </p:spPr>
        <p:txBody>
          <a:bodyPr>
            <a:normAutofit/>
          </a:bodyPr>
          <a:lstStyle/>
          <a:p>
            <a:pPr algn="just"/>
            <a:endParaRPr lang="es-ES" b="1" dirty="0" smtClean="0">
              <a:solidFill>
                <a:schemeClr val="tx1"/>
              </a:solidFill>
            </a:endParaRPr>
          </a:p>
          <a:p>
            <a:pPr algn="just"/>
            <a:r>
              <a:rPr lang="es-ES" b="1" dirty="0" smtClean="0">
                <a:solidFill>
                  <a:schemeClr val="tx1"/>
                </a:solidFill>
              </a:rPr>
              <a:t>A principios del siglo XXI grupos de investigadores en México y en otros países, participaron en un proyecto  multinacional de investigación clínica, para </a:t>
            </a:r>
            <a:r>
              <a:rPr lang="es-ES" b="1" dirty="0" smtClean="0">
                <a:solidFill>
                  <a:schemeClr val="tx1"/>
                </a:solidFill>
              </a:rPr>
              <a:t>conocer y demostrar </a:t>
            </a:r>
            <a:r>
              <a:rPr lang="es-ES" b="1" dirty="0" smtClean="0">
                <a:solidFill>
                  <a:schemeClr val="tx1"/>
                </a:solidFill>
              </a:rPr>
              <a:t>la eficacia y la seguridad de una vacuna oral contra el Rotavirus en lactantes, varios de estos grupos fueron encabezados por distinguidos integrantes de nuestra academia.</a:t>
            </a:r>
          </a:p>
          <a:p>
            <a:pPr algn="just"/>
            <a:endParaRPr lang="es-MX" b="1" dirty="0" smtClean="0">
              <a:solidFill>
                <a:schemeClr val="tx1"/>
              </a:solidFill>
              <a:cs typeface="Arial" charset="0"/>
            </a:endParaRPr>
          </a:p>
          <a:p>
            <a:pPr algn="just"/>
            <a:endParaRPr lang="es-MX" b="1" dirty="0" smtClean="0">
              <a:solidFill>
                <a:schemeClr val="tx1"/>
              </a:solidFill>
            </a:endParaRPr>
          </a:p>
          <a:p>
            <a:endParaRPr lang="es-MX" dirty="0"/>
          </a:p>
        </p:txBody>
      </p:sp>
      <p:pic>
        <p:nvPicPr>
          <p:cNvPr id="4" name="Picture 5" descr="C:\Users\MVera\Documents\Plataformas\Academia Nacional de Medicina\Logos\logo_anm.jpg"/>
          <p:cNvPicPr>
            <a:picLocks noChangeAspect="1" noChangeArrowheads="1"/>
          </p:cNvPicPr>
          <p:nvPr/>
        </p:nvPicPr>
        <p:blipFill>
          <a:blip r:embed="rId2" cstate="print"/>
          <a:srcRect/>
          <a:stretch>
            <a:fillRect/>
          </a:stretch>
        </p:blipFill>
        <p:spPr bwMode="auto">
          <a:xfrm>
            <a:off x="8061357" y="71414"/>
            <a:ext cx="1011237" cy="1011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endParaRPr lang="es-MX" smtClean="0"/>
          </a:p>
        </p:txBody>
      </p:sp>
      <p:pic>
        <p:nvPicPr>
          <p:cNvPr id="12291" name="Picture 4"/>
          <p:cNvPicPr>
            <a:picLocks noGrp="1" noChangeAspect="1" noChangeArrowheads="1"/>
          </p:cNvPicPr>
          <p:nvPr>
            <p:ph type="body" idx="1"/>
          </p:nvPr>
        </p:nvPicPr>
        <p:blipFill>
          <a:blip r:embed="rId2" cstate="print"/>
          <a:srcRect/>
          <a:stretch>
            <a:fillRect/>
          </a:stretch>
        </p:blipFill>
        <p:spPr>
          <a:xfrm>
            <a:off x="-285784" y="-24"/>
            <a:ext cx="9144000" cy="6858000"/>
          </a:xfrm>
          <a:noFill/>
        </p:spPr>
      </p:pic>
      <p:sp>
        <p:nvSpPr>
          <p:cNvPr id="2" name="1 Rectángulo"/>
          <p:cNvSpPr/>
          <p:nvPr/>
        </p:nvSpPr>
        <p:spPr>
          <a:xfrm>
            <a:off x="467544" y="3933056"/>
            <a:ext cx="2664296" cy="432048"/>
          </a:xfrm>
          <a:prstGeom prst="rect">
            <a:avLst/>
          </a:prstGeom>
          <a:solidFill>
            <a:srgbClr val="FFFF00">
              <a:alpha val="24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2 Rectángulo"/>
          <p:cNvSpPr/>
          <p:nvPr/>
        </p:nvSpPr>
        <p:spPr>
          <a:xfrm>
            <a:off x="6516216" y="4581128"/>
            <a:ext cx="2088232" cy="360040"/>
          </a:xfrm>
          <a:prstGeom prst="rect">
            <a:avLst/>
          </a:prstGeom>
          <a:solidFill>
            <a:srgbClr val="FFFF00">
              <a:alpha val="17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Rectángulo"/>
          <p:cNvSpPr/>
          <p:nvPr/>
        </p:nvSpPr>
        <p:spPr>
          <a:xfrm>
            <a:off x="2627784" y="4941168"/>
            <a:ext cx="1872208" cy="216024"/>
          </a:xfrm>
          <a:prstGeom prst="rect">
            <a:avLst/>
          </a:prstGeom>
          <a:solidFill>
            <a:srgbClr val="FFFF00">
              <a:alpha val="17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27384"/>
            <a:ext cx="9144000" cy="1470025"/>
          </a:xfrm>
        </p:spPr>
        <p:txBody>
          <a:bodyPr>
            <a:normAutofit/>
          </a:bodyPr>
          <a:lstStyle/>
          <a:p>
            <a:r>
              <a:rPr lang="es-MX" b="1" dirty="0" smtClean="0"/>
              <a:t>Aportaciones de académicos </a:t>
            </a:r>
            <a:br>
              <a:rPr lang="es-MX" b="1" dirty="0" smtClean="0"/>
            </a:br>
            <a:r>
              <a:rPr lang="es-MX" b="1" dirty="0" smtClean="0"/>
              <a:t>en la medicina.</a:t>
            </a:r>
            <a:endParaRPr lang="es-MX" b="1" dirty="0"/>
          </a:p>
        </p:txBody>
      </p:sp>
      <p:sp>
        <p:nvSpPr>
          <p:cNvPr id="3" name="2 Subtítulo"/>
          <p:cNvSpPr>
            <a:spLocks noGrp="1"/>
          </p:cNvSpPr>
          <p:nvPr>
            <p:ph type="subTitle" idx="1"/>
          </p:nvPr>
        </p:nvSpPr>
        <p:spPr>
          <a:xfrm>
            <a:off x="0" y="1556792"/>
            <a:ext cx="9144000" cy="5301208"/>
          </a:xfrm>
        </p:spPr>
        <p:txBody>
          <a:bodyPr>
            <a:normAutofit/>
          </a:bodyPr>
          <a:lstStyle/>
          <a:p>
            <a:pPr algn="just"/>
            <a:endParaRPr lang="es-MX" b="1" dirty="0" smtClean="0">
              <a:solidFill>
                <a:schemeClr val="tx1"/>
              </a:solidFill>
            </a:endParaRPr>
          </a:p>
          <a:p>
            <a:pPr algn="just"/>
            <a:r>
              <a:rPr lang="es-MX" b="1" dirty="0" smtClean="0">
                <a:solidFill>
                  <a:schemeClr val="tx1"/>
                </a:solidFill>
              </a:rPr>
              <a:t>Este estudio publicado en el New </a:t>
            </a:r>
            <a:r>
              <a:rPr lang="es-MX" b="1" dirty="0" err="1" smtClean="0">
                <a:solidFill>
                  <a:schemeClr val="tx1"/>
                </a:solidFill>
              </a:rPr>
              <a:t>England</a:t>
            </a:r>
            <a:r>
              <a:rPr lang="es-MX" b="1" dirty="0" smtClean="0">
                <a:solidFill>
                  <a:schemeClr val="tx1"/>
                </a:solidFill>
              </a:rPr>
              <a:t> </a:t>
            </a:r>
            <a:r>
              <a:rPr lang="es-MX" b="1" dirty="0" err="1" smtClean="0">
                <a:solidFill>
                  <a:schemeClr val="tx1"/>
                </a:solidFill>
              </a:rPr>
              <a:t>Journal</a:t>
            </a:r>
            <a:r>
              <a:rPr lang="es-MX" b="1" dirty="0" smtClean="0">
                <a:solidFill>
                  <a:schemeClr val="tx1"/>
                </a:solidFill>
              </a:rPr>
              <a:t> of Medicine  el 5 de enero de 2006, fue reconocido en el año 2007 por la Revista </a:t>
            </a:r>
            <a:r>
              <a:rPr lang="es-MX" b="1" dirty="0" err="1" smtClean="0">
                <a:solidFill>
                  <a:schemeClr val="tx1"/>
                </a:solidFill>
              </a:rPr>
              <a:t>Lancet</a:t>
            </a:r>
            <a:r>
              <a:rPr lang="es-MX" b="1" dirty="0" smtClean="0">
                <a:solidFill>
                  <a:schemeClr val="tx1"/>
                </a:solidFill>
              </a:rPr>
              <a:t>, como la mejor publicación científica del año 2006, tomando en cuenta no solamente la calidad de la publicación, sino principalmente el número de vidas salvadas, como resultado de la aprobación y uso de la vacuna contra el Rotavirus a nivel mundial.</a:t>
            </a:r>
          </a:p>
          <a:p>
            <a:pPr algn="just"/>
            <a:endParaRPr lang="es-MX" b="1" dirty="0" smtClean="0">
              <a:solidFill>
                <a:schemeClr val="tx1"/>
              </a:solidFill>
              <a:cs typeface="Arial" charset="0"/>
            </a:endParaRPr>
          </a:p>
          <a:p>
            <a:pPr algn="just"/>
            <a:endParaRPr lang="es-MX" b="1" dirty="0" smtClean="0">
              <a:solidFill>
                <a:schemeClr val="tx1"/>
              </a:solidFill>
            </a:endParaRPr>
          </a:p>
          <a:p>
            <a:endParaRPr lang="es-MX" dirty="0"/>
          </a:p>
        </p:txBody>
      </p:sp>
      <p:pic>
        <p:nvPicPr>
          <p:cNvPr id="4" name="Picture 5" descr="C:\Users\MVera\Documents\Plataformas\Academia Nacional de Medicina\Logos\logo_anm.jpg"/>
          <p:cNvPicPr>
            <a:picLocks noChangeAspect="1" noChangeArrowheads="1"/>
          </p:cNvPicPr>
          <p:nvPr/>
        </p:nvPicPr>
        <p:blipFill>
          <a:blip r:embed="rId2" cstate="print"/>
          <a:srcRect/>
          <a:stretch>
            <a:fillRect/>
          </a:stretch>
        </p:blipFill>
        <p:spPr bwMode="auto">
          <a:xfrm>
            <a:off x="8061357" y="71414"/>
            <a:ext cx="1011237" cy="1011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27384"/>
            <a:ext cx="9144000" cy="1470025"/>
          </a:xfrm>
        </p:spPr>
        <p:txBody>
          <a:bodyPr>
            <a:normAutofit/>
          </a:bodyPr>
          <a:lstStyle/>
          <a:p>
            <a:r>
              <a:rPr lang="es-MX" b="1" dirty="0" smtClean="0"/>
              <a:t>Aportaciones de académicos </a:t>
            </a:r>
            <a:br>
              <a:rPr lang="es-MX" b="1" dirty="0" smtClean="0"/>
            </a:br>
            <a:r>
              <a:rPr lang="es-MX" b="1" dirty="0" smtClean="0"/>
              <a:t>en la medicina.</a:t>
            </a:r>
            <a:endParaRPr lang="es-MX" b="1" dirty="0"/>
          </a:p>
        </p:txBody>
      </p:sp>
      <p:sp>
        <p:nvSpPr>
          <p:cNvPr id="3" name="2 Subtítulo"/>
          <p:cNvSpPr>
            <a:spLocks noGrp="1"/>
          </p:cNvSpPr>
          <p:nvPr>
            <p:ph type="subTitle" idx="1"/>
          </p:nvPr>
        </p:nvSpPr>
        <p:spPr>
          <a:xfrm>
            <a:off x="0" y="1556792"/>
            <a:ext cx="9144000" cy="5301208"/>
          </a:xfrm>
        </p:spPr>
        <p:txBody>
          <a:bodyPr>
            <a:normAutofit/>
          </a:bodyPr>
          <a:lstStyle/>
          <a:p>
            <a:pPr algn="just"/>
            <a:endParaRPr lang="es-MX" b="1" dirty="0" smtClean="0">
              <a:solidFill>
                <a:schemeClr val="tx1"/>
              </a:solidFill>
              <a:cs typeface="Arial" charset="0"/>
            </a:endParaRPr>
          </a:p>
          <a:p>
            <a:pPr algn="just"/>
            <a:endParaRPr lang="es-MX" b="1" dirty="0" smtClean="0">
              <a:solidFill>
                <a:schemeClr val="tx1"/>
              </a:solidFill>
            </a:endParaRPr>
          </a:p>
          <a:p>
            <a:endParaRPr lang="es-MX" dirty="0"/>
          </a:p>
        </p:txBody>
      </p:sp>
      <p:pic>
        <p:nvPicPr>
          <p:cNvPr id="4" name="Picture 5" descr="C:\Users\MVera\Documents\Plataformas\Academia Nacional de Medicina\Logos\logo_anm.jpg"/>
          <p:cNvPicPr>
            <a:picLocks noChangeAspect="1" noChangeArrowheads="1"/>
          </p:cNvPicPr>
          <p:nvPr/>
        </p:nvPicPr>
        <p:blipFill>
          <a:blip r:embed="rId2" cstate="print"/>
          <a:srcRect/>
          <a:stretch>
            <a:fillRect/>
          </a:stretch>
        </p:blipFill>
        <p:spPr bwMode="auto">
          <a:xfrm>
            <a:off x="8061357" y="71414"/>
            <a:ext cx="1011237" cy="1011238"/>
          </a:xfrm>
          <a:prstGeom prst="rect">
            <a:avLst/>
          </a:prstGeom>
          <a:noFill/>
          <a:ln w="9525">
            <a:noFill/>
            <a:miter lim="800000"/>
            <a:headEnd/>
            <a:tailEnd/>
          </a:ln>
        </p:spPr>
      </p:pic>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2076" b="10354"/>
          <a:stretch/>
        </p:blipFill>
        <p:spPr bwMode="auto">
          <a:xfrm>
            <a:off x="529279" y="1499588"/>
            <a:ext cx="5959152" cy="25360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6377"/>
          <a:stretch/>
        </p:blipFill>
        <p:spPr bwMode="auto">
          <a:xfrm>
            <a:off x="2455983" y="4217889"/>
            <a:ext cx="6143947" cy="1919626"/>
          </a:xfrm>
          <a:prstGeom prst="snip2DiagRect">
            <a:avLst>
              <a:gd name="adj1" fmla="val 0"/>
              <a:gd name="adj2" fmla="val 5000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6 Rectángulo"/>
          <p:cNvSpPr/>
          <p:nvPr/>
        </p:nvSpPr>
        <p:spPr>
          <a:xfrm>
            <a:off x="3419872" y="5229200"/>
            <a:ext cx="5040560" cy="288032"/>
          </a:xfrm>
          <a:prstGeom prst="rect">
            <a:avLst/>
          </a:prstGeom>
          <a:solidFill>
            <a:srgbClr val="FFFF00">
              <a:alpha val="1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xmlns="" val="34516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27384"/>
            <a:ext cx="9144000" cy="1470025"/>
          </a:xfrm>
        </p:spPr>
        <p:txBody>
          <a:bodyPr>
            <a:normAutofit/>
          </a:bodyPr>
          <a:lstStyle/>
          <a:p>
            <a:r>
              <a:rPr lang="es-MX" b="1" dirty="0" smtClean="0"/>
              <a:t>Aportaciones de académicos </a:t>
            </a:r>
            <a:br>
              <a:rPr lang="es-MX" b="1" dirty="0" smtClean="0"/>
            </a:br>
            <a:r>
              <a:rPr lang="es-MX" b="1" dirty="0" smtClean="0"/>
              <a:t>en la medicina.</a:t>
            </a:r>
            <a:endParaRPr lang="es-MX" b="1" dirty="0"/>
          </a:p>
        </p:txBody>
      </p:sp>
      <p:sp>
        <p:nvSpPr>
          <p:cNvPr id="3" name="2 Subtítulo"/>
          <p:cNvSpPr>
            <a:spLocks noGrp="1"/>
          </p:cNvSpPr>
          <p:nvPr>
            <p:ph type="subTitle" idx="1"/>
          </p:nvPr>
        </p:nvSpPr>
        <p:spPr>
          <a:xfrm>
            <a:off x="0" y="1556792"/>
            <a:ext cx="9144000" cy="5301208"/>
          </a:xfrm>
        </p:spPr>
        <p:txBody>
          <a:bodyPr>
            <a:normAutofit/>
          </a:bodyPr>
          <a:lstStyle/>
          <a:p>
            <a:pPr algn="just"/>
            <a:endParaRPr lang="es-MX" b="1" dirty="0" smtClean="0">
              <a:solidFill>
                <a:schemeClr val="tx1"/>
              </a:solidFill>
              <a:cs typeface="Arial" charset="0"/>
            </a:endParaRPr>
          </a:p>
          <a:p>
            <a:pPr algn="just"/>
            <a:endParaRPr lang="es-MX" b="1" dirty="0" smtClean="0">
              <a:solidFill>
                <a:schemeClr val="tx1"/>
              </a:solidFill>
            </a:endParaRPr>
          </a:p>
          <a:p>
            <a:endParaRPr lang="es-MX" dirty="0"/>
          </a:p>
        </p:txBody>
      </p:sp>
      <p:pic>
        <p:nvPicPr>
          <p:cNvPr id="4" name="Picture 5" descr="C:\Users\MVera\Documents\Plataformas\Academia Nacional de Medicina\Logos\logo_anm.jpg"/>
          <p:cNvPicPr>
            <a:picLocks noChangeAspect="1" noChangeArrowheads="1"/>
          </p:cNvPicPr>
          <p:nvPr/>
        </p:nvPicPr>
        <p:blipFill>
          <a:blip r:embed="rId2" cstate="print"/>
          <a:srcRect/>
          <a:stretch>
            <a:fillRect/>
          </a:stretch>
        </p:blipFill>
        <p:spPr bwMode="auto">
          <a:xfrm>
            <a:off x="8061357" y="71414"/>
            <a:ext cx="1011237" cy="1011238"/>
          </a:xfrm>
          <a:prstGeom prst="rect">
            <a:avLst/>
          </a:prstGeom>
          <a:noFill/>
          <a:ln w="9525">
            <a:noFill/>
            <a:miter lim="800000"/>
            <a:headEnd/>
            <a:tailEnd/>
          </a:ln>
        </p:spPr>
      </p:pic>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5602" r="9022"/>
          <a:stretch/>
        </p:blipFill>
        <p:spPr bwMode="auto">
          <a:xfrm>
            <a:off x="1177703" y="1623046"/>
            <a:ext cx="6000280" cy="25623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75405"/>
          <a:stretch/>
        </p:blipFill>
        <p:spPr bwMode="auto">
          <a:xfrm>
            <a:off x="73387" y="4473384"/>
            <a:ext cx="3922550" cy="9544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50000"/>
          <a:stretch/>
        </p:blipFill>
        <p:spPr bwMode="auto">
          <a:xfrm>
            <a:off x="4177843" y="4185352"/>
            <a:ext cx="4107000" cy="2031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9 Rectángulo"/>
          <p:cNvSpPr/>
          <p:nvPr/>
        </p:nvSpPr>
        <p:spPr>
          <a:xfrm>
            <a:off x="1190229" y="2492896"/>
            <a:ext cx="1365547" cy="144016"/>
          </a:xfrm>
          <a:prstGeom prst="rect">
            <a:avLst/>
          </a:prstGeom>
          <a:solidFill>
            <a:srgbClr val="FFFF00">
              <a:alpha val="7000"/>
            </a:srgb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Rectángulo"/>
          <p:cNvSpPr/>
          <p:nvPr/>
        </p:nvSpPr>
        <p:spPr>
          <a:xfrm>
            <a:off x="6444208" y="2636912"/>
            <a:ext cx="648072" cy="144016"/>
          </a:xfrm>
          <a:prstGeom prst="rect">
            <a:avLst/>
          </a:prstGeom>
          <a:solidFill>
            <a:srgbClr val="FFFF00">
              <a:alpha val="4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90229" y="2780929"/>
            <a:ext cx="531230" cy="1887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11 Rectángulo"/>
          <p:cNvSpPr/>
          <p:nvPr/>
        </p:nvSpPr>
        <p:spPr>
          <a:xfrm>
            <a:off x="2699792" y="2780929"/>
            <a:ext cx="864096" cy="188730"/>
          </a:xfrm>
          <a:prstGeom prst="rect">
            <a:avLst/>
          </a:prstGeom>
          <a:solidFill>
            <a:srgbClr val="FFFF00">
              <a:alpha val="4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12 Rectángulo"/>
          <p:cNvSpPr/>
          <p:nvPr/>
        </p:nvSpPr>
        <p:spPr>
          <a:xfrm>
            <a:off x="4177843" y="5427881"/>
            <a:ext cx="4107000" cy="789108"/>
          </a:xfrm>
          <a:prstGeom prst="rect">
            <a:avLst/>
          </a:prstGeom>
          <a:solidFill>
            <a:srgbClr val="FFFF00">
              <a:alpha val="1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xmlns="" val="1188114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1215</Words>
  <Application>Microsoft Office PowerPoint</Application>
  <PresentationFormat>Presentación en pantalla (4:3)</PresentationFormat>
  <Paragraphs>126</Paragraphs>
  <Slides>16</Slides>
  <Notes>1</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Tema de Office</vt:lpstr>
      <vt:lpstr>Aportaciones de académicos  en la medicina.</vt:lpstr>
      <vt:lpstr>Aportaciones de académicos  en la medicina.</vt:lpstr>
      <vt:lpstr>Aportaciones de académicos  en la medicina.</vt:lpstr>
      <vt:lpstr>Aportaciones de académicos  en la medicina.</vt:lpstr>
      <vt:lpstr>Aportaciones de académicos  en la medicina.</vt:lpstr>
      <vt:lpstr>Diapositiva 6</vt:lpstr>
      <vt:lpstr>Aportaciones de académicos  en la medicina.</vt:lpstr>
      <vt:lpstr>Aportaciones de académicos  en la medicina.</vt:lpstr>
      <vt:lpstr>Aportaciones de académicos  en la medicina.</vt:lpstr>
      <vt:lpstr>Aportaciones de académicos  en la medicina.</vt:lpstr>
      <vt:lpstr>Aportaciones de académicos  en la medicina.</vt:lpstr>
      <vt:lpstr>Aportaciones de académicos  en la medicina.</vt:lpstr>
      <vt:lpstr>Aportaciones de académicos  en la medicina.</vt:lpstr>
      <vt:lpstr>Aportaciones de académicos  en la medicina.</vt:lpstr>
      <vt:lpstr>Aportaciones de académicos  en la medicina.</vt:lpstr>
      <vt:lpstr>Veintisiete  enfermedades son prevenibles por vacunas                              </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Aportaciones de académicos en la medicina.</dc:title>
  <dc:creator>Miguel</dc:creator>
  <cp:lastModifiedBy>INP_2</cp:lastModifiedBy>
  <cp:revision>110</cp:revision>
  <dcterms:created xsi:type="dcterms:W3CDTF">2018-03-14T00:17:12Z</dcterms:created>
  <dcterms:modified xsi:type="dcterms:W3CDTF">2018-08-29T18:02:20Z</dcterms:modified>
</cp:coreProperties>
</file>