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465" r:id="rId2"/>
    <p:sldId id="471" r:id="rId3"/>
    <p:sldId id="481" r:id="rId4"/>
    <p:sldId id="482" r:id="rId5"/>
    <p:sldId id="467" r:id="rId6"/>
    <p:sldId id="472" r:id="rId7"/>
    <p:sldId id="479" r:id="rId8"/>
    <p:sldId id="468" r:id="rId9"/>
    <p:sldId id="475" r:id="rId10"/>
    <p:sldId id="474" r:id="rId11"/>
    <p:sldId id="477" r:id="rId12"/>
    <p:sldId id="476" r:id="rId13"/>
    <p:sldId id="480" r:id="rId14"/>
    <p:sldId id="470" r:id="rId15"/>
    <p:sldId id="473" r:id="rId16"/>
    <p:sldId id="4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3" autoAdjust="0"/>
    <p:restoredTop sz="94665" autoAdjust="0"/>
  </p:normalViewPr>
  <p:slideViewPr>
    <p:cSldViewPr snapToGrid="0" snapToObjects="1">
      <p:cViewPr varScale="1">
        <p:scale>
          <a:sx n="111" d="100"/>
          <a:sy n="111" d="100"/>
        </p:scale>
        <p:origin x="-73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83BA2-109C-1B44-8EE2-9969904FDF69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2E0C3-C19F-6A48-A41E-9700F5A4E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1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brains. In terrestrial vertebrates, large brains evolved, independently,</a:t>
            </a:r>
            <a:r>
              <a:rPr lang="en-US" baseline="0" dirty="0" smtClean="0"/>
              <a:t> twice. Relative brain size I </a:t>
            </a:r>
            <a:r>
              <a:rPr lang="en-US" baseline="0" dirty="0" err="1" smtClean="0"/>
              <a:t>livng</a:t>
            </a:r>
            <a:r>
              <a:rPr lang="en-US" baseline="0" dirty="0" smtClean="0"/>
              <a:t> mammals and birds has increased by at least a factor of 10 over that in living reptiles. Pictured brains show the relative dimensions of the olfactory bulbs and cerebral hemispheres, the midbrain, the cerebellum, and the medulla. I birds, the midbrain lobes </a:t>
            </a:r>
            <a:r>
              <a:rPr lang="en-US" baseline="0" dirty="0" err="1" smtClean="0"/>
              <a:t>hae</a:t>
            </a:r>
            <a:r>
              <a:rPr lang="en-US" baseline="0" dirty="0" smtClean="0"/>
              <a:t> been displaced laterally and ventrally by the expansion of the cerebral hemispheres, and the expansion of the cerebellum in both mammals and birds has resulted I pronounced foliation (folding) of </a:t>
            </a:r>
            <a:r>
              <a:rPr lang="en-US" baseline="0" dirty="0" err="1" smtClean="0"/>
              <a:t>thecerebellum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Gleen</a:t>
            </a:r>
            <a:r>
              <a:rPr lang="en-US" baseline="0" dirty="0" smtClean="0"/>
              <a:t> Northcutt. </a:t>
            </a:r>
            <a:r>
              <a:rPr lang="en-US" dirty="0" smtClean="0"/>
              <a:t>Science 332:</a:t>
            </a:r>
            <a:r>
              <a:rPr lang="en-US" baseline="0" dirty="0" smtClean="0"/>
              <a:t> 926-927,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2E0C3-C19F-6A48-A41E-9700F5A4E5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brains. In terrestrial vertebrates, large brains evolved, independently,</a:t>
            </a:r>
            <a:r>
              <a:rPr lang="en-US" baseline="0" dirty="0" smtClean="0"/>
              <a:t> twice. Relative brain size I </a:t>
            </a:r>
            <a:r>
              <a:rPr lang="en-US" baseline="0" dirty="0" err="1" smtClean="0"/>
              <a:t>livng</a:t>
            </a:r>
            <a:r>
              <a:rPr lang="en-US" baseline="0" dirty="0" smtClean="0"/>
              <a:t> mammals and birds has increased by at least a factor of 10 over that in living reptiles. Pictured brains show the relative dimensions of the olfactory bulbs and cerebral hemispheres, the midbrain, the cerebellum, and the medulla. I birds, the midbrain lobes </a:t>
            </a:r>
            <a:r>
              <a:rPr lang="en-US" baseline="0" dirty="0" err="1" smtClean="0"/>
              <a:t>hae</a:t>
            </a:r>
            <a:r>
              <a:rPr lang="en-US" baseline="0" dirty="0" smtClean="0"/>
              <a:t> been displaced laterally and ventrally by the expansion of the cerebral hemispheres, and the expansion of the cerebellum in both mammals and birds has resulted I pronounced foliation (folding) of </a:t>
            </a:r>
            <a:r>
              <a:rPr lang="en-US" baseline="0" dirty="0" err="1" smtClean="0"/>
              <a:t>thecerebellum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Gleen</a:t>
            </a:r>
            <a:r>
              <a:rPr lang="en-US" baseline="0" dirty="0" smtClean="0"/>
              <a:t> Northcutt. </a:t>
            </a:r>
            <a:r>
              <a:rPr lang="en-US" dirty="0" smtClean="0"/>
              <a:t>Science 332:</a:t>
            </a:r>
            <a:r>
              <a:rPr lang="en-US" baseline="0" dirty="0" smtClean="0"/>
              <a:t> 926-927,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2E0C3-C19F-6A48-A41E-9700F5A4E5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brains. In terrestrial vertebrates, large brains evolved, independently,</a:t>
            </a:r>
            <a:r>
              <a:rPr lang="en-US" baseline="0" dirty="0" smtClean="0"/>
              <a:t> twice. Relative brain size I </a:t>
            </a:r>
            <a:r>
              <a:rPr lang="en-US" baseline="0" dirty="0" err="1" smtClean="0"/>
              <a:t>livng</a:t>
            </a:r>
            <a:r>
              <a:rPr lang="en-US" baseline="0" dirty="0" smtClean="0"/>
              <a:t> mammals and birds has increased by at least a factor of 10 over that in living reptiles. Pictured brains show the relative dimensions of the olfactory bulbs and cerebral hemispheres, the midbrain, the cerebellum, and the medulla. I birds, the midbrain lobes </a:t>
            </a:r>
            <a:r>
              <a:rPr lang="en-US" baseline="0" dirty="0" err="1" smtClean="0"/>
              <a:t>hae</a:t>
            </a:r>
            <a:r>
              <a:rPr lang="en-US" baseline="0" dirty="0" smtClean="0"/>
              <a:t> been displaced laterally and ventrally by the expansion of the cerebral hemispheres, and the expansion of the cerebellum in both mammals and birds has resulted I pronounced foliation (folding) of </a:t>
            </a:r>
            <a:r>
              <a:rPr lang="en-US" baseline="0" dirty="0" err="1" smtClean="0"/>
              <a:t>thecerebellum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Gleen</a:t>
            </a:r>
            <a:r>
              <a:rPr lang="en-US" baseline="0" dirty="0" smtClean="0"/>
              <a:t> Northcutt. </a:t>
            </a:r>
            <a:r>
              <a:rPr lang="en-US" dirty="0" smtClean="0"/>
              <a:t>Science 332:</a:t>
            </a:r>
            <a:r>
              <a:rPr lang="en-US" baseline="0" dirty="0" smtClean="0"/>
              <a:t> 926-927,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2E0C3-C19F-6A48-A41E-9700F5A4E5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3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brains. In terrestrial vertebrates, large brains evolved, independently,</a:t>
            </a:r>
            <a:r>
              <a:rPr lang="en-US" baseline="0" dirty="0" smtClean="0"/>
              <a:t> twice. Relative brain size I </a:t>
            </a:r>
            <a:r>
              <a:rPr lang="en-US" baseline="0" dirty="0" err="1" smtClean="0"/>
              <a:t>livng</a:t>
            </a:r>
            <a:r>
              <a:rPr lang="en-US" baseline="0" dirty="0" smtClean="0"/>
              <a:t> mammals and birds has increased by at least a factor of 10 over that in living reptiles. Pictured brains show the relative dimensions of the olfactory bulbs and cerebral hemispheres, the midbrain, the cerebellum, and the medulla. I birds, the midbrain lobes </a:t>
            </a:r>
            <a:r>
              <a:rPr lang="en-US" baseline="0" dirty="0" err="1" smtClean="0"/>
              <a:t>hae</a:t>
            </a:r>
            <a:r>
              <a:rPr lang="en-US" baseline="0" dirty="0" smtClean="0"/>
              <a:t> been displaced laterally and ventrally by the expansion of the cerebral hemispheres, and the expansion of the cerebellum in both mammals and birds has resulted I pronounced foliation (folding) of </a:t>
            </a:r>
            <a:r>
              <a:rPr lang="en-US" baseline="0" dirty="0" err="1" smtClean="0"/>
              <a:t>thecerebellum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Gleen</a:t>
            </a:r>
            <a:r>
              <a:rPr lang="en-US" baseline="0" dirty="0" smtClean="0"/>
              <a:t> Northcutt. </a:t>
            </a:r>
            <a:r>
              <a:rPr lang="en-US" dirty="0" smtClean="0"/>
              <a:t>Science 332:</a:t>
            </a:r>
            <a:r>
              <a:rPr lang="en-US" baseline="0" dirty="0" smtClean="0"/>
              <a:t> 926-927,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2E0C3-C19F-6A48-A41E-9700F5A4E5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3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brains. In terrestrial vertebrates, large brains evolved, independently,</a:t>
            </a:r>
            <a:r>
              <a:rPr lang="en-US" baseline="0" dirty="0" smtClean="0"/>
              <a:t> twice. Relative brain size I </a:t>
            </a:r>
            <a:r>
              <a:rPr lang="en-US" baseline="0" dirty="0" err="1" smtClean="0"/>
              <a:t>livng</a:t>
            </a:r>
            <a:r>
              <a:rPr lang="en-US" baseline="0" dirty="0" smtClean="0"/>
              <a:t> mammals and birds has increased by at least a factor of 10 over that in living reptiles. Pictured brains show the relative dimensions of the olfactory bulbs and cerebral hemispheres, the midbrain, the cerebellum, and the medulla. I birds, the midbrain lobes </a:t>
            </a:r>
            <a:r>
              <a:rPr lang="en-US" baseline="0" dirty="0" err="1" smtClean="0"/>
              <a:t>hae</a:t>
            </a:r>
            <a:r>
              <a:rPr lang="en-US" baseline="0" dirty="0" smtClean="0"/>
              <a:t> been displaced laterally and ventrally by the expansion of the cerebral hemispheres, and the expansion of the cerebellum in both mammals and birds has resulted I pronounced foliation (folding) of </a:t>
            </a:r>
            <a:r>
              <a:rPr lang="en-US" baseline="0" dirty="0" err="1" smtClean="0"/>
              <a:t>thecerebellum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Gleen</a:t>
            </a:r>
            <a:r>
              <a:rPr lang="en-US" baseline="0" dirty="0" smtClean="0"/>
              <a:t> Northcutt. </a:t>
            </a:r>
            <a:r>
              <a:rPr lang="en-US" dirty="0" smtClean="0"/>
              <a:t>Science 332:</a:t>
            </a:r>
            <a:r>
              <a:rPr lang="en-US" baseline="0" dirty="0" smtClean="0"/>
              <a:t> 926-927,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2E0C3-C19F-6A48-A41E-9700F5A4E5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3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brains. In terrestrial vertebrates, large brains evolved, independently,</a:t>
            </a:r>
            <a:r>
              <a:rPr lang="en-US" baseline="0" dirty="0" smtClean="0"/>
              <a:t> twice. Relative brain size I </a:t>
            </a:r>
            <a:r>
              <a:rPr lang="en-US" baseline="0" dirty="0" err="1" smtClean="0"/>
              <a:t>livng</a:t>
            </a:r>
            <a:r>
              <a:rPr lang="en-US" baseline="0" dirty="0" smtClean="0"/>
              <a:t> mammals and birds has increased by at least a factor of 10 over that in living reptiles. Pictured brains show the relative dimensions of the olfactory bulbs and cerebral hemispheres, the midbrain, the cerebellum, and the medulla. I birds, the midbrain lobes </a:t>
            </a:r>
            <a:r>
              <a:rPr lang="en-US" baseline="0" dirty="0" err="1" smtClean="0"/>
              <a:t>hae</a:t>
            </a:r>
            <a:r>
              <a:rPr lang="en-US" baseline="0" dirty="0" smtClean="0"/>
              <a:t> been displaced laterally and ventrally by the expansion of the cerebral hemispheres, and the expansion of the cerebellum in both mammals and birds has resulted I pronounced foliation (folding) of </a:t>
            </a:r>
            <a:r>
              <a:rPr lang="en-US" baseline="0" dirty="0" err="1" smtClean="0"/>
              <a:t>thecerebellum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Gleen</a:t>
            </a:r>
            <a:r>
              <a:rPr lang="en-US" baseline="0" dirty="0" smtClean="0"/>
              <a:t> Northcutt. </a:t>
            </a:r>
            <a:r>
              <a:rPr lang="en-US" dirty="0" smtClean="0"/>
              <a:t>Science 332:</a:t>
            </a:r>
            <a:r>
              <a:rPr lang="en-US" baseline="0" dirty="0" smtClean="0"/>
              <a:t> 926-927,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2E0C3-C19F-6A48-A41E-9700F5A4E5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3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brains. In terrestrial vertebrates, large brains evolved, independently,</a:t>
            </a:r>
            <a:r>
              <a:rPr lang="en-US" baseline="0" dirty="0" smtClean="0"/>
              <a:t> twice. Relative brain size I </a:t>
            </a:r>
            <a:r>
              <a:rPr lang="en-US" baseline="0" dirty="0" err="1" smtClean="0"/>
              <a:t>livng</a:t>
            </a:r>
            <a:r>
              <a:rPr lang="en-US" baseline="0" dirty="0" smtClean="0"/>
              <a:t> mammals and birds has increased by at least a factor of 10 over that in living reptiles. Pictured brains show the relative dimensions of the olfactory bulbs and cerebral hemispheres, the midbrain, the cerebellum, and the medulla. I birds, the midbrain lobes </a:t>
            </a:r>
            <a:r>
              <a:rPr lang="en-US" baseline="0" dirty="0" err="1" smtClean="0"/>
              <a:t>hae</a:t>
            </a:r>
            <a:r>
              <a:rPr lang="en-US" baseline="0" dirty="0" smtClean="0"/>
              <a:t> been displaced laterally and ventrally by the expansion of the cerebral hemispheres, and the expansion of the cerebellum in both mammals and birds has resulted I pronounced foliation (folding) of </a:t>
            </a:r>
            <a:r>
              <a:rPr lang="en-US" baseline="0" dirty="0" err="1" smtClean="0"/>
              <a:t>thecerebellum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Gleen</a:t>
            </a:r>
            <a:r>
              <a:rPr lang="en-US" baseline="0" dirty="0" smtClean="0"/>
              <a:t> Northcutt. </a:t>
            </a:r>
            <a:r>
              <a:rPr lang="en-US" dirty="0" smtClean="0"/>
              <a:t>Science 332:</a:t>
            </a:r>
            <a:r>
              <a:rPr lang="en-US" baseline="0" dirty="0" smtClean="0"/>
              <a:t> 926-927,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2E0C3-C19F-6A48-A41E-9700F5A4E5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3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Bigger brains. In terrestrial vertebrates, large brains evolved, independently,</a:t>
            </a:r>
            <a:r>
              <a:rPr lang="en-US" baseline="0" dirty="0" smtClean="0"/>
              <a:t> twice. Relative brain size I </a:t>
            </a:r>
            <a:r>
              <a:rPr lang="en-US" baseline="0" dirty="0" err="1" smtClean="0"/>
              <a:t>livng</a:t>
            </a:r>
            <a:r>
              <a:rPr lang="en-US" baseline="0" dirty="0" smtClean="0"/>
              <a:t> mammals and birds has increased by at least a factor of 10 over that in living reptiles. Pictured brains show the relative dimensions of the olfactory bulbs and cerebral hemispheres, the midbrain, the cerebellum, and the medulla. I birds, the midbrain lobes </a:t>
            </a:r>
            <a:r>
              <a:rPr lang="en-US" baseline="0" dirty="0" err="1" smtClean="0"/>
              <a:t>hae</a:t>
            </a:r>
            <a:r>
              <a:rPr lang="en-US" baseline="0" dirty="0" smtClean="0"/>
              <a:t> been displaced laterally and ventrally by the expansion of the cerebral hemispheres, and the expansion of the cerebellum in both mammals and birds has resulted I pronounced foliation (folding) of </a:t>
            </a:r>
            <a:r>
              <a:rPr lang="en-US" baseline="0" dirty="0" err="1" smtClean="0"/>
              <a:t>thecerebellum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R.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Gleen</a:t>
            </a:r>
            <a:r>
              <a:rPr lang="en-US" baseline="0" dirty="0" smtClean="0"/>
              <a:t> Northcutt. </a:t>
            </a:r>
            <a:r>
              <a:rPr lang="en-US" dirty="0" smtClean="0"/>
              <a:t>Science 332:</a:t>
            </a:r>
            <a:r>
              <a:rPr lang="en-US" baseline="0" dirty="0" smtClean="0"/>
              <a:t> 926-927,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2E0C3-C19F-6A48-A41E-9700F5A4E5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5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4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7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5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0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4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8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4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09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0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6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804C-D8E8-0446-AAFF-6819F739E7E4}" type="datetimeFigureOut">
              <a:rPr lang="en-US" smtClean="0"/>
              <a:t>5/30/18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A5DC0-2254-CA48-865B-477F6B0DF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2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13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El </a:t>
            </a:r>
            <a:r>
              <a:rPr lang="en-US" sz="3200" dirty="0" err="1" smtClean="0"/>
              <a:t>sueño</a:t>
            </a:r>
            <a:r>
              <a:rPr lang="en-US" sz="3200" dirty="0" smtClean="0"/>
              <a:t> en el </a:t>
            </a:r>
            <a:r>
              <a:rPr lang="en-US" sz="3200" dirty="0" err="1" smtClean="0"/>
              <a:t>crustáceo</a:t>
            </a:r>
            <a:r>
              <a:rPr lang="en-US" sz="3200" dirty="0" smtClean="0"/>
              <a:t> </a:t>
            </a:r>
            <a:r>
              <a:rPr lang="en-US" sz="3200" dirty="0" err="1" smtClean="0"/>
              <a:t>acocil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315683" y="5389144"/>
            <a:ext cx="263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Fidel Ramón y Romero</a:t>
            </a:r>
          </a:p>
          <a:p>
            <a:r>
              <a:rPr lang="en-US" dirty="0" smtClean="0"/>
              <a:t>Fac. </a:t>
            </a:r>
            <a:r>
              <a:rPr lang="en-US" dirty="0" err="1" smtClean="0"/>
              <a:t>Medicina</a:t>
            </a:r>
            <a:r>
              <a:rPr lang="en-US" dirty="0" smtClean="0"/>
              <a:t>, UNAM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54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Acocil</a:t>
            </a:r>
            <a:r>
              <a:rPr lang="en-US" sz="2800" dirty="0" smtClean="0"/>
              <a:t> </a:t>
            </a:r>
            <a:r>
              <a:rPr lang="en-US" sz="2800" dirty="0" err="1" smtClean="0"/>
              <a:t>suspendido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registro</a:t>
            </a:r>
            <a:r>
              <a:rPr lang="en-US" sz="2800" dirty="0" smtClean="0"/>
              <a:t> del </a:t>
            </a:r>
            <a:r>
              <a:rPr lang="en-US" sz="2800" dirty="0" err="1" smtClean="0"/>
              <a:t>cerebro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200" dirty="0" smtClean="0"/>
              <a:t>(Mendoza</a:t>
            </a:r>
            <a:r>
              <a:rPr lang="en-US" sz="1200" dirty="0"/>
              <a:t>-Angeles et al.</a:t>
            </a:r>
            <a:r>
              <a:rPr lang="en-US" sz="1200" dirty="0" smtClean="0"/>
              <a:t>, J. Exp. Biol.: </a:t>
            </a:r>
            <a:r>
              <a:rPr lang="en-US" sz="1200" dirty="0"/>
              <a:t>2154-2164, </a:t>
            </a:r>
            <a:r>
              <a:rPr lang="en-US" sz="1200" dirty="0" smtClean="0"/>
              <a:t>2010 &amp; J. </a:t>
            </a:r>
            <a:r>
              <a:rPr lang="en-US" sz="1200" dirty="0" err="1" smtClean="0"/>
              <a:t>Neurosci</a:t>
            </a:r>
            <a:r>
              <a:rPr lang="en-US" sz="1200" dirty="0" smtClean="0"/>
              <a:t>. Meth. 2013; 2154-2164) )</a:t>
            </a:r>
            <a:endParaRPr lang="en-US" sz="1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162" b="-15162"/>
          <a:stretch>
            <a:fillRect/>
          </a:stretch>
        </p:blipFill>
        <p:spPr/>
      </p:pic>
      <p:pic>
        <p:nvPicPr>
          <p:cNvPr id="10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8081" r="18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631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 smtClean="0"/>
              <a:t>Acocil</a:t>
            </a:r>
            <a:r>
              <a:rPr lang="en-US" sz="3200" dirty="0" smtClean="0"/>
              <a:t> </a:t>
            </a:r>
            <a:r>
              <a:rPr lang="en-US" sz="3200" dirty="0" err="1" smtClean="0"/>
              <a:t>suspendido</a:t>
            </a:r>
            <a:r>
              <a:rPr lang="en-US" sz="3200" dirty="0" smtClean="0"/>
              <a:t> </a:t>
            </a:r>
            <a:r>
              <a:rPr lang="en-US" sz="3200" dirty="0" err="1" smtClean="0"/>
              <a:t>para</a:t>
            </a:r>
            <a:r>
              <a:rPr lang="en-US" sz="3200" dirty="0" smtClean="0"/>
              <a:t> </a:t>
            </a:r>
            <a:r>
              <a:rPr lang="en-US" sz="3200" dirty="0" err="1" smtClean="0"/>
              <a:t>registro</a:t>
            </a:r>
            <a:r>
              <a:rPr lang="en-US" sz="3200" dirty="0" smtClean="0"/>
              <a:t> del </a:t>
            </a:r>
            <a:r>
              <a:rPr lang="en-US" sz="3200" dirty="0" err="1" smtClean="0"/>
              <a:t>cerebro</a:t>
            </a:r>
            <a:r>
              <a:rPr lang="en-US" sz="3200" dirty="0" smtClean="0"/>
              <a:t> (a)</a:t>
            </a:r>
            <a:br>
              <a:rPr lang="en-US" sz="3200" dirty="0" smtClean="0"/>
            </a:br>
            <a:r>
              <a:rPr lang="en-US" sz="3200" dirty="0" smtClean="0"/>
              <a:t>y </a:t>
            </a:r>
            <a:r>
              <a:rPr lang="en-US" sz="3200" dirty="0" smtClean="0"/>
              <a:t>vista del </a:t>
            </a:r>
            <a:r>
              <a:rPr lang="en-US" sz="3200" dirty="0" err="1" smtClean="0"/>
              <a:t>c</a:t>
            </a:r>
            <a:r>
              <a:rPr lang="en-US" sz="3200" dirty="0" err="1" smtClean="0"/>
              <a:t>erebro</a:t>
            </a:r>
            <a:r>
              <a:rPr lang="en-US" sz="3200" dirty="0" smtClean="0"/>
              <a:t> (b)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(Mendoza-Angeles et al., 213: 2154-2164, 2010)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335926"/>
              </p:ext>
            </p:extLst>
          </p:nvPr>
        </p:nvGraphicFramePr>
        <p:xfrm>
          <a:off x="489464" y="1719398"/>
          <a:ext cx="8197336" cy="3171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Document" r:id="rId3" imgW="5613400" imgH="2171700" progId="Word.Document.12">
                  <p:embed/>
                </p:oleObj>
              </mc:Choice>
              <mc:Fallback>
                <p:oleObj name="Document" r:id="rId3" imgW="5613400" imgH="217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9464" y="1719398"/>
                        <a:ext cx="8197336" cy="3171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379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Las </a:t>
            </a:r>
            <a:r>
              <a:rPr lang="en-US" sz="2400" dirty="0" err="1" smtClean="0"/>
              <a:t>ondas</a:t>
            </a:r>
            <a:r>
              <a:rPr lang="en-US" sz="2400" dirty="0" smtClean="0"/>
              <a:t> </a:t>
            </a:r>
            <a:r>
              <a:rPr lang="en-US" sz="2400" dirty="0" err="1" smtClean="0"/>
              <a:t>lentas</a:t>
            </a:r>
            <a:r>
              <a:rPr lang="en-US" sz="2400" dirty="0" smtClean="0"/>
              <a:t> se </a:t>
            </a:r>
            <a:r>
              <a:rPr lang="en-US" sz="2400" dirty="0" err="1" smtClean="0"/>
              <a:t>inician</a:t>
            </a:r>
            <a:r>
              <a:rPr lang="en-US" sz="2400" dirty="0" smtClean="0"/>
              <a:t> en el </a:t>
            </a:r>
            <a:r>
              <a:rPr lang="en-US" sz="2400" dirty="0" err="1" smtClean="0"/>
              <a:t>complejo</a:t>
            </a:r>
            <a:r>
              <a:rPr lang="en-US" sz="2400" dirty="0" smtClean="0"/>
              <a:t> central </a:t>
            </a:r>
            <a:br>
              <a:rPr lang="en-US" sz="2400" dirty="0" smtClean="0"/>
            </a:br>
            <a:r>
              <a:rPr lang="en-US" sz="2400" dirty="0" smtClean="0"/>
              <a:t>del </a:t>
            </a:r>
            <a:r>
              <a:rPr lang="en-US" sz="2400" dirty="0" err="1" smtClean="0"/>
              <a:t>cerebro</a:t>
            </a:r>
            <a:r>
              <a:rPr lang="en-US" sz="2400" dirty="0" smtClean="0"/>
              <a:t> del </a:t>
            </a:r>
            <a:r>
              <a:rPr lang="en-US" sz="2400" dirty="0" err="1" smtClean="0"/>
              <a:t>acocil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(Mendoza-Angeles et al., 213: 2154-2164, 2010)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2476" r="-32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529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3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Acocil</a:t>
            </a:r>
            <a:r>
              <a:rPr lang="en-US" sz="3600" dirty="0" smtClean="0"/>
              <a:t> </a:t>
            </a:r>
            <a:r>
              <a:rPr lang="en-US" sz="3600" dirty="0" err="1" smtClean="0"/>
              <a:t>suspendido</a:t>
            </a:r>
            <a:r>
              <a:rPr lang="en-US" sz="3600" dirty="0" smtClean="0"/>
              <a:t> </a:t>
            </a:r>
            <a:r>
              <a:rPr lang="en-US" sz="3600" dirty="0" err="1" smtClean="0"/>
              <a:t>para</a:t>
            </a:r>
            <a:r>
              <a:rPr lang="en-US" sz="3600" dirty="0" smtClean="0"/>
              <a:t> </a:t>
            </a:r>
            <a:r>
              <a:rPr lang="en-US" sz="3600" dirty="0" err="1" smtClean="0"/>
              <a:t>registros</a:t>
            </a:r>
            <a:r>
              <a:rPr lang="en-US" sz="3600" dirty="0" smtClean="0"/>
              <a:t> del </a:t>
            </a:r>
            <a:r>
              <a:rPr lang="en-US" sz="3600" dirty="0" err="1" smtClean="0"/>
              <a:t>cerebro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1563" b="11563"/>
          <a:stretch>
            <a:fillRect/>
          </a:stretch>
        </p:blipFill>
        <p:spPr>
          <a:xfrm>
            <a:off x="457200" y="1578986"/>
            <a:ext cx="8268176" cy="4547178"/>
          </a:xfrm>
        </p:spPr>
      </p:pic>
    </p:spTree>
    <p:extLst>
      <p:ext uri="{BB962C8B-B14F-4D97-AF65-F5344CB8AC3E}">
        <p14:creationId xmlns:p14="http://schemas.microsoft.com/office/powerpoint/2010/main" val="368454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Acocil</a:t>
            </a:r>
            <a:r>
              <a:rPr lang="en-US" dirty="0" smtClean="0"/>
              <a:t> </a:t>
            </a:r>
            <a:r>
              <a:rPr lang="en-US" dirty="0" err="1" smtClean="0"/>
              <a:t>despierto</a:t>
            </a:r>
            <a:r>
              <a:rPr lang="en-US" dirty="0" smtClean="0"/>
              <a:t> (A) y </a:t>
            </a:r>
            <a:r>
              <a:rPr lang="en-US" dirty="0" err="1" smtClean="0"/>
              <a:t>durmiendo</a:t>
            </a:r>
            <a:r>
              <a:rPr lang="en-US" dirty="0" smtClean="0"/>
              <a:t> (B)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(Proc. Natl. Acad. Sci. 101(32): 11857-11861, 2004)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929" r="-36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467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Acocil</a:t>
            </a:r>
            <a:r>
              <a:rPr lang="en-US" sz="3200" dirty="0" smtClean="0"/>
              <a:t> </a:t>
            </a:r>
            <a:r>
              <a:rPr lang="en-US" sz="3200" dirty="0" err="1" smtClean="0"/>
              <a:t>durmiendo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6129" b="61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5167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Colaboradores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200" dirty="0" smtClean="0"/>
              <a:t>(Theodore Bullock, </a:t>
            </a:r>
            <a:r>
              <a:rPr lang="en-US" sz="1200" dirty="0" err="1" smtClean="0"/>
              <a:t>Jesús</a:t>
            </a:r>
            <a:r>
              <a:rPr lang="en-US" sz="1200" dirty="0" smtClean="0"/>
              <a:t> Hernández, </a:t>
            </a:r>
            <a:r>
              <a:rPr lang="en-US" sz="1200" dirty="0" err="1" smtClean="0"/>
              <a:t>Bao</a:t>
            </a:r>
            <a:r>
              <a:rPr lang="en-US" sz="1200" dirty="0" smtClean="0"/>
              <a:t> Nguyen, ??, Fidel Ramón)</a:t>
            </a:r>
            <a:endParaRPr lang="en-US" sz="1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9674" r="-196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8685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Colaboradores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200" dirty="0" smtClean="0"/>
              <a:t>(</a:t>
            </a:r>
            <a:r>
              <a:rPr lang="en-US" sz="1200" dirty="0" err="1" smtClean="0"/>
              <a:t>Jesús</a:t>
            </a:r>
            <a:r>
              <a:rPr lang="en-US" sz="1200" dirty="0" smtClean="0"/>
              <a:t> Hernández, Karina Mendoza, Fidel Ramón)</a:t>
            </a:r>
            <a:endParaRPr lang="en-US" sz="1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771" b="6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326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</a:t>
            </a:r>
            <a:r>
              <a:rPr lang="en-US" dirty="0" err="1" smtClean="0"/>
              <a:t>cocil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en-US" sz="1200" dirty="0" err="1" smtClean="0"/>
              <a:t>Gehirn</a:t>
            </a:r>
            <a:r>
              <a:rPr lang="en-US" sz="1200" dirty="0" smtClean="0"/>
              <a:t>  &amp; Geist No. 5, 2004)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8306" r="-28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767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08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Acociles</a:t>
            </a:r>
            <a:r>
              <a:rPr lang="en-US" sz="3200" dirty="0" smtClean="0"/>
              <a:t> </a:t>
            </a:r>
            <a:r>
              <a:rPr lang="en-US" sz="3200" dirty="0" err="1" smtClean="0"/>
              <a:t>despiertos</a:t>
            </a:r>
            <a:r>
              <a:rPr lang="en-US" sz="3200" dirty="0" smtClean="0"/>
              <a:t> y </a:t>
            </a:r>
            <a:r>
              <a:rPr lang="en-US" sz="3200" dirty="0" err="1" smtClean="0"/>
              <a:t>durmiendo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(Ram</a:t>
            </a:r>
            <a:r>
              <a:rPr lang="en-US" sz="1200" dirty="0" smtClean="0"/>
              <a:t>ón et al.,</a:t>
            </a:r>
            <a:r>
              <a:rPr lang="en-US" sz="1200" dirty="0" err="1" smtClean="0"/>
              <a:t>Proc</a:t>
            </a:r>
            <a:r>
              <a:rPr lang="en-US" sz="1200" dirty="0" smtClean="0"/>
              <a:t>. </a:t>
            </a:r>
            <a:r>
              <a:rPr lang="en-US" sz="1200" dirty="0" err="1" smtClean="0"/>
              <a:t>Nal</a:t>
            </a:r>
            <a:r>
              <a:rPr lang="en-US" sz="1200" dirty="0" smtClean="0"/>
              <a:t>. Acad. Sci. 101(32): 11857-11861, 2004)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4921" b="-249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621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Acocil</a:t>
            </a:r>
            <a:r>
              <a:rPr lang="en-US" sz="3200" dirty="0" smtClean="0"/>
              <a:t> </a:t>
            </a:r>
            <a:r>
              <a:rPr lang="en-US" sz="3200" dirty="0" err="1" smtClean="0"/>
              <a:t>durmiendo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(Front. </a:t>
            </a:r>
            <a:r>
              <a:rPr lang="en-US" sz="1200" dirty="0" err="1" smtClean="0"/>
              <a:t>Biosci</a:t>
            </a:r>
            <a:r>
              <a:rPr lang="en-US" sz="1200" dirty="0" smtClean="0"/>
              <a:t>. S4: 1190-1200, 2012)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2240" b="122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250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 smtClean="0"/>
              <a:t>Gráfica</a:t>
            </a:r>
            <a:r>
              <a:rPr lang="en-US" sz="3200" dirty="0"/>
              <a:t> </a:t>
            </a:r>
            <a:r>
              <a:rPr lang="en-US" sz="3200" dirty="0" smtClean="0"/>
              <a:t>de </a:t>
            </a:r>
            <a:r>
              <a:rPr lang="en-US" sz="3200" dirty="0" err="1" smtClean="0"/>
              <a:t>locomoción</a:t>
            </a:r>
            <a:r>
              <a:rPr lang="en-US" sz="3200" dirty="0" smtClean="0"/>
              <a:t>, </a:t>
            </a:r>
            <a:r>
              <a:rPr lang="en-US" sz="3200" dirty="0" err="1" smtClean="0"/>
              <a:t>curvas</a:t>
            </a:r>
            <a:r>
              <a:rPr lang="en-US" sz="3200" dirty="0" smtClean="0"/>
              <a:t> </a:t>
            </a:r>
            <a:r>
              <a:rPr lang="en-US" sz="3200" dirty="0" err="1" smtClean="0"/>
              <a:t>intensidad-duración</a:t>
            </a:r>
            <a:r>
              <a:rPr lang="en-US" sz="3200" dirty="0"/>
              <a:t> </a:t>
            </a:r>
            <a:r>
              <a:rPr lang="en-US" sz="3200" dirty="0" smtClean="0"/>
              <a:t>y </a:t>
            </a:r>
            <a:r>
              <a:rPr lang="en-US" sz="3200" dirty="0" err="1" smtClean="0"/>
              <a:t>tiempo</a:t>
            </a:r>
            <a:r>
              <a:rPr lang="en-US" sz="3200" dirty="0" smtClean="0"/>
              <a:t> </a:t>
            </a:r>
            <a:r>
              <a:rPr lang="en-US" sz="3200" dirty="0" err="1" smtClean="0"/>
              <a:t>durmiendo</a:t>
            </a:r>
            <a:r>
              <a:rPr lang="en-US" sz="3200" dirty="0" smtClean="0"/>
              <a:t> </a:t>
            </a:r>
            <a:r>
              <a:rPr lang="en-US" sz="3200" dirty="0" err="1" smtClean="0"/>
              <a:t>durante</a:t>
            </a:r>
            <a:r>
              <a:rPr lang="en-US" sz="3200" dirty="0" smtClean="0"/>
              <a:t> 24 </a:t>
            </a:r>
            <a:r>
              <a:rPr lang="en-US" sz="3200" dirty="0" err="1" smtClean="0"/>
              <a:t>horas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(Proc. Natl. Acad. Sci. 101(32): 11857-11861, 2004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53196" r="-1531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707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Acocil</a:t>
            </a:r>
            <a:r>
              <a:rPr lang="en-US" sz="3200" dirty="0" smtClean="0"/>
              <a:t>, </a:t>
            </a:r>
            <a:r>
              <a:rPr lang="en-US" sz="3200" dirty="0" err="1" smtClean="0"/>
              <a:t>despierto</a:t>
            </a:r>
            <a:r>
              <a:rPr lang="en-US" sz="3200" dirty="0" smtClean="0"/>
              <a:t> y </a:t>
            </a:r>
            <a:r>
              <a:rPr lang="en-US" sz="3200" dirty="0" err="1" smtClean="0"/>
              <a:t>durmiendo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(J. Exp. Biol. 213: 2154-2164, 2010)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-21682" b="-216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782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Acocil</a:t>
            </a:r>
            <a:r>
              <a:rPr lang="en-US" sz="3200" dirty="0" smtClean="0"/>
              <a:t> – </a:t>
            </a:r>
            <a:r>
              <a:rPr lang="en-US" sz="3200" dirty="0" err="1" smtClean="0"/>
              <a:t>Trancisión</a:t>
            </a:r>
            <a:r>
              <a:rPr lang="en-US" sz="3200" dirty="0" smtClean="0"/>
              <a:t> de </a:t>
            </a:r>
            <a:r>
              <a:rPr lang="en-US" sz="3200" dirty="0" err="1" smtClean="0"/>
              <a:t>despierto</a:t>
            </a:r>
            <a:r>
              <a:rPr lang="en-US" sz="3200" dirty="0" smtClean="0"/>
              <a:t> a </a:t>
            </a:r>
            <a:r>
              <a:rPr lang="en-US" sz="3200" dirty="0" err="1" smtClean="0"/>
              <a:t>dormido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(Mendoza-Angeles et </a:t>
            </a:r>
            <a:r>
              <a:rPr lang="en-US" sz="1200" dirty="0" err="1" smtClean="0"/>
              <a:t>al.,J</a:t>
            </a:r>
            <a:r>
              <a:rPr lang="en-US" sz="1200" dirty="0" smtClean="0"/>
              <a:t>. Exp. Biol. 213: 2154-2164, 2010)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857" b="3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197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1038</Words>
  <Application>Microsoft Macintosh PowerPoint</Application>
  <PresentationFormat>On-screen Show (4:3)</PresentationFormat>
  <Paragraphs>41</Paragraphs>
  <Slides>16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Microsoft Word Document</vt:lpstr>
      <vt:lpstr>El sueño en el crustáceo acocil</vt:lpstr>
      <vt:lpstr>Colaboradores (Theodore Bullock, Jesús Hernández, Bao Nguyen, ??, Fidel Ramón)</vt:lpstr>
      <vt:lpstr>Colaboradores (Jesús Hernández, Karina Mendoza, Fidel Ramón)</vt:lpstr>
      <vt:lpstr>Acocil (Gehirn  &amp; Geist No. 5, 2004)</vt:lpstr>
      <vt:lpstr>Acociles despiertos y durmiendo (Ramón et al.,Proc. Nal. Acad. Sci. 101(32): 11857-11861, 2004)</vt:lpstr>
      <vt:lpstr>Acocil durmiendo (Front. Biosci. S4: 1190-1200, 2012)</vt:lpstr>
      <vt:lpstr>Gráfica de locomoción, curvas intensidad-duración y tiempo durmiendo durante 24 horas (Proc. Natl. Acad. Sci. 101(32): 11857-11861, 2004</vt:lpstr>
      <vt:lpstr>Acocil, despierto y durmiendo (J. Exp. Biol. 213: 2154-2164, 2010)</vt:lpstr>
      <vt:lpstr>Acocil – Trancisión de despierto a dormido (Mendoza-Angeles et al.,J. Exp. Biol. 213: 2154-2164, 2010)</vt:lpstr>
      <vt:lpstr>Acocil suspendido para registro del cerebro (Mendoza-Angeles et al., J. Exp. Biol.: 2154-2164, 2010 &amp; J. Neurosci. Meth. 2013; 2154-2164) )</vt:lpstr>
      <vt:lpstr>Acocil suspendido para registro del cerebro (a) y vista del cerebro (b) (Mendoza-Angeles et al., 213: 2154-2164, 2010)</vt:lpstr>
      <vt:lpstr>Las ondas lentas se inician en el complejo central  del cerebro del acocil (Mendoza-Angeles et al., 213: 2154-2164, 2010)</vt:lpstr>
      <vt:lpstr>PowerPoint Presentation</vt:lpstr>
      <vt:lpstr>Acocil suspendido para registros del cerebro</vt:lpstr>
      <vt:lpstr>Acocil despierto (A) y durmiendo (B) (Proc. Natl. Acad. Sci. 101(32): 11857-11861, 2004)</vt:lpstr>
      <vt:lpstr>Acocil durmiendo</vt:lpstr>
    </vt:vector>
  </TitlesOfParts>
  <Company>FacMedUNAM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Fidel Ramon</dc:creator>
  <cp:lastModifiedBy>Fidel Ramón</cp:lastModifiedBy>
  <cp:revision>158</cp:revision>
  <dcterms:created xsi:type="dcterms:W3CDTF">2012-11-02T02:45:47Z</dcterms:created>
  <dcterms:modified xsi:type="dcterms:W3CDTF">2018-05-30T20:35:09Z</dcterms:modified>
</cp:coreProperties>
</file>