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4" r:id="rId3"/>
    <p:sldId id="270" r:id="rId4"/>
    <p:sldId id="278" r:id="rId5"/>
    <p:sldId id="281" r:id="rId6"/>
    <p:sldId id="279" r:id="rId7"/>
    <p:sldId id="271" r:id="rId8"/>
    <p:sldId id="275" r:id="rId9"/>
    <p:sldId id="267" r:id="rId10"/>
    <p:sldId id="277" r:id="rId11"/>
    <p:sldId id="263" r:id="rId12"/>
    <p:sldId id="266" r:id="rId13"/>
    <p:sldId id="276" r:id="rId14"/>
    <p:sldId id="264" r:id="rId15"/>
    <p:sldId id="273" r:id="rId16"/>
    <p:sldId id="280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DA459-E88A-4D9F-979F-C2CA2B0A898C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9AB4F-D4AD-4848-967D-74837B754F5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9AB4F-D4AD-4848-967D-74837B754F55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59CE77-6184-4D82-84BE-2887241A8887}" type="slidenum">
              <a:rPr lang="es-ES"/>
              <a:pPr/>
              <a:t>16</a:t>
            </a:fld>
            <a:endParaRPr lang="es-E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4230-7221-4EAA-9629-E204E3F00474}" type="datetimeFigureOut">
              <a:rPr lang="es-MX" smtClean="0"/>
              <a:pPr/>
              <a:t>30/05/2018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6E1B-2BEC-4FDE-962A-E533DD4A4C8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400" b="1" dirty="0" smtClean="0"/>
              <a:t>Descubrimiento de la Proteína ARP2 como una Molécula Determinante en la Muerte Celular de Células Tumorales</a:t>
            </a:r>
            <a:endParaRPr lang="es-MX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571876"/>
            <a:ext cx="6400800" cy="500066"/>
          </a:xfrm>
        </p:spPr>
        <p:txBody>
          <a:bodyPr>
            <a:normAutofit/>
          </a:bodyPr>
          <a:lstStyle/>
          <a:p>
            <a:r>
              <a:rPr lang="es-MX" sz="1800" dirty="0" smtClean="0">
                <a:solidFill>
                  <a:schemeClr val="tx1"/>
                </a:solidFill>
              </a:rPr>
              <a:t>Jaime Mas Oliva</a:t>
            </a:r>
            <a:endParaRPr lang="es-MX" sz="1800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071934" y="4643446"/>
            <a:ext cx="31931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Academia Nacional de Medicina</a:t>
            </a:r>
          </a:p>
          <a:p>
            <a:r>
              <a:rPr lang="es-MX" dirty="0" smtClean="0"/>
              <a:t>            30 de mayo 2018</a:t>
            </a:r>
            <a:endParaRPr lang="es-MX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71736" y="1357298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Androgen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independent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LNCaP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Cells</a:t>
            </a:r>
            <a:r>
              <a:rPr lang="es-MX" sz="2000" b="1" dirty="0" smtClean="0"/>
              <a:t>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http://www.pnas.org/content/pnas/95/22/13182/F1.large.jpg?width=800&amp;height=600&amp;carousel=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16"/>
            <a:ext cx="8072494" cy="287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3381400" cy="545308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428603"/>
            <a:ext cx="8509000" cy="400110"/>
          </a:xfrm>
          <a:noFill/>
          <a:ln/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4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/>
              <a:t>ARP2 expression induces apoptosis in </a:t>
            </a:r>
            <a:r>
              <a:rPr lang="en-US" sz="2000" b="1" dirty="0" err="1"/>
              <a:t>LNCaP</a:t>
            </a:r>
            <a:r>
              <a:rPr lang="en-US" sz="2000" b="1" dirty="0"/>
              <a:t> </a:t>
            </a:r>
            <a:r>
              <a:rPr lang="en-US" sz="2000" b="1" dirty="0" smtClean="0"/>
              <a:t>cell</a:t>
            </a:r>
            <a:endParaRPr lang="en-US" sz="2000" b="1" dirty="0"/>
          </a:p>
        </p:txBody>
      </p:sp>
      <p:pic>
        <p:nvPicPr>
          <p:cNvPr id="7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28670"/>
            <a:ext cx="3696881" cy="5595958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357165"/>
            <a:ext cx="8509000" cy="400110"/>
          </a:xfrm>
          <a:noFill/>
          <a:ln/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000" b="1" dirty="0" smtClean="0"/>
              <a:t>Activity </a:t>
            </a:r>
            <a:r>
              <a:rPr lang="en-US" sz="2000" b="1" dirty="0"/>
              <a:t>of </a:t>
            </a:r>
            <a:r>
              <a:rPr lang="en-US" sz="2000" b="1" dirty="0" err="1"/>
              <a:t>caspases</a:t>
            </a:r>
            <a:r>
              <a:rPr lang="en-US" sz="2000" b="1" dirty="0"/>
              <a:t> 3 and </a:t>
            </a:r>
            <a:r>
              <a:rPr lang="en-US" sz="2000" b="1" dirty="0" smtClean="0"/>
              <a:t>7</a:t>
            </a:r>
            <a:endParaRPr lang="en-US" sz="2000" b="1" dirty="0"/>
          </a:p>
        </p:txBody>
      </p:sp>
      <p:pic>
        <p:nvPicPr>
          <p:cNvPr id="7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00174"/>
            <a:ext cx="4987636" cy="4840941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857231"/>
            <a:ext cx="8072494" cy="400110"/>
          </a:xfrm>
          <a:noFill/>
          <a:ln/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/>
              <a:t>Confocal</a:t>
            </a:r>
            <a:r>
              <a:rPr lang="en-US" sz="2000" b="1" dirty="0"/>
              <a:t> microscopy of ARP2 fusion protein expressed in CHO cells.</a:t>
            </a:r>
          </a:p>
        </p:txBody>
      </p:sp>
      <p:pic>
        <p:nvPicPr>
          <p:cNvPr id="6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142984"/>
            <a:ext cx="2833707" cy="5500726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571479"/>
            <a:ext cx="8509000" cy="400110"/>
          </a:xfrm>
          <a:noFill/>
          <a:ln/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000" b="1" dirty="0" err="1" smtClean="0"/>
              <a:t>Confocal</a:t>
            </a:r>
            <a:r>
              <a:rPr lang="en-US" sz="2000" b="1" dirty="0" smtClean="0"/>
              <a:t> </a:t>
            </a:r>
            <a:r>
              <a:rPr lang="en-US" sz="2000" b="1" dirty="0"/>
              <a:t>microscopy of ARP2 fusion protein expressed in CHO cells.</a:t>
            </a:r>
          </a:p>
        </p:txBody>
      </p:sp>
      <p:pic>
        <p:nvPicPr>
          <p:cNvPr id="7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142984"/>
            <a:ext cx="6181259" cy="473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 rot="10800000" flipV="1">
            <a:off x="5784850" y="3787775"/>
            <a:ext cx="3036888" cy="708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>
                <a:solidFill>
                  <a:srgbClr val="0066FF"/>
                </a:solidFill>
              </a:rPr>
              <a:t>CETP     </a:t>
            </a: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>
                <a:solidFill>
                  <a:srgbClr val="000000"/>
                </a:solidFill>
              </a:rPr>
              <a:t>Lipid Transfer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5792788" y="4645025"/>
            <a:ext cx="3308350" cy="338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268413"/>
            <a:ext cx="4376737" cy="16525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141663"/>
            <a:ext cx="4124325" cy="19002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 rot="19380000">
            <a:off x="2873375" y="4332288"/>
            <a:ext cx="577850" cy="336550"/>
          </a:xfrm>
          <a:prstGeom prst="rect">
            <a:avLst/>
          </a:prstGeom>
          <a:noFill/>
          <a:ln w="3168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792788" y="1196975"/>
            <a:ext cx="3024187" cy="119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>
                <a:solidFill>
                  <a:srgbClr val="0066FF"/>
                </a:solidFill>
              </a:rPr>
              <a:t>Bactericidal/permeability increasing protein (BPI)</a:t>
            </a:r>
          </a:p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>
                <a:solidFill>
                  <a:srgbClr val="000000"/>
                </a:solidFill>
              </a:rPr>
              <a:t>Union to     lipopolisacharides (LPS)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604250" y="6491288"/>
            <a:ext cx="539750" cy="366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795963" y="4673600"/>
            <a:ext cx="981075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MX" sz="1600" b="1">
                <a:solidFill>
                  <a:srgbClr val="0066FF"/>
                </a:solidFill>
              </a:rPr>
              <a:t>CETPI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MX" sz="1600" b="1">
              <a:solidFill>
                <a:srgbClr val="0066FF"/>
              </a:solidFill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848350" y="5013325"/>
            <a:ext cx="2555875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>
                <a:solidFill>
                  <a:srgbClr val="000000"/>
                </a:solidFill>
              </a:rPr>
              <a:t>Union to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600" b="1">
                <a:solidFill>
                  <a:srgbClr val="000000"/>
                </a:solidFill>
              </a:rPr>
              <a:t>lipopolisacharides (LPS)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47675" y="6329363"/>
            <a:ext cx="184150" cy="3667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60350"/>
            <a:ext cx="625475" cy="647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cardiac sodium-calcium exchan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6686568" cy="29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928794" y="1643050"/>
            <a:ext cx="576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Plasma </a:t>
            </a:r>
            <a:r>
              <a:rPr lang="es-MX" sz="2000" b="1" dirty="0" err="1" smtClean="0"/>
              <a:t>membrane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calcium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extrusion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mechanisms</a:t>
            </a:r>
            <a:endParaRPr lang="es-MX" sz="2000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para LNCAP cell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00306"/>
            <a:ext cx="4348809" cy="360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500298" y="928670"/>
            <a:ext cx="4149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/>
              <a:t>Androgen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independent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LNCaP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Cells</a:t>
            </a:r>
            <a:r>
              <a:rPr lang="es-MX" sz="2000" b="1" dirty="0" smtClean="0"/>
              <a:t> </a:t>
            </a:r>
          </a:p>
        </p:txBody>
      </p:sp>
      <p:pic>
        <p:nvPicPr>
          <p:cNvPr id="7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500034" y="1500174"/>
            <a:ext cx="8604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Induction to apoptosis by elimination of serum (starvation).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Activation of a non-selective </a:t>
            </a:r>
            <a:r>
              <a:rPr lang="en-US" dirty="0" err="1" smtClean="0"/>
              <a:t>cation</a:t>
            </a:r>
            <a:r>
              <a:rPr lang="en-US" dirty="0" smtClean="0"/>
              <a:t> channel permeable to Ca2+ and conductance of 23pS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7270"/>
          <a:stretch/>
        </p:blipFill>
        <p:spPr bwMode="auto">
          <a:xfrm>
            <a:off x="1285852" y="1643050"/>
            <a:ext cx="6588743" cy="480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57554" y="1000108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Cloning of </a:t>
            </a:r>
            <a:r>
              <a:rPr lang="en-US" sz="2000" b="1" i="1" dirty="0" smtClean="0"/>
              <a:t>arp1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arp2</a:t>
            </a:r>
            <a:endParaRPr lang="es-MX" sz="2000" b="1" i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505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071678"/>
            <a:ext cx="7282595" cy="385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43042" y="1214422"/>
            <a:ext cx="735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Apoptosis </a:t>
            </a:r>
            <a:r>
              <a:rPr lang="es-MX" sz="2000" b="1" dirty="0" err="1" smtClean="0"/>
              <a:t>regulator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protein</a:t>
            </a:r>
            <a:r>
              <a:rPr lang="es-MX" sz="2000" b="1" dirty="0" smtClean="0"/>
              <a:t> (ARP2) </a:t>
            </a:r>
            <a:r>
              <a:rPr lang="es-MX" sz="2000" b="1" dirty="0" err="1" smtClean="0"/>
              <a:t>aminoacid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sequence</a:t>
            </a:r>
            <a:endParaRPr lang="es-MX" sz="2000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643042" y="5572140"/>
            <a:ext cx="95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437 </a:t>
            </a:r>
            <a:r>
              <a:rPr lang="es-MX" b="1" dirty="0" err="1" smtClean="0"/>
              <a:t>aa</a:t>
            </a:r>
            <a:endParaRPr lang="es-MX" b="1" dirty="0"/>
          </a:p>
        </p:txBody>
      </p:sp>
    </p:spTree>
    <p:extLst>
      <p:ext uri="{BB962C8B-B14F-4D97-AF65-F5344CB8AC3E}">
        <p14:creationId xmlns="" xmlns:p14="http://schemas.microsoft.com/office/powerpoint/2010/main" val="32619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189"/>
          <a:stretch/>
        </p:blipFill>
        <p:spPr bwMode="auto">
          <a:xfrm>
            <a:off x="-1561392" y="2071678"/>
            <a:ext cx="10705392" cy="647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43042" y="1000108"/>
            <a:ext cx="6215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smtClean="0"/>
              <a:t>Secondary structure prediction analysis and sequence             alignment for ARP2, ARP1, Prp8 and htrp3</a:t>
            </a:r>
            <a:endParaRPr lang="es-MX" sz="2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564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93" t="12500" r="8750" b="10118"/>
          <a:stretch/>
        </p:blipFill>
        <p:spPr bwMode="auto">
          <a:xfrm>
            <a:off x="857224" y="2214554"/>
            <a:ext cx="7508899" cy="38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 rot="10800000" flipV="1">
            <a:off x="1428728" y="1067392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Functional expression of arp2 mRNA in </a:t>
            </a:r>
            <a:r>
              <a:rPr lang="en-US" sz="2000" b="1" i="1" dirty="0" err="1" smtClean="0"/>
              <a:t>Xenopus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laevis</a:t>
            </a:r>
            <a:r>
              <a:rPr lang="en-US" sz="2000" b="1" i="1" dirty="0" smtClean="0"/>
              <a:t> </a:t>
            </a:r>
            <a:r>
              <a:rPr lang="en-US" sz="2000" b="1" dirty="0" err="1" smtClean="0"/>
              <a:t>oocytes</a:t>
            </a:r>
            <a:endParaRPr lang="es-MX" sz="2000" b="1" dirty="0"/>
          </a:p>
        </p:txBody>
      </p:sp>
      <p:pic>
        <p:nvPicPr>
          <p:cNvPr id="7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51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esultado de imagen para apoptosi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557216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TAPIA VIEYRA AND ARP2 200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72" t="16431" r="9420" b="7359"/>
          <a:stretch/>
        </p:blipFill>
        <p:spPr bwMode="auto">
          <a:xfrm>
            <a:off x="1857356" y="1857364"/>
            <a:ext cx="5783135" cy="40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5852" y="928670"/>
            <a:ext cx="692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Functional expression of arp2 mRNA in </a:t>
            </a:r>
            <a:r>
              <a:rPr lang="en-US" sz="2000" b="1" i="1" dirty="0" err="1" smtClean="0"/>
              <a:t>Xenopus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laevis</a:t>
            </a:r>
            <a:r>
              <a:rPr lang="en-US" sz="2000" b="1" i="1" dirty="0" smtClean="0"/>
              <a:t> </a:t>
            </a:r>
            <a:r>
              <a:rPr lang="en-US" sz="2000" b="1" dirty="0" err="1" smtClean="0"/>
              <a:t>oocytes</a:t>
            </a:r>
            <a:endParaRPr lang="es-MX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85786" y="6357958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 </a:t>
            </a:r>
          </a:p>
        </p:txBody>
      </p:sp>
      <p:pic>
        <p:nvPicPr>
          <p:cNvPr id="9" name="Picture 7" descr="Resultado de imagen para instituto de fisiologia cel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7779" y="142852"/>
            <a:ext cx="1186221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534961" cy="55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507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176</Words>
  <Application>Microsoft Office PowerPoint</Application>
  <PresentationFormat>Presentación en pantalla (4:3)</PresentationFormat>
  <Paragraphs>29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Descubrimiento de la Proteína ARP2 como una Molécula Determinante en la Muerte Celular de Células Tumorales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jmas</dc:creator>
  <cp:lastModifiedBy>jmas</cp:lastModifiedBy>
  <cp:revision>34</cp:revision>
  <dcterms:created xsi:type="dcterms:W3CDTF">2018-05-30T01:09:39Z</dcterms:created>
  <dcterms:modified xsi:type="dcterms:W3CDTF">2018-05-30T19:27:21Z</dcterms:modified>
</cp:coreProperties>
</file>