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9" r:id="rId2"/>
    <p:sldId id="358" r:id="rId3"/>
    <p:sldId id="391" r:id="rId4"/>
    <p:sldId id="330" r:id="rId5"/>
    <p:sldId id="388" r:id="rId6"/>
    <p:sldId id="389" r:id="rId7"/>
    <p:sldId id="390" r:id="rId8"/>
    <p:sldId id="308" r:id="rId9"/>
    <p:sldId id="357" r:id="rId10"/>
    <p:sldId id="382" r:id="rId11"/>
    <p:sldId id="406" r:id="rId12"/>
    <p:sldId id="392" r:id="rId13"/>
    <p:sldId id="407" r:id="rId14"/>
    <p:sldId id="408" r:id="rId15"/>
    <p:sldId id="395" r:id="rId16"/>
    <p:sldId id="397" r:id="rId17"/>
    <p:sldId id="398" r:id="rId18"/>
    <p:sldId id="399" r:id="rId19"/>
    <p:sldId id="400" r:id="rId20"/>
    <p:sldId id="402" r:id="rId21"/>
    <p:sldId id="403" r:id="rId22"/>
    <p:sldId id="404" r:id="rId23"/>
    <p:sldId id="405" r:id="rId24"/>
    <p:sldId id="387" r:id="rId25"/>
    <p:sldId id="316" r:id="rId2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1128" autoAdjust="0"/>
  </p:normalViewPr>
  <p:slideViewPr>
    <p:cSldViewPr snapToGrid="0">
      <p:cViewPr varScale="1">
        <p:scale>
          <a:sx n="94" d="100"/>
          <a:sy n="94" d="100"/>
        </p:scale>
        <p:origin x="1554"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6.emf"/><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5593E-F12A-4EBF-AE67-28071E801A0D}" type="datetimeFigureOut">
              <a:rPr lang="es-MX" smtClean="0"/>
              <a:t>30/05/2018</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4DC5A-897D-426D-8A18-5D30D5374AA4}" type="slidenum">
              <a:rPr lang="es-MX" smtClean="0"/>
              <a:t>‹Nº›</a:t>
            </a:fld>
            <a:endParaRPr lang="es-MX"/>
          </a:p>
        </p:txBody>
      </p:sp>
    </p:spTree>
    <p:extLst>
      <p:ext uri="{BB962C8B-B14F-4D97-AF65-F5344CB8AC3E}">
        <p14:creationId xmlns:p14="http://schemas.microsoft.com/office/powerpoint/2010/main" val="202402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ntiquecannabisbook.com/chap2B/China/Pen-Tsao.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33AE07-6B2B-42E1-8DCC-1AD09A6F029B}" type="slidenum">
              <a:rPr lang="en-US" altLang="es-MX"/>
              <a:pPr>
                <a:spcBef>
                  <a:spcPct val="0"/>
                </a:spcBef>
              </a:pPr>
              <a:t>2</a:t>
            </a:fld>
            <a:endParaRPr lang="en-US" altLang="es-MX"/>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n-ea"/>
                <a:cs typeface="+mn-cs"/>
              </a:rPr>
              <a:t>During centuries cannabis plants have been used for both medicinal and recreational uses as described</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u="none" strike="noStrike" kern="1200" baseline="0" dirty="0" smtClean="0">
                <a:solidFill>
                  <a:schemeClr val="tx1"/>
                </a:solidFill>
                <a:latin typeface="+mn-lt"/>
                <a:ea typeface="+mn-ea"/>
                <a:cs typeface="+mn-cs"/>
              </a:rPr>
              <a:t>in </a:t>
            </a:r>
            <a:r>
              <a:rPr lang="es-MX" sz="1200" b="0" i="0" u="none" strike="noStrike" kern="1200" baseline="0" dirty="0" err="1" smtClean="0">
                <a:solidFill>
                  <a:schemeClr val="tx1"/>
                </a:solidFill>
                <a:latin typeface="+mn-lt"/>
                <a:ea typeface="+mn-ea"/>
                <a:cs typeface="+mn-cs"/>
              </a:rPr>
              <a:t>Chinese</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Indian</a:t>
            </a:r>
            <a:r>
              <a:rPr lang="es-MX" sz="1200" b="0" i="0" u="none" strike="noStrike" kern="1200" baseline="0" dirty="0" smtClean="0">
                <a:solidFill>
                  <a:schemeClr val="tx1"/>
                </a:solidFill>
                <a:latin typeface="+mn-lt"/>
                <a:ea typeface="+mn-ea"/>
                <a:cs typeface="+mn-cs"/>
              </a:rPr>
              <a:t>, and </a:t>
            </a:r>
            <a:r>
              <a:rPr lang="es-MX" sz="1200" b="0" i="0" u="none" strike="noStrike" kern="1200" baseline="0" dirty="0" err="1" smtClean="0">
                <a:solidFill>
                  <a:schemeClr val="tx1"/>
                </a:solidFill>
                <a:latin typeface="+mn-lt"/>
                <a:ea typeface="+mn-ea"/>
                <a:cs typeface="+mn-cs"/>
              </a:rPr>
              <a:t>Arab</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pharmacopeias</a:t>
            </a:r>
            <a:r>
              <a:rPr lang="es-MX" sz="1200" b="0" i="0" u="none" strike="noStrike" kern="1200" baseline="0" dirty="0" smtClean="0">
                <a:solidFill>
                  <a:schemeClr val="tx1"/>
                </a:solidFill>
                <a:latin typeface="+mn-lt"/>
                <a:ea typeface="+mn-ea"/>
                <a:cs typeface="+mn-cs"/>
              </a:rPr>
              <a:t> [ 1 ]. </a:t>
            </a:r>
            <a:r>
              <a:rPr lang="es-MX" dirty="0" smtClean="0">
                <a:effectLst/>
              </a:rPr>
              <a:t>Página del Pen-</a:t>
            </a:r>
            <a:r>
              <a:rPr lang="es-MX" dirty="0" err="1" smtClean="0">
                <a:effectLst/>
              </a:rPr>
              <a:t>Ts’ao</a:t>
            </a:r>
            <a:r>
              <a:rPr lang="es-MX" dirty="0" smtClean="0">
                <a:effectLst/>
              </a:rPr>
              <a:t> </a:t>
            </a:r>
            <a:r>
              <a:rPr lang="es-MX" dirty="0" err="1" smtClean="0">
                <a:effectLst/>
              </a:rPr>
              <a:t>Ching</a:t>
            </a:r>
            <a:r>
              <a:rPr lang="es-MX" dirty="0" smtClean="0">
                <a:effectLst/>
              </a:rPr>
              <a:t> (Imagen: </a:t>
            </a:r>
            <a:r>
              <a:rPr lang="es-MX" sz="1200" kern="1200" dirty="0" smtClean="0">
                <a:solidFill>
                  <a:schemeClr val="tx1"/>
                </a:solidFill>
                <a:effectLst/>
                <a:latin typeface="+mn-lt"/>
                <a:ea typeface="+mn-ea"/>
                <a:cs typeface="+mn-cs"/>
                <a:hlinkClick r:id="rId3"/>
              </a:rPr>
              <a:t>http://antiquecannabisbook.com/chap2B/China/Pen-Tsao.htm</a:t>
            </a:r>
            <a:r>
              <a:rPr lang="es-MX" dirty="0" smtClean="0">
                <a:effectLst/>
              </a:rPr>
              <a:t>)</a:t>
            </a:r>
          </a:p>
          <a:p>
            <a:r>
              <a:rPr lang="en-US" b="1" dirty="0" smtClean="0"/>
              <a:t>TRANSLATION: </a:t>
            </a:r>
            <a:br>
              <a:rPr lang="en-US" b="1" dirty="0" smtClean="0"/>
            </a:br>
            <a:r>
              <a:rPr lang="en-US" b="1" dirty="0" smtClean="0"/>
              <a:t>Column 5 (right most column) </a:t>
            </a:r>
            <a:r>
              <a:rPr lang="en-US" dirty="0" smtClean="0"/>
              <a:t/>
            </a:r>
            <a:br>
              <a:rPr lang="en-US" dirty="0" smtClean="0"/>
            </a:br>
            <a:r>
              <a:rPr lang="en-US" dirty="0" smtClean="0"/>
              <a:t>[1,2] Medical Cannabis [4,5] is spicy when eaten [7-8] but has poison [9-13] good for the five organs, to bring the bodies Yin Yang into balance. </a:t>
            </a:r>
            <a:br>
              <a:rPr lang="en-US" dirty="0" smtClean="0"/>
            </a:br>
            <a:r>
              <a:rPr lang="en-US" dirty="0" smtClean="0"/>
              <a:t/>
            </a:r>
            <a:br>
              <a:rPr lang="en-US" dirty="0" smtClean="0"/>
            </a:br>
            <a:r>
              <a:rPr lang="en-US" b="1" dirty="0" smtClean="0"/>
              <a:t>Column 4 </a:t>
            </a:r>
            <a:r>
              <a:rPr lang="en-US" dirty="0" smtClean="0"/>
              <a:t/>
            </a:r>
            <a:br>
              <a:rPr lang="en-US" dirty="0" smtClean="0"/>
            </a:br>
            <a:r>
              <a:rPr lang="en-US" dirty="0" smtClean="0"/>
              <a:t>[1,2 ] Medical Cannabis [3,4] stop eating [4,5] let go [eat more] [9-12] you will see white ghosts [13] walking around [14-20] and eat long enough, you will know how to talk to the Gods. </a:t>
            </a:r>
            <a:br>
              <a:rPr lang="en-US" dirty="0" smtClean="0"/>
            </a:br>
            <a:r>
              <a:rPr lang="en-US" dirty="0" smtClean="0"/>
              <a:t/>
            </a:r>
            <a:br>
              <a:rPr lang="en-US" dirty="0" smtClean="0"/>
            </a:br>
            <a:r>
              <a:rPr lang="en-US" b="1" dirty="0" smtClean="0"/>
              <a:t>Column 3 </a:t>
            </a:r>
            <a:r>
              <a:rPr lang="en-US" dirty="0" smtClean="0"/>
              <a:t/>
            </a:r>
            <a:br>
              <a:rPr lang="en-US" dirty="0" smtClean="0"/>
            </a:br>
            <a:r>
              <a:rPr lang="en-US" dirty="0" smtClean="0"/>
              <a:t>Plant has grown and is good on July 7th, when plant can be picked. </a:t>
            </a:r>
            <a:br>
              <a:rPr lang="en-US" dirty="0" smtClean="0"/>
            </a:br>
            <a:r>
              <a:rPr lang="en-US" dirty="0" smtClean="0"/>
              <a:t>(Note: The hemp plant grows to maturity within 2 to 6 months, but usually in 4 months. Given the fact that planting season is probably (after winter) in February, this statement should actually translated as -- The plant should be picked just at the right time of maturity). </a:t>
            </a:r>
            <a:br>
              <a:rPr lang="en-US" dirty="0" smtClean="0"/>
            </a:br>
            <a:r>
              <a:rPr lang="en-US" dirty="0" smtClean="0"/>
              <a:t/>
            </a:r>
            <a:br>
              <a:rPr lang="en-US" dirty="0" smtClean="0"/>
            </a:br>
            <a:r>
              <a:rPr lang="en-US" b="1" dirty="0" smtClean="0"/>
              <a:t>Column 2 </a:t>
            </a:r>
            <a:r>
              <a:rPr lang="en-US" dirty="0" smtClean="0"/>
              <a:t/>
            </a:r>
            <a:br>
              <a:rPr lang="en-US" dirty="0" smtClean="0"/>
            </a:br>
            <a:r>
              <a:rPr lang="en-US" dirty="0" smtClean="0"/>
              <a:t>[1] Not a major drug, but it [2,3] tastes good [4] is not rough [5, 6,7] and is NOT poison [8] Can help many middle -- Helps much your energy, your whole body -- stops sweat (because of cold) and leaves the water from the body, urine </a:t>
            </a:r>
            <a:br>
              <a:rPr lang="en-US" dirty="0" smtClean="0"/>
            </a:br>
            <a:r>
              <a:rPr lang="en-US" dirty="0" smtClean="0"/>
              <a:t/>
            </a:r>
            <a:br>
              <a:rPr lang="en-US" dirty="0" smtClean="0"/>
            </a:br>
            <a:r>
              <a:rPr lang="en-US" b="1" dirty="0" smtClean="0"/>
              <a:t>Column 1 (left most) </a:t>
            </a:r>
            <a:r>
              <a:rPr lang="en-US" dirty="0" smtClean="0"/>
              <a:t/>
            </a:r>
            <a:br>
              <a:rPr lang="en-US" dirty="0" smtClean="0"/>
            </a:br>
            <a:r>
              <a:rPr lang="en-US" dirty="0" smtClean="0"/>
              <a:t>[1] Skin . . stomach . . . forever . . . women . . . with baby . . . long hair . . . can be . . . medicine . . time. </a:t>
            </a:r>
            <a:endParaRPr lang="en-GB" altLang="es-MX" dirty="0" smtClean="0">
              <a:latin typeface="Arial" panose="020B0604020202020204" pitchFamily="34" charset="0"/>
            </a:endParaRPr>
          </a:p>
        </p:txBody>
      </p:sp>
    </p:spTree>
    <p:extLst>
      <p:ext uri="{BB962C8B-B14F-4D97-AF65-F5344CB8AC3E}">
        <p14:creationId xmlns:p14="http://schemas.microsoft.com/office/powerpoint/2010/main" val="1420739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u="none" strike="noStrike" kern="1200" baseline="0" dirty="0" err="1" smtClean="0">
                <a:solidFill>
                  <a:schemeClr val="tx1"/>
                </a:solidFill>
                <a:latin typeface="+mn-lt"/>
                <a:ea typeface="+mn-ea"/>
                <a:cs typeface="+mn-cs"/>
              </a:rPr>
              <a:t>Overview</a:t>
            </a:r>
            <a:r>
              <a:rPr lang="es-MX" sz="1200" b="0" i="0" u="none" strike="noStrike" kern="1200" baseline="0" dirty="0" smtClean="0">
                <a:solidFill>
                  <a:schemeClr val="tx1"/>
                </a:solidFill>
                <a:latin typeface="+mn-lt"/>
                <a:ea typeface="+mn-ea"/>
                <a:cs typeface="+mn-cs"/>
              </a:rPr>
              <a:t> of </a:t>
            </a:r>
            <a:r>
              <a:rPr lang="es-MX" sz="1200" b="0" i="0" u="none" strike="noStrike" kern="1200" baseline="0" dirty="0" err="1" smtClean="0">
                <a:solidFill>
                  <a:schemeClr val="tx1"/>
                </a:solidFill>
                <a:latin typeface="+mn-lt"/>
                <a:ea typeface="+mn-ea"/>
                <a:cs typeface="+mn-cs"/>
              </a:rPr>
              <a:t>the</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localization</a:t>
            </a:r>
            <a:r>
              <a:rPr lang="es-MX" sz="1200" b="0" i="0" u="none" strike="noStrike" kern="1200" baseline="0" dirty="0" smtClean="0">
                <a:solidFill>
                  <a:schemeClr val="tx1"/>
                </a:solidFill>
                <a:latin typeface="+mn-lt"/>
                <a:ea typeface="+mn-ea"/>
                <a:cs typeface="+mn-cs"/>
              </a:rPr>
              <a:t> of </a:t>
            </a:r>
            <a:r>
              <a:rPr lang="es-MX" sz="1200" b="0" i="0" u="none" strike="noStrike" kern="1200" baseline="0" dirty="0" err="1" smtClean="0">
                <a:solidFill>
                  <a:schemeClr val="tx1"/>
                </a:solidFill>
                <a:latin typeface="+mn-lt"/>
                <a:ea typeface="+mn-ea"/>
                <a:cs typeface="+mn-cs"/>
              </a:rPr>
              <a:t>endocannabinoid</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system</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components</a:t>
            </a:r>
            <a:r>
              <a:rPr lang="en-US" sz="1200" b="0" i="0" u="none" strike="noStrike" kern="1200" baseline="0" dirty="0" smtClean="0">
                <a:solidFill>
                  <a:schemeClr val="tx1"/>
                </a:solidFill>
                <a:latin typeface="+mn-lt"/>
                <a:ea typeface="+mn-ea"/>
                <a:cs typeface="+mn-cs"/>
              </a:rPr>
              <a:t>at the synapse. Schematic of an inhibitory and excitatory terminal</a:t>
            </a:r>
          </a:p>
          <a:p>
            <a:r>
              <a:rPr lang="en-US" sz="1200" b="0" i="0" u="none" strike="noStrike" kern="1200" baseline="0" dirty="0" smtClean="0">
                <a:solidFill>
                  <a:schemeClr val="tx1"/>
                </a:solidFill>
                <a:latin typeface="+mn-lt"/>
                <a:ea typeface="+mn-ea"/>
                <a:cs typeface="+mn-cs"/>
              </a:rPr>
              <a:t>synapsing onto the dendritic shaft of a </a:t>
            </a:r>
            <a:r>
              <a:rPr lang="es-MX" sz="1200" b="0" i="0" u="none" strike="noStrike" kern="1200" baseline="0" dirty="0" err="1" smtClean="0">
                <a:solidFill>
                  <a:schemeClr val="tx1"/>
                </a:solidFill>
                <a:latin typeface="+mn-lt"/>
                <a:ea typeface="+mn-ea"/>
                <a:cs typeface="+mn-cs"/>
              </a:rPr>
              <a:t>representative</a:t>
            </a:r>
            <a:r>
              <a:rPr lang="es-MX" sz="1200" b="0" i="0" u="none" strike="noStrike" kern="1200" baseline="0" dirty="0" smtClean="0">
                <a:solidFill>
                  <a:schemeClr val="tx1"/>
                </a:solidFill>
                <a:latin typeface="+mn-lt"/>
                <a:ea typeface="+mn-ea"/>
                <a:cs typeface="+mn-cs"/>
              </a:rPr>
              <a:t> cortical principal </a:t>
            </a:r>
            <a:r>
              <a:rPr lang="es-MX" sz="1200" b="0" i="0" u="none" strike="noStrike" kern="1200" baseline="0" dirty="0" err="1" smtClean="0">
                <a:solidFill>
                  <a:schemeClr val="tx1"/>
                </a:solidFill>
                <a:latin typeface="+mn-lt"/>
                <a:ea typeface="+mn-ea"/>
                <a:cs typeface="+mn-cs"/>
              </a:rPr>
              <a:t>neuron</a:t>
            </a:r>
            <a:r>
              <a:rPr lang="es-MX"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increased number of CB1</a:t>
            </a:r>
          </a:p>
          <a:p>
            <a:r>
              <a:rPr lang="en-US" sz="1200" b="0" i="0" u="none" strike="noStrike" kern="1200" baseline="0" dirty="0" smtClean="0">
                <a:solidFill>
                  <a:schemeClr val="tx1"/>
                </a:solidFill>
                <a:latin typeface="+mn-lt"/>
                <a:ea typeface="+mn-ea"/>
                <a:cs typeface="+mn-cs"/>
              </a:rPr>
              <a:t>receptors on the CCK/GABA terminal represents the higher density of CB1 receptors found on these axon terminals.</a:t>
            </a:r>
          </a:p>
          <a:p>
            <a:r>
              <a:rPr lang="es-MX" sz="1200" b="0" i="0" u="none" strike="noStrike" kern="1200" baseline="0" dirty="0" smtClean="0">
                <a:solidFill>
                  <a:schemeClr val="tx1"/>
                </a:solidFill>
                <a:latin typeface="+mn-lt"/>
                <a:ea typeface="+mn-ea"/>
                <a:cs typeface="+mn-cs"/>
              </a:rPr>
              <a:t>AA, </a:t>
            </a:r>
            <a:r>
              <a:rPr lang="es-MX" sz="1200" b="0" i="0" u="none" strike="noStrike" kern="1200" baseline="0" dirty="0" err="1" smtClean="0">
                <a:solidFill>
                  <a:schemeClr val="tx1"/>
                </a:solidFill>
                <a:latin typeface="+mn-lt"/>
                <a:ea typeface="+mn-ea"/>
                <a:cs typeface="+mn-cs"/>
              </a:rPr>
              <a:t>arachidonic</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acid</a:t>
            </a:r>
            <a:r>
              <a:rPr lang="es-MX" sz="1200" b="0" i="0" u="none" strike="noStrike" kern="1200" baseline="0" dirty="0" smtClean="0">
                <a:solidFill>
                  <a:schemeClr val="tx1"/>
                </a:solidFill>
                <a:latin typeface="+mn-lt"/>
                <a:ea typeface="+mn-ea"/>
                <a:cs typeface="+mn-cs"/>
              </a:rPr>
              <a:t>; ABHD6, </a:t>
            </a:r>
            <a:r>
              <a:rPr lang="es-MX" sz="1200" b="0" i="0" u="none" strike="noStrike" kern="1200" baseline="0" dirty="0" err="1" smtClean="0">
                <a:solidFill>
                  <a:schemeClr val="tx1"/>
                </a:solidFill>
                <a:latin typeface="+mn-lt"/>
                <a:ea typeface="+mn-ea"/>
                <a:cs typeface="+mn-cs"/>
              </a:rPr>
              <a:t>alpha</a:t>
            </a:r>
            <a:r>
              <a:rPr lang="es-MX" sz="1200" b="0" i="0" u="none" strike="noStrike" kern="1200" baseline="0" dirty="0" smtClean="0">
                <a:solidFill>
                  <a:schemeClr val="tx1"/>
                </a:solidFill>
                <a:latin typeface="+mn-lt"/>
                <a:ea typeface="+mn-ea"/>
                <a:cs typeface="+mn-cs"/>
              </a:rPr>
              <a:t>/beta </a:t>
            </a:r>
            <a:r>
              <a:rPr lang="es-MX" sz="1200" b="0" i="0" u="none" strike="noStrike" kern="1200" baseline="0" dirty="0" err="1" smtClean="0">
                <a:solidFill>
                  <a:schemeClr val="tx1"/>
                </a:solidFill>
                <a:latin typeface="+mn-lt"/>
                <a:ea typeface="+mn-ea"/>
                <a:cs typeface="+mn-cs"/>
              </a:rPr>
              <a:t>domain-containing</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hydrolase</a:t>
            </a:r>
            <a:r>
              <a:rPr lang="es-MX" sz="1200" b="0" i="0" u="none" strike="noStrike" kern="1200" baseline="0" dirty="0" smtClean="0">
                <a:solidFill>
                  <a:schemeClr val="tx1"/>
                </a:solidFill>
                <a:latin typeface="+mn-lt"/>
                <a:ea typeface="+mn-ea"/>
                <a:cs typeface="+mn-cs"/>
              </a:rPr>
              <a:t> 6; 2-AG, 2-arachidonoyl </a:t>
            </a:r>
            <a:r>
              <a:rPr lang="es-MX" sz="1200" b="0" i="0" u="none" strike="noStrike" kern="1200" baseline="0" dirty="0" err="1" smtClean="0">
                <a:solidFill>
                  <a:schemeClr val="tx1"/>
                </a:solidFill>
                <a:latin typeface="+mn-lt"/>
                <a:ea typeface="+mn-ea"/>
                <a:cs typeface="+mn-cs"/>
              </a:rPr>
              <a:t>glycerol</a:t>
            </a:r>
            <a:r>
              <a:rPr lang="es-MX" sz="1200" b="0" i="0" u="none" strike="noStrike" kern="1200" baseline="0" dirty="0" smtClean="0">
                <a:solidFill>
                  <a:schemeClr val="tx1"/>
                </a:solidFill>
                <a:latin typeface="+mn-lt"/>
                <a:ea typeface="+mn-ea"/>
                <a:cs typeface="+mn-cs"/>
              </a:rPr>
              <a:t>;</a:t>
            </a:r>
          </a:p>
          <a:p>
            <a:r>
              <a:rPr lang="es-MX" sz="1200" b="0" i="0" u="none" strike="noStrike" kern="1200" baseline="0" dirty="0" smtClean="0">
                <a:solidFill>
                  <a:schemeClr val="tx1"/>
                </a:solidFill>
                <a:latin typeface="+mn-lt"/>
                <a:ea typeface="+mn-ea"/>
                <a:cs typeface="+mn-cs"/>
              </a:rPr>
              <a:t>ATP, </a:t>
            </a:r>
            <a:r>
              <a:rPr lang="es-MX" sz="1200" b="0" i="0" u="none" strike="noStrike" kern="1200" baseline="0" dirty="0" err="1" smtClean="0">
                <a:solidFill>
                  <a:schemeClr val="tx1"/>
                </a:solidFill>
                <a:latin typeface="+mn-lt"/>
                <a:ea typeface="+mn-ea"/>
                <a:cs typeface="+mn-cs"/>
              </a:rPr>
              <a:t>adenosine</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triphosphate</a:t>
            </a:r>
            <a:r>
              <a:rPr lang="es-MX" sz="1200" b="0" i="0" u="none" strike="noStrike" kern="1200" baseline="0" dirty="0" smtClean="0">
                <a:solidFill>
                  <a:schemeClr val="tx1"/>
                </a:solidFill>
                <a:latin typeface="+mn-lt"/>
                <a:ea typeface="+mn-ea"/>
                <a:cs typeface="+mn-cs"/>
              </a:rPr>
              <a:t>; CB1, CB1 </a:t>
            </a:r>
            <a:r>
              <a:rPr lang="es-MX" sz="1200" b="0" i="0" u="none" strike="noStrike" kern="1200" baseline="0" dirty="0" err="1" smtClean="0">
                <a:solidFill>
                  <a:schemeClr val="tx1"/>
                </a:solidFill>
                <a:latin typeface="+mn-lt"/>
                <a:ea typeface="+mn-ea"/>
                <a:cs typeface="+mn-cs"/>
              </a:rPr>
              <a:t>cannabinoid</a:t>
            </a:r>
            <a:r>
              <a:rPr lang="es-MX" sz="1200" b="0" i="0" u="none" strike="noStrike" kern="1200" baseline="0" dirty="0" smtClean="0">
                <a:solidFill>
                  <a:schemeClr val="tx1"/>
                </a:solidFill>
                <a:latin typeface="+mn-lt"/>
                <a:ea typeface="+mn-ea"/>
                <a:cs typeface="+mn-cs"/>
              </a:rPr>
              <a:t> receptor; CCK, </a:t>
            </a:r>
            <a:r>
              <a:rPr lang="es-MX" sz="1200" b="0" i="0" u="none" strike="noStrike" kern="1200" baseline="0" dirty="0" err="1" smtClean="0">
                <a:solidFill>
                  <a:schemeClr val="tx1"/>
                </a:solidFill>
                <a:latin typeface="+mn-lt"/>
                <a:ea typeface="+mn-ea"/>
                <a:cs typeface="+mn-cs"/>
              </a:rPr>
              <a:t>cholecystokinin</a:t>
            </a:r>
            <a:r>
              <a:rPr lang="es-MX" sz="1200" b="0" i="0" u="none" strike="noStrike" kern="1200" baseline="0" dirty="0" smtClean="0">
                <a:solidFill>
                  <a:schemeClr val="tx1"/>
                </a:solidFill>
                <a:latin typeface="+mn-lt"/>
                <a:ea typeface="+mn-ea"/>
                <a:cs typeface="+mn-cs"/>
              </a:rPr>
              <a:t>; COX-2, </a:t>
            </a:r>
            <a:r>
              <a:rPr lang="es-MX" sz="1200" b="0" i="0" u="none" strike="noStrike" kern="1200" baseline="0" dirty="0" err="1" smtClean="0">
                <a:solidFill>
                  <a:schemeClr val="tx1"/>
                </a:solidFill>
                <a:latin typeface="+mn-lt"/>
                <a:ea typeface="+mn-ea"/>
                <a:cs typeface="+mn-cs"/>
              </a:rPr>
              <a:t>cyclooxygenase</a:t>
            </a:r>
            <a:r>
              <a:rPr lang="es-MX" sz="1200" b="0" i="0" u="none" strike="noStrike" kern="1200" baseline="0" dirty="0" smtClean="0">
                <a:solidFill>
                  <a:schemeClr val="tx1"/>
                </a:solidFill>
                <a:latin typeface="+mn-lt"/>
                <a:ea typeface="+mn-ea"/>
                <a:cs typeface="+mn-cs"/>
              </a:rPr>
              <a:t>-</a:t>
            </a:r>
          </a:p>
          <a:p>
            <a:r>
              <a:rPr lang="es-MX" sz="1200" b="0" i="0" u="none" strike="noStrike" kern="1200" baseline="0" dirty="0" smtClean="0">
                <a:solidFill>
                  <a:schemeClr val="tx1"/>
                </a:solidFill>
                <a:latin typeface="+mn-lt"/>
                <a:ea typeface="+mn-ea"/>
                <a:cs typeface="+mn-cs"/>
              </a:rPr>
              <a:t>2; DAG, </a:t>
            </a:r>
            <a:r>
              <a:rPr lang="es-MX" sz="1200" b="0" i="0" u="none" strike="noStrike" kern="1200" baseline="0" dirty="0" err="1" smtClean="0">
                <a:solidFill>
                  <a:schemeClr val="tx1"/>
                </a:solidFill>
                <a:latin typeface="+mn-lt"/>
                <a:ea typeface="+mn-ea"/>
                <a:cs typeface="+mn-cs"/>
              </a:rPr>
              <a:t>diacylglycerol</a:t>
            </a:r>
            <a:r>
              <a:rPr lang="es-MX" sz="1200" b="0" i="0" u="none" strike="noStrike" kern="1200" baseline="0" dirty="0" smtClean="0">
                <a:solidFill>
                  <a:schemeClr val="tx1"/>
                </a:solidFill>
                <a:latin typeface="+mn-lt"/>
                <a:ea typeface="+mn-ea"/>
                <a:cs typeface="+mn-cs"/>
              </a:rPr>
              <a:t>; DAGL</a:t>
            </a:r>
            <a:r>
              <a:rPr lang="el-GR" sz="1200" b="0" i="0" u="none" strike="noStrike" kern="1200" baseline="0" dirty="0" smtClean="0">
                <a:solidFill>
                  <a:schemeClr val="tx1"/>
                </a:solidFill>
                <a:latin typeface="+mn-lt"/>
                <a:ea typeface="+mn-ea"/>
                <a:cs typeface="+mn-cs"/>
              </a:rPr>
              <a:t>α, </a:t>
            </a:r>
            <a:r>
              <a:rPr lang="es-MX" sz="1200" b="0" i="0" u="none" strike="noStrike" kern="1200" baseline="0" dirty="0" err="1" smtClean="0">
                <a:solidFill>
                  <a:schemeClr val="tx1"/>
                </a:solidFill>
                <a:latin typeface="+mn-lt"/>
                <a:ea typeface="+mn-ea"/>
                <a:cs typeface="+mn-cs"/>
              </a:rPr>
              <a:t>diacylglycerol</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lipase</a:t>
            </a:r>
            <a:r>
              <a:rPr lang="es-MX"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α; </a:t>
            </a:r>
            <a:r>
              <a:rPr lang="es-MX" sz="1200" b="0" i="0" u="none" strike="noStrike" kern="1200" baseline="0" dirty="0" smtClean="0">
                <a:solidFill>
                  <a:schemeClr val="tx1"/>
                </a:solidFill>
                <a:latin typeface="+mn-lt"/>
                <a:ea typeface="+mn-ea"/>
                <a:cs typeface="+mn-cs"/>
              </a:rPr>
              <a:t>GABA, </a:t>
            </a:r>
            <a:r>
              <a:rPr lang="el-GR" sz="1200" b="0" i="0" u="none" strike="noStrike" kern="1200" baseline="0" dirty="0" smtClean="0">
                <a:solidFill>
                  <a:schemeClr val="tx1"/>
                </a:solidFill>
                <a:latin typeface="+mn-lt"/>
                <a:ea typeface="+mn-ea"/>
                <a:cs typeface="+mn-cs"/>
              </a:rPr>
              <a:t>γ-</a:t>
            </a:r>
            <a:r>
              <a:rPr lang="es-MX" sz="1200" b="0" i="0" u="none" strike="noStrike" kern="1200" baseline="0" dirty="0" err="1" smtClean="0">
                <a:solidFill>
                  <a:schemeClr val="tx1"/>
                </a:solidFill>
                <a:latin typeface="+mn-lt"/>
                <a:ea typeface="+mn-ea"/>
                <a:cs typeface="+mn-cs"/>
              </a:rPr>
              <a:t>aminobutyric</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acid</a:t>
            </a:r>
            <a:r>
              <a:rPr lang="es-MX" sz="1200" b="0" i="0" u="none" strike="noStrike" kern="1200" baseline="0" dirty="0" smtClean="0">
                <a:solidFill>
                  <a:schemeClr val="tx1"/>
                </a:solidFill>
                <a:latin typeface="+mn-lt"/>
                <a:ea typeface="+mn-ea"/>
                <a:cs typeface="+mn-cs"/>
              </a:rPr>
              <a:t>; M1, M1 </a:t>
            </a:r>
            <a:r>
              <a:rPr lang="es-MX" sz="1200" b="0" i="0" u="none" strike="noStrike" kern="1200" baseline="0" dirty="0" err="1" smtClean="0">
                <a:solidFill>
                  <a:schemeClr val="tx1"/>
                </a:solidFill>
                <a:latin typeface="+mn-lt"/>
                <a:ea typeface="+mn-ea"/>
                <a:cs typeface="+mn-cs"/>
              </a:rPr>
              <a:t>muscarinic</a:t>
            </a:r>
            <a:r>
              <a:rPr lang="es-MX" sz="1200" b="0" i="0" u="none" strike="noStrike" kern="1200" baseline="0" dirty="0" smtClean="0">
                <a:solidFill>
                  <a:schemeClr val="tx1"/>
                </a:solidFill>
                <a:latin typeface="+mn-lt"/>
                <a:ea typeface="+mn-ea"/>
                <a:cs typeface="+mn-cs"/>
              </a:rPr>
              <a:t> receptor; MAGL, </a:t>
            </a:r>
            <a:r>
              <a:rPr lang="es-MX" sz="1200" b="0" i="0" u="none" strike="noStrike" kern="1200" baseline="0" dirty="0" err="1" smtClean="0">
                <a:solidFill>
                  <a:schemeClr val="tx1"/>
                </a:solidFill>
                <a:latin typeface="+mn-lt"/>
                <a:ea typeface="+mn-ea"/>
                <a:cs typeface="+mn-cs"/>
              </a:rPr>
              <a:t>monoacylglycerol</a:t>
            </a:r>
            <a:endParaRPr lang="es-MX" sz="1200" b="0" i="0" u="none" strike="noStrike" kern="1200" baseline="0" dirty="0" smtClean="0">
              <a:solidFill>
                <a:schemeClr val="tx1"/>
              </a:solidFill>
              <a:latin typeface="+mn-lt"/>
              <a:ea typeface="+mn-ea"/>
              <a:cs typeface="+mn-cs"/>
            </a:endParaRPr>
          </a:p>
          <a:p>
            <a:r>
              <a:rPr lang="es-MX" sz="1200" b="0" i="0" u="none" strike="noStrike" kern="1200" baseline="0" dirty="0" err="1" smtClean="0">
                <a:solidFill>
                  <a:schemeClr val="tx1"/>
                </a:solidFill>
                <a:latin typeface="+mn-lt"/>
                <a:ea typeface="+mn-ea"/>
                <a:cs typeface="+mn-cs"/>
              </a:rPr>
              <a:t>lipase</a:t>
            </a:r>
            <a:r>
              <a:rPr lang="es-MX" sz="1200" b="0" i="0" u="none" strike="noStrike" kern="1200" baseline="0" dirty="0" smtClean="0">
                <a:solidFill>
                  <a:schemeClr val="tx1"/>
                </a:solidFill>
                <a:latin typeface="+mn-lt"/>
                <a:ea typeface="+mn-ea"/>
                <a:cs typeface="+mn-cs"/>
              </a:rPr>
              <a:t>; mGluR5, </a:t>
            </a:r>
            <a:r>
              <a:rPr lang="es-MX" sz="1200" b="0" i="0" u="none" strike="noStrike" kern="1200" baseline="0" dirty="0" err="1" smtClean="0">
                <a:solidFill>
                  <a:schemeClr val="tx1"/>
                </a:solidFill>
                <a:latin typeface="+mn-lt"/>
                <a:ea typeface="+mn-ea"/>
                <a:cs typeface="+mn-cs"/>
              </a:rPr>
              <a:t>metabotropic</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glutamate</a:t>
            </a:r>
            <a:r>
              <a:rPr lang="es-MX" sz="1200" b="0" i="0" u="none" strike="noStrike" kern="1200" baseline="0" dirty="0" smtClean="0">
                <a:solidFill>
                  <a:schemeClr val="tx1"/>
                </a:solidFill>
                <a:latin typeface="+mn-lt"/>
                <a:ea typeface="+mn-ea"/>
                <a:cs typeface="+mn-cs"/>
              </a:rPr>
              <a:t> receptor 5; FAAH, </a:t>
            </a:r>
            <a:r>
              <a:rPr lang="es-MX" sz="1200" b="0" i="0" u="none" strike="noStrike" kern="1200" baseline="0" dirty="0" err="1" smtClean="0">
                <a:solidFill>
                  <a:schemeClr val="tx1"/>
                </a:solidFill>
                <a:latin typeface="+mn-lt"/>
                <a:ea typeface="+mn-ea"/>
                <a:cs typeface="+mn-cs"/>
              </a:rPr>
              <a:t>fatty</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acid</a:t>
            </a:r>
            <a:endParaRPr lang="es-MX" sz="1200" b="0" i="0" u="none" strike="noStrike" kern="1200" baseline="0" dirty="0" smtClean="0">
              <a:solidFill>
                <a:schemeClr val="tx1"/>
              </a:solidFill>
              <a:latin typeface="+mn-lt"/>
              <a:ea typeface="+mn-ea"/>
              <a:cs typeface="+mn-cs"/>
            </a:endParaRPr>
          </a:p>
          <a:p>
            <a:r>
              <a:rPr lang="es-MX" sz="1200" b="0" i="0" u="none" strike="noStrike" kern="1200" baseline="0" dirty="0" err="1" smtClean="0">
                <a:solidFill>
                  <a:schemeClr val="tx1"/>
                </a:solidFill>
                <a:latin typeface="+mn-lt"/>
                <a:ea typeface="+mn-ea"/>
                <a:cs typeface="+mn-cs"/>
              </a:rPr>
              <a:t>aminohydrolase</a:t>
            </a:r>
            <a:r>
              <a:rPr lang="es-MX" sz="1200" b="0" i="0" u="none" strike="noStrike" kern="1200" baseline="0" dirty="0" smtClean="0">
                <a:solidFill>
                  <a:schemeClr val="tx1"/>
                </a:solidFill>
                <a:latin typeface="+mn-lt"/>
                <a:ea typeface="+mn-ea"/>
                <a:cs typeface="+mn-cs"/>
              </a:rPr>
              <a:t>; NAPE-PLD, N-</a:t>
            </a:r>
            <a:r>
              <a:rPr lang="es-MX" sz="1200" b="0" i="0" u="none" strike="noStrike" kern="1200" baseline="0" dirty="0" err="1" smtClean="0">
                <a:solidFill>
                  <a:schemeClr val="tx1"/>
                </a:solidFill>
                <a:latin typeface="+mn-lt"/>
                <a:ea typeface="+mn-ea"/>
                <a:cs typeface="+mn-cs"/>
              </a:rPr>
              <a:t>arachidonoy</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phosphatidyl</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ethanolamine</a:t>
            </a:r>
            <a:r>
              <a:rPr lang="es-MX" sz="1200" b="0" i="0" u="none" strike="noStrike" kern="1200" baseline="0" dirty="0" smtClean="0">
                <a:solidFill>
                  <a:schemeClr val="tx1"/>
                </a:solidFill>
                <a:latin typeface="+mn-lt"/>
                <a:ea typeface="+mn-ea"/>
                <a:cs typeface="+mn-cs"/>
              </a:rPr>
              <a:t>-</a:t>
            </a:r>
          </a:p>
          <a:p>
            <a:r>
              <a:rPr lang="es-MX" sz="1200" b="0" i="0" u="none" strike="noStrike" kern="1200" baseline="0" dirty="0" err="1" smtClean="0">
                <a:solidFill>
                  <a:schemeClr val="tx1"/>
                </a:solidFill>
                <a:latin typeface="+mn-lt"/>
                <a:ea typeface="+mn-ea"/>
                <a:cs typeface="+mn-cs"/>
              </a:rPr>
              <a:t>preferring</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phospholipase</a:t>
            </a:r>
            <a:r>
              <a:rPr lang="es-MX" sz="1200" b="0" i="0" u="none" strike="noStrike" kern="1200" baseline="0" dirty="0" smtClean="0">
                <a:solidFill>
                  <a:schemeClr val="tx1"/>
                </a:solidFill>
                <a:latin typeface="+mn-lt"/>
                <a:ea typeface="+mn-ea"/>
                <a:cs typeface="+mn-cs"/>
              </a:rPr>
              <a:t> D; PGE2-GE, </a:t>
            </a:r>
            <a:r>
              <a:rPr lang="es-MX" sz="1200" b="0" i="0" u="none" strike="noStrike" kern="1200" baseline="0" dirty="0" err="1" smtClean="0">
                <a:solidFill>
                  <a:schemeClr val="tx1"/>
                </a:solidFill>
                <a:latin typeface="+mn-lt"/>
                <a:ea typeface="+mn-ea"/>
                <a:cs typeface="+mn-cs"/>
              </a:rPr>
              <a:t>prostaglandin</a:t>
            </a:r>
            <a:r>
              <a:rPr lang="es-MX" sz="1200" b="0" i="0" u="none" strike="noStrike" kern="1200" baseline="0" dirty="0" smtClean="0">
                <a:solidFill>
                  <a:schemeClr val="tx1"/>
                </a:solidFill>
                <a:latin typeface="+mn-lt"/>
                <a:ea typeface="+mn-ea"/>
                <a:cs typeface="+mn-cs"/>
              </a:rPr>
              <a:t> E2 glicerol </a:t>
            </a:r>
            <a:r>
              <a:rPr lang="es-MX" sz="1200" b="0" i="0" u="none" strike="noStrike" kern="1200" baseline="0" dirty="0" err="1" smtClean="0">
                <a:solidFill>
                  <a:schemeClr val="tx1"/>
                </a:solidFill>
                <a:latin typeface="+mn-lt"/>
                <a:ea typeface="+mn-ea"/>
                <a:cs typeface="+mn-cs"/>
              </a:rPr>
              <a:t>ester</a:t>
            </a:r>
            <a:r>
              <a:rPr lang="es-MX" sz="1200" b="0" i="0" u="none" strike="noStrike" kern="1200" baseline="0" dirty="0" smtClean="0">
                <a:solidFill>
                  <a:schemeClr val="tx1"/>
                </a:solidFill>
                <a:latin typeface="+mn-lt"/>
                <a:ea typeface="+mn-ea"/>
                <a:cs typeface="+mn-cs"/>
              </a:rPr>
              <a:t>; PIP2, </a:t>
            </a:r>
            <a:r>
              <a:rPr lang="es-MX" sz="1200" b="0" i="0" u="none" strike="noStrike" kern="1200" baseline="0" dirty="0" err="1" smtClean="0">
                <a:solidFill>
                  <a:schemeClr val="tx1"/>
                </a:solidFill>
                <a:latin typeface="+mn-lt"/>
                <a:ea typeface="+mn-ea"/>
                <a:cs typeface="+mn-cs"/>
              </a:rPr>
              <a:t>phosphatidyl</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inositol</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bisphosphate</a:t>
            </a:r>
            <a:r>
              <a:rPr lang="es-MX" sz="1200" b="0" i="0" u="none" strike="noStrike" kern="1200" baseline="0" dirty="0" smtClean="0">
                <a:solidFill>
                  <a:schemeClr val="tx1"/>
                </a:solidFill>
                <a:latin typeface="+mn-lt"/>
                <a:ea typeface="+mn-ea"/>
                <a:cs typeface="+mn-cs"/>
              </a:rPr>
              <a:t>;</a:t>
            </a:r>
          </a:p>
          <a:p>
            <a:r>
              <a:rPr lang="es-MX" sz="1200" b="0" i="0" u="none" strike="noStrike" kern="1200" baseline="0" dirty="0" smtClean="0">
                <a:solidFill>
                  <a:schemeClr val="tx1"/>
                </a:solidFill>
                <a:latin typeface="+mn-lt"/>
                <a:ea typeface="+mn-ea"/>
                <a:cs typeface="+mn-cs"/>
              </a:rPr>
              <a:t>PLC</a:t>
            </a:r>
            <a:r>
              <a:rPr lang="el-GR" sz="1200" b="0" i="0" u="none" strike="noStrike" kern="1200" baseline="0" dirty="0" smtClean="0">
                <a:solidFill>
                  <a:schemeClr val="tx1"/>
                </a:solidFill>
                <a:latin typeface="+mn-lt"/>
                <a:ea typeface="+mn-ea"/>
                <a:cs typeface="+mn-cs"/>
              </a:rPr>
              <a:t>β, </a:t>
            </a:r>
            <a:r>
              <a:rPr lang="es-MX" sz="1200" b="0" i="0" u="none" strike="noStrike" kern="1200" baseline="0" dirty="0" err="1" smtClean="0">
                <a:solidFill>
                  <a:schemeClr val="tx1"/>
                </a:solidFill>
                <a:latin typeface="+mn-lt"/>
                <a:ea typeface="+mn-ea"/>
                <a:cs typeface="+mn-cs"/>
              </a:rPr>
              <a:t>phospholipase</a:t>
            </a:r>
            <a:r>
              <a:rPr lang="es-MX" sz="1200" b="0" i="0" u="none" strike="noStrike" kern="1200" baseline="0" dirty="0" smtClean="0">
                <a:solidFill>
                  <a:schemeClr val="tx1"/>
                </a:solidFill>
                <a:latin typeface="+mn-lt"/>
                <a:ea typeface="+mn-ea"/>
                <a:cs typeface="+mn-cs"/>
              </a:rPr>
              <a:t> C </a:t>
            </a:r>
            <a:r>
              <a:rPr lang="el-GR" sz="1200" b="0" i="0" u="none" strike="noStrike" kern="1200" baseline="0" dirty="0" smtClean="0">
                <a:solidFill>
                  <a:schemeClr val="tx1"/>
                </a:solidFill>
                <a:latin typeface="+mn-lt"/>
                <a:ea typeface="+mn-ea"/>
                <a:cs typeface="+mn-cs"/>
              </a:rPr>
              <a:t>β.</a:t>
            </a:r>
            <a:endParaRPr lang="en-U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B934DC5A-897D-426D-8A18-5D30D5374AA4}" type="slidenum">
              <a:rPr lang="es-MX" smtClean="0"/>
              <a:t>19</a:t>
            </a:fld>
            <a:endParaRPr lang="es-MX"/>
          </a:p>
        </p:txBody>
      </p:sp>
    </p:spTree>
    <p:extLst>
      <p:ext uri="{BB962C8B-B14F-4D97-AF65-F5344CB8AC3E}">
        <p14:creationId xmlns:p14="http://schemas.microsoft.com/office/powerpoint/2010/main" val="4230460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Nivel sérico de </a:t>
            </a:r>
            <a:r>
              <a:rPr lang="es-MX" dirty="0" err="1" smtClean="0"/>
              <a:t>endocannabinoides</a:t>
            </a:r>
            <a:r>
              <a:rPr lang="es-MX" dirty="0" smtClean="0"/>
              <a:t> en mujeres con depresión mayor y</a:t>
            </a:r>
            <a:r>
              <a:rPr lang="es-MX" baseline="0" dirty="0" smtClean="0"/>
              <a:t> menor</a:t>
            </a:r>
            <a:endParaRPr lang="es-MX" dirty="0"/>
          </a:p>
        </p:txBody>
      </p:sp>
      <p:sp>
        <p:nvSpPr>
          <p:cNvPr id="4" name="Marcador de número de diapositiva 3"/>
          <p:cNvSpPr>
            <a:spLocks noGrp="1"/>
          </p:cNvSpPr>
          <p:nvPr>
            <p:ph type="sldNum" sz="quarter" idx="10"/>
          </p:nvPr>
        </p:nvSpPr>
        <p:spPr/>
        <p:txBody>
          <a:bodyPr/>
          <a:lstStyle/>
          <a:p>
            <a:fld id="{B934DC5A-897D-426D-8A18-5D30D5374AA4}" type="slidenum">
              <a:rPr lang="es-MX" smtClean="0"/>
              <a:t>20</a:t>
            </a:fld>
            <a:endParaRPr lang="es-MX"/>
          </a:p>
        </p:txBody>
      </p:sp>
    </p:spTree>
    <p:extLst>
      <p:ext uri="{BB962C8B-B14F-4D97-AF65-F5344CB8AC3E}">
        <p14:creationId xmlns:p14="http://schemas.microsoft.com/office/powerpoint/2010/main" val="1484798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u="none" strike="noStrike" kern="1200" baseline="0" dirty="0" err="1" smtClean="0">
                <a:solidFill>
                  <a:schemeClr val="tx1"/>
                </a:solidFill>
                <a:latin typeface="+mn-lt"/>
                <a:ea typeface="+mn-ea"/>
                <a:cs typeface="+mn-cs"/>
              </a:rPr>
              <a:t>Overview</a:t>
            </a:r>
            <a:r>
              <a:rPr lang="es-MX" sz="1200" b="0" i="0" u="none" strike="noStrike" kern="1200" baseline="0" dirty="0" smtClean="0">
                <a:solidFill>
                  <a:schemeClr val="tx1"/>
                </a:solidFill>
                <a:latin typeface="+mn-lt"/>
                <a:ea typeface="+mn-ea"/>
                <a:cs typeface="+mn-cs"/>
              </a:rPr>
              <a:t> of </a:t>
            </a:r>
            <a:r>
              <a:rPr lang="es-MX" sz="1200" b="0" i="0" u="none" strike="noStrike" kern="1200" baseline="0" dirty="0" err="1" smtClean="0">
                <a:solidFill>
                  <a:schemeClr val="tx1"/>
                </a:solidFill>
                <a:latin typeface="+mn-lt"/>
                <a:ea typeface="+mn-ea"/>
                <a:cs typeface="+mn-cs"/>
              </a:rPr>
              <a:t>the</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localization</a:t>
            </a:r>
            <a:r>
              <a:rPr lang="es-MX" sz="1200" b="0" i="0" u="none" strike="noStrike" kern="1200" baseline="0" dirty="0" smtClean="0">
                <a:solidFill>
                  <a:schemeClr val="tx1"/>
                </a:solidFill>
                <a:latin typeface="+mn-lt"/>
                <a:ea typeface="+mn-ea"/>
                <a:cs typeface="+mn-cs"/>
              </a:rPr>
              <a:t> of </a:t>
            </a:r>
            <a:r>
              <a:rPr lang="es-MX" sz="1200" b="0" i="0" u="none" strike="noStrike" kern="1200" baseline="0" dirty="0" err="1" smtClean="0">
                <a:solidFill>
                  <a:schemeClr val="tx1"/>
                </a:solidFill>
                <a:latin typeface="+mn-lt"/>
                <a:ea typeface="+mn-ea"/>
                <a:cs typeface="+mn-cs"/>
              </a:rPr>
              <a:t>endocannabinoid</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system</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components</a:t>
            </a:r>
            <a:r>
              <a:rPr lang="en-US" sz="1200" b="0" i="0" u="none" strike="noStrike" kern="1200" baseline="0" dirty="0" smtClean="0">
                <a:solidFill>
                  <a:schemeClr val="tx1"/>
                </a:solidFill>
                <a:latin typeface="+mn-lt"/>
                <a:ea typeface="+mn-ea"/>
                <a:cs typeface="+mn-cs"/>
              </a:rPr>
              <a:t>at the synapse. Schematic of an inhibitory and excitatory terminal</a:t>
            </a:r>
          </a:p>
          <a:p>
            <a:r>
              <a:rPr lang="en-US" sz="1200" b="0" i="0" u="none" strike="noStrike" kern="1200" baseline="0" dirty="0" smtClean="0">
                <a:solidFill>
                  <a:schemeClr val="tx1"/>
                </a:solidFill>
                <a:latin typeface="+mn-lt"/>
                <a:ea typeface="+mn-ea"/>
                <a:cs typeface="+mn-cs"/>
              </a:rPr>
              <a:t>synapsing onto the dendritic shaft of a </a:t>
            </a:r>
            <a:r>
              <a:rPr lang="es-MX" sz="1200" b="0" i="0" u="none" strike="noStrike" kern="1200" baseline="0" dirty="0" err="1" smtClean="0">
                <a:solidFill>
                  <a:schemeClr val="tx1"/>
                </a:solidFill>
                <a:latin typeface="+mn-lt"/>
                <a:ea typeface="+mn-ea"/>
                <a:cs typeface="+mn-cs"/>
              </a:rPr>
              <a:t>representative</a:t>
            </a:r>
            <a:r>
              <a:rPr lang="es-MX" sz="1200" b="0" i="0" u="none" strike="noStrike" kern="1200" baseline="0" dirty="0" smtClean="0">
                <a:solidFill>
                  <a:schemeClr val="tx1"/>
                </a:solidFill>
                <a:latin typeface="+mn-lt"/>
                <a:ea typeface="+mn-ea"/>
                <a:cs typeface="+mn-cs"/>
              </a:rPr>
              <a:t> cortical principal </a:t>
            </a:r>
            <a:r>
              <a:rPr lang="es-MX" sz="1200" b="0" i="0" u="none" strike="noStrike" kern="1200" baseline="0" dirty="0" err="1" smtClean="0">
                <a:solidFill>
                  <a:schemeClr val="tx1"/>
                </a:solidFill>
                <a:latin typeface="+mn-lt"/>
                <a:ea typeface="+mn-ea"/>
                <a:cs typeface="+mn-cs"/>
              </a:rPr>
              <a:t>neuron</a:t>
            </a:r>
            <a:r>
              <a:rPr lang="es-MX"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increased number of CB1</a:t>
            </a:r>
          </a:p>
          <a:p>
            <a:r>
              <a:rPr lang="en-US" sz="1200" b="0" i="0" u="none" strike="noStrike" kern="1200" baseline="0" dirty="0" smtClean="0">
                <a:solidFill>
                  <a:schemeClr val="tx1"/>
                </a:solidFill>
                <a:latin typeface="+mn-lt"/>
                <a:ea typeface="+mn-ea"/>
                <a:cs typeface="+mn-cs"/>
              </a:rPr>
              <a:t>receptors on the CCK/GABA terminal represents the higher density of CB1 receptors found on these axon terminals.</a:t>
            </a:r>
          </a:p>
          <a:p>
            <a:r>
              <a:rPr lang="es-MX" sz="1200" b="0" i="0" u="none" strike="noStrike" kern="1200" baseline="0" dirty="0" smtClean="0">
                <a:solidFill>
                  <a:schemeClr val="tx1"/>
                </a:solidFill>
                <a:latin typeface="+mn-lt"/>
                <a:ea typeface="+mn-ea"/>
                <a:cs typeface="+mn-cs"/>
              </a:rPr>
              <a:t>AA, </a:t>
            </a:r>
            <a:r>
              <a:rPr lang="es-MX" sz="1200" b="0" i="0" u="none" strike="noStrike" kern="1200" baseline="0" dirty="0" err="1" smtClean="0">
                <a:solidFill>
                  <a:schemeClr val="tx1"/>
                </a:solidFill>
                <a:latin typeface="+mn-lt"/>
                <a:ea typeface="+mn-ea"/>
                <a:cs typeface="+mn-cs"/>
              </a:rPr>
              <a:t>arachidonic</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acid</a:t>
            </a:r>
            <a:r>
              <a:rPr lang="es-MX" sz="1200" b="0" i="0" u="none" strike="noStrike" kern="1200" baseline="0" dirty="0" smtClean="0">
                <a:solidFill>
                  <a:schemeClr val="tx1"/>
                </a:solidFill>
                <a:latin typeface="+mn-lt"/>
                <a:ea typeface="+mn-ea"/>
                <a:cs typeface="+mn-cs"/>
              </a:rPr>
              <a:t>; ABHD6, </a:t>
            </a:r>
            <a:r>
              <a:rPr lang="es-MX" sz="1200" b="0" i="0" u="none" strike="noStrike" kern="1200" baseline="0" dirty="0" err="1" smtClean="0">
                <a:solidFill>
                  <a:schemeClr val="tx1"/>
                </a:solidFill>
                <a:latin typeface="+mn-lt"/>
                <a:ea typeface="+mn-ea"/>
                <a:cs typeface="+mn-cs"/>
              </a:rPr>
              <a:t>alpha</a:t>
            </a:r>
            <a:r>
              <a:rPr lang="es-MX" sz="1200" b="0" i="0" u="none" strike="noStrike" kern="1200" baseline="0" dirty="0" smtClean="0">
                <a:solidFill>
                  <a:schemeClr val="tx1"/>
                </a:solidFill>
                <a:latin typeface="+mn-lt"/>
                <a:ea typeface="+mn-ea"/>
                <a:cs typeface="+mn-cs"/>
              </a:rPr>
              <a:t>/beta </a:t>
            </a:r>
            <a:r>
              <a:rPr lang="es-MX" sz="1200" b="0" i="0" u="none" strike="noStrike" kern="1200" baseline="0" dirty="0" err="1" smtClean="0">
                <a:solidFill>
                  <a:schemeClr val="tx1"/>
                </a:solidFill>
                <a:latin typeface="+mn-lt"/>
                <a:ea typeface="+mn-ea"/>
                <a:cs typeface="+mn-cs"/>
              </a:rPr>
              <a:t>domain-containing</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hydrolase</a:t>
            </a:r>
            <a:r>
              <a:rPr lang="es-MX" sz="1200" b="0" i="0" u="none" strike="noStrike" kern="1200" baseline="0" dirty="0" smtClean="0">
                <a:solidFill>
                  <a:schemeClr val="tx1"/>
                </a:solidFill>
                <a:latin typeface="+mn-lt"/>
                <a:ea typeface="+mn-ea"/>
                <a:cs typeface="+mn-cs"/>
              </a:rPr>
              <a:t> 6; 2-AG, 2-arachidonoyl </a:t>
            </a:r>
            <a:r>
              <a:rPr lang="es-MX" sz="1200" b="0" i="0" u="none" strike="noStrike" kern="1200" baseline="0" dirty="0" err="1" smtClean="0">
                <a:solidFill>
                  <a:schemeClr val="tx1"/>
                </a:solidFill>
                <a:latin typeface="+mn-lt"/>
                <a:ea typeface="+mn-ea"/>
                <a:cs typeface="+mn-cs"/>
              </a:rPr>
              <a:t>glycerol</a:t>
            </a:r>
            <a:r>
              <a:rPr lang="es-MX" sz="1200" b="0" i="0" u="none" strike="noStrike" kern="1200" baseline="0" dirty="0" smtClean="0">
                <a:solidFill>
                  <a:schemeClr val="tx1"/>
                </a:solidFill>
                <a:latin typeface="+mn-lt"/>
                <a:ea typeface="+mn-ea"/>
                <a:cs typeface="+mn-cs"/>
              </a:rPr>
              <a:t>;</a:t>
            </a:r>
          </a:p>
          <a:p>
            <a:r>
              <a:rPr lang="es-MX" sz="1200" b="0" i="0" u="none" strike="noStrike" kern="1200" baseline="0" dirty="0" smtClean="0">
                <a:solidFill>
                  <a:schemeClr val="tx1"/>
                </a:solidFill>
                <a:latin typeface="+mn-lt"/>
                <a:ea typeface="+mn-ea"/>
                <a:cs typeface="+mn-cs"/>
              </a:rPr>
              <a:t>ATP, </a:t>
            </a:r>
            <a:r>
              <a:rPr lang="es-MX" sz="1200" b="0" i="0" u="none" strike="noStrike" kern="1200" baseline="0" dirty="0" err="1" smtClean="0">
                <a:solidFill>
                  <a:schemeClr val="tx1"/>
                </a:solidFill>
                <a:latin typeface="+mn-lt"/>
                <a:ea typeface="+mn-ea"/>
                <a:cs typeface="+mn-cs"/>
              </a:rPr>
              <a:t>adenosine</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triphosphate</a:t>
            </a:r>
            <a:r>
              <a:rPr lang="es-MX" sz="1200" b="0" i="0" u="none" strike="noStrike" kern="1200" baseline="0" dirty="0" smtClean="0">
                <a:solidFill>
                  <a:schemeClr val="tx1"/>
                </a:solidFill>
                <a:latin typeface="+mn-lt"/>
                <a:ea typeface="+mn-ea"/>
                <a:cs typeface="+mn-cs"/>
              </a:rPr>
              <a:t>; CB1, CB1 </a:t>
            </a:r>
            <a:r>
              <a:rPr lang="es-MX" sz="1200" b="0" i="0" u="none" strike="noStrike" kern="1200" baseline="0" dirty="0" err="1" smtClean="0">
                <a:solidFill>
                  <a:schemeClr val="tx1"/>
                </a:solidFill>
                <a:latin typeface="+mn-lt"/>
                <a:ea typeface="+mn-ea"/>
                <a:cs typeface="+mn-cs"/>
              </a:rPr>
              <a:t>cannabinoid</a:t>
            </a:r>
            <a:r>
              <a:rPr lang="es-MX" sz="1200" b="0" i="0" u="none" strike="noStrike" kern="1200" baseline="0" dirty="0" smtClean="0">
                <a:solidFill>
                  <a:schemeClr val="tx1"/>
                </a:solidFill>
                <a:latin typeface="+mn-lt"/>
                <a:ea typeface="+mn-ea"/>
                <a:cs typeface="+mn-cs"/>
              </a:rPr>
              <a:t> receptor; CCK, </a:t>
            </a:r>
            <a:r>
              <a:rPr lang="es-MX" sz="1200" b="0" i="0" u="none" strike="noStrike" kern="1200" baseline="0" dirty="0" err="1" smtClean="0">
                <a:solidFill>
                  <a:schemeClr val="tx1"/>
                </a:solidFill>
                <a:latin typeface="+mn-lt"/>
                <a:ea typeface="+mn-ea"/>
                <a:cs typeface="+mn-cs"/>
              </a:rPr>
              <a:t>cholecystokinin</a:t>
            </a:r>
            <a:r>
              <a:rPr lang="es-MX" sz="1200" b="0" i="0" u="none" strike="noStrike" kern="1200" baseline="0" dirty="0" smtClean="0">
                <a:solidFill>
                  <a:schemeClr val="tx1"/>
                </a:solidFill>
                <a:latin typeface="+mn-lt"/>
                <a:ea typeface="+mn-ea"/>
                <a:cs typeface="+mn-cs"/>
              </a:rPr>
              <a:t>; COX-2, </a:t>
            </a:r>
            <a:r>
              <a:rPr lang="es-MX" sz="1200" b="0" i="0" u="none" strike="noStrike" kern="1200" baseline="0" dirty="0" err="1" smtClean="0">
                <a:solidFill>
                  <a:schemeClr val="tx1"/>
                </a:solidFill>
                <a:latin typeface="+mn-lt"/>
                <a:ea typeface="+mn-ea"/>
                <a:cs typeface="+mn-cs"/>
              </a:rPr>
              <a:t>cyclooxygenase</a:t>
            </a:r>
            <a:r>
              <a:rPr lang="es-MX" sz="1200" b="0" i="0" u="none" strike="noStrike" kern="1200" baseline="0" dirty="0" smtClean="0">
                <a:solidFill>
                  <a:schemeClr val="tx1"/>
                </a:solidFill>
                <a:latin typeface="+mn-lt"/>
                <a:ea typeface="+mn-ea"/>
                <a:cs typeface="+mn-cs"/>
              </a:rPr>
              <a:t>-</a:t>
            </a:r>
          </a:p>
          <a:p>
            <a:r>
              <a:rPr lang="es-MX" sz="1200" b="0" i="0" u="none" strike="noStrike" kern="1200" baseline="0" dirty="0" smtClean="0">
                <a:solidFill>
                  <a:schemeClr val="tx1"/>
                </a:solidFill>
                <a:latin typeface="+mn-lt"/>
                <a:ea typeface="+mn-ea"/>
                <a:cs typeface="+mn-cs"/>
              </a:rPr>
              <a:t>2; DAG, </a:t>
            </a:r>
            <a:r>
              <a:rPr lang="es-MX" sz="1200" b="0" i="0" u="none" strike="noStrike" kern="1200" baseline="0" dirty="0" err="1" smtClean="0">
                <a:solidFill>
                  <a:schemeClr val="tx1"/>
                </a:solidFill>
                <a:latin typeface="+mn-lt"/>
                <a:ea typeface="+mn-ea"/>
                <a:cs typeface="+mn-cs"/>
              </a:rPr>
              <a:t>diacylglycerol</a:t>
            </a:r>
            <a:r>
              <a:rPr lang="es-MX" sz="1200" b="0" i="0" u="none" strike="noStrike" kern="1200" baseline="0" dirty="0" smtClean="0">
                <a:solidFill>
                  <a:schemeClr val="tx1"/>
                </a:solidFill>
                <a:latin typeface="+mn-lt"/>
                <a:ea typeface="+mn-ea"/>
                <a:cs typeface="+mn-cs"/>
              </a:rPr>
              <a:t>; DAGL</a:t>
            </a:r>
            <a:r>
              <a:rPr lang="el-GR" sz="1200" b="0" i="0" u="none" strike="noStrike" kern="1200" baseline="0" dirty="0" smtClean="0">
                <a:solidFill>
                  <a:schemeClr val="tx1"/>
                </a:solidFill>
                <a:latin typeface="+mn-lt"/>
                <a:ea typeface="+mn-ea"/>
                <a:cs typeface="+mn-cs"/>
              </a:rPr>
              <a:t>α, </a:t>
            </a:r>
            <a:r>
              <a:rPr lang="es-MX" sz="1200" b="0" i="0" u="none" strike="noStrike" kern="1200" baseline="0" dirty="0" err="1" smtClean="0">
                <a:solidFill>
                  <a:schemeClr val="tx1"/>
                </a:solidFill>
                <a:latin typeface="+mn-lt"/>
                <a:ea typeface="+mn-ea"/>
                <a:cs typeface="+mn-cs"/>
              </a:rPr>
              <a:t>diacylglycerol</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lipase</a:t>
            </a:r>
            <a:r>
              <a:rPr lang="es-MX"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α; </a:t>
            </a:r>
            <a:r>
              <a:rPr lang="es-MX" sz="1200" b="0" i="0" u="none" strike="noStrike" kern="1200" baseline="0" dirty="0" smtClean="0">
                <a:solidFill>
                  <a:schemeClr val="tx1"/>
                </a:solidFill>
                <a:latin typeface="+mn-lt"/>
                <a:ea typeface="+mn-ea"/>
                <a:cs typeface="+mn-cs"/>
              </a:rPr>
              <a:t>GABA, </a:t>
            </a:r>
            <a:r>
              <a:rPr lang="el-GR" sz="1200" b="0" i="0" u="none" strike="noStrike" kern="1200" baseline="0" dirty="0" smtClean="0">
                <a:solidFill>
                  <a:schemeClr val="tx1"/>
                </a:solidFill>
                <a:latin typeface="+mn-lt"/>
                <a:ea typeface="+mn-ea"/>
                <a:cs typeface="+mn-cs"/>
              </a:rPr>
              <a:t>γ-</a:t>
            </a:r>
            <a:r>
              <a:rPr lang="es-MX" sz="1200" b="0" i="0" u="none" strike="noStrike" kern="1200" baseline="0" dirty="0" err="1" smtClean="0">
                <a:solidFill>
                  <a:schemeClr val="tx1"/>
                </a:solidFill>
                <a:latin typeface="+mn-lt"/>
                <a:ea typeface="+mn-ea"/>
                <a:cs typeface="+mn-cs"/>
              </a:rPr>
              <a:t>aminobutyric</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acid</a:t>
            </a:r>
            <a:r>
              <a:rPr lang="es-MX" sz="1200" b="0" i="0" u="none" strike="noStrike" kern="1200" baseline="0" dirty="0" smtClean="0">
                <a:solidFill>
                  <a:schemeClr val="tx1"/>
                </a:solidFill>
                <a:latin typeface="+mn-lt"/>
                <a:ea typeface="+mn-ea"/>
                <a:cs typeface="+mn-cs"/>
              </a:rPr>
              <a:t>; M1, M1 </a:t>
            </a:r>
            <a:r>
              <a:rPr lang="es-MX" sz="1200" b="0" i="0" u="none" strike="noStrike" kern="1200" baseline="0" dirty="0" err="1" smtClean="0">
                <a:solidFill>
                  <a:schemeClr val="tx1"/>
                </a:solidFill>
                <a:latin typeface="+mn-lt"/>
                <a:ea typeface="+mn-ea"/>
                <a:cs typeface="+mn-cs"/>
              </a:rPr>
              <a:t>muscarinic</a:t>
            </a:r>
            <a:r>
              <a:rPr lang="es-MX" sz="1200" b="0" i="0" u="none" strike="noStrike" kern="1200" baseline="0" dirty="0" smtClean="0">
                <a:solidFill>
                  <a:schemeClr val="tx1"/>
                </a:solidFill>
                <a:latin typeface="+mn-lt"/>
                <a:ea typeface="+mn-ea"/>
                <a:cs typeface="+mn-cs"/>
              </a:rPr>
              <a:t> receptor; MAGL, </a:t>
            </a:r>
            <a:r>
              <a:rPr lang="es-MX" sz="1200" b="0" i="0" u="none" strike="noStrike" kern="1200" baseline="0" dirty="0" err="1" smtClean="0">
                <a:solidFill>
                  <a:schemeClr val="tx1"/>
                </a:solidFill>
                <a:latin typeface="+mn-lt"/>
                <a:ea typeface="+mn-ea"/>
                <a:cs typeface="+mn-cs"/>
              </a:rPr>
              <a:t>monoacylglycerol</a:t>
            </a:r>
            <a:endParaRPr lang="es-MX" sz="1200" b="0" i="0" u="none" strike="noStrike" kern="1200" baseline="0" dirty="0" smtClean="0">
              <a:solidFill>
                <a:schemeClr val="tx1"/>
              </a:solidFill>
              <a:latin typeface="+mn-lt"/>
              <a:ea typeface="+mn-ea"/>
              <a:cs typeface="+mn-cs"/>
            </a:endParaRPr>
          </a:p>
          <a:p>
            <a:r>
              <a:rPr lang="es-MX" sz="1200" b="0" i="0" u="none" strike="noStrike" kern="1200" baseline="0" dirty="0" err="1" smtClean="0">
                <a:solidFill>
                  <a:schemeClr val="tx1"/>
                </a:solidFill>
                <a:latin typeface="+mn-lt"/>
                <a:ea typeface="+mn-ea"/>
                <a:cs typeface="+mn-cs"/>
              </a:rPr>
              <a:t>lipase</a:t>
            </a:r>
            <a:r>
              <a:rPr lang="es-MX" sz="1200" b="0" i="0" u="none" strike="noStrike" kern="1200" baseline="0" dirty="0" smtClean="0">
                <a:solidFill>
                  <a:schemeClr val="tx1"/>
                </a:solidFill>
                <a:latin typeface="+mn-lt"/>
                <a:ea typeface="+mn-ea"/>
                <a:cs typeface="+mn-cs"/>
              </a:rPr>
              <a:t>; mGluR5, </a:t>
            </a:r>
            <a:r>
              <a:rPr lang="es-MX" sz="1200" b="0" i="0" u="none" strike="noStrike" kern="1200" baseline="0" dirty="0" err="1" smtClean="0">
                <a:solidFill>
                  <a:schemeClr val="tx1"/>
                </a:solidFill>
                <a:latin typeface="+mn-lt"/>
                <a:ea typeface="+mn-ea"/>
                <a:cs typeface="+mn-cs"/>
              </a:rPr>
              <a:t>metabotropic</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glutamate</a:t>
            </a:r>
            <a:r>
              <a:rPr lang="es-MX" sz="1200" b="0" i="0" u="none" strike="noStrike" kern="1200" baseline="0" dirty="0" smtClean="0">
                <a:solidFill>
                  <a:schemeClr val="tx1"/>
                </a:solidFill>
                <a:latin typeface="+mn-lt"/>
                <a:ea typeface="+mn-ea"/>
                <a:cs typeface="+mn-cs"/>
              </a:rPr>
              <a:t> receptor 5; FAAH, </a:t>
            </a:r>
            <a:r>
              <a:rPr lang="es-MX" sz="1200" b="0" i="0" u="none" strike="noStrike" kern="1200" baseline="0" dirty="0" err="1" smtClean="0">
                <a:solidFill>
                  <a:schemeClr val="tx1"/>
                </a:solidFill>
                <a:latin typeface="+mn-lt"/>
                <a:ea typeface="+mn-ea"/>
                <a:cs typeface="+mn-cs"/>
              </a:rPr>
              <a:t>fatty</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acid</a:t>
            </a:r>
            <a:endParaRPr lang="es-MX" sz="1200" b="0" i="0" u="none" strike="noStrike" kern="1200" baseline="0" dirty="0" smtClean="0">
              <a:solidFill>
                <a:schemeClr val="tx1"/>
              </a:solidFill>
              <a:latin typeface="+mn-lt"/>
              <a:ea typeface="+mn-ea"/>
              <a:cs typeface="+mn-cs"/>
            </a:endParaRPr>
          </a:p>
          <a:p>
            <a:r>
              <a:rPr lang="es-MX" sz="1200" b="0" i="0" u="none" strike="noStrike" kern="1200" baseline="0" dirty="0" err="1" smtClean="0">
                <a:solidFill>
                  <a:schemeClr val="tx1"/>
                </a:solidFill>
                <a:latin typeface="+mn-lt"/>
                <a:ea typeface="+mn-ea"/>
                <a:cs typeface="+mn-cs"/>
              </a:rPr>
              <a:t>aminohydrolase</a:t>
            </a:r>
            <a:r>
              <a:rPr lang="es-MX" sz="1200" b="0" i="0" u="none" strike="noStrike" kern="1200" baseline="0" dirty="0" smtClean="0">
                <a:solidFill>
                  <a:schemeClr val="tx1"/>
                </a:solidFill>
                <a:latin typeface="+mn-lt"/>
                <a:ea typeface="+mn-ea"/>
                <a:cs typeface="+mn-cs"/>
              </a:rPr>
              <a:t>; NAPE-PLD, N-</a:t>
            </a:r>
            <a:r>
              <a:rPr lang="es-MX" sz="1200" b="0" i="0" u="none" strike="noStrike" kern="1200" baseline="0" dirty="0" err="1" smtClean="0">
                <a:solidFill>
                  <a:schemeClr val="tx1"/>
                </a:solidFill>
                <a:latin typeface="+mn-lt"/>
                <a:ea typeface="+mn-ea"/>
                <a:cs typeface="+mn-cs"/>
              </a:rPr>
              <a:t>arachidonoy</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phosphatidyl</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ethanolamine</a:t>
            </a:r>
            <a:r>
              <a:rPr lang="es-MX" sz="1200" b="0" i="0" u="none" strike="noStrike" kern="1200" baseline="0" dirty="0" smtClean="0">
                <a:solidFill>
                  <a:schemeClr val="tx1"/>
                </a:solidFill>
                <a:latin typeface="+mn-lt"/>
                <a:ea typeface="+mn-ea"/>
                <a:cs typeface="+mn-cs"/>
              </a:rPr>
              <a:t>-</a:t>
            </a:r>
          </a:p>
          <a:p>
            <a:r>
              <a:rPr lang="es-MX" sz="1200" b="0" i="0" u="none" strike="noStrike" kern="1200" baseline="0" dirty="0" err="1" smtClean="0">
                <a:solidFill>
                  <a:schemeClr val="tx1"/>
                </a:solidFill>
                <a:latin typeface="+mn-lt"/>
                <a:ea typeface="+mn-ea"/>
                <a:cs typeface="+mn-cs"/>
              </a:rPr>
              <a:t>preferring</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phospholipase</a:t>
            </a:r>
            <a:r>
              <a:rPr lang="es-MX" sz="1200" b="0" i="0" u="none" strike="noStrike" kern="1200" baseline="0" dirty="0" smtClean="0">
                <a:solidFill>
                  <a:schemeClr val="tx1"/>
                </a:solidFill>
                <a:latin typeface="+mn-lt"/>
                <a:ea typeface="+mn-ea"/>
                <a:cs typeface="+mn-cs"/>
              </a:rPr>
              <a:t> D; PGE2-GE, </a:t>
            </a:r>
            <a:r>
              <a:rPr lang="es-MX" sz="1200" b="0" i="0" u="none" strike="noStrike" kern="1200" baseline="0" dirty="0" err="1" smtClean="0">
                <a:solidFill>
                  <a:schemeClr val="tx1"/>
                </a:solidFill>
                <a:latin typeface="+mn-lt"/>
                <a:ea typeface="+mn-ea"/>
                <a:cs typeface="+mn-cs"/>
              </a:rPr>
              <a:t>prostaglandin</a:t>
            </a:r>
            <a:r>
              <a:rPr lang="es-MX" sz="1200" b="0" i="0" u="none" strike="noStrike" kern="1200" baseline="0" dirty="0" smtClean="0">
                <a:solidFill>
                  <a:schemeClr val="tx1"/>
                </a:solidFill>
                <a:latin typeface="+mn-lt"/>
                <a:ea typeface="+mn-ea"/>
                <a:cs typeface="+mn-cs"/>
              </a:rPr>
              <a:t> E2 glicerol </a:t>
            </a:r>
            <a:r>
              <a:rPr lang="es-MX" sz="1200" b="0" i="0" u="none" strike="noStrike" kern="1200" baseline="0" dirty="0" err="1" smtClean="0">
                <a:solidFill>
                  <a:schemeClr val="tx1"/>
                </a:solidFill>
                <a:latin typeface="+mn-lt"/>
                <a:ea typeface="+mn-ea"/>
                <a:cs typeface="+mn-cs"/>
              </a:rPr>
              <a:t>ester</a:t>
            </a:r>
            <a:r>
              <a:rPr lang="es-MX" sz="1200" b="0" i="0" u="none" strike="noStrike" kern="1200" baseline="0" dirty="0" smtClean="0">
                <a:solidFill>
                  <a:schemeClr val="tx1"/>
                </a:solidFill>
                <a:latin typeface="+mn-lt"/>
                <a:ea typeface="+mn-ea"/>
                <a:cs typeface="+mn-cs"/>
              </a:rPr>
              <a:t>; PIP2, </a:t>
            </a:r>
            <a:r>
              <a:rPr lang="es-MX" sz="1200" b="0" i="0" u="none" strike="noStrike" kern="1200" baseline="0" dirty="0" err="1" smtClean="0">
                <a:solidFill>
                  <a:schemeClr val="tx1"/>
                </a:solidFill>
                <a:latin typeface="+mn-lt"/>
                <a:ea typeface="+mn-ea"/>
                <a:cs typeface="+mn-cs"/>
              </a:rPr>
              <a:t>phosphatidyl</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inositol</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bisphosphate</a:t>
            </a:r>
            <a:r>
              <a:rPr lang="es-MX" sz="1200" b="0" i="0" u="none" strike="noStrike" kern="1200" baseline="0" dirty="0" smtClean="0">
                <a:solidFill>
                  <a:schemeClr val="tx1"/>
                </a:solidFill>
                <a:latin typeface="+mn-lt"/>
                <a:ea typeface="+mn-ea"/>
                <a:cs typeface="+mn-cs"/>
              </a:rPr>
              <a:t>;</a:t>
            </a:r>
          </a:p>
          <a:p>
            <a:r>
              <a:rPr lang="es-MX" sz="1200" b="0" i="0" u="none" strike="noStrike" kern="1200" baseline="0" dirty="0" smtClean="0">
                <a:solidFill>
                  <a:schemeClr val="tx1"/>
                </a:solidFill>
                <a:latin typeface="+mn-lt"/>
                <a:ea typeface="+mn-ea"/>
                <a:cs typeface="+mn-cs"/>
              </a:rPr>
              <a:t>PLC</a:t>
            </a:r>
            <a:r>
              <a:rPr lang="el-GR" sz="1200" b="0" i="0" u="none" strike="noStrike" kern="1200" baseline="0" dirty="0" smtClean="0">
                <a:solidFill>
                  <a:schemeClr val="tx1"/>
                </a:solidFill>
                <a:latin typeface="+mn-lt"/>
                <a:ea typeface="+mn-ea"/>
                <a:cs typeface="+mn-cs"/>
              </a:rPr>
              <a:t>β, </a:t>
            </a:r>
            <a:r>
              <a:rPr lang="es-MX" sz="1200" b="0" i="0" u="none" strike="noStrike" kern="1200" baseline="0" dirty="0" err="1" smtClean="0">
                <a:solidFill>
                  <a:schemeClr val="tx1"/>
                </a:solidFill>
                <a:latin typeface="+mn-lt"/>
                <a:ea typeface="+mn-ea"/>
                <a:cs typeface="+mn-cs"/>
              </a:rPr>
              <a:t>phospholipase</a:t>
            </a:r>
            <a:r>
              <a:rPr lang="es-MX" sz="1200" b="0" i="0" u="none" strike="noStrike" kern="1200" baseline="0" dirty="0" smtClean="0">
                <a:solidFill>
                  <a:schemeClr val="tx1"/>
                </a:solidFill>
                <a:latin typeface="+mn-lt"/>
                <a:ea typeface="+mn-ea"/>
                <a:cs typeface="+mn-cs"/>
              </a:rPr>
              <a:t> C </a:t>
            </a:r>
            <a:r>
              <a:rPr lang="el-GR" sz="1200" b="0" i="0" u="none" strike="noStrike" kern="1200" baseline="0" dirty="0" smtClean="0">
                <a:solidFill>
                  <a:schemeClr val="tx1"/>
                </a:solidFill>
                <a:latin typeface="+mn-lt"/>
                <a:ea typeface="+mn-ea"/>
                <a:cs typeface="+mn-cs"/>
              </a:rPr>
              <a:t>β.</a:t>
            </a:r>
            <a:endParaRPr lang="en-U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B934DC5A-897D-426D-8A18-5D30D5374AA4}" type="slidenum">
              <a:rPr lang="es-MX" smtClean="0"/>
              <a:t>21</a:t>
            </a:fld>
            <a:endParaRPr lang="es-MX"/>
          </a:p>
        </p:txBody>
      </p:sp>
    </p:spTree>
    <p:extLst>
      <p:ext uri="{BB962C8B-B14F-4D97-AF65-F5344CB8AC3E}">
        <p14:creationId xmlns:p14="http://schemas.microsoft.com/office/powerpoint/2010/main" val="290539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934DC5A-897D-426D-8A18-5D30D5374AA4}" type="slidenum">
              <a:rPr lang="es-MX" smtClean="0"/>
              <a:t>22</a:t>
            </a:fld>
            <a:endParaRPr lang="es-MX"/>
          </a:p>
        </p:txBody>
      </p:sp>
    </p:spTree>
    <p:extLst>
      <p:ext uri="{BB962C8B-B14F-4D97-AF65-F5344CB8AC3E}">
        <p14:creationId xmlns:p14="http://schemas.microsoft.com/office/powerpoint/2010/main" val="3268906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2-araquinodilglicerol </a:t>
            </a:r>
          </a:p>
          <a:p>
            <a:r>
              <a:rPr lang="es-MX" dirty="0" err="1" smtClean="0"/>
              <a:t>oleiletanolamida</a:t>
            </a:r>
            <a:r>
              <a:rPr lang="es-MX" dirty="0" smtClean="0"/>
              <a:t> (OEA</a:t>
            </a:r>
            <a:endParaRPr lang="es-MX" dirty="0"/>
          </a:p>
        </p:txBody>
      </p:sp>
      <p:sp>
        <p:nvSpPr>
          <p:cNvPr id="4" name="Marcador de número de diapositiva 3"/>
          <p:cNvSpPr>
            <a:spLocks noGrp="1"/>
          </p:cNvSpPr>
          <p:nvPr>
            <p:ph type="sldNum" sz="quarter" idx="10"/>
          </p:nvPr>
        </p:nvSpPr>
        <p:spPr/>
        <p:txBody>
          <a:bodyPr/>
          <a:lstStyle/>
          <a:p>
            <a:pPr>
              <a:defRPr/>
            </a:pPr>
            <a:fld id="{E88F1ECD-7AEA-4647-AA75-C40F141DFB97}" type="slidenum">
              <a:rPr lang="es-MX" smtClean="0"/>
              <a:pPr>
                <a:defRPr/>
              </a:pPr>
              <a:t>23</a:t>
            </a:fld>
            <a:endParaRPr lang="es-MX"/>
          </a:p>
        </p:txBody>
      </p:sp>
    </p:spTree>
    <p:extLst>
      <p:ext uri="{BB962C8B-B14F-4D97-AF65-F5344CB8AC3E}">
        <p14:creationId xmlns:p14="http://schemas.microsoft.com/office/powerpoint/2010/main" val="4013290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Efectos secundarios</a:t>
            </a:r>
            <a:r>
              <a:rPr lang="es-MX" baseline="0" dirty="0" smtClean="0"/>
              <a:t> del Cannabis:</a:t>
            </a:r>
          </a:p>
          <a:p>
            <a:pPr>
              <a:buFont typeface="Arial" panose="020B0604020202020204" pitchFamily="34" charset="0"/>
              <a:buChar char="•"/>
            </a:pPr>
            <a:r>
              <a:rPr lang="es-MX" dirty="0" smtClean="0"/>
              <a:t>Deficiencias en el aprendizaje y funciones cognitivas, alteraciones cardiovasculares, alucinaciones temporarias</a:t>
            </a:r>
          </a:p>
          <a:p>
            <a:pPr>
              <a:buFont typeface="Arial" panose="020B0604020202020204" pitchFamily="34" charset="0"/>
              <a:buChar char="•"/>
            </a:pPr>
            <a:r>
              <a:rPr lang="es-MX" dirty="0" smtClean="0"/>
              <a:t>paranoia temporaria</a:t>
            </a:r>
          </a:p>
          <a:p>
            <a:pPr>
              <a:buFont typeface="Arial" panose="020B0604020202020204" pitchFamily="34" charset="0"/>
              <a:buChar char="•"/>
            </a:pPr>
            <a:r>
              <a:rPr lang="es-MX" dirty="0" smtClean="0"/>
              <a:t>intensificación de los síntomas en los pacientes de esquizofrenia, un trastorno mental grave con síntomas como alucinaciones, paranoia y pensamiento desorganizado.</a:t>
            </a:r>
            <a:endParaRPr lang="es-MX" dirty="0"/>
          </a:p>
        </p:txBody>
      </p:sp>
      <p:sp>
        <p:nvSpPr>
          <p:cNvPr id="4" name="Marcador de número de diapositiva 3"/>
          <p:cNvSpPr>
            <a:spLocks noGrp="1"/>
          </p:cNvSpPr>
          <p:nvPr>
            <p:ph type="sldNum" sz="quarter" idx="10"/>
          </p:nvPr>
        </p:nvSpPr>
        <p:spPr/>
        <p:txBody>
          <a:bodyPr/>
          <a:lstStyle/>
          <a:p>
            <a:fld id="{B934DC5A-897D-426D-8A18-5D30D5374AA4}" type="slidenum">
              <a:rPr lang="es-MX" smtClean="0"/>
              <a:t>24</a:t>
            </a:fld>
            <a:endParaRPr lang="es-MX"/>
          </a:p>
        </p:txBody>
      </p:sp>
    </p:spTree>
    <p:extLst>
      <p:ext uri="{BB962C8B-B14F-4D97-AF65-F5344CB8AC3E}">
        <p14:creationId xmlns:p14="http://schemas.microsoft.com/office/powerpoint/2010/main" val="3719228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4F56DA5D-6137-406B-AAC2-17B3F9A04E3B}" type="slidenum">
              <a:rPr lang="es-MX" smtClean="0"/>
              <a:pPr/>
              <a:t>25</a:t>
            </a:fld>
            <a:endParaRPr lang="es-MX"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3425288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WIN 55,212-2 treatment prevents the occurrence of severe epileptic behavior.</a:t>
            </a:r>
          </a:p>
          <a:p>
            <a:r>
              <a:rPr lang="en-US" sz="1200" b="0" i="0" u="none" strike="noStrike" kern="1200" baseline="0" dirty="0" smtClean="0">
                <a:solidFill>
                  <a:schemeClr val="tx1"/>
                </a:solidFill>
                <a:latin typeface="+mn-lt"/>
                <a:ea typeface="+mn-ea"/>
                <a:cs typeface="+mn-cs"/>
              </a:rPr>
              <a:t>(A)WIN 55,212-2 treated rats showed a significant reduction of behavioral seizure severity</a:t>
            </a:r>
          </a:p>
          <a:p>
            <a:r>
              <a:rPr lang="en-US" sz="1200" b="0" i="0" u="none" strike="noStrike" kern="1200" baseline="0" dirty="0" smtClean="0">
                <a:solidFill>
                  <a:schemeClr val="tx1"/>
                </a:solidFill>
                <a:latin typeface="+mn-lt"/>
                <a:ea typeface="+mn-ea"/>
                <a:cs typeface="+mn-cs"/>
              </a:rPr>
              <a:t>during the time-window of observation (1 to 6 months after PILO-induced SE; Racine</a:t>
            </a:r>
          </a:p>
          <a:p>
            <a:r>
              <a:rPr lang="en-US" sz="1200" b="0" i="0" u="none" strike="noStrike" kern="1200" baseline="0" dirty="0" smtClean="0">
                <a:solidFill>
                  <a:schemeClr val="tx1"/>
                </a:solidFill>
                <a:latin typeface="+mn-lt"/>
                <a:ea typeface="+mn-ea"/>
                <a:cs typeface="+mn-cs"/>
              </a:rPr>
              <a:t>grade at the 22ndweek: 0.78±0.18 </a:t>
            </a:r>
            <a:r>
              <a:rPr lang="en-US" sz="1200" b="0" i="0" u="none" strike="noStrike" kern="1200" baseline="0" dirty="0" err="1" smtClean="0">
                <a:solidFill>
                  <a:schemeClr val="tx1"/>
                </a:solidFill>
                <a:latin typeface="+mn-lt"/>
                <a:ea typeface="+mn-ea"/>
                <a:cs typeface="+mn-cs"/>
              </a:rPr>
              <a:t>forWIN</a:t>
            </a:r>
            <a:r>
              <a:rPr lang="en-US" sz="1200" b="0" i="0" u="none" strike="noStrike" kern="1200" baseline="0" dirty="0" smtClean="0">
                <a:solidFill>
                  <a:schemeClr val="tx1"/>
                </a:solidFill>
                <a:latin typeface="+mn-lt"/>
                <a:ea typeface="+mn-ea"/>
                <a:cs typeface="+mn-cs"/>
              </a:rPr>
              <a:t> 55,212-2-treated animals; n=14; n=3 independent</a:t>
            </a:r>
          </a:p>
          <a:p>
            <a:r>
              <a:rPr lang="en-US" sz="1200" b="0" i="0" u="none" strike="noStrike" kern="1200" baseline="0" dirty="0" smtClean="0">
                <a:solidFill>
                  <a:schemeClr val="tx1"/>
                </a:solidFill>
                <a:latin typeface="+mn-lt"/>
                <a:ea typeface="+mn-ea"/>
                <a:cs typeface="+mn-cs"/>
              </a:rPr>
              <a:t>experiments; p b 0.001)when compared to vehicle-treated </a:t>
            </a:r>
            <a:r>
              <a:rPr lang="en-US" sz="1200" b="0" i="0" u="none" strike="noStrike" kern="1200" baseline="0" dirty="0" err="1" smtClean="0">
                <a:solidFill>
                  <a:schemeClr val="tx1"/>
                </a:solidFill>
                <a:latin typeface="+mn-lt"/>
                <a:ea typeface="+mn-ea"/>
                <a:cs typeface="+mn-cs"/>
              </a:rPr>
              <a:t>animals,which</a:t>
            </a:r>
            <a:r>
              <a:rPr lang="en-US" sz="1200" b="0" i="0" u="none" strike="noStrike" kern="1200" baseline="0" dirty="0" smtClean="0">
                <a:solidFill>
                  <a:schemeClr val="tx1"/>
                </a:solidFill>
                <a:latin typeface="+mn-lt"/>
                <a:ea typeface="+mn-ea"/>
                <a:cs typeface="+mn-cs"/>
              </a:rPr>
              <a:t> developed</a:t>
            </a:r>
          </a:p>
          <a:p>
            <a:r>
              <a:rPr lang="en-US" sz="1200" b="0" i="0" u="none" strike="noStrike" kern="1200" baseline="0" dirty="0" smtClean="0">
                <a:solidFill>
                  <a:schemeClr val="tx1"/>
                </a:solidFill>
                <a:latin typeface="+mn-lt"/>
                <a:ea typeface="+mn-ea"/>
                <a:cs typeface="+mn-cs"/>
              </a:rPr>
              <a:t>severe epilepsy within 4 weeks (Racine grade at the 22nd week: 4.5 ± 0.13 for</a:t>
            </a:r>
          </a:p>
          <a:p>
            <a:r>
              <a:rPr lang="en-US" sz="1200" b="0" i="0" u="none" strike="noStrike" kern="1200" baseline="0" dirty="0" smtClean="0">
                <a:solidFill>
                  <a:schemeClr val="tx1"/>
                </a:solidFill>
                <a:latin typeface="+mn-lt"/>
                <a:ea typeface="+mn-ea"/>
                <a:cs typeface="+mn-cs"/>
              </a:rPr>
              <a:t>PILO-treated animals; n=15; n=3 independent experiments). (B)WIN 55,212-2 treatment</a:t>
            </a:r>
          </a:p>
          <a:p>
            <a:r>
              <a:rPr lang="en-US" sz="1200" b="0" i="0" u="none" strike="noStrike" kern="1200" baseline="0" dirty="0" smtClean="0">
                <a:solidFill>
                  <a:schemeClr val="tx1"/>
                </a:solidFill>
                <a:latin typeface="+mn-lt"/>
                <a:ea typeface="+mn-ea"/>
                <a:cs typeface="+mn-cs"/>
              </a:rPr>
              <a:t>also showed efficacy in reducing the duration of individual seizures (at the 22nd</a:t>
            </a:r>
          </a:p>
          <a:p>
            <a:r>
              <a:rPr lang="en-US" sz="1200" b="0" i="0" u="none" strike="noStrike" kern="1200" baseline="0" dirty="0" smtClean="0">
                <a:solidFill>
                  <a:schemeClr val="tx1"/>
                </a:solidFill>
                <a:latin typeface="+mn-lt"/>
                <a:ea typeface="+mn-ea"/>
                <a:cs typeface="+mn-cs"/>
              </a:rPr>
              <a:t>week: 141.5± 10.38 s for PILO-treated animals; n=15; n=3 independent experiments</a:t>
            </a:r>
          </a:p>
          <a:p>
            <a:r>
              <a:rPr lang="en-US" sz="1200" b="0" i="0" u="none" strike="noStrike" kern="1200" baseline="0" dirty="0" smtClean="0">
                <a:solidFill>
                  <a:schemeClr val="tx1"/>
                </a:solidFill>
                <a:latin typeface="+mn-lt"/>
                <a:ea typeface="+mn-ea"/>
                <a:cs typeface="+mn-cs"/>
              </a:rPr>
              <a:t>vs. 24.36 ± 5.16 s </a:t>
            </a:r>
            <a:r>
              <a:rPr lang="en-US" sz="1200" b="0" i="0" u="none" strike="noStrike" kern="1200" baseline="0" dirty="0" err="1" smtClean="0">
                <a:solidFill>
                  <a:schemeClr val="tx1"/>
                </a:solidFill>
                <a:latin typeface="+mn-lt"/>
                <a:ea typeface="+mn-ea"/>
                <a:cs typeface="+mn-cs"/>
              </a:rPr>
              <a:t>forWIN</a:t>
            </a:r>
            <a:r>
              <a:rPr lang="en-US" sz="1200" b="0" i="0" u="none" strike="noStrike" kern="1200" baseline="0" dirty="0" smtClean="0">
                <a:solidFill>
                  <a:schemeClr val="tx1"/>
                </a:solidFill>
                <a:latin typeface="+mn-lt"/>
                <a:ea typeface="+mn-ea"/>
                <a:cs typeface="+mn-cs"/>
              </a:rPr>
              <a:t> 55,212-2-treated animals; n= 14; n= 3 independent experiments;</a:t>
            </a:r>
          </a:p>
          <a:p>
            <a:r>
              <a:rPr lang="en-US" sz="1200" b="0" i="0" u="none" strike="noStrike" kern="1200" baseline="0" dirty="0" smtClean="0">
                <a:solidFill>
                  <a:schemeClr val="tx1"/>
                </a:solidFill>
                <a:latin typeface="+mn-lt"/>
                <a:ea typeface="+mn-ea"/>
                <a:cs typeface="+mn-cs"/>
              </a:rPr>
              <a:t>p b 0.0001). (C)WIN 55,212-2 treatment also reduced weekly seizure frequency</a:t>
            </a:r>
          </a:p>
          <a:p>
            <a:r>
              <a:rPr lang="en-US" sz="1200" b="0" i="0" u="none" strike="noStrike" kern="1200" baseline="0" dirty="0" smtClean="0">
                <a:solidFill>
                  <a:schemeClr val="tx1"/>
                </a:solidFill>
                <a:latin typeface="+mn-lt"/>
                <a:ea typeface="+mn-ea"/>
                <a:cs typeface="+mn-cs"/>
              </a:rPr>
              <a:t>in PILO-treated animals (at the 22nd week: 14.20 ± 5.9 seizures/week for PILO-treated</a:t>
            </a:r>
          </a:p>
          <a:p>
            <a:r>
              <a:rPr lang="es-MX" sz="1200" b="0" i="0" u="none" strike="noStrike" kern="1200" baseline="0" dirty="0" err="1" smtClean="0">
                <a:solidFill>
                  <a:schemeClr val="tx1"/>
                </a:solidFill>
                <a:latin typeface="+mn-lt"/>
                <a:ea typeface="+mn-ea"/>
                <a:cs typeface="+mn-cs"/>
              </a:rPr>
              <a:t>animals</a:t>
            </a:r>
            <a:r>
              <a:rPr lang="es-MX" sz="1200" b="0" i="0" u="none" strike="noStrike" kern="1200" baseline="0" dirty="0" smtClean="0">
                <a:solidFill>
                  <a:schemeClr val="tx1"/>
                </a:solidFill>
                <a:latin typeface="+mn-lt"/>
                <a:ea typeface="+mn-ea"/>
                <a:cs typeface="+mn-cs"/>
              </a:rPr>
              <a:t>; n = 15; n = 3 </a:t>
            </a:r>
            <a:r>
              <a:rPr lang="es-MX" sz="1200" b="0" i="0" u="none" strike="noStrike" kern="1200" baseline="0" dirty="0" err="1" smtClean="0">
                <a:solidFill>
                  <a:schemeClr val="tx1"/>
                </a:solidFill>
                <a:latin typeface="+mn-lt"/>
                <a:ea typeface="+mn-ea"/>
                <a:cs typeface="+mn-cs"/>
              </a:rPr>
              <a:t>independent</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experiments</a:t>
            </a:r>
            <a:r>
              <a:rPr lang="es-MX" sz="1200" b="0" i="0" u="none" strike="noStrike" kern="1200" baseline="0" dirty="0" smtClean="0">
                <a:solidFill>
                  <a:schemeClr val="tx1"/>
                </a:solidFill>
                <a:latin typeface="+mn-lt"/>
                <a:ea typeface="+mn-ea"/>
                <a:cs typeface="+mn-cs"/>
              </a:rPr>
              <a:t> vs. 2.50 ± 1.03 </a:t>
            </a:r>
            <a:r>
              <a:rPr lang="es-MX" sz="1200" b="0" i="0" u="none" strike="noStrike" kern="1200" baseline="0" dirty="0" err="1" smtClean="0">
                <a:solidFill>
                  <a:schemeClr val="tx1"/>
                </a:solidFill>
                <a:latin typeface="+mn-lt"/>
                <a:ea typeface="+mn-ea"/>
                <a:cs typeface="+mn-cs"/>
              </a:rPr>
              <a:t>seizures</a:t>
            </a:r>
            <a:r>
              <a:rPr lang="es-MX" sz="1200" b="0" i="0" u="none" strike="noStrike" kern="1200" baseline="0" dirty="0" smtClean="0">
                <a:solidFill>
                  <a:schemeClr val="tx1"/>
                </a:solidFill>
                <a:latin typeface="+mn-lt"/>
                <a:ea typeface="+mn-ea"/>
                <a:cs typeface="+mn-cs"/>
              </a:rPr>
              <a:t>/</a:t>
            </a:r>
            <a:r>
              <a:rPr lang="es-MX" sz="1200" b="0" i="0" u="none" strike="noStrike" kern="1200" baseline="0" dirty="0" err="1" smtClean="0">
                <a:solidFill>
                  <a:schemeClr val="tx1"/>
                </a:solidFill>
                <a:latin typeface="+mn-lt"/>
                <a:ea typeface="+mn-ea"/>
                <a:cs typeface="+mn-cs"/>
              </a:rPr>
              <a:t>week</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for</a:t>
            </a:r>
            <a:endParaRPr lang="es-MX"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WIN 55,212-2-treated animals; n = 14; n = 3 independent experiments; p b 0.0001).</a:t>
            </a:r>
            <a:endParaRPr lang="es-MX" sz="1200" b="0" i="0" u="none" strike="noStrike" kern="1200" baseline="0" dirty="0" smtClean="0">
              <a:solidFill>
                <a:schemeClr val="tx1"/>
              </a:solidFill>
              <a:latin typeface="+mn-lt"/>
              <a:ea typeface="+mn-ea"/>
              <a:cs typeface="+mn-cs"/>
            </a:endParaRPr>
          </a:p>
          <a:p>
            <a:r>
              <a:rPr lang="en-US" dirty="0" smtClean="0"/>
              <a:t>Seizure severity is shown for each day of the initial stimulation phase with ongoing treatment (mean ± SEM): (A) vehicle and WIN55.212-2, (B) vehicle and URB597. The percentage of animals exhibiting generalized seizures during the initial 11-day stimulation phase is shown in (C). (D) shows the number of stimuli required to reach seizure severity 4; note that we considered data from the initial stimulation phase with ongoing treatment and from the </a:t>
            </a:r>
            <a:r>
              <a:rPr lang="en-US" dirty="0" err="1" smtClean="0"/>
              <a:t>restimulation</a:t>
            </a:r>
            <a:r>
              <a:rPr lang="en-US" dirty="0" smtClean="0"/>
              <a:t> phase following washout for calculation of these data. (*Significant difference to vehicle; p &lt; 0.05). </a:t>
            </a:r>
          </a:p>
          <a:p>
            <a:endParaRPr lang="en-US" dirty="0" smtClean="0"/>
          </a:p>
          <a:p>
            <a:r>
              <a:rPr lang="es-MX" sz="1200" b="0" i="0" u="none" strike="noStrike" kern="1200" baseline="0" dirty="0" smtClean="0">
                <a:solidFill>
                  <a:schemeClr val="tx1"/>
                </a:solidFill>
                <a:latin typeface="+mn-lt"/>
                <a:ea typeface="+mn-ea"/>
                <a:cs typeface="+mn-cs"/>
              </a:rPr>
              <a:t>CB1 receptor </a:t>
            </a:r>
            <a:r>
              <a:rPr lang="es-MX" sz="1200" b="0" i="0" u="none" strike="noStrike" kern="1200" baseline="0" dirty="0" err="1" smtClean="0">
                <a:solidFill>
                  <a:schemeClr val="tx1"/>
                </a:solidFill>
                <a:latin typeface="+mn-lt"/>
                <a:ea typeface="+mn-ea"/>
                <a:cs typeface="+mn-cs"/>
              </a:rPr>
              <a:t>agonist</a:t>
            </a:r>
            <a:r>
              <a:rPr lang="es-MX" sz="1200" b="0" i="0" u="none" strike="noStrike" kern="1200" baseline="0" dirty="0" smtClean="0">
                <a:solidFill>
                  <a:schemeClr val="tx1"/>
                </a:solidFill>
                <a:latin typeface="+mn-lt"/>
                <a:ea typeface="+mn-ea"/>
                <a:cs typeface="+mn-cs"/>
              </a:rPr>
              <a:t> (WIN55.212-2)</a:t>
            </a:r>
          </a:p>
          <a:p>
            <a:r>
              <a:rPr lang="en-US" sz="1200" b="0" i="0" u="none" strike="noStrike" kern="1200" baseline="0" dirty="0" smtClean="0">
                <a:solidFill>
                  <a:schemeClr val="tx1"/>
                </a:solidFill>
                <a:latin typeface="+mn-lt"/>
                <a:ea typeface="+mn-ea"/>
                <a:cs typeface="+mn-cs"/>
              </a:rPr>
              <a:t>and of an inhibitor of the enzymatic degradation of the endocannabinoid</a:t>
            </a:r>
          </a:p>
          <a:p>
            <a:r>
              <a:rPr lang="es-MX" sz="1200" b="0" i="0" u="none" strike="noStrike" kern="1200" baseline="0" dirty="0" err="1" smtClean="0">
                <a:solidFill>
                  <a:schemeClr val="tx1"/>
                </a:solidFill>
                <a:latin typeface="+mn-lt"/>
                <a:ea typeface="+mn-ea"/>
                <a:cs typeface="+mn-cs"/>
              </a:rPr>
              <a:t>anandamide</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fatty</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acid</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hydrolase</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inhibitor</a:t>
            </a:r>
            <a:endParaRPr lang="es-MX" sz="1200" b="0" i="0" u="none" strike="noStrike" kern="1200" baseline="0" dirty="0" smtClean="0">
              <a:solidFill>
                <a:schemeClr val="tx1"/>
              </a:solidFill>
              <a:latin typeface="+mn-lt"/>
              <a:ea typeface="+mn-ea"/>
              <a:cs typeface="+mn-cs"/>
            </a:endParaRPr>
          </a:p>
          <a:p>
            <a:r>
              <a:rPr lang="es-MX" sz="1200" b="0" i="0" u="none" strike="noStrike" kern="1200" baseline="0" dirty="0" smtClean="0">
                <a:solidFill>
                  <a:schemeClr val="tx1"/>
                </a:solidFill>
                <a:latin typeface="+mn-lt"/>
                <a:ea typeface="+mn-ea"/>
                <a:cs typeface="+mn-cs"/>
              </a:rPr>
              <a:t>URB597) i</a:t>
            </a:r>
            <a:endParaRPr lang="es-MX" dirty="0"/>
          </a:p>
        </p:txBody>
      </p:sp>
      <p:sp>
        <p:nvSpPr>
          <p:cNvPr id="4" name="Marcador de número de diapositiva 3"/>
          <p:cNvSpPr>
            <a:spLocks noGrp="1"/>
          </p:cNvSpPr>
          <p:nvPr>
            <p:ph type="sldNum" sz="quarter" idx="10"/>
          </p:nvPr>
        </p:nvSpPr>
        <p:spPr/>
        <p:txBody>
          <a:bodyPr/>
          <a:lstStyle/>
          <a:p>
            <a:fld id="{B934DC5A-897D-426D-8A18-5D30D5374AA4}" type="slidenum">
              <a:rPr lang="es-MX" smtClean="0"/>
              <a:t>4</a:t>
            </a:fld>
            <a:endParaRPr lang="es-MX"/>
          </a:p>
        </p:txBody>
      </p:sp>
    </p:spTree>
    <p:extLst>
      <p:ext uri="{BB962C8B-B14F-4D97-AF65-F5344CB8AC3E}">
        <p14:creationId xmlns:p14="http://schemas.microsoft.com/office/powerpoint/2010/main" val="411798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934DC5A-897D-426D-8A18-5D30D5374AA4}" type="slidenum">
              <a:rPr lang="es-MX" smtClean="0"/>
              <a:t>5</a:t>
            </a:fld>
            <a:endParaRPr lang="es-MX"/>
          </a:p>
        </p:txBody>
      </p:sp>
    </p:spTree>
    <p:extLst>
      <p:ext uri="{BB962C8B-B14F-4D97-AF65-F5344CB8AC3E}">
        <p14:creationId xmlns:p14="http://schemas.microsoft.com/office/powerpoint/2010/main" val="379164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smtClean="0"/>
              <a:t>Romigi</a:t>
            </a:r>
            <a:r>
              <a:rPr lang="en-US" dirty="0" smtClean="0"/>
              <a:t>:</a:t>
            </a:r>
            <a:r>
              <a:rPr lang="en-US" baseline="0" dirty="0" smtClean="0"/>
              <a:t> </a:t>
            </a:r>
            <a:r>
              <a:rPr lang="en-US" dirty="0" smtClean="0"/>
              <a:t>(A) The graphs show that AEA levels are significantly reduced in the CSF of epileptic versus control patients. (B) The graphs show that there is no significant difference in 2-AG levels in CSF of epileptic versus control patients. </a:t>
            </a:r>
          </a:p>
          <a:p>
            <a:endParaRPr lang="en-US" dirty="0" smtClean="0"/>
          </a:p>
          <a:p>
            <a:r>
              <a:rPr lang="es-MX" dirty="0" err="1" smtClean="0"/>
              <a:t>Goffin</a:t>
            </a:r>
            <a:r>
              <a:rPr lang="es-MX" dirty="0" smtClean="0"/>
              <a:t>: </a:t>
            </a:r>
            <a:r>
              <a:rPr lang="en-US" sz="1200" b="0" i="0" u="none" strike="noStrike" kern="1200" baseline="0" dirty="0" smtClean="0">
                <a:solidFill>
                  <a:schemeClr val="tx1"/>
                </a:solidFill>
                <a:latin typeface="+mn-lt"/>
                <a:ea typeface="+mn-ea"/>
                <a:cs typeface="+mn-cs"/>
              </a:rPr>
              <a:t>Statistical parametric mapping results showing average differences in the relative CB1R availability in patients with mesial</a:t>
            </a:r>
          </a:p>
          <a:p>
            <a:r>
              <a:rPr lang="en-US" sz="1200" b="0" i="0" u="none" strike="noStrike" kern="1200" baseline="0" dirty="0" smtClean="0">
                <a:solidFill>
                  <a:schemeClr val="tx1"/>
                </a:solidFill>
                <a:latin typeface="+mn-lt"/>
                <a:ea typeface="+mn-ea"/>
                <a:cs typeface="+mn-cs"/>
              </a:rPr>
              <a:t>temporal lobe epilepsy due to hippocampal sclerosis compared to healthy volunteers. Serial axial (top two rows) and coronal (bottom row) brain sections show an increase in CB1R availability in patients with mesial temporal lobe epilepsy due to hippocampal sclerosis in the ipsilateral temporal lobe extending from </a:t>
            </a:r>
            <a:r>
              <a:rPr lang="en-US" sz="1200" b="0" i="0" u="none" strike="noStrike" kern="1200" baseline="0" dirty="0" err="1" smtClean="0">
                <a:solidFill>
                  <a:schemeClr val="tx1"/>
                </a:solidFill>
                <a:latin typeface="+mn-lt"/>
                <a:ea typeface="+mn-ea"/>
                <a:cs typeface="+mn-cs"/>
              </a:rPr>
              <a:t>inferotemporal</a:t>
            </a:r>
            <a:r>
              <a:rPr lang="en-US" sz="1200" b="0" i="0" u="none" strike="noStrike" kern="1200" baseline="0" dirty="0" smtClean="0">
                <a:solidFill>
                  <a:schemeClr val="tx1"/>
                </a:solidFill>
                <a:latin typeface="+mn-lt"/>
                <a:ea typeface="+mn-ea"/>
                <a:cs typeface="+mn-cs"/>
              </a:rPr>
              <a:t> to mid-temporal and superior temporal cortex (yellow/red) and a decrease in the ipsilateral and contralateral superior insular cortex (green/blue). Significance at the voxel level is shown with a t-statistic </a:t>
            </a:r>
            <a:r>
              <a:rPr lang="en-US" sz="1200" b="0" i="0" u="none" strike="noStrike" kern="1200" baseline="0" dirty="0" err="1" smtClean="0">
                <a:solidFill>
                  <a:schemeClr val="tx1"/>
                </a:solidFill>
                <a:latin typeface="+mn-lt"/>
                <a:ea typeface="+mn-ea"/>
                <a:cs typeface="+mn-cs"/>
              </a:rPr>
              <a:t>colour</a:t>
            </a:r>
            <a:r>
              <a:rPr lang="en-US" sz="1200" b="0" i="0" u="none" strike="noStrike" kern="1200" baseline="0" dirty="0" smtClean="0">
                <a:solidFill>
                  <a:schemeClr val="tx1"/>
                </a:solidFill>
                <a:latin typeface="+mn-lt"/>
                <a:ea typeface="+mn-ea"/>
                <a:cs typeface="+mn-cs"/>
              </a:rPr>
              <a:t> scale. Results are projected on a spatially normalized T1-weighted magnetic resonance imaging template. L = left; R = right.</a:t>
            </a:r>
          </a:p>
        </p:txBody>
      </p:sp>
      <p:sp>
        <p:nvSpPr>
          <p:cNvPr id="4" name="Marcador de número de diapositiva 3"/>
          <p:cNvSpPr>
            <a:spLocks noGrp="1"/>
          </p:cNvSpPr>
          <p:nvPr>
            <p:ph type="sldNum" sz="quarter" idx="10"/>
          </p:nvPr>
        </p:nvSpPr>
        <p:spPr/>
        <p:txBody>
          <a:bodyPr/>
          <a:lstStyle/>
          <a:p>
            <a:fld id="{B934DC5A-897D-426D-8A18-5D30D5374AA4}" type="slidenum">
              <a:rPr lang="es-MX" smtClean="0"/>
              <a:t>9</a:t>
            </a:fld>
            <a:endParaRPr lang="es-MX"/>
          </a:p>
        </p:txBody>
      </p:sp>
    </p:spTree>
    <p:extLst>
      <p:ext uri="{BB962C8B-B14F-4D97-AF65-F5344CB8AC3E}">
        <p14:creationId xmlns:p14="http://schemas.microsoft.com/office/powerpoint/2010/main" val="237221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778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59D027-5F4F-43A7-AFCF-42F0288E0C97}" type="slidenum">
              <a:rPr lang="es-ES" smtClean="0"/>
              <a:pPr/>
              <a:t>10</a:t>
            </a:fld>
            <a:endParaRPr lang="es-ES" smtClean="0"/>
          </a:p>
        </p:txBody>
      </p:sp>
    </p:spTree>
    <p:extLst>
      <p:ext uri="{BB962C8B-B14F-4D97-AF65-F5344CB8AC3E}">
        <p14:creationId xmlns:p14="http://schemas.microsoft.com/office/powerpoint/2010/main" val="411687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934DC5A-897D-426D-8A18-5D30D5374AA4}" type="slidenum">
              <a:rPr lang="es-MX" smtClean="0"/>
              <a:t>12</a:t>
            </a:fld>
            <a:endParaRPr lang="es-MX"/>
          </a:p>
        </p:txBody>
      </p:sp>
    </p:spTree>
    <p:extLst>
      <p:ext uri="{BB962C8B-B14F-4D97-AF65-F5344CB8AC3E}">
        <p14:creationId xmlns:p14="http://schemas.microsoft.com/office/powerpoint/2010/main" val="1033966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934DC5A-897D-426D-8A18-5D30D5374AA4}" type="slidenum">
              <a:rPr lang="es-MX" smtClean="0"/>
              <a:t>13</a:t>
            </a:fld>
            <a:endParaRPr lang="es-MX"/>
          </a:p>
        </p:txBody>
      </p:sp>
    </p:spTree>
    <p:extLst>
      <p:ext uri="{BB962C8B-B14F-4D97-AF65-F5344CB8AC3E}">
        <p14:creationId xmlns:p14="http://schemas.microsoft.com/office/powerpoint/2010/main" val="339024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934DC5A-897D-426D-8A18-5D30D5374AA4}" type="slidenum">
              <a:rPr lang="es-MX" smtClean="0"/>
              <a:t>16</a:t>
            </a:fld>
            <a:endParaRPr lang="es-MX"/>
          </a:p>
        </p:txBody>
      </p:sp>
    </p:spTree>
    <p:extLst>
      <p:ext uri="{BB962C8B-B14F-4D97-AF65-F5344CB8AC3E}">
        <p14:creationId xmlns:p14="http://schemas.microsoft.com/office/powerpoint/2010/main" val="167291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C23A4582-428A-4C34-A760-31C53D252D74}" type="slidenum">
              <a:rPr lang="es-MX" smtClean="0"/>
              <a:pPr/>
              <a:t>17</a:t>
            </a:fld>
            <a:endParaRPr lang="es-MX"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smtClean="0"/>
              <a:t>Although some studies suggest alterations of mu and NOP receptors as a result of epilepsy, no evidence exist indicating changes in signal transduction mechanisms downstream of the mu opioid and NOP receptors in the human epileptic neocortex. </a:t>
            </a:r>
            <a:endParaRPr lang="es-ES" smtClean="0"/>
          </a:p>
        </p:txBody>
      </p:sp>
    </p:spTree>
    <p:extLst>
      <p:ext uri="{BB962C8B-B14F-4D97-AF65-F5344CB8AC3E}">
        <p14:creationId xmlns:p14="http://schemas.microsoft.com/office/powerpoint/2010/main" val="428577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9C169DF2-DEFB-432B-8ACC-9AEF3D16B76F}" type="datetimeFigureOut">
              <a:rPr lang="es-MX" smtClean="0"/>
              <a:t>30/05/2018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1A5F3D-9B88-43D6-B854-7C1E11CE878B}" type="slidenum">
              <a:rPr lang="es-MX" smtClean="0"/>
              <a:t>‹Nº›</a:t>
            </a:fld>
            <a:endParaRPr lang="es-MX"/>
          </a:p>
        </p:txBody>
      </p:sp>
    </p:spTree>
    <p:extLst>
      <p:ext uri="{BB962C8B-B14F-4D97-AF65-F5344CB8AC3E}">
        <p14:creationId xmlns:p14="http://schemas.microsoft.com/office/powerpoint/2010/main" val="250165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C169DF2-DEFB-432B-8ACC-9AEF3D16B76F}" type="datetimeFigureOut">
              <a:rPr lang="es-MX" smtClean="0"/>
              <a:t>30/05/2018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1A5F3D-9B88-43D6-B854-7C1E11CE878B}" type="slidenum">
              <a:rPr lang="es-MX" smtClean="0"/>
              <a:t>‹Nº›</a:t>
            </a:fld>
            <a:endParaRPr lang="es-MX"/>
          </a:p>
        </p:txBody>
      </p:sp>
    </p:spTree>
    <p:extLst>
      <p:ext uri="{BB962C8B-B14F-4D97-AF65-F5344CB8AC3E}">
        <p14:creationId xmlns:p14="http://schemas.microsoft.com/office/powerpoint/2010/main" val="222735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7" y="365125"/>
            <a:ext cx="1478756"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471488" y="365125"/>
            <a:ext cx="4321969"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C169DF2-DEFB-432B-8ACC-9AEF3D16B76F}" type="datetimeFigureOut">
              <a:rPr lang="es-MX" smtClean="0"/>
              <a:t>30/05/2018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1A5F3D-9B88-43D6-B854-7C1E11CE878B}" type="slidenum">
              <a:rPr lang="es-MX" smtClean="0"/>
              <a:t>‹Nº›</a:t>
            </a:fld>
            <a:endParaRPr lang="es-MX"/>
          </a:p>
        </p:txBody>
      </p:sp>
    </p:spTree>
    <p:extLst>
      <p:ext uri="{BB962C8B-B14F-4D97-AF65-F5344CB8AC3E}">
        <p14:creationId xmlns:p14="http://schemas.microsoft.com/office/powerpoint/2010/main" val="119708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C169DF2-DEFB-432B-8ACC-9AEF3D16B76F}" type="datetimeFigureOut">
              <a:rPr lang="es-MX" smtClean="0"/>
              <a:t>30/05/2018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1A5F3D-9B88-43D6-B854-7C1E11CE878B}" type="slidenum">
              <a:rPr lang="es-MX" smtClean="0"/>
              <a:t>‹Nº›</a:t>
            </a:fld>
            <a:endParaRPr lang="es-MX"/>
          </a:p>
        </p:txBody>
      </p:sp>
    </p:spTree>
    <p:extLst>
      <p:ext uri="{BB962C8B-B14F-4D97-AF65-F5344CB8AC3E}">
        <p14:creationId xmlns:p14="http://schemas.microsoft.com/office/powerpoint/2010/main" val="125257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C169DF2-DEFB-432B-8ACC-9AEF3D16B76F}" type="datetimeFigureOut">
              <a:rPr lang="es-MX" smtClean="0"/>
              <a:t>30/05/2018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1A5F3D-9B88-43D6-B854-7C1E11CE878B}" type="slidenum">
              <a:rPr lang="es-MX" smtClean="0"/>
              <a:t>‹Nº›</a:t>
            </a:fld>
            <a:endParaRPr lang="es-MX"/>
          </a:p>
        </p:txBody>
      </p:sp>
    </p:spTree>
    <p:extLst>
      <p:ext uri="{BB962C8B-B14F-4D97-AF65-F5344CB8AC3E}">
        <p14:creationId xmlns:p14="http://schemas.microsoft.com/office/powerpoint/2010/main" val="342254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471487" y="1825625"/>
            <a:ext cx="2900363"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3486150" y="1825625"/>
            <a:ext cx="2900363"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9C169DF2-DEFB-432B-8ACC-9AEF3D16B76F}" type="datetimeFigureOut">
              <a:rPr lang="es-MX" smtClean="0"/>
              <a:t>30/05/2018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E1A5F3D-9B88-43D6-B854-7C1E11CE878B}" type="slidenum">
              <a:rPr lang="es-MX" smtClean="0"/>
              <a:t>‹Nº›</a:t>
            </a:fld>
            <a:endParaRPr lang="es-MX"/>
          </a:p>
        </p:txBody>
      </p:sp>
    </p:spTree>
    <p:extLst>
      <p:ext uri="{BB962C8B-B14F-4D97-AF65-F5344CB8AC3E}">
        <p14:creationId xmlns:p14="http://schemas.microsoft.com/office/powerpoint/2010/main" val="133624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9C169DF2-DEFB-432B-8ACC-9AEF3D16B76F}" type="datetimeFigureOut">
              <a:rPr lang="es-MX" smtClean="0"/>
              <a:t>30/05/2018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E1A5F3D-9B88-43D6-B854-7C1E11CE878B}" type="slidenum">
              <a:rPr lang="es-MX" smtClean="0"/>
              <a:t>‹Nº›</a:t>
            </a:fld>
            <a:endParaRPr lang="es-MX"/>
          </a:p>
        </p:txBody>
      </p:sp>
    </p:spTree>
    <p:extLst>
      <p:ext uri="{BB962C8B-B14F-4D97-AF65-F5344CB8AC3E}">
        <p14:creationId xmlns:p14="http://schemas.microsoft.com/office/powerpoint/2010/main" val="342923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9C169DF2-DEFB-432B-8ACC-9AEF3D16B76F}" type="datetimeFigureOut">
              <a:rPr lang="es-MX" smtClean="0"/>
              <a:t>30/05/2018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E1A5F3D-9B88-43D6-B854-7C1E11CE878B}" type="slidenum">
              <a:rPr lang="es-MX" smtClean="0"/>
              <a:t>‹Nº›</a:t>
            </a:fld>
            <a:endParaRPr lang="es-MX"/>
          </a:p>
        </p:txBody>
      </p:sp>
    </p:spTree>
    <p:extLst>
      <p:ext uri="{BB962C8B-B14F-4D97-AF65-F5344CB8AC3E}">
        <p14:creationId xmlns:p14="http://schemas.microsoft.com/office/powerpoint/2010/main" val="379450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C169DF2-DEFB-432B-8ACC-9AEF3D16B76F}" type="datetimeFigureOut">
              <a:rPr lang="es-MX" smtClean="0"/>
              <a:t>30/05/2018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E1A5F3D-9B88-43D6-B854-7C1E11CE878B}" type="slidenum">
              <a:rPr lang="es-MX" smtClean="0"/>
              <a:t>‹Nº›</a:t>
            </a:fld>
            <a:endParaRPr lang="es-MX"/>
          </a:p>
        </p:txBody>
      </p:sp>
    </p:spTree>
    <p:extLst>
      <p:ext uri="{BB962C8B-B14F-4D97-AF65-F5344CB8AC3E}">
        <p14:creationId xmlns:p14="http://schemas.microsoft.com/office/powerpoint/2010/main" val="299946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C169DF2-DEFB-432B-8ACC-9AEF3D16B76F}" type="datetimeFigureOut">
              <a:rPr lang="es-MX" smtClean="0"/>
              <a:t>30/05/2018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E1A5F3D-9B88-43D6-B854-7C1E11CE878B}" type="slidenum">
              <a:rPr lang="es-MX" smtClean="0"/>
              <a:t>‹Nº›</a:t>
            </a:fld>
            <a:endParaRPr lang="es-MX"/>
          </a:p>
        </p:txBody>
      </p:sp>
    </p:spTree>
    <p:extLst>
      <p:ext uri="{BB962C8B-B14F-4D97-AF65-F5344CB8AC3E}">
        <p14:creationId xmlns:p14="http://schemas.microsoft.com/office/powerpoint/2010/main" val="146240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C169DF2-DEFB-432B-8ACC-9AEF3D16B76F}" type="datetimeFigureOut">
              <a:rPr lang="es-MX" smtClean="0"/>
              <a:t>30/05/2018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E1A5F3D-9B88-43D6-B854-7C1E11CE878B}" type="slidenum">
              <a:rPr lang="es-MX" smtClean="0"/>
              <a:t>‹Nº›</a:t>
            </a:fld>
            <a:endParaRPr lang="es-MX"/>
          </a:p>
        </p:txBody>
      </p:sp>
    </p:spTree>
    <p:extLst>
      <p:ext uri="{BB962C8B-B14F-4D97-AF65-F5344CB8AC3E}">
        <p14:creationId xmlns:p14="http://schemas.microsoft.com/office/powerpoint/2010/main" val="12046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169DF2-DEFB-432B-8ACC-9AEF3D16B76F}" type="datetimeFigureOut">
              <a:rPr lang="es-MX" smtClean="0"/>
              <a:t>30/05/2018</a:t>
            </a:fld>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1A5F3D-9B88-43D6-B854-7C1E11CE878B}" type="slidenum">
              <a:rPr lang="es-MX" smtClean="0"/>
              <a:t>‹Nº›</a:t>
            </a:fld>
            <a:endParaRPr lang="es-MX"/>
          </a:p>
        </p:txBody>
      </p:sp>
    </p:spTree>
    <p:extLst>
      <p:ext uri="{BB962C8B-B14F-4D97-AF65-F5344CB8AC3E}">
        <p14:creationId xmlns:p14="http://schemas.microsoft.com/office/powerpoint/2010/main" val="228179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gif"/><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6.xml"/><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5.emf"/><Relationship Id="rId10" Type="http://schemas.openxmlformats.org/officeDocument/2006/relationships/image" Target="../media/image18.gif"/><Relationship Id="rId4" Type="http://schemas.openxmlformats.org/officeDocument/2006/relationships/oleObject" Target="../embeddings/oleObject2.bin"/><Relationship Id="rId9"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notesSlide" Target="../notesSlides/notesSlide8.xml"/><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5.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noticiasdeabajo.files.wordpress.com/2014/08/atharva-veda1.jpg" TargetMode="External"/><Relationship Id="rId5" Type="http://schemas.openxmlformats.org/officeDocument/2006/relationships/image" Target="../media/image3.jpeg"/><Relationship Id="rId4" Type="http://schemas.openxmlformats.org/officeDocument/2006/relationships/hyperlink" Target="https://noticiasdeabajo.files.wordpress.com/2014/08/canamo_pen_tsa_ching.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hyperlink" Target="https://www.google.com.mx/url?sa=i&amp;rct=j&amp;q=&amp;esrc=s&amp;source=images&amp;cd=&amp;cad=rja&amp;uact=8&amp;ved=2ahUKEwjcw8nlk5zZAhUW3YMKHYSyC1QQjRx6BAgAEAY&amp;url=https://mundoentrenamiento.com/evaluacion-del-riesgo-cardiovascular/&amp;psig=AOvVaw0lBCJ-0paGB1ETCH3pnlGK&amp;ust=1518379825255172" TargetMode="External"/><Relationship Id="rId4" Type="http://schemas.openxmlformats.org/officeDocument/2006/relationships/image" Target="../media/image37.jpg"/><Relationship Id="rId9"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9080" y="1107184"/>
            <a:ext cx="8735268" cy="2340730"/>
          </a:xfrm>
        </p:spPr>
        <p:txBody>
          <a:bodyPr>
            <a:normAutofit/>
          </a:bodyPr>
          <a:lstStyle/>
          <a:p>
            <a:r>
              <a:rPr lang="es-MX" sz="4400" b="1" cap="all" dirty="0">
                <a:latin typeface="Arial" panose="020B0604020202020204" pitchFamily="34" charset="0"/>
                <a:cs typeface="Arial" panose="020B0604020202020204" pitchFamily="34" charset="0"/>
              </a:rPr>
              <a:t/>
            </a:r>
            <a:br>
              <a:rPr lang="es-MX" sz="4400" b="1" cap="all" dirty="0">
                <a:latin typeface="Arial" panose="020B0604020202020204" pitchFamily="34" charset="0"/>
                <a:cs typeface="Arial" panose="020B0604020202020204" pitchFamily="34" charset="0"/>
              </a:rPr>
            </a:br>
            <a:r>
              <a:rPr lang="en-US" sz="4400" b="1" cap="all" dirty="0" smtClean="0">
                <a:latin typeface="Arial" panose="020B0604020202020204" pitchFamily="34" charset="0"/>
                <a:cs typeface="Arial" panose="020B0604020202020204" pitchFamily="34" charset="0"/>
              </a:rPr>
              <a:t>CANNABINOIDES Y EPILEPSIA </a:t>
            </a:r>
            <a:endParaRPr lang="es-MX" sz="4400" b="1" cap="all" dirty="0">
              <a:latin typeface="Arial" panose="020B0604020202020204" pitchFamily="34" charset="0"/>
              <a:cs typeface="Arial" panose="020B0604020202020204" pitchFamily="34" charset="0"/>
            </a:endParaRPr>
          </a:p>
        </p:txBody>
      </p:sp>
      <p:pic>
        <p:nvPicPr>
          <p:cNvPr id="3" name="Picture 7" descr="LOGO-2"/>
          <p:cNvPicPr>
            <a:picLocks noChangeAspect="1" noChangeArrowheads="1"/>
          </p:cNvPicPr>
          <p:nvPr/>
        </p:nvPicPr>
        <p:blipFill>
          <a:blip r:embed="rId2" cstate="print">
            <a:clrChange>
              <a:clrFrom>
                <a:srgbClr val="00007D"/>
              </a:clrFrom>
              <a:clrTo>
                <a:srgbClr val="00007D">
                  <a:alpha val="0"/>
                </a:srgbClr>
              </a:clrTo>
            </a:clrChange>
          </a:blip>
          <a:srcRect l="4295" t="4573" r="6816" b="5269"/>
          <a:stretch>
            <a:fillRect/>
          </a:stretch>
        </p:blipFill>
        <p:spPr bwMode="auto">
          <a:xfrm>
            <a:off x="292422" y="188640"/>
            <a:ext cx="2038126" cy="1941785"/>
          </a:xfrm>
          <a:prstGeom prst="rect">
            <a:avLst/>
          </a:prstGeom>
          <a:noFill/>
          <a:ln w="9525">
            <a:noFill/>
            <a:miter lim="800000"/>
            <a:headEnd/>
            <a:tailEnd/>
          </a:ln>
        </p:spPr>
      </p:pic>
      <p:sp>
        <p:nvSpPr>
          <p:cNvPr id="4" name="Rectangle 3"/>
          <p:cNvSpPr>
            <a:spLocks noGrp="1" noChangeArrowheads="1"/>
          </p:cNvSpPr>
          <p:nvPr>
            <p:ph type="subTitle" idx="1"/>
          </p:nvPr>
        </p:nvSpPr>
        <p:spPr>
          <a:xfrm>
            <a:off x="1447800" y="4800600"/>
            <a:ext cx="6400800" cy="1752600"/>
          </a:xfrm>
        </p:spPr>
        <p:txBody>
          <a:bodyPr/>
          <a:lstStyle/>
          <a:p>
            <a:pPr eaLnBrk="1" hangingPunct="1">
              <a:defRPr/>
            </a:pPr>
            <a:r>
              <a:rPr lang="es-ES" sz="2400" b="1" dirty="0" smtClean="0">
                <a:latin typeface="Arial" charset="0"/>
              </a:rPr>
              <a:t>DRA. LUISA L. ROCHA</a:t>
            </a:r>
          </a:p>
          <a:p>
            <a:pPr eaLnBrk="1" hangingPunct="1">
              <a:defRPr/>
            </a:pPr>
            <a:r>
              <a:rPr lang="es-ES" sz="2400" b="1" dirty="0" err="1" smtClean="0">
                <a:latin typeface="Arial" charset="0"/>
              </a:rPr>
              <a:t>Cinvestav</a:t>
            </a:r>
            <a:endParaRPr lang="es-ES" sz="2400" b="1" dirty="0" smtClean="0">
              <a:latin typeface="Arial" charset="0"/>
            </a:endParaRPr>
          </a:p>
        </p:txBody>
      </p:sp>
    </p:spTree>
    <p:extLst>
      <p:ext uri="{BB962C8B-B14F-4D97-AF65-F5344CB8AC3E}">
        <p14:creationId xmlns:p14="http://schemas.microsoft.com/office/powerpoint/2010/main" val="153100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ttp://www.nyhq.org/images/Upload/orablatio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0113" y="1545650"/>
            <a:ext cx="3527425" cy="2354263"/>
          </a:xfrm>
          <a:prstGeom prst="rect">
            <a:avLst/>
          </a:prstGeom>
          <a:noFill/>
          <a:ln w="9525">
            <a:noFill/>
            <a:miter lim="800000"/>
            <a:headEnd/>
            <a:tailEnd/>
          </a:ln>
        </p:spPr>
      </p:pic>
      <p:pic>
        <p:nvPicPr>
          <p:cNvPr id="2055" name="Picture 7"/>
          <p:cNvPicPr>
            <a:picLocks noChangeAspect="1" noChangeArrowheads="1"/>
          </p:cNvPicPr>
          <p:nvPr/>
        </p:nvPicPr>
        <p:blipFill>
          <a:blip r:embed="rId4" cstate="print"/>
          <a:srcRect/>
          <a:stretch>
            <a:fillRect/>
          </a:stretch>
        </p:blipFill>
        <p:spPr bwMode="auto">
          <a:xfrm>
            <a:off x="5940425" y="1521900"/>
            <a:ext cx="2106613" cy="2447925"/>
          </a:xfrm>
          <a:prstGeom prst="rect">
            <a:avLst/>
          </a:prstGeom>
          <a:ln>
            <a:noFill/>
          </a:ln>
          <a:effectLst>
            <a:outerShdw blurRad="292100" dist="139700" dir="2700000" algn="tl" rotWithShape="0">
              <a:srgbClr val="333333">
                <a:alpha val="65000"/>
              </a:srgbClr>
            </a:outerShdw>
          </a:effectLst>
        </p:spPr>
      </p:pic>
      <p:grpSp>
        <p:nvGrpSpPr>
          <p:cNvPr id="2" name="7 Grupo"/>
          <p:cNvGrpSpPr>
            <a:grpSpLocks/>
          </p:cNvGrpSpPr>
          <p:nvPr/>
        </p:nvGrpSpPr>
        <p:grpSpPr bwMode="auto">
          <a:xfrm>
            <a:off x="1583625" y="4197600"/>
            <a:ext cx="3825875" cy="1944688"/>
            <a:chOff x="1476375" y="4292600"/>
            <a:chExt cx="3826148" cy="1945184"/>
          </a:xfrm>
        </p:grpSpPr>
        <p:pic>
          <p:nvPicPr>
            <p:cNvPr id="2056" name="Picture 8"/>
            <p:cNvPicPr>
              <a:picLocks noChangeAspect="1" noChangeArrowheads="1"/>
            </p:cNvPicPr>
            <p:nvPr/>
          </p:nvPicPr>
          <p:blipFill>
            <a:blip r:embed="rId5" cstate="print"/>
            <a:srcRect/>
            <a:stretch>
              <a:fillRect/>
            </a:stretch>
          </p:blipFill>
          <p:spPr bwMode="auto">
            <a:xfrm>
              <a:off x="1476375" y="4292600"/>
              <a:ext cx="1714622" cy="1934068"/>
            </a:xfrm>
            <a:prstGeom prst="rect">
              <a:avLst/>
            </a:prstGeom>
            <a:ln>
              <a:noFill/>
            </a:ln>
            <a:effectLst>
              <a:outerShdw blurRad="292100" dist="139700" dir="2700000" algn="tl" rotWithShape="0">
                <a:srgbClr val="333333">
                  <a:alpha val="65000"/>
                </a:srgbClr>
              </a:outerShdw>
            </a:effectLst>
          </p:spPr>
        </p:pic>
        <p:pic>
          <p:nvPicPr>
            <p:cNvPr id="2057" name="Picture 9"/>
            <p:cNvPicPr>
              <a:picLocks noChangeAspect="1" noChangeArrowheads="1"/>
            </p:cNvPicPr>
            <p:nvPr/>
          </p:nvPicPr>
          <p:blipFill>
            <a:blip r:embed="rId6" cstate="print"/>
            <a:srcRect/>
            <a:stretch>
              <a:fillRect/>
            </a:stretch>
          </p:blipFill>
          <p:spPr bwMode="auto">
            <a:xfrm>
              <a:off x="3203698" y="4292600"/>
              <a:ext cx="2098825" cy="1945184"/>
            </a:xfrm>
            <a:prstGeom prst="rect">
              <a:avLst/>
            </a:prstGeom>
            <a:ln>
              <a:noFill/>
            </a:ln>
            <a:effectLst>
              <a:outerShdw blurRad="292100" dist="139700" dir="2700000" algn="tl" rotWithShape="0">
                <a:srgbClr val="333333">
                  <a:alpha val="65000"/>
                </a:srgbClr>
              </a:outerShdw>
            </a:effectLst>
          </p:spPr>
        </p:pic>
      </p:grpSp>
      <p:pic>
        <p:nvPicPr>
          <p:cNvPr id="2059" name="Picture 11" descr="http://justgetthere.us/blog/uploads/dry-icebox.jpg"/>
          <p:cNvPicPr>
            <a:picLocks noChangeAspect="1" noChangeArrowheads="1"/>
          </p:cNvPicPr>
          <p:nvPr/>
        </p:nvPicPr>
        <p:blipFill>
          <a:blip r:embed="rId7" cstate="print"/>
          <a:srcRect/>
          <a:stretch>
            <a:fillRect/>
          </a:stretch>
        </p:blipFill>
        <p:spPr bwMode="auto">
          <a:xfrm>
            <a:off x="6300788" y="4306438"/>
            <a:ext cx="1971675" cy="1971675"/>
          </a:xfrm>
          <a:prstGeom prst="rect">
            <a:avLst/>
          </a:prstGeom>
          <a:ln>
            <a:noFill/>
          </a:ln>
          <a:effectLst>
            <a:outerShdw blurRad="292100" dist="139700" dir="2700000" algn="tl" rotWithShape="0">
              <a:srgbClr val="333333">
                <a:alpha val="65000"/>
              </a:srgbClr>
            </a:outerShdw>
          </a:effectLst>
        </p:spPr>
      </p:pic>
      <p:sp>
        <p:nvSpPr>
          <p:cNvPr id="40966" name="13 Título"/>
          <p:cNvSpPr>
            <a:spLocks noGrp="1"/>
          </p:cNvSpPr>
          <p:nvPr>
            <p:ph type="title"/>
          </p:nvPr>
        </p:nvSpPr>
        <p:spPr>
          <a:xfrm>
            <a:off x="468313" y="200975"/>
            <a:ext cx="8229600" cy="1143000"/>
          </a:xfrm>
        </p:spPr>
        <p:txBody>
          <a:bodyPr/>
          <a:lstStyle/>
          <a:p>
            <a:pPr eaLnBrk="1" fontAlgn="auto" hangingPunct="1">
              <a:spcAft>
                <a:spcPts val="0"/>
              </a:spcAft>
              <a:defRPr/>
            </a:pPr>
            <a:r>
              <a:rPr lang="es-MX" sz="3200" b="1" dirty="0" smtClean="0"/>
              <a:t>Obtención del tejido cerebral</a:t>
            </a:r>
          </a:p>
        </p:txBody>
      </p:sp>
    </p:spTree>
    <p:extLst>
      <p:ext uri="{BB962C8B-B14F-4D97-AF65-F5344CB8AC3E}">
        <p14:creationId xmlns:p14="http://schemas.microsoft.com/office/powerpoint/2010/main" val="295021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nvPr>
        </p:nvGraphicFramePr>
        <p:xfrm>
          <a:off x="2207170" y="3710813"/>
          <a:ext cx="4876526" cy="3135503"/>
        </p:xfrm>
        <a:graphic>
          <a:graphicData uri="http://schemas.openxmlformats.org/presentationml/2006/ole">
            <mc:AlternateContent xmlns:mc="http://schemas.openxmlformats.org/markup-compatibility/2006">
              <mc:Choice xmlns:v="urn:schemas-microsoft-com:vml" Requires="v">
                <p:oleObj spid="_x0000_s9232" name="Prism 6" r:id="rId3" imgW="3730206" imgH="2398424" progId="Prism6.Document">
                  <p:embed/>
                </p:oleObj>
              </mc:Choice>
              <mc:Fallback>
                <p:oleObj name="Prism 6" r:id="rId3" imgW="3730206" imgH="2398424" progId="Prism6.Document">
                  <p:embed/>
                  <p:pic>
                    <p:nvPicPr>
                      <p:cNvPr id="0" name=""/>
                      <p:cNvPicPr/>
                      <p:nvPr/>
                    </p:nvPicPr>
                    <p:blipFill>
                      <a:blip r:embed="rId4"/>
                      <a:stretch>
                        <a:fillRect/>
                      </a:stretch>
                    </p:blipFill>
                    <p:spPr>
                      <a:xfrm>
                        <a:off x="2207170" y="3710813"/>
                        <a:ext cx="4876526" cy="3135503"/>
                      </a:xfrm>
                      <a:prstGeom prst="rect">
                        <a:avLst/>
                      </a:prstGeom>
                    </p:spPr>
                  </p:pic>
                </p:oleObj>
              </mc:Fallback>
            </mc:AlternateContent>
          </a:graphicData>
        </a:graphic>
      </p:graphicFrame>
      <p:sp>
        <p:nvSpPr>
          <p:cNvPr id="6" name="CuadroTexto 5"/>
          <p:cNvSpPr txBox="1"/>
          <p:nvPr/>
        </p:nvSpPr>
        <p:spPr>
          <a:xfrm>
            <a:off x="2990189" y="3731165"/>
            <a:ext cx="1860331" cy="584775"/>
          </a:xfrm>
          <a:prstGeom prst="rect">
            <a:avLst/>
          </a:prstGeom>
          <a:noFill/>
        </p:spPr>
        <p:txBody>
          <a:bodyPr wrap="square" rtlCol="0">
            <a:spAutoFit/>
          </a:bodyPr>
          <a:lstStyle/>
          <a:p>
            <a:pPr algn="ctr"/>
            <a:r>
              <a:rPr lang="es-MX" sz="3200" b="1" dirty="0" smtClean="0">
                <a:latin typeface="Arial" panose="020B0604020202020204" pitchFamily="34" charset="0"/>
                <a:cs typeface="Arial" panose="020B0604020202020204" pitchFamily="34" charset="0"/>
              </a:rPr>
              <a:t>CB1</a:t>
            </a:r>
            <a:endParaRPr lang="en-US" sz="3200" b="1" dirty="0">
              <a:latin typeface="Arial" panose="020B0604020202020204" pitchFamily="34" charset="0"/>
              <a:cs typeface="Arial" panose="020B0604020202020204" pitchFamily="34" charset="0"/>
            </a:endParaRPr>
          </a:p>
        </p:txBody>
      </p:sp>
      <p:sp>
        <p:nvSpPr>
          <p:cNvPr id="7" name="CuadroTexto 6"/>
          <p:cNvSpPr txBox="1"/>
          <p:nvPr/>
        </p:nvSpPr>
        <p:spPr>
          <a:xfrm>
            <a:off x="4782217" y="3725935"/>
            <a:ext cx="1860331" cy="584775"/>
          </a:xfrm>
          <a:prstGeom prst="rect">
            <a:avLst/>
          </a:prstGeom>
          <a:noFill/>
        </p:spPr>
        <p:txBody>
          <a:bodyPr wrap="square" rtlCol="0">
            <a:spAutoFit/>
          </a:bodyPr>
          <a:lstStyle/>
          <a:p>
            <a:pPr algn="ctr"/>
            <a:r>
              <a:rPr lang="es-MX" sz="3200" b="1" dirty="0" smtClean="0">
                <a:latin typeface="Arial" panose="020B0604020202020204" pitchFamily="34" charset="0"/>
                <a:cs typeface="Arial" panose="020B0604020202020204" pitchFamily="34" charset="0"/>
              </a:rPr>
              <a:t>CB2</a:t>
            </a:r>
            <a:endParaRPr lang="en-US" sz="3200" b="1" dirty="0">
              <a:latin typeface="Arial" panose="020B0604020202020204" pitchFamily="34" charset="0"/>
              <a:cs typeface="Arial" panose="020B0604020202020204" pitchFamily="34" charset="0"/>
            </a:endParaRPr>
          </a:p>
        </p:txBody>
      </p:sp>
      <p:sp>
        <p:nvSpPr>
          <p:cNvPr id="3" name="Rectángulo 2"/>
          <p:cNvSpPr/>
          <p:nvPr/>
        </p:nvSpPr>
        <p:spPr>
          <a:xfrm>
            <a:off x="4855785" y="614855"/>
            <a:ext cx="1975955" cy="6243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trimericG"/>
          <p:cNvPicPr>
            <a:picLocks noChangeAspect="1" noChangeArrowheads="1" noCrop="1"/>
          </p:cNvPicPr>
          <p:nvPr/>
        </p:nvPicPr>
        <p:blipFill>
          <a:blip r:embed="rId5" cstate="print"/>
          <a:srcRect/>
          <a:stretch>
            <a:fillRect/>
          </a:stretch>
        </p:blipFill>
        <p:spPr bwMode="auto">
          <a:xfrm>
            <a:off x="5067702" y="4325084"/>
            <a:ext cx="4116599" cy="1978663"/>
          </a:xfrm>
          <a:prstGeom prst="rect">
            <a:avLst/>
          </a:prstGeom>
          <a:noFill/>
          <a:ln w="9525">
            <a:noFill/>
            <a:miter lim="800000"/>
            <a:headEnd/>
            <a:tailEnd/>
          </a:ln>
        </p:spPr>
      </p:pic>
      <p:sp>
        <p:nvSpPr>
          <p:cNvPr id="4" name="CuadroTexto 3"/>
          <p:cNvSpPr txBox="1"/>
          <p:nvPr/>
        </p:nvSpPr>
        <p:spPr>
          <a:xfrm>
            <a:off x="3342289" y="3831023"/>
            <a:ext cx="5549462" cy="400110"/>
          </a:xfrm>
          <a:prstGeom prst="rect">
            <a:avLst/>
          </a:prstGeom>
          <a:solidFill>
            <a:schemeClr val="bg1"/>
          </a:solidFill>
        </p:spPr>
        <p:txBody>
          <a:bodyPr wrap="square" rtlCol="0">
            <a:spAutoFit/>
          </a:bodyPr>
          <a:lstStyle/>
          <a:p>
            <a:r>
              <a:rPr lang="es-MX" sz="2000" b="1" dirty="0" smtClean="0">
                <a:latin typeface="Arial" panose="020B0604020202020204" pitchFamily="34" charset="0"/>
                <a:cs typeface="Arial" panose="020B0604020202020204" pitchFamily="34" charset="0"/>
              </a:rPr>
              <a:t>Activación de Gi/o por Agonistas CB1</a:t>
            </a:r>
            <a:endParaRPr lang="en-US" sz="2000" b="1" dirty="0">
              <a:latin typeface="Arial" panose="020B0604020202020204" pitchFamily="34" charset="0"/>
              <a:cs typeface="Arial" panose="020B0604020202020204" pitchFamily="34" charset="0"/>
            </a:endParaRPr>
          </a:p>
        </p:txBody>
      </p:sp>
      <p:sp>
        <p:nvSpPr>
          <p:cNvPr id="5" name="Rectángulo 4"/>
          <p:cNvSpPr/>
          <p:nvPr/>
        </p:nvSpPr>
        <p:spPr>
          <a:xfrm>
            <a:off x="331081" y="3468418"/>
            <a:ext cx="8812920" cy="3767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trimericG"/>
          <p:cNvPicPr>
            <a:picLocks noChangeAspect="1" noChangeArrowheads="1" noCrop="1"/>
          </p:cNvPicPr>
          <p:nvPr/>
        </p:nvPicPr>
        <p:blipFill>
          <a:blip r:embed="rId5" cstate="print"/>
          <a:srcRect/>
          <a:stretch>
            <a:fillRect/>
          </a:stretch>
        </p:blipFill>
        <p:spPr bwMode="auto">
          <a:xfrm>
            <a:off x="309881" y="1285104"/>
            <a:ext cx="8382965" cy="4029312"/>
          </a:xfrm>
          <a:prstGeom prst="rect">
            <a:avLst/>
          </a:prstGeom>
          <a:noFill/>
          <a:ln w="9525">
            <a:noFill/>
            <a:miter lim="800000"/>
            <a:headEnd/>
            <a:tailEnd/>
          </a:ln>
        </p:spPr>
      </p:pic>
    </p:spTree>
    <p:extLst>
      <p:ext uri="{BB962C8B-B14F-4D97-AF65-F5344CB8AC3E}">
        <p14:creationId xmlns:p14="http://schemas.microsoft.com/office/powerpoint/2010/main" val="395852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nvPr>
        </p:nvGraphicFramePr>
        <p:xfrm>
          <a:off x="379275" y="474970"/>
          <a:ext cx="4822825" cy="2755900"/>
        </p:xfrm>
        <a:graphic>
          <a:graphicData uri="http://schemas.openxmlformats.org/presentationml/2006/ole">
            <mc:AlternateContent xmlns:mc="http://schemas.openxmlformats.org/markup-compatibility/2006">
              <mc:Choice xmlns:v="urn:schemas-microsoft-com:vml" Requires="v">
                <p:oleObj spid="_x0000_s10272" name="Prism 6" r:id="rId4" imgW="4823027" imgH="2756586" progId="Prism6.Document">
                  <p:embed/>
                </p:oleObj>
              </mc:Choice>
              <mc:Fallback>
                <p:oleObj name="Prism 6" r:id="rId4" imgW="4823027" imgH="2756586" progId="Prism6.Document">
                  <p:embed/>
                  <p:pic>
                    <p:nvPicPr>
                      <p:cNvPr id="0" name=""/>
                      <p:cNvPicPr/>
                      <p:nvPr/>
                    </p:nvPicPr>
                    <p:blipFill>
                      <a:blip r:embed="rId5"/>
                      <a:stretch>
                        <a:fillRect/>
                      </a:stretch>
                    </p:blipFill>
                    <p:spPr>
                      <a:xfrm>
                        <a:off x="379275" y="474970"/>
                        <a:ext cx="4822825" cy="2755900"/>
                      </a:xfrm>
                      <a:prstGeom prst="rect">
                        <a:avLst/>
                      </a:prstGeom>
                    </p:spPr>
                  </p:pic>
                </p:oleObj>
              </mc:Fallback>
            </mc:AlternateContent>
          </a:graphicData>
        </a:graphic>
      </p:graphicFrame>
      <p:sp>
        <p:nvSpPr>
          <p:cNvPr id="4" name="CuadroTexto 3"/>
          <p:cNvSpPr txBox="1"/>
          <p:nvPr/>
        </p:nvSpPr>
        <p:spPr>
          <a:xfrm>
            <a:off x="1354635" y="213360"/>
            <a:ext cx="2209800" cy="523220"/>
          </a:xfrm>
          <a:prstGeom prst="rect">
            <a:avLst/>
          </a:prstGeom>
          <a:noFill/>
        </p:spPr>
        <p:txBody>
          <a:bodyPr wrap="square" rtlCol="0">
            <a:spAutoFit/>
          </a:bodyPr>
          <a:lstStyle/>
          <a:p>
            <a:pPr algn="ctr"/>
            <a:r>
              <a:rPr lang="es-MX" sz="2800" b="1" dirty="0" smtClean="0">
                <a:latin typeface="Arial" panose="020B0604020202020204" pitchFamily="34" charset="0"/>
                <a:cs typeface="Arial" panose="020B0604020202020204" pitchFamily="34" charset="0"/>
              </a:rPr>
              <a:t>Hipocampo</a:t>
            </a:r>
            <a:endParaRPr lang="es-MX" sz="2800" b="1" dirty="0">
              <a:latin typeface="Arial" panose="020B0604020202020204" pitchFamily="34" charset="0"/>
              <a:cs typeface="Arial" panose="020B0604020202020204" pitchFamily="34" charset="0"/>
            </a:endParaRPr>
          </a:p>
        </p:txBody>
      </p:sp>
      <p:sp>
        <p:nvSpPr>
          <p:cNvPr id="5" name="CuadroTexto 4"/>
          <p:cNvSpPr txBox="1"/>
          <p:nvPr/>
        </p:nvSpPr>
        <p:spPr>
          <a:xfrm>
            <a:off x="668835" y="3542040"/>
            <a:ext cx="3581400" cy="523220"/>
          </a:xfrm>
          <a:prstGeom prst="rect">
            <a:avLst/>
          </a:prstGeom>
          <a:noFill/>
        </p:spPr>
        <p:txBody>
          <a:bodyPr wrap="square" rtlCol="0">
            <a:spAutoFit/>
          </a:bodyPr>
          <a:lstStyle/>
          <a:p>
            <a:pPr algn="ctr"/>
            <a:r>
              <a:rPr lang="es-MX" sz="2800" b="1" dirty="0" smtClean="0">
                <a:latin typeface="Arial" panose="020B0604020202020204" pitchFamily="34" charset="0"/>
                <a:cs typeface="Arial" panose="020B0604020202020204" pitchFamily="34" charset="0"/>
              </a:rPr>
              <a:t>Corteza Temporal</a:t>
            </a:r>
            <a:endParaRPr lang="es-MX" sz="2800" b="1" dirty="0">
              <a:latin typeface="Arial" panose="020B0604020202020204" pitchFamily="34" charset="0"/>
              <a:cs typeface="Arial" panose="020B0604020202020204" pitchFamily="34"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947655417"/>
              </p:ext>
            </p:extLst>
          </p:nvPr>
        </p:nvGraphicFramePr>
        <p:xfrm>
          <a:off x="270363" y="3811888"/>
          <a:ext cx="4448175" cy="3054350"/>
        </p:xfrm>
        <a:graphic>
          <a:graphicData uri="http://schemas.openxmlformats.org/presentationml/2006/ole">
            <mc:AlternateContent xmlns:mc="http://schemas.openxmlformats.org/markup-compatibility/2006">
              <mc:Choice xmlns:v="urn:schemas-microsoft-com:vml" Requires="v">
                <p:oleObj spid="_x0000_s10273" name="Prism 6" r:id="rId6" imgW="4447955" imgH="3053914" progId="Prism6.Document">
                  <p:embed/>
                </p:oleObj>
              </mc:Choice>
              <mc:Fallback>
                <p:oleObj name="Prism 6" r:id="rId6" imgW="4447955" imgH="3053914" progId="Prism6.Document">
                  <p:embed/>
                  <p:pic>
                    <p:nvPicPr>
                      <p:cNvPr id="0" name=""/>
                      <p:cNvPicPr/>
                      <p:nvPr/>
                    </p:nvPicPr>
                    <p:blipFill>
                      <a:blip r:embed="rId7"/>
                      <a:stretch>
                        <a:fillRect/>
                      </a:stretch>
                    </p:blipFill>
                    <p:spPr>
                      <a:xfrm>
                        <a:off x="270363" y="3811888"/>
                        <a:ext cx="4448175" cy="3054350"/>
                      </a:xfrm>
                      <a:prstGeom prst="rect">
                        <a:avLst/>
                      </a:prstGeom>
                    </p:spPr>
                  </p:pic>
                </p:oleObj>
              </mc:Fallback>
            </mc:AlternateContent>
          </a:graphicData>
        </a:graphic>
      </p:graphicFrame>
      <p:sp>
        <p:nvSpPr>
          <p:cNvPr id="7" name="CuadroTexto 6"/>
          <p:cNvSpPr txBox="1"/>
          <p:nvPr/>
        </p:nvSpPr>
        <p:spPr>
          <a:xfrm>
            <a:off x="3578723" y="825490"/>
            <a:ext cx="300082" cy="646331"/>
          </a:xfrm>
          <a:prstGeom prst="rect">
            <a:avLst/>
          </a:prstGeom>
          <a:noFill/>
        </p:spPr>
        <p:txBody>
          <a:bodyPr wrap="square" rtlCol="0">
            <a:spAutoFit/>
          </a:bodyPr>
          <a:lstStyle/>
          <a:p>
            <a:r>
              <a:rPr lang="es-MX" sz="3600" dirty="0" smtClean="0">
                <a:latin typeface="Arial" panose="020B0604020202020204" pitchFamily="34" charset="0"/>
                <a:cs typeface="Arial" panose="020B0604020202020204" pitchFamily="34" charset="0"/>
              </a:rPr>
              <a:t>*</a:t>
            </a:r>
            <a:endParaRPr lang="es-MX" sz="3600" dirty="0">
              <a:latin typeface="Arial" panose="020B0604020202020204" pitchFamily="34" charset="0"/>
              <a:cs typeface="Arial" panose="020B0604020202020204" pitchFamily="34" charset="0"/>
            </a:endParaRPr>
          </a:p>
        </p:txBody>
      </p:sp>
      <p:sp>
        <p:nvSpPr>
          <p:cNvPr id="8" name="CuadroTexto 7"/>
          <p:cNvSpPr txBox="1"/>
          <p:nvPr/>
        </p:nvSpPr>
        <p:spPr>
          <a:xfrm>
            <a:off x="3731123" y="4178290"/>
            <a:ext cx="300082" cy="646331"/>
          </a:xfrm>
          <a:prstGeom prst="rect">
            <a:avLst/>
          </a:prstGeom>
          <a:noFill/>
        </p:spPr>
        <p:txBody>
          <a:bodyPr wrap="square" rtlCol="0">
            <a:spAutoFit/>
          </a:bodyPr>
          <a:lstStyle/>
          <a:p>
            <a:r>
              <a:rPr lang="es-MX" sz="3600" dirty="0" smtClean="0">
                <a:latin typeface="Arial" panose="020B0604020202020204" pitchFamily="34" charset="0"/>
                <a:cs typeface="Arial" panose="020B0604020202020204" pitchFamily="34" charset="0"/>
              </a:rPr>
              <a:t>*</a:t>
            </a:r>
            <a:endParaRPr lang="es-MX" sz="3600" dirty="0">
              <a:latin typeface="Arial" panose="020B0604020202020204" pitchFamily="34" charset="0"/>
              <a:cs typeface="Arial" panose="020B0604020202020204" pitchFamily="34" charset="0"/>
            </a:endParaRPr>
          </a:p>
        </p:txBody>
      </p:sp>
      <p:graphicFrame>
        <p:nvGraphicFramePr>
          <p:cNvPr id="9" name="Objeto 8"/>
          <p:cNvGraphicFramePr>
            <a:graphicFrameLocks noChangeAspect="1"/>
          </p:cNvGraphicFramePr>
          <p:nvPr>
            <p:extLst>
              <p:ext uri="{D42A27DB-BD31-4B8C-83A1-F6EECF244321}">
                <p14:modId xmlns:p14="http://schemas.microsoft.com/office/powerpoint/2010/main" val="631049996"/>
              </p:ext>
            </p:extLst>
          </p:nvPr>
        </p:nvGraphicFramePr>
        <p:xfrm>
          <a:off x="5466012" y="668147"/>
          <a:ext cx="4876526" cy="3135503"/>
        </p:xfrm>
        <a:graphic>
          <a:graphicData uri="http://schemas.openxmlformats.org/presentationml/2006/ole">
            <mc:AlternateContent xmlns:mc="http://schemas.openxmlformats.org/markup-compatibility/2006">
              <mc:Choice xmlns:v="urn:schemas-microsoft-com:vml" Requires="v">
                <p:oleObj spid="_x0000_s10274" name="Prism 6" r:id="rId8" imgW="3730206" imgH="2398424" progId="Prism6.Document">
                  <p:embed/>
                </p:oleObj>
              </mc:Choice>
              <mc:Fallback>
                <p:oleObj name="Prism 6" r:id="rId8" imgW="3730206" imgH="2398424" progId="Prism6.Document">
                  <p:embed/>
                  <p:pic>
                    <p:nvPicPr>
                      <p:cNvPr id="0" name=""/>
                      <p:cNvPicPr/>
                      <p:nvPr/>
                    </p:nvPicPr>
                    <p:blipFill>
                      <a:blip r:embed="rId9"/>
                      <a:stretch>
                        <a:fillRect/>
                      </a:stretch>
                    </p:blipFill>
                    <p:spPr>
                      <a:xfrm>
                        <a:off x="5466012" y="668147"/>
                        <a:ext cx="4876526" cy="3135503"/>
                      </a:xfrm>
                      <a:prstGeom prst="rect">
                        <a:avLst/>
                      </a:prstGeom>
                    </p:spPr>
                  </p:pic>
                </p:oleObj>
              </mc:Fallback>
            </mc:AlternateContent>
          </a:graphicData>
        </a:graphic>
      </p:graphicFrame>
      <p:sp>
        <p:nvSpPr>
          <p:cNvPr id="10" name="CuadroTexto 9"/>
          <p:cNvSpPr txBox="1"/>
          <p:nvPr/>
        </p:nvSpPr>
        <p:spPr>
          <a:xfrm>
            <a:off x="6043944" y="858017"/>
            <a:ext cx="1860331" cy="584775"/>
          </a:xfrm>
          <a:prstGeom prst="rect">
            <a:avLst/>
          </a:prstGeom>
          <a:noFill/>
        </p:spPr>
        <p:txBody>
          <a:bodyPr wrap="square" rtlCol="0">
            <a:spAutoFit/>
          </a:bodyPr>
          <a:lstStyle/>
          <a:p>
            <a:pPr algn="ctr"/>
            <a:r>
              <a:rPr lang="es-MX" sz="3200" b="1" dirty="0" smtClean="0">
                <a:latin typeface="Arial" panose="020B0604020202020204" pitchFamily="34" charset="0"/>
                <a:cs typeface="Arial" panose="020B0604020202020204" pitchFamily="34" charset="0"/>
              </a:rPr>
              <a:t>CB1</a:t>
            </a:r>
            <a:endParaRPr lang="en-US" sz="3200" b="1" dirty="0">
              <a:latin typeface="Arial" panose="020B0604020202020204" pitchFamily="34" charset="0"/>
              <a:cs typeface="Arial" panose="020B0604020202020204" pitchFamily="34" charset="0"/>
            </a:endParaRPr>
          </a:p>
        </p:txBody>
      </p:sp>
      <p:sp>
        <p:nvSpPr>
          <p:cNvPr id="12" name="Rectángulo 11"/>
          <p:cNvSpPr/>
          <p:nvPr/>
        </p:nvSpPr>
        <p:spPr>
          <a:xfrm>
            <a:off x="8120980" y="398867"/>
            <a:ext cx="1975955" cy="6243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trimericG"/>
          <p:cNvPicPr>
            <a:picLocks noChangeAspect="1" noChangeArrowheads="1" noCrop="1"/>
          </p:cNvPicPr>
          <p:nvPr/>
        </p:nvPicPr>
        <p:blipFill>
          <a:blip r:embed="rId10" cstate="print"/>
          <a:srcRect/>
          <a:stretch>
            <a:fillRect/>
          </a:stretch>
        </p:blipFill>
        <p:spPr bwMode="auto">
          <a:xfrm>
            <a:off x="4995056" y="4355309"/>
            <a:ext cx="4048878" cy="1946113"/>
          </a:xfrm>
          <a:prstGeom prst="rect">
            <a:avLst/>
          </a:prstGeom>
          <a:noFill/>
          <a:ln w="9525">
            <a:noFill/>
            <a:miter lim="800000"/>
            <a:headEnd/>
            <a:tailEnd/>
          </a:ln>
        </p:spPr>
      </p:pic>
      <p:sp>
        <p:nvSpPr>
          <p:cNvPr id="13" name="Flecha arriba 12"/>
          <p:cNvSpPr/>
          <p:nvPr/>
        </p:nvSpPr>
        <p:spPr>
          <a:xfrm>
            <a:off x="5371067" y="4506096"/>
            <a:ext cx="123568" cy="34083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echa arriba 13"/>
          <p:cNvSpPr/>
          <p:nvPr/>
        </p:nvSpPr>
        <p:spPr>
          <a:xfrm flipV="1">
            <a:off x="5708818" y="5014198"/>
            <a:ext cx="152400" cy="42116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echa arriba 15"/>
          <p:cNvSpPr/>
          <p:nvPr/>
        </p:nvSpPr>
        <p:spPr>
          <a:xfrm>
            <a:off x="7055707" y="5416382"/>
            <a:ext cx="123568" cy="34083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55613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 y="1602232"/>
            <a:ext cx="8872220" cy="4657915"/>
          </a:xfrm>
          <a:prstGeom prst="rect">
            <a:avLst/>
          </a:prstGeom>
        </p:spPr>
      </p:pic>
    </p:spTree>
    <p:extLst>
      <p:ext uri="{BB962C8B-B14F-4D97-AF65-F5344CB8AC3E}">
        <p14:creationId xmlns:p14="http://schemas.microsoft.com/office/powerpoint/2010/main" val="94576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47801" y="228601"/>
            <a:ext cx="6522719" cy="954107"/>
          </a:xfrm>
          <a:prstGeom prst="rect">
            <a:avLst/>
          </a:prstGeom>
          <a:noFill/>
        </p:spPr>
        <p:txBody>
          <a:bodyPr wrap="square" rtlCol="0">
            <a:spAutoFit/>
          </a:bodyPr>
          <a:lstStyle/>
          <a:p>
            <a:pPr algn="ctr"/>
            <a:r>
              <a:rPr lang="es-MX" sz="2800" b="1" dirty="0" smtClean="0">
                <a:latin typeface="Arial" panose="020B0604020202020204" pitchFamily="34" charset="0"/>
                <a:cs typeface="Arial" panose="020B0604020202020204" pitchFamily="34" charset="0"/>
              </a:rPr>
              <a:t>Sistema </a:t>
            </a:r>
            <a:r>
              <a:rPr lang="es-MX" sz="2800" b="1" dirty="0" err="1" smtClean="0">
                <a:latin typeface="Arial" panose="020B0604020202020204" pitchFamily="34" charset="0"/>
                <a:cs typeface="Arial" panose="020B0604020202020204" pitchFamily="34" charset="0"/>
              </a:rPr>
              <a:t>Endocannabinoide</a:t>
            </a:r>
            <a:r>
              <a:rPr lang="es-MX" sz="2800" b="1" dirty="0" smtClean="0">
                <a:latin typeface="Arial" panose="020B0604020202020204" pitchFamily="34" charset="0"/>
                <a:cs typeface="Arial" panose="020B0604020202020204" pitchFamily="34" charset="0"/>
              </a:rPr>
              <a:t> en Pacientes con Depresión y Ansiedad</a:t>
            </a:r>
            <a:endParaRPr lang="es-MX" sz="2800" b="1" dirty="0">
              <a:latin typeface="Arial" panose="020B0604020202020204" pitchFamily="34" charset="0"/>
              <a:cs typeface="Arial" panose="020B0604020202020204" pitchFamily="34" charset="0"/>
            </a:endParaRPr>
          </a:p>
        </p:txBody>
      </p:sp>
      <p:pic>
        <p:nvPicPr>
          <p:cNvPr id="208898" name="Picture 2" descr="Resultado de imagen para cb1 and depression and anx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468" y="1182708"/>
            <a:ext cx="5157383" cy="5134464"/>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abajo 2"/>
          <p:cNvSpPr/>
          <p:nvPr/>
        </p:nvSpPr>
        <p:spPr bwMode="auto">
          <a:xfrm>
            <a:off x="3635896" y="1772816"/>
            <a:ext cx="648072" cy="1440160"/>
          </a:xfrm>
          <a:prstGeom prst="downArrow">
            <a:avLst/>
          </a:prstGeom>
          <a:solidFill>
            <a:srgbClr val="FF0000"/>
          </a:solidFill>
          <a:ln w="9525" cap="flat" cmpd="sng" algn="ctr">
            <a:solidFill>
              <a:srgbClr val="FFFF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charset="0"/>
            </a:endParaRPr>
          </a:p>
        </p:txBody>
      </p:sp>
      <p:sp>
        <p:nvSpPr>
          <p:cNvPr id="5" name="Rectángulo 4"/>
          <p:cNvSpPr/>
          <p:nvPr/>
        </p:nvSpPr>
        <p:spPr>
          <a:xfrm>
            <a:off x="5989321" y="6317172"/>
            <a:ext cx="2743200" cy="400110"/>
          </a:xfrm>
          <a:prstGeom prst="rect">
            <a:avLst/>
          </a:prstGeom>
        </p:spPr>
        <p:txBody>
          <a:bodyPr wrap="square">
            <a:spAutoFit/>
          </a:bodyPr>
          <a:lstStyle/>
          <a:p>
            <a:r>
              <a:rPr lang="es-MX" sz="2000" b="1" dirty="0" err="1" smtClean="0">
                <a:latin typeface="Arial" panose="020B0604020202020204" pitchFamily="34" charset="0"/>
              </a:rPr>
              <a:t>Patel</a:t>
            </a:r>
            <a:r>
              <a:rPr lang="es-MX" sz="2000" b="1" dirty="0" smtClean="0">
                <a:latin typeface="Arial" panose="020B0604020202020204" pitchFamily="34" charset="0"/>
              </a:rPr>
              <a:t> &amp; </a:t>
            </a:r>
            <a:r>
              <a:rPr lang="es-MX" sz="2000" b="1" dirty="0" err="1" smtClean="0">
                <a:latin typeface="Arial" panose="020B0604020202020204" pitchFamily="34" charset="0"/>
              </a:rPr>
              <a:t>Hillard</a:t>
            </a:r>
            <a:r>
              <a:rPr lang="es-MX" sz="2000" b="1" dirty="0" smtClean="0">
                <a:latin typeface="Arial" panose="020B0604020202020204" pitchFamily="34" charset="0"/>
              </a:rPr>
              <a:t>, 2009</a:t>
            </a:r>
            <a:endParaRPr lang="es-MX" sz="2000" b="1" dirty="0"/>
          </a:p>
        </p:txBody>
      </p:sp>
    </p:spTree>
    <p:extLst>
      <p:ext uri="{BB962C8B-B14F-4D97-AF65-F5344CB8AC3E}">
        <p14:creationId xmlns:p14="http://schemas.microsoft.com/office/powerpoint/2010/main" val="264624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nvPr>
        </p:nvGraphicFramePr>
        <p:xfrm>
          <a:off x="379275" y="474970"/>
          <a:ext cx="4822825" cy="2755900"/>
        </p:xfrm>
        <a:graphic>
          <a:graphicData uri="http://schemas.openxmlformats.org/presentationml/2006/ole">
            <mc:AlternateContent xmlns:mc="http://schemas.openxmlformats.org/markup-compatibility/2006">
              <mc:Choice xmlns:v="urn:schemas-microsoft-com:vml" Requires="v">
                <p:oleObj spid="_x0000_s11286" name="Prism 6" r:id="rId4" imgW="4823027" imgH="2756586" progId="Prism6.Document">
                  <p:embed/>
                </p:oleObj>
              </mc:Choice>
              <mc:Fallback>
                <p:oleObj name="Prism 6" r:id="rId4" imgW="4823027" imgH="2756586" progId="Prism6.Document">
                  <p:embed/>
                  <p:pic>
                    <p:nvPicPr>
                      <p:cNvPr id="0" name=""/>
                      <p:cNvPicPr/>
                      <p:nvPr/>
                    </p:nvPicPr>
                    <p:blipFill>
                      <a:blip r:embed="rId5"/>
                      <a:stretch>
                        <a:fillRect/>
                      </a:stretch>
                    </p:blipFill>
                    <p:spPr>
                      <a:xfrm>
                        <a:off x="379275" y="474970"/>
                        <a:ext cx="4822825" cy="2755900"/>
                      </a:xfrm>
                      <a:prstGeom prst="rect">
                        <a:avLst/>
                      </a:prstGeom>
                    </p:spPr>
                  </p:pic>
                </p:oleObj>
              </mc:Fallback>
            </mc:AlternateContent>
          </a:graphicData>
        </a:graphic>
      </p:graphicFrame>
      <p:sp>
        <p:nvSpPr>
          <p:cNvPr id="4" name="CuadroTexto 3"/>
          <p:cNvSpPr txBox="1"/>
          <p:nvPr/>
        </p:nvSpPr>
        <p:spPr>
          <a:xfrm>
            <a:off x="1354635" y="213360"/>
            <a:ext cx="2209800" cy="523220"/>
          </a:xfrm>
          <a:prstGeom prst="rect">
            <a:avLst/>
          </a:prstGeom>
          <a:noFill/>
        </p:spPr>
        <p:txBody>
          <a:bodyPr wrap="square" rtlCol="0">
            <a:spAutoFit/>
          </a:bodyPr>
          <a:lstStyle/>
          <a:p>
            <a:pPr algn="ctr"/>
            <a:r>
              <a:rPr lang="es-MX" sz="2800" b="1" dirty="0" smtClean="0">
                <a:latin typeface="Arial" panose="020B0604020202020204" pitchFamily="34" charset="0"/>
                <a:cs typeface="Arial" panose="020B0604020202020204" pitchFamily="34" charset="0"/>
              </a:rPr>
              <a:t>Hipocampo</a:t>
            </a:r>
            <a:endParaRPr lang="es-MX" sz="2800" b="1" dirty="0">
              <a:latin typeface="Arial" panose="020B0604020202020204" pitchFamily="34" charset="0"/>
              <a:cs typeface="Arial" panose="020B0604020202020204" pitchFamily="34" charset="0"/>
            </a:endParaRPr>
          </a:p>
        </p:txBody>
      </p:sp>
      <p:sp>
        <p:nvSpPr>
          <p:cNvPr id="5" name="CuadroTexto 4"/>
          <p:cNvSpPr txBox="1"/>
          <p:nvPr/>
        </p:nvSpPr>
        <p:spPr>
          <a:xfrm>
            <a:off x="623115" y="3520440"/>
            <a:ext cx="3581400" cy="523220"/>
          </a:xfrm>
          <a:prstGeom prst="rect">
            <a:avLst/>
          </a:prstGeom>
          <a:noFill/>
        </p:spPr>
        <p:txBody>
          <a:bodyPr wrap="square" rtlCol="0">
            <a:spAutoFit/>
          </a:bodyPr>
          <a:lstStyle/>
          <a:p>
            <a:pPr algn="ctr"/>
            <a:r>
              <a:rPr lang="es-MX" sz="2800" b="1" dirty="0" smtClean="0">
                <a:latin typeface="Arial" panose="020B0604020202020204" pitchFamily="34" charset="0"/>
                <a:cs typeface="Arial" panose="020B0604020202020204" pitchFamily="34" charset="0"/>
              </a:rPr>
              <a:t>Corteza Temporal</a:t>
            </a:r>
            <a:endParaRPr lang="es-MX" sz="2800" b="1" dirty="0">
              <a:latin typeface="Arial" panose="020B0604020202020204" pitchFamily="34" charset="0"/>
              <a:cs typeface="Arial" panose="020B0604020202020204" pitchFamily="34" charset="0"/>
            </a:endParaRPr>
          </a:p>
        </p:txBody>
      </p:sp>
      <p:graphicFrame>
        <p:nvGraphicFramePr>
          <p:cNvPr id="6" name="Objeto 5"/>
          <p:cNvGraphicFramePr>
            <a:graphicFrameLocks noChangeAspect="1"/>
          </p:cNvGraphicFramePr>
          <p:nvPr>
            <p:extLst/>
          </p:nvPr>
        </p:nvGraphicFramePr>
        <p:xfrm>
          <a:off x="270363" y="3803650"/>
          <a:ext cx="4448175" cy="3054350"/>
        </p:xfrm>
        <a:graphic>
          <a:graphicData uri="http://schemas.openxmlformats.org/presentationml/2006/ole">
            <mc:AlternateContent xmlns:mc="http://schemas.openxmlformats.org/markup-compatibility/2006">
              <mc:Choice xmlns:v="urn:schemas-microsoft-com:vml" Requires="v">
                <p:oleObj spid="_x0000_s11287" name="Prism 6" r:id="rId6" imgW="4447955" imgH="3053914" progId="Prism6.Document">
                  <p:embed/>
                </p:oleObj>
              </mc:Choice>
              <mc:Fallback>
                <p:oleObj name="Prism 6" r:id="rId6" imgW="4447955" imgH="3053914" progId="Prism6.Document">
                  <p:embed/>
                  <p:pic>
                    <p:nvPicPr>
                      <p:cNvPr id="0" name=""/>
                      <p:cNvPicPr/>
                      <p:nvPr/>
                    </p:nvPicPr>
                    <p:blipFill>
                      <a:blip r:embed="rId7"/>
                      <a:stretch>
                        <a:fillRect/>
                      </a:stretch>
                    </p:blipFill>
                    <p:spPr>
                      <a:xfrm>
                        <a:off x="270363" y="3803650"/>
                        <a:ext cx="4448175" cy="3054350"/>
                      </a:xfrm>
                      <a:prstGeom prst="rect">
                        <a:avLst/>
                      </a:prstGeom>
                    </p:spPr>
                  </p:pic>
                </p:oleObj>
              </mc:Fallback>
            </mc:AlternateContent>
          </a:graphicData>
        </a:graphic>
      </p:graphicFrame>
      <p:sp>
        <p:nvSpPr>
          <p:cNvPr id="7" name="CuadroTexto 6"/>
          <p:cNvSpPr txBox="1"/>
          <p:nvPr/>
        </p:nvSpPr>
        <p:spPr>
          <a:xfrm>
            <a:off x="3578723" y="825490"/>
            <a:ext cx="300082" cy="646331"/>
          </a:xfrm>
          <a:prstGeom prst="rect">
            <a:avLst/>
          </a:prstGeom>
          <a:noFill/>
        </p:spPr>
        <p:txBody>
          <a:bodyPr wrap="square" rtlCol="0">
            <a:spAutoFit/>
          </a:bodyPr>
          <a:lstStyle/>
          <a:p>
            <a:r>
              <a:rPr lang="es-MX" sz="3600" dirty="0" smtClean="0">
                <a:latin typeface="Arial" panose="020B0604020202020204" pitchFamily="34" charset="0"/>
                <a:cs typeface="Arial" panose="020B0604020202020204" pitchFamily="34" charset="0"/>
              </a:rPr>
              <a:t>*</a:t>
            </a:r>
            <a:endParaRPr lang="es-MX" sz="3600" dirty="0">
              <a:latin typeface="Arial" panose="020B0604020202020204" pitchFamily="34" charset="0"/>
              <a:cs typeface="Arial" panose="020B0604020202020204" pitchFamily="34" charset="0"/>
            </a:endParaRPr>
          </a:p>
        </p:txBody>
      </p:sp>
      <p:sp>
        <p:nvSpPr>
          <p:cNvPr id="8" name="CuadroTexto 7"/>
          <p:cNvSpPr txBox="1"/>
          <p:nvPr/>
        </p:nvSpPr>
        <p:spPr>
          <a:xfrm>
            <a:off x="3731123" y="4178290"/>
            <a:ext cx="300082" cy="646331"/>
          </a:xfrm>
          <a:prstGeom prst="rect">
            <a:avLst/>
          </a:prstGeom>
          <a:noFill/>
        </p:spPr>
        <p:txBody>
          <a:bodyPr wrap="square" rtlCol="0">
            <a:spAutoFit/>
          </a:bodyPr>
          <a:lstStyle/>
          <a:p>
            <a:r>
              <a:rPr lang="es-MX" sz="3600" dirty="0" smtClean="0">
                <a:latin typeface="Arial" panose="020B0604020202020204" pitchFamily="34" charset="0"/>
                <a:cs typeface="Arial" panose="020B0604020202020204" pitchFamily="34" charset="0"/>
              </a:rPr>
              <a:t>*</a:t>
            </a:r>
            <a:endParaRPr lang="es-MX" sz="3600" dirty="0">
              <a:latin typeface="Arial" panose="020B0604020202020204" pitchFamily="34" charset="0"/>
              <a:cs typeface="Arial" panose="020B0604020202020204" pitchFamily="34" charset="0"/>
            </a:endParaRPr>
          </a:p>
        </p:txBody>
      </p:sp>
      <p:sp>
        <p:nvSpPr>
          <p:cNvPr id="12" name="Rectángulo 11"/>
          <p:cNvSpPr/>
          <p:nvPr/>
        </p:nvSpPr>
        <p:spPr>
          <a:xfrm>
            <a:off x="7944059" y="552478"/>
            <a:ext cx="1975955" cy="6243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193" y="937062"/>
            <a:ext cx="3875066" cy="5166755"/>
          </a:xfrm>
          <a:prstGeom prst="rect">
            <a:avLst/>
          </a:prstGeom>
        </p:spPr>
      </p:pic>
    </p:spTree>
    <p:extLst>
      <p:ext uri="{BB962C8B-B14F-4D97-AF65-F5344CB8AC3E}">
        <p14:creationId xmlns:p14="http://schemas.microsoft.com/office/powerpoint/2010/main" val="112641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trimericG"/>
          <p:cNvPicPr>
            <a:picLocks noChangeAspect="1" noChangeArrowheads="1" noCrop="1"/>
          </p:cNvPicPr>
          <p:nvPr/>
        </p:nvPicPr>
        <p:blipFill>
          <a:blip r:embed="rId3" cstate="print"/>
          <a:srcRect/>
          <a:stretch>
            <a:fillRect/>
          </a:stretch>
        </p:blipFill>
        <p:spPr bwMode="auto">
          <a:xfrm>
            <a:off x="381000" y="2041544"/>
            <a:ext cx="8534400" cy="4102100"/>
          </a:xfrm>
          <a:prstGeom prst="rect">
            <a:avLst/>
          </a:prstGeom>
          <a:noFill/>
          <a:ln w="9525">
            <a:noFill/>
            <a:miter lim="800000"/>
            <a:headEnd/>
            <a:tailEnd/>
          </a:ln>
        </p:spPr>
      </p:pic>
      <p:cxnSp>
        <p:nvCxnSpPr>
          <p:cNvPr id="3" name="Conector recto de flecha 2"/>
          <p:cNvCxnSpPr/>
          <p:nvPr/>
        </p:nvCxnSpPr>
        <p:spPr>
          <a:xfrm flipV="1">
            <a:off x="1600200" y="4114800"/>
            <a:ext cx="0" cy="746760"/>
          </a:xfrm>
          <a:prstGeom prst="straightConnector1">
            <a:avLst/>
          </a:prstGeom>
          <a:ln w="127000">
            <a:solidFill>
              <a:srgbClr val="FF0000"/>
            </a:solidFill>
            <a:headEnd w="lg" len="lg"/>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94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916832"/>
            <a:ext cx="6121400" cy="4597400"/>
          </a:xfrm>
          <a:prstGeom prst="rect">
            <a:avLst/>
          </a:prstGeom>
        </p:spPr>
      </p:pic>
      <p:sp>
        <p:nvSpPr>
          <p:cNvPr id="3" name="3 CuadroTexto"/>
          <p:cNvSpPr txBox="1"/>
          <p:nvPr/>
        </p:nvSpPr>
        <p:spPr>
          <a:xfrm>
            <a:off x="1691680" y="404664"/>
            <a:ext cx="6048672" cy="830997"/>
          </a:xfrm>
          <a:prstGeom prst="rect">
            <a:avLst/>
          </a:prstGeom>
          <a:noFill/>
        </p:spPr>
        <p:txBody>
          <a:bodyPr wrap="square" rtlCol="0">
            <a:spAutoFit/>
          </a:bodyPr>
          <a:lstStyle/>
          <a:p>
            <a:pPr algn="ctr"/>
            <a:r>
              <a:rPr lang="es-MX" sz="2400" b="1" dirty="0" smtClean="0">
                <a:latin typeface="Arial" panose="020B0604020202020204" pitchFamily="34" charset="0"/>
                <a:cs typeface="Arial" panose="020B0604020202020204" pitchFamily="34" charset="0"/>
              </a:rPr>
              <a:t> ANSIEDAD Y DEPRESIÓN EN PACIENTES CON ELTM</a:t>
            </a:r>
            <a:endParaRPr lang="es-MX" sz="2400" b="1"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36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376990" y="783356"/>
            <a:ext cx="6801814" cy="5782993"/>
          </a:xfrm>
          <a:prstGeom prst="rect">
            <a:avLst/>
          </a:prstGeom>
        </p:spPr>
      </p:pic>
      <p:sp>
        <p:nvSpPr>
          <p:cNvPr id="3" name="Rectángulo 2"/>
          <p:cNvSpPr/>
          <p:nvPr/>
        </p:nvSpPr>
        <p:spPr>
          <a:xfrm>
            <a:off x="5561784" y="6366294"/>
            <a:ext cx="3582216" cy="400110"/>
          </a:xfrm>
          <a:prstGeom prst="rect">
            <a:avLst/>
          </a:prstGeom>
        </p:spPr>
        <p:txBody>
          <a:bodyPr wrap="square">
            <a:spAutoFit/>
          </a:bodyPr>
          <a:lstStyle/>
          <a:p>
            <a:r>
              <a:rPr lang="es-MX" sz="2000" b="1" dirty="0" smtClean="0">
                <a:latin typeface="Arial" panose="020B0604020202020204" pitchFamily="34" charset="0"/>
              </a:rPr>
              <a:t>Lu&amp; </a:t>
            </a:r>
            <a:r>
              <a:rPr lang="es-MX" sz="2000" b="1" dirty="0" err="1" smtClean="0">
                <a:latin typeface="Arial" panose="020B0604020202020204" pitchFamily="34" charset="0"/>
              </a:rPr>
              <a:t>Mackie</a:t>
            </a:r>
            <a:r>
              <a:rPr lang="es-MX" sz="2000" b="1" dirty="0" smtClean="0">
                <a:latin typeface="Arial" panose="020B0604020202020204" pitchFamily="34" charset="0"/>
              </a:rPr>
              <a:t>, 2016</a:t>
            </a:r>
            <a:endParaRPr lang="es-MX" sz="2000" b="1" dirty="0"/>
          </a:p>
        </p:txBody>
      </p:sp>
      <p:sp>
        <p:nvSpPr>
          <p:cNvPr id="4" name="CuadroTexto 3"/>
          <p:cNvSpPr txBox="1"/>
          <p:nvPr/>
        </p:nvSpPr>
        <p:spPr>
          <a:xfrm flipH="1">
            <a:off x="1431985" y="160822"/>
            <a:ext cx="6214205" cy="461665"/>
          </a:xfrm>
          <a:prstGeom prst="rect">
            <a:avLst/>
          </a:prstGeom>
          <a:noFill/>
        </p:spPr>
        <p:txBody>
          <a:bodyPr wrap="square" rtlCol="0">
            <a:spAutoFit/>
          </a:bodyPr>
          <a:lstStyle/>
          <a:p>
            <a:r>
              <a:rPr lang="es-MX" sz="2400" dirty="0" err="1" smtClean="0">
                <a:latin typeface="Arial Black" panose="020B0A04020102020204" pitchFamily="34" charset="0"/>
              </a:rPr>
              <a:t>Anandamida</a:t>
            </a:r>
            <a:r>
              <a:rPr lang="es-MX" sz="2400" dirty="0" smtClean="0">
                <a:latin typeface="Arial Black" panose="020B0A04020102020204" pitchFamily="34" charset="0"/>
              </a:rPr>
              <a:t> </a:t>
            </a:r>
            <a:r>
              <a:rPr lang="es-MX" sz="2400" dirty="0">
                <a:latin typeface="Arial Black" panose="020B0A04020102020204" pitchFamily="34" charset="0"/>
              </a:rPr>
              <a:t>y </a:t>
            </a:r>
            <a:r>
              <a:rPr lang="es-MX" sz="2400" dirty="0" smtClean="0">
                <a:latin typeface="Arial Black" panose="020B0A04020102020204" pitchFamily="34" charset="0"/>
              </a:rPr>
              <a:t>2-Araquidonilglicerol</a:t>
            </a:r>
            <a:endParaRPr lang="es-MX" sz="2400" dirty="0">
              <a:latin typeface="Arial Black" panose="020B0A04020102020204" pitchFamily="34" charset="0"/>
            </a:endParaRPr>
          </a:p>
        </p:txBody>
      </p:sp>
    </p:spTree>
    <p:extLst>
      <p:ext uri="{BB962C8B-B14F-4D97-AF65-F5344CB8AC3E}">
        <p14:creationId xmlns:p14="http://schemas.microsoft.com/office/powerpoint/2010/main" val="420294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0850" y="974725"/>
            <a:ext cx="83121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1800"/>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525" y="558165"/>
            <a:ext cx="3048000" cy="2176272"/>
          </a:xfrm>
          <a:prstGeom prst="rect">
            <a:avLst/>
          </a:prstGeom>
        </p:spPr>
      </p:pic>
      <p:pic>
        <p:nvPicPr>
          <p:cNvPr id="60418" name="Picture 2" descr="Página del Pen-Ts'ao Ching (Imagen: http://antiquecannabisbook.com/chap2B/China/Pen-Tsao.htm) ">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3975" y="352873"/>
            <a:ext cx="3709025" cy="5951847"/>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El cuarto de los Vedas, el Atharva Veda, donde se mencionan las preparaciones líquidas del cáñam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525" y="3328796"/>
            <a:ext cx="333375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45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560"/>
            <a:ext cx="9144000" cy="6858000"/>
          </a:xfrm>
          <a:prstGeom prst="rect">
            <a:avLst/>
          </a:prstGeom>
        </p:spPr>
      </p:pic>
      <p:sp>
        <p:nvSpPr>
          <p:cNvPr id="4" name="CuadroTexto 3"/>
          <p:cNvSpPr txBox="1"/>
          <p:nvPr/>
        </p:nvSpPr>
        <p:spPr>
          <a:xfrm>
            <a:off x="1920240" y="533400"/>
            <a:ext cx="5730240" cy="523220"/>
          </a:xfrm>
          <a:prstGeom prst="rect">
            <a:avLst/>
          </a:prstGeom>
          <a:noFill/>
        </p:spPr>
        <p:txBody>
          <a:bodyPr wrap="square" rtlCol="0">
            <a:spAutoFit/>
          </a:bodyPr>
          <a:lstStyle/>
          <a:p>
            <a:r>
              <a:rPr lang="es-MX" sz="2800" b="1" dirty="0" smtClean="0">
                <a:latin typeface="Arial" panose="020B0604020202020204" pitchFamily="34" charset="0"/>
                <a:cs typeface="Arial" panose="020B0604020202020204" pitchFamily="34" charset="0"/>
              </a:rPr>
              <a:t>Depresión y </a:t>
            </a:r>
            <a:r>
              <a:rPr lang="es-MX" sz="2800" b="1" dirty="0" err="1" smtClean="0">
                <a:latin typeface="Arial" panose="020B0604020202020204" pitchFamily="34" charset="0"/>
                <a:cs typeface="Arial" panose="020B0604020202020204" pitchFamily="34" charset="0"/>
              </a:rPr>
              <a:t>Endocannabinoides</a:t>
            </a:r>
            <a:endParaRPr lang="es-MX" sz="2800" b="1" dirty="0">
              <a:latin typeface="Arial" panose="020B0604020202020204" pitchFamily="34" charset="0"/>
              <a:cs typeface="Arial" panose="020B0604020202020204" pitchFamily="34" charset="0"/>
            </a:endParaRPr>
          </a:p>
        </p:txBody>
      </p:sp>
      <p:sp>
        <p:nvSpPr>
          <p:cNvPr id="5" name="CuadroTexto 4"/>
          <p:cNvSpPr txBox="1"/>
          <p:nvPr/>
        </p:nvSpPr>
        <p:spPr>
          <a:xfrm>
            <a:off x="5303520" y="6370320"/>
            <a:ext cx="3154680"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Hill et al., 2008</a:t>
            </a:r>
            <a:endParaRPr lang="es-MX"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8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049186" y="0"/>
            <a:ext cx="7259590" cy="6172200"/>
          </a:xfrm>
          <a:prstGeom prst="rect">
            <a:avLst/>
          </a:prstGeom>
        </p:spPr>
      </p:pic>
      <p:sp>
        <p:nvSpPr>
          <p:cNvPr id="3" name="Rectángulo 2"/>
          <p:cNvSpPr/>
          <p:nvPr/>
        </p:nvSpPr>
        <p:spPr>
          <a:xfrm>
            <a:off x="5561784" y="6248400"/>
            <a:ext cx="3607616" cy="400110"/>
          </a:xfrm>
          <a:prstGeom prst="rect">
            <a:avLst/>
          </a:prstGeom>
        </p:spPr>
        <p:txBody>
          <a:bodyPr wrap="square">
            <a:spAutoFit/>
          </a:bodyPr>
          <a:lstStyle/>
          <a:p>
            <a:r>
              <a:rPr lang="es-MX" sz="2000" b="1" dirty="0" smtClean="0">
                <a:latin typeface="Arial" panose="020B0604020202020204" pitchFamily="34" charset="0"/>
              </a:rPr>
              <a:t>Lu&amp; </a:t>
            </a:r>
            <a:r>
              <a:rPr lang="es-MX" sz="2000" b="1" dirty="0" err="1" smtClean="0">
                <a:latin typeface="Arial" panose="020B0604020202020204" pitchFamily="34" charset="0"/>
              </a:rPr>
              <a:t>Mackie</a:t>
            </a:r>
            <a:r>
              <a:rPr lang="es-MX" sz="2000" b="1" dirty="0" smtClean="0">
                <a:latin typeface="Arial" panose="020B0604020202020204" pitchFamily="34" charset="0"/>
              </a:rPr>
              <a:t>, 2016</a:t>
            </a:r>
            <a:endParaRPr lang="es-MX" sz="2000" b="1" dirty="0"/>
          </a:p>
        </p:txBody>
      </p:sp>
      <p:cxnSp>
        <p:nvCxnSpPr>
          <p:cNvPr id="5" name="Conector recto de flecha 4"/>
          <p:cNvCxnSpPr/>
          <p:nvPr/>
        </p:nvCxnSpPr>
        <p:spPr>
          <a:xfrm flipV="1">
            <a:off x="5381898" y="5410202"/>
            <a:ext cx="10885" cy="5333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6067698" y="4800602"/>
            <a:ext cx="27486" cy="45719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14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83" y="195943"/>
            <a:ext cx="8231113" cy="6662057"/>
          </a:xfrm>
          <a:prstGeom prst="rect">
            <a:avLst/>
          </a:prstGeom>
        </p:spPr>
      </p:pic>
      <p:cxnSp>
        <p:nvCxnSpPr>
          <p:cNvPr id="3" name="Conector recto de flecha 2"/>
          <p:cNvCxnSpPr/>
          <p:nvPr/>
        </p:nvCxnSpPr>
        <p:spPr>
          <a:xfrm>
            <a:off x="5486403" y="3935186"/>
            <a:ext cx="10888" cy="78921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flipH="1">
            <a:off x="4163617" y="3279704"/>
            <a:ext cx="28647" cy="90165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flipH="1">
            <a:off x="4062550" y="3265713"/>
            <a:ext cx="2301242" cy="369332"/>
          </a:xfrm>
          <a:prstGeom prst="rect">
            <a:avLst/>
          </a:prstGeom>
          <a:noFill/>
        </p:spPr>
        <p:txBody>
          <a:bodyPr wrap="square" rtlCol="0">
            <a:spAutoFit/>
          </a:bodyPr>
          <a:lstStyle/>
          <a:p>
            <a:pPr algn="ctr"/>
            <a:r>
              <a:rPr lang="es-MX" b="1" dirty="0" err="1" smtClean="0">
                <a:latin typeface="Arial" panose="020B0604020202020204" pitchFamily="34" charset="0"/>
                <a:cs typeface="Arial" panose="020B0604020202020204" pitchFamily="34" charset="0"/>
              </a:rPr>
              <a:t>Neuroprotección</a:t>
            </a:r>
            <a:endParaRPr lang="es-MX" b="1" dirty="0">
              <a:latin typeface="Arial" panose="020B0604020202020204" pitchFamily="34" charset="0"/>
              <a:cs typeface="Arial" panose="020B0604020202020204" pitchFamily="34" charset="0"/>
            </a:endParaRPr>
          </a:p>
        </p:txBody>
      </p:sp>
      <p:cxnSp>
        <p:nvCxnSpPr>
          <p:cNvPr id="8" name="Conector recto de flecha 7"/>
          <p:cNvCxnSpPr/>
          <p:nvPr/>
        </p:nvCxnSpPr>
        <p:spPr>
          <a:xfrm flipH="1" flipV="1">
            <a:off x="620486" y="3862680"/>
            <a:ext cx="17761" cy="8659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3222166" y="5116286"/>
            <a:ext cx="10888" cy="78921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3233054" y="4425043"/>
            <a:ext cx="181247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52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
        <p:nvSpPr>
          <p:cNvPr id="4" name="CuadroTexto 3"/>
          <p:cNvSpPr txBox="1"/>
          <p:nvPr/>
        </p:nvSpPr>
        <p:spPr>
          <a:xfrm>
            <a:off x="5943600" y="1708479"/>
            <a:ext cx="637673" cy="276999"/>
          </a:xfrm>
          <a:prstGeom prst="rect">
            <a:avLst/>
          </a:prstGeom>
          <a:solidFill>
            <a:schemeClr val="bg1"/>
          </a:solidFill>
        </p:spPr>
        <p:txBody>
          <a:bodyPr wrap="square" rtlCol="0">
            <a:spAutoFit/>
          </a:bodyPr>
          <a:lstStyle/>
          <a:p>
            <a:r>
              <a:rPr lang="es-MX" sz="1200" b="1" dirty="0" smtClean="0"/>
              <a:t>2-AG</a:t>
            </a:r>
            <a:endParaRPr lang="es-MX" sz="1200" b="1" dirty="0"/>
          </a:p>
        </p:txBody>
      </p:sp>
      <p:sp>
        <p:nvSpPr>
          <p:cNvPr id="5" name="CuadroTexto 4"/>
          <p:cNvSpPr txBox="1"/>
          <p:nvPr/>
        </p:nvSpPr>
        <p:spPr>
          <a:xfrm>
            <a:off x="5951616" y="5013158"/>
            <a:ext cx="637673" cy="276999"/>
          </a:xfrm>
          <a:prstGeom prst="rect">
            <a:avLst/>
          </a:prstGeom>
          <a:solidFill>
            <a:schemeClr val="bg1"/>
          </a:solidFill>
        </p:spPr>
        <p:txBody>
          <a:bodyPr wrap="square" rtlCol="0">
            <a:spAutoFit/>
          </a:bodyPr>
          <a:lstStyle/>
          <a:p>
            <a:r>
              <a:rPr lang="es-MX" sz="1200" b="1" dirty="0" smtClean="0"/>
              <a:t>2-AG</a:t>
            </a:r>
            <a:endParaRPr lang="es-MX" sz="1200" b="1" dirty="0"/>
          </a:p>
        </p:txBody>
      </p:sp>
      <p:sp>
        <p:nvSpPr>
          <p:cNvPr id="6" name="CuadroTexto 5"/>
          <p:cNvSpPr txBox="1"/>
          <p:nvPr/>
        </p:nvSpPr>
        <p:spPr>
          <a:xfrm>
            <a:off x="228600" y="6196264"/>
            <a:ext cx="2598821" cy="369332"/>
          </a:xfrm>
          <a:prstGeom prst="rect">
            <a:avLst/>
          </a:prstGeom>
          <a:noFill/>
        </p:spPr>
        <p:txBody>
          <a:bodyPr wrap="square" rtlCol="0">
            <a:spAutoFit/>
          </a:bodyPr>
          <a:lstStyle/>
          <a:p>
            <a:r>
              <a:rPr lang="es-MX" b="1" dirty="0" smtClean="0"/>
              <a:t>OEA (</a:t>
            </a:r>
            <a:r>
              <a:rPr lang="es-MX" b="1" dirty="0" err="1" smtClean="0"/>
              <a:t>Oleiletanolamida</a:t>
            </a:r>
            <a:r>
              <a:rPr lang="es-MX" b="1" dirty="0" smtClean="0"/>
              <a:t>)</a:t>
            </a:r>
            <a:endParaRPr lang="es-MX" b="1" dirty="0"/>
          </a:p>
        </p:txBody>
      </p:sp>
    </p:spTree>
    <p:extLst>
      <p:ext uri="{BB962C8B-B14F-4D97-AF65-F5344CB8AC3E}">
        <p14:creationId xmlns:p14="http://schemas.microsoft.com/office/powerpoint/2010/main" val="240310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25" y="0"/>
            <a:ext cx="4653351" cy="2543832"/>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2215" y="502458"/>
            <a:ext cx="3123413" cy="2078489"/>
          </a:xfrm>
          <a:prstGeom prst="rect">
            <a:avLst/>
          </a:prstGeom>
        </p:spPr>
      </p:pic>
      <p:sp>
        <p:nvSpPr>
          <p:cNvPr id="13" name="AutoShape 2" descr="Resultado de imagen para actividad cardiovascular">
            <a:hlinkClick r:id="rId5"/>
          </p:cNvPr>
          <p:cNvSpPr>
            <a:spLocks noChangeAspect="1" noChangeArrowheads="1"/>
          </p:cNvSpPr>
          <p:nvPr/>
        </p:nvSpPr>
        <p:spPr bwMode="auto">
          <a:xfrm>
            <a:off x="1619250" y="-1508125"/>
            <a:ext cx="5210175" cy="3152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663" y="2691744"/>
            <a:ext cx="2021543" cy="2995448"/>
          </a:xfrm>
          <a:prstGeom prst="rect">
            <a:avLst/>
          </a:prstGeom>
        </p:spPr>
      </p:pic>
      <p:pic>
        <p:nvPicPr>
          <p:cNvPr id="16" name="Imagen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1190" y="3931085"/>
            <a:ext cx="4155481" cy="2337458"/>
          </a:xfrm>
          <a:prstGeom prst="rect">
            <a:avLst/>
          </a:prstGeom>
        </p:spPr>
      </p:pic>
      <p:pic>
        <p:nvPicPr>
          <p:cNvPr id="17" name="Imagen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2215" y="2796631"/>
            <a:ext cx="3265983" cy="1974188"/>
          </a:xfrm>
          <a:prstGeom prst="rect">
            <a:avLst/>
          </a:prstGeom>
        </p:spPr>
      </p:pic>
      <p:pic>
        <p:nvPicPr>
          <p:cNvPr id="18" name="Imagen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2278" y="2399728"/>
            <a:ext cx="2568865" cy="1712577"/>
          </a:xfrm>
          <a:prstGeom prst="rect">
            <a:avLst/>
          </a:prstGeom>
        </p:spPr>
      </p:pic>
    </p:spTree>
    <p:extLst>
      <p:ext uri="{BB962C8B-B14F-4D97-AF65-F5344CB8AC3E}">
        <p14:creationId xmlns:p14="http://schemas.microsoft.com/office/powerpoint/2010/main" val="22686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5019288" y="5544264"/>
            <a:ext cx="3733800" cy="1143000"/>
          </a:xfrm>
        </p:spPr>
        <p:txBody>
          <a:bodyPr>
            <a:noAutofit/>
          </a:bodyPr>
          <a:lstStyle/>
          <a:p>
            <a:pPr algn="ctr" fontAlgn="auto">
              <a:spcAft>
                <a:spcPts val="0"/>
              </a:spcAft>
              <a:defRPr/>
            </a:pPr>
            <a:r>
              <a:rPr lang="en-US" sz="1600" b="1" dirty="0" smtClean="0">
                <a:solidFill>
                  <a:schemeClr val="tx1"/>
                </a:solidFill>
                <a:latin typeface="Arial" pitchFamily="34" charset="0"/>
                <a:cs typeface="Arial" pitchFamily="34" charset="0"/>
              </a:rPr>
              <a:t>DEP</a:t>
            </a:r>
            <a:r>
              <a:rPr lang="es-ES" sz="1600" b="1" dirty="0" smtClean="0">
                <a:solidFill>
                  <a:schemeClr val="tx1"/>
                </a:solidFill>
                <a:latin typeface="Arial" pitchFamily="34" charset="0"/>
                <a:cs typeface="Arial" pitchFamily="34" charset="0"/>
              </a:rPr>
              <a:t>T.</a:t>
            </a:r>
            <a:r>
              <a:rPr lang="en-US" sz="1600" b="1" dirty="0" smtClean="0">
                <a:solidFill>
                  <a:schemeClr val="tx1"/>
                </a:solidFill>
                <a:latin typeface="Arial" pitchFamily="34" charset="0"/>
                <a:cs typeface="Arial" pitchFamily="34" charset="0"/>
              </a:rPr>
              <a:t> FARMACOBIOLOGIA</a:t>
            </a:r>
            <a:r>
              <a:rPr lang="es-ES" sz="1600" b="1" dirty="0" smtClean="0">
                <a:solidFill>
                  <a:schemeClr val="tx1"/>
                </a:solidFill>
                <a:latin typeface="Arial" pitchFamily="34" charset="0"/>
                <a:cs typeface="Arial" pitchFamily="34" charset="0"/>
              </a:rPr>
              <a:t/>
            </a:r>
            <a:br>
              <a:rPr lang="es-ES" sz="1600" b="1" dirty="0" smtClean="0">
                <a:solidFill>
                  <a:schemeClr val="tx1"/>
                </a:solidFill>
                <a:latin typeface="Arial" pitchFamily="34" charset="0"/>
                <a:cs typeface="Arial" pitchFamily="34" charset="0"/>
              </a:rPr>
            </a:br>
            <a:r>
              <a:rPr lang="es-ES" sz="1600" b="1" dirty="0" smtClean="0">
                <a:solidFill>
                  <a:schemeClr val="tx1"/>
                </a:solidFill>
                <a:latin typeface="Arial" pitchFamily="34" charset="0"/>
                <a:cs typeface="Arial" pitchFamily="34" charset="0"/>
              </a:rPr>
              <a:t>CINVESTAV.  MEXICO</a:t>
            </a:r>
            <a:br>
              <a:rPr lang="es-ES" sz="1600" b="1" dirty="0" smtClean="0">
                <a:solidFill>
                  <a:schemeClr val="tx1"/>
                </a:solidFill>
                <a:latin typeface="Arial" pitchFamily="34" charset="0"/>
                <a:cs typeface="Arial" pitchFamily="34" charset="0"/>
              </a:rPr>
            </a:br>
            <a:r>
              <a:rPr lang="es-ES" sz="1600" b="1" dirty="0" smtClean="0">
                <a:solidFill>
                  <a:schemeClr val="tx1"/>
                </a:solidFill>
                <a:latin typeface="Arial" pitchFamily="34" charset="0"/>
                <a:cs typeface="Arial" pitchFamily="34" charset="0"/>
              </a:rPr>
              <a:t>Dra.  Luisa Rocha</a:t>
            </a:r>
            <a:br>
              <a:rPr lang="es-ES" sz="1600" b="1" dirty="0" smtClean="0">
                <a:solidFill>
                  <a:schemeClr val="tx1"/>
                </a:solidFill>
                <a:latin typeface="Arial" pitchFamily="34" charset="0"/>
                <a:cs typeface="Arial" pitchFamily="34" charset="0"/>
              </a:rPr>
            </a:br>
            <a:r>
              <a:rPr lang="es-ES" sz="1600" b="1" dirty="0" smtClean="0">
                <a:latin typeface="Arial" pitchFamily="34" charset="0"/>
                <a:cs typeface="Arial" pitchFamily="34" charset="0"/>
              </a:rPr>
              <a:t>Q.F.B. Francia Carmona</a:t>
            </a:r>
            <a:r>
              <a:rPr lang="es-ES" sz="1600" b="1" dirty="0" smtClean="0">
                <a:solidFill>
                  <a:schemeClr val="tx1"/>
                </a:solidFill>
                <a:latin typeface="Arial" pitchFamily="34" charset="0"/>
                <a:cs typeface="Arial" pitchFamily="34" charset="0"/>
              </a:rPr>
              <a:t/>
            </a:r>
            <a:br>
              <a:rPr lang="es-ES" sz="1600" b="1" dirty="0" smtClean="0">
                <a:solidFill>
                  <a:schemeClr val="tx1"/>
                </a:solidFill>
                <a:latin typeface="Arial" pitchFamily="34" charset="0"/>
                <a:cs typeface="Arial" pitchFamily="34" charset="0"/>
              </a:rPr>
            </a:br>
            <a:r>
              <a:rPr lang="es-ES" sz="1600" b="1" dirty="0" smtClean="0">
                <a:solidFill>
                  <a:schemeClr val="tx1"/>
                </a:solidFill>
                <a:latin typeface="Arial" pitchFamily="34" charset="0"/>
                <a:cs typeface="Arial" pitchFamily="34" charset="0"/>
              </a:rPr>
              <a:t/>
            </a:r>
            <a:br>
              <a:rPr lang="es-ES" sz="1600" b="1" dirty="0" smtClean="0">
                <a:solidFill>
                  <a:schemeClr val="tx1"/>
                </a:solidFill>
                <a:latin typeface="Arial" pitchFamily="34" charset="0"/>
                <a:cs typeface="Arial" pitchFamily="34" charset="0"/>
              </a:rPr>
            </a:br>
            <a:endParaRPr lang="en-US" sz="1600" dirty="0" smtClean="0">
              <a:solidFill>
                <a:schemeClr val="tx1"/>
              </a:solidFill>
              <a:latin typeface="Arial" pitchFamily="34" charset="0"/>
              <a:cs typeface="Arial" pitchFamily="34" charset="0"/>
            </a:endParaRPr>
          </a:p>
        </p:txBody>
      </p:sp>
      <p:sp>
        <p:nvSpPr>
          <p:cNvPr id="14340" name="Rectangle 4"/>
          <p:cNvSpPr>
            <a:spLocks noChangeArrowheads="1"/>
          </p:cNvSpPr>
          <p:nvPr/>
        </p:nvSpPr>
        <p:spPr bwMode="auto">
          <a:xfrm>
            <a:off x="4351784" y="388120"/>
            <a:ext cx="4612704" cy="1168672"/>
          </a:xfrm>
          <a:prstGeom prst="rect">
            <a:avLst/>
          </a:prstGeom>
          <a:noFill/>
          <a:ln w="9525">
            <a:noFill/>
            <a:miter lim="800000"/>
            <a:headEnd/>
            <a:tailEnd/>
          </a:ln>
        </p:spPr>
        <p:txBody>
          <a:bodyPr anchor="ctr"/>
          <a:lstStyle/>
          <a:p>
            <a:pPr algn="ctr"/>
            <a:r>
              <a:rPr lang="es-ES" b="1" dirty="0"/>
              <a:t>INSTITUTO NACIONAL DE NEUROLOGIA Y NEUROCIRUGIA “Manuel Velasco Suárez”</a:t>
            </a:r>
          </a:p>
          <a:p>
            <a:pPr algn="ctr"/>
            <a:r>
              <a:rPr lang="es-MX" b="1" dirty="0"/>
              <a:t>Dr. Mario Alonso Vanegas</a:t>
            </a:r>
          </a:p>
          <a:p>
            <a:pPr algn="ctr"/>
            <a:r>
              <a:rPr lang="es-MX" b="1" dirty="0"/>
              <a:t>Dra. </a:t>
            </a:r>
            <a:r>
              <a:rPr lang="es-MX" b="1" dirty="0" smtClean="0"/>
              <a:t>Iris Martínez</a:t>
            </a:r>
            <a:endParaRPr lang="en-US" dirty="0"/>
          </a:p>
        </p:txBody>
      </p:sp>
      <p:sp>
        <p:nvSpPr>
          <p:cNvPr id="14341" name="Rectangle 5"/>
          <p:cNvSpPr>
            <a:spLocks noChangeArrowheads="1"/>
          </p:cNvSpPr>
          <p:nvPr/>
        </p:nvSpPr>
        <p:spPr bwMode="auto">
          <a:xfrm>
            <a:off x="3810000" y="1981200"/>
            <a:ext cx="5562600" cy="1143000"/>
          </a:xfrm>
          <a:prstGeom prst="rect">
            <a:avLst/>
          </a:prstGeom>
          <a:noFill/>
          <a:ln w="9525">
            <a:noFill/>
            <a:miter lim="800000"/>
            <a:headEnd/>
            <a:tailEnd/>
          </a:ln>
        </p:spPr>
        <p:txBody>
          <a:bodyPr anchor="ctr"/>
          <a:lstStyle/>
          <a:p>
            <a:pPr algn="ctr"/>
            <a:r>
              <a:rPr lang="es-ES" b="1" dirty="0"/>
              <a:t>INSTITUTO MEXICANO DEL SEGURO SOCIAL</a:t>
            </a:r>
          </a:p>
          <a:p>
            <a:pPr algn="ctr"/>
            <a:r>
              <a:rPr lang="es-MX" b="1" dirty="0"/>
              <a:t>Dra. Sandra Orozco-Suárez</a:t>
            </a:r>
            <a:endParaRPr lang="es-ES" b="1" dirty="0"/>
          </a:p>
          <a:p>
            <a:pPr algn="ctr"/>
            <a:r>
              <a:rPr lang="es-ES" b="1" dirty="0"/>
              <a:t>       </a:t>
            </a:r>
            <a:endParaRPr lang="en-US" dirty="0"/>
          </a:p>
        </p:txBody>
      </p:sp>
      <p:sp>
        <p:nvSpPr>
          <p:cNvPr id="14343" name="Rectangle 7"/>
          <p:cNvSpPr>
            <a:spLocks noChangeArrowheads="1"/>
          </p:cNvSpPr>
          <p:nvPr/>
        </p:nvSpPr>
        <p:spPr bwMode="auto">
          <a:xfrm>
            <a:off x="4648200" y="2971800"/>
            <a:ext cx="4419600" cy="1143000"/>
          </a:xfrm>
          <a:prstGeom prst="rect">
            <a:avLst/>
          </a:prstGeom>
          <a:noFill/>
          <a:ln w="9525">
            <a:noFill/>
            <a:miter lim="800000"/>
            <a:headEnd/>
            <a:tailEnd/>
          </a:ln>
        </p:spPr>
        <p:txBody>
          <a:bodyPr anchor="ctr"/>
          <a:lstStyle/>
          <a:p>
            <a:pPr algn="ctr"/>
            <a:r>
              <a:rPr lang="es-ES" b="1" dirty="0"/>
              <a:t>HOSPITAL GENERAL DE MEXICO</a:t>
            </a:r>
          </a:p>
          <a:p>
            <a:pPr algn="ctr"/>
            <a:r>
              <a:rPr lang="es-MX" b="1" dirty="0" smtClean="0"/>
              <a:t>Dra</a:t>
            </a:r>
            <a:r>
              <a:rPr lang="es-MX" b="1" dirty="0"/>
              <a:t>. Ana Luisa Velasco</a:t>
            </a:r>
          </a:p>
          <a:p>
            <a:pPr algn="ctr"/>
            <a:r>
              <a:rPr lang="es-MX" b="1" dirty="0" smtClean="0"/>
              <a:t>Dr</a:t>
            </a:r>
            <a:r>
              <a:rPr lang="es-MX" b="1" dirty="0"/>
              <a:t>. Francisco </a:t>
            </a:r>
            <a:r>
              <a:rPr lang="es-MX" b="1" dirty="0" smtClean="0"/>
              <a:t>Velasco</a:t>
            </a:r>
          </a:p>
          <a:p>
            <a:pPr algn="ctr"/>
            <a:r>
              <a:rPr lang="es-MX" b="1" dirty="0" smtClean="0"/>
              <a:t>Dra. Manola Cuéllar</a:t>
            </a:r>
            <a:endParaRPr lang="en-US" dirty="0"/>
          </a:p>
        </p:txBody>
      </p:sp>
      <p:sp>
        <p:nvSpPr>
          <p:cNvPr id="15" name="Rectangle 2"/>
          <p:cNvSpPr txBox="1">
            <a:spLocks noChangeArrowheads="1"/>
          </p:cNvSpPr>
          <p:nvPr/>
        </p:nvSpPr>
        <p:spPr bwMode="auto">
          <a:xfrm>
            <a:off x="5076056" y="4509120"/>
            <a:ext cx="373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fontAlgn="auto">
              <a:spcAft>
                <a:spcPts val="0"/>
              </a:spcAft>
              <a:defRPr/>
            </a:pPr>
            <a:r>
              <a:rPr lang="en-US" sz="1600" b="1" kern="0" dirty="0" smtClean="0">
                <a:solidFill>
                  <a:schemeClr val="tx1"/>
                </a:solidFill>
                <a:latin typeface="Arial" pitchFamily="34" charset="0"/>
                <a:cs typeface="Arial" pitchFamily="34" charset="0"/>
              </a:rPr>
              <a:t>National Institute of Health, USA</a:t>
            </a:r>
            <a:r>
              <a:rPr lang="es-ES" sz="1600" b="1" kern="0" dirty="0" smtClean="0">
                <a:solidFill>
                  <a:schemeClr val="tx1"/>
                </a:solidFill>
                <a:latin typeface="Arial" pitchFamily="34" charset="0"/>
                <a:cs typeface="Arial" pitchFamily="34" charset="0"/>
              </a:rPr>
              <a:t/>
            </a:r>
            <a:br>
              <a:rPr lang="es-ES" sz="1600" b="1" kern="0" dirty="0" smtClean="0">
                <a:solidFill>
                  <a:schemeClr val="tx1"/>
                </a:solidFill>
                <a:latin typeface="Arial" pitchFamily="34" charset="0"/>
                <a:cs typeface="Arial" pitchFamily="34" charset="0"/>
              </a:rPr>
            </a:br>
            <a:r>
              <a:rPr lang="es-ES" sz="1600" b="1" kern="0" dirty="0" smtClean="0">
                <a:solidFill>
                  <a:schemeClr val="tx1"/>
                </a:solidFill>
                <a:latin typeface="Arial" pitchFamily="34" charset="0"/>
                <a:cs typeface="Arial" pitchFamily="34" charset="0"/>
              </a:rPr>
              <a:t>Dr. </a:t>
            </a:r>
            <a:r>
              <a:rPr lang="es-ES" sz="1600" b="1" kern="0" dirty="0" err="1" smtClean="0">
                <a:solidFill>
                  <a:schemeClr val="tx1"/>
                </a:solidFill>
                <a:latin typeface="Arial" pitchFamily="34" charset="0"/>
                <a:cs typeface="Arial" pitchFamily="34" charset="0"/>
              </a:rPr>
              <a:t>Resat</a:t>
            </a:r>
            <a:r>
              <a:rPr lang="es-ES" sz="1600" b="1" kern="0" dirty="0" smtClean="0">
                <a:solidFill>
                  <a:schemeClr val="tx1"/>
                </a:solidFill>
                <a:latin typeface="Arial" pitchFamily="34" charset="0"/>
                <a:cs typeface="Arial" pitchFamily="34" charset="0"/>
              </a:rPr>
              <a:t> </a:t>
            </a:r>
            <a:r>
              <a:rPr lang="es-ES" sz="1600" b="1" kern="0" dirty="0" err="1" smtClean="0">
                <a:solidFill>
                  <a:schemeClr val="tx1"/>
                </a:solidFill>
                <a:latin typeface="Arial" pitchFamily="34" charset="0"/>
                <a:cs typeface="Arial" pitchFamily="34" charset="0"/>
              </a:rPr>
              <a:t>Cinar</a:t>
            </a:r>
            <a:r>
              <a:rPr lang="es-ES" sz="1600" b="1" kern="0" dirty="0" smtClean="0">
                <a:solidFill>
                  <a:schemeClr val="tx1"/>
                </a:solidFill>
                <a:latin typeface="Arial" pitchFamily="34" charset="0"/>
                <a:cs typeface="Arial" pitchFamily="34" charset="0"/>
              </a:rPr>
              <a:t/>
            </a:r>
            <a:br>
              <a:rPr lang="es-ES" sz="1600" b="1" kern="0" dirty="0" smtClean="0">
                <a:solidFill>
                  <a:schemeClr val="tx1"/>
                </a:solidFill>
                <a:latin typeface="Arial" pitchFamily="34" charset="0"/>
                <a:cs typeface="Arial" pitchFamily="34" charset="0"/>
              </a:rPr>
            </a:br>
            <a:r>
              <a:rPr lang="es-ES" sz="1600" b="1" kern="0" dirty="0" smtClean="0">
                <a:solidFill>
                  <a:schemeClr val="tx1"/>
                </a:solidFill>
                <a:latin typeface="Arial" pitchFamily="34" charset="0"/>
                <a:cs typeface="Arial" pitchFamily="34" charset="0"/>
              </a:rPr>
              <a:t/>
            </a:r>
            <a:br>
              <a:rPr lang="es-ES" sz="1600" b="1" kern="0" dirty="0" smtClean="0">
                <a:solidFill>
                  <a:schemeClr val="tx1"/>
                </a:solidFill>
                <a:latin typeface="Arial" pitchFamily="34" charset="0"/>
                <a:cs typeface="Arial" pitchFamily="34" charset="0"/>
              </a:rPr>
            </a:br>
            <a:endParaRPr lang="en-US" sz="1600" kern="0" dirty="0" smtClean="0">
              <a:solidFill>
                <a:schemeClr val="tx1"/>
              </a:solidFill>
              <a:latin typeface="Arial" pitchFamily="34" charset="0"/>
              <a:cs typeface="Arial" pitchFamily="34" charset="0"/>
            </a:endParaRPr>
          </a:p>
        </p:txBody>
      </p:sp>
      <p:pic>
        <p:nvPicPr>
          <p:cNvPr id="12" name="Imagen 11"/>
          <p:cNvPicPr>
            <a:picLocks noChangeAspect="1"/>
          </p:cNvPicPr>
          <p:nvPr/>
        </p:nvPicPr>
        <p:blipFill>
          <a:blip r:embed="rId3" cstate="print"/>
          <a:stretch>
            <a:fillRect/>
          </a:stretch>
        </p:blipFill>
        <p:spPr>
          <a:xfrm>
            <a:off x="699935" y="1253582"/>
            <a:ext cx="3385913" cy="4114527"/>
          </a:xfrm>
          <a:prstGeom prst="rect">
            <a:avLst/>
          </a:prstGeom>
        </p:spPr>
      </p:pic>
    </p:spTree>
    <p:extLst>
      <p:ext uri="{BB962C8B-B14F-4D97-AF65-F5344CB8AC3E}">
        <p14:creationId xmlns:p14="http://schemas.microsoft.com/office/powerpoint/2010/main" val="144794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19" y="1045030"/>
            <a:ext cx="9041115" cy="4735284"/>
          </a:xfrm>
          <a:prstGeom prst="rect">
            <a:avLst/>
          </a:prstGeom>
        </p:spPr>
      </p:pic>
    </p:spTree>
    <p:extLst>
      <p:ext uri="{BB962C8B-B14F-4D97-AF65-F5344CB8AC3E}">
        <p14:creationId xmlns:p14="http://schemas.microsoft.com/office/powerpoint/2010/main" val="238238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714184" y="6347459"/>
            <a:ext cx="3588462" cy="414104"/>
          </a:xfrm>
          <a:prstGeom prst="rect">
            <a:avLst/>
          </a:prstGeom>
        </p:spPr>
        <p:txBody>
          <a:bodyPr wrap="square">
            <a:spAutoFit/>
          </a:bodyPr>
          <a:lstStyle/>
          <a:p>
            <a:r>
              <a:rPr lang="es-MX" sz="2000" b="1" dirty="0" err="1" smtClean="0">
                <a:latin typeface="Arial" panose="020B0604020202020204" pitchFamily="34" charset="0"/>
              </a:rPr>
              <a:t>Wendt</a:t>
            </a:r>
            <a:r>
              <a:rPr lang="es-MX" sz="2000" b="1" dirty="0" smtClean="0">
                <a:latin typeface="Arial" panose="020B0604020202020204" pitchFamily="34" charset="0"/>
              </a:rPr>
              <a:t> et al., 2011</a:t>
            </a:r>
            <a:endParaRPr lang="es-MX" sz="2000" b="1" dirty="0"/>
          </a:p>
        </p:txBody>
      </p:sp>
      <p:pic>
        <p:nvPicPr>
          <p:cNvPr id="7" name="Imagen 6"/>
          <p:cNvPicPr>
            <a:picLocks noChangeAspect="1"/>
          </p:cNvPicPr>
          <p:nvPr/>
        </p:nvPicPr>
        <p:blipFill>
          <a:blip r:embed="rId3"/>
          <a:stretch>
            <a:fillRect/>
          </a:stretch>
        </p:blipFill>
        <p:spPr>
          <a:xfrm>
            <a:off x="536571" y="575617"/>
            <a:ext cx="2642887" cy="5735054"/>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9458" y="2157563"/>
            <a:ext cx="5890610" cy="3587917"/>
          </a:xfrm>
          <a:prstGeom prst="rect">
            <a:avLst/>
          </a:prstGeom>
        </p:spPr>
      </p:pic>
      <p:sp>
        <p:nvSpPr>
          <p:cNvPr id="10" name="CuadroTexto 9"/>
          <p:cNvSpPr txBox="1"/>
          <p:nvPr/>
        </p:nvSpPr>
        <p:spPr>
          <a:xfrm>
            <a:off x="2971801" y="426721"/>
            <a:ext cx="6522719" cy="972996"/>
          </a:xfrm>
          <a:prstGeom prst="rect">
            <a:avLst/>
          </a:prstGeom>
          <a:noFill/>
        </p:spPr>
        <p:txBody>
          <a:bodyPr wrap="square" rtlCol="0">
            <a:spAutoFit/>
          </a:bodyPr>
          <a:lstStyle/>
          <a:p>
            <a:pPr algn="ctr"/>
            <a:r>
              <a:rPr lang="es-MX" sz="2800" b="1" dirty="0" err="1">
                <a:latin typeface="Arial" panose="020B0604020202020204" pitchFamily="34" charset="0"/>
                <a:cs typeface="Arial" panose="020B0604020202020204" pitchFamily="34" charset="0"/>
              </a:rPr>
              <a:t>C</a:t>
            </a:r>
            <a:r>
              <a:rPr lang="es-MX" sz="2800" b="1" dirty="0" err="1" smtClean="0">
                <a:latin typeface="Arial" panose="020B0604020202020204" pitchFamily="34" charset="0"/>
                <a:cs typeface="Arial" panose="020B0604020202020204" pitchFamily="34" charset="0"/>
              </a:rPr>
              <a:t>annabinoides</a:t>
            </a:r>
            <a:r>
              <a:rPr lang="es-MX" sz="2800" b="1" dirty="0" smtClean="0">
                <a:latin typeface="Arial" panose="020B0604020202020204" pitchFamily="34" charset="0"/>
                <a:cs typeface="Arial" panose="020B0604020202020204" pitchFamily="34" charset="0"/>
              </a:rPr>
              <a:t> y Efectos </a:t>
            </a:r>
            <a:r>
              <a:rPr lang="es-MX" sz="2800" b="1" dirty="0" err="1" smtClean="0">
                <a:latin typeface="Arial" panose="020B0604020202020204" pitchFamily="34" charset="0"/>
                <a:cs typeface="Arial" panose="020B0604020202020204" pitchFamily="34" charset="0"/>
              </a:rPr>
              <a:t>Antiepileptogénicos</a:t>
            </a:r>
            <a:endParaRPr lang="es-MX" sz="2800" b="1" dirty="0">
              <a:latin typeface="Arial" panose="020B0604020202020204" pitchFamily="34" charset="0"/>
              <a:cs typeface="Arial" panose="020B0604020202020204" pitchFamily="34" charset="0"/>
            </a:endParaRPr>
          </a:p>
        </p:txBody>
      </p:sp>
      <p:sp>
        <p:nvSpPr>
          <p:cNvPr id="11" name="Rectángulo 10"/>
          <p:cNvSpPr/>
          <p:nvPr/>
        </p:nvSpPr>
        <p:spPr>
          <a:xfrm>
            <a:off x="669744" y="6438899"/>
            <a:ext cx="3588462" cy="414104"/>
          </a:xfrm>
          <a:prstGeom prst="rect">
            <a:avLst/>
          </a:prstGeom>
        </p:spPr>
        <p:txBody>
          <a:bodyPr wrap="square">
            <a:spAutoFit/>
          </a:bodyPr>
          <a:lstStyle/>
          <a:p>
            <a:r>
              <a:rPr lang="es-MX" sz="2000" b="1" dirty="0" smtClean="0">
                <a:latin typeface="Arial" panose="020B0604020202020204" pitchFamily="34" charset="0"/>
              </a:rPr>
              <a:t>Di </a:t>
            </a:r>
            <a:r>
              <a:rPr lang="es-MX" sz="2000" b="1" dirty="0" err="1" smtClean="0">
                <a:latin typeface="Arial" panose="020B0604020202020204" pitchFamily="34" charset="0"/>
              </a:rPr>
              <a:t>Maio</a:t>
            </a:r>
            <a:r>
              <a:rPr lang="es-MX" sz="2000" b="1" dirty="0" smtClean="0">
                <a:latin typeface="Arial" panose="020B0604020202020204" pitchFamily="34" charset="0"/>
              </a:rPr>
              <a:t> et al., 2015</a:t>
            </a:r>
            <a:endParaRPr lang="es-MX" sz="2000" b="1" dirty="0"/>
          </a:p>
        </p:txBody>
      </p:sp>
    </p:spTree>
    <p:extLst>
      <p:ext uri="{BB962C8B-B14F-4D97-AF65-F5344CB8AC3E}">
        <p14:creationId xmlns:p14="http://schemas.microsoft.com/office/powerpoint/2010/main" val="356406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269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8" name="Picture 12" descr="https://encrypted-tbn0.gstatic.com/images?q=tbn:ANd9GcSPwF9fgIYBB2ape_GDeRlnoQ0W4iEHg9hEDI71cyuNXWhecwJv5A"/>
          <p:cNvPicPr>
            <a:picLocks noChangeAspect="1" noChangeArrowheads="1"/>
          </p:cNvPicPr>
          <p:nvPr/>
        </p:nvPicPr>
        <p:blipFill>
          <a:blip r:embed="rId2" cstate="print"/>
          <a:srcRect/>
          <a:stretch>
            <a:fillRect/>
          </a:stretch>
        </p:blipFill>
        <p:spPr bwMode="auto">
          <a:xfrm>
            <a:off x="-468559" y="-49818"/>
            <a:ext cx="10369152" cy="6937905"/>
          </a:xfrm>
          <a:prstGeom prst="rect">
            <a:avLst/>
          </a:prstGeom>
          <a:noFill/>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090" y="2158189"/>
            <a:ext cx="2568865" cy="1712577"/>
          </a:xfrm>
          <a:prstGeom prst="rect">
            <a:avLst/>
          </a:prstGeom>
        </p:spPr>
      </p:pic>
    </p:spTree>
    <p:extLst>
      <p:ext uri="{BB962C8B-B14F-4D97-AF65-F5344CB8AC3E}">
        <p14:creationId xmlns:p14="http://schemas.microsoft.com/office/powerpoint/2010/main" val="176741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580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6 Grupo"/>
          <p:cNvGrpSpPr>
            <a:grpSpLocks/>
          </p:cNvGrpSpPr>
          <p:nvPr/>
        </p:nvGrpSpPr>
        <p:grpSpPr bwMode="auto">
          <a:xfrm>
            <a:off x="5435600" y="3933825"/>
            <a:ext cx="2881313" cy="2193925"/>
            <a:chOff x="618282" y="1279365"/>
            <a:chExt cx="2952750" cy="2867025"/>
          </a:xfrm>
        </p:grpSpPr>
        <p:pic>
          <p:nvPicPr>
            <p:cNvPr id="10252" name="Picture 9"/>
            <p:cNvPicPr>
              <a:picLocks noChangeAspect="1" noChangeArrowheads="1"/>
            </p:cNvPicPr>
            <p:nvPr/>
          </p:nvPicPr>
          <p:blipFill>
            <a:blip r:embed="rId2" cstate="print"/>
            <a:srcRect/>
            <a:stretch>
              <a:fillRect/>
            </a:stretch>
          </p:blipFill>
          <p:spPr bwMode="auto">
            <a:xfrm>
              <a:off x="618282" y="1279365"/>
              <a:ext cx="2952750" cy="2867025"/>
            </a:xfrm>
            <a:prstGeom prst="rect">
              <a:avLst/>
            </a:prstGeom>
            <a:noFill/>
            <a:ln w="9525">
              <a:noFill/>
              <a:miter lim="800000"/>
              <a:headEnd/>
              <a:tailEnd/>
            </a:ln>
          </p:spPr>
        </p:pic>
        <p:sp>
          <p:nvSpPr>
            <p:cNvPr id="5" name="4 Rayo"/>
            <p:cNvSpPr/>
            <p:nvPr/>
          </p:nvSpPr>
          <p:spPr>
            <a:xfrm>
              <a:off x="1332474" y="2204613"/>
              <a:ext cx="1176219" cy="84434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grpSp>
      <p:sp>
        <p:nvSpPr>
          <p:cNvPr id="10243" name="5 CuadroTexto"/>
          <p:cNvSpPr txBox="1">
            <a:spLocks noChangeArrowheads="1"/>
          </p:cNvSpPr>
          <p:nvPr/>
        </p:nvSpPr>
        <p:spPr bwMode="auto">
          <a:xfrm>
            <a:off x="1042988" y="260350"/>
            <a:ext cx="7356475" cy="646113"/>
          </a:xfrm>
          <a:prstGeom prst="rect">
            <a:avLst/>
          </a:prstGeom>
          <a:noFill/>
          <a:ln w="9525">
            <a:noFill/>
            <a:miter lim="800000"/>
            <a:headEnd/>
            <a:tailEnd/>
          </a:ln>
        </p:spPr>
        <p:txBody>
          <a:bodyPr>
            <a:spAutoFit/>
          </a:bodyPr>
          <a:lstStyle/>
          <a:p>
            <a:pPr algn="ctr"/>
            <a:r>
              <a:rPr lang="es-MX" sz="3600" dirty="0" smtClean="0">
                <a:latin typeface="Arial" panose="020B0604020202020204" pitchFamily="34" charset="0"/>
                <a:cs typeface="Arial" panose="020B0604020202020204" pitchFamily="34" charset="0"/>
              </a:rPr>
              <a:t>Epilepsia del Lóbulo Temporal</a:t>
            </a:r>
            <a:endParaRPr lang="es-MX" sz="3600" dirty="0">
              <a:latin typeface="Arial" panose="020B0604020202020204" pitchFamily="34" charset="0"/>
              <a:cs typeface="Arial" panose="020B0604020202020204" pitchFamily="34" charset="0"/>
            </a:endParaRPr>
          </a:p>
        </p:txBody>
      </p:sp>
      <p:pic>
        <p:nvPicPr>
          <p:cNvPr id="10244" name="Picture 11"/>
          <p:cNvPicPr>
            <a:picLocks noChangeAspect="1" noChangeArrowheads="1"/>
          </p:cNvPicPr>
          <p:nvPr/>
        </p:nvPicPr>
        <p:blipFill>
          <a:blip r:embed="rId3" cstate="print"/>
          <a:srcRect b="28844"/>
          <a:stretch>
            <a:fillRect/>
          </a:stretch>
        </p:blipFill>
        <p:spPr bwMode="auto">
          <a:xfrm>
            <a:off x="1116013" y="4076700"/>
            <a:ext cx="3414712" cy="2014538"/>
          </a:xfrm>
          <a:prstGeom prst="rect">
            <a:avLst/>
          </a:prstGeom>
          <a:noFill/>
          <a:ln w="9525">
            <a:noFill/>
            <a:miter lim="800000"/>
            <a:headEnd/>
            <a:tailEnd/>
          </a:ln>
        </p:spPr>
      </p:pic>
      <p:grpSp>
        <p:nvGrpSpPr>
          <p:cNvPr id="10245" name="12 Grupo"/>
          <p:cNvGrpSpPr>
            <a:grpSpLocks/>
          </p:cNvGrpSpPr>
          <p:nvPr/>
        </p:nvGrpSpPr>
        <p:grpSpPr bwMode="auto">
          <a:xfrm>
            <a:off x="1042988" y="1196975"/>
            <a:ext cx="2898775" cy="2479675"/>
            <a:chOff x="1043608" y="1309688"/>
            <a:chExt cx="2898775" cy="2480146"/>
          </a:xfrm>
        </p:grpSpPr>
        <p:pic>
          <p:nvPicPr>
            <p:cNvPr id="10250" name="Picture 9"/>
            <p:cNvPicPr>
              <a:picLocks noChangeAspect="1" noChangeArrowheads="1"/>
            </p:cNvPicPr>
            <p:nvPr/>
          </p:nvPicPr>
          <p:blipFill>
            <a:blip r:embed="rId4" cstate="print"/>
            <a:srcRect/>
            <a:stretch>
              <a:fillRect/>
            </a:stretch>
          </p:blipFill>
          <p:spPr bwMode="auto">
            <a:xfrm>
              <a:off x="1043608" y="1484784"/>
              <a:ext cx="2898775" cy="2305050"/>
            </a:xfrm>
            <a:prstGeom prst="rect">
              <a:avLst/>
            </a:prstGeom>
            <a:noFill/>
            <a:ln w="9525">
              <a:noFill/>
              <a:miter lim="800000"/>
              <a:headEnd/>
              <a:tailEnd/>
            </a:ln>
          </p:spPr>
        </p:pic>
        <p:sp>
          <p:nvSpPr>
            <p:cNvPr id="10251" name="1 CuadroTexto"/>
            <p:cNvSpPr txBox="1">
              <a:spLocks noChangeArrowheads="1"/>
            </p:cNvSpPr>
            <p:nvPr/>
          </p:nvSpPr>
          <p:spPr bwMode="auto">
            <a:xfrm>
              <a:off x="2208213" y="1309688"/>
              <a:ext cx="828675" cy="369887"/>
            </a:xfrm>
            <a:prstGeom prst="rect">
              <a:avLst/>
            </a:prstGeom>
            <a:noFill/>
            <a:ln w="9525">
              <a:noFill/>
              <a:miter lim="800000"/>
              <a:headEnd/>
              <a:tailEnd/>
            </a:ln>
          </p:spPr>
          <p:txBody>
            <a:bodyPr>
              <a:spAutoFit/>
            </a:bodyPr>
            <a:lstStyle/>
            <a:p>
              <a:r>
                <a:rPr lang="es-MX" b="1" dirty="0" smtClean="0">
                  <a:latin typeface="Georgia" pitchFamily="18" charset="0"/>
                </a:rPr>
                <a:t>1</a:t>
              </a:r>
              <a:r>
                <a:rPr lang="es-MX" b="1" dirty="0">
                  <a:latin typeface="Georgia" pitchFamily="18" charset="0"/>
                </a:rPr>
                <a:t>%</a:t>
              </a:r>
            </a:p>
          </p:txBody>
        </p:sp>
      </p:grpSp>
      <p:grpSp>
        <p:nvGrpSpPr>
          <p:cNvPr id="10246" name="12 Grupo"/>
          <p:cNvGrpSpPr>
            <a:grpSpLocks/>
          </p:cNvGrpSpPr>
          <p:nvPr/>
        </p:nvGrpSpPr>
        <p:grpSpPr bwMode="auto">
          <a:xfrm>
            <a:off x="5076825" y="1196975"/>
            <a:ext cx="2900363" cy="2470150"/>
            <a:chOff x="5483225" y="1314450"/>
            <a:chExt cx="2900363" cy="2470150"/>
          </a:xfrm>
        </p:grpSpPr>
        <p:sp>
          <p:nvSpPr>
            <p:cNvPr id="10248" name="10 CuadroTexto"/>
            <p:cNvSpPr txBox="1">
              <a:spLocks noChangeArrowheads="1"/>
            </p:cNvSpPr>
            <p:nvPr/>
          </p:nvSpPr>
          <p:spPr bwMode="auto">
            <a:xfrm>
              <a:off x="6519863" y="1314450"/>
              <a:ext cx="827087" cy="369888"/>
            </a:xfrm>
            <a:prstGeom prst="rect">
              <a:avLst/>
            </a:prstGeom>
            <a:noFill/>
            <a:ln w="9525">
              <a:noFill/>
              <a:miter lim="800000"/>
              <a:headEnd/>
              <a:tailEnd/>
            </a:ln>
          </p:spPr>
          <p:txBody>
            <a:bodyPr>
              <a:spAutoFit/>
            </a:bodyPr>
            <a:lstStyle/>
            <a:p>
              <a:r>
                <a:rPr lang="es-MX" b="1">
                  <a:latin typeface="Georgia" pitchFamily="18" charset="0"/>
                </a:rPr>
                <a:t>40%</a:t>
              </a:r>
            </a:p>
          </p:txBody>
        </p:sp>
        <p:pic>
          <p:nvPicPr>
            <p:cNvPr id="10249" name="Picture 20"/>
            <p:cNvPicPr>
              <a:picLocks noChangeAspect="1" noChangeArrowheads="1"/>
            </p:cNvPicPr>
            <p:nvPr/>
          </p:nvPicPr>
          <p:blipFill>
            <a:blip r:embed="rId5" cstate="print"/>
            <a:srcRect/>
            <a:stretch>
              <a:fillRect/>
            </a:stretch>
          </p:blipFill>
          <p:spPr bwMode="auto">
            <a:xfrm>
              <a:off x="5483225" y="1798638"/>
              <a:ext cx="2900363" cy="1985962"/>
            </a:xfrm>
            <a:prstGeom prst="rect">
              <a:avLst/>
            </a:prstGeom>
            <a:noFill/>
            <a:ln w="9525">
              <a:noFill/>
              <a:miter lim="800000"/>
              <a:headEnd/>
              <a:tailEnd/>
            </a:ln>
          </p:spPr>
        </p:pic>
      </p:grpSp>
      <p:sp>
        <p:nvSpPr>
          <p:cNvPr id="10247" name="12 CuadroTexto"/>
          <p:cNvSpPr txBox="1">
            <a:spLocks noChangeArrowheads="1"/>
          </p:cNvSpPr>
          <p:nvPr/>
        </p:nvSpPr>
        <p:spPr bwMode="auto">
          <a:xfrm>
            <a:off x="4643438" y="6581775"/>
            <a:ext cx="4500562" cy="276225"/>
          </a:xfrm>
          <a:prstGeom prst="rect">
            <a:avLst/>
          </a:prstGeom>
          <a:noFill/>
          <a:ln w="9525">
            <a:noFill/>
            <a:miter lim="800000"/>
            <a:headEnd/>
            <a:tailEnd/>
          </a:ln>
        </p:spPr>
        <p:txBody>
          <a:bodyPr>
            <a:spAutoFit/>
          </a:bodyPr>
          <a:lstStyle/>
          <a:p>
            <a:r>
              <a:rPr lang="es-MX" sz="1200">
                <a:latin typeface="Georgia" pitchFamily="18" charset="0"/>
              </a:rPr>
              <a:t>Sloviter, 1993; Zentner </a:t>
            </a:r>
            <a:r>
              <a:rPr lang="es-MX" sz="1200" i="1">
                <a:latin typeface="Georgia" pitchFamily="18" charset="0"/>
              </a:rPr>
              <a:t>et al., </a:t>
            </a:r>
            <a:r>
              <a:rPr lang="es-MX" sz="1200">
                <a:latin typeface="Georgia" pitchFamily="18" charset="0"/>
              </a:rPr>
              <a:t>1995; Lanerolle y Lee, 2005.</a:t>
            </a:r>
          </a:p>
        </p:txBody>
      </p:sp>
    </p:spTree>
    <p:extLst>
      <p:ext uri="{BB962C8B-B14F-4D97-AF65-F5344CB8AC3E}">
        <p14:creationId xmlns:p14="http://schemas.microsoft.com/office/powerpoint/2010/main" val="379390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47801" y="228601"/>
            <a:ext cx="6522719" cy="954107"/>
          </a:xfrm>
          <a:prstGeom prst="rect">
            <a:avLst/>
          </a:prstGeom>
          <a:noFill/>
        </p:spPr>
        <p:txBody>
          <a:bodyPr wrap="square" rtlCol="0">
            <a:spAutoFit/>
          </a:bodyPr>
          <a:lstStyle/>
          <a:p>
            <a:pPr algn="ctr"/>
            <a:r>
              <a:rPr lang="es-MX" sz="2800" b="1" dirty="0" smtClean="0">
                <a:latin typeface="Arial" panose="020B0604020202020204" pitchFamily="34" charset="0"/>
                <a:cs typeface="Arial" panose="020B0604020202020204" pitchFamily="34" charset="0"/>
              </a:rPr>
              <a:t>Receptores CB1 en Pacientes con ELTM</a:t>
            </a:r>
            <a:endParaRPr lang="es-MX" sz="2800" b="1" dirty="0">
              <a:latin typeface="Arial" panose="020B0604020202020204" pitchFamily="34" charset="0"/>
              <a:cs typeface="Arial" panose="020B0604020202020204" pitchFamily="34" charset="0"/>
            </a:endParaRPr>
          </a:p>
        </p:txBody>
      </p:sp>
      <p:sp>
        <p:nvSpPr>
          <p:cNvPr id="6" name="Rectángulo 5"/>
          <p:cNvSpPr/>
          <p:nvPr/>
        </p:nvSpPr>
        <p:spPr>
          <a:xfrm>
            <a:off x="5479324" y="4540087"/>
            <a:ext cx="2503715" cy="400110"/>
          </a:xfrm>
          <a:prstGeom prst="rect">
            <a:avLst/>
          </a:prstGeom>
        </p:spPr>
        <p:txBody>
          <a:bodyPr wrap="square">
            <a:spAutoFit/>
          </a:bodyPr>
          <a:lstStyle/>
          <a:p>
            <a:r>
              <a:rPr lang="es-MX" sz="2000" b="1" dirty="0" err="1" smtClean="0">
                <a:latin typeface="Arial" panose="020B0604020202020204" pitchFamily="34" charset="0"/>
              </a:rPr>
              <a:t>Goffin</a:t>
            </a:r>
            <a:r>
              <a:rPr lang="es-MX" sz="2000" b="1" dirty="0" smtClean="0">
                <a:latin typeface="Arial" panose="020B0604020202020204" pitchFamily="34" charset="0"/>
              </a:rPr>
              <a:t> et al., 2011</a:t>
            </a:r>
            <a:endParaRPr lang="es-MX" sz="2000" b="1" dirty="0"/>
          </a:p>
        </p:txBody>
      </p:sp>
      <p:pic>
        <p:nvPicPr>
          <p:cNvPr id="7" name="Imagen 6"/>
          <p:cNvPicPr>
            <a:picLocks noChangeAspect="1"/>
          </p:cNvPicPr>
          <p:nvPr/>
        </p:nvPicPr>
        <p:blipFill>
          <a:blip r:embed="rId3"/>
          <a:stretch>
            <a:fillRect/>
          </a:stretch>
        </p:blipFill>
        <p:spPr>
          <a:xfrm>
            <a:off x="4292166" y="1182708"/>
            <a:ext cx="4626740" cy="3295008"/>
          </a:xfrm>
          <a:prstGeom prst="rect">
            <a:avLst/>
          </a:prstGeom>
        </p:spPr>
      </p:pic>
      <p:pic>
        <p:nvPicPr>
          <p:cNvPr id="9" name="Imagen 8"/>
          <p:cNvPicPr>
            <a:picLocks noChangeAspect="1"/>
          </p:cNvPicPr>
          <p:nvPr/>
        </p:nvPicPr>
        <p:blipFill>
          <a:blip r:embed="rId4"/>
          <a:stretch>
            <a:fillRect/>
          </a:stretch>
        </p:blipFill>
        <p:spPr>
          <a:xfrm>
            <a:off x="115013" y="1182708"/>
            <a:ext cx="3887299" cy="3295008"/>
          </a:xfrm>
          <a:prstGeom prst="rect">
            <a:avLst/>
          </a:prstGeom>
        </p:spPr>
      </p:pic>
      <p:sp>
        <p:nvSpPr>
          <p:cNvPr id="10" name="Rectángulo 9"/>
          <p:cNvSpPr/>
          <p:nvPr/>
        </p:nvSpPr>
        <p:spPr>
          <a:xfrm>
            <a:off x="1011284" y="4511779"/>
            <a:ext cx="2710548" cy="400110"/>
          </a:xfrm>
          <a:prstGeom prst="rect">
            <a:avLst/>
          </a:prstGeom>
        </p:spPr>
        <p:txBody>
          <a:bodyPr wrap="square">
            <a:spAutoFit/>
          </a:bodyPr>
          <a:lstStyle/>
          <a:p>
            <a:pPr algn="ctr"/>
            <a:r>
              <a:rPr lang="es-MX" sz="2000" b="1" dirty="0" err="1" smtClean="0">
                <a:latin typeface="Arial" panose="020B0604020202020204" pitchFamily="34" charset="0"/>
              </a:rPr>
              <a:t>Ludanyi</a:t>
            </a:r>
            <a:r>
              <a:rPr lang="es-MX" sz="2000" b="1" dirty="0" smtClean="0">
                <a:latin typeface="Arial" panose="020B0604020202020204" pitchFamily="34" charset="0"/>
              </a:rPr>
              <a:t> et al., 2008</a:t>
            </a:r>
            <a:endParaRPr lang="es-MX" sz="2000" b="1" dirty="0"/>
          </a:p>
        </p:txBody>
      </p:sp>
      <p:pic>
        <p:nvPicPr>
          <p:cNvPr id="8" name="Picture 2" descr="trimericG"/>
          <p:cNvPicPr>
            <a:picLocks noChangeAspect="1" noChangeArrowheads="1" noCrop="1"/>
          </p:cNvPicPr>
          <p:nvPr/>
        </p:nvPicPr>
        <p:blipFill>
          <a:blip r:embed="rId5" cstate="print"/>
          <a:srcRect/>
          <a:stretch>
            <a:fillRect/>
          </a:stretch>
        </p:blipFill>
        <p:spPr bwMode="auto">
          <a:xfrm>
            <a:off x="2556658" y="4940197"/>
            <a:ext cx="4048878" cy="1946113"/>
          </a:xfrm>
          <a:prstGeom prst="rect">
            <a:avLst/>
          </a:prstGeom>
          <a:noFill/>
          <a:ln w="9525">
            <a:noFill/>
            <a:miter lim="800000"/>
            <a:headEnd/>
            <a:tailEnd/>
          </a:ln>
        </p:spPr>
      </p:pic>
      <p:sp>
        <p:nvSpPr>
          <p:cNvPr id="3" name="Flecha arriba 2"/>
          <p:cNvSpPr/>
          <p:nvPr/>
        </p:nvSpPr>
        <p:spPr>
          <a:xfrm>
            <a:off x="2932669" y="5090984"/>
            <a:ext cx="123568" cy="34083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echa arriba 10"/>
          <p:cNvSpPr/>
          <p:nvPr/>
        </p:nvSpPr>
        <p:spPr>
          <a:xfrm flipV="1">
            <a:off x="3270420" y="5599086"/>
            <a:ext cx="152400" cy="42116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p:cNvSpPr txBox="1"/>
          <p:nvPr/>
        </p:nvSpPr>
        <p:spPr>
          <a:xfrm>
            <a:off x="4497856" y="5766485"/>
            <a:ext cx="470000" cy="830997"/>
          </a:xfrm>
          <a:prstGeom prst="rect">
            <a:avLst/>
          </a:prstGeom>
          <a:noFill/>
        </p:spPr>
        <p:txBody>
          <a:bodyPr wrap="none" rtlCol="0">
            <a:spAutoFit/>
          </a:bodyPr>
          <a:lstStyle/>
          <a:p>
            <a:r>
              <a:rPr lang="es-MX" sz="4800" dirty="0" smtClean="0">
                <a:solidFill>
                  <a:srgbClr val="FF0000"/>
                </a:solidFill>
              </a:rPr>
              <a:t>?</a:t>
            </a:r>
            <a:endParaRPr lang="en-US" sz="4800" dirty="0">
              <a:solidFill>
                <a:srgbClr val="FF0000"/>
              </a:solidFill>
            </a:endParaRPr>
          </a:p>
        </p:txBody>
      </p:sp>
    </p:spTree>
    <p:extLst>
      <p:ext uri="{BB962C8B-B14F-4D97-AF65-F5344CB8AC3E}">
        <p14:creationId xmlns:p14="http://schemas.microsoft.com/office/powerpoint/2010/main" val="14556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3" grpId="0" animBg="1"/>
      <p:bldP spid="11" grpId="0" animBg="1"/>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1063</Words>
  <Application>Microsoft Office PowerPoint</Application>
  <PresentationFormat>Presentación en pantalla (4:3)</PresentationFormat>
  <Paragraphs>122</Paragraphs>
  <Slides>25</Slides>
  <Notes>16</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2" baseType="lpstr">
      <vt:lpstr>Arial</vt:lpstr>
      <vt:lpstr>Arial Black</vt:lpstr>
      <vt:lpstr>Calibri</vt:lpstr>
      <vt:lpstr>Calibri Light</vt:lpstr>
      <vt:lpstr>Georgia</vt:lpstr>
      <vt:lpstr>Tema de Office</vt:lpstr>
      <vt:lpstr>Prism 6</vt:lpstr>
      <vt:lpstr> CANNABINOIDES Y EPILEPSIA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Obtención del tejido cerebral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DEPT. FARMACOBIOLOGIA CINVESTAV.  MEXICO Dra.  Luisa Rocha Q.F.B. Francia Carmona  </vt:lpstr>
    </vt:vector>
  </TitlesOfParts>
  <Company>Cinvestav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Endocanabinoides: Pro- o Antiepilépticos</dc:title>
  <dc:creator>hp</dc:creator>
  <cp:lastModifiedBy>hp</cp:lastModifiedBy>
  <cp:revision>218</cp:revision>
  <dcterms:created xsi:type="dcterms:W3CDTF">2016-09-02T17:22:01Z</dcterms:created>
  <dcterms:modified xsi:type="dcterms:W3CDTF">2018-05-30T22:13:12Z</dcterms:modified>
</cp:coreProperties>
</file>