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280" r:id="rId2"/>
  </p:sldMasterIdLst>
  <p:notesMasterIdLst>
    <p:notesMasterId r:id="rId25"/>
  </p:notesMasterIdLst>
  <p:handoutMasterIdLst>
    <p:handoutMasterId r:id="rId26"/>
  </p:handoutMasterIdLst>
  <p:sldIdLst>
    <p:sldId id="329" r:id="rId3"/>
    <p:sldId id="383" r:id="rId4"/>
    <p:sldId id="422" r:id="rId5"/>
    <p:sldId id="472" r:id="rId6"/>
    <p:sldId id="406" r:id="rId7"/>
    <p:sldId id="351" r:id="rId8"/>
    <p:sldId id="330" r:id="rId9"/>
    <p:sldId id="344" r:id="rId10"/>
    <p:sldId id="381" r:id="rId11"/>
    <p:sldId id="347" r:id="rId12"/>
    <p:sldId id="360" r:id="rId13"/>
    <p:sldId id="450" r:id="rId14"/>
    <p:sldId id="451" r:id="rId15"/>
    <p:sldId id="452" r:id="rId16"/>
    <p:sldId id="471" r:id="rId17"/>
    <p:sldId id="473" r:id="rId18"/>
    <p:sldId id="461" r:id="rId19"/>
    <p:sldId id="463" r:id="rId20"/>
    <p:sldId id="459" r:id="rId21"/>
    <p:sldId id="456" r:id="rId22"/>
    <p:sldId id="470" r:id="rId23"/>
    <p:sldId id="37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56D"/>
    <a:srgbClr val="0000FF"/>
    <a:srgbClr val="FF0000"/>
    <a:srgbClr val="008000"/>
    <a:srgbClr val="A7E8FF"/>
    <a:srgbClr val="009900"/>
    <a:srgbClr val="FFFF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25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fld id="{38BBAA92-7872-1546-8C53-157B50DB4C7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319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noProof="0"/>
              <a:t>Haga clic para modificar el estilo de texto del patrón</a:t>
            </a:r>
          </a:p>
          <a:p>
            <a:pPr lvl="1"/>
            <a:r>
              <a:rPr lang="es-MX" noProof="0"/>
              <a:t>Segundo nivel</a:t>
            </a:r>
          </a:p>
          <a:p>
            <a:pPr lvl="2"/>
            <a:r>
              <a:rPr lang="es-MX" noProof="0"/>
              <a:t>Tercer nivel</a:t>
            </a:r>
          </a:p>
          <a:p>
            <a:pPr lvl="3"/>
            <a:r>
              <a:rPr lang="es-MX" noProof="0"/>
              <a:t>Cuarto nivel</a:t>
            </a:r>
          </a:p>
          <a:p>
            <a:pPr lvl="4"/>
            <a:r>
              <a:rPr lang="es-MX" noProof="0"/>
              <a:t>Quinto nivel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fld id="{566B6F9D-0472-A642-AD7A-E582F59ABC39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1773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182DBE-D93E-C24C-82A9-F3E4FAC697F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MX">
              <a:latin typeface="Arial" charset="0"/>
            </a:endParaRPr>
          </a:p>
        </p:txBody>
      </p:sp>
      <p:sp>
        <p:nvSpPr>
          <p:cNvPr id="8499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4DC353-D263-BB45-926B-B1F9E7FE153B}" type="slidenum">
              <a:rPr lang="es-MX" sz="1200" b="0"/>
              <a:pPr/>
              <a:t>12</a:t>
            </a:fld>
            <a:endParaRPr lang="es-MX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MX">
              <a:latin typeface="Arial" charset="0"/>
            </a:endParaRPr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4A6BC-463C-8D4F-A6D1-345CF430F533}" type="slidenum">
              <a:rPr lang="es-MX"/>
              <a:pPr>
                <a:defRPr/>
              </a:pPr>
              <a:t>18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3344E3-DBAE-8645-8F9A-C84F55BDA0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33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CEED3A-94E9-2249-8741-EF5E4C452B6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43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A273D9-9398-F84A-9154-1B721A2A8A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244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E5F2DD-CCDC-9046-A9DF-4E7A134DD7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63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6E7E-2995-EE43-A6E6-801A5C4919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657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E82D4F-635D-6745-836A-310442A096B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731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3598-59EB-E143-B6C5-EA0432CE1FD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1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59ED-59A1-624B-A0A7-0AA45F54B53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065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AB7E9-71A7-F049-A5F2-53BFB833DAA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178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C2EADA-9F9E-3446-8907-2B555A6120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277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5FCF-A3E4-DF42-9BF6-A7395A5D51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71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E8F97D-7FD7-8142-89EC-3748CE8956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854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  <a:cs typeface="+mn-cs"/>
            </a:endParaRPr>
          </a:p>
        </p:txBody>
      </p:sp>
      <p:sp>
        <p:nvSpPr>
          <p:cNvPr id="6" name="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ACA133-8081-8A49-A70A-49A46DA59DE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545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0878-F58B-284C-9F34-61CAAA3D30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998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969C3-7FBA-5C41-98E8-DD418DBC21A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82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8F4AF2-69C2-4641-8211-ABC3EE1E03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33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BABC77-A344-1848-A106-FC21739110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91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3C8AEFA-2020-6246-811C-CA611C9CB9B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5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0FF160-5890-0940-BA4A-86E47C2C7E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49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9175DD3-22D3-5444-9ABE-C2A7400A23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78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567A85E-03A5-D348-8845-ED89C5A3F3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0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7E5B79-0905-5B40-A6D1-67EE90405D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19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C6E295AE-016E-444A-B14B-4692CFC7603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charset="0"/>
        <a:buChar char=""/>
        <a:defRPr sz="21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charset="0"/>
        <a:buChar char="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charset="0"/>
        <a:buChar char="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charset="0"/>
        <a:buChar char="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charset="0"/>
        <a:buChar char=""/>
        <a:defRPr sz="1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1332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B0EAC2B1-232A-5440-ACA4-98EA502DFCA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51" r:id="rId2"/>
    <p:sldLayoutId id="2147484570" r:id="rId3"/>
    <p:sldLayoutId id="2147484552" r:id="rId4"/>
    <p:sldLayoutId id="2147484553" r:id="rId5"/>
    <p:sldLayoutId id="2147484554" r:id="rId6"/>
    <p:sldLayoutId id="2147484571" r:id="rId7"/>
    <p:sldLayoutId id="2147484555" r:id="rId8"/>
    <p:sldLayoutId id="2147484572" r:id="rId9"/>
    <p:sldLayoutId id="2147484556" r:id="rId10"/>
    <p:sldLayoutId id="2147484557" r:id="rId1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4.emf"/><Relationship Id="rId7" Type="http://schemas.openxmlformats.org/officeDocument/2006/relationships/image" Target="../media/image28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73325" y="2674938"/>
            <a:ext cx="184150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MX" altLang="es-MX" sz="2800" dirty="0" smtClean="0">
              <a:solidFill>
                <a:srgbClr val="0000FF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5" t="11719" r="72548" b="72554"/>
          <a:stretch>
            <a:fillRect/>
          </a:stretch>
        </p:blipFill>
        <p:spPr bwMode="auto">
          <a:xfrm>
            <a:off x="7236296" y="5157192"/>
            <a:ext cx="1655762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13 Rectángulo"/>
          <p:cNvSpPr>
            <a:spLocks noChangeArrowheads="1"/>
          </p:cNvSpPr>
          <p:nvPr/>
        </p:nvSpPr>
        <p:spPr bwMode="auto">
          <a:xfrm>
            <a:off x="2357438" y="5013325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_tradnl" sz="2000">
                <a:solidFill>
                  <a:srgbClr val="0000FF"/>
                </a:solidFill>
                <a:latin typeface="Comic Sans MS" charset="0"/>
                <a:cs typeface="Comic Sans MS" charset="0"/>
              </a:rPr>
              <a:t>División de Neurociencias</a:t>
            </a:r>
          </a:p>
          <a:p>
            <a:pPr algn="ctr" eaLnBrk="1" hangingPunct="1"/>
            <a:r>
              <a:rPr lang="es-ES_tradnl" sz="2000">
                <a:solidFill>
                  <a:srgbClr val="0000FF"/>
                </a:solidFill>
                <a:latin typeface="Comic Sans MS" charset="0"/>
                <a:cs typeface="Comic Sans MS" charset="0"/>
              </a:rPr>
              <a:t>Departamento de Neurociencia Cognitiva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4968617" y="3141663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s-MX" sz="2800" dirty="0">
              <a:latin typeface="Comic Sans MS" charset="0"/>
              <a:cs typeface="Comic Sans MS" charset="0"/>
            </a:endParaRP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3708400" y="4292600"/>
            <a:ext cx="2074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Marcia Hiriart U</a:t>
            </a:r>
          </a:p>
        </p:txBody>
      </p:sp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107504" y="620688"/>
            <a:ext cx="8712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MX" sz="1800" dirty="0" smtClean="0">
                <a:latin typeface="Comic Sans MS" charset="0"/>
                <a:cs typeface="Comic Sans MS" charset="0"/>
              </a:rPr>
              <a:t>"CONTRIBUCIONES DE LOS ACADÉMICOS </a:t>
            </a:r>
          </a:p>
          <a:p>
            <a:pPr algn="ctr"/>
            <a:r>
              <a:rPr lang="es-MX" sz="1800" dirty="0" smtClean="0">
                <a:latin typeface="Comic Sans MS" charset="0"/>
                <a:cs typeface="Comic Sans MS" charset="0"/>
              </a:rPr>
              <a:t>AL DESARROLLO DE LA MEDICINA"</a:t>
            </a:r>
            <a:endParaRPr lang="es-MX" sz="1800" dirty="0">
              <a:latin typeface="Comic Sans MS" charset="0"/>
              <a:cs typeface="Comic Sans M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3140968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solidFill>
                  <a:srgbClr val="0000CC"/>
                </a:solidFill>
                <a:latin typeface="Comic Sans MS"/>
                <a:cs typeface="Comic Sans MS"/>
              </a:rPr>
              <a:t>El receptor soluble de insulina y </a:t>
            </a:r>
          </a:p>
          <a:p>
            <a:pPr algn="ctr"/>
            <a:r>
              <a:rPr lang="es-MX" sz="2400" dirty="0" smtClean="0">
                <a:solidFill>
                  <a:srgbClr val="0000CC"/>
                </a:solidFill>
                <a:latin typeface="Comic Sans MS"/>
                <a:cs typeface="Comic Sans MS"/>
              </a:rPr>
              <a:t>el síndrome metabólico</a:t>
            </a:r>
            <a:endParaRPr lang="es-MX" sz="2400" dirty="0">
              <a:solidFill>
                <a:srgbClr val="0000CC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301208"/>
            <a:ext cx="1770958" cy="136815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628650" y="354013"/>
            <a:ext cx="7886700" cy="13255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La dieta genera hiperinsulinemia en </a:t>
            </a:r>
            <a:r>
              <a:rPr lang="es-MX" sz="2800" dirty="0">
                <a:solidFill>
                  <a:srgbClr val="C0456D"/>
                </a:solidFill>
                <a:latin typeface="Comic Sans MS"/>
                <a:ea typeface="+mj-ea"/>
                <a:cs typeface="Comic Sans MS"/>
              </a:rPr>
              <a:t>hembras</a:t>
            </a:r>
            <a:r>
              <a:rPr lang="es-MX" sz="2800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 y machos </a:t>
            </a:r>
          </a:p>
        </p:txBody>
      </p:sp>
      <p:pic>
        <p:nvPicPr>
          <p:cNvPr id="6758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700213"/>
            <a:ext cx="57626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CuadroTexto 3"/>
          <p:cNvSpPr txBox="1">
            <a:spLocks noChangeArrowheads="1"/>
          </p:cNvSpPr>
          <p:nvPr/>
        </p:nvSpPr>
        <p:spPr bwMode="auto">
          <a:xfrm>
            <a:off x="5148263" y="5805488"/>
            <a:ext cx="628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000" b="0"/>
              <a:t>(n = 32)</a:t>
            </a:r>
          </a:p>
        </p:txBody>
      </p:sp>
      <p:sp>
        <p:nvSpPr>
          <p:cNvPr id="67588" name="CuadroTexto 4"/>
          <p:cNvSpPr txBox="1">
            <a:spLocks noChangeArrowheads="1"/>
          </p:cNvSpPr>
          <p:nvPr/>
        </p:nvSpPr>
        <p:spPr bwMode="auto">
          <a:xfrm>
            <a:off x="6732588" y="5805488"/>
            <a:ext cx="628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000" b="0"/>
              <a:t>(n = 12)</a:t>
            </a:r>
          </a:p>
        </p:txBody>
      </p:sp>
      <p:sp>
        <p:nvSpPr>
          <p:cNvPr id="67589" name="CuadroTexto 5"/>
          <p:cNvSpPr txBox="1">
            <a:spLocks noChangeArrowheads="1"/>
          </p:cNvSpPr>
          <p:nvPr/>
        </p:nvSpPr>
        <p:spPr bwMode="auto">
          <a:xfrm>
            <a:off x="3492500" y="5805488"/>
            <a:ext cx="628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000" b="0"/>
              <a:t>(n = 64)</a:t>
            </a:r>
          </a:p>
        </p:txBody>
      </p:sp>
      <p:sp>
        <p:nvSpPr>
          <p:cNvPr id="67590" name="CuadroTexto 6"/>
          <p:cNvSpPr txBox="1">
            <a:spLocks noChangeArrowheads="1"/>
          </p:cNvSpPr>
          <p:nvPr/>
        </p:nvSpPr>
        <p:spPr bwMode="auto">
          <a:xfrm>
            <a:off x="3779838" y="6165850"/>
            <a:ext cx="814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400"/>
              <a:t>*</a:t>
            </a:r>
            <a:r>
              <a:rPr lang="es-MX" sz="1100"/>
              <a:t>p&lt; 0.001</a:t>
            </a:r>
          </a:p>
        </p:txBody>
      </p:sp>
      <p:sp>
        <p:nvSpPr>
          <p:cNvPr id="67591" name="CuadroTexto 1"/>
          <p:cNvSpPr txBox="1">
            <a:spLocks noChangeArrowheads="1"/>
          </p:cNvSpPr>
          <p:nvPr/>
        </p:nvSpPr>
        <p:spPr bwMode="auto">
          <a:xfrm>
            <a:off x="6856413" y="2781300"/>
            <a:ext cx="2889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2100"/>
              <a:t>*</a:t>
            </a:r>
          </a:p>
        </p:txBody>
      </p:sp>
      <p:sp>
        <p:nvSpPr>
          <p:cNvPr id="67592" name="CuadroTexto 8"/>
          <p:cNvSpPr txBox="1">
            <a:spLocks noChangeArrowheads="1"/>
          </p:cNvSpPr>
          <p:nvPr/>
        </p:nvSpPr>
        <p:spPr bwMode="auto">
          <a:xfrm>
            <a:off x="6732588" y="6092825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400"/>
              <a:t>**</a:t>
            </a:r>
            <a:r>
              <a:rPr lang="es-MX" sz="1100"/>
              <a:t>p&lt; 0.02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>
          <a:xfrm>
            <a:off x="1116013" y="166688"/>
            <a:ext cx="7343775" cy="6731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altLang="es-MX" sz="2400" dirty="0" smtClean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La resistencia a la insulina</a:t>
            </a:r>
          </a:p>
        </p:txBody>
      </p:sp>
      <p:pic>
        <p:nvPicPr>
          <p:cNvPr id="71682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944938"/>
            <a:ext cx="3744912" cy="2913062"/>
          </a:xfrm>
        </p:spPr>
      </p:pic>
      <p:pic>
        <p:nvPicPr>
          <p:cNvPr id="71683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32400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684" name="Objeto 7"/>
          <p:cNvGraphicFramePr>
            <a:graphicFrameLocks noChangeAspect="1"/>
          </p:cNvGraphicFramePr>
          <p:nvPr/>
        </p:nvGraphicFramePr>
        <p:xfrm>
          <a:off x="2517775" y="5805488"/>
          <a:ext cx="266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5" name="CorelDRAW" r:id="rId5" imgW="139700" imgH="254000" progId="CorelDRAW.Graphic.9">
                  <p:embed/>
                </p:oleObj>
              </mc:Choice>
              <mc:Fallback>
                <p:oleObj name="CorelDRAW" r:id="rId5" imgW="139700" imgH="254000" progId="CorelDRAW.Graphic.9">
                  <p:embed/>
                  <p:pic>
                    <p:nvPicPr>
                      <p:cNvPr id="0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5805488"/>
                        <a:ext cx="2667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85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47713"/>
            <a:ext cx="3744913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686" name="Objeto 8"/>
          <p:cNvGraphicFramePr>
            <a:graphicFrameLocks noChangeAspect="1"/>
          </p:cNvGraphicFramePr>
          <p:nvPr/>
        </p:nvGraphicFramePr>
        <p:xfrm>
          <a:off x="2517775" y="2790825"/>
          <a:ext cx="3730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6" name="CorelDRAW" r:id="rId8" imgW="203200" imgH="241300" progId="CorelDRAW.Graphic.9">
                  <p:embed/>
                </p:oleObj>
              </mc:Choice>
              <mc:Fallback>
                <p:oleObj name="CorelDRAW" r:id="rId8" imgW="203200" imgH="241300" progId="CorelDRAW.Graphic.9">
                  <p:embed/>
                  <p:pic>
                    <p:nvPicPr>
                      <p:cNvPr id="0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2790825"/>
                        <a:ext cx="373063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2485435" cy="279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11 Imagen" descr="Fig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39068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ángulo 3"/>
          <p:cNvSpPr>
            <a:spLocks noChangeArrowheads="1"/>
          </p:cNvSpPr>
          <p:nvPr/>
        </p:nvSpPr>
        <p:spPr bwMode="auto">
          <a:xfrm>
            <a:off x="1043608" y="5707304"/>
            <a:ext cx="79883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Hiriart M,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Sanchez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-Soto C,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Diaz-Garcia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 CM,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Castanares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 DT,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Avitia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 M, Velasco M, Mas-Oliva J,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Macias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-Silva M, González-Villalpando C, Delgado-Coello B, Sosa-Garrocho M,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Vidaltamayo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 R, Fuentes-Silva D.  2014 Hyperinsulinemia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is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associated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with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increased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 soluble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insulin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receptors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release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from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hepatocytes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. Front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Endocrinol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 (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Lausanne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) 19; 5:95.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doi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: 10.3389/fendo.2014.00095</a:t>
            </a:r>
            <a:endParaRPr lang="es-ES_tradnl" sz="1400" dirty="0"/>
          </a:p>
        </p:txBody>
      </p:sp>
      <p:sp>
        <p:nvSpPr>
          <p:cNvPr id="83972" name="Rectángulo 4"/>
          <p:cNvSpPr>
            <a:spLocks noChangeArrowheads="1"/>
          </p:cNvSpPr>
          <p:nvPr/>
        </p:nvSpPr>
        <p:spPr bwMode="auto">
          <a:xfrm>
            <a:off x="2700338" y="115888"/>
            <a:ext cx="445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mic Sans MS" charset="0"/>
                <a:cs typeface="Comic Sans MS" charset="0"/>
              </a:rPr>
              <a:t>¿Cómo viaja la insulina en el plasma?</a:t>
            </a:r>
            <a:endParaRPr lang="es-ES_tradnl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29309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omic Sans MS" pitchFamily="66" charset="0"/>
              </a:rPr>
              <a:t>La insulina </a:t>
            </a:r>
            <a:r>
              <a:rPr lang="es-MX" dirty="0" smtClean="0">
                <a:latin typeface="Comic Sans MS" pitchFamily="66" charset="0"/>
              </a:rPr>
              <a:t>interactúa con </a:t>
            </a:r>
            <a:r>
              <a:rPr lang="es-MX" dirty="0">
                <a:latin typeface="Comic Sans MS" pitchFamily="66" charset="0"/>
              </a:rPr>
              <a:t>un receptor soluble </a:t>
            </a:r>
            <a:r>
              <a:rPr lang="es-MX" dirty="0" smtClean="0">
                <a:latin typeface="Comic Sans MS" pitchFamily="66" charset="0"/>
              </a:rPr>
              <a:t>de insulina (ratas control).</a:t>
            </a:r>
            <a:endParaRPr lang="es-MX" dirty="0">
              <a:latin typeface="Comic Sans MS" pitchFamily="66" charset="0"/>
            </a:endParaRPr>
          </a:p>
          <a:p>
            <a:r>
              <a:rPr lang="es-MX" dirty="0" smtClean="0">
                <a:latin typeface="Comic Sans MS" pitchFamily="66" charset="0"/>
              </a:rPr>
              <a:t>A) WB </a:t>
            </a:r>
            <a:r>
              <a:rPr lang="es-MX" dirty="0">
                <a:latin typeface="Comic Sans MS" pitchFamily="66" charset="0"/>
              </a:rPr>
              <a:t>vs insulina geles </a:t>
            </a:r>
            <a:r>
              <a:rPr lang="es-MX" dirty="0" smtClean="0">
                <a:latin typeface="Comic Sans MS" pitchFamily="66" charset="0"/>
              </a:rPr>
              <a:t>nativos,insulina estándar y plasma control</a:t>
            </a:r>
            <a:endParaRPr lang="es-MX" dirty="0">
              <a:latin typeface="Comic Sans MS" pitchFamily="66" charset="0"/>
            </a:endParaRPr>
          </a:p>
          <a:p>
            <a:pPr marL="457200" indent="-457200"/>
            <a:r>
              <a:rPr lang="es-MX" dirty="0">
                <a:latin typeface="Comic Sans MS" pitchFamily="66" charset="0"/>
              </a:rPr>
              <a:t>B) WB vs SIR, </a:t>
            </a:r>
            <a:r>
              <a:rPr lang="es-MX" dirty="0" smtClean="0">
                <a:latin typeface="Comic Sans MS" pitchFamily="66" charset="0"/>
              </a:rPr>
              <a:t>plasma inmunoprecipitado con </a:t>
            </a:r>
            <a:r>
              <a:rPr lang="es-MX" dirty="0">
                <a:latin typeface="Comic Sans MS" pitchFamily="66" charset="0"/>
              </a:rPr>
              <a:t>insulina de dos ratas </a:t>
            </a:r>
          </a:p>
          <a:p>
            <a:pPr marL="457200" indent="-457200"/>
            <a:r>
              <a:rPr lang="es-MX" dirty="0">
                <a:latin typeface="Comic Sans MS" pitchFamily="66" charset="0"/>
              </a:rPr>
              <a:t>control</a:t>
            </a:r>
            <a:endParaRPr lang="es-MX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63 CuadroTexto"/>
          <p:cNvSpPr txBox="1">
            <a:spLocks noChangeArrowheads="1"/>
          </p:cNvSpPr>
          <p:nvPr/>
        </p:nvSpPr>
        <p:spPr bwMode="auto">
          <a:xfrm>
            <a:off x="107504" y="5589240"/>
            <a:ext cx="8713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sz="1400" b="0" dirty="0">
                <a:latin typeface="Comic Sans MS" charset="0"/>
                <a:cs typeface="Comic Sans MS" charset="0"/>
              </a:rPr>
              <a:t>Bars represent mean ± </a:t>
            </a:r>
            <a:r>
              <a:rPr lang="en-US" sz="1400" b="0" dirty="0" err="1">
                <a:latin typeface="Comic Sans MS" charset="0"/>
                <a:cs typeface="Comic Sans MS" charset="0"/>
              </a:rPr>
              <a:t>s.e.m</a:t>
            </a:r>
            <a:r>
              <a:rPr lang="en-US" sz="1400" b="0" dirty="0">
                <a:latin typeface="Comic Sans MS" charset="0"/>
                <a:cs typeface="Comic Sans MS" charset="0"/>
              </a:rPr>
              <a:t> of control and insulin treated hepatocytes at 50, 100, 500 and 1000 </a:t>
            </a:r>
            <a:r>
              <a:rPr lang="en-US" sz="1400" b="0" dirty="0" err="1">
                <a:latin typeface="Comic Sans MS" charset="0"/>
                <a:cs typeface="Comic Sans MS" charset="0"/>
              </a:rPr>
              <a:t>pM</a:t>
            </a:r>
            <a:r>
              <a:rPr lang="en-US" sz="1400" b="0" dirty="0">
                <a:latin typeface="Comic Sans MS" charset="0"/>
                <a:cs typeface="Comic Sans MS" charset="0"/>
              </a:rPr>
              <a:t> </a:t>
            </a:r>
            <a:endParaRPr lang="en-US" sz="1400" b="0" dirty="0" smtClean="0">
              <a:latin typeface="Comic Sans MS" charset="0"/>
              <a:cs typeface="Comic Sans MS" charset="0"/>
            </a:endParaRPr>
          </a:p>
          <a:p>
            <a:pPr algn="just"/>
            <a:r>
              <a:rPr lang="en-US" sz="1400" b="0" dirty="0" smtClean="0">
                <a:latin typeface="Comic Sans MS" charset="0"/>
                <a:cs typeface="Comic Sans MS" charset="0"/>
              </a:rPr>
              <a:t>n </a:t>
            </a:r>
            <a:r>
              <a:rPr lang="en-US" sz="1400" b="0" dirty="0">
                <a:latin typeface="Comic Sans MS" charset="0"/>
                <a:cs typeface="Comic Sans MS" charset="0"/>
              </a:rPr>
              <a:t>= 3 </a:t>
            </a:r>
            <a:r>
              <a:rPr lang="en-US" sz="1400" b="0" dirty="0" smtClean="0">
                <a:latin typeface="Comic Sans MS" charset="0"/>
                <a:cs typeface="Comic Sans MS" charset="0"/>
              </a:rPr>
              <a:t>each,</a:t>
            </a:r>
            <a:r>
              <a:rPr lang="en-US" sz="1400" b="0" dirty="0">
                <a:latin typeface="Comic Sans MS" charset="0"/>
                <a:cs typeface="Comic Sans MS" charset="0"/>
              </a:rPr>
              <a:t>* p &lt; 0.05 and ** p &lt; 0.01 for comparison with respect to control and </a:t>
            </a:r>
            <a:r>
              <a:rPr lang="en-US" sz="1400" b="0" baseline="30000" dirty="0">
                <a:latin typeface="Comic Sans MS" charset="0"/>
                <a:cs typeface="Comic Sans MS" charset="0"/>
              </a:rPr>
              <a:t>† </a:t>
            </a:r>
            <a:r>
              <a:rPr lang="en-US" sz="1400" b="0" dirty="0">
                <a:latin typeface="Comic Sans MS" charset="0"/>
                <a:cs typeface="Comic Sans MS" charset="0"/>
              </a:rPr>
              <a:t>p &lt; 0.05 with respect to the 50 </a:t>
            </a:r>
            <a:r>
              <a:rPr lang="en-US" sz="1400" b="0" dirty="0" err="1">
                <a:latin typeface="Comic Sans MS" charset="0"/>
                <a:cs typeface="Comic Sans MS" charset="0"/>
              </a:rPr>
              <a:t>pM</a:t>
            </a:r>
            <a:r>
              <a:rPr lang="en-US" sz="1400" b="0" dirty="0">
                <a:latin typeface="Comic Sans MS" charset="0"/>
                <a:cs typeface="Comic Sans MS" charset="0"/>
              </a:rPr>
              <a:t> condition. </a:t>
            </a:r>
            <a:endParaRPr lang="en-US" sz="1400" b="0" dirty="0">
              <a:solidFill>
                <a:srgbClr val="FF0000"/>
              </a:solidFill>
              <a:latin typeface="Comic Sans MS" charset="0"/>
              <a:cs typeface="Comic Sans MS" charset="0"/>
            </a:endParaRPr>
          </a:p>
        </p:txBody>
      </p:sp>
      <p:pic>
        <p:nvPicPr>
          <p:cNvPr id="86018" name="3 Imagen" descr="Fig_3_western_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60045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ángulo 4"/>
          <p:cNvSpPr>
            <a:spLocks noChangeArrowheads="1"/>
          </p:cNvSpPr>
          <p:nvPr/>
        </p:nvSpPr>
        <p:spPr bwMode="auto">
          <a:xfrm>
            <a:off x="1023938" y="179388"/>
            <a:ext cx="7940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El SIR en el </a:t>
            </a:r>
            <a:r>
              <a:rPr lang="en-US" dirty="0" err="1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sobrenadante</a:t>
            </a:r>
            <a:r>
              <a:rPr lang="en-US" dirty="0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 de </a:t>
            </a:r>
            <a:r>
              <a:rPr lang="en-US" dirty="0" err="1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hepatocitos</a:t>
            </a:r>
            <a:r>
              <a:rPr lang="en-US" dirty="0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 con </a:t>
            </a:r>
            <a:r>
              <a:rPr lang="en-US" dirty="0" err="1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distintas</a:t>
            </a:r>
            <a:r>
              <a:rPr lang="en-US" dirty="0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concentraciones</a:t>
            </a:r>
            <a:r>
              <a:rPr lang="en-US" dirty="0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 de </a:t>
            </a:r>
            <a:r>
              <a:rPr lang="en-US" dirty="0" err="1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insulina</a:t>
            </a:r>
            <a:endParaRPr lang="es-ES_tradnl" dirty="0">
              <a:solidFill>
                <a:srgbClr val="0000FF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86020" name="Rectángulo 5"/>
          <p:cNvSpPr>
            <a:spLocks noChangeArrowheads="1"/>
          </p:cNvSpPr>
          <p:nvPr/>
        </p:nvSpPr>
        <p:spPr bwMode="auto">
          <a:xfrm>
            <a:off x="179512" y="6334780"/>
            <a:ext cx="8640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Hiriart M, </a:t>
            </a:r>
            <a:r>
              <a:rPr lang="es-ES_tradnl" sz="1400" dirty="0" smtClean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et. Al., Front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Endocrinol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 (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Lausanne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) 19; 5:95. </a:t>
            </a:r>
            <a:r>
              <a:rPr lang="es-ES_tradnl" sz="1400" dirty="0" err="1">
                <a:solidFill>
                  <a:schemeClr val="accent1"/>
                </a:solidFill>
                <a:latin typeface="Comic Sans MS" charset="0"/>
                <a:cs typeface="Comic Sans MS" charset="0"/>
              </a:rPr>
              <a:t>doi</a:t>
            </a:r>
            <a:r>
              <a:rPr lang="es-ES_tradnl" sz="1400" dirty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: 10.3389/</a:t>
            </a:r>
            <a:r>
              <a:rPr lang="es-ES_tradnl" sz="1400" dirty="0" err="1" smtClean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fendo</a:t>
            </a:r>
            <a:r>
              <a:rPr lang="es-ES_tradnl" sz="1400" dirty="0" smtClean="0">
                <a:solidFill>
                  <a:schemeClr val="accent1"/>
                </a:solidFill>
                <a:latin typeface="Comic Sans MS" charset="0"/>
                <a:cs typeface="Comic Sans MS" charset="0"/>
              </a:rPr>
              <a:t> 2014.00095</a:t>
            </a:r>
            <a:endParaRPr lang="es-ES_tradnl" sz="1400" dirty="0"/>
          </a:p>
          <a:p>
            <a:endParaRPr lang="es-ES_tradnl" sz="1400" dirty="0">
              <a:solidFill>
                <a:srgbClr val="3891A7"/>
              </a:solidFill>
            </a:endParaRPr>
          </a:p>
        </p:txBody>
      </p:sp>
      <p:grpSp>
        <p:nvGrpSpPr>
          <p:cNvPr id="6" name="262 Grupo"/>
          <p:cNvGrpSpPr>
            <a:grpSpLocks/>
          </p:cNvGrpSpPr>
          <p:nvPr/>
        </p:nvGrpSpPr>
        <p:grpSpPr bwMode="auto">
          <a:xfrm>
            <a:off x="3995936" y="1916832"/>
            <a:ext cx="4971355" cy="2819400"/>
            <a:chOff x="4499000" y="3284984"/>
            <a:chExt cx="5257576" cy="2819887"/>
          </a:xfrm>
        </p:grpSpPr>
        <p:grpSp>
          <p:nvGrpSpPr>
            <p:cNvPr id="7" name="121 Grupo"/>
            <p:cNvGrpSpPr>
              <a:grpSpLocks/>
            </p:cNvGrpSpPr>
            <p:nvPr/>
          </p:nvGrpSpPr>
          <p:grpSpPr bwMode="auto">
            <a:xfrm>
              <a:off x="4860032" y="3851756"/>
              <a:ext cx="4896544" cy="2253115"/>
              <a:chOff x="4860032" y="3851756"/>
              <a:chExt cx="4896544" cy="2253115"/>
            </a:xfrm>
          </p:grpSpPr>
          <p:sp>
            <p:nvSpPr>
              <p:cNvPr id="10" name="CuadroTexto 1"/>
              <p:cNvSpPr txBox="1">
                <a:spLocks noChangeArrowheads="1"/>
              </p:cNvSpPr>
              <p:nvPr/>
            </p:nvSpPr>
            <p:spPr bwMode="auto">
              <a:xfrm>
                <a:off x="4860032" y="5056319"/>
                <a:ext cx="115252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ES" sz="1200"/>
                  <a:t>150 kDa -</a:t>
                </a:r>
              </a:p>
            </p:txBody>
          </p:sp>
          <p:sp>
            <p:nvSpPr>
              <p:cNvPr id="11" name="CuadroTexto 26"/>
              <p:cNvSpPr txBox="1">
                <a:spLocks noChangeArrowheads="1"/>
              </p:cNvSpPr>
              <p:nvPr/>
            </p:nvSpPr>
            <p:spPr bwMode="auto">
              <a:xfrm>
                <a:off x="4860032" y="5665919"/>
                <a:ext cx="115252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ES" sz="1200"/>
                  <a:t>100 kDa -</a:t>
                </a:r>
              </a:p>
            </p:txBody>
          </p:sp>
          <p:sp>
            <p:nvSpPr>
              <p:cNvPr id="12" name="CuadroTexto 27"/>
              <p:cNvSpPr txBox="1">
                <a:spLocks noChangeArrowheads="1"/>
              </p:cNvSpPr>
              <p:nvPr/>
            </p:nvSpPr>
            <p:spPr bwMode="auto">
              <a:xfrm>
                <a:off x="4860032" y="4437112"/>
                <a:ext cx="115252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ES" sz="1200"/>
                  <a:t>250 kDa -</a:t>
                </a:r>
              </a:p>
            </p:txBody>
          </p:sp>
          <p:pic>
            <p:nvPicPr>
              <p:cNvPr id="13" name="Picture 4" descr="G:\tiempos cortos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99" t="29967" r="20633" b="42110"/>
              <a:stretch>
                <a:fillRect/>
              </a:stretch>
            </p:blipFill>
            <p:spPr bwMode="auto">
              <a:xfrm>
                <a:off x="5724128" y="4188758"/>
                <a:ext cx="3765550" cy="191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271 CuadroTexto"/>
              <p:cNvSpPr txBox="1">
                <a:spLocks noChangeArrowheads="1"/>
              </p:cNvSpPr>
              <p:nvPr/>
            </p:nvSpPr>
            <p:spPr bwMode="auto">
              <a:xfrm>
                <a:off x="5724128" y="3851756"/>
                <a:ext cx="4032448" cy="369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1800">
                    <a:latin typeface="Comic Sans MS" charset="0"/>
                    <a:cs typeface="Comic Sans MS" charset="0"/>
                  </a:rPr>
                  <a:t>0.5 h  1     2     4     8    12</a:t>
                </a:r>
              </a:p>
            </p:txBody>
          </p:sp>
        </p:grpSp>
        <p:sp>
          <p:nvSpPr>
            <p:cNvPr id="8" name="5 CuadroTexto"/>
            <p:cNvSpPr txBox="1">
              <a:spLocks noChangeArrowheads="1"/>
            </p:cNvSpPr>
            <p:nvPr/>
          </p:nvSpPr>
          <p:spPr bwMode="auto">
            <a:xfrm>
              <a:off x="6083358" y="3284984"/>
              <a:ext cx="30972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s-MX" sz="1200" dirty="0">
                  <a:latin typeface="Comic Sans MS" charset="0"/>
                  <a:cs typeface="Comic Sans MS" charset="0"/>
                </a:rPr>
                <a:t>Concentración de insulina </a:t>
              </a:r>
            </a:p>
            <a:p>
              <a:pPr algn="ctr"/>
              <a:r>
                <a:rPr lang="es-MX" sz="1200" dirty="0">
                  <a:latin typeface="Comic Sans MS" charset="0"/>
                  <a:cs typeface="Comic Sans MS" charset="0"/>
                </a:rPr>
                <a:t>(</a:t>
              </a:r>
              <a:r>
                <a:rPr lang="es-MX" sz="1200" dirty="0" smtClean="0">
                  <a:latin typeface="Comic Sans MS" charset="0"/>
                  <a:cs typeface="Comic Sans MS" charset="0"/>
                </a:rPr>
                <a:t>1 nanomolar) </a:t>
              </a:r>
              <a:endParaRPr lang="es-MX" sz="1200" dirty="0">
                <a:latin typeface="Comic Sans MS" charset="0"/>
                <a:cs typeface="Comic Sans MS" charset="0"/>
              </a:endParaRPr>
            </a:p>
          </p:txBody>
        </p:sp>
        <p:sp>
          <p:nvSpPr>
            <p:cNvPr id="9" name="32 CuadroTexto"/>
            <p:cNvSpPr txBox="1">
              <a:spLocks noChangeArrowheads="1"/>
            </p:cNvSpPr>
            <p:nvPr/>
          </p:nvSpPr>
          <p:spPr bwMode="auto">
            <a:xfrm>
              <a:off x="4499000" y="3429000"/>
              <a:ext cx="14411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s-MX" sz="1200">
                  <a:latin typeface="Calibri" charset="0"/>
                </a:rPr>
                <a:t>Gel nativo 6% </a:t>
              </a:r>
            </a:p>
            <a:p>
              <a:pPr algn="ctr"/>
              <a:r>
                <a:rPr lang="es-MX" sz="1200">
                  <a:latin typeface="Calibri" charset="0"/>
                </a:rPr>
                <a:t>con SDS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36 CuadroTexto"/>
          <p:cNvSpPr txBox="1">
            <a:spLocks noChangeArrowheads="1"/>
          </p:cNvSpPr>
          <p:nvPr/>
        </p:nvSpPr>
        <p:spPr bwMode="auto">
          <a:xfrm>
            <a:off x="251520" y="5877272"/>
            <a:ext cx="87137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sz="1600" b="0" dirty="0">
                <a:latin typeface="Comic Sans MS" charset="0"/>
                <a:cs typeface="Comic Sans MS" charset="0"/>
              </a:rPr>
              <a:t>Bars represent mean ± </a:t>
            </a:r>
            <a:r>
              <a:rPr lang="en-US" sz="1600" b="0" dirty="0" err="1">
                <a:latin typeface="Comic Sans MS" charset="0"/>
                <a:cs typeface="Comic Sans MS" charset="0"/>
              </a:rPr>
              <a:t>s.e.m</a:t>
            </a:r>
            <a:r>
              <a:rPr lang="en-US" sz="1600" b="0" dirty="0">
                <a:latin typeface="Comic Sans MS" charset="0"/>
                <a:cs typeface="Comic Sans MS" charset="0"/>
              </a:rPr>
              <a:t>, ** p &lt; 0.01 for comparison against control and </a:t>
            </a:r>
            <a:r>
              <a:rPr lang="en-US" sz="1600" b="0" baseline="30000" dirty="0">
                <a:latin typeface="Comic Sans MS" charset="0"/>
                <a:cs typeface="Comic Sans MS" charset="0"/>
              </a:rPr>
              <a:t>††</a:t>
            </a:r>
            <a:r>
              <a:rPr lang="en-US" sz="1600" b="0" dirty="0">
                <a:latin typeface="Comic Sans MS" charset="0"/>
                <a:cs typeface="Comic Sans MS" charset="0"/>
              </a:rPr>
              <a:t> p &lt; 0.01 for comparison against 1 nM insulin condition. </a:t>
            </a:r>
            <a:r>
              <a:rPr lang="en-US" sz="1600" dirty="0">
                <a:latin typeface="Comic Sans MS" charset="0"/>
                <a:cs typeface="Comic Sans MS" charset="0"/>
              </a:rPr>
              <a:t>C: </a:t>
            </a:r>
            <a:r>
              <a:rPr lang="en-US" sz="1600" b="0" dirty="0">
                <a:latin typeface="Comic Sans MS" charset="0"/>
                <a:cs typeface="Comic Sans MS" charset="0"/>
              </a:rPr>
              <a:t>Western blot for SIR of supernatants of hepatocytes cultured in the same conditions of RHPA for 5 days.</a:t>
            </a:r>
            <a:endParaRPr lang="en-US" sz="1800" b="0" dirty="0">
              <a:solidFill>
                <a:srgbClr val="FF0000"/>
              </a:solidFill>
            </a:endParaRPr>
          </a:p>
        </p:txBody>
      </p:sp>
      <p:pic>
        <p:nvPicPr>
          <p:cNvPr id="87042" name="3 Imagen" descr="Fig_4_ABC_SIR release_II_b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930707" cy="55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79595"/>
              </p:ext>
            </p:extLst>
          </p:nvPr>
        </p:nvGraphicFramePr>
        <p:xfrm>
          <a:off x="539552" y="836712"/>
          <a:ext cx="8352641" cy="207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825"/>
                <a:gridCol w="1152128"/>
                <a:gridCol w="1296144"/>
                <a:gridCol w="1008112"/>
                <a:gridCol w="1440160"/>
                <a:gridCol w="1368152"/>
                <a:gridCol w="1080120"/>
              </a:tblGrid>
              <a:tr h="47965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Machos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control </a:t>
                      </a:r>
                      <a:endParaRPr lang="es-MX" sz="1400" b="1" dirty="0" smtClean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     SM </a:t>
                      </a:r>
                      <a:endParaRPr lang="es-MX" sz="1400" b="1" dirty="0" smtClean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s-MX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Hembras</a:t>
                      </a:r>
                      <a:endParaRPr lang="es-MX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s-MX" sz="1400" baseline="0" dirty="0" smtClean="0">
                          <a:latin typeface="Comic Sans MS" panose="030F0702030302020204" pitchFamily="66" charset="0"/>
                        </a:rPr>
                        <a:t>control</a:t>
                      </a:r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Hembras</a:t>
                      </a:r>
                    </a:p>
                    <a:p>
                      <a:pPr algn="ctr"/>
                      <a:r>
                        <a:rPr lang="es-MX" sz="1400" dirty="0" smtClean="0">
                          <a:latin typeface="Comic Sans MS" panose="030F0702030302020204" pitchFamily="66" charset="0"/>
                        </a:rPr>
                        <a:t>SM</a:t>
                      </a:r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68580" marR="68580"/>
                </a:tc>
              </a:tr>
              <a:tr h="47965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  <a:cs typeface="Estrangelo Edessa" panose="03080600000000000000" pitchFamily="66" charset="0"/>
                        </a:rPr>
                        <a:t>Peso</a:t>
                      </a:r>
                      <a:r>
                        <a:rPr lang="es-MX" sz="1400" b="1" baseline="0" dirty="0" smtClean="0">
                          <a:latin typeface="Comic Sans MS" panose="030F0702030302020204" pitchFamily="66" charset="0"/>
                          <a:cs typeface="Estrangelo Edessa" panose="03080600000000000000" pitchFamily="66" charset="0"/>
                        </a:rPr>
                        <a:t> ( g)</a:t>
                      </a:r>
                      <a:endParaRPr lang="es-MX" sz="1400" b="1" dirty="0">
                        <a:latin typeface="Comic Sans MS" panose="030F0702030302020204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 536 ± 14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655 ± 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* p&lt;0.001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358 ± 50</a:t>
                      </a:r>
                      <a:endParaRPr lang="es-MX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472 ± 80</a:t>
                      </a:r>
                      <a:endParaRPr lang="es-MX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kern="12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* p&lt;0.05</a:t>
                      </a:r>
                    </a:p>
                    <a:p>
                      <a:pPr algn="ctr"/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</a:tr>
              <a:tr h="28215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  <a:cs typeface="Estrangelo Edessa" panose="03080600000000000000" pitchFamily="66" charset="0"/>
                        </a:rPr>
                        <a:t>Glucosa (mg/dl)</a:t>
                      </a:r>
                      <a:endParaRPr lang="es-MX" sz="1400" b="1" dirty="0">
                        <a:latin typeface="Comic Sans MS" panose="030F0702030302020204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 154 ± </a:t>
                      </a:r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 31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166 ± 29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kern="1200" dirty="0" smtClean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98 ± 23</a:t>
                      </a:r>
                      <a:endParaRPr lang="es-MX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110</a:t>
                      </a:r>
                      <a:r>
                        <a:rPr lang="es-MX" sz="1400" b="1" baseline="0" dirty="0" smtClean="0">
                          <a:latin typeface="Comic Sans MS" panose="030F0702030302020204" pitchFamily="66" charset="0"/>
                        </a:rPr>
                        <a:t> ± 34</a:t>
                      </a:r>
                      <a:endParaRPr lang="es-MX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</a:tr>
              <a:tr h="47965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omic Sans MS" panose="030F0702030302020204" pitchFamily="66" charset="0"/>
                          <a:cs typeface="Estrangelo Edessa" panose="03080600000000000000" pitchFamily="66" charset="0"/>
                        </a:rPr>
                        <a:t>Insulina (µg/l)</a:t>
                      </a:r>
                      <a:endParaRPr lang="es-MX" sz="1400" b="1" dirty="0">
                        <a:latin typeface="Comic Sans MS" panose="030F0702030302020204" pitchFamily="66" charset="0"/>
                        <a:cs typeface="Estrangelo Edessa" panose="03080600000000000000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 5.7 ± 0.6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14.8 ± 1.2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kern="12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* p&lt;0.05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3.9 ± 2.3</a:t>
                      </a:r>
                      <a:endParaRPr lang="es-MX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Comic Sans MS" panose="030F0702030302020204" pitchFamily="66" charset="0"/>
                        </a:rPr>
                        <a:t>8.4 ± 3.8</a:t>
                      </a:r>
                      <a:endParaRPr lang="es-MX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kern="120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* p&lt;0.05</a:t>
                      </a:r>
                    </a:p>
                    <a:p>
                      <a:pPr algn="ctr"/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14374" y="129218"/>
            <a:ext cx="7886700" cy="67088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000" dirty="0" smtClean="0">
                <a:latin typeface="Comic Sans MS" panose="030F0702030302020204" pitchFamily="66" charset="0"/>
              </a:rPr>
              <a:t>SIR y dimorfismo sexual en ratas en tratadas durante </a:t>
            </a:r>
            <a:br>
              <a:rPr lang="es-MX" sz="2000" dirty="0" smtClean="0">
                <a:latin typeface="Comic Sans MS" panose="030F0702030302020204" pitchFamily="66" charset="0"/>
              </a:rPr>
            </a:br>
            <a:r>
              <a:rPr lang="es-MX" sz="2000" dirty="0" smtClean="0">
                <a:latin typeface="Comic Sans MS" panose="030F0702030302020204" pitchFamily="66" charset="0"/>
              </a:rPr>
              <a:t>6 meses con sacarosa </a:t>
            </a:r>
            <a:endParaRPr lang="es-MX" sz="2000" dirty="0"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8786" r="9218" b="29523"/>
          <a:stretch/>
        </p:blipFill>
        <p:spPr>
          <a:xfrm>
            <a:off x="2627784" y="3015165"/>
            <a:ext cx="3850907" cy="384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0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7"/>
          <p:cNvSpPr txBox="1">
            <a:spLocks noChangeArrowheads="1"/>
          </p:cNvSpPr>
          <p:nvPr/>
        </p:nvSpPr>
        <p:spPr bwMode="auto">
          <a:xfrm>
            <a:off x="1698625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MX" sz="1800">
              <a:latin typeface="Comic Sans MS" pitchFamily="66" charset="0"/>
            </a:endParaRPr>
          </a:p>
        </p:txBody>
      </p:sp>
      <p:sp>
        <p:nvSpPr>
          <p:cNvPr id="14340" name="4 Rectángulo"/>
          <p:cNvSpPr>
            <a:spLocks noChangeArrowheads="1"/>
          </p:cNvSpPr>
          <p:nvPr/>
        </p:nvSpPr>
        <p:spPr bwMode="auto">
          <a:xfrm>
            <a:off x="900113" y="333375"/>
            <a:ext cx="6551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SIR en el plasma de humanos sanos (H) y con pacientes (P) con hiperinsulinemia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1124744"/>
            <a:ext cx="489002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1547" y="1196752"/>
            <a:ext cx="4282453" cy="224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712" y="3861048"/>
            <a:ext cx="59055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962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22 Conector recto"/>
          <p:cNvCxnSpPr/>
          <p:nvPr/>
        </p:nvCxnSpPr>
        <p:spPr>
          <a:xfrm>
            <a:off x="2701925" y="3376613"/>
            <a:ext cx="288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2697163" y="5983288"/>
            <a:ext cx="288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43808" y="404664"/>
            <a:ext cx="464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  <a:latin typeface="Comic Sans MS"/>
                <a:cs typeface="Comic Sans MS"/>
              </a:rPr>
              <a:t>¿Cómo se corta el receptor de insulina?</a:t>
            </a:r>
            <a:endParaRPr lang="es-MX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1 Título"/>
          <p:cNvSpPr txBox="1">
            <a:spLocks/>
          </p:cNvSpPr>
          <p:nvPr/>
        </p:nvSpPr>
        <p:spPr bwMode="auto">
          <a:xfrm>
            <a:off x="539750" y="692150"/>
            <a:ext cx="822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s-MX" sz="1600" dirty="0">
                <a:solidFill>
                  <a:srgbClr val="0070C0"/>
                </a:solidFill>
                <a:latin typeface="Comic Sans MS" charset="0"/>
              </a:rPr>
              <a:t>Las metaloproteinasas ADAMs en la escisión del receptor de insulina</a:t>
            </a:r>
          </a:p>
          <a:p>
            <a:pPr algn="r"/>
            <a:endParaRPr lang="es-MX" sz="1600" dirty="0">
              <a:solidFill>
                <a:srgbClr val="0070C0"/>
              </a:solidFill>
              <a:latin typeface="Comic Sans MS" charset="0"/>
            </a:endParaRPr>
          </a:p>
        </p:txBody>
      </p:sp>
      <p:pic>
        <p:nvPicPr>
          <p:cNvPr id="92162" name="Picture 4" descr="http://www.rcsb.org/pdb/education_discussion/molecule_of_the_month/images/182-InsulinReceptor_insulinrecepto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33350"/>
            <a:ext cx="73183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-325438" y="3573463"/>
            <a:ext cx="2119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Receptor soluble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de insulina</a:t>
            </a:r>
          </a:p>
        </p:txBody>
      </p:sp>
      <p:pic>
        <p:nvPicPr>
          <p:cNvPr id="92164" name="Picture 12" descr="Resultado de imagen para insulin receptor ectodo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0" t="25746" r="3345" b="43826"/>
          <a:stretch>
            <a:fillRect/>
          </a:stretch>
        </p:blipFill>
        <p:spPr bwMode="auto">
          <a:xfrm>
            <a:off x="231775" y="2576513"/>
            <a:ext cx="12001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1474788" y="3213100"/>
            <a:ext cx="422275" cy="3603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979613" y="2781300"/>
            <a:ext cx="176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MX" sz="12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Generado por un proceso proteolítico</a:t>
            </a:r>
          </a:p>
        </p:txBody>
      </p:sp>
      <p:sp>
        <p:nvSpPr>
          <p:cNvPr id="8" name="7 Abrir llave"/>
          <p:cNvSpPr>
            <a:spLocks/>
          </p:cNvSpPr>
          <p:nvPr/>
        </p:nvSpPr>
        <p:spPr bwMode="auto">
          <a:xfrm>
            <a:off x="3632200" y="2649538"/>
            <a:ext cx="490538" cy="1500187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4117975" y="3863975"/>
            <a:ext cx="1462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800">
                <a:latin typeface="Comic Sans MS" charset="0"/>
                <a:cs typeface="Comic Sans MS" charset="0"/>
              </a:rPr>
              <a:t>ADAM 17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4067175" y="2565400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ADAM 10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392863" y="2636838"/>
            <a:ext cx="264318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es-MX" sz="1400">
                <a:solidFill>
                  <a:srgbClr val="0000FF"/>
                </a:solidFill>
                <a:latin typeface="Comic Sans MS" charset="0"/>
                <a:cs typeface="Comic Sans MS" charset="0"/>
              </a:rPr>
              <a:t>Participan la en escisión de otros receptores de tipo cinasa de tirosina.</a:t>
            </a:r>
          </a:p>
          <a:p>
            <a:pPr algn="just"/>
            <a:endParaRPr lang="es-MX" sz="1400">
              <a:solidFill>
                <a:srgbClr val="0000FF"/>
              </a:solidFill>
              <a:latin typeface="Comic Sans MS" charset="0"/>
              <a:cs typeface="Comic Sans MS" charset="0"/>
            </a:endParaRPr>
          </a:p>
          <a:p>
            <a:pPr algn="just">
              <a:buFont typeface="Arial" charset="0"/>
              <a:buChar char="•"/>
            </a:pPr>
            <a:r>
              <a:rPr lang="es-MX" sz="1400">
                <a:solidFill>
                  <a:srgbClr val="0000FF"/>
                </a:solidFill>
                <a:latin typeface="Comic Sans MS" charset="0"/>
                <a:cs typeface="Comic Sans MS" charset="0"/>
              </a:rPr>
              <a:t>Activados por PKC y Erk</a:t>
            </a:r>
          </a:p>
          <a:p>
            <a:pPr algn="just">
              <a:buFont typeface="Arial" charset="0"/>
              <a:buChar char="•"/>
            </a:pPr>
            <a:endParaRPr lang="es-MX" sz="1400" baseline="30000">
              <a:solidFill>
                <a:srgbClr val="0000FF"/>
              </a:solidFill>
              <a:latin typeface="Comic Sans MS" charset="0"/>
              <a:cs typeface="Comic Sans MS" charset="0"/>
            </a:endParaRPr>
          </a:p>
          <a:p>
            <a:pPr algn="just">
              <a:buFont typeface="Arial" charset="0"/>
              <a:buChar char="•"/>
            </a:pPr>
            <a:r>
              <a:rPr lang="es-MX" sz="1400">
                <a:solidFill>
                  <a:srgbClr val="0000FF"/>
                </a:solidFill>
                <a:latin typeface="Comic Sans MS" charset="0"/>
                <a:cs typeface="Comic Sans MS" charset="0"/>
              </a:rPr>
              <a:t>Participar en procesos inflamatorios y mecanismos de resistencia a la insulina. </a:t>
            </a:r>
          </a:p>
          <a:p>
            <a:pPr>
              <a:buFont typeface="Arial" charset="0"/>
              <a:buChar char="•"/>
            </a:pPr>
            <a:endParaRPr lang="es-MX" sz="1400">
              <a:latin typeface="Calibri" charset="0"/>
            </a:endParaRPr>
          </a:p>
        </p:txBody>
      </p:sp>
      <p:pic>
        <p:nvPicPr>
          <p:cNvPr id="12" name="Picture 16" descr="Resultado de imagen para prote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3381375"/>
            <a:ext cx="1217612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92 Flecha derecha"/>
          <p:cNvSpPr/>
          <p:nvPr/>
        </p:nvSpPr>
        <p:spPr>
          <a:xfrm>
            <a:off x="5334000" y="3319463"/>
            <a:ext cx="635000" cy="3603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4" name="93 CuadroTexto"/>
          <p:cNvSpPr txBox="1">
            <a:spLocks noChangeArrowheads="1"/>
          </p:cNvSpPr>
          <p:nvPr/>
        </p:nvSpPr>
        <p:spPr bwMode="auto">
          <a:xfrm>
            <a:off x="4911725" y="2781300"/>
            <a:ext cx="1481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MX" sz="1100">
                <a:solidFill>
                  <a:srgbClr val="FF0000"/>
                </a:solidFill>
                <a:latin typeface="Comic Sans MS" charset="0"/>
                <a:cs typeface="Comic Sans MS" charset="0"/>
              </a:rPr>
              <a:t>Principales candidatos por</a:t>
            </a:r>
          </a:p>
        </p:txBody>
      </p:sp>
      <p:sp>
        <p:nvSpPr>
          <p:cNvPr id="124" name="123 CuadroTexto"/>
          <p:cNvSpPr txBox="1"/>
          <p:nvPr/>
        </p:nvSpPr>
        <p:spPr>
          <a:xfrm>
            <a:off x="7065963" y="2187575"/>
            <a:ext cx="57626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800" dirty="0">
                <a:solidFill>
                  <a:schemeClr val="bg1">
                    <a:lumMod val="95000"/>
                  </a:schemeClr>
                </a:solidFill>
              </a:rPr>
              <a:t>20 </a:t>
            </a:r>
            <a:r>
              <a:rPr lang="el-GR" sz="800" dirty="0">
                <a:solidFill>
                  <a:schemeClr val="bg1">
                    <a:lumMod val="95000"/>
                  </a:schemeClr>
                </a:solidFill>
              </a:rPr>
              <a:t>μ</a:t>
            </a:r>
            <a:r>
              <a:rPr lang="es-MX" sz="800" dirty="0">
                <a:solidFill>
                  <a:schemeClr val="bg1">
                    <a:lumMod val="95000"/>
                  </a:schemeClr>
                </a:solidFill>
              </a:rPr>
              <a:t>m</a:t>
            </a:r>
          </a:p>
        </p:txBody>
      </p:sp>
      <p:sp>
        <p:nvSpPr>
          <p:cNvPr id="126" name="125 CuadroTexto"/>
          <p:cNvSpPr txBox="1"/>
          <p:nvPr/>
        </p:nvSpPr>
        <p:spPr>
          <a:xfrm>
            <a:off x="7061200" y="3967163"/>
            <a:ext cx="576263" cy="21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800" dirty="0">
                <a:solidFill>
                  <a:schemeClr val="bg1">
                    <a:lumMod val="95000"/>
                  </a:schemeClr>
                </a:solidFill>
              </a:rPr>
              <a:t>20 </a:t>
            </a:r>
            <a:r>
              <a:rPr lang="el-GR" sz="800" dirty="0">
                <a:solidFill>
                  <a:schemeClr val="bg1">
                    <a:lumMod val="95000"/>
                  </a:schemeClr>
                </a:solidFill>
              </a:rPr>
              <a:t>μ</a:t>
            </a:r>
            <a:r>
              <a:rPr lang="es-MX" sz="800" dirty="0">
                <a:solidFill>
                  <a:schemeClr val="bg1">
                    <a:lumMod val="95000"/>
                  </a:schemeClr>
                </a:solidFill>
              </a:rPr>
              <a:t>m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/>
      <p:bldP spid="10" grpId="0"/>
      <p:bldP spid="11" grpId="0"/>
      <p:bldP spid="93" grpId="0" animBg="1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2807990" y="-14337"/>
            <a:ext cx="6336010" cy="508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MX" altLang="es-MX" sz="2400" dirty="0">
              <a:solidFill>
                <a:srgbClr val="C00000"/>
              </a:solidFill>
              <a:latin typeface="Comic Sans MS" pitchFamily="66" charset="0"/>
              <a:cs typeface="+mj-cs"/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2701925" y="3376613"/>
            <a:ext cx="288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2697163" y="5983288"/>
            <a:ext cx="288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2609850" y="6026150"/>
            <a:ext cx="8731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800" dirty="0">
                <a:solidFill>
                  <a:schemeClr val="bg1">
                    <a:lumMod val="95000"/>
                  </a:schemeClr>
                </a:solidFill>
              </a:rPr>
              <a:t>20 </a:t>
            </a:r>
            <a:r>
              <a:rPr lang="el-GR" sz="800" dirty="0">
                <a:solidFill>
                  <a:schemeClr val="bg1">
                    <a:lumMod val="95000"/>
                  </a:schemeClr>
                </a:solidFill>
              </a:rPr>
              <a:t>μ</a:t>
            </a:r>
            <a:r>
              <a:rPr lang="es-MX" sz="800" dirty="0">
                <a:solidFill>
                  <a:schemeClr val="bg1">
                    <a:lumMod val="95000"/>
                  </a:schemeClr>
                </a:solidFill>
              </a:rPr>
              <a:t>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71600" y="3052217"/>
            <a:ext cx="3487378" cy="3617143"/>
            <a:chOff x="971600" y="1196752"/>
            <a:chExt cx="3487378" cy="3617143"/>
          </a:xfrm>
        </p:grpSpPr>
        <p:sp>
          <p:nvSpPr>
            <p:cNvPr id="94216" name="7 CuadroTexto"/>
            <p:cNvSpPr txBox="1">
              <a:spLocks noChangeArrowheads="1"/>
            </p:cNvSpPr>
            <p:nvPr/>
          </p:nvSpPr>
          <p:spPr bwMode="auto">
            <a:xfrm>
              <a:off x="971600" y="1196752"/>
              <a:ext cx="3311847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MX" sz="2000" dirty="0" smtClean="0">
                  <a:solidFill>
                    <a:schemeClr val="bg1"/>
                  </a:solidFill>
                  <a:latin typeface="Comic Sans MS" charset="0"/>
                </a:rPr>
                <a:t>Aum</a:t>
              </a:r>
              <a:r>
                <a:rPr lang="es-MX" altLang="es-MX" sz="2000" dirty="0">
                  <a:solidFill>
                    <a:srgbClr val="C00000"/>
                  </a:solidFill>
                  <a:latin typeface="Comic Sans MS" pitchFamily="66" charset="0"/>
                </a:rPr>
                <a:t>ADAM 17 (Hígado)</a:t>
              </a:r>
            </a:p>
            <a:p>
              <a:pPr algn="ctr" eaLnBrk="1" hangingPunct="1"/>
              <a:r>
                <a:rPr lang="es-MX" sz="1200" dirty="0" smtClean="0">
                  <a:solidFill>
                    <a:schemeClr val="bg1"/>
                  </a:solidFill>
                  <a:latin typeface="Comic Sans MS" charset="0"/>
                </a:rPr>
                <a:t>ento </a:t>
              </a:r>
              <a:r>
                <a:rPr lang="es-MX" sz="1200" dirty="0">
                  <a:solidFill>
                    <a:schemeClr val="bg1"/>
                  </a:solidFill>
                  <a:latin typeface="Comic Sans MS" charset="0"/>
                </a:rPr>
                <a:t>60 X (Zoom 2x)</a:t>
              </a:r>
            </a:p>
          </p:txBody>
        </p:sp>
        <p:grpSp>
          <p:nvGrpSpPr>
            <p:cNvPr id="94222" name="52 Grupo"/>
            <p:cNvGrpSpPr>
              <a:grpSpLocks/>
            </p:cNvGrpSpPr>
            <p:nvPr/>
          </p:nvGrpSpPr>
          <p:grpSpPr bwMode="auto">
            <a:xfrm>
              <a:off x="1331640" y="1700808"/>
              <a:ext cx="3127338" cy="3113087"/>
              <a:chOff x="5861420" y="2187609"/>
              <a:chExt cx="3126433" cy="3113599"/>
            </a:xfrm>
          </p:grpSpPr>
          <p:sp>
            <p:nvSpPr>
              <p:cNvPr id="44" name="43 Rectángulo"/>
              <p:cNvSpPr/>
              <p:nvPr/>
            </p:nvSpPr>
            <p:spPr>
              <a:xfrm>
                <a:off x="5861420" y="2349561"/>
                <a:ext cx="3024899" cy="295164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/>
              </a:p>
            </p:txBody>
          </p:sp>
          <p:grpSp>
            <p:nvGrpSpPr>
              <p:cNvPr id="94224" name="22 Grupo"/>
              <p:cNvGrpSpPr>
                <a:grpSpLocks/>
              </p:cNvGrpSpPr>
              <p:nvPr/>
            </p:nvGrpSpPr>
            <p:grpSpPr bwMode="auto">
              <a:xfrm>
                <a:off x="5861421" y="2187609"/>
                <a:ext cx="3126432" cy="2973298"/>
                <a:chOff x="2877397" y="1318447"/>
                <a:chExt cx="3711943" cy="2828103"/>
              </a:xfrm>
            </p:grpSpPr>
            <p:sp>
              <p:nvSpPr>
                <p:cNvPr id="94231" name="20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131765" y="1318447"/>
                  <a:ext cx="3457575" cy="6147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endParaRPr lang="es-MX" sz="1800" dirty="0"/>
                </a:p>
                <a:p>
                  <a:pPr algn="ctr"/>
                  <a:r>
                    <a:rPr lang="es-ES" sz="1800" dirty="0">
                      <a:latin typeface="Comic Sans MS" charset="0"/>
                      <a:cs typeface="Comic Sans MS" charset="0"/>
                    </a:rPr>
                    <a:t>PAGE-SDS 7.5%</a:t>
                  </a:r>
                  <a:endParaRPr lang="es-MX" sz="1800" dirty="0">
                    <a:latin typeface="Comic Sans MS" charset="0"/>
                    <a:cs typeface="Comic Sans MS" charset="0"/>
                  </a:endParaRPr>
                </a:p>
              </p:txBody>
            </p:sp>
            <p:pic>
              <p:nvPicPr>
                <p:cNvPr id="21" name="Picture 9" descr="G:\WB fotos\A17\H9-12\R1.2.t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chemeClr val="bg1">
                      <a:lumMod val="85000"/>
                      <a:tint val="45000"/>
                      <a:satMod val="400000"/>
                    </a:schemeClr>
                  </a:duotone>
                </a:blip>
                <a:srcRect l="41708" t="32736" r="27808" b="53127"/>
                <a:stretch>
                  <a:fillRect/>
                </a:stretch>
              </p:blipFill>
              <p:spPr bwMode="auto">
                <a:xfrm>
                  <a:off x="3996323" y="2933759"/>
                  <a:ext cx="1655949" cy="575942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grpSp>
              <p:nvGrpSpPr>
                <p:cNvPr id="94233" name="2 Grupo"/>
                <p:cNvGrpSpPr>
                  <a:grpSpLocks/>
                </p:cNvGrpSpPr>
                <p:nvPr/>
              </p:nvGrpSpPr>
              <p:grpSpPr bwMode="auto">
                <a:xfrm rot="284592">
                  <a:off x="3759200" y="3714750"/>
                  <a:ext cx="1819275" cy="431800"/>
                  <a:chOff x="5087532" y="2357955"/>
                  <a:chExt cx="1859260" cy="287908"/>
                </a:xfrm>
              </p:grpSpPr>
              <p:pic>
                <p:nvPicPr>
                  <p:cNvPr id="42" name="Picture 8" descr="G:\WB fotos\A17\H9-12\r1.1.t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prstClr val="black"/>
                      <a:schemeClr val="bg1">
                        <a:lumMod val="85000"/>
                        <a:tint val="45000"/>
                        <a:satMod val="400000"/>
                      </a:schemeClr>
                    </a:duotone>
                  </a:blip>
                  <a:srcRect l="32076" t="57504" r="35179" b="36728"/>
                  <a:stretch>
                    <a:fillRect/>
                  </a:stretch>
                </p:blipFill>
                <p:spPr bwMode="auto">
                  <a:xfrm>
                    <a:off x="5374092" y="2369035"/>
                    <a:ext cx="1572700" cy="2077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3" name="42 Rectángulo"/>
                  <p:cNvSpPr/>
                  <p:nvPr/>
                </p:nvSpPr>
                <p:spPr>
                  <a:xfrm>
                    <a:off x="5059043" y="2351836"/>
                    <a:ext cx="348546" cy="29000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MX"/>
                  </a:p>
                </p:txBody>
              </p:sp>
            </p:grpSp>
            <p:cxnSp>
              <p:nvCxnSpPr>
                <p:cNvPr id="25" name="24 Conector recto"/>
                <p:cNvCxnSpPr/>
                <p:nvPr/>
              </p:nvCxnSpPr>
              <p:spPr bwMode="auto">
                <a:xfrm flipH="1">
                  <a:off x="3636753" y="3150351"/>
                  <a:ext cx="28640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25 Conector recto"/>
                <p:cNvCxnSpPr/>
                <p:nvPr/>
              </p:nvCxnSpPr>
              <p:spPr bwMode="auto">
                <a:xfrm flipH="1">
                  <a:off x="3636753" y="3437294"/>
                  <a:ext cx="28640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236" name="27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956818" y="3294064"/>
                  <a:ext cx="792162" cy="2301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s-MX" sz="900"/>
                    <a:t>80 kDa</a:t>
                  </a:r>
                </a:p>
              </p:txBody>
            </p:sp>
            <p:sp>
              <p:nvSpPr>
                <p:cNvPr id="94237" name="29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987356" y="2638980"/>
                  <a:ext cx="1295400" cy="234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s-MX" sz="1000">
                      <a:latin typeface="Comic Sans MS" charset="0"/>
                      <a:cs typeface="Comic Sans MS" charset="0"/>
                    </a:rPr>
                    <a:t>Control</a:t>
                  </a:r>
                </a:p>
              </p:txBody>
            </p:sp>
            <p:sp>
              <p:nvSpPr>
                <p:cNvPr id="94238" name="29 CuadroTexto"/>
                <p:cNvSpPr txBox="1">
                  <a:spLocks noChangeArrowheads="1"/>
                </p:cNvSpPr>
                <p:nvPr/>
              </p:nvSpPr>
              <p:spPr bwMode="auto">
                <a:xfrm>
                  <a:off x="4550725" y="2499216"/>
                  <a:ext cx="1296988" cy="3805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s-MX" sz="1000">
                      <a:solidFill>
                        <a:srgbClr val="0000FF"/>
                      </a:solidFill>
                      <a:latin typeface="Comic Sans MS" charset="0"/>
                      <a:cs typeface="Comic Sans MS" charset="0"/>
                    </a:rPr>
                    <a:t>Síndrome</a:t>
                  </a:r>
                </a:p>
                <a:p>
                  <a:pPr algn="ctr"/>
                  <a:r>
                    <a:rPr lang="es-MX" sz="1000">
                      <a:solidFill>
                        <a:srgbClr val="0000FF"/>
                      </a:solidFill>
                      <a:latin typeface="Comic Sans MS" charset="0"/>
                      <a:cs typeface="Comic Sans MS" charset="0"/>
                    </a:rPr>
                    <a:t>    metabólico     </a:t>
                  </a:r>
                </a:p>
              </p:txBody>
            </p:sp>
            <p:cxnSp>
              <p:nvCxnSpPr>
                <p:cNvPr id="32" name="31 Conector recto"/>
                <p:cNvCxnSpPr/>
                <p:nvPr/>
              </p:nvCxnSpPr>
              <p:spPr bwMode="auto">
                <a:xfrm>
                  <a:off x="4068247" y="2861898"/>
                  <a:ext cx="648185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32 Conector recto"/>
                <p:cNvCxnSpPr/>
                <p:nvPr/>
              </p:nvCxnSpPr>
              <p:spPr bwMode="auto">
                <a:xfrm>
                  <a:off x="4880363" y="2861898"/>
                  <a:ext cx="648185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241" name="32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877397" y="1934973"/>
                  <a:ext cx="3504219" cy="5562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s-MX" sz="1600" dirty="0">
                      <a:solidFill>
                        <a:srgbClr val="0000FF"/>
                      </a:solidFill>
                      <a:latin typeface="Comic Sans MS" charset="0"/>
                      <a:cs typeface="Comic Sans MS" charset="0"/>
                    </a:rPr>
                    <a:t>ADAM 17 (80-130 kDa)</a:t>
                  </a:r>
                </a:p>
                <a:p>
                  <a:pPr algn="ctr"/>
                  <a:r>
                    <a:rPr lang="es-MX" sz="1600" dirty="0">
                      <a:solidFill>
                        <a:srgbClr val="0000FF"/>
                      </a:solidFill>
                      <a:latin typeface="Comic Sans MS" charset="0"/>
                      <a:cs typeface="Comic Sans MS" charset="0"/>
                    </a:rPr>
                    <a:t> hígado</a:t>
                  </a:r>
                </a:p>
              </p:txBody>
            </p:sp>
            <p:sp>
              <p:nvSpPr>
                <p:cNvPr id="94242" name="33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885381" y="2990851"/>
                  <a:ext cx="936624" cy="230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s-MX" sz="900"/>
                    <a:t>115 kDa</a:t>
                  </a:r>
                </a:p>
              </p:txBody>
            </p:sp>
            <p:sp>
              <p:nvSpPr>
                <p:cNvPr id="37" name="36 Rectángulo"/>
                <p:cNvSpPr/>
                <p:nvPr/>
              </p:nvSpPr>
              <p:spPr>
                <a:xfrm>
                  <a:off x="3889244" y="3632113"/>
                  <a:ext cx="1944554" cy="1359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MX"/>
                </a:p>
              </p:txBody>
            </p:sp>
            <p:sp>
              <p:nvSpPr>
                <p:cNvPr id="94244" name="7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956818" y="3716340"/>
                  <a:ext cx="1009650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s-MX" sz="900"/>
                    <a:t>43 kDa</a:t>
                  </a:r>
                </a:p>
              </p:txBody>
            </p:sp>
            <p:sp>
              <p:nvSpPr>
                <p:cNvPr id="94245" name="9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057721" y="3827680"/>
                  <a:ext cx="940428" cy="2634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s-MX" sz="1200"/>
                    <a:t>Actina</a:t>
                  </a:r>
                </a:p>
              </p:txBody>
            </p:sp>
            <p:cxnSp>
              <p:nvCxnSpPr>
                <p:cNvPr id="40" name="39 Conector recto"/>
                <p:cNvCxnSpPr/>
                <p:nvPr/>
              </p:nvCxnSpPr>
              <p:spPr bwMode="auto">
                <a:xfrm flipH="1">
                  <a:off x="3636753" y="3861668"/>
                  <a:ext cx="28640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40 Rectángulo"/>
                <p:cNvSpPr/>
                <p:nvPr/>
              </p:nvSpPr>
              <p:spPr>
                <a:xfrm>
                  <a:off x="3996646" y="3716686"/>
                  <a:ext cx="1656263" cy="28845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MX"/>
                </a:p>
              </p:txBody>
            </p:sp>
          </p:grpSp>
          <p:cxnSp>
            <p:nvCxnSpPr>
              <p:cNvPr id="46" name="45 Conector recto de flecha"/>
              <p:cNvCxnSpPr/>
              <p:nvPr/>
            </p:nvCxnSpPr>
            <p:spPr>
              <a:xfrm flipH="1">
                <a:off x="8224524" y="4037350"/>
                <a:ext cx="21583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47 Conector recto de flecha"/>
              <p:cNvCxnSpPr/>
              <p:nvPr/>
            </p:nvCxnSpPr>
            <p:spPr>
              <a:xfrm flipH="1">
                <a:off x="8221350" y="4196126"/>
                <a:ext cx="21742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48 Conector recto de flecha"/>
              <p:cNvCxnSpPr/>
              <p:nvPr/>
            </p:nvCxnSpPr>
            <p:spPr>
              <a:xfrm flipH="1">
                <a:off x="8224524" y="4339025"/>
                <a:ext cx="21583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4228" name="49 CuadroTexto"/>
              <p:cNvSpPr txBox="1">
                <a:spLocks noChangeArrowheads="1"/>
              </p:cNvSpPr>
              <p:nvPr/>
            </p:nvSpPr>
            <p:spPr bwMode="auto">
              <a:xfrm>
                <a:off x="8401872" y="3908116"/>
                <a:ext cx="14401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800"/>
                  <a:t>G</a:t>
                </a:r>
              </a:p>
            </p:txBody>
          </p:sp>
          <p:sp>
            <p:nvSpPr>
              <p:cNvPr id="94229" name="50 CuadroTexto"/>
              <p:cNvSpPr txBox="1">
                <a:spLocks noChangeArrowheads="1"/>
              </p:cNvSpPr>
              <p:nvPr/>
            </p:nvSpPr>
            <p:spPr bwMode="auto">
              <a:xfrm>
                <a:off x="8401872" y="4067240"/>
                <a:ext cx="14401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800"/>
                  <a:t>P</a:t>
                </a:r>
              </a:p>
            </p:txBody>
          </p:sp>
          <p:sp>
            <p:nvSpPr>
              <p:cNvPr id="94230" name="51 CuadroTexto"/>
              <p:cNvSpPr txBox="1">
                <a:spLocks noChangeArrowheads="1"/>
              </p:cNvSpPr>
              <p:nvPr/>
            </p:nvSpPr>
            <p:spPr bwMode="auto">
              <a:xfrm>
                <a:off x="8401872" y="4218856"/>
                <a:ext cx="14401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800"/>
                  <a:t>M</a:t>
                </a:r>
              </a:p>
            </p:txBody>
          </p:sp>
        </p:grpSp>
      </p:grpSp>
      <p:grpSp>
        <p:nvGrpSpPr>
          <p:cNvPr id="45" name="197 Grupo"/>
          <p:cNvGrpSpPr>
            <a:grpSpLocks/>
          </p:cNvGrpSpPr>
          <p:nvPr/>
        </p:nvGrpSpPr>
        <p:grpSpPr bwMode="auto">
          <a:xfrm>
            <a:off x="4644008" y="3356992"/>
            <a:ext cx="4322763" cy="3382963"/>
            <a:chOff x="4427984" y="2060848"/>
            <a:chExt cx="4322960" cy="3384376"/>
          </a:xfrm>
        </p:grpSpPr>
        <p:sp>
          <p:nvSpPr>
            <p:cNvPr id="47" name="198 Rectángulo"/>
            <p:cNvSpPr/>
            <p:nvPr/>
          </p:nvSpPr>
          <p:spPr>
            <a:xfrm>
              <a:off x="4861392" y="2060848"/>
              <a:ext cx="3665704" cy="33843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grpSp>
          <p:nvGrpSpPr>
            <p:cNvPr id="50" name="199 Grupo"/>
            <p:cNvGrpSpPr>
              <a:grpSpLocks/>
            </p:cNvGrpSpPr>
            <p:nvPr/>
          </p:nvGrpSpPr>
          <p:grpSpPr bwMode="auto">
            <a:xfrm>
              <a:off x="4427984" y="2423438"/>
              <a:ext cx="4322960" cy="2733754"/>
              <a:chOff x="2411090" y="1774746"/>
              <a:chExt cx="4322960" cy="2733754"/>
            </a:xfrm>
          </p:grpSpPr>
          <p:sp>
            <p:nvSpPr>
              <p:cNvPr id="57" name="20 CuadroTexto"/>
              <p:cNvSpPr txBox="1">
                <a:spLocks noChangeArrowheads="1"/>
              </p:cNvSpPr>
              <p:nvPr/>
            </p:nvSpPr>
            <p:spPr bwMode="auto">
              <a:xfrm>
                <a:off x="2915667" y="1774746"/>
                <a:ext cx="34575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800">
                    <a:latin typeface="Comic Sans MS" charset="0"/>
                    <a:cs typeface="Comic Sans MS" charset="0"/>
                  </a:rPr>
                  <a:t>PAGE-SDS 7.5%</a:t>
                </a:r>
                <a:endParaRPr lang="es-MX" sz="1800">
                  <a:latin typeface="Comic Sans MS" charset="0"/>
                  <a:cs typeface="Comic Sans MS" charset="0"/>
                </a:endParaRPr>
              </a:p>
            </p:txBody>
          </p:sp>
          <p:cxnSp>
            <p:nvCxnSpPr>
              <p:cNvPr id="58" name="207 Conector recto"/>
              <p:cNvCxnSpPr/>
              <p:nvPr/>
            </p:nvCxnSpPr>
            <p:spPr bwMode="auto">
              <a:xfrm flipH="1">
                <a:off x="3311244" y="3500590"/>
                <a:ext cx="2873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208 Conector recto"/>
              <p:cNvCxnSpPr/>
              <p:nvPr/>
            </p:nvCxnSpPr>
            <p:spPr bwMode="auto">
              <a:xfrm flipH="1">
                <a:off x="3311244" y="3957981"/>
                <a:ext cx="2873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27 CuadroTexto"/>
              <p:cNvSpPr txBox="1">
                <a:spLocks noChangeArrowheads="1"/>
              </p:cNvSpPr>
              <p:nvPr/>
            </p:nvSpPr>
            <p:spPr bwMode="auto">
              <a:xfrm>
                <a:off x="2797851" y="3801555"/>
                <a:ext cx="792163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900"/>
                  <a:t>80 kDa</a:t>
                </a:r>
              </a:p>
            </p:txBody>
          </p:sp>
          <p:sp>
            <p:nvSpPr>
              <p:cNvPr id="61" name="210 CuadroTexto"/>
              <p:cNvSpPr txBox="1">
                <a:spLocks noChangeArrowheads="1"/>
              </p:cNvSpPr>
              <p:nvPr/>
            </p:nvSpPr>
            <p:spPr bwMode="auto">
              <a:xfrm>
                <a:off x="3877247" y="2725738"/>
                <a:ext cx="1295400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1000">
                    <a:latin typeface="Comic Sans MS" charset="0"/>
                    <a:cs typeface="Comic Sans MS" charset="0"/>
                  </a:rPr>
                  <a:t>Control</a:t>
                </a:r>
              </a:p>
            </p:txBody>
          </p:sp>
          <p:sp>
            <p:nvSpPr>
              <p:cNvPr id="62" name="29 CuadroTexto"/>
              <p:cNvSpPr txBox="1">
                <a:spLocks noChangeArrowheads="1"/>
              </p:cNvSpPr>
              <p:nvPr/>
            </p:nvSpPr>
            <p:spPr bwMode="auto">
              <a:xfrm>
                <a:off x="4735576" y="2628202"/>
                <a:ext cx="12969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MX" sz="1000">
                    <a:solidFill>
                      <a:srgbClr val="0000FF"/>
                    </a:solidFill>
                    <a:latin typeface="Comic Sans MS" charset="0"/>
                    <a:cs typeface="Comic Sans MS" charset="0"/>
                  </a:rPr>
                  <a:t>Síndrome</a:t>
                </a:r>
              </a:p>
              <a:p>
                <a:pPr algn="ctr"/>
                <a:r>
                  <a:rPr lang="es-MX" sz="1000">
                    <a:solidFill>
                      <a:srgbClr val="0000FF"/>
                    </a:solidFill>
                    <a:latin typeface="Comic Sans MS" charset="0"/>
                    <a:cs typeface="Comic Sans MS" charset="0"/>
                  </a:rPr>
                  <a:t>    metabólico      </a:t>
                </a:r>
              </a:p>
            </p:txBody>
          </p:sp>
          <p:cxnSp>
            <p:nvCxnSpPr>
              <p:cNvPr id="63" name="212 Conector recto"/>
              <p:cNvCxnSpPr/>
              <p:nvPr/>
            </p:nvCxnSpPr>
            <p:spPr bwMode="auto">
              <a:xfrm flipV="1">
                <a:off x="3635109" y="3049552"/>
                <a:ext cx="1066849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4" name="213 Conector recto"/>
              <p:cNvCxnSpPr/>
              <p:nvPr/>
            </p:nvCxnSpPr>
            <p:spPr bwMode="auto">
              <a:xfrm>
                <a:off x="4800387" y="3038434"/>
                <a:ext cx="1171628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65" name="32 CuadroTexto"/>
              <p:cNvSpPr txBox="1">
                <a:spLocks noChangeArrowheads="1"/>
              </p:cNvSpPr>
              <p:nvPr/>
            </p:nvSpPr>
            <p:spPr bwMode="auto">
              <a:xfrm>
                <a:off x="2411090" y="2123525"/>
                <a:ext cx="432117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MX" sz="1600">
                    <a:latin typeface="Comic Sans MS" charset="0"/>
                    <a:cs typeface="Comic Sans MS" charset="0"/>
                  </a:rPr>
                  <a:t>ADAM 17 (80-130 kDa) </a:t>
                </a:r>
              </a:p>
              <a:p>
                <a:pPr algn="ctr"/>
                <a:r>
                  <a:rPr lang="es-MX" sz="1600">
                    <a:latin typeface="Comic Sans MS" charset="0"/>
                    <a:cs typeface="Comic Sans MS" charset="0"/>
                  </a:rPr>
                  <a:t> Tejido adiposo</a:t>
                </a:r>
              </a:p>
            </p:txBody>
          </p:sp>
          <p:sp>
            <p:nvSpPr>
              <p:cNvPr id="66" name="33 CuadroTexto"/>
              <p:cNvSpPr txBox="1">
                <a:spLocks noChangeArrowheads="1"/>
              </p:cNvSpPr>
              <p:nvPr/>
            </p:nvSpPr>
            <p:spPr bwMode="auto">
              <a:xfrm>
                <a:off x="2762990" y="3355467"/>
                <a:ext cx="936625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900"/>
                  <a:t>115 kDa</a:t>
                </a:r>
              </a:p>
            </p:txBody>
          </p:sp>
          <p:sp>
            <p:nvSpPr>
              <p:cNvPr id="67" name="7 CuadroTexto"/>
              <p:cNvSpPr txBox="1">
                <a:spLocks noChangeArrowheads="1"/>
              </p:cNvSpPr>
              <p:nvPr/>
            </p:nvSpPr>
            <p:spPr bwMode="auto">
              <a:xfrm>
                <a:off x="2808456" y="4215892"/>
                <a:ext cx="1009650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900"/>
                  <a:t>43 kDa</a:t>
                </a:r>
              </a:p>
            </p:txBody>
          </p:sp>
          <p:sp>
            <p:nvSpPr>
              <p:cNvPr id="68" name="9 CuadroTexto"/>
              <p:cNvSpPr txBox="1">
                <a:spLocks noChangeArrowheads="1"/>
              </p:cNvSpPr>
              <p:nvPr/>
            </p:nvSpPr>
            <p:spPr bwMode="auto">
              <a:xfrm>
                <a:off x="6013325" y="4220468"/>
                <a:ext cx="720725" cy="277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1200">
                    <a:latin typeface="Comic Sans MS" charset="0"/>
                    <a:cs typeface="Comic Sans MS" charset="0"/>
                  </a:rPr>
                  <a:t>Actina</a:t>
                </a:r>
              </a:p>
            </p:txBody>
          </p:sp>
          <p:cxnSp>
            <p:nvCxnSpPr>
              <p:cNvPr id="69" name="218 Conector recto"/>
              <p:cNvCxnSpPr/>
              <p:nvPr/>
            </p:nvCxnSpPr>
            <p:spPr bwMode="auto">
              <a:xfrm flipH="1">
                <a:off x="3289018" y="4348669"/>
                <a:ext cx="2873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0" name="Picture 2" descr="G:\adam 17 grasa 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63" t="18863" r="51550" b="62798"/>
              <a:stretch>
                <a:fillRect/>
              </a:stretch>
            </p:blipFill>
            <p:spPr bwMode="auto">
              <a:xfrm>
                <a:off x="4789488" y="3149600"/>
                <a:ext cx="1182687" cy="9810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G:\adam 17 grasa 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08" t="59431" r="52782" b="35443"/>
              <a:stretch>
                <a:fillRect/>
              </a:stretch>
            </p:blipFill>
            <p:spPr bwMode="auto">
              <a:xfrm>
                <a:off x="4787900" y="4216400"/>
                <a:ext cx="1184275" cy="27305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G:\adam 17 grasa 2.jpg"/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60746" t="17750" r="24514" b="63909"/>
              <a:stretch/>
            </p:blipFill>
            <p:spPr bwMode="auto">
              <a:xfrm>
                <a:off x="3650985" y="3149606"/>
                <a:ext cx="1050973" cy="981485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xtLst/>
            </p:spPr>
          </p:pic>
          <p:pic>
            <p:nvPicPr>
              <p:cNvPr id="73" name="Picture 2" descr="G:\adam 17 grasa 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979" t="59431" r="24896" b="35080"/>
              <a:stretch>
                <a:fillRect/>
              </a:stretch>
            </p:blipFill>
            <p:spPr bwMode="auto">
              <a:xfrm>
                <a:off x="3636963" y="4216400"/>
                <a:ext cx="10795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51" name="200 Conector recto de flecha"/>
            <p:cNvCxnSpPr/>
            <p:nvPr/>
          </p:nvCxnSpPr>
          <p:spPr>
            <a:xfrm flipH="1">
              <a:off x="8014310" y="4036523"/>
              <a:ext cx="2159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201 Conector recto de flecha"/>
            <p:cNvCxnSpPr/>
            <p:nvPr/>
          </p:nvCxnSpPr>
          <p:spPr>
            <a:xfrm flipH="1">
              <a:off x="8012722" y="4268395"/>
              <a:ext cx="2159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202 Conector recto de flecha"/>
            <p:cNvCxnSpPr/>
            <p:nvPr/>
          </p:nvCxnSpPr>
          <p:spPr>
            <a:xfrm flipH="1">
              <a:off x="8014310" y="4533618"/>
              <a:ext cx="2159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203 CuadroTexto"/>
            <p:cNvSpPr txBox="1">
              <a:spLocks noChangeArrowheads="1"/>
            </p:cNvSpPr>
            <p:nvPr/>
          </p:nvSpPr>
          <p:spPr bwMode="auto">
            <a:xfrm>
              <a:off x="8192460" y="3908116"/>
              <a:ext cx="144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MX" sz="800"/>
                <a:t>G</a:t>
              </a:r>
            </a:p>
          </p:txBody>
        </p:sp>
        <p:sp>
          <p:nvSpPr>
            <p:cNvPr id="55" name="204 CuadroTexto"/>
            <p:cNvSpPr txBox="1">
              <a:spLocks noChangeArrowheads="1"/>
            </p:cNvSpPr>
            <p:nvPr/>
          </p:nvSpPr>
          <p:spPr bwMode="auto">
            <a:xfrm>
              <a:off x="8192460" y="4401736"/>
              <a:ext cx="144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MX" sz="800"/>
                <a:t>M</a:t>
              </a:r>
            </a:p>
          </p:txBody>
        </p:sp>
        <p:sp>
          <p:nvSpPr>
            <p:cNvPr id="56" name="205 CuadroTexto"/>
            <p:cNvSpPr txBox="1">
              <a:spLocks noChangeArrowheads="1"/>
            </p:cNvSpPr>
            <p:nvPr/>
          </p:nvSpPr>
          <p:spPr bwMode="auto">
            <a:xfrm>
              <a:off x="8191316" y="4140392"/>
              <a:ext cx="144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MX" sz="800"/>
                <a:t>P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115616" y="33386"/>
            <a:ext cx="4515169" cy="3384550"/>
            <a:chOff x="4425950" y="2147888"/>
            <a:chExt cx="4321175" cy="3384550"/>
          </a:xfrm>
        </p:grpSpPr>
        <p:grpSp>
          <p:nvGrpSpPr>
            <p:cNvPr id="75" name="197 Grupo"/>
            <p:cNvGrpSpPr>
              <a:grpSpLocks/>
            </p:cNvGrpSpPr>
            <p:nvPr/>
          </p:nvGrpSpPr>
          <p:grpSpPr bwMode="auto">
            <a:xfrm>
              <a:off x="4425950" y="2496039"/>
              <a:ext cx="4321175" cy="2732613"/>
              <a:chOff x="4427984" y="2423438"/>
              <a:chExt cx="4321175" cy="2733754"/>
            </a:xfrm>
          </p:grpSpPr>
          <p:grpSp>
            <p:nvGrpSpPr>
              <p:cNvPr id="101" name="199 Grupo"/>
              <p:cNvGrpSpPr>
                <a:grpSpLocks/>
              </p:cNvGrpSpPr>
              <p:nvPr/>
            </p:nvGrpSpPr>
            <p:grpSpPr bwMode="auto">
              <a:xfrm>
                <a:off x="4427984" y="2423438"/>
                <a:ext cx="4321175" cy="2733754"/>
                <a:chOff x="2411090" y="1774746"/>
                <a:chExt cx="4321175" cy="2733754"/>
              </a:xfrm>
            </p:grpSpPr>
            <p:sp>
              <p:nvSpPr>
                <p:cNvPr id="108" name="20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915667" y="1774746"/>
                  <a:ext cx="345757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s-ES" sz="1800"/>
                    <a:t>PAGE-SDS 7.5%</a:t>
                  </a:r>
                  <a:endParaRPr lang="es-MX" sz="1800"/>
                </a:p>
              </p:txBody>
            </p:sp>
            <p:cxnSp>
              <p:nvCxnSpPr>
                <p:cNvPr id="109" name="207 Conector recto"/>
                <p:cNvCxnSpPr/>
                <p:nvPr/>
              </p:nvCxnSpPr>
              <p:spPr bwMode="auto">
                <a:xfrm flipH="1">
                  <a:off x="3311203" y="3500590"/>
                  <a:ext cx="2873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208 Conector recto"/>
                <p:cNvCxnSpPr/>
                <p:nvPr/>
              </p:nvCxnSpPr>
              <p:spPr bwMode="auto">
                <a:xfrm flipH="1">
                  <a:off x="3311203" y="3957981"/>
                  <a:ext cx="2873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27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797851" y="3801555"/>
                  <a:ext cx="792163" cy="2301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s-MX" sz="900"/>
                    <a:t>80 kDa</a:t>
                  </a:r>
                </a:p>
              </p:txBody>
            </p:sp>
            <p:sp>
              <p:nvSpPr>
                <p:cNvPr id="112" name="210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877247" y="2725738"/>
                  <a:ext cx="1295400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s-MX" sz="1000"/>
                    <a:t>Control</a:t>
                  </a:r>
                </a:p>
              </p:txBody>
            </p:sp>
            <p:sp>
              <p:nvSpPr>
                <p:cNvPr id="113" name="29 CuadroTexto"/>
                <p:cNvSpPr txBox="1">
                  <a:spLocks noChangeArrowheads="1"/>
                </p:cNvSpPr>
                <p:nvPr/>
              </p:nvSpPr>
              <p:spPr bwMode="auto">
                <a:xfrm>
                  <a:off x="4735576" y="2628202"/>
                  <a:ext cx="1296988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s-MX" sz="1000"/>
                    <a:t>Síndrome metabólico      </a:t>
                  </a:r>
                </a:p>
              </p:txBody>
            </p:sp>
            <p:cxnSp>
              <p:nvCxnSpPr>
                <p:cNvPr id="114" name="212 Conector recto"/>
                <p:cNvCxnSpPr/>
                <p:nvPr/>
              </p:nvCxnSpPr>
              <p:spPr bwMode="auto">
                <a:xfrm flipV="1">
                  <a:off x="3635053" y="3049552"/>
                  <a:ext cx="106680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213 Conector recto"/>
                <p:cNvCxnSpPr/>
                <p:nvPr/>
              </p:nvCxnSpPr>
              <p:spPr bwMode="auto">
                <a:xfrm>
                  <a:off x="4800278" y="3038434"/>
                  <a:ext cx="1171575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16" name="32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411090" y="2123525"/>
                  <a:ext cx="4321175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s-MX" sz="1600"/>
                    <a:t>ADAM 17 (80-130 kDa) </a:t>
                  </a:r>
                </a:p>
                <a:p>
                  <a:pPr algn="ctr"/>
                  <a:r>
                    <a:rPr lang="es-MX" sz="1600"/>
                    <a:t> Tejido adiposo</a:t>
                  </a:r>
                </a:p>
              </p:txBody>
            </p:sp>
            <p:sp>
              <p:nvSpPr>
                <p:cNvPr id="117" name="33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762990" y="3355467"/>
                  <a:ext cx="936625" cy="230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s-MX" sz="900"/>
                    <a:t>115 kDa</a:t>
                  </a:r>
                </a:p>
              </p:txBody>
            </p:sp>
            <p:sp>
              <p:nvSpPr>
                <p:cNvPr id="118" name="7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808456" y="4215892"/>
                  <a:ext cx="1009650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s-MX" sz="900"/>
                    <a:t>43 kDa</a:t>
                  </a:r>
                </a:p>
              </p:txBody>
            </p:sp>
            <p:cxnSp>
              <p:nvCxnSpPr>
                <p:cNvPr id="119" name="218 Conector recto"/>
                <p:cNvCxnSpPr/>
                <p:nvPr/>
              </p:nvCxnSpPr>
              <p:spPr bwMode="auto">
                <a:xfrm flipH="1">
                  <a:off x="3288978" y="4348669"/>
                  <a:ext cx="2873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0" name="Picture 2" descr="G:\adam 17 grasa 2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863" t="18863" r="51550" b="62798"/>
                <a:stretch>
                  <a:fillRect/>
                </a:stretch>
              </p:blipFill>
              <p:spPr bwMode="auto">
                <a:xfrm>
                  <a:off x="4789488" y="3149600"/>
                  <a:ext cx="1182687" cy="981075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2" descr="G:\adam 17 grasa 2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608" t="59431" r="52782" b="35443"/>
                <a:stretch>
                  <a:fillRect/>
                </a:stretch>
              </p:blipFill>
              <p:spPr bwMode="auto">
                <a:xfrm>
                  <a:off x="4787900" y="4216400"/>
                  <a:ext cx="1184275" cy="27305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2" descr="G:\adam 17 grasa 2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/>
                <a:srcRect l="60746" t="17750" r="24514" b="63909"/>
                <a:stretch/>
              </p:blipFill>
              <p:spPr bwMode="auto">
                <a:xfrm>
                  <a:off x="3650928" y="3149606"/>
                  <a:ext cx="1050925" cy="981485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xtLst/>
              </p:spPr>
            </p:pic>
            <p:pic>
              <p:nvPicPr>
                <p:cNvPr id="123" name="Picture 2" descr="G:\adam 17 grasa 2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979" t="59431" r="24896" b="35080"/>
                <a:stretch>
                  <a:fillRect/>
                </a:stretch>
              </p:blipFill>
              <p:spPr bwMode="auto">
                <a:xfrm>
                  <a:off x="3636963" y="4216400"/>
                  <a:ext cx="10795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102" name="200 Conector recto de flecha"/>
              <p:cNvCxnSpPr/>
              <p:nvPr/>
            </p:nvCxnSpPr>
            <p:spPr>
              <a:xfrm flipH="1">
                <a:off x="8014147" y="4036523"/>
                <a:ext cx="21748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201 Conector recto de flecha"/>
              <p:cNvCxnSpPr/>
              <p:nvPr/>
            </p:nvCxnSpPr>
            <p:spPr>
              <a:xfrm flipH="1">
                <a:off x="8012559" y="4268395"/>
                <a:ext cx="2159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202 Conector recto de flecha"/>
              <p:cNvCxnSpPr/>
              <p:nvPr/>
            </p:nvCxnSpPr>
            <p:spPr>
              <a:xfrm flipH="1">
                <a:off x="8014147" y="4533618"/>
                <a:ext cx="21748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" name="203 CuadroTexto"/>
              <p:cNvSpPr txBox="1">
                <a:spLocks noChangeArrowheads="1"/>
              </p:cNvSpPr>
              <p:nvPr/>
            </p:nvSpPr>
            <p:spPr bwMode="auto">
              <a:xfrm>
                <a:off x="8192460" y="3908116"/>
                <a:ext cx="14401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800"/>
                  <a:t>G</a:t>
                </a:r>
              </a:p>
            </p:txBody>
          </p:sp>
          <p:sp>
            <p:nvSpPr>
              <p:cNvPr id="106" name="204 CuadroTexto"/>
              <p:cNvSpPr txBox="1">
                <a:spLocks noChangeArrowheads="1"/>
              </p:cNvSpPr>
              <p:nvPr/>
            </p:nvSpPr>
            <p:spPr bwMode="auto">
              <a:xfrm>
                <a:off x="8192460" y="4401736"/>
                <a:ext cx="14401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800"/>
                  <a:t>M</a:t>
                </a:r>
              </a:p>
            </p:txBody>
          </p:sp>
          <p:sp>
            <p:nvSpPr>
              <p:cNvPr id="107" name="205 CuadroTexto"/>
              <p:cNvSpPr txBox="1">
                <a:spLocks noChangeArrowheads="1"/>
              </p:cNvSpPr>
              <p:nvPr/>
            </p:nvSpPr>
            <p:spPr bwMode="auto">
              <a:xfrm>
                <a:off x="8191316" y="4140392"/>
                <a:ext cx="14401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800"/>
                  <a:t>P</a:t>
                </a:r>
              </a:p>
            </p:txBody>
          </p:sp>
        </p:grpSp>
        <p:sp>
          <p:nvSpPr>
            <p:cNvPr id="76" name="235 Rectángulo"/>
            <p:cNvSpPr/>
            <p:nvPr/>
          </p:nvSpPr>
          <p:spPr>
            <a:xfrm>
              <a:off x="4805363" y="2147888"/>
              <a:ext cx="3665537" cy="33845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grpSp>
          <p:nvGrpSpPr>
            <p:cNvPr id="77" name="18 Grupo"/>
            <p:cNvGrpSpPr>
              <a:grpSpLocks/>
            </p:cNvGrpSpPr>
            <p:nvPr/>
          </p:nvGrpSpPr>
          <p:grpSpPr bwMode="auto">
            <a:xfrm>
              <a:off x="4932040" y="2276872"/>
              <a:ext cx="3457575" cy="2820988"/>
              <a:chOff x="2914650" y="1833624"/>
              <a:chExt cx="3457575" cy="2820889"/>
            </a:xfrm>
          </p:grpSpPr>
          <p:pic>
            <p:nvPicPr>
              <p:cNvPr id="85" name="Picture 6" descr="E:\WB fotos\A10\H9-12\R1.3.t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18" t="65041" r="49577" b="8936"/>
              <a:stretch>
                <a:fillRect/>
              </a:stretch>
            </p:blipFill>
            <p:spPr bwMode="auto">
              <a:xfrm>
                <a:off x="4067175" y="3333750"/>
                <a:ext cx="1368425" cy="86518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7" descr="G:\WB fotos\A17\H9-12\ACTS.tif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48" r="24699" b="90726"/>
              <a:stretch>
                <a:fillRect/>
              </a:stretch>
            </p:blipFill>
            <p:spPr bwMode="auto">
              <a:xfrm>
                <a:off x="4054475" y="4279900"/>
                <a:ext cx="1381125" cy="37306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7" name="7 CuadroTexto"/>
              <p:cNvSpPr txBox="1">
                <a:spLocks noChangeArrowheads="1"/>
              </p:cNvSpPr>
              <p:nvPr/>
            </p:nvSpPr>
            <p:spPr bwMode="auto">
              <a:xfrm>
                <a:off x="3132138" y="4270375"/>
                <a:ext cx="1008062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900"/>
                  <a:t>43 kDa</a:t>
                </a:r>
              </a:p>
            </p:txBody>
          </p:sp>
          <p:cxnSp>
            <p:nvCxnSpPr>
              <p:cNvPr id="88" name="240 Conector recto"/>
              <p:cNvCxnSpPr/>
              <p:nvPr/>
            </p:nvCxnSpPr>
            <p:spPr bwMode="auto">
              <a:xfrm flipH="1">
                <a:off x="3635375" y="4414808"/>
                <a:ext cx="2889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9 CuadroTexto"/>
              <p:cNvSpPr txBox="1">
                <a:spLocks noChangeArrowheads="1"/>
              </p:cNvSpPr>
              <p:nvPr/>
            </p:nvSpPr>
            <p:spPr bwMode="auto">
              <a:xfrm>
                <a:off x="3059212" y="4378288"/>
                <a:ext cx="72072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1200">
                    <a:latin typeface="Comic Sans MS" charset="0"/>
                    <a:cs typeface="Comic Sans MS" charset="0"/>
                  </a:rPr>
                  <a:t>Actina</a:t>
                </a:r>
              </a:p>
            </p:txBody>
          </p:sp>
          <p:cxnSp>
            <p:nvCxnSpPr>
              <p:cNvPr id="90" name="242 Conector recto"/>
              <p:cNvCxnSpPr/>
              <p:nvPr/>
            </p:nvCxnSpPr>
            <p:spPr bwMode="auto">
              <a:xfrm flipH="1">
                <a:off x="3635375" y="3478216"/>
                <a:ext cx="2889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243 Conector recto"/>
              <p:cNvCxnSpPr/>
              <p:nvPr/>
            </p:nvCxnSpPr>
            <p:spPr bwMode="auto">
              <a:xfrm flipH="1">
                <a:off x="3635375" y="3694109"/>
                <a:ext cx="2889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12 CuadroTexto"/>
              <p:cNvSpPr txBox="1">
                <a:spLocks noChangeArrowheads="1"/>
              </p:cNvSpPr>
              <p:nvPr/>
            </p:nvSpPr>
            <p:spPr bwMode="auto">
              <a:xfrm>
                <a:off x="3132138" y="3535363"/>
                <a:ext cx="719137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900"/>
                  <a:t>80 kDa</a:t>
                </a:r>
              </a:p>
            </p:txBody>
          </p:sp>
          <p:sp>
            <p:nvSpPr>
              <p:cNvPr id="93" name="13 CuadroTexto"/>
              <p:cNvSpPr txBox="1">
                <a:spLocks noChangeArrowheads="1"/>
              </p:cNvSpPr>
              <p:nvPr/>
            </p:nvSpPr>
            <p:spPr bwMode="auto">
              <a:xfrm>
                <a:off x="3059113" y="3319463"/>
                <a:ext cx="647700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900"/>
                  <a:t>115 kDa</a:t>
                </a:r>
              </a:p>
            </p:txBody>
          </p:sp>
          <p:sp>
            <p:nvSpPr>
              <p:cNvPr id="94" name="246 CuadroTexto"/>
              <p:cNvSpPr txBox="1"/>
              <p:nvPr/>
            </p:nvSpPr>
            <p:spPr bwMode="auto">
              <a:xfrm>
                <a:off x="4140200" y="2973409"/>
                <a:ext cx="647700" cy="2460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MX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mic Sans MS"/>
                    <a:cs typeface="Comic Sans MS"/>
                  </a:rPr>
                  <a:t>Control</a:t>
                </a:r>
              </a:p>
            </p:txBody>
          </p:sp>
          <p:sp>
            <p:nvSpPr>
              <p:cNvPr id="95" name="15 CuadroTexto"/>
              <p:cNvSpPr txBox="1">
                <a:spLocks noChangeArrowheads="1"/>
              </p:cNvSpPr>
              <p:nvPr/>
            </p:nvSpPr>
            <p:spPr bwMode="auto">
              <a:xfrm>
                <a:off x="4716463" y="2877168"/>
                <a:ext cx="86367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MX" sz="1000">
                    <a:solidFill>
                      <a:srgbClr val="FF0000"/>
                    </a:solidFill>
                    <a:latin typeface="Comic Sans MS" charset="0"/>
                    <a:cs typeface="Comic Sans MS" charset="0"/>
                  </a:rPr>
                  <a:t>Síndrome </a:t>
                </a:r>
              </a:p>
              <a:p>
                <a:pPr algn="dist"/>
                <a:r>
                  <a:rPr lang="es-MX" sz="1000">
                    <a:solidFill>
                      <a:srgbClr val="FF0000"/>
                    </a:solidFill>
                    <a:latin typeface="Comic Sans MS" charset="0"/>
                    <a:cs typeface="Comic Sans MS" charset="0"/>
                  </a:rPr>
                  <a:t>metabólico      </a:t>
                </a:r>
              </a:p>
            </p:txBody>
          </p:sp>
          <p:cxnSp>
            <p:nvCxnSpPr>
              <p:cNvPr id="96" name="248 Conector recto"/>
              <p:cNvCxnSpPr/>
              <p:nvPr/>
            </p:nvCxnSpPr>
            <p:spPr bwMode="auto">
              <a:xfrm>
                <a:off x="4213225" y="3262324"/>
                <a:ext cx="503237" cy="0"/>
              </a:xfrm>
              <a:prstGeom prst="line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249 Conector recto"/>
              <p:cNvCxnSpPr/>
              <p:nvPr/>
            </p:nvCxnSpPr>
            <p:spPr bwMode="auto">
              <a:xfrm>
                <a:off x="4860925" y="3262324"/>
                <a:ext cx="50323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18 CuadroTexto"/>
              <p:cNvSpPr txBox="1">
                <a:spLocks noChangeArrowheads="1"/>
              </p:cNvSpPr>
              <p:nvPr/>
            </p:nvSpPr>
            <p:spPr bwMode="auto">
              <a:xfrm>
                <a:off x="3275757" y="2195980"/>
                <a:ext cx="280831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MX" sz="1600">
                    <a:latin typeface="Comic Sans MS" charset="0"/>
                    <a:cs typeface="Comic Sans MS" charset="0"/>
                  </a:rPr>
                  <a:t>ADAM 10 (60-84 kDa) </a:t>
                </a:r>
              </a:p>
              <a:p>
                <a:pPr algn="ctr"/>
                <a:r>
                  <a:rPr lang="es-MX" sz="1600">
                    <a:latin typeface="Comic Sans MS" charset="0"/>
                    <a:cs typeface="Comic Sans MS" charset="0"/>
                  </a:rPr>
                  <a:t> hígado</a:t>
                </a:r>
              </a:p>
            </p:txBody>
          </p:sp>
          <p:sp>
            <p:nvSpPr>
              <p:cNvPr id="99" name="20 CuadroTexto"/>
              <p:cNvSpPr txBox="1">
                <a:spLocks noChangeArrowheads="1"/>
              </p:cNvSpPr>
              <p:nvPr/>
            </p:nvSpPr>
            <p:spPr bwMode="auto">
              <a:xfrm>
                <a:off x="2914650" y="1833624"/>
                <a:ext cx="34575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ES" sz="1800">
                    <a:latin typeface="Comic Sans MS" charset="0"/>
                    <a:cs typeface="Comic Sans MS" charset="0"/>
                  </a:rPr>
                  <a:t>PAGE-SDS 7.5%</a:t>
                </a:r>
                <a:endParaRPr lang="es-MX" sz="1800">
                  <a:latin typeface="Comic Sans MS" charset="0"/>
                  <a:cs typeface="Comic Sans MS" charset="0"/>
                </a:endParaRPr>
              </a:p>
            </p:txBody>
          </p:sp>
        </p:grpSp>
        <p:cxnSp>
          <p:nvCxnSpPr>
            <p:cNvPr id="78" name="252 Conector recto de flecha"/>
            <p:cNvCxnSpPr/>
            <p:nvPr/>
          </p:nvCxnSpPr>
          <p:spPr>
            <a:xfrm flipH="1">
              <a:off x="7681913" y="3981450"/>
              <a:ext cx="2159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253 Conector recto de flecha"/>
            <p:cNvCxnSpPr/>
            <p:nvPr/>
          </p:nvCxnSpPr>
          <p:spPr>
            <a:xfrm flipH="1">
              <a:off x="7678738" y="4165600"/>
              <a:ext cx="2159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254 Conector recto de flecha"/>
            <p:cNvCxnSpPr/>
            <p:nvPr/>
          </p:nvCxnSpPr>
          <p:spPr>
            <a:xfrm flipH="1">
              <a:off x="7681913" y="4344988"/>
              <a:ext cx="2159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255 CuadroTexto"/>
            <p:cNvSpPr txBox="1">
              <a:spLocks noChangeArrowheads="1"/>
            </p:cNvSpPr>
            <p:nvPr/>
          </p:nvSpPr>
          <p:spPr bwMode="auto">
            <a:xfrm>
              <a:off x="7859713" y="3852863"/>
              <a:ext cx="1428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MX" sz="800"/>
                <a:t>G</a:t>
              </a:r>
            </a:p>
          </p:txBody>
        </p:sp>
        <p:sp>
          <p:nvSpPr>
            <p:cNvPr id="82" name="256 CuadroTexto"/>
            <p:cNvSpPr txBox="1">
              <a:spLocks noChangeArrowheads="1"/>
            </p:cNvSpPr>
            <p:nvPr/>
          </p:nvSpPr>
          <p:spPr bwMode="auto">
            <a:xfrm>
              <a:off x="7859713" y="4037013"/>
              <a:ext cx="1428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MX" sz="800"/>
                <a:t>P</a:t>
              </a:r>
            </a:p>
          </p:txBody>
        </p:sp>
        <p:sp>
          <p:nvSpPr>
            <p:cNvPr id="83" name="257 CuadroTexto"/>
            <p:cNvSpPr txBox="1">
              <a:spLocks noChangeArrowheads="1"/>
            </p:cNvSpPr>
            <p:nvPr/>
          </p:nvSpPr>
          <p:spPr bwMode="auto">
            <a:xfrm>
              <a:off x="7859713" y="4225925"/>
              <a:ext cx="142875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MX" sz="800"/>
                <a:t>M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2 Imagen" descr="HomoObes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947738"/>
            <a:ext cx="378142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2 Rectángulo"/>
          <p:cNvSpPr>
            <a:spLocks noChangeArrowheads="1"/>
          </p:cNvSpPr>
          <p:nvPr/>
        </p:nvSpPr>
        <p:spPr bwMode="auto">
          <a:xfrm>
            <a:off x="1259632" y="260648"/>
            <a:ext cx="7417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0000FF"/>
                </a:solidFill>
                <a:latin typeface="Comic Sans MS" charset="0"/>
              </a:rPr>
              <a:t>La obesidad es un problema grave en el </a:t>
            </a:r>
            <a:r>
              <a:rPr lang="es-MX" sz="2400" dirty="0" smtClean="0">
                <a:solidFill>
                  <a:srgbClr val="0000FF"/>
                </a:solidFill>
                <a:latin typeface="Comic Sans MS" charset="0"/>
              </a:rPr>
              <a:t>mundo</a:t>
            </a:r>
            <a:endParaRPr lang="es-MX" sz="2400" dirty="0">
              <a:solidFill>
                <a:srgbClr val="0000FF"/>
              </a:solidFill>
              <a:latin typeface="Comic Sans M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16450" y="3861048"/>
            <a:ext cx="4059238" cy="2758827"/>
            <a:chOff x="4616450" y="3861048"/>
            <a:chExt cx="4059238" cy="2758827"/>
          </a:xfrm>
        </p:grpSpPr>
        <p:pic>
          <p:nvPicPr>
            <p:cNvPr id="28675" name="Picture 4" descr="12OBESEnyTime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450" y="4221163"/>
              <a:ext cx="4059238" cy="239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804248" y="3861048"/>
              <a:ext cx="15360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dirty="0" smtClean="0">
                  <a:solidFill>
                    <a:srgbClr val="0000FF"/>
                  </a:solidFill>
                  <a:latin typeface="Comic Sans MS" charset="0"/>
                </a:rPr>
                <a:t>y en México</a:t>
              </a:r>
              <a:endParaRPr lang="es-MX" dirty="0">
                <a:solidFill>
                  <a:srgbClr val="0000FF"/>
                </a:solidFill>
                <a:latin typeface="Comic Sans MS" charset="0"/>
              </a:endParaRPr>
            </a:p>
          </p:txBody>
        </p:sp>
      </p:grp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784" y="3422210"/>
            <a:ext cx="6021198" cy="324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CuadroTexto 1"/>
          <p:cNvSpPr txBox="1">
            <a:spLocks noChangeArrowheads="1"/>
          </p:cNvSpPr>
          <p:nvPr/>
        </p:nvSpPr>
        <p:spPr bwMode="auto">
          <a:xfrm>
            <a:off x="2257425" y="2362200"/>
            <a:ext cx="5076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_tradnl" sz="1800">
                <a:solidFill>
                  <a:srgbClr val="0000FF"/>
                </a:solidFill>
                <a:latin typeface="Comic Sans MS" charset="0"/>
              </a:rPr>
              <a:t>¿Hay remedio ya que se desarrolló</a:t>
            </a:r>
          </a:p>
          <a:p>
            <a:pPr algn="ctr"/>
            <a:r>
              <a:rPr lang="es-ES_tradnl" sz="1800">
                <a:solidFill>
                  <a:srgbClr val="0000FF"/>
                </a:solidFill>
                <a:latin typeface="Comic Sans MS" charset="0"/>
              </a:rPr>
              <a:t>el síndrome metabólico?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 descr="agu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08050"/>
            <a:ext cx="5005388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om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1075"/>
            <a:ext cx="4032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CuadroTexto 1"/>
          <p:cNvSpPr txBox="1">
            <a:spLocks noChangeArrowheads="1"/>
          </p:cNvSpPr>
          <p:nvPr/>
        </p:nvSpPr>
        <p:spPr bwMode="auto">
          <a:xfrm>
            <a:off x="3059113" y="6350"/>
            <a:ext cx="3046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3200">
                <a:latin typeface="Calibri" charset="0"/>
                <a:cs typeface="Calibri" charset="0"/>
              </a:rPr>
              <a:t>Agradecimientos</a:t>
            </a:r>
          </a:p>
        </p:txBody>
      </p:sp>
      <p:sp>
        <p:nvSpPr>
          <p:cNvPr id="100354" name="2 Rectángulo"/>
          <p:cNvSpPr>
            <a:spLocks noChangeArrowheads="1"/>
          </p:cNvSpPr>
          <p:nvPr/>
        </p:nvSpPr>
        <p:spPr bwMode="auto">
          <a:xfrm>
            <a:off x="250825" y="188913"/>
            <a:ext cx="30956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1600" b="0">
                <a:solidFill>
                  <a:srgbClr val="0000FF"/>
                </a:solidFill>
                <a:latin typeface="Comic Sans MS" charset="0"/>
                <a:cs typeface="Comic Sans MS" charset="0"/>
              </a:rPr>
              <a:t>Myrian Velasco Torres</a:t>
            </a:r>
          </a:p>
          <a:p>
            <a:r>
              <a:rPr lang="es-ES_tradnl" sz="1600" b="0">
                <a:solidFill>
                  <a:srgbClr val="000090"/>
                </a:solidFill>
                <a:latin typeface="Comic Sans MS" charset="0"/>
                <a:cs typeface="Comic Sans MS" charset="0"/>
              </a:rPr>
              <a:t>Ma. Carmen Sánchez Soto</a:t>
            </a:r>
          </a:p>
          <a:p>
            <a:endParaRPr lang="es-ES_tradnl" sz="1600" b="0">
              <a:solidFill>
                <a:srgbClr val="0000FF"/>
              </a:solidFill>
              <a:latin typeface="Comic Sans MS" charset="0"/>
              <a:cs typeface="Comic Sans MS" charset="0"/>
            </a:endParaRPr>
          </a:p>
          <a:p>
            <a:r>
              <a:rPr lang="es-ES_tradnl" sz="1600" b="0">
                <a:solidFill>
                  <a:srgbClr val="000090"/>
                </a:solidFill>
                <a:latin typeface="Comic Sans MS" charset="0"/>
                <a:cs typeface="Comic Sans MS" charset="0"/>
              </a:rPr>
              <a:t>Rosa Isela Ortiz Huidobro</a:t>
            </a:r>
          </a:p>
          <a:p>
            <a:r>
              <a:rPr lang="es-ES_tradnl" sz="1600" b="0">
                <a:solidFill>
                  <a:srgbClr val="000090"/>
                </a:solidFill>
                <a:latin typeface="Comic Sans MS" charset="0"/>
                <a:cs typeface="Comic Sans MS" charset="0"/>
              </a:rPr>
              <a:t>Dr. Carlos Alfonso Larqué</a:t>
            </a:r>
          </a:p>
          <a:p>
            <a:r>
              <a:rPr lang="es-ES_tradnl" sz="1600" b="0">
                <a:solidFill>
                  <a:srgbClr val="000090"/>
                </a:solidFill>
                <a:latin typeface="Comic Sans MS" charset="0"/>
                <a:cs typeface="Comic Sans MS" charset="0"/>
              </a:rPr>
              <a:t>Neivys García Delgado</a:t>
            </a:r>
          </a:p>
          <a:p>
            <a:r>
              <a:rPr lang="es-ES_tradnl" sz="1600" b="0">
                <a:solidFill>
                  <a:srgbClr val="000090"/>
                </a:solidFill>
                <a:latin typeface="Comic Sans MS" charset="0"/>
                <a:cs typeface="Comic Sans MS" charset="0"/>
              </a:rPr>
              <a:t>Rosa María Salinas</a:t>
            </a:r>
          </a:p>
          <a:p>
            <a:r>
              <a:rPr lang="es-ES_tradnl" sz="1600" b="0">
                <a:solidFill>
                  <a:srgbClr val="000090"/>
                </a:solidFill>
                <a:latin typeface="Comic Sans MS" charset="0"/>
                <a:cs typeface="Comic Sans MS" charset="0"/>
              </a:rPr>
              <a:t>Juan Pablo Chávez Maldonado</a:t>
            </a:r>
          </a:p>
          <a:p>
            <a:r>
              <a:rPr lang="es-ES_tradnl" sz="1600" b="0">
                <a:solidFill>
                  <a:srgbClr val="008000"/>
                </a:solidFill>
                <a:latin typeface="Comic Sans MS" charset="0"/>
                <a:cs typeface="Comic Sans MS" charset="0"/>
              </a:rPr>
              <a:t>Alberto Aguirre Ponce</a:t>
            </a:r>
          </a:p>
          <a:p>
            <a:r>
              <a:rPr lang="es-ES_tradnl" sz="1600" b="0">
                <a:solidFill>
                  <a:srgbClr val="008000"/>
                </a:solidFill>
                <a:latin typeface="Comic Sans MS" charset="0"/>
                <a:cs typeface="Comic Sans MS" charset="0"/>
              </a:rPr>
              <a:t>Germán Benarte Obando</a:t>
            </a:r>
          </a:p>
          <a:p>
            <a:r>
              <a:rPr lang="es-ES_tradnl" sz="1600" b="0">
                <a:solidFill>
                  <a:srgbClr val="008000"/>
                </a:solidFill>
                <a:latin typeface="Comic Sans MS" charset="0"/>
                <a:cs typeface="Comic Sans MS" charset="0"/>
              </a:rPr>
              <a:t>Hugo Zavala</a:t>
            </a:r>
          </a:p>
          <a:p>
            <a:r>
              <a:rPr lang="es-ES_tradnl" sz="1600" b="0">
                <a:solidFill>
                  <a:srgbClr val="008000"/>
                </a:solidFill>
                <a:latin typeface="Comic Sans MS" charset="0"/>
                <a:cs typeface="Comic Sans MS" charset="0"/>
              </a:rPr>
              <a:t>Jazmín Samario Román </a:t>
            </a:r>
          </a:p>
          <a:p>
            <a:r>
              <a:rPr lang="es-ES_tradnl" sz="1600" b="0">
                <a:solidFill>
                  <a:srgbClr val="008000"/>
                </a:solidFill>
                <a:latin typeface="Comic Sans MS" charset="0"/>
                <a:cs typeface="Comic Sans MS" charset="0"/>
              </a:rPr>
              <a:t>Jean Sabido Barreda </a:t>
            </a:r>
          </a:p>
          <a:p>
            <a:r>
              <a:rPr lang="es-ES_tradnl" sz="1600" b="0">
                <a:solidFill>
                  <a:srgbClr val="008000"/>
                </a:solidFill>
                <a:latin typeface="Comic Sans MS" charset="0"/>
                <a:cs typeface="Comic Sans MS" charset="0"/>
              </a:rPr>
              <a:t>Everardo Ruiz Mora </a:t>
            </a:r>
          </a:p>
          <a:p>
            <a:r>
              <a:rPr lang="es-ES_tradnl" sz="1600" b="0">
                <a:solidFill>
                  <a:srgbClr val="008000"/>
                </a:solidFill>
                <a:latin typeface="Comic Sans MS" charset="0"/>
                <a:cs typeface="Comic Sans MS" charset="0"/>
              </a:rPr>
              <a:t>Susana Hernández Ramírez</a:t>
            </a:r>
          </a:p>
          <a:p>
            <a:r>
              <a:rPr lang="es-ES_tradnl" sz="1600" b="0">
                <a:solidFill>
                  <a:srgbClr val="008000"/>
                </a:solidFill>
                <a:latin typeface="Comic Sans MS" charset="0"/>
                <a:cs typeface="Comic Sans MS" charset="0"/>
              </a:rPr>
              <a:t>Jazmín García Morales</a:t>
            </a:r>
          </a:p>
          <a:p>
            <a:r>
              <a:rPr lang="es-ES_tradnl" sz="1600" b="0">
                <a:solidFill>
                  <a:srgbClr val="008000"/>
                </a:solidFill>
                <a:latin typeface="Comic Sans MS" charset="0"/>
                <a:cs typeface="Comic Sans MS" charset="0"/>
              </a:rPr>
              <a:t>Patricia  Hernández García</a:t>
            </a:r>
          </a:p>
          <a:p>
            <a:endParaRPr lang="es-ES_tradnl" sz="1600" b="0">
              <a:solidFill>
                <a:srgbClr val="0000FF"/>
              </a:solidFill>
              <a:latin typeface="Comic Sans MS" charset="0"/>
              <a:cs typeface="Comic Sans MS" charset="0"/>
            </a:endParaRPr>
          </a:p>
        </p:txBody>
      </p:sp>
      <p:pic>
        <p:nvPicPr>
          <p:cNvPr id="100355" name="7 Imagen" descr="IMG_44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27083" r="10156" b="11458"/>
          <a:stretch>
            <a:fillRect/>
          </a:stretch>
        </p:blipFill>
        <p:spPr bwMode="auto">
          <a:xfrm>
            <a:off x="3923928" y="1268760"/>
            <a:ext cx="4816475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6 Imagen" descr="dga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902325"/>
            <a:ext cx="2143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TextBox 1"/>
          <p:cNvSpPr txBox="1">
            <a:spLocks noChangeArrowheads="1"/>
          </p:cNvSpPr>
          <p:nvPr/>
        </p:nvSpPr>
        <p:spPr bwMode="auto">
          <a:xfrm>
            <a:off x="5076825" y="6237288"/>
            <a:ext cx="158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Conacyt    y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313" y="4652963"/>
            <a:ext cx="4572000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0" dirty="0" err="1">
                <a:solidFill>
                  <a:srgbClr val="0000FF"/>
                </a:solidFill>
                <a:latin typeface="Comic Sans MS" pitchFamily="-84" charset="0"/>
                <a:ea typeface="ＭＳ Ｐゴシック" pitchFamily="-84" charset="-128"/>
              </a:rPr>
              <a:t>Colaboración</a:t>
            </a:r>
            <a:r>
              <a:rPr lang="en-US" sz="1600" b="0" dirty="0">
                <a:solidFill>
                  <a:srgbClr val="0000FF"/>
                </a:solidFill>
                <a:latin typeface="Comic Sans MS" pitchFamily="-84" charset="0"/>
                <a:ea typeface="ＭＳ Ｐゴシック" pitchFamily="-84" charset="-128"/>
              </a:rPr>
              <a:t> con </a:t>
            </a:r>
            <a:r>
              <a:rPr lang="en-US" sz="1600" b="0" dirty="0" err="1">
                <a:solidFill>
                  <a:srgbClr val="0000FF"/>
                </a:solidFill>
                <a:latin typeface="Comic Sans MS" pitchFamily="-84" charset="0"/>
                <a:ea typeface="ＭＳ Ｐゴシック" pitchFamily="-84" charset="-128"/>
              </a:rPr>
              <a:t>otros</a:t>
            </a:r>
            <a:r>
              <a:rPr lang="en-US" sz="1600" b="0" dirty="0">
                <a:solidFill>
                  <a:srgbClr val="0000FF"/>
                </a:solidFill>
                <a:latin typeface="Comic Sans MS" pitchFamily="-84" charset="0"/>
                <a:ea typeface="ＭＳ Ｐゴシック" pitchFamily="-84" charset="-128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Comic Sans MS" pitchFamily="-84" charset="0"/>
                <a:ea typeface="ＭＳ Ｐゴシック" pitchFamily="-84" charset="-128"/>
              </a:rPr>
              <a:t>laboratorios</a:t>
            </a:r>
            <a:r>
              <a:rPr lang="en-US" sz="1600" b="0" dirty="0">
                <a:solidFill>
                  <a:srgbClr val="0000FF"/>
                </a:solidFill>
                <a:latin typeface="Comic Sans MS" pitchFamily="-84" charset="0"/>
                <a:ea typeface="ＭＳ Ｐゴシック" pitchFamily="-84" charset="-128"/>
              </a:rPr>
              <a:t>:</a:t>
            </a:r>
          </a:p>
          <a:p>
            <a:pPr>
              <a:defRPr/>
            </a:pPr>
            <a:r>
              <a:rPr lang="es-ES_tradnl" sz="1600" b="0" dirty="0">
                <a:solidFill>
                  <a:srgbClr val="000090"/>
                </a:solidFill>
                <a:latin typeface="Comic Sans MS"/>
                <a:ea typeface="ＭＳ Ｐゴシック" pitchFamily="-84" charset="-128"/>
                <a:cs typeface="Comic Sans MS"/>
              </a:rPr>
              <a:t>Román </a:t>
            </a:r>
            <a:r>
              <a:rPr lang="es-ES_tradnl" sz="1600" b="0" dirty="0" err="1">
                <a:solidFill>
                  <a:srgbClr val="000090"/>
                </a:solidFill>
                <a:latin typeface="Comic Sans MS"/>
                <a:ea typeface="ＭＳ Ｐゴシック" pitchFamily="-84" charset="-128"/>
                <a:cs typeface="Comic Sans MS"/>
              </a:rPr>
              <a:t>Vidaltamayo</a:t>
            </a:r>
            <a:r>
              <a:rPr lang="es-ES_tradnl" sz="1600" b="0" dirty="0">
                <a:solidFill>
                  <a:srgbClr val="000090"/>
                </a:solidFill>
                <a:latin typeface="Comic Sans MS"/>
                <a:ea typeface="ＭＳ Ｐゴシック" pitchFamily="-84" charset="-128"/>
                <a:cs typeface="Comic Sans MS"/>
              </a:rPr>
              <a:t> Ramírez</a:t>
            </a:r>
          </a:p>
          <a:p>
            <a:pPr>
              <a:defRPr/>
            </a:pPr>
            <a:r>
              <a:rPr lang="es-ES_tradnl" sz="1600" b="0" dirty="0">
                <a:solidFill>
                  <a:srgbClr val="000090"/>
                </a:solidFill>
                <a:latin typeface="Comic Sans MS"/>
                <a:ea typeface="ＭＳ Ｐゴシック" pitchFamily="-84" charset="-128"/>
                <a:cs typeface="Comic Sans MS"/>
              </a:rPr>
              <a:t>Carlos Manlio Díaz García</a:t>
            </a:r>
          </a:p>
          <a:p>
            <a:pPr>
              <a:defRPr/>
            </a:pPr>
            <a:endParaRPr lang="es-ES_tradnl" sz="1600" b="0" dirty="0">
              <a:solidFill>
                <a:srgbClr val="000090"/>
              </a:solidFill>
              <a:latin typeface="Comic Sans MS"/>
              <a:ea typeface="ＭＳ Ｐゴシック" pitchFamily="-84" charset="-128"/>
              <a:cs typeface="Comic Sans MS"/>
            </a:endParaRPr>
          </a:p>
          <a:p>
            <a:pPr>
              <a:defRPr/>
            </a:pPr>
            <a:r>
              <a:rPr lang="es-ES_tradnl" sz="1600" b="0" dirty="0">
                <a:solidFill>
                  <a:srgbClr val="0000FF"/>
                </a:solidFill>
                <a:latin typeface="Comic Sans MS" pitchFamily="-84" charset="0"/>
                <a:ea typeface="ＭＳ Ｐゴシック" pitchFamily="-84" charset="-128"/>
              </a:rPr>
              <a:t>Jaim</a:t>
            </a:r>
            <a:r>
              <a:rPr lang="es-ES_tradnl" sz="1600" b="0" dirty="0">
                <a:solidFill>
                  <a:schemeClr val="accent4"/>
                </a:solidFill>
                <a:latin typeface="Comic Sans MS" pitchFamily="-84" charset="0"/>
                <a:ea typeface="ＭＳ Ｐゴシック" pitchFamily="-84" charset="-128"/>
              </a:rPr>
              <a:t>e Mas y Blanca Delgado (IFC)</a:t>
            </a:r>
          </a:p>
          <a:p>
            <a:pPr>
              <a:defRPr/>
            </a:pPr>
            <a:r>
              <a:rPr lang="es-ES_tradnl" sz="1600" b="0" dirty="0">
                <a:solidFill>
                  <a:srgbClr val="0000FF"/>
                </a:solidFill>
                <a:latin typeface="Comic Sans MS" pitchFamily="-84" charset="0"/>
                <a:ea typeface="ＭＳ Ｐゴシック" pitchFamily="-84" charset="-128"/>
              </a:rPr>
              <a:t>Mari</a:t>
            </a:r>
            <a:r>
              <a:rPr lang="es-ES_tradnl" sz="1600" b="0" dirty="0">
                <a:solidFill>
                  <a:schemeClr val="accent4"/>
                </a:solidFill>
                <a:latin typeface="Comic Sans MS" pitchFamily="-84" charset="0"/>
                <a:ea typeface="ＭＳ Ｐゴシック" pitchFamily="-84" charset="-128"/>
              </a:rPr>
              <a:t>na Macías y Marcela Sosa Garrocho (IFC)</a:t>
            </a:r>
          </a:p>
          <a:p>
            <a:pPr>
              <a:defRPr/>
            </a:pPr>
            <a:r>
              <a:rPr lang="es-ES_tradnl" sz="1600" b="0" dirty="0">
                <a:solidFill>
                  <a:srgbClr val="0000FF"/>
                </a:solidFill>
                <a:latin typeface="Comic Sans MS" pitchFamily="-84" charset="0"/>
                <a:ea typeface="ＭＳ Ｐゴシック" pitchFamily="-84" charset="-128"/>
              </a:rPr>
              <a:t>Adela </a:t>
            </a:r>
            <a:r>
              <a:rPr lang="es-ES_tradnl" sz="1600" b="0" dirty="0">
                <a:solidFill>
                  <a:schemeClr val="accent4"/>
                </a:solidFill>
                <a:latin typeface="Comic Sans MS" pitchFamily="-84" charset="0"/>
                <a:ea typeface="ＭＳ Ｐゴシック" pitchFamily="-84" charset="-128"/>
              </a:rPr>
              <a:t>Rodríguez (Instituto de Química)</a:t>
            </a:r>
          </a:p>
          <a:p>
            <a:pPr>
              <a:defRPr/>
            </a:pPr>
            <a:r>
              <a:rPr lang="es-ES_tradnl" sz="1600" b="0" dirty="0" err="1">
                <a:solidFill>
                  <a:srgbClr val="0000FF"/>
                </a:solidFill>
                <a:latin typeface="Comic Sans MS" pitchFamily="-84" charset="0"/>
                <a:ea typeface="ＭＳ Ｐゴシック" pitchFamily="-84" charset="-128"/>
              </a:rPr>
              <a:t>Clicerio</a:t>
            </a:r>
            <a:r>
              <a:rPr lang="es-ES_tradnl" sz="1600" b="0" dirty="0">
                <a:solidFill>
                  <a:srgbClr val="0000FF"/>
                </a:solidFill>
                <a:latin typeface="Comic Sans MS" pitchFamily="-84" charset="0"/>
                <a:ea typeface="ＭＳ Ｐゴシック" pitchFamily="-84" charset="-128"/>
              </a:rPr>
              <a:t> </a:t>
            </a:r>
            <a:r>
              <a:rPr lang="es-ES_tradnl" sz="1600" b="0" dirty="0">
                <a:solidFill>
                  <a:schemeClr val="accent4"/>
                </a:solidFill>
                <a:latin typeface="Comic Sans MS" pitchFamily="-84" charset="0"/>
                <a:ea typeface="ＭＳ Ｐゴシック" pitchFamily="-84" charset="-128"/>
              </a:rPr>
              <a:t>González Villalpando</a:t>
            </a:r>
            <a:endParaRPr lang="es-ES_tradnl" dirty="0">
              <a:solidFill>
                <a:schemeClr val="accent4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84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1043608" y="476672"/>
            <a:ext cx="7709387" cy="127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s-MX" sz="2000" dirty="0" smtClean="0">
                <a:solidFill>
                  <a:srgbClr val="000090"/>
                </a:solidFill>
                <a:latin typeface="Comic Sans MS" charset="0"/>
                <a:cs typeface="Arial" charset="0"/>
              </a:rPr>
              <a:t>De la </a:t>
            </a:r>
            <a:r>
              <a:rPr lang="es-MX" sz="2000" dirty="0">
                <a:solidFill>
                  <a:srgbClr val="000090"/>
                </a:solidFill>
                <a:latin typeface="Comic Sans MS" charset="0"/>
                <a:cs typeface="Arial" charset="0"/>
              </a:rPr>
              <a:t>población </a:t>
            </a:r>
            <a:r>
              <a:rPr lang="es-MX" sz="2000" dirty="0" smtClean="0">
                <a:solidFill>
                  <a:srgbClr val="000090"/>
                </a:solidFill>
                <a:latin typeface="Comic Sans MS" charset="0"/>
                <a:cs typeface="Arial" charset="0"/>
              </a:rPr>
              <a:t>que padece </a:t>
            </a:r>
            <a:r>
              <a:rPr lang="es-MX" sz="2000" dirty="0">
                <a:solidFill>
                  <a:srgbClr val="000090"/>
                </a:solidFill>
                <a:latin typeface="Comic Sans MS" charset="0"/>
                <a:cs typeface="Arial" charset="0"/>
              </a:rPr>
              <a:t>sobrepeso u obesidad y </a:t>
            </a:r>
            <a:r>
              <a:rPr lang="es-MX" sz="2000" dirty="0" smtClean="0">
                <a:solidFill>
                  <a:srgbClr val="000090"/>
                </a:solidFill>
                <a:latin typeface="Comic Sans MS" charset="0"/>
                <a:cs typeface="Arial" charset="0"/>
              </a:rPr>
              <a:t>de </a:t>
            </a:r>
            <a:r>
              <a:rPr lang="es-MX" sz="2000" dirty="0">
                <a:solidFill>
                  <a:srgbClr val="000090"/>
                </a:solidFill>
                <a:latin typeface="Comic Sans MS" charset="0"/>
                <a:cs typeface="Arial" charset="0"/>
              </a:rPr>
              <a:t>este, </a:t>
            </a:r>
            <a:endParaRPr lang="es-MX" sz="2000" dirty="0" smtClean="0">
              <a:solidFill>
                <a:srgbClr val="000090"/>
              </a:solidFill>
              <a:latin typeface="Comic Sans MS" charset="0"/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es-MX" sz="2000" dirty="0" smtClean="0">
                <a:solidFill>
                  <a:srgbClr val="000090"/>
                </a:solidFill>
                <a:latin typeface="Comic Sans MS" charset="0"/>
                <a:cs typeface="Arial" charset="0"/>
              </a:rPr>
              <a:t>una </a:t>
            </a:r>
            <a:r>
              <a:rPr lang="es-MX" sz="2000" dirty="0">
                <a:solidFill>
                  <a:srgbClr val="000090"/>
                </a:solidFill>
                <a:latin typeface="Comic Sans MS" charset="0"/>
                <a:cs typeface="Arial" charset="0"/>
              </a:rPr>
              <a:t>proporción </a:t>
            </a:r>
            <a:r>
              <a:rPr lang="es-MX" sz="2000" dirty="0" smtClean="0">
                <a:solidFill>
                  <a:srgbClr val="000090"/>
                </a:solidFill>
                <a:latin typeface="Comic Sans MS" charset="0"/>
                <a:cs typeface="Arial" charset="0"/>
              </a:rPr>
              <a:t>alta desarrolla </a:t>
            </a:r>
            <a:r>
              <a:rPr lang="es-MX" sz="2000" dirty="0">
                <a:solidFill>
                  <a:srgbClr val="000090"/>
                </a:solidFill>
                <a:latin typeface="Comic Sans MS" charset="0"/>
                <a:cs typeface="Arial" charset="0"/>
              </a:rPr>
              <a:t>síndrome metabólico.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657600" y="3429000"/>
            <a:ext cx="1189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800" dirty="0">
                <a:latin typeface="Comic Sans MS" charset="0"/>
                <a:cs typeface="Arial" charset="0"/>
              </a:rPr>
              <a:t>Obesidad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9750" y="3500438"/>
            <a:ext cx="2211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800" dirty="0">
                <a:solidFill>
                  <a:srgbClr val="FF0000"/>
                </a:solidFill>
                <a:latin typeface="Comic Sans MS" charset="0"/>
                <a:cs typeface="Arial" charset="0"/>
              </a:rPr>
              <a:t>Factores genéticos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703888" y="3452813"/>
            <a:ext cx="2462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800">
                <a:solidFill>
                  <a:srgbClr val="FF0000"/>
                </a:solidFill>
                <a:latin typeface="Comic Sans MS" charset="0"/>
                <a:cs typeface="Arial" charset="0"/>
              </a:rPr>
              <a:t>Factores ambientales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916238" y="3716338"/>
            <a:ext cx="503237" cy="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MX">
              <a:cs typeface="+mn-cs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5003800" y="3644900"/>
            <a:ext cx="647700" cy="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MX">
              <a:cs typeface="+mn-cs"/>
            </a:endParaRP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2057400" y="3886200"/>
            <a:ext cx="2209800" cy="5334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8600" y="4572000"/>
            <a:ext cx="3960813" cy="436563"/>
            <a:chOff x="1632" y="1824"/>
            <a:chExt cx="2495" cy="275"/>
          </a:xfrm>
        </p:grpSpPr>
        <p:sp>
          <p:nvSpPr>
            <p:cNvPr id="29711" name="Line 11"/>
            <p:cNvSpPr>
              <a:spLocks noChangeShapeType="1"/>
            </p:cNvSpPr>
            <p:nvPr/>
          </p:nvSpPr>
          <p:spPr bwMode="auto">
            <a:xfrm flipV="1">
              <a:off x="1632" y="1872"/>
              <a:ext cx="0" cy="227"/>
            </a:xfrm>
            <a:prstGeom prst="line">
              <a:avLst/>
            </a:prstGeom>
            <a:noFill/>
            <a:ln w="349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9712" name="Text Box 12"/>
            <p:cNvSpPr txBox="1">
              <a:spLocks noChangeArrowheads="1"/>
            </p:cNvSpPr>
            <p:nvPr/>
          </p:nvSpPr>
          <p:spPr bwMode="auto">
            <a:xfrm>
              <a:off x="1728" y="1824"/>
              <a:ext cx="2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MX" sz="1800">
                  <a:latin typeface="Comic Sans MS" charset="0"/>
                  <a:cs typeface="Arial" charset="0"/>
                </a:rPr>
                <a:t>Susceptibilidad a otras patologías</a:t>
              </a:r>
            </a:p>
          </p:txBody>
        </p:sp>
      </p:grp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2057400" y="5029200"/>
            <a:ext cx="0" cy="4318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8196" name="Picture 5" descr="familia-de-bot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1748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7"/>
          <p:cNvSpPr txBox="1">
            <a:spLocks noChangeArrowheads="1"/>
          </p:cNvSpPr>
          <p:nvPr/>
        </p:nvSpPr>
        <p:spPr bwMode="auto">
          <a:xfrm>
            <a:off x="1524000" y="6096000"/>
            <a:ext cx="3557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600">
                <a:solidFill>
                  <a:srgbClr val="000090"/>
                </a:solidFill>
                <a:latin typeface="Comic Sans MS" charset="0"/>
              </a:rPr>
              <a:t>Diabetes y algunos tipo de cáncer</a:t>
            </a:r>
          </a:p>
        </p:txBody>
      </p:sp>
      <p:sp>
        <p:nvSpPr>
          <p:cNvPr id="19" name="CuadroTexto 18"/>
          <p:cNvSpPr txBox="1">
            <a:spLocks noChangeArrowheads="1"/>
          </p:cNvSpPr>
          <p:nvPr/>
        </p:nvSpPr>
        <p:spPr bwMode="auto">
          <a:xfrm>
            <a:off x="838200" y="5715000"/>
            <a:ext cx="3211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ES_tradnl" sz="1600" dirty="0">
                <a:solidFill>
                  <a:srgbClr val="000090"/>
                </a:solidFill>
                <a:latin typeface="Comic Sans MS" charset="0"/>
              </a:rPr>
              <a:t>Enfermedades cardiovasculares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2060848"/>
            <a:ext cx="7652455" cy="108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MX" dirty="0" smtClean="0">
                <a:latin typeface="Comic Sans MS"/>
                <a:cs typeface="Comic Sans MS"/>
              </a:rPr>
              <a:t>El síndrome metabólico es un conjunto de signos que aumentan el</a:t>
            </a:r>
          </a:p>
          <a:p>
            <a:pPr>
              <a:lnSpc>
                <a:spcPct val="120000"/>
              </a:lnSpc>
            </a:pPr>
            <a:r>
              <a:rPr lang="es-MX" dirty="0" smtClean="0">
                <a:latin typeface="Comic Sans MS"/>
                <a:cs typeface="Comic Sans MS"/>
              </a:rPr>
              <a:t>riesgo de desarrollar diabetes mellitus tipo 2, enfermedades CV y</a:t>
            </a:r>
          </a:p>
          <a:p>
            <a:pPr>
              <a:lnSpc>
                <a:spcPct val="120000"/>
              </a:lnSpc>
            </a:pPr>
            <a:r>
              <a:rPr lang="es-MX" dirty="0">
                <a:latin typeface="Comic Sans MS"/>
                <a:cs typeface="Comic Sans MS"/>
              </a:rPr>
              <a:t>a</a:t>
            </a:r>
            <a:r>
              <a:rPr lang="es-MX" dirty="0" smtClean="0">
                <a:latin typeface="Comic Sans MS"/>
                <a:cs typeface="Comic Sans MS"/>
              </a:rPr>
              <a:t>lgunos tipos de cáncer.</a:t>
            </a:r>
            <a:endParaRPr lang="es-MX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81" grpId="0" animBg="1"/>
      <p:bldP spid="3085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uadroTexto 1"/>
          <p:cNvSpPr txBox="1">
            <a:spLocks noChangeArrowheads="1"/>
          </p:cNvSpPr>
          <p:nvPr/>
        </p:nvSpPr>
        <p:spPr bwMode="auto">
          <a:xfrm>
            <a:off x="860425" y="1412875"/>
            <a:ext cx="8283575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200000"/>
              </a:lnSpc>
              <a:spcAft>
                <a:spcPts val="2400"/>
              </a:spcAft>
            </a:pPr>
            <a:r>
              <a:rPr lang="en-US" sz="1800" dirty="0" err="1">
                <a:solidFill>
                  <a:srgbClr val="000090"/>
                </a:solidFill>
                <a:latin typeface="Comic Sans MS" charset="0"/>
              </a:rPr>
              <a:t>Estamos</a:t>
            </a: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 </a:t>
            </a:r>
            <a:r>
              <a:rPr lang="en-US" sz="1800" dirty="0" err="1">
                <a:solidFill>
                  <a:srgbClr val="000090"/>
                </a:solidFill>
                <a:latin typeface="Comic Sans MS" charset="0"/>
              </a:rPr>
              <a:t>interesados</a:t>
            </a: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 en </a:t>
            </a:r>
            <a:r>
              <a:rPr lang="en-US" sz="1800" dirty="0" err="1" smtClean="0">
                <a:solidFill>
                  <a:srgbClr val="000090"/>
                </a:solidFill>
                <a:latin typeface="Comic Sans MS" charset="0"/>
              </a:rPr>
              <a:t>analizar</a:t>
            </a: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 los </a:t>
            </a:r>
            <a:r>
              <a:rPr lang="en-US" sz="1800" dirty="0" err="1">
                <a:solidFill>
                  <a:srgbClr val="000090"/>
                </a:solidFill>
                <a:latin typeface="Comic Sans MS" charset="0"/>
              </a:rPr>
              <a:t>mecanismos</a:t>
            </a: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 </a:t>
            </a:r>
            <a:r>
              <a:rPr lang="es-ES_tradnl" sz="1800" dirty="0">
                <a:solidFill>
                  <a:srgbClr val="000090"/>
                </a:solidFill>
                <a:latin typeface="Comic Sans MS" charset="0"/>
              </a:rPr>
              <a:t>que controlan la secreción, el transporte y la utilización de la insulina en la salud y en los cambios fisiopatológicos en el síndrome metabólico y en la diabetes mellitus. </a:t>
            </a:r>
          </a:p>
        </p:txBody>
      </p:sp>
    </p:spTree>
    <p:extLst>
      <p:ext uri="{BB962C8B-B14F-4D97-AF65-F5344CB8AC3E}">
        <p14:creationId xmlns:p14="http://schemas.microsoft.com/office/powerpoint/2010/main" val="401214755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Line 2"/>
          <p:cNvSpPr>
            <a:spLocks noChangeShapeType="1"/>
          </p:cNvSpPr>
          <p:nvPr/>
        </p:nvSpPr>
        <p:spPr bwMode="auto">
          <a:xfrm>
            <a:off x="4211638" y="1916113"/>
            <a:ext cx="0" cy="5746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3276600" y="476250"/>
            <a:ext cx="2509838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800">
                <a:solidFill>
                  <a:srgbClr val="0000FF"/>
                </a:solidFill>
                <a:latin typeface="Comic Sans MS" charset="0"/>
              </a:rPr>
              <a:t>Increase in ingestion</a:t>
            </a:r>
          </a:p>
        </p:txBody>
      </p:sp>
      <p:sp>
        <p:nvSpPr>
          <p:cNvPr id="48131" name="Text Box 9"/>
          <p:cNvSpPr txBox="1">
            <a:spLocks noChangeArrowheads="1"/>
          </p:cNvSpPr>
          <p:nvPr/>
        </p:nvSpPr>
        <p:spPr bwMode="auto">
          <a:xfrm>
            <a:off x="4011613" y="37893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s-MX" sz="1800"/>
          </a:p>
        </p:txBody>
      </p:sp>
      <p:sp>
        <p:nvSpPr>
          <p:cNvPr id="48132" name="Line 18"/>
          <p:cNvSpPr>
            <a:spLocks noChangeShapeType="1"/>
          </p:cNvSpPr>
          <p:nvPr/>
        </p:nvSpPr>
        <p:spPr bwMode="auto">
          <a:xfrm>
            <a:off x="4356100" y="5516563"/>
            <a:ext cx="0" cy="4333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492500" y="6092825"/>
            <a:ext cx="2316163" cy="369888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800">
                <a:solidFill>
                  <a:srgbClr val="0000FF"/>
                </a:solidFill>
                <a:latin typeface="Comic Sans MS" charset="0"/>
              </a:rPr>
              <a:t>DIABETES TYPE 2</a:t>
            </a:r>
          </a:p>
        </p:txBody>
      </p:sp>
      <p:grpSp>
        <p:nvGrpSpPr>
          <p:cNvPr id="2" name="Agrupar 63"/>
          <p:cNvGrpSpPr>
            <a:grpSpLocks/>
          </p:cNvGrpSpPr>
          <p:nvPr/>
        </p:nvGrpSpPr>
        <p:grpSpPr bwMode="auto">
          <a:xfrm>
            <a:off x="5003800" y="5445125"/>
            <a:ext cx="1343025" cy="441325"/>
            <a:chOff x="5003800" y="5445125"/>
            <a:chExt cx="1343022" cy="440306"/>
          </a:xfrm>
        </p:grpSpPr>
        <p:sp>
          <p:nvSpPr>
            <p:cNvPr id="48183" name="Line 21"/>
            <p:cNvSpPr>
              <a:spLocks noChangeShapeType="1"/>
            </p:cNvSpPr>
            <p:nvPr/>
          </p:nvSpPr>
          <p:spPr bwMode="auto">
            <a:xfrm>
              <a:off x="5003800" y="5445125"/>
              <a:ext cx="0" cy="43180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8184" name="Text Box 22"/>
            <p:cNvSpPr txBox="1">
              <a:spLocks noChangeArrowheads="1"/>
            </p:cNvSpPr>
            <p:nvPr/>
          </p:nvSpPr>
          <p:spPr bwMode="auto">
            <a:xfrm>
              <a:off x="5076825" y="5516563"/>
              <a:ext cx="1269997" cy="368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MX" sz="1800">
                  <a:solidFill>
                    <a:srgbClr val="0000FF"/>
                  </a:solidFill>
                  <a:latin typeface="Comic Sans MS" charset="0"/>
                </a:rPr>
                <a:t>INSULIN</a:t>
              </a:r>
            </a:p>
          </p:txBody>
        </p:sp>
      </p:grp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3059113" y="4292600"/>
            <a:ext cx="865187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_tradnl" dirty="0">
              <a:latin typeface="+mj-lt"/>
              <a:ea typeface="+mn-ea"/>
              <a:cs typeface="+mn-cs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5651500" y="3716338"/>
            <a:ext cx="1225550" cy="8651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_tradnl" dirty="0">
              <a:latin typeface="+mj-lt"/>
              <a:ea typeface="+mn-ea"/>
              <a:cs typeface="+mn-cs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195513" y="3716338"/>
            <a:ext cx="2160587" cy="7207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_tradnl" dirty="0">
              <a:latin typeface="+mj-lt"/>
              <a:ea typeface="+mn-ea"/>
              <a:cs typeface="+mn-cs"/>
            </a:endParaRPr>
          </a:p>
        </p:txBody>
      </p:sp>
      <p:grpSp>
        <p:nvGrpSpPr>
          <p:cNvPr id="48138" name="Agrupar 46"/>
          <p:cNvGrpSpPr>
            <a:grpSpLocks/>
          </p:cNvGrpSpPr>
          <p:nvPr/>
        </p:nvGrpSpPr>
        <p:grpSpPr bwMode="auto">
          <a:xfrm>
            <a:off x="3348038" y="1143000"/>
            <a:ext cx="2682875" cy="803275"/>
            <a:chOff x="3347864" y="1143000"/>
            <a:chExt cx="2682796" cy="803449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114603" y="1143000"/>
              <a:ext cx="0" cy="43189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182" name="Text Box 29"/>
            <p:cNvSpPr txBox="1">
              <a:spLocks noChangeArrowheads="1"/>
            </p:cNvSpPr>
            <p:nvPr/>
          </p:nvSpPr>
          <p:spPr bwMode="auto">
            <a:xfrm>
              <a:off x="3347864" y="1484784"/>
              <a:ext cx="26827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MX">
                  <a:solidFill>
                    <a:srgbClr val="FFCF02"/>
                  </a:solidFill>
                  <a:latin typeface="Comic Sans MS" charset="0"/>
                </a:rPr>
                <a:t>Weight Increase</a:t>
              </a:r>
            </a:p>
          </p:txBody>
        </p:sp>
      </p:grpSp>
      <p:sp>
        <p:nvSpPr>
          <p:cNvPr id="48139" name="Line 31"/>
          <p:cNvSpPr>
            <a:spLocks noChangeShapeType="1"/>
          </p:cNvSpPr>
          <p:nvPr/>
        </p:nvSpPr>
        <p:spPr bwMode="auto">
          <a:xfrm>
            <a:off x="2268538" y="1628775"/>
            <a:ext cx="935037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8140" name="Line 32"/>
          <p:cNvSpPr>
            <a:spLocks noChangeShapeType="1"/>
          </p:cNvSpPr>
          <p:nvPr/>
        </p:nvSpPr>
        <p:spPr bwMode="auto">
          <a:xfrm>
            <a:off x="5508625" y="1700213"/>
            <a:ext cx="792163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grpSp>
        <p:nvGrpSpPr>
          <p:cNvPr id="48141" name="Group 41"/>
          <p:cNvGrpSpPr>
            <a:grpSpLocks/>
          </p:cNvGrpSpPr>
          <p:nvPr/>
        </p:nvGrpSpPr>
        <p:grpSpPr bwMode="auto">
          <a:xfrm>
            <a:off x="0" y="2667000"/>
            <a:ext cx="4537075" cy="1295400"/>
            <a:chOff x="1519" y="1389"/>
            <a:chExt cx="2858" cy="816"/>
          </a:xfrm>
        </p:grpSpPr>
        <p:sp>
          <p:nvSpPr>
            <p:cNvPr id="48178" name="Line 20"/>
            <p:cNvSpPr>
              <a:spLocks noChangeShapeType="1"/>
            </p:cNvSpPr>
            <p:nvPr/>
          </p:nvSpPr>
          <p:spPr bwMode="auto">
            <a:xfrm>
              <a:off x="4377" y="1480"/>
              <a:ext cx="0" cy="49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8179" name="Line 34"/>
            <p:cNvSpPr>
              <a:spLocks noChangeShapeType="1"/>
            </p:cNvSpPr>
            <p:nvPr/>
          </p:nvSpPr>
          <p:spPr bwMode="auto">
            <a:xfrm flipH="1">
              <a:off x="3152" y="1616"/>
              <a:ext cx="953" cy="45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8180" name="Line 35"/>
            <p:cNvSpPr>
              <a:spLocks noChangeShapeType="1"/>
            </p:cNvSpPr>
            <p:nvPr/>
          </p:nvSpPr>
          <p:spPr bwMode="auto">
            <a:xfrm flipH="1">
              <a:off x="1519" y="1389"/>
              <a:ext cx="2359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8142" name="Group 36"/>
          <p:cNvGrpSpPr>
            <a:grpSpLocks/>
          </p:cNvGrpSpPr>
          <p:nvPr/>
        </p:nvGrpSpPr>
        <p:grpSpPr bwMode="auto">
          <a:xfrm>
            <a:off x="2057400" y="2590800"/>
            <a:ext cx="4459288" cy="944563"/>
            <a:chOff x="1383" y="1520"/>
            <a:chExt cx="2809" cy="595"/>
          </a:xfrm>
        </p:grpSpPr>
        <p:sp>
          <p:nvSpPr>
            <p:cNvPr id="48174" name="Text Box 37"/>
            <p:cNvSpPr txBox="1">
              <a:spLocks noChangeArrowheads="1"/>
            </p:cNvSpPr>
            <p:nvPr/>
          </p:nvSpPr>
          <p:spPr bwMode="auto">
            <a:xfrm>
              <a:off x="2151" y="1520"/>
              <a:ext cx="2041" cy="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MX" sz="1800">
                  <a:solidFill>
                    <a:srgbClr val="0000FF"/>
                  </a:solidFill>
                  <a:latin typeface="Comic Sans MS" charset="0"/>
                </a:rPr>
                <a:t>OVERWEIGHT &amp; OBESITY</a:t>
              </a:r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2653" y="1842"/>
              <a:ext cx="0" cy="1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H="1">
              <a:off x="1383" y="1797"/>
              <a:ext cx="635" cy="31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3061" y="1752"/>
              <a:ext cx="908" cy="27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_tradnl" dirty="0"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48143" name="Conector recto de flecha 48"/>
          <p:cNvCxnSpPr>
            <a:cxnSpLocks noChangeShapeType="1"/>
          </p:cNvCxnSpPr>
          <p:nvPr/>
        </p:nvCxnSpPr>
        <p:spPr bwMode="auto">
          <a:xfrm rot="5400000">
            <a:off x="3988594" y="2286794"/>
            <a:ext cx="508000" cy="2016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Agrupar 61"/>
          <p:cNvGrpSpPr>
            <a:grpSpLocks/>
          </p:cNvGrpSpPr>
          <p:nvPr/>
        </p:nvGrpSpPr>
        <p:grpSpPr bwMode="auto">
          <a:xfrm>
            <a:off x="1828800" y="2971800"/>
            <a:ext cx="4343400" cy="457200"/>
            <a:chOff x="1828800" y="2971800"/>
            <a:chExt cx="4343400" cy="457200"/>
          </a:xfrm>
        </p:grpSpPr>
        <p:cxnSp>
          <p:nvCxnSpPr>
            <p:cNvPr id="48171" name="Conector recto de flecha 50"/>
            <p:cNvCxnSpPr>
              <a:cxnSpLocks noChangeShapeType="1"/>
            </p:cNvCxnSpPr>
            <p:nvPr/>
          </p:nvCxnSpPr>
          <p:spPr bwMode="auto">
            <a:xfrm rot="10800000" flipV="1">
              <a:off x="1828800" y="2971800"/>
              <a:ext cx="1066800" cy="228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2" name="Conector recto de flecha 54"/>
            <p:cNvCxnSpPr>
              <a:cxnSpLocks noChangeShapeType="1"/>
            </p:cNvCxnSpPr>
            <p:nvPr/>
          </p:nvCxnSpPr>
          <p:spPr bwMode="auto">
            <a:xfrm rot="16200000" flipH="1">
              <a:off x="3848100" y="3238500"/>
              <a:ext cx="381000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3" name="Conector recto de flecha 56"/>
            <p:cNvCxnSpPr>
              <a:cxnSpLocks noChangeShapeType="1"/>
            </p:cNvCxnSpPr>
            <p:nvPr/>
          </p:nvCxnSpPr>
          <p:spPr bwMode="auto">
            <a:xfrm>
              <a:off x="4876800" y="2971800"/>
              <a:ext cx="12954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Agrupar 62"/>
          <p:cNvGrpSpPr>
            <a:grpSpLocks/>
          </p:cNvGrpSpPr>
          <p:nvPr/>
        </p:nvGrpSpPr>
        <p:grpSpPr bwMode="auto">
          <a:xfrm>
            <a:off x="2959100" y="4191000"/>
            <a:ext cx="3559175" cy="1181100"/>
            <a:chOff x="2959294" y="4191000"/>
            <a:chExt cx="3558787" cy="1180477"/>
          </a:xfrm>
        </p:grpSpPr>
        <p:sp>
          <p:nvSpPr>
            <p:cNvPr id="48169" name="Text Box 27"/>
            <p:cNvSpPr txBox="1">
              <a:spLocks noChangeArrowheads="1"/>
            </p:cNvSpPr>
            <p:nvPr/>
          </p:nvSpPr>
          <p:spPr bwMode="auto">
            <a:xfrm>
              <a:off x="2959294" y="4725145"/>
              <a:ext cx="3558787" cy="646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s-MX" sz="1800">
                  <a:solidFill>
                    <a:srgbClr val="0000FF"/>
                  </a:solidFill>
                  <a:latin typeface="Comic Sans MS" charset="0"/>
                </a:rPr>
                <a:t>BETA CELL EXHAUSTION</a:t>
              </a:r>
            </a:p>
            <a:p>
              <a:pPr algn="ctr"/>
              <a:r>
                <a:rPr lang="es-MX" sz="1800">
                  <a:solidFill>
                    <a:srgbClr val="0000FF"/>
                  </a:solidFill>
                  <a:latin typeface="Comic Sans MS" charset="0"/>
                </a:rPr>
                <a:t>LESS INSULIN  SECRETION</a:t>
              </a:r>
            </a:p>
          </p:txBody>
        </p:sp>
        <p:cxnSp>
          <p:nvCxnSpPr>
            <p:cNvPr id="48170" name="Conector recto de flecha 59"/>
            <p:cNvCxnSpPr>
              <a:cxnSpLocks noChangeShapeType="1"/>
            </p:cNvCxnSpPr>
            <p:nvPr/>
          </p:nvCxnSpPr>
          <p:spPr bwMode="auto">
            <a:xfrm rot="16200000" flipH="1">
              <a:off x="3619500" y="4229100"/>
              <a:ext cx="381000" cy="304800"/>
            </a:xfrm>
            <a:prstGeom prst="straightConnector1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Agrupar 52"/>
          <p:cNvGrpSpPr>
            <a:grpSpLocks/>
          </p:cNvGrpSpPr>
          <p:nvPr/>
        </p:nvGrpSpPr>
        <p:grpSpPr bwMode="auto">
          <a:xfrm>
            <a:off x="4984750" y="228600"/>
            <a:ext cx="3854450" cy="3087688"/>
            <a:chOff x="4989530" y="227137"/>
            <a:chExt cx="3853897" cy="3087563"/>
          </a:xfrm>
        </p:grpSpPr>
        <p:grpSp>
          <p:nvGrpSpPr>
            <p:cNvPr id="48159" name="Agrupar 45"/>
            <p:cNvGrpSpPr>
              <a:grpSpLocks/>
            </p:cNvGrpSpPr>
            <p:nvPr/>
          </p:nvGrpSpPr>
          <p:grpSpPr bwMode="auto">
            <a:xfrm>
              <a:off x="6764326" y="2628928"/>
              <a:ext cx="1943100" cy="685772"/>
              <a:chOff x="6227763" y="1600228"/>
              <a:chExt cx="1943100" cy="685772"/>
            </a:xfrm>
          </p:grpSpPr>
          <p:sp>
            <p:nvSpPr>
              <p:cNvPr id="48167" name="Text Box 33"/>
              <p:cNvSpPr txBox="1">
                <a:spLocks noChangeArrowheads="1"/>
              </p:cNvSpPr>
              <p:nvPr/>
            </p:nvSpPr>
            <p:spPr bwMode="auto">
              <a:xfrm>
                <a:off x="6227763" y="1916113"/>
                <a:ext cx="19431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1800">
                    <a:solidFill>
                      <a:srgbClr val="0000FF"/>
                    </a:solidFill>
                    <a:latin typeface="Comic Sans MS" charset="0"/>
                  </a:rPr>
                  <a:t>Hiperinsulinemia</a:t>
                </a:r>
              </a:p>
            </p:txBody>
          </p:sp>
          <p:cxnSp>
            <p:nvCxnSpPr>
              <p:cNvPr id="66" name="Conector recto de flecha 65"/>
              <p:cNvCxnSpPr>
                <a:cxnSpLocks noChangeShapeType="1"/>
              </p:cNvCxnSpPr>
              <p:nvPr/>
            </p:nvCxnSpPr>
            <p:spPr bwMode="auto">
              <a:xfrm>
                <a:off x="6629117" y="1600228"/>
                <a:ext cx="457134" cy="304788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</p:grpSp>
        <p:grpSp>
          <p:nvGrpSpPr>
            <p:cNvPr id="48160" name="Agrupar 51"/>
            <p:cNvGrpSpPr>
              <a:grpSpLocks/>
            </p:cNvGrpSpPr>
            <p:nvPr/>
          </p:nvGrpSpPr>
          <p:grpSpPr bwMode="auto">
            <a:xfrm>
              <a:off x="4989530" y="227137"/>
              <a:ext cx="3853897" cy="2300167"/>
              <a:chOff x="4989530" y="227137"/>
              <a:chExt cx="3853897" cy="2300167"/>
            </a:xfrm>
          </p:grpSpPr>
          <p:grpSp>
            <p:nvGrpSpPr>
              <p:cNvPr id="48161" name="Group 6"/>
              <p:cNvGrpSpPr>
                <a:grpSpLocks/>
              </p:cNvGrpSpPr>
              <p:nvPr/>
            </p:nvGrpSpPr>
            <p:grpSpPr bwMode="auto">
              <a:xfrm>
                <a:off x="4989530" y="2133603"/>
                <a:ext cx="2152656" cy="393701"/>
                <a:chOff x="2835" y="709"/>
                <a:chExt cx="1356" cy="248"/>
              </a:xfrm>
            </p:grpSpPr>
            <p:sp>
              <p:nvSpPr>
                <p:cNvPr id="4816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913" y="724"/>
                  <a:ext cx="127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s-MX" sz="1800">
                      <a:solidFill>
                        <a:srgbClr val="0000FF"/>
                      </a:solidFill>
                      <a:latin typeface="Comic Sans MS" charset="0"/>
                    </a:rPr>
                    <a:t>Insulin secretion</a:t>
                  </a:r>
                </a:p>
              </p:txBody>
            </p:sp>
            <p:sp>
              <p:nvSpPr>
                <p:cNvPr id="6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2835" y="709"/>
                  <a:ext cx="0" cy="22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dirty="0"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8162" name="Group 5"/>
              <p:cNvGrpSpPr>
                <a:grpSpLocks/>
              </p:cNvGrpSpPr>
              <p:nvPr/>
            </p:nvGrpSpPr>
            <p:grpSpPr bwMode="auto">
              <a:xfrm>
                <a:off x="6742112" y="227137"/>
                <a:ext cx="2101315" cy="1955260"/>
                <a:chOff x="1424" y="-1332"/>
                <a:chExt cx="5060" cy="4315"/>
              </a:xfrm>
            </p:grpSpPr>
            <p:pic>
              <p:nvPicPr>
                <p:cNvPr id="48163" name="Picture 6" descr="fig1pancreas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4" y="-1332"/>
                  <a:ext cx="2393" cy="4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aphicFrame>
              <p:nvGraphicFramePr>
                <p:cNvPr id="48164" name="Object 2"/>
                <p:cNvGraphicFramePr>
                  <a:graphicFrameLocks noChangeAspect="1"/>
                </p:cNvGraphicFramePr>
                <p:nvPr/>
              </p:nvGraphicFramePr>
              <p:xfrm>
                <a:off x="3808" y="-1332"/>
                <a:ext cx="2676" cy="422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205" name="Image" r:id="rId4" imgW="4206142" imgH="6849276" progId="">
                        <p:embed/>
                      </p:oleObj>
                    </mc:Choice>
                    <mc:Fallback>
                      <p:oleObj name="Image" r:id="rId4" imgW="4206142" imgH="6849276" progId="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08" y="-1332"/>
                              <a:ext cx="2676" cy="422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68313" y="3414713"/>
            <a:ext cx="7986712" cy="889000"/>
            <a:chOff x="468313" y="3414716"/>
            <a:chExt cx="7986713" cy="889766"/>
          </a:xfrm>
        </p:grpSpPr>
        <p:grpSp>
          <p:nvGrpSpPr>
            <p:cNvPr id="48153" name="Group 10"/>
            <p:cNvGrpSpPr>
              <a:grpSpLocks/>
            </p:cNvGrpSpPr>
            <p:nvPr/>
          </p:nvGrpSpPr>
          <p:grpSpPr bwMode="auto">
            <a:xfrm>
              <a:off x="468313" y="3414716"/>
              <a:ext cx="7986713" cy="889766"/>
              <a:chOff x="328" y="2085"/>
              <a:chExt cx="5031" cy="252"/>
            </a:xfrm>
          </p:grpSpPr>
          <p:sp>
            <p:nvSpPr>
              <p:cNvPr id="48156" name="Text Box 11"/>
              <p:cNvSpPr txBox="1">
                <a:spLocks noChangeArrowheads="1"/>
              </p:cNvSpPr>
              <p:nvPr/>
            </p:nvSpPr>
            <p:spPr bwMode="auto">
              <a:xfrm>
                <a:off x="3651" y="2115"/>
                <a:ext cx="1708" cy="183"/>
              </a:xfrm>
              <a:prstGeom prst="rect">
                <a:avLst/>
              </a:prstGeom>
              <a:noFill/>
              <a:ln w="95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MX" sz="1800">
                    <a:solidFill>
                      <a:srgbClr val="0000FF"/>
                    </a:solidFill>
                    <a:latin typeface="Comic Sans MS" charset="0"/>
                  </a:rPr>
                  <a:t>INSULIN RESISTANCE</a:t>
                </a:r>
              </a:p>
            </p:txBody>
          </p:sp>
          <p:sp>
            <p:nvSpPr>
              <p:cNvPr id="48157" name="Text Box 13"/>
              <p:cNvSpPr txBox="1">
                <a:spLocks noChangeArrowheads="1"/>
              </p:cNvSpPr>
              <p:nvPr/>
            </p:nvSpPr>
            <p:spPr bwMode="auto">
              <a:xfrm>
                <a:off x="328" y="2085"/>
                <a:ext cx="1315" cy="105"/>
              </a:xfrm>
              <a:prstGeom prst="rect">
                <a:avLst/>
              </a:prstGeom>
              <a:noFill/>
              <a:ln w="95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1800">
                    <a:solidFill>
                      <a:srgbClr val="0000FF"/>
                    </a:solidFill>
                    <a:latin typeface="Comic Sans MS" charset="0"/>
                  </a:rPr>
                  <a:t>TRIGLYCERIDES</a:t>
                </a:r>
              </a:p>
            </p:txBody>
          </p:sp>
          <p:sp>
            <p:nvSpPr>
              <p:cNvPr id="48158" name="Text Box 16"/>
              <p:cNvSpPr txBox="1">
                <a:spLocks noChangeArrowheads="1"/>
              </p:cNvSpPr>
              <p:nvPr/>
            </p:nvSpPr>
            <p:spPr bwMode="auto">
              <a:xfrm>
                <a:off x="2001" y="2154"/>
                <a:ext cx="1190" cy="183"/>
              </a:xfrm>
              <a:prstGeom prst="rect">
                <a:avLst/>
              </a:prstGeom>
              <a:noFill/>
              <a:ln w="952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s-MX" sz="1800">
                    <a:solidFill>
                      <a:srgbClr val="0000FF"/>
                    </a:solidFill>
                    <a:latin typeface="Comic Sans MS" charset="0"/>
                  </a:rPr>
                  <a:t>ARTERIAL TENSION</a:t>
                </a:r>
              </a:p>
            </p:txBody>
          </p:sp>
        </p:grpSp>
        <p:sp>
          <p:nvSpPr>
            <p:cNvPr id="53" name="Line 7"/>
            <p:cNvSpPr>
              <a:spLocks noChangeShapeType="1"/>
            </p:cNvSpPr>
            <p:nvPr/>
          </p:nvSpPr>
          <p:spPr bwMode="auto">
            <a:xfrm flipV="1">
              <a:off x="539750" y="3429015"/>
              <a:ext cx="0" cy="35908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4" name="Line 7"/>
            <p:cNvSpPr>
              <a:spLocks noChangeShapeType="1"/>
            </p:cNvSpPr>
            <p:nvPr/>
          </p:nvSpPr>
          <p:spPr bwMode="auto">
            <a:xfrm flipV="1">
              <a:off x="3348038" y="3716601"/>
              <a:ext cx="0" cy="35908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07950" y="4437063"/>
            <a:ext cx="3027363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800">
                <a:solidFill>
                  <a:srgbClr val="FF0000"/>
                </a:solidFill>
                <a:latin typeface="Comic Sans MS" charset="0"/>
              </a:rPr>
              <a:t>INDIVIDUAL GENETICS</a:t>
            </a:r>
          </a:p>
        </p:txBody>
      </p: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30163" y="476250"/>
            <a:ext cx="2862262" cy="2592388"/>
            <a:chOff x="41375" y="548680"/>
            <a:chExt cx="2861249" cy="2592288"/>
          </a:xfrm>
        </p:grpSpPr>
        <p:sp>
          <p:nvSpPr>
            <p:cNvPr id="48151" name="Rectangle 30"/>
            <p:cNvSpPr>
              <a:spLocks noChangeArrowheads="1"/>
            </p:cNvSpPr>
            <p:nvPr/>
          </p:nvSpPr>
          <p:spPr bwMode="auto">
            <a:xfrm>
              <a:off x="406252" y="548680"/>
              <a:ext cx="24963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MX">
                  <a:solidFill>
                    <a:srgbClr val="0000FF"/>
                  </a:solidFill>
                  <a:latin typeface="Comic Sans MS" charset="0"/>
                </a:rPr>
                <a:t>Low physical activity</a:t>
              </a:r>
            </a:p>
          </p:txBody>
        </p:sp>
        <p:pic>
          <p:nvPicPr>
            <p:cNvPr id="48152" name="Picture 4" descr="http://cdn.ubergizmo.com/photos/2008/4/evolution-man-tv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5" y="2069405"/>
              <a:ext cx="1938337" cy="107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1584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3 CuadroTexto"/>
          <p:cNvSpPr txBox="1">
            <a:spLocks noChangeArrowheads="1"/>
          </p:cNvSpPr>
          <p:nvPr/>
        </p:nvSpPr>
        <p:spPr bwMode="auto">
          <a:xfrm>
            <a:off x="5211763" y="5383213"/>
            <a:ext cx="3732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2000" b="0">
                <a:solidFill>
                  <a:srgbClr val="CC0000"/>
                </a:solidFill>
                <a:latin typeface="Comic Sans MS" charset="0"/>
                <a:cs typeface="Comic Sans MS" charset="0"/>
              </a:rPr>
              <a:t>Después de 6 meses de tomar</a:t>
            </a:r>
          </a:p>
          <a:p>
            <a:pPr algn="ctr" eaLnBrk="1" hangingPunct="1"/>
            <a:r>
              <a:rPr lang="es-MX" sz="2000" b="0">
                <a:solidFill>
                  <a:srgbClr val="CC0000"/>
                </a:solidFill>
                <a:latin typeface="Comic Sans MS" charset="0"/>
                <a:cs typeface="Comic Sans MS" charset="0"/>
              </a:rPr>
              <a:t>agua con sacarosa al 20 %</a:t>
            </a:r>
          </a:p>
        </p:txBody>
      </p:sp>
      <p:grpSp>
        <p:nvGrpSpPr>
          <p:cNvPr id="61442" name="Grupo 4"/>
          <p:cNvGrpSpPr>
            <a:grpSpLocks/>
          </p:cNvGrpSpPr>
          <p:nvPr/>
        </p:nvGrpSpPr>
        <p:grpSpPr bwMode="auto">
          <a:xfrm>
            <a:off x="5651500" y="1722438"/>
            <a:ext cx="2665413" cy="3451225"/>
            <a:chOff x="5994400" y="2147798"/>
            <a:chExt cx="2664296" cy="3451711"/>
          </a:xfrm>
        </p:grpSpPr>
        <p:pic>
          <p:nvPicPr>
            <p:cNvPr id="6145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5" b="8455"/>
            <a:stretch>
              <a:fillRect/>
            </a:stretch>
          </p:blipFill>
          <p:spPr bwMode="auto">
            <a:xfrm>
              <a:off x="5994400" y="2147798"/>
              <a:ext cx="2664296" cy="345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8" name="CuadroTexto 1"/>
            <p:cNvSpPr txBox="1">
              <a:spLocks noChangeArrowheads="1"/>
            </p:cNvSpPr>
            <p:nvPr/>
          </p:nvSpPr>
          <p:spPr bwMode="auto">
            <a:xfrm>
              <a:off x="6350943" y="5220652"/>
              <a:ext cx="1084886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MX" sz="1800">
                  <a:solidFill>
                    <a:schemeClr val="bg1"/>
                  </a:solidFill>
                  <a:latin typeface="Comic Sans MS" charset="0"/>
                  <a:cs typeface="Comic Sans MS" charset="0"/>
                </a:rPr>
                <a:t>Tratada</a:t>
              </a:r>
            </a:p>
          </p:txBody>
        </p:sp>
        <p:sp>
          <p:nvSpPr>
            <p:cNvPr id="61459" name="CuadroTexto 2"/>
            <p:cNvSpPr txBox="1">
              <a:spLocks noChangeArrowheads="1"/>
            </p:cNvSpPr>
            <p:nvPr/>
          </p:nvSpPr>
          <p:spPr bwMode="auto">
            <a:xfrm>
              <a:off x="7551093" y="5220652"/>
              <a:ext cx="973574" cy="36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MX" sz="1800">
                  <a:solidFill>
                    <a:schemeClr val="bg1"/>
                  </a:solidFill>
                  <a:latin typeface="Comic Sans MS" charset="0"/>
                  <a:cs typeface="Comic Sans MS" charset="0"/>
                </a:rPr>
                <a:t>Control</a:t>
              </a:r>
            </a:p>
          </p:txBody>
        </p:sp>
      </p:grpSp>
      <p:sp>
        <p:nvSpPr>
          <p:cNvPr id="61443" name="CuadroTexto 4"/>
          <p:cNvSpPr txBox="1">
            <a:spLocks noChangeArrowheads="1"/>
          </p:cNvSpPr>
          <p:nvPr/>
        </p:nvSpPr>
        <p:spPr bwMode="auto">
          <a:xfrm>
            <a:off x="-5292725" y="2209800"/>
            <a:ext cx="4543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b="0">
                <a:solidFill>
                  <a:srgbClr val="000000"/>
                </a:solidFill>
                <a:latin typeface="Calibri" charset="0"/>
              </a:rPr>
              <a:t>Una dieta rica en sacarosa produce</a:t>
            </a:r>
          </a:p>
          <a:p>
            <a:r>
              <a:rPr lang="es-MX" b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MX" b="0">
                <a:solidFill>
                  <a:srgbClr val="0000CC"/>
                </a:solidFill>
                <a:latin typeface="Calibri" charset="0"/>
              </a:rPr>
              <a:t>Síndrome Metabólico</a:t>
            </a:r>
          </a:p>
        </p:txBody>
      </p:sp>
      <p:sp>
        <p:nvSpPr>
          <p:cNvPr id="61444" name="CuadroTexto 3"/>
          <p:cNvSpPr txBox="1">
            <a:spLocks noChangeArrowheads="1"/>
          </p:cNvSpPr>
          <p:nvPr/>
        </p:nvSpPr>
        <p:spPr bwMode="auto">
          <a:xfrm>
            <a:off x="1074738" y="307975"/>
            <a:ext cx="802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3200">
                <a:latin typeface="Comic Sans MS" charset="0"/>
                <a:cs typeface="Comic Sans MS" charset="0"/>
              </a:rPr>
              <a:t>Modelo de síndrome metabólico en rata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68300" y="5229225"/>
            <a:ext cx="22113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000" dirty="0">
                <a:solidFill>
                  <a:srgbClr val="C0456D"/>
                </a:solidFill>
                <a:latin typeface="Comic Sans MS"/>
                <a:ea typeface="+mn-ea"/>
                <a:cs typeface="Comic Sans MS"/>
              </a:rPr>
              <a:t>Hembras </a:t>
            </a:r>
          </a:p>
          <a:p>
            <a:pPr algn="ctr">
              <a:defRPr/>
            </a:pPr>
            <a:r>
              <a:rPr lang="es-MX" sz="2000" dirty="0">
                <a:solidFill>
                  <a:srgbClr val="C0456D"/>
                </a:solidFill>
                <a:latin typeface="Comic Sans MS"/>
                <a:ea typeface="+mn-ea"/>
                <a:cs typeface="Comic Sans MS"/>
              </a:rPr>
              <a:t>ovarectomizadas</a:t>
            </a:r>
          </a:p>
        </p:txBody>
      </p:sp>
      <p:grpSp>
        <p:nvGrpSpPr>
          <p:cNvPr id="41" name="Grupo 40"/>
          <p:cNvGrpSpPr>
            <a:grpSpLocks/>
          </p:cNvGrpSpPr>
          <p:nvPr/>
        </p:nvGrpSpPr>
        <p:grpSpPr bwMode="auto">
          <a:xfrm>
            <a:off x="804863" y="2905125"/>
            <a:ext cx="1347787" cy="2268538"/>
            <a:chOff x="484534" y="2905559"/>
            <a:chExt cx="1347410" cy="2268638"/>
          </a:xfrm>
        </p:grpSpPr>
        <p:sp>
          <p:nvSpPr>
            <p:cNvPr id="18" name="CuadroTexto 17"/>
            <p:cNvSpPr txBox="1"/>
            <p:nvPr/>
          </p:nvSpPr>
          <p:spPr>
            <a:xfrm>
              <a:off x="484534" y="4466141"/>
              <a:ext cx="1266471" cy="7080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2000" dirty="0">
                  <a:solidFill>
                    <a:srgbClr val="C0456D"/>
                  </a:solidFill>
                  <a:latin typeface="Comic Sans MS"/>
                  <a:ea typeface="+mn-ea"/>
                  <a:cs typeface="Comic Sans MS"/>
                </a:rPr>
                <a:t>Hembras </a:t>
              </a:r>
            </a:p>
            <a:p>
              <a:pPr algn="ctr">
                <a:defRPr/>
              </a:pPr>
              <a:r>
                <a:rPr lang="es-MX" sz="2000" dirty="0">
                  <a:solidFill>
                    <a:srgbClr val="C0456D"/>
                  </a:solidFill>
                  <a:latin typeface="Comic Sans MS"/>
                  <a:ea typeface="+mn-ea"/>
                  <a:cs typeface="Comic Sans MS"/>
                </a:rPr>
                <a:t>intactas</a:t>
              </a:r>
            </a:p>
          </p:txBody>
        </p:sp>
        <p:pic>
          <p:nvPicPr>
            <p:cNvPr id="61455" name="Imagen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82" r="60699" b="16377"/>
            <a:stretch>
              <a:fillRect/>
            </a:stretch>
          </p:blipFill>
          <p:spPr bwMode="auto">
            <a:xfrm>
              <a:off x="1475656" y="2905559"/>
              <a:ext cx="356288" cy="616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Conector recto de flecha 26"/>
            <p:cNvCxnSpPr>
              <a:stCxn id="61455" idx="2"/>
            </p:cNvCxnSpPr>
            <p:nvPr/>
          </p:nvCxnSpPr>
          <p:spPr>
            <a:xfrm flipH="1">
              <a:off x="1187599" y="3523124"/>
              <a:ext cx="466594" cy="8414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7" name="Grupo 39"/>
          <p:cNvGrpSpPr>
            <a:grpSpLocks/>
          </p:cNvGrpSpPr>
          <p:nvPr/>
        </p:nvGrpSpPr>
        <p:grpSpPr bwMode="auto">
          <a:xfrm>
            <a:off x="930275" y="1263650"/>
            <a:ext cx="3487738" cy="3586163"/>
            <a:chOff x="611560" y="1263267"/>
            <a:chExt cx="3487562" cy="3585737"/>
          </a:xfrm>
        </p:grpSpPr>
        <p:grpSp>
          <p:nvGrpSpPr>
            <p:cNvPr id="61448" name="Grupo 29"/>
            <p:cNvGrpSpPr>
              <a:grpSpLocks/>
            </p:cNvGrpSpPr>
            <p:nvPr/>
          </p:nvGrpSpPr>
          <p:grpSpPr bwMode="auto">
            <a:xfrm>
              <a:off x="611560" y="1263267"/>
              <a:ext cx="3487562" cy="1598921"/>
              <a:chOff x="971600" y="1263267"/>
              <a:chExt cx="3487562" cy="1598921"/>
            </a:xfrm>
          </p:grpSpPr>
          <p:pic>
            <p:nvPicPr>
              <p:cNvPr id="61452" name="Picture 10" descr="Resultado de imagen para wistar rat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1263267"/>
                <a:ext cx="3475283" cy="1330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453" name="CuadroTexto 1"/>
              <p:cNvSpPr txBox="1">
                <a:spLocks noChangeArrowheads="1"/>
              </p:cNvSpPr>
              <p:nvPr/>
            </p:nvSpPr>
            <p:spPr bwMode="auto">
              <a:xfrm>
                <a:off x="1418181" y="2492896"/>
                <a:ext cx="3040981" cy="369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s-MX" sz="1800">
                    <a:solidFill>
                      <a:srgbClr val="0000FF"/>
                    </a:solidFill>
                    <a:latin typeface="Comic Sans MS" charset="0"/>
                    <a:cs typeface="Comic Sans MS" charset="0"/>
                  </a:rPr>
                  <a:t>Rata Wistar (250-280 g)</a:t>
                </a:r>
              </a:p>
            </p:txBody>
          </p:sp>
        </p:grpSp>
        <p:pic>
          <p:nvPicPr>
            <p:cNvPr id="61449" name="Imagen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02" t="14900" b="15816"/>
            <a:stretch>
              <a:fillRect/>
            </a:stretch>
          </p:blipFill>
          <p:spPr bwMode="auto">
            <a:xfrm>
              <a:off x="2771800" y="2910446"/>
              <a:ext cx="532563" cy="611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Conector recto de flecha 28"/>
            <p:cNvCxnSpPr>
              <a:stCxn id="61449" idx="2"/>
            </p:cNvCxnSpPr>
            <p:nvPr/>
          </p:nvCxnSpPr>
          <p:spPr>
            <a:xfrm>
              <a:off x="3037138" y="3522012"/>
              <a:ext cx="266687" cy="84286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451" name="CuadroTexto 37"/>
            <p:cNvSpPr txBox="1">
              <a:spLocks noChangeArrowheads="1"/>
            </p:cNvSpPr>
            <p:nvPr/>
          </p:nvSpPr>
          <p:spPr bwMode="auto">
            <a:xfrm>
              <a:off x="2936809" y="4479712"/>
              <a:ext cx="1002456" cy="369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MX" sz="1800">
                  <a:solidFill>
                    <a:srgbClr val="0000FF"/>
                  </a:solidFill>
                  <a:latin typeface="Comic Sans MS" charset="0"/>
                  <a:cs typeface="Comic Sans MS" charset="0"/>
                </a:rPr>
                <a:t>Machos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827088" y="12700"/>
            <a:ext cx="8237537" cy="1243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400" dirty="0">
                <a:solidFill>
                  <a:srgbClr val="0000FF"/>
                </a:solidFill>
                <a:latin typeface="Comic Sans MS"/>
                <a:ea typeface="+mj-ea"/>
                <a:cs typeface="Comic Sans MS"/>
              </a:rPr>
              <a:t>Las hembras ganan menos peso en comparación con los machos</a:t>
            </a:r>
          </a:p>
        </p:txBody>
      </p:sp>
      <p:pic>
        <p:nvPicPr>
          <p:cNvPr id="62466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95438"/>
            <a:ext cx="6226175" cy="4667250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95438"/>
            <a:ext cx="62261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500188"/>
            <a:ext cx="6481763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46799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07375" cy="13255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200" dirty="0">
                <a:solidFill>
                  <a:schemeClr val="tx1"/>
                </a:solidFill>
                <a:latin typeface="Comic Sans MS"/>
                <a:ea typeface="+mj-ea"/>
                <a:cs typeface="Comic Sans MS"/>
              </a:rPr>
              <a:t>Los machos desarrollan hipertensión con la dieta rica en sacarosa </a:t>
            </a:r>
          </a:p>
        </p:txBody>
      </p:sp>
      <p:pic>
        <p:nvPicPr>
          <p:cNvPr id="6963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r="6317"/>
          <a:stretch>
            <a:fillRect/>
          </a:stretch>
        </p:blipFill>
        <p:spPr>
          <a:xfrm>
            <a:off x="468313" y="2520950"/>
            <a:ext cx="3887787" cy="3284538"/>
          </a:xfrm>
        </p:spPr>
      </p:pic>
      <p:sp>
        <p:nvSpPr>
          <p:cNvPr id="69635" name="CuadroTexto 1"/>
          <p:cNvSpPr txBox="1">
            <a:spLocks noChangeArrowheads="1"/>
          </p:cNvSpPr>
          <p:nvPr/>
        </p:nvSpPr>
        <p:spPr bwMode="auto">
          <a:xfrm>
            <a:off x="1131888" y="2000250"/>
            <a:ext cx="2805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800" b="0">
                <a:solidFill>
                  <a:srgbClr val="0000FF"/>
                </a:solidFill>
                <a:latin typeface="Comic Sans MS" charset="0"/>
                <a:cs typeface="Comic Sans MS" charset="0"/>
              </a:rPr>
              <a:t>Presión arterial sistólica</a:t>
            </a:r>
          </a:p>
        </p:txBody>
      </p:sp>
      <p:grpSp>
        <p:nvGrpSpPr>
          <p:cNvPr id="69636" name="Grupo 3"/>
          <p:cNvGrpSpPr>
            <a:grpSpLocks/>
          </p:cNvGrpSpPr>
          <p:nvPr/>
        </p:nvGrpSpPr>
        <p:grpSpPr bwMode="auto">
          <a:xfrm>
            <a:off x="4859338" y="2000250"/>
            <a:ext cx="3960812" cy="3805238"/>
            <a:chOff x="4860032" y="1536595"/>
            <a:chExt cx="3960440" cy="3805641"/>
          </a:xfrm>
        </p:grpSpPr>
        <p:pic>
          <p:nvPicPr>
            <p:cNvPr id="69640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" r="4367"/>
            <a:stretch>
              <a:fillRect/>
            </a:stretch>
          </p:blipFill>
          <p:spPr bwMode="auto">
            <a:xfrm>
              <a:off x="4860032" y="2058036"/>
              <a:ext cx="3960440" cy="32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1" name="CuadroTexto 2"/>
            <p:cNvSpPr txBox="1">
              <a:spLocks noChangeArrowheads="1"/>
            </p:cNvSpPr>
            <p:nvPr/>
          </p:nvSpPr>
          <p:spPr bwMode="auto">
            <a:xfrm>
              <a:off x="5702761" y="1536595"/>
              <a:ext cx="2320888" cy="369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s-MX" sz="1800" b="0">
                  <a:solidFill>
                    <a:srgbClr val="FF0000"/>
                  </a:solidFill>
                  <a:latin typeface="Comic Sans MS" charset="0"/>
                  <a:cs typeface="Comic Sans MS" charset="0"/>
                </a:rPr>
                <a:t>Frecuencia cardíaca</a:t>
              </a:r>
            </a:p>
          </p:txBody>
        </p:sp>
      </p:grpSp>
      <p:sp>
        <p:nvSpPr>
          <p:cNvPr id="69637" name="CuadroTexto 7"/>
          <p:cNvSpPr txBox="1">
            <a:spLocks noChangeArrowheads="1"/>
          </p:cNvSpPr>
          <p:nvPr/>
        </p:nvSpPr>
        <p:spPr bwMode="auto">
          <a:xfrm>
            <a:off x="1476375" y="6237288"/>
            <a:ext cx="735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400"/>
              <a:t>*</a:t>
            </a:r>
            <a:r>
              <a:rPr lang="es-MX" sz="1100"/>
              <a:t>p&lt; 0.01</a:t>
            </a:r>
          </a:p>
        </p:txBody>
      </p:sp>
      <p:sp>
        <p:nvSpPr>
          <p:cNvPr id="69638" name="CuadroTexto 1"/>
          <p:cNvSpPr txBox="1">
            <a:spLocks noChangeArrowheads="1"/>
          </p:cNvSpPr>
          <p:nvPr/>
        </p:nvSpPr>
        <p:spPr bwMode="auto">
          <a:xfrm>
            <a:off x="1477963" y="5713413"/>
            <a:ext cx="727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200" b="0"/>
              <a:t>(n = 20)</a:t>
            </a:r>
          </a:p>
        </p:txBody>
      </p:sp>
      <p:sp>
        <p:nvSpPr>
          <p:cNvPr id="69639" name="CuadroTexto 9"/>
          <p:cNvSpPr txBox="1">
            <a:spLocks noChangeArrowheads="1"/>
          </p:cNvSpPr>
          <p:nvPr/>
        </p:nvSpPr>
        <p:spPr bwMode="auto">
          <a:xfrm>
            <a:off x="3195638" y="5729288"/>
            <a:ext cx="728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200" b="0"/>
              <a:t>(n = 25)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200" dirty="0">
                <a:solidFill>
                  <a:srgbClr val="C0456D"/>
                </a:solidFill>
                <a:latin typeface="Comic Sans MS"/>
                <a:ea typeface="+mj-ea"/>
                <a:cs typeface="Comic Sans MS"/>
              </a:rPr>
              <a:t>Las hembras presentan mayores niveles de triglicéridos en comparación con los machos</a:t>
            </a:r>
          </a:p>
        </p:txBody>
      </p:sp>
      <p:pic>
        <p:nvPicPr>
          <p:cNvPr id="68610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916113"/>
            <a:ext cx="5976937" cy="4651375"/>
          </a:xfr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TM02892315[[fn=Whisp]]</Template>
  <TotalTime>10093</TotalTime>
  <Words>1024</Words>
  <Application>Microsoft Macintosh PowerPoint</Application>
  <PresentationFormat>On-screen Show (4:3)</PresentationFormat>
  <Paragraphs>212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HDOfficeLightV0</vt:lpstr>
      <vt:lpstr>Solstice</vt:lpstr>
      <vt:lpstr>Image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 hembras ganan menos peso en comparación con los machos</vt:lpstr>
      <vt:lpstr>Los machos desarrollan hipertensión con la dieta rica en sacarosa </vt:lpstr>
      <vt:lpstr>Las hembras presentan mayores niveles de triglicéridos en comparación con los machos</vt:lpstr>
      <vt:lpstr>La dieta genera hiperinsulinemia en hembras y machos </vt:lpstr>
      <vt:lpstr>La resistencia a la insulina</vt:lpstr>
      <vt:lpstr>PowerPoint Presentation</vt:lpstr>
      <vt:lpstr>PowerPoint Presentation</vt:lpstr>
      <vt:lpstr>PowerPoint Presentation</vt:lpstr>
      <vt:lpstr>SIR y dimorfismo sexual en ratas en tratadas durante  6 meses con sacarosa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....|</dc:creator>
  <cp:lastModifiedBy>gc co</cp:lastModifiedBy>
  <cp:revision>328</cp:revision>
  <dcterms:created xsi:type="dcterms:W3CDTF">2010-05-07T23:23:32Z</dcterms:created>
  <dcterms:modified xsi:type="dcterms:W3CDTF">2018-05-30T22:17:32Z</dcterms:modified>
</cp:coreProperties>
</file>