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0" r:id="rId2"/>
    <p:sldId id="256" r:id="rId3"/>
    <p:sldId id="324" r:id="rId4"/>
    <p:sldId id="325" r:id="rId5"/>
    <p:sldId id="326" r:id="rId6"/>
    <p:sldId id="327" r:id="rId7"/>
    <p:sldId id="328" r:id="rId8"/>
    <p:sldId id="329" r:id="rId9"/>
    <p:sldId id="316" r:id="rId10"/>
    <p:sldId id="322" r:id="rId11"/>
    <p:sldId id="280" r:id="rId12"/>
    <p:sldId id="330" r:id="rId13"/>
    <p:sldId id="295" r:id="rId14"/>
    <p:sldId id="263" r:id="rId15"/>
    <p:sldId id="264" r:id="rId16"/>
    <p:sldId id="265" r:id="rId17"/>
    <p:sldId id="266" r:id="rId18"/>
    <p:sldId id="267" r:id="rId19"/>
    <p:sldId id="277" r:id="rId20"/>
    <p:sldId id="275" r:id="rId21"/>
    <p:sldId id="271" r:id="rId22"/>
    <p:sldId id="272" r:id="rId23"/>
    <p:sldId id="331" r:id="rId24"/>
    <p:sldId id="281" r:id="rId25"/>
    <p:sldId id="333" r:id="rId26"/>
    <p:sldId id="308" r:id="rId27"/>
    <p:sldId id="304" r:id="rId28"/>
    <p:sldId id="335" r:id="rId29"/>
    <p:sldId id="338" r:id="rId30"/>
    <p:sldId id="336" r:id="rId31"/>
    <p:sldId id="337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0FDE6-A309-40F9-84D4-5E13587115D2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DA217-552B-456E-9047-D7C46029BC0D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3B9A6-9DA2-40EE-87FC-2F48EA6565D6}" type="slidenum">
              <a:rPr lang="es-ES" altLang="es-MX"/>
              <a:pPr/>
              <a:t>12</a:t>
            </a:fld>
            <a:endParaRPr lang="es-ES" altLang="es-MX"/>
          </a:p>
        </p:txBody>
      </p:sp>
      <p:sp>
        <p:nvSpPr>
          <p:cNvPr id="1331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91089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 alt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 alt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BE3DE-5997-46E5-A344-4FA99B4BADE6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xmlns="" val="234902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64B2C-9C21-4998-ADB8-433BAF3E6543}" type="datetimeFigureOut">
              <a:rPr lang="es-MX" smtClean="0"/>
              <a:pPr/>
              <a:t>27/06/2018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D904D-F552-481E-83EF-6063B5A3660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file:///C:\Documents%20and%20Settings\usuario\Configuraci&#243;n%20local\M.%20en%20C.%20Bioqu&#237;micas\Proyecto%20CETP\Archivos%20Pymol\CETPI-aapositivos.ps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4282" y="2130425"/>
            <a:ext cx="8715436" cy="1227137"/>
          </a:xfrm>
        </p:spPr>
        <p:txBody>
          <a:bodyPr>
            <a:normAutofit/>
          </a:bodyPr>
          <a:lstStyle/>
          <a:p>
            <a:r>
              <a:rPr lang="es-MX" sz="2400" b="1" dirty="0" smtClean="0"/>
              <a:t>Del Descubrimiento en el Laboratorio a la Innovación en Medicina;</a:t>
            </a:r>
            <a:br>
              <a:rPr lang="es-MX" sz="2400" b="1" dirty="0" smtClean="0"/>
            </a:br>
            <a:r>
              <a:rPr lang="es-MX" sz="2400" b="1" dirty="0" smtClean="0"/>
              <a:t> El Caso de las Proteínas CETP y su </a:t>
            </a:r>
            <a:r>
              <a:rPr lang="es-MX" sz="2400" b="1" dirty="0" err="1" smtClean="0"/>
              <a:t>Isoforma</a:t>
            </a:r>
            <a:r>
              <a:rPr lang="es-MX" sz="2400" b="1" dirty="0" smtClean="0"/>
              <a:t> CETPI</a:t>
            </a:r>
            <a:endParaRPr lang="es-MX" sz="24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4429124" y="4572008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Conferencia Miguel Francisco Jiménez</a:t>
            </a:r>
          </a:p>
          <a:p>
            <a:r>
              <a:rPr lang="es-MX" dirty="0" smtClean="0"/>
              <a:t>Academia Nacional de Medicina</a:t>
            </a:r>
          </a:p>
          <a:p>
            <a:r>
              <a:rPr lang="es-MX" dirty="0" smtClean="0"/>
              <a:t>27 de junio, 2018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3571868" y="328612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Jaime Mas Oliva</a:t>
            </a:r>
            <a:endParaRPr lang="es-MX" b="1" dirty="0"/>
          </a:p>
        </p:txBody>
      </p:sp>
      <p:pic>
        <p:nvPicPr>
          <p:cNvPr id="6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1000108" cy="1000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24658" y="1142984"/>
            <a:ext cx="8124092" cy="642942"/>
          </a:xfrm>
        </p:spPr>
        <p:txBody>
          <a:bodyPr>
            <a:normAutofit fontScale="90000"/>
          </a:bodyPr>
          <a:lstStyle/>
          <a:p>
            <a:r>
              <a:rPr lang="en-US" sz="2800" b="1" dirty="0" err="1" smtClean="0"/>
              <a:t>Innovación</a:t>
            </a:r>
            <a:r>
              <a:rPr lang="en-US" sz="2800" b="1" dirty="0" smtClean="0"/>
              <a:t> en </a:t>
            </a:r>
            <a:r>
              <a:rPr lang="en-US" sz="2800" b="1" dirty="0" err="1" smtClean="0"/>
              <a:t>Biomedicina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/>
              <a:t>(</a:t>
            </a:r>
            <a:r>
              <a:rPr lang="en-US" sz="2200" dirty="0" err="1" smtClean="0"/>
              <a:t>Comunidad</a:t>
            </a:r>
            <a:r>
              <a:rPr lang="en-US" sz="2200" dirty="0" smtClean="0"/>
              <a:t> </a:t>
            </a:r>
            <a:r>
              <a:rPr lang="en-US" sz="2200" dirty="0" err="1" smtClean="0"/>
              <a:t>Europea</a:t>
            </a:r>
            <a:r>
              <a:rPr lang="en-US" sz="2200" dirty="0" smtClean="0"/>
              <a:t>, 2014)</a:t>
            </a:r>
            <a:endParaRPr lang="en-GB" sz="2200" dirty="0"/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357290" y="2500306"/>
          <a:ext cx="8179777" cy="5572164"/>
        </p:xfrm>
        <a:graphic>
          <a:graphicData uri="http://schemas.openxmlformats.org/presentationml/2006/ole">
            <p:oleObj spid="_x0000_s6146" name="Gráfico" r:id="rId3" imgW="6600698" imgH="4400460" progId="MSGraph.Chart.8">
              <p:embed followColorScheme="full"/>
            </p:oleObj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857488" y="2428868"/>
            <a:ext cx="2022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Industria 94%</a:t>
            </a:r>
          </a:p>
          <a:p>
            <a:r>
              <a:rPr lang="es-MX" sz="2000" dirty="0" smtClean="0"/>
              <a:t>Universidades 4%</a:t>
            </a:r>
          </a:p>
          <a:p>
            <a:r>
              <a:rPr lang="es-MX" sz="2000" dirty="0" smtClean="0"/>
              <a:t>Individuos 2%</a:t>
            </a:r>
          </a:p>
        </p:txBody>
      </p:sp>
      <p:pic>
        <p:nvPicPr>
          <p:cNvPr id="5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786" y="3786190"/>
            <a:ext cx="4060617" cy="2043115"/>
          </a:xfrm>
          <a:noFill/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5262563" y="2560638"/>
            <a:ext cx="363736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s-ES" altLang="es-MX" b="1"/>
          </a:p>
          <a:p>
            <a:pPr eaLnBrk="1" hangingPunct="1"/>
            <a:endParaRPr lang="es-ES" altLang="es-MX"/>
          </a:p>
        </p:txBody>
      </p:sp>
      <p:pic>
        <p:nvPicPr>
          <p:cNvPr id="4100" name="Picture 6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785786" y="1285860"/>
            <a:ext cx="3918352" cy="1992173"/>
          </a:xfrm>
          <a:noFill/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5072066" y="1214422"/>
            <a:ext cx="3571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endParaRPr lang="es-ES" altLang="es-MX" b="1" dirty="0">
              <a:solidFill>
                <a:srgbClr val="0066FF"/>
              </a:solidFill>
            </a:endParaRPr>
          </a:p>
          <a:p>
            <a:pPr eaLnBrk="1" hangingPunct="1"/>
            <a:endParaRPr lang="es-ES" altLang="es-MX" b="1" dirty="0">
              <a:solidFill>
                <a:srgbClr val="0066FF"/>
              </a:solidFill>
            </a:endParaRPr>
          </a:p>
          <a:p>
            <a:pPr eaLnBrk="1" hangingPunct="1"/>
            <a:r>
              <a:rPr lang="es-ES" altLang="es-MX" b="1" dirty="0" smtClean="0">
                <a:solidFill>
                  <a:srgbClr val="0066FF"/>
                </a:solidFill>
              </a:rPr>
              <a:t>    CETP</a:t>
            </a:r>
            <a:endParaRPr lang="es-ES" altLang="es-MX" b="1" dirty="0">
              <a:solidFill>
                <a:srgbClr val="0066FF"/>
              </a:solidFill>
            </a:endParaRPr>
          </a:p>
          <a:p>
            <a:pPr eaLnBrk="1" hangingPunct="1"/>
            <a:r>
              <a:rPr lang="es-ES" altLang="es-MX" b="1" dirty="0"/>
              <a:t>→ </a:t>
            </a:r>
            <a:r>
              <a:rPr lang="es-ES" altLang="es-MX" b="1" dirty="0" smtClean="0"/>
              <a:t>Se une a lipoproteínas y </a:t>
            </a:r>
            <a:endParaRPr lang="es-ES" altLang="es-MX" b="1" dirty="0"/>
          </a:p>
          <a:p>
            <a:pPr eaLnBrk="1" hangingPunct="1"/>
            <a:r>
              <a:rPr lang="es-ES" altLang="es-MX" b="1" dirty="0"/>
              <a:t> </a:t>
            </a:r>
            <a:r>
              <a:rPr lang="es-ES" altLang="es-MX" b="1" dirty="0" smtClean="0"/>
              <a:t>transfiere </a:t>
            </a:r>
            <a:r>
              <a:rPr lang="es-ES" altLang="es-MX" b="1" dirty="0" err="1" smtClean="0"/>
              <a:t>ésteres</a:t>
            </a:r>
            <a:r>
              <a:rPr lang="es-ES" altLang="es-MX" b="1" dirty="0" smtClean="0"/>
              <a:t> de colesterol</a:t>
            </a:r>
          </a:p>
          <a:p>
            <a:pPr eaLnBrk="1" hangingPunct="1"/>
            <a:r>
              <a:rPr lang="es-ES" altLang="es-MX" b="1" dirty="0" smtClean="0"/>
              <a:t> por triglicéridos.</a:t>
            </a:r>
            <a:endParaRPr lang="es-ES" altLang="es-MX" b="1" dirty="0"/>
          </a:p>
          <a:p>
            <a:pPr eaLnBrk="1" hangingPunct="1"/>
            <a:endParaRPr lang="es-ES" altLang="es-MX" dirty="0"/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5355432" y="4143379"/>
            <a:ext cx="94178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s-MX" altLang="es-MX" b="1" dirty="0" smtClean="0">
                <a:solidFill>
                  <a:srgbClr val="1788F9"/>
                </a:solidFill>
              </a:rPr>
              <a:t>  CETPI</a:t>
            </a:r>
            <a:endParaRPr lang="es-MX" altLang="es-MX" b="1" dirty="0">
              <a:solidFill>
                <a:srgbClr val="1788F9"/>
              </a:solidFill>
            </a:endParaRPr>
          </a:p>
          <a:p>
            <a:pPr eaLnBrk="1" hangingPunct="1"/>
            <a:endParaRPr lang="es-MX" altLang="es-MX" b="1" dirty="0">
              <a:solidFill>
                <a:srgbClr val="1788F9"/>
              </a:solidFill>
            </a:endParaRPr>
          </a:p>
          <a:p>
            <a:pPr eaLnBrk="1" hangingPunct="1"/>
            <a:endParaRPr lang="es-ES" altLang="es-MX" b="1" dirty="0">
              <a:solidFill>
                <a:srgbClr val="1788F9"/>
              </a:solidFill>
            </a:endParaRPr>
          </a:p>
        </p:txBody>
      </p:sp>
      <p:sp>
        <p:nvSpPr>
          <p:cNvPr id="4103" name="Text Box 13"/>
          <p:cNvSpPr txBox="1">
            <a:spLocks noChangeArrowheads="1"/>
          </p:cNvSpPr>
          <p:nvPr/>
        </p:nvSpPr>
        <p:spPr bwMode="auto">
          <a:xfrm>
            <a:off x="5355431" y="49482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s-ES" altLang="es-MX"/>
          </a:p>
        </p:txBody>
      </p:sp>
      <p:sp>
        <p:nvSpPr>
          <p:cNvPr id="4104" name="Text Box 16"/>
          <p:cNvSpPr txBox="1">
            <a:spLocks noChangeArrowheads="1"/>
          </p:cNvSpPr>
          <p:nvPr/>
        </p:nvSpPr>
        <p:spPr bwMode="auto">
          <a:xfrm>
            <a:off x="5214942" y="4429132"/>
            <a:ext cx="3695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s-ES" altLang="es-MX" b="1" dirty="0" smtClean="0"/>
              <a:t>→ Pierde la habilidad de unirse a    lipoproteínas y adquiere la función de unirse a bacterias </a:t>
            </a:r>
            <a:r>
              <a:rPr lang="es-ES" altLang="es-MX" b="1" dirty="0" err="1" smtClean="0"/>
              <a:t>Gram</a:t>
            </a:r>
            <a:r>
              <a:rPr lang="es-ES" altLang="es-MX" b="1" dirty="0" smtClean="0"/>
              <a:t> negativas</a:t>
            </a:r>
            <a:endParaRPr lang="es-ES" altLang="es-MX" b="1" dirty="0"/>
          </a:p>
        </p:txBody>
      </p:sp>
      <p:pic>
        <p:nvPicPr>
          <p:cNvPr id="9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35175"/>
            <a:ext cx="7772400" cy="1657350"/>
          </a:xfrm>
          <a:ln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endParaRPr lang="es-MX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2000240"/>
            <a:ext cx="7451199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000100" y="1285860"/>
            <a:ext cx="700092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s-MX" altLang="es-MX" sz="1600" b="1" dirty="0" smtClean="0">
                <a:solidFill>
                  <a:srgbClr val="000000"/>
                </a:solidFill>
              </a:rPr>
              <a:t>Función de la Proteína Transferidora de </a:t>
            </a:r>
            <a:r>
              <a:rPr lang="es-MX" altLang="es-MX" sz="1600" b="1" dirty="0" err="1" smtClean="0">
                <a:solidFill>
                  <a:srgbClr val="000000"/>
                </a:solidFill>
              </a:rPr>
              <a:t>Ésteres</a:t>
            </a:r>
            <a:r>
              <a:rPr lang="es-MX" altLang="es-MX" sz="1600" b="1" dirty="0" smtClean="0">
                <a:solidFill>
                  <a:srgbClr val="000000"/>
                </a:solidFill>
              </a:rPr>
              <a:t> de  Colesterol (CETP) </a:t>
            </a:r>
            <a:endParaRPr lang="es-MX" altLang="es-MX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157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s-ES" altLang="es-MX" dirty="0">
              <a:solidFill>
                <a:prstClr val="black"/>
              </a:solidFill>
            </a:endParaRPr>
          </a:p>
          <a:p>
            <a:endParaRPr lang="es-MX" dirty="0"/>
          </a:p>
        </p:txBody>
      </p:sp>
      <p:pic>
        <p:nvPicPr>
          <p:cNvPr id="17410" name="Picture 2" descr="Ijms 12 02019f1 1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714620"/>
            <a:ext cx="4786346" cy="3426164"/>
          </a:xfrm>
          <a:prstGeom prst="rect">
            <a:avLst/>
          </a:prstGeom>
          <a:noFill/>
        </p:spPr>
      </p:pic>
      <p:grpSp>
        <p:nvGrpSpPr>
          <p:cNvPr id="8" name="Group 22"/>
          <p:cNvGrpSpPr>
            <a:grpSpLocks noChangeAspect="1"/>
          </p:cNvGrpSpPr>
          <p:nvPr/>
        </p:nvGrpSpPr>
        <p:grpSpPr bwMode="auto">
          <a:xfrm>
            <a:off x="1500166" y="1142984"/>
            <a:ext cx="4166122" cy="1770067"/>
            <a:chOff x="1472" y="2852"/>
            <a:chExt cx="9180" cy="3500"/>
          </a:xfrm>
        </p:grpSpPr>
        <p:sp>
          <p:nvSpPr>
            <p:cNvPr id="9" name="AutoShape 23"/>
            <p:cNvSpPr>
              <a:spLocks noChangeAspect="1" noChangeArrowheads="1"/>
            </p:cNvSpPr>
            <p:nvPr/>
          </p:nvSpPr>
          <p:spPr bwMode="auto">
            <a:xfrm>
              <a:off x="1472" y="2852"/>
              <a:ext cx="9180" cy="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ES_tradnl" altLang="es-MX">
                <a:ea typeface="MS PGothic" pitchFamily="34" charset="-128"/>
              </a:endParaRPr>
            </a:p>
          </p:txBody>
        </p:sp>
        <p:pic>
          <p:nvPicPr>
            <p:cNvPr id="10" name="Picture 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52" y="3032"/>
              <a:ext cx="8589" cy="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4352" y="5192"/>
              <a:ext cx="36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ES_tradnl" altLang="es-MX">
                <a:ea typeface="MS PGothic" pitchFamily="34" charset="-128"/>
              </a:endParaRPr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3092" y="3932"/>
              <a:ext cx="54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ES_tradnl" altLang="es-MX">
                <a:ea typeface="MS PGothic" pitchFamily="34" charset="-128"/>
              </a:endParaRPr>
            </a:p>
          </p:txBody>
        </p: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7232" y="3572"/>
              <a:ext cx="54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s-ES" altLang="es-MX" sz="1000" b="1">
                  <a:latin typeface="Times New Roman" pitchFamily="18" charset="0"/>
                  <a:ea typeface="MS PGothic" pitchFamily="34" charset="-128"/>
                </a:rPr>
                <a:t>´</a:t>
              </a:r>
              <a:endParaRPr lang="es-ES" altLang="es-MX">
                <a:ea typeface="MS PGothic" pitchFamily="34" charset="-128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7052" y="5192"/>
              <a:ext cx="54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s-ES" altLang="es-MX" sz="1000" b="1">
                  <a:latin typeface="Times New Roman" pitchFamily="18" charset="0"/>
                  <a:ea typeface="MS PGothic" pitchFamily="34" charset="-128"/>
                </a:rPr>
                <a:t>´</a:t>
              </a:r>
              <a:endParaRPr lang="es-ES" altLang="es-MX">
                <a:ea typeface="MS PGothic" pitchFamily="34" charset="-128"/>
              </a:endParaRPr>
            </a:p>
          </p:txBody>
        </p:sp>
        <p:sp>
          <p:nvSpPr>
            <p:cNvPr id="15" name="Text Box 29"/>
            <p:cNvSpPr txBox="1">
              <a:spLocks noChangeArrowheads="1"/>
            </p:cNvSpPr>
            <p:nvPr/>
          </p:nvSpPr>
          <p:spPr bwMode="auto">
            <a:xfrm>
              <a:off x="8312" y="3572"/>
              <a:ext cx="717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ES_tradnl" altLang="es-MX">
                <a:ea typeface="MS PGothic" pitchFamily="34" charset="-128"/>
              </a:endParaRPr>
            </a:p>
          </p:txBody>
        </p:sp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5432" y="5732"/>
              <a:ext cx="1080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ES_tradnl" altLang="es-MX">
                <a:ea typeface="MS PGothic" pitchFamily="34" charset="-128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9932" y="4652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ES_tradnl" altLang="es-MX">
                <a:ea typeface="MS PGothic" pitchFamily="34" charset="-128"/>
              </a:endParaRPr>
            </a:p>
          </p:txBody>
        </p:sp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 rot="-2538973">
              <a:off x="5011" y="4855"/>
              <a:ext cx="991" cy="720"/>
            </a:xfrm>
            <a:prstGeom prst="rect">
              <a:avLst/>
            </a:prstGeom>
            <a:noFill/>
            <a:ln w="31750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ES_tradnl" altLang="es-MX">
                <a:ea typeface="MS PGothic" pitchFamily="34" charset="-128"/>
              </a:endParaRPr>
            </a:p>
          </p:txBody>
        </p:sp>
      </p:grpSp>
      <p:pic>
        <p:nvPicPr>
          <p:cNvPr id="19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ars.els-cdn.com/content/image/1-s2.0-S0167483897001568-gr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500" y="3929066"/>
            <a:ext cx="2822243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MX" sz="2000" dirty="0" smtClean="0"/>
          </a:p>
        </p:txBody>
      </p:sp>
      <p:pic>
        <p:nvPicPr>
          <p:cNvPr id="6147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767" y="3821113"/>
            <a:ext cx="275629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xfrm>
            <a:off x="305992" y="1196975"/>
            <a:ext cx="8209359" cy="4979988"/>
          </a:xfrm>
        </p:spPr>
        <p:txBody>
          <a:bodyPr/>
          <a:lstStyle/>
          <a:p>
            <a:endParaRPr lang="es-ES" altLang="es-MX" dirty="0" smtClean="0"/>
          </a:p>
        </p:txBody>
      </p:sp>
      <p:pic>
        <p:nvPicPr>
          <p:cNvPr id="6149" name="Picture 4" descr="Full-size image (116 K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3307" y="1196975"/>
            <a:ext cx="5244704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4031458" y="333377"/>
            <a:ext cx="22419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s-MX" altLang="es-MX" b="1" dirty="0" smtClean="0">
                <a:latin typeface="Arial" charset="0"/>
                <a:cs typeface="Arial" charset="0"/>
              </a:rPr>
              <a:t>Dinámica Molecular</a:t>
            </a:r>
            <a:endParaRPr lang="es-ES" altLang="es-MX" b="1" dirty="0">
              <a:latin typeface="Arial" charset="0"/>
              <a:cs typeface="Arial" charset="0"/>
            </a:endParaRPr>
          </a:p>
        </p:txBody>
      </p:sp>
      <p:pic>
        <p:nvPicPr>
          <p:cNvPr id="8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8676086" y="-7659688"/>
            <a:ext cx="70247" cy="18192751"/>
          </a:xfrm>
        </p:spPr>
        <p:txBody>
          <a:bodyPr lIns="90000" tIns="46800" rIns="90000" bIns="46800"/>
          <a:lstStyle/>
          <a:p>
            <a:endParaRPr lang="es-MX" altLang="es-MX" smtClean="0"/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1601392" y="1628778"/>
            <a:ext cx="6535340" cy="4570413"/>
          </a:xfrm>
        </p:spPr>
        <p:txBody>
          <a:bodyPr lIns="90000" tIns="46800" rIns="90000" bIns="46800"/>
          <a:lstStyle/>
          <a:p>
            <a:endParaRPr lang="es-MX" altLang="es-MX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143380"/>
            <a:ext cx="3024188" cy="2287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124076" y="520703"/>
            <a:ext cx="6409135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MX" altLang="es-MX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MX" altLang="es-MX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MX" altLang="es-MX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MX" altLang="es-MX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Aplicación de la Vacuna Terapéutica</a:t>
            </a:r>
            <a:endParaRPr lang="es-MX" altLang="es-MX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9737" y="2565400"/>
            <a:ext cx="1782366" cy="226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643050"/>
            <a:ext cx="2214563" cy="247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1439467" y="3"/>
            <a:ext cx="6561557" cy="6686625"/>
            <a:chOff x="670707" y="270390"/>
            <a:chExt cx="8747557" cy="6686347"/>
          </a:xfrm>
        </p:grpSpPr>
        <p:sp>
          <p:nvSpPr>
            <p:cNvPr id="10243" name="Text Box 24"/>
            <p:cNvSpPr txBox="1">
              <a:spLocks noChangeArrowheads="1"/>
            </p:cNvSpPr>
            <p:nvPr/>
          </p:nvSpPr>
          <p:spPr bwMode="auto">
            <a:xfrm>
              <a:off x="2561145" y="6556644"/>
              <a:ext cx="5142839" cy="400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s-ES" sz="2000" b="1" dirty="0" err="1" smtClean="0"/>
                <a:t>Histología</a:t>
              </a:r>
              <a:r>
                <a:rPr lang="en-US" altLang="es-ES" sz="2000" b="1" dirty="0" smtClean="0"/>
                <a:t> de la aorta abdominal</a:t>
              </a:r>
              <a:endParaRPr lang="en-US" altLang="es-ES" sz="2000" b="1" dirty="0"/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lum contrast="30000"/>
            </a:blip>
            <a:srcRect t="35156" b="35938"/>
            <a:stretch>
              <a:fillRect/>
            </a:stretch>
          </p:blipFill>
          <p:spPr bwMode="auto">
            <a:xfrm>
              <a:off x="670707" y="270390"/>
              <a:ext cx="4314241" cy="21604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upo 4"/>
            <p:cNvGrpSpPr>
              <a:grpSpLocks/>
            </p:cNvGrpSpPr>
            <p:nvPr/>
          </p:nvGrpSpPr>
          <p:grpSpPr bwMode="auto">
            <a:xfrm>
              <a:off x="5087888" y="272264"/>
              <a:ext cx="4287490" cy="2160000"/>
              <a:chOff x="5159896" y="272264"/>
              <a:chExt cx="4287490" cy="2160000"/>
            </a:xfrm>
          </p:grpSpPr>
          <p:pic>
            <p:nvPicPr>
              <p:cNvPr id="8212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l="38281" t="8170" r="35156" b="6987"/>
              <a:stretch>
                <a:fillRect/>
              </a:stretch>
            </p:blipFill>
            <p:spPr bwMode="auto">
              <a:xfrm rot="5400000">
                <a:off x="6223508" y="-791402"/>
                <a:ext cx="2160497" cy="42872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3" name="5 Flecha derecha"/>
              <p:cNvSpPr>
                <a:spLocks noChangeArrowheads="1"/>
              </p:cNvSpPr>
              <p:nvPr/>
            </p:nvSpPr>
            <p:spPr bwMode="auto">
              <a:xfrm rot="10800000">
                <a:off x="8345810" y="629150"/>
                <a:ext cx="277774" cy="144457"/>
              </a:xfrm>
              <a:prstGeom prst="rightArrow">
                <a:avLst>
                  <a:gd name="adj1" fmla="val 50000"/>
                  <a:gd name="adj2" fmla="val 39998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ot="10800000" lIns="79553" tIns="39776" rIns="79553" bIns="39776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" altLang="es-ES" sz="2000" b="1"/>
              </a:p>
            </p:txBody>
          </p:sp>
          <p:sp>
            <p:nvSpPr>
              <p:cNvPr id="8214" name="4 Flecha derecha"/>
              <p:cNvSpPr>
                <a:spLocks noChangeArrowheads="1"/>
              </p:cNvSpPr>
              <p:nvPr/>
            </p:nvSpPr>
            <p:spPr bwMode="auto">
              <a:xfrm>
                <a:off x="5691870" y="659312"/>
                <a:ext cx="377774" cy="142869"/>
              </a:xfrm>
              <a:prstGeom prst="rightArrow">
                <a:avLst>
                  <a:gd name="adj1" fmla="val 50000"/>
                  <a:gd name="adj2" fmla="val 54220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lIns="79553" tIns="39776" rIns="79553" bIns="39776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" altLang="es-ES" sz="2000" b="1"/>
              </a:p>
            </p:txBody>
          </p:sp>
        </p:grpSp>
        <p:grpSp>
          <p:nvGrpSpPr>
            <p:cNvPr id="4" name="Grupo 3"/>
            <p:cNvGrpSpPr>
              <a:grpSpLocks/>
            </p:cNvGrpSpPr>
            <p:nvPr/>
          </p:nvGrpSpPr>
          <p:grpSpPr bwMode="auto">
            <a:xfrm>
              <a:off x="5187423" y="3335067"/>
              <a:ext cx="4004921" cy="2160000"/>
              <a:chOff x="5301180" y="3436289"/>
              <a:chExt cx="4004921" cy="2160000"/>
            </a:xfrm>
          </p:grpSpPr>
          <p:pic>
            <p:nvPicPr>
              <p:cNvPr id="8209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32813" r="42969"/>
              <a:stretch>
                <a:fillRect/>
              </a:stretch>
            </p:blipFill>
            <p:spPr bwMode="auto">
              <a:xfrm rot="16200000">
                <a:off x="6224782" y="2514043"/>
                <a:ext cx="2158910" cy="40047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0" name="4 Flecha derecha"/>
              <p:cNvSpPr>
                <a:spLocks noChangeArrowheads="1"/>
              </p:cNvSpPr>
              <p:nvPr/>
            </p:nvSpPr>
            <p:spPr bwMode="auto">
              <a:xfrm>
                <a:off x="5597112" y="3960801"/>
                <a:ext cx="307933" cy="142869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lIns="81382" tIns="40691" rIns="81382" bIns="40691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" altLang="es-ES" sz="2000" b="1"/>
              </a:p>
            </p:txBody>
          </p:sp>
          <p:sp>
            <p:nvSpPr>
              <p:cNvPr id="8211" name="5 Flecha derecha"/>
              <p:cNvSpPr>
                <a:spLocks noChangeArrowheads="1"/>
              </p:cNvSpPr>
              <p:nvPr/>
            </p:nvSpPr>
            <p:spPr bwMode="auto">
              <a:xfrm rot="10800000">
                <a:off x="8747873" y="3789358"/>
                <a:ext cx="309521" cy="142869"/>
              </a:xfrm>
              <a:prstGeom prst="rightArrow">
                <a:avLst>
                  <a:gd name="adj1" fmla="val 50000"/>
                  <a:gd name="adj2" fmla="val 50130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ot="10800000" lIns="81382" tIns="40691" rIns="81382" bIns="40691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" altLang="es-ES" sz="2000" b="1"/>
              </a:p>
            </p:txBody>
          </p:sp>
        </p:grpSp>
        <p:grpSp>
          <p:nvGrpSpPr>
            <p:cNvPr id="5" name="Grupo 5"/>
            <p:cNvGrpSpPr>
              <a:grpSpLocks/>
            </p:cNvGrpSpPr>
            <p:nvPr/>
          </p:nvGrpSpPr>
          <p:grpSpPr bwMode="auto">
            <a:xfrm>
              <a:off x="733796" y="3335067"/>
              <a:ext cx="4104194" cy="2160000"/>
              <a:chOff x="775545" y="3436289"/>
              <a:chExt cx="4104194" cy="2160000"/>
            </a:xfrm>
          </p:grpSpPr>
          <p:pic>
            <p:nvPicPr>
              <p:cNvPr id="8203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 t="4202" b="17119"/>
              <a:stretch>
                <a:fillRect/>
              </a:stretch>
            </p:blipFill>
            <p:spPr bwMode="auto">
              <a:xfrm>
                <a:off x="775947" y="3436948"/>
                <a:ext cx="4103131" cy="21589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3" name="6 Conector recto"/>
              <p:cNvSpPr>
                <a:spLocks noChangeShapeType="1"/>
              </p:cNvSpPr>
              <p:nvPr/>
            </p:nvSpPr>
            <p:spPr bwMode="auto">
              <a:xfrm rot="5400000">
                <a:off x="766306" y="3894761"/>
                <a:ext cx="648000" cy="716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0254" name="7 Conector recto"/>
              <p:cNvSpPr>
                <a:spLocks noChangeShapeType="1"/>
              </p:cNvSpPr>
              <p:nvPr/>
            </p:nvSpPr>
            <p:spPr bwMode="auto">
              <a:xfrm rot="5400000">
                <a:off x="4314182" y="4771471"/>
                <a:ext cx="396000" cy="716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8206" name="10 Flecha abajo"/>
              <p:cNvSpPr>
                <a:spLocks noChangeArrowheads="1"/>
              </p:cNvSpPr>
              <p:nvPr/>
            </p:nvSpPr>
            <p:spPr bwMode="auto">
              <a:xfrm>
                <a:off x="1599747" y="3571879"/>
                <a:ext cx="142856" cy="352410"/>
              </a:xfrm>
              <a:prstGeom prst="downArrow">
                <a:avLst>
                  <a:gd name="adj1" fmla="val 50000"/>
                  <a:gd name="adj2" fmla="val 47720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" altLang="es-ES" sz="2000" b="1"/>
              </a:p>
            </p:txBody>
          </p:sp>
          <p:sp>
            <p:nvSpPr>
              <p:cNvPr id="8207" name="11 Flecha abajo"/>
              <p:cNvSpPr>
                <a:spLocks noChangeArrowheads="1"/>
              </p:cNvSpPr>
              <p:nvPr/>
            </p:nvSpPr>
            <p:spPr bwMode="auto">
              <a:xfrm>
                <a:off x="2733069" y="4043348"/>
                <a:ext cx="144443" cy="352410"/>
              </a:xfrm>
              <a:prstGeom prst="downArrow">
                <a:avLst>
                  <a:gd name="adj1" fmla="val 50000"/>
                  <a:gd name="adj2" fmla="val 47976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" altLang="es-ES" sz="2000" b="1"/>
              </a:p>
            </p:txBody>
          </p:sp>
          <p:sp>
            <p:nvSpPr>
              <p:cNvPr id="8208" name="12 Flecha abajo"/>
              <p:cNvSpPr>
                <a:spLocks noChangeArrowheads="1"/>
              </p:cNvSpPr>
              <p:nvPr/>
            </p:nvSpPr>
            <p:spPr bwMode="auto">
              <a:xfrm>
                <a:off x="4204482" y="4221140"/>
                <a:ext cx="144442" cy="352410"/>
              </a:xfrm>
              <a:prstGeom prst="downArrow">
                <a:avLst>
                  <a:gd name="adj1" fmla="val 50000"/>
                  <a:gd name="adj2" fmla="val 47618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" altLang="es-ES" sz="2000" b="1"/>
              </a:p>
            </p:txBody>
          </p:sp>
        </p:grpSp>
        <p:sp>
          <p:nvSpPr>
            <p:cNvPr id="3098" name="Text Box 26"/>
            <p:cNvSpPr txBox="1">
              <a:spLocks noChangeArrowheads="1"/>
            </p:cNvSpPr>
            <p:nvPr/>
          </p:nvSpPr>
          <p:spPr bwMode="auto">
            <a:xfrm>
              <a:off x="4942089" y="2559470"/>
              <a:ext cx="4190461" cy="40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s-ES" sz="2000" b="1" dirty="0" err="1" smtClean="0">
                  <a:latin typeface="+mn-lt"/>
                </a:rPr>
                <a:t>dieta</a:t>
              </a:r>
              <a:r>
                <a:rPr lang="en-US" altLang="es-ES" sz="2000" b="1" dirty="0" smtClean="0">
                  <a:latin typeface="+mn-lt"/>
                </a:rPr>
                <a:t> normal </a:t>
              </a:r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>
              <a:off x="1323055" y="2564233"/>
              <a:ext cx="2385715" cy="40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s-ES" sz="2000" b="1" dirty="0" err="1" smtClean="0">
                  <a:latin typeface="+mn-lt"/>
                </a:rPr>
                <a:t>dieta</a:t>
              </a:r>
              <a:r>
                <a:rPr lang="en-US" altLang="es-ES" sz="2000" b="1" dirty="0" smtClean="0">
                  <a:latin typeface="+mn-lt"/>
                </a:rPr>
                <a:t> normal </a:t>
              </a:r>
              <a:endParaRPr lang="en-US" altLang="es-ES" sz="2000" b="1" dirty="0">
                <a:latin typeface="+mn-lt"/>
              </a:endParaRPr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5227803" y="5602581"/>
              <a:ext cx="4190461" cy="64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>
                <a:defRPr/>
              </a:pPr>
              <a:r>
                <a:rPr lang="en-US" altLang="es-ES" b="1" dirty="0" err="1" smtClean="0"/>
                <a:t>dieta</a:t>
              </a:r>
              <a:r>
                <a:rPr lang="en-US" altLang="es-ES" b="1" dirty="0" smtClean="0"/>
                <a:t> </a:t>
              </a:r>
              <a:r>
                <a:rPr lang="en-US" altLang="es-ES" b="1" dirty="0" err="1" smtClean="0"/>
                <a:t>alta</a:t>
              </a:r>
              <a:r>
                <a:rPr lang="en-US" altLang="es-ES" b="1" dirty="0" smtClean="0"/>
                <a:t> en </a:t>
              </a:r>
              <a:r>
                <a:rPr lang="en-US" altLang="es-ES" b="1" dirty="0" err="1" smtClean="0"/>
                <a:t>colesterol</a:t>
              </a:r>
              <a:endParaRPr lang="en-US" altLang="es-ES" b="1" dirty="0" smtClean="0"/>
            </a:p>
            <a:p>
              <a:pPr marL="0" indent="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s-ES" b="1" dirty="0" smtClean="0">
                  <a:latin typeface="+mn-lt"/>
                </a:rPr>
                <a:t>(+ </a:t>
              </a:r>
              <a:r>
                <a:rPr lang="en-US" altLang="es-ES" b="1" dirty="0" err="1" smtClean="0">
                  <a:latin typeface="+mn-lt"/>
                </a:rPr>
                <a:t>vacuna</a:t>
              </a:r>
              <a:r>
                <a:rPr lang="en-US" altLang="es-ES" b="1" dirty="0" smtClean="0">
                  <a:latin typeface="+mn-lt"/>
                </a:rPr>
                <a:t>)</a:t>
              </a:r>
              <a:endParaRPr lang="en-US" altLang="es-ES" b="1" dirty="0">
                <a:latin typeface="+mn-lt"/>
              </a:endParaRP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auto">
            <a:xfrm>
              <a:off x="846866" y="5599406"/>
              <a:ext cx="3809510" cy="40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s-ES" sz="2000" b="1" dirty="0" err="1" smtClean="0">
                  <a:latin typeface="+mn-lt"/>
                </a:rPr>
                <a:t>dieta</a:t>
              </a:r>
              <a:r>
                <a:rPr lang="en-US" altLang="es-ES" sz="2000" b="1" dirty="0" smtClean="0">
                  <a:latin typeface="+mn-lt"/>
                </a:rPr>
                <a:t> </a:t>
              </a:r>
              <a:r>
                <a:rPr lang="en-US" altLang="es-ES" sz="2000" b="1" dirty="0" err="1" smtClean="0">
                  <a:latin typeface="+mn-lt"/>
                </a:rPr>
                <a:t>alta</a:t>
              </a:r>
              <a:r>
                <a:rPr lang="en-US" altLang="es-ES" sz="2000" b="1" dirty="0" smtClean="0">
                  <a:latin typeface="+mn-lt"/>
                </a:rPr>
                <a:t> en </a:t>
              </a:r>
              <a:r>
                <a:rPr lang="en-US" altLang="es-ES" sz="2000" b="1" dirty="0" err="1" smtClean="0">
                  <a:latin typeface="+mn-lt"/>
                </a:rPr>
                <a:t>colesterol</a:t>
              </a:r>
              <a:endParaRPr lang="en-US" altLang="es-ES" sz="2000" b="1" dirty="0">
                <a:latin typeface="+mn-lt"/>
              </a:endParaRPr>
            </a:p>
          </p:txBody>
        </p:sp>
      </p:grpSp>
      <p:pic>
        <p:nvPicPr>
          <p:cNvPr id="24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7"/>
          <p:cNvGrpSpPr>
            <a:grpSpLocks/>
          </p:cNvGrpSpPr>
          <p:nvPr/>
        </p:nvGrpSpPr>
        <p:grpSpPr bwMode="auto">
          <a:xfrm>
            <a:off x="142844" y="500042"/>
            <a:ext cx="8295114" cy="6003941"/>
            <a:chOff x="-456728" y="-624178"/>
            <a:chExt cx="12278356" cy="7371376"/>
          </a:xfrm>
        </p:grpSpPr>
        <p:sp>
          <p:nvSpPr>
            <p:cNvPr id="11267" name="Text Box 16"/>
            <p:cNvSpPr txBox="1">
              <a:spLocks noChangeArrowheads="1"/>
            </p:cNvSpPr>
            <p:nvPr/>
          </p:nvSpPr>
          <p:spPr bwMode="auto">
            <a:xfrm>
              <a:off x="7752184" y="-624178"/>
              <a:ext cx="3316956" cy="7179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s-MX" altLang="es-ES" sz="1600" dirty="0" smtClean="0"/>
                <a:t>Tinción </a:t>
              </a:r>
              <a:r>
                <a:rPr lang="es-MX" altLang="es-ES" sz="1600" dirty="0" err="1" smtClean="0"/>
                <a:t>tricrómica</a:t>
              </a:r>
              <a:r>
                <a:rPr lang="es-MX" altLang="es-ES" sz="1600" dirty="0" smtClean="0"/>
                <a:t> de </a:t>
              </a:r>
              <a:r>
                <a:rPr lang="es-MX" altLang="es-ES" sz="1600" dirty="0" err="1"/>
                <a:t>Masson</a:t>
              </a:r>
              <a:r>
                <a:rPr lang="es-MX" altLang="es-ES" sz="1600" dirty="0"/>
                <a:t> </a:t>
              </a:r>
              <a:endParaRPr lang="es-ES" altLang="es-ES" sz="1600" dirty="0"/>
            </a:p>
          </p:txBody>
        </p:sp>
        <p:grpSp>
          <p:nvGrpSpPr>
            <p:cNvPr id="6" name="Grupo 26"/>
            <p:cNvGrpSpPr>
              <a:grpSpLocks/>
            </p:cNvGrpSpPr>
            <p:nvPr/>
          </p:nvGrpSpPr>
          <p:grpSpPr bwMode="auto">
            <a:xfrm>
              <a:off x="-456728" y="-624178"/>
              <a:ext cx="12278356" cy="7371376"/>
              <a:chOff x="-456728" y="-624178"/>
              <a:chExt cx="12278356" cy="7371376"/>
            </a:xfrm>
          </p:grpSpPr>
          <p:sp>
            <p:nvSpPr>
              <p:cNvPr id="11269" name="CuadroTexto 1"/>
              <p:cNvSpPr txBox="1">
                <a:spLocks noChangeArrowheads="1"/>
              </p:cNvSpPr>
              <p:nvPr/>
            </p:nvSpPr>
            <p:spPr bwMode="auto">
              <a:xfrm>
                <a:off x="3025341" y="-624178"/>
                <a:ext cx="3919865" cy="4156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altLang="es-ES" sz="1600" dirty="0" smtClean="0"/>
                  <a:t>Tinción hematoxilina-eosina </a:t>
                </a:r>
                <a:endParaRPr lang="es-ES" altLang="es-ES" sz="1600" dirty="0"/>
              </a:p>
            </p:txBody>
          </p:sp>
          <p:grpSp>
            <p:nvGrpSpPr>
              <p:cNvPr id="7" name="Grupo 5"/>
              <p:cNvGrpSpPr>
                <a:grpSpLocks/>
              </p:cNvGrpSpPr>
              <p:nvPr/>
            </p:nvGrpSpPr>
            <p:grpSpPr bwMode="auto">
              <a:xfrm>
                <a:off x="-456728" y="42230"/>
                <a:ext cx="12278356" cy="6704968"/>
                <a:chOff x="-456728" y="42230"/>
                <a:chExt cx="12278356" cy="6704968"/>
              </a:xfrm>
            </p:grpSpPr>
            <p:pic>
              <p:nvPicPr>
                <p:cNvPr id="3" name="Picture 2" descr="E:\2008_12_01\Conejo 11-2-7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/>
                <a:srcRect l="36711" t="21706" r="45036" b="41253"/>
                <a:stretch/>
              </p:blipFill>
              <p:spPr bwMode="auto">
                <a:xfrm>
                  <a:off x="10488232" y="302617"/>
                  <a:ext cx="1333396" cy="180048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" name="Picture 3" descr="E:\2008_12_10\Conejo 5-2-6 1000X 1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776" r="10474"/>
                <a:stretch/>
              </p:blipFill>
              <p:spPr bwMode="auto">
                <a:xfrm>
                  <a:off x="4330799" y="42230"/>
                  <a:ext cx="2879501" cy="216089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" name="Picture 5" descr="E:\2008_12_10\Conejo 5-2-6 100X 2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8078" r="3023"/>
                <a:stretch/>
              </p:blipFill>
              <p:spPr bwMode="auto">
                <a:xfrm>
                  <a:off x="1306848" y="43817"/>
                  <a:ext cx="2881087" cy="2160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4" descr="Conejo 6-2-1 100X 7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l="5854" r="5266"/>
                <a:stretch/>
              </p:blipFill>
              <p:spPr bwMode="auto">
                <a:xfrm>
                  <a:off x="1295735" y="2330143"/>
                  <a:ext cx="2879501" cy="2160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5" descr="Nueva imagen (1)"/>
                <p:cNvPicPr>
                  <a:picLocks noChangeAspect="1" noChangeArrowheads="1"/>
                </p:cNvPicPr>
                <p:nvPr/>
              </p:nvPicPr>
              <p:blipFill rotWithShape="1">
                <a:blip r:embed="rId6"/>
                <a:srcRect l="15737" t="12913" r="4245" b="12452"/>
                <a:stretch/>
              </p:blipFill>
              <p:spPr bwMode="auto">
                <a:xfrm>
                  <a:off x="10488232" y="2509557"/>
                  <a:ext cx="1227041" cy="180048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2" descr="E:\2008_12_10\Conejo 7-2-2 1000X 3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/>
                <a:srcRect l="5155" r="6176"/>
                <a:stretch/>
              </p:blipFill>
              <p:spPr bwMode="auto">
                <a:xfrm>
                  <a:off x="4330799" y="2330143"/>
                  <a:ext cx="2879501" cy="2160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2" descr="E:\2008_12_01\Conejo 1-2-3.jpg"/>
                <p:cNvPicPr>
                  <a:picLocks noChangeAspect="1" noChangeArrowheads="1"/>
                </p:cNvPicPr>
                <p:nvPr/>
              </p:nvPicPr>
              <p:blipFill rotWithShape="1">
                <a:blip r:embed="rId8"/>
                <a:srcRect l="21341" t="11087" r="17637" b="15437"/>
                <a:stretch/>
              </p:blipFill>
              <p:spPr bwMode="auto">
                <a:xfrm>
                  <a:off x="10488232" y="4760953"/>
                  <a:ext cx="965125" cy="180048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3" descr="E:\2008_12_10\Conejo 1-2-3 100X 2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/>
                <a:srcRect l="554" r="2426"/>
                <a:stretch/>
              </p:blipFill>
              <p:spPr bwMode="auto">
                <a:xfrm>
                  <a:off x="1310022" y="4584715"/>
                  <a:ext cx="2881087" cy="215930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4" descr="E:\2008_12_10\Conejo 5-2-6 1000X 3.jpg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/>
                <a:srcRect l="11084" r="219"/>
                <a:stretch/>
              </p:blipFill>
              <p:spPr bwMode="auto">
                <a:xfrm>
                  <a:off x="4330799" y="4586303"/>
                  <a:ext cx="2879501" cy="216089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83" name="1 CuadroTexto"/>
                <p:cNvSpPr txBox="1">
                  <a:spLocks noChangeArrowheads="1"/>
                </p:cNvSpPr>
                <p:nvPr/>
              </p:nvSpPr>
              <p:spPr bwMode="auto">
                <a:xfrm>
                  <a:off x="-456728" y="2330276"/>
                  <a:ext cx="1763713" cy="717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eaLnBrk="1" hangingPunct="1"/>
                  <a:r>
                    <a:rPr lang="es-MX" altLang="es-ES" sz="1200" b="1" dirty="0" smtClean="0">
                      <a:latin typeface="Arial" pitchFamily="34" charset="0"/>
                      <a:cs typeface="Arial" pitchFamily="34" charset="0"/>
                    </a:rPr>
                    <a:t>Dieta alta en colesterol</a:t>
                  </a:r>
                  <a:r>
                    <a:rPr lang="es-MX" altLang="es-ES" sz="2000" b="1" dirty="0" smtClean="0">
                      <a:cs typeface="Arial" charset="0"/>
                    </a:rPr>
                    <a:t>      </a:t>
                  </a:r>
                  <a:endParaRPr lang="es-MX" altLang="es-ES" sz="2000" b="1" dirty="0">
                    <a:cs typeface="Arial" charset="0"/>
                  </a:endParaRPr>
                </a:p>
              </p:txBody>
            </p:sp>
            <p:sp>
              <p:nvSpPr>
                <p:cNvPr id="11284" name="4 CuadroTexto"/>
                <p:cNvSpPr txBox="1">
                  <a:spLocks noChangeArrowheads="1"/>
                </p:cNvSpPr>
                <p:nvPr/>
              </p:nvSpPr>
              <p:spPr bwMode="auto">
                <a:xfrm>
                  <a:off x="-245244" y="44450"/>
                  <a:ext cx="1541116" cy="566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r" eaLnBrk="1" hangingPunct="1"/>
                  <a:r>
                    <a:rPr lang="es-MX" altLang="es-ES" sz="1200" b="1" dirty="0" smtClean="0">
                      <a:latin typeface="Arial" pitchFamily="34" charset="0"/>
                      <a:cs typeface="Arial" pitchFamily="34" charset="0"/>
                    </a:rPr>
                    <a:t>Dieta normal</a:t>
                  </a:r>
                  <a:endParaRPr lang="es-MX" altLang="es-ES" sz="1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1 CuadroTexto"/>
                <p:cNvSpPr txBox="1">
                  <a:spLocks noChangeArrowheads="1"/>
                </p:cNvSpPr>
                <p:nvPr/>
              </p:nvSpPr>
              <p:spPr bwMode="auto">
                <a:xfrm>
                  <a:off x="-456728" y="4584715"/>
                  <a:ext cx="1752464" cy="793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MX" altLang="es-ES" sz="1200" b="1" dirty="0" smtClean="0"/>
                    <a:t>Dieta alta en colesterol  </a:t>
                  </a:r>
                  <a:endParaRPr lang="es-MX" altLang="es-ES" sz="1200" b="1" dirty="0"/>
                </a:p>
                <a:p>
                  <a:pPr algn="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MX" altLang="es-ES" sz="1200" b="1" dirty="0"/>
                    <a:t>+  </a:t>
                  </a:r>
                  <a:r>
                    <a:rPr lang="es-MX" altLang="es-ES" sz="1200" b="1" dirty="0" smtClean="0"/>
                    <a:t>vacuna</a:t>
                  </a:r>
                  <a:endParaRPr lang="es-MX" altLang="es-ES" sz="1200" b="1" dirty="0"/>
                </a:p>
              </p:txBody>
            </p:sp>
            <p:pic>
              <p:nvPicPr>
                <p:cNvPr id="16" name="Imagen 2" descr="C:\Users\Martha y APT\Documents\Conejo hipercolest con y sin vacuna\11-2-7 julio\IMG_0007.JPG"/>
                <p:cNvPicPr>
                  <a:picLocks noChangeAspect="1" noChangeArrowheads="1"/>
                </p:cNvPicPr>
                <p:nvPr/>
              </p:nvPicPr>
              <p:blipFill rotWithShape="1">
                <a:blip r:embed="rId11"/>
                <a:srcRect l="5160" r="4637"/>
                <a:stretch/>
              </p:blipFill>
              <p:spPr bwMode="auto">
                <a:xfrm>
                  <a:off x="7353163" y="42230"/>
                  <a:ext cx="3025539" cy="216089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Imagen 8" descr="C:\Users\Martha y APT\Documents\Conejo hipercolest con y sin vacuna\6-2-1 julio\IMG_0002_1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/>
                <a:srcRect l="4737" r="4205"/>
                <a:stretch/>
              </p:blipFill>
              <p:spPr bwMode="auto">
                <a:xfrm>
                  <a:off x="7359513" y="2333319"/>
                  <a:ext cx="3023952" cy="2160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Imagen 10" descr="C:\Users\Martha y APT\Documents\Conejo hipercolest con y sin vacuna\12-2-3 julio\IMG_0009.JPG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/>
                <a:srcRect l="5306" r="5436"/>
                <a:stretch/>
              </p:blipFill>
              <p:spPr bwMode="auto">
                <a:xfrm>
                  <a:off x="7357926" y="4581539"/>
                  <a:ext cx="3023951" cy="2160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9" name="Conector angular 8"/>
              <p:cNvCxnSpPr>
                <a:stCxn id="11269" idx="3"/>
                <a:endCxn id="4" idx="0"/>
              </p:cNvCxnSpPr>
              <p:nvPr/>
            </p:nvCxnSpPr>
            <p:spPr>
              <a:xfrm flipH="1">
                <a:off x="5770550" y="-416347"/>
                <a:ext cx="1174656" cy="458577"/>
              </a:xfrm>
              <a:prstGeom prst="bentConnector4">
                <a:avLst>
                  <a:gd name="adj1" fmla="val -28806"/>
                  <a:gd name="adj2" fmla="val 7266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angular 22"/>
              <p:cNvCxnSpPr/>
              <p:nvPr/>
            </p:nvCxnSpPr>
            <p:spPr>
              <a:xfrm flipH="1">
                <a:off x="2567224" y="-124482"/>
                <a:ext cx="407955" cy="168299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de flecha 10"/>
              <p:cNvCxnSpPr/>
              <p:nvPr/>
            </p:nvCxnSpPr>
            <p:spPr>
              <a:xfrm>
                <a:off x="8810375" y="-113368"/>
                <a:ext cx="0" cy="181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269" y="3048000"/>
            <a:ext cx="3487341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499" y="1412877"/>
            <a:ext cx="3293269" cy="233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2" name="Rectangle 5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236662"/>
          </a:xfrm>
        </p:spPr>
        <p:txBody>
          <a:bodyPr lIns="90000" tIns="46800" rIns="90000" bIns="46800"/>
          <a:lstStyle/>
          <a:p>
            <a:endParaRPr lang="es-MX" altLang="es-MX" dirty="0" smtClean="0"/>
          </a:p>
        </p:txBody>
      </p:sp>
      <p:pic>
        <p:nvPicPr>
          <p:cNvPr id="6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571636"/>
          </a:xfrm>
        </p:spPr>
        <p:txBody>
          <a:bodyPr>
            <a:normAutofit/>
          </a:bodyPr>
          <a:lstStyle/>
          <a:p>
            <a:r>
              <a:rPr lang="es-MX" sz="2400" b="1" dirty="0" smtClean="0"/>
              <a:t>Título de anticuerpos anti-CETP </a:t>
            </a:r>
            <a:endParaRPr lang="es-MX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14554"/>
            <a:ext cx="8309687" cy="311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357686" y="6143643"/>
            <a:ext cx="4100514" cy="285753"/>
          </a:xfrm>
        </p:spPr>
        <p:txBody>
          <a:bodyPr>
            <a:normAutofit fontScale="90000"/>
          </a:bodyPr>
          <a:lstStyle/>
          <a:p>
            <a:endParaRPr lang="es-MX" sz="2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3010" name="Picture 2" descr="Resultado de imagen para Miguel F. Jimene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928802"/>
            <a:ext cx="2214578" cy="301988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429124" y="1071546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 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14810" y="2500306"/>
            <a:ext cx="5061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Presten toda su atención a los hechos que </a:t>
            </a:r>
          </a:p>
          <a:p>
            <a:r>
              <a:rPr lang="es-MX" b="1" dirty="0" smtClean="0"/>
              <a:t>observen, cerciórense bien de las circunstancias</a:t>
            </a:r>
          </a:p>
          <a:p>
            <a:r>
              <a:rPr lang="es-MX" b="1" dirty="0" smtClean="0"/>
              <a:t>más pequeñas en apariencia, para dar a sus </a:t>
            </a:r>
          </a:p>
          <a:p>
            <a:r>
              <a:rPr lang="es-MX" b="1" dirty="0" smtClean="0"/>
              <a:t>sentidos la perspicacia y finura que son </a:t>
            </a:r>
          </a:p>
          <a:p>
            <a:r>
              <a:rPr lang="es-MX" b="1" dirty="0" smtClean="0"/>
              <a:t>precisas para leer correctamente en el gran</a:t>
            </a:r>
          </a:p>
          <a:p>
            <a:r>
              <a:rPr lang="es-MX" b="1" dirty="0" smtClean="0"/>
              <a:t>libro de la naturaleza.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071538" y="521495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Miguel Francisco Jiménez</a:t>
            </a:r>
            <a:endParaRPr lang="es-MX" b="1" dirty="0"/>
          </a:p>
        </p:txBody>
      </p:sp>
      <p:pic>
        <p:nvPicPr>
          <p:cNvPr id="10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14422"/>
            <a:ext cx="7308449" cy="539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928794" y="571480"/>
            <a:ext cx="302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Nivel plasmático de lípidos</a:t>
            </a:r>
            <a:endParaRPr lang="es-MX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mas\Desktop\Captura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2852"/>
            <a:ext cx="5572164" cy="6565411"/>
          </a:xfrm>
          <a:prstGeom prst="rect">
            <a:avLst/>
          </a:prstGeom>
          <a:noFill/>
        </p:spPr>
      </p:pic>
      <p:pic>
        <p:nvPicPr>
          <p:cNvPr id="3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52"/>
            <a:ext cx="5643602" cy="653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786" y="3786190"/>
            <a:ext cx="4060617" cy="2043115"/>
          </a:xfrm>
          <a:noFill/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5262563" y="2560638"/>
            <a:ext cx="363736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s-ES" altLang="es-MX" b="1"/>
          </a:p>
          <a:p>
            <a:pPr eaLnBrk="1" hangingPunct="1"/>
            <a:endParaRPr lang="es-ES" altLang="es-MX"/>
          </a:p>
        </p:txBody>
      </p:sp>
      <p:pic>
        <p:nvPicPr>
          <p:cNvPr id="4100" name="Picture 6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785786" y="1285860"/>
            <a:ext cx="3918352" cy="1992173"/>
          </a:xfrm>
          <a:noFill/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5072066" y="1214422"/>
            <a:ext cx="3571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endParaRPr lang="es-ES" altLang="es-MX" b="1" dirty="0">
              <a:solidFill>
                <a:srgbClr val="0066FF"/>
              </a:solidFill>
            </a:endParaRPr>
          </a:p>
          <a:p>
            <a:pPr eaLnBrk="1" hangingPunct="1"/>
            <a:endParaRPr lang="es-ES" altLang="es-MX" b="1" dirty="0">
              <a:solidFill>
                <a:srgbClr val="0066FF"/>
              </a:solidFill>
            </a:endParaRPr>
          </a:p>
          <a:p>
            <a:pPr eaLnBrk="1" hangingPunct="1"/>
            <a:r>
              <a:rPr lang="es-ES" altLang="es-MX" b="1" dirty="0" smtClean="0">
                <a:solidFill>
                  <a:srgbClr val="0066FF"/>
                </a:solidFill>
              </a:rPr>
              <a:t>    CETP</a:t>
            </a:r>
            <a:endParaRPr lang="es-ES" altLang="es-MX" b="1" dirty="0">
              <a:solidFill>
                <a:srgbClr val="0066FF"/>
              </a:solidFill>
            </a:endParaRPr>
          </a:p>
          <a:p>
            <a:pPr eaLnBrk="1" hangingPunct="1"/>
            <a:r>
              <a:rPr lang="es-ES" altLang="es-MX" b="1" dirty="0"/>
              <a:t>→ </a:t>
            </a:r>
            <a:r>
              <a:rPr lang="es-ES" altLang="es-MX" b="1" dirty="0" smtClean="0"/>
              <a:t>Se une a lipoproteínas y </a:t>
            </a:r>
            <a:endParaRPr lang="es-ES" altLang="es-MX" b="1" dirty="0"/>
          </a:p>
          <a:p>
            <a:pPr eaLnBrk="1" hangingPunct="1"/>
            <a:r>
              <a:rPr lang="es-ES" altLang="es-MX" b="1" dirty="0"/>
              <a:t> </a:t>
            </a:r>
            <a:r>
              <a:rPr lang="es-ES" altLang="es-MX" b="1" dirty="0" smtClean="0"/>
              <a:t>transfiere </a:t>
            </a:r>
            <a:r>
              <a:rPr lang="es-ES" altLang="es-MX" b="1" dirty="0" err="1" smtClean="0"/>
              <a:t>ésteres</a:t>
            </a:r>
            <a:r>
              <a:rPr lang="es-ES" altLang="es-MX" b="1" dirty="0" smtClean="0"/>
              <a:t> de colesterol</a:t>
            </a:r>
          </a:p>
          <a:p>
            <a:pPr eaLnBrk="1" hangingPunct="1"/>
            <a:r>
              <a:rPr lang="es-ES" altLang="es-MX" b="1" dirty="0" smtClean="0"/>
              <a:t> por triglicéridos.</a:t>
            </a:r>
            <a:endParaRPr lang="es-ES" altLang="es-MX" b="1" dirty="0"/>
          </a:p>
          <a:p>
            <a:pPr eaLnBrk="1" hangingPunct="1"/>
            <a:endParaRPr lang="es-ES" altLang="es-MX" dirty="0"/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5355432" y="4143379"/>
            <a:ext cx="94178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s-MX" altLang="es-MX" b="1" dirty="0" smtClean="0">
                <a:solidFill>
                  <a:srgbClr val="1788F9"/>
                </a:solidFill>
              </a:rPr>
              <a:t>  CETPI</a:t>
            </a:r>
            <a:endParaRPr lang="es-MX" altLang="es-MX" b="1" dirty="0">
              <a:solidFill>
                <a:srgbClr val="1788F9"/>
              </a:solidFill>
            </a:endParaRPr>
          </a:p>
          <a:p>
            <a:pPr eaLnBrk="1" hangingPunct="1"/>
            <a:endParaRPr lang="es-MX" altLang="es-MX" b="1" dirty="0">
              <a:solidFill>
                <a:srgbClr val="1788F9"/>
              </a:solidFill>
            </a:endParaRPr>
          </a:p>
          <a:p>
            <a:pPr eaLnBrk="1" hangingPunct="1"/>
            <a:endParaRPr lang="es-ES" altLang="es-MX" b="1" dirty="0">
              <a:solidFill>
                <a:srgbClr val="1788F9"/>
              </a:solidFill>
            </a:endParaRPr>
          </a:p>
        </p:txBody>
      </p:sp>
      <p:sp>
        <p:nvSpPr>
          <p:cNvPr id="4103" name="Text Box 13"/>
          <p:cNvSpPr txBox="1">
            <a:spLocks noChangeArrowheads="1"/>
          </p:cNvSpPr>
          <p:nvPr/>
        </p:nvSpPr>
        <p:spPr bwMode="auto">
          <a:xfrm>
            <a:off x="5355431" y="49482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s-ES" altLang="es-MX"/>
          </a:p>
        </p:txBody>
      </p:sp>
      <p:sp>
        <p:nvSpPr>
          <p:cNvPr id="4104" name="Text Box 16"/>
          <p:cNvSpPr txBox="1">
            <a:spLocks noChangeArrowheads="1"/>
          </p:cNvSpPr>
          <p:nvPr/>
        </p:nvSpPr>
        <p:spPr bwMode="auto">
          <a:xfrm>
            <a:off x="5214942" y="4429132"/>
            <a:ext cx="3695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s-ES" altLang="es-MX" b="1" dirty="0" smtClean="0"/>
              <a:t>→ Pierde la habilidad de unirse a    lipoproteínas y adquiere la función de unirse a bacterias </a:t>
            </a:r>
            <a:r>
              <a:rPr lang="es-ES" altLang="es-MX" b="1" dirty="0" err="1" smtClean="0"/>
              <a:t>Gram</a:t>
            </a:r>
            <a:r>
              <a:rPr lang="es-ES" altLang="es-MX" b="1" dirty="0" smtClean="0"/>
              <a:t> negativas</a:t>
            </a:r>
            <a:endParaRPr lang="es-ES" altLang="es-MX" b="1" dirty="0"/>
          </a:p>
        </p:txBody>
      </p:sp>
      <p:pic>
        <p:nvPicPr>
          <p:cNvPr id="9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317206" y="-160338"/>
            <a:ext cx="4198144" cy="1851026"/>
          </a:xfrm>
        </p:spPr>
        <p:txBody>
          <a:bodyPr/>
          <a:lstStyle/>
          <a:p>
            <a:pPr eaLnBrk="1" hangingPunct="1"/>
            <a:endParaRPr lang="es-ES" altLang="es-MX" sz="1800" b="1" dirty="0" smtClean="0">
              <a:latin typeface="Arial" pitchFamily="34" charset="0"/>
            </a:endParaRPr>
          </a:p>
        </p:txBody>
      </p:sp>
      <p:sp>
        <p:nvSpPr>
          <p:cNvPr id="5123" name="Rectangl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MX" smtClean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119563" y="3448051"/>
            <a:ext cx="18454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s-ES" altLang="es-MX"/>
          </a:p>
        </p:txBody>
      </p:sp>
      <p:sp>
        <p:nvSpPr>
          <p:cNvPr id="5125" name="AutoShape 5"/>
          <p:cNvSpPr>
            <a:spLocks noChangeAspect="1" noChangeArrowheads="1"/>
          </p:cNvSpPr>
          <p:nvPr/>
        </p:nvSpPr>
        <p:spPr bwMode="auto">
          <a:xfrm>
            <a:off x="467916" y="162877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es-ES" altLang="es-MX" sz="2800">
              <a:latin typeface="Calibri" pitchFamily="34" charset="0"/>
            </a:endParaRPr>
          </a:p>
        </p:txBody>
      </p:sp>
      <p:pic>
        <p:nvPicPr>
          <p:cNvPr id="51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19749" t="31555" r="35126" b="33333"/>
          <a:stretch>
            <a:fillRect/>
          </a:stretch>
        </p:blipFill>
        <p:spPr bwMode="auto">
          <a:xfrm>
            <a:off x="1571604" y="1341439"/>
            <a:ext cx="650085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2643174" y="4643446"/>
            <a:ext cx="4813697" cy="1081088"/>
            <a:chOff x="2207399" y="5589240"/>
            <a:chExt cx="5316929" cy="1080655"/>
          </a:xfrm>
        </p:grpSpPr>
        <p:pic>
          <p:nvPicPr>
            <p:cNvPr id="5129" name="icture 4"/>
            <p:cNvPicPr>
              <a:picLocks noChangeAspect="1" noChangeArrowheads="1"/>
            </p:cNvPicPr>
            <p:nvPr/>
          </p:nvPicPr>
          <p:blipFill>
            <a:blip r:embed="rId4"/>
            <a:srcRect l="12758" t="55667" r="40108" b="27309"/>
            <a:stretch>
              <a:fillRect/>
            </a:stretch>
          </p:blipFill>
          <p:spPr bwMode="auto">
            <a:xfrm>
              <a:off x="2207399" y="5589240"/>
              <a:ext cx="5316929" cy="1080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20 Elipse"/>
            <p:cNvSpPr/>
            <p:nvPr/>
          </p:nvSpPr>
          <p:spPr>
            <a:xfrm>
              <a:off x="5182144" y="6236681"/>
              <a:ext cx="181483" cy="217401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22" name="21 Elipse"/>
            <p:cNvSpPr/>
            <p:nvPr/>
          </p:nvSpPr>
          <p:spPr>
            <a:xfrm>
              <a:off x="5900185" y="6236681"/>
              <a:ext cx="184113" cy="217401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19" name="18 Elipse"/>
            <p:cNvSpPr/>
            <p:nvPr/>
          </p:nvSpPr>
          <p:spPr>
            <a:xfrm>
              <a:off x="4468048" y="6236681"/>
              <a:ext cx="181483" cy="217401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</p:grp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1928794" y="295275"/>
            <a:ext cx="4214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s-MX" altLang="es-MX" b="1" dirty="0" smtClean="0"/>
              <a:t>Dinámica molecular predictiva de CETPI</a:t>
            </a:r>
            <a:endParaRPr lang="es-ES" altLang="es-MX" b="1" dirty="0"/>
          </a:p>
        </p:txBody>
      </p:sp>
      <p:pic>
        <p:nvPicPr>
          <p:cNvPr id="13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2214554"/>
            <a:ext cx="3786214" cy="323774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500166" y="1357298"/>
            <a:ext cx="634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Protocolo de administración de endotoxina (LPS) y péptido VSAK</a:t>
            </a:r>
            <a:endParaRPr lang="es-MX" b="1" dirty="0"/>
          </a:p>
        </p:txBody>
      </p:sp>
      <p:pic>
        <p:nvPicPr>
          <p:cNvPr id="6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Figure 9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428868"/>
            <a:ext cx="7262813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643043" y="1000108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Péptido VSAK bloquea la acción de la endotoxina (LPS) en un modelo experimental de choque séptico</a:t>
            </a:r>
            <a:endParaRPr lang="es-MX" b="1" dirty="0"/>
          </a:p>
        </p:txBody>
      </p:sp>
      <p:pic>
        <p:nvPicPr>
          <p:cNvPr id="7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1442" name="AutoShape 2" descr="https://correo.ifc.unam.mx/service/home/~/MicroPET.jpg?auth=co&amp;loc=en_US&amp;id=306849&amp;part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1443" name="Picture 3" descr="C:\Users\jmas\Documents\MicroP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928802"/>
            <a:ext cx="5857916" cy="4393437"/>
          </a:xfrm>
          <a:prstGeom prst="rect">
            <a:avLst/>
          </a:prstGeom>
          <a:noFill/>
        </p:spPr>
      </p:pic>
      <p:pic>
        <p:nvPicPr>
          <p:cNvPr id="6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143108" y="1142984"/>
            <a:ext cx="508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Unidad de Micro-PET. Facultad de Medicina. UNAM</a:t>
            </a:r>
            <a:endParaRPr lang="es-MX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jmas\Documents\Conejo 10 Contro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2910752" cy="2406065"/>
          </a:xfrm>
          <a:prstGeom prst="rect">
            <a:avLst/>
          </a:prstGeom>
          <a:noFill/>
        </p:spPr>
      </p:pic>
      <p:pic>
        <p:nvPicPr>
          <p:cNvPr id="7171" name="Picture 3" descr="C:\Users\jmas\Documents\Conejo 11 VSAK-LP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929066"/>
            <a:ext cx="2907077" cy="2395169"/>
          </a:xfrm>
          <a:prstGeom prst="rect">
            <a:avLst/>
          </a:prstGeom>
          <a:noFill/>
        </p:spPr>
      </p:pic>
      <p:pic>
        <p:nvPicPr>
          <p:cNvPr id="7172" name="Picture 4" descr="C:\Users\jmas\Documents\Conejo 12 LP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000108"/>
            <a:ext cx="2947471" cy="2428868"/>
          </a:xfrm>
          <a:prstGeom prst="rect">
            <a:avLst/>
          </a:prstGeom>
          <a:noFill/>
        </p:spPr>
      </p:pic>
      <p:pic>
        <p:nvPicPr>
          <p:cNvPr id="8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571736" y="428604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Tomografía de Emisión de Positrones (PET)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714480" y="3429000"/>
            <a:ext cx="80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Control</a:t>
            </a:r>
            <a:endParaRPr lang="es-MX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000628" y="335756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+ Endotoxina (LPS)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072066" y="6286520"/>
            <a:ext cx="277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+ Endotoxina (LPS) + VSAK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Cronología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Descubrimiento</a:t>
            </a:r>
            <a:r>
              <a:rPr lang="en-US" sz="2400" b="1" dirty="0" smtClean="0"/>
              <a:t> en </a:t>
            </a:r>
            <a:r>
              <a:rPr lang="en-US" sz="2400" b="1" dirty="0" err="1" smtClean="0"/>
              <a:t>Biomedicina</a:t>
            </a:r>
            <a:endParaRPr lang="en-GB" sz="2400" b="1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8100" y="3067050"/>
            <a:ext cx="9006254" cy="1689100"/>
            <a:chOff x="44" y="1779"/>
            <a:chExt cx="6229" cy="1064"/>
          </a:xfrm>
        </p:grpSpPr>
        <p:sp>
          <p:nvSpPr>
            <p:cNvPr id="43011" name="Arc 3"/>
            <p:cNvSpPr>
              <a:spLocks/>
            </p:cNvSpPr>
            <p:nvPr/>
          </p:nvSpPr>
          <p:spPr bwMode="auto">
            <a:xfrm flipV="1">
              <a:off x="44" y="2571"/>
              <a:ext cx="937" cy="272"/>
            </a:xfrm>
            <a:custGeom>
              <a:avLst/>
              <a:gdLst>
                <a:gd name="G0" fmla="+- 20127 0 0"/>
                <a:gd name="G1" fmla="+- 0 0 0"/>
                <a:gd name="G2" fmla="+- 21600 0 0"/>
                <a:gd name="T0" fmla="*/ 40709 w 40709"/>
                <a:gd name="T1" fmla="*/ 6554 h 21600"/>
                <a:gd name="T2" fmla="*/ 0 w 40709"/>
                <a:gd name="T3" fmla="*/ 7841 h 21600"/>
                <a:gd name="T4" fmla="*/ 20127 w 4070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709" h="21600" fill="none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</a:path>
                <a:path w="40709" h="21600" stroke="0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  <a:lnTo>
                    <a:pt x="20127" y="0"/>
                  </a:lnTo>
                  <a:close/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3024" name="Arc 16"/>
            <p:cNvSpPr>
              <a:spLocks/>
            </p:cNvSpPr>
            <p:nvPr/>
          </p:nvSpPr>
          <p:spPr bwMode="auto">
            <a:xfrm flipV="1">
              <a:off x="926" y="2439"/>
              <a:ext cx="937" cy="272"/>
            </a:xfrm>
            <a:custGeom>
              <a:avLst/>
              <a:gdLst>
                <a:gd name="G0" fmla="+- 20127 0 0"/>
                <a:gd name="G1" fmla="+- 0 0 0"/>
                <a:gd name="G2" fmla="+- 21600 0 0"/>
                <a:gd name="T0" fmla="*/ 40709 w 40709"/>
                <a:gd name="T1" fmla="*/ 6554 h 21600"/>
                <a:gd name="T2" fmla="*/ 0 w 40709"/>
                <a:gd name="T3" fmla="*/ 7841 h 21600"/>
                <a:gd name="T4" fmla="*/ 20127 w 4070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709" h="21600" fill="none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</a:path>
                <a:path w="40709" h="21600" stroke="0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  <a:lnTo>
                    <a:pt x="20127" y="0"/>
                  </a:lnTo>
                  <a:close/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3025" name="Arc 17"/>
            <p:cNvSpPr>
              <a:spLocks/>
            </p:cNvSpPr>
            <p:nvPr/>
          </p:nvSpPr>
          <p:spPr bwMode="auto">
            <a:xfrm flipV="1">
              <a:off x="1808" y="2307"/>
              <a:ext cx="937" cy="272"/>
            </a:xfrm>
            <a:custGeom>
              <a:avLst/>
              <a:gdLst>
                <a:gd name="G0" fmla="+- 20127 0 0"/>
                <a:gd name="G1" fmla="+- 0 0 0"/>
                <a:gd name="G2" fmla="+- 21600 0 0"/>
                <a:gd name="T0" fmla="*/ 40709 w 40709"/>
                <a:gd name="T1" fmla="*/ 6554 h 21600"/>
                <a:gd name="T2" fmla="*/ 0 w 40709"/>
                <a:gd name="T3" fmla="*/ 7841 h 21600"/>
                <a:gd name="T4" fmla="*/ 20127 w 4070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709" h="21600" fill="none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</a:path>
                <a:path w="40709" h="21600" stroke="0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  <a:lnTo>
                    <a:pt x="20127" y="0"/>
                  </a:lnTo>
                  <a:close/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3026" name="Arc 18"/>
            <p:cNvSpPr>
              <a:spLocks/>
            </p:cNvSpPr>
            <p:nvPr/>
          </p:nvSpPr>
          <p:spPr bwMode="auto">
            <a:xfrm flipV="1">
              <a:off x="2690" y="2175"/>
              <a:ext cx="937" cy="272"/>
            </a:xfrm>
            <a:custGeom>
              <a:avLst/>
              <a:gdLst>
                <a:gd name="G0" fmla="+- 20127 0 0"/>
                <a:gd name="G1" fmla="+- 0 0 0"/>
                <a:gd name="G2" fmla="+- 21600 0 0"/>
                <a:gd name="T0" fmla="*/ 40709 w 40709"/>
                <a:gd name="T1" fmla="*/ 6554 h 21600"/>
                <a:gd name="T2" fmla="*/ 0 w 40709"/>
                <a:gd name="T3" fmla="*/ 7841 h 21600"/>
                <a:gd name="T4" fmla="*/ 20127 w 4070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709" h="21600" fill="none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</a:path>
                <a:path w="40709" h="21600" stroke="0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  <a:lnTo>
                    <a:pt x="20127" y="0"/>
                  </a:lnTo>
                  <a:close/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3027" name="Arc 19"/>
            <p:cNvSpPr>
              <a:spLocks/>
            </p:cNvSpPr>
            <p:nvPr/>
          </p:nvSpPr>
          <p:spPr bwMode="auto">
            <a:xfrm flipV="1">
              <a:off x="3572" y="2043"/>
              <a:ext cx="937" cy="272"/>
            </a:xfrm>
            <a:custGeom>
              <a:avLst/>
              <a:gdLst>
                <a:gd name="G0" fmla="+- 20127 0 0"/>
                <a:gd name="G1" fmla="+- 0 0 0"/>
                <a:gd name="G2" fmla="+- 21600 0 0"/>
                <a:gd name="T0" fmla="*/ 40709 w 40709"/>
                <a:gd name="T1" fmla="*/ 6554 h 21600"/>
                <a:gd name="T2" fmla="*/ 0 w 40709"/>
                <a:gd name="T3" fmla="*/ 7841 h 21600"/>
                <a:gd name="T4" fmla="*/ 20127 w 4070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709" h="21600" fill="none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</a:path>
                <a:path w="40709" h="21600" stroke="0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  <a:lnTo>
                    <a:pt x="20127" y="0"/>
                  </a:lnTo>
                  <a:close/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3028" name="Arc 20"/>
            <p:cNvSpPr>
              <a:spLocks/>
            </p:cNvSpPr>
            <p:nvPr/>
          </p:nvSpPr>
          <p:spPr bwMode="auto">
            <a:xfrm flipV="1">
              <a:off x="4454" y="1911"/>
              <a:ext cx="937" cy="272"/>
            </a:xfrm>
            <a:custGeom>
              <a:avLst/>
              <a:gdLst>
                <a:gd name="G0" fmla="+- 20127 0 0"/>
                <a:gd name="G1" fmla="+- 0 0 0"/>
                <a:gd name="G2" fmla="+- 21600 0 0"/>
                <a:gd name="T0" fmla="*/ 40709 w 40709"/>
                <a:gd name="T1" fmla="*/ 6554 h 21600"/>
                <a:gd name="T2" fmla="*/ 0 w 40709"/>
                <a:gd name="T3" fmla="*/ 7841 h 21600"/>
                <a:gd name="T4" fmla="*/ 20127 w 4070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709" h="21600" fill="none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</a:path>
                <a:path w="40709" h="21600" stroke="0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  <a:lnTo>
                    <a:pt x="20127" y="0"/>
                  </a:lnTo>
                  <a:close/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3029" name="Arc 21"/>
            <p:cNvSpPr>
              <a:spLocks/>
            </p:cNvSpPr>
            <p:nvPr/>
          </p:nvSpPr>
          <p:spPr bwMode="auto">
            <a:xfrm flipV="1">
              <a:off x="5336" y="1779"/>
              <a:ext cx="937" cy="272"/>
            </a:xfrm>
            <a:custGeom>
              <a:avLst/>
              <a:gdLst>
                <a:gd name="G0" fmla="+- 20127 0 0"/>
                <a:gd name="G1" fmla="+- 0 0 0"/>
                <a:gd name="G2" fmla="+- 21600 0 0"/>
                <a:gd name="T0" fmla="*/ 40709 w 40709"/>
                <a:gd name="T1" fmla="*/ 6554 h 21600"/>
                <a:gd name="T2" fmla="*/ 0 w 40709"/>
                <a:gd name="T3" fmla="*/ 7841 h 21600"/>
                <a:gd name="T4" fmla="*/ 20127 w 4070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709" h="21600" fill="none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</a:path>
                <a:path w="40709" h="21600" stroke="0" extrusionOk="0">
                  <a:moveTo>
                    <a:pt x="40708" y="6553"/>
                  </a:moveTo>
                  <a:cubicBezTo>
                    <a:pt x="37855" y="15515"/>
                    <a:pt x="29531" y="21599"/>
                    <a:pt x="20127" y="21600"/>
                  </a:cubicBezTo>
                  <a:cubicBezTo>
                    <a:pt x="11223" y="21600"/>
                    <a:pt x="3232" y="16136"/>
                    <a:pt x="0" y="7840"/>
                  </a:cubicBezTo>
                  <a:lnTo>
                    <a:pt x="20127" y="0"/>
                  </a:lnTo>
                  <a:close/>
                </a:path>
              </a:pathLst>
            </a:custGeom>
            <a:noFill/>
            <a:ln w="57150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0" y="161766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900CC"/>
                </a:solidFill>
              </a:rPr>
              <a:t>Fuentes/</a:t>
            </a:r>
            <a:r>
              <a:rPr lang="en-US" sz="2000" b="1" dirty="0" err="1" smtClean="0">
                <a:solidFill>
                  <a:srgbClr val="9900CC"/>
                </a:solidFill>
              </a:rPr>
              <a:t>Innovaciones</a:t>
            </a:r>
            <a:endParaRPr lang="en-GB" sz="2000" b="1" dirty="0">
              <a:solidFill>
                <a:srgbClr val="9900CC"/>
              </a:solidFill>
            </a:endParaRP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26378" y="2143116"/>
            <a:ext cx="3188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productos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naturales</a:t>
            </a:r>
            <a:r>
              <a:rPr lang="en-US" b="1" dirty="0" smtClean="0">
                <a:latin typeface="Arial Narrow" pitchFamily="34" charset="0"/>
              </a:rPr>
              <a:t> y </a:t>
            </a:r>
            <a:r>
              <a:rPr lang="en-US" b="1" dirty="0" err="1" smtClean="0">
                <a:latin typeface="Arial Narrow" pitchFamily="34" charset="0"/>
              </a:rPr>
              <a:t>derivados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3232639" y="2009775"/>
            <a:ext cx="1207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receptores</a:t>
            </a:r>
            <a:r>
              <a:rPr lang="en-US" b="1" dirty="0" smtClean="0">
                <a:latin typeface="Arial Narrow" pitchFamily="34" charset="0"/>
              </a:rPr>
              <a:t> 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507523" y="2009775"/>
            <a:ext cx="933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enzimas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41" name="Text Box 33"/>
          <p:cNvSpPr txBox="1">
            <a:spLocks noChangeArrowheads="1"/>
          </p:cNvSpPr>
          <p:nvPr/>
        </p:nvSpPr>
        <p:spPr bwMode="auto">
          <a:xfrm>
            <a:off x="5719397" y="2009776"/>
            <a:ext cx="16386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ingeniería</a:t>
            </a:r>
            <a:endParaRPr lang="en-US" b="1" dirty="0" smtClean="0">
              <a:latin typeface="Arial Narrow" pitchFamily="34" charset="0"/>
            </a:endParaRPr>
          </a:p>
          <a:p>
            <a:pPr algn="ctr"/>
            <a:r>
              <a:rPr lang="en-US" b="1" dirty="0" err="1" smtClean="0">
                <a:latin typeface="Arial Narrow" pitchFamily="34" charset="0"/>
              </a:rPr>
              <a:t>genética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43042" name="Text Box 34"/>
          <p:cNvSpPr txBox="1">
            <a:spLocks noChangeArrowheads="1"/>
          </p:cNvSpPr>
          <p:nvPr/>
        </p:nvSpPr>
        <p:spPr bwMode="auto">
          <a:xfrm>
            <a:off x="7000892" y="1924051"/>
            <a:ext cx="2488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biología</a:t>
            </a:r>
            <a:r>
              <a:rPr lang="en-US" b="1" dirty="0" smtClean="0">
                <a:latin typeface="Arial Narrow" pitchFamily="34" charset="0"/>
              </a:rPr>
              <a:t> molecular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>
            <a:off x="1500166" y="2428868"/>
            <a:ext cx="0" cy="1674812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3046" name="Line 38"/>
          <p:cNvSpPr>
            <a:spLocks noChangeShapeType="1"/>
          </p:cNvSpPr>
          <p:nvPr/>
        </p:nvSpPr>
        <p:spPr bwMode="auto">
          <a:xfrm>
            <a:off x="3629758" y="2565401"/>
            <a:ext cx="0" cy="1298575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3047" name="Line 39"/>
          <p:cNvSpPr>
            <a:spLocks noChangeShapeType="1"/>
          </p:cNvSpPr>
          <p:nvPr/>
        </p:nvSpPr>
        <p:spPr bwMode="auto">
          <a:xfrm>
            <a:off x="4922227" y="2565401"/>
            <a:ext cx="0" cy="1095375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3048" name="Line 40"/>
          <p:cNvSpPr>
            <a:spLocks noChangeShapeType="1"/>
          </p:cNvSpPr>
          <p:nvPr/>
        </p:nvSpPr>
        <p:spPr bwMode="auto">
          <a:xfrm>
            <a:off x="6429388" y="2571744"/>
            <a:ext cx="0" cy="8778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3049" name="Line 41"/>
          <p:cNvSpPr>
            <a:spLocks noChangeShapeType="1"/>
          </p:cNvSpPr>
          <p:nvPr/>
        </p:nvSpPr>
        <p:spPr bwMode="auto">
          <a:xfrm>
            <a:off x="8143900" y="2357430"/>
            <a:ext cx="0" cy="5730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1" y="4527551"/>
            <a:ext cx="1459054" cy="79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 err="1" smtClean="0">
                <a:latin typeface="Arial Narrow" pitchFamily="34" charset="0"/>
              </a:rPr>
              <a:t>insulina</a:t>
            </a:r>
            <a:r>
              <a:rPr lang="en-US" b="1" dirty="0" smtClean="0">
                <a:latin typeface="Arial Narrow" pitchFamily="34" charset="0"/>
              </a:rPr>
              <a:t>,</a:t>
            </a:r>
            <a:endParaRPr lang="en-US" b="1" dirty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b="1" dirty="0" err="1" smtClean="0">
                <a:latin typeface="Arial Narrow" pitchFamily="34" charset="0"/>
              </a:rPr>
              <a:t>sulfonamidas</a:t>
            </a:r>
            <a:r>
              <a:rPr lang="en-US" b="1" dirty="0" smtClean="0">
                <a:latin typeface="Arial Narrow" pitchFamily="34" charset="0"/>
              </a:rPr>
              <a:t>,</a:t>
            </a:r>
            <a:endParaRPr lang="en-US" b="1" dirty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b="1" dirty="0" err="1" smtClean="0">
                <a:latin typeface="Arial Narrow" pitchFamily="34" charset="0"/>
              </a:rPr>
              <a:t>penicilina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1378926" y="4357694"/>
            <a:ext cx="1835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psicotrópicos</a:t>
            </a:r>
            <a:r>
              <a:rPr lang="en-US" b="1" dirty="0" smtClean="0">
                <a:latin typeface="Arial Narrow" pitchFamily="34" charset="0"/>
              </a:rPr>
              <a:t>,</a:t>
            </a:r>
          </a:p>
          <a:p>
            <a:pPr algn="ctr"/>
            <a:r>
              <a:rPr lang="es-MX" b="1" dirty="0" err="1" smtClean="0">
                <a:latin typeface="Arial Narrow" pitchFamily="34" charset="0"/>
              </a:rPr>
              <a:t>noretisterona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2786051" y="4019550"/>
            <a:ext cx="1028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 Narrow" pitchFamily="34" charset="0"/>
              </a:rPr>
              <a:t>NSAIDS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53" name="Text Box 45"/>
          <p:cNvSpPr txBox="1">
            <a:spLocks noChangeArrowheads="1"/>
          </p:cNvSpPr>
          <p:nvPr/>
        </p:nvSpPr>
        <p:spPr bwMode="auto">
          <a:xfrm>
            <a:off x="3857620" y="3822701"/>
            <a:ext cx="14905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b="1" dirty="0">
              <a:latin typeface="Arial Narrow" pitchFamily="34" charset="0"/>
            </a:endParaRPr>
          </a:p>
          <a:p>
            <a:pPr algn="ctr"/>
            <a:r>
              <a:rPr lang="en-US" b="1" dirty="0" err="1" smtClean="0">
                <a:latin typeface="Arial Narrow" pitchFamily="34" charset="0"/>
              </a:rPr>
              <a:t>bloqueadores</a:t>
            </a:r>
            <a:endParaRPr lang="en-US" b="1" dirty="0" smtClean="0">
              <a:latin typeface="Arial Narrow" pitchFamily="34" charset="0"/>
            </a:endParaRPr>
          </a:p>
          <a:p>
            <a:pPr algn="ctr"/>
            <a:r>
              <a:rPr lang="en-US" b="1" dirty="0" smtClean="0">
                <a:latin typeface="Arial Narrow" pitchFamily="34" charset="0"/>
              </a:rPr>
              <a:t>beta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54" name="Text Box 46"/>
          <p:cNvSpPr txBox="1">
            <a:spLocks noChangeArrowheads="1"/>
          </p:cNvSpPr>
          <p:nvPr/>
        </p:nvSpPr>
        <p:spPr bwMode="auto">
          <a:xfrm>
            <a:off x="5224096" y="3786190"/>
            <a:ext cx="14991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inhibidores</a:t>
            </a:r>
            <a:r>
              <a:rPr lang="en-US" b="1" dirty="0" smtClean="0">
                <a:latin typeface="Arial Narrow" pitchFamily="34" charset="0"/>
              </a:rPr>
              <a:t> ACE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55" name="Text Box 47"/>
          <p:cNvSpPr txBox="1">
            <a:spLocks noChangeArrowheads="1"/>
          </p:cNvSpPr>
          <p:nvPr/>
        </p:nvSpPr>
        <p:spPr bwMode="auto">
          <a:xfrm>
            <a:off x="6286512" y="3414713"/>
            <a:ext cx="16710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drogas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biotec</a:t>
            </a:r>
            <a:r>
              <a:rPr lang="en-US" b="1" dirty="0" smtClean="0">
                <a:latin typeface="Arial Narrow" pitchFamily="34" charset="0"/>
              </a:rPr>
              <a:t>,</a:t>
            </a:r>
          </a:p>
          <a:p>
            <a:pPr algn="ctr"/>
            <a:r>
              <a:rPr lang="en-US" b="1" dirty="0" smtClean="0">
                <a:latin typeface="Arial Narrow" pitchFamily="34" charset="0"/>
              </a:rPr>
              <a:t>anti-</a:t>
            </a:r>
          </a:p>
          <a:p>
            <a:pPr algn="ctr"/>
            <a:r>
              <a:rPr lang="en-US" b="1" dirty="0" err="1" smtClean="0">
                <a:latin typeface="Arial Narrow" pitchFamily="34" charset="0"/>
              </a:rPr>
              <a:t>venenos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7643834" y="3219451"/>
            <a:ext cx="1544195" cy="22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 err="1" smtClean="0">
                <a:latin typeface="Arial Narrow" pitchFamily="34" charset="0"/>
              </a:rPr>
              <a:t>drogas</a:t>
            </a:r>
            <a:r>
              <a:rPr lang="en-US" b="1" dirty="0" smtClean="0">
                <a:latin typeface="Arial Narrow" pitchFamily="34" charset="0"/>
              </a:rPr>
              <a:t> vs. </a:t>
            </a:r>
            <a:r>
              <a:rPr lang="en-US" b="1" dirty="0" err="1" smtClean="0">
                <a:latin typeface="Arial Narrow" pitchFamily="34" charset="0"/>
              </a:rPr>
              <a:t>enfermedad</a:t>
            </a:r>
            <a:r>
              <a:rPr lang="en-US" b="1" dirty="0" smtClean="0">
                <a:latin typeface="Arial Narrow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en-US" b="1" dirty="0" err="1" smtClean="0">
                <a:latin typeface="Arial Narrow" pitchFamily="34" charset="0"/>
              </a:rPr>
              <a:t>crónico</a:t>
            </a:r>
            <a:endParaRPr lang="en-US" b="1" dirty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b="1" dirty="0" err="1" smtClean="0">
                <a:latin typeface="Arial Narrow" pitchFamily="34" charset="0"/>
              </a:rPr>
              <a:t>degenerativa</a:t>
            </a:r>
            <a:r>
              <a:rPr lang="en-US" b="1" dirty="0" smtClean="0">
                <a:latin typeface="Arial Narrow" pitchFamily="34" charset="0"/>
              </a:rPr>
              <a:t> </a:t>
            </a:r>
            <a:endParaRPr lang="en-US" b="1" dirty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b="1" dirty="0" err="1" smtClean="0">
                <a:latin typeface="Arial Narrow" pitchFamily="34" charset="0"/>
              </a:rPr>
              <a:t>asociada</a:t>
            </a:r>
            <a:r>
              <a:rPr lang="en-US" b="1" dirty="0" smtClean="0">
                <a:latin typeface="Arial Narrow" pitchFamily="34" charset="0"/>
              </a:rPr>
              <a:t> a  </a:t>
            </a:r>
            <a:r>
              <a:rPr lang="en-US" b="1" dirty="0" err="1" smtClean="0">
                <a:latin typeface="Arial Narrow" pitchFamily="34" charset="0"/>
              </a:rPr>
              <a:t>envejecimientoe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inflamación</a:t>
            </a:r>
            <a:endParaRPr lang="en-US" b="1" dirty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endParaRPr lang="en-US" b="1" dirty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endParaRPr lang="en-GB" b="1" dirty="0">
              <a:latin typeface="Arial Narrow" pitchFamily="34" charset="0"/>
            </a:endParaRPr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38100" y="5973763"/>
            <a:ext cx="988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tabLst>
                <a:tab pos="952500" algn="l"/>
                <a:tab pos="2279650" algn="l"/>
                <a:tab pos="3333750" algn="l"/>
                <a:tab pos="4098925" algn="l"/>
                <a:tab pos="4949825" algn="l"/>
                <a:tab pos="6480175" algn="l"/>
                <a:tab pos="7721600" algn="l"/>
                <a:tab pos="8385175" algn="l"/>
              </a:tabLst>
            </a:pPr>
            <a:r>
              <a:rPr lang="en-US" b="1" dirty="0">
                <a:solidFill>
                  <a:srgbClr val="0000FF"/>
                </a:solidFill>
              </a:rPr>
              <a:t>1900	</a:t>
            </a:r>
            <a:r>
              <a:rPr lang="en-US" b="1" dirty="0" smtClean="0">
                <a:solidFill>
                  <a:srgbClr val="0000FF"/>
                </a:solidFill>
              </a:rPr>
              <a:t>  1950            1960</a:t>
            </a:r>
            <a:r>
              <a:rPr lang="en-US" b="1" dirty="0">
                <a:solidFill>
                  <a:srgbClr val="0000FF"/>
                </a:solidFill>
              </a:rPr>
              <a:t>	1970	</a:t>
            </a:r>
            <a:r>
              <a:rPr lang="en-US" b="1" dirty="0" smtClean="0">
                <a:solidFill>
                  <a:srgbClr val="0000FF"/>
                </a:solidFill>
              </a:rPr>
              <a:t>       1980</a:t>
            </a:r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          1990</a:t>
            </a:r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2000         2010</a:t>
            </a:r>
            <a:r>
              <a:rPr lang="en-US" b="1" dirty="0">
                <a:solidFill>
                  <a:srgbClr val="0000FF"/>
                </a:solidFill>
              </a:rPr>
              <a:t>	2020	2030</a:t>
            </a:r>
            <a:endParaRPr lang="en-GB" b="1" dirty="0">
              <a:solidFill>
                <a:srgbClr val="0000FF"/>
              </a:solidFill>
            </a:endParaRPr>
          </a:p>
        </p:txBody>
      </p:sp>
      <p:pic>
        <p:nvPicPr>
          <p:cNvPr id="31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6" descr="Resultado de imagen para academia nacional de medicina de méxic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285860"/>
            <a:ext cx="7358114" cy="4883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928694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bandera de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214290"/>
            <a:ext cx="1461111" cy="886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143372" y="621508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Muchas gracias por el honor de su atención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sultado de imagen para banting and b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736"/>
            <a:ext cx="5143536" cy="395416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214546" y="5500702"/>
            <a:ext cx="4157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Frederick </a:t>
            </a:r>
            <a:r>
              <a:rPr lang="es-MX" b="1" dirty="0" err="1" smtClean="0"/>
              <a:t>Banting</a:t>
            </a:r>
            <a:r>
              <a:rPr lang="es-MX" b="1" dirty="0" smtClean="0"/>
              <a:t> and Charles </a:t>
            </a:r>
            <a:r>
              <a:rPr lang="es-MX" b="1" dirty="0" err="1" smtClean="0"/>
              <a:t>Best</a:t>
            </a:r>
            <a:r>
              <a:rPr lang="es-MX" b="1" dirty="0" smtClean="0"/>
              <a:t> (1921)</a:t>
            </a:r>
          </a:p>
          <a:p>
            <a:endParaRPr lang="es-MX" b="1" dirty="0"/>
          </a:p>
        </p:txBody>
      </p:sp>
      <p:pic>
        <p:nvPicPr>
          <p:cNvPr id="5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357686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5500694" y="6143644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(John James </a:t>
            </a:r>
            <a:r>
              <a:rPr lang="es-MX" dirty="0" err="1" smtClean="0"/>
              <a:t>Macleod</a:t>
            </a:r>
            <a:r>
              <a:rPr lang="es-MX" dirty="0" smtClean="0"/>
              <a:t>)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esultado de imagen para Del descubrimiento en el laboratorio a la innovaciÃ³n en medic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928670"/>
            <a:ext cx="5286375" cy="472440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714480" y="5857892"/>
            <a:ext cx="26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Alexander Fleming (1928)</a:t>
            </a:r>
            <a:endParaRPr lang="es-MX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715008" y="5929330"/>
            <a:ext cx="285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Ernst</a:t>
            </a:r>
            <a:r>
              <a:rPr lang="es-MX" dirty="0" smtClean="0"/>
              <a:t> Boris </a:t>
            </a:r>
            <a:r>
              <a:rPr lang="es-MX" dirty="0" err="1" smtClean="0"/>
              <a:t>Chain</a:t>
            </a:r>
            <a:r>
              <a:rPr lang="es-MX" dirty="0" smtClean="0"/>
              <a:t> y Howard</a:t>
            </a:r>
          </a:p>
          <a:p>
            <a:r>
              <a:rPr lang="es-MX" dirty="0" smtClean="0"/>
              <a:t>Walter </a:t>
            </a:r>
            <a:r>
              <a:rPr lang="es-MX" dirty="0" err="1" smtClean="0"/>
              <a:t>Florey</a:t>
            </a:r>
            <a:endParaRPr lang="es-MX" dirty="0"/>
          </a:p>
        </p:txBody>
      </p:sp>
      <p:pic>
        <p:nvPicPr>
          <p:cNvPr id="6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media4.picsearch.com/is?VFoh72GaehZyuGmh1fEUxi3kfJNfWUS3MkSzWr-pDB8&amp;height=2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643050"/>
            <a:ext cx="3248025" cy="2286001"/>
          </a:xfrm>
          <a:prstGeom prst="rect">
            <a:avLst/>
          </a:prstGeom>
          <a:noFill/>
        </p:spPr>
      </p:pic>
      <p:pic>
        <p:nvPicPr>
          <p:cNvPr id="4" name="Picture 2" descr="Resultado de imagen para history of syntex mex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14422"/>
            <a:ext cx="3960293" cy="246104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072066" y="4214818"/>
            <a:ext cx="407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Luis Ernesto </a:t>
            </a:r>
            <a:r>
              <a:rPr lang="es-MX" b="1" dirty="0" err="1" smtClean="0"/>
              <a:t>Miramontes</a:t>
            </a:r>
            <a:r>
              <a:rPr lang="es-MX" b="1" dirty="0" smtClean="0"/>
              <a:t> Cárdenas                                     (1951)   </a:t>
            </a:r>
            <a:endParaRPr lang="es-MX" b="1" dirty="0"/>
          </a:p>
        </p:txBody>
      </p:sp>
      <p:pic>
        <p:nvPicPr>
          <p:cNvPr id="6" name="Picture 2" descr="Resultado de imagen para history of syntex mexi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857628"/>
            <a:ext cx="3373652" cy="2414571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5143504" y="521495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Carl </a:t>
            </a:r>
            <a:r>
              <a:rPr lang="es-MX" dirty="0" err="1" smtClean="0"/>
              <a:t>Djerassi</a:t>
            </a:r>
            <a:r>
              <a:rPr lang="es-MX" dirty="0" smtClean="0"/>
              <a:t>, George </a:t>
            </a:r>
            <a:r>
              <a:rPr lang="es-MX" dirty="0" err="1" smtClean="0"/>
              <a:t>Rosenkranz</a:t>
            </a:r>
            <a:endParaRPr lang="es-MX" dirty="0"/>
          </a:p>
        </p:txBody>
      </p:sp>
      <p:pic>
        <p:nvPicPr>
          <p:cNvPr id="7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cifunam.fisica.unam.mx/mir/LEMC/Gace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85728"/>
            <a:ext cx="4572032" cy="6314483"/>
          </a:xfrm>
          <a:prstGeom prst="rect">
            <a:avLst/>
          </a:prstGeom>
          <a:noFill/>
        </p:spPr>
      </p:pic>
      <p:pic>
        <p:nvPicPr>
          <p:cNvPr id="3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alejandro alagon manipulando alacr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3252" name="AutoShape 4" descr="alejandro alagon manipulando alacr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3254" name="AutoShape 6" descr="http://www.conacytprensa.mx/images/sociedad/personajes/alejandro-alagon-manipulando-alac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3256" name="AutoShape 8" descr="http://www.conacytprensa.mx/images/sociedad/personajes/alejandro-alagon-manipulando-alac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3257" name="Picture 9" descr="C:\Users\jmas\Documents\alagó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714620"/>
            <a:ext cx="2309810" cy="3464715"/>
          </a:xfrm>
          <a:prstGeom prst="rect">
            <a:avLst/>
          </a:prstGeom>
          <a:noFill/>
        </p:spPr>
      </p:pic>
      <p:pic>
        <p:nvPicPr>
          <p:cNvPr id="7" name="Picture 5" descr="C:\Users\jmas\Documents\Lourival-Possani-Pos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500174"/>
            <a:ext cx="3810000" cy="356235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285852" y="5357826"/>
            <a:ext cx="340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/>
              <a:t>Lourival</a:t>
            </a:r>
            <a:r>
              <a:rPr lang="es-MX" b="1" dirty="0"/>
              <a:t> Domingos </a:t>
            </a:r>
            <a:r>
              <a:rPr lang="es-MX" b="1" dirty="0" err="1"/>
              <a:t>Possani</a:t>
            </a:r>
            <a:r>
              <a:rPr lang="es-MX" b="1" dirty="0"/>
              <a:t> </a:t>
            </a:r>
            <a:r>
              <a:rPr lang="es-MX" b="1" dirty="0" err="1" smtClean="0"/>
              <a:t>Postay</a:t>
            </a:r>
            <a:endParaRPr lang="es-MX" b="1" dirty="0" smtClean="0"/>
          </a:p>
          <a:p>
            <a:r>
              <a:rPr lang="es-MX" b="1" dirty="0" smtClean="0"/>
              <a:t>(2008)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000760" y="1785926"/>
            <a:ext cx="236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Alejandro Alagón Cano</a:t>
            </a:r>
          </a:p>
          <a:p>
            <a:r>
              <a:rPr lang="es-MX" b="1" dirty="0" smtClean="0"/>
              <a:t>(2011)</a:t>
            </a:r>
            <a:endParaRPr lang="es-MX" b="1" dirty="0"/>
          </a:p>
        </p:txBody>
      </p:sp>
      <p:pic>
        <p:nvPicPr>
          <p:cNvPr id="10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865435" y="5132388"/>
            <a:ext cx="0" cy="342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56" name="Line 24"/>
          <p:cNvSpPr>
            <a:spLocks noChangeShapeType="1"/>
          </p:cNvSpPr>
          <p:nvPr/>
        </p:nvSpPr>
        <p:spPr bwMode="auto">
          <a:xfrm>
            <a:off x="5501054" y="5170488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984989" y="428605"/>
            <a:ext cx="4106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/>
              <a:t>Del </a:t>
            </a:r>
            <a:r>
              <a:rPr lang="en-GB" sz="2400" b="1" dirty="0" err="1" smtClean="0"/>
              <a:t>descubrimiento</a:t>
            </a:r>
            <a:r>
              <a:rPr lang="en-GB" sz="2400" b="1" dirty="0" smtClean="0"/>
              <a:t> al </a:t>
            </a:r>
            <a:r>
              <a:rPr lang="en-GB" sz="2400" b="1" dirty="0" err="1" smtClean="0"/>
              <a:t>paciente</a:t>
            </a:r>
            <a:endParaRPr lang="en-GB" sz="2400" b="1" dirty="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 rot="-2711057">
            <a:off x="-216424" y="1819381"/>
            <a:ext cx="2786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</a:t>
            </a:r>
            <a:r>
              <a:rPr lang="en-US" b="1" dirty="0" err="1" smtClean="0">
                <a:latin typeface="Arial Narrow" pitchFamily="34" charset="0"/>
              </a:rPr>
              <a:t>Solicitud</a:t>
            </a:r>
            <a:r>
              <a:rPr lang="en-US" b="1" dirty="0" smtClean="0">
                <a:latin typeface="Arial Narrow" pitchFamily="34" charset="0"/>
              </a:rPr>
              <a:t> de </a:t>
            </a:r>
            <a:r>
              <a:rPr lang="en-US" b="1" dirty="0" err="1" smtClean="0">
                <a:latin typeface="Arial Narrow" pitchFamily="34" charset="0"/>
              </a:rPr>
              <a:t>patente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121628" y="2730500"/>
            <a:ext cx="378069" cy="2770188"/>
          </a:xfrm>
          <a:custGeom>
            <a:avLst/>
            <a:gdLst/>
            <a:ahLst/>
            <a:cxnLst>
              <a:cxn ang="0">
                <a:pos x="0" y="1745"/>
              </a:cxn>
              <a:cxn ang="0">
                <a:pos x="0" y="291"/>
              </a:cxn>
              <a:cxn ang="0">
                <a:pos x="286" y="0"/>
              </a:cxn>
            </a:cxnLst>
            <a:rect l="0" t="0" r="r" b="b"/>
            <a:pathLst>
              <a:path w="286" h="1745">
                <a:moveTo>
                  <a:pt x="0" y="1745"/>
                </a:moveTo>
                <a:lnTo>
                  <a:pt x="0" y="291"/>
                </a:lnTo>
                <a:lnTo>
                  <a:pt x="286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571501" y="2917825"/>
            <a:ext cx="301869" cy="1900238"/>
          </a:xfrm>
          <a:custGeom>
            <a:avLst/>
            <a:gdLst/>
            <a:ahLst/>
            <a:cxnLst>
              <a:cxn ang="0">
                <a:pos x="0" y="1197"/>
              </a:cxn>
              <a:cxn ang="0">
                <a:pos x="0" y="228"/>
              </a:cxn>
              <a:cxn ang="0">
                <a:pos x="228" y="0"/>
              </a:cxn>
            </a:cxnLst>
            <a:rect l="0" t="0" r="r" b="b"/>
            <a:pathLst>
              <a:path w="228" h="1197">
                <a:moveTo>
                  <a:pt x="0" y="1197"/>
                </a:moveTo>
                <a:lnTo>
                  <a:pt x="0" y="228"/>
                </a:lnTo>
                <a:lnTo>
                  <a:pt x="228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1008185" y="3086100"/>
            <a:ext cx="307731" cy="1714500"/>
          </a:xfrm>
          <a:custGeom>
            <a:avLst/>
            <a:gdLst/>
            <a:ahLst/>
            <a:cxnLst>
              <a:cxn ang="0">
                <a:pos x="1" y="1080"/>
              </a:cxn>
              <a:cxn ang="0">
                <a:pos x="0" y="231"/>
              </a:cxn>
              <a:cxn ang="0">
                <a:pos x="233" y="0"/>
              </a:cxn>
            </a:cxnLst>
            <a:rect l="0" t="0" r="r" b="b"/>
            <a:pathLst>
              <a:path w="233" h="1080">
                <a:moveTo>
                  <a:pt x="1" y="1080"/>
                </a:moveTo>
                <a:lnTo>
                  <a:pt x="0" y="231"/>
                </a:lnTo>
                <a:lnTo>
                  <a:pt x="233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2" name="Freeform 10"/>
          <p:cNvSpPr>
            <a:spLocks/>
          </p:cNvSpPr>
          <p:nvPr/>
        </p:nvSpPr>
        <p:spPr bwMode="auto">
          <a:xfrm>
            <a:off x="1459523" y="3219450"/>
            <a:ext cx="259374" cy="1620838"/>
          </a:xfrm>
          <a:custGeom>
            <a:avLst/>
            <a:gdLst/>
            <a:ahLst/>
            <a:cxnLst>
              <a:cxn ang="0">
                <a:pos x="0" y="1021"/>
              </a:cxn>
              <a:cxn ang="0">
                <a:pos x="0" y="198"/>
              </a:cxn>
              <a:cxn ang="0">
                <a:pos x="196" y="0"/>
              </a:cxn>
            </a:cxnLst>
            <a:rect l="0" t="0" r="r" b="b"/>
            <a:pathLst>
              <a:path w="196" h="1021">
                <a:moveTo>
                  <a:pt x="0" y="1021"/>
                </a:moveTo>
                <a:lnTo>
                  <a:pt x="0" y="198"/>
                </a:lnTo>
                <a:lnTo>
                  <a:pt x="196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2206869" y="3213101"/>
            <a:ext cx="265235" cy="1622425"/>
          </a:xfrm>
          <a:custGeom>
            <a:avLst/>
            <a:gdLst/>
            <a:ahLst/>
            <a:cxnLst>
              <a:cxn ang="0">
                <a:pos x="0" y="1022"/>
              </a:cxn>
              <a:cxn ang="0">
                <a:pos x="0" y="199"/>
              </a:cxn>
              <a:cxn ang="0">
                <a:pos x="200" y="0"/>
              </a:cxn>
            </a:cxnLst>
            <a:rect l="0" t="0" r="r" b="b"/>
            <a:pathLst>
              <a:path w="200" h="1022">
                <a:moveTo>
                  <a:pt x="0" y="1022"/>
                </a:moveTo>
                <a:lnTo>
                  <a:pt x="0" y="199"/>
                </a:lnTo>
                <a:lnTo>
                  <a:pt x="200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2713893" y="3338513"/>
            <a:ext cx="279889" cy="1465262"/>
          </a:xfrm>
          <a:custGeom>
            <a:avLst/>
            <a:gdLst/>
            <a:ahLst/>
            <a:cxnLst>
              <a:cxn ang="0">
                <a:pos x="0" y="923"/>
              </a:cxn>
              <a:cxn ang="0">
                <a:pos x="1" y="207"/>
              </a:cxn>
              <a:cxn ang="0">
                <a:pos x="211" y="0"/>
              </a:cxn>
            </a:cxnLst>
            <a:rect l="0" t="0" r="r" b="b"/>
            <a:pathLst>
              <a:path w="211" h="923">
                <a:moveTo>
                  <a:pt x="0" y="923"/>
                </a:moveTo>
                <a:lnTo>
                  <a:pt x="1" y="207"/>
                </a:lnTo>
                <a:lnTo>
                  <a:pt x="211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241431" y="3486150"/>
            <a:ext cx="281354" cy="1303338"/>
          </a:xfrm>
          <a:custGeom>
            <a:avLst/>
            <a:gdLst/>
            <a:ahLst/>
            <a:cxnLst>
              <a:cxn ang="0">
                <a:pos x="0" y="821"/>
              </a:cxn>
              <a:cxn ang="0">
                <a:pos x="2" y="210"/>
              </a:cxn>
              <a:cxn ang="0">
                <a:pos x="213" y="0"/>
              </a:cxn>
            </a:cxnLst>
            <a:rect l="0" t="0" r="r" b="b"/>
            <a:pathLst>
              <a:path w="213" h="821">
                <a:moveTo>
                  <a:pt x="0" y="821"/>
                </a:moveTo>
                <a:lnTo>
                  <a:pt x="2" y="210"/>
                </a:lnTo>
                <a:lnTo>
                  <a:pt x="213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7" name="Freeform 15"/>
          <p:cNvSpPr>
            <a:spLocks/>
          </p:cNvSpPr>
          <p:nvPr/>
        </p:nvSpPr>
        <p:spPr bwMode="auto">
          <a:xfrm>
            <a:off x="4092820" y="3819526"/>
            <a:ext cx="256442" cy="1019175"/>
          </a:xfrm>
          <a:custGeom>
            <a:avLst/>
            <a:gdLst/>
            <a:ahLst/>
            <a:cxnLst>
              <a:cxn ang="0">
                <a:pos x="0" y="642"/>
              </a:cxn>
              <a:cxn ang="0">
                <a:pos x="3" y="192"/>
              </a:cxn>
              <a:cxn ang="0">
                <a:pos x="194" y="0"/>
              </a:cxn>
            </a:cxnLst>
            <a:rect l="0" t="0" r="r" b="b"/>
            <a:pathLst>
              <a:path w="194" h="642">
                <a:moveTo>
                  <a:pt x="0" y="642"/>
                </a:moveTo>
                <a:lnTo>
                  <a:pt x="3" y="192"/>
                </a:lnTo>
                <a:lnTo>
                  <a:pt x="194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8" name="Freeform 16"/>
          <p:cNvSpPr>
            <a:spLocks/>
          </p:cNvSpPr>
          <p:nvPr/>
        </p:nvSpPr>
        <p:spPr bwMode="auto">
          <a:xfrm>
            <a:off x="4514851" y="3976689"/>
            <a:ext cx="254977" cy="841375"/>
          </a:xfrm>
          <a:custGeom>
            <a:avLst/>
            <a:gdLst/>
            <a:ahLst/>
            <a:cxnLst>
              <a:cxn ang="0">
                <a:pos x="0" y="530"/>
              </a:cxn>
              <a:cxn ang="0">
                <a:pos x="1" y="189"/>
              </a:cxn>
              <a:cxn ang="0">
                <a:pos x="192" y="0"/>
              </a:cxn>
            </a:cxnLst>
            <a:rect l="0" t="0" r="r" b="b"/>
            <a:pathLst>
              <a:path w="192" h="530">
                <a:moveTo>
                  <a:pt x="0" y="530"/>
                </a:moveTo>
                <a:lnTo>
                  <a:pt x="1" y="189"/>
                </a:lnTo>
                <a:lnTo>
                  <a:pt x="192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49" name="Freeform 17"/>
          <p:cNvSpPr>
            <a:spLocks/>
          </p:cNvSpPr>
          <p:nvPr/>
        </p:nvSpPr>
        <p:spPr bwMode="auto">
          <a:xfrm>
            <a:off x="4926623" y="4137025"/>
            <a:ext cx="216877" cy="725488"/>
          </a:xfrm>
          <a:custGeom>
            <a:avLst/>
            <a:gdLst/>
            <a:ahLst/>
            <a:cxnLst>
              <a:cxn ang="0">
                <a:pos x="3" y="457"/>
              </a:cxn>
              <a:cxn ang="0">
                <a:pos x="0" y="164"/>
              </a:cxn>
              <a:cxn ang="0">
                <a:pos x="164" y="0"/>
              </a:cxn>
            </a:cxnLst>
            <a:rect l="0" t="0" r="r" b="b"/>
            <a:pathLst>
              <a:path w="164" h="457">
                <a:moveTo>
                  <a:pt x="3" y="457"/>
                </a:moveTo>
                <a:lnTo>
                  <a:pt x="0" y="164"/>
                </a:lnTo>
                <a:lnTo>
                  <a:pt x="164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21627" y="4770439"/>
            <a:ext cx="4829908" cy="422275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CC99FF"/>
              </a:gs>
              <a:gs pos="100000">
                <a:srgbClr val="80008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2000" dirty="0">
              <a:solidFill>
                <a:srgbClr val="66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939813" y="4772025"/>
            <a:ext cx="2851638" cy="419100"/>
          </a:xfrm>
          <a:prstGeom prst="rect">
            <a:avLst/>
          </a:prstGeom>
          <a:gradFill rotWithShape="0">
            <a:gsLst>
              <a:gs pos="0">
                <a:srgbClr val="009999"/>
              </a:gs>
              <a:gs pos="50000">
                <a:srgbClr val="00FF00"/>
              </a:gs>
              <a:gs pos="100000">
                <a:srgbClr val="0099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44055" name="Line 23"/>
          <p:cNvSpPr>
            <a:spLocks noChangeShapeType="1"/>
          </p:cNvSpPr>
          <p:nvPr/>
        </p:nvSpPr>
        <p:spPr bwMode="auto">
          <a:xfrm>
            <a:off x="7322527" y="4775201"/>
            <a:ext cx="0" cy="696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 rot="-2709381">
            <a:off x="273970" y="2241035"/>
            <a:ext cx="2142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  </a:t>
            </a:r>
            <a:r>
              <a:rPr lang="en-US" b="1" dirty="0" err="1" smtClean="0">
                <a:latin typeface="Arial Narrow" pitchFamily="34" charset="0"/>
              </a:rPr>
              <a:t>Toxicidad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aguda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0" name="Text Box 28"/>
          <p:cNvSpPr txBox="1">
            <a:spLocks noChangeArrowheads="1"/>
          </p:cNvSpPr>
          <p:nvPr/>
        </p:nvSpPr>
        <p:spPr bwMode="auto">
          <a:xfrm rot="-2714046">
            <a:off x="866095" y="2400578"/>
            <a:ext cx="17876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</a:t>
            </a:r>
            <a:r>
              <a:rPr lang="en-US" b="1" dirty="0" err="1" smtClean="0">
                <a:latin typeface="Arial Narrow" pitchFamily="34" charset="0"/>
              </a:rPr>
              <a:t>Farmacología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 rot="-2714721">
            <a:off x="1113889" y="2513291"/>
            <a:ext cx="2153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</a:t>
            </a:r>
            <a:r>
              <a:rPr lang="en-US" b="1" dirty="0" err="1" smtClean="0">
                <a:latin typeface="Arial Narrow" pitchFamily="34" charset="0"/>
              </a:rPr>
              <a:t>Toxicidad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crónica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 rot="-2711046">
            <a:off x="2356833" y="2402959"/>
            <a:ext cx="13676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 Narrow" pitchFamily="34" charset="0"/>
              </a:rPr>
              <a:t>Fase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clínica</a:t>
            </a:r>
            <a:r>
              <a:rPr lang="en-US" b="1" dirty="0" smtClean="0">
                <a:latin typeface="Arial Narrow" pitchFamily="34" charset="0"/>
              </a:rPr>
              <a:t> I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 rot="-2721059">
            <a:off x="2034539" y="2889528"/>
            <a:ext cx="2372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           </a:t>
            </a:r>
            <a:r>
              <a:rPr lang="en-US" b="1" dirty="0" err="1" smtClean="0">
                <a:latin typeface="Arial Narrow" pitchFamily="34" charset="0"/>
              </a:rPr>
              <a:t>Fase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clínica</a:t>
            </a:r>
            <a:r>
              <a:rPr lang="en-US" b="1" dirty="0" smtClean="0">
                <a:latin typeface="Arial Narrow" pitchFamily="34" charset="0"/>
              </a:rPr>
              <a:t> II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 rot="-2717872">
            <a:off x="2526762" y="3001447"/>
            <a:ext cx="2478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            </a:t>
            </a:r>
            <a:r>
              <a:rPr lang="en-US" b="1" dirty="0" err="1" smtClean="0">
                <a:latin typeface="Arial Narrow" pitchFamily="34" charset="0"/>
              </a:rPr>
              <a:t>Fase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clínica</a:t>
            </a:r>
            <a:r>
              <a:rPr lang="en-US" b="1" dirty="0" smtClean="0">
                <a:latin typeface="Arial Narrow" pitchFamily="34" charset="0"/>
              </a:rPr>
              <a:t> III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 rot="-2707634">
            <a:off x="3268180" y="2217007"/>
            <a:ext cx="3839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 </a:t>
            </a:r>
            <a:r>
              <a:rPr lang="en-US" b="1" dirty="0" err="1" smtClean="0">
                <a:latin typeface="Arial Narrow" pitchFamily="34" charset="0"/>
              </a:rPr>
              <a:t>Registro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 rot="-2734473">
            <a:off x="3829636" y="3461822"/>
            <a:ext cx="1399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     </a:t>
            </a:r>
            <a:r>
              <a:rPr lang="en-US" b="1" dirty="0" err="1" smtClean="0">
                <a:latin typeface="Arial Narrow" pitchFamily="34" charset="0"/>
              </a:rPr>
              <a:t>Precio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7" name="Text Box 35"/>
          <p:cNvSpPr txBox="1">
            <a:spLocks noChangeArrowheads="1"/>
          </p:cNvSpPr>
          <p:nvPr/>
        </p:nvSpPr>
        <p:spPr bwMode="auto">
          <a:xfrm rot="-2714721">
            <a:off x="4766554" y="3300691"/>
            <a:ext cx="909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 Narrow" pitchFamily="34" charset="0"/>
              </a:rPr>
              <a:t>Retorno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 rot="-2710269">
            <a:off x="4508243" y="3373716"/>
            <a:ext cx="2369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          </a:t>
            </a:r>
            <a:r>
              <a:rPr lang="en-US" b="1" dirty="0" err="1" smtClean="0">
                <a:latin typeface="Arial Narrow" pitchFamily="34" charset="0"/>
              </a:rPr>
              <a:t>Farmacovigilancia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23446" y="5451476"/>
            <a:ext cx="89274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tabLst>
                <a:tab pos="1524000" algn="l"/>
                <a:tab pos="1816100" algn="l"/>
                <a:tab pos="3530600" algn="l"/>
                <a:tab pos="5435600" algn="l"/>
                <a:tab pos="7429500" algn="l"/>
              </a:tabLst>
            </a:pPr>
            <a:r>
              <a:rPr lang="en-US" b="1" dirty="0">
                <a:latin typeface="Arial Narrow" pitchFamily="34" charset="0"/>
              </a:rPr>
              <a:t>0	</a:t>
            </a:r>
            <a:r>
              <a:rPr lang="en-US" b="1" dirty="0" smtClean="0">
                <a:latin typeface="Arial Narrow" pitchFamily="34" charset="0"/>
              </a:rPr>
              <a:t>5 </a:t>
            </a:r>
            <a:r>
              <a:rPr lang="en-US" b="1" dirty="0" err="1" smtClean="0">
                <a:latin typeface="Arial Narrow" pitchFamily="34" charset="0"/>
              </a:rPr>
              <a:t>años</a:t>
            </a:r>
            <a:r>
              <a:rPr lang="en-US" b="1" dirty="0">
                <a:latin typeface="Arial Narrow" pitchFamily="34" charset="0"/>
              </a:rPr>
              <a:t>	10 </a:t>
            </a:r>
            <a:r>
              <a:rPr lang="en-US" b="1" dirty="0" err="1" smtClean="0">
                <a:latin typeface="Arial Narrow" pitchFamily="34" charset="0"/>
              </a:rPr>
              <a:t>años</a:t>
            </a:r>
            <a:r>
              <a:rPr lang="en-US" b="1" dirty="0">
                <a:latin typeface="Arial Narrow" pitchFamily="34" charset="0"/>
              </a:rPr>
              <a:t>	15 </a:t>
            </a:r>
            <a:r>
              <a:rPr lang="en-US" b="1" dirty="0" err="1" smtClean="0">
                <a:latin typeface="Arial Narrow" pitchFamily="34" charset="0"/>
              </a:rPr>
              <a:t>años</a:t>
            </a:r>
            <a:r>
              <a:rPr lang="en-US" b="1" dirty="0">
                <a:latin typeface="Arial Narrow" pitchFamily="34" charset="0"/>
              </a:rPr>
              <a:t>	20 </a:t>
            </a:r>
            <a:r>
              <a:rPr lang="en-US" b="1" dirty="0" err="1" smtClean="0">
                <a:latin typeface="Arial Narrow" pitchFamily="34" charset="0"/>
              </a:rPr>
              <a:t>años</a:t>
            </a:r>
            <a:endParaRPr lang="en-US" b="1" dirty="0">
              <a:latin typeface="Arial Narrow" pitchFamily="34" charset="0"/>
            </a:endParaRPr>
          </a:p>
          <a:p>
            <a:pPr>
              <a:tabLst>
                <a:tab pos="1524000" algn="l"/>
                <a:tab pos="1816100" algn="l"/>
                <a:tab pos="3530600" algn="l"/>
                <a:tab pos="5435600" algn="l"/>
                <a:tab pos="7429500" algn="l"/>
              </a:tabLst>
            </a:pPr>
            <a:r>
              <a:rPr lang="en-US" b="1" dirty="0">
                <a:latin typeface="Arial Narrow" pitchFamily="34" charset="0"/>
              </a:rPr>
              <a:t>				                                  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patente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expira</a:t>
            </a:r>
            <a:endParaRPr lang="en-GB" b="1" dirty="0">
              <a:latin typeface="Arial Narrow" pitchFamily="34" charset="0"/>
            </a:endParaRPr>
          </a:p>
        </p:txBody>
      </p:sp>
      <p:sp>
        <p:nvSpPr>
          <p:cNvPr id="44071" name="Text Box 39"/>
          <p:cNvSpPr txBox="1">
            <a:spLocks noChangeArrowheads="1"/>
          </p:cNvSpPr>
          <p:nvPr/>
        </p:nvSpPr>
        <p:spPr bwMode="auto">
          <a:xfrm>
            <a:off x="7769469" y="5451475"/>
            <a:ext cx="2375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 </a:t>
            </a:r>
            <a:endParaRPr lang="en-US" b="1" dirty="0">
              <a:latin typeface="Arial Narrow" pitchFamily="34" charset="0"/>
            </a:endParaRPr>
          </a:p>
          <a:p>
            <a:pPr algn="ctr"/>
            <a:endParaRPr lang="en-GB" b="1" i="1" dirty="0">
              <a:solidFill>
                <a:srgbClr val="CC0000"/>
              </a:solidFill>
              <a:latin typeface="Arial Narrow" pitchFamily="34" charset="0"/>
            </a:endParaRPr>
          </a:p>
        </p:txBody>
      </p:sp>
      <p:sp>
        <p:nvSpPr>
          <p:cNvPr id="44072" name="AutoShape 40"/>
          <p:cNvSpPr>
            <a:spLocks noChangeArrowheads="1"/>
          </p:cNvSpPr>
          <p:nvPr/>
        </p:nvSpPr>
        <p:spPr bwMode="auto">
          <a:xfrm>
            <a:off x="222739" y="5829300"/>
            <a:ext cx="3364523" cy="469900"/>
          </a:xfrm>
          <a:prstGeom prst="rightArrow">
            <a:avLst>
              <a:gd name="adj1" fmla="val 53380"/>
              <a:gd name="adj2" fmla="val 188496"/>
            </a:avLst>
          </a:prstGeom>
          <a:solidFill>
            <a:srgbClr val="66FFFF"/>
          </a:solidFill>
          <a:ln w="28575">
            <a:solidFill>
              <a:srgbClr val="0099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10 </a:t>
            </a:r>
            <a:r>
              <a:rPr lang="en-US" dirty="0" err="1" smtClean="0"/>
              <a:t>años</a:t>
            </a:r>
            <a:r>
              <a:rPr lang="en-US" dirty="0" smtClean="0"/>
              <a:t> de </a:t>
            </a:r>
            <a:r>
              <a:rPr lang="en-US" dirty="0" err="1" smtClean="0"/>
              <a:t>investigación</a:t>
            </a:r>
            <a:endParaRPr lang="en-GB" dirty="0"/>
          </a:p>
        </p:txBody>
      </p:sp>
      <p:sp>
        <p:nvSpPr>
          <p:cNvPr id="44073" name="AutoShape 41"/>
          <p:cNvSpPr>
            <a:spLocks noChangeArrowheads="1"/>
          </p:cNvSpPr>
          <p:nvPr/>
        </p:nvSpPr>
        <p:spPr bwMode="auto">
          <a:xfrm>
            <a:off x="3915508" y="5829300"/>
            <a:ext cx="1617785" cy="469900"/>
          </a:xfrm>
          <a:prstGeom prst="rightArrow">
            <a:avLst>
              <a:gd name="adj1" fmla="val 53380"/>
              <a:gd name="adj2" fmla="val 90636"/>
            </a:avLst>
          </a:prstGeom>
          <a:solidFill>
            <a:srgbClr val="66FFFF"/>
          </a:solidFill>
          <a:ln w="28575">
            <a:solidFill>
              <a:srgbClr val="0099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/>
          </a:p>
        </p:txBody>
      </p:sp>
      <p:sp>
        <p:nvSpPr>
          <p:cNvPr id="44074" name="Rectangle 42"/>
          <p:cNvSpPr>
            <a:spLocks noChangeArrowheads="1"/>
          </p:cNvSpPr>
          <p:nvPr/>
        </p:nvSpPr>
        <p:spPr bwMode="auto">
          <a:xfrm>
            <a:off x="3634154" y="6307138"/>
            <a:ext cx="3438176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dirty="0"/>
              <a:t>2 </a:t>
            </a:r>
            <a:r>
              <a:rPr lang="en-US" dirty="0" smtClean="0"/>
              <a:t>a 5 </a:t>
            </a:r>
            <a:r>
              <a:rPr lang="en-US" dirty="0" err="1" smtClean="0"/>
              <a:t>años</a:t>
            </a:r>
            <a:r>
              <a:rPr lang="en-US" dirty="0" smtClean="0"/>
              <a:t> de </a:t>
            </a:r>
            <a:r>
              <a:rPr lang="en-US" dirty="0" err="1" smtClean="0"/>
              <a:t>procedimientos</a:t>
            </a:r>
            <a:r>
              <a:rPr lang="en-US" dirty="0" smtClean="0"/>
              <a:t> </a:t>
            </a:r>
            <a:r>
              <a:rPr lang="en-US" dirty="0" err="1" smtClean="0"/>
              <a:t>administrativos</a:t>
            </a:r>
            <a:endParaRPr lang="en-GB" dirty="0"/>
          </a:p>
        </p:txBody>
      </p:sp>
      <p:sp>
        <p:nvSpPr>
          <p:cNvPr id="44076" name="Arc 44"/>
          <p:cNvSpPr>
            <a:spLocks/>
          </p:cNvSpPr>
          <p:nvPr/>
        </p:nvSpPr>
        <p:spPr bwMode="auto">
          <a:xfrm flipH="1" flipV="1">
            <a:off x="118697" y="3200400"/>
            <a:ext cx="3563815" cy="1562100"/>
          </a:xfrm>
          <a:custGeom>
            <a:avLst/>
            <a:gdLst>
              <a:gd name="G0" fmla="+- 215 0 0"/>
              <a:gd name="G1" fmla="+- 21600 0 0"/>
              <a:gd name="G2" fmla="+- 21600 0 0"/>
              <a:gd name="T0" fmla="*/ 0 w 21815"/>
              <a:gd name="T1" fmla="*/ 1 h 21600"/>
              <a:gd name="T2" fmla="*/ 21815 w 21815"/>
              <a:gd name="T3" fmla="*/ 21600 h 21600"/>
              <a:gd name="T4" fmla="*/ 215 w 2181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5" h="21600" fill="none" extrusionOk="0">
                <a:moveTo>
                  <a:pt x="0" y="1"/>
                </a:moveTo>
                <a:cubicBezTo>
                  <a:pt x="71" y="0"/>
                  <a:pt x="143" y="-1"/>
                  <a:pt x="215" y="0"/>
                </a:cubicBezTo>
                <a:cubicBezTo>
                  <a:pt x="12144" y="0"/>
                  <a:pt x="21815" y="9670"/>
                  <a:pt x="21815" y="21600"/>
                </a:cubicBezTo>
              </a:path>
              <a:path w="21815" h="21600" stroke="0" extrusionOk="0">
                <a:moveTo>
                  <a:pt x="0" y="1"/>
                </a:moveTo>
                <a:cubicBezTo>
                  <a:pt x="71" y="0"/>
                  <a:pt x="143" y="-1"/>
                  <a:pt x="215" y="0"/>
                </a:cubicBezTo>
                <a:cubicBezTo>
                  <a:pt x="12144" y="0"/>
                  <a:pt x="21815" y="9670"/>
                  <a:pt x="21815" y="21600"/>
                </a:cubicBezTo>
                <a:lnTo>
                  <a:pt x="215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44046" name="Freeform 14"/>
          <p:cNvSpPr>
            <a:spLocks/>
          </p:cNvSpPr>
          <p:nvPr/>
        </p:nvSpPr>
        <p:spPr bwMode="auto">
          <a:xfrm>
            <a:off x="3678116" y="3657600"/>
            <a:ext cx="266700" cy="1828800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0" y="198"/>
              </a:cxn>
              <a:cxn ang="0">
                <a:pos x="201" y="0"/>
              </a:cxn>
            </a:cxnLst>
            <a:rect l="0" t="0" r="r" b="b"/>
            <a:pathLst>
              <a:path w="201" h="1152">
                <a:moveTo>
                  <a:pt x="0" y="1152"/>
                </a:moveTo>
                <a:lnTo>
                  <a:pt x="0" y="198"/>
                </a:lnTo>
                <a:lnTo>
                  <a:pt x="201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pic>
        <p:nvPicPr>
          <p:cNvPr id="37" name="Picture 2" descr="Resultado de imagen para academia nacional de medicina de méx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441</Words>
  <Application>Microsoft Office PowerPoint</Application>
  <PresentationFormat>Presentación en pantalla (4:3)</PresentationFormat>
  <Paragraphs>119</Paragraphs>
  <Slides>31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3" baseType="lpstr">
      <vt:lpstr>Tema de Office</vt:lpstr>
      <vt:lpstr>Gráfico</vt:lpstr>
      <vt:lpstr>Del Descubrimiento en el Laboratorio a la Innovación en Medicina;  El Caso de las Proteínas CETP y su Isoforma CETPI</vt:lpstr>
      <vt:lpstr>Diapositiva 2</vt:lpstr>
      <vt:lpstr>Cronología de Descubrimiento en Biomedicina</vt:lpstr>
      <vt:lpstr>Diapositiva 4</vt:lpstr>
      <vt:lpstr>Diapositiva 5</vt:lpstr>
      <vt:lpstr>Diapositiva 6</vt:lpstr>
      <vt:lpstr>Diapositiva 7</vt:lpstr>
      <vt:lpstr>Diapositiva 8</vt:lpstr>
      <vt:lpstr>Diapositiva 9</vt:lpstr>
      <vt:lpstr>Innovación en Biomedicina (Comunidad Europea, 2014)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Título de anticuerpos anti-CETP 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jmas</dc:creator>
  <cp:lastModifiedBy>jmas</cp:lastModifiedBy>
  <cp:revision>97</cp:revision>
  <dcterms:created xsi:type="dcterms:W3CDTF">2018-06-25T19:00:11Z</dcterms:created>
  <dcterms:modified xsi:type="dcterms:W3CDTF">2018-06-27T19:38:36Z</dcterms:modified>
</cp:coreProperties>
</file>