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sldIdLst>
    <p:sldId id="256" r:id="rId2"/>
    <p:sldId id="288" r:id="rId3"/>
    <p:sldId id="289" r:id="rId4"/>
    <p:sldId id="290" r:id="rId5"/>
    <p:sldId id="291" r:id="rId6"/>
    <p:sldId id="292" r:id="rId7"/>
    <p:sldId id="293" r:id="rId8"/>
    <p:sldId id="299" r:id="rId9"/>
    <p:sldId id="302" r:id="rId10"/>
    <p:sldId id="294" r:id="rId11"/>
    <p:sldId id="295" r:id="rId12"/>
    <p:sldId id="296" r:id="rId13"/>
    <p:sldId id="297" r:id="rId14"/>
    <p:sldId id="298" r:id="rId15"/>
    <p:sldId id="300" r:id="rId16"/>
    <p:sldId id="301"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6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3219E1A-956C-403B-BE30-A99A7876D21B}" type="datetimeFigureOut">
              <a:rPr lang="es-MX"/>
              <a:pPr>
                <a:defRPr/>
              </a:pPr>
              <a:t>05/06/2018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458477B-B814-4D76-8E2C-C7CA74EDD7BF}" type="slidenum">
              <a:rPr lang="es-MX"/>
              <a:pPr>
                <a:defRPr/>
              </a:pPr>
              <a:t>‹Nº›</a:t>
            </a:fld>
            <a:endParaRPr lang="es-MX"/>
          </a:p>
        </p:txBody>
      </p:sp>
    </p:spTree>
    <p:extLst>
      <p:ext uri="{BB962C8B-B14F-4D97-AF65-F5344CB8AC3E}">
        <p14:creationId xmlns="" xmlns:p14="http://schemas.microsoft.com/office/powerpoint/2010/main" val="7590577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481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34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EF3E1A-18C3-4475-AA44-4B1C242853D8}" type="slidenum">
              <a:rPr lang="es-MX"/>
              <a:pPr/>
              <a:t>1</a:t>
            </a:fld>
            <a:endParaRPr lang="es-MX"/>
          </a:p>
        </p:txBody>
      </p:sp>
    </p:spTree>
    <p:extLst>
      <p:ext uri="{BB962C8B-B14F-4D97-AF65-F5344CB8AC3E}">
        <p14:creationId xmlns="" xmlns:p14="http://schemas.microsoft.com/office/powerpoint/2010/main" val="3730765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pPr>
              <a:defRPr/>
            </a:pPr>
            <a:endParaRPr lang="es-ES"/>
          </a:p>
        </p:txBody>
      </p:sp>
      <p:sp>
        <p:nvSpPr>
          <p:cNvPr id="5" name="Freeform 3"/>
          <p:cNvSpPr>
            <a:spLocks/>
          </p:cNvSpPr>
          <p:nvPr/>
        </p:nvSpPr>
        <p:spPr bwMode="white">
          <a:xfrm>
            <a:off x="-9525" y="4489450"/>
            <a:ext cx="5754688" cy="2368550"/>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pPr>
              <a:defRPr/>
            </a:pPr>
            <a:endParaRPr lang="es-ES"/>
          </a:p>
        </p:txBody>
      </p:sp>
      <p:sp>
        <p:nvSpPr>
          <p:cNvPr id="6" name="Freeform 4"/>
          <p:cNvSpPr>
            <a:spLocks/>
          </p:cNvSpPr>
          <p:nvPr/>
        </p:nvSpPr>
        <p:spPr bwMode="white">
          <a:xfrm>
            <a:off x="0" y="3817938"/>
            <a:ext cx="8164513" cy="3019425"/>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7" name="Freeform 5"/>
          <p:cNvSpPr>
            <a:spLocks/>
          </p:cNvSpPr>
          <p:nvPr/>
        </p:nvSpPr>
        <p:spPr bwMode="white">
          <a:xfrm>
            <a:off x="0" y="3146425"/>
            <a:ext cx="9144000" cy="3690938"/>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8" name="Freeform 6"/>
          <p:cNvSpPr>
            <a:spLocks/>
          </p:cNvSpPr>
          <p:nvPr/>
        </p:nvSpPr>
        <p:spPr bwMode="white">
          <a:xfrm>
            <a:off x="0" y="2460625"/>
            <a:ext cx="9144000" cy="2497138"/>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9" name="Freeform 7"/>
          <p:cNvSpPr>
            <a:spLocks/>
          </p:cNvSpPr>
          <p:nvPr/>
        </p:nvSpPr>
        <p:spPr bwMode="white">
          <a:xfrm>
            <a:off x="0" y="1793875"/>
            <a:ext cx="9144000" cy="1539875"/>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10" name="Freeform 8"/>
          <p:cNvSpPr>
            <a:spLocks/>
          </p:cNvSpPr>
          <p:nvPr/>
        </p:nvSpPr>
        <p:spPr bwMode="white">
          <a:xfrm>
            <a:off x="0" y="-20638"/>
            <a:ext cx="9144000" cy="1682751"/>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11" name="Freeform 9"/>
          <p:cNvSpPr>
            <a:spLocks/>
          </p:cNvSpPr>
          <p:nvPr/>
        </p:nvSpPr>
        <p:spPr bwMode="white">
          <a:xfrm>
            <a:off x="0" y="-20638"/>
            <a:ext cx="8388350" cy="1068388"/>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12" name="Freeform 10"/>
          <p:cNvSpPr>
            <a:spLocks/>
          </p:cNvSpPr>
          <p:nvPr/>
        </p:nvSpPr>
        <p:spPr bwMode="white">
          <a:xfrm>
            <a:off x="0" y="-20638"/>
            <a:ext cx="4578350" cy="45402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pPr>
              <a:defRPr/>
            </a:pPr>
            <a:endParaRPr lang="es-ES"/>
          </a:p>
        </p:txBody>
      </p:sp>
      <p:sp>
        <p:nvSpPr>
          <p:cNvPr id="3083" name="Rectangle 11"/>
          <p:cNvSpPr>
            <a:spLocks noGrp="1" noChangeArrowheads="1"/>
          </p:cNvSpPr>
          <p:nvPr>
            <p:ph type="ctrTitle"/>
          </p:nvPr>
        </p:nvSpPr>
        <p:spPr>
          <a:xfrm>
            <a:off x="685800" y="2286000"/>
            <a:ext cx="7772400" cy="1143000"/>
          </a:xfrm>
        </p:spPr>
        <p:txBody>
          <a:bodyPr/>
          <a:lstStyle>
            <a:lvl1pPr>
              <a:defRPr/>
            </a:lvl1pPr>
          </a:lstStyle>
          <a:p>
            <a:r>
              <a:rPr lang="en-US"/>
              <a:t>Haga clic para modificar el estilo de título del patrón</a:t>
            </a:r>
          </a:p>
        </p:txBody>
      </p:sp>
      <p:sp>
        <p:nvSpPr>
          <p:cNvPr id="3084"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Haga clic para modificar el estilo de subtítulo del patrón</a:t>
            </a:r>
          </a:p>
        </p:txBody>
      </p:sp>
      <p:sp>
        <p:nvSpPr>
          <p:cNvPr id="13" name="Rectangle 13"/>
          <p:cNvSpPr>
            <a:spLocks noGrp="1" noChangeArrowheads="1"/>
          </p:cNvSpPr>
          <p:nvPr>
            <p:ph type="dt" sz="half" idx="10"/>
          </p:nvPr>
        </p:nvSpPr>
        <p:spPr/>
        <p:txBody>
          <a:bodyPr/>
          <a:lstStyle>
            <a:lvl1pPr>
              <a:defRPr/>
            </a:lvl1pPr>
          </a:lstStyle>
          <a:p>
            <a:pPr>
              <a:defRPr/>
            </a:pPr>
            <a:endParaRPr lang="en-US"/>
          </a:p>
        </p:txBody>
      </p:sp>
      <p:sp>
        <p:nvSpPr>
          <p:cNvPr id="14" name="Rectangle 14"/>
          <p:cNvSpPr>
            <a:spLocks noGrp="1" noChangeArrowheads="1"/>
          </p:cNvSpPr>
          <p:nvPr>
            <p:ph type="ftr" sz="quarter" idx="11"/>
          </p:nvPr>
        </p:nvSpPr>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29E6580E-760E-4018-A1C0-BF4E02A0114D}" type="slidenum">
              <a:rPr lang="en-US"/>
              <a:pPr>
                <a:defRPr/>
              </a:pPr>
              <a:t>‹Nº›</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B002A7D6-24B2-4FF3-896C-7E90051C8017}"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F29D0805-883E-4BD7-863F-3CFFC440ADBF}"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9710DD37-4CEC-4D88-989D-CD8268E5B93A}"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B35F85B-1686-4C28-9438-325FAF96D5BC}"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95CDF0E-7E12-46EB-8ABA-E98DF3E863D1}"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3DB1583E-6B17-45BF-A1E9-EBB58DEC01E4}"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92298DAE-E912-4290-AF64-FB2F3EAF2226}"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54BEA4E5-1531-4F24-9D23-2CBD38B8D8B5}"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B9B08DE3-57DE-4FD5-AF22-0CD9FCDA7902}"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A3CEF5C4-B3CE-4BCC-932B-B8342B7E37F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pPr>
              <a:defRPr/>
            </a:pPr>
            <a:endParaRPr lang="es-ES"/>
          </a:p>
        </p:txBody>
      </p:sp>
      <p:sp>
        <p:nvSpPr>
          <p:cNvPr id="2051" name="Freeform 3"/>
          <p:cNvSpPr>
            <a:spLocks/>
          </p:cNvSpPr>
          <p:nvPr/>
        </p:nvSpPr>
        <p:spPr bwMode="white">
          <a:xfrm>
            <a:off x="-9525" y="4489450"/>
            <a:ext cx="5754688" cy="2368550"/>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pPr>
              <a:defRPr/>
            </a:pPr>
            <a:endParaRPr lang="es-ES"/>
          </a:p>
        </p:txBody>
      </p:sp>
      <p:sp>
        <p:nvSpPr>
          <p:cNvPr id="2052" name="Freeform 4"/>
          <p:cNvSpPr>
            <a:spLocks/>
          </p:cNvSpPr>
          <p:nvPr/>
        </p:nvSpPr>
        <p:spPr bwMode="white">
          <a:xfrm>
            <a:off x="0" y="3817938"/>
            <a:ext cx="8164513" cy="3019425"/>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3" name="Freeform 5"/>
          <p:cNvSpPr>
            <a:spLocks/>
          </p:cNvSpPr>
          <p:nvPr/>
        </p:nvSpPr>
        <p:spPr bwMode="white">
          <a:xfrm>
            <a:off x="0" y="3146425"/>
            <a:ext cx="9144000" cy="3690938"/>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4" name="Freeform 6"/>
          <p:cNvSpPr>
            <a:spLocks/>
          </p:cNvSpPr>
          <p:nvPr/>
        </p:nvSpPr>
        <p:spPr bwMode="white">
          <a:xfrm>
            <a:off x="0" y="2460625"/>
            <a:ext cx="9144000" cy="2497138"/>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5" name="Freeform 7"/>
          <p:cNvSpPr>
            <a:spLocks/>
          </p:cNvSpPr>
          <p:nvPr/>
        </p:nvSpPr>
        <p:spPr bwMode="white">
          <a:xfrm>
            <a:off x="0" y="1793875"/>
            <a:ext cx="9144000" cy="1539875"/>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6" name="Freeform 8"/>
          <p:cNvSpPr>
            <a:spLocks/>
          </p:cNvSpPr>
          <p:nvPr/>
        </p:nvSpPr>
        <p:spPr bwMode="white">
          <a:xfrm>
            <a:off x="0" y="-20638"/>
            <a:ext cx="9144000" cy="1682751"/>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7" name="Freeform 9"/>
          <p:cNvSpPr>
            <a:spLocks/>
          </p:cNvSpPr>
          <p:nvPr/>
        </p:nvSpPr>
        <p:spPr bwMode="white">
          <a:xfrm>
            <a:off x="0" y="-20638"/>
            <a:ext cx="8388350" cy="1068388"/>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defRPr/>
            </a:pPr>
            <a:endParaRPr lang="es-ES"/>
          </a:p>
        </p:txBody>
      </p:sp>
      <p:sp>
        <p:nvSpPr>
          <p:cNvPr id="2058" name="Freeform 10"/>
          <p:cNvSpPr>
            <a:spLocks/>
          </p:cNvSpPr>
          <p:nvPr/>
        </p:nvSpPr>
        <p:spPr bwMode="white">
          <a:xfrm>
            <a:off x="0" y="-20638"/>
            <a:ext cx="4578350" cy="45402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pPr>
              <a:defRPr/>
            </a:pPr>
            <a:endParaRPr lang="es-ES"/>
          </a:p>
        </p:txBody>
      </p:sp>
      <p:sp>
        <p:nvSpPr>
          <p:cNvPr id="1035" name="Rectangle 11"/>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modificar el estilo de título del patrón</a:t>
            </a:r>
          </a:p>
        </p:txBody>
      </p:sp>
      <p:sp>
        <p:nvSpPr>
          <p:cNvPr id="1036" name="Rectangle 12"/>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2061" name="Rectangle 13"/>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2062" name="Rectangle 1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063" name="Rectangle 15"/>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91C2A02-B23D-4680-8905-742322F65457}" type="slidenum">
              <a:rPr lang="en-US"/>
              <a:pPr>
                <a:defRPr/>
              </a:pPr>
              <a:t>‹Nº›</a:t>
            </a:fld>
            <a:endParaRPr lang="en-U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205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ubmed/12552593" TargetMode="External"/><Relationship Id="rId7" Type="http://schemas.openxmlformats.org/officeDocument/2006/relationships/image" Target="../media/image8.jpeg"/><Relationship Id="rId2" Type="http://schemas.openxmlformats.org/officeDocument/2006/relationships/hyperlink" Target="https://www.ncbi.nlm.nih.gov/pubmed/23703110"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www.ncbi.nlm.nih.gov/pubmed/9000122" TargetMode="External"/><Relationship Id="rId4" Type="http://schemas.openxmlformats.org/officeDocument/2006/relationships/hyperlink" Target="https://www.ncbi.nlm.nih.gov/pubmed/11335886"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3568" y="2420888"/>
            <a:ext cx="7772400" cy="2079104"/>
          </a:xfrm>
        </p:spPr>
        <p:txBody>
          <a:bodyPr/>
          <a:lstStyle/>
          <a:p>
            <a:pPr algn="l"/>
            <a:r>
              <a:rPr lang="es-MX" sz="2800" b="1" dirty="0" smtClean="0"/>
              <a:t>Efecto de la Administración de </a:t>
            </a:r>
            <a:r>
              <a:rPr lang="es-MX" sz="2800" b="1" dirty="0" err="1" smtClean="0"/>
              <a:t>Melatonina</a:t>
            </a:r>
            <a:r>
              <a:rPr lang="es-MX" sz="2800" b="1" dirty="0" smtClean="0"/>
              <a:t> sobre la Actividad  de la Ciclooxigenasa-2, </a:t>
            </a:r>
            <a:r>
              <a:rPr lang="ru-RU" sz="2800" b="1" dirty="0" smtClean="0"/>
              <a:t>la</a:t>
            </a:r>
            <a:r>
              <a:rPr lang="es-MX" sz="2800" b="1" dirty="0" smtClean="0"/>
              <a:t> C</a:t>
            </a:r>
            <a:r>
              <a:rPr lang="ru-RU" sz="2800" b="1" dirty="0" smtClean="0"/>
              <a:t>oncentración </a:t>
            </a:r>
            <a:r>
              <a:rPr lang="es-MX" sz="2800" b="1" dirty="0" smtClean="0"/>
              <a:t>S</a:t>
            </a:r>
            <a:r>
              <a:rPr lang="ru-RU" sz="2800" b="1" dirty="0" smtClean="0"/>
              <a:t>érica de </a:t>
            </a:r>
            <a:r>
              <a:rPr lang="es-MX" sz="2800" b="1" dirty="0" smtClean="0"/>
              <a:t>M</a:t>
            </a:r>
            <a:r>
              <a:rPr lang="ru-RU" sz="2800" b="1" dirty="0" smtClean="0"/>
              <a:t>etabolitos del </a:t>
            </a:r>
            <a:r>
              <a:rPr lang="es-MX" sz="2800" b="1" dirty="0" smtClean="0"/>
              <a:t>Ó</a:t>
            </a:r>
            <a:r>
              <a:rPr lang="ru-RU" sz="2800" b="1" dirty="0" smtClean="0"/>
              <a:t>xido </a:t>
            </a:r>
            <a:r>
              <a:rPr lang="es-MX" sz="2800" b="1" dirty="0" smtClean="0"/>
              <a:t>N</a:t>
            </a:r>
            <a:r>
              <a:rPr lang="ru-RU" sz="2800" b="1" dirty="0" smtClean="0"/>
              <a:t>ítrico,</a:t>
            </a:r>
            <a:r>
              <a:rPr lang="es-MX" sz="2800" b="1" dirty="0" smtClean="0"/>
              <a:t> L</a:t>
            </a:r>
            <a:r>
              <a:rPr lang="ru-RU" sz="2800" b="1" dirty="0" smtClean="0"/>
              <a:t>ipoperóxidos y </a:t>
            </a:r>
            <a:r>
              <a:rPr lang="es-MX" sz="2800" b="1" dirty="0" smtClean="0"/>
              <a:t>A</a:t>
            </a:r>
            <a:r>
              <a:rPr lang="ru-RU" sz="2800" b="1" dirty="0" smtClean="0"/>
              <a:t>ctividad de </a:t>
            </a:r>
            <a:r>
              <a:rPr lang="es-MX" sz="2800" b="1" dirty="0" smtClean="0"/>
              <a:t>G</a:t>
            </a:r>
            <a:r>
              <a:rPr lang="ru-RU" sz="2800" b="1" dirty="0" smtClean="0"/>
              <a:t>lutatión </a:t>
            </a:r>
            <a:r>
              <a:rPr lang="es-MX" sz="2800" b="1" dirty="0" smtClean="0"/>
              <a:t>P</a:t>
            </a:r>
            <a:r>
              <a:rPr lang="ru-RU" sz="2800" b="1" dirty="0" smtClean="0"/>
              <a:t>eroxidasa en </a:t>
            </a:r>
            <a:r>
              <a:rPr lang="es-MX" sz="2800" b="1" dirty="0" smtClean="0"/>
              <a:t>P</a:t>
            </a:r>
            <a:r>
              <a:rPr lang="ru-RU" sz="2800" b="1" dirty="0" smtClean="0"/>
              <a:t>acientes con </a:t>
            </a:r>
            <a:r>
              <a:rPr lang="es-MX" sz="2800" b="1" dirty="0" smtClean="0"/>
              <a:t>E</a:t>
            </a:r>
            <a:r>
              <a:rPr lang="ru-RU" sz="2800" b="1" dirty="0" smtClean="0"/>
              <a:t>nfermedad de </a:t>
            </a:r>
            <a:r>
              <a:rPr lang="es-MX" sz="2800" b="1" dirty="0" smtClean="0"/>
              <a:t>P</a:t>
            </a:r>
            <a:r>
              <a:rPr lang="ru-RU" sz="2800" b="1" dirty="0" smtClean="0"/>
              <a:t>arkinson</a:t>
            </a:r>
            <a:r>
              <a:rPr lang="es-MX" dirty="0" smtClean="0"/>
              <a:t/>
            </a:r>
            <a:br>
              <a:rPr lang="es-MX" dirty="0" smtClean="0"/>
            </a:br>
            <a:endParaRPr lang="es-ES_tradnl" dirty="0" smtClean="0"/>
          </a:p>
        </p:txBody>
      </p:sp>
      <p:sp>
        <p:nvSpPr>
          <p:cNvPr id="3075" name="Rectangle 3"/>
          <p:cNvSpPr>
            <a:spLocks noGrp="1" noChangeArrowheads="1"/>
          </p:cNvSpPr>
          <p:nvPr>
            <p:ph type="subTitle" idx="1"/>
          </p:nvPr>
        </p:nvSpPr>
        <p:spPr>
          <a:xfrm>
            <a:off x="1331640" y="4581128"/>
            <a:ext cx="6400800" cy="1752600"/>
          </a:xfrm>
        </p:spPr>
        <p:txBody>
          <a:bodyPr/>
          <a:lstStyle/>
          <a:p>
            <a:pPr>
              <a:lnSpc>
                <a:spcPct val="90000"/>
              </a:lnSpc>
            </a:pPr>
            <a:r>
              <a:rPr lang="es-ES_tradnl" dirty="0" smtClean="0">
                <a:latin typeface="Edwardian Script ITC" pitchFamily="66" charset="0"/>
              </a:rPr>
              <a:t>Genaro Gabriel Ortiz</a:t>
            </a:r>
          </a:p>
          <a:p>
            <a:pPr>
              <a:lnSpc>
                <a:spcPct val="90000"/>
              </a:lnSpc>
            </a:pPr>
            <a:r>
              <a:rPr lang="es-ES_tradnl" dirty="0" smtClean="0">
                <a:latin typeface="Edwardian Script ITC" pitchFamily="66" charset="0"/>
              </a:rPr>
              <a:t>División  de Neurociencias  &amp;</a:t>
            </a:r>
          </a:p>
          <a:p>
            <a:pPr>
              <a:lnSpc>
                <a:spcPct val="90000"/>
              </a:lnSpc>
            </a:pPr>
            <a:r>
              <a:rPr lang="es-ES_tradnl" dirty="0" smtClean="0">
                <a:latin typeface="Edwardian Script ITC" pitchFamily="66" charset="0"/>
              </a:rPr>
              <a:t>Departamento de Neurología</a:t>
            </a:r>
          </a:p>
          <a:p>
            <a:pPr>
              <a:lnSpc>
                <a:spcPct val="90000"/>
              </a:lnSpc>
            </a:pPr>
            <a:r>
              <a:rPr lang="es-ES_tradnl" dirty="0" smtClean="0">
                <a:latin typeface="Edwardian Script ITC" pitchFamily="66" charset="0"/>
              </a:rPr>
              <a:t>IMSS Guadalajara, Jalisco. M</a:t>
            </a:r>
            <a:r>
              <a:rPr lang="es-ES" dirty="0" err="1" smtClean="0">
                <a:latin typeface="Edwardian Script ITC" pitchFamily="66" charset="0"/>
              </a:rPr>
              <a:t>éxico</a:t>
            </a:r>
            <a:r>
              <a:rPr lang="es-ES" dirty="0" smtClean="0">
                <a:latin typeface="Edwardian Script ITC" pitchFamily="66" charset="0"/>
              </a:rPr>
              <a:t>.</a:t>
            </a:r>
            <a:endParaRPr lang="es-ES_tradnl" dirty="0" smtClean="0">
              <a:latin typeface="Edwardian Script ITC" pitchFamily="66" charset="0"/>
            </a:endParaRPr>
          </a:p>
          <a:p>
            <a:pPr>
              <a:lnSpc>
                <a:spcPct val="90000"/>
              </a:lnSpc>
            </a:pPr>
            <a:endParaRPr lang="es-ES_tradnl" sz="2400" dirty="0" smtClean="0">
              <a:latin typeface="Script MT Bold" pitchFamily="66" charset="0"/>
            </a:endParaRPr>
          </a:p>
          <a:p>
            <a:pPr>
              <a:lnSpc>
                <a:spcPct val="90000"/>
              </a:lnSpc>
            </a:pPr>
            <a:endParaRPr lang="es-ES_tradnl" sz="2400" dirty="0" smtClean="0">
              <a:latin typeface="Script MT Bold" pitchFamily="66" charset="0"/>
            </a:endParaRPr>
          </a:p>
        </p:txBody>
      </p:sp>
      <p:pic>
        <p:nvPicPr>
          <p:cNvPr id="2" name="Imagen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27584" y="260648"/>
            <a:ext cx="1224136" cy="1224136"/>
          </a:xfrm>
          <a:prstGeom prst="rect">
            <a:avLst/>
          </a:prstGeom>
        </p:spPr>
      </p:pic>
      <p:pic>
        <p:nvPicPr>
          <p:cNvPr id="16386" name="Picture 2" descr="https://media3.picsearch.com/is?NxnbCGQiuQHD763NIEGM5iATkbCpCcxsVMeWaVLPV78&amp;height=226"/>
          <p:cNvPicPr>
            <a:picLocks noChangeAspect="1" noChangeArrowheads="1"/>
          </p:cNvPicPr>
          <p:nvPr/>
        </p:nvPicPr>
        <p:blipFill>
          <a:blip r:embed="rId4" cstate="print"/>
          <a:srcRect/>
          <a:stretch>
            <a:fillRect/>
          </a:stretch>
        </p:blipFill>
        <p:spPr bwMode="auto">
          <a:xfrm>
            <a:off x="6372200" y="332656"/>
            <a:ext cx="1896145" cy="125668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07904" y="836712"/>
            <a:ext cx="5038328" cy="1143000"/>
          </a:xfrm>
        </p:spPr>
        <p:txBody>
          <a:bodyPr/>
          <a:lstStyle/>
          <a:p>
            <a:r>
              <a:rPr lang="es-MX" sz="3600" dirty="0" smtClean="0"/>
              <a:t>Métodos y Pacientes</a:t>
            </a:r>
            <a:endParaRPr lang="es-MX" sz="3600" dirty="0"/>
          </a:p>
        </p:txBody>
      </p:sp>
      <p:sp>
        <p:nvSpPr>
          <p:cNvPr id="3" name="2 Marcador de contenido"/>
          <p:cNvSpPr>
            <a:spLocks noGrp="1"/>
          </p:cNvSpPr>
          <p:nvPr>
            <p:ph idx="1"/>
          </p:nvPr>
        </p:nvSpPr>
        <p:spPr>
          <a:xfrm>
            <a:off x="683568" y="1988840"/>
            <a:ext cx="8208912" cy="4114800"/>
          </a:xfrm>
        </p:spPr>
        <p:txBody>
          <a:bodyPr/>
          <a:lstStyle/>
          <a:p>
            <a:r>
              <a:rPr lang="es-MX" sz="2800" dirty="0" smtClean="0"/>
              <a:t>Tipo de estudio: Ensayo-piloto clínico </a:t>
            </a:r>
            <a:r>
              <a:rPr lang="es-MX" sz="2800" dirty="0" err="1" smtClean="0"/>
              <a:t>aleatorizado</a:t>
            </a:r>
            <a:r>
              <a:rPr lang="es-MX" sz="2800" dirty="0" smtClean="0"/>
              <a:t>, longitudinal prospectivo doble ciego. Universo de estudio: Pacientes con diagnóstico de enfermedad de Parkinson derechohabientes del Instituto Mexicano del Seguro Social ; se formaron 2 grupos: a uno (grupo MEL)  se le suplementó con 50 mg de </a:t>
            </a:r>
            <a:r>
              <a:rPr lang="es-MX" sz="2800" dirty="0" err="1" smtClean="0"/>
              <a:t>Melatonina</a:t>
            </a:r>
            <a:r>
              <a:rPr lang="es-MX" sz="2800" dirty="0" smtClean="0"/>
              <a:t> en dosis de 25 mg vía oral cada 12 hrs por 12 meses, Al grupo placebo (grupo CON) se le administró almidón de maíz; a ambos grupos se les realizó la evaluación inicial del estado del paciente mediante la Escala UPDRS</a:t>
            </a:r>
            <a:endParaRPr lang="es-MX" sz="2800"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596336" y="188640"/>
            <a:ext cx="980728" cy="980728"/>
          </a:xfrm>
          <a:prstGeom prst="rect">
            <a:avLst/>
          </a:prstGeom>
        </p:spPr>
      </p:pic>
      <p:pic>
        <p:nvPicPr>
          <p:cNvPr id="8194" name="Picture 2" descr="http://image.slidesharecdn.com/materialymetodosslideshare-091130152552-phpapp01/95/redaccion-de-un-articulo-cientifico-material-y-metodos-6-728.jpg?cb=1264353734"/>
          <p:cNvPicPr>
            <a:picLocks noChangeAspect="1" noChangeArrowheads="1"/>
          </p:cNvPicPr>
          <p:nvPr/>
        </p:nvPicPr>
        <p:blipFill>
          <a:blip r:embed="rId3" cstate="print"/>
          <a:srcRect/>
          <a:stretch>
            <a:fillRect/>
          </a:stretch>
        </p:blipFill>
        <p:spPr bwMode="auto">
          <a:xfrm>
            <a:off x="1187624" y="260648"/>
            <a:ext cx="1920213" cy="144016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79912" y="609600"/>
            <a:ext cx="3960440" cy="1019200"/>
          </a:xfrm>
        </p:spPr>
        <p:txBody>
          <a:bodyPr/>
          <a:lstStyle/>
          <a:p>
            <a:r>
              <a:rPr lang="es-MX" sz="3600" dirty="0" smtClean="0"/>
              <a:t>Ensayos</a:t>
            </a:r>
            <a:endParaRPr lang="es-MX" sz="3600" dirty="0"/>
          </a:p>
        </p:txBody>
      </p:sp>
      <p:sp>
        <p:nvSpPr>
          <p:cNvPr id="3" name="2 Marcador de contenido"/>
          <p:cNvSpPr>
            <a:spLocks noGrp="1"/>
          </p:cNvSpPr>
          <p:nvPr>
            <p:ph idx="1"/>
          </p:nvPr>
        </p:nvSpPr>
        <p:spPr>
          <a:xfrm>
            <a:off x="755576" y="1628800"/>
            <a:ext cx="8388424" cy="4680520"/>
          </a:xfrm>
        </p:spPr>
        <p:txBody>
          <a:bodyPr/>
          <a:lstStyle/>
          <a:p>
            <a:pPr>
              <a:buNone/>
            </a:pPr>
            <a:r>
              <a:rPr lang="es-MX" dirty="0" smtClean="0"/>
              <a:t>	</a:t>
            </a:r>
            <a:r>
              <a:rPr lang="es-MX" sz="2800" dirty="0" smtClean="0"/>
              <a:t>Se realizó historia clínica y aplicación de UPDRS  mismo que se repite a los 12 meses después de la última tomas del suplemento/placebo. Se obtienen muestras de sangre (15 ml)  al inicio y a los 3, 6, 9 y 12 meses. </a:t>
            </a:r>
          </a:p>
          <a:p>
            <a:r>
              <a:rPr lang="es-MX" sz="2800" dirty="0" smtClean="0"/>
              <a:t>Las muestras fueron procesadas para la determinación de la actividad de COX-2, así como de nitratos/nitritos, 4-OHA y MDA y </a:t>
            </a:r>
            <a:r>
              <a:rPr lang="es-MX" sz="2800" dirty="0" err="1" smtClean="0"/>
              <a:t>GPx</a:t>
            </a:r>
            <a:endParaRPr lang="es-MX" sz="2800" dirty="0" smtClean="0"/>
          </a:p>
          <a:p>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380312" y="188640"/>
            <a:ext cx="1224136" cy="1224136"/>
          </a:xfrm>
          <a:prstGeom prst="rect">
            <a:avLst/>
          </a:prstGeom>
        </p:spPr>
      </p:pic>
      <p:pic>
        <p:nvPicPr>
          <p:cNvPr id="7172" name="Picture 4" descr="https://tse2.mm.bing.net/th?id=OIP.m2oeFVPypmtr3Sa9rwYKCwHaEK&amp;pid=15.1&amp;P=0&amp;w=295&amp;h=167"/>
          <p:cNvPicPr>
            <a:picLocks noChangeAspect="1" noChangeArrowheads="1"/>
          </p:cNvPicPr>
          <p:nvPr/>
        </p:nvPicPr>
        <p:blipFill>
          <a:blip r:embed="rId3" cstate="print"/>
          <a:srcRect/>
          <a:stretch>
            <a:fillRect/>
          </a:stretch>
        </p:blipFill>
        <p:spPr bwMode="auto">
          <a:xfrm>
            <a:off x="971600" y="188640"/>
            <a:ext cx="2382689" cy="134076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043608" y="1412776"/>
          <a:ext cx="7678180" cy="5184576"/>
        </p:xfrm>
        <a:graphic>
          <a:graphicData uri="http://schemas.openxmlformats.org/presentationml/2006/ole">
            <p:oleObj spid="_x0000_s1026" r:id="rId3" imgW="3415284" imgH="3447288" progId="">
              <p:embed/>
            </p:oleObj>
          </a:graphicData>
        </a:graphic>
      </p:graphicFrame>
      <p:pic>
        <p:nvPicPr>
          <p:cNvPr id="6" name="Imagen 1"/>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596336" y="188640"/>
            <a:ext cx="1224136" cy="1224136"/>
          </a:xfrm>
          <a:prstGeom prst="rect">
            <a:avLst/>
          </a:prstGeom>
        </p:spPr>
      </p:pic>
      <p:pic>
        <p:nvPicPr>
          <p:cNvPr id="1030" name="Picture 6" descr="https://tse1.mm.bing.net/th?id=OIP.BXSzhXLE0xFrBO-gk02ogAHaE8&amp;pid=15.1&amp;P=0&amp;w=275&amp;h=184"/>
          <p:cNvPicPr>
            <a:picLocks noChangeAspect="1" noChangeArrowheads="1"/>
          </p:cNvPicPr>
          <p:nvPr/>
        </p:nvPicPr>
        <p:blipFill>
          <a:blip r:embed="rId5" cstate="print"/>
          <a:srcRect/>
          <a:stretch>
            <a:fillRect/>
          </a:stretch>
        </p:blipFill>
        <p:spPr bwMode="auto">
          <a:xfrm>
            <a:off x="179512" y="476672"/>
            <a:ext cx="1857541" cy="124286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3568" y="1484784"/>
            <a:ext cx="7416824" cy="4896544"/>
          </a:xfrm>
          <a:prstGeom prst="rect">
            <a:avLst/>
          </a:prstGeom>
          <a:noFill/>
          <a:ln>
            <a:noFill/>
          </a:ln>
        </p:spPr>
      </p:pic>
      <p:pic>
        <p:nvPicPr>
          <p:cNvPr id="6" name="Imagen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380312" y="332656"/>
            <a:ext cx="1224136" cy="1224136"/>
          </a:xfrm>
          <a:prstGeom prst="rect">
            <a:avLst/>
          </a:prstGeom>
        </p:spPr>
      </p:pic>
      <p:pic>
        <p:nvPicPr>
          <p:cNvPr id="6146" name="Picture 2" descr="https://tse2.mm.bing.net/th?id=OIP.tvDsy4ZR-ozMJNg_i7FADgHaLG&amp;pid=15.1&amp;P=0&amp;w=300&amp;h=300"/>
          <p:cNvPicPr>
            <a:picLocks noChangeAspect="1" noChangeArrowheads="1"/>
          </p:cNvPicPr>
          <p:nvPr/>
        </p:nvPicPr>
        <p:blipFill>
          <a:blip r:embed="rId4" cstate="print"/>
          <a:srcRect/>
          <a:stretch>
            <a:fillRect/>
          </a:stretch>
        </p:blipFill>
        <p:spPr bwMode="auto">
          <a:xfrm>
            <a:off x="1403648" y="260648"/>
            <a:ext cx="1296144" cy="193454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619672" y="1559230"/>
            <a:ext cx="6480720" cy="5028027"/>
          </a:xfrm>
          <a:prstGeom prst="rect">
            <a:avLst/>
          </a:prstGeom>
          <a:noFill/>
        </p:spPr>
      </p:pic>
      <p:pic>
        <p:nvPicPr>
          <p:cNvPr id="5" name="Imagen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96336" y="188640"/>
            <a:ext cx="1224136" cy="1224136"/>
          </a:xfrm>
          <a:prstGeom prst="rect">
            <a:avLst/>
          </a:prstGeom>
        </p:spPr>
      </p:pic>
      <p:pic>
        <p:nvPicPr>
          <p:cNvPr id="2052" name="Picture 4" descr="https://tse2.mm.bing.net/th?id=OIP.m2oeFVPypmtr3Sa9rwYKCwHaEK&amp;pid=15.1&amp;P=0&amp;w=295&amp;h=167"/>
          <p:cNvPicPr>
            <a:picLocks noChangeAspect="1" noChangeArrowheads="1"/>
          </p:cNvPicPr>
          <p:nvPr/>
        </p:nvPicPr>
        <p:blipFill>
          <a:blip r:embed="rId4" cstate="print"/>
          <a:srcRect/>
          <a:stretch>
            <a:fillRect/>
          </a:stretch>
        </p:blipFill>
        <p:spPr bwMode="auto">
          <a:xfrm>
            <a:off x="539552" y="260648"/>
            <a:ext cx="2809875" cy="158115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92080" y="404664"/>
            <a:ext cx="3096344" cy="1143000"/>
          </a:xfrm>
        </p:spPr>
        <p:txBody>
          <a:bodyPr/>
          <a:lstStyle/>
          <a:p>
            <a:r>
              <a:rPr lang="es-MX" sz="3200" dirty="0" smtClean="0"/>
              <a:t>GPX</a:t>
            </a:r>
            <a:endParaRPr lang="es-MX" sz="3200" dirty="0"/>
          </a:p>
        </p:txBody>
      </p:sp>
      <p:sp>
        <p:nvSpPr>
          <p:cNvPr id="3" name="2 Marcador de contenido"/>
          <p:cNvSpPr>
            <a:spLocks noGrp="1"/>
          </p:cNvSpPr>
          <p:nvPr>
            <p:ph idx="1"/>
          </p:nvPr>
        </p:nvSpPr>
        <p:spPr>
          <a:xfrm>
            <a:off x="683568" y="2276872"/>
            <a:ext cx="7772400" cy="4114800"/>
          </a:xfrm>
        </p:spPr>
        <p:txBody>
          <a:bodyPr/>
          <a:lstStyle/>
          <a:p>
            <a:r>
              <a:rPr lang="ru-RU" dirty="0" smtClean="0"/>
              <a:t>La pregunta que queda pendiente por resolver es: ¿que tan independiente es la respuesta de la GPx y el estrés oxidativo?; la concentración de Dopa vs MLT y el papel de todo el sistema redox: glutatión; GPX, Glutatión Reductasa y Superóxido dismutasa.</a:t>
            </a:r>
            <a:endParaRPr lang="es-MX" dirty="0"/>
          </a:p>
        </p:txBody>
      </p:sp>
      <p:pic>
        <p:nvPicPr>
          <p:cNvPr id="5"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596336" y="188640"/>
            <a:ext cx="1224136" cy="1224136"/>
          </a:xfrm>
          <a:prstGeom prst="rect">
            <a:avLst/>
          </a:prstGeom>
        </p:spPr>
      </p:pic>
      <p:pic>
        <p:nvPicPr>
          <p:cNvPr id="4098" name="Picture 2" descr="https://tse2.mm.bing.net/th?id=OIP.nxeVKn7fG4N5Z2s6SyyXiQHaDw&amp;pid=15.1&amp;P=0&amp;w=407&amp;h=207"/>
          <p:cNvPicPr>
            <a:picLocks noChangeAspect="1" noChangeArrowheads="1"/>
          </p:cNvPicPr>
          <p:nvPr/>
        </p:nvPicPr>
        <p:blipFill>
          <a:blip r:embed="rId3" cstate="print"/>
          <a:srcRect/>
          <a:stretch>
            <a:fillRect/>
          </a:stretch>
        </p:blipFill>
        <p:spPr bwMode="auto">
          <a:xfrm>
            <a:off x="755576" y="332656"/>
            <a:ext cx="3876675" cy="197167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GRACIAS</a:t>
            </a:r>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596336" y="188640"/>
            <a:ext cx="1224136" cy="1224136"/>
          </a:xfrm>
          <a:prstGeom prst="rect">
            <a:avLst/>
          </a:prstGeom>
        </p:spPr>
      </p:pic>
      <p:pic>
        <p:nvPicPr>
          <p:cNvPr id="3076" name="Picture 4" descr="http://www.destination360.com/north-america/mexico/images/s/guadalajara-mexico.jpg"/>
          <p:cNvPicPr>
            <a:picLocks noChangeAspect="1" noChangeArrowheads="1"/>
          </p:cNvPicPr>
          <p:nvPr/>
        </p:nvPicPr>
        <p:blipFill>
          <a:blip r:embed="rId3" cstate="print"/>
          <a:srcRect/>
          <a:stretch>
            <a:fillRect/>
          </a:stretch>
        </p:blipFill>
        <p:spPr bwMode="auto">
          <a:xfrm>
            <a:off x="1475656" y="1916832"/>
            <a:ext cx="6311734" cy="452978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404664"/>
            <a:ext cx="4968552" cy="1143000"/>
          </a:xfrm>
        </p:spPr>
        <p:txBody>
          <a:bodyPr/>
          <a:lstStyle/>
          <a:p>
            <a:r>
              <a:rPr lang="es-MX" sz="3600" dirty="0" smtClean="0"/>
              <a:t>La Enfermedad de Parkinson (EP)</a:t>
            </a:r>
            <a:endParaRPr lang="es-MX" sz="3600" dirty="0"/>
          </a:p>
        </p:txBody>
      </p:sp>
      <p:sp>
        <p:nvSpPr>
          <p:cNvPr id="3" name="2 Marcador de contenido"/>
          <p:cNvSpPr>
            <a:spLocks noGrp="1"/>
          </p:cNvSpPr>
          <p:nvPr>
            <p:ph idx="1"/>
          </p:nvPr>
        </p:nvSpPr>
        <p:spPr>
          <a:xfrm>
            <a:off x="683568" y="1700808"/>
            <a:ext cx="7054552" cy="4114800"/>
          </a:xfrm>
        </p:spPr>
        <p:txBody>
          <a:bodyPr/>
          <a:lstStyle/>
          <a:p>
            <a:r>
              <a:rPr lang="es-MX" dirty="0" smtClean="0"/>
              <a:t>Enfermedad neurodegenerativa que afecta al 1% de la población mayor de 65 años de edad, es causada por la degeneración (selectiva ) de neuronas </a:t>
            </a:r>
            <a:r>
              <a:rPr lang="es-MX" dirty="0" err="1" smtClean="0"/>
              <a:t>dopaminérgicas</a:t>
            </a:r>
            <a:r>
              <a:rPr lang="es-MX" dirty="0" smtClean="0"/>
              <a:t> de la </a:t>
            </a:r>
            <a:r>
              <a:rPr lang="es-MX" i="1" dirty="0" smtClean="0"/>
              <a:t>Sustancia</a:t>
            </a:r>
            <a:r>
              <a:rPr lang="es-MX" dirty="0" smtClean="0"/>
              <a:t> </a:t>
            </a:r>
            <a:r>
              <a:rPr lang="es-MX" i="1" dirty="0" err="1" smtClean="0"/>
              <a:t>nigra</a:t>
            </a:r>
            <a:r>
              <a:rPr lang="es-MX" i="1" dirty="0" smtClean="0"/>
              <a:t> </a:t>
            </a:r>
            <a:r>
              <a:rPr lang="es-MX" i="1" dirty="0" err="1" smtClean="0"/>
              <a:t>pars</a:t>
            </a:r>
            <a:r>
              <a:rPr lang="es-MX" i="1" dirty="0" smtClean="0"/>
              <a:t> compacta</a:t>
            </a:r>
            <a:r>
              <a:rPr lang="es-MX" dirty="0" smtClean="0"/>
              <a:t>. </a:t>
            </a:r>
            <a:r>
              <a:rPr lang="es-ES" dirty="0" smtClean="0"/>
              <a:t>Se considera una enfermedad multifactorial que implica factores genéticos, ambientales y se ha asociado con procesos de óxido-reducción (ROS).</a:t>
            </a:r>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67544" y="404664"/>
            <a:ext cx="1224136" cy="1224136"/>
          </a:xfrm>
          <a:prstGeom prst="rect">
            <a:avLst/>
          </a:prstGeom>
        </p:spPr>
      </p:pic>
      <p:pic>
        <p:nvPicPr>
          <p:cNvPr id="14338" name="Picture 2" descr="https://media1.picsearch.com/is?No6bb2dXRpp-CodJgesNbjt0EWWiYeSD7XOPdVVEFSw&amp;height=323"/>
          <p:cNvPicPr>
            <a:picLocks noChangeAspect="1" noChangeArrowheads="1"/>
          </p:cNvPicPr>
          <p:nvPr/>
        </p:nvPicPr>
        <p:blipFill>
          <a:blip r:embed="rId3" cstate="print"/>
          <a:srcRect/>
          <a:stretch>
            <a:fillRect/>
          </a:stretch>
        </p:blipFill>
        <p:spPr bwMode="auto">
          <a:xfrm>
            <a:off x="6948264" y="476672"/>
            <a:ext cx="1294973" cy="122661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84784"/>
            <a:ext cx="8060432" cy="4114800"/>
          </a:xfrm>
        </p:spPr>
        <p:txBody>
          <a:bodyPr/>
          <a:lstStyle/>
          <a:p>
            <a:r>
              <a:rPr lang="es-ES" sz="2800" dirty="0" smtClean="0"/>
              <a:t>La incidencia (mundial) de la EP es de 18 nuevos casos por cada cien mil habitantes. Pero la alta esperanza de vida que suelen presentar la población hace que la prevalencia de la enfermedad sea cuantitativamente mayor que la incidencia y se registran unos ciento sesenta y cuatro casos por cada cien mil habitantes. Según los estudios auspiciados por el grupo de estudio del </a:t>
            </a:r>
            <a:r>
              <a:rPr lang="es-ES" sz="2800" dirty="0" err="1" smtClean="0"/>
              <a:t>Europarkinson</a:t>
            </a:r>
            <a:r>
              <a:rPr lang="es-ES" sz="2800" dirty="0" smtClean="0"/>
              <a:t>. La prevalencia de la enfermedad de Parkinson en la comunidad Europea es de 1.43% y en Estados Unidos es de 1.%  en personas de más de 60 años</a:t>
            </a:r>
            <a:endParaRPr lang="es-MX" sz="2800"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139952" y="260648"/>
            <a:ext cx="1224136" cy="122413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2348880"/>
            <a:ext cx="7772400" cy="4114800"/>
          </a:xfrm>
        </p:spPr>
        <p:txBody>
          <a:bodyPr/>
          <a:lstStyle/>
          <a:p>
            <a:r>
              <a:rPr lang="es-ES" dirty="0" smtClean="0"/>
              <a:t>. En el Instituto Mexicano del Seguro Social (IMSS)  en el estado de Jalisco atenemos en promedio 4 millones de DH.  Si  tomamos en cuenta la pirámide poblacional y su comportamiento futuro la enfermedad de Parkinson se convierte en una enfermedad de gran interés y problema de salud pública</a:t>
            </a:r>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3528" y="548680"/>
            <a:ext cx="1224136" cy="1224136"/>
          </a:xfrm>
          <a:prstGeom prst="rect">
            <a:avLst/>
          </a:prstGeom>
        </p:spPr>
      </p:pic>
      <p:pic>
        <p:nvPicPr>
          <p:cNvPr id="12290" name="Picture 2" descr="https://media2.picsearch.com/is?KxczC4HXh-PtiWHlyO7Trz4hA-zhTsNsS9UPf2_Z5RI&amp;height=227"/>
          <p:cNvPicPr>
            <a:picLocks noChangeAspect="1" noChangeArrowheads="1"/>
          </p:cNvPicPr>
          <p:nvPr/>
        </p:nvPicPr>
        <p:blipFill>
          <a:blip r:embed="rId3" cstate="print"/>
          <a:srcRect/>
          <a:stretch>
            <a:fillRect/>
          </a:stretch>
        </p:blipFill>
        <p:spPr bwMode="auto">
          <a:xfrm>
            <a:off x="5508104" y="476672"/>
            <a:ext cx="2640138" cy="175751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Etiología…..</a:t>
            </a:r>
            <a:endParaRPr lang="es-MX" dirty="0"/>
          </a:p>
        </p:txBody>
      </p:sp>
      <p:sp>
        <p:nvSpPr>
          <p:cNvPr id="3" name="2 Marcador de contenido"/>
          <p:cNvSpPr>
            <a:spLocks noGrp="1"/>
          </p:cNvSpPr>
          <p:nvPr>
            <p:ph idx="1"/>
          </p:nvPr>
        </p:nvSpPr>
        <p:spPr/>
        <p:txBody>
          <a:bodyPr/>
          <a:lstStyle/>
          <a:p>
            <a:endParaRPr lang="es-MX" dirty="0" smtClean="0"/>
          </a:p>
          <a:p>
            <a:r>
              <a:rPr lang="es-MX" dirty="0" smtClean="0"/>
              <a:t>Primero separemos esta entidad en</a:t>
            </a:r>
          </a:p>
          <a:p>
            <a:r>
              <a:rPr lang="es-MX" dirty="0" smtClean="0"/>
              <a:t>Esporádicos</a:t>
            </a:r>
          </a:p>
          <a:p>
            <a:r>
              <a:rPr lang="es-MX" dirty="0" smtClean="0"/>
              <a:t>Genéticos..</a:t>
            </a:r>
          </a:p>
          <a:p>
            <a:r>
              <a:rPr lang="es-MX" dirty="0" smtClean="0"/>
              <a:t>????????????????</a:t>
            </a:r>
          </a:p>
          <a:p>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3528" y="260648"/>
            <a:ext cx="1224136" cy="1224136"/>
          </a:xfrm>
          <a:prstGeom prst="rect">
            <a:avLst/>
          </a:prstGeom>
        </p:spPr>
      </p:pic>
      <p:pic>
        <p:nvPicPr>
          <p:cNvPr id="11266" name="Picture 2" descr="https://media3.picsearch.com/is?Wn2P-kdjNylJFu1IF9Jfd2vD4Fxm6NJ501anQ2gHQY0&amp;height=239"/>
          <p:cNvPicPr>
            <a:picLocks noChangeAspect="1" noChangeArrowheads="1"/>
          </p:cNvPicPr>
          <p:nvPr/>
        </p:nvPicPr>
        <p:blipFill>
          <a:blip r:embed="rId3" cstate="print"/>
          <a:srcRect/>
          <a:stretch>
            <a:fillRect/>
          </a:stretch>
        </p:blipFill>
        <p:spPr bwMode="auto">
          <a:xfrm>
            <a:off x="4932040" y="3789040"/>
            <a:ext cx="3105150" cy="22764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2420888"/>
            <a:ext cx="7772400" cy="4114800"/>
          </a:xfrm>
        </p:spPr>
        <p:txBody>
          <a:bodyPr/>
          <a:lstStyle/>
          <a:p>
            <a:r>
              <a:rPr lang="es-ES" sz="2800" dirty="0" smtClean="0"/>
              <a:t>Una hipótesis sobre la presentación temprana de la EP debida a factores externos tóxicos es basada en el descubrimiento de tres inhibidores del complejo mitocondrial I: el </a:t>
            </a:r>
            <a:r>
              <a:rPr lang="es-ES" sz="2800" dirty="0" err="1" smtClean="0"/>
              <a:t>paraquat</a:t>
            </a:r>
            <a:r>
              <a:rPr lang="es-ES" sz="2800" dirty="0" smtClean="0"/>
              <a:t>, la rotenona y el </a:t>
            </a:r>
            <a:r>
              <a:rPr lang="ru-RU" sz="2800" dirty="0" smtClean="0"/>
              <a:t>1-metil-4-fenil-1,2,3,6-tetrahidropiridina </a:t>
            </a:r>
            <a:r>
              <a:rPr lang="es-MX" sz="2800" dirty="0" smtClean="0"/>
              <a:t>(</a:t>
            </a:r>
            <a:r>
              <a:rPr lang="es-ES" sz="2800" dirty="0" smtClean="0"/>
              <a:t>MPTP), los cuales producen Parkinsonismo ya que inhiben la cadena respiratoria mitocondrial con muerte selectiva de las neuronas </a:t>
            </a:r>
            <a:r>
              <a:rPr lang="es-ES" sz="2800" dirty="0" err="1" smtClean="0"/>
              <a:t>dopaminérgicas</a:t>
            </a:r>
            <a:endParaRPr lang="es-MX" sz="2800"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3528" y="476672"/>
            <a:ext cx="1224136" cy="1224136"/>
          </a:xfrm>
          <a:prstGeom prst="rect">
            <a:avLst/>
          </a:prstGeom>
        </p:spPr>
      </p:pic>
      <p:pic>
        <p:nvPicPr>
          <p:cNvPr id="10242" name="Picture 2" descr="https://media3.picsearch.com/is?P_XDCbhvXeXNaZYFX-FFEm33UZz-CSIIU9DnDiRbxHk&amp;height=272"/>
          <p:cNvPicPr>
            <a:picLocks noChangeAspect="1" noChangeArrowheads="1"/>
          </p:cNvPicPr>
          <p:nvPr/>
        </p:nvPicPr>
        <p:blipFill>
          <a:blip r:embed="rId3" cstate="print"/>
          <a:srcRect/>
          <a:stretch>
            <a:fillRect/>
          </a:stretch>
        </p:blipFill>
        <p:spPr bwMode="auto">
          <a:xfrm>
            <a:off x="5004048" y="332656"/>
            <a:ext cx="2289334" cy="182609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24128" y="609600"/>
            <a:ext cx="2734072" cy="947192"/>
          </a:xfrm>
        </p:spPr>
        <p:txBody>
          <a:bodyPr/>
          <a:lstStyle/>
          <a:p>
            <a:r>
              <a:rPr lang="es-MX" dirty="0" err="1" smtClean="0"/>
              <a:t>Melatonina</a:t>
            </a:r>
            <a:r>
              <a:rPr lang="es-MX" dirty="0" smtClean="0"/>
              <a:t>:</a:t>
            </a:r>
            <a:endParaRPr lang="es-MX" dirty="0"/>
          </a:p>
        </p:txBody>
      </p:sp>
      <p:sp>
        <p:nvSpPr>
          <p:cNvPr id="3" name="2 Marcador de contenido"/>
          <p:cNvSpPr>
            <a:spLocks noGrp="1"/>
          </p:cNvSpPr>
          <p:nvPr>
            <p:ph idx="1"/>
          </p:nvPr>
        </p:nvSpPr>
        <p:spPr>
          <a:xfrm>
            <a:off x="935088" y="1052736"/>
            <a:ext cx="8208912" cy="504056"/>
          </a:xfrm>
        </p:spPr>
        <p:txBody>
          <a:bodyPr/>
          <a:lstStyle/>
          <a:p>
            <a:pPr>
              <a:buNone/>
            </a:pPr>
            <a:endParaRPr lang="es-MX" dirty="0" smtClean="0"/>
          </a:p>
          <a:p>
            <a:pPr>
              <a:buNone/>
            </a:pPr>
            <a:r>
              <a:rPr lang="es-ES" b="1" dirty="0" smtClean="0"/>
              <a:t> </a:t>
            </a:r>
            <a:endParaRPr lang="es-MX" b="1" dirty="0" smtClean="0"/>
          </a:p>
          <a:p>
            <a:r>
              <a:rPr lang="es-ES" dirty="0" smtClean="0"/>
              <a:t>La </a:t>
            </a:r>
            <a:r>
              <a:rPr lang="es-ES" dirty="0" err="1" smtClean="0"/>
              <a:t>Melatonina</a:t>
            </a:r>
            <a:r>
              <a:rPr lang="es-ES" dirty="0" smtClean="0"/>
              <a:t> realiza diversas funciones antioxidantes en la neurona, como la de barredor (</a:t>
            </a:r>
            <a:r>
              <a:rPr lang="es-ES" dirty="0" err="1" smtClean="0"/>
              <a:t>scavenger</a:t>
            </a:r>
            <a:r>
              <a:rPr lang="es-ES" dirty="0" smtClean="0"/>
              <a:t>)  donde disminuye el daño neuronal ya que interviene en procesos de </a:t>
            </a:r>
            <a:r>
              <a:rPr lang="es-ES" dirty="0" err="1" smtClean="0"/>
              <a:t>neuroinflamación</a:t>
            </a:r>
            <a:r>
              <a:rPr lang="es-ES" dirty="0" smtClean="0"/>
              <a:t>, disminuye la producción de ROS y RNS así como los productos de la </a:t>
            </a:r>
            <a:r>
              <a:rPr lang="es-ES" dirty="0" err="1" smtClean="0"/>
              <a:t>lipoperoxidación</a:t>
            </a:r>
            <a:r>
              <a:rPr lang="es-ES" dirty="0" smtClean="0"/>
              <a:t> de las membranas</a:t>
            </a:r>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55576" y="404664"/>
            <a:ext cx="1224136" cy="1224136"/>
          </a:xfrm>
          <a:prstGeom prst="rect">
            <a:avLst/>
          </a:prstGeom>
        </p:spPr>
      </p:pic>
      <p:pic>
        <p:nvPicPr>
          <p:cNvPr id="9218" name="Picture 2" descr="https://media4.picsearch.com/is?K3jg6DQs7vKi4sL0mILCFQlom5mol6Kfooo2_ECbZQI&amp;height=191"/>
          <p:cNvPicPr>
            <a:picLocks noChangeAspect="1" noChangeArrowheads="1"/>
          </p:cNvPicPr>
          <p:nvPr/>
        </p:nvPicPr>
        <p:blipFill>
          <a:blip r:embed="rId3" cstate="print"/>
          <a:srcRect/>
          <a:stretch>
            <a:fillRect/>
          </a:stretch>
        </p:blipFill>
        <p:spPr bwMode="auto">
          <a:xfrm>
            <a:off x="2627784" y="404664"/>
            <a:ext cx="2699733" cy="151216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601416"/>
            <a:ext cx="8460432" cy="5256584"/>
          </a:xfrm>
          <a:solidFill>
            <a:schemeClr val="accent3">
              <a:lumMod val="10000"/>
            </a:schemeClr>
          </a:solidFill>
        </p:spPr>
        <p:txBody>
          <a:bodyPr/>
          <a:lstStyle/>
          <a:p>
            <a:endParaRPr lang="es-MX" dirty="0" smtClean="0"/>
          </a:p>
          <a:p>
            <a:r>
              <a:rPr lang="en-US" sz="1400" b="1" dirty="0" smtClean="0">
                <a:solidFill>
                  <a:schemeClr val="tx1">
                    <a:lumMod val="20000"/>
                    <a:lumOff val="80000"/>
                  </a:schemeClr>
                </a:solidFill>
                <a:hlinkClick r:id="rId2"/>
              </a:rPr>
              <a:t>Fish oil, melatonin and vitamin E attenuates midbrain cyclooxygenase-2 activity and oxidative stress after the administration of 1-methyl-4-phenyl-1,2,3,6- </a:t>
            </a:r>
            <a:r>
              <a:rPr lang="en-US" sz="1400" b="1" dirty="0" err="1" smtClean="0">
                <a:solidFill>
                  <a:schemeClr val="tx1">
                    <a:lumMod val="20000"/>
                    <a:lumOff val="80000"/>
                  </a:schemeClr>
                </a:solidFill>
                <a:hlinkClick r:id="rId2"/>
              </a:rPr>
              <a:t>tetrahydropyridine</a:t>
            </a:r>
            <a:r>
              <a:rPr lang="en-US" sz="1400" b="1" dirty="0" smtClean="0">
                <a:solidFill>
                  <a:schemeClr val="tx1">
                    <a:lumMod val="20000"/>
                    <a:lumOff val="80000"/>
                  </a:schemeClr>
                </a:solidFill>
                <a:hlinkClick r:id="rId2"/>
              </a:rPr>
              <a:t>.</a:t>
            </a:r>
            <a:endParaRPr lang="es-MX" sz="1400" dirty="0" smtClean="0">
              <a:solidFill>
                <a:schemeClr val="tx1">
                  <a:lumMod val="20000"/>
                  <a:lumOff val="80000"/>
                </a:schemeClr>
              </a:solidFill>
            </a:endParaRPr>
          </a:p>
          <a:p>
            <a:r>
              <a:rPr lang="es-MX" sz="1400" b="1" dirty="0" smtClean="0"/>
              <a:t>Ortiz GG</a:t>
            </a:r>
            <a:r>
              <a:rPr lang="es-MX" sz="1400" dirty="0" smtClean="0"/>
              <a:t>, Pacheco-Moisés FP, Gómez-Rodríguez VM, González-</a:t>
            </a:r>
            <a:r>
              <a:rPr lang="es-MX" sz="1400" dirty="0" err="1" smtClean="0"/>
              <a:t>Renovato</a:t>
            </a:r>
            <a:r>
              <a:rPr lang="es-MX" sz="1400" dirty="0" smtClean="0"/>
              <a:t> ED, Torres-Sánchez ED, Ramírez-</a:t>
            </a:r>
            <a:r>
              <a:rPr lang="es-MX" sz="1400" dirty="0" err="1" smtClean="0"/>
              <a:t>Anguiano</a:t>
            </a:r>
            <a:r>
              <a:rPr lang="es-MX" sz="1400" dirty="0" smtClean="0"/>
              <a:t> AC. </a:t>
            </a:r>
            <a:r>
              <a:rPr lang="es-MX" sz="1400" dirty="0" err="1" smtClean="0"/>
              <a:t>Metab</a:t>
            </a:r>
            <a:r>
              <a:rPr lang="es-MX" sz="1400" dirty="0" smtClean="0"/>
              <a:t> </a:t>
            </a:r>
            <a:r>
              <a:rPr lang="es-MX" sz="1400" dirty="0" err="1" smtClean="0"/>
              <a:t>Brain</a:t>
            </a:r>
            <a:r>
              <a:rPr lang="es-MX" sz="1400" dirty="0" smtClean="0"/>
              <a:t> </a:t>
            </a:r>
            <a:r>
              <a:rPr lang="es-MX" sz="1400" dirty="0" err="1" smtClean="0"/>
              <a:t>Dis</a:t>
            </a:r>
            <a:r>
              <a:rPr lang="es-MX" sz="1400" dirty="0" smtClean="0"/>
              <a:t>. 2013 Dec;28(4):705-9. </a:t>
            </a:r>
            <a:r>
              <a:rPr lang="es-MX" sz="1400" dirty="0" err="1" smtClean="0"/>
              <a:t>doi</a:t>
            </a:r>
            <a:r>
              <a:rPr lang="es-MX" sz="1400" dirty="0" smtClean="0"/>
              <a:t>: 10.1007/s11011-013-9416-0. </a:t>
            </a:r>
            <a:r>
              <a:rPr lang="en-US" sz="1400" dirty="0" err="1" smtClean="0"/>
              <a:t>Epub</a:t>
            </a:r>
            <a:r>
              <a:rPr lang="en-US" sz="1400" dirty="0" smtClean="0"/>
              <a:t> 2013 May 24.</a:t>
            </a:r>
            <a:endParaRPr lang="es-MX" sz="1400" dirty="0" smtClean="0"/>
          </a:p>
          <a:p>
            <a:r>
              <a:rPr lang="es-MX" sz="1400" dirty="0" smtClean="0"/>
              <a:t> </a:t>
            </a:r>
          </a:p>
          <a:p>
            <a:r>
              <a:rPr lang="en-US" sz="1400" b="1" dirty="0" smtClean="0">
                <a:hlinkClick r:id="rId3"/>
              </a:rPr>
              <a:t>1-Methyl-4-phenyl-1,2,3,6-tetrahydropyridine-induced lipid </a:t>
            </a:r>
            <a:r>
              <a:rPr lang="en-US" sz="1400" b="1" dirty="0" err="1" smtClean="0">
                <a:hlinkClick r:id="rId3"/>
              </a:rPr>
              <a:t>peroxidation</a:t>
            </a:r>
            <a:r>
              <a:rPr lang="en-US" sz="1400" b="1" dirty="0" smtClean="0">
                <a:hlinkClick r:id="rId3"/>
              </a:rPr>
              <a:t> and DNA damage in mouse bone marrow and blood.</a:t>
            </a:r>
            <a:r>
              <a:rPr lang="es-MX" sz="1400" b="1" dirty="0" smtClean="0"/>
              <a:t> </a:t>
            </a:r>
            <a:endParaRPr lang="es-MX" sz="1400" dirty="0" smtClean="0"/>
          </a:p>
          <a:p>
            <a:r>
              <a:rPr lang="es-MX" sz="1400" b="1" dirty="0" smtClean="0"/>
              <a:t>Ortiz GG</a:t>
            </a:r>
            <a:r>
              <a:rPr lang="es-MX" sz="1400" dirty="0" smtClean="0"/>
              <a:t>, Zúñiga-González G, García JJ, Torres-</a:t>
            </a:r>
            <a:r>
              <a:rPr lang="es-MX" sz="1400" dirty="0" err="1" smtClean="0"/>
              <a:t>Bugarín</a:t>
            </a:r>
            <a:r>
              <a:rPr lang="es-MX" sz="1400" dirty="0" smtClean="0"/>
              <a:t> O, Zamora-</a:t>
            </a:r>
            <a:r>
              <a:rPr lang="es-MX" sz="1400" dirty="0" err="1" smtClean="0"/>
              <a:t>Perez</a:t>
            </a:r>
            <a:r>
              <a:rPr lang="es-MX" sz="1400" dirty="0" smtClean="0"/>
              <a:t> A, </a:t>
            </a:r>
            <a:r>
              <a:rPr lang="es-MX" sz="1400" dirty="0" err="1" smtClean="0"/>
              <a:t>Bitzer</a:t>
            </a:r>
            <a:r>
              <a:rPr lang="es-MX" sz="1400" dirty="0" smtClean="0"/>
              <a:t>-Quintero OK. </a:t>
            </a:r>
            <a:r>
              <a:rPr lang="es-MX" sz="1400" dirty="0" err="1" smtClean="0"/>
              <a:t>Environ</a:t>
            </a:r>
            <a:r>
              <a:rPr lang="es-MX" sz="1400" dirty="0" smtClean="0"/>
              <a:t> Mol </a:t>
            </a:r>
            <a:r>
              <a:rPr lang="es-MX" sz="1400" dirty="0" err="1" smtClean="0"/>
              <a:t>Mutagen</a:t>
            </a:r>
            <a:r>
              <a:rPr lang="es-MX" sz="1400" dirty="0" smtClean="0"/>
              <a:t>. </a:t>
            </a:r>
            <a:r>
              <a:rPr lang="en-US" sz="1400" dirty="0" smtClean="0"/>
              <a:t>2003;41(1):64-8.</a:t>
            </a:r>
            <a:endParaRPr lang="es-MX" sz="1400" dirty="0" smtClean="0"/>
          </a:p>
          <a:p>
            <a:r>
              <a:rPr lang="es-MX" sz="1400" dirty="0" smtClean="0"/>
              <a:t> </a:t>
            </a:r>
          </a:p>
          <a:p>
            <a:r>
              <a:rPr lang="en-US" sz="1400" b="1" dirty="0" smtClean="0">
                <a:hlinkClick r:id="rId4"/>
              </a:rPr>
              <a:t>Protective role of melatonin against MPTP-induced mouse brain cell DNA fragmentation and apoptosis </a:t>
            </a:r>
            <a:r>
              <a:rPr lang="en-US" sz="1400" b="1" i="1" dirty="0" smtClean="0">
                <a:hlinkClick r:id="rId4"/>
              </a:rPr>
              <a:t>in vivo.</a:t>
            </a:r>
            <a:endParaRPr lang="es-MX" sz="1400" dirty="0" smtClean="0"/>
          </a:p>
          <a:p>
            <a:r>
              <a:rPr lang="es-MX" sz="1400" b="1" dirty="0" smtClean="0"/>
              <a:t>Ortiz GG</a:t>
            </a:r>
            <a:r>
              <a:rPr lang="es-MX" sz="1400" dirty="0" smtClean="0"/>
              <a:t>, Crespo-López ME, Morán-</a:t>
            </a:r>
            <a:r>
              <a:rPr lang="es-MX" sz="1400" dirty="0" err="1" smtClean="0"/>
              <a:t>Moguel</a:t>
            </a:r>
            <a:r>
              <a:rPr lang="es-MX" sz="1400" dirty="0" smtClean="0"/>
              <a:t> C, García JJ, </a:t>
            </a:r>
            <a:r>
              <a:rPr lang="es-MX" sz="1400" dirty="0" err="1" smtClean="0"/>
              <a:t>Reiter</a:t>
            </a:r>
            <a:r>
              <a:rPr lang="es-MX" sz="1400" dirty="0" smtClean="0"/>
              <a:t> RJ, Acuña-</a:t>
            </a:r>
            <a:r>
              <a:rPr lang="es-MX" sz="1400" dirty="0" err="1" smtClean="0"/>
              <a:t>Castroviejo</a:t>
            </a:r>
            <a:r>
              <a:rPr lang="es-MX" sz="1400" dirty="0" smtClean="0"/>
              <a:t> D. </a:t>
            </a:r>
            <a:r>
              <a:rPr lang="es-MX" sz="1400" dirty="0" err="1" smtClean="0"/>
              <a:t>Neuro</a:t>
            </a:r>
            <a:r>
              <a:rPr lang="es-MX" sz="1400" dirty="0" smtClean="0"/>
              <a:t> </a:t>
            </a:r>
            <a:r>
              <a:rPr lang="es-MX" sz="1400" dirty="0" err="1" smtClean="0"/>
              <a:t>Endocrinol</a:t>
            </a:r>
            <a:r>
              <a:rPr lang="es-MX" sz="1400" dirty="0" smtClean="0"/>
              <a:t> </a:t>
            </a:r>
            <a:r>
              <a:rPr lang="es-MX" sz="1400" dirty="0" err="1" smtClean="0"/>
              <a:t>Lett</a:t>
            </a:r>
            <a:r>
              <a:rPr lang="es-MX" sz="1400" dirty="0" smtClean="0"/>
              <a:t>. 2001 Apr;22(2):101-8.</a:t>
            </a:r>
          </a:p>
          <a:p>
            <a:r>
              <a:rPr lang="es-MX" sz="1400" b="1" dirty="0" smtClean="0"/>
              <a:t> </a:t>
            </a:r>
            <a:endParaRPr lang="es-MX" sz="1400" dirty="0" smtClean="0"/>
          </a:p>
          <a:p>
            <a:r>
              <a:rPr lang="en-US" sz="1400" b="1" dirty="0" smtClean="0">
                <a:hlinkClick r:id="rId5"/>
              </a:rPr>
              <a:t>Melatonin is protective against MPTP-induced </a:t>
            </a:r>
            <a:r>
              <a:rPr lang="en-US" sz="1400" b="1" dirty="0" err="1" smtClean="0">
                <a:hlinkClick r:id="rId5"/>
              </a:rPr>
              <a:t>striatal</a:t>
            </a:r>
            <a:r>
              <a:rPr lang="en-US" sz="1400" b="1" dirty="0" smtClean="0">
                <a:hlinkClick r:id="rId5"/>
              </a:rPr>
              <a:t> and </a:t>
            </a:r>
            <a:r>
              <a:rPr lang="en-US" sz="1400" b="1" dirty="0" err="1" smtClean="0">
                <a:hlinkClick r:id="rId5"/>
              </a:rPr>
              <a:t>hippocampal</a:t>
            </a:r>
            <a:r>
              <a:rPr lang="en-US" sz="1400" b="1" dirty="0" smtClean="0">
                <a:hlinkClick r:id="rId5"/>
              </a:rPr>
              <a:t> lesions.</a:t>
            </a:r>
            <a:endParaRPr lang="es-MX" sz="1400" dirty="0" smtClean="0"/>
          </a:p>
          <a:p>
            <a:r>
              <a:rPr lang="es-MX" sz="1400" dirty="0" smtClean="0"/>
              <a:t>Acuña-</a:t>
            </a:r>
            <a:r>
              <a:rPr lang="es-MX" sz="1400" dirty="0" err="1" smtClean="0"/>
              <a:t>Castroviejo</a:t>
            </a:r>
            <a:r>
              <a:rPr lang="es-MX" sz="1400" dirty="0" smtClean="0"/>
              <a:t> D, Coto-Montes A, </a:t>
            </a:r>
            <a:r>
              <a:rPr lang="es-MX" sz="1400" dirty="0" err="1" smtClean="0"/>
              <a:t>Gaia</a:t>
            </a:r>
            <a:r>
              <a:rPr lang="es-MX" sz="1400" dirty="0" smtClean="0"/>
              <a:t> Monti M, </a:t>
            </a:r>
            <a:r>
              <a:rPr lang="es-MX" sz="1400" b="1" dirty="0" smtClean="0"/>
              <a:t>Ortiz GG</a:t>
            </a:r>
            <a:r>
              <a:rPr lang="es-MX" sz="1400" dirty="0" smtClean="0"/>
              <a:t>, </a:t>
            </a:r>
            <a:r>
              <a:rPr lang="es-MX" sz="1400" dirty="0" err="1" smtClean="0"/>
              <a:t>Reiter</a:t>
            </a:r>
            <a:r>
              <a:rPr lang="es-MX" sz="1400" dirty="0" smtClean="0"/>
              <a:t> RJ. </a:t>
            </a:r>
            <a:r>
              <a:rPr lang="es-MX" sz="1400" dirty="0" err="1" smtClean="0"/>
              <a:t>Life</a:t>
            </a:r>
            <a:r>
              <a:rPr lang="es-MX" sz="1400" dirty="0" smtClean="0"/>
              <a:t> </a:t>
            </a:r>
            <a:r>
              <a:rPr lang="es-MX" sz="1400" dirty="0" err="1" smtClean="0"/>
              <a:t>Sci</a:t>
            </a:r>
            <a:r>
              <a:rPr lang="es-MX" sz="1400" dirty="0" smtClean="0"/>
              <a:t>. 1997;60(2):PL23-9.</a:t>
            </a:r>
          </a:p>
          <a:p>
            <a:endParaRPr lang="es-MX" sz="1400" dirty="0" smtClean="0"/>
          </a:p>
          <a:p>
            <a:endParaRPr lang="es-MX" sz="1400" dirty="0" smtClean="0"/>
          </a:p>
          <a:p>
            <a:endParaRPr lang="es-MX" sz="1400" dirty="0"/>
          </a:p>
        </p:txBody>
      </p:sp>
      <p:pic>
        <p:nvPicPr>
          <p:cNvPr id="4" name="Imagen 1"/>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323528" y="188640"/>
            <a:ext cx="1368152" cy="1368152"/>
          </a:xfrm>
          <a:prstGeom prst="rect">
            <a:avLst/>
          </a:prstGeom>
        </p:spPr>
      </p:pic>
      <p:pic>
        <p:nvPicPr>
          <p:cNvPr id="5124" name="Picture 4" descr="https://tse2.mm.bing.net/th?id=OIP.mAIeTgZ2C3txUFm7PrcvMgHaFj&amp;pid=15.1&amp;P=0&amp;w=223&amp;h=168"/>
          <p:cNvPicPr>
            <a:picLocks noChangeAspect="1" noChangeArrowheads="1"/>
          </p:cNvPicPr>
          <p:nvPr/>
        </p:nvPicPr>
        <p:blipFill>
          <a:blip r:embed="rId7" cstate="print"/>
          <a:srcRect/>
          <a:stretch>
            <a:fillRect/>
          </a:stretch>
        </p:blipFill>
        <p:spPr bwMode="auto">
          <a:xfrm>
            <a:off x="5724128" y="188640"/>
            <a:ext cx="1873678" cy="14115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836712"/>
            <a:ext cx="8060432" cy="4114800"/>
          </a:xfrm>
        </p:spPr>
        <p:txBody>
          <a:bodyPr/>
          <a:lstStyle/>
          <a:p>
            <a:r>
              <a:rPr lang="es-MX" sz="1800" dirty="0" smtClean="0"/>
              <a:t>OBJETIVO GENERAL </a:t>
            </a:r>
          </a:p>
          <a:p>
            <a:r>
              <a:rPr lang="es-MX" sz="1800" dirty="0" smtClean="0"/>
              <a:t> </a:t>
            </a:r>
          </a:p>
          <a:p>
            <a:r>
              <a:rPr lang="es-MX" sz="1800" dirty="0" smtClean="0"/>
              <a:t>Evaluar el efecto  de </a:t>
            </a:r>
            <a:r>
              <a:rPr lang="es-MX" sz="1800" dirty="0" err="1" smtClean="0"/>
              <a:t>melatonina</a:t>
            </a:r>
            <a:r>
              <a:rPr lang="es-MX" sz="1800" dirty="0" smtClean="0"/>
              <a:t> en  la actividad de COX-2  y los productos del </a:t>
            </a:r>
          </a:p>
          <a:p>
            <a:r>
              <a:rPr lang="es-MX" sz="1800" dirty="0" smtClean="0"/>
              <a:t>estrés </a:t>
            </a:r>
            <a:r>
              <a:rPr lang="es-MX" sz="1800" dirty="0" err="1" smtClean="0"/>
              <a:t>oxidativo</a:t>
            </a:r>
            <a:r>
              <a:rPr lang="es-MX" sz="1800" dirty="0" smtClean="0"/>
              <a:t> en los pacientes con Enfermedad de Parkinson.   </a:t>
            </a:r>
          </a:p>
          <a:p>
            <a:r>
              <a:rPr lang="es-MX" sz="1800" dirty="0" smtClean="0"/>
              <a:t> </a:t>
            </a:r>
            <a:r>
              <a:rPr lang="es-MX" sz="1800" dirty="0" smtClean="0"/>
              <a:t> </a:t>
            </a:r>
            <a:endParaRPr lang="es-MX" sz="1800" dirty="0" smtClean="0"/>
          </a:p>
          <a:p>
            <a:r>
              <a:rPr lang="es-MX" sz="1800" dirty="0" smtClean="0"/>
              <a:t>OBJETIVOS PARTICULARES </a:t>
            </a:r>
          </a:p>
          <a:p>
            <a:r>
              <a:rPr lang="es-MX" sz="1800" dirty="0" smtClean="0"/>
              <a:t>1. Determinar si la administración de </a:t>
            </a:r>
            <a:r>
              <a:rPr lang="es-MX" sz="1800" dirty="0" err="1" smtClean="0"/>
              <a:t>melatonina</a:t>
            </a:r>
            <a:r>
              <a:rPr lang="es-MX" sz="1800" dirty="0" smtClean="0"/>
              <a:t> reduce los niveles y la </a:t>
            </a:r>
          </a:p>
          <a:p>
            <a:r>
              <a:rPr lang="es-MX" sz="1800" dirty="0" smtClean="0"/>
              <a:t>actividad de Cox-2 antes y durante la intervención en pacientes con </a:t>
            </a:r>
          </a:p>
          <a:p>
            <a:r>
              <a:rPr lang="es-MX" sz="1800" dirty="0" smtClean="0"/>
              <a:t>Parkinson </a:t>
            </a:r>
          </a:p>
          <a:p>
            <a:r>
              <a:rPr lang="es-MX" sz="1800" dirty="0" smtClean="0"/>
              <a:t>2. Determinar  si la  </a:t>
            </a:r>
            <a:r>
              <a:rPr lang="es-MX" sz="1800" dirty="0" err="1" smtClean="0"/>
              <a:t>melatonina</a:t>
            </a:r>
            <a:r>
              <a:rPr lang="es-MX" sz="1800" dirty="0" smtClean="0"/>
              <a:t> disminuye los niveles de nitratos y nitritos en </a:t>
            </a:r>
          </a:p>
          <a:p>
            <a:r>
              <a:rPr lang="es-MX" sz="1800" dirty="0" smtClean="0"/>
              <a:t>pacientes con Parkinson </a:t>
            </a:r>
          </a:p>
          <a:p>
            <a:r>
              <a:rPr lang="es-MX" sz="1800" dirty="0" smtClean="0"/>
              <a:t>3. Determinar si la </a:t>
            </a:r>
            <a:r>
              <a:rPr lang="es-MX" sz="1800" dirty="0" err="1" smtClean="0"/>
              <a:t>melatonina</a:t>
            </a:r>
            <a:r>
              <a:rPr lang="es-MX" sz="1800" dirty="0" smtClean="0"/>
              <a:t> disminuye los niveles de los productos de </a:t>
            </a:r>
          </a:p>
          <a:p>
            <a:r>
              <a:rPr lang="es-MX" sz="1800" dirty="0" err="1" smtClean="0"/>
              <a:t>lipoperoxidación</a:t>
            </a:r>
            <a:r>
              <a:rPr lang="es-MX" sz="1800" dirty="0" smtClean="0"/>
              <a:t>; </a:t>
            </a:r>
            <a:r>
              <a:rPr lang="es-MX" sz="1800" dirty="0" err="1" smtClean="0"/>
              <a:t>malondialdehido</a:t>
            </a:r>
            <a:r>
              <a:rPr lang="es-MX" sz="1800" dirty="0" smtClean="0"/>
              <a:t> y 4-hidroxialquenos en pacientes con </a:t>
            </a:r>
          </a:p>
          <a:p>
            <a:r>
              <a:rPr lang="es-MX" sz="1800" dirty="0" smtClean="0"/>
              <a:t>Parkinson. </a:t>
            </a:r>
          </a:p>
          <a:p>
            <a:r>
              <a:rPr lang="es-MX" sz="1800" dirty="0" smtClean="0"/>
              <a:t>4. Relacionar la evolución clínica del paciente a lo largo de la intervención  </a:t>
            </a:r>
          </a:p>
          <a:p>
            <a:r>
              <a:rPr lang="es-MX" sz="1800" dirty="0" smtClean="0"/>
              <a:t>con  la modificación de COX-2 y los productos del estrés </a:t>
            </a:r>
            <a:r>
              <a:rPr lang="es-MX" sz="1800" dirty="0" err="1" smtClean="0"/>
              <a:t>oxidativo</a:t>
            </a:r>
            <a:r>
              <a:rPr lang="es-MX" sz="1800" dirty="0" smtClean="0"/>
              <a:t> en </a:t>
            </a:r>
          </a:p>
          <a:p>
            <a:r>
              <a:rPr lang="es-MX" sz="1800" dirty="0" smtClean="0"/>
              <a:t>pacientes con Parkinson. </a:t>
            </a:r>
          </a:p>
          <a:p>
            <a:endParaRPr lang="es-MX" dirty="0"/>
          </a:p>
        </p:txBody>
      </p:sp>
      <p:pic>
        <p:nvPicPr>
          <p:cNvPr id="4"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283968" y="0"/>
            <a:ext cx="1368152" cy="1368152"/>
          </a:xfrm>
          <a:prstGeom prst="rect">
            <a:avLst/>
          </a:prstGeom>
        </p:spPr>
      </p:pic>
    </p:spTree>
  </p:cSld>
  <p:clrMapOvr>
    <a:masterClrMapping/>
  </p:clrMapOvr>
</p:sld>
</file>

<file path=ppt/theme/theme1.xml><?xml version="1.0" encoding="utf-8"?>
<a:theme xmlns:a="http://schemas.openxmlformats.org/drawingml/2006/main" name="Impulso">
  <a:themeElements>
    <a:clrScheme name="">
      <a:dk1>
        <a:srgbClr val="0000FF"/>
      </a:dk1>
      <a:lt1>
        <a:srgbClr val="FFFF00"/>
      </a:lt1>
      <a:dk2>
        <a:srgbClr val="0000FF"/>
      </a:dk2>
      <a:lt2>
        <a:srgbClr val="FFFF00"/>
      </a:lt2>
      <a:accent1>
        <a:srgbClr val="FF9900"/>
      </a:accent1>
      <a:accent2>
        <a:srgbClr val="000044"/>
      </a:accent2>
      <a:accent3>
        <a:srgbClr val="AAAAFF"/>
      </a:accent3>
      <a:accent4>
        <a:srgbClr val="DADA00"/>
      </a:accent4>
      <a:accent5>
        <a:srgbClr val="FFCAAA"/>
      </a:accent5>
      <a:accent6>
        <a:srgbClr val="00003D"/>
      </a:accent6>
      <a:hlink>
        <a:srgbClr val="3366FF"/>
      </a:hlink>
      <a:folHlink>
        <a:srgbClr val="FFFF00"/>
      </a:folHlink>
    </a:clrScheme>
    <a:fontScheme name="Impuls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mpulso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Impulso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Impulso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Impulso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Impulso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Impulso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Office\Plantillas\Diseños de presentaciones\IMPULSO.POT</Template>
  <TotalTime>565</TotalTime>
  <Words>683</Words>
  <Application>Microsoft Office PowerPoint</Application>
  <PresentationFormat>Presentación en pantalla (4:3)</PresentationFormat>
  <Paragraphs>59</Paragraphs>
  <Slides>16</Slides>
  <Notes>1</Notes>
  <HiddenSlides>0</HiddenSlides>
  <MMClips>0</MMClips>
  <ScaleCrop>false</ScaleCrop>
  <HeadingPairs>
    <vt:vector size="6" baseType="variant">
      <vt:variant>
        <vt:lpstr>Tema</vt:lpstr>
      </vt:variant>
      <vt:variant>
        <vt:i4>1</vt:i4>
      </vt:variant>
      <vt:variant>
        <vt:lpstr>Servidores OLE incrustados</vt:lpstr>
      </vt:variant>
      <vt:variant>
        <vt:i4>0</vt:i4>
      </vt:variant>
      <vt:variant>
        <vt:lpstr>Títulos de diapositiva</vt:lpstr>
      </vt:variant>
      <vt:variant>
        <vt:i4>16</vt:i4>
      </vt:variant>
    </vt:vector>
  </HeadingPairs>
  <TitlesOfParts>
    <vt:vector size="17" baseType="lpstr">
      <vt:lpstr>Impulso</vt:lpstr>
      <vt:lpstr>Efecto de la Administración de Melatonina sobre la Actividad  de la Ciclooxigenasa-2, la Concentración Sérica de Metabolitos del Óxido Nítrico, Lipoperóxidos y Actividad de Glutatión Peroxidasa en Pacientes con Enfermedad de Parkinson </vt:lpstr>
      <vt:lpstr>La Enfermedad de Parkinson (EP)</vt:lpstr>
      <vt:lpstr>Diapositiva 3</vt:lpstr>
      <vt:lpstr>Diapositiva 4</vt:lpstr>
      <vt:lpstr>Etiología…..</vt:lpstr>
      <vt:lpstr>Diapositiva 6</vt:lpstr>
      <vt:lpstr>Melatonina:</vt:lpstr>
      <vt:lpstr>Diapositiva 8</vt:lpstr>
      <vt:lpstr>Diapositiva 9</vt:lpstr>
      <vt:lpstr>Métodos y Pacientes</vt:lpstr>
      <vt:lpstr>Ensayos</vt:lpstr>
      <vt:lpstr>Diapositiva 12</vt:lpstr>
      <vt:lpstr>Diapositiva 13</vt:lpstr>
      <vt:lpstr>Diapositiva 14</vt:lpstr>
      <vt:lpstr>GPX</vt:lpstr>
      <vt:lpstr>GRACIAS</vt:lpstr>
    </vt:vector>
  </TitlesOfParts>
  <Company>orve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neuropatológicos de la enfermedad de Alzheimer.</dc:title>
  <dc:creator>Genaro G.Ortiz</dc:creator>
  <cp:lastModifiedBy>Usuario</cp:lastModifiedBy>
  <cp:revision>32</cp:revision>
  <dcterms:created xsi:type="dcterms:W3CDTF">2002-05-16T04:46:48Z</dcterms:created>
  <dcterms:modified xsi:type="dcterms:W3CDTF">2018-06-05T15:06:22Z</dcterms:modified>
</cp:coreProperties>
</file>