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8"/>
  </p:notesMasterIdLst>
  <p:sldIdLst>
    <p:sldId id="256" r:id="rId2"/>
    <p:sldId id="389" r:id="rId3"/>
    <p:sldId id="346" r:id="rId4"/>
    <p:sldId id="402" r:id="rId5"/>
    <p:sldId id="493" r:id="rId6"/>
    <p:sldId id="496" r:id="rId7"/>
    <p:sldId id="489" r:id="rId8"/>
    <p:sldId id="449" r:id="rId9"/>
    <p:sldId id="471" r:id="rId10"/>
    <p:sldId id="495" r:id="rId11"/>
    <p:sldId id="475" r:id="rId12"/>
    <p:sldId id="476" r:id="rId13"/>
    <p:sldId id="483" r:id="rId14"/>
    <p:sldId id="416" r:id="rId15"/>
    <p:sldId id="381" r:id="rId16"/>
    <p:sldId id="481" r:id="rId1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4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31E1"/>
    <a:srgbClr val="FF7E79"/>
    <a:srgbClr val="008000"/>
    <a:srgbClr val="000000"/>
    <a:srgbClr val="008040"/>
    <a:srgbClr val="0080FF"/>
    <a:srgbClr val="00FF00"/>
    <a:srgbClr val="ECECEC"/>
    <a:srgbClr val="E6E6E6"/>
    <a:srgbClr val="FB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7" autoAdjust="0"/>
    <p:restoredTop sz="72604" autoAdjust="0"/>
  </p:normalViewPr>
  <p:slideViewPr>
    <p:cSldViewPr>
      <p:cViewPr varScale="1">
        <p:scale>
          <a:sx n="62" d="100"/>
          <a:sy n="62" d="100"/>
        </p:scale>
        <p:origin x="2192" y="184"/>
      </p:cViewPr>
      <p:guideLst>
        <p:guide orient="horz" pos="2160"/>
        <p:guide pos="1429"/>
      </p:guideLst>
    </p:cSldViewPr>
  </p:slideViewPr>
  <p:notesTextViewPr>
    <p:cViewPr>
      <p:scale>
        <a:sx n="100" d="100"/>
        <a:sy n="100" d="100"/>
      </p:scale>
      <p:origin x="0" y="0"/>
    </p:cViewPr>
  </p:notesTextViewPr>
  <p:sorterViewPr>
    <p:cViewPr>
      <p:scale>
        <a:sx n="108" d="100"/>
        <a:sy n="10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CDF617-6B4A-4685-AE78-05B245915D9F}" type="datetimeFigureOut">
              <a:rPr lang="es-MX" smtClean="0"/>
              <a:pPr/>
              <a:t>06/06/18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8E09DE-77B5-4490-A27F-23A603A2E58C}" type="slidenum">
              <a:rPr lang="es-MX" smtClean="0"/>
              <a:pPr/>
              <a:t>‹#›</a:t>
            </a:fld>
            <a:endParaRPr lang="es-MX"/>
          </a:p>
        </p:txBody>
      </p:sp>
    </p:spTree>
    <p:extLst>
      <p:ext uri="{BB962C8B-B14F-4D97-AF65-F5344CB8AC3E}">
        <p14:creationId xmlns:p14="http://schemas.microsoft.com/office/powerpoint/2010/main" val="2016302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Estoy</a:t>
            </a:r>
            <a:r>
              <a:rPr lang="en-US" dirty="0"/>
              <a:t> </a:t>
            </a:r>
            <a:r>
              <a:rPr lang="en-US" dirty="0" err="1"/>
              <a:t>seguro</a:t>
            </a:r>
            <a:r>
              <a:rPr lang="en-US" dirty="0"/>
              <a:t> que </a:t>
            </a:r>
            <a:r>
              <a:rPr lang="en-US" dirty="0" err="1"/>
              <a:t>ustedes</a:t>
            </a:r>
            <a:r>
              <a:rPr lang="en-US" dirty="0"/>
              <a:t> </a:t>
            </a:r>
            <a:r>
              <a:rPr lang="en-US" dirty="0" err="1"/>
              <a:t>saben</a:t>
            </a:r>
            <a:r>
              <a:rPr lang="en-US" dirty="0"/>
              <a:t> que el cancer de mama </a:t>
            </a:r>
            <a:r>
              <a:rPr lang="en-US" dirty="0" err="1"/>
              <a:t>es</a:t>
            </a:r>
            <a:r>
              <a:rPr lang="en-US" dirty="0"/>
              <a:t> el </a:t>
            </a:r>
            <a:r>
              <a:rPr lang="en-US" dirty="0" err="1"/>
              <a:t>tipo</a:t>
            </a:r>
            <a:r>
              <a:rPr lang="en-US" dirty="0"/>
              <a:t> de cancer …</a:t>
            </a:r>
          </a:p>
          <a:p>
            <a:r>
              <a:rPr lang="en-US" dirty="0" err="1"/>
              <a:t>Esta</a:t>
            </a:r>
            <a:r>
              <a:rPr lang="en-US" dirty="0"/>
              <a:t> </a:t>
            </a:r>
            <a:r>
              <a:rPr lang="en-US" dirty="0" err="1"/>
              <a:t>enfermedad</a:t>
            </a:r>
            <a:r>
              <a:rPr lang="en-US" dirty="0"/>
              <a:t> causa </a:t>
            </a:r>
            <a:r>
              <a:rPr lang="en-US" dirty="0" err="1"/>
              <a:t>casi</a:t>
            </a:r>
            <a:r>
              <a:rPr lang="en-US" dirty="0"/>
              <a:t> medio </a:t>
            </a:r>
            <a:r>
              <a:rPr lang="en-US" dirty="0" err="1"/>
              <a:t>millon</a:t>
            </a:r>
            <a:r>
              <a:rPr lang="en-US" dirty="0"/>
              <a:t> de </a:t>
            </a:r>
            <a:r>
              <a:rPr lang="en-US" dirty="0" err="1"/>
              <a:t>muertes</a:t>
            </a:r>
            <a:r>
              <a:rPr lang="en-US" dirty="0"/>
              <a:t> </a:t>
            </a:r>
            <a:r>
              <a:rPr lang="en-US" dirty="0" err="1"/>
              <a:t>por</a:t>
            </a:r>
            <a:r>
              <a:rPr lang="en-US" dirty="0"/>
              <a:t> </a:t>
            </a:r>
            <a:r>
              <a:rPr lang="en-US" dirty="0" err="1"/>
              <a:t>año</a:t>
            </a:r>
            <a:r>
              <a:rPr lang="en-US" dirty="0"/>
              <a:t> a </a:t>
            </a:r>
            <a:r>
              <a:rPr lang="en-US" dirty="0" err="1"/>
              <a:t>nivel</a:t>
            </a:r>
            <a:r>
              <a:rPr lang="en-US" dirty="0"/>
              <a:t> </a:t>
            </a:r>
            <a:r>
              <a:rPr lang="en-US" dirty="0" err="1"/>
              <a:t>mundial</a:t>
            </a:r>
            <a:r>
              <a:rPr lang="en-US" dirty="0"/>
              <a:t>. México no </a:t>
            </a:r>
            <a:r>
              <a:rPr lang="en-US" dirty="0" err="1"/>
              <a:t>es</a:t>
            </a:r>
            <a:r>
              <a:rPr lang="en-US" dirty="0"/>
              <a:t> la </a:t>
            </a:r>
            <a:r>
              <a:rPr lang="en-US" dirty="0" err="1"/>
              <a:t>excepción</a:t>
            </a:r>
            <a:r>
              <a:rPr lang="en-US" dirty="0"/>
              <a:t>. </a:t>
            </a:r>
            <a:r>
              <a:rPr lang="en-US" dirty="0" err="1"/>
              <a:t>En</a:t>
            </a:r>
            <a:r>
              <a:rPr lang="en-US" dirty="0"/>
              <a:t> </a:t>
            </a:r>
            <a:r>
              <a:rPr lang="en-US" dirty="0" err="1"/>
              <a:t>nuestor</a:t>
            </a:r>
            <a:r>
              <a:rPr lang="en-US" dirty="0"/>
              <a:t> </a:t>
            </a:r>
            <a:r>
              <a:rPr lang="en-US" dirty="0" err="1"/>
              <a:t>pais</a:t>
            </a:r>
            <a:r>
              <a:rPr lang="en-US" dirty="0"/>
              <a:t> </a:t>
            </a:r>
            <a:r>
              <a:rPr lang="en-US" dirty="0" err="1"/>
              <a:t>tenenos</a:t>
            </a:r>
            <a:r>
              <a:rPr lang="en-US" dirty="0"/>
              <a:t> </a:t>
            </a:r>
            <a:r>
              <a:rPr lang="en-US" dirty="0" err="1"/>
              <a:t>más</a:t>
            </a:r>
            <a:r>
              <a:rPr lang="en-US" dirty="0"/>
              <a:t> de 5 mil </a:t>
            </a:r>
            <a:r>
              <a:rPr lang="en-US" dirty="0" err="1"/>
              <a:t>muertes</a:t>
            </a:r>
            <a:r>
              <a:rPr lang="en-US" dirty="0"/>
              <a:t> </a:t>
            </a:r>
            <a:r>
              <a:rPr lang="en-US" dirty="0" err="1"/>
              <a:t>por</a:t>
            </a:r>
            <a:r>
              <a:rPr lang="en-US" dirty="0"/>
              <a:t> </a:t>
            </a:r>
            <a:r>
              <a:rPr lang="en-US" dirty="0" err="1"/>
              <a:t>año</a:t>
            </a:r>
            <a:endParaRPr lang="en-US" dirty="0"/>
          </a:p>
          <a:p>
            <a:r>
              <a:rPr lang="en-US" dirty="0" err="1"/>
              <a:t>Aunque</a:t>
            </a:r>
            <a:r>
              <a:rPr lang="en-US" dirty="0"/>
              <a:t> hay multiples </a:t>
            </a:r>
            <a:r>
              <a:rPr lang="en-US" dirty="0" err="1"/>
              <a:t>razones</a:t>
            </a:r>
            <a:r>
              <a:rPr lang="en-US" dirty="0"/>
              <a:t> </a:t>
            </a:r>
            <a:r>
              <a:rPr lang="en-US" dirty="0" err="1"/>
              <a:t>asociadas</a:t>
            </a:r>
            <a:r>
              <a:rPr lang="en-US" dirty="0"/>
              <a:t> a la </a:t>
            </a:r>
            <a:r>
              <a:rPr lang="en-US" dirty="0" err="1"/>
              <a:t>muerte</a:t>
            </a:r>
            <a:r>
              <a:rPr lang="en-US" dirty="0"/>
              <a:t> de </a:t>
            </a:r>
            <a:r>
              <a:rPr lang="en-US" dirty="0" err="1"/>
              <a:t>esas</a:t>
            </a:r>
            <a:r>
              <a:rPr lang="en-US" dirty="0"/>
              <a:t> </a:t>
            </a:r>
            <a:r>
              <a:rPr lang="en-US" dirty="0" err="1"/>
              <a:t>pacientes</a:t>
            </a:r>
            <a:r>
              <a:rPr lang="en-US" dirty="0"/>
              <a:t>, </a:t>
            </a:r>
            <a:r>
              <a:rPr lang="en-US" dirty="0" err="1"/>
              <a:t>es</a:t>
            </a:r>
            <a:r>
              <a:rPr lang="en-US" dirty="0"/>
              <a:t> </a:t>
            </a:r>
            <a:r>
              <a:rPr lang="en-US" dirty="0" err="1"/>
              <a:t>claro</a:t>
            </a:r>
            <a:r>
              <a:rPr lang="en-US" dirty="0"/>
              <a:t> que </a:t>
            </a:r>
            <a:r>
              <a:rPr lang="en-US" dirty="0" err="1"/>
              <a:t>aún</a:t>
            </a:r>
            <a:r>
              <a:rPr lang="en-US" dirty="0"/>
              <a:t> </a:t>
            </a:r>
            <a:r>
              <a:rPr lang="en-US" dirty="0" err="1"/>
              <a:t>requerimos</a:t>
            </a:r>
            <a:r>
              <a:rPr lang="en-US" dirty="0"/>
              <a:t> de </a:t>
            </a:r>
            <a:r>
              <a:rPr lang="en-US" dirty="0" err="1"/>
              <a:t>nuevsa</a:t>
            </a:r>
            <a:r>
              <a:rPr lang="en-US" dirty="0"/>
              <a:t> </a:t>
            </a:r>
            <a:r>
              <a:rPr lang="en-US" dirty="0" err="1"/>
              <a:t>terapìas</a:t>
            </a:r>
            <a:r>
              <a:rPr lang="en-US" dirty="0"/>
              <a:t> para tartar </a:t>
            </a:r>
            <a:r>
              <a:rPr lang="en-US" dirty="0" err="1"/>
              <a:t>esta</a:t>
            </a:r>
            <a:r>
              <a:rPr lang="en-US" dirty="0"/>
              <a:t> </a:t>
            </a:r>
            <a:r>
              <a:rPr lang="en-US" dirty="0" err="1"/>
              <a:t>enfermedad</a:t>
            </a:r>
            <a:r>
              <a:rPr lang="en-US" dirty="0"/>
              <a:t>. </a:t>
            </a:r>
          </a:p>
          <a:p>
            <a:endParaRPr lang="en-US" dirty="0"/>
          </a:p>
        </p:txBody>
      </p:sp>
      <p:sp>
        <p:nvSpPr>
          <p:cNvPr id="4" name="Slide Number Placeholder 3"/>
          <p:cNvSpPr>
            <a:spLocks noGrp="1"/>
          </p:cNvSpPr>
          <p:nvPr>
            <p:ph type="sldNum" sz="quarter" idx="10"/>
          </p:nvPr>
        </p:nvSpPr>
        <p:spPr/>
        <p:txBody>
          <a:bodyPr/>
          <a:lstStyle/>
          <a:p>
            <a:fld id="{4D8E09DE-77B5-4490-A27F-23A603A2E58C}" type="slidenum">
              <a:rPr lang="es-MX" smtClean="0"/>
              <a:pPr/>
              <a:t>2</a:t>
            </a:fld>
            <a:endParaRPr lang="es-MX"/>
          </a:p>
        </p:txBody>
      </p:sp>
    </p:spTree>
    <p:extLst>
      <p:ext uri="{BB962C8B-B14F-4D97-AF65-F5344CB8AC3E}">
        <p14:creationId xmlns:p14="http://schemas.microsoft.com/office/powerpoint/2010/main" val="2984087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Mediante </a:t>
            </a:r>
            <a:r>
              <a:rPr lang="en-US" dirty="0" err="1"/>
              <a:t>curvas</a:t>
            </a:r>
            <a:r>
              <a:rPr lang="en-US" dirty="0"/>
              <a:t> </a:t>
            </a:r>
            <a:r>
              <a:rPr lang="en-US" dirty="0" err="1"/>
              <a:t>dosis-respuesta</a:t>
            </a:r>
            <a:r>
              <a:rPr lang="en-US" dirty="0"/>
              <a:t>, </a:t>
            </a:r>
            <a:r>
              <a:rPr lang="en-US" dirty="0" err="1"/>
              <a:t>calculamos</a:t>
            </a:r>
            <a:r>
              <a:rPr lang="en-US" dirty="0"/>
              <a:t> las </a:t>
            </a:r>
            <a:r>
              <a:rPr lang="en-US" dirty="0" err="1"/>
              <a:t>conc</a:t>
            </a:r>
            <a:r>
              <a:rPr lang="en-US" dirty="0"/>
              <a:t> </a:t>
            </a:r>
            <a:r>
              <a:rPr lang="en-US" dirty="0" err="1"/>
              <a:t>inhibitorias</a:t>
            </a:r>
            <a:r>
              <a:rPr lang="en-US" dirty="0"/>
              <a:t> 50 para </a:t>
            </a:r>
            <a:r>
              <a:rPr lang="en-US" dirty="0" err="1"/>
              <a:t>cada</a:t>
            </a:r>
            <a:r>
              <a:rPr lang="en-US" dirty="0"/>
              <a:t> </a:t>
            </a:r>
            <a:r>
              <a:rPr lang="en-US" dirty="0" err="1"/>
              <a:t>uno</a:t>
            </a:r>
            <a:r>
              <a:rPr lang="en-US" dirty="0"/>
              <a:t> de </a:t>
            </a:r>
            <a:r>
              <a:rPr lang="en-US" dirty="0" err="1"/>
              <a:t>los</a:t>
            </a:r>
            <a:r>
              <a:rPr lang="en-US" dirty="0"/>
              <a:t> </a:t>
            </a:r>
            <a:r>
              <a:rPr lang="en-US" dirty="0" err="1"/>
              <a:t>ensayos</a:t>
            </a:r>
            <a:r>
              <a:rPr lang="en-US" dirty="0"/>
              <a:t>: </a:t>
            </a:r>
            <a:r>
              <a:rPr lang="en-US" dirty="0" err="1"/>
              <a:t>mamoesferas</a:t>
            </a:r>
            <a:r>
              <a:rPr lang="en-US" dirty="0"/>
              <a:t> y </a:t>
            </a:r>
            <a:r>
              <a:rPr lang="en-US" dirty="0" err="1"/>
              <a:t>viabilidad</a:t>
            </a:r>
            <a:r>
              <a:rPr lang="en-US" dirty="0"/>
              <a:t>. </a:t>
            </a:r>
            <a:r>
              <a:rPr lang="en-US" dirty="0" err="1"/>
              <a:t>Finalmente</a:t>
            </a:r>
            <a:r>
              <a:rPr lang="en-US" dirty="0"/>
              <a:t>, </a:t>
            </a:r>
            <a:r>
              <a:rPr lang="en-US" dirty="0" err="1"/>
              <a:t>obutvimos</a:t>
            </a:r>
            <a:r>
              <a:rPr lang="en-US" dirty="0"/>
              <a:t> un </a:t>
            </a:r>
            <a:r>
              <a:rPr lang="en-US" dirty="0" err="1"/>
              <a:t>índice</a:t>
            </a:r>
            <a:r>
              <a:rPr lang="en-US" dirty="0"/>
              <a:t> que </a:t>
            </a:r>
            <a:r>
              <a:rPr lang="en-US" dirty="0" err="1"/>
              <a:t>relaciona</a:t>
            </a:r>
            <a:r>
              <a:rPr lang="en-US" dirty="0"/>
              <a:t> la </a:t>
            </a:r>
            <a:r>
              <a:rPr lang="en-US" dirty="0" err="1"/>
              <a:t>concentración</a:t>
            </a:r>
            <a:r>
              <a:rPr lang="en-US" dirty="0"/>
              <a:t> de </a:t>
            </a:r>
            <a:r>
              <a:rPr lang="en-US" dirty="0" err="1"/>
              <a:t>fármaco</a:t>
            </a:r>
            <a:r>
              <a:rPr lang="en-US" dirty="0"/>
              <a:t> que se require para </a:t>
            </a:r>
            <a:r>
              <a:rPr lang="en-US" dirty="0" err="1"/>
              <a:t>matar</a:t>
            </a:r>
            <a:r>
              <a:rPr lang="en-US" dirty="0"/>
              <a:t> al 50 de las </a:t>
            </a:r>
            <a:r>
              <a:rPr lang="en-US" dirty="0" err="1"/>
              <a:t>células</a:t>
            </a:r>
            <a:r>
              <a:rPr lang="en-US" dirty="0"/>
              <a:t> </a:t>
            </a:r>
            <a:r>
              <a:rPr lang="en-US" dirty="0" err="1"/>
              <a:t>en</a:t>
            </a:r>
            <a:r>
              <a:rPr lang="en-US" dirty="0"/>
              <a:t> </a:t>
            </a:r>
            <a:r>
              <a:rPr lang="en-US" dirty="0" err="1"/>
              <a:t>cultivos</a:t>
            </a:r>
            <a:r>
              <a:rPr lang="en-US" dirty="0"/>
              <a:t> </a:t>
            </a:r>
            <a:r>
              <a:rPr lang="en-US" dirty="0" err="1"/>
              <a:t>adherentes</a:t>
            </a:r>
            <a:r>
              <a:rPr lang="en-US" dirty="0"/>
              <a:t>, y la </a:t>
            </a:r>
            <a:r>
              <a:rPr lang="en-US" dirty="0" err="1"/>
              <a:t>concentración</a:t>
            </a:r>
            <a:r>
              <a:rPr lang="en-US" dirty="0"/>
              <a:t> de </a:t>
            </a:r>
            <a:r>
              <a:rPr lang="en-US" dirty="0" err="1"/>
              <a:t>fármaco</a:t>
            </a:r>
            <a:r>
              <a:rPr lang="en-US" dirty="0"/>
              <a:t> que se require para </a:t>
            </a:r>
            <a:r>
              <a:rPr lang="en-US" dirty="0" err="1"/>
              <a:t>disminuir</a:t>
            </a:r>
            <a:r>
              <a:rPr lang="en-US" dirty="0"/>
              <a:t> a la </a:t>
            </a:r>
            <a:r>
              <a:rPr lang="en-US" dirty="0" err="1"/>
              <a:t>mitad</a:t>
            </a:r>
            <a:r>
              <a:rPr lang="en-US" dirty="0"/>
              <a:t> el </a:t>
            </a:r>
            <a:r>
              <a:rPr lang="en-US" dirty="0" err="1"/>
              <a:t>número</a:t>
            </a:r>
            <a:r>
              <a:rPr lang="en-US" dirty="0"/>
              <a:t> de </a:t>
            </a:r>
            <a:r>
              <a:rPr lang="en-US" dirty="0" err="1"/>
              <a:t>mamoesferas</a:t>
            </a:r>
            <a:r>
              <a:rPr lang="en-US" dirty="0"/>
              <a:t>. El </a:t>
            </a:r>
            <a:r>
              <a:rPr lang="en-US" dirty="0" err="1"/>
              <a:t>fármaco</a:t>
            </a:r>
            <a:r>
              <a:rPr lang="en-US" dirty="0"/>
              <a:t> </a:t>
            </a:r>
            <a:r>
              <a:rPr lang="en-US" dirty="0" err="1"/>
              <a:t>pranlukast</a:t>
            </a:r>
            <a:r>
              <a:rPr lang="en-US" dirty="0"/>
              <a:t> require 10 </a:t>
            </a:r>
            <a:r>
              <a:rPr lang="en-US" dirty="0" err="1"/>
              <a:t>veces</a:t>
            </a:r>
            <a:r>
              <a:rPr lang="en-US" dirty="0"/>
              <a:t> </a:t>
            </a:r>
            <a:r>
              <a:rPr lang="en-US" dirty="0" err="1"/>
              <a:t>más</a:t>
            </a:r>
            <a:r>
              <a:rPr lang="en-US" dirty="0"/>
              <a:t> </a:t>
            </a:r>
            <a:r>
              <a:rPr lang="en-US" dirty="0" err="1"/>
              <a:t>concentración</a:t>
            </a:r>
            <a:r>
              <a:rPr lang="en-US" dirty="0"/>
              <a:t> para </a:t>
            </a:r>
            <a:r>
              <a:rPr lang="en-US" dirty="0" err="1"/>
              <a:t>afectar</a:t>
            </a:r>
            <a:r>
              <a:rPr lang="en-US" dirty="0"/>
              <a:t> a la </a:t>
            </a:r>
            <a:r>
              <a:rPr lang="en-US" dirty="0" err="1"/>
              <a:t>población</a:t>
            </a:r>
            <a:r>
              <a:rPr lang="en-US" dirty="0"/>
              <a:t> no </a:t>
            </a:r>
            <a:r>
              <a:rPr lang="en-US" dirty="0" err="1"/>
              <a:t>troncal</a:t>
            </a:r>
            <a:r>
              <a:rPr lang="en-US" dirty="0"/>
              <a:t> que para </a:t>
            </a:r>
            <a:r>
              <a:rPr lang="en-US" dirty="0" err="1"/>
              <a:t>afectar</a:t>
            </a:r>
            <a:r>
              <a:rPr lang="en-US" dirty="0"/>
              <a:t> a la truncal, </a:t>
            </a:r>
            <a:r>
              <a:rPr lang="en-US" dirty="0" err="1"/>
              <a:t>por</a:t>
            </a:r>
            <a:r>
              <a:rPr lang="en-US" dirty="0"/>
              <a:t> lo que </a:t>
            </a:r>
            <a:r>
              <a:rPr lang="en-US" dirty="0" err="1"/>
              <a:t>fue</a:t>
            </a:r>
            <a:r>
              <a:rPr lang="en-US" dirty="0"/>
              <a:t> </a:t>
            </a:r>
            <a:r>
              <a:rPr lang="en-US" dirty="0" err="1"/>
              <a:t>seleccionado</a:t>
            </a:r>
            <a:r>
              <a:rPr lang="en-US" dirty="0"/>
              <a:t> para </a:t>
            </a:r>
            <a:r>
              <a:rPr lang="en-US" dirty="0" err="1"/>
              <a:t>estudios</a:t>
            </a:r>
            <a:r>
              <a:rPr lang="en-US" dirty="0"/>
              <a:t> </a:t>
            </a:r>
            <a:r>
              <a:rPr lang="en-US" dirty="0" err="1"/>
              <a:t>posteriores</a:t>
            </a:r>
            <a:endParaRPr lang="en-US" dirty="0"/>
          </a:p>
        </p:txBody>
      </p:sp>
      <p:sp>
        <p:nvSpPr>
          <p:cNvPr id="4" name="Slide Number Placeholder 3"/>
          <p:cNvSpPr>
            <a:spLocks noGrp="1"/>
          </p:cNvSpPr>
          <p:nvPr>
            <p:ph type="sldNum" sz="quarter" idx="10"/>
          </p:nvPr>
        </p:nvSpPr>
        <p:spPr/>
        <p:txBody>
          <a:bodyPr/>
          <a:lstStyle/>
          <a:p>
            <a:fld id="{4D8E09DE-77B5-4490-A27F-23A603A2E58C}" type="slidenum">
              <a:rPr lang="es-MX" smtClean="0"/>
              <a:pPr/>
              <a:t>11</a:t>
            </a:fld>
            <a:endParaRPr lang="es-MX"/>
          </a:p>
        </p:txBody>
      </p:sp>
    </p:spTree>
    <p:extLst>
      <p:ext uri="{BB962C8B-B14F-4D97-AF65-F5344CB8AC3E}">
        <p14:creationId xmlns:p14="http://schemas.microsoft.com/office/powerpoint/2010/main" val="186219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dirty="0"/>
              <a:t>La capacidad de formar tumores en ratones inmunocomprometidos en la característica funcional que define con mayor precisión a las CTT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dirty="0"/>
              <a:t>Por esto, realizamos ensayos de de </a:t>
            </a:r>
            <a:r>
              <a:rPr lang="es-ES_tradnl" b="0" dirty="0" err="1"/>
              <a:t>xenotransplante</a:t>
            </a:r>
            <a:r>
              <a:rPr lang="es-ES_tradnl" b="0" dirty="0"/>
              <a:t> a dilución limitante</a:t>
            </a:r>
            <a:r>
              <a:rPr lang="en-US" sz="2400" b="0" dirty="0"/>
              <a:t> </a:t>
            </a:r>
            <a:r>
              <a:rPr lang="en-US" sz="2400" dirty="0" err="1"/>
              <a:t>empleando</a:t>
            </a:r>
            <a:r>
              <a:rPr lang="en-US" sz="2400" dirty="0"/>
              <a:t> </a:t>
            </a:r>
            <a:r>
              <a:rPr lang="en-US" sz="2400" dirty="0" err="1"/>
              <a:t>células</a:t>
            </a:r>
            <a:r>
              <a:rPr lang="en-US" sz="2400" dirty="0"/>
              <a:t> </a:t>
            </a:r>
            <a:r>
              <a:rPr lang="en-US" sz="2400" dirty="0" err="1"/>
              <a:t>previamente</a:t>
            </a:r>
            <a:r>
              <a:rPr lang="en-US" sz="2400" dirty="0"/>
              <a:t> </a:t>
            </a:r>
            <a:r>
              <a:rPr lang="en-US" sz="2400" dirty="0" err="1"/>
              <a:t>tratadas</a:t>
            </a:r>
            <a:r>
              <a:rPr lang="en-US" sz="2400" dirty="0"/>
              <a:t> con </a:t>
            </a:r>
            <a:r>
              <a:rPr lang="en-US" sz="2400" dirty="0" err="1"/>
              <a:t>pranlukast</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Las </a:t>
            </a:r>
            <a:r>
              <a:rPr lang="en-US" sz="2400" dirty="0" err="1"/>
              <a:t>imágenes</a:t>
            </a:r>
            <a:r>
              <a:rPr lang="en-US" sz="2400" dirty="0"/>
              <a:t> que </a:t>
            </a:r>
            <a:r>
              <a:rPr lang="en-US" sz="2400" dirty="0" err="1"/>
              <a:t>ven</a:t>
            </a:r>
            <a:r>
              <a:rPr lang="en-US" sz="2400" dirty="0"/>
              <a:t> </a:t>
            </a:r>
            <a:r>
              <a:rPr lang="en-US" sz="2400" dirty="0" err="1"/>
              <a:t>corresponden</a:t>
            </a:r>
            <a:r>
              <a:rPr lang="en-US" sz="2400" dirty="0"/>
              <a:t> a </a:t>
            </a:r>
            <a:r>
              <a:rPr lang="en-US" sz="2400" dirty="0" err="1"/>
              <a:t>animales</a:t>
            </a:r>
            <a:r>
              <a:rPr lang="en-US" sz="2400" dirty="0"/>
              <a:t> de </a:t>
            </a:r>
            <a:r>
              <a:rPr lang="en-US" sz="2400" dirty="0" err="1"/>
              <a:t>los</a:t>
            </a:r>
            <a:r>
              <a:rPr lang="en-US" sz="2400" dirty="0"/>
              <a:t> </a:t>
            </a:r>
            <a:r>
              <a:rPr lang="en-US" sz="2400" dirty="0" err="1"/>
              <a:t>grupos</a:t>
            </a:r>
            <a:r>
              <a:rPr lang="en-US" sz="2400" dirty="0"/>
              <a:t> que </a:t>
            </a:r>
            <a:r>
              <a:rPr lang="en-US" sz="2400" dirty="0" err="1"/>
              <a:t>recibieron</a:t>
            </a:r>
            <a:r>
              <a:rPr lang="en-US" sz="2400" dirty="0"/>
              <a:t> 2000 </a:t>
            </a:r>
            <a:r>
              <a:rPr lang="en-US" sz="2400" dirty="0" err="1"/>
              <a:t>células</a:t>
            </a:r>
            <a:r>
              <a:rPr lang="en-US" sz="2400" dirty="0"/>
              <a:t> sin o con </a:t>
            </a:r>
            <a:r>
              <a:rPr lang="en-US" sz="2400" dirty="0" err="1"/>
              <a:t>tratamiento</a:t>
            </a:r>
            <a:r>
              <a:rPr lang="en-US" sz="2400" dirty="0"/>
              <a:t>. </a:t>
            </a:r>
            <a:r>
              <a:rPr lang="en-US" sz="2400" dirty="0" err="1"/>
              <a:t>Tras</a:t>
            </a:r>
            <a:r>
              <a:rPr lang="en-US" sz="2400" dirty="0"/>
              <a:t> </a:t>
            </a:r>
            <a:r>
              <a:rPr lang="en-US" sz="2400" dirty="0" err="1"/>
              <a:t>cuantificar</a:t>
            </a:r>
            <a:r>
              <a:rPr lang="en-US" sz="2400" dirty="0"/>
              <a:t> el </a:t>
            </a:r>
            <a:r>
              <a:rPr lang="en-US" sz="2400" dirty="0" err="1"/>
              <a:t>número</a:t>
            </a:r>
            <a:r>
              <a:rPr lang="en-US" sz="2400" dirty="0"/>
              <a:t> de animals que </a:t>
            </a:r>
            <a:r>
              <a:rPr lang="en-US" sz="2400" dirty="0" err="1"/>
              <a:t>presentan</a:t>
            </a:r>
            <a:r>
              <a:rPr lang="en-US" sz="2400" dirty="0"/>
              <a:t> tumor </a:t>
            </a:r>
            <a:r>
              <a:rPr lang="en-US" sz="2400" dirty="0" err="1"/>
              <a:t>en</a:t>
            </a:r>
            <a:r>
              <a:rPr lang="en-US" sz="2400" dirty="0"/>
              <a:t> </a:t>
            </a:r>
            <a:r>
              <a:rPr lang="en-US" sz="2400" dirty="0" err="1"/>
              <a:t>función</a:t>
            </a:r>
            <a:r>
              <a:rPr lang="en-US" sz="2400" dirty="0"/>
              <a:t> de </a:t>
            </a:r>
            <a:r>
              <a:rPr lang="en-US" sz="2400" dirty="0" err="1"/>
              <a:t>número</a:t>
            </a:r>
            <a:r>
              <a:rPr lang="en-US" sz="2400" dirty="0"/>
              <a:t> de </a:t>
            </a:r>
            <a:r>
              <a:rPr lang="en-US" sz="2400" dirty="0" err="1"/>
              <a:t>células</a:t>
            </a:r>
            <a:r>
              <a:rPr lang="en-US" sz="2400" dirty="0"/>
              <a:t> </a:t>
            </a:r>
            <a:r>
              <a:rPr lang="en-US" sz="2400" dirty="0" err="1"/>
              <a:t>inyectadas</a:t>
            </a:r>
            <a:r>
              <a:rPr lang="en-US" sz="2400" dirty="0"/>
              <a:t>, se </a:t>
            </a:r>
            <a:r>
              <a:rPr lang="en-US" sz="2400" dirty="0" err="1"/>
              <a:t>utiliza</a:t>
            </a:r>
            <a:r>
              <a:rPr lang="en-US" sz="2400" dirty="0"/>
              <a:t> un </a:t>
            </a:r>
            <a:r>
              <a:rPr lang="en-US" sz="2400" dirty="0" err="1"/>
              <a:t>modelo</a:t>
            </a:r>
            <a:r>
              <a:rPr lang="en-US" sz="2400" dirty="0"/>
              <a:t> </a:t>
            </a:r>
            <a:r>
              <a:rPr lang="en-US" sz="2400" dirty="0" err="1"/>
              <a:t>matemático</a:t>
            </a:r>
            <a:r>
              <a:rPr lang="en-US" sz="2400" dirty="0"/>
              <a:t> para </a:t>
            </a:r>
            <a:r>
              <a:rPr lang="en-US" sz="2400" dirty="0" err="1"/>
              <a:t>calcular</a:t>
            </a:r>
            <a:r>
              <a:rPr lang="en-US" sz="2400" dirty="0"/>
              <a:t> la </a:t>
            </a:r>
            <a:r>
              <a:rPr lang="en-US" sz="2400" dirty="0" err="1"/>
              <a:t>fraccción</a:t>
            </a:r>
            <a:r>
              <a:rPr lang="en-US" sz="2400" dirty="0"/>
              <a:t> de CTT. </a:t>
            </a:r>
            <a:r>
              <a:rPr lang="en-US" sz="2400" dirty="0" err="1"/>
              <a:t>Nuestos</a:t>
            </a:r>
            <a:r>
              <a:rPr lang="en-US" sz="2400" dirty="0"/>
              <a:t> </a:t>
            </a:r>
            <a:r>
              <a:rPr lang="en-US" sz="2400" dirty="0" err="1"/>
              <a:t>datos</a:t>
            </a:r>
            <a:r>
              <a:rPr lang="en-US" sz="2400" dirty="0"/>
              <a:t> </a:t>
            </a:r>
            <a:r>
              <a:rPr lang="en-US" sz="2400" dirty="0" err="1"/>
              <a:t>muestran</a:t>
            </a:r>
            <a:r>
              <a:rPr lang="en-US" sz="2400" dirty="0"/>
              <a:t> que el </a:t>
            </a:r>
            <a:r>
              <a:rPr lang="en-US" sz="2400" dirty="0" err="1"/>
              <a:t>tratamiento</a:t>
            </a:r>
            <a:r>
              <a:rPr lang="en-US" sz="2400" dirty="0"/>
              <a:t> con </a:t>
            </a:r>
            <a:r>
              <a:rPr lang="en-US" sz="2400" dirty="0" err="1"/>
              <a:t>pranlukast</a:t>
            </a:r>
            <a:r>
              <a:rPr lang="en-US" sz="2400" dirty="0"/>
              <a:t> reduce </a:t>
            </a:r>
            <a:r>
              <a:rPr lang="en-US" sz="2400" dirty="0" err="1"/>
              <a:t>aproximadamente</a:t>
            </a:r>
            <a:r>
              <a:rPr lang="en-US" sz="2400" dirty="0"/>
              <a:t> 4 </a:t>
            </a:r>
            <a:r>
              <a:rPr lang="en-US" sz="2400" dirty="0" err="1"/>
              <a:t>veces</a:t>
            </a:r>
            <a:r>
              <a:rPr lang="en-US" sz="2400" dirty="0"/>
              <a:t> el </a:t>
            </a:r>
            <a:r>
              <a:rPr lang="en-US" sz="2400" dirty="0" err="1"/>
              <a:t>número</a:t>
            </a:r>
            <a:r>
              <a:rPr lang="en-US" sz="2400" dirty="0"/>
              <a:t> de CTT.</a:t>
            </a:r>
            <a:endParaRPr lang="en-US" dirty="0"/>
          </a:p>
        </p:txBody>
      </p:sp>
      <p:sp>
        <p:nvSpPr>
          <p:cNvPr id="4" name="Slide Number Placeholder 3"/>
          <p:cNvSpPr>
            <a:spLocks noGrp="1"/>
          </p:cNvSpPr>
          <p:nvPr>
            <p:ph type="sldNum" sz="quarter" idx="10"/>
          </p:nvPr>
        </p:nvSpPr>
        <p:spPr/>
        <p:txBody>
          <a:bodyPr/>
          <a:lstStyle/>
          <a:p>
            <a:fld id="{4D8E09DE-77B5-4490-A27F-23A603A2E58C}" type="slidenum">
              <a:rPr lang="es-MX" smtClean="0"/>
              <a:pPr/>
              <a:t>13</a:t>
            </a:fld>
            <a:endParaRPr lang="es-MX"/>
          </a:p>
        </p:txBody>
      </p:sp>
    </p:spTree>
    <p:extLst>
      <p:ext uri="{BB962C8B-B14F-4D97-AF65-F5344CB8AC3E}">
        <p14:creationId xmlns:p14="http://schemas.microsoft.com/office/powerpoint/2010/main" val="289803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….lo </a:t>
            </a:r>
            <a:r>
              <a:rPr lang="en-US" dirty="0" err="1"/>
              <a:t>cual</a:t>
            </a:r>
            <a:r>
              <a:rPr lang="en-US" dirty="0"/>
              <a:t> </a:t>
            </a:r>
            <a:r>
              <a:rPr lang="en-US" dirty="0" err="1"/>
              <a:t>sugiere</a:t>
            </a:r>
            <a:r>
              <a:rPr lang="en-US" dirty="0"/>
              <a:t> que el sitio </a:t>
            </a:r>
            <a:r>
              <a:rPr lang="en-US" dirty="0" err="1"/>
              <a:t>seleccionado</a:t>
            </a:r>
            <a:r>
              <a:rPr lang="en-US" dirty="0"/>
              <a:t> </a:t>
            </a:r>
            <a:r>
              <a:rPr lang="en-US" dirty="0" err="1"/>
              <a:t>en</a:t>
            </a:r>
            <a:r>
              <a:rPr lang="en-US" dirty="0"/>
              <a:t> CD49f </a:t>
            </a:r>
            <a:r>
              <a:rPr lang="en-US" dirty="0" err="1"/>
              <a:t>es</a:t>
            </a:r>
            <a:r>
              <a:rPr lang="en-US" dirty="0"/>
              <a:t> de </a:t>
            </a:r>
            <a:r>
              <a:rPr lang="en-US" dirty="0" err="1"/>
              <a:t>relevancia</a:t>
            </a:r>
            <a:r>
              <a:rPr lang="en-US" dirty="0"/>
              <a:t> functional</a:t>
            </a:r>
          </a:p>
          <a:p>
            <a:pPr marL="228600" indent="-228600">
              <a:buAutoNum type="arabicPeriod"/>
            </a:pPr>
            <a:r>
              <a:rPr lang="en-US" dirty="0"/>
              <a:t>…, </a:t>
            </a:r>
            <a:r>
              <a:rPr lang="en-US" dirty="0" err="1"/>
              <a:t>pues</a:t>
            </a:r>
            <a:r>
              <a:rPr lang="en-US" dirty="0"/>
              <a:t> </a:t>
            </a:r>
            <a:r>
              <a:rPr lang="en-US" dirty="0" err="1"/>
              <a:t>afecta</a:t>
            </a:r>
            <a:r>
              <a:rPr lang="en-US" dirty="0"/>
              <a:t> a la </a:t>
            </a:r>
            <a:r>
              <a:rPr lang="en-US" dirty="0" err="1"/>
              <a:t>población</a:t>
            </a:r>
            <a:r>
              <a:rPr lang="en-US" dirty="0"/>
              <a:t> </a:t>
            </a:r>
            <a:r>
              <a:rPr lang="en-US" dirty="0" err="1"/>
              <a:t>troncal</a:t>
            </a:r>
            <a:r>
              <a:rPr lang="en-US" dirty="0"/>
              <a:t> </a:t>
            </a:r>
            <a:r>
              <a:rPr lang="en-US" dirty="0" err="1"/>
              <a:t>mientras</a:t>
            </a:r>
            <a:r>
              <a:rPr lang="en-US" dirty="0"/>
              <a:t> que </a:t>
            </a:r>
            <a:r>
              <a:rPr lang="en-US" dirty="0" err="1"/>
              <a:t>tiene</a:t>
            </a:r>
            <a:r>
              <a:rPr lang="en-US" dirty="0"/>
              <a:t> un </a:t>
            </a:r>
            <a:r>
              <a:rPr lang="en-US" dirty="0" err="1"/>
              <a:t>efecto</a:t>
            </a:r>
            <a:r>
              <a:rPr lang="en-US" dirty="0"/>
              <a:t> </a:t>
            </a:r>
            <a:r>
              <a:rPr lang="en-US" dirty="0" err="1"/>
              <a:t>pobre</a:t>
            </a:r>
            <a:r>
              <a:rPr lang="en-US" dirty="0"/>
              <a:t> </a:t>
            </a:r>
            <a:r>
              <a:rPr lang="en-US" dirty="0" err="1"/>
              <a:t>sobre</a:t>
            </a:r>
            <a:r>
              <a:rPr lang="en-US" dirty="0"/>
              <a:t> la </a:t>
            </a:r>
            <a:r>
              <a:rPr lang="en-US" dirty="0" err="1"/>
              <a:t>población</a:t>
            </a:r>
            <a:r>
              <a:rPr lang="en-US" dirty="0"/>
              <a:t> no </a:t>
            </a:r>
            <a:r>
              <a:rPr lang="en-US" dirty="0" err="1"/>
              <a:t>troncal</a:t>
            </a:r>
            <a:r>
              <a:rPr lang="en-US" dirty="0"/>
              <a:t>.</a:t>
            </a:r>
          </a:p>
          <a:p>
            <a:pPr marL="228600" indent="-228600">
              <a:buAutoNum type="arabicPeriod"/>
            </a:pPr>
            <a:r>
              <a:rPr lang="en-US" dirty="0"/>
              <a:t>… que </a:t>
            </a:r>
            <a:r>
              <a:rPr lang="en-US" dirty="0" err="1"/>
              <a:t>es</a:t>
            </a:r>
            <a:r>
              <a:rPr lang="en-US" dirty="0"/>
              <a:t> </a:t>
            </a:r>
            <a:r>
              <a:rPr lang="en-US" dirty="0" err="1"/>
              <a:t>una</a:t>
            </a:r>
            <a:r>
              <a:rPr lang="en-US" dirty="0"/>
              <a:t> </a:t>
            </a:r>
            <a:r>
              <a:rPr lang="en-US" dirty="0" err="1"/>
              <a:t>vía</a:t>
            </a:r>
            <a:r>
              <a:rPr lang="en-US" dirty="0"/>
              <a:t> </a:t>
            </a:r>
            <a:r>
              <a:rPr lang="en-US" dirty="0" err="1"/>
              <a:t>dependiente</a:t>
            </a:r>
            <a:r>
              <a:rPr lang="en-US" dirty="0"/>
              <a:t> de CD49f y </a:t>
            </a:r>
            <a:r>
              <a:rPr lang="en-US" dirty="0" err="1"/>
              <a:t>participa</a:t>
            </a:r>
            <a:r>
              <a:rPr lang="en-US" dirty="0"/>
              <a:t> </a:t>
            </a:r>
            <a:r>
              <a:rPr lang="en-US" dirty="0" err="1"/>
              <a:t>en</a:t>
            </a:r>
            <a:r>
              <a:rPr lang="en-US" dirty="0"/>
              <a:t> el </a:t>
            </a:r>
            <a:r>
              <a:rPr lang="en-US" dirty="0" err="1"/>
              <a:t>mantenimiento</a:t>
            </a:r>
            <a:r>
              <a:rPr lang="en-US" dirty="0"/>
              <a:t> de la </a:t>
            </a:r>
            <a:r>
              <a:rPr lang="en-US" dirty="0" err="1"/>
              <a:t>troncalidad</a:t>
            </a:r>
            <a:endParaRPr lang="en-US" dirty="0"/>
          </a:p>
          <a:p>
            <a:pPr marL="228600" indent="-228600">
              <a:buAutoNum type="arabicPeriod"/>
            </a:pPr>
            <a:r>
              <a:rPr lang="en-US" dirty="0"/>
              <a:t>… lo que </a:t>
            </a:r>
            <a:r>
              <a:rPr lang="en-US" dirty="0" err="1"/>
              <a:t>consituye</a:t>
            </a:r>
            <a:r>
              <a:rPr lang="en-US" dirty="0"/>
              <a:t> la </a:t>
            </a:r>
            <a:r>
              <a:rPr lang="en-US" dirty="0" err="1"/>
              <a:t>demostración</a:t>
            </a:r>
            <a:r>
              <a:rPr lang="en-US" dirty="0"/>
              <a:t> </a:t>
            </a:r>
            <a:r>
              <a:rPr lang="en-US" dirty="0" err="1"/>
              <a:t>funcional</a:t>
            </a:r>
            <a:r>
              <a:rPr lang="en-US" dirty="0"/>
              <a:t> de que el </a:t>
            </a:r>
            <a:r>
              <a:rPr lang="en-US" dirty="0" err="1"/>
              <a:t>fármaco</a:t>
            </a:r>
            <a:r>
              <a:rPr lang="en-US" dirty="0"/>
              <a:t> reduce la </a:t>
            </a:r>
            <a:r>
              <a:rPr lang="en-US" dirty="0" err="1"/>
              <a:t>población</a:t>
            </a:r>
            <a:r>
              <a:rPr lang="en-US" dirty="0"/>
              <a:t> </a:t>
            </a:r>
            <a:r>
              <a:rPr lang="en-US" dirty="0" err="1"/>
              <a:t>troncal</a:t>
            </a:r>
            <a:endParaRPr lang="en-US" dirty="0"/>
          </a:p>
          <a:p>
            <a:pPr marL="228600" indent="-228600">
              <a:buAutoNum type="arabicPeriod"/>
            </a:pPr>
            <a:r>
              <a:rPr lang="en-US" dirty="0"/>
              <a:t>DADO QUE EL FARMACO SE USA CLINICAMENTE,  SERIA POSIBLE SU TRANSLADO A EVALUACIONES CLINICAS EN EL CORTO PLAZO.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D8E09DE-77B5-4490-A27F-23A603A2E58C}" type="slidenum">
              <a:rPr lang="es-MX" smtClean="0"/>
              <a:pPr/>
              <a:t>14</a:t>
            </a:fld>
            <a:endParaRPr lang="es-MX"/>
          </a:p>
        </p:txBody>
      </p:sp>
    </p:spTree>
    <p:extLst>
      <p:ext uri="{BB962C8B-B14F-4D97-AF65-F5344CB8AC3E}">
        <p14:creationId xmlns:p14="http://schemas.microsoft.com/office/powerpoint/2010/main" val="269408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err="1"/>
              <a:t>Facilitates</a:t>
            </a:r>
            <a:r>
              <a:rPr lang="es-ES"/>
              <a:t> </a:t>
            </a:r>
            <a:r>
              <a:rPr lang="es-ES" err="1"/>
              <a:t>clinical</a:t>
            </a:r>
            <a:r>
              <a:rPr lang="es-ES"/>
              <a:t> </a:t>
            </a:r>
            <a:r>
              <a:rPr lang="es-ES" err="1"/>
              <a:t>translation</a:t>
            </a:r>
            <a:endParaRPr lang="es-ES"/>
          </a:p>
          <a:p>
            <a:r>
              <a:rPr lang="es-ES"/>
              <a:t>El </a:t>
            </a:r>
            <a:r>
              <a:rPr lang="es-ES" err="1"/>
              <a:t>unico</a:t>
            </a:r>
            <a:r>
              <a:rPr lang="es-ES"/>
              <a:t> problema es saber que debo evaluar!!!!!</a:t>
            </a:r>
          </a:p>
        </p:txBody>
      </p:sp>
      <p:sp>
        <p:nvSpPr>
          <p:cNvPr id="4" name="Marcador de número de diapositiva 3"/>
          <p:cNvSpPr>
            <a:spLocks noGrp="1"/>
          </p:cNvSpPr>
          <p:nvPr>
            <p:ph type="sldNum" sz="quarter" idx="10"/>
          </p:nvPr>
        </p:nvSpPr>
        <p:spPr/>
        <p:txBody>
          <a:bodyPr/>
          <a:lstStyle/>
          <a:p>
            <a:fld id="{4D8E09DE-77B5-4490-A27F-23A603A2E58C}" type="slidenum">
              <a:rPr lang="es-MX" smtClean="0"/>
              <a:pPr/>
              <a:t>16</a:t>
            </a:fld>
            <a:endParaRPr lang="es-MX"/>
          </a:p>
        </p:txBody>
      </p:sp>
    </p:spTree>
    <p:extLst>
      <p:ext uri="{BB962C8B-B14F-4D97-AF65-F5344CB8AC3E}">
        <p14:creationId xmlns:p14="http://schemas.microsoft.com/office/powerpoint/2010/main" val="1510225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a:t>El desarrollo de esas terapias tiene que considerar que los tumores estan constituidos por subpoblaciones heterogéneas de células cancerosas. En 2003 el grupo de Michel Clarke identificó una subpoblación de células tumorales con características parecidas a las de las células tronclaes normales.</a:t>
            </a:r>
          </a:p>
        </p:txBody>
      </p:sp>
      <p:sp>
        <p:nvSpPr>
          <p:cNvPr id="4" name="3 Marcador de número de diapositiva"/>
          <p:cNvSpPr>
            <a:spLocks noGrp="1"/>
          </p:cNvSpPr>
          <p:nvPr>
            <p:ph type="sldNum" sz="quarter" idx="10"/>
          </p:nvPr>
        </p:nvSpPr>
        <p:spPr/>
        <p:txBody>
          <a:bodyPr/>
          <a:lstStyle/>
          <a:p>
            <a:fld id="{4D8E09DE-77B5-4490-A27F-23A603A2E58C}" type="slidenum">
              <a:rPr lang="es-MX" smtClean="0"/>
              <a:pPr/>
              <a:t>3</a:t>
            </a:fld>
            <a:endParaRPr lang="es-MX"/>
          </a:p>
        </p:txBody>
      </p:sp>
    </p:spTree>
    <p:extLst>
      <p:ext uri="{BB962C8B-B14F-4D97-AF65-F5344CB8AC3E}">
        <p14:creationId xmlns:p14="http://schemas.microsoft.com/office/powerpoint/2010/main" val="251116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b="1" dirty="0"/>
              <a:t>A la fecha </a:t>
            </a:r>
            <a:r>
              <a:rPr lang="es-MX" dirty="0"/>
              <a:t>sabemos que las CTT juegan un papel crucial en el curso clínico de la enfermedad. Dado que son resistentes a estímulos citotóxicos, las CTT pueden sobrevivir las quimio y radio-terapias. Dado que son las células de más alta jerarquía en el tumor, las CTT pueden repoblar los tumores favoreciendo la recaída de las pacientes. Finalmente, las CTT tienen un fenotipo altamente invasivo, por lo que se ha descrito que estas células son también las iniciadoras de los tumores secundarios.</a:t>
            </a:r>
          </a:p>
        </p:txBody>
      </p:sp>
      <p:sp>
        <p:nvSpPr>
          <p:cNvPr id="4" name="3 Marcador de número de diapositiva"/>
          <p:cNvSpPr>
            <a:spLocks noGrp="1"/>
          </p:cNvSpPr>
          <p:nvPr>
            <p:ph type="sldNum" sz="quarter" idx="10"/>
          </p:nvPr>
        </p:nvSpPr>
        <p:spPr/>
        <p:txBody>
          <a:bodyPr/>
          <a:lstStyle/>
          <a:p>
            <a:fld id="{4D8E09DE-77B5-4490-A27F-23A603A2E58C}" type="slidenum">
              <a:rPr lang="es-MX" smtClean="0"/>
              <a:pPr/>
              <a:t>4</a:t>
            </a:fld>
            <a:endParaRPr 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Uno de </a:t>
            </a:r>
            <a:r>
              <a:rPr lang="en-US" dirty="0" err="1"/>
              <a:t>los</a:t>
            </a:r>
            <a:r>
              <a:rPr lang="en-US" dirty="0"/>
              <a:t> </a:t>
            </a:r>
            <a:r>
              <a:rPr lang="en-US" dirty="0" err="1"/>
              <a:t>receptores</a:t>
            </a:r>
            <a:r>
              <a:rPr lang="en-US" dirty="0"/>
              <a:t> </a:t>
            </a:r>
            <a:r>
              <a:rPr lang="en-US" dirty="0" err="1"/>
              <a:t>expresado</a:t>
            </a:r>
            <a:r>
              <a:rPr lang="en-US" dirty="0"/>
              <a:t> </a:t>
            </a:r>
            <a:r>
              <a:rPr lang="en-US" dirty="0" err="1"/>
              <a:t>diferencialmente</a:t>
            </a:r>
            <a:r>
              <a:rPr lang="en-US" dirty="0"/>
              <a:t> </a:t>
            </a:r>
            <a:r>
              <a:rPr lang="en-US" dirty="0" err="1"/>
              <a:t>en</a:t>
            </a:r>
            <a:r>
              <a:rPr lang="en-US" dirty="0"/>
              <a:t> CTT </a:t>
            </a:r>
            <a:r>
              <a:rPr lang="en-US" dirty="0" err="1"/>
              <a:t>es</a:t>
            </a:r>
            <a:r>
              <a:rPr lang="en-US" dirty="0"/>
              <a:t> CD49f</a:t>
            </a:r>
          </a:p>
          <a:p>
            <a:r>
              <a:rPr lang="en-US" b="1" dirty="0"/>
              <a:t>Las </a:t>
            </a:r>
            <a:r>
              <a:rPr lang="en-US" b="1" dirty="0" err="1"/>
              <a:t>integrinas</a:t>
            </a:r>
            <a:r>
              <a:rPr lang="en-US" b="1" dirty="0"/>
              <a:t> son </a:t>
            </a:r>
            <a:r>
              <a:rPr lang="en-US" b="1" dirty="0" err="1"/>
              <a:t>receptores</a:t>
            </a:r>
            <a:r>
              <a:rPr lang="en-US" b="1" dirty="0"/>
              <a:t> </a:t>
            </a:r>
            <a:r>
              <a:rPr lang="en-US" b="1" dirty="0" err="1"/>
              <a:t>heterodim</a:t>
            </a:r>
            <a:r>
              <a:rPr lang="es-ES" b="1" dirty="0"/>
              <a:t>éricos </a:t>
            </a:r>
            <a:r>
              <a:rPr lang="es-ES" dirty="0"/>
              <a:t>que reconocen principalmente moléculas de </a:t>
            </a:r>
            <a:r>
              <a:rPr lang="es-ES" dirty="0" err="1"/>
              <a:t>Mextracel</a:t>
            </a:r>
            <a:endParaRPr lang="es-ES" dirty="0"/>
          </a:p>
          <a:p>
            <a:r>
              <a:rPr lang="es-ES" dirty="0"/>
              <a:t>Tienen </a:t>
            </a:r>
            <a:r>
              <a:rPr lang="es-ES" b="1" dirty="0"/>
              <a:t>una subunidad alfa y una subunidad beta</a:t>
            </a:r>
            <a:r>
              <a:rPr lang="es-ES" dirty="0"/>
              <a:t> con estructura cristalográfica conocida. Ambas subunidades tienen un dominio </a:t>
            </a:r>
            <a:r>
              <a:rPr lang="es-ES" dirty="0" err="1"/>
              <a:t>transmembranal</a:t>
            </a:r>
            <a:r>
              <a:rPr lang="es-ES" dirty="0"/>
              <a:t>, un ”tallo” y dominios globulares en la región más apical del receptor.</a:t>
            </a:r>
          </a:p>
          <a:p>
            <a:r>
              <a:rPr lang="es-ES" dirty="0"/>
              <a:t>El dominio de unión a ligando esta formado por ambas subunidades</a:t>
            </a:r>
            <a:endParaRPr lang="en-US" dirty="0"/>
          </a:p>
          <a:p>
            <a:r>
              <a:rPr lang="en-US" dirty="0"/>
              <a:t>(El </a:t>
            </a:r>
            <a:r>
              <a:rPr lang="en-US" b="0" dirty="0" err="1"/>
              <a:t>dominio</a:t>
            </a:r>
            <a:r>
              <a:rPr lang="en-US" b="0" dirty="0"/>
              <a:t> </a:t>
            </a:r>
            <a:r>
              <a:rPr lang="en-US" b="0" dirty="0" err="1"/>
              <a:t>citoplasmáti</a:t>
            </a:r>
            <a:r>
              <a:rPr lang="en-US" dirty="0" err="1"/>
              <a:t>co</a:t>
            </a:r>
            <a:r>
              <a:rPr lang="en-US" dirty="0"/>
              <a:t> de la </a:t>
            </a:r>
            <a:r>
              <a:rPr lang="en-US" dirty="0" err="1"/>
              <a:t>subunidad</a:t>
            </a:r>
            <a:r>
              <a:rPr lang="en-US" dirty="0"/>
              <a:t> beta </a:t>
            </a:r>
            <a:r>
              <a:rPr lang="en-US" dirty="0" err="1"/>
              <a:t>es</a:t>
            </a:r>
            <a:r>
              <a:rPr lang="en-US" dirty="0"/>
              <a:t> el </a:t>
            </a:r>
            <a:r>
              <a:rPr lang="en-US" dirty="0" err="1"/>
              <a:t>reponsable</a:t>
            </a:r>
            <a:r>
              <a:rPr lang="en-US" dirty="0"/>
              <a:t> de transducer </a:t>
            </a:r>
            <a:r>
              <a:rPr lang="en-US" dirty="0" err="1"/>
              <a:t>señales</a:t>
            </a:r>
            <a:r>
              <a:rPr lang="en-US" dirty="0"/>
              <a:t> al interior de la </a:t>
            </a:r>
            <a:r>
              <a:rPr lang="en-US" dirty="0" err="1"/>
              <a:t>célula</a:t>
            </a:r>
            <a:r>
              <a:rPr lang="en-US" dirty="0"/>
              <a:t>)</a:t>
            </a:r>
          </a:p>
          <a:p>
            <a:r>
              <a:rPr lang="en-US" dirty="0"/>
              <a:t>ENTER</a:t>
            </a:r>
          </a:p>
          <a:p>
            <a:r>
              <a:rPr lang="en-US" dirty="0"/>
              <a:t>CD49f </a:t>
            </a:r>
            <a:r>
              <a:rPr lang="en-US" dirty="0" err="1"/>
              <a:t>participa</a:t>
            </a:r>
            <a:r>
              <a:rPr lang="en-US" dirty="0"/>
              <a:t> </a:t>
            </a:r>
            <a:r>
              <a:rPr lang="en-US" dirty="0" err="1"/>
              <a:t>en</a:t>
            </a:r>
            <a:r>
              <a:rPr lang="en-US" dirty="0"/>
              <a:t> el </a:t>
            </a:r>
            <a:r>
              <a:rPr lang="en-US" dirty="0" err="1"/>
              <a:t>reconocimiento</a:t>
            </a:r>
            <a:r>
              <a:rPr lang="en-US" dirty="0"/>
              <a:t> del </a:t>
            </a:r>
            <a:r>
              <a:rPr lang="en-US" dirty="0" err="1"/>
              <a:t>microambiente</a:t>
            </a:r>
            <a:r>
              <a:rPr lang="en-US" dirty="0"/>
              <a:t> y </a:t>
            </a:r>
            <a:r>
              <a:rPr lang="en-US" dirty="0" err="1"/>
              <a:t>en</a:t>
            </a:r>
            <a:r>
              <a:rPr lang="en-US" dirty="0"/>
              <a:t> el </a:t>
            </a:r>
            <a:r>
              <a:rPr lang="en-US" dirty="0" err="1"/>
              <a:t>mantenimineto</a:t>
            </a:r>
            <a:r>
              <a:rPr lang="en-US" dirty="0"/>
              <a:t> del </a:t>
            </a:r>
            <a:r>
              <a:rPr lang="en-US" dirty="0" err="1"/>
              <a:t>fenotipo</a:t>
            </a:r>
            <a:r>
              <a:rPr lang="en-US" dirty="0"/>
              <a:t> </a:t>
            </a:r>
            <a:r>
              <a:rPr lang="en-US" dirty="0" err="1"/>
              <a:t>troncal</a:t>
            </a:r>
            <a:r>
              <a:rPr lang="en-US" dirty="0"/>
              <a:t> </a:t>
            </a:r>
            <a:r>
              <a:rPr lang="en-US" dirty="0" err="1"/>
              <a:t>en</a:t>
            </a:r>
            <a:r>
              <a:rPr lang="en-US" dirty="0"/>
              <a:t> c</a:t>
            </a:r>
            <a:r>
              <a:rPr lang="es-ES" dirty="0" err="1"/>
              <a:t>élulas</a:t>
            </a:r>
            <a:r>
              <a:rPr lang="es-ES" dirty="0"/>
              <a:t> de cáncer de mama</a:t>
            </a:r>
          </a:p>
          <a:p>
            <a:r>
              <a:rPr lang="es-ES" dirty="0"/>
              <a:t>1</a:t>
            </a:r>
          </a:p>
          <a:p>
            <a:r>
              <a:rPr lang="es-ES" dirty="0"/>
              <a:t>2</a:t>
            </a:r>
            <a:endParaRPr lang="en-US" dirty="0"/>
          </a:p>
        </p:txBody>
      </p:sp>
      <p:sp>
        <p:nvSpPr>
          <p:cNvPr id="4" name="Slide Number Placeholder 3"/>
          <p:cNvSpPr>
            <a:spLocks noGrp="1"/>
          </p:cNvSpPr>
          <p:nvPr>
            <p:ph type="sldNum" sz="quarter" idx="10"/>
          </p:nvPr>
        </p:nvSpPr>
        <p:spPr/>
        <p:txBody>
          <a:bodyPr/>
          <a:lstStyle/>
          <a:p>
            <a:fld id="{4D8E09DE-77B5-4490-A27F-23A603A2E58C}" type="slidenum">
              <a:rPr lang="es-MX" smtClean="0"/>
              <a:pPr/>
              <a:t>5</a:t>
            </a:fld>
            <a:endParaRPr lang="es-MX"/>
          </a:p>
        </p:txBody>
      </p:sp>
    </p:spTree>
    <p:extLst>
      <p:ext uri="{BB962C8B-B14F-4D97-AF65-F5344CB8AC3E}">
        <p14:creationId xmlns:p14="http://schemas.microsoft.com/office/powerpoint/2010/main" val="532749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Más </a:t>
            </a:r>
            <a:r>
              <a:rPr lang="en-US" b="1" dirty="0" err="1"/>
              <a:t>aún</a:t>
            </a:r>
            <a:r>
              <a:rPr lang="en-US" dirty="0"/>
              <a:t>, </a:t>
            </a:r>
            <a:r>
              <a:rPr lang="en-US" dirty="0" err="1"/>
              <a:t>los</a:t>
            </a:r>
            <a:r>
              <a:rPr lang="en-US" dirty="0"/>
              <a:t> </a:t>
            </a:r>
            <a:r>
              <a:rPr lang="en-US" dirty="0" err="1"/>
              <a:t>pacientes</a:t>
            </a:r>
            <a:r>
              <a:rPr lang="en-US" dirty="0"/>
              <a:t> …..</a:t>
            </a:r>
          </a:p>
          <a:p>
            <a:r>
              <a:rPr lang="en-US" dirty="0"/>
              <a:t>ENTER </a:t>
            </a:r>
            <a:r>
              <a:rPr lang="en-US" dirty="0" err="1"/>
              <a:t>por</a:t>
            </a:r>
            <a:r>
              <a:rPr lang="en-US" dirty="0"/>
              <a:t> lo que CD49f </a:t>
            </a:r>
            <a:r>
              <a:rPr lang="en-US" dirty="0" err="1"/>
              <a:t>puede</a:t>
            </a:r>
            <a:r>
              <a:rPr lang="en-US" dirty="0"/>
              <a:t> </a:t>
            </a:r>
            <a:r>
              <a:rPr lang="en-US" dirty="0" err="1"/>
              <a:t>ser</a:t>
            </a:r>
            <a:r>
              <a:rPr lang="en-US" dirty="0"/>
              <a:t> </a:t>
            </a:r>
            <a:r>
              <a:rPr lang="en-US" dirty="0" err="1"/>
              <a:t>considerado</a:t>
            </a:r>
            <a:r>
              <a:rPr lang="en-US" dirty="0"/>
              <a:t> un </a:t>
            </a:r>
            <a:r>
              <a:rPr lang="en-US" dirty="0" err="1"/>
              <a:t>blanco</a:t>
            </a:r>
            <a:r>
              <a:rPr lang="en-US" dirty="0"/>
              <a:t>….</a:t>
            </a:r>
          </a:p>
        </p:txBody>
      </p:sp>
      <p:sp>
        <p:nvSpPr>
          <p:cNvPr id="4" name="Slide Number Placeholder 3"/>
          <p:cNvSpPr>
            <a:spLocks noGrp="1"/>
          </p:cNvSpPr>
          <p:nvPr>
            <p:ph type="sldNum" sz="quarter" idx="10"/>
          </p:nvPr>
        </p:nvSpPr>
        <p:spPr/>
        <p:txBody>
          <a:bodyPr/>
          <a:lstStyle/>
          <a:p>
            <a:fld id="{4D8E09DE-77B5-4490-A27F-23A603A2E58C}" type="slidenum">
              <a:rPr lang="es-MX" smtClean="0"/>
              <a:pPr/>
              <a:t>6</a:t>
            </a:fld>
            <a:endParaRPr lang="es-MX"/>
          </a:p>
        </p:txBody>
      </p:sp>
    </p:spTree>
    <p:extLst>
      <p:ext uri="{BB962C8B-B14F-4D97-AF65-F5344CB8AC3E}">
        <p14:creationId xmlns:p14="http://schemas.microsoft.com/office/powerpoint/2010/main" val="2837892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 el </a:t>
            </a:r>
            <a:r>
              <a:rPr lang="en-US" dirty="0" err="1"/>
              <a:t>objetivo</a:t>
            </a:r>
            <a:r>
              <a:rPr lang="en-US" dirty="0"/>
              <a:t> de </a:t>
            </a:r>
            <a:r>
              <a:rPr lang="en-US" dirty="0" err="1"/>
              <a:t>indentificar</a:t>
            </a:r>
            <a:r>
              <a:rPr lang="en-US" dirty="0"/>
              <a:t> </a:t>
            </a:r>
            <a:r>
              <a:rPr lang="en-US" dirty="0" err="1"/>
              <a:t>antagonistas</a:t>
            </a:r>
            <a:r>
              <a:rPr lang="en-US" dirty="0"/>
              <a:t> de CD49, </a:t>
            </a:r>
            <a:r>
              <a:rPr lang="en-US" dirty="0" err="1"/>
              <a:t>realizamos</a:t>
            </a:r>
            <a:r>
              <a:rPr lang="en-US" dirty="0"/>
              <a:t> </a:t>
            </a:r>
            <a:r>
              <a:rPr lang="en-US" dirty="0" err="1"/>
              <a:t>acomplamiento</a:t>
            </a:r>
            <a:r>
              <a:rPr lang="en-US" dirty="0"/>
              <a:t> molecular (“docking”) entre CD49 y un </a:t>
            </a:r>
            <a:r>
              <a:rPr lang="en-US" dirty="0" err="1"/>
              <a:t>grupo</a:t>
            </a:r>
            <a:r>
              <a:rPr lang="en-US" dirty="0"/>
              <a:t> de 11,000 </a:t>
            </a:r>
            <a:r>
              <a:rPr lang="en-US" dirty="0" err="1"/>
              <a:t>compuestos</a:t>
            </a:r>
            <a:r>
              <a:rPr lang="en-US" dirty="0"/>
              <a:t>. </a:t>
            </a:r>
            <a:r>
              <a:rPr lang="en-US" dirty="0" err="1"/>
              <a:t>Dentro</a:t>
            </a:r>
            <a:r>
              <a:rPr lang="en-US" dirty="0"/>
              <a:t> del </a:t>
            </a:r>
            <a:r>
              <a:rPr lang="en-US" dirty="0" err="1"/>
              <a:t>dominio</a:t>
            </a:r>
            <a:r>
              <a:rPr lang="en-US" dirty="0"/>
              <a:t> globular que </a:t>
            </a:r>
            <a:r>
              <a:rPr lang="en-US" dirty="0" err="1"/>
              <a:t>constituye</a:t>
            </a:r>
            <a:r>
              <a:rPr lang="en-US" dirty="0"/>
              <a:t> la </a:t>
            </a:r>
            <a:r>
              <a:rPr lang="en-US" dirty="0" err="1"/>
              <a:t>cabeza</a:t>
            </a:r>
            <a:r>
              <a:rPr lang="en-US" dirty="0"/>
              <a:t> de la </a:t>
            </a:r>
            <a:r>
              <a:rPr lang="en-US" dirty="0" err="1"/>
              <a:t>integrina</a:t>
            </a:r>
            <a:r>
              <a:rPr lang="en-US" dirty="0"/>
              <a:t>, </a:t>
            </a:r>
            <a:r>
              <a:rPr lang="en-US" dirty="0" err="1"/>
              <a:t>identificamos</a:t>
            </a:r>
            <a:r>
              <a:rPr lang="en-US" dirty="0"/>
              <a:t> un </a:t>
            </a:r>
            <a:r>
              <a:rPr lang="en-US" dirty="0" err="1"/>
              <a:t>bolsillo</a:t>
            </a:r>
            <a:r>
              <a:rPr lang="en-US" dirty="0"/>
              <a:t> que </a:t>
            </a:r>
            <a:r>
              <a:rPr lang="en-US" dirty="0" err="1"/>
              <a:t>incluye</a:t>
            </a:r>
            <a:r>
              <a:rPr lang="en-US" dirty="0"/>
              <a:t> </a:t>
            </a:r>
            <a:r>
              <a:rPr lang="en-US" dirty="0" err="1"/>
              <a:t>aminoacidos</a:t>
            </a:r>
            <a:r>
              <a:rPr lang="en-US" dirty="0"/>
              <a:t> </a:t>
            </a:r>
            <a:r>
              <a:rPr lang="en-US" dirty="0" err="1"/>
              <a:t>escenciales</a:t>
            </a:r>
            <a:r>
              <a:rPr lang="en-US" dirty="0"/>
              <a:t> para la </a:t>
            </a:r>
            <a:r>
              <a:rPr lang="en-US" dirty="0" err="1"/>
              <a:t>interacción</a:t>
            </a:r>
            <a:r>
              <a:rPr lang="en-US" dirty="0"/>
              <a:t> con la </a:t>
            </a:r>
            <a:r>
              <a:rPr lang="en-US" dirty="0" err="1"/>
              <a:t>subunidad</a:t>
            </a:r>
            <a:r>
              <a:rPr lang="en-US" dirty="0"/>
              <a:t> beta, </a:t>
            </a:r>
            <a:r>
              <a:rPr lang="en-US" dirty="0" err="1"/>
              <a:t>por</a:t>
            </a:r>
            <a:r>
              <a:rPr lang="en-US" dirty="0"/>
              <a:t> lo que el </a:t>
            </a:r>
            <a:r>
              <a:rPr lang="en-US" dirty="0" err="1"/>
              <a:t>acoplamiento</a:t>
            </a:r>
            <a:r>
              <a:rPr lang="en-US" dirty="0"/>
              <a:t> molecular </a:t>
            </a:r>
            <a:r>
              <a:rPr lang="en-US" dirty="0" err="1"/>
              <a:t>fue</a:t>
            </a:r>
            <a:r>
              <a:rPr lang="en-US" dirty="0"/>
              <a:t> </a:t>
            </a:r>
            <a:r>
              <a:rPr lang="en-US" dirty="0" err="1"/>
              <a:t>dirigido</a:t>
            </a:r>
            <a:r>
              <a:rPr lang="en-US" dirty="0"/>
              <a:t> contra ese sitio. Dado que </a:t>
            </a:r>
            <a:r>
              <a:rPr lang="en-US" dirty="0" err="1"/>
              <a:t>en</a:t>
            </a:r>
            <a:r>
              <a:rPr lang="en-US" dirty="0"/>
              <a:t> </a:t>
            </a:r>
            <a:r>
              <a:rPr lang="en-US" dirty="0" err="1"/>
              <a:t>este</a:t>
            </a:r>
            <a:r>
              <a:rPr lang="en-US" dirty="0"/>
              <a:t> </a:t>
            </a:r>
            <a:r>
              <a:rPr lang="en-US" dirty="0" err="1"/>
              <a:t>trabajo</a:t>
            </a:r>
            <a:r>
              <a:rPr lang="en-US" dirty="0"/>
              <a:t> </a:t>
            </a:r>
            <a:r>
              <a:rPr lang="en-US" dirty="0" err="1"/>
              <a:t>buscamos</a:t>
            </a:r>
            <a:r>
              <a:rPr lang="en-US" dirty="0"/>
              <a:t> </a:t>
            </a:r>
            <a:r>
              <a:rPr lang="en-US" dirty="0" err="1"/>
              <a:t>reposicionar</a:t>
            </a:r>
            <a:r>
              <a:rPr lang="en-US" dirty="0"/>
              <a:t> </a:t>
            </a:r>
            <a:r>
              <a:rPr lang="en-US" dirty="0" err="1"/>
              <a:t>fármacos</a:t>
            </a:r>
            <a:r>
              <a:rPr lang="en-US" dirty="0"/>
              <a:t>, </a:t>
            </a:r>
            <a:r>
              <a:rPr lang="en-US" dirty="0" err="1"/>
              <a:t>empleamos</a:t>
            </a:r>
            <a:r>
              <a:rPr lang="en-US" dirty="0"/>
              <a:t> </a:t>
            </a:r>
            <a:r>
              <a:rPr lang="en-US" dirty="0" err="1"/>
              <a:t>como</a:t>
            </a:r>
            <a:r>
              <a:rPr lang="en-US" dirty="0"/>
              <a:t> </a:t>
            </a:r>
            <a:r>
              <a:rPr lang="en-US" dirty="0" err="1"/>
              <a:t>fuente</a:t>
            </a:r>
            <a:r>
              <a:rPr lang="en-US" dirty="0"/>
              <a:t> de </a:t>
            </a:r>
            <a:r>
              <a:rPr lang="en-US" dirty="0" err="1"/>
              <a:t>ligandos</a:t>
            </a:r>
            <a:r>
              <a:rPr lang="en-US" dirty="0"/>
              <a:t> un </a:t>
            </a:r>
            <a:r>
              <a:rPr lang="en-US" dirty="0" err="1"/>
              <a:t>grupo</a:t>
            </a:r>
            <a:r>
              <a:rPr lang="en-US" dirty="0"/>
              <a:t> de </a:t>
            </a:r>
            <a:r>
              <a:rPr lang="en-US" dirty="0" err="1"/>
              <a:t>compuestos</a:t>
            </a:r>
            <a:r>
              <a:rPr lang="en-US" dirty="0"/>
              <a:t> </a:t>
            </a:r>
            <a:r>
              <a:rPr lang="en-US" dirty="0" err="1"/>
              <a:t>enriquecido</a:t>
            </a:r>
            <a:r>
              <a:rPr lang="en-US" dirty="0"/>
              <a:t> </a:t>
            </a:r>
            <a:r>
              <a:rPr lang="en-US" dirty="0" err="1"/>
              <a:t>en</a:t>
            </a:r>
            <a:r>
              <a:rPr lang="en-US" dirty="0"/>
              <a:t> </a:t>
            </a:r>
            <a:r>
              <a:rPr lang="en-US" dirty="0" err="1"/>
              <a:t>principios</a:t>
            </a:r>
            <a:r>
              <a:rPr lang="en-US" dirty="0"/>
              <a:t> </a:t>
            </a:r>
            <a:r>
              <a:rPr lang="en-US" dirty="0" err="1"/>
              <a:t>activos</a:t>
            </a:r>
            <a:r>
              <a:rPr lang="en-US" dirty="0"/>
              <a:t> con </a:t>
            </a:r>
            <a:r>
              <a:rPr lang="en-US" dirty="0" err="1"/>
              <a:t>evaluaciones</a:t>
            </a:r>
            <a:r>
              <a:rPr lang="en-US" dirty="0"/>
              <a:t> </a:t>
            </a:r>
            <a:r>
              <a:rPr lang="en-US" dirty="0" err="1"/>
              <a:t>clínicas</a:t>
            </a:r>
            <a:r>
              <a:rPr lang="en-US" dirty="0"/>
              <a:t>. De </a:t>
            </a:r>
            <a:r>
              <a:rPr lang="en-US" dirty="0" err="1"/>
              <a:t>esos</a:t>
            </a:r>
            <a:r>
              <a:rPr lang="en-US" dirty="0"/>
              <a:t> </a:t>
            </a:r>
            <a:r>
              <a:rPr lang="en-US" dirty="0" err="1"/>
              <a:t>fármacos</a:t>
            </a:r>
            <a:r>
              <a:rPr lang="en-US" dirty="0"/>
              <a:t> se </a:t>
            </a:r>
            <a:r>
              <a:rPr lang="en-US" dirty="0" err="1"/>
              <a:t>conoce</a:t>
            </a:r>
            <a:r>
              <a:rPr lang="en-US" dirty="0"/>
              <a:t> la </a:t>
            </a:r>
            <a:r>
              <a:rPr lang="en-US" dirty="0" err="1"/>
              <a:t>vía</a:t>
            </a:r>
            <a:r>
              <a:rPr lang="en-US" dirty="0"/>
              <a:t> de </a:t>
            </a:r>
            <a:r>
              <a:rPr lang="en-US" dirty="0" err="1"/>
              <a:t>síntesis</a:t>
            </a:r>
            <a:r>
              <a:rPr lang="en-US" dirty="0"/>
              <a:t>, la </a:t>
            </a:r>
            <a:r>
              <a:rPr lang="en-US" dirty="0" err="1"/>
              <a:t>farmacocinética</a:t>
            </a:r>
            <a:r>
              <a:rPr lang="en-US" dirty="0"/>
              <a:t> y el </a:t>
            </a:r>
            <a:r>
              <a:rPr lang="en-US" dirty="0" err="1"/>
              <a:t>perfil</a:t>
            </a:r>
            <a:r>
              <a:rPr lang="en-US" dirty="0"/>
              <a:t> </a:t>
            </a:r>
            <a:r>
              <a:rPr lang="en-US" dirty="0" err="1"/>
              <a:t>toxicológico</a:t>
            </a:r>
            <a:r>
              <a:rPr lang="en-US" dirty="0"/>
              <a:t>, lo </a:t>
            </a:r>
            <a:r>
              <a:rPr lang="en-US" dirty="0" err="1"/>
              <a:t>cual</a:t>
            </a:r>
            <a:r>
              <a:rPr lang="en-US" dirty="0"/>
              <a:t> </a:t>
            </a:r>
            <a:r>
              <a:rPr lang="en-US" dirty="0" err="1"/>
              <a:t>acelera</a:t>
            </a:r>
            <a:r>
              <a:rPr lang="en-US" dirty="0"/>
              <a:t> el </a:t>
            </a:r>
            <a:r>
              <a:rPr lang="en-US" dirty="0" err="1"/>
              <a:t>potencial</a:t>
            </a:r>
            <a:r>
              <a:rPr lang="en-US" dirty="0"/>
              <a:t> </a:t>
            </a:r>
            <a:r>
              <a:rPr lang="en-US" dirty="0" err="1"/>
              <a:t>translado</a:t>
            </a:r>
            <a:r>
              <a:rPr lang="en-US" dirty="0"/>
              <a:t> a la </a:t>
            </a:r>
            <a:r>
              <a:rPr lang="en-US" dirty="0" err="1"/>
              <a:t>clínica</a:t>
            </a:r>
            <a:r>
              <a:rPr lang="en-US" dirty="0"/>
              <a:t> de </a:t>
            </a:r>
            <a:r>
              <a:rPr lang="en-US" dirty="0" err="1"/>
              <a:t>nuestros</a:t>
            </a:r>
            <a:r>
              <a:rPr lang="en-US" dirty="0"/>
              <a:t> </a:t>
            </a:r>
            <a:r>
              <a:rPr lang="en-US" dirty="0" err="1"/>
              <a:t>descubrimientos</a:t>
            </a:r>
            <a:r>
              <a:rPr lang="en-US" dirty="0"/>
              <a:t>.</a:t>
            </a:r>
          </a:p>
        </p:txBody>
      </p:sp>
      <p:sp>
        <p:nvSpPr>
          <p:cNvPr id="4" name="Slide Number Placeholder 3"/>
          <p:cNvSpPr>
            <a:spLocks noGrp="1"/>
          </p:cNvSpPr>
          <p:nvPr>
            <p:ph type="sldNum" sz="quarter" idx="10"/>
          </p:nvPr>
        </p:nvSpPr>
        <p:spPr/>
        <p:txBody>
          <a:bodyPr/>
          <a:lstStyle/>
          <a:p>
            <a:fld id="{4D8E09DE-77B5-4490-A27F-23A603A2E58C}" type="slidenum">
              <a:rPr lang="es-MX" smtClean="0"/>
              <a:pPr/>
              <a:t>7</a:t>
            </a:fld>
            <a:endParaRPr lang="es-MX"/>
          </a:p>
        </p:txBody>
      </p:sp>
    </p:spTree>
    <p:extLst>
      <p:ext uri="{BB962C8B-B14F-4D97-AF65-F5344CB8AC3E}">
        <p14:creationId xmlns:p14="http://schemas.microsoft.com/office/powerpoint/2010/main" val="44386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el AM empleamos diferentes funciones de puntuación para disminuir la probabilidad de seleccionar falsos positivos. El puntaje consenso, que proviene de la suma de los cuatro algoritmos empleados, permitió identificar varios fármacos con alta probabilidad de unirse al sitio seleccionado. Estos fármacos fueron: </a:t>
            </a:r>
            <a:r>
              <a:rPr lang="es-ES" dirty="0" err="1"/>
              <a:t>bromocriptina</a:t>
            </a:r>
            <a:r>
              <a:rPr lang="es-ES" dirty="0"/>
              <a:t>….</a:t>
            </a:r>
          </a:p>
        </p:txBody>
      </p:sp>
      <p:sp>
        <p:nvSpPr>
          <p:cNvPr id="4" name="Marcador de número de diapositiva 3"/>
          <p:cNvSpPr>
            <a:spLocks noGrp="1"/>
          </p:cNvSpPr>
          <p:nvPr>
            <p:ph type="sldNum" sz="quarter" idx="10"/>
          </p:nvPr>
        </p:nvSpPr>
        <p:spPr/>
        <p:txBody>
          <a:bodyPr/>
          <a:lstStyle/>
          <a:p>
            <a:fld id="{4D8E09DE-77B5-4490-A27F-23A603A2E58C}" type="slidenum">
              <a:rPr lang="es-MX" smtClean="0"/>
              <a:pPr/>
              <a:t>8</a:t>
            </a:fld>
            <a:endParaRPr lang="es-MX"/>
          </a:p>
        </p:txBody>
      </p:sp>
    </p:spTree>
    <p:extLst>
      <p:ext uri="{BB962C8B-B14F-4D97-AF65-F5344CB8AC3E}">
        <p14:creationId xmlns:p14="http://schemas.microsoft.com/office/powerpoint/2010/main" val="395468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600" dirty="0"/>
              <a:t>Sin embargo, la evidencia in </a:t>
            </a:r>
            <a:r>
              <a:rPr lang="es-ES" sz="1600" dirty="0" err="1"/>
              <a:t>silico</a:t>
            </a:r>
            <a:r>
              <a:rPr lang="es-ES" sz="1600" dirty="0"/>
              <a:t> de que los compuestos pueden unirse al blanco no significa que sean antagonistas. Así que nuestro siguiente paso fue estudiar el efecto de los fármacos seleccionados en un sistema in vitro. Empleamos células MDA-MB-231 de cáncer de mama por que  tienen alta expresión de CD49f. El ensayo consistió en unir </a:t>
            </a:r>
            <a:r>
              <a:rPr lang="es-ES" sz="1600" dirty="0" err="1"/>
              <a:t>laminina</a:t>
            </a:r>
            <a:r>
              <a:rPr lang="es-ES" sz="1600" dirty="0"/>
              <a:t>, el ligando de integrinas que contienen CD49f, a una fase sólida y después medir la adhesión celular en presencia de los fármacos. Como se observa en las gráficas, los 5 candidatos inhibieron la adhesión a </a:t>
            </a:r>
            <a:r>
              <a:rPr lang="es-ES" sz="1600" dirty="0" err="1"/>
              <a:t>laminina</a:t>
            </a:r>
            <a:r>
              <a:rPr lang="es-ES" sz="1600" dirty="0"/>
              <a:t> con diferentes potencias. Cabe resaltar que este sistema es altamente dependiente de CD49f, como lo demuestran los controles en los que se adicionó anticuerpo bloqueador anti-CD49f.</a:t>
            </a:r>
          </a:p>
        </p:txBody>
      </p:sp>
      <p:sp>
        <p:nvSpPr>
          <p:cNvPr id="4" name="Marcador de número de diapositiva 3"/>
          <p:cNvSpPr>
            <a:spLocks noGrp="1"/>
          </p:cNvSpPr>
          <p:nvPr>
            <p:ph type="sldNum" sz="quarter" idx="10"/>
          </p:nvPr>
        </p:nvSpPr>
        <p:spPr/>
        <p:txBody>
          <a:bodyPr/>
          <a:lstStyle/>
          <a:p>
            <a:fld id="{4C6C49ED-3DD4-7E45-9EAF-176A26B5F35D}" type="slidenum">
              <a:rPr lang="es-ES" smtClean="0"/>
              <a:t>9</a:t>
            </a:fld>
            <a:endParaRPr lang="es-ES"/>
          </a:p>
        </p:txBody>
      </p:sp>
    </p:spTree>
    <p:extLst>
      <p:ext uri="{BB962C8B-B14F-4D97-AF65-F5344CB8AC3E}">
        <p14:creationId xmlns:p14="http://schemas.microsoft.com/office/powerpoint/2010/main" val="683349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Dado que </a:t>
            </a:r>
            <a:r>
              <a:rPr lang="en-US" dirty="0" err="1"/>
              <a:t>los</a:t>
            </a:r>
            <a:r>
              <a:rPr lang="en-US" dirty="0"/>
              <a:t> </a:t>
            </a:r>
            <a:r>
              <a:rPr lang="en-US" dirty="0" err="1"/>
              <a:t>experimentos</a:t>
            </a:r>
            <a:r>
              <a:rPr lang="en-US" dirty="0"/>
              <a:t> </a:t>
            </a:r>
            <a:r>
              <a:rPr lang="en-US" dirty="0" err="1"/>
              <a:t>previos</a:t>
            </a:r>
            <a:r>
              <a:rPr lang="en-US" dirty="0"/>
              <a:t> no </a:t>
            </a:r>
            <a:r>
              <a:rPr lang="en-US" dirty="0" err="1"/>
              <a:t>permitieron</a:t>
            </a:r>
            <a:r>
              <a:rPr lang="en-US" dirty="0"/>
              <a:t> </a:t>
            </a:r>
            <a:r>
              <a:rPr lang="en-US" dirty="0" err="1"/>
              <a:t>descartar</a:t>
            </a:r>
            <a:r>
              <a:rPr lang="en-US" dirty="0"/>
              <a:t> </a:t>
            </a:r>
            <a:r>
              <a:rPr lang="en-US" dirty="0" err="1"/>
              <a:t>candidatos</a:t>
            </a:r>
            <a:r>
              <a:rPr lang="en-US" dirty="0"/>
              <a:t>, </a:t>
            </a:r>
            <a:r>
              <a:rPr lang="en-US" dirty="0" err="1"/>
              <a:t>empleamos</a:t>
            </a:r>
            <a:r>
              <a:rPr lang="en-US" dirty="0"/>
              <a:t> </a:t>
            </a:r>
            <a:r>
              <a:rPr lang="en-US" dirty="0" err="1"/>
              <a:t>una</a:t>
            </a:r>
            <a:r>
              <a:rPr lang="en-US" dirty="0"/>
              <a:t> </a:t>
            </a:r>
            <a:r>
              <a:rPr lang="en-US" dirty="0" err="1"/>
              <a:t>combinación</a:t>
            </a:r>
            <a:r>
              <a:rPr lang="en-US" dirty="0"/>
              <a:t> de </a:t>
            </a:r>
            <a:r>
              <a:rPr lang="en-US" dirty="0" err="1"/>
              <a:t>ensayos</a:t>
            </a:r>
            <a:r>
              <a:rPr lang="en-US" dirty="0"/>
              <a:t> para </a:t>
            </a:r>
            <a:r>
              <a:rPr lang="en-US" dirty="0" err="1"/>
              <a:t>elgir</a:t>
            </a:r>
            <a:r>
              <a:rPr lang="en-US" dirty="0"/>
              <a:t> un </a:t>
            </a:r>
            <a:r>
              <a:rPr lang="en-US" dirty="0" err="1"/>
              <a:t>candidato</a:t>
            </a:r>
            <a:r>
              <a:rPr lang="en-US" dirty="0"/>
              <a:t> </a:t>
            </a:r>
            <a:r>
              <a:rPr lang="en-US" dirty="0" err="1"/>
              <a:t>líder</a:t>
            </a:r>
            <a:r>
              <a:rPr lang="en-US" dirty="0"/>
              <a:t>. </a:t>
            </a:r>
            <a:r>
              <a:rPr lang="en-US" b="1" dirty="0"/>
              <a:t>Por un </a:t>
            </a:r>
            <a:r>
              <a:rPr lang="en-US" b="1" dirty="0" err="1"/>
              <a:t>lado</a:t>
            </a:r>
            <a:r>
              <a:rPr lang="en-US" b="1" dirty="0"/>
              <a:t> </a:t>
            </a:r>
            <a:r>
              <a:rPr lang="en-US" dirty="0" err="1"/>
              <a:t>evaluamos</a:t>
            </a:r>
            <a:r>
              <a:rPr lang="en-US" dirty="0"/>
              <a:t> el </a:t>
            </a:r>
            <a:r>
              <a:rPr lang="en-US" dirty="0" err="1"/>
              <a:t>efecto</a:t>
            </a:r>
            <a:r>
              <a:rPr lang="en-US" dirty="0"/>
              <a:t> de </a:t>
            </a:r>
            <a:r>
              <a:rPr lang="en-US" dirty="0" err="1"/>
              <a:t>los</a:t>
            </a:r>
            <a:r>
              <a:rPr lang="en-US" dirty="0"/>
              <a:t> </a:t>
            </a:r>
            <a:r>
              <a:rPr lang="en-US" dirty="0" err="1"/>
              <a:t>fármacos</a:t>
            </a:r>
            <a:r>
              <a:rPr lang="en-US" dirty="0"/>
              <a:t> </a:t>
            </a:r>
            <a:r>
              <a:rPr lang="en-US" dirty="0" err="1"/>
              <a:t>en</a:t>
            </a:r>
            <a:r>
              <a:rPr lang="en-US" dirty="0"/>
              <a:t> la </a:t>
            </a:r>
            <a:r>
              <a:rPr lang="en-US" dirty="0" err="1"/>
              <a:t>capacidad</a:t>
            </a:r>
            <a:r>
              <a:rPr lang="en-US" dirty="0"/>
              <a:t> para </a:t>
            </a:r>
            <a:r>
              <a:rPr lang="en-US" dirty="0" err="1"/>
              <a:t>formar</a:t>
            </a:r>
            <a:r>
              <a:rPr lang="en-US" dirty="0"/>
              <a:t> </a:t>
            </a:r>
            <a:r>
              <a:rPr lang="en-US" dirty="0" err="1"/>
              <a:t>mamoesferas</a:t>
            </a:r>
            <a:r>
              <a:rPr lang="en-US" dirty="0"/>
              <a:t>, que son </a:t>
            </a:r>
            <a:r>
              <a:rPr lang="en-US" dirty="0" err="1"/>
              <a:t>colonias</a:t>
            </a:r>
            <a:r>
              <a:rPr lang="en-US" dirty="0"/>
              <a:t> </a:t>
            </a:r>
            <a:r>
              <a:rPr lang="en-US" dirty="0" err="1"/>
              <a:t>genreradas</a:t>
            </a:r>
            <a:r>
              <a:rPr lang="en-US" dirty="0"/>
              <a:t> a </a:t>
            </a:r>
            <a:r>
              <a:rPr lang="en-US" dirty="0" err="1"/>
              <a:t>partir</a:t>
            </a:r>
            <a:r>
              <a:rPr lang="en-US" dirty="0"/>
              <a:t> de </a:t>
            </a:r>
            <a:r>
              <a:rPr lang="en-US" dirty="0" err="1"/>
              <a:t>células</a:t>
            </a:r>
            <a:r>
              <a:rPr lang="en-US" dirty="0"/>
              <a:t> </a:t>
            </a:r>
            <a:r>
              <a:rPr lang="en-US" dirty="0" err="1"/>
              <a:t>únicas</a:t>
            </a:r>
            <a:r>
              <a:rPr lang="en-US" dirty="0"/>
              <a:t> </a:t>
            </a:r>
            <a:r>
              <a:rPr lang="en-US" dirty="0" err="1"/>
              <a:t>en</a:t>
            </a:r>
            <a:r>
              <a:rPr lang="en-US" dirty="0"/>
              <a:t> </a:t>
            </a:r>
            <a:r>
              <a:rPr lang="en-US" dirty="0" err="1"/>
              <a:t>cultivos</a:t>
            </a:r>
            <a:r>
              <a:rPr lang="en-US" dirty="0"/>
              <a:t> no-</a:t>
            </a:r>
            <a:r>
              <a:rPr lang="en-US" dirty="0" err="1"/>
              <a:t>adherentes</a:t>
            </a:r>
            <a:r>
              <a:rPr lang="en-US" dirty="0"/>
              <a:t>. La </a:t>
            </a:r>
            <a:r>
              <a:rPr lang="en-US" dirty="0" err="1"/>
              <a:t>fracción</a:t>
            </a:r>
            <a:r>
              <a:rPr lang="en-US" dirty="0"/>
              <a:t> de </a:t>
            </a:r>
            <a:r>
              <a:rPr lang="en-US" dirty="0" err="1"/>
              <a:t>células</a:t>
            </a:r>
            <a:r>
              <a:rPr lang="en-US" dirty="0"/>
              <a:t> </a:t>
            </a:r>
            <a:r>
              <a:rPr lang="en-US" dirty="0" err="1"/>
              <a:t>iniciadoras</a:t>
            </a:r>
            <a:r>
              <a:rPr lang="en-US" dirty="0"/>
              <a:t> de </a:t>
            </a:r>
            <a:r>
              <a:rPr lang="en-US" dirty="0" err="1"/>
              <a:t>mamoesferas</a:t>
            </a:r>
            <a:r>
              <a:rPr lang="en-US" dirty="0"/>
              <a:t> </a:t>
            </a:r>
            <a:r>
              <a:rPr lang="en-US" dirty="0" err="1"/>
              <a:t>correlaciona</a:t>
            </a:r>
            <a:r>
              <a:rPr lang="en-US" dirty="0"/>
              <a:t> con el </a:t>
            </a:r>
            <a:r>
              <a:rPr lang="en-US" dirty="0" err="1"/>
              <a:t>número</a:t>
            </a:r>
            <a:r>
              <a:rPr lang="en-US" dirty="0"/>
              <a:t> de CTT, </a:t>
            </a:r>
            <a:r>
              <a:rPr lang="en-US" dirty="0" err="1"/>
              <a:t>por</a:t>
            </a:r>
            <a:r>
              <a:rPr lang="en-US" dirty="0"/>
              <a:t> lo que </a:t>
            </a:r>
            <a:r>
              <a:rPr lang="en-US" dirty="0" err="1"/>
              <a:t>es</a:t>
            </a:r>
            <a:r>
              <a:rPr lang="en-US" dirty="0"/>
              <a:t> </a:t>
            </a:r>
            <a:r>
              <a:rPr lang="en-US" dirty="0" err="1"/>
              <a:t>razonable</a:t>
            </a:r>
            <a:r>
              <a:rPr lang="en-US" dirty="0"/>
              <a:t> considerer que la </a:t>
            </a:r>
            <a:r>
              <a:rPr lang="en-US" dirty="0" err="1"/>
              <a:t>respuesta</a:t>
            </a:r>
            <a:r>
              <a:rPr lang="en-US" dirty="0"/>
              <a:t> </a:t>
            </a:r>
            <a:r>
              <a:rPr lang="en-US" dirty="0" err="1"/>
              <a:t>en</a:t>
            </a:r>
            <a:r>
              <a:rPr lang="en-US" dirty="0"/>
              <a:t> </a:t>
            </a:r>
            <a:r>
              <a:rPr lang="en-US" dirty="0" err="1"/>
              <a:t>este</a:t>
            </a:r>
            <a:r>
              <a:rPr lang="en-US" dirty="0"/>
              <a:t> </a:t>
            </a:r>
            <a:r>
              <a:rPr lang="en-US" dirty="0" err="1"/>
              <a:t>ensayo</a:t>
            </a:r>
            <a:r>
              <a:rPr lang="en-US" dirty="0"/>
              <a:t> </a:t>
            </a:r>
            <a:r>
              <a:rPr lang="en-US" dirty="0" err="1"/>
              <a:t>depende</a:t>
            </a:r>
            <a:r>
              <a:rPr lang="en-US" dirty="0"/>
              <a:t> </a:t>
            </a:r>
            <a:r>
              <a:rPr lang="en-US" dirty="0" err="1"/>
              <a:t>predominantemente</a:t>
            </a:r>
            <a:r>
              <a:rPr lang="en-US" dirty="0"/>
              <a:t> de las CTT.  </a:t>
            </a:r>
            <a:r>
              <a:rPr lang="en-US" b="1" dirty="0" err="1"/>
              <a:t>Además</a:t>
            </a:r>
            <a:r>
              <a:rPr lang="en-US" dirty="0"/>
              <a:t>, </a:t>
            </a:r>
            <a:r>
              <a:rPr lang="en-US" dirty="0" err="1"/>
              <a:t>realizamos</a:t>
            </a:r>
            <a:r>
              <a:rPr lang="en-US" dirty="0"/>
              <a:t> </a:t>
            </a:r>
            <a:r>
              <a:rPr lang="en-US" dirty="0" err="1"/>
              <a:t>ensayos</a:t>
            </a:r>
            <a:r>
              <a:rPr lang="en-US" dirty="0"/>
              <a:t> de </a:t>
            </a:r>
            <a:r>
              <a:rPr lang="en-US" dirty="0" err="1"/>
              <a:t>viabilidad</a:t>
            </a:r>
            <a:r>
              <a:rPr lang="en-US" dirty="0"/>
              <a:t> cellular </a:t>
            </a:r>
            <a:r>
              <a:rPr lang="en-US" dirty="0" err="1"/>
              <a:t>emplenado</a:t>
            </a:r>
            <a:r>
              <a:rPr lang="en-US" dirty="0"/>
              <a:t> MTS. Dado que </a:t>
            </a:r>
            <a:r>
              <a:rPr lang="en-US" dirty="0" err="1"/>
              <a:t>todas</a:t>
            </a:r>
            <a:r>
              <a:rPr lang="en-US" dirty="0"/>
              <a:t> las </a:t>
            </a:r>
            <a:r>
              <a:rPr lang="en-US" dirty="0" err="1"/>
              <a:t>células</a:t>
            </a:r>
            <a:r>
              <a:rPr lang="en-US" dirty="0"/>
              <a:t> </a:t>
            </a:r>
            <a:r>
              <a:rPr lang="en-US" dirty="0" err="1"/>
              <a:t>en</a:t>
            </a:r>
            <a:r>
              <a:rPr lang="en-US" dirty="0"/>
              <a:t> el </a:t>
            </a:r>
            <a:r>
              <a:rPr lang="en-US" dirty="0" err="1"/>
              <a:t>cultivo</a:t>
            </a:r>
            <a:r>
              <a:rPr lang="en-US" dirty="0"/>
              <a:t> </a:t>
            </a:r>
            <a:r>
              <a:rPr lang="en-US" dirty="0" err="1"/>
              <a:t>pueden</a:t>
            </a:r>
            <a:r>
              <a:rPr lang="en-US" dirty="0"/>
              <a:t> reducer el </a:t>
            </a:r>
            <a:r>
              <a:rPr lang="en-US" dirty="0" err="1"/>
              <a:t>colorante</a:t>
            </a:r>
            <a:r>
              <a:rPr lang="en-US" dirty="0"/>
              <a:t>, la </a:t>
            </a:r>
            <a:r>
              <a:rPr lang="en-US" dirty="0" err="1"/>
              <a:t>respuesta</a:t>
            </a:r>
            <a:r>
              <a:rPr lang="en-US" dirty="0"/>
              <a:t> </a:t>
            </a:r>
            <a:r>
              <a:rPr lang="en-US" dirty="0" err="1"/>
              <a:t>proviene</a:t>
            </a:r>
            <a:r>
              <a:rPr lang="en-US" dirty="0"/>
              <a:t> </a:t>
            </a:r>
            <a:r>
              <a:rPr lang="en-US" dirty="0" err="1"/>
              <a:t>tanto</a:t>
            </a:r>
            <a:r>
              <a:rPr lang="en-US" dirty="0"/>
              <a:t> de las CTT (que son </a:t>
            </a:r>
            <a:r>
              <a:rPr lang="en-US" dirty="0" err="1"/>
              <a:t>una</a:t>
            </a:r>
            <a:r>
              <a:rPr lang="en-US" dirty="0"/>
              <a:t> </a:t>
            </a:r>
            <a:r>
              <a:rPr lang="en-US" dirty="0" err="1"/>
              <a:t>minoría</a:t>
            </a:r>
            <a:r>
              <a:rPr lang="en-US" dirty="0"/>
              <a:t>) </a:t>
            </a:r>
            <a:r>
              <a:rPr lang="en-US" dirty="0" err="1"/>
              <a:t>como</a:t>
            </a:r>
            <a:r>
              <a:rPr lang="en-US" dirty="0"/>
              <a:t> de las no </a:t>
            </a:r>
            <a:r>
              <a:rPr lang="en-US" dirty="0" err="1"/>
              <a:t>troncales</a:t>
            </a:r>
            <a:r>
              <a:rPr lang="en-US" dirty="0"/>
              <a:t>.</a:t>
            </a:r>
          </a:p>
        </p:txBody>
      </p:sp>
      <p:sp>
        <p:nvSpPr>
          <p:cNvPr id="4" name="Slide Number Placeholder 3"/>
          <p:cNvSpPr>
            <a:spLocks noGrp="1"/>
          </p:cNvSpPr>
          <p:nvPr>
            <p:ph type="sldNum" sz="quarter" idx="10"/>
          </p:nvPr>
        </p:nvSpPr>
        <p:spPr/>
        <p:txBody>
          <a:bodyPr/>
          <a:lstStyle/>
          <a:p>
            <a:fld id="{4D8E09DE-77B5-4490-A27F-23A603A2E58C}" type="slidenum">
              <a:rPr lang="es-MX" smtClean="0"/>
              <a:pPr/>
              <a:t>10</a:t>
            </a:fld>
            <a:endParaRPr lang="es-MX"/>
          </a:p>
        </p:txBody>
      </p:sp>
    </p:spTree>
    <p:extLst>
      <p:ext uri="{BB962C8B-B14F-4D97-AF65-F5344CB8AC3E}">
        <p14:creationId xmlns:p14="http://schemas.microsoft.com/office/powerpoint/2010/main" val="114028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lang="en-US"/>
          </a:p>
        </p:txBody>
      </p:sp>
      <p:sp>
        <p:nvSpPr>
          <p:cNvPr id="4" name="Date Placeholder 3"/>
          <p:cNvSpPr>
            <a:spLocks noGrp="1"/>
          </p:cNvSpPr>
          <p:nvPr>
            <p:ph type="dt" sz="half" idx="10"/>
          </p:nvPr>
        </p:nvSpPr>
        <p:spPr/>
        <p:txBody>
          <a:bodyPr/>
          <a:lstStyle/>
          <a:p>
            <a:fld id="{DF5A8D95-C62C-4BB4-AC19-1AF485F947AE}" type="datetimeFigureOut">
              <a:rPr lang="es-MX" smtClean="0"/>
              <a:pPr/>
              <a:t>06/06/18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A5DDB1-CB6F-4C48-B140-D55B8BA92AD4}" type="slidenum">
              <a:rPr lang="es-MX" smtClean="0"/>
              <a:pPr/>
              <a:t>‹#›</a:t>
            </a:fld>
            <a:endParaRPr lang="es-MX"/>
          </a:p>
        </p:txBody>
      </p:sp>
    </p:spTree>
    <p:extLst>
      <p:ext uri="{BB962C8B-B14F-4D97-AF65-F5344CB8AC3E}">
        <p14:creationId xmlns:p14="http://schemas.microsoft.com/office/powerpoint/2010/main" val="3919578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DF5A8D95-C62C-4BB4-AC19-1AF485F947AE}" type="datetimeFigureOut">
              <a:rPr lang="es-MX" smtClean="0"/>
              <a:pPr/>
              <a:t>06/06/18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A5DDB1-CB6F-4C48-B140-D55B8BA92AD4}" type="slidenum">
              <a:rPr lang="es-MX" smtClean="0"/>
              <a:pPr/>
              <a:t>‹#›</a:t>
            </a:fld>
            <a:endParaRPr lang="es-MX"/>
          </a:p>
        </p:txBody>
      </p:sp>
    </p:spTree>
    <p:extLst>
      <p:ext uri="{BB962C8B-B14F-4D97-AF65-F5344CB8AC3E}">
        <p14:creationId xmlns:p14="http://schemas.microsoft.com/office/powerpoint/2010/main" val="1161827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DF5A8D95-C62C-4BB4-AC19-1AF485F947AE}" type="datetimeFigureOut">
              <a:rPr lang="es-MX" smtClean="0"/>
              <a:pPr/>
              <a:t>06/06/18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A5DDB1-CB6F-4C48-B140-D55B8BA92AD4}" type="slidenum">
              <a:rPr lang="es-MX" smtClean="0"/>
              <a:pPr/>
              <a:t>‹#›</a:t>
            </a:fld>
            <a:endParaRPr lang="es-MX"/>
          </a:p>
        </p:txBody>
      </p:sp>
    </p:spTree>
    <p:extLst>
      <p:ext uri="{BB962C8B-B14F-4D97-AF65-F5344CB8AC3E}">
        <p14:creationId xmlns:p14="http://schemas.microsoft.com/office/powerpoint/2010/main" val="189263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81CA8DE1-D146-0B44-B234-503A00C70581}"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B034F-41A0-8546-AF43-3152FC421A64}" type="slidenum">
              <a:rPr lang="en-US" smtClean="0"/>
              <a:t>‹#›</a:t>
            </a:fld>
            <a:endParaRPr lang="en-US"/>
          </a:p>
        </p:txBody>
      </p:sp>
    </p:spTree>
    <p:extLst>
      <p:ext uri="{BB962C8B-B14F-4D97-AF65-F5344CB8AC3E}">
        <p14:creationId xmlns:p14="http://schemas.microsoft.com/office/powerpoint/2010/main" val="74133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DF5A8D95-C62C-4BB4-AC19-1AF485F947AE}" type="datetimeFigureOut">
              <a:rPr lang="es-MX" smtClean="0"/>
              <a:pPr/>
              <a:t>06/06/18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AA5DDB1-CB6F-4C48-B140-D55B8BA92AD4}" type="slidenum">
              <a:rPr lang="es-MX" smtClean="0"/>
              <a:pPr/>
              <a:t>‹#›</a:t>
            </a:fld>
            <a:endParaRPr lang="es-MX"/>
          </a:p>
        </p:txBody>
      </p:sp>
    </p:spTree>
    <p:extLst>
      <p:ext uri="{BB962C8B-B14F-4D97-AF65-F5344CB8AC3E}">
        <p14:creationId xmlns:p14="http://schemas.microsoft.com/office/powerpoint/2010/main" val="2651355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Date Placeholder 4"/>
          <p:cNvSpPr>
            <a:spLocks noGrp="1"/>
          </p:cNvSpPr>
          <p:nvPr>
            <p:ph type="dt" sz="half" idx="10"/>
          </p:nvPr>
        </p:nvSpPr>
        <p:spPr/>
        <p:txBody>
          <a:bodyPr/>
          <a:lstStyle/>
          <a:p>
            <a:fld id="{81CA8DE1-D146-0B44-B234-503A00C70581}" type="datetimeFigureOut">
              <a:rPr lang="en-US" smtClean="0"/>
              <a:t>6/6/18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B034F-41A0-8546-AF43-3152FC421A64}" type="slidenum">
              <a:rPr lang="en-US" smtClean="0"/>
              <a:t>‹#›</a:t>
            </a:fld>
            <a:endParaRPr lang="en-US"/>
          </a:p>
        </p:txBody>
      </p:sp>
    </p:spTree>
    <p:extLst>
      <p:ext uri="{BB962C8B-B14F-4D97-AF65-F5344CB8AC3E}">
        <p14:creationId xmlns:p14="http://schemas.microsoft.com/office/powerpoint/2010/main" val="52088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p:txBody>
          <a:bodyPr/>
          <a:lstStyle/>
          <a:p>
            <a:fld id="{DF5A8D95-C62C-4BB4-AC19-1AF485F947AE}" type="datetimeFigureOut">
              <a:rPr lang="es-MX" smtClean="0"/>
              <a:pPr/>
              <a:t>06/06/18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AA5DDB1-CB6F-4C48-B140-D55B8BA92AD4}" type="slidenum">
              <a:rPr lang="es-MX" smtClean="0"/>
              <a:pPr/>
              <a:t>‹#›</a:t>
            </a:fld>
            <a:endParaRPr lang="es-MX"/>
          </a:p>
        </p:txBody>
      </p:sp>
    </p:spTree>
    <p:extLst>
      <p:ext uri="{BB962C8B-B14F-4D97-AF65-F5344CB8AC3E}">
        <p14:creationId xmlns:p14="http://schemas.microsoft.com/office/powerpoint/2010/main" val="2840640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p:txBody>
          <a:bodyPr/>
          <a:lstStyle/>
          <a:p>
            <a:fld id="{DF5A8D95-C62C-4BB4-AC19-1AF485F947AE}" type="datetimeFigureOut">
              <a:rPr lang="es-MX" smtClean="0"/>
              <a:pPr/>
              <a:t>06/06/18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AA5DDB1-CB6F-4C48-B140-D55B8BA92AD4}" type="slidenum">
              <a:rPr lang="es-MX" smtClean="0"/>
              <a:pPr/>
              <a:t>‹#›</a:t>
            </a:fld>
            <a:endParaRPr lang="es-MX"/>
          </a:p>
        </p:txBody>
      </p:sp>
    </p:spTree>
    <p:extLst>
      <p:ext uri="{BB962C8B-B14F-4D97-AF65-F5344CB8AC3E}">
        <p14:creationId xmlns:p14="http://schemas.microsoft.com/office/powerpoint/2010/main" val="2487199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A8D95-C62C-4BB4-AC19-1AF485F947AE}" type="datetimeFigureOut">
              <a:rPr lang="es-MX" smtClean="0"/>
              <a:pPr/>
              <a:t>06/06/18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AA5DDB1-CB6F-4C48-B140-D55B8BA92AD4}" type="slidenum">
              <a:rPr lang="es-MX" smtClean="0"/>
              <a:pPr/>
              <a:t>‹#›</a:t>
            </a:fld>
            <a:endParaRPr lang="es-MX"/>
          </a:p>
        </p:txBody>
      </p:sp>
    </p:spTree>
    <p:extLst>
      <p:ext uri="{BB962C8B-B14F-4D97-AF65-F5344CB8AC3E}">
        <p14:creationId xmlns:p14="http://schemas.microsoft.com/office/powerpoint/2010/main" val="324509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DF5A8D95-C62C-4BB4-AC19-1AF485F947AE}" type="datetimeFigureOut">
              <a:rPr lang="es-MX" smtClean="0"/>
              <a:pPr/>
              <a:t>06/06/18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AA5DDB1-CB6F-4C48-B140-D55B8BA92AD4}" type="slidenum">
              <a:rPr lang="es-MX" smtClean="0"/>
              <a:pPr/>
              <a:t>‹#›</a:t>
            </a:fld>
            <a:endParaRPr lang="es-MX"/>
          </a:p>
        </p:txBody>
      </p:sp>
    </p:spTree>
    <p:extLst>
      <p:ext uri="{BB962C8B-B14F-4D97-AF65-F5344CB8AC3E}">
        <p14:creationId xmlns:p14="http://schemas.microsoft.com/office/powerpoint/2010/main" val="3795667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DF5A8D95-C62C-4BB4-AC19-1AF485F947AE}" type="datetimeFigureOut">
              <a:rPr lang="es-MX" smtClean="0"/>
              <a:pPr/>
              <a:t>06/06/18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AA5DDB1-CB6F-4C48-B140-D55B8BA92AD4}" type="slidenum">
              <a:rPr lang="es-MX" smtClean="0"/>
              <a:pPr/>
              <a:t>‹#›</a:t>
            </a:fld>
            <a:endParaRPr lang="es-MX"/>
          </a:p>
        </p:txBody>
      </p:sp>
    </p:spTree>
    <p:extLst>
      <p:ext uri="{BB962C8B-B14F-4D97-AF65-F5344CB8AC3E}">
        <p14:creationId xmlns:p14="http://schemas.microsoft.com/office/powerpoint/2010/main" val="86344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A8D95-C62C-4BB4-AC19-1AF485F947AE}" type="datetimeFigureOut">
              <a:rPr lang="es-MX" smtClean="0"/>
              <a:pPr/>
              <a:t>06/06/18</a:t>
            </a:fld>
            <a:endParaRPr lang="es-MX"/>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5DDB1-CB6F-4C48-B140-D55B8BA92AD4}" type="slidenum">
              <a:rPr lang="es-MX" smtClean="0"/>
              <a:pPr/>
              <a:t>‹#›</a:t>
            </a:fld>
            <a:endParaRPr lang="es-MX"/>
          </a:p>
        </p:txBody>
      </p:sp>
    </p:spTree>
    <p:extLst>
      <p:ext uri="{BB962C8B-B14F-4D97-AF65-F5344CB8AC3E}">
        <p14:creationId xmlns:p14="http://schemas.microsoft.com/office/powerpoint/2010/main" val="371646857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hyperlink" Target="http://farma.facmed.unam.mx/wp/?page_id=390" TargetMode="External"/><Relationship Id="rId4" Type="http://schemas.openxmlformats.org/officeDocument/2006/relationships/hyperlink" Target="mailto:marcovelasco@unam.m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2420888"/>
            <a:ext cx="8640960" cy="2554545"/>
          </a:xfrm>
          <a:prstGeom prst="rect">
            <a:avLst/>
          </a:prstGeom>
        </p:spPr>
        <p:txBody>
          <a:bodyPr wrap="square">
            <a:spAutoFit/>
          </a:bodyPr>
          <a:lstStyle/>
          <a:p>
            <a:pPr algn="ctr"/>
            <a:r>
              <a:rPr lang="es-ES" sz="4000" b="1" dirty="0">
                <a:solidFill>
                  <a:srgbClr val="0000FF"/>
                </a:solidFill>
              </a:rPr>
              <a:t>Reposicionamiento de fármacos como antagonistas de CD49f para reducir la población de células troncales tumorales mamarias</a:t>
            </a:r>
            <a:r>
              <a:rPr lang="en-US" sz="4000" b="1" dirty="0">
                <a:solidFill>
                  <a:srgbClr val="0000FF"/>
                </a:solidFill>
              </a:rPr>
              <a:t> </a:t>
            </a:r>
            <a:endParaRPr lang="en-CA" sz="4000" b="1" dirty="0">
              <a:solidFill>
                <a:srgbClr val="0000FF"/>
              </a:solidFill>
            </a:endParaRPr>
          </a:p>
        </p:txBody>
      </p:sp>
      <p:pic>
        <p:nvPicPr>
          <p:cNvPr id="54273" name="Picture 1"/>
          <p:cNvPicPr>
            <a:picLocks noChangeAspect="1" noChangeArrowheads="1"/>
          </p:cNvPicPr>
          <p:nvPr/>
        </p:nvPicPr>
        <p:blipFill>
          <a:blip r:embed="rId2" cstate="print"/>
          <a:srcRect/>
          <a:stretch>
            <a:fillRect/>
          </a:stretch>
        </p:blipFill>
        <p:spPr bwMode="auto">
          <a:xfrm>
            <a:off x="72008" y="130073"/>
            <a:ext cx="2267744" cy="2146799"/>
          </a:xfrm>
          <a:prstGeom prst="rect">
            <a:avLst/>
          </a:prstGeom>
          <a:noFill/>
          <a:ln w="9525">
            <a:noFill/>
            <a:miter lim="800000"/>
            <a:headEnd/>
            <a:tailEnd/>
          </a:ln>
        </p:spPr>
      </p:pic>
      <p:pic>
        <p:nvPicPr>
          <p:cNvPr id="52225" name="Picture 1"/>
          <p:cNvPicPr>
            <a:picLocks noChangeAspect="1" noChangeArrowheads="1"/>
          </p:cNvPicPr>
          <p:nvPr/>
        </p:nvPicPr>
        <p:blipFill>
          <a:blip r:embed="rId3" cstate="print"/>
          <a:srcRect/>
          <a:stretch>
            <a:fillRect/>
          </a:stretch>
        </p:blipFill>
        <p:spPr bwMode="auto">
          <a:xfrm>
            <a:off x="7092280" y="72008"/>
            <a:ext cx="1963997" cy="2204864"/>
          </a:xfrm>
          <a:prstGeom prst="rect">
            <a:avLst/>
          </a:prstGeom>
          <a:noFill/>
          <a:ln w="9525">
            <a:noFill/>
            <a:miter lim="800000"/>
            <a:headEnd/>
            <a:tailEnd/>
          </a:ln>
        </p:spPr>
      </p:pic>
      <p:sp>
        <p:nvSpPr>
          <p:cNvPr id="5" name="3 Rectángulo"/>
          <p:cNvSpPr/>
          <p:nvPr/>
        </p:nvSpPr>
        <p:spPr>
          <a:xfrm>
            <a:off x="539552" y="5300663"/>
            <a:ext cx="8064896" cy="954107"/>
          </a:xfrm>
          <a:prstGeom prst="rect">
            <a:avLst/>
          </a:prstGeom>
        </p:spPr>
        <p:txBody>
          <a:bodyPr wrap="square">
            <a:spAutoFit/>
          </a:bodyPr>
          <a:lstStyle/>
          <a:p>
            <a:pPr algn="ctr"/>
            <a:r>
              <a:rPr lang="en-CA" sz="2800" b="1" dirty="0"/>
              <a:t>Marco Velasco Velázquez</a:t>
            </a:r>
          </a:p>
          <a:p>
            <a:pPr algn="ctr"/>
            <a:r>
              <a:rPr lang="en-CA" sz="2800" b="1" dirty="0" err="1"/>
              <a:t>Facultad</a:t>
            </a:r>
            <a:r>
              <a:rPr lang="en-CA" sz="2800" b="1" dirty="0"/>
              <a:t> de </a:t>
            </a:r>
            <a:r>
              <a:rPr lang="en-CA" sz="2800" b="1" dirty="0" err="1"/>
              <a:t>Medicina</a:t>
            </a:r>
            <a:r>
              <a:rPr lang="en-CA" sz="2800" b="1" dirty="0"/>
              <a:t>, UNAM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AF91C85-D166-7648-963B-FC920D4ACEFE}"/>
              </a:ext>
            </a:extLst>
          </p:cNvPr>
          <p:cNvSpPr>
            <a:spLocks noGrp="1"/>
          </p:cNvSpPr>
          <p:nvPr>
            <p:ph type="title"/>
          </p:nvPr>
        </p:nvSpPr>
        <p:spPr>
          <a:xfrm>
            <a:off x="460454" y="-24830"/>
            <a:ext cx="8229600" cy="1143000"/>
          </a:xfrm>
        </p:spPr>
        <p:txBody>
          <a:bodyPr>
            <a:normAutofit/>
          </a:bodyPr>
          <a:lstStyle/>
          <a:p>
            <a:r>
              <a:rPr lang="es-ES" sz="3600" b="1" dirty="0">
                <a:solidFill>
                  <a:srgbClr val="0000FF"/>
                </a:solidFill>
              </a:rPr>
              <a:t>Selección de candidato líder</a:t>
            </a:r>
          </a:p>
        </p:txBody>
      </p:sp>
      <p:sp>
        <p:nvSpPr>
          <p:cNvPr id="7" name="Título 1">
            <a:extLst>
              <a:ext uri="{FF2B5EF4-FFF2-40B4-BE49-F238E27FC236}">
                <a16:creationId xmlns:a16="http://schemas.microsoft.com/office/drawing/2014/main" id="{095EFA4B-026F-794D-9EF6-7D6205AEF780}"/>
              </a:ext>
            </a:extLst>
          </p:cNvPr>
          <p:cNvSpPr txBox="1">
            <a:spLocks/>
          </p:cNvSpPr>
          <p:nvPr/>
        </p:nvSpPr>
        <p:spPr>
          <a:xfrm>
            <a:off x="-180528" y="1002037"/>
            <a:ext cx="4464496"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b="1" dirty="0"/>
              <a:t>Formación de </a:t>
            </a:r>
            <a:r>
              <a:rPr lang="es-ES" sz="2800" b="1" dirty="0" err="1"/>
              <a:t>mamoesferas</a:t>
            </a:r>
            <a:endParaRPr lang="es-ES" sz="2800" b="1" dirty="0"/>
          </a:p>
        </p:txBody>
      </p:sp>
      <p:sp>
        <p:nvSpPr>
          <p:cNvPr id="8" name="Título 1">
            <a:extLst>
              <a:ext uri="{FF2B5EF4-FFF2-40B4-BE49-F238E27FC236}">
                <a16:creationId xmlns:a16="http://schemas.microsoft.com/office/drawing/2014/main" id="{B96BAFCA-752D-BC49-9BB1-9BE8ACE90513}"/>
              </a:ext>
            </a:extLst>
          </p:cNvPr>
          <p:cNvSpPr txBox="1">
            <a:spLocks/>
          </p:cNvSpPr>
          <p:nvPr/>
        </p:nvSpPr>
        <p:spPr>
          <a:xfrm>
            <a:off x="4577599" y="991634"/>
            <a:ext cx="4566401"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800" b="1" dirty="0"/>
              <a:t>Viabilidad celular</a:t>
            </a:r>
          </a:p>
        </p:txBody>
      </p:sp>
      <p:pic>
        <p:nvPicPr>
          <p:cNvPr id="9" name="Imagen 1">
            <a:extLst>
              <a:ext uri="{FF2B5EF4-FFF2-40B4-BE49-F238E27FC236}">
                <a16:creationId xmlns:a16="http://schemas.microsoft.com/office/drawing/2014/main" id="{678280C1-8E10-9E49-B2BE-D3C7F4C025C9}"/>
              </a:ext>
            </a:extLst>
          </p:cNvPr>
          <p:cNvPicPr>
            <a:picLocks noChangeAspect="1"/>
          </p:cNvPicPr>
          <p:nvPr/>
        </p:nvPicPr>
        <p:blipFill rotWithShape="1">
          <a:blip r:embed="rId3"/>
          <a:srcRect l="4450" r="47667" b="46177"/>
          <a:stretch/>
        </p:blipFill>
        <p:spPr>
          <a:xfrm>
            <a:off x="12239" y="2603614"/>
            <a:ext cx="3054990" cy="1440160"/>
          </a:xfrm>
          <a:prstGeom prst="rect">
            <a:avLst/>
          </a:prstGeom>
        </p:spPr>
      </p:pic>
      <p:sp>
        <p:nvSpPr>
          <p:cNvPr id="10" name="TextBox 14">
            <a:extLst>
              <a:ext uri="{FF2B5EF4-FFF2-40B4-BE49-F238E27FC236}">
                <a16:creationId xmlns:a16="http://schemas.microsoft.com/office/drawing/2014/main" id="{315BB05E-9688-E64B-B04D-E52286D466AC}"/>
              </a:ext>
            </a:extLst>
          </p:cNvPr>
          <p:cNvSpPr txBox="1">
            <a:spLocks noChangeArrowheads="1"/>
          </p:cNvSpPr>
          <p:nvPr/>
        </p:nvSpPr>
        <p:spPr bwMode="auto">
          <a:xfrm>
            <a:off x="-305398" y="4080354"/>
            <a:ext cx="3960440" cy="307777"/>
          </a:xfrm>
          <a:prstGeom prst="rect">
            <a:avLst/>
          </a:prstGeom>
          <a:solidFill>
            <a:schemeClr val="bg1"/>
          </a:solidFill>
          <a:ln w="9525">
            <a:noFill/>
            <a:miter lim="800000"/>
            <a:headEnd/>
            <a:tailEnd/>
          </a:ln>
        </p:spPr>
        <p:txBody>
          <a:bodyPr wrap="square">
            <a:spAutoFit/>
          </a:bodyPr>
          <a:lstStyle/>
          <a:p>
            <a:pPr algn="ctr"/>
            <a:r>
              <a:rPr lang="en-US" sz="1400" dirty="0"/>
              <a:t>Klopp AH, et. al. </a:t>
            </a:r>
            <a:r>
              <a:rPr lang="en-US" sz="1400" dirty="0" err="1"/>
              <a:t>PLoS</a:t>
            </a:r>
            <a:r>
              <a:rPr lang="en-US" sz="1400" dirty="0"/>
              <a:t> one 2010, 5: e12180</a:t>
            </a:r>
          </a:p>
        </p:txBody>
      </p:sp>
      <p:grpSp>
        <p:nvGrpSpPr>
          <p:cNvPr id="11" name="Group 10">
            <a:extLst>
              <a:ext uri="{FF2B5EF4-FFF2-40B4-BE49-F238E27FC236}">
                <a16:creationId xmlns:a16="http://schemas.microsoft.com/office/drawing/2014/main" id="{F6491669-BD5E-C24D-93FC-0425411EB756}"/>
              </a:ext>
            </a:extLst>
          </p:cNvPr>
          <p:cNvGrpSpPr/>
          <p:nvPr/>
        </p:nvGrpSpPr>
        <p:grpSpPr>
          <a:xfrm>
            <a:off x="3711587" y="2060848"/>
            <a:ext cx="1796517" cy="3086917"/>
            <a:chOff x="8280887" y="-414650"/>
            <a:chExt cx="1796517" cy="3086917"/>
          </a:xfrm>
        </p:grpSpPr>
        <p:sp>
          <p:nvSpPr>
            <p:cNvPr id="12" name="Rectangle 11">
              <a:extLst>
                <a:ext uri="{FF2B5EF4-FFF2-40B4-BE49-F238E27FC236}">
                  <a16:creationId xmlns:a16="http://schemas.microsoft.com/office/drawing/2014/main" id="{1F4E79D3-37F9-0942-85F9-E71FBB818E73}"/>
                </a:ext>
              </a:extLst>
            </p:cNvPr>
            <p:cNvSpPr/>
            <p:nvPr/>
          </p:nvSpPr>
          <p:spPr>
            <a:xfrm>
              <a:off x="8963460" y="487205"/>
              <a:ext cx="360040" cy="1656184"/>
            </a:xfrm>
            <a:prstGeom prst="rect">
              <a:avLst/>
            </a:prstGeom>
            <a:solidFill>
              <a:schemeClr val="accent4">
                <a:lumMod val="60000"/>
                <a:lumOff val="4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73970A-D5EE-904D-BD7E-D82D251D2EEB}"/>
                </a:ext>
              </a:extLst>
            </p:cNvPr>
            <p:cNvSpPr/>
            <p:nvPr/>
          </p:nvSpPr>
          <p:spPr>
            <a:xfrm>
              <a:off x="8963460" y="127165"/>
              <a:ext cx="360040" cy="504056"/>
            </a:xfrm>
            <a:prstGeom prst="rect">
              <a:avLst/>
            </a:prstGeom>
            <a:solidFill>
              <a:srgbClr val="0107FF"/>
            </a:solid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B409525-4EAB-154C-A250-9B67CB3BBF1C}"/>
                </a:ext>
              </a:extLst>
            </p:cNvPr>
            <p:cNvSpPr txBox="1"/>
            <p:nvPr/>
          </p:nvSpPr>
          <p:spPr>
            <a:xfrm>
              <a:off x="8763959" y="-414650"/>
              <a:ext cx="737381" cy="523220"/>
            </a:xfrm>
            <a:prstGeom prst="rect">
              <a:avLst/>
            </a:prstGeom>
            <a:noFill/>
          </p:spPr>
          <p:txBody>
            <a:bodyPr wrap="none" rtlCol="0">
              <a:spAutoFit/>
            </a:bodyPr>
            <a:lstStyle/>
            <a:p>
              <a:r>
                <a:rPr lang="en-US" sz="2800" b="1" dirty="0">
                  <a:solidFill>
                    <a:srgbClr val="1F31E1"/>
                  </a:solidFill>
                </a:rPr>
                <a:t>CTT</a:t>
              </a:r>
            </a:p>
          </p:txBody>
        </p:sp>
        <p:sp>
          <p:nvSpPr>
            <p:cNvPr id="17" name="TextBox 16">
              <a:extLst>
                <a:ext uri="{FF2B5EF4-FFF2-40B4-BE49-F238E27FC236}">
                  <a16:creationId xmlns:a16="http://schemas.microsoft.com/office/drawing/2014/main" id="{4784D146-8C31-FF43-9E40-B97E9410CA59}"/>
                </a:ext>
              </a:extLst>
            </p:cNvPr>
            <p:cNvSpPr txBox="1"/>
            <p:nvPr/>
          </p:nvSpPr>
          <p:spPr>
            <a:xfrm>
              <a:off x="8280887" y="2210602"/>
              <a:ext cx="1796517" cy="461665"/>
            </a:xfrm>
            <a:prstGeom prst="rect">
              <a:avLst/>
            </a:prstGeom>
            <a:noFill/>
          </p:spPr>
          <p:txBody>
            <a:bodyPr wrap="none" rtlCol="0">
              <a:spAutoFit/>
            </a:bodyPr>
            <a:lstStyle/>
            <a:p>
              <a:r>
                <a:rPr lang="en-US" sz="2400" b="1" dirty="0">
                  <a:solidFill>
                    <a:srgbClr val="7030A0"/>
                  </a:solidFill>
                </a:rPr>
                <a:t>No </a:t>
              </a:r>
              <a:r>
                <a:rPr lang="en-US" sz="2400" b="1" dirty="0" err="1">
                  <a:solidFill>
                    <a:srgbClr val="7030A0"/>
                  </a:solidFill>
                </a:rPr>
                <a:t>troncales</a:t>
              </a:r>
              <a:endParaRPr lang="en-US" sz="2400" b="1" dirty="0">
                <a:solidFill>
                  <a:srgbClr val="7030A0"/>
                </a:solidFill>
              </a:endParaRPr>
            </a:p>
          </p:txBody>
        </p:sp>
      </p:grpSp>
      <p:sp>
        <p:nvSpPr>
          <p:cNvPr id="18" name="Título 1">
            <a:extLst>
              <a:ext uri="{FF2B5EF4-FFF2-40B4-BE49-F238E27FC236}">
                <a16:creationId xmlns:a16="http://schemas.microsoft.com/office/drawing/2014/main" id="{1C42E488-F373-284E-8B58-8C8433D7DF4B}"/>
              </a:ext>
            </a:extLst>
          </p:cNvPr>
          <p:cNvSpPr txBox="1">
            <a:spLocks/>
          </p:cNvSpPr>
          <p:nvPr/>
        </p:nvSpPr>
        <p:spPr>
          <a:xfrm>
            <a:off x="755576" y="5527113"/>
            <a:ext cx="3211504" cy="7873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ES" sz="2400" b="1" dirty="0">
                <a:solidFill>
                  <a:srgbClr val="FF0000"/>
                </a:solidFill>
              </a:rPr>
              <a:t>La respuesta depende </a:t>
            </a:r>
          </a:p>
          <a:p>
            <a:pPr algn="r"/>
            <a:r>
              <a:rPr lang="es-ES" sz="2400" b="1" dirty="0">
                <a:solidFill>
                  <a:srgbClr val="FF0000"/>
                </a:solidFill>
              </a:rPr>
              <a:t>de la fracción de  CTT</a:t>
            </a:r>
          </a:p>
        </p:txBody>
      </p:sp>
      <p:pic>
        <p:nvPicPr>
          <p:cNvPr id="19" name="Picture 2" descr="Resultado de imagen para mts assay">
            <a:extLst>
              <a:ext uri="{FF2B5EF4-FFF2-40B4-BE49-F238E27FC236}">
                <a16:creationId xmlns:a16="http://schemas.microsoft.com/office/drawing/2014/main" id="{2CDCE0E0-C026-BF4F-8941-93D9F8992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322458"/>
            <a:ext cx="2429837" cy="23329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B6E9489-1C84-9A46-A0B2-B5E028C0D4AA}"/>
              </a:ext>
            </a:extLst>
          </p:cNvPr>
          <p:cNvSpPr txBox="1"/>
          <p:nvPr/>
        </p:nvSpPr>
        <p:spPr>
          <a:xfrm>
            <a:off x="5075842" y="3773363"/>
            <a:ext cx="595035" cy="584775"/>
          </a:xfrm>
          <a:prstGeom prst="rect">
            <a:avLst/>
          </a:prstGeom>
          <a:noFill/>
        </p:spPr>
        <p:txBody>
          <a:bodyPr wrap="none" rtlCol="0">
            <a:spAutoFit/>
          </a:bodyPr>
          <a:lstStyle/>
          <a:p>
            <a:r>
              <a:rPr lang="en-US" sz="3200" dirty="0">
                <a:latin typeface="Zapf Dingbats"/>
                <a:ea typeface="Zapf Dingbats"/>
                <a:cs typeface="Zapf Dingbats"/>
                <a:sym typeface="Zapf Dingbats"/>
              </a:rPr>
              <a:t>✅</a:t>
            </a:r>
            <a:endParaRPr lang="en-US" sz="3200" dirty="0"/>
          </a:p>
        </p:txBody>
      </p:sp>
      <p:sp>
        <p:nvSpPr>
          <p:cNvPr id="29" name="Título 1">
            <a:extLst>
              <a:ext uri="{FF2B5EF4-FFF2-40B4-BE49-F238E27FC236}">
                <a16:creationId xmlns:a16="http://schemas.microsoft.com/office/drawing/2014/main" id="{37CE6975-6CB9-7A43-967E-2FA60CB95A57}"/>
              </a:ext>
            </a:extLst>
          </p:cNvPr>
          <p:cNvSpPr txBox="1">
            <a:spLocks/>
          </p:cNvSpPr>
          <p:nvPr/>
        </p:nvSpPr>
        <p:spPr>
          <a:xfrm>
            <a:off x="5128925" y="5520933"/>
            <a:ext cx="3390105" cy="7873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s-ES" sz="2400" b="1" dirty="0">
                <a:solidFill>
                  <a:srgbClr val="FF0000"/>
                </a:solidFill>
              </a:rPr>
              <a:t>La respuesta depende de las CTT y las no troncales</a:t>
            </a:r>
          </a:p>
        </p:txBody>
      </p:sp>
      <p:sp>
        <p:nvSpPr>
          <p:cNvPr id="31" name="TextBox 30">
            <a:extLst>
              <a:ext uri="{FF2B5EF4-FFF2-40B4-BE49-F238E27FC236}">
                <a16:creationId xmlns:a16="http://schemas.microsoft.com/office/drawing/2014/main" id="{2752158F-9BAC-3042-95AD-5FC5C8A9517E}"/>
              </a:ext>
            </a:extLst>
          </p:cNvPr>
          <p:cNvSpPr txBox="1"/>
          <p:nvPr/>
        </p:nvSpPr>
        <p:spPr>
          <a:xfrm>
            <a:off x="3475587" y="3773364"/>
            <a:ext cx="595035" cy="584775"/>
          </a:xfrm>
          <a:prstGeom prst="rect">
            <a:avLst/>
          </a:prstGeom>
          <a:noFill/>
        </p:spPr>
        <p:txBody>
          <a:bodyPr wrap="none" rtlCol="0">
            <a:spAutoFit/>
          </a:bodyPr>
          <a:lstStyle/>
          <a:p>
            <a:r>
              <a:rPr lang="en-US" sz="3200" dirty="0">
                <a:latin typeface="Zapf Dingbats"/>
                <a:ea typeface="Zapf Dingbats"/>
                <a:cs typeface="Zapf Dingbats"/>
                <a:sym typeface="Zapf Dingbats"/>
              </a:rPr>
              <a:t>❎</a:t>
            </a:r>
            <a:endParaRPr lang="en-US" sz="3200" dirty="0"/>
          </a:p>
        </p:txBody>
      </p:sp>
      <p:sp>
        <p:nvSpPr>
          <p:cNvPr id="32" name="TextBox 31">
            <a:extLst>
              <a:ext uri="{FF2B5EF4-FFF2-40B4-BE49-F238E27FC236}">
                <a16:creationId xmlns:a16="http://schemas.microsoft.com/office/drawing/2014/main" id="{1513FEBC-AA48-DE4B-B4DF-A5F6E6F05A7B}"/>
              </a:ext>
            </a:extLst>
          </p:cNvPr>
          <p:cNvSpPr txBox="1"/>
          <p:nvPr/>
        </p:nvSpPr>
        <p:spPr>
          <a:xfrm>
            <a:off x="3477483" y="2583728"/>
            <a:ext cx="595035" cy="584775"/>
          </a:xfrm>
          <a:prstGeom prst="rect">
            <a:avLst/>
          </a:prstGeom>
          <a:noFill/>
        </p:spPr>
        <p:txBody>
          <a:bodyPr wrap="none" rtlCol="0">
            <a:spAutoFit/>
          </a:bodyPr>
          <a:lstStyle/>
          <a:p>
            <a:r>
              <a:rPr lang="en-US" sz="3200" dirty="0">
                <a:latin typeface="Zapf Dingbats"/>
                <a:ea typeface="Zapf Dingbats"/>
                <a:cs typeface="Zapf Dingbats"/>
                <a:sym typeface="Zapf Dingbats"/>
              </a:rPr>
              <a:t>✅</a:t>
            </a:r>
            <a:endParaRPr lang="en-US" sz="3200" dirty="0"/>
          </a:p>
        </p:txBody>
      </p:sp>
      <p:sp>
        <p:nvSpPr>
          <p:cNvPr id="33" name="TextBox 32">
            <a:extLst>
              <a:ext uri="{FF2B5EF4-FFF2-40B4-BE49-F238E27FC236}">
                <a16:creationId xmlns:a16="http://schemas.microsoft.com/office/drawing/2014/main" id="{0D99801B-EFBD-8448-8202-992E2D21C53C}"/>
              </a:ext>
            </a:extLst>
          </p:cNvPr>
          <p:cNvSpPr txBox="1"/>
          <p:nvPr/>
        </p:nvSpPr>
        <p:spPr>
          <a:xfrm>
            <a:off x="5075842" y="2583727"/>
            <a:ext cx="595035" cy="584775"/>
          </a:xfrm>
          <a:prstGeom prst="rect">
            <a:avLst/>
          </a:prstGeom>
          <a:noFill/>
        </p:spPr>
        <p:txBody>
          <a:bodyPr wrap="none" rtlCol="0">
            <a:spAutoFit/>
          </a:bodyPr>
          <a:lstStyle/>
          <a:p>
            <a:r>
              <a:rPr lang="en-US" sz="3200" dirty="0">
                <a:latin typeface="Zapf Dingbats"/>
                <a:ea typeface="Zapf Dingbats"/>
                <a:cs typeface="Zapf Dingbats"/>
                <a:sym typeface="Zapf Dingbats"/>
              </a:rPr>
              <a:t>✅</a:t>
            </a:r>
            <a:endParaRPr lang="en-US" sz="3200" dirty="0"/>
          </a:p>
        </p:txBody>
      </p:sp>
    </p:spTree>
    <p:extLst>
      <p:ext uri="{BB962C8B-B14F-4D97-AF65-F5344CB8AC3E}">
        <p14:creationId xmlns:p14="http://schemas.microsoft.com/office/powerpoint/2010/main" val="1493006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369AB58F-0C46-9742-8759-3EF79C5D6069}"/>
              </a:ext>
            </a:extLst>
          </p:cNvPr>
          <p:cNvSpPr/>
          <p:nvPr/>
        </p:nvSpPr>
        <p:spPr>
          <a:xfrm>
            <a:off x="467544" y="3716664"/>
            <a:ext cx="576064" cy="576064"/>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5199968C-502F-7941-8D9A-2C96457B2D14}"/>
              </a:ext>
            </a:extLst>
          </p:cNvPr>
          <p:cNvSpPr/>
          <p:nvPr/>
        </p:nvSpPr>
        <p:spPr>
          <a:xfrm rot="10800000">
            <a:off x="7956376" y="3716664"/>
            <a:ext cx="576064" cy="576064"/>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30726A0-9755-AA4D-9343-2BEAACD90807}"/>
              </a:ext>
            </a:extLst>
          </p:cNvPr>
          <p:cNvPicPr>
            <a:picLocks noChangeAspect="1"/>
          </p:cNvPicPr>
          <p:nvPr/>
        </p:nvPicPr>
        <p:blipFill rotWithShape="1">
          <a:blip r:embed="rId3"/>
          <a:srcRect b="44320"/>
          <a:stretch/>
        </p:blipFill>
        <p:spPr>
          <a:xfrm>
            <a:off x="740901" y="1916832"/>
            <a:ext cx="7503507" cy="3312000"/>
          </a:xfrm>
          <a:prstGeom prst="rect">
            <a:avLst/>
          </a:prstGeom>
        </p:spPr>
      </p:pic>
      <p:sp>
        <p:nvSpPr>
          <p:cNvPr id="7" name="Título 1">
            <a:extLst>
              <a:ext uri="{FF2B5EF4-FFF2-40B4-BE49-F238E27FC236}">
                <a16:creationId xmlns:a16="http://schemas.microsoft.com/office/drawing/2014/main" id="{7FB9BC77-417F-DA47-9924-82617A30F258}"/>
              </a:ext>
            </a:extLst>
          </p:cNvPr>
          <p:cNvSpPr txBox="1">
            <a:spLocks/>
          </p:cNvSpPr>
          <p:nvPr/>
        </p:nvSpPr>
        <p:spPr>
          <a:xfrm>
            <a:off x="460454" y="26977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b="1" dirty="0" err="1">
                <a:solidFill>
                  <a:srgbClr val="0000FF"/>
                </a:solidFill>
              </a:rPr>
              <a:t>Pranlukast</a:t>
            </a:r>
            <a:r>
              <a:rPr lang="es-ES" sz="3200" b="1" dirty="0">
                <a:solidFill>
                  <a:srgbClr val="0000FF"/>
                </a:solidFill>
              </a:rPr>
              <a:t> tiene un efecto selectivo sobre CTT</a:t>
            </a:r>
          </a:p>
        </p:txBody>
      </p:sp>
      <p:sp>
        <p:nvSpPr>
          <p:cNvPr id="9" name="TextBox 14">
            <a:extLst>
              <a:ext uri="{FF2B5EF4-FFF2-40B4-BE49-F238E27FC236}">
                <a16:creationId xmlns:a16="http://schemas.microsoft.com/office/drawing/2014/main" id="{09B24E57-6F08-8644-A1D9-934ECA56BB27}"/>
              </a:ext>
            </a:extLst>
          </p:cNvPr>
          <p:cNvSpPr txBox="1">
            <a:spLocks noChangeArrowheads="1"/>
          </p:cNvSpPr>
          <p:nvPr/>
        </p:nvSpPr>
        <p:spPr bwMode="auto">
          <a:xfrm>
            <a:off x="2987824" y="6381328"/>
            <a:ext cx="5904176" cy="307777"/>
          </a:xfrm>
          <a:prstGeom prst="rect">
            <a:avLst/>
          </a:prstGeom>
          <a:noFill/>
          <a:ln w="9525">
            <a:noFill/>
            <a:miter lim="800000"/>
            <a:headEnd/>
            <a:tailEnd/>
          </a:ln>
        </p:spPr>
        <p:txBody>
          <a:bodyPr wrap="square">
            <a:spAutoFit/>
          </a:bodyPr>
          <a:lstStyle/>
          <a:p>
            <a:pPr algn="r"/>
            <a:r>
              <a:rPr lang="en-US" sz="1400" dirty="0"/>
              <a:t>Inés Velázquez, Angel Ruiz</a:t>
            </a:r>
          </a:p>
        </p:txBody>
      </p:sp>
    </p:spTree>
    <p:extLst>
      <p:ext uri="{BB962C8B-B14F-4D97-AF65-F5344CB8AC3E}">
        <p14:creationId xmlns:p14="http://schemas.microsoft.com/office/powerpoint/2010/main" val="214467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E3C3B8-8570-2842-A831-31EFD90DAA3E}"/>
              </a:ext>
            </a:extLst>
          </p:cNvPr>
          <p:cNvSpPr txBox="1">
            <a:spLocks/>
          </p:cNvSpPr>
          <p:nvPr/>
        </p:nvSpPr>
        <p:spPr>
          <a:xfrm>
            <a:off x="251520" y="0"/>
            <a:ext cx="889248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3000" b="1" dirty="0" err="1">
                <a:solidFill>
                  <a:srgbClr val="0000FF"/>
                </a:solidFill>
              </a:rPr>
              <a:t>Pranlukast</a:t>
            </a:r>
            <a:r>
              <a:rPr lang="es-ES" sz="3000" b="1" dirty="0">
                <a:solidFill>
                  <a:srgbClr val="0000FF"/>
                </a:solidFill>
              </a:rPr>
              <a:t> reduce la activación de la vía FAK/PI3K/AKT</a:t>
            </a:r>
          </a:p>
        </p:txBody>
      </p:sp>
      <p:sp>
        <p:nvSpPr>
          <p:cNvPr id="6" name="TextBox 14">
            <a:extLst>
              <a:ext uri="{FF2B5EF4-FFF2-40B4-BE49-F238E27FC236}">
                <a16:creationId xmlns:a16="http://schemas.microsoft.com/office/drawing/2014/main" id="{A66D9CCA-C119-7743-9043-764D196D06D9}"/>
              </a:ext>
            </a:extLst>
          </p:cNvPr>
          <p:cNvSpPr txBox="1">
            <a:spLocks noChangeArrowheads="1"/>
          </p:cNvSpPr>
          <p:nvPr/>
        </p:nvSpPr>
        <p:spPr bwMode="auto">
          <a:xfrm>
            <a:off x="3131840" y="6525344"/>
            <a:ext cx="5904176" cy="307777"/>
          </a:xfrm>
          <a:prstGeom prst="rect">
            <a:avLst/>
          </a:prstGeom>
          <a:noFill/>
          <a:ln w="9525">
            <a:noFill/>
            <a:miter lim="800000"/>
            <a:headEnd/>
            <a:tailEnd/>
          </a:ln>
        </p:spPr>
        <p:txBody>
          <a:bodyPr wrap="square">
            <a:spAutoFit/>
          </a:bodyPr>
          <a:lstStyle/>
          <a:p>
            <a:pPr algn="r"/>
            <a:r>
              <a:rPr lang="en-US" sz="1400" dirty="0"/>
              <a:t>Fabiola Cortes, Marisol de la Fuente, </a:t>
            </a:r>
            <a:r>
              <a:rPr lang="en-US" sz="1400" dirty="0" err="1"/>
              <a:t>Aliesha</a:t>
            </a:r>
            <a:r>
              <a:rPr lang="en-US" sz="1400" dirty="0"/>
              <a:t> Gonzalez</a:t>
            </a:r>
          </a:p>
        </p:txBody>
      </p:sp>
      <p:pic>
        <p:nvPicPr>
          <p:cNvPr id="7" name="Picture 6">
            <a:extLst>
              <a:ext uri="{FF2B5EF4-FFF2-40B4-BE49-F238E27FC236}">
                <a16:creationId xmlns:a16="http://schemas.microsoft.com/office/drawing/2014/main" id="{116EC4E2-D2A8-D347-AA7A-AA317893C41B}"/>
              </a:ext>
            </a:extLst>
          </p:cNvPr>
          <p:cNvPicPr>
            <a:picLocks noChangeAspect="1"/>
          </p:cNvPicPr>
          <p:nvPr/>
        </p:nvPicPr>
        <p:blipFill>
          <a:blip r:embed="rId2"/>
          <a:stretch>
            <a:fillRect/>
          </a:stretch>
        </p:blipFill>
        <p:spPr>
          <a:xfrm>
            <a:off x="10553" y="965685"/>
            <a:ext cx="9144000" cy="5415643"/>
          </a:xfrm>
          <a:prstGeom prst="rect">
            <a:avLst/>
          </a:prstGeom>
        </p:spPr>
      </p:pic>
    </p:spTree>
    <p:extLst>
      <p:ext uri="{BB962C8B-B14F-4D97-AF65-F5344CB8AC3E}">
        <p14:creationId xmlns:p14="http://schemas.microsoft.com/office/powerpoint/2010/main" val="1849856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FE3C3B8-8570-2842-A831-31EFD90DAA3E}"/>
              </a:ext>
            </a:extLst>
          </p:cNvPr>
          <p:cNvSpPr txBox="1">
            <a:spLocks/>
          </p:cNvSpPr>
          <p:nvPr/>
        </p:nvSpPr>
        <p:spPr>
          <a:xfrm>
            <a:off x="251520" y="0"/>
            <a:ext cx="8208912"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b="1" dirty="0" err="1">
                <a:solidFill>
                  <a:srgbClr val="0000FF"/>
                </a:solidFill>
              </a:rPr>
              <a:t>Pranlukast</a:t>
            </a:r>
            <a:r>
              <a:rPr lang="es-ES" sz="3200" b="1" dirty="0">
                <a:solidFill>
                  <a:srgbClr val="0000FF"/>
                </a:solidFill>
              </a:rPr>
              <a:t> disminuye la frecuencia de CTT</a:t>
            </a:r>
          </a:p>
        </p:txBody>
      </p:sp>
      <p:sp>
        <p:nvSpPr>
          <p:cNvPr id="6" name="TextBox 14">
            <a:extLst>
              <a:ext uri="{FF2B5EF4-FFF2-40B4-BE49-F238E27FC236}">
                <a16:creationId xmlns:a16="http://schemas.microsoft.com/office/drawing/2014/main" id="{A66D9CCA-C119-7743-9043-764D196D06D9}"/>
              </a:ext>
            </a:extLst>
          </p:cNvPr>
          <p:cNvSpPr txBox="1">
            <a:spLocks noChangeArrowheads="1"/>
          </p:cNvSpPr>
          <p:nvPr/>
        </p:nvSpPr>
        <p:spPr bwMode="auto">
          <a:xfrm>
            <a:off x="6227704" y="6525344"/>
            <a:ext cx="2808312" cy="307777"/>
          </a:xfrm>
          <a:prstGeom prst="rect">
            <a:avLst/>
          </a:prstGeom>
          <a:noFill/>
          <a:ln w="9525">
            <a:noFill/>
            <a:miter lim="800000"/>
            <a:headEnd/>
            <a:tailEnd/>
          </a:ln>
        </p:spPr>
        <p:txBody>
          <a:bodyPr wrap="square">
            <a:spAutoFit/>
          </a:bodyPr>
          <a:lstStyle/>
          <a:p>
            <a:pPr algn="r"/>
            <a:r>
              <a:rPr lang="en-US" sz="1400"/>
              <a:t> Diana </a:t>
            </a:r>
            <a:r>
              <a:rPr lang="en-US" sz="1400" err="1"/>
              <a:t>Casique</a:t>
            </a:r>
            <a:r>
              <a:rPr lang="en-US" sz="1400"/>
              <a:t>, Mayra Pérez</a:t>
            </a:r>
          </a:p>
        </p:txBody>
      </p:sp>
      <p:pic>
        <p:nvPicPr>
          <p:cNvPr id="5" name="Picture 4">
            <a:extLst>
              <a:ext uri="{FF2B5EF4-FFF2-40B4-BE49-F238E27FC236}">
                <a16:creationId xmlns:a16="http://schemas.microsoft.com/office/drawing/2014/main" id="{3CA45279-D5C2-C349-89F4-560B87E3123C}"/>
              </a:ext>
            </a:extLst>
          </p:cNvPr>
          <p:cNvPicPr>
            <a:picLocks noChangeAspect="1"/>
          </p:cNvPicPr>
          <p:nvPr/>
        </p:nvPicPr>
        <p:blipFill rotWithShape="1">
          <a:blip r:embed="rId3"/>
          <a:srcRect t="39500"/>
          <a:stretch/>
        </p:blipFill>
        <p:spPr>
          <a:xfrm>
            <a:off x="325959" y="980728"/>
            <a:ext cx="8506260" cy="5362564"/>
          </a:xfrm>
          <a:prstGeom prst="rect">
            <a:avLst/>
          </a:prstGeom>
        </p:spPr>
      </p:pic>
    </p:spTree>
    <p:extLst>
      <p:ext uri="{BB962C8B-B14F-4D97-AF65-F5344CB8AC3E}">
        <p14:creationId xmlns:p14="http://schemas.microsoft.com/office/powerpoint/2010/main" val="240736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84"/>
            <a:ext cx="8229600" cy="1143000"/>
          </a:xfrm>
        </p:spPr>
        <p:txBody>
          <a:bodyPr/>
          <a:lstStyle/>
          <a:p>
            <a:r>
              <a:rPr lang="es-ES" b="1" dirty="0">
                <a:solidFill>
                  <a:srgbClr val="0000FF"/>
                </a:solidFill>
              </a:rPr>
              <a:t>Conclusiones</a:t>
            </a:r>
          </a:p>
        </p:txBody>
      </p:sp>
      <p:sp>
        <p:nvSpPr>
          <p:cNvPr id="5" name="Vertical Text Placeholder 4"/>
          <p:cNvSpPr>
            <a:spLocks noGrp="1"/>
          </p:cNvSpPr>
          <p:nvPr>
            <p:ph type="body" orient="vert" idx="1"/>
          </p:nvPr>
        </p:nvSpPr>
        <p:spPr>
          <a:xfrm rot="16200000">
            <a:off x="2231740" y="-423428"/>
            <a:ext cx="5040560" cy="8424936"/>
          </a:xfrm>
        </p:spPr>
        <p:txBody>
          <a:bodyPr>
            <a:normAutofit/>
          </a:bodyPr>
          <a:lstStyle/>
          <a:p>
            <a:pPr marL="514350" indent="-514350">
              <a:buFont typeface="+mj-lt"/>
              <a:buAutoNum type="arabicPeriod"/>
            </a:pPr>
            <a:r>
              <a:rPr lang="es-ES" dirty="0"/>
              <a:t>Los fármacos identificados mediante AM  bloquean la adhesión a </a:t>
            </a:r>
            <a:r>
              <a:rPr lang="es-ES" dirty="0" err="1"/>
              <a:t>laminina</a:t>
            </a:r>
            <a:endParaRPr lang="es-ES" dirty="0"/>
          </a:p>
          <a:p>
            <a:pPr marL="514350" indent="-514350">
              <a:buFont typeface="+mj-lt"/>
              <a:buAutoNum type="arabicPeriod"/>
            </a:pPr>
            <a:endParaRPr lang="es-ES" sz="1400" dirty="0"/>
          </a:p>
          <a:p>
            <a:pPr marL="514350" indent="-514350">
              <a:buFont typeface="+mj-lt"/>
              <a:buAutoNum type="arabicPeriod"/>
            </a:pPr>
            <a:r>
              <a:rPr lang="es-ES" dirty="0" err="1"/>
              <a:t>Pranlukast</a:t>
            </a:r>
            <a:r>
              <a:rPr lang="es-ES" dirty="0"/>
              <a:t> tiene un alto índice de selectividad</a:t>
            </a:r>
          </a:p>
          <a:p>
            <a:pPr marL="514350" indent="-514350">
              <a:buFont typeface="+mj-lt"/>
              <a:buAutoNum type="arabicPeriod"/>
            </a:pPr>
            <a:endParaRPr lang="es-ES" sz="1400" dirty="0"/>
          </a:p>
          <a:p>
            <a:pPr marL="514350" indent="-514350">
              <a:buFont typeface="+mj-lt"/>
              <a:buAutoNum type="arabicPeriod"/>
            </a:pPr>
            <a:r>
              <a:rPr lang="es-ES" dirty="0" err="1"/>
              <a:t>Pranlukast</a:t>
            </a:r>
            <a:r>
              <a:rPr lang="es-ES" dirty="0"/>
              <a:t> disminuye la activación de la señalización por FAK/PI3K/AKT</a:t>
            </a:r>
          </a:p>
          <a:p>
            <a:pPr marL="514350" indent="-514350">
              <a:buFont typeface="+mj-lt"/>
              <a:buAutoNum type="arabicPeriod"/>
            </a:pPr>
            <a:endParaRPr lang="es-ES" sz="1400" dirty="0"/>
          </a:p>
          <a:p>
            <a:pPr marL="514350" indent="-514350">
              <a:buFont typeface="+mj-lt"/>
              <a:buAutoNum type="arabicPeriod"/>
            </a:pPr>
            <a:r>
              <a:rPr lang="en-US" dirty="0" err="1"/>
              <a:t>Pranlukast</a:t>
            </a:r>
            <a:r>
              <a:rPr lang="en-US" dirty="0"/>
              <a:t> reduce la </a:t>
            </a:r>
            <a:r>
              <a:rPr lang="en-US" dirty="0" err="1"/>
              <a:t>capacidad</a:t>
            </a:r>
            <a:r>
              <a:rPr lang="en-US" dirty="0"/>
              <a:t> de </a:t>
            </a:r>
            <a:r>
              <a:rPr lang="en-US" dirty="0" err="1"/>
              <a:t>formar</a:t>
            </a:r>
            <a:r>
              <a:rPr lang="en-US" dirty="0"/>
              <a:t> </a:t>
            </a:r>
            <a:r>
              <a:rPr lang="en-US" dirty="0" err="1"/>
              <a:t>tumores</a:t>
            </a:r>
            <a:r>
              <a:rPr lang="en-US" dirty="0"/>
              <a:t> </a:t>
            </a:r>
            <a:r>
              <a:rPr lang="en-US" i="1" dirty="0"/>
              <a:t>in vivo</a:t>
            </a:r>
            <a:endParaRPr lang="en-US" dirty="0"/>
          </a:p>
          <a:p>
            <a:pPr marL="457200" indent="-457200">
              <a:buFont typeface="+mj-lt"/>
              <a:buAutoNum type="arabicPeriod"/>
            </a:pPr>
            <a:endParaRPr lang="en-US" sz="2400" dirty="0"/>
          </a:p>
          <a:p>
            <a:pPr marL="514350" indent="-514350">
              <a:buFont typeface="+mj-lt"/>
              <a:buAutoNum type="arabicPeriod"/>
            </a:pPr>
            <a:endParaRPr lang="en-US" dirty="0"/>
          </a:p>
          <a:p>
            <a:pPr marL="514350" indent="-514350">
              <a:buFont typeface="+mj-lt"/>
              <a:buAutoNum type="arabicPeriod"/>
            </a:pPr>
            <a:endParaRPr lang="en-US" dirty="0"/>
          </a:p>
          <a:p>
            <a:pPr marL="457200" indent="-457200">
              <a:buFont typeface="+mj-lt"/>
              <a:buAutoNum type="arabicPeriod"/>
            </a:pPr>
            <a:endParaRPr lang="en-US" sz="2400" dirty="0"/>
          </a:p>
          <a:p>
            <a:pPr marL="457200" indent="-457200">
              <a:buFont typeface="+mj-lt"/>
              <a:buAutoNum type="arabicPeriod"/>
            </a:pPr>
            <a:endParaRPr lang="en-US" sz="2400"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088862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7812360" y="0"/>
            <a:ext cx="1331640" cy="2232248"/>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4" name="1 Título"/>
          <p:cNvSpPr>
            <a:spLocks noGrp="1"/>
          </p:cNvSpPr>
          <p:nvPr>
            <p:ph type="title"/>
          </p:nvPr>
        </p:nvSpPr>
        <p:spPr>
          <a:xfrm>
            <a:off x="457200" y="-27384"/>
            <a:ext cx="8219256" cy="1143000"/>
          </a:xfrm>
        </p:spPr>
        <p:txBody>
          <a:bodyPr>
            <a:noAutofit/>
          </a:bodyPr>
          <a:lstStyle/>
          <a:p>
            <a:r>
              <a:rPr lang="es-MX" sz="3600" b="1" dirty="0">
                <a:solidFill>
                  <a:srgbClr val="0107FF"/>
                </a:solidFill>
                <a:latin typeface="+mn-lt"/>
                <a:ea typeface="+mn-ea"/>
                <a:cs typeface="+mn-cs"/>
              </a:rPr>
              <a:t>Agradecimientos</a:t>
            </a:r>
          </a:p>
        </p:txBody>
      </p:sp>
      <p:sp>
        <p:nvSpPr>
          <p:cNvPr id="2" name="Content Placeholder 1"/>
          <p:cNvSpPr>
            <a:spLocks noGrp="1"/>
          </p:cNvSpPr>
          <p:nvPr>
            <p:ph sz="half" idx="1"/>
          </p:nvPr>
        </p:nvSpPr>
        <p:spPr>
          <a:xfrm>
            <a:off x="107504" y="1124744"/>
            <a:ext cx="3384376" cy="3016351"/>
          </a:xfrm>
        </p:spPr>
        <p:txBody>
          <a:bodyPr>
            <a:normAutofit fontScale="92500"/>
          </a:bodyPr>
          <a:lstStyle/>
          <a:p>
            <a:pPr marL="0" indent="0">
              <a:buNone/>
            </a:pPr>
            <a:r>
              <a:rPr lang="en-US" sz="2400" b="1" dirty="0"/>
              <a:t>Lab. </a:t>
            </a:r>
            <a:r>
              <a:rPr lang="en-US" sz="2400" b="1" dirty="0" err="1"/>
              <a:t>Farmacología</a:t>
            </a:r>
            <a:r>
              <a:rPr lang="en-US" sz="2400" b="1" dirty="0"/>
              <a:t> Molecular.</a:t>
            </a:r>
          </a:p>
          <a:p>
            <a:pPr marL="0" indent="0">
              <a:buNone/>
            </a:pPr>
            <a:r>
              <a:rPr lang="en-US" sz="2400" dirty="0"/>
              <a:t>Dra. </a:t>
            </a:r>
            <a:r>
              <a:rPr lang="en-US" sz="2400" dirty="0" err="1"/>
              <a:t>Charmina</a:t>
            </a:r>
            <a:r>
              <a:rPr lang="en-US" sz="2400" dirty="0"/>
              <a:t> Aguirre</a:t>
            </a:r>
          </a:p>
          <a:p>
            <a:pPr marL="0" indent="0">
              <a:buNone/>
            </a:pPr>
            <a:r>
              <a:rPr lang="en-US" sz="2400" dirty="0"/>
              <a:t>Dra. Inés Velázquez</a:t>
            </a:r>
          </a:p>
          <a:p>
            <a:pPr marL="0" indent="0">
              <a:buNone/>
            </a:pPr>
            <a:r>
              <a:rPr lang="en-US" sz="2400" dirty="0"/>
              <a:t>Dra. Diana </a:t>
            </a:r>
            <a:r>
              <a:rPr lang="en-US" sz="2400" dirty="0" err="1"/>
              <a:t>Casique</a:t>
            </a:r>
            <a:endParaRPr lang="en-US" sz="2400" dirty="0"/>
          </a:p>
          <a:p>
            <a:pPr marL="0" indent="0">
              <a:buNone/>
            </a:pPr>
            <a:r>
              <a:rPr lang="en-US" sz="2400" dirty="0"/>
              <a:t>M. </a:t>
            </a:r>
            <a:r>
              <a:rPr lang="en-US" sz="2400" dirty="0" err="1"/>
              <a:t>en</a:t>
            </a:r>
            <a:r>
              <a:rPr lang="en-US" sz="2400" dirty="0"/>
              <a:t> C. </a:t>
            </a:r>
            <a:r>
              <a:rPr lang="en-US" sz="2400" dirty="0" err="1"/>
              <a:t>Ángel</a:t>
            </a:r>
            <a:r>
              <a:rPr lang="en-US" sz="2400" dirty="0"/>
              <a:t> Ruiz</a:t>
            </a:r>
          </a:p>
          <a:p>
            <a:pPr marL="0" indent="0">
              <a:buNone/>
            </a:pPr>
            <a:r>
              <a:rPr lang="en-US" sz="2400" dirty="0"/>
              <a:t>BQD. Fabiola Cortes</a:t>
            </a:r>
          </a:p>
        </p:txBody>
      </p:sp>
      <p:sp>
        <p:nvSpPr>
          <p:cNvPr id="26" name="Content Placeholder 1"/>
          <p:cNvSpPr>
            <a:spLocks noGrp="1"/>
          </p:cNvSpPr>
          <p:nvPr>
            <p:ph sz="half" idx="2"/>
          </p:nvPr>
        </p:nvSpPr>
        <p:spPr>
          <a:xfrm>
            <a:off x="6380584" y="2229928"/>
            <a:ext cx="2630033" cy="983048"/>
          </a:xfrm>
        </p:spPr>
        <p:txBody>
          <a:bodyPr>
            <a:normAutofit fontScale="92500"/>
          </a:bodyPr>
          <a:lstStyle/>
          <a:p>
            <a:pPr marL="0" indent="0">
              <a:buNone/>
            </a:pPr>
            <a:r>
              <a:rPr lang="en-US" sz="2400" b="1" dirty="0" err="1"/>
              <a:t>IIBm</a:t>
            </a:r>
            <a:r>
              <a:rPr lang="en-US" sz="2400" b="1" dirty="0"/>
              <a:t> UNAM</a:t>
            </a:r>
          </a:p>
          <a:p>
            <a:pPr marL="0" indent="0">
              <a:buNone/>
            </a:pPr>
            <a:r>
              <a:rPr lang="en-US" sz="2400" dirty="0"/>
              <a:t>Dra. </a:t>
            </a:r>
            <a:r>
              <a:rPr lang="en-US" sz="2400" dirty="0" err="1"/>
              <a:t>Aliesha</a:t>
            </a:r>
            <a:r>
              <a:rPr lang="en-US" sz="2400" dirty="0"/>
              <a:t> Gonzalez</a:t>
            </a:r>
          </a:p>
          <a:p>
            <a:pPr marL="0" indent="0">
              <a:buNone/>
            </a:pPr>
            <a:endParaRPr lang="en-US" sz="2400" dirty="0"/>
          </a:p>
          <a:p>
            <a:pPr marL="0" indent="0">
              <a:buNone/>
            </a:pPr>
            <a:endParaRPr lang="en-US" sz="2400" dirty="0"/>
          </a:p>
        </p:txBody>
      </p:sp>
      <p:sp>
        <p:nvSpPr>
          <p:cNvPr id="12" name="Oval 11"/>
          <p:cNvSpPr/>
          <p:nvPr/>
        </p:nvSpPr>
        <p:spPr>
          <a:xfrm>
            <a:off x="107950" y="260350"/>
            <a:ext cx="611188" cy="6477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2"/>
          <a:stretch>
            <a:fillRect/>
          </a:stretch>
        </p:blipFill>
        <p:spPr>
          <a:xfrm>
            <a:off x="4566828" y="4353669"/>
            <a:ext cx="2123728" cy="1395373"/>
          </a:xfrm>
          <a:prstGeom prst="rect">
            <a:avLst/>
          </a:prstGeom>
        </p:spPr>
      </p:pic>
      <p:pic>
        <p:nvPicPr>
          <p:cNvPr id="6" name="Picture 5"/>
          <p:cNvPicPr>
            <a:picLocks noChangeAspect="1"/>
          </p:cNvPicPr>
          <p:nvPr/>
        </p:nvPicPr>
        <p:blipFill>
          <a:blip r:embed="rId3"/>
          <a:stretch>
            <a:fillRect/>
          </a:stretch>
        </p:blipFill>
        <p:spPr>
          <a:xfrm>
            <a:off x="1181384" y="4528307"/>
            <a:ext cx="2065412" cy="2065412"/>
          </a:xfrm>
          <a:prstGeom prst="rect">
            <a:avLst/>
          </a:prstGeom>
        </p:spPr>
      </p:pic>
      <p:sp>
        <p:nvSpPr>
          <p:cNvPr id="4" name="Rectangle 3"/>
          <p:cNvSpPr/>
          <p:nvPr/>
        </p:nvSpPr>
        <p:spPr>
          <a:xfrm>
            <a:off x="2483768" y="5965448"/>
            <a:ext cx="6480720" cy="861774"/>
          </a:xfrm>
          <a:prstGeom prst="rect">
            <a:avLst/>
          </a:prstGeom>
        </p:spPr>
        <p:txBody>
          <a:bodyPr wrap="square">
            <a:spAutoFit/>
          </a:bodyPr>
          <a:lstStyle/>
          <a:p>
            <a:pPr algn="r"/>
            <a:r>
              <a:rPr lang="es-ES_tradnl" sz="3200" b="1">
                <a:solidFill>
                  <a:srgbClr val="002060"/>
                </a:solidFill>
                <a:hlinkClick r:id="rId4"/>
              </a:rPr>
              <a:t>marcovelasco@unam.mx</a:t>
            </a:r>
            <a:r>
              <a:rPr lang="es-ES_tradnl" sz="3200" b="1">
                <a:solidFill>
                  <a:srgbClr val="002060"/>
                </a:solidFill>
              </a:rPr>
              <a:t> </a:t>
            </a:r>
            <a:br>
              <a:rPr lang="es-ES_tradnl" sz="3200" b="1">
                <a:solidFill>
                  <a:srgbClr val="002060"/>
                </a:solidFill>
              </a:rPr>
            </a:br>
            <a:r>
              <a:rPr lang="en-US">
                <a:hlinkClick r:id="rId5"/>
              </a:rPr>
              <a:t>http://farma.facmed.unam.mx/wp/?page_id=390</a:t>
            </a:r>
            <a:endParaRPr lang="en-US" sz="2000"/>
          </a:p>
        </p:txBody>
      </p:sp>
      <p:sp>
        <p:nvSpPr>
          <p:cNvPr id="11" name="Content Placeholder 1"/>
          <p:cNvSpPr txBox="1">
            <a:spLocks/>
          </p:cNvSpPr>
          <p:nvPr/>
        </p:nvSpPr>
        <p:spPr>
          <a:xfrm>
            <a:off x="3267472" y="2256309"/>
            <a:ext cx="2784346" cy="152545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sz="2400" b="1" dirty="0"/>
              <a:t>Hospital </a:t>
            </a:r>
            <a:r>
              <a:rPr lang="en-US" sz="2400" b="1" dirty="0" err="1"/>
              <a:t>Infantil</a:t>
            </a:r>
            <a:r>
              <a:rPr lang="en-US" sz="2400" b="1" dirty="0"/>
              <a:t> de México</a:t>
            </a:r>
          </a:p>
          <a:p>
            <a:pPr marL="0" indent="0">
              <a:buFont typeface="Arial"/>
              <a:buNone/>
            </a:pPr>
            <a:r>
              <a:rPr lang="en-US" sz="2400" dirty="0"/>
              <a:t>Dr. Diego Prada</a:t>
            </a:r>
          </a:p>
          <a:p>
            <a:pPr marL="0" indent="0">
              <a:buFont typeface="Arial"/>
              <a:buNone/>
            </a:pPr>
            <a:r>
              <a:rPr lang="en-US" sz="2400" dirty="0"/>
              <a:t>Dra. Liliana Moreno</a:t>
            </a:r>
          </a:p>
        </p:txBody>
      </p:sp>
      <p:sp>
        <p:nvSpPr>
          <p:cNvPr id="14" name="Content Placeholder 1"/>
          <p:cNvSpPr txBox="1">
            <a:spLocks/>
          </p:cNvSpPr>
          <p:nvPr/>
        </p:nvSpPr>
        <p:spPr>
          <a:xfrm>
            <a:off x="6382833" y="1059381"/>
            <a:ext cx="2627784" cy="10331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sz="2200" b="1" dirty="0"/>
              <a:t>Baruch Blumberg I</a:t>
            </a:r>
          </a:p>
          <a:p>
            <a:pPr marL="0" indent="0">
              <a:buFont typeface="Arial"/>
              <a:buNone/>
            </a:pPr>
            <a:r>
              <a:rPr lang="en-US" sz="2200" dirty="0"/>
              <a:t>Dr. Richard </a:t>
            </a:r>
            <a:r>
              <a:rPr lang="en-US" sz="2200" dirty="0" err="1"/>
              <a:t>Pestell</a:t>
            </a:r>
            <a:endParaRPr lang="en-US" sz="2200" dirty="0"/>
          </a:p>
        </p:txBody>
      </p:sp>
      <p:sp>
        <p:nvSpPr>
          <p:cNvPr id="16" name="Content Placeholder 1">
            <a:extLst>
              <a:ext uri="{FF2B5EF4-FFF2-40B4-BE49-F238E27FC236}">
                <a16:creationId xmlns:a16="http://schemas.microsoft.com/office/drawing/2014/main" id="{ED86D84F-82EB-E74E-9719-E2AC200DE893}"/>
              </a:ext>
            </a:extLst>
          </p:cNvPr>
          <p:cNvSpPr txBox="1">
            <a:spLocks/>
          </p:cNvSpPr>
          <p:nvPr/>
        </p:nvSpPr>
        <p:spPr>
          <a:xfrm>
            <a:off x="3267472" y="1113309"/>
            <a:ext cx="3240360" cy="18266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sz="2200" b="1" dirty="0"/>
              <a:t>EMLB-EBI</a:t>
            </a:r>
          </a:p>
          <a:p>
            <a:pPr marL="0" indent="0">
              <a:buFont typeface="Arial"/>
              <a:buNone/>
            </a:pPr>
            <a:r>
              <a:rPr lang="en-US" sz="2200" dirty="0"/>
              <a:t>Dr. Aldo Segura</a:t>
            </a:r>
          </a:p>
        </p:txBody>
      </p:sp>
      <p:sp>
        <p:nvSpPr>
          <p:cNvPr id="17" name="Content Placeholder 1">
            <a:extLst>
              <a:ext uri="{FF2B5EF4-FFF2-40B4-BE49-F238E27FC236}">
                <a16:creationId xmlns:a16="http://schemas.microsoft.com/office/drawing/2014/main" id="{1F8DF36A-D7C7-2C4A-BEBF-6C713C039C20}"/>
              </a:ext>
            </a:extLst>
          </p:cNvPr>
          <p:cNvSpPr txBox="1">
            <a:spLocks/>
          </p:cNvSpPr>
          <p:nvPr/>
        </p:nvSpPr>
        <p:spPr>
          <a:xfrm>
            <a:off x="6388968" y="3094024"/>
            <a:ext cx="2630033" cy="9830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lang="en-US" sz="2200" b="1" dirty="0"/>
              <a:t>ENCB IPN</a:t>
            </a:r>
          </a:p>
          <a:p>
            <a:pPr marL="0" indent="0">
              <a:buFont typeface="Arial"/>
              <a:buNone/>
            </a:pPr>
            <a:r>
              <a:rPr lang="en-US" sz="2200" dirty="0"/>
              <a:t>Dra. Mayra Pérez</a:t>
            </a:r>
          </a:p>
          <a:p>
            <a:pPr marL="0" indent="0">
              <a:buFont typeface="Arial"/>
              <a:buNone/>
            </a:pPr>
            <a:endParaRPr lang="en-US" sz="2200" dirty="0"/>
          </a:p>
        </p:txBody>
      </p:sp>
    </p:spTree>
    <p:extLst>
      <p:ext uri="{BB962C8B-B14F-4D97-AF65-F5344CB8AC3E}">
        <p14:creationId xmlns:p14="http://schemas.microsoft.com/office/powerpoint/2010/main" val="2467681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uadroTexto 6"/>
          <p:cNvSpPr txBox="1"/>
          <p:nvPr/>
        </p:nvSpPr>
        <p:spPr>
          <a:xfrm>
            <a:off x="6743232" y="1951006"/>
            <a:ext cx="2206053" cy="400110"/>
          </a:xfrm>
          <a:prstGeom prst="rect">
            <a:avLst/>
          </a:prstGeom>
          <a:noFill/>
        </p:spPr>
        <p:txBody>
          <a:bodyPr wrap="none" rtlCol="0">
            <a:spAutoFit/>
          </a:bodyPr>
          <a:lstStyle/>
          <a:p>
            <a:r>
              <a:rPr lang="es-ES" sz="2000" b="1" dirty="0">
                <a:latin typeface="Arial"/>
                <a:cs typeface="Arial"/>
              </a:rPr>
              <a:t>Síntesis química</a:t>
            </a:r>
          </a:p>
        </p:txBody>
      </p:sp>
      <p:sp>
        <p:nvSpPr>
          <p:cNvPr id="17" name="Flecha derecha 16"/>
          <p:cNvSpPr/>
          <p:nvPr/>
        </p:nvSpPr>
        <p:spPr>
          <a:xfrm rot="10800000">
            <a:off x="6012160" y="1916832"/>
            <a:ext cx="720080" cy="576064"/>
          </a:xfrm>
          <a:prstGeom prst="rightArrow">
            <a:avLst/>
          </a:prstGeom>
          <a:solidFill>
            <a:srgbClr val="0107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CuadroTexto 7"/>
          <p:cNvSpPr txBox="1"/>
          <p:nvPr/>
        </p:nvSpPr>
        <p:spPr>
          <a:xfrm>
            <a:off x="3784656" y="1912932"/>
            <a:ext cx="2452285" cy="523220"/>
          </a:xfrm>
          <a:prstGeom prst="rect">
            <a:avLst/>
          </a:prstGeom>
          <a:noFill/>
        </p:spPr>
        <p:txBody>
          <a:bodyPr wrap="square" rtlCol="0">
            <a:spAutoFit/>
          </a:bodyPr>
          <a:lstStyle/>
          <a:p>
            <a:pPr algn="ctr"/>
            <a:r>
              <a:rPr lang="es-ES" sz="2800" b="1" dirty="0">
                <a:solidFill>
                  <a:srgbClr val="FF0000"/>
                </a:solidFill>
                <a:latin typeface="Arial"/>
                <a:cs typeface="Arial"/>
              </a:rPr>
              <a:t>EFICACIA</a:t>
            </a:r>
          </a:p>
        </p:txBody>
      </p:sp>
      <p:grpSp>
        <p:nvGrpSpPr>
          <p:cNvPr id="25" name="Agrupar 24"/>
          <p:cNvGrpSpPr/>
          <p:nvPr/>
        </p:nvGrpSpPr>
        <p:grpSpPr>
          <a:xfrm rot="10800000">
            <a:off x="4586273" y="2625990"/>
            <a:ext cx="1656184" cy="1944613"/>
            <a:chOff x="6516216" y="3140968"/>
            <a:chExt cx="1656184" cy="1296144"/>
          </a:xfrm>
          <a:solidFill>
            <a:srgbClr val="1F31E1"/>
          </a:solidFill>
        </p:grpSpPr>
        <p:sp>
          <p:nvSpPr>
            <p:cNvPr id="26" name="Flecha izquierda-derecha-arriba 25"/>
            <p:cNvSpPr/>
            <p:nvPr/>
          </p:nvSpPr>
          <p:spPr>
            <a:xfrm rot="16200000">
              <a:off x="6876256" y="3140968"/>
              <a:ext cx="1296144" cy="1296144"/>
            </a:xfrm>
            <a:prstGeom prst="leftRightUpArrow">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7" name="Rectángulo 26"/>
            <p:cNvSpPr/>
            <p:nvPr/>
          </p:nvSpPr>
          <p:spPr>
            <a:xfrm>
              <a:off x="6516216" y="3429000"/>
              <a:ext cx="720080"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1" name="CuadroTexto 20"/>
          <p:cNvSpPr txBox="1"/>
          <p:nvPr/>
        </p:nvSpPr>
        <p:spPr>
          <a:xfrm>
            <a:off x="5652120" y="3429000"/>
            <a:ext cx="2207656" cy="400110"/>
          </a:xfrm>
          <a:prstGeom prst="rect">
            <a:avLst/>
          </a:prstGeom>
          <a:noFill/>
        </p:spPr>
        <p:txBody>
          <a:bodyPr wrap="none" rtlCol="0">
            <a:spAutoFit/>
          </a:bodyPr>
          <a:lstStyle/>
          <a:p>
            <a:r>
              <a:rPr lang="es-ES" sz="2000" b="1" dirty="0">
                <a:latin typeface="Arial"/>
                <a:cs typeface="Arial"/>
              </a:rPr>
              <a:t>Farmacocinética</a:t>
            </a:r>
          </a:p>
        </p:txBody>
      </p:sp>
      <p:sp>
        <p:nvSpPr>
          <p:cNvPr id="24" name="CuadroTexto 23"/>
          <p:cNvSpPr txBox="1"/>
          <p:nvPr/>
        </p:nvSpPr>
        <p:spPr>
          <a:xfrm>
            <a:off x="3784656" y="4756832"/>
            <a:ext cx="2339102" cy="523220"/>
          </a:xfrm>
          <a:prstGeom prst="rect">
            <a:avLst/>
          </a:prstGeom>
          <a:noFill/>
        </p:spPr>
        <p:txBody>
          <a:bodyPr wrap="none" rtlCol="0">
            <a:spAutoFit/>
          </a:bodyPr>
          <a:lstStyle/>
          <a:p>
            <a:pPr algn="ctr"/>
            <a:r>
              <a:rPr lang="es-ES" sz="2800" b="1" dirty="0">
                <a:solidFill>
                  <a:srgbClr val="FF0000"/>
                </a:solidFill>
                <a:latin typeface="Arial"/>
                <a:cs typeface="Arial"/>
              </a:rPr>
              <a:t>SEGURIDAD</a:t>
            </a:r>
            <a:endParaRPr lang="es-ES" sz="2000" b="1" dirty="0">
              <a:solidFill>
                <a:srgbClr val="FF0000"/>
              </a:solidFill>
              <a:latin typeface="Arial"/>
              <a:cs typeface="Arial"/>
            </a:endParaRPr>
          </a:p>
        </p:txBody>
      </p:sp>
      <p:pic>
        <p:nvPicPr>
          <p:cNvPr id="40" name="Imagen 39"/>
          <p:cNvPicPr>
            <a:picLocks noChangeAspect="1"/>
          </p:cNvPicPr>
          <p:nvPr/>
        </p:nvPicPr>
        <p:blipFill>
          <a:blip r:embed="rId3"/>
          <a:stretch>
            <a:fillRect/>
          </a:stretch>
        </p:blipFill>
        <p:spPr>
          <a:xfrm>
            <a:off x="7452320" y="908720"/>
            <a:ext cx="1124744" cy="1124744"/>
          </a:xfrm>
          <a:prstGeom prst="rect">
            <a:avLst/>
          </a:prstGeom>
        </p:spPr>
      </p:pic>
      <p:pic>
        <p:nvPicPr>
          <p:cNvPr id="41" name="Imagen 40"/>
          <p:cNvPicPr>
            <a:picLocks noChangeAspect="1"/>
          </p:cNvPicPr>
          <p:nvPr/>
        </p:nvPicPr>
        <p:blipFill>
          <a:blip r:embed="rId3"/>
          <a:stretch>
            <a:fillRect/>
          </a:stretch>
        </p:blipFill>
        <p:spPr>
          <a:xfrm>
            <a:off x="6268597" y="4283106"/>
            <a:ext cx="1124744" cy="1124744"/>
          </a:xfrm>
          <a:prstGeom prst="rect">
            <a:avLst/>
          </a:prstGeom>
        </p:spPr>
      </p:pic>
      <p:pic>
        <p:nvPicPr>
          <p:cNvPr id="42" name="Imagen 41"/>
          <p:cNvPicPr>
            <a:picLocks noChangeAspect="1"/>
          </p:cNvPicPr>
          <p:nvPr/>
        </p:nvPicPr>
        <p:blipFill>
          <a:blip r:embed="rId3"/>
          <a:stretch>
            <a:fillRect/>
          </a:stretch>
        </p:blipFill>
        <p:spPr>
          <a:xfrm>
            <a:off x="7804501" y="2681982"/>
            <a:ext cx="1124744" cy="1124744"/>
          </a:xfrm>
          <a:prstGeom prst="rect">
            <a:avLst/>
          </a:prstGeom>
        </p:spPr>
      </p:pic>
    </p:spTree>
    <p:extLst>
      <p:ext uri="{BB962C8B-B14F-4D97-AF65-F5344CB8AC3E}">
        <p14:creationId xmlns:p14="http://schemas.microsoft.com/office/powerpoint/2010/main" val="365022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3" presetClass="entr" presetSubtype="1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linds(horizontal)">
                                      <p:cBhvr>
                                        <p:cTn id="13" dur="500"/>
                                        <p:tgtEl>
                                          <p:spTgt spid="40"/>
                                        </p:tgtEl>
                                      </p:cBhvr>
                                    </p:animEffect>
                                  </p:childTnLst>
                                </p:cTn>
                              </p:par>
                              <p:par>
                                <p:cTn id="14" presetID="3" presetClass="entr" presetSubtype="1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linds(horizontal)">
                                      <p:cBhvr>
                                        <p:cTn id="16" dur="500"/>
                                        <p:tgtEl>
                                          <p:spTgt spid="42"/>
                                        </p:tgtEl>
                                      </p:cBhvr>
                                    </p:animEffect>
                                  </p:childTnLst>
                                </p:cTn>
                              </p:par>
                              <p:par>
                                <p:cTn id="17" presetID="3"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linds(horizontal)">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p:cNvPicPr>
            <a:picLocks noChangeAspect="1"/>
          </p:cNvPicPr>
          <p:nvPr/>
        </p:nvPicPr>
        <p:blipFill rotWithShape="1">
          <a:blip r:embed="rId3" cstate="print"/>
          <a:srcRect l="74978" t="14534" r="-20657" b="954"/>
          <a:stretch/>
        </p:blipFill>
        <p:spPr bwMode="auto">
          <a:xfrm>
            <a:off x="5832649" y="2342778"/>
            <a:ext cx="4139951" cy="3750518"/>
          </a:xfrm>
          <a:prstGeom prst="rect">
            <a:avLst/>
          </a:prstGeom>
          <a:noFill/>
          <a:ln w="9525">
            <a:noFill/>
            <a:miter lim="800000"/>
            <a:headEnd/>
            <a:tailEnd/>
          </a:ln>
        </p:spPr>
      </p:pic>
      <p:sp>
        <p:nvSpPr>
          <p:cNvPr id="8" name="Rectangle 7"/>
          <p:cNvSpPr/>
          <p:nvPr/>
        </p:nvSpPr>
        <p:spPr>
          <a:xfrm>
            <a:off x="395536" y="5266075"/>
            <a:ext cx="5472608" cy="323165"/>
          </a:xfrm>
          <a:prstGeom prst="rect">
            <a:avLst/>
          </a:prstGeom>
        </p:spPr>
        <p:txBody>
          <a:bodyPr wrap="square">
            <a:spAutoFit/>
          </a:bodyPr>
          <a:lstStyle/>
          <a:p>
            <a:r>
              <a:rPr lang="en-US" sz="1500" dirty="0"/>
              <a:t>Torre LA, et al. Cancer Epidemiol Biomarkers 2016 25:16-27</a:t>
            </a:r>
          </a:p>
        </p:txBody>
      </p:sp>
      <p:pic>
        <p:nvPicPr>
          <p:cNvPr id="3" name="Picture 2"/>
          <p:cNvPicPr>
            <a:picLocks noChangeAspect="1"/>
          </p:cNvPicPr>
          <p:nvPr/>
        </p:nvPicPr>
        <p:blipFill rotWithShape="1">
          <a:blip r:embed="rId4"/>
          <a:srcRect t="6250" b="8995"/>
          <a:stretch/>
        </p:blipFill>
        <p:spPr>
          <a:xfrm>
            <a:off x="289049" y="2307602"/>
            <a:ext cx="5052945" cy="2929483"/>
          </a:xfrm>
          <a:prstGeom prst="rect">
            <a:avLst/>
          </a:prstGeom>
        </p:spPr>
      </p:pic>
      <p:sp>
        <p:nvSpPr>
          <p:cNvPr id="9" name="Rectángulo 8"/>
          <p:cNvSpPr/>
          <p:nvPr/>
        </p:nvSpPr>
        <p:spPr>
          <a:xfrm>
            <a:off x="6588224" y="2342778"/>
            <a:ext cx="1152128" cy="36004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angle 12"/>
          <p:cNvSpPr/>
          <p:nvPr/>
        </p:nvSpPr>
        <p:spPr>
          <a:xfrm>
            <a:off x="5328593" y="6179873"/>
            <a:ext cx="3960440" cy="323165"/>
          </a:xfrm>
          <a:prstGeom prst="rect">
            <a:avLst/>
          </a:prstGeom>
        </p:spPr>
        <p:txBody>
          <a:bodyPr wrap="square">
            <a:spAutoFit/>
          </a:bodyPr>
          <a:lstStyle/>
          <a:p>
            <a:r>
              <a:rPr lang="en-US" sz="1500" dirty="0" err="1"/>
              <a:t>Jemal</a:t>
            </a:r>
            <a:r>
              <a:rPr lang="en-US" sz="1500" dirty="0"/>
              <a:t> A, et al. Ca Cancer J </a:t>
            </a:r>
            <a:r>
              <a:rPr lang="en-US" sz="1500" dirty="0" err="1"/>
              <a:t>Clin</a:t>
            </a:r>
            <a:r>
              <a:rPr lang="en-US" sz="1500" dirty="0"/>
              <a:t> 2011 61: 69-90</a:t>
            </a:r>
          </a:p>
        </p:txBody>
      </p:sp>
      <p:sp>
        <p:nvSpPr>
          <p:cNvPr id="10" name="1 Título"/>
          <p:cNvSpPr>
            <a:spLocks noGrp="1"/>
          </p:cNvSpPr>
          <p:nvPr>
            <p:ph type="title"/>
          </p:nvPr>
        </p:nvSpPr>
        <p:spPr>
          <a:xfrm>
            <a:off x="395536" y="14011"/>
            <a:ext cx="8435280" cy="1143000"/>
          </a:xfrm>
        </p:spPr>
        <p:txBody>
          <a:bodyPr>
            <a:normAutofit/>
          </a:bodyPr>
          <a:lstStyle/>
          <a:p>
            <a:r>
              <a:rPr lang="es-MX" sz="3600" b="1" dirty="0">
                <a:solidFill>
                  <a:srgbClr val="0000FF"/>
                </a:solidFill>
              </a:rPr>
              <a:t>¿Por qué cáncer de mama?</a:t>
            </a:r>
          </a:p>
        </p:txBody>
      </p:sp>
      <p:sp>
        <p:nvSpPr>
          <p:cNvPr id="2" name="TextBox 1">
            <a:extLst>
              <a:ext uri="{FF2B5EF4-FFF2-40B4-BE49-F238E27FC236}">
                <a16:creationId xmlns:a16="http://schemas.microsoft.com/office/drawing/2014/main" id="{A6602273-B521-B64C-9820-B7BEEEF59E0C}"/>
              </a:ext>
            </a:extLst>
          </p:cNvPr>
          <p:cNvSpPr txBox="1"/>
          <p:nvPr/>
        </p:nvSpPr>
        <p:spPr>
          <a:xfrm>
            <a:off x="273479" y="1595407"/>
            <a:ext cx="5169878" cy="646331"/>
          </a:xfrm>
          <a:prstGeom prst="rect">
            <a:avLst/>
          </a:prstGeom>
          <a:noFill/>
        </p:spPr>
        <p:txBody>
          <a:bodyPr wrap="none" rtlCol="0">
            <a:spAutoFit/>
          </a:bodyPr>
          <a:lstStyle/>
          <a:p>
            <a:pPr algn="ctr"/>
            <a:r>
              <a:rPr lang="en-US" b="1" dirty="0" err="1"/>
              <a:t>Es</a:t>
            </a:r>
            <a:r>
              <a:rPr lang="en-US" b="1" dirty="0"/>
              <a:t> el </a:t>
            </a:r>
            <a:r>
              <a:rPr lang="en-US" b="1" dirty="0" err="1"/>
              <a:t>tipo</a:t>
            </a:r>
            <a:r>
              <a:rPr lang="en-US" b="1" dirty="0"/>
              <a:t> de </a:t>
            </a:r>
            <a:r>
              <a:rPr lang="en-US" b="1" dirty="0" err="1"/>
              <a:t>cáncer</a:t>
            </a:r>
            <a:r>
              <a:rPr lang="en-US" b="1" dirty="0"/>
              <a:t> </a:t>
            </a:r>
            <a:r>
              <a:rPr lang="en-US" b="1" dirty="0" err="1"/>
              <a:t>más</a:t>
            </a:r>
            <a:r>
              <a:rPr lang="en-US" b="1" dirty="0"/>
              <a:t> </a:t>
            </a:r>
            <a:r>
              <a:rPr lang="en-US" b="1" dirty="0" err="1"/>
              <a:t>comunmente</a:t>
            </a:r>
            <a:r>
              <a:rPr lang="en-US" b="1" dirty="0"/>
              <a:t> </a:t>
            </a:r>
            <a:r>
              <a:rPr lang="en-US" b="1" dirty="0" err="1"/>
              <a:t>diagnosticado</a:t>
            </a:r>
            <a:endParaRPr lang="en-US" b="1" dirty="0"/>
          </a:p>
          <a:p>
            <a:pPr algn="ctr"/>
            <a:r>
              <a:rPr lang="en-US" b="1" dirty="0" err="1"/>
              <a:t>en</a:t>
            </a:r>
            <a:r>
              <a:rPr lang="en-US" b="1" dirty="0"/>
              <a:t> </a:t>
            </a:r>
            <a:r>
              <a:rPr lang="en-US" b="1" dirty="0" err="1"/>
              <a:t>mujeres</a:t>
            </a:r>
            <a:r>
              <a:rPr lang="en-US" b="1" dirty="0"/>
              <a:t> </a:t>
            </a:r>
            <a:r>
              <a:rPr lang="en-US" b="1" dirty="0" err="1"/>
              <a:t>en</a:t>
            </a:r>
            <a:r>
              <a:rPr lang="en-US" b="1" dirty="0"/>
              <a:t> el </a:t>
            </a:r>
            <a:r>
              <a:rPr lang="en-US" b="1" dirty="0" err="1"/>
              <a:t>mundo</a:t>
            </a:r>
            <a:endParaRPr lang="en-US" b="1" dirty="0"/>
          </a:p>
        </p:txBody>
      </p:sp>
      <p:sp>
        <p:nvSpPr>
          <p:cNvPr id="11" name="TextBox 10">
            <a:extLst>
              <a:ext uri="{FF2B5EF4-FFF2-40B4-BE49-F238E27FC236}">
                <a16:creationId xmlns:a16="http://schemas.microsoft.com/office/drawing/2014/main" id="{760F6A7C-AB8C-0042-9D6A-5645A1D6DF98}"/>
              </a:ext>
            </a:extLst>
          </p:cNvPr>
          <p:cNvSpPr txBox="1"/>
          <p:nvPr/>
        </p:nvSpPr>
        <p:spPr>
          <a:xfrm>
            <a:off x="6084168" y="1595406"/>
            <a:ext cx="2307939" cy="646331"/>
          </a:xfrm>
          <a:prstGeom prst="rect">
            <a:avLst/>
          </a:prstGeom>
          <a:noFill/>
        </p:spPr>
        <p:txBody>
          <a:bodyPr wrap="none" rtlCol="0">
            <a:spAutoFit/>
          </a:bodyPr>
          <a:lstStyle/>
          <a:p>
            <a:pPr algn="ctr"/>
            <a:r>
              <a:rPr lang="en-US" b="1" dirty="0"/>
              <a:t>Mayor </a:t>
            </a:r>
            <a:r>
              <a:rPr lang="en-US" b="1" dirty="0" err="1"/>
              <a:t>mortalidad</a:t>
            </a:r>
            <a:endParaRPr lang="en-US" b="1" dirty="0"/>
          </a:p>
          <a:p>
            <a:pPr algn="ctr"/>
            <a:r>
              <a:rPr lang="en-US" b="1" dirty="0" err="1"/>
              <a:t>por</a:t>
            </a:r>
            <a:r>
              <a:rPr lang="en-US" b="1" dirty="0"/>
              <a:t> </a:t>
            </a:r>
            <a:r>
              <a:rPr lang="en-US" b="1" dirty="0" err="1"/>
              <a:t>cáncer</a:t>
            </a:r>
            <a:r>
              <a:rPr lang="en-US" b="1" dirty="0"/>
              <a:t> </a:t>
            </a:r>
            <a:r>
              <a:rPr lang="en-US" b="1" dirty="0" err="1"/>
              <a:t>en</a:t>
            </a:r>
            <a:r>
              <a:rPr lang="en-US" b="1" dirty="0"/>
              <a:t> </a:t>
            </a:r>
            <a:r>
              <a:rPr lang="en-US" b="1" dirty="0" err="1"/>
              <a:t>mujeres</a:t>
            </a:r>
            <a:endParaRPr lang="en-US" b="1" dirty="0"/>
          </a:p>
        </p:txBody>
      </p:sp>
    </p:spTree>
    <p:extLst>
      <p:ext uri="{BB962C8B-B14F-4D97-AF65-F5344CB8AC3E}">
        <p14:creationId xmlns:p14="http://schemas.microsoft.com/office/powerpoint/2010/main" val="164631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2 Grupo"/>
          <p:cNvGrpSpPr/>
          <p:nvPr/>
        </p:nvGrpSpPr>
        <p:grpSpPr>
          <a:xfrm>
            <a:off x="6466304" y="1910397"/>
            <a:ext cx="795918" cy="683409"/>
            <a:chOff x="5148060" y="2276872"/>
            <a:chExt cx="1937981" cy="1310185"/>
          </a:xfrm>
        </p:grpSpPr>
        <p:sp>
          <p:nvSpPr>
            <p:cNvPr id="156" name="6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7"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 name="14 Grupo"/>
          <p:cNvGrpSpPr/>
          <p:nvPr/>
        </p:nvGrpSpPr>
        <p:grpSpPr>
          <a:xfrm>
            <a:off x="6111424" y="2285999"/>
            <a:ext cx="795918" cy="683409"/>
            <a:chOff x="5148060" y="2276872"/>
            <a:chExt cx="1937981" cy="1310185"/>
          </a:xfrm>
        </p:grpSpPr>
        <p:sp>
          <p:nvSpPr>
            <p:cNvPr id="154" name="15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5"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 name="17 Grupo"/>
          <p:cNvGrpSpPr/>
          <p:nvPr/>
        </p:nvGrpSpPr>
        <p:grpSpPr>
          <a:xfrm>
            <a:off x="6880329" y="2285999"/>
            <a:ext cx="795918" cy="683409"/>
            <a:chOff x="5148060" y="2276872"/>
            <a:chExt cx="1937981" cy="1310185"/>
          </a:xfrm>
        </p:grpSpPr>
        <p:sp>
          <p:nvSpPr>
            <p:cNvPr id="152" name="18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3"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 name="20 Grupo"/>
          <p:cNvGrpSpPr/>
          <p:nvPr/>
        </p:nvGrpSpPr>
        <p:grpSpPr>
          <a:xfrm>
            <a:off x="6525450" y="2661601"/>
            <a:ext cx="795918" cy="683409"/>
            <a:chOff x="5148060" y="2276872"/>
            <a:chExt cx="1937981" cy="1310185"/>
          </a:xfrm>
        </p:grpSpPr>
        <p:sp>
          <p:nvSpPr>
            <p:cNvPr id="150" name="21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1"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6" name="23 Grupo"/>
          <p:cNvGrpSpPr/>
          <p:nvPr/>
        </p:nvGrpSpPr>
        <p:grpSpPr>
          <a:xfrm>
            <a:off x="5815692" y="2436240"/>
            <a:ext cx="795918" cy="683409"/>
            <a:chOff x="5148060" y="2276872"/>
            <a:chExt cx="1937981" cy="1310185"/>
          </a:xfrm>
        </p:grpSpPr>
        <p:sp>
          <p:nvSpPr>
            <p:cNvPr id="148" name="24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9"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7" name="26 Grupo"/>
          <p:cNvGrpSpPr/>
          <p:nvPr/>
        </p:nvGrpSpPr>
        <p:grpSpPr>
          <a:xfrm>
            <a:off x="6229718" y="2999644"/>
            <a:ext cx="795918" cy="683409"/>
            <a:chOff x="5148060" y="2276872"/>
            <a:chExt cx="1937981" cy="1310185"/>
          </a:xfrm>
        </p:grpSpPr>
        <p:sp>
          <p:nvSpPr>
            <p:cNvPr id="146" name="145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7"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8" name="29 Grupo"/>
          <p:cNvGrpSpPr/>
          <p:nvPr/>
        </p:nvGrpSpPr>
        <p:grpSpPr>
          <a:xfrm>
            <a:off x="5697398" y="1835276"/>
            <a:ext cx="795918" cy="683409"/>
            <a:chOff x="5148060" y="2276872"/>
            <a:chExt cx="1937981" cy="1310185"/>
          </a:xfrm>
        </p:grpSpPr>
        <p:sp>
          <p:nvSpPr>
            <p:cNvPr id="144" name="143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5"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 name="32 Grupo"/>
          <p:cNvGrpSpPr/>
          <p:nvPr/>
        </p:nvGrpSpPr>
        <p:grpSpPr>
          <a:xfrm>
            <a:off x="5283373" y="2473801"/>
            <a:ext cx="795918" cy="683409"/>
            <a:chOff x="5148060" y="2276872"/>
            <a:chExt cx="1937981" cy="1310185"/>
          </a:xfrm>
        </p:grpSpPr>
        <p:sp>
          <p:nvSpPr>
            <p:cNvPr id="142" name="141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3"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0" name="35 Grupo"/>
          <p:cNvGrpSpPr/>
          <p:nvPr/>
        </p:nvGrpSpPr>
        <p:grpSpPr>
          <a:xfrm>
            <a:off x="5667826" y="2962084"/>
            <a:ext cx="795918" cy="683409"/>
            <a:chOff x="5148060" y="2276872"/>
            <a:chExt cx="1937981" cy="1310185"/>
          </a:xfrm>
        </p:grpSpPr>
        <p:sp>
          <p:nvSpPr>
            <p:cNvPr id="140" name="139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1"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1" name="38 Grupo"/>
          <p:cNvGrpSpPr/>
          <p:nvPr/>
        </p:nvGrpSpPr>
        <p:grpSpPr>
          <a:xfrm>
            <a:off x="5165080" y="1985517"/>
            <a:ext cx="795918" cy="683409"/>
            <a:chOff x="5148060" y="2276872"/>
            <a:chExt cx="1937981" cy="1310185"/>
          </a:xfrm>
        </p:grpSpPr>
        <p:sp>
          <p:nvSpPr>
            <p:cNvPr id="138" name="137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9"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2" name="41 Grupo"/>
          <p:cNvGrpSpPr/>
          <p:nvPr/>
        </p:nvGrpSpPr>
        <p:grpSpPr>
          <a:xfrm>
            <a:off x="7057769" y="2790234"/>
            <a:ext cx="795918" cy="683409"/>
            <a:chOff x="5148060" y="2276872"/>
            <a:chExt cx="1937981" cy="1310185"/>
          </a:xfrm>
        </p:grpSpPr>
        <p:sp>
          <p:nvSpPr>
            <p:cNvPr id="136" name="135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7"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3" name="44 Grupo"/>
          <p:cNvGrpSpPr/>
          <p:nvPr/>
        </p:nvGrpSpPr>
        <p:grpSpPr>
          <a:xfrm>
            <a:off x="7323928" y="1196752"/>
            <a:ext cx="795918" cy="683409"/>
            <a:chOff x="5148060" y="2276872"/>
            <a:chExt cx="1937981" cy="1310185"/>
          </a:xfrm>
        </p:grpSpPr>
        <p:sp>
          <p:nvSpPr>
            <p:cNvPr id="134" name="133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5"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4" name="47 Grupo"/>
          <p:cNvGrpSpPr/>
          <p:nvPr/>
        </p:nvGrpSpPr>
        <p:grpSpPr>
          <a:xfrm>
            <a:off x="6969049" y="1572355"/>
            <a:ext cx="795918" cy="683409"/>
            <a:chOff x="5148060" y="2276872"/>
            <a:chExt cx="1937981" cy="1310185"/>
          </a:xfrm>
        </p:grpSpPr>
        <p:sp>
          <p:nvSpPr>
            <p:cNvPr id="132" name="131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3"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5" name="50 Grupo"/>
          <p:cNvGrpSpPr/>
          <p:nvPr/>
        </p:nvGrpSpPr>
        <p:grpSpPr>
          <a:xfrm>
            <a:off x="7755092" y="1572355"/>
            <a:ext cx="795918" cy="683409"/>
            <a:chOff x="5148060" y="2276872"/>
            <a:chExt cx="1937981" cy="1310185"/>
          </a:xfrm>
        </p:grpSpPr>
        <p:sp>
          <p:nvSpPr>
            <p:cNvPr id="130" name="129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1"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6" name="53 Grupo"/>
          <p:cNvGrpSpPr/>
          <p:nvPr/>
        </p:nvGrpSpPr>
        <p:grpSpPr>
          <a:xfrm>
            <a:off x="7383075" y="1947957"/>
            <a:ext cx="795918" cy="683409"/>
            <a:chOff x="5148060" y="2276872"/>
            <a:chExt cx="1937981" cy="1310185"/>
          </a:xfrm>
        </p:grpSpPr>
        <p:sp>
          <p:nvSpPr>
            <p:cNvPr id="128" name="127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9"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7" name="56 Grupo"/>
          <p:cNvGrpSpPr/>
          <p:nvPr/>
        </p:nvGrpSpPr>
        <p:grpSpPr>
          <a:xfrm>
            <a:off x="6673317" y="1910397"/>
            <a:ext cx="795918" cy="683409"/>
            <a:chOff x="5148060" y="2276872"/>
            <a:chExt cx="1937981" cy="1310185"/>
          </a:xfrm>
        </p:grpSpPr>
        <p:sp>
          <p:nvSpPr>
            <p:cNvPr id="126" name="125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7"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8" name="59 Grupo"/>
          <p:cNvGrpSpPr/>
          <p:nvPr/>
        </p:nvGrpSpPr>
        <p:grpSpPr>
          <a:xfrm>
            <a:off x="7087342" y="2418294"/>
            <a:ext cx="795918" cy="683409"/>
            <a:chOff x="5148060" y="2276872"/>
            <a:chExt cx="1937981" cy="1310185"/>
          </a:xfrm>
        </p:grpSpPr>
        <p:sp>
          <p:nvSpPr>
            <p:cNvPr id="124" name="123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5"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 name="62 Grupo"/>
          <p:cNvGrpSpPr/>
          <p:nvPr/>
        </p:nvGrpSpPr>
        <p:grpSpPr>
          <a:xfrm>
            <a:off x="6555023" y="1309432"/>
            <a:ext cx="795918" cy="683409"/>
            <a:chOff x="5148060" y="2276872"/>
            <a:chExt cx="1937981" cy="1310185"/>
          </a:xfrm>
        </p:grpSpPr>
        <p:sp>
          <p:nvSpPr>
            <p:cNvPr id="122" name="121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3"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 name="68 Grupo"/>
          <p:cNvGrpSpPr/>
          <p:nvPr/>
        </p:nvGrpSpPr>
        <p:grpSpPr>
          <a:xfrm>
            <a:off x="6525450" y="2248439"/>
            <a:ext cx="795918" cy="683409"/>
            <a:chOff x="5148060" y="2276872"/>
            <a:chExt cx="1937981" cy="1310185"/>
          </a:xfrm>
        </p:grpSpPr>
        <p:sp>
          <p:nvSpPr>
            <p:cNvPr id="120" name="119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1"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1" name="65 Grupo"/>
          <p:cNvGrpSpPr/>
          <p:nvPr/>
        </p:nvGrpSpPr>
        <p:grpSpPr>
          <a:xfrm>
            <a:off x="6140998" y="1760155"/>
            <a:ext cx="795918" cy="683409"/>
            <a:chOff x="5148060" y="2276872"/>
            <a:chExt cx="1937981" cy="1310185"/>
          </a:xfrm>
        </p:grpSpPr>
        <p:sp>
          <p:nvSpPr>
            <p:cNvPr id="118" name="117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9"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2" name="71 Grupo"/>
          <p:cNvGrpSpPr/>
          <p:nvPr/>
        </p:nvGrpSpPr>
        <p:grpSpPr>
          <a:xfrm>
            <a:off x="5933984" y="1196752"/>
            <a:ext cx="795918" cy="683409"/>
            <a:chOff x="5148060" y="2276872"/>
            <a:chExt cx="1937981" cy="1310185"/>
          </a:xfrm>
        </p:grpSpPr>
        <p:sp>
          <p:nvSpPr>
            <p:cNvPr id="116" name="115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7"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3" name="74 Grupo"/>
          <p:cNvGrpSpPr/>
          <p:nvPr/>
        </p:nvGrpSpPr>
        <p:grpSpPr>
          <a:xfrm>
            <a:off x="7755092" y="2285999"/>
            <a:ext cx="795918" cy="683409"/>
            <a:chOff x="5148060" y="2276872"/>
            <a:chExt cx="1937981" cy="1310185"/>
          </a:xfrm>
        </p:grpSpPr>
        <p:sp>
          <p:nvSpPr>
            <p:cNvPr id="114" name="113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5"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4" name="11 Grupo"/>
          <p:cNvGrpSpPr/>
          <p:nvPr/>
        </p:nvGrpSpPr>
        <p:grpSpPr>
          <a:xfrm>
            <a:off x="6067242" y="2602933"/>
            <a:ext cx="795918" cy="683409"/>
            <a:chOff x="2771798" y="2276872"/>
            <a:chExt cx="1937982" cy="1310185"/>
          </a:xfrm>
        </p:grpSpPr>
        <p:sp>
          <p:nvSpPr>
            <p:cNvPr id="112" name="4 Forma libre"/>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3" name="Oval 50"/>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108" name="107 Luna"/>
          <p:cNvSpPr/>
          <p:nvPr/>
        </p:nvSpPr>
        <p:spPr>
          <a:xfrm rot="1567748">
            <a:off x="5702998" y="2224519"/>
            <a:ext cx="493361" cy="1076437"/>
          </a:xfrm>
          <a:prstGeom prst="moon">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MX"/>
          </a:p>
        </p:txBody>
      </p:sp>
      <p:grpSp>
        <p:nvGrpSpPr>
          <p:cNvPr id="25" name="184 Grupo"/>
          <p:cNvGrpSpPr/>
          <p:nvPr/>
        </p:nvGrpSpPr>
        <p:grpSpPr>
          <a:xfrm>
            <a:off x="6534786" y="4293096"/>
            <a:ext cx="795918" cy="683409"/>
            <a:chOff x="10164668" y="2751335"/>
            <a:chExt cx="795918" cy="683409"/>
          </a:xfrm>
        </p:grpSpPr>
        <p:sp>
          <p:nvSpPr>
            <p:cNvPr id="110" name="109 Forma libre"/>
            <p:cNvSpPr/>
            <p:nvPr/>
          </p:nvSpPr>
          <p:spPr>
            <a:xfrm>
              <a:off x="10164668" y="2751335"/>
              <a:ext cx="795918" cy="683409"/>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s-MX"/>
            </a:p>
          </p:txBody>
        </p:sp>
        <p:sp>
          <p:nvSpPr>
            <p:cNvPr id="111" name="Oval 50"/>
            <p:cNvSpPr/>
            <p:nvPr/>
          </p:nvSpPr>
          <p:spPr>
            <a:xfrm rot="16924833">
              <a:off x="10342643" y="2857148"/>
              <a:ext cx="430508" cy="48977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cxnSp>
        <p:nvCxnSpPr>
          <p:cNvPr id="81" name="80 Conector recto de flecha"/>
          <p:cNvCxnSpPr/>
          <p:nvPr/>
        </p:nvCxnSpPr>
        <p:spPr>
          <a:xfrm flipH="1">
            <a:off x="5814706" y="3356992"/>
            <a:ext cx="504056" cy="7920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81 Conector recto de flecha"/>
          <p:cNvCxnSpPr/>
          <p:nvPr/>
        </p:nvCxnSpPr>
        <p:spPr>
          <a:xfrm>
            <a:off x="6462778" y="3356992"/>
            <a:ext cx="360040" cy="7920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 name="11 Grupo"/>
          <p:cNvGrpSpPr/>
          <p:nvPr/>
        </p:nvGrpSpPr>
        <p:grpSpPr>
          <a:xfrm>
            <a:off x="5382658" y="4293096"/>
            <a:ext cx="795918" cy="683409"/>
            <a:chOff x="2771798" y="2276872"/>
            <a:chExt cx="1937982" cy="1310185"/>
          </a:xfrm>
        </p:grpSpPr>
        <p:sp>
          <p:nvSpPr>
            <p:cNvPr id="161" name="4 Forma libre"/>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2" name="Oval 50"/>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 name="74 Grupo"/>
          <p:cNvGrpSpPr/>
          <p:nvPr/>
        </p:nvGrpSpPr>
        <p:grpSpPr>
          <a:xfrm>
            <a:off x="8080092" y="3429000"/>
            <a:ext cx="795918" cy="683409"/>
            <a:chOff x="5148060" y="2276872"/>
            <a:chExt cx="1937981" cy="1310185"/>
          </a:xfrm>
        </p:grpSpPr>
        <p:sp>
          <p:nvSpPr>
            <p:cNvPr id="164" name="163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5"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8" name="44 Grupo"/>
          <p:cNvGrpSpPr/>
          <p:nvPr/>
        </p:nvGrpSpPr>
        <p:grpSpPr>
          <a:xfrm>
            <a:off x="7811495" y="4015535"/>
            <a:ext cx="795918" cy="683409"/>
            <a:chOff x="5148060" y="2276872"/>
            <a:chExt cx="1937981" cy="1310185"/>
          </a:xfrm>
        </p:grpSpPr>
        <p:sp>
          <p:nvSpPr>
            <p:cNvPr id="167" name="166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8"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9" name="50 Grupo"/>
          <p:cNvGrpSpPr/>
          <p:nvPr/>
        </p:nvGrpSpPr>
        <p:grpSpPr>
          <a:xfrm>
            <a:off x="8242659" y="4391137"/>
            <a:ext cx="795918" cy="683409"/>
            <a:chOff x="5148060" y="2276872"/>
            <a:chExt cx="1937981" cy="1310185"/>
          </a:xfrm>
        </p:grpSpPr>
        <p:sp>
          <p:nvSpPr>
            <p:cNvPr id="170" name="169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1"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0" name="53 Grupo"/>
          <p:cNvGrpSpPr/>
          <p:nvPr/>
        </p:nvGrpSpPr>
        <p:grpSpPr>
          <a:xfrm>
            <a:off x="7870642" y="4766739"/>
            <a:ext cx="795918" cy="683409"/>
            <a:chOff x="5148060" y="2276872"/>
            <a:chExt cx="1937981" cy="1310185"/>
          </a:xfrm>
        </p:grpSpPr>
        <p:sp>
          <p:nvSpPr>
            <p:cNvPr id="173" name="172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4"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1" name="74 Grupo"/>
          <p:cNvGrpSpPr/>
          <p:nvPr/>
        </p:nvGrpSpPr>
        <p:grpSpPr>
          <a:xfrm>
            <a:off x="8171535" y="5301208"/>
            <a:ext cx="795918" cy="683409"/>
            <a:chOff x="5148060" y="2276872"/>
            <a:chExt cx="1937981" cy="1310185"/>
          </a:xfrm>
        </p:grpSpPr>
        <p:sp>
          <p:nvSpPr>
            <p:cNvPr id="176" name="175 Forma libre"/>
            <p:cNvSpPr/>
            <p:nvPr/>
          </p:nvSpPr>
          <p:spPr>
            <a:xfrm>
              <a:off x="5148060" y="2276872"/>
              <a:ext cx="1937981"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7" name="Oval 50"/>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181" name="180 Flecha derecha"/>
          <p:cNvSpPr/>
          <p:nvPr/>
        </p:nvSpPr>
        <p:spPr>
          <a:xfrm>
            <a:off x="7384033" y="4543948"/>
            <a:ext cx="590913" cy="4692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05" name="104 CuadroTexto"/>
          <p:cNvSpPr txBox="1"/>
          <p:nvPr/>
        </p:nvSpPr>
        <p:spPr>
          <a:xfrm>
            <a:off x="5311161" y="5048513"/>
            <a:ext cx="877163" cy="369332"/>
          </a:xfrm>
          <a:prstGeom prst="rect">
            <a:avLst/>
          </a:prstGeom>
          <a:noFill/>
        </p:spPr>
        <p:txBody>
          <a:bodyPr wrap="none" rtlCol="0">
            <a:spAutoFit/>
          </a:bodyPr>
          <a:lstStyle/>
          <a:p>
            <a:r>
              <a:rPr lang="es-MX" b="1"/>
              <a:t>Troncal</a:t>
            </a:r>
          </a:p>
        </p:txBody>
      </p:sp>
      <p:sp>
        <p:nvSpPr>
          <p:cNvPr id="106" name="105 CuadroTexto"/>
          <p:cNvSpPr txBox="1"/>
          <p:nvPr/>
        </p:nvSpPr>
        <p:spPr>
          <a:xfrm>
            <a:off x="7746592" y="5986358"/>
            <a:ext cx="1361912" cy="646331"/>
          </a:xfrm>
          <a:prstGeom prst="rect">
            <a:avLst/>
          </a:prstGeom>
          <a:noFill/>
        </p:spPr>
        <p:txBody>
          <a:bodyPr wrap="none" rtlCol="0">
            <a:spAutoFit/>
          </a:bodyPr>
          <a:lstStyle/>
          <a:p>
            <a:pPr algn="ctr"/>
            <a:r>
              <a:rPr lang="es-MX" b="1" dirty="0"/>
              <a:t>Cancerosas</a:t>
            </a:r>
          </a:p>
          <a:p>
            <a:pPr algn="ctr"/>
            <a:r>
              <a:rPr lang="es-MX" b="1" dirty="0"/>
              <a:t>no troncales</a:t>
            </a:r>
          </a:p>
        </p:txBody>
      </p:sp>
      <p:sp>
        <p:nvSpPr>
          <p:cNvPr id="101" name="1 Título">
            <a:extLst>
              <a:ext uri="{FF2B5EF4-FFF2-40B4-BE49-F238E27FC236}">
                <a16:creationId xmlns:a16="http://schemas.microsoft.com/office/drawing/2014/main" id="{8CFB650D-6009-9F4D-8719-6B98F442DA33}"/>
              </a:ext>
            </a:extLst>
          </p:cNvPr>
          <p:cNvSpPr txBox="1">
            <a:spLocks/>
          </p:cNvSpPr>
          <p:nvPr/>
        </p:nvSpPr>
        <p:spPr>
          <a:xfrm>
            <a:off x="231093" y="336237"/>
            <a:ext cx="8229600" cy="1143000"/>
          </a:xfrm>
          <a:prstGeom prst="rect">
            <a:avLst/>
          </a:prstGeom>
        </p:spPr>
        <p:txBody>
          <a:bodyPr>
            <a:noAutofit/>
          </a:bodyPr>
          <a:lstStyle/>
          <a:p>
            <a:pPr lvl="0">
              <a:spcBef>
                <a:spcPct val="0"/>
              </a:spcBef>
              <a:defRPr/>
            </a:pPr>
            <a:r>
              <a:rPr lang="en-CA" sz="3200" b="1" dirty="0" err="1">
                <a:solidFill>
                  <a:srgbClr val="0107FF"/>
                </a:solidFill>
              </a:rPr>
              <a:t>Heterogeneidad</a:t>
            </a:r>
            <a:r>
              <a:rPr lang="en-CA" sz="3200" b="1" dirty="0">
                <a:solidFill>
                  <a:srgbClr val="0107FF"/>
                </a:solidFill>
              </a:rPr>
              <a:t> </a:t>
            </a:r>
            <a:r>
              <a:rPr lang="en-CA" sz="3200" b="1" dirty="0" err="1">
                <a:solidFill>
                  <a:srgbClr val="0107FF"/>
                </a:solidFill>
              </a:rPr>
              <a:t>intratumoral</a:t>
            </a:r>
            <a:r>
              <a:rPr lang="en-CA" sz="3200" b="1" dirty="0">
                <a:solidFill>
                  <a:srgbClr val="0107FF"/>
                </a:solidFill>
              </a:rPr>
              <a:t>: </a:t>
            </a:r>
          </a:p>
          <a:p>
            <a:pPr marL="0" marR="0" lvl="0" indent="0" defTabSz="914400" rtl="0" eaLnBrk="1" fontAlgn="auto" latinLnBrk="0" hangingPunct="1">
              <a:lnSpc>
                <a:spcPct val="100000"/>
              </a:lnSpc>
              <a:spcBef>
                <a:spcPct val="0"/>
              </a:spcBef>
              <a:spcAft>
                <a:spcPts val="0"/>
              </a:spcAft>
              <a:buClrTx/>
              <a:buSzTx/>
              <a:buFontTx/>
              <a:buNone/>
              <a:tabLst/>
              <a:defRPr/>
            </a:pPr>
            <a:r>
              <a:rPr lang="en-CA" sz="3200" b="1" dirty="0" err="1">
                <a:solidFill>
                  <a:srgbClr val="0107FF"/>
                </a:solidFill>
              </a:rPr>
              <a:t>células</a:t>
            </a:r>
            <a:r>
              <a:rPr lang="en-CA" sz="3200" b="1" dirty="0">
                <a:solidFill>
                  <a:srgbClr val="0107FF"/>
                </a:solidFill>
              </a:rPr>
              <a:t> </a:t>
            </a:r>
            <a:r>
              <a:rPr lang="en-CA" sz="3200" b="1" dirty="0" err="1">
                <a:solidFill>
                  <a:srgbClr val="0107FF"/>
                </a:solidFill>
              </a:rPr>
              <a:t>troncales</a:t>
            </a:r>
            <a:r>
              <a:rPr lang="en-CA" sz="3200" b="1" dirty="0">
                <a:solidFill>
                  <a:srgbClr val="0107FF"/>
                </a:solidFill>
              </a:rPr>
              <a:t> </a:t>
            </a:r>
            <a:r>
              <a:rPr lang="en-CA" sz="3200" b="1" dirty="0" err="1">
                <a:solidFill>
                  <a:srgbClr val="0107FF"/>
                </a:solidFill>
              </a:rPr>
              <a:t>tumorales</a:t>
            </a:r>
            <a:r>
              <a:rPr lang="en-CA" sz="3200" b="1" dirty="0">
                <a:solidFill>
                  <a:srgbClr val="0107FF"/>
                </a:solidFill>
              </a:rPr>
              <a:t> </a:t>
            </a:r>
            <a:r>
              <a:rPr kumimoji="0" lang="en-CA" sz="3200" b="1" i="0" u="none" strike="noStrike" kern="1200" cap="none" spc="0" normalizeH="0" baseline="0" noProof="0" dirty="0">
                <a:ln>
                  <a:noFill/>
                </a:ln>
                <a:solidFill>
                  <a:srgbClr val="0107FF"/>
                </a:solidFill>
                <a:effectLst/>
                <a:uLnTx/>
                <a:uFillTx/>
              </a:rPr>
              <a:t>(CTT)</a:t>
            </a:r>
          </a:p>
        </p:txBody>
      </p:sp>
      <p:sp>
        <p:nvSpPr>
          <p:cNvPr id="102" name="2 Marcador de contenido">
            <a:extLst>
              <a:ext uri="{FF2B5EF4-FFF2-40B4-BE49-F238E27FC236}">
                <a16:creationId xmlns:a16="http://schemas.microsoft.com/office/drawing/2014/main" id="{5C64A9F8-90D3-E543-9EBC-D9A3495159E2}"/>
              </a:ext>
            </a:extLst>
          </p:cNvPr>
          <p:cNvSpPr txBox="1">
            <a:spLocks/>
          </p:cNvSpPr>
          <p:nvPr/>
        </p:nvSpPr>
        <p:spPr>
          <a:xfrm>
            <a:off x="-531435" y="1844824"/>
            <a:ext cx="8352928" cy="4320480"/>
          </a:xfrm>
          <a:prstGeom prst="rect">
            <a:avLst/>
          </a:prstGeom>
        </p:spPr>
        <p:txBody>
          <a:bodyPr>
            <a:normAutofit/>
          </a:bodyPr>
          <a:lstStyle/>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2400" b="0" i="0" u="none" strike="noStrike" kern="1200" cap="none" spc="0" normalizeH="0" baseline="0" noProof="0" dirty="0">
              <a:ln>
                <a:noFill/>
              </a:ln>
              <a:solidFill>
                <a:schemeClr val="tx1"/>
              </a:solidFill>
              <a:effectLst/>
              <a:uLnTx/>
              <a:uFillTx/>
            </a:endParaRP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1" i="0" u="none" strike="noStrike" kern="1200" cap="none" spc="0" normalizeH="0" baseline="0" noProof="0" dirty="0" err="1">
                <a:ln>
                  <a:noFill/>
                </a:ln>
                <a:solidFill>
                  <a:schemeClr val="tx1"/>
                </a:solidFill>
                <a:effectLst/>
                <a:uLnTx/>
                <a:uFillTx/>
              </a:rPr>
              <a:t>Células</a:t>
            </a:r>
            <a:r>
              <a:rPr kumimoji="0" lang="en-CA" sz="2800" b="1" i="0" u="none" strike="noStrike" kern="1200" cap="none" spc="0" normalizeH="0" baseline="0" noProof="0" dirty="0">
                <a:ln>
                  <a:noFill/>
                </a:ln>
                <a:solidFill>
                  <a:schemeClr val="tx1"/>
                </a:solidFill>
                <a:effectLst/>
                <a:uLnTx/>
                <a:uFillTx/>
              </a:rPr>
              <a:t> </a:t>
            </a:r>
            <a:r>
              <a:rPr kumimoji="0" lang="en-CA" sz="2800" b="1" i="0" u="none" strike="noStrike" kern="1200" cap="none" spc="0" normalizeH="0" baseline="0" noProof="0" dirty="0" err="1">
                <a:ln>
                  <a:noFill/>
                </a:ln>
                <a:solidFill>
                  <a:schemeClr val="tx1"/>
                </a:solidFill>
                <a:effectLst/>
                <a:uLnTx/>
                <a:uFillTx/>
              </a:rPr>
              <a:t>cancerosas</a:t>
            </a:r>
            <a:endParaRPr kumimoji="0" lang="en-CA" sz="2800" b="1" i="0" u="none" strike="noStrike" kern="1200" cap="none" spc="0" normalizeH="0" baseline="0" noProof="0" dirty="0">
              <a:ln>
                <a:noFill/>
              </a:ln>
              <a:solidFill>
                <a:schemeClr val="tx1"/>
              </a:solidFill>
              <a:effectLst/>
              <a:uLnTx/>
              <a:uFillTx/>
            </a:endParaRP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CA" sz="2800" b="1" dirty="0" err="1"/>
              <a:t>Fenotipo</a:t>
            </a:r>
            <a:r>
              <a:rPr lang="en-CA" sz="2800" b="1" dirty="0"/>
              <a:t> </a:t>
            </a:r>
            <a:r>
              <a:rPr lang="en-CA" sz="2800" b="1" dirty="0" err="1"/>
              <a:t>distinto</a:t>
            </a:r>
            <a:endParaRPr lang="en-CA" sz="2800" b="1" dirty="0"/>
          </a:p>
          <a:p>
            <a:pPr marR="0" lvl="2" algn="l" defTabSz="914400" rtl="0" eaLnBrk="1" fontAlgn="auto" latinLnBrk="0" hangingPunct="1">
              <a:lnSpc>
                <a:spcPct val="100000"/>
              </a:lnSpc>
              <a:spcBef>
                <a:spcPct val="20000"/>
              </a:spcBef>
              <a:spcAft>
                <a:spcPts val="0"/>
              </a:spcAft>
              <a:buClrTx/>
              <a:buSzTx/>
              <a:tabLst/>
              <a:defRPr/>
            </a:pPr>
            <a:r>
              <a:rPr lang="en-CA" sz="2800" b="1" noProof="0" dirty="0"/>
              <a:t>(</a:t>
            </a:r>
            <a:r>
              <a:rPr lang="en-CA" sz="2800" b="1" noProof="0" dirty="0" err="1"/>
              <a:t>marcadores</a:t>
            </a:r>
            <a:r>
              <a:rPr lang="en-CA" sz="2800" b="1" noProof="0" dirty="0"/>
              <a:t> </a:t>
            </a:r>
            <a:r>
              <a:rPr lang="en-CA" sz="2800" b="1" noProof="0" dirty="0" err="1"/>
              <a:t>específicos</a:t>
            </a:r>
            <a:r>
              <a:rPr lang="en-CA" sz="2800" b="1" noProof="0" dirty="0"/>
              <a:t>)</a:t>
            </a:r>
            <a:endParaRPr kumimoji="0" lang="en-CA" sz="2800" b="1" i="0" u="none" strike="noStrike" kern="1200" cap="none" spc="0" normalizeH="0" baseline="0" noProof="0" dirty="0">
              <a:ln>
                <a:noFill/>
              </a:ln>
              <a:solidFill>
                <a:schemeClr val="tx1"/>
              </a:solidFill>
              <a:effectLst/>
              <a:uLnTx/>
              <a:uFillTx/>
            </a:endParaRP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1" i="0" u="none" strike="noStrike" kern="1200" cap="none" spc="0" normalizeH="0" baseline="0" noProof="0" dirty="0" err="1">
                <a:ln>
                  <a:noFill/>
                </a:ln>
                <a:solidFill>
                  <a:schemeClr val="tx1"/>
                </a:solidFill>
                <a:effectLst/>
                <a:uLnTx/>
                <a:uFillTx/>
              </a:rPr>
              <a:t>Números</a:t>
            </a:r>
            <a:r>
              <a:rPr kumimoji="0" lang="en-CA" sz="2800" b="1" i="0" u="none" strike="noStrike" kern="1200" cap="none" spc="0" normalizeH="0" baseline="0" noProof="0" dirty="0">
                <a:ln>
                  <a:noFill/>
                </a:ln>
                <a:solidFill>
                  <a:schemeClr val="tx1"/>
                </a:solidFill>
                <a:effectLst/>
                <a:uLnTx/>
                <a:uFillTx/>
              </a:rPr>
              <a:t> </a:t>
            </a:r>
            <a:r>
              <a:rPr kumimoji="0" lang="en-CA" sz="2800" b="1" i="0" u="none" strike="noStrike" kern="1200" cap="none" spc="0" normalizeH="0" baseline="0" noProof="0" dirty="0" err="1">
                <a:ln>
                  <a:noFill/>
                </a:ln>
                <a:solidFill>
                  <a:schemeClr val="tx1"/>
                </a:solidFill>
                <a:effectLst/>
                <a:uLnTx/>
                <a:uFillTx/>
              </a:rPr>
              <a:t>bajos</a:t>
            </a:r>
            <a:r>
              <a:rPr kumimoji="0" lang="en-CA" sz="2800" b="1" i="0" u="none" strike="noStrike" kern="1200" cap="none" spc="0" normalizeH="0" baseline="0" noProof="0" dirty="0">
                <a:ln>
                  <a:noFill/>
                </a:ln>
                <a:solidFill>
                  <a:schemeClr val="tx1"/>
                </a:solidFill>
                <a:effectLst/>
                <a:uLnTx/>
                <a:uFillTx/>
              </a:rPr>
              <a:t> </a:t>
            </a:r>
            <a:r>
              <a:rPr kumimoji="0" lang="en-CA" sz="2800" b="1" i="0" u="none" strike="noStrike" kern="1200" cap="none" spc="0" normalizeH="0" baseline="0" noProof="0" dirty="0" err="1">
                <a:ln>
                  <a:noFill/>
                </a:ln>
                <a:solidFill>
                  <a:schemeClr val="tx1"/>
                </a:solidFill>
                <a:effectLst/>
                <a:uLnTx/>
                <a:uFillTx/>
              </a:rPr>
              <a:t>en</a:t>
            </a:r>
            <a:r>
              <a:rPr kumimoji="0" lang="en-CA" sz="2800" b="1" i="0" u="none" strike="noStrike" kern="1200" cap="none" spc="0" normalizeH="0" baseline="0" noProof="0" dirty="0">
                <a:ln>
                  <a:noFill/>
                </a:ln>
                <a:solidFill>
                  <a:schemeClr val="tx1"/>
                </a:solidFill>
                <a:effectLst/>
                <a:uLnTx/>
                <a:uFillTx/>
              </a:rPr>
              <a:t> </a:t>
            </a:r>
            <a:r>
              <a:rPr kumimoji="0" lang="en-CA" sz="2800" b="1" i="0" u="none" strike="noStrike" kern="1200" cap="none" spc="0" normalizeH="0" baseline="0" noProof="0" dirty="0" err="1">
                <a:ln>
                  <a:noFill/>
                </a:ln>
                <a:solidFill>
                  <a:schemeClr val="tx1"/>
                </a:solidFill>
                <a:effectLst/>
                <a:uLnTx/>
                <a:uFillTx/>
              </a:rPr>
              <a:t>tumores</a:t>
            </a:r>
            <a:endParaRPr kumimoji="0" lang="en-CA" sz="2800" b="1" i="0" u="none" strike="noStrike" kern="1200" cap="none" spc="0" normalizeH="0" baseline="0" noProof="0" dirty="0">
              <a:ln>
                <a:noFill/>
              </a:ln>
              <a:solidFill>
                <a:schemeClr val="tx1"/>
              </a:solidFill>
              <a:effectLst/>
              <a:uLnTx/>
              <a:uFillTx/>
            </a:endParaRP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CA" sz="2800" b="1" dirty="0" err="1">
                <a:solidFill>
                  <a:srgbClr val="FF0000"/>
                </a:solidFill>
              </a:rPr>
              <a:t>Necesitan</a:t>
            </a:r>
            <a:r>
              <a:rPr lang="en-CA" sz="2800" b="1" dirty="0">
                <a:solidFill>
                  <a:srgbClr val="FF0000"/>
                </a:solidFill>
              </a:rPr>
              <a:t> </a:t>
            </a:r>
            <a:r>
              <a:rPr lang="en-CA" sz="2800" b="1" dirty="0" err="1">
                <a:solidFill>
                  <a:srgbClr val="FF0000"/>
                </a:solidFill>
              </a:rPr>
              <a:t>nichos</a:t>
            </a:r>
            <a:r>
              <a:rPr lang="en-CA" sz="2800" b="1" dirty="0">
                <a:solidFill>
                  <a:srgbClr val="FF0000"/>
                </a:solidFill>
              </a:rPr>
              <a:t> </a:t>
            </a:r>
            <a:r>
              <a:rPr lang="en-CA" sz="2800" b="1" dirty="0" err="1">
                <a:solidFill>
                  <a:srgbClr val="FF0000"/>
                </a:solidFill>
              </a:rPr>
              <a:t>específicos</a:t>
            </a:r>
            <a:endParaRPr lang="en-CA" sz="2800" b="1" dirty="0">
              <a:solidFill>
                <a:srgbClr val="FF0000"/>
              </a:solidFill>
            </a:endParaRP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CA" sz="2800" b="1" dirty="0"/>
              <a:t>Auto-</a:t>
            </a:r>
            <a:r>
              <a:rPr lang="en-CA" sz="2800" b="1" dirty="0" err="1"/>
              <a:t>renovación</a:t>
            </a:r>
            <a:endParaRPr lang="en-CA" sz="2800" b="1" dirty="0"/>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CA" sz="2800" b="1" dirty="0" err="1"/>
              <a:t>Tumorigenicas</a:t>
            </a:r>
            <a:r>
              <a:rPr lang="en-CA" sz="2800" b="1" dirty="0"/>
              <a:t> </a:t>
            </a:r>
            <a:r>
              <a:rPr lang="en-CA" sz="2800" b="1" dirty="0" err="1"/>
              <a:t>en</a:t>
            </a:r>
            <a:r>
              <a:rPr lang="en-CA" sz="2800" b="1" dirty="0"/>
              <a:t> </a:t>
            </a:r>
            <a:r>
              <a:rPr lang="en-CA" sz="2800" b="1" dirty="0" err="1"/>
              <a:t>ratones</a:t>
            </a:r>
            <a:r>
              <a:rPr lang="en-CA" sz="2800" b="1" dirty="0"/>
              <a:t> (CIT)</a:t>
            </a:r>
            <a:endParaRPr kumimoji="0" lang="en-CA" sz="2800" b="1" i="0" u="none" strike="noStrike" kern="1200" cap="none" spc="0" normalizeH="0" baseline="0" noProof="0" dirty="0">
              <a:ln>
                <a:noFill/>
              </a:ln>
              <a:effectLst/>
              <a:uLnTx/>
              <a:uFillTx/>
            </a:endParaRPr>
          </a:p>
          <a:p>
            <a:pPr marL="3886200" lvl="8" indent="-228600">
              <a:spcBef>
                <a:spcPct val="20000"/>
              </a:spcBef>
              <a:buFont typeface="Arial" pitchFamily="34" charset="0"/>
              <a:buChar char="•"/>
            </a:pPr>
            <a:endParaRPr kumimoji="0" lang="en-CA" sz="28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70402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1 Título"/>
          <p:cNvSpPr txBox="1">
            <a:spLocks/>
          </p:cNvSpPr>
          <p:nvPr/>
        </p:nvSpPr>
        <p:spPr>
          <a:xfrm>
            <a:off x="827584" y="332656"/>
            <a:ext cx="7416824" cy="1143000"/>
          </a:xfrm>
          <a:prstGeom prst="rect">
            <a:avLst/>
          </a:prstGeom>
        </p:spPr>
        <p:txBody>
          <a:bodyPr>
            <a:noAutofit/>
          </a:bodyPr>
          <a:lstStyle/>
          <a:p>
            <a:pPr lvl="0" algn="ctr">
              <a:spcBef>
                <a:spcPct val="0"/>
              </a:spcBef>
              <a:defRPr/>
            </a:pPr>
            <a:r>
              <a:rPr kumimoji="0" lang="en-CA" sz="3600" b="1" i="0" u="none" strike="noStrike" kern="1200" cap="none" spc="0" normalizeH="0" baseline="0" noProof="0" dirty="0" err="1">
                <a:ln>
                  <a:noFill/>
                </a:ln>
                <a:solidFill>
                  <a:srgbClr val="0107FF"/>
                </a:solidFill>
                <a:effectLst/>
                <a:uLnTx/>
                <a:uFillTx/>
              </a:rPr>
              <a:t>Relevancia</a:t>
            </a:r>
            <a:r>
              <a:rPr lang="en-CA" sz="3600" b="1" noProof="0" dirty="0">
                <a:solidFill>
                  <a:srgbClr val="0107FF"/>
                </a:solidFill>
              </a:rPr>
              <a:t> </a:t>
            </a:r>
            <a:r>
              <a:rPr lang="en-CA" sz="3600" b="1" noProof="0" dirty="0" err="1">
                <a:solidFill>
                  <a:srgbClr val="0107FF"/>
                </a:solidFill>
              </a:rPr>
              <a:t>c</a:t>
            </a:r>
            <a:r>
              <a:rPr kumimoji="0" lang="en-CA" sz="3600" b="1" i="0" u="none" strike="noStrike" kern="1200" cap="none" spc="0" normalizeH="0" baseline="0" noProof="0" dirty="0" err="1">
                <a:ln>
                  <a:noFill/>
                </a:ln>
                <a:solidFill>
                  <a:srgbClr val="0107FF"/>
                </a:solidFill>
                <a:effectLst/>
                <a:uLnTx/>
                <a:uFillTx/>
              </a:rPr>
              <a:t>línica</a:t>
            </a:r>
            <a:r>
              <a:rPr kumimoji="0" lang="en-CA" sz="3600" b="1" i="0" u="none" strike="noStrike" kern="1200" cap="none" spc="0" normalizeH="0" baseline="0" noProof="0" dirty="0">
                <a:ln>
                  <a:noFill/>
                </a:ln>
                <a:solidFill>
                  <a:srgbClr val="0107FF"/>
                </a:solidFill>
                <a:effectLst/>
                <a:uLnTx/>
                <a:uFillTx/>
              </a:rPr>
              <a:t> de las </a:t>
            </a:r>
            <a:r>
              <a:rPr lang="en-CA" sz="3600" b="1" dirty="0">
                <a:solidFill>
                  <a:srgbClr val="0107FF"/>
                </a:solidFill>
              </a:rPr>
              <a:t>CTT</a:t>
            </a:r>
            <a:endParaRPr kumimoji="0" lang="en-CA" sz="3600" b="1" i="0" u="none" strike="noStrike" kern="1200" cap="none" spc="0" normalizeH="0" baseline="0" noProof="0" dirty="0">
              <a:ln>
                <a:noFill/>
              </a:ln>
              <a:solidFill>
                <a:srgbClr val="0107FF"/>
              </a:solidFill>
              <a:effectLst/>
              <a:uLnTx/>
              <a:uFillTx/>
            </a:endParaRPr>
          </a:p>
        </p:txBody>
      </p:sp>
      <p:sp>
        <p:nvSpPr>
          <p:cNvPr id="101" name="TextBox 14"/>
          <p:cNvSpPr txBox="1">
            <a:spLocks noChangeArrowheads="1"/>
          </p:cNvSpPr>
          <p:nvPr/>
        </p:nvSpPr>
        <p:spPr bwMode="auto">
          <a:xfrm>
            <a:off x="6163881" y="6185104"/>
            <a:ext cx="2852063" cy="523220"/>
          </a:xfrm>
          <a:prstGeom prst="rect">
            <a:avLst/>
          </a:prstGeom>
          <a:noFill/>
          <a:ln w="9525">
            <a:noFill/>
            <a:miter lim="800000"/>
            <a:headEnd/>
            <a:tailEnd/>
          </a:ln>
        </p:spPr>
        <p:txBody>
          <a:bodyPr wrap="none">
            <a:spAutoFit/>
          </a:bodyPr>
          <a:lstStyle/>
          <a:p>
            <a:r>
              <a:rPr lang="en-CA" sz="1400" dirty="0"/>
              <a:t>Velasco-Velazquez MA. et al.</a:t>
            </a:r>
          </a:p>
          <a:p>
            <a:r>
              <a:rPr lang="en-CA" sz="1400" dirty="0" err="1"/>
              <a:t>Int</a:t>
            </a:r>
            <a:r>
              <a:rPr lang="en-CA" sz="1400" dirty="0"/>
              <a:t> J </a:t>
            </a:r>
            <a:r>
              <a:rPr lang="en-CA" sz="1400" dirty="0" err="1"/>
              <a:t>Biochem</a:t>
            </a:r>
            <a:r>
              <a:rPr lang="en-CA" sz="1400" dirty="0"/>
              <a:t> Cell </a:t>
            </a:r>
            <a:r>
              <a:rPr lang="en-CA" sz="1400" dirty="0" err="1"/>
              <a:t>Biol</a:t>
            </a:r>
            <a:r>
              <a:rPr lang="en-CA" sz="1400" dirty="0"/>
              <a:t> 2012 44: 573  </a:t>
            </a:r>
          </a:p>
        </p:txBody>
      </p:sp>
      <p:grpSp>
        <p:nvGrpSpPr>
          <p:cNvPr id="8" name="241 Grupo">
            <a:extLst>
              <a:ext uri="{FF2B5EF4-FFF2-40B4-BE49-F238E27FC236}">
                <a16:creationId xmlns:a16="http://schemas.microsoft.com/office/drawing/2014/main" id="{7E37050F-9E71-D547-AE95-AE792D1680D4}"/>
              </a:ext>
            </a:extLst>
          </p:cNvPr>
          <p:cNvGrpSpPr/>
          <p:nvPr/>
        </p:nvGrpSpPr>
        <p:grpSpPr>
          <a:xfrm>
            <a:off x="5204411" y="4070450"/>
            <a:ext cx="2079233" cy="1782198"/>
            <a:chOff x="107506" y="764704"/>
            <a:chExt cx="2772310" cy="2376264"/>
          </a:xfrm>
        </p:grpSpPr>
        <p:grpSp>
          <p:nvGrpSpPr>
            <p:cNvPr id="9" name="72 Grupo">
              <a:extLst>
                <a:ext uri="{FF2B5EF4-FFF2-40B4-BE49-F238E27FC236}">
                  <a16:creationId xmlns:a16="http://schemas.microsoft.com/office/drawing/2014/main" id="{74DA5879-3594-2249-BDCF-EFC439772678}"/>
                </a:ext>
              </a:extLst>
            </p:cNvPr>
            <p:cNvGrpSpPr/>
            <p:nvPr/>
          </p:nvGrpSpPr>
          <p:grpSpPr>
            <a:xfrm>
              <a:off x="107506" y="764704"/>
              <a:ext cx="2772310" cy="2376264"/>
              <a:chOff x="107504" y="764704"/>
              <a:chExt cx="5544616" cy="4752528"/>
            </a:xfrm>
          </p:grpSpPr>
          <p:grpSp>
            <p:nvGrpSpPr>
              <p:cNvPr id="11" name="12 Grupo">
                <a:extLst>
                  <a:ext uri="{FF2B5EF4-FFF2-40B4-BE49-F238E27FC236}">
                    <a16:creationId xmlns:a16="http://schemas.microsoft.com/office/drawing/2014/main" id="{F59FF44C-10B1-714D-BC87-F2076058FD06}"/>
                  </a:ext>
                </a:extLst>
              </p:cNvPr>
              <p:cNvGrpSpPr/>
              <p:nvPr/>
            </p:nvGrpSpPr>
            <p:grpSpPr>
              <a:xfrm>
                <a:off x="3419872" y="2621926"/>
                <a:ext cx="1193797" cy="807074"/>
                <a:chOff x="5148062" y="2276872"/>
                <a:chExt cx="1937982" cy="1310185"/>
              </a:xfrm>
            </p:grpSpPr>
            <p:sp>
              <p:nvSpPr>
                <p:cNvPr id="79" name="5 Forma libre">
                  <a:extLst>
                    <a:ext uri="{FF2B5EF4-FFF2-40B4-BE49-F238E27FC236}">
                      <a16:creationId xmlns:a16="http://schemas.microsoft.com/office/drawing/2014/main" id="{9BBBCFD6-2860-AF4D-A0AA-A8A4FF08432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50">
                  <a:extLst>
                    <a:ext uri="{FF2B5EF4-FFF2-40B4-BE49-F238E27FC236}">
                      <a16:creationId xmlns:a16="http://schemas.microsoft.com/office/drawing/2014/main" id="{BD822A6C-605D-C449-9319-96BC185DD7C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2" name="12 Grupo">
                <a:extLst>
                  <a:ext uri="{FF2B5EF4-FFF2-40B4-BE49-F238E27FC236}">
                    <a16:creationId xmlns:a16="http://schemas.microsoft.com/office/drawing/2014/main" id="{C16D1604-9ACD-7D45-9CC2-FC642F55B4AB}"/>
                  </a:ext>
                </a:extLst>
              </p:cNvPr>
              <p:cNvGrpSpPr/>
              <p:nvPr/>
            </p:nvGrpSpPr>
            <p:grpSpPr>
              <a:xfrm>
                <a:off x="2411760" y="2924944"/>
                <a:ext cx="1193797" cy="807074"/>
                <a:chOff x="5148062" y="2276872"/>
                <a:chExt cx="1937982" cy="1310185"/>
              </a:xfrm>
            </p:grpSpPr>
            <p:sp>
              <p:nvSpPr>
                <p:cNvPr id="77" name="14 Forma libre">
                  <a:extLst>
                    <a:ext uri="{FF2B5EF4-FFF2-40B4-BE49-F238E27FC236}">
                      <a16:creationId xmlns:a16="http://schemas.microsoft.com/office/drawing/2014/main" id="{B5D1EDA1-22C0-B949-A533-92D018579842}"/>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50">
                  <a:extLst>
                    <a:ext uri="{FF2B5EF4-FFF2-40B4-BE49-F238E27FC236}">
                      <a16:creationId xmlns:a16="http://schemas.microsoft.com/office/drawing/2014/main" id="{12DC2B8F-99F6-C64A-BD94-D31892EA3EAF}"/>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3" name="12 Grupo">
                <a:extLst>
                  <a:ext uri="{FF2B5EF4-FFF2-40B4-BE49-F238E27FC236}">
                    <a16:creationId xmlns:a16="http://schemas.microsoft.com/office/drawing/2014/main" id="{7585D6B2-DB5F-8843-84F2-ADB0C77F84A7}"/>
                  </a:ext>
                </a:extLst>
              </p:cNvPr>
              <p:cNvGrpSpPr/>
              <p:nvPr/>
            </p:nvGrpSpPr>
            <p:grpSpPr>
              <a:xfrm>
                <a:off x="3203848" y="1916832"/>
                <a:ext cx="1193797" cy="807074"/>
                <a:chOff x="5148062" y="2276872"/>
                <a:chExt cx="1937982" cy="1310185"/>
              </a:xfrm>
            </p:grpSpPr>
            <p:sp>
              <p:nvSpPr>
                <p:cNvPr id="75" name="8 Forma libre">
                  <a:extLst>
                    <a:ext uri="{FF2B5EF4-FFF2-40B4-BE49-F238E27FC236}">
                      <a16:creationId xmlns:a16="http://schemas.microsoft.com/office/drawing/2014/main" id="{DB049864-8E68-954D-92AF-E4B55D875CE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50">
                  <a:extLst>
                    <a:ext uri="{FF2B5EF4-FFF2-40B4-BE49-F238E27FC236}">
                      <a16:creationId xmlns:a16="http://schemas.microsoft.com/office/drawing/2014/main" id="{E34E095B-6E5A-A74E-ABA4-A0114F8CC74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4" name="12 Grupo">
                <a:extLst>
                  <a:ext uri="{FF2B5EF4-FFF2-40B4-BE49-F238E27FC236}">
                    <a16:creationId xmlns:a16="http://schemas.microsoft.com/office/drawing/2014/main" id="{A7C92E9A-B031-9947-8A95-55D67D79A2C7}"/>
                  </a:ext>
                </a:extLst>
              </p:cNvPr>
              <p:cNvGrpSpPr/>
              <p:nvPr/>
            </p:nvGrpSpPr>
            <p:grpSpPr>
              <a:xfrm>
                <a:off x="1547665" y="3140968"/>
                <a:ext cx="1193797" cy="807074"/>
                <a:chOff x="5148062" y="2276872"/>
                <a:chExt cx="1937982" cy="1310185"/>
              </a:xfrm>
            </p:grpSpPr>
            <p:sp>
              <p:nvSpPr>
                <p:cNvPr id="73" name="11 Forma libre">
                  <a:extLst>
                    <a:ext uri="{FF2B5EF4-FFF2-40B4-BE49-F238E27FC236}">
                      <a16:creationId xmlns:a16="http://schemas.microsoft.com/office/drawing/2014/main" id="{AFB14A97-4D4F-6446-A713-D3CEBBB4E9B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50">
                  <a:extLst>
                    <a:ext uri="{FF2B5EF4-FFF2-40B4-BE49-F238E27FC236}">
                      <a16:creationId xmlns:a16="http://schemas.microsoft.com/office/drawing/2014/main" id="{8B4DBE0A-21FA-324A-A466-2796BEA48D7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5" name="12 Grupo">
                <a:extLst>
                  <a:ext uri="{FF2B5EF4-FFF2-40B4-BE49-F238E27FC236}">
                    <a16:creationId xmlns:a16="http://schemas.microsoft.com/office/drawing/2014/main" id="{64254435-01CC-1442-AE1A-6589373869AD}"/>
                  </a:ext>
                </a:extLst>
              </p:cNvPr>
              <p:cNvGrpSpPr/>
              <p:nvPr/>
            </p:nvGrpSpPr>
            <p:grpSpPr>
              <a:xfrm>
                <a:off x="1691681" y="2492896"/>
                <a:ext cx="1193797" cy="807074"/>
                <a:chOff x="5148062" y="2276872"/>
                <a:chExt cx="1937982" cy="1310185"/>
              </a:xfrm>
            </p:grpSpPr>
            <p:sp>
              <p:nvSpPr>
                <p:cNvPr id="71" name="17 Forma libre">
                  <a:extLst>
                    <a:ext uri="{FF2B5EF4-FFF2-40B4-BE49-F238E27FC236}">
                      <a16:creationId xmlns:a16="http://schemas.microsoft.com/office/drawing/2014/main" id="{BFE9E2B3-6B73-664D-8A1F-1CA8F602F646}"/>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50">
                  <a:extLst>
                    <a:ext uri="{FF2B5EF4-FFF2-40B4-BE49-F238E27FC236}">
                      <a16:creationId xmlns:a16="http://schemas.microsoft.com/office/drawing/2014/main" id="{F17C8C55-005A-4E4B-AAE1-D2264AC85BC5}"/>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6" name="12 Grupo">
                <a:extLst>
                  <a:ext uri="{FF2B5EF4-FFF2-40B4-BE49-F238E27FC236}">
                    <a16:creationId xmlns:a16="http://schemas.microsoft.com/office/drawing/2014/main" id="{29C59023-9E36-C342-8BD2-8B113174CD2F}"/>
                  </a:ext>
                </a:extLst>
              </p:cNvPr>
              <p:cNvGrpSpPr/>
              <p:nvPr/>
            </p:nvGrpSpPr>
            <p:grpSpPr>
              <a:xfrm>
                <a:off x="1691681" y="1916832"/>
                <a:ext cx="1193797" cy="807074"/>
                <a:chOff x="5148062" y="2276872"/>
                <a:chExt cx="1937982" cy="1310185"/>
              </a:xfrm>
            </p:grpSpPr>
            <p:sp>
              <p:nvSpPr>
                <p:cNvPr id="69" name="23 Forma libre">
                  <a:extLst>
                    <a:ext uri="{FF2B5EF4-FFF2-40B4-BE49-F238E27FC236}">
                      <a16:creationId xmlns:a16="http://schemas.microsoft.com/office/drawing/2014/main" id="{143D9C35-8273-6440-A1AF-7B03311D5502}"/>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50">
                  <a:extLst>
                    <a:ext uri="{FF2B5EF4-FFF2-40B4-BE49-F238E27FC236}">
                      <a16:creationId xmlns:a16="http://schemas.microsoft.com/office/drawing/2014/main" id="{2D606B70-8E4E-3948-8BFE-01A20FF10CD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7" name="11 Grupo">
                <a:extLst>
                  <a:ext uri="{FF2B5EF4-FFF2-40B4-BE49-F238E27FC236}">
                    <a16:creationId xmlns:a16="http://schemas.microsoft.com/office/drawing/2014/main" id="{1D16BF26-1C64-1342-9B2B-1FA76C74212C}"/>
                  </a:ext>
                </a:extLst>
              </p:cNvPr>
              <p:cNvGrpSpPr/>
              <p:nvPr/>
            </p:nvGrpSpPr>
            <p:grpSpPr>
              <a:xfrm>
                <a:off x="971599" y="2420888"/>
                <a:ext cx="1193797" cy="807074"/>
                <a:chOff x="2771798" y="2276872"/>
                <a:chExt cx="1937982" cy="1310185"/>
              </a:xfrm>
            </p:grpSpPr>
            <p:sp>
              <p:nvSpPr>
                <p:cNvPr id="67" name="26 Forma libre">
                  <a:extLst>
                    <a:ext uri="{FF2B5EF4-FFF2-40B4-BE49-F238E27FC236}">
                      <a16:creationId xmlns:a16="http://schemas.microsoft.com/office/drawing/2014/main" id="{3076F1E1-AFA8-F749-93D6-AE3AD115D8DE}"/>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50">
                  <a:extLst>
                    <a:ext uri="{FF2B5EF4-FFF2-40B4-BE49-F238E27FC236}">
                      <a16:creationId xmlns:a16="http://schemas.microsoft.com/office/drawing/2014/main" id="{1A22A329-A655-9F40-B072-CA37D9A45FB1}"/>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8" name="251 Grupo">
                <a:extLst>
                  <a:ext uri="{FF2B5EF4-FFF2-40B4-BE49-F238E27FC236}">
                    <a16:creationId xmlns:a16="http://schemas.microsoft.com/office/drawing/2014/main" id="{349EC63A-BB45-8747-B2FB-A053A5084C08}"/>
                  </a:ext>
                </a:extLst>
              </p:cNvPr>
              <p:cNvGrpSpPr/>
              <p:nvPr/>
            </p:nvGrpSpPr>
            <p:grpSpPr>
              <a:xfrm>
                <a:off x="3275856" y="3125982"/>
                <a:ext cx="1193797" cy="807074"/>
                <a:chOff x="2771798" y="2276872"/>
                <a:chExt cx="1937982" cy="1310185"/>
              </a:xfrm>
            </p:grpSpPr>
            <p:sp>
              <p:nvSpPr>
                <p:cNvPr id="65" name="298 Forma libre">
                  <a:extLst>
                    <a:ext uri="{FF2B5EF4-FFF2-40B4-BE49-F238E27FC236}">
                      <a16:creationId xmlns:a16="http://schemas.microsoft.com/office/drawing/2014/main" id="{7A0EAC15-B1D0-1246-B08F-909DB15D7FB5}"/>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50">
                  <a:extLst>
                    <a:ext uri="{FF2B5EF4-FFF2-40B4-BE49-F238E27FC236}">
                      <a16:creationId xmlns:a16="http://schemas.microsoft.com/office/drawing/2014/main" id="{E7AC8425-A6E4-E849-9D62-DDE4A2FC62AF}"/>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 name="252 Grupo">
                <a:extLst>
                  <a:ext uri="{FF2B5EF4-FFF2-40B4-BE49-F238E27FC236}">
                    <a16:creationId xmlns:a16="http://schemas.microsoft.com/office/drawing/2014/main" id="{89A936E6-9800-E641-BE78-B93D583980E2}"/>
                  </a:ext>
                </a:extLst>
              </p:cNvPr>
              <p:cNvGrpSpPr/>
              <p:nvPr/>
            </p:nvGrpSpPr>
            <p:grpSpPr>
              <a:xfrm>
                <a:off x="2411760" y="3558030"/>
                <a:ext cx="1193797" cy="807074"/>
                <a:chOff x="5148062" y="2276872"/>
                <a:chExt cx="1937982" cy="1310185"/>
              </a:xfrm>
            </p:grpSpPr>
            <p:sp>
              <p:nvSpPr>
                <p:cNvPr id="63" name="296 Forma libre">
                  <a:extLst>
                    <a:ext uri="{FF2B5EF4-FFF2-40B4-BE49-F238E27FC236}">
                      <a16:creationId xmlns:a16="http://schemas.microsoft.com/office/drawing/2014/main" id="{328A6FC7-ECE0-3442-85DD-0770147D58C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50">
                  <a:extLst>
                    <a:ext uri="{FF2B5EF4-FFF2-40B4-BE49-F238E27FC236}">
                      <a16:creationId xmlns:a16="http://schemas.microsoft.com/office/drawing/2014/main" id="{972BBCF4-3134-0B48-B7E6-74D22E1A7EFA}"/>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 name="12 Grupo">
                <a:extLst>
                  <a:ext uri="{FF2B5EF4-FFF2-40B4-BE49-F238E27FC236}">
                    <a16:creationId xmlns:a16="http://schemas.microsoft.com/office/drawing/2014/main" id="{E5D05A2F-4757-F743-86A5-DFD87E126B76}"/>
                  </a:ext>
                </a:extLst>
              </p:cNvPr>
              <p:cNvGrpSpPr/>
              <p:nvPr/>
            </p:nvGrpSpPr>
            <p:grpSpPr>
              <a:xfrm>
                <a:off x="1619673" y="3774054"/>
                <a:ext cx="1193797" cy="807074"/>
                <a:chOff x="5148062" y="2276872"/>
                <a:chExt cx="1937982" cy="1310185"/>
              </a:xfrm>
            </p:grpSpPr>
            <p:sp>
              <p:nvSpPr>
                <p:cNvPr id="61" name="294 Forma libre">
                  <a:extLst>
                    <a:ext uri="{FF2B5EF4-FFF2-40B4-BE49-F238E27FC236}">
                      <a16:creationId xmlns:a16="http://schemas.microsoft.com/office/drawing/2014/main" id="{2558112B-151B-864A-96E3-E05D2387F1F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50">
                  <a:extLst>
                    <a:ext uri="{FF2B5EF4-FFF2-40B4-BE49-F238E27FC236}">
                      <a16:creationId xmlns:a16="http://schemas.microsoft.com/office/drawing/2014/main" id="{33DD54B7-B7F5-4E49-AAAF-3C57F6148DFF}"/>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1" name="12 Grupo">
                <a:extLst>
                  <a:ext uri="{FF2B5EF4-FFF2-40B4-BE49-F238E27FC236}">
                    <a16:creationId xmlns:a16="http://schemas.microsoft.com/office/drawing/2014/main" id="{DE1711EA-A8BA-2447-AFB2-9A9080034F2B}"/>
                  </a:ext>
                </a:extLst>
              </p:cNvPr>
              <p:cNvGrpSpPr/>
              <p:nvPr/>
            </p:nvGrpSpPr>
            <p:grpSpPr>
              <a:xfrm>
                <a:off x="713908" y="3077344"/>
                <a:ext cx="1193797" cy="807074"/>
                <a:chOff x="5148062" y="2276872"/>
                <a:chExt cx="1937982" cy="1310185"/>
              </a:xfrm>
            </p:grpSpPr>
            <p:sp>
              <p:nvSpPr>
                <p:cNvPr id="59" name="292 Forma libre">
                  <a:extLst>
                    <a:ext uri="{FF2B5EF4-FFF2-40B4-BE49-F238E27FC236}">
                      <a16:creationId xmlns:a16="http://schemas.microsoft.com/office/drawing/2014/main" id="{14499A1B-D99B-A349-8C9D-0B75E4208A3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0">
                  <a:extLst>
                    <a:ext uri="{FF2B5EF4-FFF2-40B4-BE49-F238E27FC236}">
                      <a16:creationId xmlns:a16="http://schemas.microsoft.com/office/drawing/2014/main" id="{D3B442D4-FAF6-2248-B000-5A844F7650F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2" name="12 Grupo">
                <a:extLst>
                  <a:ext uri="{FF2B5EF4-FFF2-40B4-BE49-F238E27FC236}">
                    <a16:creationId xmlns:a16="http://schemas.microsoft.com/office/drawing/2014/main" id="{703AB81A-CB60-0244-9DAE-54E84E9ABCDB}"/>
                  </a:ext>
                </a:extLst>
              </p:cNvPr>
              <p:cNvGrpSpPr/>
              <p:nvPr/>
            </p:nvGrpSpPr>
            <p:grpSpPr>
              <a:xfrm>
                <a:off x="713908" y="3645024"/>
                <a:ext cx="1193797" cy="807074"/>
                <a:chOff x="5148062" y="2276872"/>
                <a:chExt cx="1937982" cy="1310185"/>
              </a:xfrm>
            </p:grpSpPr>
            <p:sp>
              <p:nvSpPr>
                <p:cNvPr id="57" name="290 Forma libre">
                  <a:extLst>
                    <a:ext uri="{FF2B5EF4-FFF2-40B4-BE49-F238E27FC236}">
                      <a16:creationId xmlns:a16="http://schemas.microsoft.com/office/drawing/2014/main" id="{A6DF2678-61EC-F441-AE28-82AE15ADA895}"/>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0">
                  <a:extLst>
                    <a:ext uri="{FF2B5EF4-FFF2-40B4-BE49-F238E27FC236}">
                      <a16:creationId xmlns:a16="http://schemas.microsoft.com/office/drawing/2014/main" id="{F57B3FE9-2F9F-A246-9FCA-9021DEA3077C}"/>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3" name="12 Grupo">
                <a:extLst>
                  <a:ext uri="{FF2B5EF4-FFF2-40B4-BE49-F238E27FC236}">
                    <a16:creationId xmlns:a16="http://schemas.microsoft.com/office/drawing/2014/main" id="{D10AB0F5-C8E1-CF4A-9137-2883E4B5AE3C}"/>
                  </a:ext>
                </a:extLst>
              </p:cNvPr>
              <p:cNvGrpSpPr/>
              <p:nvPr/>
            </p:nvGrpSpPr>
            <p:grpSpPr>
              <a:xfrm>
                <a:off x="2483768" y="4293096"/>
                <a:ext cx="1193797" cy="807074"/>
                <a:chOff x="5148062" y="2276872"/>
                <a:chExt cx="1937982" cy="1310185"/>
              </a:xfrm>
            </p:grpSpPr>
            <p:sp>
              <p:nvSpPr>
                <p:cNvPr id="55" name="288 Forma libre">
                  <a:extLst>
                    <a:ext uri="{FF2B5EF4-FFF2-40B4-BE49-F238E27FC236}">
                      <a16:creationId xmlns:a16="http://schemas.microsoft.com/office/drawing/2014/main" id="{018D6389-4774-CC4B-93A6-79CD6B11E78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0">
                  <a:extLst>
                    <a:ext uri="{FF2B5EF4-FFF2-40B4-BE49-F238E27FC236}">
                      <a16:creationId xmlns:a16="http://schemas.microsoft.com/office/drawing/2014/main" id="{7DB0E92D-C0E1-8548-BE3F-FDA73189DA2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4" name="12 Grupo">
                <a:extLst>
                  <a:ext uri="{FF2B5EF4-FFF2-40B4-BE49-F238E27FC236}">
                    <a16:creationId xmlns:a16="http://schemas.microsoft.com/office/drawing/2014/main" id="{63FCA6EF-9DDA-6F41-85AE-FFC7A7C49D69}"/>
                  </a:ext>
                </a:extLst>
              </p:cNvPr>
              <p:cNvGrpSpPr/>
              <p:nvPr/>
            </p:nvGrpSpPr>
            <p:grpSpPr>
              <a:xfrm>
                <a:off x="3347864" y="3861048"/>
                <a:ext cx="1193797" cy="807074"/>
                <a:chOff x="5148062" y="2276872"/>
                <a:chExt cx="1937982" cy="1310185"/>
              </a:xfrm>
            </p:grpSpPr>
            <p:sp>
              <p:nvSpPr>
                <p:cNvPr id="53" name="286 Forma libre">
                  <a:extLst>
                    <a:ext uri="{FF2B5EF4-FFF2-40B4-BE49-F238E27FC236}">
                      <a16:creationId xmlns:a16="http://schemas.microsoft.com/office/drawing/2014/main" id="{FAE44FC6-B3F2-BA47-89F0-D9D4C7D516E4}"/>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0">
                  <a:extLst>
                    <a:ext uri="{FF2B5EF4-FFF2-40B4-BE49-F238E27FC236}">
                      <a16:creationId xmlns:a16="http://schemas.microsoft.com/office/drawing/2014/main" id="{9773846F-8AE1-FF40-AFB9-41E4BDED6008}"/>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5" name="12 Grupo">
                <a:extLst>
                  <a:ext uri="{FF2B5EF4-FFF2-40B4-BE49-F238E27FC236}">
                    <a16:creationId xmlns:a16="http://schemas.microsoft.com/office/drawing/2014/main" id="{AF3E3A6D-7F9F-1147-A4E9-17269B23720A}"/>
                  </a:ext>
                </a:extLst>
              </p:cNvPr>
              <p:cNvGrpSpPr/>
              <p:nvPr/>
            </p:nvGrpSpPr>
            <p:grpSpPr>
              <a:xfrm>
                <a:off x="4139951" y="3342006"/>
                <a:ext cx="1193797" cy="807074"/>
                <a:chOff x="5148062" y="2276872"/>
                <a:chExt cx="1937982" cy="1310185"/>
              </a:xfrm>
            </p:grpSpPr>
            <p:sp>
              <p:nvSpPr>
                <p:cNvPr id="51" name="284 Forma libre">
                  <a:extLst>
                    <a:ext uri="{FF2B5EF4-FFF2-40B4-BE49-F238E27FC236}">
                      <a16:creationId xmlns:a16="http://schemas.microsoft.com/office/drawing/2014/main" id="{A9A1046B-014B-5048-A983-85FE58A30DC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0">
                  <a:extLst>
                    <a:ext uri="{FF2B5EF4-FFF2-40B4-BE49-F238E27FC236}">
                      <a16:creationId xmlns:a16="http://schemas.microsoft.com/office/drawing/2014/main" id="{9E78C67C-1C05-C94D-8F53-E9B514D1F9E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6" name="12 Grupo">
                <a:extLst>
                  <a:ext uri="{FF2B5EF4-FFF2-40B4-BE49-F238E27FC236}">
                    <a16:creationId xmlns:a16="http://schemas.microsoft.com/office/drawing/2014/main" id="{649A3A7F-9330-9D42-8F4E-C8E198E3A13E}"/>
                  </a:ext>
                </a:extLst>
              </p:cNvPr>
              <p:cNvGrpSpPr/>
              <p:nvPr/>
            </p:nvGrpSpPr>
            <p:grpSpPr>
              <a:xfrm>
                <a:off x="4458323" y="2693934"/>
                <a:ext cx="1193797" cy="807074"/>
                <a:chOff x="5148062" y="2276872"/>
                <a:chExt cx="1937982" cy="1310185"/>
              </a:xfrm>
            </p:grpSpPr>
            <p:sp>
              <p:nvSpPr>
                <p:cNvPr id="49" name="282 Forma libre">
                  <a:extLst>
                    <a:ext uri="{FF2B5EF4-FFF2-40B4-BE49-F238E27FC236}">
                      <a16:creationId xmlns:a16="http://schemas.microsoft.com/office/drawing/2014/main" id="{1D86BF78-935C-8747-9ADF-86430F4AAC42}"/>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50">
                  <a:extLst>
                    <a:ext uri="{FF2B5EF4-FFF2-40B4-BE49-F238E27FC236}">
                      <a16:creationId xmlns:a16="http://schemas.microsoft.com/office/drawing/2014/main" id="{AA3B8C09-A134-E342-96A5-98C1F6FB5A3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 name="12 Grupo">
                <a:extLst>
                  <a:ext uri="{FF2B5EF4-FFF2-40B4-BE49-F238E27FC236}">
                    <a16:creationId xmlns:a16="http://schemas.microsoft.com/office/drawing/2014/main" id="{9DCEC12B-CFFB-044C-AF38-A1F9088CF395}"/>
                  </a:ext>
                </a:extLst>
              </p:cNvPr>
              <p:cNvGrpSpPr/>
              <p:nvPr/>
            </p:nvGrpSpPr>
            <p:grpSpPr>
              <a:xfrm>
                <a:off x="4139951" y="2117870"/>
                <a:ext cx="1193797" cy="807074"/>
                <a:chOff x="5148062" y="2276872"/>
                <a:chExt cx="1937982" cy="1310185"/>
              </a:xfrm>
            </p:grpSpPr>
            <p:sp>
              <p:nvSpPr>
                <p:cNvPr id="47" name="280 Forma libre">
                  <a:extLst>
                    <a:ext uri="{FF2B5EF4-FFF2-40B4-BE49-F238E27FC236}">
                      <a16:creationId xmlns:a16="http://schemas.microsoft.com/office/drawing/2014/main" id="{31126D1E-CA06-4649-8EDC-6DD8B8E696A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50">
                  <a:extLst>
                    <a:ext uri="{FF2B5EF4-FFF2-40B4-BE49-F238E27FC236}">
                      <a16:creationId xmlns:a16="http://schemas.microsoft.com/office/drawing/2014/main" id="{5C41EA59-0D2F-D04A-BA94-101E6B5A517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8" name="12 Grupo">
                <a:extLst>
                  <a:ext uri="{FF2B5EF4-FFF2-40B4-BE49-F238E27FC236}">
                    <a16:creationId xmlns:a16="http://schemas.microsoft.com/office/drawing/2014/main" id="{02E3C2DD-E2AD-4D44-BA9A-4CF0A8039E04}"/>
                  </a:ext>
                </a:extLst>
              </p:cNvPr>
              <p:cNvGrpSpPr/>
              <p:nvPr/>
            </p:nvGrpSpPr>
            <p:grpSpPr>
              <a:xfrm>
                <a:off x="683568" y="1685822"/>
                <a:ext cx="1193797" cy="807074"/>
                <a:chOff x="5148062" y="2276872"/>
                <a:chExt cx="1937982" cy="1310185"/>
              </a:xfrm>
            </p:grpSpPr>
            <p:sp>
              <p:nvSpPr>
                <p:cNvPr id="45" name="278 Forma libre">
                  <a:extLst>
                    <a:ext uri="{FF2B5EF4-FFF2-40B4-BE49-F238E27FC236}">
                      <a16:creationId xmlns:a16="http://schemas.microsoft.com/office/drawing/2014/main" id="{0B865FAA-EB33-3E4B-8737-FD016D0584C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50">
                  <a:extLst>
                    <a:ext uri="{FF2B5EF4-FFF2-40B4-BE49-F238E27FC236}">
                      <a16:creationId xmlns:a16="http://schemas.microsoft.com/office/drawing/2014/main" id="{6031C987-F7A8-8743-8D13-C5BF0ACAA4A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9" name="12 Grupo">
                <a:extLst>
                  <a:ext uri="{FF2B5EF4-FFF2-40B4-BE49-F238E27FC236}">
                    <a16:creationId xmlns:a16="http://schemas.microsoft.com/office/drawing/2014/main" id="{241094BC-CB8F-1840-8B79-62B38FB87D34}"/>
                  </a:ext>
                </a:extLst>
              </p:cNvPr>
              <p:cNvGrpSpPr/>
              <p:nvPr/>
            </p:nvGrpSpPr>
            <p:grpSpPr>
              <a:xfrm>
                <a:off x="1331639" y="1253774"/>
                <a:ext cx="1193797" cy="807074"/>
                <a:chOff x="5148062" y="2276872"/>
                <a:chExt cx="1937982" cy="1310185"/>
              </a:xfrm>
            </p:grpSpPr>
            <p:sp>
              <p:nvSpPr>
                <p:cNvPr id="43" name="276 Forma libre">
                  <a:extLst>
                    <a:ext uri="{FF2B5EF4-FFF2-40B4-BE49-F238E27FC236}">
                      <a16:creationId xmlns:a16="http://schemas.microsoft.com/office/drawing/2014/main" id="{8906C41D-D435-7D43-9A9D-592B09D84A4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0">
                  <a:extLst>
                    <a:ext uri="{FF2B5EF4-FFF2-40B4-BE49-F238E27FC236}">
                      <a16:creationId xmlns:a16="http://schemas.microsoft.com/office/drawing/2014/main" id="{E470074A-92E3-7A41-8F21-9C110FFBCD8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0" name="12 Grupo">
                <a:extLst>
                  <a:ext uri="{FF2B5EF4-FFF2-40B4-BE49-F238E27FC236}">
                    <a16:creationId xmlns:a16="http://schemas.microsoft.com/office/drawing/2014/main" id="{B3B5B09C-8BFE-D24F-BFF1-A2F3EA7354B5}"/>
                  </a:ext>
                </a:extLst>
              </p:cNvPr>
              <p:cNvGrpSpPr/>
              <p:nvPr/>
            </p:nvGrpSpPr>
            <p:grpSpPr>
              <a:xfrm>
                <a:off x="3203848" y="1253774"/>
                <a:ext cx="1193797" cy="807074"/>
                <a:chOff x="5148062" y="2276872"/>
                <a:chExt cx="1937982" cy="1310185"/>
              </a:xfrm>
            </p:grpSpPr>
            <p:sp>
              <p:nvSpPr>
                <p:cNvPr id="41" name="274 Forma libre">
                  <a:extLst>
                    <a:ext uri="{FF2B5EF4-FFF2-40B4-BE49-F238E27FC236}">
                      <a16:creationId xmlns:a16="http://schemas.microsoft.com/office/drawing/2014/main" id="{94E5CAEE-4849-EA41-A71E-97FCCFF453D9}"/>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50">
                  <a:extLst>
                    <a:ext uri="{FF2B5EF4-FFF2-40B4-BE49-F238E27FC236}">
                      <a16:creationId xmlns:a16="http://schemas.microsoft.com/office/drawing/2014/main" id="{E0701D1D-6631-F04F-8735-20CD31A8CDB6}"/>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1" name="12 Grupo">
                <a:extLst>
                  <a:ext uri="{FF2B5EF4-FFF2-40B4-BE49-F238E27FC236}">
                    <a16:creationId xmlns:a16="http://schemas.microsoft.com/office/drawing/2014/main" id="{58C101DE-B823-7C48-814F-07C627F82C83}"/>
                  </a:ext>
                </a:extLst>
              </p:cNvPr>
              <p:cNvGrpSpPr/>
              <p:nvPr/>
            </p:nvGrpSpPr>
            <p:grpSpPr>
              <a:xfrm>
                <a:off x="2298082" y="965742"/>
                <a:ext cx="1193797" cy="807074"/>
                <a:chOff x="5148062" y="2276872"/>
                <a:chExt cx="1937982" cy="1310185"/>
              </a:xfrm>
            </p:grpSpPr>
            <p:sp>
              <p:nvSpPr>
                <p:cNvPr id="39" name="272 Forma libre">
                  <a:extLst>
                    <a:ext uri="{FF2B5EF4-FFF2-40B4-BE49-F238E27FC236}">
                      <a16:creationId xmlns:a16="http://schemas.microsoft.com/office/drawing/2014/main" id="{AD8E76F4-B102-BF4D-BFBD-707D66A2A6D4}"/>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50">
                  <a:extLst>
                    <a:ext uri="{FF2B5EF4-FFF2-40B4-BE49-F238E27FC236}">
                      <a16:creationId xmlns:a16="http://schemas.microsoft.com/office/drawing/2014/main" id="{62A096AA-931C-AE46-A22D-A6D624C1B81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2" name="12 Grupo">
                <a:extLst>
                  <a:ext uri="{FF2B5EF4-FFF2-40B4-BE49-F238E27FC236}">
                    <a16:creationId xmlns:a16="http://schemas.microsoft.com/office/drawing/2014/main" id="{952FA87B-1D11-9B47-B32C-BE6EE64AE561}"/>
                  </a:ext>
                </a:extLst>
              </p:cNvPr>
              <p:cNvGrpSpPr/>
              <p:nvPr/>
            </p:nvGrpSpPr>
            <p:grpSpPr>
              <a:xfrm>
                <a:off x="2267744" y="1628800"/>
                <a:ext cx="1193797" cy="807074"/>
                <a:chOff x="5148062" y="2276872"/>
                <a:chExt cx="1937982" cy="1310185"/>
              </a:xfrm>
            </p:grpSpPr>
            <p:sp>
              <p:nvSpPr>
                <p:cNvPr id="37" name="20 Forma libre">
                  <a:extLst>
                    <a:ext uri="{FF2B5EF4-FFF2-40B4-BE49-F238E27FC236}">
                      <a16:creationId xmlns:a16="http://schemas.microsoft.com/office/drawing/2014/main" id="{7B13E3E1-C06E-FE4D-8355-D5C7F23B543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50">
                  <a:extLst>
                    <a:ext uri="{FF2B5EF4-FFF2-40B4-BE49-F238E27FC236}">
                      <a16:creationId xmlns:a16="http://schemas.microsoft.com/office/drawing/2014/main" id="{B668F37B-8509-0B4D-850C-D602B6969606}"/>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3" name="11 Grupo">
                <a:extLst>
                  <a:ext uri="{FF2B5EF4-FFF2-40B4-BE49-F238E27FC236}">
                    <a16:creationId xmlns:a16="http://schemas.microsoft.com/office/drawing/2014/main" id="{EF89BB85-4554-E54C-8CB6-44295E9A108D}"/>
                  </a:ext>
                </a:extLst>
              </p:cNvPr>
              <p:cNvGrpSpPr/>
              <p:nvPr/>
            </p:nvGrpSpPr>
            <p:grpSpPr>
              <a:xfrm>
                <a:off x="2555774" y="2348880"/>
                <a:ext cx="1193797" cy="807074"/>
                <a:chOff x="2771798" y="2276872"/>
                <a:chExt cx="1937982" cy="1310185"/>
              </a:xfrm>
            </p:grpSpPr>
            <p:sp>
              <p:nvSpPr>
                <p:cNvPr id="35" name="2 Forma libre">
                  <a:extLst>
                    <a:ext uri="{FF2B5EF4-FFF2-40B4-BE49-F238E27FC236}">
                      <a16:creationId xmlns:a16="http://schemas.microsoft.com/office/drawing/2014/main" id="{3C23F9E1-8DB8-BF4F-8113-FF3B22EA6030}"/>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50">
                  <a:extLst>
                    <a:ext uri="{FF2B5EF4-FFF2-40B4-BE49-F238E27FC236}">
                      <a16:creationId xmlns:a16="http://schemas.microsoft.com/office/drawing/2014/main" id="{2B073267-BBF2-9440-8942-D2B4C3AC097A}"/>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34" name="267 Anillo">
                <a:extLst>
                  <a:ext uri="{FF2B5EF4-FFF2-40B4-BE49-F238E27FC236}">
                    <a16:creationId xmlns:a16="http://schemas.microsoft.com/office/drawing/2014/main" id="{66B7367D-746E-F849-9FAF-6503803E10BF}"/>
                  </a:ext>
                </a:extLst>
              </p:cNvPr>
              <p:cNvSpPr/>
              <p:nvPr/>
            </p:nvSpPr>
            <p:spPr>
              <a:xfrm>
                <a:off x="107504" y="764704"/>
                <a:ext cx="5544616" cy="4752528"/>
              </a:xfrm>
              <a:prstGeom prst="donut">
                <a:avLst>
                  <a:gd name="adj" fmla="val 198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243 Elipse">
              <a:extLst>
                <a:ext uri="{FF2B5EF4-FFF2-40B4-BE49-F238E27FC236}">
                  <a16:creationId xmlns:a16="http://schemas.microsoft.com/office/drawing/2014/main" id="{A3DF4B08-D369-CF4E-ADC1-BC24667CAE8E}"/>
                </a:ext>
              </a:extLst>
            </p:cNvPr>
            <p:cNvSpPr/>
            <p:nvPr/>
          </p:nvSpPr>
          <p:spPr>
            <a:xfrm>
              <a:off x="575760" y="1232912"/>
              <a:ext cx="1836000" cy="144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240 Grupo">
            <a:extLst>
              <a:ext uri="{FF2B5EF4-FFF2-40B4-BE49-F238E27FC236}">
                <a16:creationId xmlns:a16="http://schemas.microsoft.com/office/drawing/2014/main" id="{76B661F3-3AD7-D546-AA0E-224FD4E16A72}"/>
              </a:ext>
            </a:extLst>
          </p:cNvPr>
          <p:cNvGrpSpPr/>
          <p:nvPr/>
        </p:nvGrpSpPr>
        <p:grpSpPr>
          <a:xfrm>
            <a:off x="1590513" y="1694186"/>
            <a:ext cx="2079231" cy="1782198"/>
            <a:chOff x="107504" y="764704"/>
            <a:chExt cx="2772308" cy="2376264"/>
          </a:xfrm>
        </p:grpSpPr>
        <p:grpSp>
          <p:nvGrpSpPr>
            <p:cNvPr id="82" name="72 Grupo">
              <a:extLst>
                <a:ext uri="{FF2B5EF4-FFF2-40B4-BE49-F238E27FC236}">
                  <a16:creationId xmlns:a16="http://schemas.microsoft.com/office/drawing/2014/main" id="{AB2D7CA5-B123-6F42-84FF-B80B11153D58}"/>
                </a:ext>
              </a:extLst>
            </p:cNvPr>
            <p:cNvGrpSpPr/>
            <p:nvPr/>
          </p:nvGrpSpPr>
          <p:grpSpPr>
            <a:xfrm>
              <a:off x="107504" y="764704"/>
              <a:ext cx="2772308" cy="2376264"/>
              <a:chOff x="107504" y="764704"/>
              <a:chExt cx="5544616" cy="4752528"/>
            </a:xfrm>
          </p:grpSpPr>
          <p:grpSp>
            <p:nvGrpSpPr>
              <p:cNvPr id="84" name="12 Grupo">
                <a:extLst>
                  <a:ext uri="{FF2B5EF4-FFF2-40B4-BE49-F238E27FC236}">
                    <a16:creationId xmlns:a16="http://schemas.microsoft.com/office/drawing/2014/main" id="{0AC7923B-0465-3F4A-82F3-857ADCC8B208}"/>
                  </a:ext>
                </a:extLst>
              </p:cNvPr>
              <p:cNvGrpSpPr/>
              <p:nvPr/>
            </p:nvGrpSpPr>
            <p:grpSpPr>
              <a:xfrm>
                <a:off x="3419872" y="2621926"/>
                <a:ext cx="1193797" cy="807074"/>
                <a:chOff x="5148062" y="2276872"/>
                <a:chExt cx="1937982" cy="1310185"/>
              </a:xfrm>
            </p:grpSpPr>
            <p:sp>
              <p:nvSpPr>
                <p:cNvPr id="154" name="5 Forma libre">
                  <a:extLst>
                    <a:ext uri="{FF2B5EF4-FFF2-40B4-BE49-F238E27FC236}">
                      <a16:creationId xmlns:a16="http://schemas.microsoft.com/office/drawing/2014/main" id="{3ED0F63D-1135-0744-9207-F1C87D462502}"/>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50">
                  <a:extLst>
                    <a:ext uri="{FF2B5EF4-FFF2-40B4-BE49-F238E27FC236}">
                      <a16:creationId xmlns:a16="http://schemas.microsoft.com/office/drawing/2014/main" id="{4456A1C1-90E5-EF49-8C07-CB9A67E12BC3}"/>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85" name="12 Grupo">
                <a:extLst>
                  <a:ext uri="{FF2B5EF4-FFF2-40B4-BE49-F238E27FC236}">
                    <a16:creationId xmlns:a16="http://schemas.microsoft.com/office/drawing/2014/main" id="{09509138-7F40-1C49-864D-704DA57F1230}"/>
                  </a:ext>
                </a:extLst>
              </p:cNvPr>
              <p:cNvGrpSpPr/>
              <p:nvPr/>
            </p:nvGrpSpPr>
            <p:grpSpPr>
              <a:xfrm>
                <a:off x="2411760" y="2924944"/>
                <a:ext cx="1193797" cy="807074"/>
                <a:chOff x="5148062" y="2276872"/>
                <a:chExt cx="1937982" cy="1310185"/>
              </a:xfrm>
            </p:grpSpPr>
            <p:sp>
              <p:nvSpPr>
                <p:cNvPr id="152" name="14 Forma libre">
                  <a:extLst>
                    <a:ext uri="{FF2B5EF4-FFF2-40B4-BE49-F238E27FC236}">
                      <a16:creationId xmlns:a16="http://schemas.microsoft.com/office/drawing/2014/main" id="{111D4C5A-AEDB-8341-9C27-857102C8F44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50">
                  <a:extLst>
                    <a:ext uri="{FF2B5EF4-FFF2-40B4-BE49-F238E27FC236}">
                      <a16:creationId xmlns:a16="http://schemas.microsoft.com/office/drawing/2014/main" id="{49372176-C3D9-FA4B-A340-23EA468D775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86" name="12 Grupo">
                <a:extLst>
                  <a:ext uri="{FF2B5EF4-FFF2-40B4-BE49-F238E27FC236}">
                    <a16:creationId xmlns:a16="http://schemas.microsoft.com/office/drawing/2014/main" id="{B607F7DD-7EC4-E24C-9242-41126688DB08}"/>
                  </a:ext>
                </a:extLst>
              </p:cNvPr>
              <p:cNvGrpSpPr/>
              <p:nvPr/>
            </p:nvGrpSpPr>
            <p:grpSpPr>
              <a:xfrm>
                <a:off x="3203848" y="1916832"/>
                <a:ext cx="1193797" cy="807074"/>
                <a:chOff x="5148062" y="2276872"/>
                <a:chExt cx="1937982" cy="1310185"/>
              </a:xfrm>
            </p:grpSpPr>
            <p:sp>
              <p:nvSpPr>
                <p:cNvPr id="150" name="8 Forma libre">
                  <a:extLst>
                    <a:ext uri="{FF2B5EF4-FFF2-40B4-BE49-F238E27FC236}">
                      <a16:creationId xmlns:a16="http://schemas.microsoft.com/office/drawing/2014/main" id="{CD9C4FE5-F5D9-FF44-8705-C22B6B1C4BA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50">
                  <a:extLst>
                    <a:ext uri="{FF2B5EF4-FFF2-40B4-BE49-F238E27FC236}">
                      <a16:creationId xmlns:a16="http://schemas.microsoft.com/office/drawing/2014/main" id="{3841E711-63CC-5747-B08E-CEDF8F31168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87" name="12 Grupo">
                <a:extLst>
                  <a:ext uri="{FF2B5EF4-FFF2-40B4-BE49-F238E27FC236}">
                    <a16:creationId xmlns:a16="http://schemas.microsoft.com/office/drawing/2014/main" id="{BA6BD18E-7704-3942-9BD5-FCEAE16000EB}"/>
                  </a:ext>
                </a:extLst>
              </p:cNvPr>
              <p:cNvGrpSpPr/>
              <p:nvPr/>
            </p:nvGrpSpPr>
            <p:grpSpPr>
              <a:xfrm>
                <a:off x="1547664" y="3140968"/>
                <a:ext cx="1193797" cy="807074"/>
                <a:chOff x="5148062" y="2276872"/>
                <a:chExt cx="1937982" cy="1310185"/>
              </a:xfrm>
            </p:grpSpPr>
            <p:sp>
              <p:nvSpPr>
                <p:cNvPr id="148" name="11 Forma libre">
                  <a:extLst>
                    <a:ext uri="{FF2B5EF4-FFF2-40B4-BE49-F238E27FC236}">
                      <a16:creationId xmlns:a16="http://schemas.microsoft.com/office/drawing/2014/main" id="{C0FB9856-6C33-E247-9F41-FF7C3BB13EB6}"/>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50">
                  <a:extLst>
                    <a:ext uri="{FF2B5EF4-FFF2-40B4-BE49-F238E27FC236}">
                      <a16:creationId xmlns:a16="http://schemas.microsoft.com/office/drawing/2014/main" id="{DF9721C5-3B1C-EF4A-A4E1-B0BB8B72298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88" name="12 Grupo">
                <a:extLst>
                  <a:ext uri="{FF2B5EF4-FFF2-40B4-BE49-F238E27FC236}">
                    <a16:creationId xmlns:a16="http://schemas.microsoft.com/office/drawing/2014/main" id="{BED16DD5-5A25-1B4E-B0AB-CE2BB2C3B51C}"/>
                  </a:ext>
                </a:extLst>
              </p:cNvPr>
              <p:cNvGrpSpPr/>
              <p:nvPr/>
            </p:nvGrpSpPr>
            <p:grpSpPr>
              <a:xfrm>
                <a:off x="1691680" y="2492896"/>
                <a:ext cx="1193797" cy="807074"/>
                <a:chOff x="5148062" y="2276872"/>
                <a:chExt cx="1937982" cy="1310185"/>
              </a:xfrm>
            </p:grpSpPr>
            <p:sp>
              <p:nvSpPr>
                <p:cNvPr id="146" name="17 Forma libre">
                  <a:extLst>
                    <a:ext uri="{FF2B5EF4-FFF2-40B4-BE49-F238E27FC236}">
                      <a16:creationId xmlns:a16="http://schemas.microsoft.com/office/drawing/2014/main" id="{C5834D15-3B05-8E4E-A8ED-4CC7684BE0E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50">
                  <a:extLst>
                    <a:ext uri="{FF2B5EF4-FFF2-40B4-BE49-F238E27FC236}">
                      <a16:creationId xmlns:a16="http://schemas.microsoft.com/office/drawing/2014/main" id="{0B5F9DB7-3109-0B4E-8FC3-B139C4128A6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89" name="12 Grupo">
                <a:extLst>
                  <a:ext uri="{FF2B5EF4-FFF2-40B4-BE49-F238E27FC236}">
                    <a16:creationId xmlns:a16="http://schemas.microsoft.com/office/drawing/2014/main" id="{E852E728-5DE3-3846-813B-B7356A0E0F0F}"/>
                  </a:ext>
                </a:extLst>
              </p:cNvPr>
              <p:cNvGrpSpPr/>
              <p:nvPr/>
            </p:nvGrpSpPr>
            <p:grpSpPr>
              <a:xfrm>
                <a:off x="1691680" y="1916832"/>
                <a:ext cx="1193797" cy="807074"/>
                <a:chOff x="5148062" y="2276872"/>
                <a:chExt cx="1937982" cy="1310185"/>
              </a:xfrm>
            </p:grpSpPr>
            <p:sp>
              <p:nvSpPr>
                <p:cNvPr id="144" name="23 Forma libre">
                  <a:extLst>
                    <a:ext uri="{FF2B5EF4-FFF2-40B4-BE49-F238E27FC236}">
                      <a16:creationId xmlns:a16="http://schemas.microsoft.com/office/drawing/2014/main" id="{13375E75-479E-D545-8A12-D194E3B39B2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50">
                  <a:extLst>
                    <a:ext uri="{FF2B5EF4-FFF2-40B4-BE49-F238E27FC236}">
                      <a16:creationId xmlns:a16="http://schemas.microsoft.com/office/drawing/2014/main" id="{CB29035A-35F5-3F43-A645-0E331EBE939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0" name="11 Grupo">
                <a:extLst>
                  <a:ext uri="{FF2B5EF4-FFF2-40B4-BE49-F238E27FC236}">
                    <a16:creationId xmlns:a16="http://schemas.microsoft.com/office/drawing/2014/main" id="{5E34C50E-4657-5D48-9A83-A9ED084EC3B2}"/>
                  </a:ext>
                </a:extLst>
              </p:cNvPr>
              <p:cNvGrpSpPr/>
              <p:nvPr/>
            </p:nvGrpSpPr>
            <p:grpSpPr>
              <a:xfrm>
                <a:off x="971600" y="2420888"/>
                <a:ext cx="1193797" cy="807074"/>
                <a:chOff x="2771798" y="2276872"/>
                <a:chExt cx="1937982" cy="1310185"/>
              </a:xfrm>
            </p:grpSpPr>
            <p:sp>
              <p:nvSpPr>
                <p:cNvPr id="142" name="26 Forma libre">
                  <a:extLst>
                    <a:ext uri="{FF2B5EF4-FFF2-40B4-BE49-F238E27FC236}">
                      <a16:creationId xmlns:a16="http://schemas.microsoft.com/office/drawing/2014/main" id="{C6D17546-C6CB-2547-85DA-9EB2E8EB56AA}"/>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50">
                  <a:extLst>
                    <a:ext uri="{FF2B5EF4-FFF2-40B4-BE49-F238E27FC236}">
                      <a16:creationId xmlns:a16="http://schemas.microsoft.com/office/drawing/2014/main" id="{2C5AC47D-CB31-5F4B-A5AE-E400231A2075}"/>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1" name="11 Grupo">
                <a:extLst>
                  <a:ext uri="{FF2B5EF4-FFF2-40B4-BE49-F238E27FC236}">
                    <a16:creationId xmlns:a16="http://schemas.microsoft.com/office/drawing/2014/main" id="{3D81ADB6-5984-1148-9B0D-3B94748A6F31}"/>
                  </a:ext>
                </a:extLst>
              </p:cNvPr>
              <p:cNvGrpSpPr/>
              <p:nvPr/>
            </p:nvGrpSpPr>
            <p:grpSpPr>
              <a:xfrm>
                <a:off x="3275856" y="3125982"/>
                <a:ext cx="1193797" cy="807074"/>
                <a:chOff x="2771798" y="2276872"/>
                <a:chExt cx="1937982" cy="1310185"/>
              </a:xfrm>
            </p:grpSpPr>
            <p:sp>
              <p:nvSpPr>
                <p:cNvPr id="140" name="29 Forma libre">
                  <a:extLst>
                    <a:ext uri="{FF2B5EF4-FFF2-40B4-BE49-F238E27FC236}">
                      <a16:creationId xmlns:a16="http://schemas.microsoft.com/office/drawing/2014/main" id="{92D74EDF-DC88-F242-BD39-D514520990B2}"/>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50">
                  <a:extLst>
                    <a:ext uri="{FF2B5EF4-FFF2-40B4-BE49-F238E27FC236}">
                      <a16:creationId xmlns:a16="http://schemas.microsoft.com/office/drawing/2014/main" id="{65A2C7AB-B0EB-934D-B6D3-B1C3F8A1BEB6}"/>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2" name="12 Grupo">
                <a:extLst>
                  <a:ext uri="{FF2B5EF4-FFF2-40B4-BE49-F238E27FC236}">
                    <a16:creationId xmlns:a16="http://schemas.microsoft.com/office/drawing/2014/main" id="{69A3C224-7D7C-EA4F-A285-B6CABE07D70C}"/>
                  </a:ext>
                </a:extLst>
              </p:cNvPr>
              <p:cNvGrpSpPr/>
              <p:nvPr/>
            </p:nvGrpSpPr>
            <p:grpSpPr>
              <a:xfrm>
                <a:off x="2411760" y="3558030"/>
                <a:ext cx="1193797" cy="807074"/>
                <a:chOff x="5148062" y="2276872"/>
                <a:chExt cx="1937982" cy="1310185"/>
              </a:xfrm>
            </p:grpSpPr>
            <p:sp>
              <p:nvSpPr>
                <p:cNvPr id="138" name="33 Forma libre">
                  <a:extLst>
                    <a:ext uri="{FF2B5EF4-FFF2-40B4-BE49-F238E27FC236}">
                      <a16:creationId xmlns:a16="http://schemas.microsoft.com/office/drawing/2014/main" id="{D723CD8D-4C1A-974A-AD80-3510FF33DCE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50">
                  <a:extLst>
                    <a:ext uri="{FF2B5EF4-FFF2-40B4-BE49-F238E27FC236}">
                      <a16:creationId xmlns:a16="http://schemas.microsoft.com/office/drawing/2014/main" id="{0898F034-F0C6-4746-BD17-38C719C7741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3" name="12 Grupo">
                <a:extLst>
                  <a:ext uri="{FF2B5EF4-FFF2-40B4-BE49-F238E27FC236}">
                    <a16:creationId xmlns:a16="http://schemas.microsoft.com/office/drawing/2014/main" id="{D075337E-D8EA-2543-893B-D34BD051F812}"/>
                  </a:ext>
                </a:extLst>
              </p:cNvPr>
              <p:cNvGrpSpPr/>
              <p:nvPr/>
            </p:nvGrpSpPr>
            <p:grpSpPr>
              <a:xfrm>
                <a:off x="1619672" y="3774054"/>
                <a:ext cx="1193797" cy="807074"/>
                <a:chOff x="5148062" y="2276872"/>
                <a:chExt cx="1937982" cy="1310185"/>
              </a:xfrm>
            </p:grpSpPr>
            <p:sp>
              <p:nvSpPr>
                <p:cNvPr id="136" name="36 Forma libre">
                  <a:extLst>
                    <a:ext uri="{FF2B5EF4-FFF2-40B4-BE49-F238E27FC236}">
                      <a16:creationId xmlns:a16="http://schemas.microsoft.com/office/drawing/2014/main" id="{76E30874-C959-6441-AB8A-7DD3AAF9319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50">
                  <a:extLst>
                    <a:ext uri="{FF2B5EF4-FFF2-40B4-BE49-F238E27FC236}">
                      <a16:creationId xmlns:a16="http://schemas.microsoft.com/office/drawing/2014/main" id="{E66DA5D9-BEC6-674C-A760-B2C25C29863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4" name="12 Grupo">
                <a:extLst>
                  <a:ext uri="{FF2B5EF4-FFF2-40B4-BE49-F238E27FC236}">
                    <a16:creationId xmlns:a16="http://schemas.microsoft.com/office/drawing/2014/main" id="{54A346D4-CA06-064B-97FB-B636AA59406A}"/>
                  </a:ext>
                </a:extLst>
              </p:cNvPr>
              <p:cNvGrpSpPr/>
              <p:nvPr/>
            </p:nvGrpSpPr>
            <p:grpSpPr>
              <a:xfrm>
                <a:off x="713907" y="3077344"/>
                <a:ext cx="1193797" cy="807074"/>
                <a:chOff x="5148062" y="2276872"/>
                <a:chExt cx="1937982" cy="1310185"/>
              </a:xfrm>
            </p:grpSpPr>
            <p:sp>
              <p:nvSpPr>
                <p:cNvPr id="134" name="39 Forma libre">
                  <a:extLst>
                    <a:ext uri="{FF2B5EF4-FFF2-40B4-BE49-F238E27FC236}">
                      <a16:creationId xmlns:a16="http://schemas.microsoft.com/office/drawing/2014/main" id="{B3538CC3-5E70-1442-A129-7CF81D3BE59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50">
                  <a:extLst>
                    <a:ext uri="{FF2B5EF4-FFF2-40B4-BE49-F238E27FC236}">
                      <a16:creationId xmlns:a16="http://schemas.microsoft.com/office/drawing/2014/main" id="{F577ED37-3862-6D44-A867-044ABBD016D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5" name="12 Grupo">
                <a:extLst>
                  <a:ext uri="{FF2B5EF4-FFF2-40B4-BE49-F238E27FC236}">
                    <a16:creationId xmlns:a16="http://schemas.microsoft.com/office/drawing/2014/main" id="{597F5439-913E-6F44-AC88-4BD530129AFA}"/>
                  </a:ext>
                </a:extLst>
              </p:cNvPr>
              <p:cNvGrpSpPr/>
              <p:nvPr/>
            </p:nvGrpSpPr>
            <p:grpSpPr>
              <a:xfrm>
                <a:off x="713907" y="3645024"/>
                <a:ext cx="1193797" cy="807074"/>
                <a:chOff x="5148062" y="2276872"/>
                <a:chExt cx="1937982" cy="1310185"/>
              </a:xfrm>
            </p:grpSpPr>
            <p:sp>
              <p:nvSpPr>
                <p:cNvPr id="132" name="42 Forma libre">
                  <a:extLst>
                    <a:ext uri="{FF2B5EF4-FFF2-40B4-BE49-F238E27FC236}">
                      <a16:creationId xmlns:a16="http://schemas.microsoft.com/office/drawing/2014/main" id="{59CF194B-9CD5-E94F-970F-0FC14BEC859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50">
                  <a:extLst>
                    <a:ext uri="{FF2B5EF4-FFF2-40B4-BE49-F238E27FC236}">
                      <a16:creationId xmlns:a16="http://schemas.microsoft.com/office/drawing/2014/main" id="{C8FF07CA-8FDC-D04D-9E25-440E266A9A3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6" name="12 Grupo">
                <a:extLst>
                  <a:ext uri="{FF2B5EF4-FFF2-40B4-BE49-F238E27FC236}">
                    <a16:creationId xmlns:a16="http://schemas.microsoft.com/office/drawing/2014/main" id="{E25F62FE-5283-6547-BAFD-DAB8F5DA2229}"/>
                  </a:ext>
                </a:extLst>
              </p:cNvPr>
              <p:cNvGrpSpPr/>
              <p:nvPr/>
            </p:nvGrpSpPr>
            <p:grpSpPr>
              <a:xfrm>
                <a:off x="2483768" y="4293096"/>
                <a:ext cx="1193797" cy="807074"/>
                <a:chOff x="5148062" y="2276872"/>
                <a:chExt cx="1937982" cy="1310185"/>
              </a:xfrm>
            </p:grpSpPr>
            <p:sp>
              <p:nvSpPr>
                <p:cNvPr id="130" name="45 Forma libre">
                  <a:extLst>
                    <a:ext uri="{FF2B5EF4-FFF2-40B4-BE49-F238E27FC236}">
                      <a16:creationId xmlns:a16="http://schemas.microsoft.com/office/drawing/2014/main" id="{C836608E-CFF4-6E4D-8EAF-827D8628AE54}"/>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50">
                  <a:extLst>
                    <a:ext uri="{FF2B5EF4-FFF2-40B4-BE49-F238E27FC236}">
                      <a16:creationId xmlns:a16="http://schemas.microsoft.com/office/drawing/2014/main" id="{25E7C4E7-60A6-4449-9ABD-B107AA4D222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7" name="12 Grupo">
                <a:extLst>
                  <a:ext uri="{FF2B5EF4-FFF2-40B4-BE49-F238E27FC236}">
                    <a16:creationId xmlns:a16="http://schemas.microsoft.com/office/drawing/2014/main" id="{77F7D9E4-09D4-9844-BE09-5C20A312706B}"/>
                  </a:ext>
                </a:extLst>
              </p:cNvPr>
              <p:cNvGrpSpPr/>
              <p:nvPr/>
            </p:nvGrpSpPr>
            <p:grpSpPr>
              <a:xfrm>
                <a:off x="3347864" y="3861048"/>
                <a:ext cx="1193797" cy="807074"/>
                <a:chOff x="5148062" y="2276872"/>
                <a:chExt cx="1937982" cy="1310185"/>
              </a:xfrm>
            </p:grpSpPr>
            <p:sp>
              <p:nvSpPr>
                <p:cNvPr id="128" name="48 Forma libre">
                  <a:extLst>
                    <a:ext uri="{FF2B5EF4-FFF2-40B4-BE49-F238E27FC236}">
                      <a16:creationId xmlns:a16="http://schemas.microsoft.com/office/drawing/2014/main" id="{3808AD26-B905-E840-812D-874860BF84C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50">
                  <a:extLst>
                    <a:ext uri="{FF2B5EF4-FFF2-40B4-BE49-F238E27FC236}">
                      <a16:creationId xmlns:a16="http://schemas.microsoft.com/office/drawing/2014/main" id="{1F4F038D-195C-7946-8277-F5052E12069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8" name="12 Grupo">
                <a:extLst>
                  <a:ext uri="{FF2B5EF4-FFF2-40B4-BE49-F238E27FC236}">
                    <a16:creationId xmlns:a16="http://schemas.microsoft.com/office/drawing/2014/main" id="{A5123C05-6D01-CD47-AD90-BCF27D30A4BB}"/>
                  </a:ext>
                </a:extLst>
              </p:cNvPr>
              <p:cNvGrpSpPr/>
              <p:nvPr/>
            </p:nvGrpSpPr>
            <p:grpSpPr>
              <a:xfrm>
                <a:off x="4139952" y="3342006"/>
                <a:ext cx="1193797" cy="807074"/>
                <a:chOff x="5148062" y="2276872"/>
                <a:chExt cx="1937982" cy="1310185"/>
              </a:xfrm>
            </p:grpSpPr>
            <p:sp>
              <p:nvSpPr>
                <p:cNvPr id="126" name="51 Forma libre">
                  <a:extLst>
                    <a:ext uri="{FF2B5EF4-FFF2-40B4-BE49-F238E27FC236}">
                      <a16:creationId xmlns:a16="http://schemas.microsoft.com/office/drawing/2014/main" id="{7C9CABE9-ACD7-E242-8911-909A77FB9A0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50">
                  <a:extLst>
                    <a:ext uri="{FF2B5EF4-FFF2-40B4-BE49-F238E27FC236}">
                      <a16:creationId xmlns:a16="http://schemas.microsoft.com/office/drawing/2014/main" id="{87BBE8E7-05BD-C243-80FA-EF25A6825C3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99" name="12 Grupo">
                <a:extLst>
                  <a:ext uri="{FF2B5EF4-FFF2-40B4-BE49-F238E27FC236}">
                    <a16:creationId xmlns:a16="http://schemas.microsoft.com/office/drawing/2014/main" id="{A45520B1-2FBF-F74B-B56B-C14E988C3A87}"/>
                  </a:ext>
                </a:extLst>
              </p:cNvPr>
              <p:cNvGrpSpPr/>
              <p:nvPr/>
            </p:nvGrpSpPr>
            <p:grpSpPr>
              <a:xfrm>
                <a:off x="4458323" y="2693934"/>
                <a:ext cx="1193797" cy="807074"/>
                <a:chOff x="5148062" y="2276872"/>
                <a:chExt cx="1937982" cy="1310185"/>
              </a:xfrm>
            </p:grpSpPr>
            <p:sp>
              <p:nvSpPr>
                <p:cNvPr id="124" name="54 Forma libre">
                  <a:extLst>
                    <a:ext uri="{FF2B5EF4-FFF2-40B4-BE49-F238E27FC236}">
                      <a16:creationId xmlns:a16="http://schemas.microsoft.com/office/drawing/2014/main" id="{224C7599-AB36-5C4C-8600-A1FF037B0086}"/>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50">
                  <a:extLst>
                    <a:ext uri="{FF2B5EF4-FFF2-40B4-BE49-F238E27FC236}">
                      <a16:creationId xmlns:a16="http://schemas.microsoft.com/office/drawing/2014/main" id="{A8FB9BD9-2A66-D34B-AB01-AB3D81720D54}"/>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02" name="12 Grupo">
                <a:extLst>
                  <a:ext uri="{FF2B5EF4-FFF2-40B4-BE49-F238E27FC236}">
                    <a16:creationId xmlns:a16="http://schemas.microsoft.com/office/drawing/2014/main" id="{9A0DB289-8796-5949-B34C-7C3902F82F0C}"/>
                  </a:ext>
                </a:extLst>
              </p:cNvPr>
              <p:cNvGrpSpPr/>
              <p:nvPr/>
            </p:nvGrpSpPr>
            <p:grpSpPr>
              <a:xfrm>
                <a:off x="4139952" y="2117870"/>
                <a:ext cx="1193797" cy="807074"/>
                <a:chOff x="5148062" y="2276872"/>
                <a:chExt cx="1937982" cy="1310185"/>
              </a:xfrm>
            </p:grpSpPr>
            <p:sp>
              <p:nvSpPr>
                <p:cNvPr id="122" name="57 Forma libre">
                  <a:extLst>
                    <a:ext uri="{FF2B5EF4-FFF2-40B4-BE49-F238E27FC236}">
                      <a16:creationId xmlns:a16="http://schemas.microsoft.com/office/drawing/2014/main" id="{78DB9422-2D38-784B-AF25-31B73AC63169}"/>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50">
                  <a:extLst>
                    <a:ext uri="{FF2B5EF4-FFF2-40B4-BE49-F238E27FC236}">
                      <a16:creationId xmlns:a16="http://schemas.microsoft.com/office/drawing/2014/main" id="{DDB36067-0ADF-3143-A0AF-8146B458179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03" name="12 Grupo">
                <a:extLst>
                  <a:ext uri="{FF2B5EF4-FFF2-40B4-BE49-F238E27FC236}">
                    <a16:creationId xmlns:a16="http://schemas.microsoft.com/office/drawing/2014/main" id="{F32D9100-A3A1-0A4F-A9D5-380607FD7786}"/>
                  </a:ext>
                </a:extLst>
              </p:cNvPr>
              <p:cNvGrpSpPr/>
              <p:nvPr/>
            </p:nvGrpSpPr>
            <p:grpSpPr>
              <a:xfrm>
                <a:off x="683568" y="1685822"/>
                <a:ext cx="1193797" cy="807074"/>
                <a:chOff x="5148062" y="2276872"/>
                <a:chExt cx="1937982" cy="1310185"/>
              </a:xfrm>
            </p:grpSpPr>
            <p:sp>
              <p:nvSpPr>
                <p:cNvPr id="120" name="60 Forma libre">
                  <a:extLst>
                    <a:ext uri="{FF2B5EF4-FFF2-40B4-BE49-F238E27FC236}">
                      <a16:creationId xmlns:a16="http://schemas.microsoft.com/office/drawing/2014/main" id="{46B3A12E-8292-D34E-9CE5-AE0B7A08291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50">
                  <a:extLst>
                    <a:ext uri="{FF2B5EF4-FFF2-40B4-BE49-F238E27FC236}">
                      <a16:creationId xmlns:a16="http://schemas.microsoft.com/office/drawing/2014/main" id="{EC6C3CC3-65DC-6143-BE88-DC86487528AC}"/>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04" name="12 Grupo">
                <a:extLst>
                  <a:ext uri="{FF2B5EF4-FFF2-40B4-BE49-F238E27FC236}">
                    <a16:creationId xmlns:a16="http://schemas.microsoft.com/office/drawing/2014/main" id="{6B9B1231-4319-AD43-8093-281D9C5ECA75}"/>
                  </a:ext>
                </a:extLst>
              </p:cNvPr>
              <p:cNvGrpSpPr/>
              <p:nvPr/>
            </p:nvGrpSpPr>
            <p:grpSpPr>
              <a:xfrm>
                <a:off x="1331640" y="1253774"/>
                <a:ext cx="1193797" cy="807074"/>
                <a:chOff x="5148062" y="2276872"/>
                <a:chExt cx="1937982" cy="1310185"/>
              </a:xfrm>
            </p:grpSpPr>
            <p:sp>
              <p:nvSpPr>
                <p:cNvPr id="118" name="63 Forma libre">
                  <a:extLst>
                    <a:ext uri="{FF2B5EF4-FFF2-40B4-BE49-F238E27FC236}">
                      <a16:creationId xmlns:a16="http://schemas.microsoft.com/office/drawing/2014/main" id="{5FBC547C-E41D-0E4C-8C3E-440DE31EB63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50">
                  <a:extLst>
                    <a:ext uri="{FF2B5EF4-FFF2-40B4-BE49-F238E27FC236}">
                      <a16:creationId xmlns:a16="http://schemas.microsoft.com/office/drawing/2014/main" id="{AAD2DB63-42C0-4F46-87B5-4E80E2F47A81}"/>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05" name="12 Grupo">
                <a:extLst>
                  <a:ext uri="{FF2B5EF4-FFF2-40B4-BE49-F238E27FC236}">
                    <a16:creationId xmlns:a16="http://schemas.microsoft.com/office/drawing/2014/main" id="{C81CB95D-F1C6-F941-9FC3-9E975260FEB0}"/>
                  </a:ext>
                </a:extLst>
              </p:cNvPr>
              <p:cNvGrpSpPr/>
              <p:nvPr/>
            </p:nvGrpSpPr>
            <p:grpSpPr>
              <a:xfrm>
                <a:off x="3203848" y="1253774"/>
                <a:ext cx="1193797" cy="807074"/>
                <a:chOff x="5148062" y="2276872"/>
                <a:chExt cx="1937982" cy="1310185"/>
              </a:xfrm>
            </p:grpSpPr>
            <p:sp>
              <p:nvSpPr>
                <p:cNvPr id="116" name="66 Forma libre">
                  <a:extLst>
                    <a:ext uri="{FF2B5EF4-FFF2-40B4-BE49-F238E27FC236}">
                      <a16:creationId xmlns:a16="http://schemas.microsoft.com/office/drawing/2014/main" id="{A8E06ACA-EEDC-E24D-BC5C-137D4E909F3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50">
                  <a:extLst>
                    <a:ext uri="{FF2B5EF4-FFF2-40B4-BE49-F238E27FC236}">
                      <a16:creationId xmlns:a16="http://schemas.microsoft.com/office/drawing/2014/main" id="{AC74F51C-E773-0C40-862A-1CB731AD6FCF}"/>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06" name="12 Grupo">
                <a:extLst>
                  <a:ext uri="{FF2B5EF4-FFF2-40B4-BE49-F238E27FC236}">
                    <a16:creationId xmlns:a16="http://schemas.microsoft.com/office/drawing/2014/main" id="{4DB40945-5855-0948-8D1E-DD2CFF482417}"/>
                  </a:ext>
                </a:extLst>
              </p:cNvPr>
              <p:cNvGrpSpPr/>
              <p:nvPr/>
            </p:nvGrpSpPr>
            <p:grpSpPr>
              <a:xfrm>
                <a:off x="2298083" y="965742"/>
                <a:ext cx="1193797" cy="807074"/>
                <a:chOff x="5148062" y="2276872"/>
                <a:chExt cx="1937982" cy="1310185"/>
              </a:xfrm>
            </p:grpSpPr>
            <p:sp>
              <p:nvSpPr>
                <p:cNvPr id="114" name="69 Forma libre">
                  <a:extLst>
                    <a:ext uri="{FF2B5EF4-FFF2-40B4-BE49-F238E27FC236}">
                      <a16:creationId xmlns:a16="http://schemas.microsoft.com/office/drawing/2014/main" id="{19C48403-E742-BF4B-BFAE-DFF9192F580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50">
                  <a:extLst>
                    <a:ext uri="{FF2B5EF4-FFF2-40B4-BE49-F238E27FC236}">
                      <a16:creationId xmlns:a16="http://schemas.microsoft.com/office/drawing/2014/main" id="{7C330EAB-3A5D-0544-B4A5-B5B15D536A73}"/>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07" name="12 Grupo">
                <a:extLst>
                  <a:ext uri="{FF2B5EF4-FFF2-40B4-BE49-F238E27FC236}">
                    <a16:creationId xmlns:a16="http://schemas.microsoft.com/office/drawing/2014/main" id="{FDDEE90D-1792-C34E-ADFC-A16B8EFAEAA4}"/>
                  </a:ext>
                </a:extLst>
              </p:cNvPr>
              <p:cNvGrpSpPr/>
              <p:nvPr/>
            </p:nvGrpSpPr>
            <p:grpSpPr>
              <a:xfrm>
                <a:off x="2267744" y="1628800"/>
                <a:ext cx="1193797" cy="807074"/>
                <a:chOff x="5148062" y="2276872"/>
                <a:chExt cx="1937982" cy="1310185"/>
              </a:xfrm>
            </p:grpSpPr>
            <p:sp>
              <p:nvSpPr>
                <p:cNvPr id="112" name="20 Forma libre">
                  <a:extLst>
                    <a:ext uri="{FF2B5EF4-FFF2-40B4-BE49-F238E27FC236}">
                      <a16:creationId xmlns:a16="http://schemas.microsoft.com/office/drawing/2014/main" id="{160C6F7A-059E-564F-A6D0-314949990E6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50">
                  <a:extLst>
                    <a:ext uri="{FF2B5EF4-FFF2-40B4-BE49-F238E27FC236}">
                      <a16:creationId xmlns:a16="http://schemas.microsoft.com/office/drawing/2014/main" id="{0121E8C5-16D1-D348-AF3D-BF07A532E7D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08" name="11 Grupo">
                <a:extLst>
                  <a:ext uri="{FF2B5EF4-FFF2-40B4-BE49-F238E27FC236}">
                    <a16:creationId xmlns:a16="http://schemas.microsoft.com/office/drawing/2014/main" id="{4A6D3565-C548-1548-B412-7C8F7485321E}"/>
                  </a:ext>
                </a:extLst>
              </p:cNvPr>
              <p:cNvGrpSpPr/>
              <p:nvPr/>
            </p:nvGrpSpPr>
            <p:grpSpPr>
              <a:xfrm>
                <a:off x="2555774" y="2348880"/>
                <a:ext cx="1193797" cy="807074"/>
                <a:chOff x="2771798" y="2276872"/>
                <a:chExt cx="1937982" cy="1310185"/>
              </a:xfrm>
            </p:grpSpPr>
            <p:sp>
              <p:nvSpPr>
                <p:cNvPr id="110" name="2 Forma libre">
                  <a:extLst>
                    <a:ext uri="{FF2B5EF4-FFF2-40B4-BE49-F238E27FC236}">
                      <a16:creationId xmlns:a16="http://schemas.microsoft.com/office/drawing/2014/main" id="{9EC58D30-B878-E643-9BAF-7706AA7829F6}"/>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50">
                  <a:extLst>
                    <a:ext uri="{FF2B5EF4-FFF2-40B4-BE49-F238E27FC236}">
                      <a16:creationId xmlns:a16="http://schemas.microsoft.com/office/drawing/2014/main" id="{34815332-184E-F742-87FC-F4FE8249F8AD}"/>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109" name="71 Anillo">
                <a:extLst>
                  <a:ext uri="{FF2B5EF4-FFF2-40B4-BE49-F238E27FC236}">
                    <a16:creationId xmlns:a16="http://schemas.microsoft.com/office/drawing/2014/main" id="{08F55391-1C2C-1444-8FEE-C579F889594D}"/>
                  </a:ext>
                </a:extLst>
              </p:cNvPr>
              <p:cNvSpPr/>
              <p:nvPr/>
            </p:nvSpPr>
            <p:spPr>
              <a:xfrm>
                <a:off x="107504" y="764704"/>
                <a:ext cx="5544616" cy="4752528"/>
              </a:xfrm>
              <a:prstGeom prst="donut">
                <a:avLst>
                  <a:gd name="adj" fmla="val 198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3" name="162 Elipse">
              <a:extLst>
                <a:ext uri="{FF2B5EF4-FFF2-40B4-BE49-F238E27FC236}">
                  <a16:creationId xmlns:a16="http://schemas.microsoft.com/office/drawing/2014/main" id="{EE9B92A0-97E0-E448-B9CB-DE574A6EC4D7}"/>
                </a:ext>
              </a:extLst>
            </p:cNvPr>
            <p:cNvSpPr/>
            <p:nvPr/>
          </p:nvSpPr>
          <p:spPr>
            <a:xfrm>
              <a:off x="575760" y="1232912"/>
              <a:ext cx="1836000" cy="1440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496 Grupo">
            <a:extLst>
              <a:ext uri="{FF2B5EF4-FFF2-40B4-BE49-F238E27FC236}">
                <a16:creationId xmlns:a16="http://schemas.microsoft.com/office/drawing/2014/main" id="{41C05987-0C74-2547-BE29-ACDBD85AD967}"/>
              </a:ext>
            </a:extLst>
          </p:cNvPr>
          <p:cNvGrpSpPr/>
          <p:nvPr/>
        </p:nvGrpSpPr>
        <p:grpSpPr>
          <a:xfrm>
            <a:off x="5177408" y="1694186"/>
            <a:ext cx="2079231" cy="1782198"/>
            <a:chOff x="107504" y="3284984"/>
            <a:chExt cx="2772308" cy="2376264"/>
          </a:xfrm>
        </p:grpSpPr>
        <p:grpSp>
          <p:nvGrpSpPr>
            <p:cNvPr id="157" name="91 Grupo">
              <a:extLst>
                <a:ext uri="{FF2B5EF4-FFF2-40B4-BE49-F238E27FC236}">
                  <a16:creationId xmlns:a16="http://schemas.microsoft.com/office/drawing/2014/main" id="{D94C4C97-6468-B143-8D24-D820D1D906F7}"/>
                </a:ext>
              </a:extLst>
            </p:cNvPr>
            <p:cNvGrpSpPr/>
            <p:nvPr/>
          </p:nvGrpSpPr>
          <p:grpSpPr>
            <a:xfrm>
              <a:off x="107504" y="3284984"/>
              <a:ext cx="2772308" cy="2376264"/>
              <a:chOff x="107504" y="764704"/>
              <a:chExt cx="5544616" cy="4752528"/>
            </a:xfrm>
          </p:grpSpPr>
          <p:grpSp>
            <p:nvGrpSpPr>
              <p:cNvPr id="159" name="12 Grupo">
                <a:extLst>
                  <a:ext uri="{FF2B5EF4-FFF2-40B4-BE49-F238E27FC236}">
                    <a16:creationId xmlns:a16="http://schemas.microsoft.com/office/drawing/2014/main" id="{D7A893A7-15EF-8E42-926E-94935F8F11CE}"/>
                  </a:ext>
                </a:extLst>
              </p:cNvPr>
              <p:cNvGrpSpPr/>
              <p:nvPr/>
            </p:nvGrpSpPr>
            <p:grpSpPr>
              <a:xfrm>
                <a:off x="1691680" y="2492896"/>
                <a:ext cx="1193797" cy="807074"/>
                <a:chOff x="5148062" y="2276872"/>
                <a:chExt cx="1937982" cy="1310185"/>
              </a:xfrm>
            </p:grpSpPr>
            <p:sp>
              <p:nvSpPr>
                <p:cNvPr id="173" name="17 Forma libre">
                  <a:extLst>
                    <a:ext uri="{FF2B5EF4-FFF2-40B4-BE49-F238E27FC236}">
                      <a16:creationId xmlns:a16="http://schemas.microsoft.com/office/drawing/2014/main" id="{96234B5E-B963-8F4B-AFB8-F658D36526A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50">
                  <a:extLst>
                    <a:ext uri="{FF2B5EF4-FFF2-40B4-BE49-F238E27FC236}">
                      <a16:creationId xmlns:a16="http://schemas.microsoft.com/office/drawing/2014/main" id="{74C9E0FB-1CC1-F84B-98D2-D838C5FA0EC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60" name="12 Grupo">
                <a:extLst>
                  <a:ext uri="{FF2B5EF4-FFF2-40B4-BE49-F238E27FC236}">
                    <a16:creationId xmlns:a16="http://schemas.microsoft.com/office/drawing/2014/main" id="{334F49DD-FE6F-3C4B-B5F8-9A17D72E3868}"/>
                  </a:ext>
                </a:extLst>
              </p:cNvPr>
              <p:cNvGrpSpPr/>
              <p:nvPr/>
            </p:nvGrpSpPr>
            <p:grpSpPr>
              <a:xfrm>
                <a:off x="3181303" y="3637424"/>
                <a:ext cx="1193797" cy="807074"/>
                <a:chOff x="6397320" y="2405759"/>
                <a:chExt cx="1937982" cy="1310185"/>
              </a:xfrm>
            </p:grpSpPr>
            <p:sp>
              <p:nvSpPr>
                <p:cNvPr id="171" name="144 Forma libre">
                  <a:extLst>
                    <a:ext uri="{FF2B5EF4-FFF2-40B4-BE49-F238E27FC236}">
                      <a16:creationId xmlns:a16="http://schemas.microsoft.com/office/drawing/2014/main" id="{462ADB29-5EAA-E64E-B179-CDB718A00F2F}"/>
                    </a:ext>
                  </a:extLst>
                </p:cNvPr>
                <p:cNvSpPr/>
                <p:nvPr/>
              </p:nvSpPr>
              <p:spPr>
                <a:xfrm>
                  <a:off x="6397320" y="2405759"/>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50">
                  <a:extLst>
                    <a:ext uri="{FF2B5EF4-FFF2-40B4-BE49-F238E27FC236}">
                      <a16:creationId xmlns:a16="http://schemas.microsoft.com/office/drawing/2014/main" id="{2165D320-69E4-7C4A-996E-273DDD20CE4D}"/>
                    </a:ext>
                  </a:extLst>
                </p:cNvPr>
                <p:cNvSpPr/>
                <p:nvPr/>
              </p:nvSpPr>
              <p:spPr>
                <a:xfrm rot="16924833">
                  <a:off x="6942121" y="2481824"/>
                  <a:ext cx="825341" cy="1192554"/>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61" name="12 Grupo">
                <a:extLst>
                  <a:ext uri="{FF2B5EF4-FFF2-40B4-BE49-F238E27FC236}">
                    <a16:creationId xmlns:a16="http://schemas.microsoft.com/office/drawing/2014/main" id="{B5D3DEFE-F9F9-2B48-BDF7-1ECD4872A1CE}"/>
                  </a:ext>
                </a:extLst>
              </p:cNvPr>
              <p:cNvGrpSpPr/>
              <p:nvPr/>
            </p:nvGrpSpPr>
            <p:grpSpPr>
              <a:xfrm>
                <a:off x="565075" y="3256420"/>
                <a:ext cx="1193797" cy="807074"/>
                <a:chOff x="4906452" y="1646023"/>
                <a:chExt cx="1937982" cy="1310186"/>
              </a:xfrm>
            </p:grpSpPr>
            <p:sp>
              <p:nvSpPr>
                <p:cNvPr id="169" name="138 Forma libre">
                  <a:extLst>
                    <a:ext uri="{FF2B5EF4-FFF2-40B4-BE49-F238E27FC236}">
                      <a16:creationId xmlns:a16="http://schemas.microsoft.com/office/drawing/2014/main" id="{8894005C-FCEA-5240-943D-C82EF1F0698B}"/>
                    </a:ext>
                  </a:extLst>
                </p:cNvPr>
                <p:cNvSpPr/>
                <p:nvPr/>
              </p:nvSpPr>
              <p:spPr>
                <a:xfrm>
                  <a:off x="4906452" y="1646023"/>
                  <a:ext cx="1937982" cy="1310186"/>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50">
                  <a:extLst>
                    <a:ext uri="{FF2B5EF4-FFF2-40B4-BE49-F238E27FC236}">
                      <a16:creationId xmlns:a16="http://schemas.microsoft.com/office/drawing/2014/main" id="{92398BEA-BAD1-434E-A14E-52A483BA0C24}"/>
                    </a:ext>
                  </a:extLst>
                </p:cNvPr>
                <p:cNvSpPr/>
                <p:nvPr/>
              </p:nvSpPr>
              <p:spPr>
                <a:xfrm rot="16924833">
                  <a:off x="5451252" y="1722088"/>
                  <a:ext cx="825342" cy="1192554"/>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62" name="12 Grupo">
                <a:extLst>
                  <a:ext uri="{FF2B5EF4-FFF2-40B4-BE49-F238E27FC236}">
                    <a16:creationId xmlns:a16="http://schemas.microsoft.com/office/drawing/2014/main" id="{58E474F6-B9EF-4E4F-9BB3-54C2A1398168}"/>
                  </a:ext>
                </a:extLst>
              </p:cNvPr>
              <p:cNvGrpSpPr/>
              <p:nvPr/>
            </p:nvGrpSpPr>
            <p:grpSpPr>
              <a:xfrm>
                <a:off x="4139952" y="2117870"/>
                <a:ext cx="1193797" cy="807074"/>
                <a:chOff x="5148062" y="2276872"/>
                <a:chExt cx="1937982" cy="1310185"/>
              </a:xfrm>
            </p:grpSpPr>
            <p:sp>
              <p:nvSpPr>
                <p:cNvPr id="167" name="128 Forma libre">
                  <a:extLst>
                    <a:ext uri="{FF2B5EF4-FFF2-40B4-BE49-F238E27FC236}">
                      <a16:creationId xmlns:a16="http://schemas.microsoft.com/office/drawing/2014/main" id="{0BD22062-D436-2D49-8B99-2AEEA840E2F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50">
                  <a:extLst>
                    <a:ext uri="{FF2B5EF4-FFF2-40B4-BE49-F238E27FC236}">
                      <a16:creationId xmlns:a16="http://schemas.microsoft.com/office/drawing/2014/main" id="{785AB6C9-6F88-F444-A47B-FE737E9456F6}"/>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63" name="11 Grupo">
                <a:extLst>
                  <a:ext uri="{FF2B5EF4-FFF2-40B4-BE49-F238E27FC236}">
                    <a16:creationId xmlns:a16="http://schemas.microsoft.com/office/drawing/2014/main" id="{57801672-0B99-754E-A90D-65C9AFCB8D3F}"/>
                  </a:ext>
                </a:extLst>
              </p:cNvPr>
              <p:cNvGrpSpPr/>
              <p:nvPr/>
            </p:nvGrpSpPr>
            <p:grpSpPr>
              <a:xfrm>
                <a:off x="2946154" y="2693934"/>
                <a:ext cx="1193797" cy="807074"/>
                <a:chOff x="3405531" y="2837024"/>
                <a:chExt cx="1937982" cy="1310185"/>
              </a:xfrm>
            </p:grpSpPr>
            <p:sp>
              <p:nvSpPr>
                <p:cNvPr id="165" name="2 Forma libre">
                  <a:extLst>
                    <a:ext uri="{FF2B5EF4-FFF2-40B4-BE49-F238E27FC236}">
                      <a16:creationId xmlns:a16="http://schemas.microsoft.com/office/drawing/2014/main" id="{4492894F-2434-904D-B2C6-48381E0392D9}"/>
                    </a:ext>
                  </a:extLst>
                </p:cNvPr>
                <p:cNvSpPr/>
                <p:nvPr/>
              </p:nvSpPr>
              <p:spPr>
                <a:xfrm>
                  <a:off x="3405531" y="2837024"/>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50">
                  <a:extLst>
                    <a:ext uri="{FF2B5EF4-FFF2-40B4-BE49-F238E27FC236}">
                      <a16:creationId xmlns:a16="http://schemas.microsoft.com/office/drawing/2014/main" id="{BF1C0803-B5B7-6C42-8D52-F47C95E9682B}"/>
                    </a:ext>
                  </a:extLst>
                </p:cNvPr>
                <p:cNvSpPr/>
                <p:nvPr/>
              </p:nvSpPr>
              <p:spPr>
                <a:xfrm rot="16924833">
                  <a:off x="3950332" y="2913086"/>
                  <a:ext cx="825341" cy="1192554"/>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164" name="115 Anillo">
                <a:extLst>
                  <a:ext uri="{FF2B5EF4-FFF2-40B4-BE49-F238E27FC236}">
                    <a16:creationId xmlns:a16="http://schemas.microsoft.com/office/drawing/2014/main" id="{F875EDC5-21B6-F849-A4AF-54991DD3561E}"/>
                  </a:ext>
                </a:extLst>
              </p:cNvPr>
              <p:cNvSpPr/>
              <p:nvPr/>
            </p:nvSpPr>
            <p:spPr>
              <a:xfrm>
                <a:off x="107504" y="764704"/>
                <a:ext cx="5544616" cy="4752528"/>
              </a:xfrm>
              <a:prstGeom prst="donut">
                <a:avLst>
                  <a:gd name="adj" fmla="val 198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8" name="163 Elipse">
              <a:extLst>
                <a:ext uri="{FF2B5EF4-FFF2-40B4-BE49-F238E27FC236}">
                  <a16:creationId xmlns:a16="http://schemas.microsoft.com/office/drawing/2014/main" id="{0490B18B-282B-B54D-8EFC-0A5721F7EE44}"/>
                </a:ext>
              </a:extLst>
            </p:cNvPr>
            <p:cNvSpPr/>
            <p:nvPr/>
          </p:nvSpPr>
          <p:spPr>
            <a:xfrm>
              <a:off x="575760" y="3753192"/>
              <a:ext cx="1836000" cy="1404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5" name="165 Conector recto de flecha">
            <a:extLst>
              <a:ext uri="{FF2B5EF4-FFF2-40B4-BE49-F238E27FC236}">
                <a16:creationId xmlns:a16="http://schemas.microsoft.com/office/drawing/2014/main" id="{7EE56DC8-E4DE-C046-BC3E-849855C51701}"/>
              </a:ext>
            </a:extLst>
          </p:cNvPr>
          <p:cNvCxnSpPr/>
          <p:nvPr/>
        </p:nvCxnSpPr>
        <p:spPr>
          <a:xfrm rot="5400000">
            <a:off x="2279008" y="3797041"/>
            <a:ext cx="701483" cy="5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6" name="167 Conector recto de flecha">
            <a:extLst>
              <a:ext uri="{FF2B5EF4-FFF2-40B4-BE49-F238E27FC236}">
                <a16:creationId xmlns:a16="http://schemas.microsoft.com/office/drawing/2014/main" id="{F0463A16-D8CF-C942-AA3E-BCEC447850B8}"/>
              </a:ext>
            </a:extLst>
          </p:cNvPr>
          <p:cNvCxnSpPr/>
          <p:nvPr/>
        </p:nvCxnSpPr>
        <p:spPr>
          <a:xfrm rot="5400000">
            <a:off x="5960822" y="3422646"/>
            <a:ext cx="540000" cy="5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314 Conector recto de flecha">
            <a:extLst>
              <a:ext uri="{FF2B5EF4-FFF2-40B4-BE49-F238E27FC236}">
                <a16:creationId xmlns:a16="http://schemas.microsoft.com/office/drawing/2014/main" id="{1C9D225B-B343-694F-B992-077BE7386A27}"/>
              </a:ext>
            </a:extLst>
          </p:cNvPr>
          <p:cNvCxnSpPr>
            <a:cxnSpLocks/>
            <a:stCxn id="109" idx="6"/>
          </p:cNvCxnSpPr>
          <p:nvPr/>
        </p:nvCxnSpPr>
        <p:spPr>
          <a:xfrm flipV="1">
            <a:off x="3669744" y="2558879"/>
            <a:ext cx="169609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8" name="315 CuadroTexto">
            <a:extLst>
              <a:ext uri="{FF2B5EF4-FFF2-40B4-BE49-F238E27FC236}">
                <a16:creationId xmlns:a16="http://schemas.microsoft.com/office/drawing/2014/main" id="{1D0748C6-BA83-2D42-AAC5-19E5196E6F16}"/>
              </a:ext>
            </a:extLst>
          </p:cNvPr>
          <p:cNvSpPr txBox="1"/>
          <p:nvPr/>
        </p:nvSpPr>
        <p:spPr>
          <a:xfrm>
            <a:off x="164585" y="3966918"/>
            <a:ext cx="2015295" cy="584775"/>
          </a:xfrm>
          <a:prstGeom prst="rect">
            <a:avLst/>
          </a:prstGeom>
          <a:noFill/>
        </p:spPr>
        <p:txBody>
          <a:bodyPr wrap="none" rtlCol="0">
            <a:spAutoFit/>
          </a:bodyPr>
          <a:lstStyle/>
          <a:p>
            <a:r>
              <a:rPr lang="en-US" sz="1600" b="1" dirty="0">
                <a:latin typeface="Century Gothic" pitchFamily="34" charset="0"/>
                <a:cs typeface="Times New Roman" pitchFamily="18" charset="0"/>
              </a:rPr>
              <a:t>Tienen un </a:t>
            </a:r>
            <a:r>
              <a:rPr lang="en-US" sz="1600" b="1" dirty="0" err="1">
                <a:latin typeface="Century Gothic" pitchFamily="34" charset="0"/>
                <a:cs typeface="Times New Roman" pitchFamily="18" charset="0"/>
              </a:rPr>
              <a:t>fenotipo</a:t>
            </a:r>
            <a:endParaRPr lang="en-US" sz="1600" b="1" dirty="0">
              <a:latin typeface="Century Gothic" pitchFamily="34" charset="0"/>
              <a:cs typeface="Times New Roman" pitchFamily="18" charset="0"/>
            </a:endParaRPr>
          </a:p>
          <a:p>
            <a:r>
              <a:rPr lang="en-US" sz="1600" b="1" dirty="0">
                <a:latin typeface="Century Gothic" pitchFamily="34" charset="0"/>
                <a:cs typeface="Times New Roman" pitchFamily="18" charset="0"/>
              </a:rPr>
              <a:t>pro-</a:t>
            </a:r>
            <a:r>
              <a:rPr lang="en-US" sz="1600" b="1" dirty="0" err="1">
                <a:latin typeface="Century Gothic" pitchFamily="34" charset="0"/>
                <a:cs typeface="Times New Roman" pitchFamily="18" charset="0"/>
              </a:rPr>
              <a:t>metastásico</a:t>
            </a:r>
            <a:endParaRPr lang="en-US" sz="1600" b="1" dirty="0">
              <a:latin typeface="Century Gothic" pitchFamily="34" charset="0"/>
              <a:cs typeface="Times New Roman" pitchFamily="18" charset="0"/>
            </a:endParaRPr>
          </a:p>
        </p:txBody>
      </p:sp>
      <p:sp>
        <p:nvSpPr>
          <p:cNvPr id="179" name="188 CuadroTexto">
            <a:extLst>
              <a:ext uri="{FF2B5EF4-FFF2-40B4-BE49-F238E27FC236}">
                <a16:creationId xmlns:a16="http://schemas.microsoft.com/office/drawing/2014/main" id="{F92E6D67-D5B5-B946-9D9D-3C6E6BFDB1E6}"/>
              </a:ext>
            </a:extLst>
          </p:cNvPr>
          <p:cNvSpPr txBox="1"/>
          <p:nvPr/>
        </p:nvSpPr>
        <p:spPr>
          <a:xfrm>
            <a:off x="3266737" y="1471221"/>
            <a:ext cx="2592288" cy="584775"/>
          </a:xfrm>
          <a:prstGeom prst="rect">
            <a:avLst/>
          </a:prstGeom>
          <a:noFill/>
        </p:spPr>
        <p:txBody>
          <a:bodyPr wrap="square" rtlCol="0">
            <a:spAutoFit/>
          </a:bodyPr>
          <a:lstStyle/>
          <a:p>
            <a:pPr algn="ctr"/>
            <a:r>
              <a:rPr lang="en-US" sz="1600" b="1" dirty="0">
                <a:latin typeface="Century Gothic" pitchFamily="34" charset="0"/>
                <a:cs typeface="Times New Roman" pitchFamily="18" charset="0"/>
              </a:rPr>
              <a:t>Las CTT son </a:t>
            </a:r>
            <a:r>
              <a:rPr lang="en-US" sz="1600" b="1" dirty="0" err="1">
                <a:latin typeface="Century Gothic" pitchFamily="34" charset="0"/>
                <a:cs typeface="Times New Roman" pitchFamily="18" charset="0"/>
              </a:rPr>
              <a:t>resistentes</a:t>
            </a:r>
            <a:r>
              <a:rPr lang="en-US" sz="1600" b="1" dirty="0">
                <a:latin typeface="Century Gothic" pitchFamily="34" charset="0"/>
                <a:cs typeface="Times New Roman" pitchFamily="18" charset="0"/>
              </a:rPr>
              <a:t> a </a:t>
            </a:r>
            <a:r>
              <a:rPr lang="en-US" sz="1600" b="1" dirty="0" err="1">
                <a:latin typeface="Century Gothic" pitchFamily="34" charset="0"/>
                <a:cs typeface="Times New Roman" pitchFamily="18" charset="0"/>
              </a:rPr>
              <a:t>terapias</a:t>
            </a:r>
            <a:r>
              <a:rPr lang="en-US" sz="1600" b="1" dirty="0">
                <a:latin typeface="Century Gothic" pitchFamily="34" charset="0"/>
                <a:cs typeface="Times New Roman" pitchFamily="18" charset="0"/>
              </a:rPr>
              <a:t> </a:t>
            </a:r>
            <a:r>
              <a:rPr lang="en-US" sz="1600" b="1" dirty="0" err="1">
                <a:latin typeface="Century Gothic" pitchFamily="34" charset="0"/>
                <a:cs typeface="Times New Roman" pitchFamily="18" charset="0"/>
              </a:rPr>
              <a:t>citotóxicas</a:t>
            </a:r>
            <a:endParaRPr lang="en-US" sz="1600" b="1" dirty="0">
              <a:latin typeface="Century Gothic" pitchFamily="34" charset="0"/>
              <a:cs typeface="Times New Roman" pitchFamily="18" charset="0"/>
            </a:endParaRPr>
          </a:p>
        </p:txBody>
      </p:sp>
      <p:grpSp>
        <p:nvGrpSpPr>
          <p:cNvPr id="180" name="889 Grupo">
            <a:extLst>
              <a:ext uri="{FF2B5EF4-FFF2-40B4-BE49-F238E27FC236}">
                <a16:creationId xmlns:a16="http://schemas.microsoft.com/office/drawing/2014/main" id="{132CB49C-09E3-8F4F-9547-389ECAF64CE0}"/>
              </a:ext>
            </a:extLst>
          </p:cNvPr>
          <p:cNvGrpSpPr/>
          <p:nvPr/>
        </p:nvGrpSpPr>
        <p:grpSpPr>
          <a:xfrm>
            <a:off x="1746497" y="4385624"/>
            <a:ext cx="1500198" cy="2571768"/>
            <a:chOff x="7524329" y="4264962"/>
            <a:chExt cx="1440159" cy="2908454"/>
          </a:xfrm>
        </p:grpSpPr>
        <p:grpSp>
          <p:nvGrpSpPr>
            <p:cNvPr id="181" name="61 Grupo">
              <a:extLst>
                <a:ext uri="{FF2B5EF4-FFF2-40B4-BE49-F238E27FC236}">
                  <a16:creationId xmlns:a16="http://schemas.microsoft.com/office/drawing/2014/main" id="{9E8643C2-2DF6-F74D-9F5D-39FD5D9D2692}"/>
                </a:ext>
              </a:extLst>
            </p:cNvPr>
            <p:cNvGrpSpPr>
              <a:grpSpLocks/>
            </p:cNvGrpSpPr>
            <p:nvPr/>
          </p:nvGrpSpPr>
          <p:grpSpPr>
            <a:xfrm>
              <a:off x="7524329" y="4264962"/>
              <a:ext cx="1440159" cy="2908454"/>
              <a:chOff x="2267746" y="2348880"/>
              <a:chExt cx="2880318" cy="5816908"/>
            </a:xfrm>
          </p:grpSpPr>
          <p:sp>
            <p:nvSpPr>
              <p:cNvPr id="621" name="59 Rectángulo">
                <a:extLst>
                  <a:ext uri="{FF2B5EF4-FFF2-40B4-BE49-F238E27FC236}">
                    <a16:creationId xmlns:a16="http://schemas.microsoft.com/office/drawing/2014/main" id="{EA2113F4-CC4D-7F42-938D-7FB3B0411C1E}"/>
                  </a:ext>
                </a:extLst>
              </p:cNvPr>
              <p:cNvSpPr/>
              <p:nvPr/>
            </p:nvSpPr>
            <p:spPr>
              <a:xfrm rot="18852595">
                <a:off x="3896872" y="2799573"/>
                <a:ext cx="296325" cy="1054242"/>
              </a:xfrm>
              <a:prstGeom prst="rect">
                <a:avLst/>
              </a:prstGeom>
              <a:solidFill>
                <a:srgbClr val="FA9F9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2" name="56 Acorde">
                <a:extLst>
                  <a:ext uri="{FF2B5EF4-FFF2-40B4-BE49-F238E27FC236}">
                    <a16:creationId xmlns:a16="http://schemas.microsoft.com/office/drawing/2014/main" id="{BEC83AD6-9890-774F-936A-FBC60C33CFFA}"/>
                  </a:ext>
                </a:extLst>
              </p:cNvPr>
              <p:cNvSpPr/>
              <p:nvPr/>
            </p:nvSpPr>
            <p:spPr>
              <a:xfrm rot="10800000">
                <a:off x="3780064" y="2708920"/>
                <a:ext cx="1368000" cy="5456868"/>
              </a:xfrm>
              <a:prstGeom prst="chord">
                <a:avLst>
                  <a:gd name="adj1" fmla="val 2700000"/>
                  <a:gd name="adj2" fmla="val 8092616"/>
                </a:avLst>
              </a:prstGeom>
              <a:solidFill>
                <a:srgbClr val="FA9F9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3" name="60 Rectángulo">
                <a:extLst>
                  <a:ext uri="{FF2B5EF4-FFF2-40B4-BE49-F238E27FC236}">
                    <a16:creationId xmlns:a16="http://schemas.microsoft.com/office/drawing/2014/main" id="{DAFAD737-571E-114C-B161-B313537BF462}"/>
                  </a:ext>
                </a:extLst>
              </p:cNvPr>
              <p:cNvSpPr/>
              <p:nvPr/>
            </p:nvSpPr>
            <p:spPr>
              <a:xfrm rot="2652595">
                <a:off x="3230000" y="2799573"/>
                <a:ext cx="296325" cy="1054242"/>
              </a:xfrm>
              <a:prstGeom prst="rect">
                <a:avLst/>
              </a:prstGeom>
              <a:solidFill>
                <a:srgbClr val="FA9F9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4" name="58 Cilindro">
                <a:extLst>
                  <a:ext uri="{FF2B5EF4-FFF2-40B4-BE49-F238E27FC236}">
                    <a16:creationId xmlns:a16="http://schemas.microsoft.com/office/drawing/2014/main" id="{E5CFDC27-504F-1449-ADBC-E74C744E79E0}"/>
                  </a:ext>
                </a:extLst>
              </p:cNvPr>
              <p:cNvSpPr/>
              <p:nvPr/>
            </p:nvSpPr>
            <p:spPr>
              <a:xfrm>
                <a:off x="3563888" y="2348880"/>
                <a:ext cx="288032" cy="864096"/>
              </a:xfrm>
              <a:prstGeom prst="can">
                <a:avLst/>
              </a:prstGeom>
              <a:solidFill>
                <a:srgbClr val="FA9F9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5" name="55 Acorde">
                <a:extLst>
                  <a:ext uri="{FF2B5EF4-FFF2-40B4-BE49-F238E27FC236}">
                    <a16:creationId xmlns:a16="http://schemas.microsoft.com/office/drawing/2014/main" id="{37844373-C6E4-D747-B862-C949AC4804A3}"/>
                  </a:ext>
                </a:extLst>
              </p:cNvPr>
              <p:cNvSpPr/>
              <p:nvPr/>
            </p:nvSpPr>
            <p:spPr>
              <a:xfrm rot="10800000">
                <a:off x="2267746" y="2708920"/>
                <a:ext cx="1368000" cy="5456868"/>
              </a:xfrm>
              <a:prstGeom prst="chord">
                <a:avLst>
                  <a:gd name="adj1" fmla="val 2700000"/>
                  <a:gd name="adj2" fmla="val 8092616"/>
                </a:avLst>
              </a:prstGeom>
              <a:solidFill>
                <a:srgbClr val="FA9F9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82" name="192 Grupo">
              <a:extLst>
                <a:ext uri="{FF2B5EF4-FFF2-40B4-BE49-F238E27FC236}">
                  <a16:creationId xmlns:a16="http://schemas.microsoft.com/office/drawing/2014/main" id="{FBE4C694-6128-C64F-9FAB-35B11132245C}"/>
                </a:ext>
              </a:extLst>
            </p:cNvPr>
            <p:cNvGrpSpPr/>
            <p:nvPr/>
          </p:nvGrpSpPr>
          <p:grpSpPr>
            <a:xfrm>
              <a:off x="7668346" y="4588998"/>
              <a:ext cx="415845" cy="356440"/>
              <a:chOff x="107506" y="764704"/>
              <a:chExt cx="2772310" cy="2376264"/>
            </a:xfrm>
          </p:grpSpPr>
          <p:grpSp>
            <p:nvGrpSpPr>
              <p:cNvPr id="549" name="72 Grupo">
                <a:extLst>
                  <a:ext uri="{FF2B5EF4-FFF2-40B4-BE49-F238E27FC236}">
                    <a16:creationId xmlns:a16="http://schemas.microsoft.com/office/drawing/2014/main" id="{F5CB0DD4-3E1E-4A48-A620-ECD1FC31B124}"/>
                  </a:ext>
                </a:extLst>
              </p:cNvPr>
              <p:cNvGrpSpPr/>
              <p:nvPr/>
            </p:nvGrpSpPr>
            <p:grpSpPr>
              <a:xfrm>
                <a:off x="107506" y="764704"/>
                <a:ext cx="2772310" cy="2376264"/>
                <a:chOff x="107504" y="764704"/>
                <a:chExt cx="5544616" cy="4752528"/>
              </a:xfrm>
            </p:grpSpPr>
            <p:grpSp>
              <p:nvGrpSpPr>
                <p:cNvPr id="551" name="12 Grupo">
                  <a:extLst>
                    <a:ext uri="{FF2B5EF4-FFF2-40B4-BE49-F238E27FC236}">
                      <a16:creationId xmlns:a16="http://schemas.microsoft.com/office/drawing/2014/main" id="{51EA7F55-DFAB-494F-A014-FB540FE096C6}"/>
                    </a:ext>
                  </a:extLst>
                </p:cNvPr>
                <p:cNvGrpSpPr/>
                <p:nvPr/>
              </p:nvGrpSpPr>
              <p:grpSpPr>
                <a:xfrm>
                  <a:off x="3419872" y="2621926"/>
                  <a:ext cx="1193797" cy="807074"/>
                  <a:chOff x="5148062" y="2276872"/>
                  <a:chExt cx="1937982" cy="1310185"/>
                </a:xfrm>
              </p:grpSpPr>
              <p:sp>
                <p:nvSpPr>
                  <p:cNvPr id="619" name="5 Forma libre">
                    <a:extLst>
                      <a:ext uri="{FF2B5EF4-FFF2-40B4-BE49-F238E27FC236}">
                        <a16:creationId xmlns:a16="http://schemas.microsoft.com/office/drawing/2014/main" id="{6845D9B7-507C-D24F-B6B8-0A0D7E0ECD9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50">
                    <a:extLst>
                      <a:ext uri="{FF2B5EF4-FFF2-40B4-BE49-F238E27FC236}">
                        <a16:creationId xmlns:a16="http://schemas.microsoft.com/office/drawing/2014/main" id="{FE29D8AD-2A28-0E4B-9FB4-08364B7E1146}"/>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52" name="12 Grupo">
                  <a:extLst>
                    <a:ext uri="{FF2B5EF4-FFF2-40B4-BE49-F238E27FC236}">
                      <a16:creationId xmlns:a16="http://schemas.microsoft.com/office/drawing/2014/main" id="{50BC2F64-A821-D34A-9A04-7215B7F0E5C0}"/>
                    </a:ext>
                  </a:extLst>
                </p:cNvPr>
                <p:cNvGrpSpPr/>
                <p:nvPr/>
              </p:nvGrpSpPr>
              <p:grpSpPr>
                <a:xfrm>
                  <a:off x="2411760" y="2924944"/>
                  <a:ext cx="1193797" cy="807074"/>
                  <a:chOff x="5148062" y="2276872"/>
                  <a:chExt cx="1937982" cy="1310185"/>
                </a:xfrm>
              </p:grpSpPr>
              <p:sp>
                <p:nvSpPr>
                  <p:cNvPr id="617" name="14 Forma libre">
                    <a:extLst>
                      <a:ext uri="{FF2B5EF4-FFF2-40B4-BE49-F238E27FC236}">
                        <a16:creationId xmlns:a16="http://schemas.microsoft.com/office/drawing/2014/main" id="{B715ACF9-3959-4941-B673-68248344ADF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50">
                    <a:extLst>
                      <a:ext uri="{FF2B5EF4-FFF2-40B4-BE49-F238E27FC236}">
                        <a16:creationId xmlns:a16="http://schemas.microsoft.com/office/drawing/2014/main" id="{8B44D3F6-35B3-0A44-8475-15E9B9EFA49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53" name="12 Grupo">
                  <a:extLst>
                    <a:ext uri="{FF2B5EF4-FFF2-40B4-BE49-F238E27FC236}">
                      <a16:creationId xmlns:a16="http://schemas.microsoft.com/office/drawing/2014/main" id="{A1A3ED71-6445-6146-9A95-78D3FBA13E04}"/>
                    </a:ext>
                  </a:extLst>
                </p:cNvPr>
                <p:cNvGrpSpPr/>
                <p:nvPr/>
              </p:nvGrpSpPr>
              <p:grpSpPr>
                <a:xfrm>
                  <a:off x="3203848" y="1916832"/>
                  <a:ext cx="1193797" cy="807074"/>
                  <a:chOff x="5148062" y="2276872"/>
                  <a:chExt cx="1937982" cy="1310185"/>
                </a:xfrm>
              </p:grpSpPr>
              <p:sp>
                <p:nvSpPr>
                  <p:cNvPr id="615" name="8 Forma libre">
                    <a:extLst>
                      <a:ext uri="{FF2B5EF4-FFF2-40B4-BE49-F238E27FC236}">
                        <a16:creationId xmlns:a16="http://schemas.microsoft.com/office/drawing/2014/main" id="{E8314883-DC4A-6845-86C1-DB6640FE86D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50">
                    <a:extLst>
                      <a:ext uri="{FF2B5EF4-FFF2-40B4-BE49-F238E27FC236}">
                        <a16:creationId xmlns:a16="http://schemas.microsoft.com/office/drawing/2014/main" id="{C91B9544-6A3F-1640-9D85-C77CCBD824E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54" name="12 Grupo">
                  <a:extLst>
                    <a:ext uri="{FF2B5EF4-FFF2-40B4-BE49-F238E27FC236}">
                      <a16:creationId xmlns:a16="http://schemas.microsoft.com/office/drawing/2014/main" id="{8E204094-8955-7D45-94AA-11CA320115BE}"/>
                    </a:ext>
                  </a:extLst>
                </p:cNvPr>
                <p:cNvGrpSpPr/>
                <p:nvPr/>
              </p:nvGrpSpPr>
              <p:grpSpPr>
                <a:xfrm>
                  <a:off x="1547665" y="3140968"/>
                  <a:ext cx="1193797" cy="807074"/>
                  <a:chOff x="5148062" y="2276872"/>
                  <a:chExt cx="1937982" cy="1310185"/>
                </a:xfrm>
              </p:grpSpPr>
              <p:sp>
                <p:nvSpPr>
                  <p:cNvPr id="613" name="11 Forma libre">
                    <a:extLst>
                      <a:ext uri="{FF2B5EF4-FFF2-40B4-BE49-F238E27FC236}">
                        <a16:creationId xmlns:a16="http://schemas.microsoft.com/office/drawing/2014/main" id="{6C5C3D80-F3A3-224F-AE08-589F10AC546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50">
                    <a:extLst>
                      <a:ext uri="{FF2B5EF4-FFF2-40B4-BE49-F238E27FC236}">
                        <a16:creationId xmlns:a16="http://schemas.microsoft.com/office/drawing/2014/main" id="{DF0279FC-6BC9-924B-9362-38F60F0AF183}"/>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55" name="12 Grupo">
                  <a:extLst>
                    <a:ext uri="{FF2B5EF4-FFF2-40B4-BE49-F238E27FC236}">
                      <a16:creationId xmlns:a16="http://schemas.microsoft.com/office/drawing/2014/main" id="{0D15CBA6-4C7B-C346-88F0-B841AF7D7C04}"/>
                    </a:ext>
                  </a:extLst>
                </p:cNvPr>
                <p:cNvGrpSpPr/>
                <p:nvPr/>
              </p:nvGrpSpPr>
              <p:grpSpPr>
                <a:xfrm>
                  <a:off x="1691681" y="2492896"/>
                  <a:ext cx="1193797" cy="807074"/>
                  <a:chOff x="5148062" y="2276872"/>
                  <a:chExt cx="1937982" cy="1310185"/>
                </a:xfrm>
              </p:grpSpPr>
              <p:sp>
                <p:nvSpPr>
                  <p:cNvPr id="611" name="17 Forma libre">
                    <a:extLst>
                      <a:ext uri="{FF2B5EF4-FFF2-40B4-BE49-F238E27FC236}">
                        <a16:creationId xmlns:a16="http://schemas.microsoft.com/office/drawing/2014/main" id="{A0DA0CBA-B79C-0B42-9FE8-6695DC309DB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50">
                    <a:extLst>
                      <a:ext uri="{FF2B5EF4-FFF2-40B4-BE49-F238E27FC236}">
                        <a16:creationId xmlns:a16="http://schemas.microsoft.com/office/drawing/2014/main" id="{E938928C-A1BC-5E4B-AA92-B7CE8FA2EFC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56" name="12 Grupo">
                  <a:extLst>
                    <a:ext uri="{FF2B5EF4-FFF2-40B4-BE49-F238E27FC236}">
                      <a16:creationId xmlns:a16="http://schemas.microsoft.com/office/drawing/2014/main" id="{C72675F9-C977-454C-AC86-2320F7DF150E}"/>
                    </a:ext>
                  </a:extLst>
                </p:cNvPr>
                <p:cNvGrpSpPr/>
                <p:nvPr/>
              </p:nvGrpSpPr>
              <p:grpSpPr>
                <a:xfrm>
                  <a:off x="1691681" y="1916832"/>
                  <a:ext cx="1193797" cy="807074"/>
                  <a:chOff x="5148062" y="2276872"/>
                  <a:chExt cx="1937982" cy="1310185"/>
                </a:xfrm>
              </p:grpSpPr>
              <p:sp>
                <p:nvSpPr>
                  <p:cNvPr id="609" name="23 Forma libre">
                    <a:extLst>
                      <a:ext uri="{FF2B5EF4-FFF2-40B4-BE49-F238E27FC236}">
                        <a16:creationId xmlns:a16="http://schemas.microsoft.com/office/drawing/2014/main" id="{911950BC-7862-2844-BE2B-526D60E735A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50">
                    <a:extLst>
                      <a:ext uri="{FF2B5EF4-FFF2-40B4-BE49-F238E27FC236}">
                        <a16:creationId xmlns:a16="http://schemas.microsoft.com/office/drawing/2014/main" id="{109AE0A7-C9FB-4B46-9185-BF196D212BE4}"/>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57" name="247 Grupo">
                  <a:extLst>
                    <a:ext uri="{FF2B5EF4-FFF2-40B4-BE49-F238E27FC236}">
                      <a16:creationId xmlns:a16="http://schemas.microsoft.com/office/drawing/2014/main" id="{B9284981-652D-2D4A-A344-7E759E9404D8}"/>
                    </a:ext>
                  </a:extLst>
                </p:cNvPr>
                <p:cNvGrpSpPr/>
                <p:nvPr/>
              </p:nvGrpSpPr>
              <p:grpSpPr>
                <a:xfrm>
                  <a:off x="971599" y="2420888"/>
                  <a:ext cx="1193797" cy="807074"/>
                  <a:chOff x="2771798" y="2276872"/>
                  <a:chExt cx="1937982" cy="1310185"/>
                </a:xfrm>
              </p:grpSpPr>
              <p:sp>
                <p:nvSpPr>
                  <p:cNvPr id="607" name="26 Forma libre">
                    <a:extLst>
                      <a:ext uri="{FF2B5EF4-FFF2-40B4-BE49-F238E27FC236}">
                        <a16:creationId xmlns:a16="http://schemas.microsoft.com/office/drawing/2014/main" id="{1D55662F-72B4-3044-BB7D-2283CD28D01A}"/>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50">
                    <a:extLst>
                      <a:ext uri="{FF2B5EF4-FFF2-40B4-BE49-F238E27FC236}">
                        <a16:creationId xmlns:a16="http://schemas.microsoft.com/office/drawing/2014/main" id="{664EA66B-BE88-6647-83F0-2AFE2BA1CA9B}"/>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58" name="251 Grupo">
                  <a:extLst>
                    <a:ext uri="{FF2B5EF4-FFF2-40B4-BE49-F238E27FC236}">
                      <a16:creationId xmlns:a16="http://schemas.microsoft.com/office/drawing/2014/main" id="{567FDF64-FDC9-7842-AD2F-5E73B7ADAD31}"/>
                    </a:ext>
                  </a:extLst>
                </p:cNvPr>
                <p:cNvGrpSpPr/>
                <p:nvPr/>
              </p:nvGrpSpPr>
              <p:grpSpPr>
                <a:xfrm>
                  <a:off x="3275856" y="3125982"/>
                  <a:ext cx="1193797" cy="807074"/>
                  <a:chOff x="2771798" y="2276872"/>
                  <a:chExt cx="1937982" cy="1310185"/>
                </a:xfrm>
              </p:grpSpPr>
              <p:sp>
                <p:nvSpPr>
                  <p:cNvPr id="605" name="868 Forma libre">
                    <a:extLst>
                      <a:ext uri="{FF2B5EF4-FFF2-40B4-BE49-F238E27FC236}">
                        <a16:creationId xmlns:a16="http://schemas.microsoft.com/office/drawing/2014/main" id="{3AE70AC4-5F69-5E4A-B853-851C8EA7C912}"/>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50">
                    <a:extLst>
                      <a:ext uri="{FF2B5EF4-FFF2-40B4-BE49-F238E27FC236}">
                        <a16:creationId xmlns:a16="http://schemas.microsoft.com/office/drawing/2014/main" id="{3961C344-7082-F245-915C-EAB4933A5793}"/>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59" name="252 Grupo">
                  <a:extLst>
                    <a:ext uri="{FF2B5EF4-FFF2-40B4-BE49-F238E27FC236}">
                      <a16:creationId xmlns:a16="http://schemas.microsoft.com/office/drawing/2014/main" id="{9DE762BC-CC67-2044-B99D-264C5A9FF829}"/>
                    </a:ext>
                  </a:extLst>
                </p:cNvPr>
                <p:cNvGrpSpPr/>
                <p:nvPr/>
              </p:nvGrpSpPr>
              <p:grpSpPr>
                <a:xfrm>
                  <a:off x="2411760" y="3558030"/>
                  <a:ext cx="1193797" cy="807074"/>
                  <a:chOff x="5148062" y="2276872"/>
                  <a:chExt cx="1937982" cy="1310185"/>
                </a:xfrm>
              </p:grpSpPr>
              <p:sp>
                <p:nvSpPr>
                  <p:cNvPr id="603" name="866 Forma libre">
                    <a:extLst>
                      <a:ext uri="{FF2B5EF4-FFF2-40B4-BE49-F238E27FC236}">
                        <a16:creationId xmlns:a16="http://schemas.microsoft.com/office/drawing/2014/main" id="{2DED8B60-336F-0E43-809A-7C254AA3FA2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50">
                    <a:extLst>
                      <a:ext uri="{FF2B5EF4-FFF2-40B4-BE49-F238E27FC236}">
                        <a16:creationId xmlns:a16="http://schemas.microsoft.com/office/drawing/2014/main" id="{7816C94E-A746-7443-B461-2748025C79FE}"/>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0" name="12 Grupo">
                  <a:extLst>
                    <a:ext uri="{FF2B5EF4-FFF2-40B4-BE49-F238E27FC236}">
                      <a16:creationId xmlns:a16="http://schemas.microsoft.com/office/drawing/2014/main" id="{A5263B9C-0B70-F14D-8BFA-95E3B3CE016D}"/>
                    </a:ext>
                  </a:extLst>
                </p:cNvPr>
                <p:cNvGrpSpPr/>
                <p:nvPr/>
              </p:nvGrpSpPr>
              <p:grpSpPr>
                <a:xfrm>
                  <a:off x="1619673" y="3774054"/>
                  <a:ext cx="1193797" cy="807074"/>
                  <a:chOff x="5148062" y="2276872"/>
                  <a:chExt cx="1937982" cy="1310185"/>
                </a:xfrm>
              </p:grpSpPr>
              <p:sp>
                <p:nvSpPr>
                  <p:cNvPr id="601" name="864 Forma libre">
                    <a:extLst>
                      <a:ext uri="{FF2B5EF4-FFF2-40B4-BE49-F238E27FC236}">
                        <a16:creationId xmlns:a16="http://schemas.microsoft.com/office/drawing/2014/main" id="{A530DCEC-AA58-2244-AEFB-F4DCCB57A2C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50">
                    <a:extLst>
                      <a:ext uri="{FF2B5EF4-FFF2-40B4-BE49-F238E27FC236}">
                        <a16:creationId xmlns:a16="http://schemas.microsoft.com/office/drawing/2014/main" id="{67B9FB03-6FCE-C347-8719-8F3B0BFCD3C2}"/>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1" name="12 Grupo">
                  <a:extLst>
                    <a:ext uri="{FF2B5EF4-FFF2-40B4-BE49-F238E27FC236}">
                      <a16:creationId xmlns:a16="http://schemas.microsoft.com/office/drawing/2014/main" id="{01AF19D2-9845-7E43-B012-227CDAED4CA2}"/>
                    </a:ext>
                  </a:extLst>
                </p:cNvPr>
                <p:cNvGrpSpPr/>
                <p:nvPr/>
              </p:nvGrpSpPr>
              <p:grpSpPr>
                <a:xfrm>
                  <a:off x="713908" y="3077344"/>
                  <a:ext cx="1193797" cy="807074"/>
                  <a:chOff x="5148062" y="2276872"/>
                  <a:chExt cx="1937982" cy="1310185"/>
                </a:xfrm>
              </p:grpSpPr>
              <p:sp>
                <p:nvSpPr>
                  <p:cNvPr id="599" name="862 Forma libre">
                    <a:extLst>
                      <a:ext uri="{FF2B5EF4-FFF2-40B4-BE49-F238E27FC236}">
                        <a16:creationId xmlns:a16="http://schemas.microsoft.com/office/drawing/2014/main" id="{BF3B6A0A-8F8F-A840-998F-045A82AC8DC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0">
                    <a:extLst>
                      <a:ext uri="{FF2B5EF4-FFF2-40B4-BE49-F238E27FC236}">
                        <a16:creationId xmlns:a16="http://schemas.microsoft.com/office/drawing/2014/main" id="{681E978D-41D9-6644-A0C8-92EEF596BCD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2" name="12 Grupo">
                  <a:extLst>
                    <a:ext uri="{FF2B5EF4-FFF2-40B4-BE49-F238E27FC236}">
                      <a16:creationId xmlns:a16="http://schemas.microsoft.com/office/drawing/2014/main" id="{386E232C-5EFA-844E-8770-4A72FF0794B3}"/>
                    </a:ext>
                  </a:extLst>
                </p:cNvPr>
                <p:cNvGrpSpPr/>
                <p:nvPr/>
              </p:nvGrpSpPr>
              <p:grpSpPr>
                <a:xfrm>
                  <a:off x="713908" y="3645024"/>
                  <a:ext cx="1193797" cy="807074"/>
                  <a:chOff x="5148062" y="2276872"/>
                  <a:chExt cx="1937982" cy="1310185"/>
                </a:xfrm>
              </p:grpSpPr>
              <p:sp>
                <p:nvSpPr>
                  <p:cNvPr id="597" name="860 Forma libre">
                    <a:extLst>
                      <a:ext uri="{FF2B5EF4-FFF2-40B4-BE49-F238E27FC236}">
                        <a16:creationId xmlns:a16="http://schemas.microsoft.com/office/drawing/2014/main" id="{E181C88E-EF04-CA49-B757-97B6043DECF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0">
                    <a:extLst>
                      <a:ext uri="{FF2B5EF4-FFF2-40B4-BE49-F238E27FC236}">
                        <a16:creationId xmlns:a16="http://schemas.microsoft.com/office/drawing/2014/main" id="{A92CEDED-7539-C34E-B597-AB1B5E61C96C}"/>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3" name="12 Grupo">
                  <a:extLst>
                    <a:ext uri="{FF2B5EF4-FFF2-40B4-BE49-F238E27FC236}">
                      <a16:creationId xmlns:a16="http://schemas.microsoft.com/office/drawing/2014/main" id="{C958F662-6461-DF4A-BAB8-27790ACA7C66}"/>
                    </a:ext>
                  </a:extLst>
                </p:cNvPr>
                <p:cNvGrpSpPr/>
                <p:nvPr/>
              </p:nvGrpSpPr>
              <p:grpSpPr>
                <a:xfrm>
                  <a:off x="2483768" y="4293096"/>
                  <a:ext cx="1193797" cy="807074"/>
                  <a:chOff x="5148062" y="2276872"/>
                  <a:chExt cx="1937982" cy="1310185"/>
                </a:xfrm>
              </p:grpSpPr>
              <p:sp>
                <p:nvSpPr>
                  <p:cNvPr id="595" name="858 Forma libre">
                    <a:extLst>
                      <a:ext uri="{FF2B5EF4-FFF2-40B4-BE49-F238E27FC236}">
                        <a16:creationId xmlns:a16="http://schemas.microsoft.com/office/drawing/2014/main" id="{394A2FB1-9BA8-CF48-9CF1-E78B409127A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0">
                    <a:extLst>
                      <a:ext uri="{FF2B5EF4-FFF2-40B4-BE49-F238E27FC236}">
                        <a16:creationId xmlns:a16="http://schemas.microsoft.com/office/drawing/2014/main" id="{D36BF8E4-AD58-EE42-9D1C-4A3B8F011D8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4" name="12 Grupo">
                  <a:extLst>
                    <a:ext uri="{FF2B5EF4-FFF2-40B4-BE49-F238E27FC236}">
                      <a16:creationId xmlns:a16="http://schemas.microsoft.com/office/drawing/2014/main" id="{AEDC10B9-A708-8141-A9B6-851B22572FBC}"/>
                    </a:ext>
                  </a:extLst>
                </p:cNvPr>
                <p:cNvGrpSpPr/>
                <p:nvPr/>
              </p:nvGrpSpPr>
              <p:grpSpPr>
                <a:xfrm>
                  <a:off x="3347864" y="3861048"/>
                  <a:ext cx="1193797" cy="807074"/>
                  <a:chOff x="5148062" y="2276872"/>
                  <a:chExt cx="1937982" cy="1310185"/>
                </a:xfrm>
              </p:grpSpPr>
              <p:sp>
                <p:nvSpPr>
                  <p:cNvPr id="593" name="856 Forma libre">
                    <a:extLst>
                      <a:ext uri="{FF2B5EF4-FFF2-40B4-BE49-F238E27FC236}">
                        <a16:creationId xmlns:a16="http://schemas.microsoft.com/office/drawing/2014/main" id="{EF6FA993-C04F-8644-ADA1-0F715828754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0">
                    <a:extLst>
                      <a:ext uri="{FF2B5EF4-FFF2-40B4-BE49-F238E27FC236}">
                        <a16:creationId xmlns:a16="http://schemas.microsoft.com/office/drawing/2014/main" id="{90721030-FBB5-344A-B777-1A05BC5304A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5" name="12 Grupo">
                  <a:extLst>
                    <a:ext uri="{FF2B5EF4-FFF2-40B4-BE49-F238E27FC236}">
                      <a16:creationId xmlns:a16="http://schemas.microsoft.com/office/drawing/2014/main" id="{35E5F15E-D1E3-1C42-AD28-5881F26AAF7C}"/>
                    </a:ext>
                  </a:extLst>
                </p:cNvPr>
                <p:cNvGrpSpPr/>
                <p:nvPr/>
              </p:nvGrpSpPr>
              <p:grpSpPr>
                <a:xfrm>
                  <a:off x="4139951" y="3342006"/>
                  <a:ext cx="1193797" cy="807074"/>
                  <a:chOff x="5148062" y="2276872"/>
                  <a:chExt cx="1937982" cy="1310185"/>
                </a:xfrm>
              </p:grpSpPr>
              <p:sp>
                <p:nvSpPr>
                  <p:cNvPr id="591" name="854 Forma libre">
                    <a:extLst>
                      <a:ext uri="{FF2B5EF4-FFF2-40B4-BE49-F238E27FC236}">
                        <a16:creationId xmlns:a16="http://schemas.microsoft.com/office/drawing/2014/main" id="{36D06B36-1EF0-1646-83ED-B20158EA166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0">
                    <a:extLst>
                      <a:ext uri="{FF2B5EF4-FFF2-40B4-BE49-F238E27FC236}">
                        <a16:creationId xmlns:a16="http://schemas.microsoft.com/office/drawing/2014/main" id="{D69A5044-5CA9-254B-A756-890B936440A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6" name="12 Grupo">
                  <a:extLst>
                    <a:ext uri="{FF2B5EF4-FFF2-40B4-BE49-F238E27FC236}">
                      <a16:creationId xmlns:a16="http://schemas.microsoft.com/office/drawing/2014/main" id="{1FB58DC8-4AB6-5D47-820C-6C158B326273}"/>
                    </a:ext>
                  </a:extLst>
                </p:cNvPr>
                <p:cNvGrpSpPr/>
                <p:nvPr/>
              </p:nvGrpSpPr>
              <p:grpSpPr>
                <a:xfrm>
                  <a:off x="4458323" y="2693934"/>
                  <a:ext cx="1193797" cy="807074"/>
                  <a:chOff x="5148062" y="2276872"/>
                  <a:chExt cx="1937982" cy="1310185"/>
                </a:xfrm>
              </p:grpSpPr>
              <p:sp>
                <p:nvSpPr>
                  <p:cNvPr id="589" name="104 Forma libre">
                    <a:extLst>
                      <a:ext uri="{FF2B5EF4-FFF2-40B4-BE49-F238E27FC236}">
                        <a16:creationId xmlns:a16="http://schemas.microsoft.com/office/drawing/2014/main" id="{158DA30E-0E2C-B34F-82EE-752640E13CC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0">
                    <a:extLst>
                      <a:ext uri="{FF2B5EF4-FFF2-40B4-BE49-F238E27FC236}">
                        <a16:creationId xmlns:a16="http://schemas.microsoft.com/office/drawing/2014/main" id="{89E1FD59-1BCD-334C-9B21-A6A453AA5B5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7" name="12 Grupo">
                  <a:extLst>
                    <a:ext uri="{FF2B5EF4-FFF2-40B4-BE49-F238E27FC236}">
                      <a16:creationId xmlns:a16="http://schemas.microsoft.com/office/drawing/2014/main" id="{0F43740C-F143-7A4E-AB40-31FF002E31B7}"/>
                    </a:ext>
                  </a:extLst>
                </p:cNvPr>
                <p:cNvGrpSpPr/>
                <p:nvPr/>
              </p:nvGrpSpPr>
              <p:grpSpPr>
                <a:xfrm>
                  <a:off x="4139951" y="2117870"/>
                  <a:ext cx="1193797" cy="807074"/>
                  <a:chOff x="5148062" y="2276872"/>
                  <a:chExt cx="1937982" cy="1310185"/>
                </a:xfrm>
              </p:grpSpPr>
              <p:sp>
                <p:nvSpPr>
                  <p:cNvPr id="587" name="102 Forma libre">
                    <a:extLst>
                      <a:ext uri="{FF2B5EF4-FFF2-40B4-BE49-F238E27FC236}">
                        <a16:creationId xmlns:a16="http://schemas.microsoft.com/office/drawing/2014/main" id="{538BA6EE-CB98-7F4B-A214-488CF91BC9B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0">
                    <a:extLst>
                      <a:ext uri="{FF2B5EF4-FFF2-40B4-BE49-F238E27FC236}">
                        <a16:creationId xmlns:a16="http://schemas.microsoft.com/office/drawing/2014/main" id="{BBDD0588-14E7-F94D-82FA-2DD8A501F16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8" name="12 Grupo">
                  <a:extLst>
                    <a:ext uri="{FF2B5EF4-FFF2-40B4-BE49-F238E27FC236}">
                      <a16:creationId xmlns:a16="http://schemas.microsoft.com/office/drawing/2014/main" id="{EEB00F40-3FFA-AC40-AE14-F7628787EFEB}"/>
                    </a:ext>
                  </a:extLst>
                </p:cNvPr>
                <p:cNvGrpSpPr/>
                <p:nvPr/>
              </p:nvGrpSpPr>
              <p:grpSpPr>
                <a:xfrm>
                  <a:off x="683568" y="1685822"/>
                  <a:ext cx="1193797" cy="807074"/>
                  <a:chOff x="5148062" y="2276872"/>
                  <a:chExt cx="1937982" cy="1310185"/>
                </a:xfrm>
              </p:grpSpPr>
              <p:sp>
                <p:nvSpPr>
                  <p:cNvPr id="585" name="100 Forma libre">
                    <a:extLst>
                      <a:ext uri="{FF2B5EF4-FFF2-40B4-BE49-F238E27FC236}">
                        <a16:creationId xmlns:a16="http://schemas.microsoft.com/office/drawing/2014/main" id="{80F3503C-9B68-FB4B-847D-CDDCBDA1987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0">
                    <a:extLst>
                      <a:ext uri="{FF2B5EF4-FFF2-40B4-BE49-F238E27FC236}">
                        <a16:creationId xmlns:a16="http://schemas.microsoft.com/office/drawing/2014/main" id="{788260AD-44A2-DD46-B68D-9CF567FAC04C}"/>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69" name="12 Grupo">
                  <a:extLst>
                    <a:ext uri="{FF2B5EF4-FFF2-40B4-BE49-F238E27FC236}">
                      <a16:creationId xmlns:a16="http://schemas.microsoft.com/office/drawing/2014/main" id="{A50D4B08-20BD-8548-83A0-F8A44405979F}"/>
                    </a:ext>
                  </a:extLst>
                </p:cNvPr>
                <p:cNvGrpSpPr/>
                <p:nvPr/>
              </p:nvGrpSpPr>
              <p:grpSpPr>
                <a:xfrm>
                  <a:off x="1331639" y="1253774"/>
                  <a:ext cx="1193797" cy="807074"/>
                  <a:chOff x="5148062" y="2276872"/>
                  <a:chExt cx="1937982" cy="1310185"/>
                </a:xfrm>
              </p:grpSpPr>
              <p:sp>
                <p:nvSpPr>
                  <p:cNvPr id="583" name="98 Forma libre">
                    <a:extLst>
                      <a:ext uri="{FF2B5EF4-FFF2-40B4-BE49-F238E27FC236}">
                        <a16:creationId xmlns:a16="http://schemas.microsoft.com/office/drawing/2014/main" id="{63ECD98F-D8CA-AE4C-85E8-4A4F75C90AF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0">
                    <a:extLst>
                      <a:ext uri="{FF2B5EF4-FFF2-40B4-BE49-F238E27FC236}">
                        <a16:creationId xmlns:a16="http://schemas.microsoft.com/office/drawing/2014/main" id="{41A0CDE9-E9C0-F54C-8721-D62650C4DB73}"/>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70" name="12 Grupo">
                  <a:extLst>
                    <a:ext uri="{FF2B5EF4-FFF2-40B4-BE49-F238E27FC236}">
                      <a16:creationId xmlns:a16="http://schemas.microsoft.com/office/drawing/2014/main" id="{9A93E18B-8701-3E48-B411-063BE60309D6}"/>
                    </a:ext>
                  </a:extLst>
                </p:cNvPr>
                <p:cNvGrpSpPr/>
                <p:nvPr/>
              </p:nvGrpSpPr>
              <p:grpSpPr>
                <a:xfrm>
                  <a:off x="3203848" y="1253774"/>
                  <a:ext cx="1193797" cy="807074"/>
                  <a:chOff x="5148062" y="2276872"/>
                  <a:chExt cx="1937982" cy="1310185"/>
                </a:xfrm>
              </p:grpSpPr>
              <p:sp>
                <p:nvSpPr>
                  <p:cNvPr id="581" name="96 Forma libre">
                    <a:extLst>
                      <a:ext uri="{FF2B5EF4-FFF2-40B4-BE49-F238E27FC236}">
                        <a16:creationId xmlns:a16="http://schemas.microsoft.com/office/drawing/2014/main" id="{E9A85DAC-EEDB-174C-813A-96BCDFD4BDF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0">
                    <a:extLst>
                      <a:ext uri="{FF2B5EF4-FFF2-40B4-BE49-F238E27FC236}">
                        <a16:creationId xmlns:a16="http://schemas.microsoft.com/office/drawing/2014/main" id="{0156730F-9112-F047-B75D-CD7430E67583}"/>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71" name="12 Grupo">
                  <a:extLst>
                    <a:ext uri="{FF2B5EF4-FFF2-40B4-BE49-F238E27FC236}">
                      <a16:creationId xmlns:a16="http://schemas.microsoft.com/office/drawing/2014/main" id="{E584FD7D-1E22-3B4F-A5E6-90F3C058AED8}"/>
                    </a:ext>
                  </a:extLst>
                </p:cNvPr>
                <p:cNvGrpSpPr/>
                <p:nvPr/>
              </p:nvGrpSpPr>
              <p:grpSpPr>
                <a:xfrm>
                  <a:off x="2298082" y="965742"/>
                  <a:ext cx="1193797" cy="807074"/>
                  <a:chOff x="5148062" y="2276872"/>
                  <a:chExt cx="1937982" cy="1310185"/>
                </a:xfrm>
              </p:grpSpPr>
              <p:sp>
                <p:nvSpPr>
                  <p:cNvPr id="579" name="94 Forma libre">
                    <a:extLst>
                      <a:ext uri="{FF2B5EF4-FFF2-40B4-BE49-F238E27FC236}">
                        <a16:creationId xmlns:a16="http://schemas.microsoft.com/office/drawing/2014/main" id="{C198BC3A-1015-0E42-A341-8CCC683E02A5}"/>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0">
                    <a:extLst>
                      <a:ext uri="{FF2B5EF4-FFF2-40B4-BE49-F238E27FC236}">
                        <a16:creationId xmlns:a16="http://schemas.microsoft.com/office/drawing/2014/main" id="{16C834C2-8C44-694B-A689-DD7F27AA901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72" name="12 Grupo">
                  <a:extLst>
                    <a:ext uri="{FF2B5EF4-FFF2-40B4-BE49-F238E27FC236}">
                      <a16:creationId xmlns:a16="http://schemas.microsoft.com/office/drawing/2014/main" id="{65004013-DA6B-8E48-AC42-F18CD5A4713A}"/>
                    </a:ext>
                  </a:extLst>
                </p:cNvPr>
                <p:cNvGrpSpPr/>
                <p:nvPr/>
              </p:nvGrpSpPr>
              <p:grpSpPr>
                <a:xfrm>
                  <a:off x="2267744" y="1628800"/>
                  <a:ext cx="1193797" cy="807074"/>
                  <a:chOff x="5148062" y="2276872"/>
                  <a:chExt cx="1937982" cy="1310185"/>
                </a:xfrm>
              </p:grpSpPr>
              <p:sp>
                <p:nvSpPr>
                  <p:cNvPr id="577" name="20 Forma libre">
                    <a:extLst>
                      <a:ext uri="{FF2B5EF4-FFF2-40B4-BE49-F238E27FC236}">
                        <a16:creationId xmlns:a16="http://schemas.microsoft.com/office/drawing/2014/main" id="{4F6FF66A-30A5-5F44-88C1-F4EE07F3A78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0">
                    <a:extLst>
                      <a:ext uri="{FF2B5EF4-FFF2-40B4-BE49-F238E27FC236}">
                        <a16:creationId xmlns:a16="http://schemas.microsoft.com/office/drawing/2014/main" id="{86931940-6375-EF48-8871-0F723A7331D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73" name="11 Grupo">
                  <a:extLst>
                    <a:ext uri="{FF2B5EF4-FFF2-40B4-BE49-F238E27FC236}">
                      <a16:creationId xmlns:a16="http://schemas.microsoft.com/office/drawing/2014/main" id="{6C4ED395-FAD1-F44D-9CDD-663F0A3D8906}"/>
                    </a:ext>
                  </a:extLst>
                </p:cNvPr>
                <p:cNvGrpSpPr/>
                <p:nvPr/>
              </p:nvGrpSpPr>
              <p:grpSpPr>
                <a:xfrm>
                  <a:off x="2555774" y="2348880"/>
                  <a:ext cx="1193797" cy="807074"/>
                  <a:chOff x="2771798" y="2276872"/>
                  <a:chExt cx="1937982" cy="1310185"/>
                </a:xfrm>
              </p:grpSpPr>
              <p:sp>
                <p:nvSpPr>
                  <p:cNvPr id="575" name="2 Forma libre">
                    <a:extLst>
                      <a:ext uri="{FF2B5EF4-FFF2-40B4-BE49-F238E27FC236}">
                        <a16:creationId xmlns:a16="http://schemas.microsoft.com/office/drawing/2014/main" id="{303EB05C-6C6E-4D49-A5CB-9D96CA2D637A}"/>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0">
                    <a:extLst>
                      <a:ext uri="{FF2B5EF4-FFF2-40B4-BE49-F238E27FC236}">
                        <a16:creationId xmlns:a16="http://schemas.microsoft.com/office/drawing/2014/main" id="{50C4CDEB-B44D-644B-8A16-76562C550F53}"/>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574" name="89 Anillo">
                  <a:extLst>
                    <a:ext uri="{FF2B5EF4-FFF2-40B4-BE49-F238E27FC236}">
                      <a16:creationId xmlns:a16="http://schemas.microsoft.com/office/drawing/2014/main" id="{15036E60-98B8-E047-9D37-081E23C778F8}"/>
                    </a:ext>
                  </a:extLst>
                </p:cNvPr>
                <p:cNvSpPr/>
                <p:nvPr/>
              </p:nvSpPr>
              <p:spPr>
                <a:xfrm>
                  <a:off x="107504" y="764704"/>
                  <a:ext cx="5544616" cy="4752528"/>
                </a:xfrm>
                <a:prstGeom prst="donut">
                  <a:avLst>
                    <a:gd name="adj" fmla="val 19848"/>
                  </a:avLst>
                </a:prstGeom>
                <a:solidFill>
                  <a:srgbClr val="FA9F90"/>
                </a:solidFill>
                <a:ln>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50" name="813 Elipse">
                <a:extLst>
                  <a:ext uri="{FF2B5EF4-FFF2-40B4-BE49-F238E27FC236}">
                    <a16:creationId xmlns:a16="http://schemas.microsoft.com/office/drawing/2014/main" id="{D90C715E-FC9F-5545-869B-1B1F0B7B1E8F}"/>
                  </a:ext>
                </a:extLst>
              </p:cNvPr>
              <p:cNvSpPr/>
              <p:nvPr/>
            </p:nvSpPr>
            <p:spPr>
              <a:xfrm>
                <a:off x="575760" y="1232912"/>
                <a:ext cx="1836000" cy="1440000"/>
              </a:xfrm>
              <a:prstGeom prst="ellipse">
                <a:avLst/>
              </a:prstGeom>
              <a:noFill/>
              <a:ln w="28575">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192 Grupo">
              <a:extLst>
                <a:ext uri="{FF2B5EF4-FFF2-40B4-BE49-F238E27FC236}">
                  <a16:creationId xmlns:a16="http://schemas.microsoft.com/office/drawing/2014/main" id="{8240194F-7A7A-504B-8427-E2AD4A0370BB}"/>
                </a:ext>
              </a:extLst>
            </p:cNvPr>
            <p:cNvGrpSpPr/>
            <p:nvPr/>
          </p:nvGrpSpPr>
          <p:grpSpPr>
            <a:xfrm>
              <a:off x="8424428" y="4674687"/>
              <a:ext cx="291090" cy="249507"/>
              <a:chOff x="107506" y="764704"/>
              <a:chExt cx="2772310" cy="2376264"/>
            </a:xfrm>
          </p:grpSpPr>
          <p:grpSp>
            <p:nvGrpSpPr>
              <p:cNvPr id="477" name="72 Grupo">
                <a:extLst>
                  <a:ext uri="{FF2B5EF4-FFF2-40B4-BE49-F238E27FC236}">
                    <a16:creationId xmlns:a16="http://schemas.microsoft.com/office/drawing/2014/main" id="{B7C17296-72BA-0941-ACA2-2D2A22CBFECE}"/>
                  </a:ext>
                </a:extLst>
              </p:cNvPr>
              <p:cNvGrpSpPr/>
              <p:nvPr/>
            </p:nvGrpSpPr>
            <p:grpSpPr>
              <a:xfrm>
                <a:off x="107506" y="764704"/>
                <a:ext cx="2772310" cy="2376264"/>
                <a:chOff x="107504" y="764704"/>
                <a:chExt cx="5544616" cy="4752528"/>
              </a:xfrm>
            </p:grpSpPr>
            <p:grpSp>
              <p:nvGrpSpPr>
                <p:cNvPr id="479" name="12 Grupo">
                  <a:extLst>
                    <a:ext uri="{FF2B5EF4-FFF2-40B4-BE49-F238E27FC236}">
                      <a16:creationId xmlns:a16="http://schemas.microsoft.com/office/drawing/2014/main" id="{C34638F5-18CE-204D-85F0-40FA0C528AED}"/>
                    </a:ext>
                  </a:extLst>
                </p:cNvPr>
                <p:cNvGrpSpPr/>
                <p:nvPr/>
              </p:nvGrpSpPr>
              <p:grpSpPr>
                <a:xfrm>
                  <a:off x="3419872" y="2621926"/>
                  <a:ext cx="1193797" cy="807074"/>
                  <a:chOff x="5148062" y="2276872"/>
                  <a:chExt cx="1937982" cy="1310185"/>
                </a:xfrm>
              </p:grpSpPr>
              <p:sp>
                <p:nvSpPr>
                  <p:cNvPr id="547" name="5 Forma libre">
                    <a:extLst>
                      <a:ext uri="{FF2B5EF4-FFF2-40B4-BE49-F238E27FC236}">
                        <a16:creationId xmlns:a16="http://schemas.microsoft.com/office/drawing/2014/main" id="{3E024339-4DEF-2049-8B0A-F0AA6229002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0">
                    <a:extLst>
                      <a:ext uri="{FF2B5EF4-FFF2-40B4-BE49-F238E27FC236}">
                        <a16:creationId xmlns:a16="http://schemas.microsoft.com/office/drawing/2014/main" id="{5627C2AE-A8F4-3F44-AB6A-0DB32853F281}"/>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0" name="12 Grupo">
                  <a:extLst>
                    <a:ext uri="{FF2B5EF4-FFF2-40B4-BE49-F238E27FC236}">
                      <a16:creationId xmlns:a16="http://schemas.microsoft.com/office/drawing/2014/main" id="{03246E56-562B-8949-8D96-803664BBB922}"/>
                    </a:ext>
                  </a:extLst>
                </p:cNvPr>
                <p:cNvGrpSpPr/>
                <p:nvPr/>
              </p:nvGrpSpPr>
              <p:grpSpPr>
                <a:xfrm>
                  <a:off x="2411760" y="2924944"/>
                  <a:ext cx="1193797" cy="807074"/>
                  <a:chOff x="5148062" y="2276872"/>
                  <a:chExt cx="1937982" cy="1310185"/>
                </a:xfrm>
              </p:grpSpPr>
              <p:sp>
                <p:nvSpPr>
                  <p:cNvPr id="545" name="14 Forma libre">
                    <a:extLst>
                      <a:ext uri="{FF2B5EF4-FFF2-40B4-BE49-F238E27FC236}">
                        <a16:creationId xmlns:a16="http://schemas.microsoft.com/office/drawing/2014/main" id="{0556C541-9C48-A040-9E7D-367F750781D4}"/>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0">
                    <a:extLst>
                      <a:ext uri="{FF2B5EF4-FFF2-40B4-BE49-F238E27FC236}">
                        <a16:creationId xmlns:a16="http://schemas.microsoft.com/office/drawing/2014/main" id="{750F73F2-73DE-7A4B-A4E3-FB68B0F5C6E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1" name="12 Grupo">
                  <a:extLst>
                    <a:ext uri="{FF2B5EF4-FFF2-40B4-BE49-F238E27FC236}">
                      <a16:creationId xmlns:a16="http://schemas.microsoft.com/office/drawing/2014/main" id="{43404041-2B86-FB40-B2FD-848264151302}"/>
                    </a:ext>
                  </a:extLst>
                </p:cNvPr>
                <p:cNvGrpSpPr/>
                <p:nvPr/>
              </p:nvGrpSpPr>
              <p:grpSpPr>
                <a:xfrm>
                  <a:off x="3203848" y="1916832"/>
                  <a:ext cx="1193797" cy="807074"/>
                  <a:chOff x="5148062" y="2276872"/>
                  <a:chExt cx="1937982" cy="1310185"/>
                </a:xfrm>
              </p:grpSpPr>
              <p:sp>
                <p:nvSpPr>
                  <p:cNvPr id="543" name="8 Forma libre">
                    <a:extLst>
                      <a:ext uri="{FF2B5EF4-FFF2-40B4-BE49-F238E27FC236}">
                        <a16:creationId xmlns:a16="http://schemas.microsoft.com/office/drawing/2014/main" id="{7CD78641-E390-B34E-95CA-7007F40940A4}"/>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0">
                    <a:extLst>
                      <a:ext uri="{FF2B5EF4-FFF2-40B4-BE49-F238E27FC236}">
                        <a16:creationId xmlns:a16="http://schemas.microsoft.com/office/drawing/2014/main" id="{EED8B4DE-01E1-FB4A-BE55-F02D21C277A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2" name="12 Grupo">
                  <a:extLst>
                    <a:ext uri="{FF2B5EF4-FFF2-40B4-BE49-F238E27FC236}">
                      <a16:creationId xmlns:a16="http://schemas.microsoft.com/office/drawing/2014/main" id="{8FCB8310-EB38-1C4E-A4D0-6B43EE16806C}"/>
                    </a:ext>
                  </a:extLst>
                </p:cNvPr>
                <p:cNvGrpSpPr/>
                <p:nvPr/>
              </p:nvGrpSpPr>
              <p:grpSpPr>
                <a:xfrm>
                  <a:off x="1547665" y="3140968"/>
                  <a:ext cx="1193797" cy="807074"/>
                  <a:chOff x="5148062" y="2276872"/>
                  <a:chExt cx="1937982" cy="1310185"/>
                </a:xfrm>
              </p:grpSpPr>
              <p:sp>
                <p:nvSpPr>
                  <p:cNvPr id="541" name="11 Forma libre">
                    <a:extLst>
                      <a:ext uri="{FF2B5EF4-FFF2-40B4-BE49-F238E27FC236}">
                        <a16:creationId xmlns:a16="http://schemas.microsoft.com/office/drawing/2014/main" id="{604D3657-2D93-B745-AFC9-050CDDA0578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0">
                    <a:extLst>
                      <a:ext uri="{FF2B5EF4-FFF2-40B4-BE49-F238E27FC236}">
                        <a16:creationId xmlns:a16="http://schemas.microsoft.com/office/drawing/2014/main" id="{66DD4252-C304-EA4D-AE9B-F09A1554588F}"/>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3" name="12 Grupo">
                  <a:extLst>
                    <a:ext uri="{FF2B5EF4-FFF2-40B4-BE49-F238E27FC236}">
                      <a16:creationId xmlns:a16="http://schemas.microsoft.com/office/drawing/2014/main" id="{2F4D741B-18CD-7F44-95F9-4B9EA349933E}"/>
                    </a:ext>
                  </a:extLst>
                </p:cNvPr>
                <p:cNvGrpSpPr/>
                <p:nvPr/>
              </p:nvGrpSpPr>
              <p:grpSpPr>
                <a:xfrm>
                  <a:off x="1691681" y="2492896"/>
                  <a:ext cx="1193797" cy="807074"/>
                  <a:chOff x="5148062" y="2276872"/>
                  <a:chExt cx="1937982" cy="1310185"/>
                </a:xfrm>
              </p:grpSpPr>
              <p:sp>
                <p:nvSpPr>
                  <p:cNvPr id="539" name="17 Forma libre">
                    <a:extLst>
                      <a:ext uri="{FF2B5EF4-FFF2-40B4-BE49-F238E27FC236}">
                        <a16:creationId xmlns:a16="http://schemas.microsoft.com/office/drawing/2014/main" id="{484FB6AB-DEE6-3241-BDDD-AF6442922CE5}"/>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0">
                    <a:extLst>
                      <a:ext uri="{FF2B5EF4-FFF2-40B4-BE49-F238E27FC236}">
                        <a16:creationId xmlns:a16="http://schemas.microsoft.com/office/drawing/2014/main" id="{83D138A7-BE3D-9340-B534-F983ED9DA94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4" name="12 Grupo">
                  <a:extLst>
                    <a:ext uri="{FF2B5EF4-FFF2-40B4-BE49-F238E27FC236}">
                      <a16:creationId xmlns:a16="http://schemas.microsoft.com/office/drawing/2014/main" id="{1054B49B-5F5B-B240-8B3C-D6BB67E79726}"/>
                    </a:ext>
                  </a:extLst>
                </p:cNvPr>
                <p:cNvGrpSpPr/>
                <p:nvPr/>
              </p:nvGrpSpPr>
              <p:grpSpPr>
                <a:xfrm>
                  <a:off x="1691681" y="1916832"/>
                  <a:ext cx="1193797" cy="807074"/>
                  <a:chOff x="5148062" y="2276872"/>
                  <a:chExt cx="1937982" cy="1310185"/>
                </a:xfrm>
              </p:grpSpPr>
              <p:sp>
                <p:nvSpPr>
                  <p:cNvPr id="537" name="23 Forma libre">
                    <a:extLst>
                      <a:ext uri="{FF2B5EF4-FFF2-40B4-BE49-F238E27FC236}">
                        <a16:creationId xmlns:a16="http://schemas.microsoft.com/office/drawing/2014/main" id="{23EA4654-BE50-4746-8D3A-09F7577F993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0">
                    <a:extLst>
                      <a:ext uri="{FF2B5EF4-FFF2-40B4-BE49-F238E27FC236}">
                        <a16:creationId xmlns:a16="http://schemas.microsoft.com/office/drawing/2014/main" id="{70706138-DA87-8A4A-83D3-9DC5FEB3566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5" name="247 Grupo">
                  <a:extLst>
                    <a:ext uri="{FF2B5EF4-FFF2-40B4-BE49-F238E27FC236}">
                      <a16:creationId xmlns:a16="http://schemas.microsoft.com/office/drawing/2014/main" id="{D6984E09-8FF4-0744-9D41-00863C53FC12}"/>
                    </a:ext>
                  </a:extLst>
                </p:cNvPr>
                <p:cNvGrpSpPr/>
                <p:nvPr/>
              </p:nvGrpSpPr>
              <p:grpSpPr>
                <a:xfrm>
                  <a:off x="971599" y="2420888"/>
                  <a:ext cx="1193797" cy="807074"/>
                  <a:chOff x="2771798" y="2276872"/>
                  <a:chExt cx="1937982" cy="1310185"/>
                </a:xfrm>
              </p:grpSpPr>
              <p:sp>
                <p:nvSpPr>
                  <p:cNvPr id="535" name="26 Forma libre">
                    <a:extLst>
                      <a:ext uri="{FF2B5EF4-FFF2-40B4-BE49-F238E27FC236}">
                        <a16:creationId xmlns:a16="http://schemas.microsoft.com/office/drawing/2014/main" id="{02B91CF3-5E88-6A4F-A290-44C3D33ECDFF}"/>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0">
                    <a:extLst>
                      <a:ext uri="{FF2B5EF4-FFF2-40B4-BE49-F238E27FC236}">
                        <a16:creationId xmlns:a16="http://schemas.microsoft.com/office/drawing/2014/main" id="{95057396-C1FB-514A-B1C3-39924FE89EF0}"/>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6" name="251 Grupo">
                  <a:extLst>
                    <a:ext uri="{FF2B5EF4-FFF2-40B4-BE49-F238E27FC236}">
                      <a16:creationId xmlns:a16="http://schemas.microsoft.com/office/drawing/2014/main" id="{E00EF8AC-BC29-D644-9557-320B8AB6E278}"/>
                    </a:ext>
                  </a:extLst>
                </p:cNvPr>
                <p:cNvGrpSpPr/>
                <p:nvPr/>
              </p:nvGrpSpPr>
              <p:grpSpPr>
                <a:xfrm>
                  <a:off x="3275856" y="3125982"/>
                  <a:ext cx="1193797" cy="807074"/>
                  <a:chOff x="2771798" y="2276872"/>
                  <a:chExt cx="1937982" cy="1310185"/>
                </a:xfrm>
              </p:grpSpPr>
              <p:sp>
                <p:nvSpPr>
                  <p:cNvPr id="533" name="796 Forma libre">
                    <a:extLst>
                      <a:ext uri="{FF2B5EF4-FFF2-40B4-BE49-F238E27FC236}">
                        <a16:creationId xmlns:a16="http://schemas.microsoft.com/office/drawing/2014/main" id="{24C12B0D-5739-B14C-8315-7E2A1BEA2C33}"/>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0">
                    <a:extLst>
                      <a:ext uri="{FF2B5EF4-FFF2-40B4-BE49-F238E27FC236}">
                        <a16:creationId xmlns:a16="http://schemas.microsoft.com/office/drawing/2014/main" id="{7A50951E-F664-CB4A-8083-9D895F564264}"/>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7" name="252 Grupo">
                  <a:extLst>
                    <a:ext uri="{FF2B5EF4-FFF2-40B4-BE49-F238E27FC236}">
                      <a16:creationId xmlns:a16="http://schemas.microsoft.com/office/drawing/2014/main" id="{FB2CE7CE-A8DA-F44F-B086-4B5A8E644741}"/>
                    </a:ext>
                  </a:extLst>
                </p:cNvPr>
                <p:cNvGrpSpPr/>
                <p:nvPr/>
              </p:nvGrpSpPr>
              <p:grpSpPr>
                <a:xfrm>
                  <a:off x="2411760" y="3558030"/>
                  <a:ext cx="1193797" cy="807074"/>
                  <a:chOff x="5148062" y="2276872"/>
                  <a:chExt cx="1937982" cy="1310185"/>
                </a:xfrm>
              </p:grpSpPr>
              <p:sp>
                <p:nvSpPr>
                  <p:cNvPr id="531" name="794 Forma libre">
                    <a:extLst>
                      <a:ext uri="{FF2B5EF4-FFF2-40B4-BE49-F238E27FC236}">
                        <a16:creationId xmlns:a16="http://schemas.microsoft.com/office/drawing/2014/main" id="{50AB0352-608E-8940-B413-5036C01D194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0">
                    <a:extLst>
                      <a:ext uri="{FF2B5EF4-FFF2-40B4-BE49-F238E27FC236}">
                        <a16:creationId xmlns:a16="http://schemas.microsoft.com/office/drawing/2014/main" id="{A123EFCB-56A8-8D4C-AC4A-53757CD18DA8}"/>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8" name="12 Grupo">
                  <a:extLst>
                    <a:ext uri="{FF2B5EF4-FFF2-40B4-BE49-F238E27FC236}">
                      <a16:creationId xmlns:a16="http://schemas.microsoft.com/office/drawing/2014/main" id="{78C37426-4118-774A-909B-0AA036668A7D}"/>
                    </a:ext>
                  </a:extLst>
                </p:cNvPr>
                <p:cNvGrpSpPr/>
                <p:nvPr/>
              </p:nvGrpSpPr>
              <p:grpSpPr>
                <a:xfrm>
                  <a:off x="1619673" y="3774054"/>
                  <a:ext cx="1193797" cy="807074"/>
                  <a:chOff x="5148062" y="2276872"/>
                  <a:chExt cx="1937982" cy="1310185"/>
                </a:xfrm>
              </p:grpSpPr>
              <p:sp>
                <p:nvSpPr>
                  <p:cNvPr id="529" name="792 Forma libre">
                    <a:extLst>
                      <a:ext uri="{FF2B5EF4-FFF2-40B4-BE49-F238E27FC236}">
                        <a16:creationId xmlns:a16="http://schemas.microsoft.com/office/drawing/2014/main" id="{755C33D1-2AB5-F34C-9911-CBA6ACADABE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0">
                    <a:extLst>
                      <a:ext uri="{FF2B5EF4-FFF2-40B4-BE49-F238E27FC236}">
                        <a16:creationId xmlns:a16="http://schemas.microsoft.com/office/drawing/2014/main" id="{03AA4C2B-1941-404C-9F27-6BD83E0EED4B}"/>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89" name="12 Grupo">
                  <a:extLst>
                    <a:ext uri="{FF2B5EF4-FFF2-40B4-BE49-F238E27FC236}">
                      <a16:creationId xmlns:a16="http://schemas.microsoft.com/office/drawing/2014/main" id="{C3B6ECAD-437B-4B4B-9C0A-58F785944A04}"/>
                    </a:ext>
                  </a:extLst>
                </p:cNvPr>
                <p:cNvGrpSpPr/>
                <p:nvPr/>
              </p:nvGrpSpPr>
              <p:grpSpPr>
                <a:xfrm>
                  <a:off x="713908" y="3077344"/>
                  <a:ext cx="1193797" cy="807074"/>
                  <a:chOff x="5148062" y="2276872"/>
                  <a:chExt cx="1937982" cy="1310185"/>
                </a:xfrm>
              </p:grpSpPr>
              <p:sp>
                <p:nvSpPr>
                  <p:cNvPr id="527" name="790 Forma libre">
                    <a:extLst>
                      <a:ext uri="{FF2B5EF4-FFF2-40B4-BE49-F238E27FC236}">
                        <a16:creationId xmlns:a16="http://schemas.microsoft.com/office/drawing/2014/main" id="{93D7A826-0204-F248-9A86-71DFC6CC34A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0">
                    <a:extLst>
                      <a:ext uri="{FF2B5EF4-FFF2-40B4-BE49-F238E27FC236}">
                        <a16:creationId xmlns:a16="http://schemas.microsoft.com/office/drawing/2014/main" id="{2E606291-3651-124A-A81A-CDBB2197697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0" name="12 Grupo">
                  <a:extLst>
                    <a:ext uri="{FF2B5EF4-FFF2-40B4-BE49-F238E27FC236}">
                      <a16:creationId xmlns:a16="http://schemas.microsoft.com/office/drawing/2014/main" id="{A5424822-0275-FC4C-B279-8B2D121D80D6}"/>
                    </a:ext>
                  </a:extLst>
                </p:cNvPr>
                <p:cNvGrpSpPr/>
                <p:nvPr/>
              </p:nvGrpSpPr>
              <p:grpSpPr>
                <a:xfrm>
                  <a:off x="713908" y="3645024"/>
                  <a:ext cx="1193797" cy="807074"/>
                  <a:chOff x="5148062" y="2276872"/>
                  <a:chExt cx="1937982" cy="1310185"/>
                </a:xfrm>
              </p:grpSpPr>
              <p:sp>
                <p:nvSpPr>
                  <p:cNvPr id="525" name="788 Forma libre">
                    <a:extLst>
                      <a:ext uri="{FF2B5EF4-FFF2-40B4-BE49-F238E27FC236}">
                        <a16:creationId xmlns:a16="http://schemas.microsoft.com/office/drawing/2014/main" id="{7577640B-E28B-F246-9E18-EBC36316521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50">
                    <a:extLst>
                      <a:ext uri="{FF2B5EF4-FFF2-40B4-BE49-F238E27FC236}">
                        <a16:creationId xmlns:a16="http://schemas.microsoft.com/office/drawing/2014/main" id="{FF2A0A69-18C4-0345-8D5F-E009F599A354}"/>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1" name="12 Grupo">
                  <a:extLst>
                    <a:ext uri="{FF2B5EF4-FFF2-40B4-BE49-F238E27FC236}">
                      <a16:creationId xmlns:a16="http://schemas.microsoft.com/office/drawing/2014/main" id="{F5A2071E-FA45-454F-9768-D10B8A8B4478}"/>
                    </a:ext>
                  </a:extLst>
                </p:cNvPr>
                <p:cNvGrpSpPr/>
                <p:nvPr/>
              </p:nvGrpSpPr>
              <p:grpSpPr>
                <a:xfrm>
                  <a:off x="2483768" y="4293096"/>
                  <a:ext cx="1193797" cy="807074"/>
                  <a:chOff x="5148062" y="2276872"/>
                  <a:chExt cx="1937982" cy="1310185"/>
                </a:xfrm>
              </p:grpSpPr>
              <p:sp>
                <p:nvSpPr>
                  <p:cNvPr id="523" name="786 Forma libre">
                    <a:extLst>
                      <a:ext uri="{FF2B5EF4-FFF2-40B4-BE49-F238E27FC236}">
                        <a16:creationId xmlns:a16="http://schemas.microsoft.com/office/drawing/2014/main" id="{BB9BE014-D754-624A-BD7F-F9737BC3A92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0">
                    <a:extLst>
                      <a:ext uri="{FF2B5EF4-FFF2-40B4-BE49-F238E27FC236}">
                        <a16:creationId xmlns:a16="http://schemas.microsoft.com/office/drawing/2014/main" id="{EC66A374-2D38-4443-A775-FBD2C8587B5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2" name="12 Grupo">
                  <a:extLst>
                    <a:ext uri="{FF2B5EF4-FFF2-40B4-BE49-F238E27FC236}">
                      <a16:creationId xmlns:a16="http://schemas.microsoft.com/office/drawing/2014/main" id="{94C8D1D5-6D6D-0344-B596-D98B39027A00}"/>
                    </a:ext>
                  </a:extLst>
                </p:cNvPr>
                <p:cNvGrpSpPr/>
                <p:nvPr/>
              </p:nvGrpSpPr>
              <p:grpSpPr>
                <a:xfrm>
                  <a:off x="3347864" y="3861048"/>
                  <a:ext cx="1193797" cy="807074"/>
                  <a:chOff x="5148062" y="2276872"/>
                  <a:chExt cx="1937982" cy="1310185"/>
                </a:xfrm>
              </p:grpSpPr>
              <p:sp>
                <p:nvSpPr>
                  <p:cNvPr id="521" name="784 Forma libre">
                    <a:extLst>
                      <a:ext uri="{FF2B5EF4-FFF2-40B4-BE49-F238E27FC236}">
                        <a16:creationId xmlns:a16="http://schemas.microsoft.com/office/drawing/2014/main" id="{FCED310D-6270-0145-B5AD-CECE54FD957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0">
                    <a:extLst>
                      <a:ext uri="{FF2B5EF4-FFF2-40B4-BE49-F238E27FC236}">
                        <a16:creationId xmlns:a16="http://schemas.microsoft.com/office/drawing/2014/main" id="{D8D49EA7-F531-7947-B660-0017F68F879C}"/>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3" name="12 Grupo">
                  <a:extLst>
                    <a:ext uri="{FF2B5EF4-FFF2-40B4-BE49-F238E27FC236}">
                      <a16:creationId xmlns:a16="http://schemas.microsoft.com/office/drawing/2014/main" id="{BC8EB857-9528-4D47-8980-0A3C1D1A4FF6}"/>
                    </a:ext>
                  </a:extLst>
                </p:cNvPr>
                <p:cNvGrpSpPr/>
                <p:nvPr/>
              </p:nvGrpSpPr>
              <p:grpSpPr>
                <a:xfrm>
                  <a:off x="4139951" y="3342006"/>
                  <a:ext cx="1193797" cy="807074"/>
                  <a:chOff x="5148062" y="2276872"/>
                  <a:chExt cx="1937982" cy="1310185"/>
                </a:xfrm>
              </p:grpSpPr>
              <p:sp>
                <p:nvSpPr>
                  <p:cNvPr id="519" name="782 Forma libre">
                    <a:extLst>
                      <a:ext uri="{FF2B5EF4-FFF2-40B4-BE49-F238E27FC236}">
                        <a16:creationId xmlns:a16="http://schemas.microsoft.com/office/drawing/2014/main" id="{C2E5DCC5-1FE2-FC4A-AE55-239EF94B4F3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0">
                    <a:extLst>
                      <a:ext uri="{FF2B5EF4-FFF2-40B4-BE49-F238E27FC236}">
                        <a16:creationId xmlns:a16="http://schemas.microsoft.com/office/drawing/2014/main" id="{B7D6FE23-B64C-A440-A45A-385843C30FE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4" name="12 Grupo">
                  <a:extLst>
                    <a:ext uri="{FF2B5EF4-FFF2-40B4-BE49-F238E27FC236}">
                      <a16:creationId xmlns:a16="http://schemas.microsoft.com/office/drawing/2014/main" id="{597BDFC6-0D89-0A46-9CF7-FBE448F64C70}"/>
                    </a:ext>
                  </a:extLst>
                </p:cNvPr>
                <p:cNvGrpSpPr/>
                <p:nvPr/>
              </p:nvGrpSpPr>
              <p:grpSpPr>
                <a:xfrm>
                  <a:off x="4458323" y="2693934"/>
                  <a:ext cx="1193797" cy="807074"/>
                  <a:chOff x="5148062" y="2276872"/>
                  <a:chExt cx="1937982" cy="1310185"/>
                </a:xfrm>
              </p:grpSpPr>
              <p:sp>
                <p:nvSpPr>
                  <p:cNvPr id="517" name="177 Forma libre">
                    <a:extLst>
                      <a:ext uri="{FF2B5EF4-FFF2-40B4-BE49-F238E27FC236}">
                        <a16:creationId xmlns:a16="http://schemas.microsoft.com/office/drawing/2014/main" id="{DFB801FD-DD7E-BC45-B7C5-33EDC9112192}"/>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0">
                    <a:extLst>
                      <a:ext uri="{FF2B5EF4-FFF2-40B4-BE49-F238E27FC236}">
                        <a16:creationId xmlns:a16="http://schemas.microsoft.com/office/drawing/2014/main" id="{81495EE0-B18A-E645-9D1A-734A6F47089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5" name="12 Grupo">
                  <a:extLst>
                    <a:ext uri="{FF2B5EF4-FFF2-40B4-BE49-F238E27FC236}">
                      <a16:creationId xmlns:a16="http://schemas.microsoft.com/office/drawing/2014/main" id="{0BAE0C3E-9707-7F46-8616-B8F46494B660}"/>
                    </a:ext>
                  </a:extLst>
                </p:cNvPr>
                <p:cNvGrpSpPr/>
                <p:nvPr/>
              </p:nvGrpSpPr>
              <p:grpSpPr>
                <a:xfrm>
                  <a:off x="4139951" y="2117870"/>
                  <a:ext cx="1193797" cy="807074"/>
                  <a:chOff x="5148062" y="2276872"/>
                  <a:chExt cx="1937982" cy="1310185"/>
                </a:xfrm>
              </p:grpSpPr>
              <p:sp>
                <p:nvSpPr>
                  <p:cNvPr id="515" name="175 Forma libre">
                    <a:extLst>
                      <a:ext uri="{FF2B5EF4-FFF2-40B4-BE49-F238E27FC236}">
                        <a16:creationId xmlns:a16="http://schemas.microsoft.com/office/drawing/2014/main" id="{CB36AFF3-B596-B740-9066-F5E85323058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0">
                    <a:extLst>
                      <a:ext uri="{FF2B5EF4-FFF2-40B4-BE49-F238E27FC236}">
                        <a16:creationId xmlns:a16="http://schemas.microsoft.com/office/drawing/2014/main" id="{679CDEFE-2C51-0942-A399-E2126D5A6B5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6" name="12 Grupo">
                  <a:extLst>
                    <a:ext uri="{FF2B5EF4-FFF2-40B4-BE49-F238E27FC236}">
                      <a16:creationId xmlns:a16="http://schemas.microsoft.com/office/drawing/2014/main" id="{4B96EB03-610D-AF41-B54E-83049B884F8D}"/>
                    </a:ext>
                  </a:extLst>
                </p:cNvPr>
                <p:cNvGrpSpPr/>
                <p:nvPr/>
              </p:nvGrpSpPr>
              <p:grpSpPr>
                <a:xfrm>
                  <a:off x="683568" y="1685822"/>
                  <a:ext cx="1193797" cy="807074"/>
                  <a:chOff x="5148062" y="2276872"/>
                  <a:chExt cx="1937982" cy="1310185"/>
                </a:xfrm>
              </p:grpSpPr>
              <p:sp>
                <p:nvSpPr>
                  <p:cNvPr id="513" name="173 Forma libre">
                    <a:extLst>
                      <a:ext uri="{FF2B5EF4-FFF2-40B4-BE49-F238E27FC236}">
                        <a16:creationId xmlns:a16="http://schemas.microsoft.com/office/drawing/2014/main" id="{78467702-FEDB-884E-A3CA-B8044E2F194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0">
                    <a:extLst>
                      <a:ext uri="{FF2B5EF4-FFF2-40B4-BE49-F238E27FC236}">
                        <a16:creationId xmlns:a16="http://schemas.microsoft.com/office/drawing/2014/main" id="{FAF81A68-75C6-AA4F-BFF3-09E1D60236FC}"/>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7" name="12 Grupo">
                  <a:extLst>
                    <a:ext uri="{FF2B5EF4-FFF2-40B4-BE49-F238E27FC236}">
                      <a16:creationId xmlns:a16="http://schemas.microsoft.com/office/drawing/2014/main" id="{6D413B04-ACAF-7C4F-B9AF-4046109C34FE}"/>
                    </a:ext>
                  </a:extLst>
                </p:cNvPr>
                <p:cNvGrpSpPr/>
                <p:nvPr/>
              </p:nvGrpSpPr>
              <p:grpSpPr>
                <a:xfrm>
                  <a:off x="1331639" y="1253774"/>
                  <a:ext cx="1193797" cy="807074"/>
                  <a:chOff x="5148062" y="2276872"/>
                  <a:chExt cx="1937982" cy="1310185"/>
                </a:xfrm>
              </p:grpSpPr>
              <p:sp>
                <p:nvSpPr>
                  <p:cNvPr id="511" name="171 Forma libre">
                    <a:extLst>
                      <a:ext uri="{FF2B5EF4-FFF2-40B4-BE49-F238E27FC236}">
                        <a16:creationId xmlns:a16="http://schemas.microsoft.com/office/drawing/2014/main" id="{B499CEE6-679C-E041-BB3B-8DE584D210E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0">
                    <a:extLst>
                      <a:ext uri="{FF2B5EF4-FFF2-40B4-BE49-F238E27FC236}">
                        <a16:creationId xmlns:a16="http://schemas.microsoft.com/office/drawing/2014/main" id="{4E9F76D1-5040-6146-A907-3B52C94144E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8" name="12 Grupo">
                  <a:extLst>
                    <a:ext uri="{FF2B5EF4-FFF2-40B4-BE49-F238E27FC236}">
                      <a16:creationId xmlns:a16="http://schemas.microsoft.com/office/drawing/2014/main" id="{887311C2-4C5D-FD48-B804-6EFA410FBD82}"/>
                    </a:ext>
                  </a:extLst>
                </p:cNvPr>
                <p:cNvGrpSpPr/>
                <p:nvPr/>
              </p:nvGrpSpPr>
              <p:grpSpPr>
                <a:xfrm>
                  <a:off x="3203848" y="1253774"/>
                  <a:ext cx="1193797" cy="807074"/>
                  <a:chOff x="5148062" y="2276872"/>
                  <a:chExt cx="1937982" cy="1310185"/>
                </a:xfrm>
              </p:grpSpPr>
              <p:sp>
                <p:nvSpPr>
                  <p:cNvPr id="509" name="169 Forma libre">
                    <a:extLst>
                      <a:ext uri="{FF2B5EF4-FFF2-40B4-BE49-F238E27FC236}">
                        <a16:creationId xmlns:a16="http://schemas.microsoft.com/office/drawing/2014/main" id="{A1E8E383-C66F-DB49-AF18-49E1D6C73E0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
                    <a:extLst>
                      <a:ext uri="{FF2B5EF4-FFF2-40B4-BE49-F238E27FC236}">
                        <a16:creationId xmlns:a16="http://schemas.microsoft.com/office/drawing/2014/main" id="{16E214F7-8A4B-674B-887F-31B40A4680C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99" name="12 Grupo">
                  <a:extLst>
                    <a:ext uri="{FF2B5EF4-FFF2-40B4-BE49-F238E27FC236}">
                      <a16:creationId xmlns:a16="http://schemas.microsoft.com/office/drawing/2014/main" id="{DF99E37A-0958-CE40-9674-10406518E9A9}"/>
                    </a:ext>
                  </a:extLst>
                </p:cNvPr>
                <p:cNvGrpSpPr/>
                <p:nvPr/>
              </p:nvGrpSpPr>
              <p:grpSpPr>
                <a:xfrm>
                  <a:off x="2298082" y="965742"/>
                  <a:ext cx="1193797" cy="807074"/>
                  <a:chOff x="5148062" y="2276872"/>
                  <a:chExt cx="1937982" cy="1310185"/>
                </a:xfrm>
              </p:grpSpPr>
              <p:sp>
                <p:nvSpPr>
                  <p:cNvPr id="507" name="167 Forma libre">
                    <a:extLst>
                      <a:ext uri="{FF2B5EF4-FFF2-40B4-BE49-F238E27FC236}">
                        <a16:creationId xmlns:a16="http://schemas.microsoft.com/office/drawing/2014/main" id="{B9C29983-E412-9F43-882C-8B6CF5115DE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
                    <a:extLst>
                      <a:ext uri="{FF2B5EF4-FFF2-40B4-BE49-F238E27FC236}">
                        <a16:creationId xmlns:a16="http://schemas.microsoft.com/office/drawing/2014/main" id="{262B40A2-521A-E744-BDAF-1DCF9DE3ADF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00" name="12 Grupo">
                  <a:extLst>
                    <a:ext uri="{FF2B5EF4-FFF2-40B4-BE49-F238E27FC236}">
                      <a16:creationId xmlns:a16="http://schemas.microsoft.com/office/drawing/2014/main" id="{63B30A73-4E40-4040-9E04-CEEB433FC61B}"/>
                    </a:ext>
                  </a:extLst>
                </p:cNvPr>
                <p:cNvGrpSpPr/>
                <p:nvPr/>
              </p:nvGrpSpPr>
              <p:grpSpPr>
                <a:xfrm>
                  <a:off x="2267744" y="1628800"/>
                  <a:ext cx="1193797" cy="807074"/>
                  <a:chOff x="5148062" y="2276872"/>
                  <a:chExt cx="1937982" cy="1310185"/>
                </a:xfrm>
              </p:grpSpPr>
              <p:sp>
                <p:nvSpPr>
                  <p:cNvPr id="505" name="20 Forma libre">
                    <a:extLst>
                      <a:ext uri="{FF2B5EF4-FFF2-40B4-BE49-F238E27FC236}">
                        <a16:creationId xmlns:a16="http://schemas.microsoft.com/office/drawing/2014/main" id="{9B23C281-75EC-8646-B673-E93B99017AE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
                    <a:extLst>
                      <a:ext uri="{FF2B5EF4-FFF2-40B4-BE49-F238E27FC236}">
                        <a16:creationId xmlns:a16="http://schemas.microsoft.com/office/drawing/2014/main" id="{B5B60CAC-E677-6644-98E7-7F7B31C7903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501" name="11 Grupo">
                  <a:extLst>
                    <a:ext uri="{FF2B5EF4-FFF2-40B4-BE49-F238E27FC236}">
                      <a16:creationId xmlns:a16="http://schemas.microsoft.com/office/drawing/2014/main" id="{E9A7F888-AE41-7D43-9942-29B3A92A70C2}"/>
                    </a:ext>
                  </a:extLst>
                </p:cNvPr>
                <p:cNvGrpSpPr/>
                <p:nvPr/>
              </p:nvGrpSpPr>
              <p:grpSpPr>
                <a:xfrm>
                  <a:off x="2555774" y="2348880"/>
                  <a:ext cx="1193797" cy="807074"/>
                  <a:chOff x="2771798" y="2276872"/>
                  <a:chExt cx="1937982" cy="1310185"/>
                </a:xfrm>
              </p:grpSpPr>
              <p:sp>
                <p:nvSpPr>
                  <p:cNvPr id="503" name="2 Forma libre">
                    <a:extLst>
                      <a:ext uri="{FF2B5EF4-FFF2-40B4-BE49-F238E27FC236}">
                        <a16:creationId xmlns:a16="http://schemas.microsoft.com/office/drawing/2014/main" id="{67F33A61-9142-0046-AE85-1DBE1BB397F2}"/>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
                    <a:extLst>
                      <a:ext uri="{FF2B5EF4-FFF2-40B4-BE49-F238E27FC236}">
                        <a16:creationId xmlns:a16="http://schemas.microsoft.com/office/drawing/2014/main" id="{D69EC924-4478-5640-A632-413B177C7299}"/>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502" name="162 Anillo">
                  <a:extLst>
                    <a:ext uri="{FF2B5EF4-FFF2-40B4-BE49-F238E27FC236}">
                      <a16:creationId xmlns:a16="http://schemas.microsoft.com/office/drawing/2014/main" id="{27CDF952-3EA2-C14C-9C0F-F183DC253097}"/>
                    </a:ext>
                  </a:extLst>
                </p:cNvPr>
                <p:cNvSpPr/>
                <p:nvPr/>
              </p:nvSpPr>
              <p:spPr>
                <a:xfrm>
                  <a:off x="107504" y="764704"/>
                  <a:ext cx="5544616" cy="4752528"/>
                </a:xfrm>
                <a:prstGeom prst="donut">
                  <a:avLst>
                    <a:gd name="adj" fmla="val 19848"/>
                  </a:avLst>
                </a:prstGeom>
                <a:solidFill>
                  <a:srgbClr val="FA9F90"/>
                </a:solidFill>
                <a:ln>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78" name="741 Elipse">
                <a:extLst>
                  <a:ext uri="{FF2B5EF4-FFF2-40B4-BE49-F238E27FC236}">
                    <a16:creationId xmlns:a16="http://schemas.microsoft.com/office/drawing/2014/main" id="{0DA88387-0B13-914E-9C5F-FA9206ED8EF5}"/>
                  </a:ext>
                </a:extLst>
              </p:cNvPr>
              <p:cNvSpPr/>
              <p:nvPr/>
            </p:nvSpPr>
            <p:spPr>
              <a:xfrm>
                <a:off x="575760" y="1232912"/>
                <a:ext cx="1836000" cy="1440000"/>
              </a:xfrm>
              <a:prstGeom prst="ellipse">
                <a:avLst/>
              </a:prstGeom>
              <a:noFill/>
              <a:ln w="28575">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192 Grupo">
              <a:extLst>
                <a:ext uri="{FF2B5EF4-FFF2-40B4-BE49-F238E27FC236}">
                  <a16:creationId xmlns:a16="http://schemas.microsoft.com/office/drawing/2014/main" id="{C130230C-D860-2A4F-BB50-881B00CEAB62}"/>
                </a:ext>
              </a:extLst>
            </p:cNvPr>
            <p:cNvGrpSpPr/>
            <p:nvPr/>
          </p:nvGrpSpPr>
          <p:grpSpPr>
            <a:xfrm>
              <a:off x="8388424" y="4949039"/>
              <a:ext cx="261980" cy="224559"/>
              <a:chOff x="107506" y="764704"/>
              <a:chExt cx="2772310" cy="2376264"/>
            </a:xfrm>
          </p:grpSpPr>
          <p:grpSp>
            <p:nvGrpSpPr>
              <p:cNvPr id="405" name="72 Grupo">
                <a:extLst>
                  <a:ext uri="{FF2B5EF4-FFF2-40B4-BE49-F238E27FC236}">
                    <a16:creationId xmlns:a16="http://schemas.microsoft.com/office/drawing/2014/main" id="{182FC357-D937-7844-AE8A-2F0CBC2318D4}"/>
                  </a:ext>
                </a:extLst>
              </p:cNvPr>
              <p:cNvGrpSpPr/>
              <p:nvPr/>
            </p:nvGrpSpPr>
            <p:grpSpPr>
              <a:xfrm>
                <a:off x="107506" y="764704"/>
                <a:ext cx="2772310" cy="2376264"/>
                <a:chOff x="107504" y="764704"/>
                <a:chExt cx="5544616" cy="4752528"/>
              </a:xfrm>
            </p:grpSpPr>
            <p:grpSp>
              <p:nvGrpSpPr>
                <p:cNvPr id="407" name="12 Grupo">
                  <a:extLst>
                    <a:ext uri="{FF2B5EF4-FFF2-40B4-BE49-F238E27FC236}">
                      <a16:creationId xmlns:a16="http://schemas.microsoft.com/office/drawing/2014/main" id="{CD928E52-5EFD-BD4E-8FA1-C840601D03EE}"/>
                    </a:ext>
                  </a:extLst>
                </p:cNvPr>
                <p:cNvGrpSpPr/>
                <p:nvPr/>
              </p:nvGrpSpPr>
              <p:grpSpPr>
                <a:xfrm>
                  <a:off x="3419872" y="2621926"/>
                  <a:ext cx="1193797" cy="807074"/>
                  <a:chOff x="5148062" y="2276872"/>
                  <a:chExt cx="1937982" cy="1310185"/>
                </a:xfrm>
              </p:grpSpPr>
              <p:sp>
                <p:nvSpPr>
                  <p:cNvPr id="475" name="5 Forma libre">
                    <a:extLst>
                      <a:ext uri="{FF2B5EF4-FFF2-40B4-BE49-F238E27FC236}">
                        <a16:creationId xmlns:a16="http://schemas.microsoft.com/office/drawing/2014/main" id="{1D09C29C-622F-DF41-8645-37C63D1F335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50">
                    <a:extLst>
                      <a:ext uri="{FF2B5EF4-FFF2-40B4-BE49-F238E27FC236}">
                        <a16:creationId xmlns:a16="http://schemas.microsoft.com/office/drawing/2014/main" id="{4F8D2E70-C861-DB41-A2FA-AFFC99B94F75}"/>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08" name="12 Grupo">
                  <a:extLst>
                    <a:ext uri="{FF2B5EF4-FFF2-40B4-BE49-F238E27FC236}">
                      <a16:creationId xmlns:a16="http://schemas.microsoft.com/office/drawing/2014/main" id="{E0BB4B12-2B8B-1A4F-BF33-F8A58A9BA873}"/>
                    </a:ext>
                  </a:extLst>
                </p:cNvPr>
                <p:cNvGrpSpPr/>
                <p:nvPr/>
              </p:nvGrpSpPr>
              <p:grpSpPr>
                <a:xfrm>
                  <a:off x="2411760" y="2924944"/>
                  <a:ext cx="1193797" cy="807074"/>
                  <a:chOff x="5148062" y="2276872"/>
                  <a:chExt cx="1937982" cy="1310185"/>
                </a:xfrm>
              </p:grpSpPr>
              <p:sp>
                <p:nvSpPr>
                  <p:cNvPr id="473" name="14 Forma libre">
                    <a:extLst>
                      <a:ext uri="{FF2B5EF4-FFF2-40B4-BE49-F238E27FC236}">
                        <a16:creationId xmlns:a16="http://schemas.microsoft.com/office/drawing/2014/main" id="{72D7FCC8-4C1B-CD4D-9493-EF0266A5BF8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50">
                    <a:extLst>
                      <a:ext uri="{FF2B5EF4-FFF2-40B4-BE49-F238E27FC236}">
                        <a16:creationId xmlns:a16="http://schemas.microsoft.com/office/drawing/2014/main" id="{F9C82DE9-98DA-DD4A-8693-AABD0419C1A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09" name="12 Grupo">
                  <a:extLst>
                    <a:ext uri="{FF2B5EF4-FFF2-40B4-BE49-F238E27FC236}">
                      <a16:creationId xmlns:a16="http://schemas.microsoft.com/office/drawing/2014/main" id="{824EFE31-E373-1549-AEDF-53789C87EC1A}"/>
                    </a:ext>
                  </a:extLst>
                </p:cNvPr>
                <p:cNvGrpSpPr/>
                <p:nvPr/>
              </p:nvGrpSpPr>
              <p:grpSpPr>
                <a:xfrm>
                  <a:off x="3203848" y="1916832"/>
                  <a:ext cx="1193797" cy="807074"/>
                  <a:chOff x="5148062" y="2276872"/>
                  <a:chExt cx="1937982" cy="1310185"/>
                </a:xfrm>
              </p:grpSpPr>
              <p:sp>
                <p:nvSpPr>
                  <p:cNvPr id="471" name="8 Forma libre">
                    <a:extLst>
                      <a:ext uri="{FF2B5EF4-FFF2-40B4-BE49-F238E27FC236}">
                        <a16:creationId xmlns:a16="http://schemas.microsoft.com/office/drawing/2014/main" id="{531E5259-037E-4A46-8CF9-3E1BAF17CC6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50">
                    <a:extLst>
                      <a:ext uri="{FF2B5EF4-FFF2-40B4-BE49-F238E27FC236}">
                        <a16:creationId xmlns:a16="http://schemas.microsoft.com/office/drawing/2014/main" id="{205B0C1D-46FF-B242-9AE8-6A5FAED0D2D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0" name="12 Grupo">
                  <a:extLst>
                    <a:ext uri="{FF2B5EF4-FFF2-40B4-BE49-F238E27FC236}">
                      <a16:creationId xmlns:a16="http://schemas.microsoft.com/office/drawing/2014/main" id="{6BB23DC4-33A1-EE44-B65F-FCA6BF515F86}"/>
                    </a:ext>
                  </a:extLst>
                </p:cNvPr>
                <p:cNvGrpSpPr/>
                <p:nvPr/>
              </p:nvGrpSpPr>
              <p:grpSpPr>
                <a:xfrm>
                  <a:off x="1547665" y="3140968"/>
                  <a:ext cx="1193797" cy="807074"/>
                  <a:chOff x="5148062" y="2276872"/>
                  <a:chExt cx="1937982" cy="1310185"/>
                </a:xfrm>
              </p:grpSpPr>
              <p:sp>
                <p:nvSpPr>
                  <p:cNvPr id="469" name="11 Forma libre">
                    <a:extLst>
                      <a:ext uri="{FF2B5EF4-FFF2-40B4-BE49-F238E27FC236}">
                        <a16:creationId xmlns:a16="http://schemas.microsoft.com/office/drawing/2014/main" id="{3E8FECD3-BEC7-614A-8F0B-CA855E022C26}"/>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50">
                    <a:extLst>
                      <a:ext uri="{FF2B5EF4-FFF2-40B4-BE49-F238E27FC236}">
                        <a16:creationId xmlns:a16="http://schemas.microsoft.com/office/drawing/2014/main" id="{0D27BEE9-8C3B-6B42-9E33-1083884DCC0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1" name="12 Grupo">
                  <a:extLst>
                    <a:ext uri="{FF2B5EF4-FFF2-40B4-BE49-F238E27FC236}">
                      <a16:creationId xmlns:a16="http://schemas.microsoft.com/office/drawing/2014/main" id="{6E43D7FA-B8F7-C84B-8BBA-38117E39B3E0}"/>
                    </a:ext>
                  </a:extLst>
                </p:cNvPr>
                <p:cNvGrpSpPr/>
                <p:nvPr/>
              </p:nvGrpSpPr>
              <p:grpSpPr>
                <a:xfrm>
                  <a:off x="1691681" y="2492896"/>
                  <a:ext cx="1193797" cy="807074"/>
                  <a:chOff x="5148062" y="2276872"/>
                  <a:chExt cx="1937982" cy="1310185"/>
                </a:xfrm>
              </p:grpSpPr>
              <p:sp>
                <p:nvSpPr>
                  <p:cNvPr id="467" name="17 Forma libre">
                    <a:extLst>
                      <a:ext uri="{FF2B5EF4-FFF2-40B4-BE49-F238E27FC236}">
                        <a16:creationId xmlns:a16="http://schemas.microsoft.com/office/drawing/2014/main" id="{626DA7D6-E82F-2645-9255-E4B1660352E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50">
                    <a:extLst>
                      <a:ext uri="{FF2B5EF4-FFF2-40B4-BE49-F238E27FC236}">
                        <a16:creationId xmlns:a16="http://schemas.microsoft.com/office/drawing/2014/main" id="{0C23489B-1F61-604D-B0F2-0EECB8BDCE1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2" name="12 Grupo">
                  <a:extLst>
                    <a:ext uri="{FF2B5EF4-FFF2-40B4-BE49-F238E27FC236}">
                      <a16:creationId xmlns:a16="http://schemas.microsoft.com/office/drawing/2014/main" id="{AC7AC9A1-34CE-9C45-951D-52B53466EEC6}"/>
                    </a:ext>
                  </a:extLst>
                </p:cNvPr>
                <p:cNvGrpSpPr/>
                <p:nvPr/>
              </p:nvGrpSpPr>
              <p:grpSpPr>
                <a:xfrm>
                  <a:off x="1691681" y="1916832"/>
                  <a:ext cx="1193797" cy="807074"/>
                  <a:chOff x="5148062" y="2276872"/>
                  <a:chExt cx="1937982" cy="1310185"/>
                </a:xfrm>
              </p:grpSpPr>
              <p:sp>
                <p:nvSpPr>
                  <p:cNvPr id="465" name="23 Forma libre">
                    <a:extLst>
                      <a:ext uri="{FF2B5EF4-FFF2-40B4-BE49-F238E27FC236}">
                        <a16:creationId xmlns:a16="http://schemas.microsoft.com/office/drawing/2014/main" id="{9F4A250F-8927-014E-981B-212FEB4A997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50">
                    <a:extLst>
                      <a:ext uri="{FF2B5EF4-FFF2-40B4-BE49-F238E27FC236}">
                        <a16:creationId xmlns:a16="http://schemas.microsoft.com/office/drawing/2014/main" id="{787B4E0D-D858-E44D-B670-6AB18D59B5B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3" name="247 Grupo">
                  <a:extLst>
                    <a:ext uri="{FF2B5EF4-FFF2-40B4-BE49-F238E27FC236}">
                      <a16:creationId xmlns:a16="http://schemas.microsoft.com/office/drawing/2014/main" id="{2930C836-791E-884B-958F-5D070AA79163}"/>
                    </a:ext>
                  </a:extLst>
                </p:cNvPr>
                <p:cNvGrpSpPr/>
                <p:nvPr/>
              </p:nvGrpSpPr>
              <p:grpSpPr>
                <a:xfrm>
                  <a:off x="971599" y="2420888"/>
                  <a:ext cx="1193797" cy="807074"/>
                  <a:chOff x="2771798" y="2276872"/>
                  <a:chExt cx="1937982" cy="1310185"/>
                </a:xfrm>
              </p:grpSpPr>
              <p:sp>
                <p:nvSpPr>
                  <p:cNvPr id="463" name="26 Forma libre">
                    <a:extLst>
                      <a:ext uri="{FF2B5EF4-FFF2-40B4-BE49-F238E27FC236}">
                        <a16:creationId xmlns:a16="http://schemas.microsoft.com/office/drawing/2014/main" id="{73B2DE45-47F4-1641-96F8-13D4890F5352}"/>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50">
                    <a:extLst>
                      <a:ext uri="{FF2B5EF4-FFF2-40B4-BE49-F238E27FC236}">
                        <a16:creationId xmlns:a16="http://schemas.microsoft.com/office/drawing/2014/main" id="{DD9644BF-ED6C-1A4E-80E1-919E03354C28}"/>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4" name="251 Grupo">
                  <a:extLst>
                    <a:ext uri="{FF2B5EF4-FFF2-40B4-BE49-F238E27FC236}">
                      <a16:creationId xmlns:a16="http://schemas.microsoft.com/office/drawing/2014/main" id="{7131CE34-9A59-CC49-99AF-36AD61A81D4C}"/>
                    </a:ext>
                  </a:extLst>
                </p:cNvPr>
                <p:cNvGrpSpPr/>
                <p:nvPr/>
              </p:nvGrpSpPr>
              <p:grpSpPr>
                <a:xfrm>
                  <a:off x="3275856" y="3125982"/>
                  <a:ext cx="1193797" cy="807074"/>
                  <a:chOff x="2771798" y="2276872"/>
                  <a:chExt cx="1937982" cy="1310185"/>
                </a:xfrm>
              </p:grpSpPr>
              <p:sp>
                <p:nvSpPr>
                  <p:cNvPr id="461" name="724 Forma libre">
                    <a:extLst>
                      <a:ext uri="{FF2B5EF4-FFF2-40B4-BE49-F238E27FC236}">
                        <a16:creationId xmlns:a16="http://schemas.microsoft.com/office/drawing/2014/main" id="{B3921796-A7D1-F54A-BA19-DB4568CD056A}"/>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50">
                    <a:extLst>
                      <a:ext uri="{FF2B5EF4-FFF2-40B4-BE49-F238E27FC236}">
                        <a16:creationId xmlns:a16="http://schemas.microsoft.com/office/drawing/2014/main" id="{48288D4F-DDB8-5D4A-929D-711002C9C293}"/>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5" name="252 Grupo">
                  <a:extLst>
                    <a:ext uri="{FF2B5EF4-FFF2-40B4-BE49-F238E27FC236}">
                      <a16:creationId xmlns:a16="http://schemas.microsoft.com/office/drawing/2014/main" id="{DA84CCD5-4B40-CF4C-B419-AB236A7FCF8E}"/>
                    </a:ext>
                  </a:extLst>
                </p:cNvPr>
                <p:cNvGrpSpPr/>
                <p:nvPr/>
              </p:nvGrpSpPr>
              <p:grpSpPr>
                <a:xfrm>
                  <a:off x="2411760" y="3558030"/>
                  <a:ext cx="1193797" cy="807074"/>
                  <a:chOff x="5148062" y="2276872"/>
                  <a:chExt cx="1937982" cy="1310185"/>
                </a:xfrm>
              </p:grpSpPr>
              <p:sp>
                <p:nvSpPr>
                  <p:cNvPr id="459" name="722 Forma libre">
                    <a:extLst>
                      <a:ext uri="{FF2B5EF4-FFF2-40B4-BE49-F238E27FC236}">
                        <a16:creationId xmlns:a16="http://schemas.microsoft.com/office/drawing/2014/main" id="{B5CCA96E-80D3-B447-82B0-9DB2205A4F6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50">
                    <a:extLst>
                      <a:ext uri="{FF2B5EF4-FFF2-40B4-BE49-F238E27FC236}">
                        <a16:creationId xmlns:a16="http://schemas.microsoft.com/office/drawing/2014/main" id="{F8DC41AB-4319-8745-BF0A-6EE572D61C98}"/>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6" name="12 Grupo">
                  <a:extLst>
                    <a:ext uri="{FF2B5EF4-FFF2-40B4-BE49-F238E27FC236}">
                      <a16:creationId xmlns:a16="http://schemas.microsoft.com/office/drawing/2014/main" id="{3F2661D5-7132-2D4E-A2F9-9F2661BFEB6C}"/>
                    </a:ext>
                  </a:extLst>
                </p:cNvPr>
                <p:cNvGrpSpPr/>
                <p:nvPr/>
              </p:nvGrpSpPr>
              <p:grpSpPr>
                <a:xfrm>
                  <a:off x="1619673" y="3774054"/>
                  <a:ext cx="1193797" cy="807074"/>
                  <a:chOff x="5148062" y="2276872"/>
                  <a:chExt cx="1937982" cy="1310185"/>
                </a:xfrm>
              </p:grpSpPr>
              <p:sp>
                <p:nvSpPr>
                  <p:cNvPr id="457" name="720 Forma libre">
                    <a:extLst>
                      <a:ext uri="{FF2B5EF4-FFF2-40B4-BE49-F238E27FC236}">
                        <a16:creationId xmlns:a16="http://schemas.microsoft.com/office/drawing/2014/main" id="{E74DD022-48A7-344B-8B46-F3174CEA7AC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50">
                    <a:extLst>
                      <a:ext uri="{FF2B5EF4-FFF2-40B4-BE49-F238E27FC236}">
                        <a16:creationId xmlns:a16="http://schemas.microsoft.com/office/drawing/2014/main" id="{ACBEF7C3-70D4-3143-A12E-24B940C2C15C}"/>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7" name="12 Grupo">
                  <a:extLst>
                    <a:ext uri="{FF2B5EF4-FFF2-40B4-BE49-F238E27FC236}">
                      <a16:creationId xmlns:a16="http://schemas.microsoft.com/office/drawing/2014/main" id="{741C5663-76C0-C74B-B781-39D21F6AAB8C}"/>
                    </a:ext>
                  </a:extLst>
                </p:cNvPr>
                <p:cNvGrpSpPr/>
                <p:nvPr/>
              </p:nvGrpSpPr>
              <p:grpSpPr>
                <a:xfrm>
                  <a:off x="713908" y="3077344"/>
                  <a:ext cx="1193797" cy="807074"/>
                  <a:chOff x="5148062" y="2276872"/>
                  <a:chExt cx="1937982" cy="1310185"/>
                </a:xfrm>
              </p:grpSpPr>
              <p:sp>
                <p:nvSpPr>
                  <p:cNvPr id="455" name="718 Forma libre">
                    <a:extLst>
                      <a:ext uri="{FF2B5EF4-FFF2-40B4-BE49-F238E27FC236}">
                        <a16:creationId xmlns:a16="http://schemas.microsoft.com/office/drawing/2014/main" id="{D4F1A574-40BD-9640-9FA0-7A366E4F961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50">
                    <a:extLst>
                      <a:ext uri="{FF2B5EF4-FFF2-40B4-BE49-F238E27FC236}">
                        <a16:creationId xmlns:a16="http://schemas.microsoft.com/office/drawing/2014/main" id="{87563E35-ACC8-CA4A-A987-43370FCA277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8" name="12 Grupo">
                  <a:extLst>
                    <a:ext uri="{FF2B5EF4-FFF2-40B4-BE49-F238E27FC236}">
                      <a16:creationId xmlns:a16="http://schemas.microsoft.com/office/drawing/2014/main" id="{D4C55B87-2FAA-254C-96CD-CF14D812E505}"/>
                    </a:ext>
                  </a:extLst>
                </p:cNvPr>
                <p:cNvGrpSpPr/>
                <p:nvPr/>
              </p:nvGrpSpPr>
              <p:grpSpPr>
                <a:xfrm>
                  <a:off x="713908" y="3645024"/>
                  <a:ext cx="1193797" cy="807074"/>
                  <a:chOff x="5148062" y="2276872"/>
                  <a:chExt cx="1937982" cy="1310185"/>
                </a:xfrm>
              </p:grpSpPr>
              <p:sp>
                <p:nvSpPr>
                  <p:cNvPr id="453" name="716 Forma libre">
                    <a:extLst>
                      <a:ext uri="{FF2B5EF4-FFF2-40B4-BE49-F238E27FC236}">
                        <a16:creationId xmlns:a16="http://schemas.microsoft.com/office/drawing/2014/main" id="{2C789FC0-E9A2-E944-88E9-66295F274CF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50">
                    <a:extLst>
                      <a:ext uri="{FF2B5EF4-FFF2-40B4-BE49-F238E27FC236}">
                        <a16:creationId xmlns:a16="http://schemas.microsoft.com/office/drawing/2014/main" id="{9B8AB805-73AC-C04C-948C-98C2CE2D81E5}"/>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19" name="12 Grupo">
                  <a:extLst>
                    <a:ext uri="{FF2B5EF4-FFF2-40B4-BE49-F238E27FC236}">
                      <a16:creationId xmlns:a16="http://schemas.microsoft.com/office/drawing/2014/main" id="{BC99DB0D-7180-8C42-96C4-99CD99CBC161}"/>
                    </a:ext>
                  </a:extLst>
                </p:cNvPr>
                <p:cNvGrpSpPr/>
                <p:nvPr/>
              </p:nvGrpSpPr>
              <p:grpSpPr>
                <a:xfrm>
                  <a:off x="2483768" y="4293096"/>
                  <a:ext cx="1193797" cy="807074"/>
                  <a:chOff x="5148062" y="2276872"/>
                  <a:chExt cx="1937982" cy="1310185"/>
                </a:xfrm>
              </p:grpSpPr>
              <p:sp>
                <p:nvSpPr>
                  <p:cNvPr id="451" name="714 Forma libre">
                    <a:extLst>
                      <a:ext uri="{FF2B5EF4-FFF2-40B4-BE49-F238E27FC236}">
                        <a16:creationId xmlns:a16="http://schemas.microsoft.com/office/drawing/2014/main" id="{92953BA1-004A-984B-999A-86E882A7070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50">
                    <a:extLst>
                      <a:ext uri="{FF2B5EF4-FFF2-40B4-BE49-F238E27FC236}">
                        <a16:creationId xmlns:a16="http://schemas.microsoft.com/office/drawing/2014/main" id="{62772E88-FDB2-CD49-9557-F81B92DF819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0" name="12 Grupo">
                  <a:extLst>
                    <a:ext uri="{FF2B5EF4-FFF2-40B4-BE49-F238E27FC236}">
                      <a16:creationId xmlns:a16="http://schemas.microsoft.com/office/drawing/2014/main" id="{5346B26D-7694-D741-B8C5-93FFDF9F385E}"/>
                    </a:ext>
                  </a:extLst>
                </p:cNvPr>
                <p:cNvGrpSpPr/>
                <p:nvPr/>
              </p:nvGrpSpPr>
              <p:grpSpPr>
                <a:xfrm>
                  <a:off x="3347864" y="3861048"/>
                  <a:ext cx="1193797" cy="807074"/>
                  <a:chOff x="5148062" y="2276872"/>
                  <a:chExt cx="1937982" cy="1310185"/>
                </a:xfrm>
              </p:grpSpPr>
              <p:sp>
                <p:nvSpPr>
                  <p:cNvPr id="449" name="712 Forma libre">
                    <a:extLst>
                      <a:ext uri="{FF2B5EF4-FFF2-40B4-BE49-F238E27FC236}">
                        <a16:creationId xmlns:a16="http://schemas.microsoft.com/office/drawing/2014/main" id="{E058D405-E5E7-CA4A-9442-6C8C8A77BC0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50">
                    <a:extLst>
                      <a:ext uri="{FF2B5EF4-FFF2-40B4-BE49-F238E27FC236}">
                        <a16:creationId xmlns:a16="http://schemas.microsoft.com/office/drawing/2014/main" id="{417AC65B-A3C3-6E47-981B-522E6CA35154}"/>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1" name="12 Grupo">
                  <a:extLst>
                    <a:ext uri="{FF2B5EF4-FFF2-40B4-BE49-F238E27FC236}">
                      <a16:creationId xmlns:a16="http://schemas.microsoft.com/office/drawing/2014/main" id="{7F8ED159-D709-E94A-BE0F-51B015D25A53}"/>
                    </a:ext>
                  </a:extLst>
                </p:cNvPr>
                <p:cNvGrpSpPr/>
                <p:nvPr/>
              </p:nvGrpSpPr>
              <p:grpSpPr>
                <a:xfrm>
                  <a:off x="4139951" y="3342006"/>
                  <a:ext cx="1193797" cy="807074"/>
                  <a:chOff x="5148062" y="2276872"/>
                  <a:chExt cx="1937982" cy="1310185"/>
                </a:xfrm>
              </p:grpSpPr>
              <p:sp>
                <p:nvSpPr>
                  <p:cNvPr id="447" name="710 Forma libre">
                    <a:extLst>
                      <a:ext uri="{FF2B5EF4-FFF2-40B4-BE49-F238E27FC236}">
                        <a16:creationId xmlns:a16="http://schemas.microsoft.com/office/drawing/2014/main" id="{EFCD8608-EB63-964E-84AB-9E50B09BDAA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50">
                    <a:extLst>
                      <a:ext uri="{FF2B5EF4-FFF2-40B4-BE49-F238E27FC236}">
                        <a16:creationId xmlns:a16="http://schemas.microsoft.com/office/drawing/2014/main" id="{EBEF4CA1-7D41-0440-A026-D74A26C38BA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2" name="12 Grupo">
                  <a:extLst>
                    <a:ext uri="{FF2B5EF4-FFF2-40B4-BE49-F238E27FC236}">
                      <a16:creationId xmlns:a16="http://schemas.microsoft.com/office/drawing/2014/main" id="{AE0D6E85-A83E-D543-9AE1-B23BBD85A734}"/>
                    </a:ext>
                  </a:extLst>
                </p:cNvPr>
                <p:cNvGrpSpPr/>
                <p:nvPr/>
              </p:nvGrpSpPr>
              <p:grpSpPr>
                <a:xfrm>
                  <a:off x="4458323" y="2693934"/>
                  <a:ext cx="1193797" cy="807074"/>
                  <a:chOff x="5148062" y="2276872"/>
                  <a:chExt cx="1937982" cy="1310185"/>
                </a:xfrm>
              </p:grpSpPr>
              <p:sp>
                <p:nvSpPr>
                  <p:cNvPr id="445" name="708 Forma libre">
                    <a:extLst>
                      <a:ext uri="{FF2B5EF4-FFF2-40B4-BE49-F238E27FC236}">
                        <a16:creationId xmlns:a16="http://schemas.microsoft.com/office/drawing/2014/main" id="{29E73DDC-1B67-3440-85AB-84E89940B146}"/>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50">
                    <a:extLst>
                      <a:ext uri="{FF2B5EF4-FFF2-40B4-BE49-F238E27FC236}">
                        <a16:creationId xmlns:a16="http://schemas.microsoft.com/office/drawing/2014/main" id="{A1FCC5A0-2429-064A-A5CC-D07E9CDF372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3" name="12 Grupo">
                  <a:extLst>
                    <a:ext uri="{FF2B5EF4-FFF2-40B4-BE49-F238E27FC236}">
                      <a16:creationId xmlns:a16="http://schemas.microsoft.com/office/drawing/2014/main" id="{4BFAB63C-C34F-E74D-AC9C-5D544D7C38C2}"/>
                    </a:ext>
                  </a:extLst>
                </p:cNvPr>
                <p:cNvGrpSpPr/>
                <p:nvPr/>
              </p:nvGrpSpPr>
              <p:grpSpPr>
                <a:xfrm>
                  <a:off x="4139951" y="2117870"/>
                  <a:ext cx="1193797" cy="807074"/>
                  <a:chOff x="5148062" y="2276872"/>
                  <a:chExt cx="1937982" cy="1310185"/>
                </a:xfrm>
              </p:grpSpPr>
              <p:sp>
                <p:nvSpPr>
                  <p:cNvPr id="443" name="248 Forma libre">
                    <a:extLst>
                      <a:ext uri="{FF2B5EF4-FFF2-40B4-BE49-F238E27FC236}">
                        <a16:creationId xmlns:a16="http://schemas.microsoft.com/office/drawing/2014/main" id="{92C0701E-0D77-FE4D-AC29-F66EFF2CF0B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50">
                    <a:extLst>
                      <a:ext uri="{FF2B5EF4-FFF2-40B4-BE49-F238E27FC236}">
                        <a16:creationId xmlns:a16="http://schemas.microsoft.com/office/drawing/2014/main" id="{908E07CC-D5E0-D742-AC01-B6C3CE1C51B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4" name="12 Grupo">
                  <a:extLst>
                    <a:ext uri="{FF2B5EF4-FFF2-40B4-BE49-F238E27FC236}">
                      <a16:creationId xmlns:a16="http://schemas.microsoft.com/office/drawing/2014/main" id="{2FBB5702-3904-104B-AEC9-4732E5836534}"/>
                    </a:ext>
                  </a:extLst>
                </p:cNvPr>
                <p:cNvGrpSpPr/>
                <p:nvPr/>
              </p:nvGrpSpPr>
              <p:grpSpPr>
                <a:xfrm>
                  <a:off x="683568" y="1685822"/>
                  <a:ext cx="1193797" cy="807074"/>
                  <a:chOff x="5148062" y="2276872"/>
                  <a:chExt cx="1937982" cy="1310185"/>
                </a:xfrm>
              </p:grpSpPr>
              <p:sp>
                <p:nvSpPr>
                  <p:cNvPr id="441" name="246 Forma libre">
                    <a:extLst>
                      <a:ext uri="{FF2B5EF4-FFF2-40B4-BE49-F238E27FC236}">
                        <a16:creationId xmlns:a16="http://schemas.microsoft.com/office/drawing/2014/main" id="{F2769807-F764-984A-AC2E-9654CB308EF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50">
                    <a:extLst>
                      <a:ext uri="{FF2B5EF4-FFF2-40B4-BE49-F238E27FC236}">
                        <a16:creationId xmlns:a16="http://schemas.microsoft.com/office/drawing/2014/main" id="{2F098C6F-B4D8-D847-B3B2-EAABF917FD7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5" name="12 Grupo">
                  <a:extLst>
                    <a:ext uri="{FF2B5EF4-FFF2-40B4-BE49-F238E27FC236}">
                      <a16:creationId xmlns:a16="http://schemas.microsoft.com/office/drawing/2014/main" id="{F697EE14-66B1-F14F-BEEE-5D5A96456A65}"/>
                    </a:ext>
                  </a:extLst>
                </p:cNvPr>
                <p:cNvGrpSpPr/>
                <p:nvPr/>
              </p:nvGrpSpPr>
              <p:grpSpPr>
                <a:xfrm>
                  <a:off x="1331639" y="1253774"/>
                  <a:ext cx="1193797" cy="807074"/>
                  <a:chOff x="5148062" y="2276872"/>
                  <a:chExt cx="1937982" cy="1310185"/>
                </a:xfrm>
              </p:grpSpPr>
              <p:sp>
                <p:nvSpPr>
                  <p:cNvPr id="439" name="244 Forma libre">
                    <a:extLst>
                      <a:ext uri="{FF2B5EF4-FFF2-40B4-BE49-F238E27FC236}">
                        <a16:creationId xmlns:a16="http://schemas.microsoft.com/office/drawing/2014/main" id="{977F527E-6277-B642-9A3C-6FDA686F3F2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50">
                    <a:extLst>
                      <a:ext uri="{FF2B5EF4-FFF2-40B4-BE49-F238E27FC236}">
                        <a16:creationId xmlns:a16="http://schemas.microsoft.com/office/drawing/2014/main" id="{DFC31A39-9FCF-3445-AE49-34EFA2E37455}"/>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6" name="12 Grupo">
                  <a:extLst>
                    <a:ext uri="{FF2B5EF4-FFF2-40B4-BE49-F238E27FC236}">
                      <a16:creationId xmlns:a16="http://schemas.microsoft.com/office/drawing/2014/main" id="{0C354C38-BF34-2344-9358-917D83FA03A5}"/>
                    </a:ext>
                  </a:extLst>
                </p:cNvPr>
                <p:cNvGrpSpPr/>
                <p:nvPr/>
              </p:nvGrpSpPr>
              <p:grpSpPr>
                <a:xfrm>
                  <a:off x="3203848" y="1253774"/>
                  <a:ext cx="1193797" cy="807074"/>
                  <a:chOff x="5148062" y="2276872"/>
                  <a:chExt cx="1937982" cy="1310185"/>
                </a:xfrm>
              </p:grpSpPr>
              <p:sp>
                <p:nvSpPr>
                  <p:cNvPr id="437" name="242 Forma libre">
                    <a:extLst>
                      <a:ext uri="{FF2B5EF4-FFF2-40B4-BE49-F238E27FC236}">
                        <a16:creationId xmlns:a16="http://schemas.microsoft.com/office/drawing/2014/main" id="{3991F5B1-3849-3B49-9A22-10080E14FB7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50">
                    <a:extLst>
                      <a:ext uri="{FF2B5EF4-FFF2-40B4-BE49-F238E27FC236}">
                        <a16:creationId xmlns:a16="http://schemas.microsoft.com/office/drawing/2014/main" id="{692BD340-ED60-A845-B5A0-063D3B69D1C1}"/>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7" name="12 Grupo">
                  <a:extLst>
                    <a:ext uri="{FF2B5EF4-FFF2-40B4-BE49-F238E27FC236}">
                      <a16:creationId xmlns:a16="http://schemas.microsoft.com/office/drawing/2014/main" id="{EF08F7D6-4090-B844-8C9C-D584F622BD86}"/>
                    </a:ext>
                  </a:extLst>
                </p:cNvPr>
                <p:cNvGrpSpPr/>
                <p:nvPr/>
              </p:nvGrpSpPr>
              <p:grpSpPr>
                <a:xfrm>
                  <a:off x="2298082" y="965742"/>
                  <a:ext cx="1193797" cy="807074"/>
                  <a:chOff x="5148062" y="2276872"/>
                  <a:chExt cx="1937982" cy="1310185"/>
                </a:xfrm>
              </p:grpSpPr>
              <p:sp>
                <p:nvSpPr>
                  <p:cNvPr id="435" name="240 Forma libre">
                    <a:extLst>
                      <a:ext uri="{FF2B5EF4-FFF2-40B4-BE49-F238E27FC236}">
                        <a16:creationId xmlns:a16="http://schemas.microsoft.com/office/drawing/2014/main" id="{7B5FFE8C-5EDB-9645-8884-AA31989A11C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50">
                    <a:extLst>
                      <a:ext uri="{FF2B5EF4-FFF2-40B4-BE49-F238E27FC236}">
                        <a16:creationId xmlns:a16="http://schemas.microsoft.com/office/drawing/2014/main" id="{2EA5FE18-8FD3-704B-9ACA-D82E58A2371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8" name="12 Grupo">
                  <a:extLst>
                    <a:ext uri="{FF2B5EF4-FFF2-40B4-BE49-F238E27FC236}">
                      <a16:creationId xmlns:a16="http://schemas.microsoft.com/office/drawing/2014/main" id="{2201A762-D1DC-7E45-AEFA-93502897BE55}"/>
                    </a:ext>
                  </a:extLst>
                </p:cNvPr>
                <p:cNvGrpSpPr/>
                <p:nvPr/>
              </p:nvGrpSpPr>
              <p:grpSpPr>
                <a:xfrm>
                  <a:off x="2267744" y="1628800"/>
                  <a:ext cx="1193797" cy="807074"/>
                  <a:chOff x="5148062" y="2276872"/>
                  <a:chExt cx="1937982" cy="1310185"/>
                </a:xfrm>
              </p:grpSpPr>
              <p:sp>
                <p:nvSpPr>
                  <p:cNvPr id="433" name="20 Forma libre">
                    <a:extLst>
                      <a:ext uri="{FF2B5EF4-FFF2-40B4-BE49-F238E27FC236}">
                        <a16:creationId xmlns:a16="http://schemas.microsoft.com/office/drawing/2014/main" id="{FD963667-38E1-E04D-A410-64AD5F9A261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50">
                    <a:extLst>
                      <a:ext uri="{FF2B5EF4-FFF2-40B4-BE49-F238E27FC236}">
                        <a16:creationId xmlns:a16="http://schemas.microsoft.com/office/drawing/2014/main" id="{1B16E512-B99C-824A-8B7D-020C720498B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429" name="11 Grupo">
                  <a:extLst>
                    <a:ext uri="{FF2B5EF4-FFF2-40B4-BE49-F238E27FC236}">
                      <a16:creationId xmlns:a16="http://schemas.microsoft.com/office/drawing/2014/main" id="{285883F2-02BE-A24A-89BE-6B241C1FD5EF}"/>
                    </a:ext>
                  </a:extLst>
                </p:cNvPr>
                <p:cNvGrpSpPr/>
                <p:nvPr/>
              </p:nvGrpSpPr>
              <p:grpSpPr>
                <a:xfrm>
                  <a:off x="2555774" y="2348880"/>
                  <a:ext cx="1193797" cy="807074"/>
                  <a:chOff x="2771798" y="2276872"/>
                  <a:chExt cx="1937982" cy="1310185"/>
                </a:xfrm>
              </p:grpSpPr>
              <p:sp>
                <p:nvSpPr>
                  <p:cNvPr id="431" name="2 Forma libre">
                    <a:extLst>
                      <a:ext uri="{FF2B5EF4-FFF2-40B4-BE49-F238E27FC236}">
                        <a16:creationId xmlns:a16="http://schemas.microsoft.com/office/drawing/2014/main" id="{9F9DC07D-F5DE-B34C-8BAE-D2835BBE1B9D}"/>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50">
                    <a:extLst>
                      <a:ext uri="{FF2B5EF4-FFF2-40B4-BE49-F238E27FC236}">
                        <a16:creationId xmlns:a16="http://schemas.microsoft.com/office/drawing/2014/main" id="{778FFD1A-5A76-0046-9C9E-44494115159F}"/>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430" name="235 Anillo">
                  <a:extLst>
                    <a:ext uri="{FF2B5EF4-FFF2-40B4-BE49-F238E27FC236}">
                      <a16:creationId xmlns:a16="http://schemas.microsoft.com/office/drawing/2014/main" id="{DE8270F8-60F2-2143-BF26-D7355614D401}"/>
                    </a:ext>
                  </a:extLst>
                </p:cNvPr>
                <p:cNvSpPr/>
                <p:nvPr/>
              </p:nvSpPr>
              <p:spPr>
                <a:xfrm>
                  <a:off x="107504" y="764704"/>
                  <a:ext cx="5544616" cy="4752528"/>
                </a:xfrm>
                <a:prstGeom prst="donut">
                  <a:avLst>
                    <a:gd name="adj" fmla="val 19848"/>
                  </a:avLst>
                </a:prstGeom>
                <a:solidFill>
                  <a:srgbClr val="FA9F90"/>
                </a:solidFill>
                <a:ln>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06" name="669 Elipse">
                <a:extLst>
                  <a:ext uri="{FF2B5EF4-FFF2-40B4-BE49-F238E27FC236}">
                    <a16:creationId xmlns:a16="http://schemas.microsoft.com/office/drawing/2014/main" id="{C7D7E388-5988-D145-978F-5F1B3C891D3D}"/>
                  </a:ext>
                </a:extLst>
              </p:cNvPr>
              <p:cNvSpPr/>
              <p:nvPr/>
            </p:nvSpPr>
            <p:spPr>
              <a:xfrm>
                <a:off x="575760" y="1232912"/>
                <a:ext cx="1836000" cy="1440000"/>
              </a:xfrm>
              <a:prstGeom prst="ellipse">
                <a:avLst/>
              </a:prstGeom>
              <a:noFill/>
              <a:ln w="28575">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192 Grupo">
              <a:extLst>
                <a:ext uri="{FF2B5EF4-FFF2-40B4-BE49-F238E27FC236}">
                  <a16:creationId xmlns:a16="http://schemas.microsoft.com/office/drawing/2014/main" id="{A232A53D-9FA2-6940-BFEA-B24DB87D9D21}"/>
                </a:ext>
              </a:extLst>
            </p:cNvPr>
            <p:cNvGrpSpPr/>
            <p:nvPr/>
          </p:nvGrpSpPr>
          <p:grpSpPr>
            <a:xfrm>
              <a:off x="7668344" y="4913034"/>
              <a:ext cx="189210" cy="162182"/>
              <a:chOff x="107506" y="764704"/>
              <a:chExt cx="2772310" cy="2376264"/>
            </a:xfrm>
          </p:grpSpPr>
          <p:grpSp>
            <p:nvGrpSpPr>
              <p:cNvPr id="333" name="72 Grupo">
                <a:extLst>
                  <a:ext uri="{FF2B5EF4-FFF2-40B4-BE49-F238E27FC236}">
                    <a16:creationId xmlns:a16="http://schemas.microsoft.com/office/drawing/2014/main" id="{971EE3AB-7393-9449-8C7F-1ABECAFA7B3E}"/>
                  </a:ext>
                </a:extLst>
              </p:cNvPr>
              <p:cNvGrpSpPr/>
              <p:nvPr/>
            </p:nvGrpSpPr>
            <p:grpSpPr>
              <a:xfrm>
                <a:off x="107506" y="764704"/>
                <a:ext cx="2772310" cy="2376264"/>
                <a:chOff x="107504" y="764704"/>
                <a:chExt cx="5544616" cy="4752528"/>
              </a:xfrm>
            </p:grpSpPr>
            <p:grpSp>
              <p:nvGrpSpPr>
                <p:cNvPr id="335" name="12 Grupo">
                  <a:extLst>
                    <a:ext uri="{FF2B5EF4-FFF2-40B4-BE49-F238E27FC236}">
                      <a16:creationId xmlns:a16="http://schemas.microsoft.com/office/drawing/2014/main" id="{A6892F6D-BB6C-C24F-9DED-63F162A20117}"/>
                    </a:ext>
                  </a:extLst>
                </p:cNvPr>
                <p:cNvGrpSpPr/>
                <p:nvPr/>
              </p:nvGrpSpPr>
              <p:grpSpPr>
                <a:xfrm>
                  <a:off x="3419872" y="2621926"/>
                  <a:ext cx="1193797" cy="807074"/>
                  <a:chOff x="5148062" y="2276872"/>
                  <a:chExt cx="1937982" cy="1310185"/>
                </a:xfrm>
              </p:grpSpPr>
              <p:sp>
                <p:nvSpPr>
                  <p:cNvPr id="403" name="5 Forma libre">
                    <a:extLst>
                      <a:ext uri="{FF2B5EF4-FFF2-40B4-BE49-F238E27FC236}">
                        <a16:creationId xmlns:a16="http://schemas.microsoft.com/office/drawing/2014/main" id="{6B2543E1-3A2D-4244-A3DB-B9085CF9BC0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50">
                    <a:extLst>
                      <a:ext uri="{FF2B5EF4-FFF2-40B4-BE49-F238E27FC236}">
                        <a16:creationId xmlns:a16="http://schemas.microsoft.com/office/drawing/2014/main" id="{A5599C2A-0000-474C-BC39-AC653ED9B076}"/>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36" name="12 Grupo">
                  <a:extLst>
                    <a:ext uri="{FF2B5EF4-FFF2-40B4-BE49-F238E27FC236}">
                      <a16:creationId xmlns:a16="http://schemas.microsoft.com/office/drawing/2014/main" id="{A1B50028-DA88-DE4A-8631-5E7BE4F646BC}"/>
                    </a:ext>
                  </a:extLst>
                </p:cNvPr>
                <p:cNvGrpSpPr/>
                <p:nvPr/>
              </p:nvGrpSpPr>
              <p:grpSpPr>
                <a:xfrm>
                  <a:off x="2411760" y="2924944"/>
                  <a:ext cx="1193797" cy="807074"/>
                  <a:chOff x="5148062" y="2276872"/>
                  <a:chExt cx="1937982" cy="1310185"/>
                </a:xfrm>
              </p:grpSpPr>
              <p:sp>
                <p:nvSpPr>
                  <p:cNvPr id="401" name="14 Forma libre">
                    <a:extLst>
                      <a:ext uri="{FF2B5EF4-FFF2-40B4-BE49-F238E27FC236}">
                        <a16:creationId xmlns:a16="http://schemas.microsoft.com/office/drawing/2014/main" id="{7DA93AA0-5208-404D-8759-B262642BB17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50">
                    <a:extLst>
                      <a:ext uri="{FF2B5EF4-FFF2-40B4-BE49-F238E27FC236}">
                        <a16:creationId xmlns:a16="http://schemas.microsoft.com/office/drawing/2014/main" id="{0F951E41-9B6F-494E-8308-73F67F610AC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37" name="12 Grupo">
                  <a:extLst>
                    <a:ext uri="{FF2B5EF4-FFF2-40B4-BE49-F238E27FC236}">
                      <a16:creationId xmlns:a16="http://schemas.microsoft.com/office/drawing/2014/main" id="{463FDE7A-5C93-064F-A68C-4A8C57ADCBEC}"/>
                    </a:ext>
                  </a:extLst>
                </p:cNvPr>
                <p:cNvGrpSpPr/>
                <p:nvPr/>
              </p:nvGrpSpPr>
              <p:grpSpPr>
                <a:xfrm>
                  <a:off x="3203848" y="1916832"/>
                  <a:ext cx="1193797" cy="807074"/>
                  <a:chOff x="5148062" y="2276872"/>
                  <a:chExt cx="1937982" cy="1310185"/>
                </a:xfrm>
              </p:grpSpPr>
              <p:sp>
                <p:nvSpPr>
                  <p:cNvPr id="399" name="8 Forma libre">
                    <a:extLst>
                      <a:ext uri="{FF2B5EF4-FFF2-40B4-BE49-F238E27FC236}">
                        <a16:creationId xmlns:a16="http://schemas.microsoft.com/office/drawing/2014/main" id="{D212B7F1-E8BF-5A4B-8C44-4FB060EBC95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50">
                    <a:extLst>
                      <a:ext uri="{FF2B5EF4-FFF2-40B4-BE49-F238E27FC236}">
                        <a16:creationId xmlns:a16="http://schemas.microsoft.com/office/drawing/2014/main" id="{2C423459-711B-CE41-A3AB-0EA7FBE6EC0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38" name="12 Grupo">
                  <a:extLst>
                    <a:ext uri="{FF2B5EF4-FFF2-40B4-BE49-F238E27FC236}">
                      <a16:creationId xmlns:a16="http://schemas.microsoft.com/office/drawing/2014/main" id="{FF7AB85F-5157-CB4C-889B-0053432BA15B}"/>
                    </a:ext>
                  </a:extLst>
                </p:cNvPr>
                <p:cNvGrpSpPr/>
                <p:nvPr/>
              </p:nvGrpSpPr>
              <p:grpSpPr>
                <a:xfrm>
                  <a:off x="1547665" y="3140968"/>
                  <a:ext cx="1193797" cy="807074"/>
                  <a:chOff x="5148062" y="2276872"/>
                  <a:chExt cx="1937982" cy="1310185"/>
                </a:xfrm>
              </p:grpSpPr>
              <p:sp>
                <p:nvSpPr>
                  <p:cNvPr id="397" name="11 Forma libre">
                    <a:extLst>
                      <a:ext uri="{FF2B5EF4-FFF2-40B4-BE49-F238E27FC236}">
                        <a16:creationId xmlns:a16="http://schemas.microsoft.com/office/drawing/2014/main" id="{05ED4B3B-1A6F-084E-BE28-90E81A6F261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50">
                    <a:extLst>
                      <a:ext uri="{FF2B5EF4-FFF2-40B4-BE49-F238E27FC236}">
                        <a16:creationId xmlns:a16="http://schemas.microsoft.com/office/drawing/2014/main" id="{4BCBC912-7295-0E42-B687-9482429EE0C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39" name="12 Grupo">
                  <a:extLst>
                    <a:ext uri="{FF2B5EF4-FFF2-40B4-BE49-F238E27FC236}">
                      <a16:creationId xmlns:a16="http://schemas.microsoft.com/office/drawing/2014/main" id="{18637F5D-7372-034D-8A79-96D0476580BC}"/>
                    </a:ext>
                  </a:extLst>
                </p:cNvPr>
                <p:cNvGrpSpPr/>
                <p:nvPr/>
              </p:nvGrpSpPr>
              <p:grpSpPr>
                <a:xfrm>
                  <a:off x="1691681" y="2492896"/>
                  <a:ext cx="1193797" cy="807074"/>
                  <a:chOff x="5148062" y="2276872"/>
                  <a:chExt cx="1937982" cy="1310185"/>
                </a:xfrm>
              </p:grpSpPr>
              <p:sp>
                <p:nvSpPr>
                  <p:cNvPr id="395" name="17 Forma libre">
                    <a:extLst>
                      <a:ext uri="{FF2B5EF4-FFF2-40B4-BE49-F238E27FC236}">
                        <a16:creationId xmlns:a16="http://schemas.microsoft.com/office/drawing/2014/main" id="{40094846-0520-6A48-A8EB-0D48BC3A2DE9}"/>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50">
                    <a:extLst>
                      <a:ext uri="{FF2B5EF4-FFF2-40B4-BE49-F238E27FC236}">
                        <a16:creationId xmlns:a16="http://schemas.microsoft.com/office/drawing/2014/main" id="{94B87797-1D78-024D-9BC7-2611240228DA}"/>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0" name="12 Grupo">
                  <a:extLst>
                    <a:ext uri="{FF2B5EF4-FFF2-40B4-BE49-F238E27FC236}">
                      <a16:creationId xmlns:a16="http://schemas.microsoft.com/office/drawing/2014/main" id="{075BC4BA-0976-4C48-8CCE-5C371F4418EC}"/>
                    </a:ext>
                  </a:extLst>
                </p:cNvPr>
                <p:cNvGrpSpPr/>
                <p:nvPr/>
              </p:nvGrpSpPr>
              <p:grpSpPr>
                <a:xfrm>
                  <a:off x="1691681" y="1916832"/>
                  <a:ext cx="1193797" cy="807074"/>
                  <a:chOff x="5148062" y="2276872"/>
                  <a:chExt cx="1937982" cy="1310185"/>
                </a:xfrm>
              </p:grpSpPr>
              <p:sp>
                <p:nvSpPr>
                  <p:cNvPr id="393" name="23 Forma libre">
                    <a:extLst>
                      <a:ext uri="{FF2B5EF4-FFF2-40B4-BE49-F238E27FC236}">
                        <a16:creationId xmlns:a16="http://schemas.microsoft.com/office/drawing/2014/main" id="{4331FD6E-C7AE-2144-8A94-5F055B8B6F5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50">
                    <a:extLst>
                      <a:ext uri="{FF2B5EF4-FFF2-40B4-BE49-F238E27FC236}">
                        <a16:creationId xmlns:a16="http://schemas.microsoft.com/office/drawing/2014/main" id="{1E347A8D-E9A7-A24A-82E0-FD9B029661D5}"/>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1" name="247 Grupo">
                  <a:extLst>
                    <a:ext uri="{FF2B5EF4-FFF2-40B4-BE49-F238E27FC236}">
                      <a16:creationId xmlns:a16="http://schemas.microsoft.com/office/drawing/2014/main" id="{2BAD366A-ADDB-E543-814C-559B9EE21BDF}"/>
                    </a:ext>
                  </a:extLst>
                </p:cNvPr>
                <p:cNvGrpSpPr/>
                <p:nvPr/>
              </p:nvGrpSpPr>
              <p:grpSpPr>
                <a:xfrm>
                  <a:off x="971599" y="2420888"/>
                  <a:ext cx="1193797" cy="807074"/>
                  <a:chOff x="2771798" y="2276872"/>
                  <a:chExt cx="1937982" cy="1310185"/>
                </a:xfrm>
              </p:grpSpPr>
              <p:sp>
                <p:nvSpPr>
                  <p:cNvPr id="391" name="26 Forma libre">
                    <a:extLst>
                      <a:ext uri="{FF2B5EF4-FFF2-40B4-BE49-F238E27FC236}">
                        <a16:creationId xmlns:a16="http://schemas.microsoft.com/office/drawing/2014/main" id="{2372E52A-D075-F543-8BDB-423D59C196A2}"/>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50">
                    <a:extLst>
                      <a:ext uri="{FF2B5EF4-FFF2-40B4-BE49-F238E27FC236}">
                        <a16:creationId xmlns:a16="http://schemas.microsoft.com/office/drawing/2014/main" id="{EF6AC24A-F24A-4241-961D-CB88F7800A23}"/>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2" name="251 Grupo">
                  <a:extLst>
                    <a:ext uri="{FF2B5EF4-FFF2-40B4-BE49-F238E27FC236}">
                      <a16:creationId xmlns:a16="http://schemas.microsoft.com/office/drawing/2014/main" id="{85B38043-37B1-304F-9B83-C3A516949C03}"/>
                    </a:ext>
                  </a:extLst>
                </p:cNvPr>
                <p:cNvGrpSpPr/>
                <p:nvPr/>
              </p:nvGrpSpPr>
              <p:grpSpPr>
                <a:xfrm>
                  <a:off x="3275856" y="3125982"/>
                  <a:ext cx="1193797" cy="807074"/>
                  <a:chOff x="2771798" y="2276872"/>
                  <a:chExt cx="1937982" cy="1310185"/>
                </a:xfrm>
              </p:grpSpPr>
              <p:sp>
                <p:nvSpPr>
                  <p:cNvPr id="389" name="652 Forma libre">
                    <a:extLst>
                      <a:ext uri="{FF2B5EF4-FFF2-40B4-BE49-F238E27FC236}">
                        <a16:creationId xmlns:a16="http://schemas.microsoft.com/office/drawing/2014/main" id="{7BD64987-E193-5C41-A7F6-69E0F55EFD1D}"/>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50">
                    <a:extLst>
                      <a:ext uri="{FF2B5EF4-FFF2-40B4-BE49-F238E27FC236}">
                        <a16:creationId xmlns:a16="http://schemas.microsoft.com/office/drawing/2014/main" id="{9096BAC0-0860-4641-A1C4-E4F3D741FD47}"/>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3" name="252 Grupo">
                  <a:extLst>
                    <a:ext uri="{FF2B5EF4-FFF2-40B4-BE49-F238E27FC236}">
                      <a16:creationId xmlns:a16="http://schemas.microsoft.com/office/drawing/2014/main" id="{EF7FEF58-7DF5-9A47-9510-A08CC6B70E1B}"/>
                    </a:ext>
                  </a:extLst>
                </p:cNvPr>
                <p:cNvGrpSpPr/>
                <p:nvPr/>
              </p:nvGrpSpPr>
              <p:grpSpPr>
                <a:xfrm>
                  <a:off x="2411760" y="3558030"/>
                  <a:ext cx="1193797" cy="807074"/>
                  <a:chOff x="5148062" y="2276872"/>
                  <a:chExt cx="1937982" cy="1310185"/>
                </a:xfrm>
              </p:grpSpPr>
              <p:sp>
                <p:nvSpPr>
                  <p:cNvPr id="387" name="650 Forma libre">
                    <a:extLst>
                      <a:ext uri="{FF2B5EF4-FFF2-40B4-BE49-F238E27FC236}">
                        <a16:creationId xmlns:a16="http://schemas.microsoft.com/office/drawing/2014/main" id="{7F55C5EA-FBA3-9D42-B85A-98C9D3EA096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50">
                    <a:extLst>
                      <a:ext uri="{FF2B5EF4-FFF2-40B4-BE49-F238E27FC236}">
                        <a16:creationId xmlns:a16="http://schemas.microsoft.com/office/drawing/2014/main" id="{E717E047-A4D1-674A-9915-40BEF57EED87}"/>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4" name="12 Grupo">
                  <a:extLst>
                    <a:ext uri="{FF2B5EF4-FFF2-40B4-BE49-F238E27FC236}">
                      <a16:creationId xmlns:a16="http://schemas.microsoft.com/office/drawing/2014/main" id="{4B83C85D-37C5-B149-9655-79EE6043467B}"/>
                    </a:ext>
                  </a:extLst>
                </p:cNvPr>
                <p:cNvGrpSpPr/>
                <p:nvPr/>
              </p:nvGrpSpPr>
              <p:grpSpPr>
                <a:xfrm>
                  <a:off x="1619673" y="3774054"/>
                  <a:ext cx="1193797" cy="807074"/>
                  <a:chOff x="5148062" y="2276872"/>
                  <a:chExt cx="1937982" cy="1310185"/>
                </a:xfrm>
              </p:grpSpPr>
              <p:sp>
                <p:nvSpPr>
                  <p:cNvPr id="385" name="648 Forma libre">
                    <a:extLst>
                      <a:ext uri="{FF2B5EF4-FFF2-40B4-BE49-F238E27FC236}">
                        <a16:creationId xmlns:a16="http://schemas.microsoft.com/office/drawing/2014/main" id="{1F265AEA-515C-7340-B898-424C730BD67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50">
                    <a:extLst>
                      <a:ext uri="{FF2B5EF4-FFF2-40B4-BE49-F238E27FC236}">
                        <a16:creationId xmlns:a16="http://schemas.microsoft.com/office/drawing/2014/main" id="{DB09B344-AAF0-A245-8CA6-BF17B6953CAB}"/>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5" name="12 Grupo">
                  <a:extLst>
                    <a:ext uri="{FF2B5EF4-FFF2-40B4-BE49-F238E27FC236}">
                      <a16:creationId xmlns:a16="http://schemas.microsoft.com/office/drawing/2014/main" id="{2E9A15AD-E14F-1A44-9FAB-1D433BB272C4}"/>
                    </a:ext>
                  </a:extLst>
                </p:cNvPr>
                <p:cNvGrpSpPr/>
                <p:nvPr/>
              </p:nvGrpSpPr>
              <p:grpSpPr>
                <a:xfrm>
                  <a:off x="713908" y="3077344"/>
                  <a:ext cx="1193797" cy="807074"/>
                  <a:chOff x="5148062" y="2276872"/>
                  <a:chExt cx="1937982" cy="1310185"/>
                </a:xfrm>
              </p:grpSpPr>
              <p:sp>
                <p:nvSpPr>
                  <p:cNvPr id="383" name="646 Forma libre">
                    <a:extLst>
                      <a:ext uri="{FF2B5EF4-FFF2-40B4-BE49-F238E27FC236}">
                        <a16:creationId xmlns:a16="http://schemas.microsoft.com/office/drawing/2014/main" id="{1CF80E3B-5773-B849-A0B0-295E6D1EE08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50">
                    <a:extLst>
                      <a:ext uri="{FF2B5EF4-FFF2-40B4-BE49-F238E27FC236}">
                        <a16:creationId xmlns:a16="http://schemas.microsoft.com/office/drawing/2014/main" id="{7327F2E5-581D-7E4D-BBEF-9A07DA4226F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6" name="12 Grupo">
                  <a:extLst>
                    <a:ext uri="{FF2B5EF4-FFF2-40B4-BE49-F238E27FC236}">
                      <a16:creationId xmlns:a16="http://schemas.microsoft.com/office/drawing/2014/main" id="{8EE6FEA9-A1B5-514D-AAFD-5AD601C043CD}"/>
                    </a:ext>
                  </a:extLst>
                </p:cNvPr>
                <p:cNvGrpSpPr/>
                <p:nvPr/>
              </p:nvGrpSpPr>
              <p:grpSpPr>
                <a:xfrm>
                  <a:off x="713908" y="3645024"/>
                  <a:ext cx="1193797" cy="807074"/>
                  <a:chOff x="5148062" y="2276872"/>
                  <a:chExt cx="1937982" cy="1310185"/>
                </a:xfrm>
              </p:grpSpPr>
              <p:sp>
                <p:nvSpPr>
                  <p:cNvPr id="381" name="644 Forma libre">
                    <a:extLst>
                      <a:ext uri="{FF2B5EF4-FFF2-40B4-BE49-F238E27FC236}">
                        <a16:creationId xmlns:a16="http://schemas.microsoft.com/office/drawing/2014/main" id="{1DC3513B-A392-564B-8AEE-5239684B29E4}"/>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50">
                    <a:extLst>
                      <a:ext uri="{FF2B5EF4-FFF2-40B4-BE49-F238E27FC236}">
                        <a16:creationId xmlns:a16="http://schemas.microsoft.com/office/drawing/2014/main" id="{7756B800-DA2A-0D4B-9149-2CA4E649FCC3}"/>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7" name="12 Grupo">
                  <a:extLst>
                    <a:ext uri="{FF2B5EF4-FFF2-40B4-BE49-F238E27FC236}">
                      <a16:creationId xmlns:a16="http://schemas.microsoft.com/office/drawing/2014/main" id="{24ED1AD3-B2D7-3447-B28B-873EEB5D4502}"/>
                    </a:ext>
                  </a:extLst>
                </p:cNvPr>
                <p:cNvGrpSpPr/>
                <p:nvPr/>
              </p:nvGrpSpPr>
              <p:grpSpPr>
                <a:xfrm>
                  <a:off x="2483768" y="4293096"/>
                  <a:ext cx="1193797" cy="807074"/>
                  <a:chOff x="5148062" y="2276872"/>
                  <a:chExt cx="1937982" cy="1310185"/>
                </a:xfrm>
              </p:grpSpPr>
              <p:sp>
                <p:nvSpPr>
                  <p:cNvPr id="379" name="642 Forma libre">
                    <a:extLst>
                      <a:ext uri="{FF2B5EF4-FFF2-40B4-BE49-F238E27FC236}">
                        <a16:creationId xmlns:a16="http://schemas.microsoft.com/office/drawing/2014/main" id="{CC2AB8F0-9695-3742-AC93-4299CA71E929}"/>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50">
                    <a:extLst>
                      <a:ext uri="{FF2B5EF4-FFF2-40B4-BE49-F238E27FC236}">
                        <a16:creationId xmlns:a16="http://schemas.microsoft.com/office/drawing/2014/main" id="{8063D97F-AEB9-554B-976F-4F3D53D084B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8" name="12 Grupo">
                  <a:extLst>
                    <a:ext uri="{FF2B5EF4-FFF2-40B4-BE49-F238E27FC236}">
                      <a16:creationId xmlns:a16="http://schemas.microsoft.com/office/drawing/2014/main" id="{964F4180-D571-654E-9EAE-D4100D931112}"/>
                    </a:ext>
                  </a:extLst>
                </p:cNvPr>
                <p:cNvGrpSpPr/>
                <p:nvPr/>
              </p:nvGrpSpPr>
              <p:grpSpPr>
                <a:xfrm>
                  <a:off x="3347864" y="3861048"/>
                  <a:ext cx="1193797" cy="807074"/>
                  <a:chOff x="5148062" y="2276872"/>
                  <a:chExt cx="1937982" cy="1310185"/>
                </a:xfrm>
              </p:grpSpPr>
              <p:sp>
                <p:nvSpPr>
                  <p:cNvPr id="377" name="640 Forma libre">
                    <a:extLst>
                      <a:ext uri="{FF2B5EF4-FFF2-40B4-BE49-F238E27FC236}">
                        <a16:creationId xmlns:a16="http://schemas.microsoft.com/office/drawing/2014/main" id="{B17B5953-BE3F-E84A-B5A8-866577EE97D5}"/>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50">
                    <a:extLst>
                      <a:ext uri="{FF2B5EF4-FFF2-40B4-BE49-F238E27FC236}">
                        <a16:creationId xmlns:a16="http://schemas.microsoft.com/office/drawing/2014/main" id="{77F26C2D-D0F4-7744-BFEE-C78EDF49F081}"/>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49" name="12 Grupo">
                  <a:extLst>
                    <a:ext uri="{FF2B5EF4-FFF2-40B4-BE49-F238E27FC236}">
                      <a16:creationId xmlns:a16="http://schemas.microsoft.com/office/drawing/2014/main" id="{E44AC519-0CB6-3346-95C7-EB8A20CD5182}"/>
                    </a:ext>
                  </a:extLst>
                </p:cNvPr>
                <p:cNvGrpSpPr/>
                <p:nvPr/>
              </p:nvGrpSpPr>
              <p:grpSpPr>
                <a:xfrm>
                  <a:off x="4139951" y="3342006"/>
                  <a:ext cx="1193797" cy="807074"/>
                  <a:chOff x="5148062" y="2276872"/>
                  <a:chExt cx="1937982" cy="1310185"/>
                </a:xfrm>
              </p:grpSpPr>
              <p:sp>
                <p:nvSpPr>
                  <p:cNvPr id="375" name="638 Forma libre">
                    <a:extLst>
                      <a:ext uri="{FF2B5EF4-FFF2-40B4-BE49-F238E27FC236}">
                        <a16:creationId xmlns:a16="http://schemas.microsoft.com/office/drawing/2014/main" id="{A702E5D3-AF92-DF48-BC50-5BFD7BB46BA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50">
                    <a:extLst>
                      <a:ext uri="{FF2B5EF4-FFF2-40B4-BE49-F238E27FC236}">
                        <a16:creationId xmlns:a16="http://schemas.microsoft.com/office/drawing/2014/main" id="{2E968E16-0DFD-9F4C-BD07-2BBE9254496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50" name="12 Grupo">
                  <a:extLst>
                    <a:ext uri="{FF2B5EF4-FFF2-40B4-BE49-F238E27FC236}">
                      <a16:creationId xmlns:a16="http://schemas.microsoft.com/office/drawing/2014/main" id="{75AA63EE-03C3-FE49-A5A6-13CA68E63483}"/>
                    </a:ext>
                  </a:extLst>
                </p:cNvPr>
                <p:cNvGrpSpPr/>
                <p:nvPr/>
              </p:nvGrpSpPr>
              <p:grpSpPr>
                <a:xfrm>
                  <a:off x="4458323" y="2693934"/>
                  <a:ext cx="1193797" cy="807074"/>
                  <a:chOff x="5148062" y="2276872"/>
                  <a:chExt cx="1937982" cy="1310185"/>
                </a:xfrm>
              </p:grpSpPr>
              <p:sp>
                <p:nvSpPr>
                  <p:cNvPr id="373" name="636 Forma libre">
                    <a:extLst>
                      <a:ext uri="{FF2B5EF4-FFF2-40B4-BE49-F238E27FC236}">
                        <a16:creationId xmlns:a16="http://schemas.microsoft.com/office/drawing/2014/main" id="{01CC0916-D6A4-A14E-9A31-406C1B89BA7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50">
                    <a:extLst>
                      <a:ext uri="{FF2B5EF4-FFF2-40B4-BE49-F238E27FC236}">
                        <a16:creationId xmlns:a16="http://schemas.microsoft.com/office/drawing/2014/main" id="{C4F10B2F-07E6-7B4E-B039-A1762AB2358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51" name="12 Grupo">
                  <a:extLst>
                    <a:ext uri="{FF2B5EF4-FFF2-40B4-BE49-F238E27FC236}">
                      <a16:creationId xmlns:a16="http://schemas.microsoft.com/office/drawing/2014/main" id="{6CB4BA6B-22AD-2540-91A7-4C78E083F7D5}"/>
                    </a:ext>
                  </a:extLst>
                </p:cNvPr>
                <p:cNvGrpSpPr/>
                <p:nvPr/>
              </p:nvGrpSpPr>
              <p:grpSpPr>
                <a:xfrm>
                  <a:off x="4139951" y="2117870"/>
                  <a:ext cx="1193797" cy="807074"/>
                  <a:chOff x="5148062" y="2276872"/>
                  <a:chExt cx="1937982" cy="1310185"/>
                </a:xfrm>
              </p:grpSpPr>
              <p:sp>
                <p:nvSpPr>
                  <p:cNvPr id="371" name="634 Forma libre">
                    <a:extLst>
                      <a:ext uri="{FF2B5EF4-FFF2-40B4-BE49-F238E27FC236}">
                        <a16:creationId xmlns:a16="http://schemas.microsoft.com/office/drawing/2014/main" id="{F92B45E6-FFF7-7246-8B3E-5A1A369C5EA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50">
                    <a:extLst>
                      <a:ext uri="{FF2B5EF4-FFF2-40B4-BE49-F238E27FC236}">
                        <a16:creationId xmlns:a16="http://schemas.microsoft.com/office/drawing/2014/main" id="{A7FD700F-0AEE-2A40-A55B-3DA9684615B3}"/>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52" name="12 Grupo">
                  <a:extLst>
                    <a:ext uri="{FF2B5EF4-FFF2-40B4-BE49-F238E27FC236}">
                      <a16:creationId xmlns:a16="http://schemas.microsoft.com/office/drawing/2014/main" id="{717DE6DE-9FD0-0B47-B0C9-052D5747BF9C}"/>
                    </a:ext>
                  </a:extLst>
                </p:cNvPr>
                <p:cNvGrpSpPr/>
                <p:nvPr/>
              </p:nvGrpSpPr>
              <p:grpSpPr>
                <a:xfrm>
                  <a:off x="683568" y="1685822"/>
                  <a:ext cx="1193797" cy="807074"/>
                  <a:chOff x="5148062" y="2276872"/>
                  <a:chExt cx="1937982" cy="1310185"/>
                </a:xfrm>
              </p:grpSpPr>
              <p:sp>
                <p:nvSpPr>
                  <p:cNvPr id="369" name="632 Forma libre">
                    <a:extLst>
                      <a:ext uri="{FF2B5EF4-FFF2-40B4-BE49-F238E27FC236}">
                        <a16:creationId xmlns:a16="http://schemas.microsoft.com/office/drawing/2014/main" id="{98396297-F4CD-444B-8749-DA75ADFF44E4}"/>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50">
                    <a:extLst>
                      <a:ext uri="{FF2B5EF4-FFF2-40B4-BE49-F238E27FC236}">
                        <a16:creationId xmlns:a16="http://schemas.microsoft.com/office/drawing/2014/main" id="{DC5669D0-38BC-9D49-953F-2FA61D60949F}"/>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53" name="12 Grupo">
                  <a:extLst>
                    <a:ext uri="{FF2B5EF4-FFF2-40B4-BE49-F238E27FC236}">
                      <a16:creationId xmlns:a16="http://schemas.microsoft.com/office/drawing/2014/main" id="{142E5726-B834-0943-820E-773141B10FD8}"/>
                    </a:ext>
                  </a:extLst>
                </p:cNvPr>
                <p:cNvGrpSpPr/>
                <p:nvPr/>
              </p:nvGrpSpPr>
              <p:grpSpPr>
                <a:xfrm>
                  <a:off x="1331639" y="1253774"/>
                  <a:ext cx="1193797" cy="807074"/>
                  <a:chOff x="5148062" y="2276872"/>
                  <a:chExt cx="1937982" cy="1310185"/>
                </a:xfrm>
              </p:grpSpPr>
              <p:sp>
                <p:nvSpPr>
                  <p:cNvPr id="367" name="630 Forma libre">
                    <a:extLst>
                      <a:ext uri="{FF2B5EF4-FFF2-40B4-BE49-F238E27FC236}">
                        <a16:creationId xmlns:a16="http://schemas.microsoft.com/office/drawing/2014/main" id="{49A8D2A4-FD35-C644-87EC-8B255E3B9224}"/>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50">
                    <a:extLst>
                      <a:ext uri="{FF2B5EF4-FFF2-40B4-BE49-F238E27FC236}">
                        <a16:creationId xmlns:a16="http://schemas.microsoft.com/office/drawing/2014/main" id="{B3F11977-0767-BF4F-A4FF-C4107DBBFC34}"/>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54" name="12 Grupo">
                  <a:extLst>
                    <a:ext uri="{FF2B5EF4-FFF2-40B4-BE49-F238E27FC236}">
                      <a16:creationId xmlns:a16="http://schemas.microsoft.com/office/drawing/2014/main" id="{615DE8E3-1864-E741-A618-F7944A0FAC57}"/>
                    </a:ext>
                  </a:extLst>
                </p:cNvPr>
                <p:cNvGrpSpPr/>
                <p:nvPr/>
              </p:nvGrpSpPr>
              <p:grpSpPr>
                <a:xfrm>
                  <a:off x="3203848" y="1253774"/>
                  <a:ext cx="1193797" cy="807074"/>
                  <a:chOff x="5148062" y="2276872"/>
                  <a:chExt cx="1937982" cy="1310185"/>
                </a:xfrm>
              </p:grpSpPr>
              <p:sp>
                <p:nvSpPr>
                  <p:cNvPr id="365" name="628 Forma libre">
                    <a:extLst>
                      <a:ext uri="{FF2B5EF4-FFF2-40B4-BE49-F238E27FC236}">
                        <a16:creationId xmlns:a16="http://schemas.microsoft.com/office/drawing/2014/main" id="{9C27728C-787D-C342-8DC3-2B416849CBF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50">
                    <a:extLst>
                      <a:ext uri="{FF2B5EF4-FFF2-40B4-BE49-F238E27FC236}">
                        <a16:creationId xmlns:a16="http://schemas.microsoft.com/office/drawing/2014/main" id="{D50AE3E1-1E4E-3E46-AC5E-CB320B6AC61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55" name="12 Grupo">
                  <a:extLst>
                    <a:ext uri="{FF2B5EF4-FFF2-40B4-BE49-F238E27FC236}">
                      <a16:creationId xmlns:a16="http://schemas.microsoft.com/office/drawing/2014/main" id="{03D1355C-F73E-8740-BBF8-C125687C3E3A}"/>
                    </a:ext>
                  </a:extLst>
                </p:cNvPr>
                <p:cNvGrpSpPr/>
                <p:nvPr/>
              </p:nvGrpSpPr>
              <p:grpSpPr>
                <a:xfrm>
                  <a:off x="2298082" y="965742"/>
                  <a:ext cx="1193797" cy="807074"/>
                  <a:chOff x="5148062" y="2276872"/>
                  <a:chExt cx="1937982" cy="1310185"/>
                </a:xfrm>
              </p:grpSpPr>
              <p:sp>
                <p:nvSpPr>
                  <p:cNvPr id="363" name="626 Forma libre">
                    <a:extLst>
                      <a:ext uri="{FF2B5EF4-FFF2-40B4-BE49-F238E27FC236}">
                        <a16:creationId xmlns:a16="http://schemas.microsoft.com/office/drawing/2014/main" id="{C633424C-3727-F04E-AB39-A89B9B2C44C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50">
                    <a:extLst>
                      <a:ext uri="{FF2B5EF4-FFF2-40B4-BE49-F238E27FC236}">
                        <a16:creationId xmlns:a16="http://schemas.microsoft.com/office/drawing/2014/main" id="{E6B766E4-BA6A-1F4E-951E-77A7CF80EE22}"/>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56" name="12 Grupo">
                  <a:extLst>
                    <a:ext uri="{FF2B5EF4-FFF2-40B4-BE49-F238E27FC236}">
                      <a16:creationId xmlns:a16="http://schemas.microsoft.com/office/drawing/2014/main" id="{D54D6F1D-DFBD-4B44-820A-7CBE6EA700B0}"/>
                    </a:ext>
                  </a:extLst>
                </p:cNvPr>
                <p:cNvGrpSpPr/>
                <p:nvPr/>
              </p:nvGrpSpPr>
              <p:grpSpPr>
                <a:xfrm>
                  <a:off x="2267744" y="1628800"/>
                  <a:ext cx="1193797" cy="807074"/>
                  <a:chOff x="5148062" y="2276872"/>
                  <a:chExt cx="1937982" cy="1310185"/>
                </a:xfrm>
              </p:grpSpPr>
              <p:sp>
                <p:nvSpPr>
                  <p:cNvPr id="361" name="20 Forma libre">
                    <a:extLst>
                      <a:ext uri="{FF2B5EF4-FFF2-40B4-BE49-F238E27FC236}">
                        <a16:creationId xmlns:a16="http://schemas.microsoft.com/office/drawing/2014/main" id="{D0614916-E689-FB45-BA3F-ACAFD013AAD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50">
                    <a:extLst>
                      <a:ext uri="{FF2B5EF4-FFF2-40B4-BE49-F238E27FC236}">
                        <a16:creationId xmlns:a16="http://schemas.microsoft.com/office/drawing/2014/main" id="{CA5ECE93-CB1D-F54D-9DAE-B90A29B3311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357" name="11 Grupo">
                  <a:extLst>
                    <a:ext uri="{FF2B5EF4-FFF2-40B4-BE49-F238E27FC236}">
                      <a16:creationId xmlns:a16="http://schemas.microsoft.com/office/drawing/2014/main" id="{CCEB2607-E69C-EF4F-83BD-5B13654E7388}"/>
                    </a:ext>
                  </a:extLst>
                </p:cNvPr>
                <p:cNvGrpSpPr/>
                <p:nvPr/>
              </p:nvGrpSpPr>
              <p:grpSpPr>
                <a:xfrm>
                  <a:off x="2555774" y="2348880"/>
                  <a:ext cx="1193797" cy="807074"/>
                  <a:chOff x="2771798" y="2276872"/>
                  <a:chExt cx="1937982" cy="1310185"/>
                </a:xfrm>
              </p:grpSpPr>
              <p:sp>
                <p:nvSpPr>
                  <p:cNvPr id="359" name="2 Forma libre">
                    <a:extLst>
                      <a:ext uri="{FF2B5EF4-FFF2-40B4-BE49-F238E27FC236}">
                        <a16:creationId xmlns:a16="http://schemas.microsoft.com/office/drawing/2014/main" id="{DE297830-A993-EC47-94EC-BAEBADB327E1}"/>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50">
                    <a:extLst>
                      <a:ext uri="{FF2B5EF4-FFF2-40B4-BE49-F238E27FC236}">
                        <a16:creationId xmlns:a16="http://schemas.microsoft.com/office/drawing/2014/main" id="{5E074374-F125-5743-89F4-9899E1CAF697}"/>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358" name="621 Anillo">
                  <a:extLst>
                    <a:ext uri="{FF2B5EF4-FFF2-40B4-BE49-F238E27FC236}">
                      <a16:creationId xmlns:a16="http://schemas.microsoft.com/office/drawing/2014/main" id="{93BAA912-ECC0-4F4F-8DDA-285B357690D2}"/>
                    </a:ext>
                  </a:extLst>
                </p:cNvPr>
                <p:cNvSpPr/>
                <p:nvPr/>
              </p:nvSpPr>
              <p:spPr>
                <a:xfrm>
                  <a:off x="107504" y="764704"/>
                  <a:ext cx="5544616" cy="4752528"/>
                </a:xfrm>
                <a:prstGeom prst="donut">
                  <a:avLst>
                    <a:gd name="adj" fmla="val 19848"/>
                  </a:avLst>
                </a:prstGeom>
                <a:solidFill>
                  <a:srgbClr val="FA9F90"/>
                </a:solidFill>
                <a:ln>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34" name="597 Elipse">
                <a:extLst>
                  <a:ext uri="{FF2B5EF4-FFF2-40B4-BE49-F238E27FC236}">
                    <a16:creationId xmlns:a16="http://schemas.microsoft.com/office/drawing/2014/main" id="{03B4B529-E6FD-8D4C-8CE3-C7D77060C204}"/>
                  </a:ext>
                </a:extLst>
              </p:cNvPr>
              <p:cNvSpPr/>
              <p:nvPr/>
            </p:nvSpPr>
            <p:spPr>
              <a:xfrm>
                <a:off x="575760" y="1232912"/>
                <a:ext cx="1836000" cy="1440000"/>
              </a:xfrm>
              <a:prstGeom prst="ellipse">
                <a:avLst/>
              </a:prstGeom>
              <a:noFill/>
              <a:ln w="28575">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192 Grupo">
              <a:extLst>
                <a:ext uri="{FF2B5EF4-FFF2-40B4-BE49-F238E27FC236}">
                  <a16:creationId xmlns:a16="http://schemas.microsoft.com/office/drawing/2014/main" id="{16B6C43A-3856-4642-AE06-22514E317946}"/>
                </a:ext>
              </a:extLst>
            </p:cNvPr>
            <p:cNvGrpSpPr/>
            <p:nvPr/>
          </p:nvGrpSpPr>
          <p:grpSpPr>
            <a:xfrm>
              <a:off x="8640451" y="4805021"/>
              <a:ext cx="218320" cy="187134"/>
              <a:chOff x="107506" y="764704"/>
              <a:chExt cx="2772310" cy="2376264"/>
            </a:xfrm>
          </p:grpSpPr>
          <p:grpSp>
            <p:nvGrpSpPr>
              <p:cNvPr id="261" name="72 Grupo">
                <a:extLst>
                  <a:ext uri="{FF2B5EF4-FFF2-40B4-BE49-F238E27FC236}">
                    <a16:creationId xmlns:a16="http://schemas.microsoft.com/office/drawing/2014/main" id="{7EEA2FE1-DB71-0F40-961D-919C3765BB13}"/>
                  </a:ext>
                </a:extLst>
              </p:cNvPr>
              <p:cNvGrpSpPr/>
              <p:nvPr/>
            </p:nvGrpSpPr>
            <p:grpSpPr>
              <a:xfrm>
                <a:off x="107506" y="764704"/>
                <a:ext cx="2772310" cy="2376264"/>
                <a:chOff x="107504" y="764704"/>
                <a:chExt cx="5544616" cy="4752528"/>
              </a:xfrm>
            </p:grpSpPr>
            <p:grpSp>
              <p:nvGrpSpPr>
                <p:cNvPr id="263" name="12 Grupo">
                  <a:extLst>
                    <a:ext uri="{FF2B5EF4-FFF2-40B4-BE49-F238E27FC236}">
                      <a16:creationId xmlns:a16="http://schemas.microsoft.com/office/drawing/2014/main" id="{D3E8FC9C-0E40-1D40-B933-0ACFDD21F09E}"/>
                    </a:ext>
                  </a:extLst>
                </p:cNvPr>
                <p:cNvGrpSpPr/>
                <p:nvPr/>
              </p:nvGrpSpPr>
              <p:grpSpPr>
                <a:xfrm>
                  <a:off x="3419872" y="2621926"/>
                  <a:ext cx="1193797" cy="807074"/>
                  <a:chOff x="5148062" y="2276872"/>
                  <a:chExt cx="1937982" cy="1310185"/>
                </a:xfrm>
              </p:grpSpPr>
              <p:sp>
                <p:nvSpPr>
                  <p:cNvPr id="331" name="5 Forma libre">
                    <a:extLst>
                      <a:ext uri="{FF2B5EF4-FFF2-40B4-BE49-F238E27FC236}">
                        <a16:creationId xmlns:a16="http://schemas.microsoft.com/office/drawing/2014/main" id="{7C5A5285-5B3D-B740-830B-3D85E9BD5AF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50">
                    <a:extLst>
                      <a:ext uri="{FF2B5EF4-FFF2-40B4-BE49-F238E27FC236}">
                        <a16:creationId xmlns:a16="http://schemas.microsoft.com/office/drawing/2014/main" id="{F2497902-EEB5-B544-9E11-EA92F3A1C612}"/>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64" name="12 Grupo">
                  <a:extLst>
                    <a:ext uri="{FF2B5EF4-FFF2-40B4-BE49-F238E27FC236}">
                      <a16:creationId xmlns:a16="http://schemas.microsoft.com/office/drawing/2014/main" id="{E52620D9-48E6-5A4C-BEEF-7C449E8A4901}"/>
                    </a:ext>
                  </a:extLst>
                </p:cNvPr>
                <p:cNvGrpSpPr/>
                <p:nvPr/>
              </p:nvGrpSpPr>
              <p:grpSpPr>
                <a:xfrm>
                  <a:off x="2411760" y="2924944"/>
                  <a:ext cx="1193797" cy="807074"/>
                  <a:chOff x="5148062" y="2276872"/>
                  <a:chExt cx="1937982" cy="1310185"/>
                </a:xfrm>
              </p:grpSpPr>
              <p:sp>
                <p:nvSpPr>
                  <p:cNvPr id="329" name="14 Forma libre">
                    <a:extLst>
                      <a:ext uri="{FF2B5EF4-FFF2-40B4-BE49-F238E27FC236}">
                        <a16:creationId xmlns:a16="http://schemas.microsoft.com/office/drawing/2014/main" id="{E0B9F528-A541-F64B-9B6D-777B9B47E1E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50">
                    <a:extLst>
                      <a:ext uri="{FF2B5EF4-FFF2-40B4-BE49-F238E27FC236}">
                        <a16:creationId xmlns:a16="http://schemas.microsoft.com/office/drawing/2014/main" id="{2A89D4D3-02E2-4948-9B30-C7EADA22A658}"/>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65" name="12 Grupo">
                  <a:extLst>
                    <a:ext uri="{FF2B5EF4-FFF2-40B4-BE49-F238E27FC236}">
                      <a16:creationId xmlns:a16="http://schemas.microsoft.com/office/drawing/2014/main" id="{610AA351-5BA9-9545-8E35-AAC2720B6C5F}"/>
                    </a:ext>
                  </a:extLst>
                </p:cNvPr>
                <p:cNvGrpSpPr/>
                <p:nvPr/>
              </p:nvGrpSpPr>
              <p:grpSpPr>
                <a:xfrm>
                  <a:off x="3203848" y="1916832"/>
                  <a:ext cx="1193797" cy="807074"/>
                  <a:chOff x="5148062" y="2276872"/>
                  <a:chExt cx="1937982" cy="1310185"/>
                </a:xfrm>
              </p:grpSpPr>
              <p:sp>
                <p:nvSpPr>
                  <p:cNvPr id="327" name="8 Forma libre">
                    <a:extLst>
                      <a:ext uri="{FF2B5EF4-FFF2-40B4-BE49-F238E27FC236}">
                        <a16:creationId xmlns:a16="http://schemas.microsoft.com/office/drawing/2014/main" id="{0F5CD34D-F3D2-8E40-8B3B-32D3F28945E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50">
                    <a:extLst>
                      <a:ext uri="{FF2B5EF4-FFF2-40B4-BE49-F238E27FC236}">
                        <a16:creationId xmlns:a16="http://schemas.microsoft.com/office/drawing/2014/main" id="{FC061A46-1429-0841-815A-FAA93D433256}"/>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66" name="12 Grupo">
                  <a:extLst>
                    <a:ext uri="{FF2B5EF4-FFF2-40B4-BE49-F238E27FC236}">
                      <a16:creationId xmlns:a16="http://schemas.microsoft.com/office/drawing/2014/main" id="{2022AF28-9737-EC42-9282-72423A0F0CB8}"/>
                    </a:ext>
                  </a:extLst>
                </p:cNvPr>
                <p:cNvGrpSpPr/>
                <p:nvPr/>
              </p:nvGrpSpPr>
              <p:grpSpPr>
                <a:xfrm>
                  <a:off x="1547665" y="3140968"/>
                  <a:ext cx="1193797" cy="807074"/>
                  <a:chOff x="5148062" y="2276872"/>
                  <a:chExt cx="1937982" cy="1310185"/>
                </a:xfrm>
              </p:grpSpPr>
              <p:sp>
                <p:nvSpPr>
                  <p:cNvPr id="325" name="11 Forma libre">
                    <a:extLst>
                      <a:ext uri="{FF2B5EF4-FFF2-40B4-BE49-F238E27FC236}">
                        <a16:creationId xmlns:a16="http://schemas.microsoft.com/office/drawing/2014/main" id="{D0486A57-C67A-354A-81BE-041BECDB4DC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50">
                    <a:extLst>
                      <a:ext uri="{FF2B5EF4-FFF2-40B4-BE49-F238E27FC236}">
                        <a16:creationId xmlns:a16="http://schemas.microsoft.com/office/drawing/2014/main" id="{27FAEC9F-68D6-914E-AE01-3BDA30EFB24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67" name="12 Grupo">
                  <a:extLst>
                    <a:ext uri="{FF2B5EF4-FFF2-40B4-BE49-F238E27FC236}">
                      <a16:creationId xmlns:a16="http://schemas.microsoft.com/office/drawing/2014/main" id="{021AF81B-AA6D-0149-BE0E-EBA169849E41}"/>
                    </a:ext>
                  </a:extLst>
                </p:cNvPr>
                <p:cNvGrpSpPr/>
                <p:nvPr/>
              </p:nvGrpSpPr>
              <p:grpSpPr>
                <a:xfrm>
                  <a:off x="1691681" y="2492896"/>
                  <a:ext cx="1193797" cy="807074"/>
                  <a:chOff x="5148062" y="2276872"/>
                  <a:chExt cx="1937982" cy="1310185"/>
                </a:xfrm>
              </p:grpSpPr>
              <p:sp>
                <p:nvSpPr>
                  <p:cNvPr id="323" name="17 Forma libre">
                    <a:extLst>
                      <a:ext uri="{FF2B5EF4-FFF2-40B4-BE49-F238E27FC236}">
                        <a16:creationId xmlns:a16="http://schemas.microsoft.com/office/drawing/2014/main" id="{F63BF09B-6402-D546-94E2-4964ED960F3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50">
                    <a:extLst>
                      <a:ext uri="{FF2B5EF4-FFF2-40B4-BE49-F238E27FC236}">
                        <a16:creationId xmlns:a16="http://schemas.microsoft.com/office/drawing/2014/main" id="{7DFE54E4-46C7-364C-B832-9F29632AFBC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68" name="12 Grupo">
                  <a:extLst>
                    <a:ext uri="{FF2B5EF4-FFF2-40B4-BE49-F238E27FC236}">
                      <a16:creationId xmlns:a16="http://schemas.microsoft.com/office/drawing/2014/main" id="{8F310EF6-5067-764A-856A-6CADFF1F864C}"/>
                    </a:ext>
                  </a:extLst>
                </p:cNvPr>
                <p:cNvGrpSpPr/>
                <p:nvPr/>
              </p:nvGrpSpPr>
              <p:grpSpPr>
                <a:xfrm>
                  <a:off x="1691681" y="1916832"/>
                  <a:ext cx="1193797" cy="807074"/>
                  <a:chOff x="5148062" y="2276872"/>
                  <a:chExt cx="1937982" cy="1310185"/>
                </a:xfrm>
              </p:grpSpPr>
              <p:sp>
                <p:nvSpPr>
                  <p:cNvPr id="321" name="23 Forma libre">
                    <a:extLst>
                      <a:ext uri="{FF2B5EF4-FFF2-40B4-BE49-F238E27FC236}">
                        <a16:creationId xmlns:a16="http://schemas.microsoft.com/office/drawing/2014/main" id="{11EF5041-2C48-C545-BE1E-DD38ED2B9A90}"/>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50">
                    <a:extLst>
                      <a:ext uri="{FF2B5EF4-FFF2-40B4-BE49-F238E27FC236}">
                        <a16:creationId xmlns:a16="http://schemas.microsoft.com/office/drawing/2014/main" id="{547A8579-862E-B243-B8A4-8562EF3FEF5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69" name="247 Grupo">
                  <a:extLst>
                    <a:ext uri="{FF2B5EF4-FFF2-40B4-BE49-F238E27FC236}">
                      <a16:creationId xmlns:a16="http://schemas.microsoft.com/office/drawing/2014/main" id="{AA6966D0-0190-BE44-AA2F-8962DD52CB37}"/>
                    </a:ext>
                  </a:extLst>
                </p:cNvPr>
                <p:cNvGrpSpPr/>
                <p:nvPr/>
              </p:nvGrpSpPr>
              <p:grpSpPr>
                <a:xfrm>
                  <a:off x="971599" y="2420888"/>
                  <a:ext cx="1193797" cy="807074"/>
                  <a:chOff x="2771798" y="2276872"/>
                  <a:chExt cx="1937982" cy="1310185"/>
                </a:xfrm>
              </p:grpSpPr>
              <p:sp>
                <p:nvSpPr>
                  <p:cNvPr id="319" name="26 Forma libre">
                    <a:extLst>
                      <a:ext uri="{FF2B5EF4-FFF2-40B4-BE49-F238E27FC236}">
                        <a16:creationId xmlns:a16="http://schemas.microsoft.com/office/drawing/2014/main" id="{7A2CB94A-4D50-604C-AF6E-706D068C38AF}"/>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50">
                    <a:extLst>
                      <a:ext uri="{FF2B5EF4-FFF2-40B4-BE49-F238E27FC236}">
                        <a16:creationId xmlns:a16="http://schemas.microsoft.com/office/drawing/2014/main" id="{5518D936-8C42-6C41-A3DC-2F73D75C4601}"/>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0" name="251 Grupo">
                  <a:extLst>
                    <a:ext uri="{FF2B5EF4-FFF2-40B4-BE49-F238E27FC236}">
                      <a16:creationId xmlns:a16="http://schemas.microsoft.com/office/drawing/2014/main" id="{6D144966-57B2-E14F-A66F-5138651D9415}"/>
                    </a:ext>
                  </a:extLst>
                </p:cNvPr>
                <p:cNvGrpSpPr/>
                <p:nvPr/>
              </p:nvGrpSpPr>
              <p:grpSpPr>
                <a:xfrm>
                  <a:off x="3275856" y="3125982"/>
                  <a:ext cx="1193797" cy="807074"/>
                  <a:chOff x="2771798" y="2276872"/>
                  <a:chExt cx="1937982" cy="1310185"/>
                </a:xfrm>
              </p:grpSpPr>
              <p:sp>
                <p:nvSpPr>
                  <p:cNvPr id="317" name="580 Forma libre">
                    <a:extLst>
                      <a:ext uri="{FF2B5EF4-FFF2-40B4-BE49-F238E27FC236}">
                        <a16:creationId xmlns:a16="http://schemas.microsoft.com/office/drawing/2014/main" id="{364658DB-BF85-CE4D-972C-060A959B6E10}"/>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50">
                    <a:extLst>
                      <a:ext uri="{FF2B5EF4-FFF2-40B4-BE49-F238E27FC236}">
                        <a16:creationId xmlns:a16="http://schemas.microsoft.com/office/drawing/2014/main" id="{A13EBCC0-7FBB-7741-B14F-6CE4DAF5537C}"/>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1" name="252 Grupo">
                  <a:extLst>
                    <a:ext uri="{FF2B5EF4-FFF2-40B4-BE49-F238E27FC236}">
                      <a16:creationId xmlns:a16="http://schemas.microsoft.com/office/drawing/2014/main" id="{89F4E961-BB42-3C44-A24B-23FD4AA9757D}"/>
                    </a:ext>
                  </a:extLst>
                </p:cNvPr>
                <p:cNvGrpSpPr/>
                <p:nvPr/>
              </p:nvGrpSpPr>
              <p:grpSpPr>
                <a:xfrm>
                  <a:off x="2411760" y="3558030"/>
                  <a:ext cx="1193797" cy="807074"/>
                  <a:chOff x="5148062" y="2276872"/>
                  <a:chExt cx="1937982" cy="1310185"/>
                </a:xfrm>
              </p:grpSpPr>
              <p:sp>
                <p:nvSpPr>
                  <p:cNvPr id="315" name="578 Forma libre">
                    <a:extLst>
                      <a:ext uri="{FF2B5EF4-FFF2-40B4-BE49-F238E27FC236}">
                        <a16:creationId xmlns:a16="http://schemas.microsoft.com/office/drawing/2014/main" id="{0689EBBA-A490-A242-9F67-F592793B582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50">
                    <a:extLst>
                      <a:ext uri="{FF2B5EF4-FFF2-40B4-BE49-F238E27FC236}">
                        <a16:creationId xmlns:a16="http://schemas.microsoft.com/office/drawing/2014/main" id="{4764660F-41EA-B840-AF7F-5EF7AB4B34E2}"/>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2" name="12 Grupo">
                  <a:extLst>
                    <a:ext uri="{FF2B5EF4-FFF2-40B4-BE49-F238E27FC236}">
                      <a16:creationId xmlns:a16="http://schemas.microsoft.com/office/drawing/2014/main" id="{AD03153F-5D49-684D-A627-85C0312B87EE}"/>
                    </a:ext>
                  </a:extLst>
                </p:cNvPr>
                <p:cNvGrpSpPr/>
                <p:nvPr/>
              </p:nvGrpSpPr>
              <p:grpSpPr>
                <a:xfrm>
                  <a:off x="1619673" y="3774054"/>
                  <a:ext cx="1193797" cy="807074"/>
                  <a:chOff x="5148062" y="2276872"/>
                  <a:chExt cx="1937982" cy="1310185"/>
                </a:xfrm>
              </p:grpSpPr>
              <p:sp>
                <p:nvSpPr>
                  <p:cNvPr id="313" name="576 Forma libre">
                    <a:extLst>
                      <a:ext uri="{FF2B5EF4-FFF2-40B4-BE49-F238E27FC236}">
                        <a16:creationId xmlns:a16="http://schemas.microsoft.com/office/drawing/2014/main" id="{9B274D6C-1C6B-F349-BAF4-7F52F096CA4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50">
                    <a:extLst>
                      <a:ext uri="{FF2B5EF4-FFF2-40B4-BE49-F238E27FC236}">
                        <a16:creationId xmlns:a16="http://schemas.microsoft.com/office/drawing/2014/main" id="{CDC9B7E4-D256-CF41-82CE-569695B0B51C}"/>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3" name="12 Grupo">
                  <a:extLst>
                    <a:ext uri="{FF2B5EF4-FFF2-40B4-BE49-F238E27FC236}">
                      <a16:creationId xmlns:a16="http://schemas.microsoft.com/office/drawing/2014/main" id="{EC44B5E1-0B8C-7146-A42C-36341B57E952}"/>
                    </a:ext>
                  </a:extLst>
                </p:cNvPr>
                <p:cNvGrpSpPr/>
                <p:nvPr/>
              </p:nvGrpSpPr>
              <p:grpSpPr>
                <a:xfrm>
                  <a:off x="713908" y="3077344"/>
                  <a:ext cx="1193797" cy="807074"/>
                  <a:chOff x="5148062" y="2276872"/>
                  <a:chExt cx="1937982" cy="1310185"/>
                </a:xfrm>
              </p:grpSpPr>
              <p:sp>
                <p:nvSpPr>
                  <p:cNvPr id="311" name="574 Forma libre">
                    <a:extLst>
                      <a:ext uri="{FF2B5EF4-FFF2-40B4-BE49-F238E27FC236}">
                        <a16:creationId xmlns:a16="http://schemas.microsoft.com/office/drawing/2014/main" id="{DBAC24E4-2BA2-F441-A7A9-C090F7BBB94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50">
                    <a:extLst>
                      <a:ext uri="{FF2B5EF4-FFF2-40B4-BE49-F238E27FC236}">
                        <a16:creationId xmlns:a16="http://schemas.microsoft.com/office/drawing/2014/main" id="{E6A07186-5502-7F43-BCC4-0ED2A2C04F34}"/>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4" name="12 Grupo">
                  <a:extLst>
                    <a:ext uri="{FF2B5EF4-FFF2-40B4-BE49-F238E27FC236}">
                      <a16:creationId xmlns:a16="http://schemas.microsoft.com/office/drawing/2014/main" id="{52C7E06C-B212-3F47-BEF1-6D2B6E0281A0}"/>
                    </a:ext>
                  </a:extLst>
                </p:cNvPr>
                <p:cNvGrpSpPr/>
                <p:nvPr/>
              </p:nvGrpSpPr>
              <p:grpSpPr>
                <a:xfrm>
                  <a:off x="713908" y="3645024"/>
                  <a:ext cx="1193797" cy="807074"/>
                  <a:chOff x="5148062" y="2276872"/>
                  <a:chExt cx="1937982" cy="1310185"/>
                </a:xfrm>
              </p:grpSpPr>
              <p:sp>
                <p:nvSpPr>
                  <p:cNvPr id="309" name="572 Forma libre">
                    <a:extLst>
                      <a:ext uri="{FF2B5EF4-FFF2-40B4-BE49-F238E27FC236}">
                        <a16:creationId xmlns:a16="http://schemas.microsoft.com/office/drawing/2014/main" id="{020B0E00-C88B-4340-AFBE-6B9D33B6E06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50">
                    <a:extLst>
                      <a:ext uri="{FF2B5EF4-FFF2-40B4-BE49-F238E27FC236}">
                        <a16:creationId xmlns:a16="http://schemas.microsoft.com/office/drawing/2014/main" id="{445A3EF8-D826-4E4B-A04F-69B3647FDCE8}"/>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5" name="12 Grupo">
                  <a:extLst>
                    <a:ext uri="{FF2B5EF4-FFF2-40B4-BE49-F238E27FC236}">
                      <a16:creationId xmlns:a16="http://schemas.microsoft.com/office/drawing/2014/main" id="{7C214DD3-E97A-1449-A18B-1B0C77350F5A}"/>
                    </a:ext>
                  </a:extLst>
                </p:cNvPr>
                <p:cNvGrpSpPr/>
                <p:nvPr/>
              </p:nvGrpSpPr>
              <p:grpSpPr>
                <a:xfrm>
                  <a:off x="2483768" y="4293096"/>
                  <a:ext cx="1193797" cy="807074"/>
                  <a:chOff x="5148062" y="2276872"/>
                  <a:chExt cx="1937982" cy="1310185"/>
                </a:xfrm>
              </p:grpSpPr>
              <p:sp>
                <p:nvSpPr>
                  <p:cNvPr id="307" name="570 Forma libre">
                    <a:extLst>
                      <a:ext uri="{FF2B5EF4-FFF2-40B4-BE49-F238E27FC236}">
                        <a16:creationId xmlns:a16="http://schemas.microsoft.com/office/drawing/2014/main" id="{BDBF3FA5-495A-7A40-B05B-1F58C3EED265}"/>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50">
                    <a:extLst>
                      <a:ext uri="{FF2B5EF4-FFF2-40B4-BE49-F238E27FC236}">
                        <a16:creationId xmlns:a16="http://schemas.microsoft.com/office/drawing/2014/main" id="{D61145D4-CC1A-CB47-8127-E1A341D9041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6" name="12 Grupo">
                  <a:extLst>
                    <a:ext uri="{FF2B5EF4-FFF2-40B4-BE49-F238E27FC236}">
                      <a16:creationId xmlns:a16="http://schemas.microsoft.com/office/drawing/2014/main" id="{BAE7B912-706B-7C4F-99A9-05B0A4090664}"/>
                    </a:ext>
                  </a:extLst>
                </p:cNvPr>
                <p:cNvGrpSpPr/>
                <p:nvPr/>
              </p:nvGrpSpPr>
              <p:grpSpPr>
                <a:xfrm>
                  <a:off x="3347864" y="3861048"/>
                  <a:ext cx="1193797" cy="807074"/>
                  <a:chOff x="5148062" y="2276872"/>
                  <a:chExt cx="1937982" cy="1310185"/>
                </a:xfrm>
              </p:grpSpPr>
              <p:sp>
                <p:nvSpPr>
                  <p:cNvPr id="305" name="568 Forma libre">
                    <a:extLst>
                      <a:ext uri="{FF2B5EF4-FFF2-40B4-BE49-F238E27FC236}">
                        <a16:creationId xmlns:a16="http://schemas.microsoft.com/office/drawing/2014/main" id="{897C3C74-3FE5-0E47-A94B-0DA1584A66B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50">
                    <a:extLst>
                      <a:ext uri="{FF2B5EF4-FFF2-40B4-BE49-F238E27FC236}">
                        <a16:creationId xmlns:a16="http://schemas.microsoft.com/office/drawing/2014/main" id="{514EBC68-BCF4-9E4C-86CC-A9A15E429F3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7" name="12 Grupo">
                  <a:extLst>
                    <a:ext uri="{FF2B5EF4-FFF2-40B4-BE49-F238E27FC236}">
                      <a16:creationId xmlns:a16="http://schemas.microsoft.com/office/drawing/2014/main" id="{D38AA886-D8E7-4B4E-BE89-E00B831917A0}"/>
                    </a:ext>
                  </a:extLst>
                </p:cNvPr>
                <p:cNvGrpSpPr/>
                <p:nvPr/>
              </p:nvGrpSpPr>
              <p:grpSpPr>
                <a:xfrm>
                  <a:off x="4139951" y="3342006"/>
                  <a:ext cx="1193797" cy="807074"/>
                  <a:chOff x="5148062" y="2276872"/>
                  <a:chExt cx="1937982" cy="1310185"/>
                </a:xfrm>
              </p:grpSpPr>
              <p:sp>
                <p:nvSpPr>
                  <p:cNvPr id="303" name="566 Forma libre">
                    <a:extLst>
                      <a:ext uri="{FF2B5EF4-FFF2-40B4-BE49-F238E27FC236}">
                        <a16:creationId xmlns:a16="http://schemas.microsoft.com/office/drawing/2014/main" id="{DA03EB33-2744-3F4A-B266-AC0EAA01A229}"/>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50">
                    <a:extLst>
                      <a:ext uri="{FF2B5EF4-FFF2-40B4-BE49-F238E27FC236}">
                        <a16:creationId xmlns:a16="http://schemas.microsoft.com/office/drawing/2014/main" id="{D104AA98-E350-1340-8778-C1F91C3B9DCC}"/>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8" name="12 Grupo">
                  <a:extLst>
                    <a:ext uri="{FF2B5EF4-FFF2-40B4-BE49-F238E27FC236}">
                      <a16:creationId xmlns:a16="http://schemas.microsoft.com/office/drawing/2014/main" id="{838F1B46-D19F-5E4C-B9C9-E8700F371046}"/>
                    </a:ext>
                  </a:extLst>
                </p:cNvPr>
                <p:cNvGrpSpPr/>
                <p:nvPr/>
              </p:nvGrpSpPr>
              <p:grpSpPr>
                <a:xfrm>
                  <a:off x="4458323" y="2693934"/>
                  <a:ext cx="1193797" cy="807074"/>
                  <a:chOff x="5148062" y="2276872"/>
                  <a:chExt cx="1937982" cy="1310185"/>
                </a:xfrm>
              </p:grpSpPr>
              <p:sp>
                <p:nvSpPr>
                  <p:cNvPr id="301" name="564 Forma libre">
                    <a:extLst>
                      <a:ext uri="{FF2B5EF4-FFF2-40B4-BE49-F238E27FC236}">
                        <a16:creationId xmlns:a16="http://schemas.microsoft.com/office/drawing/2014/main" id="{FC4C1CDE-CC0A-8346-B3C7-BA7F0F22DF0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50">
                    <a:extLst>
                      <a:ext uri="{FF2B5EF4-FFF2-40B4-BE49-F238E27FC236}">
                        <a16:creationId xmlns:a16="http://schemas.microsoft.com/office/drawing/2014/main" id="{6956CAE2-763F-684B-B6FB-A4B98156B1E6}"/>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79" name="12 Grupo">
                  <a:extLst>
                    <a:ext uri="{FF2B5EF4-FFF2-40B4-BE49-F238E27FC236}">
                      <a16:creationId xmlns:a16="http://schemas.microsoft.com/office/drawing/2014/main" id="{E2F26110-D95E-DE4E-A087-C9FE199F26E5}"/>
                    </a:ext>
                  </a:extLst>
                </p:cNvPr>
                <p:cNvGrpSpPr/>
                <p:nvPr/>
              </p:nvGrpSpPr>
              <p:grpSpPr>
                <a:xfrm>
                  <a:off x="4139951" y="2117870"/>
                  <a:ext cx="1193797" cy="807074"/>
                  <a:chOff x="5148062" y="2276872"/>
                  <a:chExt cx="1937982" cy="1310185"/>
                </a:xfrm>
              </p:grpSpPr>
              <p:sp>
                <p:nvSpPr>
                  <p:cNvPr id="299" name="562 Forma libre">
                    <a:extLst>
                      <a:ext uri="{FF2B5EF4-FFF2-40B4-BE49-F238E27FC236}">
                        <a16:creationId xmlns:a16="http://schemas.microsoft.com/office/drawing/2014/main" id="{50860B4F-F238-5941-B43D-B4D3427167D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50">
                    <a:extLst>
                      <a:ext uri="{FF2B5EF4-FFF2-40B4-BE49-F238E27FC236}">
                        <a16:creationId xmlns:a16="http://schemas.microsoft.com/office/drawing/2014/main" id="{A590AABA-BBEA-AF42-BDF2-8AE825DA4CD8}"/>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80" name="12 Grupo">
                  <a:extLst>
                    <a:ext uri="{FF2B5EF4-FFF2-40B4-BE49-F238E27FC236}">
                      <a16:creationId xmlns:a16="http://schemas.microsoft.com/office/drawing/2014/main" id="{ABE82469-C91D-5C4B-B4CD-C21825B8CED3}"/>
                    </a:ext>
                  </a:extLst>
                </p:cNvPr>
                <p:cNvGrpSpPr/>
                <p:nvPr/>
              </p:nvGrpSpPr>
              <p:grpSpPr>
                <a:xfrm>
                  <a:off x="683568" y="1685822"/>
                  <a:ext cx="1193797" cy="807074"/>
                  <a:chOff x="5148062" y="2276872"/>
                  <a:chExt cx="1937982" cy="1310185"/>
                </a:xfrm>
              </p:grpSpPr>
              <p:sp>
                <p:nvSpPr>
                  <p:cNvPr id="297" name="560 Forma libre">
                    <a:extLst>
                      <a:ext uri="{FF2B5EF4-FFF2-40B4-BE49-F238E27FC236}">
                        <a16:creationId xmlns:a16="http://schemas.microsoft.com/office/drawing/2014/main" id="{06B76304-10D3-9B45-837B-E92A0F203FE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50">
                    <a:extLst>
                      <a:ext uri="{FF2B5EF4-FFF2-40B4-BE49-F238E27FC236}">
                        <a16:creationId xmlns:a16="http://schemas.microsoft.com/office/drawing/2014/main" id="{CADCAD89-A991-2F4E-88BD-9C9D8A465AF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81" name="12 Grupo">
                  <a:extLst>
                    <a:ext uri="{FF2B5EF4-FFF2-40B4-BE49-F238E27FC236}">
                      <a16:creationId xmlns:a16="http://schemas.microsoft.com/office/drawing/2014/main" id="{FE9335F8-806D-274F-AB43-2664C4F181AD}"/>
                    </a:ext>
                  </a:extLst>
                </p:cNvPr>
                <p:cNvGrpSpPr/>
                <p:nvPr/>
              </p:nvGrpSpPr>
              <p:grpSpPr>
                <a:xfrm>
                  <a:off x="1331639" y="1253774"/>
                  <a:ext cx="1193797" cy="807074"/>
                  <a:chOff x="5148062" y="2276872"/>
                  <a:chExt cx="1937982" cy="1310185"/>
                </a:xfrm>
              </p:grpSpPr>
              <p:sp>
                <p:nvSpPr>
                  <p:cNvPr id="295" name="558 Forma libre">
                    <a:extLst>
                      <a:ext uri="{FF2B5EF4-FFF2-40B4-BE49-F238E27FC236}">
                        <a16:creationId xmlns:a16="http://schemas.microsoft.com/office/drawing/2014/main" id="{C46A575C-D63B-F543-89C2-7DDDA093383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50">
                    <a:extLst>
                      <a:ext uri="{FF2B5EF4-FFF2-40B4-BE49-F238E27FC236}">
                        <a16:creationId xmlns:a16="http://schemas.microsoft.com/office/drawing/2014/main" id="{40360B18-FD7F-4847-9EDF-92620C457BE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82" name="12 Grupo">
                  <a:extLst>
                    <a:ext uri="{FF2B5EF4-FFF2-40B4-BE49-F238E27FC236}">
                      <a16:creationId xmlns:a16="http://schemas.microsoft.com/office/drawing/2014/main" id="{EF22F525-C036-074C-BC1A-E968A0D8E345}"/>
                    </a:ext>
                  </a:extLst>
                </p:cNvPr>
                <p:cNvGrpSpPr/>
                <p:nvPr/>
              </p:nvGrpSpPr>
              <p:grpSpPr>
                <a:xfrm>
                  <a:off x="3203848" y="1253774"/>
                  <a:ext cx="1193797" cy="807074"/>
                  <a:chOff x="5148062" y="2276872"/>
                  <a:chExt cx="1937982" cy="1310185"/>
                </a:xfrm>
              </p:grpSpPr>
              <p:sp>
                <p:nvSpPr>
                  <p:cNvPr id="293" name="556 Forma libre">
                    <a:extLst>
                      <a:ext uri="{FF2B5EF4-FFF2-40B4-BE49-F238E27FC236}">
                        <a16:creationId xmlns:a16="http://schemas.microsoft.com/office/drawing/2014/main" id="{C6AFDE35-4BE1-2848-9D5F-0DB3F7C67AA9}"/>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50">
                    <a:extLst>
                      <a:ext uri="{FF2B5EF4-FFF2-40B4-BE49-F238E27FC236}">
                        <a16:creationId xmlns:a16="http://schemas.microsoft.com/office/drawing/2014/main" id="{B8E2947E-982A-D545-B934-993D4A0606E1}"/>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83" name="12 Grupo">
                  <a:extLst>
                    <a:ext uri="{FF2B5EF4-FFF2-40B4-BE49-F238E27FC236}">
                      <a16:creationId xmlns:a16="http://schemas.microsoft.com/office/drawing/2014/main" id="{550479FF-0F71-F445-B7A4-18E90155D02E}"/>
                    </a:ext>
                  </a:extLst>
                </p:cNvPr>
                <p:cNvGrpSpPr/>
                <p:nvPr/>
              </p:nvGrpSpPr>
              <p:grpSpPr>
                <a:xfrm>
                  <a:off x="2298082" y="965742"/>
                  <a:ext cx="1193797" cy="807074"/>
                  <a:chOff x="5148062" y="2276872"/>
                  <a:chExt cx="1937982" cy="1310185"/>
                </a:xfrm>
              </p:grpSpPr>
              <p:sp>
                <p:nvSpPr>
                  <p:cNvPr id="291" name="554 Forma libre">
                    <a:extLst>
                      <a:ext uri="{FF2B5EF4-FFF2-40B4-BE49-F238E27FC236}">
                        <a16:creationId xmlns:a16="http://schemas.microsoft.com/office/drawing/2014/main" id="{435C58F7-0071-BB49-8574-8CCA9C320528}"/>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50">
                    <a:extLst>
                      <a:ext uri="{FF2B5EF4-FFF2-40B4-BE49-F238E27FC236}">
                        <a16:creationId xmlns:a16="http://schemas.microsoft.com/office/drawing/2014/main" id="{C2AF03E3-8F48-2B43-9409-74A641A7045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84" name="12 Grupo">
                  <a:extLst>
                    <a:ext uri="{FF2B5EF4-FFF2-40B4-BE49-F238E27FC236}">
                      <a16:creationId xmlns:a16="http://schemas.microsoft.com/office/drawing/2014/main" id="{957C6137-0858-DE40-94D5-CC144A9290D3}"/>
                    </a:ext>
                  </a:extLst>
                </p:cNvPr>
                <p:cNvGrpSpPr/>
                <p:nvPr/>
              </p:nvGrpSpPr>
              <p:grpSpPr>
                <a:xfrm>
                  <a:off x="2267744" y="1628800"/>
                  <a:ext cx="1193797" cy="807074"/>
                  <a:chOff x="5148062" y="2276872"/>
                  <a:chExt cx="1937982" cy="1310185"/>
                </a:xfrm>
              </p:grpSpPr>
              <p:sp>
                <p:nvSpPr>
                  <p:cNvPr id="289" name="20 Forma libre">
                    <a:extLst>
                      <a:ext uri="{FF2B5EF4-FFF2-40B4-BE49-F238E27FC236}">
                        <a16:creationId xmlns:a16="http://schemas.microsoft.com/office/drawing/2014/main" id="{46235232-ABBA-FB4D-8993-39D9F6BEB89B}"/>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50">
                    <a:extLst>
                      <a:ext uri="{FF2B5EF4-FFF2-40B4-BE49-F238E27FC236}">
                        <a16:creationId xmlns:a16="http://schemas.microsoft.com/office/drawing/2014/main" id="{239EBBE0-B771-7340-8410-549996751F3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85" name="11 Grupo">
                  <a:extLst>
                    <a:ext uri="{FF2B5EF4-FFF2-40B4-BE49-F238E27FC236}">
                      <a16:creationId xmlns:a16="http://schemas.microsoft.com/office/drawing/2014/main" id="{E55EC6DE-3300-844D-A7A6-FB870A17713B}"/>
                    </a:ext>
                  </a:extLst>
                </p:cNvPr>
                <p:cNvGrpSpPr/>
                <p:nvPr/>
              </p:nvGrpSpPr>
              <p:grpSpPr>
                <a:xfrm>
                  <a:off x="2555774" y="2348880"/>
                  <a:ext cx="1193797" cy="807074"/>
                  <a:chOff x="2771798" y="2276872"/>
                  <a:chExt cx="1937982" cy="1310185"/>
                </a:xfrm>
              </p:grpSpPr>
              <p:sp>
                <p:nvSpPr>
                  <p:cNvPr id="287" name="2 Forma libre">
                    <a:extLst>
                      <a:ext uri="{FF2B5EF4-FFF2-40B4-BE49-F238E27FC236}">
                        <a16:creationId xmlns:a16="http://schemas.microsoft.com/office/drawing/2014/main" id="{DA693EB5-E0CE-634D-B915-44FFD3D2D836}"/>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50">
                    <a:extLst>
                      <a:ext uri="{FF2B5EF4-FFF2-40B4-BE49-F238E27FC236}">
                        <a16:creationId xmlns:a16="http://schemas.microsoft.com/office/drawing/2014/main" id="{E74E901D-E7FE-FF45-81C5-07900A2C0A48}"/>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286" name="549 Anillo">
                  <a:extLst>
                    <a:ext uri="{FF2B5EF4-FFF2-40B4-BE49-F238E27FC236}">
                      <a16:creationId xmlns:a16="http://schemas.microsoft.com/office/drawing/2014/main" id="{59B2ACFE-616B-6D45-83D5-73B79DF76B47}"/>
                    </a:ext>
                  </a:extLst>
                </p:cNvPr>
                <p:cNvSpPr/>
                <p:nvPr/>
              </p:nvSpPr>
              <p:spPr>
                <a:xfrm>
                  <a:off x="107504" y="764704"/>
                  <a:ext cx="5544616" cy="4752528"/>
                </a:xfrm>
                <a:prstGeom prst="donut">
                  <a:avLst>
                    <a:gd name="adj" fmla="val 19848"/>
                  </a:avLst>
                </a:prstGeom>
                <a:solidFill>
                  <a:srgbClr val="FA9F90"/>
                </a:solidFill>
                <a:ln>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62" name="525 Elipse">
                <a:extLst>
                  <a:ext uri="{FF2B5EF4-FFF2-40B4-BE49-F238E27FC236}">
                    <a16:creationId xmlns:a16="http://schemas.microsoft.com/office/drawing/2014/main" id="{CD31BAA9-8D75-2045-AEF1-CA87B68FBB47}"/>
                  </a:ext>
                </a:extLst>
              </p:cNvPr>
              <p:cNvSpPr/>
              <p:nvPr/>
            </p:nvSpPr>
            <p:spPr>
              <a:xfrm>
                <a:off x="575760" y="1232912"/>
                <a:ext cx="1836000" cy="1440000"/>
              </a:xfrm>
              <a:prstGeom prst="ellipse">
                <a:avLst/>
              </a:prstGeom>
              <a:noFill/>
              <a:ln w="28575">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192 Grupo">
              <a:extLst>
                <a:ext uri="{FF2B5EF4-FFF2-40B4-BE49-F238E27FC236}">
                  <a16:creationId xmlns:a16="http://schemas.microsoft.com/office/drawing/2014/main" id="{EC7FF502-CB78-8240-BA1C-212BD180468C}"/>
                </a:ext>
              </a:extLst>
            </p:cNvPr>
            <p:cNvGrpSpPr/>
            <p:nvPr/>
          </p:nvGrpSpPr>
          <p:grpSpPr>
            <a:xfrm>
              <a:off x="7884368" y="4985043"/>
              <a:ext cx="232876" cy="199608"/>
              <a:chOff x="107494" y="764704"/>
              <a:chExt cx="2772322" cy="2376264"/>
            </a:xfrm>
          </p:grpSpPr>
          <p:grpSp>
            <p:nvGrpSpPr>
              <p:cNvPr id="189" name="72 Grupo">
                <a:extLst>
                  <a:ext uri="{FF2B5EF4-FFF2-40B4-BE49-F238E27FC236}">
                    <a16:creationId xmlns:a16="http://schemas.microsoft.com/office/drawing/2014/main" id="{04F5C43E-7A57-BB42-908E-67648CEA64BA}"/>
                  </a:ext>
                </a:extLst>
              </p:cNvPr>
              <p:cNvGrpSpPr/>
              <p:nvPr/>
            </p:nvGrpSpPr>
            <p:grpSpPr>
              <a:xfrm>
                <a:off x="107494" y="764704"/>
                <a:ext cx="2772322" cy="2376264"/>
                <a:chOff x="107480" y="764704"/>
                <a:chExt cx="5544640" cy="4752528"/>
              </a:xfrm>
            </p:grpSpPr>
            <p:grpSp>
              <p:nvGrpSpPr>
                <p:cNvPr id="191" name="12 Grupo">
                  <a:extLst>
                    <a:ext uri="{FF2B5EF4-FFF2-40B4-BE49-F238E27FC236}">
                      <a16:creationId xmlns:a16="http://schemas.microsoft.com/office/drawing/2014/main" id="{D1DA64BE-50D9-4A4A-8413-152A3C6FC9B8}"/>
                    </a:ext>
                  </a:extLst>
                </p:cNvPr>
                <p:cNvGrpSpPr/>
                <p:nvPr/>
              </p:nvGrpSpPr>
              <p:grpSpPr>
                <a:xfrm>
                  <a:off x="3419872" y="2621926"/>
                  <a:ext cx="1193797" cy="807074"/>
                  <a:chOff x="5148062" y="2276872"/>
                  <a:chExt cx="1937982" cy="1310185"/>
                </a:xfrm>
              </p:grpSpPr>
              <p:sp>
                <p:nvSpPr>
                  <p:cNvPr id="259" name="5 Forma libre">
                    <a:extLst>
                      <a:ext uri="{FF2B5EF4-FFF2-40B4-BE49-F238E27FC236}">
                        <a16:creationId xmlns:a16="http://schemas.microsoft.com/office/drawing/2014/main" id="{B212A8EA-DBBA-1D4F-A07C-BC596FE4C69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50">
                    <a:extLst>
                      <a:ext uri="{FF2B5EF4-FFF2-40B4-BE49-F238E27FC236}">
                        <a16:creationId xmlns:a16="http://schemas.microsoft.com/office/drawing/2014/main" id="{D08A5B53-0EBB-6642-901C-F99998D3639C}"/>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2" name="949 Grupo">
                  <a:extLst>
                    <a:ext uri="{FF2B5EF4-FFF2-40B4-BE49-F238E27FC236}">
                      <a16:creationId xmlns:a16="http://schemas.microsoft.com/office/drawing/2014/main" id="{471D6B2B-3077-E64F-925B-A7C91CAD56FE}"/>
                    </a:ext>
                  </a:extLst>
                </p:cNvPr>
                <p:cNvGrpSpPr/>
                <p:nvPr/>
              </p:nvGrpSpPr>
              <p:grpSpPr>
                <a:xfrm>
                  <a:off x="2411760" y="2924944"/>
                  <a:ext cx="1193797" cy="807074"/>
                  <a:chOff x="5148062" y="2276872"/>
                  <a:chExt cx="1937982" cy="1310185"/>
                </a:xfrm>
              </p:grpSpPr>
              <p:sp>
                <p:nvSpPr>
                  <p:cNvPr id="257" name="14 Forma libre">
                    <a:extLst>
                      <a:ext uri="{FF2B5EF4-FFF2-40B4-BE49-F238E27FC236}">
                        <a16:creationId xmlns:a16="http://schemas.microsoft.com/office/drawing/2014/main" id="{19442A51-C321-8049-8D05-7E385A51550C}"/>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50">
                    <a:extLst>
                      <a:ext uri="{FF2B5EF4-FFF2-40B4-BE49-F238E27FC236}">
                        <a16:creationId xmlns:a16="http://schemas.microsoft.com/office/drawing/2014/main" id="{050C63A5-E916-E14E-A589-1BA91491323E}"/>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3" name="12 Grupo">
                  <a:extLst>
                    <a:ext uri="{FF2B5EF4-FFF2-40B4-BE49-F238E27FC236}">
                      <a16:creationId xmlns:a16="http://schemas.microsoft.com/office/drawing/2014/main" id="{C66ED692-B494-0148-BC21-FCDE2CFB46CC}"/>
                    </a:ext>
                  </a:extLst>
                </p:cNvPr>
                <p:cNvGrpSpPr/>
                <p:nvPr/>
              </p:nvGrpSpPr>
              <p:grpSpPr>
                <a:xfrm>
                  <a:off x="3203848" y="1916832"/>
                  <a:ext cx="1193797" cy="807074"/>
                  <a:chOff x="5148062" y="2276872"/>
                  <a:chExt cx="1937982" cy="1310185"/>
                </a:xfrm>
              </p:grpSpPr>
              <p:sp>
                <p:nvSpPr>
                  <p:cNvPr id="255" name="8 Forma libre">
                    <a:extLst>
                      <a:ext uri="{FF2B5EF4-FFF2-40B4-BE49-F238E27FC236}">
                        <a16:creationId xmlns:a16="http://schemas.microsoft.com/office/drawing/2014/main" id="{4E200657-9E2E-8B43-8549-FBB34D5F63D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50">
                    <a:extLst>
                      <a:ext uri="{FF2B5EF4-FFF2-40B4-BE49-F238E27FC236}">
                        <a16:creationId xmlns:a16="http://schemas.microsoft.com/office/drawing/2014/main" id="{4993E70C-6F4F-2E41-BC87-C5C0FF284E41}"/>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4" name="12 Grupo">
                  <a:extLst>
                    <a:ext uri="{FF2B5EF4-FFF2-40B4-BE49-F238E27FC236}">
                      <a16:creationId xmlns:a16="http://schemas.microsoft.com/office/drawing/2014/main" id="{A6DE7E67-A243-694F-818D-25DCFB2C6400}"/>
                    </a:ext>
                  </a:extLst>
                </p:cNvPr>
                <p:cNvGrpSpPr/>
                <p:nvPr/>
              </p:nvGrpSpPr>
              <p:grpSpPr>
                <a:xfrm>
                  <a:off x="1547665" y="3140968"/>
                  <a:ext cx="1193797" cy="807074"/>
                  <a:chOff x="5148062" y="2276872"/>
                  <a:chExt cx="1937982" cy="1310185"/>
                </a:xfrm>
              </p:grpSpPr>
              <p:sp>
                <p:nvSpPr>
                  <p:cNvPr id="253" name="11 Forma libre">
                    <a:extLst>
                      <a:ext uri="{FF2B5EF4-FFF2-40B4-BE49-F238E27FC236}">
                        <a16:creationId xmlns:a16="http://schemas.microsoft.com/office/drawing/2014/main" id="{5ED35383-3A47-7C4C-AD5E-6440DE136F2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50">
                    <a:extLst>
                      <a:ext uri="{FF2B5EF4-FFF2-40B4-BE49-F238E27FC236}">
                        <a16:creationId xmlns:a16="http://schemas.microsoft.com/office/drawing/2014/main" id="{564A6B25-3BE9-3444-9FE8-DBBDBA54950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5" name="12 Grupo">
                  <a:extLst>
                    <a:ext uri="{FF2B5EF4-FFF2-40B4-BE49-F238E27FC236}">
                      <a16:creationId xmlns:a16="http://schemas.microsoft.com/office/drawing/2014/main" id="{92B42094-527F-524D-AD3B-BA3C505617AF}"/>
                    </a:ext>
                  </a:extLst>
                </p:cNvPr>
                <p:cNvGrpSpPr/>
                <p:nvPr/>
              </p:nvGrpSpPr>
              <p:grpSpPr>
                <a:xfrm>
                  <a:off x="1691681" y="2492896"/>
                  <a:ext cx="1193797" cy="807074"/>
                  <a:chOff x="5148062" y="2276872"/>
                  <a:chExt cx="1937982" cy="1310185"/>
                </a:xfrm>
              </p:grpSpPr>
              <p:sp>
                <p:nvSpPr>
                  <p:cNvPr id="251" name="17 Forma libre">
                    <a:extLst>
                      <a:ext uri="{FF2B5EF4-FFF2-40B4-BE49-F238E27FC236}">
                        <a16:creationId xmlns:a16="http://schemas.microsoft.com/office/drawing/2014/main" id="{BD76864C-4044-7E48-A701-FF8C9EF6922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50">
                    <a:extLst>
                      <a:ext uri="{FF2B5EF4-FFF2-40B4-BE49-F238E27FC236}">
                        <a16:creationId xmlns:a16="http://schemas.microsoft.com/office/drawing/2014/main" id="{86C2B0F5-EF83-6B4B-93F0-62D63915483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6" name="12 Grupo">
                  <a:extLst>
                    <a:ext uri="{FF2B5EF4-FFF2-40B4-BE49-F238E27FC236}">
                      <a16:creationId xmlns:a16="http://schemas.microsoft.com/office/drawing/2014/main" id="{D957E8C3-8DF1-1545-B5EE-7045AF8CFDB8}"/>
                    </a:ext>
                  </a:extLst>
                </p:cNvPr>
                <p:cNvGrpSpPr/>
                <p:nvPr/>
              </p:nvGrpSpPr>
              <p:grpSpPr>
                <a:xfrm>
                  <a:off x="1691681" y="1916832"/>
                  <a:ext cx="1193797" cy="807074"/>
                  <a:chOff x="5148062" y="2276872"/>
                  <a:chExt cx="1937982" cy="1310185"/>
                </a:xfrm>
              </p:grpSpPr>
              <p:sp>
                <p:nvSpPr>
                  <p:cNvPr id="249" name="23 Forma libre">
                    <a:extLst>
                      <a:ext uri="{FF2B5EF4-FFF2-40B4-BE49-F238E27FC236}">
                        <a16:creationId xmlns:a16="http://schemas.microsoft.com/office/drawing/2014/main" id="{862E3F63-CCA4-824B-AEA3-DD1DA0A1F03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50">
                    <a:extLst>
                      <a:ext uri="{FF2B5EF4-FFF2-40B4-BE49-F238E27FC236}">
                        <a16:creationId xmlns:a16="http://schemas.microsoft.com/office/drawing/2014/main" id="{CEC610F2-950C-0448-9FFC-A31113617FB5}"/>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7" name="247 Grupo">
                  <a:extLst>
                    <a:ext uri="{FF2B5EF4-FFF2-40B4-BE49-F238E27FC236}">
                      <a16:creationId xmlns:a16="http://schemas.microsoft.com/office/drawing/2014/main" id="{AA5351A5-0781-B64D-9A0F-AE8E890E09C8}"/>
                    </a:ext>
                  </a:extLst>
                </p:cNvPr>
                <p:cNvGrpSpPr/>
                <p:nvPr/>
              </p:nvGrpSpPr>
              <p:grpSpPr>
                <a:xfrm>
                  <a:off x="971599" y="2420888"/>
                  <a:ext cx="1193797" cy="807074"/>
                  <a:chOff x="2771798" y="2276872"/>
                  <a:chExt cx="1937982" cy="1310185"/>
                </a:xfrm>
              </p:grpSpPr>
              <p:sp>
                <p:nvSpPr>
                  <p:cNvPr id="247" name="26 Forma libre">
                    <a:extLst>
                      <a:ext uri="{FF2B5EF4-FFF2-40B4-BE49-F238E27FC236}">
                        <a16:creationId xmlns:a16="http://schemas.microsoft.com/office/drawing/2014/main" id="{7234EC92-1780-DD40-AF15-8118FDE8DD8E}"/>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50">
                    <a:extLst>
                      <a:ext uri="{FF2B5EF4-FFF2-40B4-BE49-F238E27FC236}">
                        <a16:creationId xmlns:a16="http://schemas.microsoft.com/office/drawing/2014/main" id="{40F67ABA-1F12-7E4E-BBD7-205F11B5F961}"/>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8" name="251 Grupo">
                  <a:extLst>
                    <a:ext uri="{FF2B5EF4-FFF2-40B4-BE49-F238E27FC236}">
                      <a16:creationId xmlns:a16="http://schemas.microsoft.com/office/drawing/2014/main" id="{E7AE4A2A-72BE-F848-9733-689B19D242A0}"/>
                    </a:ext>
                  </a:extLst>
                </p:cNvPr>
                <p:cNvGrpSpPr/>
                <p:nvPr/>
              </p:nvGrpSpPr>
              <p:grpSpPr>
                <a:xfrm>
                  <a:off x="3275856" y="3125982"/>
                  <a:ext cx="1193797" cy="807074"/>
                  <a:chOff x="2771798" y="2276872"/>
                  <a:chExt cx="1937982" cy="1310185"/>
                </a:xfrm>
              </p:grpSpPr>
              <p:sp>
                <p:nvSpPr>
                  <p:cNvPr id="245" name="508 Forma libre">
                    <a:extLst>
                      <a:ext uri="{FF2B5EF4-FFF2-40B4-BE49-F238E27FC236}">
                        <a16:creationId xmlns:a16="http://schemas.microsoft.com/office/drawing/2014/main" id="{D592163C-FB32-134A-9DBC-9634F572F4D1}"/>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50">
                    <a:extLst>
                      <a:ext uri="{FF2B5EF4-FFF2-40B4-BE49-F238E27FC236}">
                        <a16:creationId xmlns:a16="http://schemas.microsoft.com/office/drawing/2014/main" id="{38819E25-BA02-074F-A3A1-15ACB62342C7}"/>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199" name="252 Grupo">
                  <a:extLst>
                    <a:ext uri="{FF2B5EF4-FFF2-40B4-BE49-F238E27FC236}">
                      <a16:creationId xmlns:a16="http://schemas.microsoft.com/office/drawing/2014/main" id="{01657762-92D2-CA4B-8030-DD0703A7C537}"/>
                    </a:ext>
                  </a:extLst>
                </p:cNvPr>
                <p:cNvGrpSpPr/>
                <p:nvPr/>
              </p:nvGrpSpPr>
              <p:grpSpPr>
                <a:xfrm>
                  <a:off x="2411760" y="3558030"/>
                  <a:ext cx="1193797" cy="807074"/>
                  <a:chOff x="5148062" y="2276872"/>
                  <a:chExt cx="1937982" cy="1310185"/>
                </a:xfrm>
              </p:grpSpPr>
              <p:sp>
                <p:nvSpPr>
                  <p:cNvPr id="243" name="506 Forma libre">
                    <a:extLst>
                      <a:ext uri="{FF2B5EF4-FFF2-40B4-BE49-F238E27FC236}">
                        <a16:creationId xmlns:a16="http://schemas.microsoft.com/office/drawing/2014/main" id="{EC2FC1D2-F23E-B745-A121-E4530565218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50">
                    <a:extLst>
                      <a:ext uri="{FF2B5EF4-FFF2-40B4-BE49-F238E27FC236}">
                        <a16:creationId xmlns:a16="http://schemas.microsoft.com/office/drawing/2014/main" id="{3FC3D0FD-4CB9-4945-92FB-2726791CFD32}"/>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0" name="12 Grupo">
                  <a:extLst>
                    <a:ext uri="{FF2B5EF4-FFF2-40B4-BE49-F238E27FC236}">
                      <a16:creationId xmlns:a16="http://schemas.microsoft.com/office/drawing/2014/main" id="{B89102FC-C28E-F546-B087-E5C1BE1FD433}"/>
                    </a:ext>
                  </a:extLst>
                </p:cNvPr>
                <p:cNvGrpSpPr/>
                <p:nvPr/>
              </p:nvGrpSpPr>
              <p:grpSpPr>
                <a:xfrm>
                  <a:off x="1619673" y="3774054"/>
                  <a:ext cx="1193797" cy="807074"/>
                  <a:chOff x="5148062" y="2276872"/>
                  <a:chExt cx="1937982" cy="1310185"/>
                </a:xfrm>
              </p:grpSpPr>
              <p:sp>
                <p:nvSpPr>
                  <p:cNvPr id="241" name="504 Forma libre">
                    <a:extLst>
                      <a:ext uri="{FF2B5EF4-FFF2-40B4-BE49-F238E27FC236}">
                        <a16:creationId xmlns:a16="http://schemas.microsoft.com/office/drawing/2014/main" id="{EFA9990B-87F3-0048-BF9A-76432C0336ED}"/>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50">
                    <a:extLst>
                      <a:ext uri="{FF2B5EF4-FFF2-40B4-BE49-F238E27FC236}">
                        <a16:creationId xmlns:a16="http://schemas.microsoft.com/office/drawing/2014/main" id="{CDEE17F8-A241-F441-A0B0-91F8BFF451B9}"/>
                      </a:ext>
                    </a:extLst>
                  </p:cNvPr>
                  <p:cNvSpPr/>
                  <p:nvPr/>
                </p:nvSpPr>
                <p:spPr>
                  <a:xfrm rot="16924833">
                    <a:off x="5692864"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1" name="12 Grupo">
                  <a:extLst>
                    <a:ext uri="{FF2B5EF4-FFF2-40B4-BE49-F238E27FC236}">
                      <a16:creationId xmlns:a16="http://schemas.microsoft.com/office/drawing/2014/main" id="{5C1A248F-4B4E-524A-A8EA-61211D3CD581}"/>
                    </a:ext>
                  </a:extLst>
                </p:cNvPr>
                <p:cNvGrpSpPr/>
                <p:nvPr/>
              </p:nvGrpSpPr>
              <p:grpSpPr>
                <a:xfrm>
                  <a:off x="713908" y="3077344"/>
                  <a:ext cx="1193797" cy="807074"/>
                  <a:chOff x="5148062" y="2276872"/>
                  <a:chExt cx="1937982" cy="1310185"/>
                </a:xfrm>
              </p:grpSpPr>
              <p:sp>
                <p:nvSpPr>
                  <p:cNvPr id="239" name="502 Forma libre">
                    <a:extLst>
                      <a:ext uri="{FF2B5EF4-FFF2-40B4-BE49-F238E27FC236}">
                        <a16:creationId xmlns:a16="http://schemas.microsoft.com/office/drawing/2014/main" id="{3FEF6D02-1692-C24E-910F-666A537982F5}"/>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50">
                    <a:extLst>
                      <a:ext uri="{FF2B5EF4-FFF2-40B4-BE49-F238E27FC236}">
                        <a16:creationId xmlns:a16="http://schemas.microsoft.com/office/drawing/2014/main" id="{4A7C9B1E-4AE3-FD44-9365-42903A83A2EB}"/>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2" name="12 Grupo">
                  <a:extLst>
                    <a:ext uri="{FF2B5EF4-FFF2-40B4-BE49-F238E27FC236}">
                      <a16:creationId xmlns:a16="http://schemas.microsoft.com/office/drawing/2014/main" id="{C7AF3441-57CE-6A4C-8BEB-7831C2D65786}"/>
                    </a:ext>
                  </a:extLst>
                </p:cNvPr>
                <p:cNvGrpSpPr/>
                <p:nvPr/>
              </p:nvGrpSpPr>
              <p:grpSpPr>
                <a:xfrm>
                  <a:off x="713908" y="3645024"/>
                  <a:ext cx="1193797" cy="807074"/>
                  <a:chOff x="5148062" y="2276872"/>
                  <a:chExt cx="1937982" cy="1310185"/>
                </a:xfrm>
              </p:grpSpPr>
              <p:sp>
                <p:nvSpPr>
                  <p:cNvPr id="237" name="500 Forma libre">
                    <a:extLst>
                      <a:ext uri="{FF2B5EF4-FFF2-40B4-BE49-F238E27FC236}">
                        <a16:creationId xmlns:a16="http://schemas.microsoft.com/office/drawing/2014/main" id="{3E728779-CCA5-5C45-BCC9-ED49974774D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50">
                    <a:extLst>
                      <a:ext uri="{FF2B5EF4-FFF2-40B4-BE49-F238E27FC236}">
                        <a16:creationId xmlns:a16="http://schemas.microsoft.com/office/drawing/2014/main" id="{CAE72C99-367D-A84F-A126-311E3E972489}"/>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3" name="12 Grupo">
                  <a:extLst>
                    <a:ext uri="{FF2B5EF4-FFF2-40B4-BE49-F238E27FC236}">
                      <a16:creationId xmlns:a16="http://schemas.microsoft.com/office/drawing/2014/main" id="{7B9A14D7-AA53-8B43-8EBB-61A2A23FEAA9}"/>
                    </a:ext>
                  </a:extLst>
                </p:cNvPr>
                <p:cNvGrpSpPr/>
                <p:nvPr/>
              </p:nvGrpSpPr>
              <p:grpSpPr>
                <a:xfrm>
                  <a:off x="2483768" y="4293096"/>
                  <a:ext cx="1193797" cy="807074"/>
                  <a:chOff x="5148062" y="2276872"/>
                  <a:chExt cx="1937982" cy="1310185"/>
                </a:xfrm>
              </p:grpSpPr>
              <p:sp>
                <p:nvSpPr>
                  <p:cNvPr id="235" name="498 Forma libre">
                    <a:extLst>
                      <a:ext uri="{FF2B5EF4-FFF2-40B4-BE49-F238E27FC236}">
                        <a16:creationId xmlns:a16="http://schemas.microsoft.com/office/drawing/2014/main" id="{CF269E8D-D8D5-7542-B478-6EF72163E275}"/>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50">
                    <a:extLst>
                      <a:ext uri="{FF2B5EF4-FFF2-40B4-BE49-F238E27FC236}">
                        <a16:creationId xmlns:a16="http://schemas.microsoft.com/office/drawing/2014/main" id="{09D9128B-1BC1-2D48-90F3-46AA5B81CBF4}"/>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4" name="12 Grupo">
                  <a:extLst>
                    <a:ext uri="{FF2B5EF4-FFF2-40B4-BE49-F238E27FC236}">
                      <a16:creationId xmlns:a16="http://schemas.microsoft.com/office/drawing/2014/main" id="{B67EBB43-EFCF-9F4B-9578-DB636B379E80}"/>
                    </a:ext>
                  </a:extLst>
                </p:cNvPr>
                <p:cNvGrpSpPr/>
                <p:nvPr/>
              </p:nvGrpSpPr>
              <p:grpSpPr>
                <a:xfrm>
                  <a:off x="3347864" y="3861048"/>
                  <a:ext cx="1193797" cy="807074"/>
                  <a:chOff x="5148062" y="2276872"/>
                  <a:chExt cx="1937982" cy="1310185"/>
                </a:xfrm>
              </p:grpSpPr>
              <p:sp>
                <p:nvSpPr>
                  <p:cNvPr id="233" name="496 Forma libre">
                    <a:extLst>
                      <a:ext uri="{FF2B5EF4-FFF2-40B4-BE49-F238E27FC236}">
                        <a16:creationId xmlns:a16="http://schemas.microsoft.com/office/drawing/2014/main" id="{8E53A5A5-1FCF-9C45-BDD1-BCAB8F17D7D6}"/>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50">
                    <a:extLst>
                      <a:ext uri="{FF2B5EF4-FFF2-40B4-BE49-F238E27FC236}">
                        <a16:creationId xmlns:a16="http://schemas.microsoft.com/office/drawing/2014/main" id="{C153D2F4-C4CC-2F42-88AD-7FB5CD68067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5" name="12 Grupo">
                  <a:extLst>
                    <a:ext uri="{FF2B5EF4-FFF2-40B4-BE49-F238E27FC236}">
                      <a16:creationId xmlns:a16="http://schemas.microsoft.com/office/drawing/2014/main" id="{F3AAEADF-123B-F545-A4B3-C66CA3206177}"/>
                    </a:ext>
                  </a:extLst>
                </p:cNvPr>
                <p:cNvGrpSpPr/>
                <p:nvPr/>
              </p:nvGrpSpPr>
              <p:grpSpPr>
                <a:xfrm>
                  <a:off x="4139951" y="3342006"/>
                  <a:ext cx="1193797" cy="807074"/>
                  <a:chOff x="5148062" y="2276872"/>
                  <a:chExt cx="1937982" cy="1310185"/>
                </a:xfrm>
              </p:grpSpPr>
              <p:sp>
                <p:nvSpPr>
                  <p:cNvPr id="231" name="442 Forma libre">
                    <a:extLst>
                      <a:ext uri="{FF2B5EF4-FFF2-40B4-BE49-F238E27FC236}">
                        <a16:creationId xmlns:a16="http://schemas.microsoft.com/office/drawing/2014/main" id="{4668FC9E-AB93-034C-A638-C2DF19516B2E}"/>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50">
                    <a:extLst>
                      <a:ext uri="{FF2B5EF4-FFF2-40B4-BE49-F238E27FC236}">
                        <a16:creationId xmlns:a16="http://schemas.microsoft.com/office/drawing/2014/main" id="{000DD6F5-D29E-F841-97C8-06D178D5AD47}"/>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6" name="12 Grupo">
                  <a:extLst>
                    <a:ext uri="{FF2B5EF4-FFF2-40B4-BE49-F238E27FC236}">
                      <a16:creationId xmlns:a16="http://schemas.microsoft.com/office/drawing/2014/main" id="{9D716F6E-2212-C141-A44B-0A566FA47525}"/>
                    </a:ext>
                  </a:extLst>
                </p:cNvPr>
                <p:cNvGrpSpPr/>
                <p:nvPr/>
              </p:nvGrpSpPr>
              <p:grpSpPr>
                <a:xfrm>
                  <a:off x="4458323" y="2693934"/>
                  <a:ext cx="1193797" cy="807074"/>
                  <a:chOff x="5148062" y="2276872"/>
                  <a:chExt cx="1937982" cy="1310185"/>
                </a:xfrm>
              </p:grpSpPr>
              <p:sp>
                <p:nvSpPr>
                  <p:cNvPr id="229" name="440 Forma libre">
                    <a:extLst>
                      <a:ext uri="{FF2B5EF4-FFF2-40B4-BE49-F238E27FC236}">
                        <a16:creationId xmlns:a16="http://schemas.microsoft.com/office/drawing/2014/main" id="{ABB2C99C-064B-CF45-9121-D9583345D1E1}"/>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50">
                    <a:extLst>
                      <a:ext uri="{FF2B5EF4-FFF2-40B4-BE49-F238E27FC236}">
                        <a16:creationId xmlns:a16="http://schemas.microsoft.com/office/drawing/2014/main" id="{8BE5EF20-8DD7-7847-A893-AAA969CB9C33}"/>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7" name="12 Grupo">
                  <a:extLst>
                    <a:ext uri="{FF2B5EF4-FFF2-40B4-BE49-F238E27FC236}">
                      <a16:creationId xmlns:a16="http://schemas.microsoft.com/office/drawing/2014/main" id="{C82CBE19-73FF-A44F-911D-7ED55A2796AB}"/>
                    </a:ext>
                  </a:extLst>
                </p:cNvPr>
                <p:cNvGrpSpPr/>
                <p:nvPr/>
              </p:nvGrpSpPr>
              <p:grpSpPr>
                <a:xfrm>
                  <a:off x="4139951" y="2117870"/>
                  <a:ext cx="1193797" cy="807074"/>
                  <a:chOff x="5148062" y="2276872"/>
                  <a:chExt cx="1937982" cy="1310185"/>
                </a:xfrm>
              </p:grpSpPr>
              <p:sp>
                <p:nvSpPr>
                  <p:cNvPr id="227" name="438 Forma libre">
                    <a:extLst>
                      <a:ext uri="{FF2B5EF4-FFF2-40B4-BE49-F238E27FC236}">
                        <a16:creationId xmlns:a16="http://schemas.microsoft.com/office/drawing/2014/main" id="{85F7BCAC-6E1D-494E-84C4-30AC522D884A}"/>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50">
                    <a:extLst>
                      <a:ext uri="{FF2B5EF4-FFF2-40B4-BE49-F238E27FC236}">
                        <a16:creationId xmlns:a16="http://schemas.microsoft.com/office/drawing/2014/main" id="{401CA1D6-6F9C-0E48-AE1C-0A95B9DCEB38}"/>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8" name="12 Grupo">
                  <a:extLst>
                    <a:ext uri="{FF2B5EF4-FFF2-40B4-BE49-F238E27FC236}">
                      <a16:creationId xmlns:a16="http://schemas.microsoft.com/office/drawing/2014/main" id="{8FAD937C-0D5F-5043-BE05-4919F6244291}"/>
                    </a:ext>
                  </a:extLst>
                </p:cNvPr>
                <p:cNvGrpSpPr/>
                <p:nvPr/>
              </p:nvGrpSpPr>
              <p:grpSpPr>
                <a:xfrm>
                  <a:off x="683568" y="1685822"/>
                  <a:ext cx="1193797" cy="807074"/>
                  <a:chOff x="5148062" y="2276872"/>
                  <a:chExt cx="1937982" cy="1310185"/>
                </a:xfrm>
              </p:grpSpPr>
              <p:sp>
                <p:nvSpPr>
                  <p:cNvPr id="225" name="436 Forma libre">
                    <a:extLst>
                      <a:ext uri="{FF2B5EF4-FFF2-40B4-BE49-F238E27FC236}">
                        <a16:creationId xmlns:a16="http://schemas.microsoft.com/office/drawing/2014/main" id="{02362CAF-E13A-B443-BEB6-028BA54C7EF3}"/>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50">
                    <a:extLst>
                      <a:ext uri="{FF2B5EF4-FFF2-40B4-BE49-F238E27FC236}">
                        <a16:creationId xmlns:a16="http://schemas.microsoft.com/office/drawing/2014/main" id="{881761AC-1C6D-904A-9007-3C50EFEC8CDF}"/>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09" name="12 Grupo">
                  <a:extLst>
                    <a:ext uri="{FF2B5EF4-FFF2-40B4-BE49-F238E27FC236}">
                      <a16:creationId xmlns:a16="http://schemas.microsoft.com/office/drawing/2014/main" id="{EEEF5E0F-D1EC-FA41-94FF-E1F62246D31D}"/>
                    </a:ext>
                  </a:extLst>
                </p:cNvPr>
                <p:cNvGrpSpPr/>
                <p:nvPr/>
              </p:nvGrpSpPr>
              <p:grpSpPr>
                <a:xfrm>
                  <a:off x="1331639" y="1253774"/>
                  <a:ext cx="1193797" cy="807074"/>
                  <a:chOff x="5148062" y="2276872"/>
                  <a:chExt cx="1937982" cy="1310185"/>
                </a:xfrm>
              </p:grpSpPr>
              <p:sp>
                <p:nvSpPr>
                  <p:cNvPr id="223" name="434 Forma libre">
                    <a:extLst>
                      <a:ext uri="{FF2B5EF4-FFF2-40B4-BE49-F238E27FC236}">
                        <a16:creationId xmlns:a16="http://schemas.microsoft.com/office/drawing/2014/main" id="{FA7545DA-0E65-E142-AAFC-26354A538177}"/>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50">
                    <a:extLst>
                      <a:ext uri="{FF2B5EF4-FFF2-40B4-BE49-F238E27FC236}">
                        <a16:creationId xmlns:a16="http://schemas.microsoft.com/office/drawing/2014/main" id="{DA514575-6A97-AF47-BAC8-F94A10733FF0}"/>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10" name="12 Grupo">
                  <a:extLst>
                    <a:ext uri="{FF2B5EF4-FFF2-40B4-BE49-F238E27FC236}">
                      <a16:creationId xmlns:a16="http://schemas.microsoft.com/office/drawing/2014/main" id="{020B12DB-B649-454E-B2C7-F6612AB5900A}"/>
                    </a:ext>
                  </a:extLst>
                </p:cNvPr>
                <p:cNvGrpSpPr/>
                <p:nvPr/>
              </p:nvGrpSpPr>
              <p:grpSpPr>
                <a:xfrm>
                  <a:off x="3203848" y="1253774"/>
                  <a:ext cx="1193797" cy="807074"/>
                  <a:chOff x="5148062" y="2276872"/>
                  <a:chExt cx="1937982" cy="1310185"/>
                </a:xfrm>
              </p:grpSpPr>
              <p:sp>
                <p:nvSpPr>
                  <p:cNvPr id="221" name="432 Forma libre">
                    <a:extLst>
                      <a:ext uri="{FF2B5EF4-FFF2-40B4-BE49-F238E27FC236}">
                        <a16:creationId xmlns:a16="http://schemas.microsoft.com/office/drawing/2014/main" id="{AF260B67-E28B-ED4D-9168-141865005B19}"/>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50">
                    <a:extLst>
                      <a:ext uri="{FF2B5EF4-FFF2-40B4-BE49-F238E27FC236}">
                        <a16:creationId xmlns:a16="http://schemas.microsoft.com/office/drawing/2014/main" id="{A5740DC9-DA55-E741-97BC-5B2523F2126D}"/>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11" name="12 Grupo">
                  <a:extLst>
                    <a:ext uri="{FF2B5EF4-FFF2-40B4-BE49-F238E27FC236}">
                      <a16:creationId xmlns:a16="http://schemas.microsoft.com/office/drawing/2014/main" id="{FDAD67CB-CD35-1B44-BEE2-5C7FAC314FE7}"/>
                    </a:ext>
                  </a:extLst>
                </p:cNvPr>
                <p:cNvGrpSpPr/>
                <p:nvPr/>
              </p:nvGrpSpPr>
              <p:grpSpPr>
                <a:xfrm>
                  <a:off x="2298082" y="965742"/>
                  <a:ext cx="1193797" cy="807074"/>
                  <a:chOff x="5148062" y="2276872"/>
                  <a:chExt cx="1937982" cy="1310185"/>
                </a:xfrm>
              </p:grpSpPr>
              <p:sp>
                <p:nvSpPr>
                  <p:cNvPr id="219" name="430 Forma libre">
                    <a:extLst>
                      <a:ext uri="{FF2B5EF4-FFF2-40B4-BE49-F238E27FC236}">
                        <a16:creationId xmlns:a16="http://schemas.microsoft.com/office/drawing/2014/main" id="{6D6934B8-54CD-FE40-A11D-07BF1DD39CCF}"/>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50">
                    <a:extLst>
                      <a:ext uri="{FF2B5EF4-FFF2-40B4-BE49-F238E27FC236}">
                        <a16:creationId xmlns:a16="http://schemas.microsoft.com/office/drawing/2014/main" id="{60E7F1D9-75C2-7540-BB4A-270DC7A30142}"/>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12" name="12 Grupo">
                  <a:extLst>
                    <a:ext uri="{FF2B5EF4-FFF2-40B4-BE49-F238E27FC236}">
                      <a16:creationId xmlns:a16="http://schemas.microsoft.com/office/drawing/2014/main" id="{CEE1713F-49D1-FF41-A1B5-3B6C81442741}"/>
                    </a:ext>
                  </a:extLst>
                </p:cNvPr>
                <p:cNvGrpSpPr/>
                <p:nvPr/>
              </p:nvGrpSpPr>
              <p:grpSpPr>
                <a:xfrm>
                  <a:off x="2267744" y="1628800"/>
                  <a:ext cx="1193797" cy="807074"/>
                  <a:chOff x="5148062" y="2276872"/>
                  <a:chExt cx="1937982" cy="1310185"/>
                </a:xfrm>
              </p:grpSpPr>
              <p:sp>
                <p:nvSpPr>
                  <p:cNvPr id="217" name="20 Forma libre">
                    <a:extLst>
                      <a:ext uri="{FF2B5EF4-FFF2-40B4-BE49-F238E27FC236}">
                        <a16:creationId xmlns:a16="http://schemas.microsoft.com/office/drawing/2014/main" id="{5A384D78-ADAE-5D41-BA81-9FBB91241B22}"/>
                      </a:ext>
                    </a:extLst>
                  </p:cNvPr>
                  <p:cNvSpPr/>
                  <p:nvPr/>
                </p:nvSpPr>
                <p:spPr>
                  <a:xfrm>
                    <a:off x="5148062"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4">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50">
                    <a:extLst>
                      <a:ext uri="{FF2B5EF4-FFF2-40B4-BE49-F238E27FC236}">
                        <a16:creationId xmlns:a16="http://schemas.microsoft.com/office/drawing/2014/main" id="{547C9480-622E-5B48-99C2-51376877D7D2}"/>
                      </a:ext>
                    </a:extLst>
                  </p:cNvPr>
                  <p:cNvSpPr/>
                  <p:nvPr/>
                </p:nvSpPr>
                <p:spPr>
                  <a:xfrm rot="16924833">
                    <a:off x="5692864" y="2352935"/>
                    <a:ext cx="825340" cy="1192555"/>
                  </a:xfrm>
                  <a:prstGeom prst="ellipse">
                    <a:avLst/>
                  </a:prstGeom>
                  <a:solidFill>
                    <a:schemeClr val="accent4">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grpSp>
              <p:nvGrpSpPr>
                <p:cNvPr id="213" name="11 Grupo">
                  <a:extLst>
                    <a:ext uri="{FF2B5EF4-FFF2-40B4-BE49-F238E27FC236}">
                      <a16:creationId xmlns:a16="http://schemas.microsoft.com/office/drawing/2014/main" id="{2C8C31BF-551F-0A41-9B56-4CB33C79F2BF}"/>
                    </a:ext>
                  </a:extLst>
                </p:cNvPr>
                <p:cNvGrpSpPr/>
                <p:nvPr/>
              </p:nvGrpSpPr>
              <p:grpSpPr>
                <a:xfrm>
                  <a:off x="2555774" y="2348880"/>
                  <a:ext cx="1193797" cy="807074"/>
                  <a:chOff x="2771798" y="2276872"/>
                  <a:chExt cx="1937982" cy="1310185"/>
                </a:xfrm>
              </p:grpSpPr>
              <p:sp>
                <p:nvSpPr>
                  <p:cNvPr id="215" name="2 Forma libre">
                    <a:extLst>
                      <a:ext uri="{FF2B5EF4-FFF2-40B4-BE49-F238E27FC236}">
                        <a16:creationId xmlns:a16="http://schemas.microsoft.com/office/drawing/2014/main" id="{C283EA7A-275A-0747-9210-EF8CB92B11AC}"/>
                      </a:ext>
                    </a:extLst>
                  </p:cNvPr>
                  <p:cNvSpPr/>
                  <p:nvPr/>
                </p:nvSpPr>
                <p:spPr>
                  <a:xfrm>
                    <a:off x="2771798" y="2276872"/>
                    <a:ext cx="1937982" cy="1310185"/>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50">
                    <a:extLst>
                      <a:ext uri="{FF2B5EF4-FFF2-40B4-BE49-F238E27FC236}">
                        <a16:creationId xmlns:a16="http://schemas.microsoft.com/office/drawing/2014/main" id="{9050809F-F0D4-E24E-9C1E-FE7637E172BF}"/>
                      </a:ext>
                    </a:extLst>
                  </p:cNvPr>
                  <p:cNvSpPr/>
                  <p:nvPr/>
                </p:nvSpPr>
                <p:spPr>
                  <a:xfrm rot="16924833">
                    <a:off x="3316600" y="2352935"/>
                    <a:ext cx="825340" cy="1192555"/>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grpSp>
            <p:sp>
              <p:nvSpPr>
                <p:cNvPr id="214" name="425 Anillo">
                  <a:extLst>
                    <a:ext uri="{FF2B5EF4-FFF2-40B4-BE49-F238E27FC236}">
                      <a16:creationId xmlns:a16="http://schemas.microsoft.com/office/drawing/2014/main" id="{E7850431-AD30-D54E-9FEC-ABCAFC4CE972}"/>
                    </a:ext>
                  </a:extLst>
                </p:cNvPr>
                <p:cNvSpPr/>
                <p:nvPr/>
              </p:nvSpPr>
              <p:spPr>
                <a:xfrm>
                  <a:off x="107480" y="764704"/>
                  <a:ext cx="5544616" cy="4752528"/>
                </a:xfrm>
                <a:prstGeom prst="donut">
                  <a:avLst>
                    <a:gd name="adj" fmla="val 19848"/>
                  </a:avLst>
                </a:prstGeom>
                <a:solidFill>
                  <a:srgbClr val="FA9F90"/>
                </a:solidFill>
                <a:ln>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0" name="353 Elipse">
                <a:extLst>
                  <a:ext uri="{FF2B5EF4-FFF2-40B4-BE49-F238E27FC236}">
                    <a16:creationId xmlns:a16="http://schemas.microsoft.com/office/drawing/2014/main" id="{F5CBBDC8-7370-B044-8CB5-ED275F71B5A7}"/>
                  </a:ext>
                </a:extLst>
              </p:cNvPr>
              <p:cNvSpPr/>
              <p:nvPr/>
            </p:nvSpPr>
            <p:spPr>
              <a:xfrm>
                <a:off x="575760" y="1232912"/>
                <a:ext cx="1836000" cy="1440000"/>
              </a:xfrm>
              <a:prstGeom prst="ellipse">
                <a:avLst/>
              </a:prstGeom>
              <a:noFill/>
              <a:ln w="28575">
                <a:solidFill>
                  <a:srgbClr val="FA9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6" name="890 CuadroTexto">
            <a:extLst>
              <a:ext uri="{FF2B5EF4-FFF2-40B4-BE49-F238E27FC236}">
                <a16:creationId xmlns:a16="http://schemas.microsoft.com/office/drawing/2014/main" id="{C679820D-3407-DE47-B5D6-6117A5D75848}"/>
              </a:ext>
            </a:extLst>
          </p:cNvPr>
          <p:cNvSpPr txBox="1"/>
          <p:nvPr/>
        </p:nvSpPr>
        <p:spPr>
          <a:xfrm>
            <a:off x="1721032" y="3134347"/>
            <a:ext cx="1912708" cy="369332"/>
          </a:xfrm>
          <a:prstGeom prst="rect">
            <a:avLst/>
          </a:prstGeom>
          <a:noFill/>
        </p:spPr>
        <p:txBody>
          <a:bodyPr wrap="square" rtlCol="0">
            <a:spAutoFit/>
          </a:bodyPr>
          <a:lstStyle/>
          <a:p>
            <a:pPr algn="ctr"/>
            <a:r>
              <a:rPr lang="en-US" dirty="0">
                <a:cs typeface="Times New Roman" pitchFamily="18" charset="0"/>
              </a:rPr>
              <a:t>Tumor </a:t>
            </a:r>
            <a:r>
              <a:rPr lang="en-US" dirty="0" err="1">
                <a:cs typeface="Times New Roman" pitchFamily="18" charset="0"/>
              </a:rPr>
              <a:t>primario</a:t>
            </a:r>
            <a:endParaRPr lang="en-US" dirty="0">
              <a:cs typeface="Times New Roman" pitchFamily="18" charset="0"/>
            </a:endParaRPr>
          </a:p>
        </p:txBody>
      </p:sp>
      <p:cxnSp>
        <p:nvCxnSpPr>
          <p:cNvPr id="627" name="668 Conector recto de flecha">
            <a:extLst>
              <a:ext uri="{FF2B5EF4-FFF2-40B4-BE49-F238E27FC236}">
                <a16:creationId xmlns:a16="http://schemas.microsoft.com/office/drawing/2014/main" id="{922267C9-CFFF-8B4B-A54E-447286F28DF5}"/>
              </a:ext>
            </a:extLst>
          </p:cNvPr>
          <p:cNvCxnSpPr/>
          <p:nvPr/>
        </p:nvCxnSpPr>
        <p:spPr>
          <a:xfrm rot="5400000">
            <a:off x="5960226" y="4070182"/>
            <a:ext cx="540000" cy="59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8" name="670 Conector recto de flecha">
            <a:extLst>
              <a:ext uri="{FF2B5EF4-FFF2-40B4-BE49-F238E27FC236}">
                <a16:creationId xmlns:a16="http://schemas.microsoft.com/office/drawing/2014/main" id="{42DEE798-146D-C144-A2FF-67197DC88949}"/>
              </a:ext>
            </a:extLst>
          </p:cNvPr>
          <p:cNvCxnSpPr>
            <a:cxnSpLocks/>
          </p:cNvCxnSpPr>
          <p:nvPr/>
        </p:nvCxnSpPr>
        <p:spPr>
          <a:xfrm flipH="1">
            <a:off x="3730742" y="4880541"/>
            <a:ext cx="1581087" cy="15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9" name="2 Forma libre">
            <a:extLst>
              <a:ext uri="{FF2B5EF4-FFF2-40B4-BE49-F238E27FC236}">
                <a16:creationId xmlns:a16="http://schemas.microsoft.com/office/drawing/2014/main" id="{D94CE8CA-AE3B-A346-A208-9F13184052A8}"/>
              </a:ext>
            </a:extLst>
          </p:cNvPr>
          <p:cNvSpPr/>
          <p:nvPr/>
        </p:nvSpPr>
        <p:spPr>
          <a:xfrm>
            <a:off x="5972893" y="2128514"/>
            <a:ext cx="447674" cy="302653"/>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50">
            <a:extLst>
              <a:ext uri="{FF2B5EF4-FFF2-40B4-BE49-F238E27FC236}">
                <a16:creationId xmlns:a16="http://schemas.microsoft.com/office/drawing/2014/main" id="{6FF59E9B-025D-4245-B037-42773F3D2695}"/>
              </a:ext>
            </a:extLst>
          </p:cNvPr>
          <p:cNvSpPr/>
          <p:nvPr/>
        </p:nvSpPr>
        <p:spPr>
          <a:xfrm rot="16924833">
            <a:off x="6098742" y="2146084"/>
            <a:ext cx="190654" cy="275480"/>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sp>
        <p:nvSpPr>
          <p:cNvPr id="631" name="2 Forma libre">
            <a:extLst>
              <a:ext uri="{FF2B5EF4-FFF2-40B4-BE49-F238E27FC236}">
                <a16:creationId xmlns:a16="http://schemas.microsoft.com/office/drawing/2014/main" id="{9F136B72-6354-B44C-9CA1-E18BC62DD753}"/>
              </a:ext>
            </a:extLst>
          </p:cNvPr>
          <p:cNvSpPr/>
          <p:nvPr/>
        </p:nvSpPr>
        <p:spPr>
          <a:xfrm>
            <a:off x="5849063" y="2683117"/>
            <a:ext cx="447674" cy="302653"/>
          </a:xfrm>
          <a:custGeom>
            <a:avLst/>
            <a:gdLst>
              <a:gd name="connsiteX0" fmla="*/ 0 w 1937982"/>
              <a:gd name="connsiteY0" fmla="*/ 968991 h 1310185"/>
              <a:gd name="connsiteX1" fmla="*/ 286603 w 1937982"/>
              <a:gd name="connsiteY1" fmla="*/ 81886 h 1310185"/>
              <a:gd name="connsiteX2" fmla="*/ 1282890 w 1937982"/>
              <a:gd name="connsiteY2" fmla="*/ 0 h 1310185"/>
              <a:gd name="connsiteX3" fmla="*/ 1937982 w 1937982"/>
              <a:gd name="connsiteY3" fmla="*/ 600501 h 1310185"/>
              <a:gd name="connsiteX4" fmla="*/ 1705970 w 1937982"/>
              <a:gd name="connsiteY4" fmla="*/ 1310185 h 1310185"/>
              <a:gd name="connsiteX5" fmla="*/ 641445 w 1937982"/>
              <a:gd name="connsiteY5" fmla="*/ 1310185 h 1310185"/>
              <a:gd name="connsiteX6" fmla="*/ 0 w 1937982"/>
              <a:gd name="connsiteY6" fmla="*/ 1105468 h 1310185"/>
              <a:gd name="connsiteX7" fmla="*/ 0 w 1937982"/>
              <a:gd name="connsiteY7" fmla="*/ 968991 h 131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7982" h="1310185">
                <a:moveTo>
                  <a:pt x="0" y="968991"/>
                </a:moveTo>
                <a:lnTo>
                  <a:pt x="286603" y="81886"/>
                </a:lnTo>
                <a:lnTo>
                  <a:pt x="1282890" y="0"/>
                </a:lnTo>
                <a:lnTo>
                  <a:pt x="1937982" y="600501"/>
                </a:lnTo>
                <a:lnTo>
                  <a:pt x="1705970" y="1310185"/>
                </a:lnTo>
                <a:lnTo>
                  <a:pt x="641445" y="1310185"/>
                </a:lnTo>
                <a:lnTo>
                  <a:pt x="0" y="1105468"/>
                </a:lnTo>
                <a:lnTo>
                  <a:pt x="0" y="968991"/>
                </a:lnTo>
                <a:close/>
              </a:path>
            </a:pathLst>
          </a:custGeom>
          <a:solidFill>
            <a:schemeClr val="accent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50">
            <a:extLst>
              <a:ext uri="{FF2B5EF4-FFF2-40B4-BE49-F238E27FC236}">
                <a16:creationId xmlns:a16="http://schemas.microsoft.com/office/drawing/2014/main" id="{A189EF3E-2D76-C14B-AACE-A3AD41478000}"/>
              </a:ext>
            </a:extLst>
          </p:cNvPr>
          <p:cNvSpPr/>
          <p:nvPr/>
        </p:nvSpPr>
        <p:spPr>
          <a:xfrm rot="16924833">
            <a:off x="5974912" y="2700687"/>
            <a:ext cx="190654" cy="275480"/>
          </a:xfrm>
          <a:prstGeom prst="ellipse">
            <a:avLst/>
          </a:prstGeom>
          <a:solidFill>
            <a:schemeClr val="accent2">
              <a:lumMod val="75000"/>
            </a:schemeClr>
          </a:solidFill>
          <a:ln>
            <a:no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sp>
        <p:nvSpPr>
          <p:cNvPr id="633" name="188 CuadroTexto">
            <a:extLst>
              <a:ext uri="{FF2B5EF4-FFF2-40B4-BE49-F238E27FC236}">
                <a16:creationId xmlns:a16="http://schemas.microsoft.com/office/drawing/2014/main" id="{DCDA6813-1E91-9D48-9829-1FFA87FA671D}"/>
              </a:ext>
            </a:extLst>
          </p:cNvPr>
          <p:cNvSpPr txBox="1"/>
          <p:nvPr/>
        </p:nvSpPr>
        <p:spPr>
          <a:xfrm>
            <a:off x="6606264" y="3969784"/>
            <a:ext cx="2502240" cy="830997"/>
          </a:xfrm>
          <a:prstGeom prst="rect">
            <a:avLst/>
          </a:prstGeom>
          <a:noFill/>
        </p:spPr>
        <p:txBody>
          <a:bodyPr wrap="square" rtlCol="0">
            <a:spAutoFit/>
          </a:bodyPr>
          <a:lstStyle/>
          <a:p>
            <a:pPr algn="ctr"/>
            <a:r>
              <a:rPr lang="en-US" sz="1600" b="1" dirty="0">
                <a:latin typeface="Century Gothic" pitchFamily="34" charset="0"/>
                <a:cs typeface="Times New Roman" pitchFamily="18" charset="0"/>
              </a:rPr>
              <a:t>Su </a:t>
            </a:r>
            <a:r>
              <a:rPr lang="en-US" sz="1600" b="1" dirty="0" err="1">
                <a:latin typeface="Century Gothic" pitchFamily="34" charset="0"/>
                <a:cs typeface="Times New Roman" pitchFamily="18" charset="0"/>
              </a:rPr>
              <a:t>alta</a:t>
            </a:r>
            <a:r>
              <a:rPr lang="en-US" sz="1600" b="1" dirty="0">
                <a:latin typeface="Century Gothic" pitchFamily="34" charset="0"/>
                <a:cs typeface="Times New Roman" pitchFamily="18" charset="0"/>
              </a:rPr>
              <a:t> </a:t>
            </a:r>
            <a:r>
              <a:rPr lang="en-US" sz="1600" b="1" dirty="0" err="1">
                <a:latin typeface="Century Gothic" pitchFamily="34" charset="0"/>
                <a:cs typeface="Times New Roman" pitchFamily="18" charset="0"/>
              </a:rPr>
              <a:t>jerarquía</a:t>
            </a:r>
            <a:r>
              <a:rPr lang="en-US" sz="1600" b="1" dirty="0">
                <a:latin typeface="Century Gothic" pitchFamily="34" charset="0"/>
                <a:cs typeface="Times New Roman" pitchFamily="18" charset="0"/>
              </a:rPr>
              <a:t> les </a:t>
            </a:r>
            <a:r>
              <a:rPr lang="en-US" sz="1600" b="1" dirty="0" err="1">
                <a:latin typeface="Century Gothic" pitchFamily="34" charset="0"/>
                <a:cs typeface="Times New Roman" pitchFamily="18" charset="0"/>
              </a:rPr>
              <a:t>permite</a:t>
            </a:r>
            <a:r>
              <a:rPr lang="en-US" sz="1600" b="1" dirty="0">
                <a:latin typeface="Century Gothic" pitchFamily="34" charset="0"/>
                <a:cs typeface="Times New Roman" pitchFamily="18" charset="0"/>
              </a:rPr>
              <a:t> </a:t>
            </a:r>
            <a:r>
              <a:rPr lang="en-US" sz="1600" b="1" dirty="0" err="1">
                <a:latin typeface="Century Gothic" pitchFamily="34" charset="0"/>
                <a:cs typeface="Times New Roman" pitchFamily="18" charset="0"/>
              </a:rPr>
              <a:t>repoblar</a:t>
            </a:r>
            <a:r>
              <a:rPr lang="en-US" sz="1600" b="1" dirty="0">
                <a:latin typeface="Century Gothic" pitchFamily="34" charset="0"/>
                <a:cs typeface="Times New Roman" pitchFamily="18" charset="0"/>
              </a:rPr>
              <a:t> el tumor</a:t>
            </a:r>
          </a:p>
        </p:txBody>
      </p:sp>
      <p:sp>
        <p:nvSpPr>
          <p:cNvPr id="634" name="890 CuadroTexto">
            <a:extLst>
              <a:ext uri="{FF2B5EF4-FFF2-40B4-BE49-F238E27FC236}">
                <a16:creationId xmlns:a16="http://schemas.microsoft.com/office/drawing/2014/main" id="{37FF7D5A-DBEF-8B4E-A76C-D5AC008C0991}"/>
              </a:ext>
            </a:extLst>
          </p:cNvPr>
          <p:cNvSpPr txBox="1"/>
          <p:nvPr/>
        </p:nvSpPr>
        <p:spPr>
          <a:xfrm>
            <a:off x="1635514" y="5499910"/>
            <a:ext cx="1912708" cy="369332"/>
          </a:xfrm>
          <a:prstGeom prst="rect">
            <a:avLst/>
          </a:prstGeom>
          <a:noFill/>
        </p:spPr>
        <p:txBody>
          <a:bodyPr wrap="square" rtlCol="0">
            <a:spAutoFit/>
          </a:bodyPr>
          <a:lstStyle/>
          <a:p>
            <a:pPr algn="ctr"/>
            <a:r>
              <a:rPr lang="en-US" dirty="0" err="1">
                <a:cs typeface="Times New Roman" pitchFamily="18" charset="0"/>
              </a:rPr>
              <a:t>Metástasis</a:t>
            </a:r>
            <a:endParaRPr lang="en-US" dirty="0">
              <a:cs typeface="Times New Roman" pitchFamily="18" charset="0"/>
            </a:endParaRPr>
          </a:p>
        </p:txBody>
      </p:sp>
      <p:sp>
        <p:nvSpPr>
          <p:cNvPr id="635" name="890 CuadroTexto">
            <a:extLst>
              <a:ext uri="{FF2B5EF4-FFF2-40B4-BE49-F238E27FC236}">
                <a16:creationId xmlns:a16="http://schemas.microsoft.com/office/drawing/2014/main" id="{D3AE0AC0-9422-A144-91C2-EB5236E47481}"/>
              </a:ext>
            </a:extLst>
          </p:cNvPr>
          <p:cNvSpPr txBox="1"/>
          <p:nvPr/>
        </p:nvSpPr>
        <p:spPr>
          <a:xfrm>
            <a:off x="5280920" y="5499910"/>
            <a:ext cx="1912708" cy="369332"/>
          </a:xfrm>
          <a:prstGeom prst="rect">
            <a:avLst/>
          </a:prstGeom>
          <a:noFill/>
        </p:spPr>
        <p:txBody>
          <a:bodyPr wrap="square" rtlCol="0">
            <a:spAutoFit/>
          </a:bodyPr>
          <a:lstStyle/>
          <a:p>
            <a:pPr algn="ctr"/>
            <a:r>
              <a:rPr lang="en-US" dirty="0" err="1">
                <a:cs typeface="Times New Roman" pitchFamily="18" charset="0"/>
              </a:rPr>
              <a:t>Recidiva</a:t>
            </a:r>
            <a:endParaRPr lang="en-US" dirty="0">
              <a:cs typeface="Times New Roman" pitchFamily="18" charset="0"/>
            </a:endParaRPr>
          </a:p>
        </p:txBody>
      </p:sp>
    </p:spTree>
    <p:extLst>
      <p:ext uri="{BB962C8B-B14F-4D97-AF65-F5344CB8AC3E}">
        <p14:creationId xmlns:p14="http://schemas.microsoft.com/office/powerpoint/2010/main" val="2461443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D563D33-2FA1-8644-8666-A0AE58F9E2C2}"/>
              </a:ext>
            </a:extLst>
          </p:cNvPr>
          <p:cNvSpPr>
            <a:spLocks noGrp="1"/>
          </p:cNvSpPr>
          <p:nvPr>
            <p:ph idx="1"/>
          </p:nvPr>
        </p:nvSpPr>
        <p:spPr>
          <a:xfrm>
            <a:off x="547761" y="1430925"/>
            <a:ext cx="4528295" cy="1854059"/>
          </a:xfrm>
        </p:spPr>
        <p:txBody>
          <a:bodyPr>
            <a:normAutofit/>
          </a:bodyPr>
          <a:lstStyle/>
          <a:p>
            <a:pPr marL="0" indent="0">
              <a:buNone/>
            </a:pPr>
            <a:r>
              <a:rPr lang="en-US" sz="2700" dirty="0"/>
              <a:t>CD49 (</a:t>
            </a:r>
            <a:r>
              <a:rPr lang="en-US" sz="2700" dirty="0" err="1"/>
              <a:t>integrina</a:t>
            </a:r>
            <a:r>
              <a:rPr lang="en-US" sz="2700" dirty="0"/>
              <a:t> alfa6) </a:t>
            </a:r>
            <a:r>
              <a:rPr lang="en-US" sz="2700" dirty="0" err="1"/>
              <a:t>es</a:t>
            </a:r>
            <a:r>
              <a:rPr lang="en-US" sz="2700" dirty="0"/>
              <a:t> </a:t>
            </a:r>
            <a:r>
              <a:rPr lang="en-US" sz="2700" dirty="0" err="1"/>
              <a:t>una</a:t>
            </a:r>
            <a:endParaRPr lang="en-US" sz="2700" dirty="0"/>
          </a:p>
          <a:p>
            <a:pPr marL="0" indent="0">
              <a:buNone/>
            </a:pPr>
            <a:r>
              <a:rPr lang="en-US" sz="2700" dirty="0" err="1"/>
              <a:t>subunidad</a:t>
            </a:r>
            <a:r>
              <a:rPr lang="en-US" sz="2700" dirty="0"/>
              <a:t> de </a:t>
            </a:r>
            <a:r>
              <a:rPr lang="en-US" sz="2700" dirty="0" err="1"/>
              <a:t>integrinas</a:t>
            </a:r>
            <a:endParaRPr lang="en-US" sz="2700" dirty="0"/>
          </a:p>
          <a:p>
            <a:pPr marL="0" indent="0">
              <a:buNone/>
            </a:pPr>
            <a:r>
              <a:rPr lang="en-US" sz="2700" dirty="0"/>
              <a:t>que </a:t>
            </a:r>
            <a:r>
              <a:rPr lang="en-US" sz="2700" dirty="0" err="1"/>
              <a:t>reconocen</a:t>
            </a:r>
            <a:r>
              <a:rPr lang="en-US" sz="2700" dirty="0"/>
              <a:t> a </a:t>
            </a:r>
            <a:r>
              <a:rPr lang="en-US" sz="2700" dirty="0" err="1"/>
              <a:t>laminina</a:t>
            </a:r>
            <a:endParaRPr lang="en-US" sz="2700" dirty="0"/>
          </a:p>
        </p:txBody>
      </p:sp>
      <p:sp>
        <p:nvSpPr>
          <p:cNvPr id="6" name="TextBox 14"/>
          <p:cNvSpPr txBox="1">
            <a:spLocks noChangeArrowheads="1"/>
          </p:cNvSpPr>
          <p:nvPr/>
        </p:nvSpPr>
        <p:spPr bwMode="auto">
          <a:xfrm>
            <a:off x="5076056" y="5956887"/>
            <a:ext cx="4193574" cy="338554"/>
          </a:xfrm>
          <a:prstGeom prst="rect">
            <a:avLst/>
          </a:prstGeom>
          <a:noFill/>
          <a:ln w="9525">
            <a:noFill/>
            <a:miter lim="800000"/>
            <a:headEnd/>
            <a:tailEnd/>
          </a:ln>
        </p:spPr>
        <p:txBody>
          <a:bodyPr wrap="square">
            <a:spAutoFit/>
          </a:bodyPr>
          <a:lstStyle/>
          <a:p>
            <a:pPr algn="ctr"/>
            <a:r>
              <a:rPr lang="en-US" sz="1600" dirty="0"/>
              <a:t>Hu T, et. al. Scientific Reports 2016, 6:33376</a:t>
            </a:r>
          </a:p>
        </p:txBody>
      </p:sp>
      <p:sp>
        <p:nvSpPr>
          <p:cNvPr id="13" name="1 Título"/>
          <p:cNvSpPr txBox="1">
            <a:spLocks/>
          </p:cNvSpPr>
          <p:nvPr/>
        </p:nvSpPr>
        <p:spPr>
          <a:xfrm>
            <a:off x="251520" y="188640"/>
            <a:ext cx="9145015" cy="792088"/>
          </a:xfrm>
          <a:prstGeom prst="rect">
            <a:avLst/>
          </a:prstGeom>
        </p:spPr>
        <p:txBody>
          <a:bodyPr>
            <a:noAutofit/>
          </a:bodyPr>
          <a:lstStyle/>
          <a:p>
            <a:pPr lvl="0" algn="ctr">
              <a:spcBef>
                <a:spcPct val="0"/>
              </a:spcBef>
              <a:defRPr/>
            </a:pPr>
            <a:r>
              <a:rPr lang="es-MX" sz="3600" b="1" dirty="0">
                <a:solidFill>
                  <a:srgbClr val="0107FF"/>
                </a:solidFill>
              </a:rPr>
              <a:t>CD49f promueve troncalidad en CaMa</a:t>
            </a:r>
            <a:endParaRPr kumimoji="0" lang="es-MX" sz="3600" b="1" i="0" u="none" strike="noStrike" kern="1200" cap="none" spc="0" normalizeH="0" baseline="0" noProof="0" dirty="0">
              <a:ln>
                <a:noFill/>
              </a:ln>
              <a:solidFill>
                <a:srgbClr val="0107FF"/>
              </a:solidFill>
              <a:effectLst/>
              <a:uLnTx/>
              <a:uFillTx/>
              <a:latin typeface="+mn-lt"/>
              <a:ea typeface="+mn-ea"/>
              <a:cs typeface="+mn-cs"/>
            </a:endParaRPr>
          </a:p>
        </p:txBody>
      </p:sp>
      <p:sp>
        <p:nvSpPr>
          <p:cNvPr id="15" name="TextBox 14">
            <a:extLst>
              <a:ext uri="{FF2B5EF4-FFF2-40B4-BE49-F238E27FC236}">
                <a16:creationId xmlns:a16="http://schemas.microsoft.com/office/drawing/2014/main" id="{11C9860B-F062-B747-BDFD-BEC8F513E27A}"/>
              </a:ext>
            </a:extLst>
          </p:cNvPr>
          <p:cNvSpPr txBox="1">
            <a:spLocks noChangeArrowheads="1"/>
          </p:cNvSpPr>
          <p:nvPr/>
        </p:nvSpPr>
        <p:spPr bwMode="auto">
          <a:xfrm>
            <a:off x="4518378" y="5013176"/>
            <a:ext cx="4625622" cy="338554"/>
          </a:xfrm>
          <a:prstGeom prst="rect">
            <a:avLst/>
          </a:prstGeom>
          <a:noFill/>
          <a:ln w="9525">
            <a:noFill/>
            <a:miter lim="800000"/>
            <a:headEnd/>
            <a:tailEnd/>
          </a:ln>
        </p:spPr>
        <p:txBody>
          <a:bodyPr wrap="square">
            <a:spAutoFit/>
          </a:bodyPr>
          <a:lstStyle/>
          <a:p>
            <a:pPr algn="r"/>
            <a:r>
              <a:rPr lang="en-US" sz="1600" dirty="0" err="1"/>
              <a:t>Cariati</a:t>
            </a:r>
            <a:r>
              <a:rPr lang="en-US" sz="1600" dirty="0"/>
              <a:t> M, et. Al. E. </a:t>
            </a:r>
            <a:r>
              <a:rPr lang="en-US" sz="1600" dirty="0" err="1"/>
              <a:t>Int</a:t>
            </a:r>
            <a:r>
              <a:rPr lang="en-US" sz="1600" dirty="0"/>
              <a:t> J Cancer 2008, 122: 298</a:t>
            </a:r>
          </a:p>
        </p:txBody>
      </p:sp>
      <p:grpSp>
        <p:nvGrpSpPr>
          <p:cNvPr id="3" name="Group 2">
            <a:extLst>
              <a:ext uri="{FF2B5EF4-FFF2-40B4-BE49-F238E27FC236}">
                <a16:creationId xmlns:a16="http://schemas.microsoft.com/office/drawing/2014/main" id="{EFB1DABD-9577-8046-9A58-426B4B238417}"/>
              </a:ext>
            </a:extLst>
          </p:cNvPr>
          <p:cNvGrpSpPr/>
          <p:nvPr/>
        </p:nvGrpSpPr>
        <p:grpSpPr>
          <a:xfrm>
            <a:off x="6140821" y="1306938"/>
            <a:ext cx="1813458" cy="2628147"/>
            <a:chOff x="7330542" y="1122272"/>
            <a:chExt cx="1813458" cy="2628147"/>
          </a:xfrm>
        </p:grpSpPr>
        <p:pic>
          <p:nvPicPr>
            <p:cNvPr id="10" name="Picture 2" descr="Resultado de imagen para integrina">
              <a:extLst>
                <a:ext uri="{FF2B5EF4-FFF2-40B4-BE49-F238E27FC236}">
                  <a16:creationId xmlns:a16="http://schemas.microsoft.com/office/drawing/2014/main" id="{40E546CA-6B82-FB40-AB1F-0A04AB83E0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785" b="17709"/>
            <a:stretch/>
          </p:blipFill>
          <p:spPr bwMode="auto">
            <a:xfrm>
              <a:off x="7330542" y="1122272"/>
              <a:ext cx="265794" cy="21627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n para integrina">
              <a:extLst>
                <a:ext uri="{FF2B5EF4-FFF2-40B4-BE49-F238E27FC236}">
                  <a16:creationId xmlns:a16="http://schemas.microsoft.com/office/drawing/2014/main" id="{96518B8D-A3E5-7A4B-ADD8-44F2C4CF7F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53"/>
            <a:stretch/>
          </p:blipFill>
          <p:spPr bwMode="auto">
            <a:xfrm>
              <a:off x="7524328" y="1122272"/>
              <a:ext cx="1619672" cy="262814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616F0628-96AC-954E-949E-DBFDB449113C}"/>
              </a:ext>
            </a:extLst>
          </p:cNvPr>
          <p:cNvSpPr txBox="1"/>
          <p:nvPr/>
        </p:nvSpPr>
        <p:spPr>
          <a:xfrm>
            <a:off x="5220072" y="2231068"/>
            <a:ext cx="1186543" cy="646331"/>
          </a:xfrm>
          <a:prstGeom prst="rect">
            <a:avLst/>
          </a:prstGeom>
          <a:noFill/>
        </p:spPr>
        <p:txBody>
          <a:bodyPr wrap="none" rtlCol="0">
            <a:spAutoFit/>
          </a:bodyPr>
          <a:lstStyle/>
          <a:p>
            <a:pPr algn="r"/>
            <a:r>
              <a:rPr lang="en-US" b="1" dirty="0" err="1">
                <a:solidFill>
                  <a:srgbClr val="FF0000"/>
                </a:solidFill>
              </a:rPr>
              <a:t>subunidad</a:t>
            </a:r>
            <a:endParaRPr lang="en-US" b="1" dirty="0">
              <a:solidFill>
                <a:srgbClr val="FF0000"/>
              </a:solidFill>
            </a:endParaRPr>
          </a:p>
          <a:p>
            <a:pPr algn="ctr"/>
            <a:r>
              <a:rPr lang="en-US" b="1" dirty="0">
                <a:solidFill>
                  <a:srgbClr val="FF0000"/>
                </a:solidFill>
                <a:latin typeface="Symbol" pitchFamily="2" charset="2"/>
              </a:rPr>
              <a:t>a</a:t>
            </a:r>
          </a:p>
        </p:txBody>
      </p:sp>
      <p:sp>
        <p:nvSpPr>
          <p:cNvPr id="9" name="TextBox 8">
            <a:extLst>
              <a:ext uri="{FF2B5EF4-FFF2-40B4-BE49-F238E27FC236}">
                <a16:creationId xmlns:a16="http://schemas.microsoft.com/office/drawing/2014/main" id="{97A03467-3A1C-2F42-83D2-276C2C826A3A}"/>
              </a:ext>
            </a:extLst>
          </p:cNvPr>
          <p:cNvSpPr txBox="1"/>
          <p:nvPr/>
        </p:nvSpPr>
        <p:spPr>
          <a:xfrm>
            <a:off x="7619376" y="2231068"/>
            <a:ext cx="1186543" cy="646331"/>
          </a:xfrm>
          <a:prstGeom prst="rect">
            <a:avLst/>
          </a:prstGeom>
          <a:noFill/>
        </p:spPr>
        <p:txBody>
          <a:bodyPr wrap="none" rtlCol="0">
            <a:spAutoFit/>
          </a:bodyPr>
          <a:lstStyle/>
          <a:p>
            <a:pPr algn="ctr"/>
            <a:r>
              <a:rPr lang="en-US" b="1" dirty="0" err="1">
                <a:solidFill>
                  <a:srgbClr val="FF0000"/>
                </a:solidFill>
              </a:rPr>
              <a:t>subunidad</a:t>
            </a:r>
            <a:endParaRPr lang="en-US" b="1" dirty="0">
              <a:solidFill>
                <a:srgbClr val="FF0000"/>
              </a:solidFill>
            </a:endParaRPr>
          </a:p>
          <a:p>
            <a:pPr algn="ctr"/>
            <a:r>
              <a:rPr lang="en-US" b="1" dirty="0">
                <a:solidFill>
                  <a:srgbClr val="FF0000"/>
                </a:solidFill>
                <a:latin typeface="Symbol" pitchFamily="2" charset="2"/>
              </a:rPr>
              <a:t>b</a:t>
            </a:r>
          </a:p>
        </p:txBody>
      </p:sp>
      <p:sp>
        <p:nvSpPr>
          <p:cNvPr id="12" name="TextBox 11">
            <a:extLst>
              <a:ext uri="{FF2B5EF4-FFF2-40B4-BE49-F238E27FC236}">
                <a16:creationId xmlns:a16="http://schemas.microsoft.com/office/drawing/2014/main" id="{C86245CC-FEBE-9C41-9877-43771F8ABE9E}"/>
              </a:ext>
            </a:extLst>
          </p:cNvPr>
          <p:cNvSpPr txBox="1"/>
          <p:nvPr/>
        </p:nvSpPr>
        <p:spPr>
          <a:xfrm>
            <a:off x="6055515" y="988716"/>
            <a:ext cx="1655453" cy="369332"/>
          </a:xfrm>
          <a:prstGeom prst="rect">
            <a:avLst/>
          </a:prstGeom>
          <a:noFill/>
        </p:spPr>
        <p:txBody>
          <a:bodyPr wrap="none" rtlCol="0">
            <a:spAutoFit/>
          </a:bodyPr>
          <a:lstStyle/>
          <a:p>
            <a:r>
              <a:rPr lang="en-US" b="1" dirty="0" err="1">
                <a:solidFill>
                  <a:srgbClr val="FF0000"/>
                </a:solidFill>
              </a:rPr>
              <a:t>unión</a:t>
            </a:r>
            <a:r>
              <a:rPr lang="en-US" b="1" dirty="0">
                <a:solidFill>
                  <a:srgbClr val="FF0000"/>
                </a:solidFill>
              </a:rPr>
              <a:t> a </a:t>
            </a:r>
            <a:r>
              <a:rPr lang="en-US" b="1" dirty="0" err="1">
                <a:solidFill>
                  <a:srgbClr val="FF0000"/>
                </a:solidFill>
              </a:rPr>
              <a:t>ligando</a:t>
            </a:r>
            <a:endParaRPr lang="en-US" b="1" dirty="0">
              <a:solidFill>
                <a:srgbClr val="FF0000"/>
              </a:solidFill>
              <a:latin typeface="Symbol" pitchFamily="2" charset="2"/>
            </a:endParaRPr>
          </a:p>
        </p:txBody>
      </p:sp>
      <p:sp>
        <p:nvSpPr>
          <p:cNvPr id="16" name="Content Placeholder 13">
            <a:extLst>
              <a:ext uri="{FF2B5EF4-FFF2-40B4-BE49-F238E27FC236}">
                <a16:creationId xmlns:a16="http://schemas.microsoft.com/office/drawing/2014/main" id="{053C3656-B04D-C140-9C91-C4DF0A272349}"/>
              </a:ext>
            </a:extLst>
          </p:cNvPr>
          <p:cNvSpPr txBox="1">
            <a:spLocks/>
          </p:cNvSpPr>
          <p:nvPr/>
        </p:nvSpPr>
        <p:spPr>
          <a:xfrm>
            <a:off x="457200" y="4127739"/>
            <a:ext cx="8229600" cy="231796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El </a:t>
            </a:r>
            <a:r>
              <a:rPr lang="en-US" dirty="0" err="1"/>
              <a:t>silenciamiento</a:t>
            </a:r>
            <a:r>
              <a:rPr lang="en-US" dirty="0"/>
              <a:t> de CD49f </a:t>
            </a:r>
            <a:r>
              <a:rPr lang="en-US" dirty="0" err="1"/>
              <a:t>en</a:t>
            </a:r>
            <a:r>
              <a:rPr lang="en-US" dirty="0"/>
              <a:t> </a:t>
            </a:r>
            <a:r>
              <a:rPr lang="en-US" dirty="0" err="1"/>
              <a:t>células</a:t>
            </a:r>
            <a:r>
              <a:rPr lang="en-US" dirty="0"/>
              <a:t> de cancer de mama:</a:t>
            </a:r>
          </a:p>
          <a:p>
            <a:pPr marL="0" indent="0">
              <a:buFont typeface="Arial"/>
              <a:buNone/>
            </a:pPr>
            <a:r>
              <a:rPr lang="en-US" dirty="0"/>
              <a:t>	➡️ reduce la </a:t>
            </a:r>
            <a:r>
              <a:rPr lang="en-US" dirty="0" err="1"/>
              <a:t>eficiencia</a:t>
            </a:r>
            <a:r>
              <a:rPr lang="en-US" dirty="0"/>
              <a:t> de </a:t>
            </a:r>
            <a:r>
              <a:rPr lang="en-US" dirty="0" err="1"/>
              <a:t>formación</a:t>
            </a:r>
            <a:r>
              <a:rPr lang="en-US" dirty="0"/>
              <a:t> de </a:t>
            </a:r>
            <a:r>
              <a:rPr lang="en-US" dirty="0" err="1"/>
              <a:t>mamoesferas</a:t>
            </a:r>
            <a:endParaRPr lang="en-US" dirty="0"/>
          </a:p>
          <a:p>
            <a:pPr marL="0" indent="0">
              <a:buFont typeface="Arial"/>
              <a:buNone/>
            </a:pPr>
            <a:endParaRPr lang="en-US" dirty="0"/>
          </a:p>
          <a:p>
            <a:pPr marL="0" indent="0">
              <a:buFont typeface="Arial"/>
              <a:buNone/>
            </a:pPr>
            <a:r>
              <a:rPr lang="en-US" dirty="0"/>
              <a:t>	➡️ </a:t>
            </a:r>
            <a:r>
              <a:rPr lang="en-US" dirty="0" err="1"/>
              <a:t>revierte</a:t>
            </a:r>
            <a:r>
              <a:rPr lang="en-US" dirty="0"/>
              <a:t> la </a:t>
            </a:r>
            <a:r>
              <a:rPr lang="en-US" dirty="0" err="1"/>
              <a:t>resistencia</a:t>
            </a:r>
            <a:r>
              <a:rPr lang="en-US" dirty="0"/>
              <a:t> a la </a:t>
            </a:r>
            <a:r>
              <a:rPr lang="en-US" dirty="0" err="1"/>
              <a:t>radioterapia</a:t>
            </a:r>
            <a:endParaRPr lang="en-US" dirty="0"/>
          </a:p>
          <a:p>
            <a:pPr marL="0" indent="0">
              <a:buFont typeface="Arial"/>
              <a:buNone/>
            </a:pPr>
            <a:endParaRPr lang="en-US" dirty="0"/>
          </a:p>
        </p:txBody>
      </p:sp>
    </p:spTree>
    <p:extLst>
      <p:ext uri="{BB962C8B-B14F-4D97-AF65-F5344CB8AC3E}">
        <p14:creationId xmlns:p14="http://schemas.microsoft.com/office/powerpoint/2010/main" val="154259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251520" y="188640"/>
            <a:ext cx="9145015" cy="792088"/>
          </a:xfrm>
          <a:prstGeom prst="rect">
            <a:avLst/>
          </a:prstGeom>
        </p:spPr>
        <p:txBody>
          <a:bodyPr>
            <a:noAutofit/>
          </a:bodyPr>
          <a:lstStyle/>
          <a:p>
            <a:pPr lvl="0" algn="ctr">
              <a:spcBef>
                <a:spcPct val="0"/>
              </a:spcBef>
              <a:defRPr/>
            </a:pPr>
            <a:r>
              <a:rPr lang="es-ES_tradnl" sz="3600" b="1" dirty="0">
                <a:solidFill>
                  <a:srgbClr val="0107FF"/>
                </a:solidFill>
              </a:rPr>
              <a:t>CD49f se asocia mal pronostico en </a:t>
            </a:r>
            <a:r>
              <a:rPr lang="es-ES_tradnl" sz="3600" b="1" dirty="0" err="1">
                <a:solidFill>
                  <a:srgbClr val="0107FF"/>
                </a:solidFill>
              </a:rPr>
              <a:t>CaMa</a:t>
            </a:r>
            <a:endParaRPr kumimoji="0" lang="es-ES_tradnl" sz="3600" b="1" i="0" u="none" strike="noStrike" kern="1200" cap="none" spc="0" normalizeH="0" baseline="0" dirty="0">
              <a:ln>
                <a:noFill/>
              </a:ln>
              <a:solidFill>
                <a:srgbClr val="0107FF"/>
              </a:solidFill>
              <a:effectLst/>
              <a:uLnTx/>
              <a:uFillTx/>
              <a:latin typeface="+mn-lt"/>
              <a:ea typeface="+mn-ea"/>
              <a:cs typeface="+mn-cs"/>
            </a:endParaRPr>
          </a:p>
        </p:txBody>
      </p:sp>
      <p:sp>
        <p:nvSpPr>
          <p:cNvPr id="14" name="Content Placeholder 13">
            <a:extLst>
              <a:ext uri="{FF2B5EF4-FFF2-40B4-BE49-F238E27FC236}">
                <a16:creationId xmlns:a16="http://schemas.microsoft.com/office/drawing/2014/main" id="{4D563D33-2FA1-8644-8666-A0AE58F9E2C2}"/>
              </a:ext>
            </a:extLst>
          </p:cNvPr>
          <p:cNvSpPr>
            <a:spLocks noGrp="1"/>
          </p:cNvSpPr>
          <p:nvPr>
            <p:ph idx="1"/>
          </p:nvPr>
        </p:nvSpPr>
        <p:spPr>
          <a:xfrm>
            <a:off x="467544" y="1196752"/>
            <a:ext cx="8229600" cy="1871886"/>
          </a:xfrm>
        </p:spPr>
        <p:txBody>
          <a:bodyPr>
            <a:normAutofit fontScale="92500" lnSpcReduction="10000"/>
          </a:bodyPr>
          <a:lstStyle/>
          <a:p>
            <a:pPr marL="0" indent="0">
              <a:buNone/>
            </a:pPr>
            <a:r>
              <a:rPr lang="es-ES_tradnl" sz="2800" dirty="0"/>
              <a:t>Las pacientes con tumores que sobre-expresan CD49f tienen un menor tiempo de sobrevida</a:t>
            </a:r>
          </a:p>
          <a:p>
            <a:pPr marL="0" indent="0">
              <a:buNone/>
            </a:pPr>
            <a:endParaRPr lang="es-ES_tradnl" dirty="0"/>
          </a:p>
          <a:p>
            <a:pPr marL="0" indent="0">
              <a:buNone/>
            </a:pPr>
            <a:r>
              <a:rPr lang="es-ES_tradnl" dirty="0"/>
              <a:t>	</a:t>
            </a:r>
          </a:p>
          <a:p>
            <a:endParaRPr lang="es-ES_tradnl" dirty="0"/>
          </a:p>
        </p:txBody>
      </p:sp>
      <p:grpSp>
        <p:nvGrpSpPr>
          <p:cNvPr id="4" name="Group 3">
            <a:extLst>
              <a:ext uri="{FF2B5EF4-FFF2-40B4-BE49-F238E27FC236}">
                <a16:creationId xmlns:a16="http://schemas.microsoft.com/office/drawing/2014/main" id="{1F4ECB03-ADE8-6549-B1A6-E0814A93B961}"/>
              </a:ext>
            </a:extLst>
          </p:cNvPr>
          <p:cNvGrpSpPr>
            <a:grpSpLocks noChangeAspect="1"/>
          </p:cNvGrpSpPr>
          <p:nvPr/>
        </p:nvGrpSpPr>
        <p:grpSpPr>
          <a:xfrm>
            <a:off x="1619672" y="2027984"/>
            <a:ext cx="4788000" cy="3161765"/>
            <a:chOff x="3347865" y="2693845"/>
            <a:chExt cx="5174880" cy="3417245"/>
          </a:xfrm>
        </p:grpSpPr>
        <p:pic>
          <p:nvPicPr>
            <p:cNvPr id="2" name="Imagen 1"/>
            <p:cNvPicPr>
              <a:picLocks noChangeAspect="1"/>
            </p:cNvPicPr>
            <p:nvPr/>
          </p:nvPicPr>
          <p:blipFill rotWithShape="1">
            <a:blip r:embed="rId3"/>
            <a:srcRect r="50339"/>
            <a:stretch/>
          </p:blipFill>
          <p:spPr>
            <a:xfrm>
              <a:off x="3419872" y="2693846"/>
              <a:ext cx="5102873" cy="3417244"/>
            </a:xfrm>
            <a:prstGeom prst="rect">
              <a:avLst/>
            </a:prstGeom>
          </p:spPr>
        </p:pic>
        <p:sp>
          <p:nvSpPr>
            <p:cNvPr id="6" name="Rectángulo 26">
              <a:extLst>
                <a:ext uri="{FF2B5EF4-FFF2-40B4-BE49-F238E27FC236}">
                  <a16:creationId xmlns:a16="http://schemas.microsoft.com/office/drawing/2014/main" id="{2A1873F7-F7DA-9B4D-916E-CA39C9214477}"/>
                </a:ext>
              </a:extLst>
            </p:cNvPr>
            <p:cNvSpPr/>
            <p:nvPr/>
          </p:nvSpPr>
          <p:spPr>
            <a:xfrm rot="10800000">
              <a:off x="3347865" y="2693845"/>
              <a:ext cx="545681" cy="6043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sp>
        <p:nvSpPr>
          <p:cNvPr id="3" name="TextBox 14"/>
          <p:cNvSpPr txBox="1">
            <a:spLocks noChangeArrowheads="1"/>
          </p:cNvSpPr>
          <p:nvPr/>
        </p:nvSpPr>
        <p:spPr bwMode="auto">
          <a:xfrm>
            <a:off x="6427098" y="4221088"/>
            <a:ext cx="2897430" cy="830997"/>
          </a:xfrm>
          <a:prstGeom prst="rect">
            <a:avLst/>
          </a:prstGeom>
          <a:noFill/>
          <a:ln w="9525">
            <a:noFill/>
            <a:miter lim="800000"/>
            <a:headEnd/>
            <a:tailEnd/>
          </a:ln>
        </p:spPr>
        <p:txBody>
          <a:bodyPr wrap="square">
            <a:spAutoFit/>
          </a:bodyPr>
          <a:lstStyle/>
          <a:p>
            <a:r>
              <a:rPr lang="es-ES_tradnl" sz="1600"/>
              <a:t>Brooks DL, et. al.</a:t>
            </a:r>
          </a:p>
          <a:p>
            <a:r>
              <a:rPr lang="es-ES_tradnl" sz="1600"/>
              <a:t>Molecular Cancer 2016, 15:26</a:t>
            </a:r>
          </a:p>
          <a:p>
            <a:endParaRPr lang="es-ES_tradnl" sz="1600"/>
          </a:p>
        </p:txBody>
      </p:sp>
      <p:sp>
        <p:nvSpPr>
          <p:cNvPr id="8" name="Content Placeholder 13">
            <a:extLst>
              <a:ext uri="{FF2B5EF4-FFF2-40B4-BE49-F238E27FC236}">
                <a16:creationId xmlns:a16="http://schemas.microsoft.com/office/drawing/2014/main" id="{1A9E8C53-1C0E-4C47-AC1D-6ECDDDA17889}"/>
              </a:ext>
            </a:extLst>
          </p:cNvPr>
          <p:cNvSpPr txBox="1">
            <a:spLocks/>
          </p:cNvSpPr>
          <p:nvPr/>
        </p:nvSpPr>
        <p:spPr>
          <a:xfrm>
            <a:off x="467544" y="5550170"/>
            <a:ext cx="8229600" cy="13078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ES_tradnl" sz="2800" b="1" dirty="0">
                <a:solidFill>
                  <a:srgbClr val="FF0000"/>
                </a:solidFill>
              </a:rPr>
              <a:t>CD49f es un blanco molecular para desarrollar terapias contra CTT</a:t>
            </a:r>
            <a:endParaRPr lang="es-ES_tradnl" b="1" dirty="0">
              <a:solidFill>
                <a:srgbClr val="FF0000"/>
              </a:solidFill>
            </a:endParaRPr>
          </a:p>
        </p:txBody>
      </p:sp>
    </p:spTree>
    <p:extLst>
      <p:ext uri="{BB962C8B-B14F-4D97-AF65-F5344CB8AC3E}">
        <p14:creationId xmlns:p14="http://schemas.microsoft.com/office/powerpoint/2010/main" val="347335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54A77C-87FF-AB42-99CD-2783F25330CF}"/>
              </a:ext>
            </a:extLst>
          </p:cNvPr>
          <p:cNvPicPr>
            <a:picLocks noChangeAspect="1"/>
          </p:cNvPicPr>
          <p:nvPr/>
        </p:nvPicPr>
        <p:blipFill rotWithShape="1">
          <a:blip r:embed="rId3">
            <a:extLst>
              <a:ext uri="{28A0092B-C50C-407E-A947-70E740481C1C}">
                <a14:useLocalDpi xmlns:a14="http://schemas.microsoft.com/office/drawing/2010/main" val="0"/>
              </a:ext>
            </a:extLst>
          </a:blip>
          <a:srcRect l="30808" r="10774" b="46021"/>
          <a:stretch/>
        </p:blipFill>
        <p:spPr>
          <a:xfrm>
            <a:off x="303450" y="2136338"/>
            <a:ext cx="2960829" cy="2876838"/>
          </a:xfrm>
          <a:prstGeom prst="rect">
            <a:avLst/>
          </a:prstGeom>
        </p:spPr>
      </p:pic>
      <p:sp>
        <p:nvSpPr>
          <p:cNvPr id="5" name="TextBox 4"/>
          <p:cNvSpPr txBox="1"/>
          <p:nvPr/>
        </p:nvSpPr>
        <p:spPr>
          <a:xfrm>
            <a:off x="4461793" y="1844824"/>
            <a:ext cx="2342455" cy="10156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000" b="1" dirty="0" err="1"/>
              <a:t>Compuestos</a:t>
            </a:r>
            <a:r>
              <a:rPr lang="en-US" sz="2000" b="1" dirty="0"/>
              <a:t> con </a:t>
            </a:r>
            <a:r>
              <a:rPr lang="en-US" sz="2000" b="1" dirty="0" err="1"/>
              <a:t>evaluaciones</a:t>
            </a:r>
            <a:r>
              <a:rPr lang="en-US" sz="2000" b="1" dirty="0"/>
              <a:t> </a:t>
            </a:r>
            <a:r>
              <a:rPr lang="en-US" sz="2000" b="1" dirty="0" err="1"/>
              <a:t>clínicas</a:t>
            </a:r>
            <a:r>
              <a:rPr lang="en-US" sz="2000" b="1" dirty="0"/>
              <a:t> (ZINC</a:t>
            </a:r>
            <a:r>
              <a:rPr lang="en-US" sz="2000" b="1" baseline="30000" dirty="0"/>
              <a:t>12</a:t>
            </a:r>
            <a:r>
              <a:rPr lang="en-US" sz="2000" b="1" dirty="0"/>
              <a:t>)</a:t>
            </a:r>
          </a:p>
        </p:txBody>
      </p:sp>
      <p:sp>
        <p:nvSpPr>
          <p:cNvPr id="6" name="TextBox 5"/>
          <p:cNvSpPr txBox="1"/>
          <p:nvPr/>
        </p:nvSpPr>
        <p:spPr>
          <a:xfrm>
            <a:off x="5664379" y="4937640"/>
            <a:ext cx="184666" cy="369332"/>
          </a:xfrm>
          <a:prstGeom prst="rect">
            <a:avLst/>
          </a:prstGeom>
          <a:noFill/>
        </p:spPr>
        <p:txBody>
          <a:bodyPr wrap="none" rtlCol="0">
            <a:spAutoFit/>
          </a:bodyPr>
          <a:lstStyle/>
          <a:p>
            <a:endParaRPr lang="en-US"/>
          </a:p>
        </p:txBody>
      </p:sp>
      <p:grpSp>
        <p:nvGrpSpPr>
          <p:cNvPr id="7" name="Group 6"/>
          <p:cNvGrpSpPr/>
          <p:nvPr/>
        </p:nvGrpSpPr>
        <p:grpSpPr>
          <a:xfrm>
            <a:off x="3618071" y="2216055"/>
            <a:ext cx="812844" cy="3487419"/>
            <a:chOff x="4008625" y="2333692"/>
            <a:chExt cx="812844" cy="689671"/>
          </a:xfrm>
        </p:grpSpPr>
        <p:sp>
          <p:nvSpPr>
            <p:cNvPr id="8" name="Bent-Up Arrow 7"/>
            <p:cNvSpPr/>
            <p:nvPr/>
          </p:nvSpPr>
          <p:spPr>
            <a:xfrm flipV="1">
              <a:off x="4008625" y="2333692"/>
              <a:ext cx="544989" cy="689399"/>
            </a:xfrm>
            <a:prstGeom prst="bentUp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Bent-Up Arrow 8"/>
            <p:cNvSpPr/>
            <p:nvPr/>
          </p:nvSpPr>
          <p:spPr>
            <a:xfrm flipH="1" flipV="1">
              <a:off x="4276480" y="2333964"/>
              <a:ext cx="544989" cy="689399"/>
            </a:xfrm>
            <a:prstGeom prst="bentUp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3347864" y="3556252"/>
            <a:ext cx="1967846" cy="830997"/>
          </a:xfrm>
          <a:prstGeom prst="rect">
            <a:avLst/>
          </a:prstGeom>
          <a:solidFill>
            <a:schemeClr val="bg1"/>
          </a:solidFill>
          <a:ln>
            <a:solidFill>
              <a:srgbClr val="FF0000"/>
            </a:solidFill>
          </a:ln>
        </p:spPr>
        <p:txBody>
          <a:bodyPr wrap="none" rtlCol="0">
            <a:spAutoFit/>
          </a:bodyPr>
          <a:lstStyle/>
          <a:p>
            <a:pPr algn="ctr"/>
            <a:r>
              <a:rPr lang="en-US" sz="2400" b="1" dirty="0" err="1">
                <a:solidFill>
                  <a:srgbClr val="FF0000"/>
                </a:solidFill>
              </a:rPr>
              <a:t>Acoplamiento</a:t>
            </a:r>
            <a:endParaRPr lang="en-US" sz="2400" b="1" dirty="0">
              <a:solidFill>
                <a:srgbClr val="FF0000"/>
              </a:solidFill>
            </a:endParaRPr>
          </a:p>
          <a:p>
            <a:pPr algn="ctr"/>
            <a:r>
              <a:rPr lang="en-US" sz="2400" b="1" dirty="0">
                <a:solidFill>
                  <a:srgbClr val="FF0000"/>
                </a:solidFill>
              </a:rPr>
              <a:t>molecular</a:t>
            </a:r>
          </a:p>
        </p:txBody>
      </p:sp>
      <p:sp>
        <p:nvSpPr>
          <p:cNvPr id="12" name="1 Título"/>
          <p:cNvSpPr txBox="1">
            <a:spLocks/>
          </p:cNvSpPr>
          <p:nvPr/>
        </p:nvSpPr>
        <p:spPr>
          <a:xfrm>
            <a:off x="360363" y="24135"/>
            <a:ext cx="8604125" cy="81257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400" b="1" dirty="0">
                <a:solidFill>
                  <a:srgbClr val="0000FF"/>
                </a:solidFill>
              </a:rPr>
              <a:t>El acoplamiento molecular como herramienta </a:t>
            </a:r>
            <a:r>
              <a:rPr lang="es-MX" sz="3400" b="1" i="1" dirty="0">
                <a:solidFill>
                  <a:srgbClr val="0000FF"/>
                </a:solidFill>
              </a:rPr>
              <a:t>in silico</a:t>
            </a:r>
            <a:r>
              <a:rPr lang="es-MX" sz="3400" b="1" dirty="0">
                <a:solidFill>
                  <a:srgbClr val="0000FF"/>
                </a:solidFill>
              </a:rPr>
              <a:t>  para el descubrimiento de fármacos </a:t>
            </a:r>
          </a:p>
        </p:txBody>
      </p:sp>
      <p:sp>
        <p:nvSpPr>
          <p:cNvPr id="13" name="CuadroTexto 4"/>
          <p:cNvSpPr txBox="1"/>
          <p:nvPr/>
        </p:nvSpPr>
        <p:spPr>
          <a:xfrm>
            <a:off x="2565328" y="5745865"/>
            <a:ext cx="3371500" cy="461665"/>
          </a:xfrm>
          <a:prstGeom prst="rect">
            <a:avLst/>
          </a:prstGeom>
          <a:noFill/>
        </p:spPr>
        <p:txBody>
          <a:bodyPr wrap="none" rtlCol="0">
            <a:spAutoFit/>
          </a:bodyPr>
          <a:lstStyle/>
          <a:p>
            <a:r>
              <a:rPr lang="es-ES" sz="2400" b="1" dirty="0"/>
              <a:t>Antagonistas potenciales</a:t>
            </a:r>
          </a:p>
        </p:txBody>
      </p:sp>
      <p:sp>
        <p:nvSpPr>
          <p:cNvPr id="4" name="TextBox 3"/>
          <p:cNvSpPr txBox="1"/>
          <p:nvPr/>
        </p:nvSpPr>
        <p:spPr>
          <a:xfrm>
            <a:off x="1835696" y="1844824"/>
            <a:ext cx="1759284"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000" b="1" dirty="0"/>
              <a:t>CD49f</a:t>
            </a:r>
          </a:p>
          <a:p>
            <a:pPr algn="ctr"/>
            <a:endParaRPr lang="en-US" sz="2000" b="1" dirty="0"/>
          </a:p>
        </p:txBody>
      </p:sp>
      <p:sp>
        <p:nvSpPr>
          <p:cNvPr id="3" name="TextBox 2">
            <a:extLst>
              <a:ext uri="{FF2B5EF4-FFF2-40B4-BE49-F238E27FC236}">
                <a16:creationId xmlns:a16="http://schemas.microsoft.com/office/drawing/2014/main" id="{58F64992-D619-8A48-83B3-744715CF344C}"/>
              </a:ext>
            </a:extLst>
          </p:cNvPr>
          <p:cNvSpPr txBox="1"/>
          <p:nvPr/>
        </p:nvSpPr>
        <p:spPr>
          <a:xfrm>
            <a:off x="399349" y="4869160"/>
            <a:ext cx="2538131" cy="646331"/>
          </a:xfrm>
          <a:prstGeom prst="rect">
            <a:avLst/>
          </a:prstGeom>
          <a:noFill/>
        </p:spPr>
        <p:txBody>
          <a:bodyPr wrap="none" rtlCol="0">
            <a:spAutoFit/>
          </a:bodyPr>
          <a:lstStyle/>
          <a:p>
            <a:pPr algn="ctr"/>
            <a:r>
              <a:rPr lang="en-US" dirty="0" err="1"/>
              <a:t>Dominio</a:t>
            </a:r>
            <a:r>
              <a:rPr lang="en-US" dirty="0"/>
              <a:t> de beta-</a:t>
            </a:r>
            <a:r>
              <a:rPr lang="en-US" dirty="0" err="1"/>
              <a:t>propela</a:t>
            </a:r>
            <a:endParaRPr lang="en-US" dirty="0"/>
          </a:p>
          <a:p>
            <a:pPr algn="ctr"/>
            <a:r>
              <a:rPr lang="en-US" dirty="0"/>
              <a:t>(</a:t>
            </a:r>
            <a:r>
              <a:rPr lang="en-US" dirty="0" err="1"/>
              <a:t>cabeza</a:t>
            </a:r>
            <a:r>
              <a:rPr lang="en-US" dirty="0"/>
              <a:t>) de CD49f</a:t>
            </a:r>
          </a:p>
        </p:txBody>
      </p:sp>
      <p:pic>
        <p:nvPicPr>
          <p:cNvPr id="18" name="Picture 17">
            <a:extLst>
              <a:ext uri="{FF2B5EF4-FFF2-40B4-BE49-F238E27FC236}">
                <a16:creationId xmlns:a16="http://schemas.microsoft.com/office/drawing/2014/main" id="{9F4C283E-A4A1-B249-A226-EE5E768C6EB1}"/>
              </a:ext>
            </a:extLst>
          </p:cNvPr>
          <p:cNvPicPr>
            <a:picLocks noChangeAspect="1"/>
          </p:cNvPicPr>
          <p:nvPr/>
        </p:nvPicPr>
        <p:blipFill>
          <a:blip r:embed="rId4"/>
          <a:stretch>
            <a:fillRect/>
          </a:stretch>
        </p:blipFill>
        <p:spPr>
          <a:xfrm>
            <a:off x="5868144" y="2784118"/>
            <a:ext cx="3207773" cy="2733114"/>
          </a:xfrm>
          <a:prstGeom prst="rect">
            <a:avLst/>
          </a:prstGeom>
        </p:spPr>
      </p:pic>
    </p:spTree>
    <p:extLst>
      <p:ext uri="{BB962C8B-B14F-4D97-AF65-F5344CB8AC3E}">
        <p14:creationId xmlns:p14="http://schemas.microsoft.com/office/powerpoint/2010/main" val="80094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302840" y="116632"/>
            <a:ext cx="8229600" cy="1143000"/>
          </a:xfrm>
          <a:prstGeom prst="rect">
            <a:avLst/>
          </a:prstGeom>
        </p:spPr>
        <p:txBody>
          <a:bodyPr>
            <a:noAutofit/>
          </a:bodyPr>
          <a:lstStyle/>
          <a:p>
            <a:pPr lvl="0" algn="ctr">
              <a:spcBef>
                <a:spcPct val="0"/>
              </a:spcBef>
              <a:defRPr/>
            </a:pPr>
            <a:r>
              <a:rPr lang="es-MX" sz="3200" b="1" dirty="0">
                <a:solidFill>
                  <a:srgbClr val="0107FF"/>
                </a:solidFill>
              </a:rPr>
              <a:t>Selección de potenciales antagonistas de CD49f mediante AM consenso</a:t>
            </a:r>
          </a:p>
        </p:txBody>
      </p:sp>
      <p:sp>
        <p:nvSpPr>
          <p:cNvPr id="4" name="TextBox 14"/>
          <p:cNvSpPr txBox="1">
            <a:spLocks noChangeArrowheads="1"/>
          </p:cNvSpPr>
          <p:nvPr/>
        </p:nvSpPr>
        <p:spPr bwMode="auto">
          <a:xfrm>
            <a:off x="4932040" y="6381328"/>
            <a:ext cx="4032448" cy="307777"/>
          </a:xfrm>
          <a:prstGeom prst="rect">
            <a:avLst/>
          </a:prstGeom>
          <a:noFill/>
          <a:ln w="9525">
            <a:noFill/>
            <a:miter lim="800000"/>
            <a:headEnd/>
            <a:tailEnd/>
          </a:ln>
        </p:spPr>
        <p:txBody>
          <a:bodyPr wrap="square">
            <a:spAutoFit/>
          </a:bodyPr>
          <a:lstStyle/>
          <a:p>
            <a:pPr algn="r"/>
            <a:r>
              <a:rPr lang="en-US" sz="1400"/>
              <a:t>Charmina Aguirre, Aldo Segura</a:t>
            </a:r>
          </a:p>
        </p:txBody>
      </p:sp>
      <p:pic>
        <p:nvPicPr>
          <p:cNvPr id="5" name="Imagen 7">
            <a:extLst>
              <a:ext uri="{FF2B5EF4-FFF2-40B4-BE49-F238E27FC236}">
                <a16:creationId xmlns:a16="http://schemas.microsoft.com/office/drawing/2014/main" id="{30A9395D-854B-444E-AC9D-A459B23C990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40718"/>
            <a:ext cx="7344603" cy="5312618"/>
          </a:xfrm>
          <a:prstGeom prst="rect">
            <a:avLst/>
          </a:prstGeom>
          <a:noFill/>
          <a:ln>
            <a:noFill/>
          </a:ln>
        </p:spPr>
      </p:pic>
    </p:spTree>
    <p:extLst>
      <p:ext uri="{BB962C8B-B14F-4D97-AF65-F5344CB8AC3E}">
        <p14:creationId xmlns:p14="http://schemas.microsoft.com/office/powerpoint/2010/main" val="2574626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14"/>
          <p:cNvSpPr txBox="1">
            <a:spLocks noChangeArrowheads="1"/>
          </p:cNvSpPr>
          <p:nvPr/>
        </p:nvSpPr>
        <p:spPr bwMode="auto">
          <a:xfrm>
            <a:off x="6313737" y="6535852"/>
            <a:ext cx="2808312" cy="307777"/>
          </a:xfrm>
          <a:prstGeom prst="rect">
            <a:avLst/>
          </a:prstGeom>
          <a:noFill/>
          <a:ln w="9525">
            <a:noFill/>
            <a:miter lim="800000"/>
            <a:headEnd/>
            <a:tailEnd/>
          </a:ln>
        </p:spPr>
        <p:txBody>
          <a:bodyPr wrap="square">
            <a:spAutoFit/>
          </a:bodyPr>
          <a:lstStyle/>
          <a:p>
            <a:pPr algn="r"/>
            <a:r>
              <a:rPr lang="en-US" sz="1400" dirty="0"/>
              <a:t> Ines Velázquez, Angel Ruiz </a:t>
            </a:r>
          </a:p>
        </p:txBody>
      </p:sp>
      <p:sp>
        <p:nvSpPr>
          <p:cNvPr id="71" name="Título 1">
            <a:extLst>
              <a:ext uri="{FF2B5EF4-FFF2-40B4-BE49-F238E27FC236}">
                <a16:creationId xmlns:a16="http://schemas.microsoft.com/office/drawing/2014/main" id="{94DF1599-2923-484D-AD98-43946493E9D7}"/>
              </a:ext>
            </a:extLst>
          </p:cNvPr>
          <p:cNvSpPr>
            <a:spLocks noGrp="1"/>
          </p:cNvSpPr>
          <p:nvPr>
            <p:ph type="title"/>
          </p:nvPr>
        </p:nvSpPr>
        <p:spPr>
          <a:xfrm>
            <a:off x="360363" y="404664"/>
            <a:ext cx="8460109" cy="480540"/>
          </a:xfrm>
        </p:spPr>
        <p:txBody>
          <a:bodyPr>
            <a:normAutofit fontScale="90000"/>
          </a:bodyPr>
          <a:lstStyle/>
          <a:p>
            <a:pPr algn="l"/>
            <a:r>
              <a:rPr lang="es-ES" sz="3200" b="1" dirty="0">
                <a:solidFill>
                  <a:srgbClr val="0000FF"/>
                </a:solidFill>
              </a:rPr>
              <a:t>Validación biológica:</a:t>
            </a:r>
          </a:p>
        </p:txBody>
      </p:sp>
      <p:pic>
        <p:nvPicPr>
          <p:cNvPr id="6" name="Imagen 2">
            <a:extLst>
              <a:ext uri="{FF2B5EF4-FFF2-40B4-BE49-F238E27FC236}">
                <a16:creationId xmlns:a16="http://schemas.microsoft.com/office/drawing/2014/main" id="{428480C0-2E68-094E-BCB0-C33D59A0CA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40"/>
            <a:ext cx="8796155" cy="4212000"/>
          </a:xfrm>
          <a:prstGeom prst="rect">
            <a:avLst/>
          </a:prstGeom>
          <a:noFill/>
          <a:ln>
            <a:noFill/>
          </a:ln>
        </p:spPr>
      </p:pic>
      <p:sp>
        <p:nvSpPr>
          <p:cNvPr id="7" name="CuadroTexto 58">
            <a:extLst>
              <a:ext uri="{FF2B5EF4-FFF2-40B4-BE49-F238E27FC236}">
                <a16:creationId xmlns:a16="http://schemas.microsoft.com/office/drawing/2014/main" id="{8613A3A0-EF7A-474F-AA0A-5896BA70D3DC}"/>
              </a:ext>
            </a:extLst>
          </p:cNvPr>
          <p:cNvSpPr txBox="1"/>
          <p:nvPr/>
        </p:nvSpPr>
        <p:spPr>
          <a:xfrm>
            <a:off x="107504" y="1758007"/>
            <a:ext cx="3258710" cy="461665"/>
          </a:xfrm>
          <a:prstGeom prst="rect">
            <a:avLst/>
          </a:prstGeom>
          <a:noFill/>
        </p:spPr>
        <p:txBody>
          <a:bodyPr wrap="square" rtlCol="0">
            <a:spAutoFit/>
          </a:bodyPr>
          <a:lstStyle/>
          <a:p>
            <a:pPr algn="ctr"/>
            <a:r>
              <a:rPr lang="es-ES" sz="2400" b="1" dirty="0">
                <a:solidFill>
                  <a:srgbClr val="FF0000"/>
                </a:solidFill>
              </a:rPr>
              <a:t>MDA-MB-231</a:t>
            </a:r>
          </a:p>
        </p:txBody>
      </p:sp>
      <p:sp>
        <p:nvSpPr>
          <p:cNvPr id="2" name="TextBox 1">
            <a:extLst>
              <a:ext uri="{FF2B5EF4-FFF2-40B4-BE49-F238E27FC236}">
                <a16:creationId xmlns:a16="http://schemas.microsoft.com/office/drawing/2014/main" id="{A873044D-A0BB-4D4B-9A02-15A38FC149A2}"/>
              </a:ext>
            </a:extLst>
          </p:cNvPr>
          <p:cNvSpPr txBox="1"/>
          <p:nvPr/>
        </p:nvSpPr>
        <p:spPr>
          <a:xfrm>
            <a:off x="3330965" y="829163"/>
            <a:ext cx="5565563" cy="984885"/>
          </a:xfrm>
          <a:prstGeom prst="rect">
            <a:avLst/>
          </a:prstGeom>
          <a:noFill/>
        </p:spPr>
        <p:txBody>
          <a:bodyPr wrap="none" rtlCol="0">
            <a:spAutoFit/>
          </a:bodyPr>
          <a:lstStyle/>
          <a:p>
            <a:r>
              <a:rPr lang="es-ES" sz="2900" b="1" dirty="0">
                <a:solidFill>
                  <a:srgbClr val="0000FF"/>
                </a:solidFill>
              </a:rPr>
              <a:t>Los 5 fármacos candidatos reducen</a:t>
            </a:r>
          </a:p>
          <a:p>
            <a:r>
              <a:rPr lang="es-ES" sz="2900" b="1" dirty="0">
                <a:solidFill>
                  <a:srgbClr val="0000FF"/>
                </a:solidFill>
              </a:rPr>
              <a:t>la adhesión celular a </a:t>
            </a:r>
            <a:r>
              <a:rPr lang="es-ES" sz="2900" b="1" dirty="0" err="1">
                <a:solidFill>
                  <a:srgbClr val="0000FF"/>
                </a:solidFill>
              </a:rPr>
              <a:t>laminina</a:t>
            </a:r>
            <a:endParaRPr lang="en-US" sz="2900" dirty="0"/>
          </a:p>
        </p:txBody>
      </p:sp>
    </p:spTree>
    <p:extLst>
      <p:ext uri="{BB962C8B-B14F-4D97-AF65-F5344CB8AC3E}">
        <p14:creationId xmlns:p14="http://schemas.microsoft.com/office/powerpoint/2010/main" val="2021987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10797</TotalTime>
  <Words>1599</Words>
  <Application>Microsoft Macintosh PowerPoint</Application>
  <PresentationFormat>On-screen Show (4:3)</PresentationFormat>
  <Paragraphs>169</Paragraphs>
  <Slides>16</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Symbol</vt:lpstr>
      <vt:lpstr>Times New Roman</vt:lpstr>
      <vt:lpstr>Zapf Dingbats</vt:lpstr>
      <vt:lpstr>Office Theme</vt:lpstr>
      <vt:lpstr>PowerPoint Presentation</vt:lpstr>
      <vt:lpstr>¿Por qué cáncer de mama?</vt:lpstr>
      <vt:lpstr>PowerPoint Presentation</vt:lpstr>
      <vt:lpstr>PowerPoint Presentation</vt:lpstr>
      <vt:lpstr>PowerPoint Presentation</vt:lpstr>
      <vt:lpstr>PowerPoint Presentation</vt:lpstr>
      <vt:lpstr>PowerPoint Presentation</vt:lpstr>
      <vt:lpstr>PowerPoint Presentation</vt:lpstr>
      <vt:lpstr>Validación biológica:</vt:lpstr>
      <vt:lpstr>Selección de candidato líder</vt:lpstr>
      <vt:lpstr>PowerPoint Presentation</vt:lpstr>
      <vt:lpstr>PowerPoint Presentation</vt:lpstr>
      <vt:lpstr>PowerPoint Presentation</vt:lpstr>
      <vt:lpstr>Conclusiones</vt:lpstr>
      <vt:lpstr>Agradecimientos</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Nidia Rodríguez</dc:creator>
  <cp:lastModifiedBy>Marco Velasco</cp:lastModifiedBy>
  <cp:revision>1075</cp:revision>
  <dcterms:created xsi:type="dcterms:W3CDTF">2012-02-22T22:50:12Z</dcterms:created>
  <dcterms:modified xsi:type="dcterms:W3CDTF">2018-06-06T22:47:26Z</dcterms:modified>
</cp:coreProperties>
</file>