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482" r:id="rId3"/>
    <p:sldId id="483" r:id="rId4"/>
    <p:sldId id="452" r:id="rId5"/>
    <p:sldId id="478" r:id="rId6"/>
    <p:sldId id="481" r:id="rId7"/>
    <p:sldId id="433" r:id="rId8"/>
    <p:sldId id="434" r:id="rId9"/>
    <p:sldId id="428" r:id="rId10"/>
    <p:sldId id="470" r:id="rId11"/>
    <p:sldId id="455" r:id="rId12"/>
    <p:sldId id="457" r:id="rId13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187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22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F84F5C07-96BB-464B-A19A-C3BCE277F984}" type="datetimeFigureOut">
              <a:rPr lang="es-MX"/>
              <a:pPr>
                <a:defRPr/>
              </a:pPr>
              <a:t>14/03/2018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47D475A6-F40F-4D51-9018-77A6F4981E8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32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B5E2A0D-15F8-4334-B988-2E8631B50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80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9B6D7-4A66-4F0E-A12A-D4A181DA6E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50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222222"/>
                </a:solidFill>
                <a:latin typeface="Lora"/>
              </a:rPr>
              <a:t>chemokine receptors CXCR4 and CCR7 are highly expressed in human breast cancer cells, malignant breast </a:t>
            </a:r>
            <a:r>
              <a:rPr lang="en-US" b="0" dirty="0" err="1" smtClean="0">
                <a:solidFill>
                  <a:srgbClr val="222222"/>
                </a:solidFill>
                <a:latin typeface="Lora"/>
              </a:rPr>
              <a:t>tumours</a:t>
            </a:r>
            <a:r>
              <a:rPr lang="en-US" b="0" dirty="0" smtClean="0">
                <a:solidFill>
                  <a:srgbClr val="222222"/>
                </a:solidFill>
                <a:latin typeface="Lora"/>
              </a:rPr>
              <a:t> and metastases. Muller et al.,</a:t>
            </a:r>
            <a:r>
              <a:rPr lang="en-US" b="0" baseline="0" dirty="0" smtClean="0">
                <a:solidFill>
                  <a:srgbClr val="222222"/>
                </a:solidFill>
                <a:latin typeface="Lora"/>
              </a:rPr>
              <a:t> Nature 410: 2001, p.p. 50-56.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2A0D-15F8-4334-B988-2E8631B5086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87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1AB3D5-293D-4BC7-AD63-C3B7FF1C1FF7}" type="slidenum">
              <a:rPr lang="en-US" altLang="es-MX"/>
              <a:pPr>
                <a:spcBef>
                  <a:spcPct val="0"/>
                </a:spcBef>
              </a:pPr>
              <a:t>6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13041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altLang="es-MX" dirty="0" smtClean="0">
                <a:latin typeface="Arial" panose="020B0604020202020204" pitchFamily="34" charset="0"/>
              </a:rPr>
              <a:t>Compite con </a:t>
            </a:r>
            <a:r>
              <a:rPr lang="es-MX" altLang="es-MX" dirty="0" err="1" smtClean="0">
                <a:latin typeface="Arial" panose="020B0604020202020204" pitchFamily="34" charset="0"/>
              </a:rPr>
              <a:t>dGTP</a:t>
            </a:r>
            <a:r>
              <a:rPr lang="es-MX" altLang="es-MX" dirty="0" smtClean="0">
                <a:latin typeface="Arial" panose="020B0604020202020204" pitchFamily="34" charset="0"/>
              </a:rPr>
              <a:t> por DNA polimerasas, sistemas suicida mas frecuentes</a:t>
            </a:r>
          </a:p>
          <a:p>
            <a:pPr eaLnBrk="1" hangingPunct="1"/>
            <a:r>
              <a:rPr lang="es-MX" altLang="es-MX" dirty="0" smtClean="0">
                <a:latin typeface="Arial" panose="020B0604020202020204" pitchFamily="34" charset="0"/>
              </a:rPr>
              <a:t>En la terapia contra el </a:t>
            </a:r>
            <a:r>
              <a:rPr lang="es-MX" altLang="es-MX" dirty="0" err="1" smtClean="0">
                <a:latin typeface="Arial" panose="020B0604020202020204" pitchFamily="34" charset="0"/>
              </a:rPr>
              <a:t>cancer</a:t>
            </a:r>
            <a:r>
              <a:rPr lang="es-MX" altLang="es-MX" dirty="0" smtClean="0">
                <a:latin typeface="Arial" panose="020B0604020202020204" pitchFamily="34" charset="0"/>
              </a:rPr>
              <a:t> se utiliza el abordaje con genes suicidas, el utilizado con mayor frecuencia…..</a:t>
            </a:r>
            <a:endParaRPr lang="es-ES" altLang="es-MX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5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9744E-5EDA-4599-807C-FFB0E2B04CC9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1192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54C0-7EE6-4C9E-A4FC-48F52CFA4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4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54B5D-AD8F-481C-ACA7-BDA7C1069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31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4C6F-C7F5-4149-900A-D5D22A69C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9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315C-1FE4-48F6-8838-91FC3853D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C25C-EF85-4C57-88E5-85AAF0C5FAB6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99098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6844-C442-449D-97C6-6ADB373CB0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A170-3A36-4BD3-AE76-7D8B0F2D347F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72165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195E-85B6-4CA0-862C-2217B36EAB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27F-A7E7-4566-90C2-BC7BF960606D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477232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A4A7-C9F8-40BF-B11B-C65715C1F8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6BD2-17BA-4EE4-9E09-B7BE06DCFBC0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7228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9547-C40B-427A-8AD0-C221D87BFC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CC4C-EF0C-47A5-A3D8-FEC448721CBE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70649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06D4-6180-45C5-BD03-FBEC663041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6D77-C9A2-44A8-9649-09E1B799E84D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11930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8B1E-9012-42D7-914B-DC6C195A01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4511-97ED-4966-95BA-1944660533CD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92229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E328-D7E9-45A1-B7A2-FA284200F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B338-7105-411A-A159-0F4399B74B3E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14885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10B8-2A13-4B8F-A2B6-868243442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483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8730-64CE-4BBB-BBBB-17ED5E6F2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DFC7-459B-48C8-B346-818D3B1BE6F8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839164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D268A-E231-4B54-99A8-3ACCCB539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352F-5F3D-48F2-8255-F1D7931E77A6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1440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11C2-2958-4BB1-809A-F2063737F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59DC-87B9-4E4C-B980-EBC5AFBEF345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32400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24262-6E08-4F05-8419-32AE3CAAC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9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DCB4-ED49-4709-95D1-07760D190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08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E3FF-E6EF-4B6D-A98F-178B3053A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7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F4BB-B9D3-4A8A-ACAB-03D3AB5D0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59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84CB-4944-4162-91FA-A91408BAB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8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C550-5034-4ABA-91BC-F4756D645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59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6846-8451-4370-8A38-0318ED5D2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1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modificar el estilo de texto del patrón</a:t>
            </a:r>
          </a:p>
          <a:p>
            <a:pPr lvl="1"/>
            <a:r>
              <a:rPr lang="en-US" altLang="en-US" smtClean="0"/>
              <a:t>Segundo nivel</a:t>
            </a:r>
          </a:p>
          <a:p>
            <a:pPr lvl="2"/>
            <a:r>
              <a:rPr lang="en-US" altLang="en-US" smtClean="0"/>
              <a:t>Tercer nivel</a:t>
            </a:r>
          </a:p>
          <a:p>
            <a:pPr lvl="3"/>
            <a:r>
              <a:rPr lang="en-US" altLang="en-US" smtClean="0"/>
              <a:t>Cuarto nivel</a:t>
            </a:r>
          </a:p>
          <a:p>
            <a:pPr lvl="4"/>
            <a:r>
              <a:rPr lang="en-U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AC54CB6-9801-45C5-B789-070DD1C27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6CC65-697F-4ADD-A324-EA8C92840778}" type="datetimeFigureOut">
              <a:rPr lang="en-US" b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3/14/2018</a:t>
            </a:fld>
            <a:endParaRPr lang="en-US" b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15C1D5-9882-4D44-84F3-440F6B3478E5}" type="slidenum">
              <a:rPr lang="en-US" altLang="es-MX" b="0">
                <a:ea typeface="+mn-ea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s-MX" b="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2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3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67544" y="2469570"/>
            <a:ext cx="8574087" cy="100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 b="0" dirty="0" err="1"/>
              <a:t>Nanoterapia</a:t>
            </a:r>
            <a:r>
              <a:rPr lang="es-MX" sz="2600" b="0" dirty="0"/>
              <a:t> suicida contra el derrame pleural maligno en el cáncer de pulmón de células no pequeñas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010469" y="291630"/>
            <a:ext cx="80311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MX" altLang="es-MX" sz="2000" dirty="0"/>
              <a:t>Departamento de Fisiología, Biofísica y Neurociencias </a:t>
            </a:r>
            <a:endParaRPr lang="es-MX" altLang="es-MX" sz="2000" dirty="0" smtClean="0"/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MX" altLang="es-MX" sz="2000" dirty="0" smtClean="0"/>
              <a:t>y 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MX" altLang="es-MX" sz="2000" dirty="0" smtClean="0"/>
              <a:t>Programa </a:t>
            </a:r>
            <a:r>
              <a:rPr lang="es-MX" altLang="es-MX" sz="2000" dirty="0"/>
              <a:t>de Doctorado en Nanociencias y Nanotecnología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7857" y="4019401"/>
            <a:ext cx="303345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altLang="es-MX" sz="2000" b="0" dirty="0"/>
              <a:t>Dr. Daniel Martínez </a:t>
            </a:r>
            <a:r>
              <a:rPr lang="es-MX" altLang="es-MX" sz="2000" b="0" dirty="0" err="1" smtClean="0"/>
              <a:t>Fong</a:t>
            </a:r>
            <a:endParaRPr lang="es-MX" altLang="es-MX" sz="2000" b="0" dirty="0" smtClean="0"/>
          </a:p>
          <a:p>
            <a:pPr algn="ctr">
              <a:spcAft>
                <a:spcPts val="600"/>
              </a:spcAft>
            </a:pPr>
            <a:r>
              <a:rPr lang="es-MX" altLang="es-MX" sz="2000" b="0" dirty="0" err="1" smtClean="0"/>
              <a:t>Lab</a:t>
            </a:r>
            <a:r>
              <a:rPr lang="es-MX" altLang="es-MX" sz="2000" b="0" dirty="0" smtClean="0"/>
              <a:t>. </a:t>
            </a:r>
            <a:r>
              <a:rPr lang="es-MX" altLang="es-MX" sz="2000" b="0" dirty="0" err="1" smtClean="0"/>
              <a:t>Nanomedicina</a:t>
            </a:r>
            <a:endParaRPr lang="es-MX" altLang="es-MX" sz="2000" b="0" dirty="0"/>
          </a:p>
        </p:txBody>
      </p:sp>
      <p:pic>
        <p:nvPicPr>
          <p:cNvPr id="14" name="Picture 7" descr="logo-icono-iz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4" y="208608"/>
            <a:ext cx="1029598" cy="11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57" y="12882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CINVESTAV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3608" y="5373216"/>
            <a:ext cx="7541586" cy="893992"/>
            <a:chOff x="744718" y="5498083"/>
            <a:chExt cx="8088301" cy="958800"/>
          </a:xfrm>
        </p:grpSpPr>
        <p:pic>
          <p:nvPicPr>
            <p:cNvPr id="12" name="Picture 1" descr="Cinvesta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18" y="5498083"/>
              <a:ext cx="753626" cy="955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7" y="5572864"/>
              <a:ext cx="704119" cy="806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3" descr="http://t0.gstatic.com/images?q=tbn:ANd9GcSvXeDp1aS2fuk8ajVPi6RptITiIYJpw_B3SAhK5lAyr_6GsC_NU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587471"/>
              <a:ext cx="1740739" cy="86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656652"/>
              <a:ext cx="1304351" cy="651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711" y="5656652"/>
              <a:ext cx="1490189" cy="638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" y="116632"/>
            <a:ext cx="9350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9592" y="1484784"/>
            <a:ext cx="7272808" cy="4566106"/>
            <a:chOff x="575469" y="949825"/>
            <a:chExt cx="8282793" cy="52002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r="17531" b="51579"/>
            <a:stretch/>
          </p:blipFill>
          <p:spPr>
            <a:xfrm>
              <a:off x="990775" y="949825"/>
              <a:ext cx="7867487" cy="298323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87"/>
            <a:stretch/>
          </p:blipFill>
          <p:spPr>
            <a:xfrm>
              <a:off x="575469" y="3933056"/>
              <a:ext cx="8282243" cy="221697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85800" y="273553"/>
            <a:ext cx="8158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La </a:t>
            </a:r>
            <a:r>
              <a:rPr lang="es-MX" sz="2000" b="1" dirty="0" err="1" smtClean="0"/>
              <a:t>nanoterapia</a:t>
            </a:r>
            <a:r>
              <a:rPr lang="es-MX" sz="2000" b="1" dirty="0" smtClean="0"/>
              <a:t> suicida reduce metástasis pulmonares de NSCLC y el derrame pleural maligno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6092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7200"/>
            <a:ext cx="8928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1720" y="898523"/>
            <a:ext cx="5321735" cy="4866773"/>
            <a:chOff x="1438806" y="332656"/>
            <a:chExt cx="6363455" cy="58194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573" y="570618"/>
              <a:ext cx="1956138" cy="2684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24801" r="52520"/>
            <a:stretch/>
          </p:blipFill>
          <p:spPr>
            <a:xfrm>
              <a:off x="2027132" y="332656"/>
              <a:ext cx="1441080" cy="303935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438806" y="3641713"/>
              <a:ext cx="6363455" cy="2510376"/>
              <a:chOff x="553566" y="1543016"/>
              <a:chExt cx="8169983" cy="32230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1524" y="1555698"/>
                <a:ext cx="3922025" cy="321036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566" y="1543016"/>
                <a:ext cx="3201704" cy="3223048"/>
              </a:xfrm>
              <a:prstGeom prst="rect">
                <a:avLst/>
              </a:prstGeom>
            </p:spPr>
          </p:pic>
        </p:grpSp>
      </p:grpSp>
      <p:sp>
        <p:nvSpPr>
          <p:cNvPr id="8" name="Rectangle 7"/>
          <p:cNvSpPr/>
          <p:nvPr/>
        </p:nvSpPr>
        <p:spPr>
          <a:xfrm>
            <a:off x="827584" y="10260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0" dirty="0" smtClean="0"/>
              <a:t>Derrame </a:t>
            </a:r>
            <a:r>
              <a:rPr lang="es-MX" b="0" dirty="0"/>
              <a:t>pleural </a:t>
            </a:r>
            <a:r>
              <a:rPr lang="es-MX" b="0" dirty="0" smtClean="0"/>
              <a:t>en </a:t>
            </a:r>
            <a:r>
              <a:rPr lang="es-MX" b="0" dirty="0"/>
              <a:t>el cáncer de pulmón de células no </a:t>
            </a:r>
            <a:r>
              <a:rPr lang="es-MX" b="0" dirty="0" smtClean="0"/>
              <a:t>pequeñas (NSCLC)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357" y="5800370"/>
            <a:ext cx="8519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2222"/>
                </a:solidFill>
                <a:latin typeface="+mn-lt"/>
              </a:rPr>
              <a:t>Chemokine </a:t>
            </a:r>
            <a:r>
              <a:rPr lang="en-US" sz="1600" dirty="0">
                <a:solidFill>
                  <a:srgbClr val="222222"/>
                </a:solidFill>
                <a:latin typeface="+mn-lt"/>
              </a:rPr>
              <a:t>receptors </a:t>
            </a:r>
            <a:r>
              <a:rPr lang="en-US" sz="1600" dirty="0" smtClean="0">
                <a:solidFill>
                  <a:srgbClr val="222222"/>
                </a:solidFill>
                <a:latin typeface="+mn-lt"/>
              </a:rPr>
              <a:t>CXCR4 and </a:t>
            </a:r>
            <a:r>
              <a:rPr lang="es-MX" sz="1600" dirty="0" smtClean="0">
                <a:latin typeface="+mn-lt"/>
              </a:rPr>
              <a:t>CXCL12 </a:t>
            </a:r>
            <a:r>
              <a:rPr lang="es-MX" sz="1600" dirty="0" err="1" smtClean="0">
                <a:latin typeface="+mn-lt"/>
              </a:rPr>
              <a:t>ligand</a:t>
            </a:r>
            <a:r>
              <a:rPr lang="en-US" sz="1600" dirty="0" smtClean="0">
                <a:solidFill>
                  <a:srgbClr val="222222"/>
                </a:solidFill>
                <a:latin typeface="+mn-lt"/>
              </a:rPr>
              <a:t> involved in NSLC metastasis</a:t>
            </a:r>
          </a:p>
          <a:p>
            <a:r>
              <a:rPr lang="en-US" sz="1400" b="0" dirty="0">
                <a:solidFill>
                  <a:srgbClr val="222222"/>
                </a:solidFill>
                <a:latin typeface="+mn-lt"/>
              </a:rPr>
              <a:t>Muller et al., Nature 410: 2001, p.p. </a:t>
            </a:r>
            <a:r>
              <a:rPr lang="en-US" sz="1400" b="0" dirty="0" smtClean="0">
                <a:solidFill>
                  <a:srgbClr val="222222"/>
                </a:solidFill>
                <a:latin typeface="+mn-lt"/>
              </a:rPr>
              <a:t>50-56; Phillips et al</a:t>
            </a:r>
            <a:r>
              <a:rPr lang="en-US" sz="1400" b="0" dirty="0">
                <a:solidFill>
                  <a:srgbClr val="222222"/>
                </a:solidFill>
                <a:latin typeface="+mn-lt"/>
              </a:rPr>
              <a:t>., Am J </a:t>
            </a:r>
            <a:r>
              <a:rPr lang="en-US" sz="1400" b="0" dirty="0" err="1">
                <a:solidFill>
                  <a:srgbClr val="222222"/>
                </a:solidFill>
                <a:latin typeface="+mn-lt"/>
              </a:rPr>
              <a:t>Respir</a:t>
            </a:r>
            <a:r>
              <a:rPr lang="en-US" sz="1400" b="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1400" b="0" dirty="0" err="1">
                <a:solidFill>
                  <a:srgbClr val="222222"/>
                </a:solidFill>
                <a:latin typeface="+mn-lt"/>
              </a:rPr>
              <a:t>Crit</a:t>
            </a:r>
            <a:r>
              <a:rPr lang="en-US" sz="1400" b="0" dirty="0">
                <a:solidFill>
                  <a:srgbClr val="222222"/>
                </a:solidFill>
                <a:latin typeface="+mn-lt"/>
              </a:rPr>
              <a:t> Care Med. 2003 Jun 15;167(12):1676-86.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3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9350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8821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Metástasis pulmonares a partir del tumor primario heterotópico</a:t>
            </a:r>
            <a:endParaRPr lang="es-MX" dirty="0"/>
          </a:p>
        </p:txBody>
      </p:sp>
      <p:grpSp>
        <p:nvGrpSpPr>
          <p:cNvPr id="4" name="Group 3"/>
          <p:cNvGrpSpPr/>
          <p:nvPr/>
        </p:nvGrpSpPr>
        <p:grpSpPr>
          <a:xfrm>
            <a:off x="564034" y="1853505"/>
            <a:ext cx="8042222" cy="3209544"/>
            <a:chOff x="902600" y="1993470"/>
            <a:chExt cx="8042222" cy="32095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00" y="1993470"/>
              <a:ext cx="5754624" cy="3209544"/>
            </a:xfrm>
            <a:prstGeom prst="rect">
              <a:avLst/>
            </a:prstGeom>
          </p:spPr>
        </p:pic>
        <p:pic>
          <p:nvPicPr>
            <p:cNvPr id="6" name="30 Imagen" descr="IMG_2958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52951" y="1783778"/>
              <a:ext cx="1296144" cy="228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123728" y="42466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222222"/>
                </a:solidFill>
                <a:latin typeface="Lora"/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714" y="5597342"/>
            <a:ext cx="8519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2222"/>
                </a:solidFill>
                <a:latin typeface="+mn-lt"/>
              </a:rPr>
              <a:t>Chemokine </a:t>
            </a:r>
            <a:r>
              <a:rPr lang="en-US" sz="1600" dirty="0">
                <a:solidFill>
                  <a:srgbClr val="222222"/>
                </a:solidFill>
                <a:latin typeface="+mn-lt"/>
              </a:rPr>
              <a:t>receptors </a:t>
            </a:r>
            <a:r>
              <a:rPr lang="en-US" sz="1600" dirty="0" smtClean="0">
                <a:solidFill>
                  <a:srgbClr val="222222"/>
                </a:solidFill>
                <a:latin typeface="+mn-lt"/>
              </a:rPr>
              <a:t>CXCR4 and </a:t>
            </a:r>
            <a:r>
              <a:rPr lang="es-MX" sz="1600" dirty="0" smtClean="0">
                <a:latin typeface="+mn-lt"/>
              </a:rPr>
              <a:t>CXCL12 </a:t>
            </a:r>
            <a:r>
              <a:rPr lang="es-MX" sz="1600" dirty="0" err="1" smtClean="0">
                <a:latin typeface="+mn-lt"/>
              </a:rPr>
              <a:t>ligand</a:t>
            </a:r>
            <a:r>
              <a:rPr lang="en-US" sz="1600" dirty="0" smtClean="0">
                <a:solidFill>
                  <a:srgbClr val="222222"/>
                </a:solidFill>
                <a:latin typeface="+mn-lt"/>
              </a:rPr>
              <a:t> involved in NSLC metastasis</a:t>
            </a:r>
          </a:p>
          <a:p>
            <a:r>
              <a:rPr lang="en-US" sz="1400" b="0" dirty="0">
                <a:solidFill>
                  <a:srgbClr val="222222"/>
                </a:solidFill>
                <a:latin typeface="+mn-lt"/>
              </a:rPr>
              <a:t>Muller et al., Nature 410: 2001, p.p. </a:t>
            </a:r>
            <a:r>
              <a:rPr lang="en-US" sz="1400" b="0" dirty="0" smtClean="0">
                <a:solidFill>
                  <a:srgbClr val="222222"/>
                </a:solidFill>
                <a:latin typeface="+mn-lt"/>
              </a:rPr>
              <a:t>50-56; Phillips et al</a:t>
            </a:r>
            <a:r>
              <a:rPr lang="en-US" sz="1400" b="0" dirty="0">
                <a:solidFill>
                  <a:srgbClr val="222222"/>
                </a:solidFill>
                <a:latin typeface="+mn-lt"/>
              </a:rPr>
              <a:t>., Am J </a:t>
            </a:r>
            <a:r>
              <a:rPr lang="en-US" sz="1400" b="0" dirty="0" err="1">
                <a:solidFill>
                  <a:srgbClr val="222222"/>
                </a:solidFill>
                <a:latin typeface="+mn-lt"/>
              </a:rPr>
              <a:t>Respir</a:t>
            </a:r>
            <a:r>
              <a:rPr lang="en-US" sz="1400" b="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1400" b="0" dirty="0" err="1">
                <a:solidFill>
                  <a:srgbClr val="222222"/>
                </a:solidFill>
                <a:latin typeface="+mn-lt"/>
              </a:rPr>
              <a:t>Crit</a:t>
            </a:r>
            <a:r>
              <a:rPr lang="en-US" sz="1400" b="0" dirty="0">
                <a:solidFill>
                  <a:srgbClr val="222222"/>
                </a:solidFill>
                <a:latin typeface="+mn-lt"/>
              </a:rPr>
              <a:t> Care Med. 2003 Jun 15;167(12):1676-86. </a:t>
            </a:r>
            <a:endParaRPr lang="en-US" sz="1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6158" y="3689663"/>
            <a:ext cx="2557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Ratón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C57BL/6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93542" cy="4038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69046" y="304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Propagación intratorácica de células LLC1-GFP en </a:t>
            </a:r>
            <a:r>
              <a:rPr lang="es-MX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el modelo de NSCLC ortotópico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94719" y="5903148"/>
            <a:ext cx="5080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arial" panose="020B0604020202020204" pitchFamily="34" charset="0"/>
              </a:rPr>
              <a:t>LLC1 = Lewis Lung Carcinoma cell line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La activación de la vía </a:t>
            </a:r>
            <a:r>
              <a:rPr lang="es-MX" sz="2400" dirty="0" err="1" smtClean="0"/>
              <a:t>Wnt</a:t>
            </a:r>
            <a:r>
              <a:rPr lang="es-MX" sz="2400" dirty="0" smtClean="0"/>
              <a:t>/β-</a:t>
            </a:r>
            <a:r>
              <a:rPr lang="es-MX" sz="2400" dirty="0" err="1" smtClean="0"/>
              <a:t>catenina</a:t>
            </a:r>
            <a:r>
              <a:rPr lang="es-MX" sz="2400" dirty="0" smtClean="0"/>
              <a:t> induce la expresión de </a:t>
            </a:r>
            <a:r>
              <a:rPr lang="es-MX" sz="2400" dirty="0" err="1" smtClean="0"/>
              <a:t>novo</a:t>
            </a:r>
            <a:r>
              <a:rPr lang="es-MX" sz="2400" dirty="0" smtClean="0"/>
              <a:t> del NTSR1 </a:t>
            </a:r>
            <a:r>
              <a:rPr lang="es-MX" dirty="0" smtClean="0"/>
              <a:t>en el cáncer</a:t>
            </a:r>
            <a:endParaRPr lang="es-MX" sz="2400" dirty="0"/>
          </a:p>
        </p:txBody>
      </p:sp>
      <p:sp>
        <p:nvSpPr>
          <p:cNvPr id="3" name="Rectangle 2"/>
          <p:cNvSpPr/>
          <p:nvPr/>
        </p:nvSpPr>
        <p:spPr>
          <a:xfrm>
            <a:off x="2051720" y="5733256"/>
            <a:ext cx="6428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 smtClean="0"/>
              <a:t>Wu</a:t>
            </a:r>
            <a:r>
              <a:rPr lang="es-MX" sz="1200" dirty="0" smtClean="0"/>
              <a:t> Z., </a:t>
            </a:r>
            <a:r>
              <a:rPr lang="es-MX" sz="1200" dirty="0" err="1" smtClean="0"/>
              <a:t>Martinez-Fong</a:t>
            </a:r>
            <a:r>
              <a:rPr lang="es-MX" sz="1200" dirty="0" smtClean="0"/>
              <a:t> D., </a:t>
            </a:r>
            <a:r>
              <a:rPr lang="es-MX" sz="1200" dirty="0" err="1" smtClean="0"/>
              <a:t>Trédaniel</a:t>
            </a:r>
            <a:r>
              <a:rPr lang="es-MX" sz="1200" dirty="0" smtClean="0"/>
              <a:t> J. and </a:t>
            </a:r>
            <a:r>
              <a:rPr lang="es-MX" sz="1200" dirty="0" err="1" smtClean="0"/>
              <a:t>Forgez</a:t>
            </a:r>
            <a:r>
              <a:rPr lang="es-MX" sz="1200" dirty="0" smtClean="0"/>
              <a:t> P. </a:t>
            </a:r>
            <a:r>
              <a:rPr lang="es-MX" sz="1200" dirty="0" err="1" smtClean="0"/>
              <a:t>Frontiers</a:t>
            </a:r>
            <a:r>
              <a:rPr lang="es-MX" sz="1200" dirty="0" smtClean="0"/>
              <a:t> in </a:t>
            </a:r>
            <a:r>
              <a:rPr lang="es-MX" sz="1200" dirty="0" err="1" smtClean="0"/>
              <a:t>Endocrinology</a:t>
            </a:r>
            <a:r>
              <a:rPr lang="es-MX" sz="1200" dirty="0" smtClean="0"/>
              <a:t> 2013.</a:t>
            </a:r>
          </a:p>
          <a:p>
            <a:r>
              <a:rPr lang="es-MX" sz="1200" dirty="0" smtClean="0"/>
              <a:t>Castañeda A. et al., </a:t>
            </a:r>
            <a:r>
              <a:rPr lang="es-MX" sz="1200" dirty="0" err="1" smtClean="0"/>
              <a:t>Biochemical</a:t>
            </a:r>
            <a:r>
              <a:rPr lang="es-MX" sz="1200" dirty="0" smtClean="0"/>
              <a:t> </a:t>
            </a:r>
            <a:r>
              <a:rPr lang="es-MX" sz="1200" dirty="0" err="1" smtClean="0"/>
              <a:t>Journal</a:t>
            </a:r>
            <a:r>
              <a:rPr lang="es-MX" sz="1200" dirty="0" smtClean="0"/>
              <a:t>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7624" y="1503015"/>
            <a:ext cx="7293024" cy="3824128"/>
            <a:chOff x="1187624" y="1503015"/>
            <a:chExt cx="7293024" cy="3824128"/>
          </a:xfrm>
        </p:grpSpPr>
        <p:grpSp>
          <p:nvGrpSpPr>
            <p:cNvPr id="5" name="Group 4"/>
            <p:cNvGrpSpPr/>
            <p:nvPr/>
          </p:nvGrpSpPr>
          <p:grpSpPr>
            <a:xfrm>
              <a:off x="1187624" y="1503015"/>
              <a:ext cx="7293024" cy="3824128"/>
              <a:chOff x="1588840" y="1407046"/>
              <a:chExt cx="7293024" cy="382412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38953"/>
              <a:stretch/>
            </p:blipFill>
            <p:spPr>
              <a:xfrm>
                <a:off x="4932040" y="2060848"/>
                <a:ext cx="3949824" cy="3170326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892288" y="1407046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u="sng" dirty="0" smtClean="0">
                    <a:solidFill>
                      <a:srgbClr val="00B050"/>
                    </a:solidFill>
                  </a:rPr>
                  <a:t>Célula sana</a:t>
                </a:r>
                <a:endParaRPr lang="es-MX" u="sng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932040" y="1440607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u="sng" dirty="0" smtClean="0">
                    <a:solidFill>
                      <a:srgbClr val="FF0000"/>
                    </a:solidFill>
                  </a:rPr>
                  <a:t>Célula cancerosa</a:t>
                </a:r>
                <a:endParaRPr lang="es-MX" u="sng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r="60570"/>
              <a:stretch/>
            </p:blipFill>
            <p:spPr>
              <a:xfrm>
                <a:off x="1588840" y="2060848"/>
                <a:ext cx="2551112" cy="3170326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3203848" y="2420888"/>
              <a:ext cx="360040" cy="43204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505736" y="2420888"/>
              <a:ext cx="360040" cy="43204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743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4789025" y="5112692"/>
            <a:ext cx="43204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Espadas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-Alvarez et al., 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Nanomedicine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2017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Hernandez et al.,           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Nanomedicine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2014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Castillo-Rodriguez et al.,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Plos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One, 2014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Arango-Quiroga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et al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Biochim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Biophys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Acta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Martinez-Fong  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et al.,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Nanomedicine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2012 </a:t>
            </a:r>
            <a:endParaRPr lang="en-US" altLang="es-MX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334524"/>
            <a:ext cx="7487890" cy="3388231"/>
            <a:chOff x="170929" y="1052929"/>
            <a:chExt cx="8293308" cy="3752680"/>
          </a:xfrm>
        </p:grpSpPr>
        <p:pic>
          <p:nvPicPr>
            <p:cNvPr id="2355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" t="5885" r="5354" b="3638"/>
            <a:stretch>
              <a:fillRect/>
            </a:stretch>
          </p:blipFill>
          <p:spPr bwMode="auto">
            <a:xfrm>
              <a:off x="4691235" y="1618119"/>
              <a:ext cx="3773002" cy="2865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3556" name="Group 1"/>
            <p:cNvGrpSpPr>
              <a:grpSpLocks/>
            </p:cNvGrpSpPr>
            <p:nvPr/>
          </p:nvGrpSpPr>
          <p:grpSpPr bwMode="auto">
            <a:xfrm>
              <a:off x="170929" y="1052929"/>
              <a:ext cx="4387544" cy="3752680"/>
              <a:chOff x="-4295073" y="1602840"/>
              <a:chExt cx="4918075" cy="4206163"/>
            </a:xfrm>
          </p:grpSpPr>
          <p:pic>
            <p:nvPicPr>
              <p:cNvPr id="2355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95073" y="2130766"/>
                <a:ext cx="4918075" cy="367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9" name="TextBox 2"/>
              <p:cNvSpPr txBox="1">
                <a:spLocks noChangeArrowheads="1"/>
              </p:cNvSpPr>
              <p:nvPr/>
            </p:nvSpPr>
            <p:spPr bwMode="auto">
              <a:xfrm>
                <a:off x="-3838909" y="1602840"/>
                <a:ext cx="4232729" cy="45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Scanning electron microscopy</a:t>
                </a:r>
              </a:p>
            </p:txBody>
          </p:sp>
        </p:grpSp>
      </p:grpSp>
      <p:pic>
        <p:nvPicPr>
          <p:cNvPr id="2355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98194" y="400355"/>
            <a:ext cx="854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n-US" sz="2400" dirty="0" smtClean="0">
                <a:latin typeface="Arial" panose="020B0604020202020204" pitchFamily="34" charset="0"/>
              </a:rPr>
              <a:t>NTS-</a:t>
            </a:r>
            <a:r>
              <a:rPr lang="es-MX" altLang="en-US" sz="2400" dirty="0" err="1" smtClean="0">
                <a:latin typeface="Arial" panose="020B0604020202020204" pitchFamily="34" charset="0"/>
              </a:rPr>
              <a:t>polyplex</a:t>
            </a:r>
            <a:r>
              <a:rPr lang="es-MX" altLang="en-US" sz="2400" dirty="0" smtClean="0">
                <a:latin typeface="Arial" panose="020B0604020202020204" pitchFamily="34" charset="0"/>
              </a:rPr>
              <a:t>: </a:t>
            </a:r>
            <a:r>
              <a:rPr lang="es-MX" altLang="en-US" sz="2400" dirty="0" err="1" smtClean="0">
                <a:latin typeface="Arial" panose="020B0604020202020204" pitchFamily="34" charset="0"/>
              </a:rPr>
              <a:t>Nanopartículas</a:t>
            </a:r>
            <a:r>
              <a:rPr lang="es-MX" altLang="en-US" sz="2400" dirty="0" smtClean="0">
                <a:latin typeface="Arial" panose="020B0604020202020204" pitchFamily="34" charset="0"/>
              </a:rPr>
              <a:t> de material biodegradable</a:t>
            </a:r>
            <a:endParaRPr lang="es-MX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1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07504" y="292057"/>
            <a:ext cx="8856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2400" dirty="0" smtClean="0">
                <a:latin typeface="Arial" panose="020B0604020202020204" pitchFamily="34" charset="0"/>
              </a:rPr>
              <a:t>Envío dirigido de genes vía </a:t>
            </a:r>
            <a:r>
              <a:rPr lang="es-MX" altLang="es-MX" sz="2400" b="1" dirty="0" smtClean="0">
                <a:latin typeface="Arial" panose="020B0604020202020204" pitchFamily="34" charset="0"/>
              </a:rPr>
              <a:t>la internalización del Receptor a Neurotensina Tipo 1 (NTSR1)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480435" y="4793704"/>
            <a:ext cx="45464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>
                <a:solidFill>
                  <a:srgbClr val="000000"/>
                </a:solidFill>
                <a:latin typeface="+mj-lt"/>
              </a:rPr>
              <a:t>Castillo-</a:t>
            </a:r>
            <a:r>
              <a:rPr lang="es-MX" altLang="es-MX" sz="1200" dirty="0" err="1">
                <a:solidFill>
                  <a:srgbClr val="000000"/>
                </a:solidFill>
                <a:latin typeface="+mj-lt"/>
              </a:rPr>
              <a:t>Rodriguez</a:t>
            </a:r>
            <a:r>
              <a:rPr lang="es-MX" altLang="es-MX" sz="1200" dirty="0">
                <a:solidFill>
                  <a:srgbClr val="000000"/>
                </a:solidFill>
                <a:latin typeface="+mj-lt"/>
              </a:rPr>
              <a:t> et al., </a:t>
            </a:r>
            <a:r>
              <a:rPr lang="es-MX" altLang="es-MX" sz="1200" dirty="0" err="1">
                <a:solidFill>
                  <a:srgbClr val="000000"/>
                </a:solidFill>
                <a:latin typeface="+mj-lt"/>
              </a:rPr>
              <a:t>Plos</a:t>
            </a:r>
            <a:r>
              <a:rPr lang="es-MX" altLang="es-MX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MX" altLang="es-MX" sz="1200" dirty="0" err="1">
                <a:solidFill>
                  <a:srgbClr val="000000"/>
                </a:solidFill>
                <a:latin typeface="+mj-lt"/>
              </a:rPr>
              <a:t>One</a:t>
            </a:r>
            <a:r>
              <a:rPr lang="es-MX" altLang="es-MX" sz="1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s-MX" altLang="es-MX" sz="1200" dirty="0" smtClean="0">
                <a:solidFill>
                  <a:srgbClr val="000000"/>
                </a:solidFill>
                <a:latin typeface="+mj-lt"/>
              </a:rPr>
              <a:t>2014</a:t>
            </a:r>
            <a:endParaRPr lang="en-US" altLang="es-MX" sz="12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Martinez-Fong  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et al., </a:t>
            </a:r>
            <a:r>
              <a:rPr lang="en-US" altLang="es-MX" sz="1200" dirty="0" err="1" smtClean="0">
                <a:solidFill>
                  <a:srgbClr val="000000"/>
                </a:solidFill>
                <a:latin typeface="+mj-lt"/>
              </a:rPr>
              <a:t>Nanomedicine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err="1">
                <a:solidFill>
                  <a:srgbClr val="000000"/>
                </a:solidFill>
                <a:latin typeface="+mj-lt"/>
              </a:rPr>
              <a:t>Arango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-Rodriguez et al., </a:t>
            </a:r>
            <a:r>
              <a:rPr lang="en-US" altLang="es-MX" sz="1200" dirty="0" err="1" smtClean="0">
                <a:solidFill>
                  <a:srgbClr val="000000"/>
                </a:solidFill>
                <a:latin typeface="+mj-lt"/>
              </a:rPr>
              <a:t>Biochim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s-MX" sz="1200" dirty="0" err="1">
                <a:solidFill>
                  <a:srgbClr val="000000"/>
                </a:solidFill>
                <a:latin typeface="+mj-lt"/>
              </a:rPr>
              <a:t>Biophys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s-MX" sz="1200" dirty="0" err="1" smtClean="0">
                <a:solidFill>
                  <a:srgbClr val="000000"/>
                </a:solidFill>
                <a:latin typeface="+mj-lt"/>
              </a:rPr>
              <a:t>Acta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Navarro-</a:t>
            </a:r>
            <a:r>
              <a:rPr lang="en-US" altLang="es-MX" sz="1200" dirty="0" err="1">
                <a:solidFill>
                  <a:srgbClr val="000000"/>
                </a:solidFill>
                <a:latin typeface="+mj-lt"/>
              </a:rPr>
              <a:t>Quiroga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 et al., </a:t>
            </a:r>
            <a:r>
              <a:rPr lang="en-US" altLang="es-MX" sz="1200" dirty="0" err="1" smtClean="0">
                <a:solidFill>
                  <a:srgbClr val="000000"/>
                </a:solidFill>
                <a:latin typeface="+mj-lt"/>
              </a:rPr>
              <a:t>Mol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Brain Res 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2002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Alvarez-Maya et al</a:t>
            </a:r>
            <a:r>
              <a:rPr lang="en-US" altLang="es-MX" sz="1200" dirty="0" smtClean="0">
                <a:latin typeface="+mj-lt"/>
              </a:rPr>
              <a:t>., </a:t>
            </a:r>
            <a:r>
              <a:rPr lang="es-MX" sz="1200" dirty="0" smtClean="0">
                <a:latin typeface="+mj-lt"/>
              </a:rPr>
              <a:t>Mol </a:t>
            </a:r>
            <a:r>
              <a:rPr lang="es-MX" sz="1200" dirty="0" err="1">
                <a:latin typeface="+mj-lt"/>
              </a:rPr>
              <a:t>Med</a:t>
            </a:r>
            <a:r>
              <a:rPr lang="es-MX" sz="1200" dirty="0" smtClean="0">
                <a:latin typeface="+mj-lt"/>
              </a:rPr>
              <a:t>. 2001</a:t>
            </a:r>
            <a:endParaRPr lang="en-US" altLang="es-MX" sz="12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Martinez-Fong &amp;  Navarro-</a:t>
            </a:r>
            <a:r>
              <a:rPr lang="en-US" altLang="es-MX" sz="1200" dirty="0" err="1" smtClean="0">
                <a:solidFill>
                  <a:srgbClr val="000000"/>
                </a:solidFill>
                <a:latin typeface="+mj-lt"/>
              </a:rPr>
              <a:t>Quiroga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, Brain Res. </a:t>
            </a:r>
            <a:r>
              <a:rPr lang="en-US" altLang="es-MX" sz="1200" dirty="0" err="1" smtClean="0">
                <a:solidFill>
                  <a:srgbClr val="000000"/>
                </a:solidFill>
                <a:latin typeface="+mj-lt"/>
              </a:rPr>
              <a:t>Protoc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.  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Martinez-Fong 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et al., </a:t>
            </a:r>
            <a:r>
              <a:rPr lang="en-US" altLang="es-MX" sz="1200" dirty="0" err="1">
                <a:solidFill>
                  <a:srgbClr val="000000"/>
                </a:solidFill>
                <a:latin typeface="+mj-lt"/>
              </a:rPr>
              <a:t>Mol</a:t>
            </a:r>
            <a:r>
              <a:rPr lang="en-US" altLang="es-MX" sz="1200" dirty="0">
                <a:solidFill>
                  <a:srgbClr val="000000"/>
                </a:solidFill>
                <a:latin typeface="+mj-lt"/>
              </a:rPr>
              <a:t> Brain Res </a:t>
            </a:r>
            <a:r>
              <a:rPr lang="en-US" altLang="es-MX" sz="1200" dirty="0" smtClean="0">
                <a:solidFill>
                  <a:srgbClr val="000000"/>
                </a:solidFill>
                <a:latin typeface="+mj-lt"/>
              </a:rPr>
              <a:t>1999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435" y="1556792"/>
            <a:ext cx="4138086" cy="2736304"/>
            <a:chOff x="1316927" y="1447800"/>
            <a:chExt cx="5637910" cy="3728061"/>
          </a:xfrm>
        </p:grpSpPr>
        <p:pic>
          <p:nvPicPr>
            <p:cNvPr id="2662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3" t="5545" r="9660" b="6427"/>
            <a:stretch>
              <a:fillRect/>
            </a:stretch>
          </p:blipFill>
          <p:spPr bwMode="auto">
            <a:xfrm>
              <a:off x="2514600" y="1447800"/>
              <a:ext cx="4440237" cy="37280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1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927" y="1453896"/>
              <a:ext cx="117633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788024" y="1294410"/>
            <a:ext cx="3694112" cy="4988271"/>
            <a:chOff x="4764088" y="728810"/>
            <a:chExt cx="3694112" cy="4988271"/>
          </a:xfrm>
        </p:grpSpPr>
        <p:sp>
          <p:nvSpPr>
            <p:cNvPr id="8" name="1 CuadroTexto"/>
            <p:cNvSpPr txBox="1">
              <a:spLocks noChangeArrowheads="1"/>
            </p:cNvSpPr>
            <p:nvPr/>
          </p:nvSpPr>
          <p:spPr bwMode="auto">
            <a:xfrm rot="-5400000">
              <a:off x="4432300" y="2598738"/>
              <a:ext cx="909638" cy="24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MX" sz="1000" b="1" dirty="0" smtClean="0">
                  <a:solidFill>
                    <a:prstClr val="black"/>
                  </a:solidFill>
                </a:rPr>
                <a:t>NTSR1-GFP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04" r="-2594" b="-1575"/>
            <a:stretch/>
          </p:blipFill>
          <p:spPr>
            <a:xfrm>
              <a:off x="4956969" y="728810"/>
              <a:ext cx="3501231" cy="49882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44536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68" y="4208503"/>
            <a:ext cx="1325281" cy="1160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63" y="4149583"/>
            <a:ext cx="1074445" cy="1009215"/>
          </a:xfrm>
          <a:prstGeom prst="rect">
            <a:avLst/>
          </a:prstGeom>
        </p:spPr>
      </p:pic>
      <p:sp>
        <p:nvSpPr>
          <p:cNvPr id="1741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08271" y="1333256"/>
            <a:ext cx="4579844" cy="676275"/>
          </a:xfrm>
        </p:spPr>
        <p:txBody>
          <a:bodyPr/>
          <a:lstStyle/>
          <a:p>
            <a:pPr eaLnBrk="1" hangingPunct="1"/>
            <a:r>
              <a:rPr lang="es-MX" altLang="es-MX" sz="2000" b="1" dirty="0" smtClean="0"/>
              <a:t>Sistema suicida HSVtk - </a:t>
            </a:r>
            <a:r>
              <a:rPr lang="es-MX" altLang="es-MX" sz="2000" b="1" dirty="0" err="1" smtClean="0"/>
              <a:t>Ganciclovir</a:t>
            </a:r>
            <a:endParaRPr lang="es-ES" altLang="es-MX" sz="2000" b="1" dirty="0" smtClean="0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654479" y="402668"/>
            <a:ext cx="4381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000" dirty="0"/>
              <a:t>Nanopartículas </a:t>
            </a:r>
            <a:r>
              <a:rPr lang="es-MX" altLang="es-MX" sz="2000" dirty="0" smtClean="0"/>
              <a:t>génicas suicidas</a:t>
            </a:r>
            <a:endParaRPr lang="es-MX" altLang="es-MX" sz="2000" dirty="0"/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6143833" y="5258482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400" dirty="0"/>
              <a:t>Apoptosis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91680" y="923281"/>
            <a:ext cx="6531746" cy="4407011"/>
            <a:chOff x="-289720" y="83312"/>
            <a:chExt cx="10660234" cy="7192527"/>
          </a:xfrm>
        </p:grpSpPr>
        <p:pic>
          <p:nvPicPr>
            <p:cNvPr id="17411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1" r="1610" b="14771"/>
            <a:stretch>
              <a:fillRect/>
            </a:stretch>
          </p:blipFill>
          <p:spPr bwMode="auto">
            <a:xfrm>
              <a:off x="5631007" y="83312"/>
              <a:ext cx="4739507" cy="344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-289720" y="1504760"/>
              <a:ext cx="6813560" cy="5771079"/>
              <a:chOff x="-53986" y="1675128"/>
              <a:chExt cx="5916674" cy="5010563"/>
            </a:xfrm>
          </p:grpSpPr>
          <p:pic>
            <p:nvPicPr>
              <p:cNvPr id="1743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30" y="3120988"/>
                <a:ext cx="1296304" cy="1357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9" name="Oval 15"/>
              <p:cNvSpPr>
                <a:spLocks noChangeArrowheads="1"/>
              </p:cNvSpPr>
              <p:nvPr/>
            </p:nvSpPr>
            <p:spPr bwMode="auto">
              <a:xfrm>
                <a:off x="1528943" y="2683685"/>
                <a:ext cx="3436553" cy="4002006"/>
              </a:xfrm>
              <a:prstGeom prst="ellipse">
                <a:avLst/>
              </a:prstGeom>
              <a:solidFill>
                <a:srgbClr val="C0C0C0">
                  <a:alpha val="1607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es-MX" sz="2400"/>
              </a:p>
            </p:txBody>
          </p:sp>
          <p:graphicFrame>
            <p:nvGraphicFramePr>
              <p:cNvPr id="1742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7990658"/>
                  </p:ext>
                </p:extLst>
              </p:nvPr>
            </p:nvGraphicFramePr>
            <p:xfrm>
              <a:off x="3287063" y="2797420"/>
              <a:ext cx="236506" cy="889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7" name="Image" r:id="rId8" imgW="380818" imgH="1219048" progId="Photoshop.Image.9">
                      <p:embed/>
                    </p:oleObj>
                  </mc:Choice>
                  <mc:Fallback>
                    <p:oleObj name="Image" r:id="rId8" imgW="380818" imgH="1219048" progId="Photoshop.Image.9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7063" y="2797420"/>
                            <a:ext cx="236506" cy="889348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7" name="Text Box 31"/>
              <p:cNvSpPr txBox="1">
                <a:spLocks noChangeArrowheads="1"/>
              </p:cNvSpPr>
              <p:nvPr/>
            </p:nvSpPr>
            <p:spPr bwMode="auto">
              <a:xfrm>
                <a:off x="3319503" y="3851274"/>
                <a:ext cx="2138364" cy="741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MX" sz="1400" dirty="0">
                    <a:cs typeface="Arial" panose="020B0604020202020204" pitchFamily="34" charset="0"/>
                  </a:rPr>
                  <a:t>Cinasas endógenas</a:t>
                </a:r>
                <a:endParaRPr lang="es-ES" altLang="es-MX" sz="1400" dirty="0"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741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9300158"/>
                  </p:ext>
                </p:extLst>
              </p:nvPr>
            </p:nvGraphicFramePr>
            <p:xfrm>
              <a:off x="4187027" y="1675128"/>
              <a:ext cx="286357" cy="1075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8" name="Image" r:id="rId10" imgW="380818" imgH="1219048" progId="Photoshop.Image.9">
                      <p:embed/>
                    </p:oleObj>
                  </mc:Choice>
                  <mc:Fallback>
                    <p:oleObj name="Image" r:id="rId10" imgW="380818" imgH="1219048" progId="Photoshop.Image.9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7027" y="1675128"/>
                            <a:ext cx="286357" cy="1075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7421" name="Group 17"/>
              <p:cNvGrpSpPr>
                <a:grpSpLocks/>
              </p:cNvGrpSpPr>
              <p:nvPr/>
            </p:nvGrpSpPr>
            <p:grpSpPr bwMode="auto">
              <a:xfrm>
                <a:off x="2095323" y="3006943"/>
                <a:ext cx="1173240" cy="616579"/>
                <a:chOff x="4479" y="1404"/>
                <a:chExt cx="980" cy="439"/>
              </a:xfrm>
            </p:grpSpPr>
            <p:sp>
              <p:nvSpPr>
                <p:cNvPr id="17433" name="Oval 18"/>
                <p:cNvSpPr>
                  <a:spLocks noChangeArrowheads="1"/>
                </p:cNvSpPr>
                <p:nvPr/>
              </p:nvSpPr>
              <p:spPr bwMode="auto">
                <a:xfrm>
                  <a:off x="4753" y="1616"/>
                  <a:ext cx="454" cy="227"/>
                </a:xfrm>
                <a:prstGeom prst="ellipse">
                  <a:avLst/>
                </a:prstGeom>
                <a:solidFill>
                  <a:srgbClr val="008000">
                    <a:alpha val="36862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MX" altLang="es-MX" sz="2400"/>
                </a:p>
              </p:txBody>
            </p:sp>
            <p:sp>
              <p:nvSpPr>
                <p:cNvPr id="174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479" y="1404"/>
                  <a:ext cx="98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MX" altLang="es-MX" sz="1200" dirty="0">
                      <a:cs typeface="Arial" panose="020B0604020202020204" pitchFamily="34" charset="0"/>
                    </a:rPr>
                    <a:t>HSV-TK</a:t>
                  </a:r>
                  <a:endParaRPr lang="es-ES" altLang="es-MX" sz="1200" dirty="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22" name="Line 24"/>
              <p:cNvSpPr>
                <a:spLocks noChangeShapeType="1"/>
              </p:cNvSpPr>
              <p:nvPr/>
            </p:nvSpPr>
            <p:spPr bwMode="auto">
              <a:xfrm flipH="1">
                <a:off x="3505017" y="2351830"/>
                <a:ext cx="651278" cy="826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423" name="Line 25"/>
              <p:cNvSpPr>
                <a:spLocks noChangeShapeType="1"/>
              </p:cNvSpPr>
              <p:nvPr/>
            </p:nvSpPr>
            <p:spPr bwMode="auto">
              <a:xfrm flipH="1">
                <a:off x="2961288" y="3304697"/>
                <a:ext cx="325775" cy="6324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425" name="AutoShape 27"/>
              <p:cNvSpPr>
                <a:spLocks noChangeArrowheads="1"/>
              </p:cNvSpPr>
              <p:nvPr/>
            </p:nvSpPr>
            <p:spPr bwMode="auto">
              <a:xfrm rot="18314115" flipH="1">
                <a:off x="2286687" y="2734357"/>
                <a:ext cx="715297" cy="2786508"/>
              </a:xfrm>
              <a:prstGeom prst="curvedRightArrow">
                <a:avLst>
                  <a:gd name="adj1" fmla="val 45550"/>
                  <a:gd name="adj2" fmla="val 91101"/>
                  <a:gd name="adj3" fmla="val 29391"/>
                </a:avLst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es-MX" sz="2400"/>
              </a:p>
            </p:txBody>
          </p:sp>
          <p:sp>
            <p:nvSpPr>
              <p:cNvPr id="17426" name="Line 28"/>
              <p:cNvSpPr>
                <a:spLocks noChangeShapeType="1"/>
              </p:cNvSpPr>
              <p:nvPr/>
            </p:nvSpPr>
            <p:spPr bwMode="auto">
              <a:xfrm flipV="1">
                <a:off x="3858910" y="4602092"/>
                <a:ext cx="2003778" cy="96127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428" name="Text Box 32"/>
              <p:cNvSpPr txBox="1">
                <a:spLocks noChangeArrowheads="1"/>
              </p:cNvSpPr>
              <p:nvPr/>
            </p:nvSpPr>
            <p:spPr bwMode="auto">
              <a:xfrm>
                <a:off x="-53986" y="4559483"/>
                <a:ext cx="927474" cy="25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MX" sz="1400" dirty="0" err="1">
                    <a:cs typeface="Arial" panose="020B0604020202020204" pitchFamily="34" charset="0"/>
                  </a:rPr>
                  <a:t>Ganciclovir</a:t>
                </a:r>
                <a:endParaRPr lang="es-ES" altLang="es-MX" sz="1400" dirty="0"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416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841" y="3879080"/>
              <a:ext cx="3194240" cy="156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088115" y="5892572"/>
            <a:ext cx="335688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n-US" sz="1200" dirty="0" smtClean="0"/>
              <a:t>Rubio-Zapata </a:t>
            </a:r>
            <a:r>
              <a:rPr lang="es-ES" altLang="en-US" sz="1200" dirty="0"/>
              <a:t>et al. </a:t>
            </a:r>
            <a:r>
              <a:rPr lang="es-ES" altLang="en-US" sz="1200" dirty="0" err="1" smtClean="0"/>
              <a:t>Cancer</a:t>
            </a:r>
            <a:r>
              <a:rPr lang="es-ES" altLang="en-US" sz="1200" dirty="0" smtClean="0"/>
              <a:t> </a:t>
            </a:r>
            <a:r>
              <a:rPr lang="es-ES" altLang="en-US" sz="1200" dirty="0"/>
              <a:t>Gene </a:t>
            </a:r>
            <a:r>
              <a:rPr lang="es-ES" altLang="en-US" sz="1200" dirty="0" err="1"/>
              <a:t>Ther</a:t>
            </a:r>
            <a:r>
              <a:rPr lang="es-ES" altLang="en-US" sz="1200" dirty="0"/>
              <a:t>. </a:t>
            </a:r>
            <a:r>
              <a:rPr lang="es-ES" altLang="en-US" sz="1200" dirty="0" smtClean="0"/>
              <a:t>2009</a:t>
            </a:r>
          </a:p>
          <a:p>
            <a:r>
              <a:rPr lang="es-ES" altLang="en-US" sz="1200" dirty="0" smtClean="0"/>
              <a:t>Castillo-</a:t>
            </a:r>
            <a:r>
              <a:rPr lang="es-ES" altLang="en-US" sz="1200" dirty="0" err="1" smtClean="0"/>
              <a:t>Rodrgiguez</a:t>
            </a:r>
            <a:r>
              <a:rPr lang="es-ES" altLang="en-US" sz="1200" dirty="0" smtClean="0"/>
              <a:t> et </a:t>
            </a:r>
            <a:r>
              <a:rPr lang="es-ES" altLang="en-US" sz="1200" dirty="0" smtClean="0"/>
              <a:t>al., </a:t>
            </a:r>
            <a:r>
              <a:rPr lang="es-ES" altLang="en-US" sz="1200" dirty="0" err="1" smtClean="0"/>
              <a:t>Plos</a:t>
            </a:r>
            <a:r>
              <a:rPr lang="es-ES" altLang="en-US" sz="1200" dirty="0" smtClean="0"/>
              <a:t> </a:t>
            </a:r>
            <a:r>
              <a:rPr lang="es-ES" altLang="en-US" sz="1200" dirty="0" err="1" smtClean="0"/>
              <a:t>One</a:t>
            </a:r>
            <a:r>
              <a:rPr lang="es-ES" altLang="en-US" sz="1200" dirty="0" smtClean="0"/>
              <a:t>, 2014 </a:t>
            </a:r>
          </a:p>
          <a:p>
            <a:r>
              <a:rPr lang="es-ES" altLang="en-US" sz="1200" dirty="0" smtClean="0"/>
              <a:t>Orozco-Barrios </a:t>
            </a:r>
            <a:r>
              <a:rPr lang="es-ES" altLang="en-US" sz="1200" dirty="0"/>
              <a:t>et al. En </a:t>
            </a:r>
            <a:r>
              <a:rPr lang="es-ES" altLang="en-US" sz="1200" dirty="0" smtClean="0"/>
              <a:t>preparación</a:t>
            </a:r>
            <a:endParaRPr lang="es-MX" sz="1200" dirty="0"/>
          </a:p>
        </p:txBody>
      </p:sp>
      <p:sp>
        <p:nvSpPr>
          <p:cNvPr id="38" name="Rectangle 37"/>
          <p:cNvSpPr/>
          <p:nvPr/>
        </p:nvSpPr>
        <p:spPr>
          <a:xfrm>
            <a:off x="5118886" y="6372083"/>
            <a:ext cx="335688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1200" dirty="0"/>
          </a:p>
        </p:txBody>
      </p:sp>
      <p:cxnSp>
        <p:nvCxnSpPr>
          <p:cNvPr id="17415" name="Straight Arrow Connector 3"/>
          <p:cNvCxnSpPr>
            <a:cxnSpLocks noChangeShapeType="1"/>
          </p:cNvCxnSpPr>
          <p:nvPr/>
        </p:nvCxnSpPr>
        <p:spPr bwMode="auto">
          <a:xfrm>
            <a:off x="6951261" y="4158221"/>
            <a:ext cx="14025" cy="113313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891869" y="2181658"/>
            <a:ext cx="694651" cy="720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73553"/>
            <a:ext cx="8158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err="1" smtClean="0"/>
              <a:t>Nanopterapia</a:t>
            </a:r>
            <a:r>
              <a:rPr lang="es-MX" sz="2000" b="1" dirty="0" smtClean="0"/>
              <a:t> suicida en tumores heterotópicos de NSCLC</a:t>
            </a:r>
            <a:endParaRPr lang="es-MX" sz="2000" b="1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8541" y="1676400"/>
            <a:ext cx="7455736" cy="3580924"/>
            <a:chOff x="914400" y="1600200"/>
            <a:chExt cx="7455736" cy="3580924"/>
          </a:xfrm>
        </p:grpSpPr>
        <p:pic>
          <p:nvPicPr>
            <p:cNvPr id="2" name="Picture 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981200"/>
              <a:ext cx="5322136" cy="3199924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/>
            <p:nvPr/>
          </p:nvGrpSpPr>
          <p:grpSpPr>
            <a:xfrm>
              <a:off x="914400" y="1600200"/>
              <a:ext cx="3296560" cy="2865514"/>
              <a:chOff x="3047999" y="3825033"/>
              <a:chExt cx="4632256" cy="4026561"/>
            </a:xfrm>
          </p:grpSpPr>
          <p:pic>
            <p:nvPicPr>
              <p:cNvPr id="8" name="30 Imagen" descr="IMG_2958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58969" y="5643163"/>
                <a:ext cx="1597461" cy="2819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79492" y="4144059"/>
                <a:ext cx="2561199" cy="169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410480" y="3825033"/>
                <a:ext cx="3269775" cy="4324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 smtClean="0"/>
                  <a:t>NTS-poliplex</a:t>
                </a:r>
                <a:r>
                  <a:rPr lang="es-MX" sz="1400" b="1" dirty="0" smtClean="0">
                    <a:solidFill>
                      <a:srgbClr val="FF0000"/>
                    </a:solidFill>
                  </a:rPr>
                  <a:t>-HSVTK</a:t>
                </a:r>
                <a:endParaRPr lang="es-MX" sz="1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5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452</Words>
  <Application>Microsoft Office PowerPoint</Application>
  <PresentationFormat>On-screen Show (4:3)</PresentationFormat>
  <Paragraphs>57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PGothic</vt:lpstr>
      <vt:lpstr>MS PGothic</vt:lpstr>
      <vt:lpstr>arial</vt:lpstr>
      <vt:lpstr>arial</vt:lpstr>
      <vt:lpstr>Calibri</vt:lpstr>
      <vt:lpstr>Lora</vt:lpstr>
      <vt:lpstr>Times New Roman</vt:lpstr>
      <vt:lpstr>Presentación en blanco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Sistema suicida HSVtk - Ganciclovir</vt:lpstr>
      <vt:lpstr>PowerPoint Presentation</vt:lpstr>
      <vt:lpstr>PowerPoint Presentation</vt:lpstr>
      <vt:lpstr>PowerPoint Presentation</vt:lpstr>
    </vt:vector>
  </TitlesOfParts>
  <Company>Rosa  Castillo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 Castillo</dc:creator>
  <cp:lastModifiedBy>Windows User</cp:lastModifiedBy>
  <cp:revision>356</cp:revision>
  <cp:lastPrinted>2014-02-27T02:43:19Z</cp:lastPrinted>
  <dcterms:created xsi:type="dcterms:W3CDTF">2011-08-04T20:44:08Z</dcterms:created>
  <dcterms:modified xsi:type="dcterms:W3CDTF">2018-03-14T18:52:56Z</dcterms:modified>
</cp:coreProperties>
</file>