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9" r:id="rId8"/>
    <p:sldId id="259" r:id="rId9"/>
    <p:sldId id="270" r:id="rId10"/>
    <p:sldId id="260" r:id="rId11"/>
    <p:sldId id="261" r:id="rId12"/>
    <p:sldId id="268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9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54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181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188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56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57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77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852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31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31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318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20DFA7-15C5-47EF-BA78-5D3A65D00533}" type="datetimeFigureOut">
              <a:rPr lang="es-MX" smtClean="0"/>
              <a:t>14/03/2018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41D633-B655-4C5D-9C0F-67C536C20B2F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2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D405A-1218-4C99-AD03-DE0DF35E7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5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Nanoterapia</a:t>
            </a:r>
            <a:r>
              <a:rPr lang="es-MX" dirty="0"/>
              <a:t> para derrame pleural maligno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057357-C13C-43E3-AE37-21EAE5432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7047"/>
            <a:ext cx="9144000" cy="1655762"/>
          </a:xfrm>
        </p:spPr>
        <p:txBody>
          <a:bodyPr/>
          <a:lstStyle/>
          <a:p>
            <a:r>
              <a:rPr lang="es-MX" dirty="0"/>
              <a:t>Comentario: Dr. Oscar Arrieta</a:t>
            </a:r>
          </a:p>
        </p:txBody>
      </p:sp>
    </p:spTree>
    <p:extLst>
      <p:ext uri="{BB962C8B-B14F-4D97-AF65-F5344CB8AC3E}">
        <p14:creationId xmlns:p14="http://schemas.microsoft.com/office/powerpoint/2010/main" val="325512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D7E5F-DA7F-4BF8-A0A7-03ABC2A8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VENTAJAS DE LA NANOMEDICINA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6459D-5C7C-4DD5-967F-5F3F9B0E1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- Especificidad vs. Células cancerosas</a:t>
            </a:r>
          </a:p>
          <a:p>
            <a:r>
              <a:rPr lang="es-MX" dirty="0"/>
              <a:t>-  No genera alteraciones sistémicas </a:t>
            </a:r>
          </a:p>
          <a:p>
            <a:endParaRPr lang="es-MX" dirty="0"/>
          </a:p>
          <a:p>
            <a:r>
              <a:rPr lang="es-MX" dirty="0"/>
              <a:t>Tratamiento potencialmente útil en tumores de diverso origen que producen DPM: </a:t>
            </a:r>
          </a:p>
          <a:p>
            <a:r>
              <a:rPr lang="es-MX" dirty="0"/>
              <a:t>- Mama triple negativo</a:t>
            </a:r>
          </a:p>
          <a:p>
            <a:r>
              <a:rPr lang="es-MX" dirty="0"/>
              <a:t>- Linfoma</a:t>
            </a:r>
          </a:p>
          <a:p>
            <a:r>
              <a:rPr lang="es-MX" dirty="0"/>
              <a:t>- Leucemia </a:t>
            </a:r>
          </a:p>
        </p:txBody>
      </p:sp>
    </p:spTree>
    <p:extLst>
      <p:ext uri="{BB962C8B-B14F-4D97-AF65-F5344CB8AC3E}">
        <p14:creationId xmlns:p14="http://schemas.microsoft.com/office/powerpoint/2010/main" val="174105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E2ED-C7FA-442D-AD80-77351EA5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futuro de la </a:t>
            </a:r>
            <a:r>
              <a:rPr lang="es-MX" dirty="0" err="1"/>
              <a:t>nanomedicina</a:t>
            </a:r>
            <a:r>
              <a:rPr lang="es-MX" dirty="0"/>
              <a:t> en la práctica clínica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C3FDE-DEFD-44B9-9415-E49C47911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La </a:t>
            </a:r>
            <a:r>
              <a:rPr lang="en-US" dirty="0" err="1"/>
              <a:t>nanomedicina</a:t>
            </a:r>
            <a:r>
              <a:rPr lang="en-US" dirty="0"/>
              <a:t> cuenta </a:t>
            </a:r>
            <a:r>
              <a:rPr lang="en-US" dirty="0" err="1"/>
              <a:t>actualmente</a:t>
            </a:r>
            <a:r>
              <a:rPr lang="en-US" dirty="0"/>
              <a:t> con 20 </a:t>
            </a:r>
            <a:r>
              <a:rPr lang="en-US" dirty="0" err="1"/>
              <a:t>años</a:t>
            </a:r>
            <a:r>
              <a:rPr lang="en-US" dirty="0"/>
              <a:t> de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práctica</a:t>
            </a:r>
            <a:r>
              <a:rPr lang="en-US" dirty="0"/>
              <a:t> </a:t>
            </a:r>
            <a:r>
              <a:rPr lang="en-US" dirty="0" err="1"/>
              <a:t>clínica</a:t>
            </a:r>
            <a:endParaRPr lang="en-US" dirty="0"/>
          </a:p>
          <a:p>
            <a:r>
              <a:rPr lang="en-US" dirty="0"/>
              <a:t>- Los </a:t>
            </a:r>
            <a:r>
              <a:rPr lang="en-US" dirty="0" err="1"/>
              <a:t>últimos</a:t>
            </a:r>
            <a:r>
              <a:rPr lang="en-US" dirty="0"/>
              <a:t> 5 </a:t>
            </a:r>
            <a:r>
              <a:rPr lang="en-US" dirty="0" err="1"/>
              <a:t>años</a:t>
            </a:r>
            <a:r>
              <a:rPr lang="en-US" dirty="0"/>
              <a:t>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excepcionalmente</a:t>
            </a:r>
            <a:r>
              <a:rPr lang="en-US" dirty="0"/>
              <a:t> </a:t>
            </a:r>
            <a:r>
              <a:rPr lang="en-US" dirty="0" err="1"/>
              <a:t>productivos</a:t>
            </a:r>
            <a:r>
              <a:rPr lang="en-US" dirty="0"/>
              <a:t> para </a:t>
            </a:r>
            <a:r>
              <a:rPr lang="en-US" dirty="0" err="1"/>
              <a:t>éste</a:t>
            </a:r>
            <a:r>
              <a:rPr lang="en-US" dirty="0"/>
              <a:t> campo, con la </a:t>
            </a:r>
            <a:r>
              <a:rPr lang="en-US" dirty="0" err="1"/>
              <a:t>mitad</a:t>
            </a:r>
            <a:r>
              <a:rPr lang="en-US" dirty="0"/>
              <a:t> del total de </a:t>
            </a:r>
            <a:r>
              <a:rPr lang="en-US" dirty="0" err="1"/>
              <a:t>artículos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</a:t>
            </a:r>
            <a:r>
              <a:rPr lang="en-US" dirty="0" err="1"/>
              <a:t>publicados</a:t>
            </a:r>
            <a:r>
              <a:rPr lang="en-US" dirty="0"/>
              <a:t> entre el 2012-2017</a:t>
            </a:r>
          </a:p>
          <a:p>
            <a:r>
              <a:rPr lang="en-US" dirty="0"/>
              <a:t>- Los </a:t>
            </a:r>
            <a:r>
              <a:rPr lang="en-US" dirty="0" err="1"/>
              <a:t>nanomedicamentos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acumularse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tumors </a:t>
            </a:r>
            <a:r>
              <a:rPr lang="en-US" dirty="0" err="1"/>
              <a:t>sólidos</a:t>
            </a:r>
            <a:r>
              <a:rPr lang="en-US" dirty="0"/>
              <a:t> (</a:t>
            </a:r>
            <a:r>
              <a:rPr lang="en-US" dirty="0" err="1"/>
              <a:t>efecto</a:t>
            </a:r>
            <a:r>
              <a:rPr lang="en-US" dirty="0"/>
              <a:t> de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retención</a:t>
            </a:r>
            <a:r>
              <a:rPr lang="en-US" dirty="0"/>
              <a:t> y </a:t>
            </a:r>
            <a:r>
              <a:rPr lang="en-US" dirty="0" err="1"/>
              <a:t>permeabilidad</a:t>
            </a:r>
            <a:r>
              <a:rPr lang="en-US" dirty="0"/>
              <a:t> que se </a:t>
            </a:r>
            <a:r>
              <a:rPr lang="en-US" dirty="0" err="1"/>
              <a:t>observa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células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Actualmente</a:t>
            </a:r>
            <a:r>
              <a:rPr lang="en-US" dirty="0"/>
              <a:t> se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identificando</a:t>
            </a:r>
            <a:r>
              <a:rPr lang="en-US" dirty="0"/>
              <a:t> </a:t>
            </a:r>
            <a:r>
              <a:rPr lang="en-US" dirty="0" err="1"/>
              <a:t>biomarcadores</a:t>
            </a:r>
            <a:r>
              <a:rPr lang="en-US" dirty="0"/>
              <a:t> que </a:t>
            </a:r>
            <a:r>
              <a:rPr lang="en-US" dirty="0" err="1"/>
              <a:t>permitan</a:t>
            </a:r>
            <a:r>
              <a:rPr lang="en-US" dirty="0"/>
              <a:t> </a:t>
            </a:r>
            <a:r>
              <a:rPr lang="en-US" dirty="0" err="1"/>
              <a:t>seleccionar</a:t>
            </a:r>
            <a:r>
              <a:rPr lang="en-US" dirty="0"/>
              <a:t> </a:t>
            </a:r>
            <a:r>
              <a:rPr lang="en-US" dirty="0" err="1"/>
              <a:t>pacientes</a:t>
            </a:r>
            <a:r>
              <a:rPr lang="en-US" dirty="0"/>
              <a:t> </a:t>
            </a:r>
            <a:r>
              <a:rPr lang="en-US" dirty="0" err="1"/>
              <a:t>candidatos</a:t>
            </a:r>
            <a:r>
              <a:rPr lang="en-US" dirty="0"/>
              <a:t> al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nanomedicina</a:t>
            </a:r>
            <a:endParaRPr lang="en-US" dirty="0"/>
          </a:p>
          <a:p>
            <a:r>
              <a:rPr lang="en-US" dirty="0"/>
              <a:t>- Ha </a:t>
            </a:r>
            <a:r>
              <a:rPr lang="en-US" dirty="0" err="1"/>
              <a:t>aumentado</a:t>
            </a:r>
            <a:r>
              <a:rPr lang="en-US" dirty="0"/>
              <a:t> la </a:t>
            </a:r>
            <a:r>
              <a:rPr lang="en-US" dirty="0" err="1"/>
              <a:t>facilidad</a:t>
            </a:r>
            <a:r>
              <a:rPr lang="en-US" dirty="0"/>
              <a:t> para </a:t>
            </a:r>
            <a:r>
              <a:rPr lang="en-US" dirty="0" err="1"/>
              <a:t>producir</a:t>
            </a:r>
            <a:r>
              <a:rPr lang="en-US" dirty="0"/>
              <a:t> </a:t>
            </a:r>
            <a:r>
              <a:rPr lang="en-US" dirty="0" err="1"/>
              <a:t>nanopartículas</a:t>
            </a:r>
            <a:r>
              <a:rPr lang="en-US" dirty="0"/>
              <a:t> </a:t>
            </a:r>
            <a:r>
              <a:rPr lang="en-US" dirty="0" err="1"/>
              <a:t>controlables</a:t>
            </a:r>
            <a:r>
              <a:rPr lang="en-US" dirty="0"/>
              <a:t> y </a:t>
            </a:r>
            <a:r>
              <a:rPr lang="en-US" dirty="0" err="1"/>
              <a:t>reproducibles</a:t>
            </a:r>
            <a:r>
              <a:rPr lang="en-US" dirty="0"/>
              <a:t>, </a:t>
            </a:r>
            <a:r>
              <a:rPr lang="en-US" dirty="0" err="1"/>
              <a:t>facilitando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incorporación</a:t>
            </a:r>
            <a:r>
              <a:rPr lang="en-US" dirty="0"/>
              <a:t> a </a:t>
            </a:r>
            <a:r>
              <a:rPr lang="en-US" dirty="0" err="1"/>
              <a:t>medicina</a:t>
            </a:r>
            <a:r>
              <a:rPr lang="en-US" dirty="0"/>
              <a:t> </a:t>
            </a:r>
            <a:r>
              <a:rPr lang="en-US" dirty="0" err="1"/>
              <a:t>traslacional</a:t>
            </a:r>
            <a:r>
              <a:rPr lang="en-US" dirty="0"/>
              <a:t>. </a:t>
            </a:r>
          </a:p>
          <a:p>
            <a:r>
              <a:rPr lang="en-US" dirty="0"/>
              <a:t>- </a:t>
            </a:r>
            <a:r>
              <a:rPr lang="en-US" dirty="0" err="1"/>
              <a:t>Potencial</a:t>
            </a:r>
            <a:r>
              <a:rPr lang="en-US" dirty="0"/>
              <a:t> </a:t>
            </a:r>
            <a:r>
              <a:rPr lang="en-US" dirty="0" err="1"/>
              <a:t>diana</a:t>
            </a:r>
            <a:r>
              <a:rPr lang="en-US" dirty="0"/>
              <a:t> </a:t>
            </a:r>
            <a:r>
              <a:rPr lang="en-US" dirty="0" err="1"/>
              <a:t>terapéutica</a:t>
            </a:r>
            <a:r>
              <a:rPr lang="en-US" dirty="0"/>
              <a:t> a </a:t>
            </a:r>
            <a:r>
              <a:rPr lang="en-US" dirty="0" err="1"/>
              <a:t>nanoparticulas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adenocarcinoma: 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40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1CB44-DAF3-4210-BC15-1D5CCA41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Línea de tiempo: hitos de la </a:t>
            </a:r>
            <a:r>
              <a:rPr lang="es-MX" dirty="0" err="1"/>
              <a:t>nanomedicina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155A1A-880A-46E6-B0D9-D805288A8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8" t="28870" r="23163" b="19265"/>
          <a:stretch/>
        </p:blipFill>
        <p:spPr>
          <a:xfrm>
            <a:off x="1429305" y="1935332"/>
            <a:ext cx="8270603" cy="44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6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27946-68A5-4EFC-B656-7259B3A3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</a:t>
            </a:r>
            <a:r>
              <a:rPr lang="es-MX" dirty="0" err="1"/>
              <a:t>nanomedicina</a:t>
            </a:r>
            <a:r>
              <a:rPr lang="es-MX" dirty="0"/>
              <a:t> en estudios clínicos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945368-E44E-47D0-922D-6E5299374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95" t="11622" r="7857" b="20488"/>
          <a:stretch/>
        </p:blipFill>
        <p:spPr>
          <a:xfrm>
            <a:off x="2592199" y="1915445"/>
            <a:ext cx="7878460" cy="43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1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DB2EA-D255-422D-96F1-46E0A2E0A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GRACIAS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2A44F3-4B31-4C25-85C8-EE43048C3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91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22300"/>
            <a:ext cx="866140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57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"/>
            <a:ext cx="9144000" cy="646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1 Rectángulo"/>
          <p:cNvSpPr>
            <a:spLocks noChangeArrowheads="1"/>
          </p:cNvSpPr>
          <p:nvPr/>
        </p:nvSpPr>
        <p:spPr bwMode="auto">
          <a:xfrm>
            <a:off x="3429000" y="6419851"/>
            <a:ext cx="5715000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s-MX" sz="1400" b="0" i="1">
                <a:latin typeface="Helvetica" charset="0"/>
                <a:cs typeface="Arial" pitchFamily="34" charset="0"/>
              </a:rPr>
              <a:t>The Global Burden of Cancer 2013, Jama-oncol</a:t>
            </a:r>
          </a:p>
        </p:txBody>
      </p:sp>
      <p:sp>
        <p:nvSpPr>
          <p:cNvPr id="29702" name="4 Rectángulo"/>
          <p:cNvSpPr>
            <a:spLocks noChangeArrowheads="1"/>
          </p:cNvSpPr>
          <p:nvPr/>
        </p:nvSpPr>
        <p:spPr bwMode="auto">
          <a:xfrm>
            <a:off x="4011561" y="1"/>
            <a:ext cx="294968" cy="2005780"/>
          </a:xfrm>
          <a:prstGeom prst="rect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/>
          <a:lstStyle>
            <a:lvl1pPr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MX" altLang="es-MX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8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29" y="456457"/>
            <a:ext cx="8657265" cy="63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20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05F9E-F739-464A-AAB2-31DE06BA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Derrame pleural maligno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96886-2607-45FD-9E89-9EB57515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587" y="2412510"/>
            <a:ext cx="10058400" cy="3181878"/>
          </a:xfrm>
        </p:spPr>
        <p:txBody>
          <a:bodyPr>
            <a:normAutofit/>
          </a:bodyPr>
          <a:lstStyle/>
          <a:p>
            <a:r>
              <a:rPr lang="es-MX" dirty="0"/>
              <a:t>Indicador de enfermedad avanzada </a:t>
            </a:r>
          </a:p>
          <a:p>
            <a:r>
              <a:rPr lang="es-MX" dirty="0"/>
              <a:t>Asociado a morbilidades</a:t>
            </a:r>
          </a:p>
          <a:p>
            <a:r>
              <a:rPr lang="es-MX" dirty="0"/>
              <a:t>Complicación común (&gt;150,000 casos/año)</a:t>
            </a:r>
          </a:p>
          <a:p>
            <a:r>
              <a:rPr lang="es-MX" dirty="0"/>
              <a:t>Factor de mal pronóstico en enfermedad no metastásica</a:t>
            </a:r>
          </a:p>
          <a:p>
            <a:r>
              <a:rPr lang="es-MX" dirty="0"/>
              <a:t>DPM se asocia de manera independiente con una peor </a:t>
            </a:r>
          </a:p>
          <a:p>
            <a:r>
              <a:rPr lang="es-MX" dirty="0"/>
              <a:t>   sobrevida (HR: 1.36; </a:t>
            </a:r>
            <a:r>
              <a:rPr lang="en-US" dirty="0"/>
              <a:t>95% CI 1.30–1.43, </a:t>
            </a:r>
            <a:r>
              <a:rPr lang="en-US" i="1" dirty="0"/>
              <a:t>p</a:t>
            </a:r>
            <a:r>
              <a:rPr lang="en-US" dirty="0"/>
              <a:t> &lt; 0.001)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D68C3E-EE08-4FB4-A382-82526F464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366" y="2266475"/>
            <a:ext cx="4336759" cy="347394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0A4331E-687C-4C6C-889B-63CE475A391E}"/>
              </a:ext>
            </a:extLst>
          </p:cNvPr>
          <p:cNvSpPr/>
          <p:nvPr/>
        </p:nvSpPr>
        <p:spPr>
          <a:xfrm>
            <a:off x="10175846" y="2917164"/>
            <a:ext cx="1686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333333"/>
                </a:solidFill>
                <a:latin typeface="Helvetica Neue"/>
              </a:rPr>
              <a:t>HR 1.49 	   (95%CI 1.44–1.54)</a:t>
            </a:r>
          </a:p>
          <a:p>
            <a:r>
              <a:rPr lang="it-IT" sz="1200" i="1" dirty="0">
                <a:solidFill>
                  <a:srgbClr val="333333"/>
                </a:solidFill>
                <a:latin typeface="Helvetica Neue"/>
              </a:rPr>
              <a:t>p</a:t>
            </a:r>
            <a:r>
              <a:rPr lang="it-IT" sz="1200" dirty="0">
                <a:solidFill>
                  <a:srgbClr val="333333"/>
                </a:solidFill>
                <a:latin typeface="Helvetica Neue"/>
              </a:rPr>
              <a:t> &lt; 0.001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637905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2F844-42D9-40C2-8567-FB27E547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Tratamiento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E1F0D2-8116-4449-94BF-00D15D55C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advenimiento de terapia génica y molecular ha replanteado el tratamiento del CP</a:t>
            </a:r>
          </a:p>
          <a:p>
            <a:r>
              <a:rPr lang="es-MX" dirty="0"/>
              <a:t>- Terapia tradicional (CT) se asocia frecuentemente a recaídas, toxicidad y baja eficacia</a:t>
            </a:r>
          </a:p>
          <a:p>
            <a:r>
              <a:rPr lang="es-MX" dirty="0"/>
              <a:t>- Un subgrupo importante de pacientes (40%) pueden presentar mutaciones en EGFR </a:t>
            </a:r>
            <a:r>
              <a:rPr lang="es-MX" dirty="0">
                <a:sym typeface="Wingdings" panose="05000000000000000000" pitchFamily="2" charset="2"/>
              </a:rPr>
              <a:t> EGFR-</a:t>
            </a:r>
            <a:r>
              <a:rPr lang="es-MX" dirty="0" err="1">
                <a:sym typeface="Wingdings" panose="05000000000000000000" pitchFamily="2" charset="2"/>
              </a:rPr>
              <a:t>TKIs</a:t>
            </a:r>
            <a:r>
              <a:rPr lang="es-MX" dirty="0">
                <a:sym typeface="Wingdings" panose="05000000000000000000" pitchFamily="2" charset="2"/>
              </a:rPr>
              <a:t> prolongan sobrevida con menor toxicidad</a:t>
            </a:r>
          </a:p>
          <a:p>
            <a:r>
              <a:rPr lang="es-MX" dirty="0">
                <a:sym typeface="Wingdings" panose="05000000000000000000" pitchFamily="2" charset="2"/>
              </a:rPr>
              <a:t>- Otras estrategias incluyen colocación de catéter tunelizado o </a:t>
            </a:r>
            <a:r>
              <a:rPr lang="es-MX" dirty="0" err="1">
                <a:sym typeface="Wingdings" panose="05000000000000000000" pitchFamily="2" charset="2"/>
              </a:rPr>
              <a:t>pleurodesis</a:t>
            </a:r>
            <a:r>
              <a:rPr lang="es-MX" dirty="0">
                <a:sym typeface="Wingdings" panose="05000000000000000000" pitchFamily="2" charset="2"/>
              </a:rPr>
              <a:t> con talco. </a:t>
            </a:r>
          </a:p>
          <a:p>
            <a:r>
              <a:rPr lang="es-MX" dirty="0">
                <a:sym typeface="Wingdings" panose="05000000000000000000" pitchFamily="2" charset="2"/>
              </a:rPr>
              <a:t>- Hipertermia y quimioterapia cavitaria</a:t>
            </a:r>
          </a:p>
          <a:p>
            <a:r>
              <a:rPr lang="es-MX" dirty="0">
                <a:sym typeface="Wingdings" panose="05000000000000000000" pitchFamily="2" charset="2"/>
              </a:rPr>
              <a:t>- A pesar de los avances, las opciones terapéuticas son limitadas y los pacientes sin mutaciones accionables siguen siendo una población de difícil pronóstico.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386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3D6FCF2-0329-4D56-89CA-959BE1F69AC0}"/>
              </a:ext>
            </a:extLst>
          </p:cNvPr>
          <p:cNvGraphicFramePr>
            <a:graphicFrameLocks noGrp="1"/>
          </p:cNvGraphicFramePr>
          <p:nvPr/>
        </p:nvGraphicFramePr>
        <p:xfrm>
          <a:off x="1227642" y="1792804"/>
          <a:ext cx="9797042" cy="4129644"/>
        </p:xfrm>
        <a:graphic>
          <a:graphicData uri="http://schemas.openxmlformats.org/drawingml/2006/table">
            <a:tbl>
              <a:tblPr/>
              <a:tblGrid>
                <a:gridCol w="4898521">
                  <a:extLst>
                    <a:ext uri="{9D8B030D-6E8A-4147-A177-3AD203B41FA5}">
                      <a16:colId xmlns:a16="http://schemas.microsoft.com/office/drawing/2014/main" val="365293475"/>
                    </a:ext>
                  </a:extLst>
                </a:gridCol>
                <a:gridCol w="4898521">
                  <a:extLst>
                    <a:ext uri="{9D8B030D-6E8A-4147-A177-3AD203B41FA5}">
                      <a16:colId xmlns:a16="http://schemas.microsoft.com/office/drawing/2014/main" val="1672801719"/>
                    </a:ext>
                  </a:extLst>
                </a:gridCol>
              </a:tblGrid>
              <a:tr h="4022725">
                <a:tc>
                  <a:txBody>
                    <a:bodyPr/>
                    <a:lstStyle/>
                    <a:p>
                      <a:pPr algn="l"/>
                      <a:endParaRPr lang="es-MX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422" marR="7422" marT="7422" marB="74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Profesor CINVESTAV 3-C</a:t>
                      </a:r>
                      <a:b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Grados Académicos:</a:t>
                      </a:r>
                      <a:b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Médico Cirujano (1979). Facultad de Medicina Humana.  Universidad Autónoma de Zacatecas</a:t>
                      </a:r>
                      <a:b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Maestro en Ciencias (1983). Depto. de Fisiología, Biofísica y Neurociencias. CINVESTAV</a:t>
                      </a:r>
                      <a:b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Doctor en Ciencias (1988). Depto. de Fisiología, Biofísica y Neurociencias. CINVESTAV</a:t>
                      </a:r>
                      <a:b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SNI: Nivel III </a:t>
                      </a:r>
                    </a:p>
                  </a:txBody>
                  <a:tcPr marL="7422" marR="7422" marT="7422" marB="742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452009"/>
                  </a:ext>
                </a:extLst>
              </a:tr>
            </a:tbl>
          </a:graphicData>
        </a:graphic>
      </p:graphicFrame>
      <p:pic>
        <p:nvPicPr>
          <p:cNvPr id="1025" name="Picture 1" descr="http://www.fisio.cinvestav.mx/imagenes/fotos/drs/daniel-m.jpg">
            <a:extLst>
              <a:ext uri="{FF2B5EF4-FFF2-40B4-BE49-F238E27FC236}">
                <a16:creationId xmlns:a16="http://schemas.microsoft.com/office/drawing/2014/main" id="{FA52998C-6A28-49E0-9678-334AA401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79228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7E2BA22-F4AE-4922-B670-63105E004D59}"/>
              </a:ext>
            </a:extLst>
          </p:cNvPr>
          <p:cNvSpPr/>
          <p:nvPr/>
        </p:nvSpPr>
        <p:spPr>
          <a:xfrm>
            <a:off x="2810686" y="355219"/>
            <a:ext cx="7597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Dr. Daniel Martínez </a:t>
            </a:r>
            <a:r>
              <a:rPr lang="es-MX" sz="3600" b="1" dirty="0" err="1">
                <a:solidFill>
                  <a:srgbClr val="000000"/>
                </a:solidFill>
                <a:latin typeface="Verdana" panose="020B0604030504040204" pitchFamily="34" charset="0"/>
              </a:rPr>
              <a:t>Fong</a:t>
            </a:r>
            <a:r>
              <a:rPr lang="es-MX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41013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DED83-AFC9-4B0E-BBF7-D43C025F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Nanoterapia</a:t>
            </a:r>
            <a:r>
              <a:rPr lang="es-MX" dirty="0"/>
              <a:t> suicida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42A9D7-93D5-400E-8E10-5C9AE90CE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El sistema suicida con el gen para timidina cinasa del virus del herpes simple y el profármaco </a:t>
            </a:r>
            <a:r>
              <a:rPr lang="es-MX" dirty="0" err="1"/>
              <a:t>ganciclovir</a:t>
            </a:r>
            <a:r>
              <a:rPr lang="es-MX" dirty="0"/>
              <a:t> (</a:t>
            </a:r>
            <a:r>
              <a:rPr lang="es-MX" dirty="0" err="1"/>
              <a:t>HSVtk</a:t>
            </a:r>
            <a:r>
              <a:rPr lang="es-MX" dirty="0"/>
              <a:t>-GCV) se abre como una opción terapéutica. </a:t>
            </a:r>
          </a:p>
          <a:p>
            <a:r>
              <a:rPr lang="es-MX" dirty="0"/>
              <a:t>- Inducción de apoptosis</a:t>
            </a:r>
          </a:p>
          <a:p>
            <a:r>
              <a:rPr lang="es-MX" dirty="0"/>
              <a:t>- Amplio espectro </a:t>
            </a:r>
          </a:p>
          <a:p>
            <a:r>
              <a:rPr lang="es-MX" dirty="0"/>
              <a:t>- Efecto “</a:t>
            </a:r>
            <a:r>
              <a:rPr lang="es-MX" dirty="0" err="1"/>
              <a:t>bystander</a:t>
            </a:r>
            <a:r>
              <a:rPr lang="es-MX" dirty="0"/>
              <a:t>” o amplificador</a:t>
            </a:r>
          </a:p>
          <a:p>
            <a:endParaRPr lang="es-MX" dirty="0"/>
          </a:p>
          <a:p>
            <a:r>
              <a:rPr lang="es-MX" dirty="0"/>
              <a:t>El sistema </a:t>
            </a:r>
            <a:r>
              <a:rPr lang="es-MX" dirty="0" err="1"/>
              <a:t>HSVtk</a:t>
            </a:r>
            <a:r>
              <a:rPr lang="es-MX" dirty="0"/>
              <a:t>-GCV puede acoplarse a un sistema de nanopartículas de </a:t>
            </a:r>
            <a:r>
              <a:rPr lang="es-MX" dirty="0" err="1"/>
              <a:t>neurotensina</a:t>
            </a:r>
            <a:r>
              <a:rPr lang="es-MX" dirty="0"/>
              <a:t> para hacer la transferencia de genes </a:t>
            </a:r>
            <a:r>
              <a:rPr lang="es-MX" dirty="0">
                <a:sym typeface="Wingdings" panose="05000000000000000000" pitchFamily="2" charset="2"/>
              </a:rPr>
              <a:t> NANOTERAPIA SUICIDA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863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DCE3828-0A31-4294-817E-0371CFFDB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32" y="183697"/>
            <a:ext cx="8291512" cy="598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883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405</Words>
  <Application>Microsoft Office PowerPoint</Application>
  <PresentationFormat>Panorámica</PresentationFormat>
  <Paragraphs>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Helvetica</vt:lpstr>
      <vt:lpstr>Helvetica Neue</vt:lpstr>
      <vt:lpstr>Verdana</vt:lpstr>
      <vt:lpstr>Wingdings</vt:lpstr>
      <vt:lpstr>Retrospección</vt:lpstr>
      <vt:lpstr>Nanoterapia para derrame pleural maligno</vt:lpstr>
      <vt:lpstr>Presentación de PowerPoint</vt:lpstr>
      <vt:lpstr>Presentación de PowerPoint</vt:lpstr>
      <vt:lpstr>Presentación de PowerPoint</vt:lpstr>
      <vt:lpstr>Derrame pleural maligno</vt:lpstr>
      <vt:lpstr>Tratamiento</vt:lpstr>
      <vt:lpstr>Presentación de PowerPoint</vt:lpstr>
      <vt:lpstr>Nanoterapia suicida</vt:lpstr>
      <vt:lpstr>Presentación de PowerPoint</vt:lpstr>
      <vt:lpstr>VENTAJAS DE LA NANOMEDICINA</vt:lpstr>
      <vt:lpstr>El futuro de la nanomedicina en la práctica clínica </vt:lpstr>
      <vt:lpstr>Línea de tiempo: hitos de la nanomedicina</vt:lpstr>
      <vt:lpstr>Uso de nanomedicina en estudios clínicos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Nanoterapia para derrame pleural maligno</dc:title>
  <dc:creator>Oscar G. Arrieta Rodriguez</dc:creator>
  <cp:lastModifiedBy>Oscar Arrieta</cp:lastModifiedBy>
  <cp:revision>12</cp:revision>
  <dcterms:created xsi:type="dcterms:W3CDTF">2018-03-14T18:52:31Z</dcterms:created>
  <dcterms:modified xsi:type="dcterms:W3CDTF">2018-03-14T21:20:32Z</dcterms:modified>
</cp:coreProperties>
</file>