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3" r:id="rId3"/>
    <p:sldId id="312" r:id="rId4"/>
    <p:sldId id="292" r:id="rId5"/>
    <p:sldId id="314" r:id="rId6"/>
    <p:sldId id="315" r:id="rId7"/>
    <p:sldId id="319" r:id="rId8"/>
    <p:sldId id="316" r:id="rId9"/>
    <p:sldId id="317" r:id="rId10"/>
    <p:sldId id="311" r:id="rId11"/>
    <p:sldId id="318" r:id="rId12"/>
    <p:sldId id="320" r:id="rId13"/>
    <p:sldId id="321" r:id="rId14"/>
    <p:sldId id="322" r:id="rId15"/>
    <p:sldId id="323" r:id="rId16"/>
    <p:sldId id="324" r:id="rId17"/>
  </p:sldIdLst>
  <p:sldSz cx="9144000" cy="6858000" type="screen4x3"/>
  <p:notesSz cx="7315200" cy="96012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5" autoAdjust="0"/>
    <p:restoredTop sz="88354" autoAdjust="0"/>
  </p:normalViewPr>
  <p:slideViewPr>
    <p:cSldViewPr>
      <p:cViewPr varScale="1">
        <p:scale>
          <a:sx n="89" d="100"/>
          <a:sy n="89" d="100"/>
        </p:scale>
        <p:origin x="105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CB3E4FA-26EA-457A-95D3-DBFB14BE8D78}" type="datetimeFigureOut">
              <a:rPr lang="es-MX" smtClean="0"/>
              <a:pPr/>
              <a:t>15/05/2018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E50282A-3FFB-4274-B8FC-F77E1A1934B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1251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D30CA8A-443A-4469-B077-51CDC10CBBF5}" type="datetimeFigureOut">
              <a:rPr lang="es-ES" smtClean="0"/>
              <a:pPr/>
              <a:t>15/05/2018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26338C1-EC7C-4A79-9D66-AEA289F45A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9124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38C1-EC7C-4A79-9D66-AEA289F45A50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La</a:t>
            </a:r>
            <a:r>
              <a:rPr lang="es-ES" baseline="0" dirty="0"/>
              <a:t> hipo reactiva funcional o idiopática tiene un cuadro clínico muy particular.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38C1-EC7C-4A79-9D66-AEA289F45A50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Grupo Sita = 13, Placebo =15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38C1-EC7C-4A79-9D66-AEA289F45A50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Grupo Sita = 13, Placebo =15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38C1-EC7C-4A79-9D66-AEA289F45A50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Grupo Sita = 13, Placebo =15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38C1-EC7C-4A79-9D66-AEA289F45A50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Grupo Sita = 13, Placebo =15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38C1-EC7C-4A79-9D66-AEA289F45A50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Grupo Sita = 13, Placebo =15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38C1-EC7C-4A79-9D66-AEA289F45A50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38C1-EC7C-4A79-9D66-AEA289F45A50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38C1-EC7C-4A79-9D66-AEA289F45A50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282ED4-2988-4174-A250-34906999B95B}" type="slidenum">
              <a:rPr lang="en-US" smtClean="0">
                <a:latin typeface="Arial" charset="0"/>
                <a:cs typeface="Lucida Sans Unicode" pitchFamily="34" charset="0"/>
              </a:rPr>
              <a:pPr/>
              <a:t>3</a:t>
            </a:fld>
            <a:endParaRPr lang="en-US">
              <a:latin typeface="Arial" charset="0"/>
              <a:cs typeface="Lucida Sans Unicode" pitchFamily="34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74863" y="617538"/>
            <a:ext cx="3165475" cy="2373312"/>
          </a:xfrm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4693" y="3187066"/>
            <a:ext cx="5188373" cy="3997166"/>
          </a:xfrm>
          <a:noFill/>
          <a:ln/>
        </p:spPr>
        <p:txBody>
          <a:bodyPr lIns="95720" tIns="47860" rIns="95720" bIns="47860"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err="1">
                <a:latin typeface="Arial" charset="0"/>
              </a:rPr>
              <a:t>Una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carga</a:t>
            </a:r>
            <a:r>
              <a:rPr lang="en-US" dirty="0">
                <a:latin typeface="Arial" charset="0"/>
              </a:rPr>
              <a:t> oral con </a:t>
            </a:r>
            <a:r>
              <a:rPr lang="en-US" dirty="0" err="1">
                <a:latin typeface="Arial" charset="0"/>
              </a:rPr>
              <a:t>glucosa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resulta</a:t>
            </a:r>
            <a:r>
              <a:rPr lang="en-US" dirty="0">
                <a:latin typeface="Arial" charset="0"/>
              </a:rPr>
              <a:t> en </a:t>
            </a:r>
            <a:r>
              <a:rPr lang="en-US" dirty="0" err="1">
                <a:latin typeface="Arial" charset="0"/>
              </a:rPr>
              <a:t>una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respuesta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insulínica</a:t>
            </a:r>
            <a:r>
              <a:rPr lang="en-US" dirty="0">
                <a:latin typeface="Arial" charset="0"/>
              </a:rPr>
              <a:t> superior a la </a:t>
            </a:r>
            <a:r>
              <a:rPr lang="en-US" dirty="0" err="1">
                <a:latin typeface="Arial" charset="0"/>
              </a:rPr>
              <a:t>causada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por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una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carga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intravenosa</a:t>
            </a:r>
            <a:r>
              <a:rPr lang="en-US" dirty="0">
                <a:latin typeface="Arial" charset="0"/>
              </a:rPr>
              <a:t> de </a:t>
            </a:r>
            <a:r>
              <a:rPr lang="en-US" dirty="0" err="1">
                <a:latin typeface="Arial" charset="0"/>
              </a:rPr>
              <a:t>glucosa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equiparada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para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producir</a:t>
            </a:r>
            <a:r>
              <a:rPr lang="en-US" dirty="0">
                <a:latin typeface="Arial" charset="0"/>
              </a:rPr>
              <a:t> un </a:t>
            </a:r>
            <a:r>
              <a:rPr lang="en-US" dirty="0" err="1">
                <a:latin typeface="Arial" charset="0"/>
              </a:rPr>
              <a:t>perfil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glucémico</a:t>
            </a:r>
            <a:r>
              <a:rPr lang="en-US" dirty="0">
                <a:latin typeface="Arial" charset="0"/>
              </a:rPr>
              <a:t> similar. Este </a:t>
            </a:r>
            <a:r>
              <a:rPr lang="en-US" dirty="0" err="1">
                <a:latin typeface="Arial" charset="0"/>
              </a:rPr>
              <a:t>fenómeno</a:t>
            </a:r>
            <a:r>
              <a:rPr lang="en-US" dirty="0">
                <a:latin typeface="Arial" charset="0"/>
              </a:rPr>
              <a:t> se llama “</a:t>
            </a:r>
            <a:r>
              <a:rPr lang="en-US" dirty="0" err="1">
                <a:latin typeface="Arial" charset="0"/>
              </a:rPr>
              <a:t>efecto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incretina</a:t>
            </a:r>
            <a:r>
              <a:rPr lang="en-US" dirty="0">
                <a:latin typeface="Arial" charset="0"/>
              </a:rPr>
              <a:t>” </a:t>
            </a:r>
            <a:r>
              <a:rPr lang="en-US" dirty="0" err="1">
                <a:latin typeface="Arial" charset="0"/>
              </a:rPr>
              <a:t>porque</a:t>
            </a:r>
            <a:r>
              <a:rPr lang="en-US" dirty="0">
                <a:latin typeface="Arial" charset="0"/>
              </a:rPr>
              <a:t> se </a:t>
            </a:r>
            <a:r>
              <a:rPr lang="en-US" dirty="0" err="1">
                <a:latin typeface="Arial" charset="0"/>
              </a:rPr>
              <a:t>atribuye</a:t>
            </a:r>
            <a:r>
              <a:rPr lang="en-US" dirty="0">
                <a:latin typeface="Arial" charset="0"/>
              </a:rPr>
              <a:t> a la </a:t>
            </a:r>
            <a:r>
              <a:rPr lang="en-US" dirty="0" err="1">
                <a:latin typeface="Arial" charset="0"/>
              </a:rPr>
              <a:t>liberación</a:t>
            </a:r>
            <a:r>
              <a:rPr lang="en-US" dirty="0">
                <a:latin typeface="Arial" charset="0"/>
              </a:rPr>
              <a:t> de </a:t>
            </a:r>
            <a:r>
              <a:rPr lang="en-US" dirty="0" err="1">
                <a:latin typeface="Arial" charset="0"/>
              </a:rPr>
              <a:t>hormonas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incretinas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que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ocurre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luego</a:t>
            </a:r>
            <a:r>
              <a:rPr lang="en-US" dirty="0">
                <a:latin typeface="Arial" charset="0"/>
              </a:rPr>
              <a:t> de </a:t>
            </a:r>
            <a:r>
              <a:rPr lang="en-US" dirty="0" err="1">
                <a:latin typeface="Arial" charset="0"/>
              </a:rPr>
              <a:t>una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carga</a:t>
            </a:r>
            <a:r>
              <a:rPr lang="en-US" dirty="0">
                <a:latin typeface="Arial" charset="0"/>
              </a:rPr>
              <a:t> oral </a:t>
            </a:r>
            <a:r>
              <a:rPr lang="en-US" dirty="0" err="1">
                <a:latin typeface="Arial" charset="0"/>
              </a:rPr>
              <a:t>pero</a:t>
            </a:r>
            <a:r>
              <a:rPr lang="en-US" dirty="0">
                <a:latin typeface="Arial" charset="0"/>
              </a:rPr>
              <a:t> no ante la </a:t>
            </a:r>
            <a:r>
              <a:rPr lang="en-US" dirty="0" err="1">
                <a:latin typeface="Arial" charset="0"/>
              </a:rPr>
              <a:t>administración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intravenosa</a:t>
            </a:r>
            <a:r>
              <a:rPr lang="en-US" dirty="0">
                <a:latin typeface="Arial" charset="0"/>
              </a:rPr>
              <a:t> de glucosa.</a:t>
            </a:r>
            <a:r>
              <a:rPr lang="en-US" baseline="30000" dirty="0">
                <a:latin typeface="Arial" charset="0"/>
              </a:rPr>
              <a:t>1-3</a:t>
            </a:r>
            <a:r>
              <a:rPr lang="en-US" dirty="0">
                <a:latin typeface="Arial" charset="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err="1">
                <a:latin typeface="Arial" charset="0"/>
              </a:rPr>
              <a:t>Estudios</a:t>
            </a:r>
            <a:r>
              <a:rPr lang="en-US" dirty="0">
                <a:latin typeface="Arial" charset="0"/>
              </a:rPr>
              <a:t> en </a:t>
            </a:r>
            <a:r>
              <a:rPr lang="en-US" dirty="0" err="1">
                <a:latin typeface="Arial" charset="0"/>
              </a:rPr>
              <a:t>modelos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humanos</a:t>
            </a:r>
            <a:r>
              <a:rPr lang="en-US" dirty="0">
                <a:latin typeface="Arial" charset="0"/>
              </a:rPr>
              <a:t> y </a:t>
            </a:r>
            <a:r>
              <a:rPr lang="en-US" dirty="0" err="1">
                <a:latin typeface="Arial" charset="0"/>
              </a:rPr>
              <a:t>animales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mostraron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que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las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hormonas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incretinas</a:t>
            </a:r>
            <a:r>
              <a:rPr lang="en-US" dirty="0">
                <a:latin typeface="Arial" charset="0"/>
              </a:rPr>
              <a:t> GLP-1 y GIP son </a:t>
            </a:r>
            <a:r>
              <a:rPr lang="en-US" dirty="0" err="1">
                <a:latin typeface="Arial" charset="0"/>
              </a:rPr>
              <a:t>responsables</a:t>
            </a:r>
            <a:r>
              <a:rPr lang="en-US" dirty="0">
                <a:latin typeface="Arial" charset="0"/>
              </a:rPr>
              <a:t> de </a:t>
            </a:r>
            <a:r>
              <a:rPr lang="en-US" dirty="0" err="1">
                <a:latin typeface="Arial" charset="0"/>
              </a:rPr>
              <a:t>casi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todo</a:t>
            </a:r>
            <a:r>
              <a:rPr lang="en-US" dirty="0">
                <a:latin typeface="Arial" charset="0"/>
              </a:rPr>
              <a:t> el </a:t>
            </a:r>
            <a:r>
              <a:rPr lang="en-US" dirty="0" err="1">
                <a:latin typeface="Arial" charset="0"/>
              </a:rPr>
              <a:t>efecto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incretina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que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facilita</a:t>
            </a:r>
            <a:r>
              <a:rPr lang="en-US" dirty="0">
                <a:latin typeface="Arial" charset="0"/>
              </a:rPr>
              <a:t> la </a:t>
            </a:r>
            <a:r>
              <a:rPr lang="en-US" dirty="0" err="1">
                <a:latin typeface="Arial" charset="0"/>
              </a:rPr>
              <a:t>distribución</a:t>
            </a:r>
            <a:r>
              <a:rPr lang="en-US" dirty="0">
                <a:latin typeface="Arial" charset="0"/>
              </a:rPr>
              <a:t> de los </a:t>
            </a:r>
            <a:r>
              <a:rPr lang="en-US" dirty="0" err="1">
                <a:latin typeface="Arial" charset="0"/>
              </a:rPr>
              <a:t>nutrientes</a:t>
            </a:r>
            <a:r>
              <a:rPr lang="en-US" dirty="0">
                <a:latin typeface="Arial" charset="0"/>
              </a:rPr>
              <a:t> ingeridos.</a:t>
            </a:r>
            <a:r>
              <a:rPr lang="en-US" baseline="30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>
                <a:latin typeface="Arial" charset="0"/>
              </a:rPr>
              <a:t>Un </a:t>
            </a:r>
            <a:r>
              <a:rPr lang="en-US" dirty="0" err="1">
                <a:latin typeface="Arial" charset="0"/>
              </a:rPr>
              <a:t>estudio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clínico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demostró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que</a:t>
            </a:r>
            <a:r>
              <a:rPr lang="en-US" dirty="0">
                <a:latin typeface="Arial" charset="0"/>
              </a:rPr>
              <a:t> el </a:t>
            </a:r>
            <a:r>
              <a:rPr lang="en-US" dirty="0" err="1">
                <a:latin typeface="Arial" charset="0"/>
              </a:rPr>
              <a:t>efecto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incretina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estaba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disminuído</a:t>
            </a:r>
            <a:r>
              <a:rPr lang="en-US" dirty="0">
                <a:latin typeface="Arial" charset="0"/>
              </a:rPr>
              <a:t> en </a:t>
            </a:r>
            <a:r>
              <a:rPr lang="en-US" dirty="0" err="1">
                <a:latin typeface="Arial" charset="0"/>
              </a:rPr>
              <a:t>pacientes</a:t>
            </a:r>
            <a:r>
              <a:rPr lang="en-US" dirty="0">
                <a:latin typeface="Arial" charset="0"/>
              </a:rPr>
              <a:t> con Diabetes Mellitus </a:t>
            </a:r>
            <a:r>
              <a:rPr lang="en-US" dirty="0" err="1">
                <a:latin typeface="Arial" charset="0"/>
              </a:rPr>
              <a:t>Tipo</a:t>
            </a:r>
            <a:r>
              <a:rPr lang="en-US" dirty="0">
                <a:latin typeface="Arial" charset="0"/>
              </a:rPr>
              <a:t> 2 (n=14) </a:t>
            </a:r>
            <a:r>
              <a:rPr lang="en-US" dirty="0" err="1">
                <a:latin typeface="Arial" charset="0"/>
              </a:rPr>
              <a:t>comparado</a:t>
            </a:r>
            <a:r>
              <a:rPr lang="en-US" dirty="0">
                <a:latin typeface="Arial" charset="0"/>
              </a:rPr>
              <a:t> con </a:t>
            </a:r>
            <a:r>
              <a:rPr lang="en-US" dirty="0" err="1">
                <a:latin typeface="Arial" charset="0"/>
              </a:rPr>
              <a:t>controles</a:t>
            </a:r>
            <a:r>
              <a:rPr lang="en-US" dirty="0">
                <a:latin typeface="Arial" charset="0"/>
              </a:rPr>
              <a:t> de </a:t>
            </a:r>
            <a:r>
              <a:rPr lang="en-US" dirty="0" err="1">
                <a:latin typeface="Arial" charset="0"/>
              </a:rPr>
              <a:t>sujetos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metabólicamente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sanos</a:t>
            </a:r>
            <a:r>
              <a:rPr lang="en-US" dirty="0">
                <a:latin typeface="Arial" charset="0"/>
              </a:rPr>
              <a:t> (n=8).</a:t>
            </a:r>
            <a:r>
              <a:rPr lang="en-US" baseline="30000" dirty="0">
                <a:latin typeface="Arial" charset="0"/>
              </a:rPr>
              <a:t>4</a:t>
            </a:r>
            <a:r>
              <a:rPr lang="en-US" dirty="0">
                <a:latin typeface="Arial" charset="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>
                <a:latin typeface="Arial" charset="0"/>
              </a:rPr>
              <a:t>Como se </a:t>
            </a:r>
            <a:r>
              <a:rPr lang="en-US" dirty="0" err="1">
                <a:latin typeface="Arial" charset="0"/>
              </a:rPr>
              <a:t>muestra</a:t>
            </a:r>
            <a:r>
              <a:rPr lang="en-US" dirty="0">
                <a:latin typeface="Arial" charset="0"/>
              </a:rPr>
              <a:t> en los </a:t>
            </a:r>
            <a:r>
              <a:rPr lang="en-US" dirty="0" err="1">
                <a:latin typeface="Arial" charset="0"/>
              </a:rPr>
              <a:t>gráficos</a:t>
            </a:r>
            <a:r>
              <a:rPr lang="en-US" dirty="0">
                <a:latin typeface="Arial" charset="0"/>
              </a:rPr>
              <a:t>, los </a:t>
            </a:r>
            <a:r>
              <a:rPr lang="en-US" dirty="0" err="1">
                <a:latin typeface="Arial" charset="0"/>
              </a:rPr>
              <a:t>perfiles</a:t>
            </a:r>
            <a:r>
              <a:rPr lang="en-US" dirty="0">
                <a:latin typeface="Arial" charset="0"/>
              </a:rPr>
              <a:t> de </a:t>
            </a:r>
            <a:r>
              <a:rPr lang="en-US" dirty="0" err="1">
                <a:latin typeface="Arial" charset="0"/>
              </a:rPr>
              <a:t>glucosa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fueron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imitados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estrechamente</a:t>
            </a:r>
            <a:r>
              <a:rPr lang="en-US" dirty="0">
                <a:latin typeface="Arial" charset="0"/>
              </a:rPr>
              <a:t>  a </a:t>
            </a:r>
            <a:r>
              <a:rPr lang="en-US" dirty="0" err="1">
                <a:latin typeface="Arial" charset="0"/>
              </a:rPr>
              <a:t>niveles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similares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luego</a:t>
            </a:r>
            <a:r>
              <a:rPr lang="en-US" dirty="0">
                <a:latin typeface="Arial" charset="0"/>
              </a:rPr>
              <a:t> de </a:t>
            </a:r>
            <a:r>
              <a:rPr lang="en-US" dirty="0" err="1">
                <a:latin typeface="Arial" charset="0"/>
              </a:rPr>
              <a:t>adminstración</a:t>
            </a:r>
            <a:r>
              <a:rPr lang="en-US" dirty="0">
                <a:latin typeface="Arial" charset="0"/>
              </a:rPr>
              <a:t> oral versus </a:t>
            </a:r>
            <a:r>
              <a:rPr lang="en-US" dirty="0" err="1">
                <a:latin typeface="Arial" charset="0"/>
              </a:rPr>
              <a:t>intravenosa</a:t>
            </a:r>
            <a:r>
              <a:rPr lang="en-US" dirty="0">
                <a:latin typeface="Arial" charset="0"/>
              </a:rPr>
              <a:t> de glucosa.</a:t>
            </a:r>
            <a:r>
              <a:rPr lang="en-US" baseline="30000" dirty="0">
                <a:latin typeface="Arial" charset="0"/>
              </a:rPr>
              <a:t>4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Esta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similitud</a:t>
            </a:r>
            <a:r>
              <a:rPr lang="en-US" dirty="0">
                <a:latin typeface="Arial" charset="0"/>
              </a:rPr>
              <a:t> con </a:t>
            </a:r>
            <a:r>
              <a:rPr lang="en-US" dirty="0" err="1">
                <a:latin typeface="Arial" charset="0"/>
              </a:rPr>
              <a:t>cargas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intravenosas</a:t>
            </a:r>
            <a:r>
              <a:rPr lang="en-US" dirty="0">
                <a:latin typeface="Arial" charset="0"/>
              </a:rPr>
              <a:t> de </a:t>
            </a:r>
            <a:r>
              <a:rPr lang="en-US" dirty="0" err="1">
                <a:latin typeface="Arial" charset="0"/>
              </a:rPr>
              <a:t>glucosa</a:t>
            </a:r>
            <a:r>
              <a:rPr lang="en-US" dirty="0">
                <a:latin typeface="Arial" charset="0"/>
              </a:rPr>
              <a:t> y </a:t>
            </a:r>
            <a:r>
              <a:rPr lang="en-US" dirty="0" err="1">
                <a:latin typeface="Arial" charset="0"/>
              </a:rPr>
              <a:t>orales</a:t>
            </a:r>
            <a:r>
              <a:rPr lang="en-US" dirty="0">
                <a:latin typeface="Arial" charset="0"/>
              </a:rPr>
              <a:t> de </a:t>
            </a:r>
            <a:r>
              <a:rPr lang="en-US" dirty="0" err="1">
                <a:latin typeface="Arial" charset="0"/>
              </a:rPr>
              <a:t>glucosa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luego</a:t>
            </a:r>
            <a:r>
              <a:rPr lang="en-US" dirty="0">
                <a:latin typeface="Arial" charset="0"/>
              </a:rPr>
              <a:t> de la </a:t>
            </a:r>
            <a:r>
              <a:rPr lang="en-US" dirty="0" err="1">
                <a:latin typeface="Arial" charset="0"/>
              </a:rPr>
              <a:t>ingestión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fue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registrada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tanto</a:t>
            </a:r>
            <a:r>
              <a:rPr lang="en-US" dirty="0">
                <a:latin typeface="Arial" charset="0"/>
              </a:rPr>
              <a:t> en </a:t>
            </a:r>
            <a:r>
              <a:rPr lang="en-US" dirty="0" err="1">
                <a:latin typeface="Arial" charset="0"/>
              </a:rPr>
              <a:t>sujetos</a:t>
            </a:r>
            <a:r>
              <a:rPr lang="en-US" dirty="0">
                <a:latin typeface="Arial" charset="0"/>
              </a:rPr>
              <a:t> control </a:t>
            </a:r>
            <a:r>
              <a:rPr lang="en-US" dirty="0" err="1">
                <a:latin typeface="Arial" charset="0"/>
              </a:rPr>
              <a:t>como</a:t>
            </a:r>
            <a:r>
              <a:rPr lang="en-US" dirty="0">
                <a:latin typeface="Arial" charset="0"/>
              </a:rPr>
              <a:t> en </a:t>
            </a:r>
            <a:r>
              <a:rPr lang="en-US" dirty="0" err="1">
                <a:latin typeface="Arial" charset="0"/>
              </a:rPr>
              <a:t>pacientes</a:t>
            </a:r>
            <a:r>
              <a:rPr lang="en-US" dirty="0">
                <a:latin typeface="Arial" charset="0"/>
              </a:rPr>
              <a:t> diabéticos.</a:t>
            </a:r>
            <a:r>
              <a:rPr lang="en-US" baseline="30000" dirty="0">
                <a:latin typeface="Arial" charset="0"/>
              </a:rPr>
              <a:t>4</a:t>
            </a:r>
            <a:r>
              <a:rPr lang="en-US" dirty="0">
                <a:latin typeface="Arial" charset="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>
                <a:latin typeface="Arial" charset="0"/>
              </a:rPr>
              <a:t>Las </a:t>
            </a:r>
            <a:r>
              <a:rPr lang="en-US" dirty="0" err="1">
                <a:latin typeface="Arial" charset="0"/>
              </a:rPr>
              <a:t>respuestas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secretorias</a:t>
            </a:r>
            <a:r>
              <a:rPr lang="en-US" dirty="0">
                <a:latin typeface="Arial" charset="0"/>
              </a:rPr>
              <a:t> de </a:t>
            </a:r>
            <a:r>
              <a:rPr lang="en-US" dirty="0" err="1">
                <a:latin typeface="Arial" charset="0"/>
              </a:rPr>
              <a:t>las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células</a:t>
            </a:r>
            <a:r>
              <a:rPr lang="en-US" dirty="0">
                <a:latin typeface="Arial" charset="0"/>
              </a:rPr>
              <a:t> beta, </a:t>
            </a:r>
            <a:r>
              <a:rPr lang="en-US" dirty="0" err="1">
                <a:latin typeface="Arial" charset="0"/>
              </a:rPr>
              <a:t>reflejadas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por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incrementos</a:t>
            </a:r>
            <a:r>
              <a:rPr lang="en-US" dirty="0">
                <a:latin typeface="Arial" charset="0"/>
              </a:rPr>
              <a:t> en los </a:t>
            </a:r>
            <a:r>
              <a:rPr lang="en-US" dirty="0" err="1">
                <a:latin typeface="Arial" charset="0"/>
              </a:rPr>
              <a:t>niveles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plasmáticos</a:t>
            </a:r>
            <a:r>
              <a:rPr lang="en-US" dirty="0">
                <a:latin typeface="Arial" charset="0"/>
              </a:rPr>
              <a:t> de </a:t>
            </a:r>
            <a:r>
              <a:rPr lang="en-US" dirty="0" err="1">
                <a:latin typeface="Arial" charset="0"/>
              </a:rPr>
              <a:t>insulina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inmunoreactiva</a:t>
            </a:r>
            <a:r>
              <a:rPr lang="en-US" dirty="0">
                <a:latin typeface="Arial" charset="0"/>
              </a:rPr>
              <a:t> (IR), se </a:t>
            </a:r>
            <a:r>
              <a:rPr lang="en-US" dirty="0" err="1">
                <a:latin typeface="Arial" charset="0"/>
              </a:rPr>
              <a:t>muestran</a:t>
            </a:r>
            <a:r>
              <a:rPr lang="en-US" dirty="0">
                <a:latin typeface="Arial" charset="0"/>
              </a:rPr>
              <a:t> en </a:t>
            </a:r>
            <a:r>
              <a:rPr lang="en-US" dirty="0" err="1">
                <a:latin typeface="Arial" charset="0"/>
              </a:rPr>
              <a:t>en</a:t>
            </a:r>
            <a:r>
              <a:rPr lang="en-US" dirty="0">
                <a:latin typeface="Arial" charset="0"/>
              </a:rPr>
              <a:t> los </a:t>
            </a:r>
            <a:r>
              <a:rPr lang="en-US" dirty="0" err="1">
                <a:latin typeface="Arial" charset="0"/>
              </a:rPr>
              <a:t>gráficos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inferiores</a:t>
            </a:r>
            <a:r>
              <a:rPr lang="en-US" dirty="0">
                <a:latin typeface="Arial" charset="0"/>
              </a:rPr>
              <a:t> de la </a:t>
            </a:r>
            <a:r>
              <a:rPr lang="en-US" dirty="0" err="1">
                <a:latin typeface="Arial" charset="0"/>
              </a:rPr>
              <a:t>diapositiva</a:t>
            </a:r>
            <a:r>
              <a:rPr lang="en-US" dirty="0">
                <a:latin typeface="Arial" charset="0"/>
              </a:rPr>
              <a:t>. </a:t>
            </a:r>
            <a:r>
              <a:rPr lang="en-US" dirty="0" err="1">
                <a:latin typeface="Arial" charset="0"/>
              </a:rPr>
              <a:t>Estos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gráficos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muestran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que</a:t>
            </a:r>
            <a:r>
              <a:rPr lang="en-US" dirty="0">
                <a:latin typeface="Arial" charset="0"/>
              </a:rPr>
              <a:t> los </a:t>
            </a:r>
            <a:r>
              <a:rPr lang="en-US" dirty="0" err="1">
                <a:latin typeface="Arial" charset="0"/>
              </a:rPr>
              <a:t>picos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plasmáticos</a:t>
            </a:r>
            <a:r>
              <a:rPr lang="en-US" dirty="0">
                <a:latin typeface="Arial" charset="0"/>
              </a:rPr>
              <a:t> de </a:t>
            </a:r>
            <a:r>
              <a:rPr lang="en-US" dirty="0" err="1">
                <a:latin typeface="Arial" charset="0"/>
              </a:rPr>
              <a:t>insulina</a:t>
            </a:r>
            <a:r>
              <a:rPr lang="en-US" dirty="0">
                <a:latin typeface="Arial" charset="0"/>
              </a:rPr>
              <a:t> IR </a:t>
            </a:r>
            <a:r>
              <a:rPr lang="en-US" dirty="0" err="1">
                <a:latin typeface="Arial" charset="0"/>
              </a:rPr>
              <a:t>fueron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retrasados</a:t>
            </a:r>
            <a:r>
              <a:rPr lang="en-US" dirty="0">
                <a:latin typeface="Arial" charset="0"/>
              </a:rPr>
              <a:t> y </a:t>
            </a:r>
            <a:r>
              <a:rPr lang="en-US" dirty="0" err="1">
                <a:latin typeface="Arial" charset="0"/>
              </a:rPr>
              <a:t>disminuidos</a:t>
            </a:r>
            <a:r>
              <a:rPr lang="en-US" dirty="0">
                <a:latin typeface="Arial" charset="0"/>
              </a:rPr>
              <a:t> en </a:t>
            </a:r>
            <a:r>
              <a:rPr lang="en-US" dirty="0" err="1">
                <a:latin typeface="Arial" charset="0"/>
              </a:rPr>
              <a:t>pacientes</a:t>
            </a:r>
            <a:r>
              <a:rPr lang="en-US" dirty="0">
                <a:latin typeface="Arial" charset="0"/>
              </a:rPr>
              <a:t> con Diabetes Mellitus </a:t>
            </a:r>
            <a:r>
              <a:rPr lang="en-US" dirty="0" err="1">
                <a:latin typeface="Arial" charset="0"/>
              </a:rPr>
              <a:t>Tipo</a:t>
            </a:r>
            <a:r>
              <a:rPr lang="en-US" dirty="0">
                <a:latin typeface="Arial" charset="0"/>
              </a:rPr>
              <a:t> 2. </a:t>
            </a:r>
            <a:r>
              <a:rPr lang="en-US" dirty="0" err="1">
                <a:latin typeface="Arial" charset="0"/>
              </a:rPr>
              <a:t>Aunque</a:t>
            </a:r>
            <a:r>
              <a:rPr lang="en-US" dirty="0">
                <a:latin typeface="Arial" charset="0"/>
              </a:rPr>
              <a:t> los </a:t>
            </a:r>
            <a:r>
              <a:rPr lang="en-US" dirty="0" err="1">
                <a:latin typeface="Arial" charset="0"/>
              </a:rPr>
              <a:t>niveles</a:t>
            </a:r>
            <a:r>
              <a:rPr lang="en-US" dirty="0">
                <a:latin typeface="Arial" charset="0"/>
              </a:rPr>
              <a:t> de </a:t>
            </a:r>
            <a:r>
              <a:rPr lang="en-US" dirty="0" err="1">
                <a:latin typeface="Arial" charset="0"/>
              </a:rPr>
              <a:t>insulina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fueron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mayores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luego</a:t>
            </a:r>
            <a:r>
              <a:rPr lang="en-US" dirty="0">
                <a:latin typeface="Arial" charset="0"/>
              </a:rPr>
              <a:t> de la </a:t>
            </a:r>
            <a:r>
              <a:rPr lang="en-US" dirty="0" err="1">
                <a:latin typeface="Arial" charset="0"/>
              </a:rPr>
              <a:t>carga</a:t>
            </a:r>
            <a:r>
              <a:rPr lang="en-US" dirty="0">
                <a:latin typeface="Arial" charset="0"/>
              </a:rPr>
              <a:t> oral de </a:t>
            </a:r>
            <a:r>
              <a:rPr lang="en-US" dirty="0" err="1">
                <a:latin typeface="Arial" charset="0"/>
              </a:rPr>
              <a:t>glucosa</a:t>
            </a:r>
            <a:r>
              <a:rPr lang="en-US" dirty="0">
                <a:latin typeface="Arial" charset="0"/>
              </a:rPr>
              <a:t> versus la </a:t>
            </a:r>
            <a:r>
              <a:rPr lang="en-US" dirty="0" err="1">
                <a:latin typeface="Arial" charset="0"/>
              </a:rPr>
              <a:t>administración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intravenosa</a:t>
            </a:r>
            <a:r>
              <a:rPr lang="en-US" dirty="0">
                <a:latin typeface="Arial" charset="0"/>
              </a:rPr>
              <a:t> en ambos </a:t>
            </a:r>
            <a:r>
              <a:rPr lang="en-US" dirty="0" err="1">
                <a:latin typeface="Arial" charset="0"/>
              </a:rPr>
              <a:t>grupos</a:t>
            </a:r>
            <a:r>
              <a:rPr lang="en-US" dirty="0">
                <a:latin typeface="Arial" charset="0"/>
              </a:rPr>
              <a:t>, los </a:t>
            </a:r>
            <a:r>
              <a:rPr lang="en-US" dirty="0" err="1">
                <a:latin typeface="Arial" charset="0"/>
              </a:rPr>
              <a:t>efectos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incretina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fueron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marcadamente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menores</a:t>
            </a:r>
            <a:r>
              <a:rPr lang="en-US" dirty="0">
                <a:latin typeface="Arial" charset="0"/>
              </a:rPr>
              <a:t> en </a:t>
            </a:r>
            <a:r>
              <a:rPr lang="en-US" dirty="0" err="1">
                <a:latin typeface="Arial" charset="0"/>
              </a:rPr>
              <a:t>pacientes</a:t>
            </a:r>
            <a:r>
              <a:rPr lang="en-US" dirty="0">
                <a:latin typeface="Arial" charset="0"/>
              </a:rPr>
              <a:t> diabéticos.</a:t>
            </a:r>
            <a:r>
              <a:rPr lang="en-US" baseline="30000" dirty="0">
                <a:latin typeface="Arial" charset="0"/>
              </a:rPr>
              <a:t>4</a:t>
            </a:r>
          </a:p>
          <a:p>
            <a:pPr eaLnBrk="1" hangingPunct="1">
              <a:lnSpc>
                <a:spcPct val="110000"/>
              </a:lnSpc>
            </a:pPr>
            <a:endParaRPr lang="en-US" dirty="0">
              <a:latin typeface="Arial" charset="0"/>
            </a:endParaRPr>
          </a:p>
        </p:txBody>
      </p:sp>
      <p:sp>
        <p:nvSpPr>
          <p:cNvPr id="163845" name="Text Box 4"/>
          <p:cNvSpPr txBox="1">
            <a:spLocks noChangeArrowheads="1"/>
          </p:cNvSpPr>
          <p:nvPr/>
        </p:nvSpPr>
        <p:spPr bwMode="auto">
          <a:xfrm>
            <a:off x="1518920" y="3685461"/>
            <a:ext cx="5295053" cy="25054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95720" tIns="47860" rIns="95720" bIns="47860">
            <a:spAutoFit/>
          </a:bodyPr>
          <a:lstStyle/>
          <a:p>
            <a:pPr defTabSz="956543" eaLnBrk="0" hangingPunct="0">
              <a:lnSpc>
                <a:spcPct val="125000"/>
              </a:lnSpc>
              <a:spcBef>
                <a:spcPct val="30000"/>
              </a:spcBef>
            </a:pPr>
            <a:endParaRPr lang="es-ES" sz="1200" baseline="30000" dirty="0">
              <a:latin typeface="Avant Garde" charset="0"/>
              <a:ea typeface="MS PGothic" pitchFamily="34" charset="-128"/>
              <a:cs typeface="Arial" charset="0"/>
            </a:endParaRPr>
          </a:p>
        </p:txBody>
      </p:sp>
      <p:sp>
        <p:nvSpPr>
          <p:cNvPr id="163846" name="Rectangle 5"/>
          <p:cNvSpPr>
            <a:spLocks noChangeArrowheads="1"/>
          </p:cNvSpPr>
          <p:nvPr/>
        </p:nvSpPr>
        <p:spPr bwMode="auto">
          <a:xfrm>
            <a:off x="1144694" y="7334250"/>
            <a:ext cx="5706533" cy="194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752" tIns="48377" rIns="96752" bIns="48377" anchor="b"/>
          <a:lstStyle/>
          <a:p>
            <a:pPr marL="221515" indent="-221515">
              <a:lnSpc>
                <a:spcPct val="95000"/>
              </a:lnSpc>
              <a:spcBef>
                <a:spcPct val="15000"/>
              </a:spcBef>
            </a:pPr>
            <a:r>
              <a:rPr lang="en-US" sz="1000" b="1" dirty="0"/>
              <a:t>References</a:t>
            </a:r>
          </a:p>
          <a:p>
            <a:pPr marL="221515" indent="-221515">
              <a:lnSpc>
                <a:spcPct val="95000"/>
              </a:lnSpc>
              <a:spcBef>
                <a:spcPct val="15000"/>
              </a:spcBef>
            </a:pPr>
            <a:r>
              <a:rPr lang="en-US" sz="1000" dirty="0" err="1"/>
              <a:t>Vilsbøll</a:t>
            </a:r>
            <a:r>
              <a:rPr lang="en-US" sz="1000" dirty="0"/>
              <a:t> T, </a:t>
            </a:r>
            <a:r>
              <a:rPr lang="en-US" sz="1000" dirty="0" err="1"/>
              <a:t>Holst</a:t>
            </a:r>
            <a:r>
              <a:rPr lang="en-US" sz="1000" dirty="0"/>
              <a:t> JJ. </a:t>
            </a:r>
            <a:r>
              <a:rPr lang="en-US" sz="1000" dirty="0" err="1"/>
              <a:t>Incretins</a:t>
            </a:r>
            <a:r>
              <a:rPr lang="en-US" sz="1000" dirty="0"/>
              <a:t>, insulin secretion and type 2 diabetes mellitus. </a:t>
            </a:r>
            <a:r>
              <a:rPr lang="en-US" sz="1000" i="1" dirty="0" err="1"/>
              <a:t>Diabetologia</a:t>
            </a:r>
            <a:r>
              <a:rPr lang="en-US" sz="1000" i="1" dirty="0"/>
              <a:t> </a:t>
            </a:r>
            <a:r>
              <a:rPr lang="en-US" sz="1000" dirty="0"/>
              <a:t>2004;47:357–366. </a:t>
            </a:r>
          </a:p>
          <a:p>
            <a:pPr marL="221515" indent="-221515">
              <a:lnSpc>
                <a:spcPct val="95000"/>
              </a:lnSpc>
              <a:spcBef>
                <a:spcPct val="15000"/>
              </a:spcBef>
            </a:pPr>
            <a:r>
              <a:rPr lang="en-US" sz="1000" dirty="0"/>
              <a:t>Brubaker PL, </a:t>
            </a:r>
            <a:r>
              <a:rPr lang="en-US" sz="1000" dirty="0" err="1"/>
              <a:t>Drucker</a:t>
            </a:r>
            <a:r>
              <a:rPr lang="en-US" sz="1000" dirty="0"/>
              <a:t> DJ. </a:t>
            </a:r>
            <a:r>
              <a:rPr lang="en-US" sz="1000" dirty="0" err="1"/>
              <a:t>Minireview</a:t>
            </a:r>
            <a:r>
              <a:rPr lang="en-US" sz="1000" dirty="0"/>
              <a:t>: Glucagon-like peptides regulate cell proliferation and apoptosis in the pancreas, gut, and central nervous system. </a:t>
            </a:r>
            <a:r>
              <a:rPr lang="en-US" sz="1000" i="1" dirty="0"/>
              <a:t>Endocrinology </a:t>
            </a:r>
            <a:r>
              <a:rPr lang="en-US" sz="1000" dirty="0"/>
              <a:t>2004;145:2653–2659.</a:t>
            </a:r>
          </a:p>
          <a:p>
            <a:pPr marL="221515" indent="-221515">
              <a:lnSpc>
                <a:spcPct val="95000"/>
              </a:lnSpc>
              <a:spcBef>
                <a:spcPct val="15000"/>
              </a:spcBef>
            </a:pPr>
            <a:r>
              <a:rPr lang="en-US" sz="1000" dirty="0" err="1"/>
              <a:t>Holst</a:t>
            </a:r>
            <a:r>
              <a:rPr lang="en-US" sz="1000" dirty="0"/>
              <a:t> JJ, </a:t>
            </a:r>
            <a:r>
              <a:rPr lang="en-US" sz="1000" dirty="0" err="1"/>
              <a:t>Gromada</a:t>
            </a:r>
            <a:r>
              <a:rPr lang="en-US" sz="1000" dirty="0"/>
              <a:t> J. Role of </a:t>
            </a:r>
            <a:r>
              <a:rPr lang="en-US" sz="1000" dirty="0" err="1"/>
              <a:t>incretin</a:t>
            </a:r>
            <a:r>
              <a:rPr lang="en-US" sz="1000" dirty="0"/>
              <a:t> hormones in the regulation of insulin secretion in diabetic and </a:t>
            </a:r>
            <a:r>
              <a:rPr lang="en-US" sz="1000" dirty="0" err="1"/>
              <a:t>nondiabetic</a:t>
            </a:r>
            <a:r>
              <a:rPr lang="en-US" sz="1000" dirty="0"/>
              <a:t> humans. </a:t>
            </a:r>
            <a:r>
              <a:rPr lang="en-US" sz="1000" i="1" dirty="0"/>
              <a:t>Am J </a:t>
            </a:r>
            <a:r>
              <a:rPr lang="en-US" sz="1000" i="1" dirty="0" err="1"/>
              <a:t>Physiol</a:t>
            </a:r>
            <a:r>
              <a:rPr lang="en-US" sz="1000" i="1" dirty="0"/>
              <a:t> </a:t>
            </a:r>
            <a:r>
              <a:rPr lang="en-US" sz="1000" i="1" dirty="0" err="1"/>
              <a:t>Endocrinol</a:t>
            </a:r>
            <a:r>
              <a:rPr lang="en-US" sz="1000" i="1" dirty="0"/>
              <a:t> </a:t>
            </a:r>
            <a:r>
              <a:rPr lang="en-US" sz="1000" i="1" dirty="0" err="1"/>
              <a:t>Metab</a:t>
            </a:r>
            <a:r>
              <a:rPr lang="en-US" sz="1000" dirty="0"/>
              <a:t> 2004;287:E199–E206.</a:t>
            </a:r>
          </a:p>
          <a:p>
            <a:pPr marL="221515" indent="-221515">
              <a:lnSpc>
                <a:spcPct val="95000"/>
              </a:lnSpc>
              <a:spcBef>
                <a:spcPct val="15000"/>
              </a:spcBef>
            </a:pPr>
            <a:r>
              <a:rPr lang="en-US" sz="1000" dirty="0" err="1"/>
              <a:t>Nauck</a:t>
            </a:r>
            <a:r>
              <a:rPr lang="en-US" sz="1000" dirty="0"/>
              <a:t> M, </a:t>
            </a:r>
            <a:r>
              <a:rPr lang="en-US" sz="1000" dirty="0" err="1"/>
              <a:t>Stöckmann</a:t>
            </a:r>
            <a:r>
              <a:rPr lang="en-US" sz="1000" dirty="0"/>
              <a:t> F, Ebert R et al. Reduced </a:t>
            </a:r>
            <a:r>
              <a:rPr lang="en-US" sz="1000" dirty="0" err="1"/>
              <a:t>incretin</a:t>
            </a:r>
            <a:r>
              <a:rPr lang="en-US" sz="1000" dirty="0"/>
              <a:t> effect in type 2 (non-insulin-dependent) diabetes. </a:t>
            </a:r>
            <a:r>
              <a:rPr lang="en-US" sz="1000" i="1" dirty="0" err="1"/>
              <a:t>Diabetologia</a:t>
            </a:r>
            <a:r>
              <a:rPr lang="en-US" sz="1000" dirty="0"/>
              <a:t> 1986;29:46–52.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38C1-EC7C-4A79-9D66-AEA289F45A50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38C1-EC7C-4A79-9D66-AEA289F45A50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38C1-EC7C-4A79-9D66-AEA289F45A50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38C1-EC7C-4A79-9D66-AEA289F45A50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38C1-EC7C-4A79-9D66-AEA289F45A50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38C1-EC7C-4A79-9D66-AEA289F45A50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676FF3D-3943-47D3-A67A-1CBC9B0FFE73}" type="datetimeFigureOut">
              <a:rPr lang="es-ES" smtClean="0"/>
              <a:pPr/>
              <a:t>15/05/2018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657C528-94A1-45B5-8FEF-302E8892B4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FF3D-3943-47D3-A67A-1CBC9B0FFE73}" type="datetimeFigureOut">
              <a:rPr lang="es-ES" smtClean="0"/>
              <a:pPr/>
              <a:t>15/05/2018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C528-94A1-45B5-8FEF-302E8892B4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FF3D-3943-47D3-A67A-1CBC9B0FFE73}" type="datetimeFigureOut">
              <a:rPr lang="es-ES" smtClean="0"/>
              <a:pPr/>
              <a:t>15/05/2018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C528-94A1-45B5-8FEF-302E8892B4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FF3D-3943-47D3-A67A-1CBC9B0FFE73}" type="datetimeFigureOut">
              <a:rPr lang="es-ES" smtClean="0"/>
              <a:pPr/>
              <a:t>15/05/2018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C528-94A1-45B5-8FEF-302E8892B4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676FF3D-3943-47D3-A67A-1CBC9B0FFE73}" type="datetimeFigureOut">
              <a:rPr lang="es-ES" smtClean="0"/>
              <a:pPr/>
              <a:t>15/05/2018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657C528-94A1-45B5-8FEF-302E8892B4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FF3D-3943-47D3-A67A-1CBC9B0FFE73}" type="datetimeFigureOut">
              <a:rPr lang="es-ES" smtClean="0"/>
              <a:pPr/>
              <a:t>15/05/2018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C528-94A1-45B5-8FEF-302E8892B4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FF3D-3943-47D3-A67A-1CBC9B0FFE73}" type="datetimeFigureOut">
              <a:rPr lang="es-ES" smtClean="0"/>
              <a:pPr/>
              <a:t>15/05/2018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C528-94A1-45B5-8FEF-302E8892B4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FF3D-3943-47D3-A67A-1CBC9B0FFE73}" type="datetimeFigureOut">
              <a:rPr lang="es-ES" smtClean="0"/>
              <a:pPr/>
              <a:t>15/05/2018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C528-94A1-45B5-8FEF-302E8892B4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FF3D-3943-47D3-A67A-1CBC9B0FFE73}" type="datetimeFigureOut">
              <a:rPr lang="es-ES" smtClean="0"/>
              <a:pPr/>
              <a:t>15/05/2018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C528-94A1-45B5-8FEF-302E8892B4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FF3D-3943-47D3-A67A-1CBC9B0FFE73}" type="datetimeFigureOut">
              <a:rPr lang="es-ES" smtClean="0"/>
              <a:pPr/>
              <a:t>15/05/2018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C528-94A1-45B5-8FEF-302E8892B4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FF3D-3943-47D3-A67A-1CBC9B0FFE73}" type="datetimeFigureOut">
              <a:rPr lang="es-ES" smtClean="0"/>
              <a:pPr/>
              <a:t>15/05/2018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C528-94A1-45B5-8FEF-302E8892B4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76FF3D-3943-47D3-A67A-1CBC9B0FFE73}" type="datetimeFigureOut">
              <a:rPr lang="es-ES" smtClean="0"/>
              <a:pPr/>
              <a:t>15/05/2018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57C528-94A1-45B5-8FEF-302E8892B4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1219200" y="3789040"/>
            <a:ext cx="6858000" cy="10801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s-MX" sz="28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Tratamiento con </a:t>
            </a:r>
            <a:r>
              <a:rPr lang="es-MX" sz="2800" b="1" i="1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sitagliptina</a:t>
            </a:r>
            <a:r>
              <a:rPr lang="es-MX" sz="28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 </a:t>
            </a:r>
            <a:br>
              <a:rPr lang="es-MX" sz="28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</a:br>
            <a:r>
              <a:rPr lang="es-MX" sz="28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para hipoglucemia reactiva</a:t>
            </a:r>
          </a:p>
        </p:txBody>
      </p:sp>
      <p:sp>
        <p:nvSpPr>
          <p:cNvPr id="7" name="2 Subtítulo"/>
          <p:cNvSpPr>
            <a:spLocks noGrp="1"/>
          </p:cNvSpPr>
          <p:nvPr>
            <p:ph type="subTitle" idx="1"/>
          </p:nvPr>
        </p:nvSpPr>
        <p:spPr>
          <a:xfrm>
            <a:off x="1219200" y="5000066"/>
            <a:ext cx="6858000" cy="73319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es-MX" dirty="0">
                <a:latin typeface="Candara" pitchFamily="34" charset="0"/>
              </a:rPr>
              <a:t>Daniel Cuevas Ramos, Paloma </a:t>
            </a:r>
            <a:r>
              <a:rPr lang="es-MX" dirty="0" err="1">
                <a:latin typeface="Candara" pitchFamily="34" charset="0"/>
              </a:rPr>
              <a:t>Almeda</a:t>
            </a:r>
            <a:r>
              <a:rPr lang="es-MX" dirty="0">
                <a:latin typeface="Candara" pitchFamily="34" charset="0"/>
              </a:rPr>
              <a:t> Valdés,  Griselda Brito Córdova, Clara E. Meza Arana, FJ Gómez Pérez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214414" y="2500306"/>
            <a:ext cx="6858000" cy="7858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ndara" pitchFamily="34" charset="0"/>
                <a:ea typeface="+mj-ea"/>
                <a:cs typeface="+mj-cs"/>
              </a:rPr>
              <a:t>Instituto Nacional de Ciencias Médicas y Nutrición “Salvador Zubirán”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  <a:ea typeface="+mj-ea"/>
                <a:cs typeface="+mj-cs"/>
              </a:rPr>
              <a:t>Departamento de Endocrinología y Metabolismo</a:t>
            </a:r>
          </a:p>
        </p:txBody>
      </p:sp>
      <p:pic>
        <p:nvPicPr>
          <p:cNvPr id="9" name="8 Imagen" descr="Escudo 3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86182" y="424998"/>
            <a:ext cx="1981200" cy="1932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14348" y="428604"/>
            <a:ext cx="79629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MX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Sintomatología</a:t>
            </a:r>
            <a:endParaRPr lang="es-MX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51520" y="1340768"/>
          <a:ext cx="8676456" cy="4769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2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748">
                <a:tc>
                  <a:txBody>
                    <a:bodyPr/>
                    <a:lstStyle/>
                    <a:p>
                      <a:r>
                        <a:rPr lang="es-MX" dirty="0">
                          <a:latin typeface="Candara" pitchFamily="34" charset="0"/>
                        </a:rPr>
                        <a:t>Síntoma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latin typeface="Candara" pitchFamily="34" charset="0"/>
                        </a:rPr>
                        <a:t>Definición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10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andara" pitchFamily="34" charset="0"/>
                        </a:rPr>
                        <a:t>ANSIEDAD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b="0" dirty="0">
                          <a:effectLst/>
                          <a:latin typeface="Candara" pitchFamily="34" charset="0"/>
                        </a:rPr>
                        <a:t>Sensación de angustia, aprehensión o miedo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748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andara" pitchFamily="34" charset="0"/>
                        </a:rPr>
                        <a:t>PALPITACIONES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b="0" dirty="0">
                          <a:effectLst/>
                          <a:latin typeface="Candara" pitchFamily="34" charset="0"/>
                        </a:rPr>
                        <a:t>Sentir en el pecho que el corazón late rápido o muy fuerte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48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andara" pitchFamily="34" charset="0"/>
                        </a:rPr>
                        <a:t>IRRITABILIDAD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b="0" dirty="0">
                          <a:effectLst/>
                          <a:latin typeface="Candara" pitchFamily="34" charset="0"/>
                        </a:rPr>
                        <a:t>Sensación de enojo o molestia con situaciones que realmente no lo ameritan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748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andara" pitchFamily="34" charset="0"/>
                        </a:rPr>
                        <a:t>TEMBLOR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Candara" pitchFamily="34" charset="0"/>
                        </a:rPr>
                        <a:t>Movimiento</a:t>
                      </a:r>
                      <a:r>
                        <a:rPr lang="es-MX" sz="1600" baseline="0" dirty="0">
                          <a:latin typeface="Candara" pitchFamily="34" charset="0"/>
                        </a:rPr>
                        <a:t> involuntario, rítmico, usualmente en las manos</a:t>
                      </a:r>
                      <a:endParaRPr lang="es-MX" sz="1600" dirty="0">
                        <a:latin typeface="Candar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748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andara" pitchFamily="34" charset="0"/>
                        </a:rPr>
                        <a:t>DIAFORESIS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Candara" pitchFamily="34" charset="0"/>
                        </a:rPr>
                        <a:t>Sudoración</a:t>
                      </a:r>
                      <a:r>
                        <a:rPr lang="es-MX" sz="1600" baseline="0" dirty="0">
                          <a:latin typeface="Candara" pitchFamily="34" charset="0"/>
                        </a:rPr>
                        <a:t> sin relación con actividad física</a:t>
                      </a:r>
                      <a:endParaRPr lang="es-MX" sz="1600" dirty="0">
                        <a:latin typeface="Candar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748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andara" pitchFamily="34" charset="0"/>
                        </a:rPr>
                        <a:t>HAMBRE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Candara" pitchFamily="34" charset="0"/>
                        </a:rPr>
                        <a:t>Deseos de comer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748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andara" pitchFamily="34" charset="0"/>
                        </a:rPr>
                        <a:t>MAREO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Candara" pitchFamily="34" charset="0"/>
                        </a:rPr>
                        <a:t>Sensación</a:t>
                      </a:r>
                      <a:r>
                        <a:rPr lang="es-MX" sz="1600" baseline="0" dirty="0">
                          <a:latin typeface="Candara" pitchFamily="34" charset="0"/>
                        </a:rPr>
                        <a:t> de inestabilidad en donde se mueven las cosas de su alrededor</a:t>
                      </a:r>
                      <a:endParaRPr lang="es-MX" sz="1600" dirty="0">
                        <a:latin typeface="Candar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748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andara" pitchFamily="34" charset="0"/>
                        </a:rPr>
                        <a:t>HORMIGUEO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Candara" pitchFamily="34" charset="0"/>
                        </a:rPr>
                        <a:t>Sensación de piquetitos o adormecimiento en cuerpo y/o extremidades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0568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andara" pitchFamily="34" charset="0"/>
                        </a:rPr>
                        <a:t>VISION BORROSA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Candara" pitchFamily="34" charset="0"/>
                        </a:rPr>
                        <a:t>La visión se nuble y no es posible observar las cosas con toda</a:t>
                      </a:r>
                      <a:r>
                        <a:rPr lang="es-MX" sz="1600" baseline="0" dirty="0">
                          <a:latin typeface="Candara" pitchFamily="34" charset="0"/>
                        </a:rPr>
                        <a:t> claridad</a:t>
                      </a:r>
                      <a:endParaRPr lang="es-MX" sz="1600" dirty="0">
                        <a:latin typeface="Candar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andara" pitchFamily="34" charset="0"/>
                        </a:rPr>
                        <a:t>DIF</a:t>
                      </a:r>
                      <a:r>
                        <a:rPr lang="es-MX" b="1" baseline="0" dirty="0">
                          <a:latin typeface="Candara" pitchFamily="34" charset="0"/>
                        </a:rPr>
                        <a:t> CONCENTR</a:t>
                      </a:r>
                      <a:endParaRPr lang="es-MX" b="1" dirty="0"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Candara" pitchFamily="34" charset="0"/>
                        </a:rPr>
                        <a:t>Dificultad para enfocarse</a:t>
                      </a:r>
                      <a:r>
                        <a:rPr lang="es-MX" sz="1600" baseline="0" dirty="0">
                          <a:latin typeface="Candara" pitchFamily="34" charset="0"/>
                        </a:rPr>
                        <a:t> en realizar las actividades</a:t>
                      </a:r>
                      <a:endParaRPr lang="es-MX" sz="1600" dirty="0">
                        <a:latin typeface="Candar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andara" pitchFamily="34" charset="0"/>
                        </a:rPr>
                        <a:t>DEBILIDAD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b="0" dirty="0">
                          <a:latin typeface="Candara" pitchFamily="34" charset="0"/>
                        </a:rPr>
                        <a:t>Sensación</a:t>
                      </a:r>
                      <a:r>
                        <a:rPr lang="es-MX" sz="1600" b="0" baseline="0" dirty="0">
                          <a:latin typeface="Candara" pitchFamily="34" charset="0"/>
                        </a:rPr>
                        <a:t> de pérdida o falta de fuerza en brazos o piernas</a:t>
                      </a:r>
                      <a:endParaRPr lang="es-MX" sz="1600" b="0" dirty="0">
                        <a:latin typeface="Candar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592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andara" pitchFamily="34" charset="0"/>
                        </a:rPr>
                        <a:t>SOMNOLENCIA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b="0" dirty="0">
                          <a:latin typeface="Candara" pitchFamily="34" charset="0"/>
                        </a:rPr>
                        <a:t>Sensación de quererse dormir en</a:t>
                      </a:r>
                      <a:r>
                        <a:rPr lang="es-MX" sz="1600" b="0" baseline="0" dirty="0">
                          <a:latin typeface="Candara" pitchFamily="34" charset="0"/>
                        </a:rPr>
                        <a:t> horarios no habituales</a:t>
                      </a:r>
                      <a:endParaRPr lang="es-MX" sz="1600" b="0" dirty="0">
                        <a:latin typeface="Candar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14348" y="428604"/>
            <a:ext cx="79629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MX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Resultados</a:t>
            </a:r>
            <a:endParaRPr lang="es-MX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179512" y="1988840"/>
            <a:ext cx="8763819" cy="3233886"/>
            <a:chOff x="452189" y="1340768"/>
            <a:chExt cx="8296275" cy="2945854"/>
          </a:xfrm>
        </p:grpSpPr>
        <p:pic>
          <p:nvPicPr>
            <p:cNvPr id="7172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2189" y="1340768"/>
              <a:ext cx="8296275" cy="27717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7173" name="Pictur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16582" y="4077072"/>
              <a:ext cx="7943850" cy="20955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14348" y="428604"/>
            <a:ext cx="79629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MX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Resultados</a:t>
            </a:r>
            <a:endParaRPr lang="es-MX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 b="47483"/>
          <a:stretch>
            <a:fillRect/>
          </a:stretch>
        </p:blipFill>
        <p:spPr bwMode="auto">
          <a:xfrm>
            <a:off x="156743" y="1988840"/>
            <a:ext cx="8807745" cy="3384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14348" y="428604"/>
            <a:ext cx="79629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MX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Resultados</a:t>
            </a:r>
            <a:endParaRPr lang="es-MX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51520" y="1556792"/>
            <a:ext cx="8601075" cy="4104456"/>
            <a:chOff x="542925" y="481013"/>
            <a:chExt cx="8058150" cy="3812083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b="82975"/>
            <a:stretch>
              <a:fillRect/>
            </a:stretch>
          </p:blipFill>
          <p:spPr bwMode="auto">
            <a:xfrm>
              <a:off x="542925" y="481013"/>
              <a:ext cx="8058150" cy="1003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t="52443"/>
            <a:stretch>
              <a:fillRect/>
            </a:stretch>
          </p:blipFill>
          <p:spPr bwMode="auto">
            <a:xfrm>
              <a:off x="542925" y="1489124"/>
              <a:ext cx="8058150" cy="2803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14348" y="428604"/>
            <a:ext cx="79629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MX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Resultados</a:t>
            </a:r>
            <a:endParaRPr lang="es-MX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628800"/>
            <a:ext cx="8839551" cy="4032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2813" y="10904"/>
            <a:ext cx="7431595" cy="6825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14348" y="428604"/>
            <a:ext cx="79629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MX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Conclusiones</a:t>
            </a:r>
            <a:endParaRPr lang="es-MX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7544" y="1340768"/>
            <a:ext cx="8136904" cy="468052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s-ES" sz="2600" dirty="0">
                <a:latin typeface="Candara" pitchFamily="34" charset="0"/>
              </a:rPr>
              <a:t>El fosfato de </a:t>
            </a:r>
            <a:r>
              <a:rPr lang="es-ES" sz="2600" dirty="0" err="1">
                <a:latin typeface="Candara" pitchFamily="34" charset="0"/>
              </a:rPr>
              <a:t>sitagliptina</a:t>
            </a:r>
            <a:r>
              <a:rPr lang="es-ES" sz="2600" dirty="0">
                <a:latin typeface="Candara" pitchFamily="34" charset="0"/>
              </a:rPr>
              <a:t> 100 mg/dl ocasionó mejoría en la fase temprana de secreción de insulina. </a:t>
            </a:r>
          </a:p>
          <a:p>
            <a:pPr marL="514350" indent="-514350">
              <a:buAutoNum type="arabicPeriod"/>
            </a:pPr>
            <a:r>
              <a:rPr lang="es-ES" sz="2600" dirty="0">
                <a:latin typeface="Candara" pitchFamily="34" charset="0"/>
              </a:rPr>
              <a:t>Esta modificación se reflejó en mayor nivel de glucosa en la fase tardía postprandial. </a:t>
            </a:r>
          </a:p>
          <a:p>
            <a:pPr marL="514350" indent="-514350">
              <a:buAutoNum type="arabicPeriod"/>
            </a:pPr>
            <a:r>
              <a:rPr lang="es-ES" sz="2600" dirty="0">
                <a:latin typeface="Candara" pitchFamily="34" charset="0"/>
              </a:rPr>
              <a:t>Este cambio bioquímico tuvo impacto clínico reduciendo la frecuencia de sintomatología postprandial. </a:t>
            </a:r>
          </a:p>
          <a:p>
            <a:pPr marL="514350" indent="-514350">
              <a:buAutoNum type="arabicPeriod"/>
            </a:pPr>
            <a:r>
              <a:rPr lang="es-ES" sz="2600" dirty="0">
                <a:latin typeface="Candara" pitchFamily="34" charset="0"/>
              </a:rPr>
              <a:t>Estos hallazgos introducen una totalmente nueva arma terapéutica para pacientes con hipoglucemia reactiva.</a:t>
            </a:r>
            <a:endParaRPr lang="es-MX" sz="2600" dirty="0">
              <a:latin typeface="Candara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14348" y="428604"/>
            <a:ext cx="79629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MX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Hipoglucemia reactiva</a:t>
            </a:r>
            <a:endParaRPr lang="es-MX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7544" y="1556792"/>
            <a:ext cx="8136904" cy="864096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Criterios diagnósticos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2636912"/>
            <a:ext cx="8136904" cy="3240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Documentar disminución del nivel de glucosa (&lt;70 mg/dl).</a:t>
            </a:r>
          </a:p>
          <a:p>
            <a:pPr marL="514350" indent="-514350">
              <a:buAutoNum type="arabicPeriod"/>
            </a:pPr>
            <a:endParaRPr lang="es-MX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marL="514350" indent="-514350">
              <a:buAutoNum type="arabicPeriod"/>
            </a:pP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Signos y síntomas en el momento de hipoglucemia.</a:t>
            </a:r>
          </a:p>
          <a:p>
            <a:pPr marL="514350" indent="-514350">
              <a:buAutoNum type="arabicPeriod"/>
            </a:pPr>
            <a:endParaRPr lang="es-MX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marL="514350" indent="-514350">
              <a:buAutoNum type="arabicPeriod"/>
            </a:pP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Mejoría rápida con alimento.</a:t>
            </a:r>
          </a:p>
          <a:p>
            <a:pPr marL="514350" indent="-514350">
              <a:buAutoNum type="arabicPeriod"/>
            </a:pPr>
            <a:endParaRPr lang="es-MX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marL="514350" indent="-514350">
              <a:buAutoNum type="arabicPeriod"/>
            </a:pP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Estas características deben de ocurrir de forma regular en la vida cotidiana.</a:t>
            </a: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50" y="40482"/>
            <a:ext cx="8972550" cy="1084262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0" dirty="0" err="1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Efecto</a:t>
            </a:r>
            <a:r>
              <a:rPr lang="en-US" sz="2400" b="0" dirty="0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 de </a:t>
            </a:r>
            <a:r>
              <a:rPr lang="en-US" sz="2400" b="0" dirty="0" err="1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las</a:t>
            </a:r>
            <a:r>
              <a:rPr lang="en-US" sz="2400" b="0" dirty="0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incretinas</a:t>
            </a:r>
            <a:r>
              <a:rPr lang="en-US" sz="2400" b="0" dirty="0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después</a:t>
            </a:r>
            <a:r>
              <a:rPr lang="en-US" sz="2400" b="0" dirty="0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 de </a:t>
            </a:r>
            <a:r>
              <a:rPr lang="en-US" sz="2400" b="0" dirty="0" err="1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ingesta</a:t>
            </a:r>
            <a:r>
              <a:rPr lang="en-US" sz="2400" b="0" dirty="0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 oral de </a:t>
            </a:r>
            <a:r>
              <a:rPr lang="en-US" sz="2400" b="0" dirty="0" err="1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glucosa</a:t>
            </a:r>
            <a:r>
              <a:rPr lang="en-US" sz="2400" b="0" dirty="0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está</a:t>
            </a:r>
            <a:r>
              <a:rPr lang="en-US" sz="2400" b="0" dirty="0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 </a:t>
            </a:r>
            <a:r>
              <a:rPr lang="en-US" sz="2400" b="0" dirty="0" err="1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disminuído</a:t>
            </a:r>
            <a:r>
              <a:rPr lang="en-US" sz="2400" b="0" dirty="0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 en </a:t>
            </a:r>
            <a:r>
              <a:rPr lang="en-US" sz="2400" dirty="0">
                <a:solidFill>
                  <a:schemeClr val="tx1"/>
                </a:solidFill>
                <a:latin typeface="Candara" pitchFamily="34" charset="0"/>
                <a:sym typeface="Symbol" pitchFamily="18" charset="2"/>
              </a:rPr>
              <a:t>d</a:t>
            </a:r>
            <a:r>
              <a:rPr lang="en-US" sz="2400" b="0" dirty="0">
                <a:solidFill>
                  <a:schemeClr val="tx1"/>
                </a:solidFill>
                <a:latin typeface="Candara" pitchFamily="34" charset="0"/>
              </a:rPr>
              <a:t>iabetes </a:t>
            </a:r>
            <a:r>
              <a:rPr lang="en-US" sz="2400" dirty="0" err="1">
                <a:solidFill>
                  <a:schemeClr val="tx1"/>
                </a:solidFill>
                <a:latin typeface="Candara" pitchFamily="34" charset="0"/>
              </a:rPr>
              <a:t>t</a:t>
            </a:r>
            <a:r>
              <a:rPr lang="en-US" sz="2400" b="0" dirty="0" err="1">
                <a:solidFill>
                  <a:schemeClr val="tx1"/>
                </a:solidFill>
                <a:latin typeface="Candara" pitchFamily="34" charset="0"/>
              </a:rPr>
              <a:t>ipo</a:t>
            </a:r>
            <a:r>
              <a:rPr lang="en-US" sz="2400" b="0" dirty="0">
                <a:solidFill>
                  <a:schemeClr val="tx1"/>
                </a:solidFill>
                <a:latin typeface="Candara" pitchFamily="34" charset="0"/>
              </a:rPr>
              <a:t> 2</a:t>
            </a:r>
            <a:endParaRPr lang="en-GB" sz="2400" b="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ltGray">
          <a:xfrm>
            <a:off x="571624" y="6358763"/>
            <a:ext cx="4936480" cy="45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 anchor="b">
            <a:spAutoFit/>
          </a:bodyPr>
          <a:lstStyle/>
          <a:p>
            <a:pPr eaLnBrk="0" hangingPunct="0">
              <a:spcBef>
                <a:spcPct val="15000"/>
              </a:spcBef>
            </a:pPr>
            <a:r>
              <a:rPr lang="en-GB" sz="1200" b="1" dirty="0">
                <a:latin typeface="Candara" pitchFamily="34" charset="0"/>
                <a:ea typeface="MS PGothic" pitchFamily="34" charset="-128"/>
                <a:cs typeface="Arial" charset="0"/>
              </a:rPr>
              <a:t>*p</a:t>
            </a:r>
            <a:r>
              <a:rPr lang="en-GB" sz="1200" b="1" dirty="0">
                <a:latin typeface="Candara" pitchFamily="34" charset="0"/>
                <a:ea typeface="MS PGothic" pitchFamily="34" charset="-128"/>
                <a:cs typeface="Arial" charset="0"/>
                <a:sym typeface="Symbol" pitchFamily="18" charset="2"/>
              </a:rPr>
              <a:t>0,05 vs. </a:t>
            </a:r>
            <a:r>
              <a:rPr lang="en-GB" sz="1200" b="1" dirty="0" err="1">
                <a:latin typeface="Candara" pitchFamily="34" charset="0"/>
                <a:ea typeface="MS PGothic" pitchFamily="34" charset="-128"/>
                <a:cs typeface="Arial" charset="0"/>
                <a:sym typeface="Symbol" pitchFamily="18" charset="2"/>
              </a:rPr>
              <a:t>valor</a:t>
            </a:r>
            <a:r>
              <a:rPr lang="en-GB" sz="1200" b="1" dirty="0">
                <a:latin typeface="Candara" pitchFamily="34" charset="0"/>
                <a:ea typeface="MS PGothic" pitchFamily="34" charset="-128"/>
                <a:cs typeface="Arial" charset="0"/>
                <a:sym typeface="Symbol" pitchFamily="18" charset="2"/>
              </a:rPr>
              <a:t> </a:t>
            </a:r>
            <a:r>
              <a:rPr lang="en-GB" sz="1200" b="1" dirty="0" err="1">
                <a:latin typeface="Candara" pitchFamily="34" charset="0"/>
                <a:ea typeface="MS PGothic" pitchFamily="34" charset="-128"/>
                <a:cs typeface="Arial" charset="0"/>
                <a:sym typeface="Symbol" pitchFamily="18" charset="2"/>
              </a:rPr>
              <a:t>respectivo</a:t>
            </a:r>
            <a:r>
              <a:rPr lang="en-GB" sz="1200" b="1" dirty="0">
                <a:latin typeface="Candara" pitchFamily="34" charset="0"/>
                <a:ea typeface="MS PGothic" pitchFamily="34" charset="-128"/>
                <a:cs typeface="Arial" charset="0"/>
                <a:sym typeface="Symbol" pitchFamily="18" charset="2"/>
              </a:rPr>
              <a:t> </a:t>
            </a:r>
            <a:r>
              <a:rPr lang="en-GB" sz="1200" b="1" dirty="0" err="1">
                <a:latin typeface="Candara" pitchFamily="34" charset="0"/>
                <a:ea typeface="MS PGothic" pitchFamily="34" charset="-128"/>
                <a:cs typeface="Arial" charset="0"/>
                <a:sym typeface="Symbol" pitchFamily="18" charset="2"/>
              </a:rPr>
              <a:t>luego</a:t>
            </a:r>
            <a:r>
              <a:rPr lang="en-GB" sz="1200" b="1" dirty="0">
                <a:latin typeface="Candara" pitchFamily="34" charset="0"/>
                <a:ea typeface="MS PGothic" pitchFamily="34" charset="-128"/>
                <a:cs typeface="Arial" charset="0"/>
                <a:sym typeface="Symbol" pitchFamily="18" charset="2"/>
              </a:rPr>
              <a:t> de </a:t>
            </a:r>
            <a:r>
              <a:rPr lang="en-GB" sz="1200" b="1" dirty="0" err="1">
                <a:latin typeface="Candara" pitchFamily="34" charset="0"/>
                <a:ea typeface="MS PGothic" pitchFamily="34" charset="-128"/>
                <a:cs typeface="Arial" charset="0"/>
                <a:sym typeface="Symbol" pitchFamily="18" charset="2"/>
              </a:rPr>
              <a:t>carga</a:t>
            </a:r>
            <a:r>
              <a:rPr lang="en-GB" sz="1200" b="1" dirty="0">
                <a:latin typeface="Candara" pitchFamily="34" charset="0"/>
                <a:ea typeface="MS PGothic" pitchFamily="34" charset="-128"/>
                <a:cs typeface="Arial" charset="0"/>
                <a:sym typeface="Symbol" pitchFamily="18" charset="2"/>
              </a:rPr>
              <a:t> oral; IR=</a:t>
            </a:r>
            <a:r>
              <a:rPr lang="en-GB" sz="1200" b="1" dirty="0" err="1">
                <a:latin typeface="Candara" pitchFamily="34" charset="0"/>
                <a:ea typeface="MS PGothic" pitchFamily="34" charset="-128"/>
                <a:cs typeface="Arial" charset="0"/>
                <a:sym typeface="Symbol" pitchFamily="18" charset="2"/>
              </a:rPr>
              <a:t>inmunoreactiva</a:t>
            </a:r>
            <a:endParaRPr lang="en-GB" sz="1200" b="1" dirty="0">
              <a:latin typeface="Candara" pitchFamily="34" charset="0"/>
              <a:ea typeface="MS PGothic" pitchFamily="34" charset="-128"/>
              <a:cs typeface="Arial" charset="0"/>
              <a:sym typeface="Symbol" pitchFamily="18" charset="2"/>
            </a:endParaRPr>
          </a:p>
          <a:p>
            <a:pPr eaLnBrk="0" hangingPunct="0">
              <a:spcBef>
                <a:spcPct val="15000"/>
              </a:spcBef>
            </a:pPr>
            <a:r>
              <a:rPr lang="en-GB" sz="1000" dirty="0" err="1">
                <a:latin typeface="Candara" pitchFamily="34" charset="0"/>
                <a:ea typeface="MS PGothic" pitchFamily="34" charset="-128"/>
                <a:cs typeface="Arial" charset="0"/>
              </a:rPr>
              <a:t>Adaptado</a:t>
            </a:r>
            <a:r>
              <a:rPr lang="en-GB" sz="1000" dirty="0">
                <a:latin typeface="Candara" pitchFamily="34" charset="0"/>
                <a:ea typeface="MS PGothic" pitchFamily="34" charset="-128"/>
                <a:cs typeface="Arial" charset="0"/>
              </a:rPr>
              <a:t> de </a:t>
            </a:r>
            <a:r>
              <a:rPr lang="en-GB" sz="1000" dirty="0" err="1">
                <a:latin typeface="Candara" pitchFamily="34" charset="0"/>
                <a:ea typeface="MS PGothic" pitchFamily="34" charset="-128"/>
                <a:cs typeface="Arial" charset="0"/>
              </a:rPr>
              <a:t>Nauck</a:t>
            </a:r>
            <a:r>
              <a:rPr lang="en-GB" sz="1000" dirty="0">
                <a:latin typeface="Candara" pitchFamily="34" charset="0"/>
                <a:ea typeface="MS PGothic" pitchFamily="34" charset="-128"/>
                <a:cs typeface="Arial" charset="0"/>
              </a:rPr>
              <a:t> M et al </a:t>
            </a:r>
            <a:r>
              <a:rPr lang="en-GB" sz="1000" i="1" dirty="0" err="1">
                <a:latin typeface="Candara" pitchFamily="34" charset="0"/>
                <a:ea typeface="MS PGothic" pitchFamily="34" charset="-128"/>
                <a:cs typeface="Arial" charset="0"/>
              </a:rPr>
              <a:t>Diabetologia</a:t>
            </a:r>
            <a:r>
              <a:rPr lang="en-GB" sz="1000" dirty="0">
                <a:latin typeface="Candara" pitchFamily="34" charset="0"/>
                <a:ea typeface="MS PGothic" pitchFamily="34" charset="-128"/>
                <a:cs typeface="Arial" charset="0"/>
              </a:rPr>
              <a:t> 1986;29:46–52.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581655" y="3860796"/>
            <a:ext cx="2481263" cy="1530348"/>
            <a:chOff x="3420" y="2395"/>
            <a:chExt cx="1563" cy="964"/>
          </a:xfrm>
        </p:grpSpPr>
        <p:sp>
          <p:nvSpPr>
            <p:cNvPr id="86254" name="Freeform 5"/>
            <p:cNvSpPr>
              <a:spLocks/>
            </p:cNvSpPr>
            <p:nvPr/>
          </p:nvSpPr>
          <p:spPr bwMode="auto">
            <a:xfrm>
              <a:off x="3420" y="2918"/>
              <a:ext cx="1563" cy="441"/>
            </a:xfrm>
            <a:custGeom>
              <a:avLst/>
              <a:gdLst>
                <a:gd name="T0" fmla="*/ 0 w 1563"/>
                <a:gd name="T1" fmla="*/ 412 h 441"/>
                <a:gd name="T2" fmla="*/ 89 w 1563"/>
                <a:gd name="T3" fmla="*/ 418 h 441"/>
                <a:gd name="T4" fmla="*/ 210 w 1563"/>
                <a:gd name="T5" fmla="*/ 303 h 441"/>
                <a:gd name="T6" fmla="*/ 335 w 1563"/>
                <a:gd name="T7" fmla="*/ 141 h 441"/>
                <a:gd name="T8" fmla="*/ 456 w 1563"/>
                <a:gd name="T9" fmla="*/ 25 h 441"/>
                <a:gd name="T10" fmla="*/ 578 w 1563"/>
                <a:gd name="T11" fmla="*/ 31 h 441"/>
                <a:gd name="T12" fmla="*/ 701 w 1563"/>
                <a:gd name="T13" fmla="*/ 0 h 441"/>
                <a:gd name="T14" fmla="*/ 809 w 1563"/>
                <a:gd name="T15" fmla="*/ 10 h 441"/>
                <a:gd name="T16" fmla="*/ 947 w 1563"/>
                <a:gd name="T17" fmla="*/ 4 h 441"/>
                <a:gd name="T18" fmla="*/ 1067 w 1563"/>
                <a:gd name="T19" fmla="*/ 21 h 441"/>
                <a:gd name="T20" fmla="*/ 1305 w 1563"/>
                <a:gd name="T21" fmla="*/ 81 h 441"/>
                <a:gd name="T22" fmla="*/ 1563 w 1563"/>
                <a:gd name="T23" fmla="*/ 142 h 441"/>
                <a:gd name="T24" fmla="*/ 1533 w 1563"/>
                <a:gd name="T25" fmla="*/ 189 h 441"/>
                <a:gd name="T26" fmla="*/ 1268 w 1563"/>
                <a:gd name="T27" fmla="*/ 124 h 441"/>
                <a:gd name="T28" fmla="*/ 1031 w 1563"/>
                <a:gd name="T29" fmla="*/ 121 h 441"/>
                <a:gd name="T30" fmla="*/ 909 w 1563"/>
                <a:gd name="T31" fmla="*/ 144 h 441"/>
                <a:gd name="T32" fmla="*/ 797 w 1563"/>
                <a:gd name="T33" fmla="*/ 154 h 441"/>
                <a:gd name="T34" fmla="*/ 663 w 1563"/>
                <a:gd name="T35" fmla="*/ 180 h 441"/>
                <a:gd name="T36" fmla="*/ 545 w 1563"/>
                <a:gd name="T37" fmla="*/ 229 h 441"/>
                <a:gd name="T38" fmla="*/ 435 w 1563"/>
                <a:gd name="T39" fmla="*/ 295 h 441"/>
                <a:gd name="T40" fmla="*/ 305 w 1563"/>
                <a:gd name="T41" fmla="*/ 327 h 441"/>
                <a:gd name="T42" fmla="*/ 182 w 1563"/>
                <a:gd name="T43" fmla="*/ 370 h 441"/>
                <a:gd name="T44" fmla="*/ 66 w 1563"/>
                <a:gd name="T45" fmla="*/ 441 h 441"/>
                <a:gd name="T46" fmla="*/ 0 w 1563"/>
                <a:gd name="T47" fmla="*/ 412 h 44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563"/>
                <a:gd name="T73" fmla="*/ 0 h 441"/>
                <a:gd name="T74" fmla="*/ 1563 w 1563"/>
                <a:gd name="T75" fmla="*/ 441 h 44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563" h="441">
                  <a:moveTo>
                    <a:pt x="0" y="412"/>
                  </a:moveTo>
                  <a:lnTo>
                    <a:pt x="89" y="418"/>
                  </a:lnTo>
                  <a:lnTo>
                    <a:pt x="210" y="303"/>
                  </a:lnTo>
                  <a:lnTo>
                    <a:pt x="335" y="141"/>
                  </a:lnTo>
                  <a:lnTo>
                    <a:pt x="456" y="25"/>
                  </a:lnTo>
                  <a:lnTo>
                    <a:pt x="578" y="31"/>
                  </a:lnTo>
                  <a:lnTo>
                    <a:pt x="701" y="0"/>
                  </a:lnTo>
                  <a:lnTo>
                    <a:pt x="809" y="10"/>
                  </a:lnTo>
                  <a:lnTo>
                    <a:pt x="947" y="4"/>
                  </a:lnTo>
                  <a:lnTo>
                    <a:pt x="1067" y="21"/>
                  </a:lnTo>
                  <a:lnTo>
                    <a:pt x="1305" y="81"/>
                  </a:lnTo>
                  <a:lnTo>
                    <a:pt x="1563" y="142"/>
                  </a:lnTo>
                  <a:lnTo>
                    <a:pt x="1533" y="189"/>
                  </a:lnTo>
                  <a:lnTo>
                    <a:pt x="1268" y="124"/>
                  </a:lnTo>
                  <a:lnTo>
                    <a:pt x="1031" y="121"/>
                  </a:lnTo>
                  <a:lnTo>
                    <a:pt x="909" y="144"/>
                  </a:lnTo>
                  <a:lnTo>
                    <a:pt x="797" y="154"/>
                  </a:lnTo>
                  <a:lnTo>
                    <a:pt x="663" y="180"/>
                  </a:lnTo>
                  <a:lnTo>
                    <a:pt x="545" y="229"/>
                  </a:lnTo>
                  <a:lnTo>
                    <a:pt x="435" y="295"/>
                  </a:lnTo>
                  <a:lnTo>
                    <a:pt x="305" y="327"/>
                  </a:lnTo>
                  <a:lnTo>
                    <a:pt x="182" y="370"/>
                  </a:lnTo>
                  <a:lnTo>
                    <a:pt x="66" y="441"/>
                  </a:lnTo>
                  <a:lnTo>
                    <a:pt x="0" y="412"/>
                  </a:lnTo>
                  <a:close/>
                </a:path>
              </a:pathLst>
            </a:custGeom>
            <a:solidFill>
              <a:srgbClr val="99CC00">
                <a:alpha val="50195"/>
              </a:srgbClr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s-MX">
                <a:latin typeface="Candara" pitchFamily="34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430" y="2395"/>
              <a:ext cx="1441" cy="720"/>
              <a:chOff x="3430" y="2379"/>
              <a:chExt cx="1441" cy="720"/>
            </a:xfrm>
          </p:grpSpPr>
          <p:sp>
            <p:nvSpPr>
              <p:cNvPr id="86256" name="Line 7"/>
              <p:cNvSpPr>
                <a:spLocks noChangeShapeType="1"/>
              </p:cNvSpPr>
              <p:nvPr/>
            </p:nvSpPr>
            <p:spPr bwMode="auto">
              <a:xfrm flipH="1">
                <a:off x="3849" y="2960"/>
                <a:ext cx="1" cy="13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stealth" w="med" len="med"/>
                <a:tailEnd type="stealth" w="med" len="med"/>
              </a:ln>
            </p:spPr>
            <p:txBody>
              <a:bodyPr/>
              <a:lstStyle/>
              <a:p>
                <a:endParaRPr lang="es-MX">
                  <a:latin typeface="Candara" pitchFamily="34" charset="0"/>
                </a:endParaRPr>
              </a:p>
            </p:txBody>
          </p:sp>
          <p:sp>
            <p:nvSpPr>
              <p:cNvPr id="86257" name="Text Box 8"/>
              <p:cNvSpPr txBox="1">
                <a:spLocks noChangeArrowheads="1"/>
              </p:cNvSpPr>
              <p:nvPr/>
            </p:nvSpPr>
            <p:spPr bwMode="auto">
              <a:xfrm>
                <a:off x="3430" y="2379"/>
                <a:ext cx="1441" cy="17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ts val="1400"/>
                  </a:lnSpc>
                  <a:spcBef>
                    <a:spcPct val="30000"/>
                  </a:spcBef>
                </a:pPr>
                <a:r>
                  <a:rPr lang="en-US" sz="1400" dirty="0" err="1">
                    <a:latin typeface="Candara" pitchFamily="34" charset="0"/>
                    <a:ea typeface="MS PGothic" pitchFamily="34" charset="-128"/>
                    <a:cs typeface="Arial" charset="0"/>
                  </a:rPr>
                  <a:t>Efecto</a:t>
                </a:r>
                <a:r>
                  <a:rPr lang="en-US" sz="1400" dirty="0">
                    <a:latin typeface="Candara" pitchFamily="34" charset="0"/>
                    <a:ea typeface="MS PGothic" pitchFamily="34" charset="-128"/>
                    <a:cs typeface="Arial" charset="0"/>
                  </a:rPr>
                  <a:t> </a:t>
                </a:r>
                <a:r>
                  <a:rPr lang="en-US" sz="1400" dirty="0" err="1">
                    <a:latin typeface="Candara" pitchFamily="34" charset="0"/>
                    <a:ea typeface="MS PGothic" pitchFamily="34" charset="-128"/>
                    <a:cs typeface="Arial" charset="0"/>
                  </a:rPr>
                  <a:t>incretina</a:t>
                </a:r>
                <a:r>
                  <a:rPr lang="en-US" sz="1400" dirty="0">
                    <a:latin typeface="Candara" pitchFamily="34" charset="0"/>
                    <a:ea typeface="MS PGothic" pitchFamily="34" charset="-128"/>
                    <a:cs typeface="Arial" charset="0"/>
                  </a:rPr>
                  <a:t> </a:t>
                </a:r>
                <a:r>
                  <a:rPr lang="en-US" sz="1400" dirty="0" err="1">
                    <a:latin typeface="Candara" pitchFamily="34" charset="0"/>
                    <a:ea typeface="MS PGothic" pitchFamily="34" charset="-128"/>
                    <a:cs typeface="Arial" charset="0"/>
                  </a:rPr>
                  <a:t>disminuído</a:t>
                </a:r>
                <a:endParaRPr lang="en-US" sz="1400" dirty="0">
                  <a:latin typeface="Candara" pitchFamily="34" charset="0"/>
                  <a:ea typeface="MS PGothic" pitchFamily="34" charset="-128"/>
                  <a:cs typeface="Arial" charset="0"/>
                </a:endParaRPr>
              </a:p>
            </p:txBody>
          </p:sp>
        </p:grp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292225" y="3879853"/>
            <a:ext cx="2746375" cy="1651001"/>
            <a:chOff x="718" y="2407"/>
            <a:chExt cx="1730" cy="1040"/>
          </a:xfrm>
        </p:grpSpPr>
        <p:sp>
          <p:nvSpPr>
            <p:cNvPr id="86250" name="Freeform 10"/>
            <p:cNvSpPr>
              <a:spLocks/>
            </p:cNvSpPr>
            <p:nvPr/>
          </p:nvSpPr>
          <p:spPr bwMode="auto">
            <a:xfrm>
              <a:off x="986" y="2601"/>
              <a:ext cx="1462" cy="846"/>
            </a:xfrm>
            <a:custGeom>
              <a:avLst/>
              <a:gdLst>
                <a:gd name="T0" fmla="*/ 0 w 1462"/>
                <a:gd name="T1" fmla="*/ 845 h 846"/>
                <a:gd name="T2" fmla="*/ 109 w 1462"/>
                <a:gd name="T3" fmla="*/ 569 h 846"/>
                <a:gd name="T4" fmla="*/ 234 w 1462"/>
                <a:gd name="T5" fmla="*/ 225 h 846"/>
                <a:gd name="T6" fmla="*/ 358 w 1462"/>
                <a:gd name="T7" fmla="*/ 89 h 846"/>
                <a:gd name="T8" fmla="*/ 477 w 1462"/>
                <a:gd name="T9" fmla="*/ 0 h 846"/>
                <a:gd name="T10" fmla="*/ 597 w 1462"/>
                <a:gd name="T11" fmla="*/ 201 h 846"/>
                <a:gd name="T12" fmla="*/ 717 w 1462"/>
                <a:gd name="T13" fmla="*/ 350 h 846"/>
                <a:gd name="T14" fmla="*/ 841 w 1462"/>
                <a:gd name="T15" fmla="*/ 476 h 846"/>
                <a:gd name="T16" fmla="*/ 961 w 1462"/>
                <a:gd name="T17" fmla="*/ 614 h 846"/>
                <a:gd name="T18" fmla="*/ 1219 w 1462"/>
                <a:gd name="T19" fmla="*/ 753 h 846"/>
                <a:gd name="T20" fmla="*/ 1462 w 1462"/>
                <a:gd name="T21" fmla="*/ 821 h 846"/>
                <a:gd name="T22" fmla="*/ 1429 w 1462"/>
                <a:gd name="T23" fmla="*/ 846 h 846"/>
                <a:gd name="T24" fmla="*/ 1203 w 1462"/>
                <a:gd name="T25" fmla="*/ 836 h 846"/>
                <a:gd name="T26" fmla="*/ 949 w 1462"/>
                <a:gd name="T27" fmla="*/ 767 h 846"/>
                <a:gd name="T28" fmla="*/ 828 w 1462"/>
                <a:gd name="T29" fmla="*/ 734 h 846"/>
                <a:gd name="T30" fmla="*/ 697 w 1462"/>
                <a:gd name="T31" fmla="*/ 680 h 846"/>
                <a:gd name="T32" fmla="*/ 580 w 1462"/>
                <a:gd name="T33" fmla="*/ 641 h 846"/>
                <a:gd name="T34" fmla="*/ 462 w 1462"/>
                <a:gd name="T35" fmla="*/ 653 h 846"/>
                <a:gd name="T36" fmla="*/ 342 w 1462"/>
                <a:gd name="T37" fmla="*/ 665 h 846"/>
                <a:gd name="T38" fmla="*/ 217 w 1462"/>
                <a:gd name="T39" fmla="*/ 692 h 846"/>
                <a:gd name="T40" fmla="*/ 91 w 1462"/>
                <a:gd name="T41" fmla="*/ 762 h 846"/>
                <a:gd name="T42" fmla="*/ 0 w 1462"/>
                <a:gd name="T43" fmla="*/ 845 h 8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462"/>
                <a:gd name="T67" fmla="*/ 0 h 846"/>
                <a:gd name="T68" fmla="*/ 1462 w 1462"/>
                <a:gd name="T69" fmla="*/ 846 h 84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462" h="846">
                  <a:moveTo>
                    <a:pt x="0" y="845"/>
                  </a:moveTo>
                  <a:lnTo>
                    <a:pt x="109" y="569"/>
                  </a:lnTo>
                  <a:lnTo>
                    <a:pt x="234" y="225"/>
                  </a:lnTo>
                  <a:lnTo>
                    <a:pt x="358" y="89"/>
                  </a:lnTo>
                  <a:lnTo>
                    <a:pt x="477" y="0"/>
                  </a:lnTo>
                  <a:lnTo>
                    <a:pt x="597" y="201"/>
                  </a:lnTo>
                  <a:lnTo>
                    <a:pt x="717" y="350"/>
                  </a:lnTo>
                  <a:lnTo>
                    <a:pt x="841" y="476"/>
                  </a:lnTo>
                  <a:lnTo>
                    <a:pt x="961" y="614"/>
                  </a:lnTo>
                  <a:lnTo>
                    <a:pt x="1219" y="753"/>
                  </a:lnTo>
                  <a:lnTo>
                    <a:pt x="1462" y="821"/>
                  </a:lnTo>
                  <a:lnTo>
                    <a:pt x="1429" y="846"/>
                  </a:lnTo>
                  <a:lnTo>
                    <a:pt x="1203" y="836"/>
                  </a:lnTo>
                  <a:lnTo>
                    <a:pt x="949" y="767"/>
                  </a:lnTo>
                  <a:lnTo>
                    <a:pt x="828" y="734"/>
                  </a:lnTo>
                  <a:lnTo>
                    <a:pt x="697" y="680"/>
                  </a:lnTo>
                  <a:lnTo>
                    <a:pt x="580" y="641"/>
                  </a:lnTo>
                  <a:lnTo>
                    <a:pt x="462" y="653"/>
                  </a:lnTo>
                  <a:lnTo>
                    <a:pt x="342" y="665"/>
                  </a:lnTo>
                  <a:lnTo>
                    <a:pt x="217" y="692"/>
                  </a:lnTo>
                  <a:lnTo>
                    <a:pt x="91" y="762"/>
                  </a:lnTo>
                  <a:lnTo>
                    <a:pt x="0" y="845"/>
                  </a:lnTo>
                  <a:close/>
                </a:path>
              </a:pathLst>
            </a:custGeom>
            <a:solidFill>
              <a:srgbClr val="99CC00">
                <a:alpha val="50195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>
                <a:latin typeface="Candara" pitchFamily="34" charset="0"/>
              </a:endParaRPr>
            </a:p>
          </p:txBody>
        </p: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718" y="2407"/>
              <a:ext cx="1382" cy="796"/>
              <a:chOff x="748" y="2381"/>
              <a:chExt cx="1382" cy="796"/>
            </a:xfrm>
          </p:grpSpPr>
          <p:sp>
            <p:nvSpPr>
              <p:cNvPr id="86252" name="Line 12"/>
              <p:cNvSpPr>
                <a:spLocks noChangeShapeType="1"/>
              </p:cNvSpPr>
              <p:nvPr/>
            </p:nvSpPr>
            <p:spPr bwMode="auto">
              <a:xfrm>
                <a:off x="1431" y="2637"/>
                <a:ext cx="0" cy="5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stealth" w="med" len="med"/>
                <a:tailEnd type="stealth" w="med" len="med"/>
              </a:ln>
            </p:spPr>
            <p:txBody>
              <a:bodyPr/>
              <a:lstStyle/>
              <a:p>
                <a:endParaRPr lang="es-MX">
                  <a:latin typeface="Candara" pitchFamily="34" charset="0"/>
                </a:endParaRPr>
              </a:p>
            </p:txBody>
          </p:sp>
          <p:sp>
            <p:nvSpPr>
              <p:cNvPr id="86253" name="Text Box 13"/>
              <p:cNvSpPr txBox="1">
                <a:spLocks noChangeArrowheads="1"/>
              </p:cNvSpPr>
              <p:nvPr/>
            </p:nvSpPr>
            <p:spPr bwMode="auto">
              <a:xfrm>
                <a:off x="748" y="2381"/>
                <a:ext cx="1382" cy="17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>
                  <a:lnSpc>
                    <a:spcPts val="1400"/>
                  </a:lnSpc>
                  <a:spcBef>
                    <a:spcPct val="30000"/>
                  </a:spcBef>
                </a:pPr>
                <a:r>
                  <a:rPr lang="en-US" sz="1400" dirty="0">
                    <a:latin typeface="Candara" pitchFamily="34" charset="0"/>
                    <a:ea typeface="MS PGothic" pitchFamily="34" charset="-128"/>
                    <a:cs typeface="Arial" charset="0"/>
                  </a:rPr>
                  <a:t>    </a:t>
                </a:r>
                <a:r>
                  <a:rPr lang="en-US" sz="1400" dirty="0" err="1">
                    <a:latin typeface="Candara" pitchFamily="34" charset="0"/>
                    <a:ea typeface="MS PGothic" pitchFamily="34" charset="-128"/>
                    <a:cs typeface="Arial" charset="0"/>
                  </a:rPr>
                  <a:t>Efecto</a:t>
                </a:r>
                <a:r>
                  <a:rPr lang="en-US" sz="1400" dirty="0">
                    <a:latin typeface="Candara" pitchFamily="34" charset="0"/>
                    <a:ea typeface="MS PGothic" pitchFamily="34" charset="-128"/>
                    <a:cs typeface="Arial" charset="0"/>
                  </a:rPr>
                  <a:t> </a:t>
                </a:r>
                <a:r>
                  <a:rPr lang="en-US" sz="1400" dirty="0" err="1">
                    <a:latin typeface="Candara" pitchFamily="34" charset="0"/>
                    <a:ea typeface="MS PGothic" pitchFamily="34" charset="-128"/>
                    <a:cs typeface="Arial" charset="0"/>
                  </a:rPr>
                  <a:t>incretina</a:t>
                </a:r>
                <a:r>
                  <a:rPr lang="en-US" sz="1400" dirty="0">
                    <a:latin typeface="Candara" pitchFamily="34" charset="0"/>
                    <a:ea typeface="MS PGothic" pitchFamily="34" charset="-128"/>
                    <a:cs typeface="Arial" charset="0"/>
                  </a:rPr>
                  <a:t> normal</a:t>
                </a:r>
              </a:p>
            </p:txBody>
          </p:sp>
        </p:grpSp>
      </p:grpSp>
      <p:sp>
        <p:nvSpPr>
          <p:cNvPr id="86022" name="Text Box 14"/>
          <p:cNvSpPr txBox="1">
            <a:spLocks noChangeArrowheads="1"/>
          </p:cNvSpPr>
          <p:nvPr/>
        </p:nvSpPr>
        <p:spPr bwMode="auto">
          <a:xfrm>
            <a:off x="5580112" y="1465039"/>
            <a:ext cx="17187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latin typeface="Candara" pitchFamily="34" charset="0"/>
                <a:ea typeface="MS PGothic" pitchFamily="34" charset="-128"/>
                <a:cs typeface="Arial" charset="0"/>
              </a:rPr>
              <a:t>Glucosa</a:t>
            </a:r>
            <a:r>
              <a:rPr lang="en-US" sz="1400" dirty="0">
                <a:latin typeface="Candara" pitchFamily="34" charset="0"/>
                <a:ea typeface="MS PGothic" pitchFamily="34" charset="-128"/>
                <a:cs typeface="Arial" charset="0"/>
              </a:rPr>
              <a:t> </a:t>
            </a:r>
            <a:r>
              <a:rPr lang="en-US" sz="1400" dirty="0" err="1">
                <a:latin typeface="Candara" pitchFamily="34" charset="0"/>
                <a:ea typeface="MS PGothic" pitchFamily="34" charset="-128"/>
                <a:cs typeface="Arial" charset="0"/>
              </a:rPr>
              <a:t>intravenosa</a:t>
            </a:r>
            <a:endParaRPr lang="en-US" sz="1400" dirty="0">
              <a:latin typeface="Candara" pitchFamily="34" charset="0"/>
              <a:ea typeface="MS PGothic" pitchFamily="34" charset="-128"/>
              <a:cs typeface="Arial" charset="0"/>
            </a:endParaRPr>
          </a:p>
        </p:txBody>
      </p:sp>
      <p:sp>
        <p:nvSpPr>
          <p:cNvPr id="86023" name="Line 15"/>
          <p:cNvSpPr>
            <a:spLocks noChangeShapeType="1"/>
          </p:cNvSpPr>
          <p:nvPr/>
        </p:nvSpPr>
        <p:spPr bwMode="auto">
          <a:xfrm>
            <a:off x="1282551" y="1635125"/>
            <a:ext cx="265113" cy="0"/>
          </a:xfrm>
          <a:prstGeom prst="line">
            <a:avLst/>
          </a:prstGeom>
          <a:noFill/>
          <a:ln w="28575">
            <a:solidFill>
              <a:srgbClr val="6EBE1E"/>
            </a:solidFill>
            <a:round/>
            <a:headEnd/>
            <a:tailEnd/>
          </a:ln>
        </p:spPr>
        <p:txBody>
          <a:bodyPr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24" name="Oval 16"/>
          <p:cNvSpPr>
            <a:spLocks noChangeArrowheads="1"/>
          </p:cNvSpPr>
          <p:nvPr/>
        </p:nvSpPr>
        <p:spPr bwMode="auto">
          <a:xfrm>
            <a:off x="1331640" y="1577975"/>
            <a:ext cx="112713" cy="112713"/>
          </a:xfrm>
          <a:prstGeom prst="ellipse">
            <a:avLst/>
          </a:prstGeom>
          <a:solidFill>
            <a:srgbClr val="6EBE1E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ndara" pitchFamily="34" charset="0"/>
              <a:cs typeface="Arial" charset="0"/>
            </a:endParaRPr>
          </a:p>
        </p:txBody>
      </p:sp>
      <p:sp>
        <p:nvSpPr>
          <p:cNvPr id="86025" name="Line 17"/>
          <p:cNvSpPr>
            <a:spLocks noChangeShapeType="1"/>
          </p:cNvSpPr>
          <p:nvPr/>
        </p:nvSpPr>
        <p:spPr bwMode="auto">
          <a:xfrm>
            <a:off x="5365750" y="1635125"/>
            <a:ext cx="265113" cy="0"/>
          </a:xfrm>
          <a:prstGeom prst="line">
            <a:avLst/>
          </a:prstGeom>
          <a:noFill/>
          <a:ln w="28575">
            <a:solidFill>
              <a:srgbClr val="F5EF05"/>
            </a:solidFill>
            <a:round/>
            <a:headEnd/>
            <a:tailEnd/>
          </a:ln>
        </p:spPr>
        <p:txBody>
          <a:bodyPr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26" name="Oval 18"/>
          <p:cNvSpPr>
            <a:spLocks noChangeArrowheads="1"/>
          </p:cNvSpPr>
          <p:nvPr/>
        </p:nvSpPr>
        <p:spPr bwMode="auto">
          <a:xfrm>
            <a:off x="5441950" y="1577975"/>
            <a:ext cx="112713" cy="112713"/>
          </a:xfrm>
          <a:prstGeom prst="ellipse">
            <a:avLst/>
          </a:prstGeom>
          <a:solidFill>
            <a:srgbClr val="F5EF05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ndara" pitchFamily="34" charset="0"/>
              <a:cs typeface="Arial" charset="0"/>
            </a:endParaRPr>
          </a:p>
        </p:txBody>
      </p:sp>
      <p:sp>
        <p:nvSpPr>
          <p:cNvPr id="86027" name="Rectangle 19"/>
          <p:cNvSpPr>
            <a:spLocks noChangeArrowheads="1"/>
          </p:cNvSpPr>
          <p:nvPr/>
        </p:nvSpPr>
        <p:spPr bwMode="ltGray">
          <a:xfrm>
            <a:off x="1084263" y="3303588"/>
            <a:ext cx="300037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0</a:t>
            </a:r>
          </a:p>
        </p:txBody>
      </p:sp>
      <p:sp>
        <p:nvSpPr>
          <p:cNvPr id="86028" name="Rectangle 20"/>
          <p:cNvSpPr>
            <a:spLocks noChangeArrowheads="1"/>
          </p:cNvSpPr>
          <p:nvPr/>
        </p:nvSpPr>
        <p:spPr bwMode="ltGray">
          <a:xfrm>
            <a:off x="1174392" y="3524250"/>
            <a:ext cx="402353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–10</a:t>
            </a:r>
          </a:p>
        </p:txBody>
      </p:sp>
      <p:sp>
        <p:nvSpPr>
          <p:cNvPr id="86029" name="Rectangle 21"/>
          <p:cNvSpPr>
            <a:spLocks noChangeArrowheads="1"/>
          </p:cNvSpPr>
          <p:nvPr/>
        </p:nvSpPr>
        <p:spPr bwMode="ltGray">
          <a:xfrm>
            <a:off x="989013" y="2465388"/>
            <a:ext cx="395287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10</a:t>
            </a:r>
          </a:p>
        </p:txBody>
      </p:sp>
      <p:sp>
        <p:nvSpPr>
          <p:cNvPr id="86030" name="Rectangle 22"/>
          <p:cNvSpPr>
            <a:spLocks noChangeArrowheads="1"/>
          </p:cNvSpPr>
          <p:nvPr/>
        </p:nvSpPr>
        <p:spPr bwMode="ltGray">
          <a:xfrm>
            <a:off x="989013" y="2046288"/>
            <a:ext cx="395287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15</a:t>
            </a:r>
          </a:p>
        </p:txBody>
      </p:sp>
      <p:sp>
        <p:nvSpPr>
          <p:cNvPr id="86031" name="Rectangle 23"/>
          <p:cNvSpPr>
            <a:spLocks noChangeArrowheads="1"/>
          </p:cNvSpPr>
          <p:nvPr/>
        </p:nvSpPr>
        <p:spPr bwMode="ltGray">
          <a:xfrm>
            <a:off x="989013" y="1638300"/>
            <a:ext cx="395287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20</a:t>
            </a:r>
          </a:p>
        </p:txBody>
      </p:sp>
      <p:sp>
        <p:nvSpPr>
          <p:cNvPr id="86032" name="Rectangle 24"/>
          <p:cNvSpPr>
            <a:spLocks noChangeArrowheads="1"/>
          </p:cNvSpPr>
          <p:nvPr/>
        </p:nvSpPr>
        <p:spPr bwMode="ltGray">
          <a:xfrm rot="-5400000">
            <a:off x="-473075" y="2374302"/>
            <a:ext cx="2454275" cy="45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ts val="1400"/>
              </a:lnSpc>
            </a:pPr>
            <a:r>
              <a:rPr lang="da-DK" sz="1300" b="1" dirty="0">
                <a:latin typeface="Candara" pitchFamily="34" charset="0"/>
                <a:ea typeface="MS PGothic" pitchFamily="34" charset="-128"/>
                <a:cs typeface="Arial" charset="0"/>
              </a:rPr>
              <a:t>Glucosa Plasmástica Venosa  (mmol/L)</a:t>
            </a:r>
          </a:p>
        </p:txBody>
      </p:sp>
      <p:sp>
        <p:nvSpPr>
          <p:cNvPr id="86033" name="Rectangle 25"/>
          <p:cNvSpPr>
            <a:spLocks noChangeArrowheads="1"/>
          </p:cNvSpPr>
          <p:nvPr/>
        </p:nvSpPr>
        <p:spPr bwMode="ltGray">
          <a:xfrm>
            <a:off x="989013" y="2884488"/>
            <a:ext cx="395287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5</a:t>
            </a:r>
          </a:p>
        </p:txBody>
      </p:sp>
      <p:sp>
        <p:nvSpPr>
          <p:cNvPr id="86034" name="Rectangle 26"/>
          <p:cNvSpPr>
            <a:spLocks noChangeArrowheads="1"/>
          </p:cNvSpPr>
          <p:nvPr/>
        </p:nvSpPr>
        <p:spPr bwMode="ltGray">
          <a:xfrm>
            <a:off x="2201729" y="3524250"/>
            <a:ext cx="355867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60</a:t>
            </a:r>
          </a:p>
        </p:txBody>
      </p:sp>
      <p:sp>
        <p:nvSpPr>
          <p:cNvPr id="86035" name="Rectangle 27"/>
          <p:cNvSpPr>
            <a:spLocks noChangeArrowheads="1"/>
          </p:cNvSpPr>
          <p:nvPr/>
        </p:nvSpPr>
        <p:spPr bwMode="ltGray">
          <a:xfrm>
            <a:off x="2968298" y="3524250"/>
            <a:ext cx="395941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120</a:t>
            </a:r>
          </a:p>
        </p:txBody>
      </p:sp>
      <p:sp>
        <p:nvSpPr>
          <p:cNvPr id="86036" name="Rectangle 28"/>
          <p:cNvSpPr>
            <a:spLocks noChangeArrowheads="1"/>
          </p:cNvSpPr>
          <p:nvPr/>
        </p:nvSpPr>
        <p:spPr bwMode="ltGray">
          <a:xfrm>
            <a:off x="3745309" y="3524250"/>
            <a:ext cx="410369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180</a:t>
            </a:r>
          </a:p>
        </p:txBody>
      </p:sp>
      <p:sp>
        <p:nvSpPr>
          <p:cNvPr id="86037" name="Line 29"/>
          <p:cNvSpPr>
            <a:spLocks noChangeShapeType="1"/>
          </p:cNvSpPr>
          <p:nvPr/>
        </p:nvSpPr>
        <p:spPr bwMode="auto">
          <a:xfrm flipV="1">
            <a:off x="1435100" y="1778000"/>
            <a:ext cx="0" cy="167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38" name="Line 30"/>
          <p:cNvSpPr>
            <a:spLocks noChangeShapeType="1"/>
          </p:cNvSpPr>
          <p:nvPr/>
        </p:nvSpPr>
        <p:spPr bwMode="auto">
          <a:xfrm>
            <a:off x="1349375" y="1781175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39" name="Line 31"/>
          <p:cNvSpPr>
            <a:spLocks noChangeShapeType="1"/>
          </p:cNvSpPr>
          <p:nvPr/>
        </p:nvSpPr>
        <p:spPr bwMode="auto">
          <a:xfrm>
            <a:off x="1349375" y="3444875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40" name="Line 32"/>
          <p:cNvSpPr>
            <a:spLocks noChangeShapeType="1"/>
          </p:cNvSpPr>
          <p:nvPr/>
        </p:nvSpPr>
        <p:spPr bwMode="auto">
          <a:xfrm>
            <a:off x="1349375" y="2171700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41" name="Line 33"/>
          <p:cNvSpPr>
            <a:spLocks noChangeShapeType="1"/>
          </p:cNvSpPr>
          <p:nvPr/>
        </p:nvSpPr>
        <p:spPr bwMode="auto">
          <a:xfrm>
            <a:off x="1349375" y="257016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42" name="Line 34"/>
          <p:cNvSpPr>
            <a:spLocks noChangeShapeType="1"/>
          </p:cNvSpPr>
          <p:nvPr/>
        </p:nvSpPr>
        <p:spPr bwMode="auto">
          <a:xfrm>
            <a:off x="1349375" y="300831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43" name="Line 35"/>
          <p:cNvSpPr>
            <a:spLocks noChangeShapeType="1"/>
          </p:cNvSpPr>
          <p:nvPr/>
        </p:nvSpPr>
        <p:spPr bwMode="auto">
          <a:xfrm rot="16200000" flipV="1">
            <a:off x="2759869" y="2113757"/>
            <a:ext cx="0" cy="2659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44" name="Line 36"/>
          <p:cNvSpPr>
            <a:spLocks noChangeShapeType="1"/>
          </p:cNvSpPr>
          <p:nvPr/>
        </p:nvSpPr>
        <p:spPr bwMode="auto">
          <a:xfrm rot="-5400000">
            <a:off x="2335212" y="348456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45" name="Line 37"/>
          <p:cNvSpPr>
            <a:spLocks noChangeShapeType="1"/>
          </p:cNvSpPr>
          <p:nvPr/>
        </p:nvSpPr>
        <p:spPr bwMode="auto">
          <a:xfrm rot="-5400000">
            <a:off x="3121025" y="348456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46" name="Line 38"/>
          <p:cNvSpPr>
            <a:spLocks noChangeShapeType="1"/>
          </p:cNvSpPr>
          <p:nvPr/>
        </p:nvSpPr>
        <p:spPr bwMode="auto">
          <a:xfrm rot="-5400000">
            <a:off x="1435100" y="348456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47" name="Line 39"/>
          <p:cNvSpPr>
            <a:spLocks noChangeShapeType="1"/>
          </p:cNvSpPr>
          <p:nvPr/>
        </p:nvSpPr>
        <p:spPr bwMode="auto">
          <a:xfrm rot="-5400000">
            <a:off x="3908425" y="3482976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48" name="Rectangle 40"/>
          <p:cNvSpPr>
            <a:spLocks noChangeArrowheads="1"/>
          </p:cNvSpPr>
          <p:nvPr/>
        </p:nvSpPr>
        <p:spPr bwMode="ltGray">
          <a:xfrm>
            <a:off x="1419225" y="5878513"/>
            <a:ext cx="271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da-DK" sz="1400" b="1">
                <a:latin typeface="Avant Garde" charset="0"/>
                <a:ea typeface="MS PGothic" pitchFamily="34" charset="-128"/>
                <a:cs typeface="Arial" charset="0"/>
              </a:rPr>
              <a:t>Tiempo (minutos)</a:t>
            </a:r>
          </a:p>
        </p:txBody>
      </p:sp>
      <p:sp>
        <p:nvSpPr>
          <p:cNvPr id="86049" name="Rectangle 41"/>
          <p:cNvSpPr>
            <a:spLocks noChangeArrowheads="1"/>
          </p:cNvSpPr>
          <p:nvPr/>
        </p:nvSpPr>
        <p:spPr bwMode="ltGray">
          <a:xfrm>
            <a:off x="1084263" y="5481638"/>
            <a:ext cx="300037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0</a:t>
            </a:r>
          </a:p>
        </p:txBody>
      </p:sp>
      <p:sp>
        <p:nvSpPr>
          <p:cNvPr id="86050" name="Rectangle 42"/>
          <p:cNvSpPr>
            <a:spLocks noChangeArrowheads="1"/>
          </p:cNvSpPr>
          <p:nvPr/>
        </p:nvSpPr>
        <p:spPr bwMode="ltGray">
          <a:xfrm>
            <a:off x="989013" y="4643438"/>
            <a:ext cx="395287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40</a:t>
            </a:r>
          </a:p>
        </p:txBody>
      </p:sp>
      <p:sp>
        <p:nvSpPr>
          <p:cNvPr id="86051" name="Rectangle 43"/>
          <p:cNvSpPr>
            <a:spLocks noChangeArrowheads="1"/>
          </p:cNvSpPr>
          <p:nvPr/>
        </p:nvSpPr>
        <p:spPr bwMode="ltGray">
          <a:xfrm>
            <a:off x="923925" y="4224338"/>
            <a:ext cx="460375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60</a:t>
            </a:r>
          </a:p>
        </p:txBody>
      </p:sp>
      <p:sp>
        <p:nvSpPr>
          <p:cNvPr id="86052" name="Rectangle 44"/>
          <p:cNvSpPr>
            <a:spLocks noChangeArrowheads="1"/>
          </p:cNvSpPr>
          <p:nvPr/>
        </p:nvSpPr>
        <p:spPr bwMode="ltGray">
          <a:xfrm>
            <a:off x="941388" y="3806825"/>
            <a:ext cx="442912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80</a:t>
            </a:r>
          </a:p>
        </p:txBody>
      </p:sp>
      <p:sp>
        <p:nvSpPr>
          <p:cNvPr id="86053" name="Rectangle 45"/>
          <p:cNvSpPr>
            <a:spLocks noChangeArrowheads="1"/>
          </p:cNvSpPr>
          <p:nvPr/>
        </p:nvSpPr>
        <p:spPr bwMode="ltGray">
          <a:xfrm rot="-5400000">
            <a:off x="-29368" y="4610893"/>
            <a:ext cx="17272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da-DK" sz="1300" b="1">
                <a:latin typeface="Candara" pitchFamily="34" charset="0"/>
                <a:ea typeface="MS PGothic" pitchFamily="34" charset="-128"/>
                <a:cs typeface="Arial" charset="0"/>
              </a:rPr>
              <a:t>Insulina IR (mU/L)</a:t>
            </a:r>
          </a:p>
        </p:txBody>
      </p:sp>
      <p:sp>
        <p:nvSpPr>
          <p:cNvPr id="86054" name="Rectangle 46"/>
          <p:cNvSpPr>
            <a:spLocks noChangeArrowheads="1"/>
          </p:cNvSpPr>
          <p:nvPr/>
        </p:nvSpPr>
        <p:spPr bwMode="ltGray">
          <a:xfrm>
            <a:off x="989013" y="5062538"/>
            <a:ext cx="395287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20</a:t>
            </a:r>
          </a:p>
        </p:txBody>
      </p:sp>
      <p:sp>
        <p:nvSpPr>
          <p:cNvPr id="86055" name="Line 47"/>
          <p:cNvSpPr>
            <a:spLocks noChangeShapeType="1"/>
          </p:cNvSpPr>
          <p:nvPr/>
        </p:nvSpPr>
        <p:spPr bwMode="auto">
          <a:xfrm flipV="1">
            <a:off x="1435100" y="3956050"/>
            <a:ext cx="0" cy="167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56" name="Line 48"/>
          <p:cNvSpPr>
            <a:spLocks noChangeShapeType="1"/>
          </p:cNvSpPr>
          <p:nvPr/>
        </p:nvSpPr>
        <p:spPr bwMode="auto">
          <a:xfrm>
            <a:off x="1343025" y="3959225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57" name="Line 49"/>
          <p:cNvSpPr>
            <a:spLocks noChangeShapeType="1"/>
          </p:cNvSpPr>
          <p:nvPr/>
        </p:nvSpPr>
        <p:spPr bwMode="auto">
          <a:xfrm>
            <a:off x="1343025" y="5622925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58" name="Line 50"/>
          <p:cNvSpPr>
            <a:spLocks noChangeShapeType="1"/>
          </p:cNvSpPr>
          <p:nvPr/>
        </p:nvSpPr>
        <p:spPr bwMode="auto">
          <a:xfrm>
            <a:off x="1343025" y="4375150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59" name="Line 51"/>
          <p:cNvSpPr>
            <a:spLocks noChangeShapeType="1"/>
          </p:cNvSpPr>
          <p:nvPr/>
        </p:nvSpPr>
        <p:spPr bwMode="auto">
          <a:xfrm>
            <a:off x="1343025" y="4791075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60" name="Line 52"/>
          <p:cNvSpPr>
            <a:spLocks noChangeShapeType="1"/>
          </p:cNvSpPr>
          <p:nvPr/>
        </p:nvSpPr>
        <p:spPr bwMode="auto">
          <a:xfrm>
            <a:off x="1343025" y="5207000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61" name="Rectangle 53"/>
          <p:cNvSpPr>
            <a:spLocks noChangeArrowheads="1"/>
          </p:cNvSpPr>
          <p:nvPr/>
        </p:nvSpPr>
        <p:spPr bwMode="ltGray">
          <a:xfrm>
            <a:off x="899592" y="1236663"/>
            <a:ext cx="2647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da-DK" sz="1600" b="1" dirty="0">
                <a:latin typeface="Candara" pitchFamily="34" charset="0"/>
                <a:ea typeface="MS PGothic" pitchFamily="34" charset="-128"/>
                <a:cs typeface="Arial" charset="0"/>
              </a:rPr>
              <a:t>Controles sanos (n=8)</a:t>
            </a:r>
          </a:p>
        </p:txBody>
      </p:sp>
      <p:sp>
        <p:nvSpPr>
          <p:cNvPr id="86062" name="Rectangle 54"/>
          <p:cNvSpPr>
            <a:spLocks noChangeArrowheads="1"/>
          </p:cNvSpPr>
          <p:nvPr/>
        </p:nvSpPr>
        <p:spPr bwMode="ltGray">
          <a:xfrm>
            <a:off x="4993406" y="1233488"/>
            <a:ext cx="2674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da-DK" sz="1600" b="1" dirty="0">
                <a:latin typeface="Candara" pitchFamily="34" charset="0"/>
                <a:ea typeface="MS PGothic" pitchFamily="34" charset="-128"/>
                <a:cs typeface="Arial" charset="0"/>
              </a:rPr>
              <a:t>Diabetes tipo 2 (n=14)</a:t>
            </a:r>
          </a:p>
        </p:txBody>
      </p:sp>
      <p:sp>
        <p:nvSpPr>
          <p:cNvPr id="86063" name="Rectangle 55"/>
          <p:cNvSpPr>
            <a:spLocks noChangeArrowheads="1"/>
          </p:cNvSpPr>
          <p:nvPr/>
        </p:nvSpPr>
        <p:spPr bwMode="ltGray">
          <a:xfrm>
            <a:off x="5118100" y="3303588"/>
            <a:ext cx="300038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0</a:t>
            </a:r>
          </a:p>
        </p:txBody>
      </p:sp>
      <p:sp>
        <p:nvSpPr>
          <p:cNvPr id="86064" name="Rectangle 56"/>
          <p:cNvSpPr>
            <a:spLocks noChangeArrowheads="1"/>
          </p:cNvSpPr>
          <p:nvPr/>
        </p:nvSpPr>
        <p:spPr bwMode="ltGray">
          <a:xfrm>
            <a:off x="5022850" y="2465388"/>
            <a:ext cx="395288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10</a:t>
            </a:r>
          </a:p>
        </p:txBody>
      </p:sp>
      <p:sp>
        <p:nvSpPr>
          <p:cNvPr id="86065" name="Rectangle 57"/>
          <p:cNvSpPr>
            <a:spLocks noChangeArrowheads="1"/>
          </p:cNvSpPr>
          <p:nvPr/>
        </p:nvSpPr>
        <p:spPr bwMode="ltGray">
          <a:xfrm>
            <a:off x="5022850" y="2046288"/>
            <a:ext cx="395288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15</a:t>
            </a:r>
          </a:p>
        </p:txBody>
      </p:sp>
      <p:sp>
        <p:nvSpPr>
          <p:cNvPr id="86066" name="Rectangle 58"/>
          <p:cNvSpPr>
            <a:spLocks noChangeArrowheads="1"/>
          </p:cNvSpPr>
          <p:nvPr/>
        </p:nvSpPr>
        <p:spPr bwMode="ltGray">
          <a:xfrm>
            <a:off x="5022850" y="1638300"/>
            <a:ext cx="395288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20</a:t>
            </a:r>
          </a:p>
        </p:txBody>
      </p:sp>
      <p:sp>
        <p:nvSpPr>
          <p:cNvPr id="86067" name="Rectangle 59"/>
          <p:cNvSpPr>
            <a:spLocks noChangeArrowheads="1"/>
          </p:cNvSpPr>
          <p:nvPr/>
        </p:nvSpPr>
        <p:spPr bwMode="ltGray">
          <a:xfrm>
            <a:off x="5022850" y="2884488"/>
            <a:ext cx="395288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5</a:t>
            </a:r>
          </a:p>
        </p:txBody>
      </p:sp>
      <p:sp>
        <p:nvSpPr>
          <p:cNvPr id="86068" name="Line 60"/>
          <p:cNvSpPr>
            <a:spLocks noChangeShapeType="1"/>
          </p:cNvSpPr>
          <p:nvPr/>
        </p:nvSpPr>
        <p:spPr bwMode="auto">
          <a:xfrm flipV="1">
            <a:off x="5478463" y="1778000"/>
            <a:ext cx="0" cy="167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69" name="Line 61"/>
          <p:cNvSpPr>
            <a:spLocks noChangeShapeType="1"/>
          </p:cNvSpPr>
          <p:nvPr/>
        </p:nvSpPr>
        <p:spPr bwMode="auto">
          <a:xfrm>
            <a:off x="5386388" y="1781175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70" name="Line 62"/>
          <p:cNvSpPr>
            <a:spLocks noChangeShapeType="1"/>
          </p:cNvSpPr>
          <p:nvPr/>
        </p:nvSpPr>
        <p:spPr bwMode="auto">
          <a:xfrm>
            <a:off x="5386388" y="3444875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71" name="Line 63"/>
          <p:cNvSpPr>
            <a:spLocks noChangeShapeType="1"/>
          </p:cNvSpPr>
          <p:nvPr/>
        </p:nvSpPr>
        <p:spPr bwMode="auto">
          <a:xfrm>
            <a:off x="5386388" y="2171700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72" name="Line 64"/>
          <p:cNvSpPr>
            <a:spLocks noChangeShapeType="1"/>
          </p:cNvSpPr>
          <p:nvPr/>
        </p:nvSpPr>
        <p:spPr bwMode="auto">
          <a:xfrm>
            <a:off x="5386388" y="257016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73" name="Line 65"/>
          <p:cNvSpPr>
            <a:spLocks noChangeShapeType="1"/>
          </p:cNvSpPr>
          <p:nvPr/>
        </p:nvSpPr>
        <p:spPr bwMode="auto">
          <a:xfrm>
            <a:off x="5386388" y="300831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74" name="Line 66"/>
          <p:cNvSpPr>
            <a:spLocks noChangeShapeType="1"/>
          </p:cNvSpPr>
          <p:nvPr/>
        </p:nvSpPr>
        <p:spPr bwMode="auto">
          <a:xfrm rot="16200000" flipV="1">
            <a:off x="6803232" y="2113756"/>
            <a:ext cx="0" cy="26590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75" name="Rectangle 67"/>
          <p:cNvSpPr>
            <a:spLocks noChangeArrowheads="1"/>
          </p:cNvSpPr>
          <p:nvPr/>
        </p:nvSpPr>
        <p:spPr bwMode="ltGray">
          <a:xfrm>
            <a:off x="5543550" y="5878513"/>
            <a:ext cx="2636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da-DK" sz="1400" b="1">
                <a:latin typeface="Avant Garde" charset="0"/>
                <a:ea typeface="MS PGothic" pitchFamily="34" charset="-128"/>
                <a:cs typeface="Arial" charset="0"/>
              </a:rPr>
              <a:t>Tiempo (minutos)</a:t>
            </a:r>
          </a:p>
        </p:txBody>
      </p:sp>
      <p:sp>
        <p:nvSpPr>
          <p:cNvPr id="86076" name="Rectangle 68"/>
          <p:cNvSpPr>
            <a:spLocks noChangeArrowheads="1"/>
          </p:cNvSpPr>
          <p:nvPr/>
        </p:nvSpPr>
        <p:spPr bwMode="ltGray">
          <a:xfrm>
            <a:off x="5118100" y="5481638"/>
            <a:ext cx="300038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0</a:t>
            </a:r>
          </a:p>
        </p:txBody>
      </p:sp>
      <p:sp>
        <p:nvSpPr>
          <p:cNvPr id="86077" name="Rectangle 69"/>
          <p:cNvSpPr>
            <a:spLocks noChangeArrowheads="1"/>
          </p:cNvSpPr>
          <p:nvPr/>
        </p:nvSpPr>
        <p:spPr bwMode="ltGray">
          <a:xfrm>
            <a:off x="5022850" y="4643438"/>
            <a:ext cx="395288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40</a:t>
            </a:r>
          </a:p>
        </p:txBody>
      </p:sp>
      <p:sp>
        <p:nvSpPr>
          <p:cNvPr id="86078" name="Rectangle 70"/>
          <p:cNvSpPr>
            <a:spLocks noChangeArrowheads="1"/>
          </p:cNvSpPr>
          <p:nvPr/>
        </p:nvSpPr>
        <p:spPr bwMode="ltGray">
          <a:xfrm>
            <a:off x="4957763" y="4224338"/>
            <a:ext cx="460375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60  </a:t>
            </a:r>
          </a:p>
        </p:txBody>
      </p:sp>
      <p:sp>
        <p:nvSpPr>
          <p:cNvPr id="86079" name="Rectangle 71"/>
          <p:cNvSpPr>
            <a:spLocks noChangeArrowheads="1"/>
          </p:cNvSpPr>
          <p:nvPr/>
        </p:nvSpPr>
        <p:spPr bwMode="ltGray">
          <a:xfrm>
            <a:off x="4975225" y="3806825"/>
            <a:ext cx="442913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80</a:t>
            </a:r>
          </a:p>
        </p:txBody>
      </p:sp>
      <p:sp>
        <p:nvSpPr>
          <p:cNvPr id="86080" name="Rectangle 72"/>
          <p:cNvSpPr>
            <a:spLocks noChangeArrowheads="1"/>
          </p:cNvSpPr>
          <p:nvPr/>
        </p:nvSpPr>
        <p:spPr bwMode="ltGray">
          <a:xfrm rot="-5400000">
            <a:off x="3994944" y="4610894"/>
            <a:ext cx="17272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da-DK" sz="1300" b="1" dirty="0">
                <a:latin typeface="Candara" pitchFamily="34" charset="0"/>
                <a:ea typeface="MS PGothic" pitchFamily="34" charset="-128"/>
                <a:cs typeface="Arial" charset="0"/>
              </a:rPr>
              <a:t>Insulin IR  (mU/L)</a:t>
            </a:r>
          </a:p>
        </p:txBody>
      </p:sp>
      <p:sp>
        <p:nvSpPr>
          <p:cNvPr id="86081" name="Rectangle 73"/>
          <p:cNvSpPr>
            <a:spLocks noChangeArrowheads="1"/>
          </p:cNvSpPr>
          <p:nvPr/>
        </p:nvSpPr>
        <p:spPr bwMode="ltGray">
          <a:xfrm>
            <a:off x="5022850" y="5062538"/>
            <a:ext cx="395288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20</a:t>
            </a:r>
          </a:p>
        </p:txBody>
      </p:sp>
      <p:sp>
        <p:nvSpPr>
          <p:cNvPr id="86082" name="Line 74"/>
          <p:cNvSpPr>
            <a:spLocks noChangeShapeType="1"/>
          </p:cNvSpPr>
          <p:nvPr/>
        </p:nvSpPr>
        <p:spPr bwMode="auto">
          <a:xfrm flipV="1">
            <a:off x="5478463" y="3956050"/>
            <a:ext cx="0" cy="167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83" name="Line 75"/>
          <p:cNvSpPr>
            <a:spLocks noChangeShapeType="1"/>
          </p:cNvSpPr>
          <p:nvPr/>
        </p:nvSpPr>
        <p:spPr bwMode="auto">
          <a:xfrm>
            <a:off x="5389563" y="3959225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84" name="Line 76"/>
          <p:cNvSpPr>
            <a:spLocks noChangeShapeType="1"/>
          </p:cNvSpPr>
          <p:nvPr/>
        </p:nvSpPr>
        <p:spPr bwMode="auto">
          <a:xfrm>
            <a:off x="5389563" y="5622925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85" name="Line 77"/>
          <p:cNvSpPr>
            <a:spLocks noChangeShapeType="1"/>
          </p:cNvSpPr>
          <p:nvPr/>
        </p:nvSpPr>
        <p:spPr bwMode="auto">
          <a:xfrm>
            <a:off x="5389563" y="4375150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86" name="Line 78"/>
          <p:cNvSpPr>
            <a:spLocks noChangeShapeType="1"/>
          </p:cNvSpPr>
          <p:nvPr/>
        </p:nvSpPr>
        <p:spPr bwMode="auto">
          <a:xfrm>
            <a:off x="5389563" y="4791075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87" name="Line 79"/>
          <p:cNvSpPr>
            <a:spLocks noChangeShapeType="1"/>
          </p:cNvSpPr>
          <p:nvPr/>
        </p:nvSpPr>
        <p:spPr bwMode="auto">
          <a:xfrm>
            <a:off x="5389563" y="5207000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88" name="Rectangle 80"/>
          <p:cNvSpPr>
            <a:spLocks noChangeArrowheads="1"/>
          </p:cNvSpPr>
          <p:nvPr/>
        </p:nvSpPr>
        <p:spPr bwMode="ltGray">
          <a:xfrm>
            <a:off x="1456483" y="3524250"/>
            <a:ext cx="338234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–5</a:t>
            </a:r>
          </a:p>
        </p:txBody>
      </p:sp>
      <p:sp>
        <p:nvSpPr>
          <p:cNvPr id="86089" name="Line 81"/>
          <p:cNvSpPr>
            <a:spLocks noChangeShapeType="1"/>
          </p:cNvSpPr>
          <p:nvPr/>
        </p:nvSpPr>
        <p:spPr bwMode="auto">
          <a:xfrm rot="-5400000">
            <a:off x="1582737" y="348456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90" name="Rectangle 82"/>
          <p:cNvSpPr>
            <a:spLocks noChangeArrowheads="1"/>
          </p:cNvSpPr>
          <p:nvPr/>
        </p:nvSpPr>
        <p:spPr bwMode="ltGray">
          <a:xfrm>
            <a:off x="5257442" y="3524250"/>
            <a:ext cx="402353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–10</a:t>
            </a:r>
          </a:p>
        </p:txBody>
      </p:sp>
      <p:sp>
        <p:nvSpPr>
          <p:cNvPr id="86091" name="Rectangle 83"/>
          <p:cNvSpPr>
            <a:spLocks noChangeArrowheads="1"/>
          </p:cNvSpPr>
          <p:nvPr/>
        </p:nvSpPr>
        <p:spPr bwMode="ltGray">
          <a:xfrm>
            <a:off x="6281604" y="3524250"/>
            <a:ext cx="355867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60</a:t>
            </a:r>
          </a:p>
        </p:txBody>
      </p:sp>
      <p:sp>
        <p:nvSpPr>
          <p:cNvPr id="86092" name="Rectangle 84"/>
          <p:cNvSpPr>
            <a:spLocks noChangeArrowheads="1"/>
          </p:cNvSpPr>
          <p:nvPr/>
        </p:nvSpPr>
        <p:spPr bwMode="ltGray">
          <a:xfrm>
            <a:off x="7038648" y="3524250"/>
            <a:ext cx="395941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120</a:t>
            </a:r>
          </a:p>
        </p:txBody>
      </p:sp>
      <p:sp>
        <p:nvSpPr>
          <p:cNvPr id="86093" name="Rectangle 85"/>
          <p:cNvSpPr>
            <a:spLocks noChangeArrowheads="1"/>
          </p:cNvSpPr>
          <p:nvPr/>
        </p:nvSpPr>
        <p:spPr bwMode="ltGray">
          <a:xfrm>
            <a:off x="7812484" y="3524250"/>
            <a:ext cx="410369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180</a:t>
            </a:r>
          </a:p>
        </p:txBody>
      </p:sp>
      <p:sp>
        <p:nvSpPr>
          <p:cNvPr id="86094" name="Line 86"/>
          <p:cNvSpPr>
            <a:spLocks noChangeShapeType="1"/>
          </p:cNvSpPr>
          <p:nvPr/>
        </p:nvSpPr>
        <p:spPr bwMode="auto">
          <a:xfrm rot="-5400000">
            <a:off x="6402387" y="348456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95" name="Line 87"/>
          <p:cNvSpPr>
            <a:spLocks noChangeShapeType="1"/>
          </p:cNvSpPr>
          <p:nvPr/>
        </p:nvSpPr>
        <p:spPr bwMode="auto">
          <a:xfrm rot="-5400000">
            <a:off x="7188200" y="348456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96" name="Line 88"/>
          <p:cNvSpPr>
            <a:spLocks noChangeShapeType="1"/>
          </p:cNvSpPr>
          <p:nvPr/>
        </p:nvSpPr>
        <p:spPr bwMode="auto">
          <a:xfrm rot="-5400000">
            <a:off x="5502275" y="348456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97" name="Line 89"/>
          <p:cNvSpPr>
            <a:spLocks noChangeShapeType="1"/>
          </p:cNvSpPr>
          <p:nvPr/>
        </p:nvSpPr>
        <p:spPr bwMode="auto">
          <a:xfrm rot="-5400000">
            <a:off x="7975600" y="3482976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98" name="Line 90"/>
          <p:cNvSpPr>
            <a:spLocks noChangeShapeType="1"/>
          </p:cNvSpPr>
          <p:nvPr/>
        </p:nvSpPr>
        <p:spPr bwMode="auto">
          <a:xfrm rot="-5400000">
            <a:off x="5649912" y="348456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099" name="Rectangle 91"/>
          <p:cNvSpPr>
            <a:spLocks noChangeArrowheads="1"/>
          </p:cNvSpPr>
          <p:nvPr/>
        </p:nvSpPr>
        <p:spPr bwMode="ltGray">
          <a:xfrm>
            <a:off x="5530008" y="3524250"/>
            <a:ext cx="338234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Candara" pitchFamily="34" charset="0"/>
                <a:ea typeface="MS PGothic" pitchFamily="34" charset="-128"/>
                <a:cs typeface="Arial" charset="0"/>
              </a:rPr>
              <a:t>–5</a:t>
            </a:r>
          </a:p>
        </p:txBody>
      </p:sp>
      <p:sp>
        <p:nvSpPr>
          <p:cNvPr id="86100" name="Rectangle 92"/>
          <p:cNvSpPr>
            <a:spLocks noChangeArrowheads="1"/>
          </p:cNvSpPr>
          <p:nvPr/>
        </p:nvSpPr>
        <p:spPr bwMode="ltGray">
          <a:xfrm>
            <a:off x="1173163" y="5702300"/>
            <a:ext cx="4365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Avant Garde" charset="0"/>
                <a:ea typeface="MS PGothic" pitchFamily="34" charset="-128"/>
                <a:cs typeface="Arial" charset="0"/>
              </a:rPr>
              <a:t>–10</a:t>
            </a:r>
          </a:p>
        </p:txBody>
      </p:sp>
      <p:sp>
        <p:nvSpPr>
          <p:cNvPr id="86101" name="Rectangle 93"/>
          <p:cNvSpPr>
            <a:spLocks noChangeArrowheads="1"/>
          </p:cNvSpPr>
          <p:nvPr/>
        </p:nvSpPr>
        <p:spPr bwMode="ltGray">
          <a:xfrm>
            <a:off x="2216150" y="57023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Avant Garde" charset="0"/>
                <a:ea typeface="MS PGothic" pitchFamily="34" charset="-128"/>
                <a:cs typeface="Arial" charset="0"/>
              </a:rPr>
              <a:t>60</a:t>
            </a:r>
          </a:p>
        </p:txBody>
      </p:sp>
      <p:sp>
        <p:nvSpPr>
          <p:cNvPr id="86102" name="Rectangle 94"/>
          <p:cNvSpPr>
            <a:spLocks noChangeArrowheads="1"/>
          </p:cNvSpPr>
          <p:nvPr/>
        </p:nvSpPr>
        <p:spPr bwMode="ltGray">
          <a:xfrm>
            <a:off x="2951163" y="5702300"/>
            <a:ext cx="4365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Avant Garde" charset="0"/>
                <a:ea typeface="MS PGothic" pitchFamily="34" charset="-128"/>
                <a:cs typeface="Arial" charset="0"/>
              </a:rPr>
              <a:t>120</a:t>
            </a:r>
          </a:p>
        </p:txBody>
      </p:sp>
      <p:sp>
        <p:nvSpPr>
          <p:cNvPr id="86103" name="Rectangle 95"/>
          <p:cNvSpPr>
            <a:spLocks noChangeArrowheads="1"/>
          </p:cNvSpPr>
          <p:nvPr/>
        </p:nvSpPr>
        <p:spPr bwMode="ltGray">
          <a:xfrm>
            <a:off x="3732213" y="5702300"/>
            <a:ext cx="4365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Avant Garde" charset="0"/>
                <a:ea typeface="MS PGothic" pitchFamily="34" charset="-128"/>
                <a:cs typeface="Arial" charset="0"/>
              </a:rPr>
              <a:t>180</a:t>
            </a:r>
          </a:p>
        </p:txBody>
      </p:sp>
      <p:sp>
        <p:nvSpPr>
          <p:cNvPr id="86104" name="Line 96"/>
          <p:cNvSpPr>
            <a:spLocks noChangeShapeType="1"/>
          </p:cNvSpPr>
          <p:nvPr/>
        </p:nvSpPr>
        <p:spPr bwMode="auto">
          <a:xfrm rot="16200000" flipV="1">
            <a:off x="2759869" y="4291807"/>
            <a:ext cx="0" cy="2659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105" name="Line 97"/>
          <p:cNvSpPr>
            <a:spLocks noChangeShapeType="1"/>
          </p:cNvSpPr>
          <p:nvPr/>
        </p:nvSpPr>
        <p:spPr bwMode="auto">
          <a:xfrm rot="-5400000">
            <a:off x="2335212" y="566261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106" name="Line 98"/>
          <p:cNvSpPr>
            <a:spLocks noChangeShapeType="1"/>
          </p:cNvSpPr>
          <p:nvPr/>
        </p:nvSpPr>
        <p:spPr bwMode="auto">
          <a:xfrm rot="-5400000">
            <a:off x="3121025" y="566261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107" name="Line 99"/>
          <p:cNvSpPr>
            <a:spLocks noChangeShapeType="1"/>
          </p:cNvSpPr>
          <p:nvPr/>
        </p:nvSpPr>
        <p:spPr bwMode="auto">
          <a:xfrm rot="-5400000">
            <a:off x="1435100" y="566261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108" name="Line 100"/>
          <p:cNvSpPr>
            <a:spLocks noChangeShapeType="1"/>
          </p:cNvSpPr>
          <p:nvPr/>
        </p:nvSpPr>
        <p:spPr bwMode="auto">
          <a:xfrm rot="-5400000">
            <a:off x="3908425" y="5661026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109" name="Line 101"/>
          <p:cNvSpPr>
            <a:spLocks noChangeShapeType="1"/>
          </p:cNvSpPr>
          <p:nvPr/>
        </p:nvSpPr>
        <p:spPr bwMode="auto">
          <a:xfrm rot="16200000" flipV="1">
            <a:off x="6803232" y="4291806"/>
            <a:ext cx="0" cy="26590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110" name="Rectangle 102"/>
          <p:cNvSpPr>
            <a:spLocks noChangeArrowheads="1"/>
          </p:cNvSpPr>
          <p:nvPr/>
        </p:nvSpPr>
        <p:spPr bwMode="ltGray">
          <a:xfrm>
            <a:off x="1452563" y="57023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Avant Garde" charset="0"/>
                <a:ea typeface="MS PGothic" pitchFamily="34" charset="-128"/>
                <a:cs typeface="Arial" charset="0"/>
              </a:rPr>
              <a:t>–5</a:t>
            </a:r>
          </a:p>
        </p:txBody>
      </p:sp>
      <p:sp>
        <p:nvSpPr>
          <p:cNvPr id="86111" name="Line 103"/>
          <p:cNvSpPr>
            <a:spLocks noChangeShapeType="1"/>
          </p:cNvSpPr>
          <p:nvPr/>
        </p:nvSpPr>
        <p:spPr bwMode="auto">
          <a:xfrm rot="-5400000">
            <a:off x="1582737" y="566261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112" name="Rectangle 104"/>
          <p:cNvSpPr>
            <a:spLocks noChangeArrowheads="1"/>
          </p:cNvSpPr>
          <p:nvPr/>
        </p:nvSpPr>
        <p:spPr bwMode="ltGray">
          <a:xfrm>
            <a:off x="5237163" y="5702300"/>
            <a:ext cx="4365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Avant Garde" charset="0"/>
                <a:ea typeface="MS PGothic" pitchFamily="34" charset="-128"/>
                <a:cs typeface="Arial" charset="0"/>
              </a:rPr>
              <a:t>–10</a:t>
            </a:r>
          </a:p>
        </p:txBody>
      </p:sp>
      <p:sp>
        <p:nvSpPr>
          <p:cNvPr id="86113" name="Rectangle 105"/>
          <p:cNvSpPr>
            <a:spLocks noChangeArrowheads="1"/>
          </p:cNvSpPr>
          <p:nvPr/>
        </p:nvSpPr>
        <p:spPr bwMode="ltGray">
          <a:xfrm>
            <a:off x="6283325" y="57023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Avant Garde" charset="0"/>
                <a:ea typeface="MS PGothic" pitchFamily="34" charset="-128"/>
                <a:cs typeface="Arial" charset="0"/>
              </a:rPr>
              <a:t>60</a:t>
            </a:r>
          </a:p>
        </p:txBody>
      </p:sp>
      <p:sp>
        <p:nvSpPr>
          <p:cNvPr id="86114" name="Rectangle 106"/>
          <p:cNvSpPr>
            <a:spLocks noChangeArrowheads="1"/>
          </p:cNvSpPr>
          <p:nvPr/>
        </p:nvSpPr>
        <p:spPr bwMode="ltGray">
          <a:xfrm>
            <a:off x="7018338" y="5702300"/>
            <a:ext cx="4365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Avant Garde" charset="0"/>
                <a:ea typeface="MS PGothic" pitchFamily="34" charset="-128"/>
                <a:cs typeface="Arial" charset="0"/>
              </a:rPr>
              <a:t>120</a:t>
            </a:r>
          </a:p>
        </p:txBody>
      </p:sp>
      <p:sp>
        <p:nvSpPr>
          <p:cNvPr id="86115" name="Rectangle 107"/>
          <p:cNvSpPr>
            <a:spLocks noChangeArrowheads="1"/>
          </p:cNvSpPr>
          <p:nvPr/>
        </p:nvSpPr>
        <p:spPr bwMode="ltGray">
          <a:xfrm>
            <a:off x="7799388" y="5702300"/>
            <a:ext cx="4365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Avant Garde" charset="0"/>
                <a:ea typeface="MS PGothic" pitchFamily="34" charset="-128"/>
                <a:cs typeface="Arial" charset="0"/>
              </a:rPr>
              <a:t>180</a:t>
            </a:r>
          </a:p>
        </p:txBody>
      </p:sp>
      <p:sp>
        <p:nvSpPr>
          <p:cNvPr id="86116" name="Line 108"/>
          <p:cNvSpPr>
            <a:spLocks noChangeShapeType="1"/>
          </p:cNvSpPr>
          <p:nvPr/>
        </p:nvSpPr>
        <p:spPr bwMode="auto">
          <a:xfrm rot="-5400000">
            <a:off x="6402387" y="566261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117" name="Line 109"/>
          <p:cNvSpPr>
            <a:spLocks noChangeShapeType="1"/>
          </p:cNvSpPr>
          <p:nvPr/>
        </p:nvSpPr>
        <p:spPr bwMode="auto">
          <a:xfrm rot="-5400000">
            <a:off x="7188200" y="566261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118" name="Line 110"/>
          <p:cNvSpPr>
            <a:spLocks noChangeShapeType="1"/>
          </p:cNvSpPr>
          <p:nvPr/>
        </p:nvSpPr>
        <p:spPr bwMode="auto">
          <a:xfrm rot="-5400000">
            <a:off x="5502275" y="566261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119" name="Line 111"/>
          <p:cNvSpPr>
            <a:spLocks noChangeShapeType="1"/>
          </p:cNvSpPr>
          <p:nvPr/>
        </p:nvSpPr>
        <p:spPr bwMode="auto">
          <a:xfrm rot="-5400000">
            <a:off x="7975600" y="5661026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120" name="Line 112"/>
          <p:cNvSpPr>
            <a:spLocks noChangeShapeType="1"/>
          </p:cNvSpPr>
          <p:nvPr/>
        </p:nvSpPr>
        <p:spPr bwMode="auto">
          <a:xfrm rot="-5400000">
            <a:off x="5649912" y="5662613"/>
            <a:ext cx="92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latin typeface="Candara" pitchFamily="34" charset="0"/>
            </a:endParaRPr>
          </a:p>
        </p:txBody>
      </p:sp>
      <p:sp>
        <p:nvSpPr>
          <p:cNvPr id="86121" name="Rectangle 113"/>
          <p:cNvSpPr>
            <a:spLocks noChangeArrowheads="1"/>
          </p:cNvSpPr>
          <p:nvPr/>
        </p:nvSpPr>
        <p:spPr bwMode="ltGray">
          <a:xfrm>
            <a:off x="5519738" y="57023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da-DK" sz="1200">
                <a:latin typeface="Avant Garde" charset="0"/>
                <a:ea typeface="MS PGothic" pitchFamily="34" charset="-128"/>
                <a:cs typeface="Arial" charset="0"/>
              </a:rPr>
              <a:t>–5</a:t>
            </a:r>
          </a:p>
        </p:txBody>
      </p:sp>
      <p:grpSp>
        <p:nvGrpSpPr>
          <p:cNvPr id="6" name="Group 114"/>
          <p:cNvGrpSpPr>
            <a:grpSpLocks/>
          </p:cNvGrpSpPr>
          <p:nvPr/>
        </p:nvGrpSpPr>
        <p:grpSpPr bwMode="auto">
          <a:xfrm>
            <a:off x="1524000" y="1954213"/>
            <a:ext cx="6523038" cy="3609975"/>
            <a:chOff x="861" y="1166"/>
            <a:chExt cx="4109" cy="2274"/>
          </a:xfrm>
        </p:grpSpPr>
        <p:grpSp>
          <p:nvGrpSpPr>
            <p:cNvPr id="7" name="Group 115"/>
            <p:cNvGrpSpPr>
              <a:grpSpLocks/>
            </p:cNvGrpSpPr>
            <p:nvPr/>
          </p:nvGrpSpPr>
          <p:grpSpPr bwMode="auto">
            <a:xfrm>
              <a:off x="861" y="1643"/>
              <a:ext cx="1582" cy="280"/>
              <a:chOff x="861" y="1643"/>
              <a:chExt cx="1582" cy="280"/>
            </a:xfrm>
          </p:grpSpPr>
          <p:sp>
            <p:nvSpPr>
              <p:cNvPr id="86237" name="Freeform 116"/>
              <p:cNvSpPr>
                <a:spLocks/>
              </p:cNvSpPr>
              <p:nvPr/>
            </p:nvSpPr>
            <p:spPr bwMode="auto">
              <a:xfrm>
                <a:off x="882" y="1664"/>
                <a:ext cx="1542" cy="235"/>
              </a:xfrm>
              <a:custGeom>
                <a:avLst/>
                <a:gdLst>
                  <a:gd name="T0" fmla="*/ 0 w 1542"/>
                  <a:gd name="T1" fmla="*/ 210 h 235"/>
                  <a:gd name="T2" fmla="*/ 86 w 1542"/>
                  <a:gd name="T3" fmla="*/ 219 h 235"/>
                  <a:gd name="T4" fmla="*/ 194 w 1542"/>
                  <a:gd name="T5" fmla="*/ 111 h 235"/>
                  <a:gd name="T6" fmla="*/ 315 w 1542"/>
                  <a:gd name="T7" fmla="*/ 33 h 235"/>
                  <a:gd name="T8" fmla="*/ 440 w 1542"/>
                  <a:gd name="T9" fmla="*/ 0 h 235"/>
                  <a:gd name="T10" fmla="*/ 557 w 1542"/>
                  <a:gd name="T11" fmla="*/ 34 h 235"/>
                  <a:gd name="T12" fmla="*/ 680 w 1542"/>
                  <a:gd name="T13" fmla="*/ 58 h 235"/>
                  <a:gd name="T14" fmla="*/ 804 w 1542"/>
                  <a:gd name="T15" fmla="*/ 117 h 235"/>
                  <a:gd name="T16" fmla="*/ 926 w 1542"/>
                  <a:gd name="T17" fmla="*/ 151 h 235"/>
                  <a:gd name="T18" fmla="*/ 1044 w 1542"/>
                  <a:gd name="T19" fmla="*/ 183 h 235"/>
                  <a:gd name="T20" fmla="*/ 1287 w 1542"/>
                  <a:gd name="T21" fmla="*/ 222 h 235"/>
                  <a:gd name="T22" fmla="*/ 1542 w 1542"/>
                  <a:gd name="T23" fmla="*/ 235 h 23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542"/>
                  <a:gd name="T37" fmla="*/ 0 h 235"/>
                  <a:gd name="T38" fmla="*/ 1542 w 1542"/>
                  <a:gd name="T39" fmla="*/ 235 h 23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542" h="235">
                    <a:moveTo>
                      <a:pt x="0" y="210"/>
                    </a:moveTo>
                    <a:lnTo>
                      <a:pt x="86" y="219"/>
                    </a:lnTo>
                    <a:lnTo>
                      <a:pt x="194" y="111"/>
                    </a:lnTo>
                    <a:lnTo>
                      <a:pt x="315" y="33"/>
                    </a:lnTo>
                    <a:lnTo>
                      <a:pt x="440" y="0"/>
                    </a:lnTo>
                    <a:lnTo>
                      <a:pt x="557" y="34"/>
                    </a:lnTo>
                    <a:lnTo>
                      <a:pt x="680" y="58"/>
                    </a:lnTo>
                    <a:lnTo>
                      <a:pt x="804" y="117"/>
                    </a:lnTo>
                    <a:lnTo>
                      <a:pt x="926" y="151"/>
                    </a:lnTo>
                    <a:lnTo>
                      <a:pt x="1044" y="183"/>
                    </a:lnTo>
                    <a:lnTo>
                      <a:pt x="1287" y="222"/>
                    </a:lnTo>
                    <a:lnTo>
                      <a:pt x="1542" y="235"/>
                    </a:lnTo>
                  </a:path>
                </a:pathLst>
              </a:custGeom>
              <a:noFill/>
              <a:ln w="28575">
                <a:solidFill>
                  <a:srgbClr val="F5EF0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>
                  <a:latin typeface="Candara" pitchFamily="34" charset="0"/>
                </a:endParaRPr>
              </a:p>
            </p:txBody>
          </p:sp>
          <p:sp>
            <p:nvSpPr>
              <p:cNvPr id="86238" name="Oval 117"/>
              <p:cNvSpPr>
                <a:spLocks noChangeArrowheads="1"/>
              </p:cNvSpPr>
              <p:nvPr/>
            </p:nvSpPr>
            <p:spPr bwMode="auto">
              <a:xfrm>
                <a:off x="861" y="1850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39" name="Oval 118"/>
              <p:cNvSpPr>
                <a:spLocks noChangeArrowheads="1"/>
              </p:cNvSpPr>
              <p:nvPr/>
            </p:nvSpPr>
            <p:spPr bwMode="auto">
              <a:xfrm>
                <a:off x="942" y="1859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s-ES" sz="2400">
                  <a:latin typeface="Candara" pitchFamily="34" charset="0"/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86240" name="Oval 119"/>
              <p:cNvSpPr>
                <a:spLocks noChangeArrowheads="1"/>
              </p:cNvSpPr>
              <p:nvPr/>
            </p:nvSpPr>
            <p:spPr bwMode="auto">
              <a:xfrm>
                <a:off x="1050" y="1748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41" name="Oval 120"/>
              <p:cNvSpPr>
                <a:spLocks noChangeArrowheads="1"/>
              </p:cNvSpPr>
              <p:nvPr/>
            </p:nvSpPr>
            <p:spPr bwMode="auto">
              <a:xfrm>
                <a:off x="1174" y="1675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42" name="Oval 121"/>
              <p:cNvSpPr>
                <a:spLocks noChangeArrowheads="1"/>
              </p:cNvSpPr>
              <p:nvPr/>
            </p:nvSpPr>
            <p:spPr bwMode="auto">
              <a:xfrm>
                <a:off x="1297" y="1643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43" name="Oval 122"/>
              <p:cNvSpPr>
                <a:spLocks noChangeArrowheads="1"/>
              </p:cNvSpPr>
              <p:nvPr/>
            </p:nvSpPr>
            <p:spPr bwMode="auto">
              <a:xfrm>
                <a:off x="1414" y="1676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44" name="Oval 123"/>
              <p:cNvSpPr>
                <a:spLocks noChangeArrowheads="1"/>
              </p:cNvSpPr>
              <p:nvPr/>
            </p:nvSpPr>
            <p:spPr bwMode="auto">
              <a:xfrm>
                <a:off x="1537" y="1698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45" name="Oval 124"/>
              <p:cNvSpPr>
                <a:spLocks noChangeArrowheads="1"/>
              </p:cNvSpPr>
              <p:nvPr/>
            </p:nvSpPr>
            <p:spPr bwMode="auto">
              <a:xfrm>
                <a:off x="1659" y="1754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46" name="Oval 125"/>
              <p:cNvSpPr>
                <a:spLocks noChangeArrowheads="1"/>
              </p:cNvSpPr>
              <p:nvPr/>
            </p:nvSpPr>
            <p:spPr bwMode="auto">
              <a:xfrm>
                <a:off x="1783" y="1790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solidFill>
                  <a:srgbClr val="F5EF05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47" name="Oval 126"/>
              <p:cNvSpPr>
                <a:spLocks noChangeArrowheads="1"/>
              </p:cNvSpPr>
              <p:nvPr/>
            </p:nvSpPr>
            <p:spPr bwMode="auto">
              <a:xfrm>
                <a:off x="1902" y="1820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48" name="Oval 127"/>
              <p:cNvSpPr>
                <a:spLocks noChangeArrowheads="1"/>
              </p:cNvSpPr>
              <p:nvPr/>
            </p:nvSpPr>
            <p:spPr bwMode="auto">
              <a:xfrm>
                <a:off x="2144" y="1862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49" name="Oval 128"/>
              <p:cNvSpPr>
                <a:spLocks noChangeArrowheads="1"/>
              </p:cNvSpPr>
              <p:nvPr/>
            </p:nvSpPr>
            <p:spPr bwMode="auto">
              <a:xfrm>
                <a:off x="2397" y="1877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</p:grpSp>
        <p:grpSp>
          <p:nvGrpSpPr>
            <p:cNvPr id="8" name="Group 129"/>
            <p:cNvGrpSpPr>
              <a:grpSpLocks/>
            </p:cNvGrpSpPr>
            <p:nvPr/>
          </p:nvGrpSpPr>
          <p:grpSpPr bwMode="auto">
            <a:xfrm>
              <a:off x="3374" y="1166"/>
              <a:ext cx="1592" cy="534"/>
              <a:chOff x="3374" y="1166"/>
              <a:chExt cx="1592" cy="534"/>
            </a:xfrm>
          </p:grpSpPr>
          <p:sp>
            <p:nvSpPr>
              <p:cNvPr id="86224" name="Freeform 130"/>
              <p:cNvSpPr>
                <a:spLocks/>
              </p:cNvSpPr>
              <p:nvPr/>
            </p:nvSpPr>
            <p:spPr bwMode="auto">
              <a:xfrm>
                <a:off x="3395" y="1188"/>
                <a:ext cx="1552" cy="490"/>
              </a:xfrm>
              <a:custGeom>
                <a:avLst/>
                <a:gdLst>
                  <a:gd name="T0" fmla="*/ 0 w 1552"/>
                  <a:gd name="T1" fmla="*/ 481 h 490"/>
                  <a:gd name="T2" fmla="*/ 86 w 1552"/>
                  <a:gd name="T3" fmla="*/ 490 h 490"/>
                  <a:gd name="T4" fmla="*/ 207 w 1552"/>
                  <a:gd name="T5" fmla="*/ 350 h 490"/>
                  <a:gd name="T6" fmla="*/ 330 w 1552"/>
                  <a:gd name="T7" fmla="*/ 222 h 490"/>
                  <a:gd name="T8" fmla="*/ 450 w 1552"/>
                  <a:gd name="T9" fmla="*/ 110 h 490"/>
                  <a:gd name="T10" fmla="*/ 570 w 1552"/>
                  <a:gd name="T11" fmla="*/ 35 h 490"/>
                  <a:gd name="T12" fmla="*/ 694 w 1552"/>
                  <a:gd name="T13" fmla="*/ 0 h 490"/>
                  <a:gd name="T14" fmla="*/ 816 w 1552"/>
                  <a:gd name="T15" fmla="*/ 9 h 490"/>
                  <a:gd name="T16" fmla="*/ 936 w 1552"/>
                  <a:gd name="T17" fmla="*/ 63 h 490"/>
                  <a:gd name="T18" fmla="*/ 1074 w 1552"/>
                  <a:gd name="T19" fmla="*/ 117 h 490"/>
                  <a:gd name="T20" fmla="*/ 1302 w 1552"/>
                  <a:gd name="T21" fmla="*/ 191 h 490"/>
                  <a:gd name="T22" fmla="*/ 1552 w 1552"/>
                  <a:gd name="T23" fmla="*/ 300 h 49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552"/>
                  <a:gd name="T37" fmla="*/ 0 h 490"/>
                  <a:gd name="T38" fmla="*/ 1552 w 1552"/>
                  <a:gd name="T39" fmla="*/ 490 h 49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552" h="490">
                    <a:moveTo>
                      <a:pt x="0" y="481"/>
                    </a:moveTo>
                    <a:lnTo>
                      <a:pt x="86" y="490"/>
                    </a:lnTo>
                    <a:lnTo>
                      <a:pt x="207" y="350"/>
                    </a:lnTo>
                    <a:lnTo>
                      <a:pt x="330" y="222"/>
                    </a:lnTo>
                    <a:lnTo>
                      <a:pt x="450" y="110"/>
                    </a:lnTo>
                    <a:lnTo>
                      <a:pt x="570" y="35"/>
                    </a:lnTo>
                    <a:lnTo>
                      <a:pt x="694" y="0"/>
                    </a:lnTo>
                    <a:lnTo>
                      <a:pt x="816" y="9"/>
                    </a:lnTo>
                    <a:lnTo>
                      <a:pt x="936" y="63"/>
                    </a:lnTo>
                    <a:lnTo>
                      <a:pt x="1074" y="117"/>
                    </a:lnTo>
                    <a:lnTo>
                      <a:pt x="1302" y="191"/>
                    </a:lnTo>
                    <a:lnTo>
                      <a:pt x="1552" y="300"/>
                    </a:lnTo>
                  </a:path>
                </a:pathLst>
              </a:custGeom>
              <a:noFill/>
              <a:ln w="28575">
                <a:solidFill>
                  <a:srgbClr val="F5EF0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>
                  <a:latin typeface="Candara" pitchFamily="34" charset="0"/>
                </a:endParaRPr>
              </a:p>
            </p:txBody>
          </p:sp>
          <p:sp>
            <p:nvSpPr>
              <p:cNvPr id="86225" name="Oval 131"/>
              <p:cNvSpPr>
                <a:spLocks noChangeArrowheads="1"/>
              </p:cNvSpPr>
              <p:nvPr/>
            </p:nvSpPr>
            <p:spPr bwMode="auto">
              <a:xfrm>
                <a:off x="3374" y="1645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26" name="Oval 132"/>
              <p:cNvSpPr>
                <a:spLocks noChangeArrowheads="1"/>
              </p:cNvSpPr>
              <p:nvPr/>
            </p:nvSpPr>
            <p:spPr bwMode="auto">
              <a:xfrm>
                <a:off x="3455" y="1654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27" name="Oval 133"/>
              <p:cNvSpPr>
                <a:spLocks noChangeArrowheads="1"/>
              </p:cNvSpPr>
              <p:nvPr/>
            </p:nvSpPr>
            <p:spPr bwMode="auto">
              <a:xfrm>
                <a:off x="3579" y="1512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28" name="Oval 134"/>
              <p:cNvSpPr>
                <a:spLocks noChangeArrowheads="1"/>
              </p:cNvSpPr>
              <p:nvPr/>
            </p:nvSpPr>
            <p:spPr bwMode="auto">
              <a:xfrm>
                <a:off x="3702" y="1389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29" name="Oval 135"/>
              <p:cNvSpPr>
                <a:spLocks noChangeArrowheads="1"/>
              </p:cNvSpPr>
              <p:nvPr/>
            </p:nvSpPr>
            <p:spPr bwMode="auto">
              <a:xfrm>
                <a:off x="3822" y="1279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30" name="Oval 136"/>
              <p:cNvSpPr>
                <a:spLocks noChangeArrowheads="1"/>
              </p:cNvSpPr>
              <p:nvPr/>
            </p:nvSpPr>
            <p:spPr bwMode="auto">
              <a:xfrm>
                <a:off x="3940" y="1201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31" name="Oval 137"/>
              <p:cNvSpPr>
                <a:spLocks noChangeArrowheads="1"/>
              </p:cNvSpPr>
              <p:nvPr/>
            </p:nvSpPr>
            <p:spPr bwMode="auto">
              <a:xfrm>
                <a:off x="4065" y="1166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32" name="Oval 138"/>
              <p:cNvSpPr>
                <a:spLocks noChangeArrowheads="1"/>
              </p:cNvSpPr>
              <p:nvPr/>
            </p:nvSpPr>
            <p:spPr bwMode="auto">
              <a:xfrm>
                <a:off x="4190" y="1172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33" name="Oval 139"/>
              <p:cNvSpPr>
                <a:spLocks noChangeArrowheads="1"/>
              </p:cNvSpPr>
              <p:nvPr/>
            </p:nvSpPr>
            <p:spPr bwMode="auto">
              <a:xfrm>
                <a:off x="4307" y="1231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34" name="Oval 140"/>
              <p:cNvSpPr>
                <a:spLocks noChangeArrowheads="1"/>
              </p:cNvSpPr>
              <p:nvPr/>
            </p:nvSpPr>
            <p:spPr bwMode="auto">
              <a:xfrm>
                <a:off x="4443" y="1286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35" name="Oval 141"/>
              <p:cNvSpPr>
                <a:spLocks noChangeArrowheads="1"/>
              </p:cNvSpPr>
              <p:nvPr/>
            </p:nvSpPr>
            <p:spPr bwMode="auto">
              <a:xfrm>
                <a:off x="4675" y="1360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236" name="Oval 142"/>
              <p:cNvSpPr>
                <a:spLocks noChangeArrowheads="1"/>
              </p:cNvSpPr>
              <p:nvPr/>
            </p:nvSpPr>
            <p:spPr bwMode="auto">
              <a:xfrm>
                <a:off x="4920" y="1462"/>
                <a:ext cx="46" cy="46"/>
              </a:xfrm>
              <a:prstGeom prst="ellipse">
                <a:avLst/>
              </a:prstGeom>
              <a:solidFill>
                <a:srgbClr val="F5EF05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</p:grpSp>
        <p:grpSp>
          <p:nvGrpSpPr>
            <p:cNvPr id="9" name="Group 143"/>
            <p:cNvGrpSpPr>
              <a:grpSpLocks/>
            </p:cNvGrpSpPr>
            <p:nvPr/>
          </p:nvGrpSpPr>
          <p:grpSpPr bwMode="auto">
            <a:xfrm>
              <a:off x="862" y="3109"/>
              <a:ext cx="1584" cy="331"/>
              <a:chOff x="862" y="3109"/>
              <a:chExt cx="1584" cy="331"/>
            </a:xfrm>
          </p:grpSpPr>
          <p:grpSp>
            <p:nvGrpSpPr>
              <p:cNvPr id="10" name="Group 144"/>
              <p:cNvGrpSpPr>
                <a:grpSpLocks/>
              </p:cNvGrpSpPr>
              <p:nvPr/>
            </p:nvGrpSpPr>
            <p:grpSpPr bwMode="auto">
              <a:xfrm>
                <a:off x="862" y="3190"/>
                <a:ext cx="1584" cy="250"/>
                <a:chOff x="862" y="3190"/>
                <a:chExt cx="1584" cy="250"/>
              </a:xfrm>
            </p:grpSpPr>
            <p:sp>
              <p:nvSpPr>
                <p:cNvPr id="86211" name="Freeform 145"/>
                <p:cNvSpPr>
                  <a:spLocks/>
                </p:cNvSpPr>
                <p:nvPr/>
              </p:nvSpPr>
              <p:spPr bwMode="auto">
                <a:xfrm>
                  <a:off x="882" y="3213"/>
                  <a:ext cx="1544" cy="204"/>
                </a:xfrm>
                <a:custGeom>
                  <a:avLst/>
                  <a:gdLst>
                    <a:gd name="T0" fmla="*/ 0 w 1544"/>
                    <a:gd name="T1" fmla="*/ 204 h 204"/>
                    <a:gd name="T2" fmla="*/ 101 w 1544"/>
                    <a:gd name="T3" fmla="*/ 204 h 204"/>
                    <a:gd name="T4" fmla="*/ 198 w 1544"/>
                    <a:gd name="T5" fmla="*/ 120 h 204"/>
                    <a:gd name="T6" fmla="*/ 320 w 1544"/>
                    <a:gd name="T7" fmla="*/ 47 h 204"/>
                    <a:gd name="T8" fmla="*/ 444 w 1544"/>
                    <a:gd name="T9" fmla="*/ 20 h 204"/>
                    <a:gd name="T10" fmla="*/ 564 w 1544"/>
                    <a:gd name="T11" fmla="*/ 11 h 204"/>
                    <a:gd name="T12" fmla="*/ 684 w 1544"/>
                    <a:gd name="T13" fmla="*/ 0 h 204"/>
                    <a:gd name="T14" fmla="*/ 804 w 1544"/>
                    <a:gd name="T15" fmla="*/ 42 h 204"/>
                    <a:gd name="T16" fmla="*/ 930 w 1544"/>
                    <a:gd name="T17" fmla="*/ 92 h 204"/>
                    <a:gd name="T18" fmla="*/ 1053 w 1544"/>
                    <a:gd name="T19" fmla="*/ 123 h 204"/>
                    <a:gd name="T20" fmla="*/ 1307 w 1544"/>
                    <a:gd name="T21" fmla="*/ 195 h 204"/>
                    <a:gd name="T22" fmla="*/ 1544 w 1544"/>
                    <a:gd name="T23" fmla="*/ 203 h 20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44"/>
                    <a:gd name="T37" fmla="*/ 0 h 204"/>
                    <a:gd name="T38" fmla="*/ 1544 w 1544"/>
                    <a:gd name="T39" fmla="*/ 204 h 20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44" h="204">
                      <a:moveTo>
                        <a:pt x="0" y="204"/>
                      </a:moveTo>
                      <a:lnTo>
                        <a:pt x="101" y="204"/>
                      </a:lnTo>
                      <a:lnTo>
                        <a:pt x="198" y="120"/>
                      </a:lnTo>
                      <a:lnTo>
                        <a:pt x="320" y="47"/>
                      </a:lnTo>
                      <a:lnTo>
                        <a:pt x="444" y="20"/>
                      </a:lnTo>
                      <a:lnTo>
                        <a:pt x="564" y="11"/>
                      </a:lnTo>
                      <a:lnTo>
                        <a:pt x="684" y="0"/>
                      </a:lnTo>
                      <a:lnTo>
                        <a:pt x="804" y="42"/>
                      </a:lnTo>
                      <a:lnTo>
                        <a:pt x="930" y="92"/>
                      </a:lnTo>
                      <a:lnTo>
                        <a:pt x="1053" y="123"/>
                      </a:lnTo>
                      <a:lnTo>
                        <a:pt x="1307" y="195"/>
                      </a:lnTo>
                      <a:lnTo>
                        <a:pt x="1544" y="203"/>
                      </a:lnTo>
                    </a:path>
                  </a:pathLst>
                </a:custGeom>
                <a:noFill/>
                <a:ln w="28575">
                  <a:solidFill>
                    <a:srgbClr val="F5EF05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MX">
                    <a:latin typeface="Candara" pitchFamily="34" charset="0"/>
                  </a:endParaRPr>
                </a:p>
              </p:txBody>
            </p:sp>
            <p:sp>
              <p:nvSpPr>
                <p:cNvPr id="86212" name="Oval 146"/>
                <p:cNvSpPr>
                  <a:spLocks noChangeArrowheads="1"/>
                </p:cNvSpPr>
                <p:nvPr/>
              </p:nvSpPr>
              <p:spPr bwMode="auto">
                <a:xfrm>
                  <a:off x="862" y="3388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213" name="Oval 147"/>
                <p:cNvSpPr>
                  <a:spLocks noChangeArrowheads="1"/>
                </p:cNvSpPr>
                <p:nvPr/>
              </p:nvSpPr>
              <p:spPr bwMode="auto">
                <a:xfrm>
                  <a:off x="959" y="3393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solidFill>
                    <a:srgbClr val="F5EF05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214" name="Oval 148"/>
                <p:cNvSpPr>
                  <a:spLocks noChangeArrowheads="1"/>
                </p:cNvSpPr>
                <p:nvPr/>
              </p:nvSpPr>
              <p:spPr bwMode="auto">
                <a:xfrm>
                  <a:off x="1057" y="3308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215" name="Oval 149"/>
                <p:cNvSpPr>
                  <a:spLocks noChangeArrowheads="1"/>
                </p:cNvSpPr>
                <p:nvPr/>
              </p:nvSpPr>
              <p:spPr bwMode="auto">
                <a:xfrm>
                  <a:off x="1178" y="3239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216" name="Oval 150"/>
                <p:cNvSpPr>
                  <a:spLocks noChangeArrowheads="1"/>
                </p:cNvSpPr>
                <p:nvPr/>
              </p:nvSpPr>
              <p:spPr bwMode="auto">
                <a:xfrm>
                  <a:off x="1299" y="3213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217" name="Oval 151"/>
                <p:cNvSpPr>
                  <a:spLocks noChangeArrowheads="1"/>
                </p:cNvSpPr>
                <p:nvPr/>
              </p:nvSpPr>
              <p:spPr bwMode="auto">
                <a:xfrm>
                  <a:off x="1421" y="3200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218" name="Oval 152"/>
                <p:cNvSpPr>
                  <a:spLocks noChangeArrowheads="1"/>
                </p:cNvSpPr>
                <p:nvPr/>
              </p:nvSpPr>
              <p:spPr bwMode="auto">
                <a:xfrm>
                  <a:off x="1541" y="3190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219" name="Oval 153"/>
                <p:cNvSpPr>
                  <a:spLocks noChangeArrowheads="1"/>
                </p:cNvSpPr>
                <p:nvPr/>
              </p:nvSpPr>
              <p:spPr bwMode="auto">
                <a:xfrm>
                  <a:off x="1661" y="3230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220" name="Oval 154"/>
                <p:cNvSpPr>
                  <a:spLocks noChangeArrowheads="1"/>
                </p:cNvSpPr>
                <p:nvPr/>
              </p:nvSpPr>
              <p:spPr bwMode="auto">
                <a:xfrm>
                  <a:off x="1788" y="3281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221" name="Oval 155"/>
                <p:cNvSpPr>
                  <a:spLocks noChangeArrowheads="1"/>
                </p:cNvSpPr>
                <p:nvPr/>
              </p:nvSpPr>
              <p:spPr bwMode="auto">
                <a:xfrm>
                  <a:off x="1909" y="3312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222" name="Oval 156"/>
                <p:cNvSpPr>
                  <a:spLocks noChangeArrowheads="1"/>
                </p:cNvSpPr>
                <p:nvPr/>
              </p:nvSpPr>
              <p:spPr bwMode="auto">
                <a:xfrm>
                  <a:off x="2162" y="3385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223" name="Oval 157"/>
                <p:cNvSpPr>
                  <a:spLocks noChangeArrowheads="1"/>
                </p:cNvSpPr>
                <p:nvPr/>
              </p:nvSpPr>
              <p:spPr bwMode="auto">
                <a:xfrm>
                  <a:off x="2400" y="3394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</p:grpSp>
          <p:sp>
            <p:nvSpPr>
              <p:cNvPr id="86204" name="Rectangle 158"/>
              <p:cNvSpPr>
                <a:spLocks noChangeArrowheads="1"/>
              </p:cNvSpPr>
              <p:nvPr/>
            </p:nvSpPr>
            <p:spPr bwMode="ltGray">
              <a:xfrm>
                <a:off x="1040" y="3223"/>
                <a:ext cx="7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/>
                <a:r>
                  <a:rPr lang="da-DK" sz="1200">
                    <a:latin typeface="Candara" pitchFamily="34" charset="0"/>
                    <a:ea typeface="MS PGothic" pitchFamily="34" charset="-128"/>
                    <a:cs typeface="Arial" charset="0"/>
                  </a:rPr>
                  <a:t>*</a:t>
                </a:r>
              </a:p>
            </p:txBody>
          </p:sp>
          <p:sp>
            <p:nvSpPr>
              <p:cNvPr id="86205" name="Rectangle 159"/>
              <p:cNvSpPr>
                <a:spLocks noChangeArrowheads="1"/>
              </p:cNvSpPr>
              <p:nvPr/>
            </p:nvSpPr>
            <p:spPr bwMode="ltGray">
              <a:xfrm>
                <a:off x="1162" y="3153"/>
                <a:ext cx="7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/>
                <a:r>
                  <a:rPr lang="da-DK" sz="1200">
                    <a:latin typeface="Candara" pitchFamily="34" charset="0"/>
                    <a:ea typeface="MS PGothic" pitchFamily="34" charset="-128"/>
                    <a:cs typeface="Arial" charset="0"/>
                  </a:rPr>
                  <a:t>*</a:t>
                </a:r>
              </a:p>
            </p:txBody>
          </p:sp>
          <p:sp>
            <p:nvSpPr>
              <p:cNvPr id="86206" name="Rectangle 160"/>
              <p:cNvSpPr>
                <a:spLocks noChangeArrowheads="1"/>
              </p:cNvSpPr>
              <p:nvPr/>
            </p:nvSpPr>
            <p:spPr bwMode="ltGray">
              <a:xfrm>
                <a:off x="1284" y="3131"/>
                <a:ext cx="7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/>
                <a:r>
                  <a:rPr lang="da-DK" sz="1200">
                    <a:latin typeface="Candara" pitchFamily="34" charset="0"/>
                    <a:ea typeface="MS PGothic" pitchFamily="34" charset="-128"/>
                    <a:cs typeface="Arial" charset="0"/>
                  </a:rPr>
                  <a:t>*</a:t>
                </a:r>
              </a:p>
            </p:txBody>
          </p:sp>
          <p:sp>
            <p:nvSpPr>
              <p:cNvPr id="86207" name="Rectangle 161"/>
              <p:cNvSpPr>
                <a:spLocks noChangeArrowheads="1"/>
              </p:cNvSpPr>
              <p:nvPr/>
            </p:nvSpPr>
            <p:spPr bwMode="ltGray">
              <a:xfrm>
                <a:off x="1418" y="3125"/>
                <a:ext cx="7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/>
                <a:r>
                  <a:rPr lang="da-DK" sz="1200">
                    <a:latin typeface="Candara" pitchFamily="34" charset="0"/>
                    <a:ea typeface="MS PGothic" pitchFamily="34" charset="-128"/>
                    <a:cs typeface="Arial" charset="0"/>
                  </a:rPr>
                  <a:t>*</a:t>
                </a:r>
              </a:p>
            </p:txBody>
          </p:sp>
          <p:sp>
            <p:nvSpPr>
              <p:cNvPr id="86208" name="Rectangle 162"/>
              <p:cNvSpPr>
                <a:spLocks noChangeArrowheads="1"/>
              </p:cNvSpPr>
              <p:nvPr/>
            </p:nvSpPr>
            <p:spPr bwMode="ltGray">
              <a:xfrm>
                <a:off x="1526" y="3109"/>
                <a:ext cx="7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/>
                <a:r>
                  <a:rPr lang="da-DK" sz="1200">
                    <a:latin typeface="Candara" pitchFamily="34" charset="0"/>
                    <a:ea typeface="MS PGothic" pitchFamily="34" charset="-128"/>
                    <a:cs typeface="Arial" charset="0"/>
                  </a:rPr>
                  <a:t>*</a:t>
                </a:r>
              </a:p>
            </p:txBody>
          </p:sp>
          <p:sp>
            <p:nvSpPr>
              <p:cNvPr id="86209" name="Rectangle 163"/>
              <p:cNvSpPr>
                <a:spLocks noChangeArrowheads="1"/>
              </p:cNvSpPr>
              <p:nvPr/>
            </p:nvSpPr>
            <p:spPr bwMode="ltGray">
              <a:xfrm>
                <a:off x="1648" y="3149"/>
                <a:ext cx="7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/>
                <a:r>
                  <a:rPr lang="da-DK" sz="1200">
                    <a:latin typeface="Candara" pitchFamily="34" charset="0"/>
                    <a:ea typeface="MS PGothic" pitchFamily="34" charset="-128"/>
                    <a:cs typeface="Arial" charset="0"/>
                  </a:rPr>
                  <a:t>*</a:t>
                </a:r>
              </a:p>
            </p:txBody>
          </p:sp>
          <p:sp>
            <p:nvSpPr>
              <p:cNvPr id="86210" name="Rectangle 164"/>
              <p:cNvSpPr>
                <a:spLocks noChangeArrowheads="1"/>
              </p:cNvSpPr>
              <p:nvPr/>
            </p:nvSpPr>
            <p:spPr bwMode="ltGray">
              <a:xfrm>
                <a:off x="1772" y="3197"/>
                <a:ext cx="7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/>
                <a:r>
                  <a:rPr lang="da-DK" sz="1200">
                    <a:latin typeface="Candara" pitchFamily="34" charset="0"/>
                    <a:ea typeface="MS PGothic" pitchFamily="34" charset="-128"/>
                    <a:cs typeface="Arial" charset="0"/>
                  </a:rPr>
                  <a:t>*</a:t>
                </a:r>
              </a:p>
            </p:txBody>
          </p:sp>
        </p:grpSp>
        <p:grpSp>
          <p:nvGrpSpPr>
            <p:cNvPr id="11" name="Group 165"/>
            <p:cNvGrpSpPr>
              <a:grpSpLocks/>
            </p:cNvGrpSpPr>
            <p:nvPr/>
          </p:nvGrpSpPr>
          <p:grpSpPr bwMode="auto">
            <a:xfrm>
              <a:off x="3376" y="2987"/>
              <a:ext cx="1594" cy="365"/>
              <a:chOff x="3376" y="2987"/>
              <a:chExt cx="1594" cy="365"/>
            </a:xfrm>
          </p:grpSpPr>
          <p:grpSp>
            <p:nvGrpSpPr>
              <p:cNvPr id="12" name="Group 166"/>
              <p:cNvGrpSpPr>
                <a:grpSpLocks/>
              </p:cNvGrpSpPr>
              <p:nvPr/>
            </p:nvGrpSpPr>
            <p:grpSpPr bwMode="auto">
              <a:xfrm>
                <a:off x="3376" y="2987"/>
                <a:ext cx="1594" cy="365"/>
                <a:chOff x="3376" y="2987"/>
                <a:chExt cx="1594" cy="365"/>
              </a:xfrm>
            </p:grpSpPr>
            <p:sp>
              <p:nvSpPr>
                <p:cNvPr id="86190" name="Freeform 167"/>
                <p:cNvSpPr>
                  <a:spLocks/>
                </p:cNvSpPr>
                <p:nvPr/>
              </p:nvSpPr>
              <p:spPr bwMode="auto">
                <a:xfrm>
                  <a:off x="3392" y="3010"/>
                  <a:ext cx="1558" cy="322"/>
                </a:xfrm>
                <a:custGeom>
                  <a:avLst/>
                  <a:gdLst>
                    <a:gd name="T0" fmla="*/ 0 w 1558"/>
                    <a:gd name="T1" fmla="*/ 310 h 322"/>
                    <a:gd name="T2" fmla="*/ 88 w 1558"/>
                    <a:gd name="T3" fmla="*/ 322 h 322"/>
                    <a:gd name="T4" fmla="*/ 211 w 1558"/>
                    <a:gd name="T5" fmla="*/ 250 h 322"/>
                    <a:gd name="T6" fmla="*/ 330 w 1558"/>
                    <a:gd name="T7" fmla="*/ 202 h 322"/>
                    <a:gd name="T8" fmla="*/ 456 w 1558"/>
                    <a:gd name="T9" fmla="*/ 172 h 322"/>
                    <a:gd name="T10" fmla="*/ 574 w 1558"/>
                    <a:gd name="T11" fmla="*/ 108 h 322"/>
                    <a:gd name="T12" fmla="*/ 694 w 1558"/>
                    <a:gd name="T13" fmla="*/ 56 h 322"/>
                    <a:gd name="T14" fmla="*/ 818 w 1558"/>
                    <a:gd name="T15" fmla="*/ 34 h 322"/>
                    <a:gd name="T16" fmla="*/ 942 w 1558"/>
                    <a:gd name="T17" fmla="*/ 20 h 322"/>
                    <a:gd name="T18" fmla="*/ 1064 w 1558"/>
                    <a:gd name="T19" fmla="*/ 0 h 322"/>
                    <a:gd name="T20" fmla="*/ 1302 w 1558"/>
                    <a:gd name="T21" fmla="*/ 6 h 322"/>
                    <a:gd name="T22" fmla="*/ 1558 w 1558"/>
                    <a:gd name="T23" fmla="*/ 72 h 32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58"/>
                    <a:gd name="T37" fmla="*/ 0 h 322"/>
                    <a:gd name="T38" fmla="*/ 1558 w 1558"/>
                    <a:gd name="T39" fmla="*/ 322 h 32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58" h="322">
                      <a:moveTo>
                        <a:pt x="0" y="310"/>
                      </a:moveTo>
                      <a:lnTo>
                        <a:pt x="88" y="322"/>
                      </a:lnTo>
                      <a:lnTo>
                        <a:pt x="211" y="250"/>
                      </a:lnTo>
                      <a:lnTo>
                        <a:pt x="330" y="202"/>
                      </a:lnTo>
                      <a:lnTo>
                        <a:pt x="456" y="172"/>
                      </a:lnTo>
                      <a:lnTo>
                        <a:pt x="574" y="108"/>
                      </a:lnTo>
                      <a:lnTo>
                        <a:pt x="694" y="56"/>
                      </a:lnTo>
                      <a:lnTo>
                        <a:pt x="818" y="34"/>
                      </a:lnTo>
                      <a:lnTo>
                        <a:pt x="942" y="20"/>
                      </a:lnTo>
                      <a:lnTo>
                        <a:pt x="1064" y="0"/>
                      </a:lnTo>
                      <a:lnTo>
                        <a:pt x="1302" y="6"/>
                      </a:lnTo>
                      <a:lnTo>
                        <a:pt x="1558" y="72"/>
                      </a:lnTo>
                    </a:path>
                  </a:pathLst>
                </a:custGeom>
                <a:noFill/>
                <a:ln w="28575">
                  <a:solidFill>
                    <a:srgbClr val="F5EF05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MX">
                    <a:latin typeface="Candara" pitchFamily="34" charset="0"/>
                  </a:endParaRPr>
                </a:p>
              </p:txBody>
            </p:sp>
            <p:sp>
              <p:nvSpPr>
                <p:cNvPr id="86191" name="Oval 168"/>
                <p:cNvSpPr>
                  <a:spLocks noChangeArrowheads="1"/>
                </p:cNvSpPr>
                <p:nvPr/>
              </p:nvSpPr>
              <p:spPr bwMode="auto">
                <a:xfrm>
                  <a:off x="3376" y="3295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192" name="Oval 169"/>
                <p:cNvSpPr>
                  <a:spLocks noChangeArrowheads="1"/>
                </p:cNvSpPr>
                <p:nvPr/>
              </p:nvSpPr>
              <p:spPr bwMode="auto">
                <a:xfrm>
                  <a:off x="3459" y="3306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193" name="Oval 170"/>
                <p:cNvSpPr>
                  <a:spLocks noChangeArrowheads="1"/>
                </p:cNvSpPr>
                <p:nvPr/>
              </p:nvSpPr>
              <p:spPr bwMode="auto">
                <a:xfrm>
                  <a:off x="3577" y="3233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194" name="Oval 171"/>
                <p:cNvSpPr>
                  <a:spLocks noChangeArrowheads="1"/>
                </p:cNvSpPr>
                <p:nvPr/>
              </p:nvSpPr>
              <p:spPr bwMode="auto">
                <a:xfrm>
                  <a:off x="3701" y="3188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solidFill>
                    <a:srgbClr val="F5EF05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195" name="Oval 172"/>
                <p:cNvSpPr>
                  <a:spLocks noChangeArrowheads="1"/>
                </p:cNvSpPr>
                <p:nvPr/>
              </p:nvSpPr>
              <p:spPr bwMode="auto">
                <a:xfrm>
                  <a:off x="3824" y="3160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solidFill>
                    <a:srgbClr val="F5EF05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196" name="Oval 173"/>
                <p:cNvSpPr>
                  <a:spLocks noChangeArrowheads="1"/>
                </p:cNvSpPr>
                <p:nvPr/>
              </p:nvSpPr>
              <p:spPr bwMode="auto">
                <a:xfrm>
                  <a:off x="3941" y="3095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solidFill>
                    <a:srgbClr val="F5EF05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197" name="Oval 174"/>
                <p:cNvSpPr>
                  <a:spLocks noChangeArrowheads="1"/>
                </p:cNvSpPr>
                <p:nvPr/>
              </p:nvSpPr>
              <p:spPr bwMode="auto">
                <a:xfrm>
                  <a:off x="4064" y="3045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solidFill>
                    <a:srgbClr val="F5EF05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198" name="Oval 175"/>
                <p:cNvSpPr>
                  <a:spLocks noChangeArrowheads="1"/>
                </p:cNvSpPr>
                <p:nvPr/>
              </p:nvSpPr>
              <p:spPr bwMode="auto">
                <a:xfrm>
                  <a:off x="4186" y="3021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solidFill>
                    <a:srgbClr val="F5EF05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199" name="Oval 176"/>
                <p:cNvSpPr>
                  <a:spLocks noChangeArrowheads="1"/>
                </p:cNvSpPr>
                <p:nvPr/>
              </p:nvSpPr>
              <p:spPr bwMode="auto">
                <a:xfrm>
                  <a:off x="4310" y="3009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solidFill>
                    <a:srgbClr val="F5EF05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200" name="Oval 177"/>
                <p:cNvSpPr>
                  <a:spLocks noChangeArrowheads="1"/>
                </p:cNvSpPr>
                <p:nvPr/>
              </p:nvSpPr>
              <p:spPr bwMode="auto">
                <a:xfrm>
                  <a:off x="4429" y="2987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solidFill>
                    <a:srgbClr val="F5EF05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201" name="Oval 178"/>
                <p:cNvSpPr>
                  <a:spLocks noChangeArrowheads="1"/>
                </p:cNvSpPr>
                <p:nvPr/>
              </p:nvSpPr>
              <p:spPr bwMode="auto">
                <a:xfrm>
                  <a:off x="4671" y="2993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solidFill>
                    <a:srgbClr val="F5EF05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  <p:sp>
              <p:nvSpPr>
                <p:cNvPr id="86202" name="Oval 179"/>
                <p:cNvSpPr>
                  <a:spLocks noChangeArrowheads="1"/>
                </p:cNvSpPr>
                <p:nvPr/>
              </p:nvSpPr>
              <p:spPr bwMode="auto">
                <a:xfrm>
                  <a:off x="4924" y="3060"/>
                  <a:ext cx="46" cy="46"/>
                </a:xfrm>
                <a:prstGeom prst="ellipse">
                  <a:avLst/>
                </a:prstGeom>
                <a:solidFill>
                  <a:srgbClr val="F5EF05"/>
                </a:solidFill>
                <a:ln w="9525">
                  <a:solidFill>
                    <a:srgbClr val="F5EF05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>
                    <a:latin typeface="Candara" pitchFamily="34" charset="0"/>
                    <a:cs typeface="Arial" charset="0"/>
                  </a:endParaRPr>
                </a:p>
              </p:txBody>
            </p:sp>
          </p:grpSp>
          <p:sp>
            <p:nvSpPr>
              <p:cNvPr id="86187" name="Rectangle 180"/>
              <p:cNvSpPr>
                <a:spLocks noChangeArrowheads="1"/>
              </p:cNvSpPr>
              <p:nvPr/>
            </p:nvSpPr>
            <p:spPr bwMode="ltGray">
              <a:xfrm>
                <a:off x="3684" y="3103"/>
                <a:ext cx="7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/>
                <a:r>
                  <a:rPr lang="da-DK" sz="1200">
                    <a:latin typeface="Candara" pitchFamily="34" charset="0"/>
                    <a:ea typeface="MS PGothic" pitchFamily="34" charset="-128"/>
                    <a:cs typeface="Arial" charset="0"/>
                  </a:rPr>
                  <a:t>*</a:t>
                </a:r>
              </a:p>
            </p:txBody>
          </p:sp>
          <p:sp>
            <p:nvSpPr>
              <p:cNvPr id="86188" name="Rectangle 181"/>
              <p:cNvSpPr>
                <a:spLocks noChangeArrowheads="1"/>
              </p:cNvSpPr>
              <p:nvPr/>
            </p:nvSpPr>
            <p:spPr bwMode="ltGray">
              <a:xfrm>
                <a:off x="3810" y="3075"/>
                <a:ext cx="7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/>
                <a:r>
                  <a:rPr lang="da-DK" sz="1200">
                    <a:latin typeface="Candara" pitchFamily="34" charset="0"/>
                    <a:ea typeface="MS PGothic" pitchFamily="34" charset="-128"/>
                    <a:cs typeface="Arial" charset="0"/>
                  </a:rPr>
                  <a:t>*</a:t>
                </a:r>
              </a:p>
            </p:txBody>
          </p:sp>
          <p:sp>
            <p:nvSpPr>
              <p:cNvPr id="86189" name="Rectangle 182"/>
              <p:cNvSpPr>
                <a:spLocks noChangeArrowheads="1"/>
              </p:cNvSpPr>
              <p:nvPr/>
            </p:nvSpPr>
            <p:spPr bwMode="ltGray">
              <a:xfrm>
                <a:off x="3924" y="3015"/>
                <a:ext cx="74" cy="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 eaLnBrk="0" hangingPunct="0"/>
                <a:r>
                  <a:rPr lang="da-DK" sz="1200">
                    <a:latin typeface="Candara" pitchFamily="34" charset="0"/>
                    <a:ea typeface="MS PGothic" pitchFamily="34" charset="-128"/>
                    <a:cs typeface="Arial" charset="0"/>
                  </a:rPr>
                  <a:t>*</a:t>
                </a:r>
              </a:p>
            </p:txBody>
          </p:sp>
        </p:grpSp>
      </p:grpSp>
      <p:grpSp>
        <p:nvGrpSpPr>
          <p:cNvPr id="13" name="Group 183"/>
          <p:cNvGrpSpPr>
            <a:grpSpLocks/>
          </p:cNvGrpSpPr>
          <p:nvPr/>
        </p:nvGrpSpPr>
        <p:grpSpPr bwMode="auto">
          <a:xfrm>
            <a:off x="1524000" y="1989138"/>
            <a:ext cx="6565900" cy="3594100"/>
            <a:chOff x="841" y="1192"/>
            <a:chExt cx="4136" cy="2264"/>
          </a:xfrm>
        </p:grpSpPr>
        <p:grpSp>
          <p:nvGrpSpPr>
            <p:cNvPr id="14" name="Group 184"/>
            <p:cNvGrpSpPr>
              <a:grpSpLocks/>
            </p:cNvGrpSpPr>
            <p:nvPr/>
          </p:nvGrpSpPr>
          <p:grpSpPr bwMode="auto">
            <a:xfrm>
              <a:off x="841" y="1652"/>
              <a:ext cx="1601" cy="287"/>
              <a:chOff x="841" y="1652"/>
              <a:chExt cx="1601" cy="287"/>
            </a:xfrm>
          </p:grpSpPr>
          <p:sp>
            <p:nvSpPr>
              <p:cNvPr id="86169" name="Freeform 185"/>
              <p:cNvSpPr>
                <a:spLocks/>
              </p:cNvSpPr>
              <p:nvPr/>
            </p:nvSpPr>
            <p:spPr bwMode="auto">
              <a:xfrm>
                <a:off x="863" y="1674"/>
                <a:ext cx="1560" cy="243"/>
              </a:xfrm>
              <a:custGeom>
                <a:avLst/>
                <a:gdLst>
                  <a:gd name="T0" fmla="*/ 0 w 1560"/>
                  <a:gd name="T1" fmla="*/ 209 h 243"/>
                  <a:gd name="T2" fmla="*/ 90 w 1560"/>
                  <a:gd name="T3" fmla="*/ 197 h 243"/>
                  <a:gd name="T4" fmla="*/ 211 w 1560"/>
                  <a:gd name="T5" fmla="*/ 113 h 243"/>
                  <a:gd name="T6" fmla="*/ 331 w 1560"/>
                  <a:gd name="T7" fmla="*/ 0 h 243"/>
                  <a:gd name="T8" fmla="*/ 453 w 1560"/>
                  <a:gd name="T9" fmla="*/ 26 h 243"/>
                  <a:gd name="T10" fmla="*/ 576 w 1560"/>
                  <a:gd name="T11" fmla="*/ 44 h 243"/>
                  <a:gd name="T12" fmla="*/ 696 w 1560"/>
                  <a:gd name="T13" fmla="*/ 95 h 243"/>
                  <a:gd name="T14" fmla="*/ 819 w 1560"/>
                  <a:gd name="T15" fmla="*/ 138 h 243"/>
                  <a:gd name="T16" fmla="*/ 942 w 1560"/>
                  <a:gd name="T17" fmla="*/ 161 h 243"/>
                  <a:gd name="T18" fmla="*/ 1065 w 1560"/>
                  <a:gd name="T19" fmla="*/ 198 h 243"/>
                  <a:gd name="T20" fmla="*/ 1305 w 1560"/>
                  <a:gd name="T21" fmla="*/ 234 h 243"/>
                  <a:gd name="T22" fmla="*/ 1560 w 1560"/>
                  <a:gd name="T23" fmla="*/ 243 h 24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560"/>
                  <a:gd name="T37" fmla="*/ 0 h 243"/>
                  <a:gd name="T38" fmla="*/ 1560 w 1560"/>
                  <a:gd name="T39" fmla="*/ 243 h 243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560" h="243">
                    <a:moveTo>
                      <a:pt x="0" y="209"/>
                    </a:moveTo>
                    <a:lnTo>
                      <a:pt x="90" y="197"/>
                    </a:lnTo>
                    <a:lnTo>
                      <a:pt x="211" y="113"/>
                    </a:lnTo>
                    <a:lnTo>
                      <a:pt x="331" y="0"/>
                    </a:lnTo>
                    <a:lnTo>
                      <a:pt x="453" y="26"/>
                    </a:lnTo>
                    <a:lnTo>
                      <a:pt x="576" y="44"/>
                    </a:lnTo>
                    <a:lnTo>
                      <a:pt x="696" y="95"/>
                    </a:lnTo>
                    <a:lnTo>
                      <a:pt x="819" y="138"/>
                    </a:lnTo>
                    <a:lnTo>
                      <a:pt x="942" y="161"/>
                    </a:lnTo>
                    <a:lnTo>
                      <a:pt x="1065" y="198"/>
                    </a:lnTo>
                    <a:lnTo>
                      <a:pt x="1305" y="234"/>
                    </a:lnTo>
                    <a:lnTo>
                      <a:pt x="1560" y="243"/>
                    </a:lnTo>
                  </a:path>
                </a:pathLst>
              </a:custGeom>
              <a:noFill/>
              <a:ln w="28575">
                <a:solidFill>
                  <a:srgbClr val="6EBE1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>
                  <a:latin typeface="Candara" pitchFamily="34" charset="0"/>
                </a:endParaRPr>
              </a:p>
            </p:txBody>
          </p:sp>
          <p:sp>
            <p:nvSpPr>
              <p:cNvPr id="86170" name="Oval 186"/>
              <p:cNvSpPr>
                <a:spLocks noChangeArrowheads="1"/>
              </p:cNvSpPr>
              <p:nvPr/>
            </p:nvSpPr>
            <p:spPr bwMode="auto">
              <a:xfrm>
                <a:off x="841" y="1859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71" name="Oval 187"/>
              <p:cNvSpPr>
                <a:spLocks noChangeArrowheads="1"/>
              </p:cNvSpPr>
              <p:nvPr/>
            </p:nvSpPr>
            <p:spPr bwMode="auto">
              <a:xfrm>
                <a:off x="928" y="1848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72" name="Oval 188"/>
              <p:cNvSpPr>
                <a:spLocks noChangeArrowheads="1"/>
              </p:cNvSpPr>
              <p:nvPr/>
            </p:nvSpPr>
            <p:spPr bwMode="auto">
              <a:xfrm>
                <a:off x="1050" y="1766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73" name="Oval 189"/>
              <p:cNvSpPr>
                <a:spLocks noChangeArrowheads="1"/>
              </p:cNvSpPr>
              <p:nvPr/>
            </p:nvSpPr>
            <p:spPr bwMode="auto">
              <a:xfrm>
                <a:off x="1172" y="1652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74" name="Oval 190"/>
              <p:cNvSpPr>
                <a:spLocks noChangeArrowheads="1"/>
              </p:cNvSpPr>
              <p:nvPr/>
            </p:nvSpPr>
            <p:spPr bwMode="auto">
              <a:xfrm>
                <a:off x="1293" y="1676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75" name="Oval 191"/>
              <p:cNvSpPr>
                <a:spLocks noChangeArrowheads="1"/>
              </p:cNvSpPr>
              <p:nvPr/>
            </p:nvSpPr>
            <p:spPr bwMode="auto">
              <a:xfrm>
                <a:off x="1414" y="1694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76" name="Oval 192"/>
              <p:cNvSpPr>
                <a:spLocks noChangeArrowheads="1"/>
              </p:cNvSpPr>
              <p:nvPr/>
            </p:nvSpPr>
            <p:spPr bwMode="auto">
              <a:xfrm>
                <a:off x="1536" y="1742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77" name="Oval 193"/>
              <p:cNvSpPr>
                <a:spLocks noChangeArrowheads="1"/>
              </p:cNvSpPr>
              <p:nvPr/>
            </p:nvSpPr>
            <p:spPr bwMode="auto">
              <a:xfrm>
                <a:off x="1654" y="1787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78" name="Oval 194"/>
              <p:cNvSpPr>
                <a:spLocks noChangeArrowheads="1"/>
              </p:cNvSpPr>
              <p:nvPr/>
            </p:nvSpPr>
            <p:spPr bwMode="auto">
              <a:xfrm>
                <a:off x="1782" y="1811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79" name="Oval 195"/>
              <p:cNvSpPr>
                <a:spLocks noChangeArrowheads="1"/>
              </p:cNvSpPr>
              <p:nvPr/>
            </p:nvSpPr>
            <p:spPr bwMode="auto">
              <a:xfrm>
                <a:off x="1902" y="1847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80" name="Oval 196"/>
              <p:cNvSpPr>
                <a:spLocks noChangeArrowheads="1"/>
              </p:cNvSpPr>
              <p:nvPr/>
            </p:nvSpPr>
            <p:spPr bwMode="auto">
              <a:xfrm>
                <a:off x="2146" y="1885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81" name="Oval 197"/>
              <p:cNvSpPr>
                <a:spLocks noChangeArrowheads="1"/>
              </p:cNvSpPr>
              <p:nvPr/>
            </p:nvSpPr>
            <p:spPr bwMode="auto">
              <a:xfrm>
                <a:off x="2396" y="1893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</p:grpSp>
        <p:grpSp>
          <p:nvGrpSpPr>
            <p:cNvPr id="15" name="Group 198"/>
            <p:cNvGrpSpPr>
              <a:grpSpLocks/>
            </p:cNvGrpSpPr>
            <p:nvPr/>
          </p:nvGrpSpPr>
          <p:grpSpPr bwMode="auto">
            <a:xfrm>
              <a:off x="3372" y="1192"/>
              <a:ext cx="1592" cy="484"/>
              <a:chOff x="3372" y="1192"/>
              <a:chExt cx="1592" cy="484"/>
            </a:xfrm>
          </p:grpSpPr>
          <p:sp>
            <p:nvSpPr>
              <p:cNvPr id="86156" name="Freeform 199"/>
              <p:cNvSpPr>
                <a:spLocks/>
              </p:cNvSpPr>
              <p:nvPr/>
            </p:nvSpPr>
            <p:spPr bwMode="auto">
              <a:xfrm>
                <a:off x="3398" y="1211"/>
                <a:ext cx="1546" cy="442"/>
              </a:xfrm>
              <a:custGeom>
                <a:avLst/>
                <a:gdLst>
                  <a:gd name="T0" fmla="*/ 0 w 1546"/>
                  <a:gd name="T1" fmla="*/ 442 h 442"/>
                  <a:gd name="T2" fmla="*/ 79 w 1546"/>
                  <a:gd name="T3" fmla="*/ 441 h 442"/>
                  <a:gd name="T4" fmla="*/ 202 w 1546"/>
                  <a:gd name="T5" fmla="*/ 345 h 442"/>
                  <a:gd name="T6" fmla="*/ 322 w 1546"/>
                  <a:gd name="T7" fmla="*/ 190 h 442"/>
                  <a:gd name="T8" fmla="*/ 447 w 1546"/>
                  <a:gd name="T9" fmla="*/ 72 h 442"/>
                  <a:gd name="T10" fmla="*/ 567 w 1546"/>
                  <a:gd name="T11" fmla="*/ 0 h 442"/>
                  <a:gd name="T12" fmla="*/ 691 w 1546"/>
                  <a:gd name="T13" fmla="*/ 1 h 442"/>
                  <a:gd name="T14" fmla="*/ 816 w 1546"/>
                  <a:gd name="T15" fmla="*/ 16 h 442"/>
                  <a:gd name="T16" fmla="*/ 931 w 1546"/>
                  <a:gd name="T17" fmla="*/ 60 h 442"/>
                  <a:gd name="T18" fmla="*/ 1041 w 1546"/>
                  <a:gd name="T19" fmla="*/ 90 h 442"/>
                  <a:gd name="T20" fmla="*/ 1300 w 1546"/>
                  <a:gd name="T21" fmla="*/ 187 h 442"/>
                  <a:gd name="T22" fmla="*/ 1546 w 1546"/>
                  <a:gd name="T23" fmla="*/ 259 h 4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546"/>
                  <a:gd name="T37" fmla="*/ 0 h 442"/>
                  <a:gd name="T38" fmla="*/ 1546 w 1546"/>
                  <a:gd name="T39" fmla="*/ 442 h 44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546" h="442">
                    <a:moveTo>
                      <a:pt x="0" y="442"/>
                    </a:moveTo>
                    <a:lnTo>
                      <a:pt x="79" y="441"/>
                    </a:lnTo>
                    <a:lnTo>
                      <a:pt x="202" y="345"/>
                    </a:lnTo>
                    <a:lnTo>
                      <a:pt x="322" y="190"/>
                    </a:lnTo>
                    <a:lnTo>
                      <a:pt x="447" y="72"/>
                    </a:lnTo>
                    <a:lnTo>
                      <a:pt x="567" y="0"/>
                    </a:lnTo>
                    <a:lnTo>
                      <a:pt x="691" y="1"/>
                    </a:lnTo>
                    <a:lnTo>
                      <a:pt x="816" y="16"/>
                    </a:lnTo>
                    <a:lnTo>
                      <a:pt x="931" y="60"/>
                    </a:lnTo>
                    <a:lnTo>
                      <a:pt x="1041" y="90"/>
                    </a:lnTo>
                    <a:lnTo>
                      <a:pt x="1300" y="187"/>
                    </a:lnTo>
                    <a:lnTo>
                      <a:pt x="1546" y="259"/>
                    </a:lnTo>
                  </a:path>
                </a:pathLst>
              </a:custGeom>
              <a:noFill/>
              <a:ln w="28575">
                <a:solidFill>
                  <a:srgbClr val="6EBE1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>
                  <a:latin typeface="Candara" pitchFamily="34" charset="0"/>
                </a:endParaRPr>
              </a:p>
            </p:txBody>
          </p:sp>
          <p:sp>
            <p:nvSpPr>
              <p:cNvPr id="86157" name="Oval 200"/>
              <p:cNvSpPr>
                <a:spLocks noChangeArrowheads="1"/>
              </p:cNvSpPr>
              <p:nvPr/>
            </p:nvSpPr>
            <p:spPr bwMode="auto">
              <a:xfrm>
                <a:off x="3372" y="1630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58" name="Oval 201"/>
              <p:cNvSpPr>
                <a:spLocks noChangeArrowheads="1"/>
              </p:cNvSpPr>
              <p:nvPr/>
            </p:nvSpPr>
            <p:spPr bwMode="auto">
              <a:xfrm>
                <a:off x="3454" y="1629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59" name="Oval 202"/>
              <p:cNvSpPr>
                <a:spLocks noChangeArrowheads="1"/>
              </p:cNvSpPr>
              <p:nvPr/>
            </p:nvSpPr>
            <p:spPr bwMode="auto">
              <a:xfrm>
                <a:off x="3574" y="1538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60" name="Oval 203"/>
              <p:cNvSpPr>
                <a:spLocks noChangeArrowheads="1"/>
              </p:cNvSpPr>
              <p:nvPr/>
            </p:nvSpPr>
            <p:spPr bwMode="auto">
              <a:xfrm>
                <a:off x="3706" y="1380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61" name="Oval 204"/>
              <p:cNvSpPr>
                <a:spLocks noChangeArrowheads="1"/>
              </p:cNvSpPr>
              <p:nvPr/>
            </p:nvSpPr>
            <p:spPr bwMode="auto">
              <a:xfrm>
                <a:off x="3823" y="1270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62" name="Oval 205"/>
              <p:cNvSpPr>
                <a:spLocks noChangeArrowheads="1"/>
              </p:cNvSpPr>
              <p:nvPr/>
            </p:nvSpPr>
            <p:spPr bwMode="auto">
              <a:xfrm>
                <a:off x="3943" y="1196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63" name="Oval 206"/>
              <p:cNvSpPr>
                <a:spLocks noChangeArrowheads="1"/>
              </p:cNvSpPr>
              <p:nvPr/>
            </p:nvSpPr>
            <p:spPr bwMode="auto">
              <a:xfrm>
                <a:off x="4062" y="1192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64" name="Oval 207"/>
              <p:cNvSpPr>
                <a:spLocks noChangeArrowheads="1"/>
              </p:cNvSpPr>
              <p:nvPr/>
            </p:nvSpPr>
            <p:spPr bwMode="auto">
              <a:xfrm>
                <a:off x="4187" y="1209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65" name="Oval 208"/>
              <p:cNvSpPr>
                <a:spLocks noChangeArrowheads="1"/>
              </p:cNvSpPr>
              <p:nvPr/>
            </p:nvSpPr>
            <p:spPr bwMode="auto">
              <a:xfrm>
                <a:off x="4309" y="1250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66" name="Oval 209"/>
              <p:cNvSpPr>
                <a:spLocks noChangeArrowheads="1"/>
              </p:cNvSpPr>
              <p:nvPr/>
            </p:nvSpPr>
            <p:spPr bwMode="auto">
              <a:xfrm>
                <a:off x="4412" y="1278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67" name="Oval 210"/>
              <p:cNvSpPr>
                <a:spLocks noChangeArrowheads="1"/>
              </p:cNvSpPr>
              <p:nvPr/>
            </p:nvSpPr>
            <p:spPr bwMode="auto">
              <a:xfrm>
                <a:off x="4675" y="1379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68" name="Oval 211"/>
              <p:cNvSpPr>
                <a:spLocks noChangeArrowheads="1"/>
              </p:cNvSpPr>
              <p:nvPr/>
            </p:nvSpPr>
            <p:spPr bwMode="auto">
              <a:xfrm>
                <a:off x="4918" y="1446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</p:grpSp>
        <p:grpSp>
          <p:nvGrpSpPr>
            <p:cNvPr id="16" name="Group 212"/>
            <p:cNvGrpSpPr>
              <a:grpSpLocks/>
            </p:cNvGrpSpPr>
            <p:nvPr/>
          </p:nvGrpSpPr>
          <p:grpSpPr bwMode="auto">
            <a:xfrm>
              <a:off x="3376" y="2875"/>
              <a:ext cx="1601" cy="462"/>
              <a:chOff x="3376" y="2875"/>
              <a:chExt cx="1601" cy="462"/>
            </a:xfrm>
          </p:grpSpPr>
          <p:sp>
            <p:nvSpPr>
              <p:cNvPr id="86143" name="Freeform 213"/>
              <p:cNvSpPr>
                <a:spLocks/>
              </p:cNvSpPr>
              <p:nvPr/>
            </p:nvSpPr>
            <p:spPr bwMode="auto">
              <a:xfrm>
                <a:off x="3398" y="2894"/>
                <a:ext cx="1558" cy="418"/>
              </a:xfrm>
              <a:custGeom>
                <a:avLst/>
                <a:gdLst>
                  <a:gd name="T0" fmla="*/ 0 w 1558"/>
                  <a:gd name="T1" fmla="*/ 418 h 418"/>
                  <a:gd name="T2" fmla="*/ 90 w 1558"/>
                  <a:gd name="T3" fmla="*/ 414 h 418"/>
                  <a:gd name="T4" fmla="*/ 214 w 1558"/>
                  <a:gd name="T5" fmla="*/ 298 h 418"/>
                  <a:gd name="T6" fmla="*/ 331 w 1558"/>
                  <a:gd name="T7" fmla="*/ 141 h 418"/>
                  <a:gd name="T8" fmla="*/ 450 w 1558"/>
                  <a:gd name="T9" fmla="*/ 24 h 418"/>
                  <a:gd name="T10" fmla="*/ 576 w 1558"/>
                  <a:gd name="T11" fmla="*/ 28 h 418"/>
                  <a:gd name="T12" fmla="*/ 696 w 1558"/>
                  <a:gd name="T13" fmla="*/ 0 h 418"/>
                  <a:gd name="T14" fmla="*/ 814 w 1558"/>
                  <a:gd name="T15" fmla="*/ 8 h 418"/>
                  <a:gd name="T16" fmla="*/ 944 w 1558"/>
                  <a:gd name="T17" fmla="*/ 2 h 418"/>
                  <a:gd name="T18" fmla="*/ 1062 w 1558"/>
                  <a:gd name="T19" fmla="*/ 22 h 418"/>
                  <a:gd name="T20" fmla="*/ 1306 w 1558"/>
                  <a:gd name="T21" fmla="*/ 80 h 418"/>
                  <a:gd name="T22" fmla="*/ 1558 w 1558"/>
                  <a:gd name="T23" fmla="*/ 144 h 4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558"/>
                  <a:gd name="T37" fmla="*/ 0 h 418"/>
                  <a:gd name="T38" fmla="*/ 1558 w 1558"/>
                  <a:gd name="T39" fmla="*/ 418 h 41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558" h="418">
                    <a:moveTo>
                      <a:pt x="0" y="418"/>
                    </a:moveTo>
                    <a:lnTo>
                      <a:pt x="90" y="414"/>
                    </a:lnTo>
                    <a:lnTo>
                      <a:pt x="214" y="298"/>
                    </a:lnTo>
                    <a:lnTo>
                      <a:pt x="331" y="141"/>
                    </a:lnTo>
                    <a:lnTo>
                      <a:pt x="450" y="24"/>
                    </a:lnTo>
                    <a:lnTo>
                      <a:pt x="576" y="28"/>
                    </a:lnTo>
                    <a:lnTo>
                      <a:pt x="696" y="0"/>
                    </a:lnTo>
                    <a:lnTo>
                      <a:pt x="814" y="8"/>
                    </a:lnTo>
                    <a:lnTo>
                      <a:pt x="944" y="2"/>
                    </a:lnTo>
                    <a:lnTo>
                      <a:pt x="1062" y="22"/>
                    </a:lnTo>
                    <a:lnTo>
                      <a:pt x="1306" y="80"/>
                    </a:lnTo>
                    <a:lnTo>
                      <a:pt x="1558" y="144"/>
                    </a:lnTo>
                  </a:path>
                </a:pathLst>
              </a:custGeom>
              <a:noFill/>
              <a:ln w="28575">
                <a:solidFill>
                  <a:srgbClr val="6EBE1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>
                  <a:latin typeface="Candara" pitchFamily="34" charset="0"/>
                </a:endParaRPr>
              </a:p>
            </p:txBody>
          </p:sp>
          <p:sp>
            <p:nvSpPr>
              <p:cNvPr id="86144" name="Oval 214"/>
              <p:cNvSpPr>
                <a:spLocks noChangeArrowheads="1"/>
              </p:cNvSpPr>
              <p:nvPr/>
            </p:nvSpPr>
            <p:spPr bwMode="auto">
              <a:xfrm>
                <a:off x="3376" y="3288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45" name="Oval 215"/>
              <p:cNvSpPr>
                <a:spLocks noChangeArrowheads="1"/>
              </p:cNvSpPr>
              <p:nvPr/>
            </p:nvSpPr>
            <p:spPr bwMode="auto">
              <a:xfrm>
                <a:off x="3463" y="3291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46" name="Oval 216"/>
              <p:cNvSpPr>
                <a:spLocks noChangeArrowheads="1"/>
              </p:cNvSpPr>
              <p:nvPr/>
            </p:nvSpPr>
            <p:spPr bwMode="auto">
              <a:xfrm>
                <a:off x="3585" y="3171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47" name="Oval 217"/>
              <p:cNvSpPr>
                <a:spLocks noChangeArrowheads="1"/>
              </p:cNvSpPr>
              <p:nvPr/>
            </p:nvSpPr>
            <p:spPr bwMode="auto">
              <a:xfrm>
                <a:off x="3707" y="3013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48" name="Oval 218"/>
              <p:cNvSpPr>
                <a:spLocks noChangeArrowheads="1"/>
              </p:cNvSpPr>
              <p:nvPr/>
            </p:nvSpPr>
            <p:spPr bwMode="auto">
              <a:xfrm>
                <a:off x="3828" y="2897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49" name="Oval 219"/>
              <p:cNvSpPr>
                <a:spLocks noChangeArrowheads="1"/>
              </p:cNvSpPr>
              <p:nvPr/>
            </p:nvSpPr>
            <p:spPr bwMode="auto">
              <a:xfrm>
                <a:off x="3949" y="2897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50" name="Oval 220"/>
              <p:cNvSpPr>
                <a:spLocks noChangeArrowheads="1"/>
              </p:cNvSpPr>
              <p:nvPr/>
            </p:nvSpPr>
            <p:spPr bwMode="auto">
              <a:xfrm>
                <a:off x="4071" y="2875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51" name="Oval 221"/>
              <p:cNvSpPr>
                <a:spLocks noChangeArrowheads="1"/>
              </p:cNvSpPr>
              <p:nvPr/>
            </p:nvSpPr>
            <p:spPr bwMode="auto">
              <a:xfrm>
                <a:off x="4189" y="2880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52" name="Oval 222"/>
              <p:cNvSpPr>
                <a:spLocks noChangeArrowheads="1"/>
              </p:cNvSpPr>
              <p:nvPr/>
            </p:nvSpPr>
            <p:spPr bwMode="auto">
              <a:xfrm>
                <a:off x="4317" y="2876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53" name="Oval 223"/>
              <p:cNvSpPr>
                <a:spLocks noChangeArrowheads="1"/>
              </p:cNvSpPr>
              <p:nvPr/>
            </p:nvSpPr>
            <p:spPr bwMode="auto">
              <a:xfrm>
                <a:off x="4437" y="2894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54" name="Oval 224"/>
              <p:cNvSpPr>
                <a:spLocks noChangeArrowheads="1"/>
              </p:cNvSpPr>
              <p:nvPr/>
            </p:nvSpPr>
            <p:spPr bwMode="auto">
              <a:xfrm>
                <a:off x="4681" y="2954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55" name="Oval 225"/>
              <p:cNvSpPr>
                <a:spLocks noChangeArrowheads="1"/>
              </p:cNvSpPr>
              <p:nvPr/>
            </p:nvSpPr>
            <p:spPr bwMode="auto">
              <a:xfrm>
                <a:off x="4931" y="3016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</p:grpSp>
        <p:grpSp>
          <p:nvGrpSpPr>
            <p:cNvPr id="17" name="Group 226"/>
            <p:cNvGrpSpPr>
              <a:grpSpLocks/>
            </p:cNvGrpSpPr>
            <p:nvPr/>
          </p:nvGrpSpPr>
          <p:grpSpPr bwMode="auto">
            <a:xfrm>
              <a:off x="857" y="2556"/>
              <a:ext cx="1592" cy="900"/>
              <a:chOff x="857" y="2556"/>
              <a:chExt cx="1592" cy="900"/>
            </a:xfrm>
          </p:grpSpPr>
          <p:sp>
            <p:nvSpPr>
              <p:cNvPr id="86130" name="Freeform 227"/>
              <p:cNvSpPr>
                <a:spLocks/>
              </p:cNvSpPr>
              <p:nvPr/>
            </p:nvSpPr>
            <p:spPr bwMode="auto">
              <a:xfrm>
                <a:off x="879" y="2576"/>
                <a:ext cx="1547" cy="856"/>
              </a:xfrm>
              <a:custGeom>
                <a:avLst/>
                <a:gdLst>
                  <a:gd name="T0" fmla="*/ 0 w 1547"/>
                  <a:gd name="T1" fmla="*/ 856 h 856"/>
                  <a:gd name="T2" fmla="*/ 87 w 1547"/>
                  <a:gd name="T3" fmla="*/ 846 h 856"/>
                  <a:gd name="T4" fmla="*/ 195 w 1547"/>
                  <a:gd name="T5" fmla="*/ 568 h 856"/>
                  <a:gd name="T6" fmla="*/ 314 w 1547"/>
                  <a:gd name="T7" fmla="*/ 226 h 856"/>
                  <a:gd name="T8" fmla="*/ 438 w 1547"/>
                  <a:gd name="T9" fmla="*/ 91 h 856"/>
                  <a:gd name="T10" fmla="*/ 560 w 1547"/>
                  <a:gd name="T11" fmla="*/ 0 h 856"/>
                  <a:gd name="T12" fmla="*/ 680 w 1547"/>
                  <a:gd name="T13" fmla="*/ 204 h 856"/>
                  <a:gd name="T14" fmla="*/ 804 w 1547"/>
                  <a:gd name="T15" fmla="*/ 348 h 856"/>
                  <a:gd name="T16" fmla="*/ 926 w 1547"/>
                  <a:gd name="T17" fmla="*/ 480 h 856"/>
                  <a:gd name="T18" fmla="*/ 1047 w 1547"/>
                  <a:gd name="T19" fmla="*/ 615 h 856"/>
                  <a:gd name="T20" fmla="*/ 1304 w 1547"/>
                  <a:gd name="T21" fmla="*/ 756 h 856"/>
                  <a:gd name="T22" fmla="*/ 1547 w 1547"/>
                  <a:gd name="T23" fmla="*/ 819 h 85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547"/>
                  <a:gd name="T37" fmla="*/ 0 h 856"/>
                  <a:gd name="T38" fmla="*/ 1547 w 1547"/>
                  <a:gd name="T39" fmla="*/ 856 h 85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547" h="856">
                    <a:moveTo>
                      <a:pt x="0" y="856"/>
                    </a:moveTo>
                    <a:lnTo>
                      <a:pt x="87" y="846"/>
                    </a:lnTo>
                    <a:lnTo>
                      <a:pt x="195" y="568"/>
                    </a:lnTo>
                    <a:lnTo>
                      <a:pt x="314" y="226"/>
                    </a:lnTo>
                    <a:lnTo>
                      <a:pt x="438" y="91"/>
                    </a:lnTo>
                    <a:lnTo>
                      <a:pt x="560" y="0"/>
                    </a:lnTo>
                    <a:lnTo>
                      <a:pt x="680" y="204"/>
                    </a:lnTo>
                    <a:lnTo>
                      <a:pt x="804" y="348"/>
                    </a:lnTo>
                    <a:lnTo>
                      <a:pt x="926" y="480"/>
                    </a:lnTo>
                    <a:lnTo>
                      <a:pt x="1047" y="615"/>
                    </a:lnTo>
                    <a:lnTo>
                      <a:pt x="1304" y="756"/>
                    </a:lnTo>
                    <a:lnTo>
                      <a:pt x="1547" y="819"/>
                    </a:lnTo>
                  </a:path>
                </a:pathLst>
              </a:custGeom>
              <a:noFill/>
              <a:ln w="28575">
                <a:solidFill>
                  <a:srgbClr val="6EBE1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>
                  <a:latin typeface="Candara" pitchFamily="34" charset="0"/>
                </a:endParaRPr>
              </a:p>
            </p:txBody>
          </p:sp>
          <p:sp>
            <p:nvSpPr>
              <p:cNvPr id="86131" name="Oval 228"/>
              <p:cNvSpPr>
                <a:spLocks noChangeArrowheads="1"/>
              </p:cNvSpPr>
              <p:nvPr/>
            </p:nvSpPr>
            <p:spPr bwMode="auto">
              <a:xfrm>
                <a:off x="857" y="3410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32" name="Oval 229"/>
              <p:cNvSpPr>
                <a:spLocks noChangeArrowheads="1"/>
              </p:cNvSpPr>
              <p:nvPr/>
            </p:nvSpPr>
            <p:spPr bwMode="auto">
              <a:xfrm>
                <a:off x="940" y="3398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33" name="Oval 230"/>
              <p:cNvSpPr>
                <a:spLocks noChangeArrowheads="1"/>
              </p:cNvSpPr>
              <p:nvPr/>
            </p:nvSpPr>
            <p:spPr bwMode="auto">
              <a:xfrm>
                <a:off x="1050" y="3123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34" name="Oval 231"/>
              <p:cNvSpPr>
                <a:spLocks noChangeArrowheads="1"/>
              </p:cNvSpPr>
              <p:nvPr/>
            </p:nvSpPr>
            <p:spPr bwMode="auto">
              <a:xfrm>
                <a:off x="1170" y="2783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35" name="Oval 232"/>
              <p:cNvSpPr>
                <a:spLocks noChangeArrowheads="1"/>
              </p:cNvSpPr>
              <p:nvPr/>
            </p:nvSpPr>
            <p:spPr bwMode="auto">
              <a:xfrm>
                <a:off x="1293" y="2648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36" name="Oval 233"/>
              <p:cNvSpPr>
                <a:spLocks noChangeArrowheads="1"/>
              </p:cNvSpPr>
              <p:nvPr/>
            </p:nvSpPr>
            <p:spPr bwMode="auto">
              <a:xfrm>
                <a:off x="1415" y="2556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37" name="Oval 234"/>
              <p:cNvSpPr>
                <a:spLocks noChangeArrowheads="1"/>
              </p:cNvSpPr>
              <p:nvPr/>
            </p:nvSpPr>
            <p:spPr bwMode="auto">
              <a:xfrm>
                <a:off x="1536" y="2754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38" name="Oval 235"/>
              <p:cNvSpPr>
                <a:spLocks noChangeArrowheads="1"/>
              </p:cNvSpPr>
              <p:nvPr/>
            </p:nvSpPr>
            <p:spPr bwMode="auto">
              <a:xfrm>
                <a:off x="1658" y="2901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39" name="Oval 236"/>
              <p:cNvSpPr>
                <a:spLocks noChangeArrowheads="1"/>
              </p:cNvSpPr>
              <p:nvPr/>
            </p:nvSpPr>
            <p:spPr bwMode="auto">
              <a:xfrm>
                <a:off x="1780" y="3030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40" name="Oval 237"/>
              <p:cNvSpPr>
                <a:spLocks noChangeArrowheads="1"/>
              </p:cNvSpPr>
              <p:nvPr/>
            </p:nvSpPr>
            <p:spPr bwMode="auto">
              <a:xfrm>
                <a:off x="1902" y="3164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41" name="Oval 238"/>
              <p:cNvSpPr>
                <a:spLocks noChangeArrowheads="1"/>
              </p:cNvSpPr>
              <p:nvPr/>
            </p:nvSpPr>
            <p:spPr bwMode="auto">
              <a:xfrm>
                <a:off x="2158" y="3308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  <p:sp>
            <p:nvSpPr>
              <p:cNvPr id="86142" name="Oval 239"/>
              <p:cNvSpPr>
                <a:spLocks noChangeArrowheads="1"/>
              </p:cNvSpPr>
              <p:nvPr/>
            </p:nvSpPr>
            <p:spPr bwMode="auto">
              <a:xfrm>
                <a:off x="2403" y="3373"/>
                <a:ext cx="46" cy="46"/>
              </a:xfrm>
              <a:prstGeom prst="ellipse">
                <a:avLst/>
              </a:prstGeom>
              <a:solidFill>
                <a:srgbClr val="6EBE1E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latin typeface="Candara" pitchFamily="34" charset="0"/>
                  <a:cs typeface="Arial" charset="0"/>
                </a:endParaRPr>
              </a:p>
            </p:txBody>
          </p:sp>
        </p:grpSp>
      </p:grpSp>
      <p:sp>
        <p:nvSpPr>
          <p:cNvPr id="86124" name="Rectangle 240"/>
          <p:cNvSpPr>
            <a:spLocks noChangeArrowheads="1"/>
          </p:cNvSpPr>
          <p:nvPr/>
        </p:nvSpPr>
        <p:spPr bwMode="ltGray">
          <a:xfrm rot="-5400000">
            <a:off x="3551238" y="2374302"/>
            <a:ext cx="2454275" cy="45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ts val="1400"/>
              </a:lnSpc>
            </a:pPr>
            <a:r>
              <a:rPr lang="da-DK" sz="1300" b="1" dirty="0">
                <a:latin typeface="Candara" pitchFamily="34" charset="0"/>
                <a:ea typeface="MS PGothic" pitchFamily="34" charset="-128"/>
                <a:cs typeface="Arial" charset="0"/>
              </a:rPr>
              <a:t>Glucosa Plasmática Venosa  (mmol/L)</a:t>
            </a:r>
          </a:p>
        </p:txBody>
      </p:sp>
      <p:sp>
        <p:nvSpPr>
          <p:cNvPr id="86125" name="Text Box 241"/>
          <p:cNvSpPr txBox="1">
            <a:spLocks noChangeArrowheads="1"/>
          </p:cNvSpPr>
          <p:nvPr/>
        </p:nvSpPr>
        <p:spPr bwMode="auto">
          <a:xfrm>
            <a:off x="179388" y="0"/>
            <a:ext cx="7750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err="1">
                <a:latin typeface="Candara" pitchFamily="34" charset="0"/>
                <a:ea typeface="MS PGothic" pitchFamily="34" charset="-128"/>
                <a:cs typeface="Arial" charset="0"/>
              </a:rPr>
              <a:t>Estudio</a:t>
            </a:r>
            <a:r>
              <a:rPr lang="en-US" b="1" dirty="0">
                <a:latin typeface="Candara" pitchFamily="34" charset="0"/>
                <a:ea typeface="MS PGothic" pitchFamily="34" charset="-128"/>
                <a:cs typeface="Arial" charset="0"/>
              </a:rPr>
              <a:t> de </a:t>
            </a:r>
            <a:r>
              <a:rPr lang="en-US" b="1" dirty="0" err="1">
                <a:latin typeface="Candara" pitchFamily="34" charset="0"/>
                <a:ea typeface="MS PGothic" pitchFamily="34" charset="-128"/>
                <a:cs typeface="Arial" charset="0"/>
              </a:rPr>
              <a:t>infusión</a:t>
            </a:r>
            <a:r>
              <a:rPr lang="en-US" b="1" dirty="0">
                <a:latin typeface="Candara" pitchFamily="34" charset="0"/>
                <a:ea typeface="MS PGothic" pitchFamily="34" charset="-128"/>
                <a:cs typeface="Arial" charset="0"/>
              </a:rPr>
              <a:t> oral/</a:t>
            </a:r>
            <a:r>
              <a:rPr lang="en-US" b="1" dirty="0" err="1">
                <a:latin typeface="Candara" pitchFamily="34" charset="0"/>
                <a:ea typeface="MS PGothic" pitchFamily="34" charset="-128"/>
                <a:cs typeface="Arial" charset="0"/>
              </a:rPr>
              <a:t>intravenosa</a:t>
            </a:r>
            <a:r>
              <a:rPr lang="en-US" b="1" dirty="0">
                <a:latin typeface="Candara" pitchFamily="34" charset="0"/>
                <a:ea typeface="MS PGothic" pitchFamily="34" charset="-128"/>
                <a:cs typeface="Arial" charset="0"/>
              </a:rPr>
              <a:t> con </a:t>
            </a:r>
            <a:r>
              <a:rPr lang="en-US" b="1" dirty="0" err="1">
                <a:latin typeface="Candara" pitchFamily="34" charset="0"/>
                <a:ea typeface="MS PGothic" pitchFamily="34" charset="-128"/>
                <a:cs typeface="Arial" charset="0"/>
              </a:rPr>
              <a:t>glucosa</a:t>
            </a:r>
            <a:endParaRPr lang="en-US" b="1" dirty="0">
              <a:latin typeface="Candara" pitchFamily="34" charset="0"/>
              <a:ea typeface="MS PGothic" pitchFamily="34" charset="-128"/>
              <a:cs typeface="Arial" charset="0"/>
            </a:endParaRPr>
          </a:p>
        </p:txBody>
      </p:sp>
      <p:sp>
        <p:nvSpPr>
          <p:cNvPr id="242" name="Text Box 14"/>
          <p:cNvSpPr txBox="1">
            <a:spLocks noChangeArrowheads="1"/>
          </p:cNvSpPr>
          <p:nvPr/>
        </p:nvSpPr>
        <p:spPr bwMode="auto">
          <a:xfrm>
            <a:off x="1475656" y="1465039"/>
            <a:ext cx="20882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latin typeface="Candara" pitchFamily="34" charset="0"/>
                <a:ea typeface="MS PGothic" pitchFamily="34" charset="-128"/>
                <a:cs typeface="Arial" charset="0"/>
              </a:rPr>
              <a:t>Glucosa</a:t>
            </a:r>
            <a:r>
              <a:rPr lang="en-US" sz="1400" dirty="0">
                <a:latin typeface="Candara" pitchFamily="34" charset="0"/>
                <a:ea typeface="MS PGothic" pitchFamily="34" charset="-128"/>
                <a:cs typeface="Arial" charset="0"/>
              </a:rPr>
              <a:t> oral </a:t>
            </a:r>
            <a:r>
              <a:rPr lang="da-DK" sz="1300" b="1" dirty="0">
                <a:latin typeface="Candara" pitchFamily="34" charset="0"/>
                <a:ea typeface="MS PGothic" pitchFamily="34" charset="-128"/>
                <a:cs typeface="Arial" charset="0"/>
              </a:rPr>
              <a:t>(50 g/400 ml)</a:t>
            </a:r>
            <a:endParaRPr lang="en-US" sz="1400" dirty="0">
              <a:latin typeface="Candara" pitchFamily="34" charset="0"/>
              <a:ea typeface="MS PGothic" pitchFamily="34" charset="-128"/>
              <a:cs typeface="Arial" charset="0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14348" y="428604"/>
            <a:ext cx="79629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MX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Objetivos</a:t>
            </a:r>
            <a:endParaRPr lang="es-MX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7544" y="1412776"/>
            <a:ext cx="8136904" cy="468052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s-MX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PRIMARIO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Evaluar el efecto de </a:t>
            </a:r>
            <a:r>
              <a:rPr lang="es-MX" sz="2600" dirty="0" err="1">
                <a:latin typeface="Candara" pitchFamily="34" charset="0"/>
              </a:rPr>
              <a:t>sitagliptina</a:t>
            </a:r>
            <a:r>
              <a:rPr lang="es-MX" sz="2600" dirty="0">
                <a:latin typeface="Candara" pitchFamily="34" charset="0"/>
              </a:rPr>
              <a:t> en la fase temprana y tardía de secreción de insulina en pacientes con hipoglucemia reactiva.</a:t>
            </a:r>
          </a:p>
          <a:p>
            <a:pPr marL="514350" indent="-514350"/>
            <a:endParaRPr lang="es-MX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marL="514350" indent="-514350"/>
            <a:r>
              <a:rPr lang="es-MX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SECUNDARIOS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Evaluar el efecto de </a:t>
            </a:r>
            <a:r>
              <a:rPr lang="es-MX" sz="2600" dirty="0" err="1">
                <a:latin typeface="Candara" pitchFamily="34" charset="0"/>
              </a:rPr>
              <a:t>sitagliptina</a:t>
            </a:r>
            <a:r>
              <a:rPr lang="es-MX" sz="2600" dirty="0">
                <a:latin typeface="Candara" pitchFamily="34" charset="0"/>
              </a:rPr>
              <a:t> en el nivel de glucosa después de una carga de alimento.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Evaluar el efecto de </a:t>
            </a:r>
            <a:r>
              <a:rPr lang="es-MX" sz="2600" dirty="0" err="1">
                <a:latin typeface="Candara" pitchFamily="34" charset="0"/>
              </a:rPr>
              <a:t>sitagliptina</a:t>
            </a:r>
            <a:r>
              <a:rPr lang="es-MX" sz="2600" dirty="0">
                <a:latin typeface="Candara" pitchFamily="34" charset="0"/>
              </a:rPr>
              <a:t> en la sintomatología de los pacientes estudiados. </a:t>
            </a: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14348" y="428604"/>
            <a:ext cx="79629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MX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Diseño del Estudio</a:t>
            </a:r>
            <a:endParaRPr lang="es-MX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7544" y="1412776"/>
            <a:ext cx="8136904" cy="468052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s-MX" sz="2600" b="1" i="1" dirty="0">
                <a:latin typeface="Candara" pitchFamily="34" charset="0"/>
              </a:rPr>
              <a:t>Ensayo clínico controlado con placebo, </a:t>
            </a:r>
            <a:r>
              <a:rPr lang="es-MX" sz="2600" b="1" i="1" dirty="0" err="1">
                <a:latin typeface="Candara" pitchFamily="34" charset="0"/>
              </a:rPr>
              <a:t>aleatorizado</a:t>
            </a:r>
            <a:r>
              <a:rPr lang="es-MX" sz="2600" b="1" i="1" dirty="0">
                <a:latin typeface="Candara" pitchFamily="34" charset="0"/>
              </a:rPr>
              <a:t>, doble ciego</a:t>
            </a:r>
          </a:p>
          <a:p>
            <a:pPr marL="342900" indent="-342900"/>
            <a:endParaRPr lang="es-MX" sz="2600" dirty="0">
              <a:latin typeface="Candara" pitchFamily="34" charset="0"/>
            </a:endParaRPr>
          </a:p>
          <a:p>
            <a:pPr marL="514350" indent="-514350">
              <a:buAutoNum type="arabicPeriod"/>
            </a:pPr>
            <a:r>
              <a:rPr lang="es-MX" sz="2600" dirty="0" err="1">
                <a:latin typeface="Candara" pitchFamily="34" charset="0"/>
              </a:rPr>
              <a:t>Sitagliptina</a:t>
            </a:r>
            <a:r>
              <a:rPr lang="es-MX" sz="2600" dirty="0">
                <a:latin typeface="Candara" pitchFamily="34" charset="0"/>
              </a:rPr>
              <a:t> 100 mg tabletas (</a:t>
            </a:r>
            <a:r>
              <a:rPr lang="es-MX" sz="2600" dirty="0" err="1">
                <a:latin typeface="Candara" pitchFamily="34" charset="0"/>
              </a:rPr>
              <a:t>Januvia</a:t>
            </a:r>
            <a:r>
              <a:rPr lang="es-MX" sz="2600" dirty="0">
                <a:latin typeface="Candara" pitchFamily="34" charset="0"/>
              </a:rPr>
              <a:t> ® )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Placebo idéntico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Aleatorización balanceada en bloques de 4 con sobres cerrados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Cegamiento del investigador y del paciente</a:t>
            </a: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14348" y="428604"/>
            <a:ext cx="79629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MX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Criterios de Selección</a:t>
            </a:r>
            <a:endParaRPr lang="es-MX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7544" y="1340768"/>
            <a:ext cx="8136904" cy="4824536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s-MX" sz="2600" b="1" i="1" dirty="0">
                <a:latin typeface="Candara" pitchFamily="34" charset="0"/>
              </a:rPr>
              <a:t>Criterios de Inclusión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Edad entre 18 a 45 años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Ambos géneros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Criterios diagnósticos de hipoglucemia reactiva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Consentimiento informado firmado</a:t>
            </a:r>
          </a:p>
          <a:p>
            <a:pPr marL="514350" indent="-514350"/>
            <a:endParaRPr lang="es-MX" sz="2600" dirty="0">
              <a:latin typeface="Candara" pitchFamily="34" charset="0"/>
            </a:endParaRPr>
          </a:p>
          <a:p>
            <a:pPr marL="514350" indent="-514350"/>
            <a:r>
              <a:rPr lang="es-MX" sz="2600" b="1" i="1" dirty="0">
                <a:latin typeface="Candara" pitchFamily="34" charset="0"/>
              </a:rPr>
              <a:t>Criterios de exclusión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Antecedente de cirugía gástrica o intestinal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Insuficiencia orgánica (renal, hepática, cardiaca)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Uso de medicamentos como </a:t>
            </a:r>
            <a:r>
              <a:rPr lang="es-MX" sz="2600" dirty="0" err="1">
                <a:latin typeface="Candara" pitchFamily="34" charset="0"/>
              </a:rPr>
              <a:t>hipoglucemiantes</a:t>
            </a:r>
            <a:r>
              <a:rPr lang="es-MX" sz="2600" dirty="0">
                <a:latin typeface="Candara" pitchFamily="34" charset="0"/>
              </a:rPr>
              <a:t>, sensibilizadores de insulina, insulina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Embarazo o lactancia</a:t>
            </a: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14348" y="428604"/>
            <a:ext cx="79629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MX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Tamaño de Muestra</a:t>
            </a:r>
            <a:endParaRPr lang="es-MX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7544" y="1340768"/>
            <a:ext cx="8136904" cy="4824536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/>
            <a:r>
              <a:rPr lang="es-MX" sz="2600" b="1" i="1" dirty="0">
                <a:latin typeface="Candara" pitchFamily="34" charset="0"/>
              </a:rPr>
              <a:t>Fórmula para comparar medias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Cambio en el nivel de insulina (</a:t>
            </a:r>
            <a:r>
              <a:rPr lang="es-MX" sz="2600" dirty="0" err="1">
                <a:latin typeface="Candara" pitchFamily="34" charset="0"/>
              </a:rPr>
              <a:t>microU</a:t>
            </a:r>
            <a:r>
              <a:rPr lang="es-MX" sz="2600" dirty="0">
                <a:latin typeface="Candara" pitchFamily="34" charset="0"/>
              </a:rPr>
              <a:t>/ml) a los 30 minutos después de la carga de alimento.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Alfa de 0.05 y beta de 0.20, poder 80%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DE </a:t>
            </a:r>
            <a:r>
              <a:rPr lang="es-MX" sz="2600" dirty="0" err="1">
                <a:latin typeface="Candara" pitchFamily="34" charset="0"/>
              </a:rPr>
              <a:t>de</a:t>
            </a:r>
            <a:r>
              <a:rPr lang="es-MX" sz="2600" dirty="0">
                <a:latin typeface="Candara" pitchFamily="34" charset="0"/>
              </a:rPr>
              <a:t> 4 </a:t>
            </a:r>
            <a:r>
              <a:rPr lang="es-MX" sz="2600" dirty="0" err="1">
                <a:latin typeface="Candara" pitchFamily="34" charset="0"/>
              </a:rPr>
              <a:t>microU</a:t>
            </a:r>
            <a:r>
              <a:rPr lang="es-MX" sz="2600" dirty="0">
                <a:latin typeface="Candara" pitchFamily="34" charset="0"/>
              </a:rPr>
              <a:t>/ml y delta de 5 </a:t>
            </a:r>
            <a:r>
              <a:rPr lang="es-MX" sz="2600" dirty="0" err="1">
                <a:latin typeface="Candara" pitchFamily="34" charset="0"/>
              </a:rPr>
              <a:t>microU</a:t>
            </a:r>
            <a:r>
              <a:rPr lang="es-MX" sz="2600" dirty="0">
                <a:latin typeface="Candara" pitchFamily="34" charset="0"/>
              </a:rPr>
              <a:t>/ml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Se agregó 20% de pérdidas anticipadas</a:t>
            </a:r>
          </a:p>
          <a:p>
            <a:pPr marL="514350" indent="-514350"/>
            <a:endParaRPr lang="es-MX" sz="2600" dirty="0">
              <a:latin typeface="Candara" pitchFamily="34" charset="0"/>
            </a:endParaRPr>
          </a:p>
          <a:p>
            <a:r>
              <a:rPr lang="es-ES" sz="2400" dirty="0">
                <a:latin typeface="Candara" pitchFamily="34" charset="0"/>
              </a:rPr>
              <a:t>N= [2S</a:t>
            </a:r>
            <a:r>
              <a:rPr lang="es-ES" sz="2400" baseline="30000" dirty="0">
                <a:latin typeface="Candara" pitchFamily="34" charset="0"/>
              </a:rPr>
              <a:t>2</a:t>
            </a:r>
            <a:r>
              <a:rPr lang="es-ES" sz="2400" dirty="0">
                <a:latin typeface="Candara" pitchFamily="34" charset="0"/>
              </a:rPr>
              <a:t>(</a:t>
            </a:r>
            <a:r>
              <a:rPr lang="es-ES" sz="2400" dirty="0" err="1">
                <a:latin typeface="Candara" pitchFamily="34" charset="0"/>
              </a:rPr>
              <a:t>Zalfa</a:t>
            </a:r>
            <a:r>
              <a:rPr lang="es-ES" sz="2400" dirty="0">
                <a:latin typeface="Candara" pitchFamily="34" charset="0"/>
              </a:rPr>
              <a:t>(1.96)+</a:t>
            </a:r>
            <a:r>
              <a:rPr lang="es-ES" sz="2400" dirty="0" err="1">
                <a:latin typeface="Candara" pitchFamily="34" charset="0"/>
              </a:rPr>
              <a:t>Zbeta</a:t>
            </a:r>
            <a:r>
              <a:rPr lang="es-ES" sz="2400" dirty="0">
                <a:latin typeface="Candara" pitchFamily="34" charset="0"/>
              </a:rPr>
              <a:t>(0.84)</a:t>
            </a:r>
            <a:r>
              <a:rPr lang="es-ES" sz="2400" baseline="30000" dirty="0">
                <a:latin typeface="Candara" pitchFamily="34" charset="0"/>
              </a:rPr>
              <a:t>2</a:t>
            </a:r>
            <a:r>
              <a:rPr lang="es-ES" sz="2400" dirty="0">
                <a:latin typeface="Candara" pitchFamily="34" charset="0"/>
              </a:rPr>
              <a:t>] / Delta</a:t>
            </a:r>
            <a:r>
              <a:rPr lang="es-ES" sz="2400" baseline="30000" dirty="0">
                <a:latin typeface="Candara" pitchFamily="34" charset="0"/>
              </a:rPr>
              <a:t>2</a:t>
            </a:r>
            <a:endParaRPr lang="es-MX" sz="2400" dirty="0">
              <a:latin typeface="Candara" pitchFamily="34" charset="0"/>
            </a:endParaRPr>
          </a:p>
          <a:p>
            <a:r>
              <a:rPr lang="es-ES" sz="2400" dirty="0">
                <a:latin typeface="Candara" pitchFamily="34" charset="0"/>
              </a:rPr>
              <a:t>N= 2(16)(7.84)/25 = 10 por grupo = 20 + 4 = 24</a:t>
            </a:r>
            <a:endParaRPr lang="es-MX" sz="2400" dirty="0">
              <a:latin typeface="Candara" pitchFamily="34" charset="0"/>
            </a:endParaRPr>
          </a:p>
          <a:p>
            <a:pPr marL="514350" indent="-514350"/>
            <a:endParaRPr lang="es-MX" sz="2400" dirty="0">
              <a:latin typeface="Candara" pitchFamily="34" charset="0"/>
            </a:endParaRPr>
          </a:p>
          <a:p>
            <a:pPr marL="514350" indent="-514350">
              <a:buAutoNum type="arabicPeriod"/>
            </a:pPr>
            <a:endParaRPr lang="es-MX" sz="2600" dirty="0">
              <a:latin typeface="Candara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14348" y="428604"/>
            <a:ext cx="79629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MX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Esquema del Estudio</a:t>
            </a:r>
            <a:endParaRPr lang="es-MX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7544" y="1268760"/>
            <a:ext cx="8136904" cy="4896544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s-MX" sz="2600" b="1" i="1" dirty="0">
                <a:latin typeface="Candara" pitchFamily="34" charset="0"/>
              </a:rPr>
              <a:t>Fase de inducción (visita 0)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Duración de 2 semanas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Dieta isocalórica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Evaluación clínica y bioquímica inicial</a:t>
            </a:r>
          </a:p>
          <a:p>
            <a:pPr marL="514350" indent="-514350"/>
            <a:endParaRPr lang="es-MX" sz="2600" dirty="0">
              <a:latin typeface="Candara" pitchFamily="34" charset="0"/>
            </a:endParaRPr>
          </a:p>
          <a:p>
            <a:pPr marL="514350" indent="-514350"/>
            <a:r>
              <a:rPr lang="es-MX" sz="2600" b="1" i="1" dirty="0">
                <a:latin typeface="Candara" pitchFamily="34" charset="0"/>
              </a:rPr>
              <a:t>Evaluación visita 1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Aleatorización a </a:t>
            </a:r>
            <a:r>
              <a:rPr lang="es-MX" sz="2600" dirty="0" err="1">
                <a:latin typeface="Candara" pitchFamily="34" charset="0"/>
              </a:rPr>
              <a:t>sitagliptina</a:t>
            </a:r>
            <a:r>
              <a:rPr lang="es-MX" sz="2600" dirty="0">
                <a:latin typeface="Candara" pitchFamily="34" charset="0"/>
              </a:rPr>
              <a:t> o placebo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Carga de alimento estandarizada para recibir 100 gramos de carbohidratos (medida con báscula)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Medición de glucosa e insulina durante la curva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Evaluación de </a:t>
            </a:r>
            <a:r>
              <a:rPr lang="es-MX" sz="2600" dirty="0" err="1">
                <a:latin typeface="Candara" pitchFamily="34" charset="0"/>
              </a:rPr>
              <a:t>síntomatología</a:t>
            </a:r>
            <a:r>
              <a:rPr lang="es-MX" sz="2600" dirty="0">
                <a:latin typeface="Candara" pitchFamily="34" charset="0"/>
              </a:rPr>
              <a:t> basal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Entrega de frasco con número exacto de </a:t>
            </a:r>
            <a:r>
              <a:rPr lang="es-MX" sz="2600" dirty="0" err="1">
                <a:latin typeface="Candara" pitchFamily="34" charset="0"/>
              </a:rPr>
              <a:t>tabs</a:t>
            </a:r>
            <a:endParaRPr lang="es-MX" sz="2600" dirty="0">
              <a:latin typeface="Candara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14348" y="428604"/>
            <a:ext cx="7962900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MX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Esquema del Estudio</a:t>
            </a:r>
            <a:endParaRPr lang="es-MX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7544" y="1340768"/>
            <a:ext cx="8136904" cy="4824536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s-MX" sz="2600" b="1" i="1" dirty="0">
                <a:latin typeface="Candara" pitchFamily="34" charset="0"/>
              </a:rPr>
              <a:t>Evaluación visita 2 (dos semanas después)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Evaluación clínica y de la sintomatología final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Segunda carga de alimento con 100 gr de CHOS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Medición de glucosa e insulina durante la curva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Entrega de frasco de </a:t>
            </a:r>
            <a:r>
              <a:rPr lang="es-MX" sz="2600" dirty="0" err="1">
                <a:latin typeface="Candara" pitchFamily="34" charset="0"/>
              </a:rPr>
              <a:t>tabs</a:t>
            </a:r>
            <a:r>
              <a:rPr lang="es-MX" sz="2600" dirty="0">
                <a:latin typeface="Candara" pitchFamily="34" charset="0"/>
              </a:rPr>
              <a:t> para conteo (apego)</a:t>
            </a:r>
          </a:p>
          <a:p>
            <a:pPr marL="514350" indent="-514350">
              <a:buAutoNum type="arabicPeriod"/>
            </a:pPr>
            <a:r>
              <a:rPr lang="es-MX" sz="2600" dirty="0">
                <a:latin typeface="Candara" pitchFamily="34" charset="0"/>
              </a:rPr>
              <a:t>Fin del estudio</a:t>
            </a:r>
          </a:p>
          <a:p>
            <a:pPr marL="514350" indent="-514350"/>
            <a:endParaRPr lang="es-MX" sz="2600" dirty="0">
              <a:latin typeface="Candara" pitchFamily="34" charset="0"/>
            </a:endParaRPr>
          </a:p>
          <a:p>
            <a:pPr marL="514350" indent="-514350"/>
            <a:r>
              <a:rPr lang="es-MX" sz="2600" b="1" i="1" dirty="0">
                <a:latin typeface="Candara" pitchFamily="34" charset="0"/>
              </a:rPr>
              <a:t>Carga de alimento</a:t>
            </a:r>
          </a:p>
          <a:p>
            <a:pPr marL="514350" indent="-514350"/>
            <a:r>
              <a:rPr lang="es-MX" sz="2600" dirty="0">
                <a:latin typeface="Candara" pitchFamily="34" charset="0"/>
              </a:rPr>
              <a:t>1 rebanada de pan tostado (Bimbo, Azul)</a:t>
            </a:r>
          </a:p>
          <a:p>
            <a:pPr marL="514350" indent="-514350"/>
            <a:r>
              <a:rPr lang="es-MX" sz="2600" dirty="0">
                <a:latin typeface="Candara" pitchFamily="34" charset="0"/>
              </a:rPr>
              <a:t>15 g mermelada fresa (Clemente Jacques)</a:t>
            </a:r>
          </a:p>
          <a:p>
            <a:pPr marL="514350" indent="-514350"/>
            <a:r>
              <a:rPr lang="es-MX" sz="2600" dirty="0">
                <a:latin typeface="Candara" pitchFamily="34" charset="0"/>
              </a:rPr>
              <a:t>108 g de plátano (no verde)</a:t>
            </a:r>
          </a:p>
          <a:p>
            <a:pPr marL="514350" indent="-514350"/>
            <a:r>
              <a:rPr lang="es-MX" sz="2600" dirty="0">
                <a:latin typeface="Candara" pitchFamily="34" charset="0"/>
              </a:rPr>
              <a:t>240 ml de jugo de naranja natural</a:t>
            </a:r>
          </a:p>
        </p:txBody>
      </p:sp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>
        <a:effectLst>
          <a:outerShdw blurRad="50800" dist="25400" dir="5400000" rotWithShape="0">
            <a:srgbClr val="000000">
              <a:alpha val="50000"/>
            </a:srgbClr>
          </a:outerShdw>
          <a:reflection blurRad="6350" stA="52000" endA="300" endPos="35000" dir="5400000" sy="-100000" algn="bl" rotWithShape="0"/>
        </a:effectLst>
      </a:spPr>
      <a:bodyPr rtlCol="0" anchor="ctr"/>
      <a:lstStyle>
        <a:defPPr marL="342900" indent="-342900" algn="ctr">
          <a:defRPr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itchFamily="34" charset="0"/>
          </a:defRPr>
        </a:defPPr>
      </a:lstStyle>
      <a:style>
        <a:lnRef idx="0">
          <a:schemeClr val="accent1"/>
        </a:lnRef>
        <a:fillRef idx="1002">
          <a:schemeClr val="dk2"/>
        </a:fillRef>
        <a:effectRef idx="3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b="1" dirty="0" smtClean="0">
            <a:latin typeface="Candar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16385</TotalTime>
  <Words>1201</Words>
  <Application>Microsoft Office PowerPoint</Application>
  <PresentationFormat>Presentación en pantalla (4:3)</PresentationFormat>
  <Paragraphs>207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8" baseType="lpstr">
      <vt:lpstr>MS PGothic</vt:lpstr>
      <vt:lpstr>Arial</vt:lpstr>
      <vt:lpstr>Avant Garde</vt:lpstr>
      <vt:lpstr>Bookman Old Style</vt:lpstr>
      <vt:lpstr>Calibri</vt:lpstr>
      <vt:lpstr>Candara</vt:lpstr>
      <vt:lpstr>Gill Sans MT</vt:lpstr>
      <vt:lpstr>Lucida Sans Unicode</vt:lpstr>
      <vt:lpstr>Symbol</vt:lpstr>
      <vt:lpstr>Wingdings</vt:lpstr>
      <vt:lpstr>Wingdings 3</vt:lpstr>
      <vt:lpstr>Origen</vt:lpstr>
      <vt:lpstr>Tratamiento con sitagliptina  para hipoglucemia reactiva</vt:lpstr>
      <vt:lpstr>Presentación de PowerPoint</vt:lpstr>
      <vt:lpstr>Efecto de las incretinas después de ingesta oral de glucosa está disminuído en diabetes tipo 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INCMNSZ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Estudios de Casos y Controles</dc:title>
  <dc:creator>Dr. Daniel Cuevas</dc:creator>
  <cp:lastModifiedBy>Daniel Cuevas</cp:lastModifiedBy>
  <cp:revision>607</cp:revision>
  <dcterms:created xsi:type="dcterms:W3CDTF">2008-07-31T02:03:14Z</dcterms:created>
  <dcterms:modified xsi:type="dcterms:W3CDTF">2018-05-16T00:08:14Z</dcterms:modified>
</cp:coreProperties>
</file>