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notesMasterIdLst>
    <p:notesMasterId r:id="rId17"/>
  </p:notesMasterIdLst>
  <p:sldIdLst>
    <p:sldId id="256" r:id="rId2"/>
    <p:sldId id="336" r:id="rId3"/>
    <p:sldId id="274" r:id="rId4"/>
    <p:sldId id="273" r:id="rId5"/>
    <p:sldId id="300" r:id="rId6"/>
    <p:sldId id="261" r:id="rId7"/>
    <p:sldId id="299" r:id="rId8"/>
    <p:sldId id="303" r:id="rId9"/>
    <p:sldId id="329" r:id="rId10"/>
    <p:sldId id="326" r:id="rId11"/>
    <p:sldId id="315" r:id="rId12"/>
    <p:sldId id="335" r:id="rId13"/>
    <p:sldId id="319" r:id="rId14"/>
    <p:sldId id="331" r:id="rId15"/>
    <p:sldId id="330" r:id="rId16"/>
  </p:sldIdLst>
  <p:sldSz cx="9144000" cy="6858000" type="screen4x3"/>
  <p:notesSz cx="7053263" cy="93091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0873" autoAdjust="0"/>
    <p:restoredTop sz="94660"/>
  </p:normalViewPr>
  <p:slideViewPr>
    <p:cSldViewPr snapToGrid="0">
      <p:cViewPr varScale="1">
        <p:scale>
          <a:sx n="86" d="100"/>
          <a:sy n="86" d="100"/>
        </p:scale>
        <p:origin x="210" y="84"/>
      </p:cViewPr>
      <p:guideLst/>
    </p:cSldViewPr>
  </p:slideViewPr>
  <p:notesTextViewPr>
    <p:cViewPr>
      <p:scale>
        <a:sx n="1" d="1"/>
        <a:sy n="1" d="1"/>
      </p:scale>
      <p:origin x="0" y="0"/>
    </p:cViewPr>
  </p:notesTextViewPr>
  <p:sorterViewPr>
    <p:cViewPr>
      <p:scale>
        <a:sx n="100" d="100"/>
        <a:sy n="100" d="100"/>
      </p:scale>
      <p:origin x="0" y="-322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s-MX" sz="2000" b="1"/>
              <a:t>Índice</a:t>
            </a:r>
            <a:r>
              <a:rPr lang="es-MX" sz="2000" b="1" baseline="0"/>
              <a:t> de reprobación en Biología Celular e Histología Médica </a:t>
            </a:r>
          </a:p>
          <a:p>
            <a:pPr>
              <a:defRPr sz="2000" b="1"/>
            </a:pPr>
            <a:r>
              <a:rPr lang="es-MX" sz="2000" b="1" baseline="0"/>
              <a:t> Médico Cirujano</a:t>
            </a:r>
          </a:p>
        </c:rich>
      </c:tx>
      <c:overlay val="0"/>
      <c:spPr>
        <a:no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s-MX"/>
        </a:p>
      </c:txPr>
    </c:title>
    <c:autoTitleDeleted val="0"/>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chemeClr val="accent1">
                  <a:lumMod val="50000"/>
                </a:schemeClr>
              </a:solidFill>
              <a:ln>
                <a:noFill/>
              </a:ln>
              <a:effectLst/>
            </c:spPr>
            <c:extLst xmlns:c16r2="http://schemas.microsoft.com/office/drawing/2015/06/chart">
              <c:ext xmlns:c16="http://schemas.microsoft.com/office/drawing/2014/chart" uri="{C3380CC4-5D6E-409C-BE32-E72D297353CC}">
                <c16:uniqueId val="{00000001-61A5-4DF5-90B2-0B03E6FEE636}"/>
              </c:ext>
            </c:extLst>
          </c:dPt>
          <c:dPt>
            <c:idx val="1"/>
            <c:invertIfNegative val="0"/>
            <c:bubble3D val="0"/>
            <c:spPr>
              <a:solidFill>
                <a:schemeClr val="bg1">
                  <a:lumMod val="65000"/>
                </a:schemeClr>
              </a:solidFill>
              <a:ln>
                <a:noFill/>
              </a:ln>
              <a:effectLst/>
            </c:spPr>
            <c:extLst xmlns:c16r2="http://schemas.microsoft.com/office/drawing/2015/06/chart">
              <c:ext xmlns:c16="http://schemas.microsoft.com/office/drawing/2014/chart" uri="{C3380CC4-5D6E-409C-BE32-E72D297353CC}">
                <c16:uniqueId val="{00000003-61A5-4DF5-90B2-0B03E6FEE636}"/>
              </c:ext>
            </c:extLst>
          </c:dPt>
          <c:dPt>
            <c:idx val="2"/>
            <c:invertIfNegative val="0"/>
            <c:bubble3D val="0"/>
            <c:spPr>
              <a:solidFill>
                <a:schemeClr val="tx1">
                  <a:lumMod val="50000"/>
                  <a:lumOff val="50000"/>
                </a:schemeClr>
              </a:solidFill>
              <a:ln>
                <a:noFill/>
              </a:ln>
              <a:effectLst/>
            </c:spPr>
            <c:extLst xmlns:c16r2="http://schemas.microsoft.com/office/drawing/2015/06/chart">
              <c:ext xmlns:c16="http://schemas.microsoft.com/office/drawing/2014/chart" uri="{C3380CC4-5D6E-409C-BE32-E72D297353CC}">
                <c16:uniqueId val="{00000005-61A5-4DF5-90B2-0B03E6FEE636}"/>
              </c:ext>
            </c:extLst>
          </c:dPt>
          <c:dPt>
            <c:idx val="3"/>
            <c:invertIfNegative val="0"/>
            <c:bubble3D val="0"/>
            <c:spPr>
              <a:solidFill>
                <a:schemeClr val="accent1">
                  <a:lumMod val="60000"/>
                  <a:lumOff val="40000"/>
                </a:schemeClr>
              </a:solidFill>
              <a:ln>
                <a:noFill/>
              </a:ln>
              <a:effectLst/>
            </c:spPr>
            <c:extLst xmlns:c16r2="http://schemas.microsoft.com/office/drawing/2015/06/chart">
              <c:ext xmlns:c16="http://schemas.microsoft.com/office/drawing/2014/chart" uri="{C3380CC4-5D6E-409C-BE32-E72D297353CC}">
                <c16:uniqueId val="{00000007-61A5-4DF5-90B2-0B03E6FEE636}"/>
              </c:ext>
            </c:extLst>
          </c:dPt>
          <c:dLbls>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es-MX"/>
              </a:p>
            </c:txPr>
            <c:dLblPos val="out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'[Grafica Indice reprobación.xlsx]Hoja1'!$C$2:$C$5</c:f>
              <c:strCache>
                <c:ptCount val="4"/>
                <c:pt idx="0">
                  <c:v>2011-2012</c:v>
                </c:pt>
                <c:pt idx="1">
                  <c:v>2012-2013</c:v>
                </c:pt>
                <c:pt idx="2">
                  <c:v>2013-2014</c:v>
                </c:pt>
                <c:pt idx="3">
                  <c:v>2014-2015</c:v>
                </c:pt>
              </c:strCache>
            </c:strRef>
          </c:cat>
          <c:val>
            <c:numRef>
              <c:f>'[Grafica Indice reprobación.xlsx]Hoja1'!$D$2:$D$5</c:f>
              <c:numCache>
                <c:formatCode>0.00</c:formatCode>
                <c:ptCount val="4"/>
                <c:pt idx="0">
                  <c:v>21.5</c:v>
                </c:pt>
                <c:pt idx="1">
                  <c:v>27.6</c:v>
                </c:pt>
                <c:pt idx="2">
                  <c:v>22.9</c:v>
                </c:pt>
                <c:pt idx="3">
                  <c:v>21.3</c:v>
                </c:pt>
              </c:numCache>
            </c:numRef>
          </c:val>
          <c:extLst xmlns:c16r2="http://schemas.microsoft.com/office/drawing/2015/06/chart">
            <c:ext xmlns:c16="http://schemas.microsoft.com/office/drawing/2014/chart" uri="{C3380CC4-5D6E-409C-BE32-E72D297353CC}">
              <c16:uniqueId val="{00000008-61A5-4DF5-90B2-0B03E6FEE636}"/>
            </c:ext>
          </c:extLst>
        </c:ser>
        <c:dLbls>
          <c:dLblPos val="outEnd"/>
          <c:showLegendKey val="0"/>
          <c:showVal val="1"/>
          <c:showCatName val="0"/>
          <c:showSerName val="0"/>
          <c:showPercent val="0"/>
          <c:showBubbleSize val="0"/>
        </c:dLbls>
        <c:gapWidth val="75"/>
        <c:overlap val="-25"/>
        <c:axId val="192507808"/>
        <c:axId val="192508368"/>
      </c:barChart>
      <c:catAx>
        <c:axId val="192507808"/>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es-MX"/>
          </a:p>
        </c:txPr>
        <c:crossAx val="192508368"/>
        <c:crosses val="autoZero"/>
        <c:auto val="1"/>
        <c:lblAlgn val="ctr"/>
        <c:lblOffset val="100"/>
        <c:noMultiLvlLbl val="0"/>
      </c:catAx>
      <c:valAx>
        <c:axId val="192508368"/>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out"/>
        <c:minorTickMark val="none"/>
        <c:tickLblPos val="nextTo"/>
        <c:spPr>
          <a:noFill/>
          <a:ln>
            <a:noFill/>
          </a:ln>
          <a:effectLst/>
        </c:spPr>
        <c:txPr>
          <a:bodyPr rot="-6000000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es-MX"/>
          </a:p>
        </c:txPr>
        <c:crossAx val="192507808"/>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es-MX"/>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35827CD-4A16-4F0A-824E-397273F7CE0C}" type="doc">
      <dgm:prSet loTypeId="urn:microsoft.com/office/officeart/2009/layout/CircleArrowProcess" loCatId="cycle" qsTypeId="urn:microsoft.com/office/officeart/2005/8/quickstyle/simple4" qsCatId="simple" csTypeId="urn:microsoft.com/office/officeart/2005/8/colors/colorful2" csCatId="colorful" phldr="1"/>
      <dgm:spPr/>
      <dgm:t>
        <a:bodyPr/>
        <a:lstStyle/>
        <a:p>
          <a:endParaRPr lang="es-MX"/>
        </a:p>
      </dgm:t>
    </dgm:pt>
    <dgm:pt modelId="{116DD54E-79B6-4254-BDFA-D54A47489573}">
      <dgm:prSet phldrT="[Texto]" custT="1"/>
      <dgm:spPr/>
      <dgm:t>
        <a:bodyPr/>
        <a:lstStyle/>
        <a:p>
          <a:r>
            <a:rPr lang="es-MX" sz="1800" b="1" dirty="0"/>
            <a:t>I. Aplicación de los instrumentos y obtención de calificaci</a:t>
          </a:r>
          <a:r>
            <a:rPr lang="es-MX" sz="2000" b="1" dirty="0"/>
            <a:t>ones</a:t>
          </a:r>
        </a:p>
      </dgm:t>
    </dgm:pt>
    <dgm:pt modelId="{29567A91-8D07-4261-83A4-D8C2B33BBFD7}" type="parTrans" cxnId="{4D248E95-9972-4964-A257-D20CACB1094C}">
      <dgm:prSet/>
      <dgm:spPr/>
      <dgm:t>
        <a:bodyPr/>
        <a:lstStyle/>
        <a:p>
          <a:endParaRPr lang="es-MX" sz="2400"/>
        </a:p>
      </dgm:t>
    </dgm:pt>
    <dgm:pt modelId="{99859262-726F-4415-A1FB-A67FEACD76A1}" type="sibTrans" cxnId="{4D248E95-9972-4964-A257-D20CACB1094C}">
      <dgm:prSet/>
      <dgm:spPr/>
      <dgm:t>
        <a:bodyPr/>
        <a:lstStyle/>
        <a:p>
          <a:endParaRPr lang="es-MX" sz="2400"/>
        </a:p>
      </dgm:t>
    </dgm:pt>
    <dgm:pt modelId="{C8DA286D-550E-45F0-BBCC-D48D3565FCEF}">
      <dgm:prSet phldrT="[Texto]" custT="1"/>
      <dgm:spPr/>
      <dgm:t>
        <a:bodyPr/>
        <a:lstStyle/>
        <a:p>
          <a:r>
            <a:rPr lang="es-MX" sz="1800" b="1" dirty="0"/>
            <a:t>II. Construcción de base de datos</a:t>
          </a:r>
        </a:p>
      </dgm:t>
    </dgm:pt>
    <dgm:pt modelId="{4371D84C-F74A-47AD-A177-EDDC7D1CB6C2}" type="parTrans" cxnId="{EB39ACA0-8BC1-4EB6-9AE0-6E9FC1DF4D43}">
      <dgm:prSet/>
      <dgm:spPr/>
      <dgm:t>
        <a:bodyPr/>
        <a:lstStyle/>
        <a:p>
          <a:endParaRPr lang="es-MX" sz="2400"/>
        </a:p>
      </dgm:t>
    </dgm:pt>
    <dgm:pt modelId="{6C71AAAA-8D84-459C-90C4-9DE4C1CEC1C3}" type="sibTrans" cxnId="{EB39ACA0-8BC1-4EB6-9AE0-6E9FC1DF4D43}">
      <dgm:prSet/>
      <dgm:spPr/>
      <dgm:t>
        <a:bodyPr/>
        <a:lstStyle/>
        <a:p>
          <a:endParaRPr lang="es-MX" sz="2400"/>
        </a:p>
      </dgm:t>
    </dgm:pt>
    <dgm:pt modelId="{052BB642-B435-4C23-8DB1-6459F34DDFD0}">
      <dgm:prSet phldrT="[Texto]" custT="1"/>
      <dgm:spPr/>
      <dgm:t>
        <a:bodyPr/>
        <a:lstStyle/>
        <a:p>
          <a:r>
            <a:rPr lang="es-MX" sz="1800" b="1" dirty="0"/>
            <a:t>III. Estadística descriptiva e  inferencial</a:t>
          </a:r>
        </a:p>
      </dgm:t>
    </dgm:pt>
    <dgm:pt modelId="{689FEA01-FF7A-48F0-AD71-BD1BD969FD7B}" type="parTrans" cxnId="{C883442B-FFB4-4377-89B8-674178B73999}">
      <dgm:prSet/>
      <dgm:spPr/>
      <dgm:t>
        <a:bodyPr/>
        <a:lstStyle/>
        <a:p>
          <a:endParaRPr lang="es-MX" sz="2400"/>
        </a:p>
      </dgm:t>
    </dgm:pt>
    <dgm:pt modelId="{18EB3A0D-7931-4FBE-A9F8-89A9EF1721D3}" type="sibTrans" cxnId="{C883442B-FFB4-4377-89B8-674178B73999}">
      <dgm:prSet/>
      <dgm:spPr/>
      <dgm:t>
        <a:bodyPr/>
        <a:lstStyle/>
        <a:p>
          <a:endParaRPr lang="es-MX" sz="2400"/>
        </a:p>
      </dgm:t>
    </dgm:pt>
    <dgm:pt modelId="{ACA76558-3699-49AF-B03F-3B4475C9669C}" type="pres">
      <dgm:prSet presAssocID="{235827CD-4A16-4F0A-824E-397273F7CE0C}" presName="Name0" presStyleCnt="0">
        <dgm:presLayoutVars>
          <dgm:chMax val="7"/>
          <dgm:chPref val="7"/>
          <dgm:dir/>
          <dgm:animLvl val="lvl"/>
        </dgm:presLayoutVars>
      </dgm:prSet>
      <dgm:spPr/>
      <dgm:t>
        <a:bodyPr/>
        <a:lstStyle/>
        <a:p>
          <a:endParaRPr lang="es-MX"/>
        </a:p>
      </dgm:t>
    </dgm:pt>
    <dgm:pt modelId="{E8E0F5C7-D7A2-4FA8-A11D-9E552F8A04F4}" type="pres">
      <dgm:prSet presAssocID="{116DD54E-79B6-4254-BDFA-D54A47489573}" presName="Accent1" presStyleCnt="0"/>
      <dgm:spPr/>
    </dgm:pt>
    <dgm:pt modelId="{CA5A26A9-920F-4518-A903-3349BC498AD3}" type="pres">
      <dgm:prSet presAssocID="{116DD54E-79B6-4254-BDFA-D54A47489573}" presName="Accent" presStyleLbl="node1" presStyleIdx="0" presStyleCnt="3" custScaleX="146206" custScaleY="123207" custLinFactNeighborX="5533" custLinFactNeighborY="-1436"/>
      <dgm:spPr/>
    </dgm:pt>
    <dgm:pt modelId="{4226CAE6-6088-47AD-B3E8-4D153916CBB8}" type="pres">
      <dgm:prSet presAssocID="{116DD54E-79B6-4254-BDFA-D54A47489573}" presName="Parent1" presStyleLbl="revTx" presStyleIdx="0" presStyleCnt="3" custScaleX="144194" custLinFactNeighborX="12671" custLinFactNeighborY="-23664">
        <dgm:presLayoutVars>
          <dgm:chMax val="1"/>
          <dgm:chPref val="1"/>
          <dgm:bulletEnabled val="1"/>
        </dgm:presLayoutVars>
      </dgm:prSet>
      <dgm:spPr/>
      <dgm:t>
        <a:bodyPr/>
        <a:lstStyle/>
        <a:p>
          <a:endParaRPr lang="es-MX"/>
        </a:p>
      </dgm:t>
    </dgm:pt>
    <dgm:pt modelId="{F50F7DCF-37DF-4FAA-AC55-6EC48DF1ED0E}" type="pres">
      <dgm:prSet presAssocID="{C8DA286D-550E-45F0-BBCC-D48D3565FCEF}" presName="Accent2" presStyleCnt="0"/>
      <dgm:spPr/>
    </dgm:pt>
    <dgm:pt modelId="{FCA87005-66CD-4CEF-9686-0BC539044A72}" type="pres">
      <dgm:prSet presAssocID="{C8DA286D-550E-45F0-BBCC-D48D3565FCEF}" presName="Accent" presStyleLbl="node1" presStyleIdx="1" presStyleCnt="3" custScaleX="132172"/>
      <dgm:spPr/>
    </dgm:pt>
    <dgm:pt modelId="{C936187E-14DE-4213-A172-FD2BA59741A7}" type="pres">
      <dgm:prSet presAssocID="{C8DA286D-550E-45F0-BBCC-D48D3565FCEF}" presName="Parent2" presStyleLbl="revTx" presStyleIdx="1" presStyleCnt="3" custScaleX="136448" custLinFactNeighborX="-7242" custLinFactNeighborY="-21731">
        <dgm:presLayoutVars>
          <dgm:chMax val="1"/>
          <dgm:chPref val="1"/>
          <dgm:bulletEnabled val="1"/>
        </dgm:presLayoutVars>
      </dgm:prSet>
      <dgm:spPr/>
      <dgm:t>
        <a:bodyPr/>
        <a:lstStyle/>
        <a:p>
          <a:endParaRPr lang="es-MX"/>
        </a:p>
      </dgm:t>
    </dgm:pt>
    <dgm:pt modelId="{288D3ADA-D42E-4C9F-8D99-1A9DC7EA047C}" type="pres">
      <dgm:prSet presAssocID="{052BB642-B435-4C23-8DB1-6459F34DDFD0}" presName="Accent3" presStyleCnt="0"/>
      <dgm:spPr/>
    </dgm:pt>
    <dgm:pt modelId="{4955BCFA-492A-4ED2-ABC4-C6F457F3C817}" type="pres">
      <dgm:prSet presAssocID="{052BB642-B435-4C23-8DB1-6459F34DDFD0}" presName="Accent" presStyleLbl="node1" presStyleIdx="2" presStyleCnt="3" custScaleX="143177" custScaleY="103561"/>
      <dgm:spPr/>
    </dgm:pt>
    <dgm:pt modelId="{D2C43A32-85E0-4E60-9DFB-2952080B5AC4}" type="pres">
      <dgm:prSet presAssocID="{052BB642-B435-4C23-8DB1-6459F34DDFD0}" presName="Parent3" presStyleLbl="revTx" presStyleIdx="2" presStyleCnt="3" custScaleX="132183">
        <dgm:presLayoutVars>
          <dgm:chMax val="1"/>
          <dgm:chPref val="1"/>
          <dgm:bulletEnabled val="1"/>
        </dgm:presLayoutVars>
      </dgm:prSet>
      <dgm:spPr/>
      <dgm:t>
        <a:bodyPr/>
        <a:lstStyle/>
        <a:p>
          <a:endParaRPr lang="es-MX"/>
        </a:p>
      </dgm:t>
    </dgm:pt>
  </dgm:ptLst>
  <dgm:cxnLst>
    <dgm:cxn modelId="{EB39ACA0-8BC1-4EB6-9AE0-6E9FC1DF4D43}" srcId="{235827CD-4A16-4F0A-824E-397273F7CE0C}" destId="{C8DA286D-550E-45F0-BBCC-D48D3565FCEF}" srcOrd="1" destOrd="0" parTransId="{4371D84C-F74A-47AD-A177-EDDC7D1CB6C2}" sibTransId="{6C71AAAA-8D84-459C-90C4-9DE4C1CEC1C3}"/>
    <dgm:cxn modelId="{39E3A3D3-398D-4D26-82AA-E0229B8A102B}" type="presOf" srcId="{C8DA286D-550E-45F0-BBCC-D48D3565FCEF}" destId="{C936187E-14DE-4213-A172-FD2BA59741A7}" srcOrd="0" destOrd="0" presId="urn:microsoft.com/office/officeart/2009/layout/CircleArrowProcess"/>
    <dgm:cxn modelId="{52B2B926-D423-4419-9C14-C5EE160C4FE1}" type="presOf" srcId="{052BB642-B435-4C23-8DB1-6459F34DDFD0}" destId="{D2C43A32-85E0-4E60-9DFB-2952080B5AC4}" srcOrd="0" destOrd="0" presId="urn:microsoft.com/office/officeart/2009/layout/CircleArrowProcess"/>
    <dgm:cxn modelId="{C883442B-FFB4-4377-89B8-674178B73999}" srcId="{235827CD-4A16-4F0A-824E-397273F7CE0C}" destId="{052BB642-B435-4C23-8DB1-6459F34DDFD0}" srcOrd="2" destOrd="0" parTransId="{689FEA01-FF7A-48F0-AD71-BD1BD969FD7B}" sibTransId="{18EB3A0D-7931-4FBE-A9F8-89A9EF1721D3}"/>
    <dgm:cxn modelId="{C35C411F-E231-4B4F-9B29-C6B1063BE8FE}" type="presOf" srcId="{116DD54E-79B6-4254-BDFA-D54A47489573}" destId="{4226CAE6-6088-47AD-B3E8-4D153916CBB8}" srcOrd="0" destOrd="0" presId="urn:microsoft.com/office/officeart/2009/layout/CircleArrowProcess"/>
    <dgm:cxn modelId="{4D248E95-9972-4964-A257-D20CACB1094C}" srcId="{235827CD-4A16-4F0A-824E-397273F7CE0C}" destId="{116DD54E-79B6-4254-BDFA-D54A47489573}" srcOrd="0" destOrd="0" parTransId="{29567A91-8D07-4261-83A4-D8C2B33BBFD7}" sibTransId="{99859262-726F-4415-A1FB-A67FEACD76A1}"/>
    <dgm:cxn modelId="{9E4EABB3-8115-4FBD-8F75-EF7621BAED6F}" type="presOf" srcId="{235827CD-4A16-4F0A-824E-397273F7CE0C}" destId="{ACA76558-3699-49AF-B03F-3B4475C9669C}" srcOrd="0" destOrd="0" presId="urn:microsoft.com/office/officeart/2009/layout/CircleArrowProcess"/>
    <dgm:cxn modelId="{C4DFCB5F-F618-49CB-8D88-D76A1166DFB7}" type="presParOf" srcId="{ACA76558-3699-49AF-B03F-3B4475C9669C}" destId="{E8E0F5C7-D7A2-4FA8-A11D-9E552F8A04F4}" srcOrd="0" destOrd="0" presId="urn:microsoft.com/office/officeart/2009/layout/CircleArrowProcess"/>
    <dgm:cxn modelId="{CDEB7A57-7C93-4CDA-B225-8DF5F19B793F}" type="presParOf" srcId="{E8E0F5C7-D7A2-4FA8-A11D-9E552F8A04F4}" destId="{CA5A26A9-920F-4518-A903-3349BC498AD3}" srcOrd="0" destOrd="0" presId="urn:microsoft.com/office/officeart/2009/layout/CircleArrowProcess"/>
    <dgm:cxn modelId="{5E640659-2708-44C0-BEC6-B3D785C2E403}" type="presParOf" srcId="{ACA76558-3699-49AF-B03F-3B4475C9669C}" destId="{4226CAE6-6088-47AD-B3E8-4D153916CBB8}" srcOrd="1" destOrd="0" presId="urn:microsoft.com/office/officeart/2009/layout/CircleArrowProcess"/>
    <dgm:cxn modelId="{18596046-628E-4496-A848-598BF031F294}" type="presParOf" srcId="{ACA76558-3699-49AF-B03F-3B4475C9669C}" destId="{F50F7DCF-37DF-4FAA-AC55-6EC48DF1ED0E}" srcOrd="2" destOrd="0" presId="urn:microsoft.com/office/officeart/2009/layout/CircleArrowProcess"/>
    <dgm:cxn modelId="{F86AF32D-9035-45AC-AE33-E058EC65D617}" type="presParOf" srcId="{F50F7DCF-37DF-4FAA-AC55-6EC48DF1ED0E}" destId="{FCA87005-66CD-4CEF-9686-0BC539044A72}" srcOrd="0" destOrd="0" presId="urn:microsoft.com/office/officeart/2009/layout/CircleArrowProcess"/>
    <dgm:cxn modelId="{9D75E547-5E55-4171-AEFE-393982A511A4}" type="presParOf" srcId="{ACA76558-3699-49AF-B03F-3B4475C9669C}" destId="{C936187E-14DE-4213-A172-FD2BA59741A7}" srcOrd="3" destOrd="0" presId="urn:microsoft.com/office/officeart/2009/layout/CircleArrowProcess"/>
    <dgm:cxn modelId="{F31CC4DE-B4D2-4A9E-B6D3-4A928927116A}" type="presParOf" srcId="{ACA76558-3699-49AF-B03F-3B4475C9669C}" destId="{288D3ADA-D42E-4C9F-8D99-1A9DC7EA047C}" srcOrd="4" destOrd="0" presId="urn:microsoft.com/office/officeart/2009/layout/CircleArrowProcess"/>
    <dgm:cxn modelId="{A8045EEB-A4B6-4A81-91CB-C4E5F80CB3DC}" type="presParOf" srcId="{288D3ADA-D42E-4C9F-8D99-1A9DC7EA047C}" destId="{4955BCFA-492A-4ED2-ABC4-C6F457F3C817}" srcOrd="0" destOrd="0" presId="urn:microsoft.com/office/officeart/2009/layout/CircleArrowProcess"/>
    <dgm:cxn modelId="{63F116D5-4762-42FC-B2E4-FC0B64AAC8EC}" type="presParOf" srcId="{ACA76558-3699-49AF-B03F-3B4475C9669C}" destId="{D2C43A32-85E0-4E60-9DFB-2952080B5AC4}" srcOrd="5"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56414" cy="467072"/>
          </a:xfrm>
          <a:prstGeom prst="rect">
            <a:avLst/>
          </a:prstGeom>
        </p:spPr>
        <p:txBody>
          <a:bodyPr vert="horz" lIns="93497" tIns="46749" rIns="93497" bIns="46749" rtlCol="0"/>
          <a:lstStyle>
            <a:lvl1pPr algn="l">
              <a:defRPr sz="1200"/>
            </a:lvl1pPr>
          </a:lstStyle>
          <a:p>
            <a:endParaRPr lang="es-ES"/>
          </a:p>
        </p:txBody>
      </p:sp>
      <p:sp>
        <p:nvSpPr>
          <p:cNvPr id="3" name="Marcador de fecha 2"/>
          <p:cNvSpPr>
            <a:spLocks noGrp="1"/>
          </p:cNvSpPr>
          <p:nvPr>
            <p:ph type="dt" idx="1"/>
          </p:nvPr>
        </p:nvSpPr>
        <p:spPr>
          <a:xfrm>
            <a:off x="3995217" y="0"/>
            <a:ext cx="3056414" cy="467072"/>
          </a:xfrm>
          <a:prstGeom prst="rect">
            <a:avLst/>
          </a:prstGeom>
        </p:spPr>
        <p:txBody>
          <a:bodyPr vert="horz" lIns="93497" tIns="46749" rIns="93497" bIns="46749" rtlCol="0"/>
          <a:lstStyle>
            <a:lvl1pPr algn="r">
              <a:defRPr sz="1200"/>
            </a:lvl1pPr>
          </a:lstStyle>
          <a:p>
            <a:fld id="{3F39A27D-AE1E-4D16-A846-246E23101C48}" type="datetimeFigureOut">
              <a:rPr lang="es-ES" smtClean="0"/>
              <a:t>16/05/2018</a:t>
            </a:fld>
            <a:endParaRPr lang="es-ES"/>
          </a:p>
        </p:txBody>
      </p:sp>
      <p:sp>
        <p:nvSpPr>
          <p:cNvPr id="4" name="Marcador de imagen de diapositiva 3"/>
          <p:cNvSpPr>
            <a:spLocks noGrp="1" noRot="1" noChangeAspect="1"/>
          </p:cNvSpPr>
          <p:nvPr>
            <p:ph type="sldImg" idx="2"/>
          </p:nvPr>
        </p:nvSpPr>
        <p:spPr>
          <a:xfrm>
            <a:off x="1431925" y="1163638"/>
            <a:ext cx="4189413" cy="3141662"/>
          </a:xfrm>
          <a:prstGeom prst="rect">
            <a:avLst/>
          </a:prstGeom>
          <a:noFill/>
          <a:ln w="12700">
            <a:solidFill>
              <a:prstClr val="black"/>
            </a:solidFill>
          </a:ln>
        </p:spPr>
        <p:txBody>
          <a:bodyPr vert="horz" lIns="93497" tIns="46749" rIns="93497" bIns="46749" rtlCol="0" anchor="ctr"/>
          <a:lstStyle/>
          <a:p>
            <a:endParaRPr lang="es-ES"/>
          </a:p>
        </p:txBody>
      </p:sp>
      <p:sp>
        <p:nvSpPr>
          <p:cNvPr id="5" name="Marcador de notas 4"/>
          <p:cNvSpPr>
            <a:spLocks noGrp="1"/>
          </p:cNvSpPr>
          <p:nvPr>
            <p:ph type="body" sz="quarter" idx="3"/>
          </p:nvPr>
        </p:nvSpPr>
        <p:spPr>
          <a:xfrm>
            <a:off x="705327" y="4480004"/>
            <a:ext cx="5642610" cy="3665458"/>
          </a:xfrm>
          <a:prstGeom prst="rect">
            <a:avLst/>
          </a:prstGeom>
        </p:spPr>
        <p:txBody>
          <a:bodyPr vert="horz" lIns="93497" tIns="46749" rIns="93497" bIns="46749"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pie de página 5"/>
          <p:cNvSpPr>
            <a:spLocks noGrp="1"/>
          </p:cNvSpPr>
          <p:nvPr>
            <p:ph type="ftr" sz="quarter" idx="4"/>
          </p:nvPr>
        </p:nvSpPr>
        <p:spPr>
          <a:xfrm>
            <a:off x="0" y="8842030"/>
            <a:ext cx="3056414" cy="467071"/>
          </a:xfrm>
          <a:prstGeom prst="rect">
            <a:avLst/>
          </a:prstGeom>
        </p:spPr>
        <p:txBody>
          <a:bodyPr vert="horz" lIns="93497" tIns="46749" rIns="93497" bIns="46749"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995217" y="8842030"/>
            <a:ext cx="3056414" cy="467071"/>
          </a:xfrm>
          <a:prstGeom prst="rect">
            <a:avLst/>
          </a:prstGeom>
        </p:spPr>
        <p:txBody>
          <a:bodyPr vert="horz" lIns="93497" tIns="46749" rIns="93497" bIns="46749" rtlCol="0" anchor="b"/>
          <a:lstStyle>
            <a:lvl1pPr algn="r">
              <a:defRPr sz="1200"/>
            </a:lvl1pPr>
          </a:lstStyle>
          <a:p>
            <a:fld id="{3F901344-2835-4A50-8C89-D239097307F3}" type="slidenum">
              <a:rPr lang="es-ES" smtClean="0"/>
              <a:t>‹Nº›</a:t>
            </a:fld>
            <a:endParaRPr lang="es-ES"/>
          </a:p>
        </p:txBody>
      </p:sp>
    </p:spTree>
    <p:extLst>
      <p:ext uri="{BB962C8B-B14F-4D97-AF65-F5344CB8AC3E}">
        <p14:creationId xmlns:p14="http://schemas.microsoft.com/office/powerpoint/2010/main" val="3685437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Marcador de imagen de diapositiva 1"/>
          <p:cNvSpPr>
            <a:spLocks noGrp="1" noRot="1" noChangeAspect="1" noTextEdit="1"/>
          </p:cNvSpPr>
          <p:nvPr>
            <p:ph type="sldImg"/>
          </p:nvPr>
        </p:nvSpPr>
        <p:spPr bwMode="auto">
          <a:xfrm>
            <a:off x="1431925" y="1163638"/>
            <a:ext cx="4189413" cy="3141662"/>
          </a:xfrm>
          <a:noFill/>
          <a:ln>
            <a:solidFill>
              <a:srgbClr val="000000"/>
            </a:solidFill>
            <a:miter lim="800000"/>
            <a:headEnd/>
            <a:tailEnd/>
          </a:ln>
        </p:spPr>
      </p:sp>
      <p:sp>
        <p:nvSpPr>
          <p:cNvPr id="64515" name="Marcador de notas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s-ES"/>
          </a:p>
        </p:txBody>
      </p:sp>
      <p:sp>
        <p:nvSpPr>
          <p:cNvPr id="4" name="Marcador de número de diapositiva 3"/>
          <p:cNvSpPr txBox="1">
            <a:spLocks noGrp="1"/>
          </p:cNvSpPr>
          <p:nvPr/>
        </p:nvSpPr>
        <p:spPr>
          <a:xfrm>
            <a:off x="3995217" y="8842030"/>
            <a:ext cx="3056414" cy="467071"/>
          </a:xfrm>
          <a:prstGeom prst="rect">
            <a:avLst/>
          </a:prstGeom>
          <a:noFill/>
        </p:spPr>
        <p:txBody>
          <a:bodyPr lIns="93497" tIns="46749" rIns="93497" bIns="46749" anchor="b"/>
          <a:lstStyle/>
          <a:p>
            <a:pPr algn="r">
              <a:defRPr/>
            </a:pPr>
            <a:fld id="{BBD1C00B-86EC-4060-8E81-F17B9478CCCC}" type="slidenum">
              <a:rPr lang="es-MX" sz="1200"/>
              <a:pPr algn="r">
                <a:defRPr/>
              </a:pPr>
              <a:t>10</a:t>
            </a:fld>
            <a:endParaRPr lang="es-MX" sz="1200"/>
          </a:p>
        </p:txBody>
      </p:sp>
    </p:spTree>
    <p:extLst>
      <p:ext uri="{BB962C8B-B14F-4D97-AF65-F5344CB8AC3E}">
        <p14:creationId xmlns:p14="http://schemas.microsoft.com/office/powerpoint/2010/main" val="1621530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4500"/>
            </a:lvl1pPr>
          </a:lstStyle>
          <a:p>
            <a:r>
              <a:rPr lang="es-ES"/>
              <a:t>Haga clic para modificar el estilo de título del patrón</a:t>
            </a:r>
            <a:endParaRPr lang="es-MX"/>
          </a:p>
        </p:txBody>
      </p:sp>
      <p:sp>
        <p:nvSpPr>
          <p:cNvPr id="3" name="Subtítulo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EEC184AE-0DDE-4083-AD51-E2C07788D5CF}" type="datetimeFigureOut">
              <a:rPr lang="es-ES" smtClean="0"/>
              <a:t>16/05/2018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1643C93-144B-4A1F-AE5A-E84DB5F1459D}" type="slidenum">
              <a:rPr lang="es-ES" smtClean="0"/>
              <a:t>‹Nº›</a:t>
            </a:fld>
            <a:endParaRPr lang="es-ES"/>
          </a:p>
        </p:txBody>
      </p:sp>
    </p:spTree>
    <p:extLst>
      <p:ext uri="{BB962C8B-B14F-4D97-AF65-F5344CB8AC3E}">
        <p14:creationId xmlns:p14="http://schemas.microsoft.com/office/powerpoint/2010/main" val="971835046"/>
      </p:ext>
    </p:extLst>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EEC184AE-0DDE-4083-AD51-E2C07788D5CF}" type="datetimeFigureOut">
              <a:rPr lang="es-ES" smtClean="0"/>
              <a:t>16/05/2018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1643C93-144B-4A1F-AE5A-E84DB5F1459D}" type="slidenum">
              <a:rPr lang="es-ES" smtClean="0"/>
              <a:t>‹Nº›</a:t>
            </a:fld>
            <a:endParaRPr lang="es-ES"/>
          </a:p>
        </p:txBody>
      </p:sp>
    </p:spTree>
    <p:extLst>
      <p:ext uri="{BB962C8B-B14F-4D97-AF65-F5344CB8AC3E}">
        <p14:creationId xmlns:p14="http://schemas.microsoft.com/office/powerpoint/2010/main" val="1270514863"/>
      </p:ext>
    </p:extLst>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628650" y="365125"/>
            <a:ext cx="5800725"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EEC184AE-0DDE-4083-AD51-E2C07788D5CF}" type="datetimeFigureOut">
              <a:rPr lang="es-ES" smtClean="0"/>
              <a:t>16/05/2018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1643C93-144B-4A1F-AE5A-E84DB5F1459D}" type="slidenum">
              <a:rPr lang="es-ES" smtClean="0"/>
              <a:t>‹Nº›</a:t>
            </a:fld>
            <a:endParaRPr lang="es-ES"/>
          </a:p>
        </p:txBody>
      </p:sp>
    </p:spTree>
    <p:extLst>
      <p:ext uri="{BB962C8B-B14F-4D97-AF65-F5344CB8AC3E}">
        <p14:creationId xmlns:p14="http://schemas.microsoft.com/office/powerpoint/2010/main" val="3611118563"/>
      </p:ext>
    </p:extLst>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EEC184AE-0DDE-4083-AD51-E2C07788D5CF}" type="datetimeFigureOut">
              <a:rPr lang="es-ES" smtClean="0"/>
              <a:t>16/05/2018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1643C93-144B-4A1F-AE5A-E84DB5F1459D}" type="slidenum">
              <a:rPr lang="es-ES" smtClean="0"/>
              <a:t>‹Nº›</a:t>
            </a:fld>
            <a:endParaRPr lang="es-ES"/>
          </a:p>
        </p:txBody>
      </p:sp>
    </p:spTree>
    <p:extLst>
      <p:ext uri="{BB962C8B-B14F-4D97-AF65-F5344CB8AC3E}">
        <p14:creationId xmlns:p14="http://schemas.microsoft.com/office/powerpoint/2010/main" val="3266134137"/>
      </p:ext>
    </p:extLst>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9"/>
            <a:ext cx="7886700" cy="2852737"/>
          </a:xfrm>
        </p:spPr>
        <p:txBody>
          <a:bodyPr anchor="b"/>
          <a:lstStyle>
            <a:lvl1pPr>
              <a:defRPr sz="45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EEC184AE-0DDE-4083-AD51-E2C07788D5CF}" type="datetimeFigureOut">
              <a:rPr lang="es-ES" smtClean="0"/>
              <a:t>16/05/2018</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81643C93-144B-4A1F-AE5A-E84DB5F1459D}" type="slidenum">
              <a:rPr lang="es-ES" smtClean="0"/>
              <a:t>‹Nº›</a:t>
            </a:fld>
            <a:endParaRPr lang="es-ES"/>
          </a:p>
        </p:txBody>
      </p:sp>
    </p:spTree>
    <p:extLst>
      <p:ext uri="{BB962C8B-B14F-4D97-AF65-F5344CB8AC3E}">
        <p14:creationId xmlns:p14="http://schemas.microsoft.com/office/powerpoint/2010/main" val="3236383872"/>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6286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46291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EEC184AE-0DDE-4083-AD51-E2C07788D5CF}" type="datetimeFigureOut">
              <a:rPr lang="es-ES" smtClean="0"/>
              <a:t>16/05/2018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1643C93-144B-4A1F-AE5A-E84DB5F1459D}" type="slidenum">
              <a:rPr lang="es-ES" smtClean="0"/>
              <a:t>‹Nº›</a:t>
            </a:fld>
            <a:endParaRPr lang="es-ES"/>
          </a:p>
        </p:txBody>
      </p:sp>
    </p:spTree>
    <p:extLst>
      <p:ext uri="{BB962C8B-B14F-4D97-AF65-F5344CB8AC3E}">
        <p14:creationId xmlns:p14="http://schemas.microsoft.com/office/powerpoint/2010/main" val="1251613630"/>
      </p:ext>
    </p:extLst>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29841" y="365126"/>
            <a:ext cx="78867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Marcador de contenido 3"/>
          <p:cNvSpPr>
            <a:spLocks noGrp="1"/>
          </p:cNvSpPr>
          <p:nvPr>
            <p:ph sz="half" idx="2"/>
          </p:nvPr>
        </p:nvSpPr>
        <p:spPr>
          <a:xfrm>
            <a:off x="629842" y="2505075"/>
            <a:ext cx="3868340"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Marcador de contenido 5"/>
          <p:cNvSpPr>
            <a:spLocks noGrp="1"/>
          </p:cNvSpPr>
          <p:nvPr>
            <p:ph sz="quarter" idx="4"/>
          </p:nvPr>
        </p:nvSpPr>
        <p:spPr>
          <a:xfrm>
            <a:off x="4629150" y="2505075"/>
            <a:ext cx="3887391"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EEC184AE-0DDE-4083-AD51-E2C07788D5CF}" type="datetimeFigureOut">
              <a:rPr lang="es-ES" smtClean="0"/>
              <a:t>16/05/2018</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81643C93-144B-4A1F-AE5A-E84DB5F1459D}" type="slidenum">
              <a:rPr lang="es-ES" smtClean="0"/>
              <a:t>‹Nº›</a:t>
            </a:fld>
            <a:endParaRPr lang="es-ES"/>
          </a:p>
        </p:txBody>
      </p:sp>
    </p:spTree>
    <p:extLst>
      <p:ext uri="{BB962C8B-B14F-4D97-AF65-F5344CB8AC3E}">
        <p14:creationId xmlns:p14="http://schemas.microsoft.com/office/powerpoint/2010/main" val="1567529780"/>
      </p:ext>
    </p:extLst>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EEC184AE-0DDE-4083-AD51-E2C07788D5CF}" type="datetimeFigureOut">
              <a:rPr lang="es-ES" smtClean="0"/>
              <a:t>16/05/2018</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81643C93-144B-4A1F-AE5A-E84DB5F1459D}" type="slidenum">
              <a:rPr lang="es-ES" smtClean="0"/>
              <a:t>‹Nº›</a:t>
            </a:fld>
            <a:endParaRPr lang="es-ES"/>
          </a:p>
        </p:txBody>
      </p:sp>
    </p:spTree>
    <p:extLst>
      <p:ext uri="{BB962C8B-B14F-4D97-AF65-F5344CB8AC3E}">
        <p14:creationId xmlns:p14="http://schemas.microsoft.com/office/powerpoint/2010/main" val="599922416"/>
      </p:ext>
    </p:extLst>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EC184AE-0DDE-4083-AD51-E2C07788D5CF}" type="datetimeFigureOut">
              <a:rPr lang="es-ES" smtClean="0"/>
              <a:t>16/05/2018</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81643C93-144B-4A1F-AE5A-E84DB5F1459D}" type="slidenum">
              <a:rPr lang="es-ES" smtClean="0"/>
              <a:t>‹Nº›</a:t>
            </a:fld>
            <a:endParaRPr lang="es-ES"/>
          </a:p>
        </p:txBody>
      </p:sp>
    </p:spTree>
    <p:extLst>
      <p:ext uri="{BB962C8B-B14F-4D97-AF65-F5344CB8AC3E}">
        <p14:creationId xmlns:p14="http://schemas.microsoft.com/office/powerpoint/2010/main" val="2020248840"/>
      </p:ext>
    </p:extLst>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2400"/>
            </a:lvl1pPr>
          </a:lstStyle>
          <a:p>
            <a:r>
              <a:rPr lang="es-ES"/>
              <a:t>Haga clic para modificar el estilo de título del patrón</a:t>
            </a:r>
            <a:endParaRPr lang="es-MX"/>
          </a:p>
        </p:txBody>
      </p:sp>
      <p:sp>
        <p:nvSpPr>
          <p:cNvPr id="3" name="Marcador de contenido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EEC184AE-0DDE-4083-AD51-E2C07788D5CF}" type="datetimeFigureOut">
              <a:rPr lang="es-ES" smtClean="0"/>
              <a:t>16/05/2018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1643C93-144B-4A1F-AE5A-E84DB5F1459D}" type="slidenum">
              <a:rPr lang="es-ES" smtClean="0"/>
              <a:t>‹Nº›</a:t>
            </a:fld>
            <a:endParaRPr lang="es-ES"/>
          </a:p>
        </p:txBody>
      </p:sp>
    </p:spTree>
    <p:extLst>
      <p:ext uri="{BB962C8B-B14F-4D97-AF65-F5344CB8AC3E}">
        <p14:creationId xmlns:p14="http://schemas.microsoft.com/office/powerpoint/2010/main" val="3808977339"/>
      </p:ext>
    </p:extLst>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24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s-MX"/>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EEC184AE-0DDE-4083-AD51-E2C07788D5CF}" type="datetimeFigureOut">
              <a:rPr lang="es-ES" smtClean="0"/>
              <a:t>16/05/2018</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81643C93-144B-4A1F-AE5A-E84DB5F1459D}" type="slidenum">
              <a:rPr lang="es-ES" smtClean="0"/>
              <a:t>‹Nº›</a:t>
            </a:fld>
            <a:endParaRPr lang="es-ES"/>
          </a:p>
        </p:txBody>
      </p:sp>
    </p:spTree>
    <p:extLst>
      <p:ext uri="{BB962C8B-B14F-4D97-AF65-F5344CB8AC3E}">
        <p14:creationId xmlns:p14="http://schemas.microsoft.com/office/powerpoint/2010/main" val="3468023991"/>
      </p:ext>
    </p:extLst>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F2BAB61-0EDE-49E4-BDE2-BF04F51D9E98}" type="datetime1">
              <a:rPr lang="es-ES" altLang="es-ES" smtClean="0"/>
              <a:pPr/>
              <a:t>16/05/2018</a:t>
            </a:fld>
            <a:endParaRPr lang="es-ES" altLang="es-ES"/>
          </a:p>
        </p:txBody>
      </p:sp>
      <p:sp>
        <p:nvSpPr>
          <p:cNvPr id="5" name="Marcador de pie de página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ES" altLang="es-ES"/>
          </a:p>
        </p:txBody>
      </p:sp>
      <p:sp>
        <p:nvSpPr>
          <p:cNvPr id="6" name="Marcador de número de diapositiva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2242408-6F7F-4942-A529-D4DE51EB3F0D}" type="slidenum">
              <a:rPr lang="es-ES" altLang="es-ES" smtClean="0"/>
              <a:pPr/>
              <a:t>‹Nº›</a:t>
            </a:fld>
            <a:endParaRPr lang="es-ES" altLang="es-ES"/>
          </a:p>
        </p:txBody>
      </p:sp>
    </p:spTree>
    <p:extLst>
      <p:ext uri="{BB962C8B-B14F-4D97-AF65-F5344CB8AC3E}">
        <p14:creationId xmlns:p14="http://schemas.microsoft.com/office/powerpoint/2010/main" val="551702757"/>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ransition spd="slow">
    <p:wipe/>
  </p:transition>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s-MX"/>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1"/>
          <p:cNvGrpSpPr>
            <a:grpSpLocks/>
          </p:cNvGrpSpPr>
          <p:nvPr/>
        </p:nvGrpSpPr>
        <p:grpSpPr bwMode="auto">
          <a:xfrm>
            <a:off x="0" y="0"/>
            <a:ext cx="9144000" cy="6858000"/>
            <a:chOff x="0" y="0"/>
            <a:chExt cx="12192000" cy="6808762"/>
          </a:xfrm>
        </p:grpSpPr>
        <p:sp>
          <p:nvSpPr>
            <p:cNvPr id="5" name="Rectángulo 4"/>
            <p:cNvSpPr/>
            <p:nvPr/>
          </p:nvSpPr>
          <p:spPr>
            <a:xfrm flipH="1">
              <a:off x="0" y="0"/>
              <a:ext cx="12192000" cy="344657"/>
            </a:xfrm>
            <a:prstGeom prst="rect">
              <a:avLst/>
            </a:prstGeom>
            <a:gradFill flip="none" rotWithShape="1">
              <a:gsLst>
                <a:gs pos="0">
                  <a:srgbClr val="FFFF00"/>
                </a:gs>
                <a:gs pos="100000">
                  <a:schemeClr val="accent5">
                    <a:lumMod val="50000"/>
                  </a:schemeClr>
                </a:gs>
              </a:gsLst>
              <a:path path="circle">
                <a:fillToRect l="100000" t="100000"/>
              </a:path>
              <a:tileRect r="-100000" b="-100000"/>
            </a:gradFill>
            <a:ln>
              <a:solidFill>
                <a:schemeClr val="accent1"/>
              </a:solidFill>
            </a:ln>
          </p:spPr>
          <p:style>
            <a:lnRef idx="0">
              <a:schemeClr val="accent5"/>
            </a:lnRef>
            <a:fillRef idx="3">
              <a:schemeClr val="accent5"/>
            </a:fillRef>
            <a:effectRef idx="3">
              <a:schemeClr val="accent5"/>
            </a:effectRef>
            <a:fontRef idx="minor">
              <a:schemeClr val="lt1"/>
            </a:fontRef>
          </p:style>
          <p:txBody>
            <a:bodyPr anchor="ctr"/>
            <a:lstStyle/>
            <a:p>
              <a:pPr algn="ctr">
                <a:defRPr/>
              </a:pPr>
              <a:endParaRPr lang="es-MX" sz="1350"/>
            </a:p>
          </p:txBody>
        </p:sp>
        <p:sp>
          <p:nvSpPr>
            <p:cNvPr id="6" name="Rectángulo 5"/>
            <p:cNvSpPr/>
            <p:nvPr/>
          </p:nvSpPr>
          <p:spPr>
            <a:xfrm flipH="1">
              <a:off x="0" y="6464105"/>
              <a:ext cx="12192000" cy="344657"/>
            </a:xfrm>
            <a:prstGeom prst="rect">
              <a:avLst/>
            </a:prstGeom>
            <a:gradFill flip="none" rotWithShape="1">
              <a:gsLst>
                <a:gs pos="0">
                  <a:srgbClr val="FFFF00">
                    <a:lumMod val="100000"/>
                  </a:srgbClr>
                </a:gs>
                <a:gs pos="100000">
                  <a:schemeClr val="accent5">
                    <a:lumMod val="75000"/>
                  </a:schemeClr>
                </a:gs>
              </a:gsLst>
              <a:path path="circle">
                <a:fillToRect l="100000" t="100000"/>
              </a:path>
              <a:tileRect r="-100000" b="-100000"/>
            </a:gradFill>
            <a:ln>
              <a:solidFill>
                <a:schemeClr val="accent1"/>
              </a:solidFill>
            </a:ln>
          </p:spPr>
          <p:style>
            <a:lnRef idx="0">
              <a:schemeClr val="accent5"/>
            </a:lnRef>
            <a:fillRef idx="3">
              <a:schemeClr val="accent5"/>
            </a:fillRef>
            <a:effectRef idx="3">
              <a:schemeClr val="accent5"/>
            </a:effectRef>
            <a:fontRef idx="minor">
              <a:schemeClr val="lt1"/>
            </a:fontRef>
          </p:style>
          <p:txBody>
            <a:bodyPr anchor="ctr"/>
            <a:lstStyle/>
            <a:p>
              <a:pPr algn="ctr">
                <a:defRPr/>
              </a:pPr>
              <a:endParaRPr lang="es-MX" sz="1350"/>
            </a:p>
          </p:txBody>
        </p:sp>
      </p:grpSp>
      <p:pic>
        <p:nvPicPr>
          <p:cNvPr id="2" name="Imagen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26230" y="1651000"/>
            <a:ext cx="2918969" cy="2918969"/>
          </a:xfrm>
          <a:prstGeom prst="rect">
            <a:avLst/>
          </a:prstGeom>
        </p:spPr>
      </p:pic>
    </p:spTree>
    <p:extLst>
      <p:ext uri="{BB962C8B-B14F-4D97-AF65-F5344CB8AC3E}">
        <p14:creationId xmlns:p14="http://schemas.microsoft.com/office/powerpoint/2010/main" val="2442198655"/>
      </p:ext>
    </p:extLst>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490" name="Grupo 1"/>
          <p:cNvGrpSpPr>
            <a:grpSpLocks/>
          </p:cNvGrpSpPr>
          <p:nvPr/>
        </p:nvGrpSpPr>
        <p:grpSpPr bwMode="auto">
          <a:xfrm>
            <a:off x="0" y="0"/>
            <a:ext cx="9144000" cy="6858000"/>
            <a:chOff x="0" y="0"/>
            <a:chExt cx="12192000" cy="6808762"/>
          </a:xfrm>
        </p:grpSpPr>
        <p:sp>
          <p:nvSpPr>
            <p:cNvPr id="3" name="Rectángulo 2"/>
            <p:cNvSpPr/>
            <p:nvPr/>
          </p:nvSpPr>
          <p:spPr>
            <a:xfrm flipH="1">
              <a:off x="0" y="0"/>
              <a:ext cx="12192000" cy="344657"/>
            </a:xfrm>
            <a:prstGeom prst="rect">
              <a:avLst/>
            </a:prstGeom>
            <a:gradFill flip="none" rotWithShape="1">
              <a:gsLst>
                <a:gs pos="0">
                  <a:srgbClr val="FFFF00">
                    <a:lumMod val="100000"/>
                  </a:srgbClr>
                </a:gs>
                <a:gs pos="100000">
                  <a:schemeClr val="accent5">
                    <a:lumMod val="75000"/>
                  </a:schemeClr>
                </a:gs>
              </a:gsLst>
              <a:path path="circle">
                <a:fillToRect l="100000" t="100000"/>
              </a:path>
              <a:tileRect r="-100000" b="-100000"/>
            </a:gradFill>
            <a:ln>
              <a:solidFill>
                <a:schemeClr val="accent1"/>
              </a:solidFill>
            </a:ln>
          </p:spPr>
          <p:style>
            <a:lnRef idx="0">
              <a:schemeClr val="accent5"/>
            </a:lnRef>
            <a:fillRef idx="3">
              <a:schemeClr val="accent5"/>
            </a:fillRef>
            <a:effectRef idx="3">
              <a:schemeClr val="accent5"/>
            </a:effectRef>
            <a:fontRef idx="minor">
              <a:schemeClr val="lt1"/>
            </a:fontRef>
          </p:style>
          <p:txBody>
            <a:bodyPr anchor="ctr"/>
            <a:lstStyle/>
            <a:p>
              <a:pPr algn="ctr">
                <a:defRPr/>
              </a:pPr>
              <a:endParaRPr lang="es-MX" sz="1350"/>
            </a:p>
          </p:txBody>
        </p:sp>
        <p:sp>
          <p:nvSpPr>
            <p:cNvPr id="4" name="Rectángulo 3"/>
            <p:cNvSpPr/>
            <p:nvPr/>
          </p:nvSpPr>
          <p:spPr>
            <a:xfrm flipH="1">
              <a:off x="0" y="6612256"/>
              <a:ext cx="12192000" cy="196506"/>
            </a:xfrm>
            <a:prstGeom prst="rect">
              <a:avLst/>
            </a:prstGeom>
            <a:gradFill flip="none" rotWithShape="1">
              <a:gsLst>
                <a:gs pos="0">
                  <a:srgbClr val="FFFF00">
                    <a:lumMod val="100000"/>
                  </a:srgbClr>
                </a:gs>
                <a:gs pos="100000">
                  <a:schemeClr val="accent5">
                    <a:lumMod val="75000"/>
                  </a:schemeClr>
                </a:gs>
              </a:gsLst>
              <a:path path="circle">
                <a:fillToRect l="100000" t="100000"/>
              </a:path>
              <a:tileRect r="-100000" b="-100000"/>
            </a:gradFill>
            <a:ln>
              <a:solidFill>
                <a:schemeClr val="accent1"/>
              </a:solidFill>
            </a:ln>
          </p:spPr>
          <p:style>
            <a:lnRef idx="0">
              <a:schemeClr val="accent5"/>
            </a:lnRef>
            <a:fillRef idx="3">
              <a:schemeClr val="accent5"/>
            </a:fillRef>
            <a:effectRef idx="3">
              <a:schemeClr val="accent5"/>
            </a:effectRef>
            <a:fontRef idx="minor">
              <a:schemeClr val="lt1"/>
            </a:fontRef>
          </p:style>
          <p:txBody>
            <a:bodyPr anchor="ctr"/>
            <a:lstStyle/>
            <a:p>
              <a:pPr algn="ctr">
                <a:defRPr/>
              </a:pPr>
              <a:endParaRPr lang="es-MX" sz="1350"/>
            </a:p>
          </p:txBody>
        </p:sp>
      </p:grpSp>
      <p:graphicFrame>
        <p:nvGraphicFramePr>
          <p:cNvPr id="7" name="Diagrama 6"/>
          <p:cNvGraphicFramePr/>
          <p:nvPr>
            <p:extLst>
              <p:ext uri="{D42A27DB-BD31-4B8C-83A1-F6EECF244321}">
                <p14:modId xmlns:p14="http://schemas.microsoft.com/office/powerpoint/2010/main" val="1092943763"/>
              </p:ext>
            </p:extLst>
          </p:nvPr>
        </p:nvGraphicFramePr>
        <p:xfrm>
          <a:off x="1579996" y="948280"/>
          <a:ext cx="4839538" cy="54323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Rectángulo 10"/>
          <p:cNvSpPr/>
          <p:nvPr/>
        </p:nvSpPr>
        <p:spPr>
          <a:xfrm>
            <a:off x="78766" y="-58274"/>
            <a:ext cx="2025555" cy="507831"/>
          </a:xfrm>
          <a:prstGeom prst="rect">
            <a:avLst/>
          </a:prstGeom>
          <a:noFill/>
        </p:spPr>
        <p:txBody>
          <a:bodyPr wrap="none">
            <a:spAutoFit/>
          </a:bodyPr>
          <a:lstStyle/>
          <a:p>
            <a:pPr algn="ctr">
              <a:defRPr/>
            </a:pPr>
            <a:r>
              <a:rPr lang="es-ES" sz="2700" b="1" dirty="0">
                <a:ln w="9525">
                  <a:solidFill>
                    <a:schemeClr val="bg1"/>
                  </a:solidFill>
                  <a:prstDash val="solid"/>
                </a:ln>
                <a:effectLst>
                  <a:outerShdw blurRad="12700" dist="38100" dir="2700000" algn="tl" rotWithShape="0">
                    <a:schemeClr val="accent5">
                      <a:lumMod val="60000"/>
                      <a:lumOff val="40000"/>
                    </a:schemeClr>
                  </a:outerShdw>
                </a:effectLst>
              </a:rPr>
              <a:t>Metodología</a:t>
            </a:r>
          </a:p>
        </p:txBody>
      </p:sp>
      <p:sp>
        <p:nvSpPr>
          <p:cNvPr id="2" name="CuadroTexto 1">
            <a:extLst>
              <a:ext uri="{FF2B5EF4-FFF2-40B4-BE49-F238E27FC236}">
                <a16:creationId xmlns:a16="http://schemas.microsoft.com/office/drawing/2014/main" xmlns="" id="{CBFF0654-059E-4E53-B44C-47FEA9033066}"/>
              </a:ext>
            </a:extLst>
          </p:cNvPr>
          <p:cNvSpPr txBox="1"/>
          <p:nvPr/>
        </p:nvSpPr>
        <p:spPr>
          <a:xfrm>
            <a:off x="6635692" y="1345184"/>
            <a:ext cx="184731" cy="369332"/>
          </a:xfrm>
          <a:prstGeom prst="rect">
            <a:avLst/>
          </a:prstGeom>
          <a:noFill/>
        </p:spPr>
        <p:txBody>
          <a:bodyPr wrap="none" rtlCol="0">
            <a:spAutoFit/>
          </a:bodyPr>
          <a:lstStyle/>
          <a:p>
            <a:endParaRPr lang="es-ES" dirty="0"/>
          </a:p>
        </p:txBody>
      </p:sp>
      <p:sp>
        <p:nvSpPr>
          <p:cNvPr id="6" name="CuadroTexto 5">
            <a:extLst>
              <a:ext uri="{FF2B5EF4-FFF2-40B4-BE49-F238E27FC236}">
                <a16:creationId xmlns:a16="http://schemas.microsoft.com/office/drawing/2014/main" xmlns="" id="{13F0A0FE-B6ED-45B5-9623-9414FDE9D3E3}"/>
              </a:ext>
            </a:extLst>
          </p:cNvPr>
          <p:cNvSpPr txBox="1"/>
          <p:nvPr/>
        </p:nvSpPr>
        <p:spPr>
          <a:xfrm>
            <a:off x="6213046" y="1478269"/>
            <a:ext cx="2317750" cy="1477328"/>
          </a:xfrm>
          <a:prstGeom prst="rect">
            <a:avLst/>
          </a:prstGeom>
          <a:noFill/>
        </p:spPr>
        <p:txBody>
          <a:bodyPr wrap="none" rtlCol="0">
            <a:spAutoFit/>
          </a:bodyPr>
          <a:lstStyle/>
          <a:p>
            <a:r>
              <a:rPr lang="es-MX" dirty="0"/>
              <a:t>Conocimientos previos</a:t>
            </a:r>
          </a:p>
          <a:p>
            <a:r>
              <a:rPr lang="es-MX" dirty="0"/>
              <a:t>Factores vocacionales</a:t>
            </a:r>
          </a:p>
          <a:p>
            <a:r>
              <a:rPr lang="es-MX" dirty="0"/>
              <a:t>Inicio del primer año</a:t>
            </a:r>
          </a:p>
          <a:p>
            <a:endParaRPr lang="es-MX" dirty="0"/>
          </a:p>
          <a:p>
            <a:endParaRPr lang="es-ES" dirty="0"/>
          </a:p>
        </p:txBody>
      </p:sp>
      <p:sp>
        <p:nvSpPr>
          <p:cNvPr id="5" name="CuadroTexto 4">
            <a:extLst>
              <a:ext uri="{FF2B5EF4-FFF2-40B4-BE49-F238E27FC236}">
                <a16:creationId xmlns:a16="http://schemas.microsoft.com/office/drawing/2014/main" xmlns="" id="{3A94C7AF-1B73-4B94-A6A1-B6FDE7D24BBB}"/>
              </a:ext>
            </a:extLst>
          </p:cNvPr>
          <p:cNvSpPr txBox="1"/>
          <p:nvPr/>
        </p:nvSpPr>
        <p:spPr>
          <a:xfrm>
            <a:off x="206154" y="1262532"/>
            <a:ext cx="2531527" cy="923330"/>
          </a:xfrm>
          <a:prstGeom prst="rect">
            <a:avLst/>
          </a:prstGeom>
          <a:noFill/>
        </p:spPr>
        <p:txBody>
          <a:bodyPr wrap="none" rtlCol="0">
            <a:spAutoFit/>
          </a:bodyPr>
          <a:lstStyle/>
          <a:p>
            <a:r>
              <a:rPr lang="es-MX" dirty="0"/>
              <a:t>Psicosociales</a:t>
            </a:r>
          </a:p>
          <a:p>
            <a:r>
              <a:rPr lang="es-MX" dirty="0"/>
              <a:t>Modos de afrontamiento</a:t>
            </a:r>
          </a:p>
          <a:p>
            <a:r>
              <a:rPr lang="es-MX" dirty="0"/>
              <a:t>Tres momentos</a:t>
            </a:r>
            <a:endParaRPr lang="es-ES" dirty="0"/>
          </a:p>
        </p:txBody>
      </p:sp>
      <p:sp>
        <p:nvSpPr>
          <p:cNvPr id="8" name="CuadroTexto 7">
            <a:extLst>
              <a:ext uri="{FF2B5EF4-FFF2-40B4-BE49-F238E27FC236}">
                <a16:creationId xmlns:a16="http://schemas.microsoft.com/office/drawing/2014/main" xmlns="" id="{DCD973A9-A444-4688-9A27-78FF4FC1DA5D}"/>
              </a:ext>
            </a:extLst>
          </p:cNvPr>
          <p:cNvSpPr txBox="1"/>
          <p:nvPr/>
        </p:nvSpPr>
        <p:spPr>
          <a:xfrm>
            <a:off x="6072683" y="2307574"/>
            <a:ext cx="2931315" cy="646331"/>
          </a:xfrm>
          <a:prstGeom prst="rect">
            <a:avLst/>
          </a:prstGeom>
          <a:noFill/>
        </p:spPr>
        <p:txBody>
          <a:bodyPr wrap="none" rtlCol="0">
            <a:spAutoFit/>
          </a:bodyPr>
          <a:lstStyle/>
          <a:p>
            <a:r>
              <a:rPr lang="es-MX" dirty="0"/>
              <a:t>Participación voluntaria</a:t>
            </a:r>
          </a:p>
          <a:p>
            <a:r>
              <a:rPr lang="es-MX" dirty="0"/>
              <a:t>Confidencialidad de los datos</a:t>
            </a:r>
            <a:endParaRPr lang="es-ES" dirty="0"/>
          </a:p>
        </p:txBody>
      </p:sp>
    </p:spTree>
    <p:extLst>
      <p:ext uri="{BB962C8B-B14F-4D97-AF65-F5344CB8AC3E}">
        <p14:creationId xmlns:p14="http://schemas.microsoft.com/office/powerpoint/2010/main" val="1314117212"/>
      </p:ext>
    </p:extLst>
  </p:cSld>
  <p:clrMapOvr>
    <a:masterClrMapping/>
  </p:clrMapOvr>
  <p:transition spd="slow">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7 Rectángulo"/>
          <p:cNvSpPr>
            <a:spLocks noChangeArrowheads="1"/>
          </p:cNvSpPr>
          <p:nvPr/>
        </p:nvSpPr>
        <p:spPr bwMode="auto">
          <a:xfrm>
            <a:off x="2099467" y="3214687"/>
            <a:ext cx="6263879" cy="923330"/>
          </a:xfrm>
          <a:prstGeom prst="rect">
            <a:avLst/>
          </a:prstGeom>
          <a:noFill/>
          <a:ln w="9525">
            <a:noFill/>
            <a:miter lim="800000"/>
            <a:headEnd/>
            <a:tailEnd/>
          </a:ln>
        </p:spPr>
        <p:txBody>
          <a:bodyPr>
            <a:spAutoFit/>
          </a:bodyPr>
          <a:lstStyle/>
          <a:p>
            <a:pPr algn="just"/>
            <a:endParaRPr lang="es-MX" altLang="en-US" sz="1350">
              <a:latin typeface="Arial Narrow" pitchFamily="34" charset="0"/>
            </a:endParaRPr>
          </a:p>
          <a:p>
            <a:pPr algn="just"/>
            <a:endParaRPr lang="es-MX" altLang="en-US" sz="1350">
              <a:latin typeface="Arial Narrow" pitchFamily="34" charset="0"/>
            </a:endParaRPr>
          </a:p>
          <a:p>
            <a:pPr algn="just"/>
            <a:endParaRPr lang="es-MX" altLang="en-US" sz="1350">
              <a:latin typeface="Arial Narrow" pitchFamily="34" charset="0"/>
            </a:endParaRPr>
          </a:p>
          <a:p>
            <a:pPr algn="just"/>
            <a:endParaRPr lang="es-MX" altLang="en-US" sz="1350">
              <a:latin typeface="Arial Narrow" pitchFamily="34" charset="0"/>
            </a:endParaRPr>
          </a:p>
        </p:txBody>
      </p:sp>
      <p:sp>
        <p:nvSpPr>
          <p:cNvPr id="4" name="CuadroTexto 3"/>
          <p:cNvSpPr txBox="1"/>
          <p:nvPr/>
        </p:nvSpPr>
        <p:spPr>
          <a:xfrm>
            <a:off x="433302" y="894281"/>
            <a:ext cx="8405897" cy="553998"/>
          </a:xfrm>
          <a:prstGeom prst="rect">
            <a:avLst/>
          </a:prstGeom>
          <a:noFill/>
        </p:spPr>
        <p:txBody>
          <a:bodyPr wrap="square" rtlCol="0">
            <a:spAutoFit/>
          </a:bodyPr>
          <a:lstStyle/>
          <a:p>
            <a:r>
              <a:rPr lang="es-MX" sz="1500" b="1" dirty="0"/>
              <a:t>Dependiendo del promedio final obtenido en Biología Celular la variable categórica tuvo 4 niveles de desempeño </a:t>
            </a:r>
          </a:p>
        </p:txBody>
      </p:sp>
      <p:grpSp>
        <p:nvGrpSpPr>
          <p:cNvPr id="10" name="Grupo 9">
            <a:extLst>
              <a:ext uri="{FF2B5EF4-FFF2-40B4-BE49-F238E27FC236}">
                <a16:creationId xmlns:a16="http://schemas.microsoft.com/office/drawing/2014/main" xmlns="" id="{90EB7FE7-9DBA-4577-90C0-50CDCDD74D24}"/>
              </a:ext>
            </a:extLst>
          </p:cNvPr>
          <p:cNvGrpSpPr/>
          <p:nvPr/>
        </p:nvGrpSpPr>
        <p:grpSpPr>
          <a:xfrm>
            <a:off x="467354" y="1617598"/>
            <a:ext cx="8371845" cy="2136994"/>
            <a:chOff x="467355" y="1617598"/>
            <a:chExt cx="6398514" cy="2136994"/>
          </a:xfrm>
        </p:grpSpPr>
        <p:pic>
          <p:nvPicPr>
            <p:cNvPr id="14" name="Imagen 13"/>
            <p:cNvPicPr/>
            <p:nvPr/>
          </p:nvPicPr>
          <p:blipFill>
            <a:blip r:embed="rId2">
              <a:extLst>
                <a:ext uri="{28A0092B-C50C-407E-A947-70E740481C1C}">
                  <a14:useLocalDpi xmlns:a14="http://schemas.microsoft.com/office/drawing/2010/main" val="0"/>
                </a:ext>
              </a:extLst>
            </a:blip>
            <a:srcRect/>
            <a:stretch>
              <a:fillRect/>
            </a:stretch>
          </p:blipFill>
          <p:spPr bwMode="auto">
            <a:xfrm>
              <a:off x="467355" y="1617598"/>
              <a:ext cx="6398514" cy="2136994"/>
            </a:xfrm>
            <a:prstGeom prst="rect">
              <a:avLst/>
            </a:prstGeom>
            <a:noFill/>
            <a:ln>
              <a:noFill/>
            </a:ln>
          </p:spPr>
        </p:pic>
        <p:sp>
          <p:nvSpPr>
            <p:cNvPr id="5" name="CuadroTexto 4"/>
            <p:cNvSpPr txBox="1"/>
            <p:nvPr/>
          </p:nvSpPr>
          <p:spPr>
            <a:xfrm>
              <a:off x="5401785" y="1800865"/>
              <a:ext cx="1124026" cy="323165"/>
            </a:xfrm>
            <a:prstGeom prst="rect">
              <a:avLst/>
            </a:prstGeom>
            <a:solidFill>
              <a:schemeClr val="bg1"/>
            </a:solidFill>
          </p:spPr>
          <p:txBody>
            <a:bodyPr wrap="none" rtlCol="0">
              <a:spAutoFit/>
            </a:bodyPr>
            <a:lstStyle/>
            <a:p>
              <a:r>
                <a:rPr lang="es-MX" sz="1500" dirty="0"/>
                <a:t>Desempeño</a:t>
              </a:r>
            </a:p>
          </p:txBody>
        </p:sp>
        <p:sp>
          <p:nvSpPr>
            <p:cNvPr id="6" name="CuadroTexto 5"/>
            <p:cNvSpPr txBox="1"/>
            <p:nvPr/>
          </p:nvSpPr>
          <p:spPr>
            <a:xfrm>
              <a:off x="5634518" y="2194259"/>
              <a:ext cx="658559" cy="300082"/>
            </a:xfrm>
            <a:prstGeom prst="rect">
              <a:avLst/>
            </a:prstGeom>
            <a:solidFill>
              <a:schemeClr val="bg1"/>
            </a:solidFill>
          </p:spPr>
          <p:txBody>
            <a:bodyPr wrap="square" rtlCol="0">
              <a:spAutoFit/>
            </a:bodyPr>
            <a:lstStyle/>
            <a:p>
              <a:r>
                <a:rPr lang="es-MX" sz="1350" dirty="0"/>
                <a:t>bajo</a:t>
              </a:r>
            </a:p>
          </p:txBody>
        </p:sp>
        <p:sp>
          <p:nvSpPr>
            <p:cNvPr id="7" name="CuadroTexto 6"/>
            <p:cNvSpPr txBox="1"/>
            <p:nvPr/>
          </p:nvSpPr>
          <p:spPr>
            <a:xfrm>
              <a:off x="5401785" y="2592368"/>
              <a:ext cx="1002197" cy="300082"/>
            </a:xfrm>
            <a:prstGeom prst="rect">
              <a:avLst/>
            </a:prstGeom>
            <a:solidFill>
              <a:schemeClr val="bg1"/>
            </a:solidFill>
          </p:spPr>
          <p:txBody>
            <a:bodyPr wrap="none" rtlCol="0">
              <a:spAutoFit/>
            </a:bodyPr>
            <a:lstStyle/>
            <a:p>
              <a:r>
                <a:rPr lang="es-MX" sz="1350" dirty="0"/>
                <a:t>Medio-bajo</a:t>
              </a:r>
            </a:p>
          </p:txBody>
        </p:sp>
        <p:sp>
          <p:nvSpPr>
            <p:cNvPr id="8" name="CuadroTexto 7"/>
            <p:cNvSpPr txBox="1"/>
            <p:nvPr/>
          </p:nvSpPr>
          <p:spPr>
            <a:xfrm>
              <a:off x="5342045" y="2962679"/>
              <a:ext cx="1057223" cy="300082"/>
            </a:xfrm>
            <a:prstGeom prst="rect">
              <a:avLst/>
            </a:prstGeom>
            <a:solidFill>
              <a:schemeClr val="bg1"/>
            </a:solidFill>
          </p:spPr>
          <p:txBody>
            <a:bodyPr wrap="square" rtlCol="0">
              <a:spAutoFit/>
            </a:bodyPr>
            <a:lstStyle/>
            <a:p>
              <a:r>
                <a:rPr lang="es-MX" sz="1350" dirty="0"/>
                <a:t>Medio-alto</a:t>
              </a:r>
            </a:p>
          </p:txBody>
        </p:sp>
        <p:sp>
          <p:nvSpPr>
            <p:cNvPr id="9" name="CuadroTexto 8"/>
            <p:cNvSpPr txBox="1"/>
            <p:nvPr/>
          </p:nvSpPr>
          <p:spPr>
            <a:xfrm>
              <a:off x="5634518" y="3395359"/>
              <a:ext cx="471539" cy="300082"/>
            </a:xfrm>
            <a:prstGeom prst="rect">
              <a:avLst/>
            </a:prstGeom>
            <a:solidFill>
              <a:schemeClr val="bg1"/>
            </a:solidFill>
          </p:spPr>
          <p:txBody>
            <a:bodyPr wrap="none" rtlCol="0">
              <a:spAutoFit/>
            </a:bodyPr>
            <a:lstStyle/>
            <a:p>
              <a:r>
                <a:rPr lang="es-MX" sz="1350" dirty="0"/>
                <a:t>Alto</a:t>
              </a:r>
            </a:p>
          </p:txBody>
        </p:sp>
      </p:grpSp>
      <p:grpSp>
        <p:nvGrpSpPr>
          <p:cNvPr id="17" name="Grupo 1"/>
          <p:cNvGrpSpPr>
            <a:grpSpLocks/>
          </p:cNvGrpSpPr>
          <p:nvPr/>
        </p:nvGrpSpPr>
        <p:grpSpPr bwMode="auto">
          <a:xfrm>
            <a:off x="0" y="0"/>
            <a:ext cx="9144000" cy="6858000"/>
            <a:chOff x="0" y="0"/>
            <a:chExt cx="12192000" cy="6808762"/>
          </a:xfrm>
        </p:grpSpPr>
        <p:sp>
          <p:nvSpPr>
            <p:cNvPr id="18" name="Rectángulo 17"/>
            <p:cNvSpPr/>
            <p:nvPr/>
          </p:nvSpPr>
          <p:spPr>
            <a:xfrm flipH="1">
              <a:off x="0" y="0"/>
              <a:ext cx="12192000" cy="344657"/>
            </a:xfrm>
            <a:prstGeom prst="rect">
              <a:avLst/>
            </a:prstGeom>
            <a:gradFill flip="none" rotWithShape="1">
              <a:gsLst>
                <a:gs pos="0">
                  <a:srgbClr val="FFFF00">
                    <a:lumMod val="100000"/>
                  </a:srgbClr>
                </a:gs>
                <a:gs pos="100000">
                  <a:schemeClr val="accent5">
                    <a:lumMod val="75000"/>
                  </a:schemeClr>
                </a:gs>
              </a:gsLst>
              <a:path path="circle">
                <a:fillToRect l="100000" t="100000"/>
              </a:path>
              <a:tileRect r="-100000" b="-100000"/>
            </a:gradFill>
            <a:ln>
              <a:solidFill>
                <a:schemeClr val="accent1"/>
              </a:solidFill>
            </a:ln>
          </p:spPr>
          <p:style>
            <a:lnRef idx="0">
              <a:schemeClr val="accent5"/>
            </a:lnRef>
            <a:fillRef idx="3">
              <a:schemeClr val="accent5"/>
            </a:fillRef>
            <a:effectRef idx="3">
              <a:schemeClr val="accent5"/>
            </a:effectRef>
            <a:fontRef idx="minor">
              <a:schemeClr val="lt1"/>
            </a:fontRef>
          </p:style>
          <p:txBody>
            <a:bodyPr anchor="ctr"/>
            <a:lstStyle/>
            <a:p>
              <a:pPr algn="ctr">
                <a:defRPr/>
              </a:pPr>
              <a:endParaRPr lang="es-MX" sz="1350"/>
            </a:p>
          </p:txBody>
        </p:sp>
        <p:sp>
          <p:nvSpPr>
            <p:cNvPr id="19" name="Rectángulo 18"/>
            <p:cNvSpPr/>
            <p:nvPr/>
          </p:nvSpPr>
          <p:spPr>
            <a:xfrm flipH="1">
              <a:off x="0" y="6464105"/>
              <a:ext cx="12192000" cy="344657"/>
            </a:xfrm>
            <a:prstGeom prst="rect">
              <a:avLst/>
            </a:prstGeom>
            <a:gradFill flip="none" rotWithShape="1">
              <a:gsLst>
                <a:gs pos="0">
                  <a:srgbClr val="FFFF00">
                    <a:lumMod val="100000"/>
                  </a:srgbClr>
                </a:gs>
                <a:gs pos="100000">
                  <a:schemeClr val="accent5">
                    <a:lumMod val="75000"/>
                  </a:schemeClr>
                </a:gs>
              </a:gsLst>
              <a:path path="circle">
                <a:fillToRect l="100000" t="100000"/>
              </a:path>
              <a:tileRect r="-100000" b="-100000"/>
            </a:gradFill>
            <a:ln>
              <a:solidFill>
                <a:schemeClr val="accent1"/>
              </a:solidFill>
            </a:ln>
          </p:spPr>
          <p:style>
            <a:lnRef idx="0">
              <a:schemeClr val="accent5"/>
            </a:lnRef>
            <a:fillRef idx="3">
              <a:schemeClr val="accent5"/>
            </a:fillRef>
            <a:effectRef idx="3">
              <a:schemeClr val="accent5"/>
            </a:effectRef>
            <a:fontRef idx="minor">
              <a:schemeClr val="lt1"/>
            </a:fontRef>
          </p:style>
          <p:txBody>
            <a:bodyPr anchor="ctr"/>
            <a:lstStyle/>
            <a:p>
              <a:pPr algn="ctr">
                <a:defRPr/>
              </a:pPr>
              <a:endParaRPr lang="es-MX" sz="1350"/>
            </a:p>
          </p:txBody>
        </p:sp>
      </p:grpSp>
      <p:sp>
        <p:nvSpPr>
          <p:cNvPr id="16" name="Rectángulo 15">
            <a:extLst>
              <a:ext uri="{FF2B5EF4-FFF2-40B4-BE49-F238E27FC236}">
                <a16:creationId xmlns:a16="http://schemas.microsoft.com/office/drawing/2014/main" xmlns="" id="{42B5F2AC-2D69-4080-8758-C8BF654DCDBB}"/>
              </a:ext>
            </a:extLst>
          </p:cNvPr>
          <p:cNvSpPr/>
          <p:nvPr/>
        </p:nvSpPr>
        <p:spPr>
          <a:xfrm>
            <a:off x="78766" y="-58274"/>
            <a:ext cx="2025555" cy="507831"/>
          </a:xfrm>
          <a:prstGeom prst="rect">
            <a:avLst/>
          </a:prstGeom>
          <a:noFill/>
        </p:spPr>
        <p:txBody>
          <a:bodyPr wrap="none">
            <a:spAutoFit/>
          </a:bodyPr>
          <a:lstStyle/>
          <a:p>
            <a:pPr algn="ctr">
              <a:defRPr/>
            </a:pPr>
            <a:r>
              <a:rPr lang="es-ES" sz="2700" b="1" dirty="0">
                <a:ln w="9525">
                  <a:solidFill>
                    <a:schemeClr val="bg1"/>
                  </a:solidFill>
                  <a:prstDash val="solid"/>
                </a:ln>
                <a:effectLst>
                  <a:outerShdw blurRad="12700" dist="38100" dir="2700000" algn="tl" rotWithShape="0">
                    <a:schemeClr val="accent5">
                      <a:lumMod val="60000"/>
                      <a:lumOff val="40000"/>
                    </a:schemeClr>
                  </a:outerShdw>
                </a:effectLst>
              </a:rPr>
              <a:t>Metodología</a:t>
            </a:r>
          </a:p>
        </p:txBody>
      </p:sp>
      <p:sp>
        <p:nvSpPr>
          <p:cNvPr id="2" name="Rectángulo 1">
            <a:extLst>
              <a:ext uri="{FF2B5EF4-FFF2-40B4-BE49-F238E27FC236}">
                <a16:creationId xmlns:a16="http://schemas.microsoft.com/office/drawing/2014/main" xmlns="" id="{69F4C932-A980-4526-9933-AAA10F872B31}"/>
              </a:ext>
            </a:extLst>
          </p:cNvPr>
          <p:cNvSpPr/>
          <p:nvPr/>
        </p:nvSpPr>
        <p:spPr>
          <a:xfrm>
            <a:off x="576795" y="4006600"/>
            <a:ext cx="8152962" cy="2308324"/>
          </a:xfrm>
          <a:prstGeom prst="rect">
            <a:avLst/>
          </a:prstGeom>
        </p:spPr>
        <p:txBody>
          <a:bodyPr wrap="square">
            <a:spAutoFit/>
          </a:bodyPr>
          <a:lstStyle/>
          <a:p>
            <a:r>
              <a:rPr lang="es-MX" sz="2400" dirty="0"/>
              <a:t>Análisis discriminante múltiple</a:t>
            </a:r>
          </a:p>
          <a:p>
            <a:r>
              <a:rPr lang="es-MX" sz="2400" dirty="0"/>
              <a:t>Método multivariado</a:t>
            </a:r>
          </a:p>
          <a:p>
            <a:r>
              <a:rPr lang="es-MX" sz="2400" dirty="0"/>
              <a:t>Relación entre un grupo de variables predictoras y una variable de agrupación con un número relativamente pequeño de categorías</a:t>
            </a:r>
          </a:p>
          <a:p>
            <a:r>
              <a:rPr lang="es-MX" sz="2400" dirty="0"/>
              <a:t>	</a:t>
            </a:r>
          </a:p>
        </p:txBody>
      </p:sp>
    </p:spTree>
    <p:extLst>
      <p:ext uri="{BB962C8B-B14F-4D97-AF65-F5344CB8AC3E}">
        <p14:creationId xmlns:p14="http://schemas.microsoft.com/office/powerpoint/2010/main" val="3976783438"/>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Content Placeholder 1"/>
          <p:cNvSpPr>
            <a:spLocks noGrp="1"/>
          </p:cNvSpPr>
          <p:nvPr>
            <p:ph idx="4294967295"/>
          </p:nvPr>
        </p:nvSpPr>
        <p:spPr>
          <a:xfrm>
            <a:off x="0" y="1793875"/>
            <a:ext cx="6354763" cy="3255963"/>
          </a:xfrm>
        </p:spPr>
        <p:txBody>
          <a:bodyPr/>
          <a:lstStyle/>
          <a:p>
            <a:pPr eaLnBrk="1" hangingPunct="1">
              <a:buFontTx/>
              <a:buNone/>
            </a:pPr>
            <a:endParaRPr lang="en-GB" sz="1200" b="1" dirty="0">
              <a:solidFill>
                <a:srgbClr val="17375E"/>
              </a:solidFill>
              <a:latin typeface="Arial" charset="0"/>
              <a:cs typeface="Arial" charset="0"/>
            </a:endParaRPr>
          </a:p>
          <a:p>
            <a:pPr eaLnBrk="1" hangingPunct="1">
              <a:lnSpc>
                <a:spcPct val="150000"/>
              </a:lnSpc>
              <a:buFont typeface="Arial" charset="0"/>
              <a:buNone/>
            </a:pPr>
            <a:endParaRPr lang="es-MX" sz="1200" dirty="0">
              <a:latin typeface="Arial" charset="0"/>
              <a:cs typeface="Arial" charset="0"/>
            </a:endParaRPr>
          </a:p>
        </p:txBody>
      </p:sp>
      <p:sp>
        <p:nvSpPr>
          <p:cNvPr id="74755" name="7 Rectángulo"/>
          <p:cNvSpPr>
            <a:spLocks noChangeArrowheads="1"/>
          </p:cNvSpPr>
          <p:nvPr/>
        </p:nvSpPr>
        <p:spPr bwMode="auto">
          <a:xfrm>
            <a:off x="1464469" y="3214687"/>
            <a:ext cx="6263879" cy="923330"/>
          </a:xfrm>
          <a:prstGeom prst="rect">
            <a:avLst/>
          </a:prstGeom>
          <a:noFill/>
          <a:ln w="9525">
            <a:noFill/>
            <a:miter lim="800000"/>
            <a:headEnd/>
            <a:tailEnd/>
          </a:ln>
        </p:spPr>
        <p:txBody>
          <a:bodyPr>
            <a:spAutoFit/>
          </a:bodyPr>
          <a:lstStyle/>
          <a:p>
            <a:pPr algn="just"/>
            <a:endParaRPr lang="es-MX" altLang="en-US" sz="1350">
              <a:latin typeface="Arial Narrow" pitchFamily="34" charset="0"/>
            </a:endParaRPr>
          </a:p>
          <a:p>
            <a:pPr algn="just"/>
            <a:endParaRPr lang="es-MX" altLang="en-US" sz="1350">
              <a:latin typeface="Arial Narrow" pitchFamily="34" charset="0"/>
            </a:endParaRPr>
          </a:p>
          <a:p>
            <a:pPr algn="just"/>
            <a:endParaRPr lang="es-MX" altLang="en-US" sz="1350">
              <a:latin typeface="Arial Narrow" pitchFamily="34" charset="0"/>
            </a:endParaRPr>
          </a:p>
          <a:p>
            <a:pPr algn="just"/>
            <a:endParaRPr lang="es-MX" altLang="en-US" sz="1350">
              <a:latin typeface="Arial Narrow" pitchFamily="34" charset="0"/>
            </a:endParaRPr>
          </a:p>
        </p:txBody>
      </p:sp>
      <p:grpSp>
        <p:nvGrpSpPr>
          <p:cNvPr id="14" name="Grupo 1"/>
          <p:cNvGrpSpPr>
            <a:grpSpLocks/>
          </p:cNvGrpSpPr>
          <p:nvPr/>
        </p:nvGrpSpPr>
        <p:grpSpPr bwMode="auto">
          <a:xfrm>
            <a:off x="0" y="0"/>
            <a:ext cx="9144000" cy="6858000"/>
            <a:chOff x="0" y="0"/>
            <a:chExt cx="12192000" cy="6808762"/>
          </a:xfrm>
        </p:grpSpPr>
        <p:sp>
          <p:nvSpPr>
            <p:cNvPr id="15" name="Rectángulo 14"/>
            <p:cNvSpPr/>
            <p:nvPr/>
          </p:nvSpPr>
          <p:spPr>
            <a:xfrm flipH="1">
              <a:off x="0" y="0"/>
              <a:ext cx="12192000" cy="344657"/>
            </a:xfrm>
            <a:prstGeom prst="rect">
              <a:avLst/>
            </a:prstGeom>
            <a:gradFill flip="none" rotWithShape="1">
              <a:gsLst>
                <a:gs pos="0">
                  <a:srgbClr val="FFFF00">
                    <a:lumMod val="100000"/>
                  </a:srgbClr>
                </a:gs>
                <a:gs pos="100000">
                  <a:schemeClr val="accent5">
                    <a:lumMod val="75000"/>
                  </a:schemeClr>
                </a:gs>
              </a:gsLst>
              <a:path path="circle">
                <a:fillToRect l="100000" t="100000"/>
              </a:path>
              <a:tileRect r="-100000" b="-100000"/>
            </a:gradFill>
            <a:ln>
              <a:solidFill>
                <a:schemeClr val="accent1"/>
              </a:solidFill>
            </a:ln>
          </p:spPr>
          <p:style>
            <a:lnRef idx="0">
              <a:schemeClr val="accent5"/>
            </a:lnRef>
            <a:fillRef idx="3">
              <a:schemeClr val="accent5"/>
            </a:fillRef>
            <a:effectRef idx="3">
              <a:schemeClr val="accent5"/>
            </a:effectRef>
            <a:fontRef idx="minor">
              <a:schemeClr val="lt1"/>
            </a:fontRef>
          </p:style>
          <p:txBody>
            <a:bodyPr anchor="ctr"/>
            <a:lstStyle/>
            <a:p>
              <a:pPr algn="ctr">
                <a:defRPr/>
              </a:pPr>
              <a:endParaRPr lang="es-MX" sz="1350"/>
            </a:p>
          </p:txBody>
        </p:sp>
        <p:sp>
          <p:nvSpPr>
            <p:cNvPr id="16" name="Rectángulo 15"/>
            <p:cNvSpPr/>
            <p:nvPr/>
          </p:nvSpPr>
          <p:spPr>
            <a:xfrm flipH="1">
              <a:off x="0" y="6464105"/>
              <a:ext cx="12192000" cy="344657"/>
            </a:xfrm>
            <a:prstGeom prst="rect">
              <a:avLst/>
            </a:prstGeom>
            <a:gradFill flip="none" rotWithShape="1">
              <a:gsLst>
                <a:gs pos="0">
                  <a:srgbClr val="FFFF00">
                    <a:lumMod val="100000"/>
                  </a:srgbClr>
                </a:gs>
                <a:gs pos="100000">
                  <a:schemeClr val="accent5">
                    <a:lumMod val="75000"/>
                  </a:schemeClr>
                </a:gs>
              </a:gsLst>
              <a:path path="circle">
                <a:fillToRect l="100000" t="100000"/>
              </a:path>
              <a:tileRect r="-100000" b="-100000"/>
            </a:gradFill>
            <a:ln>
              <a:solidFill>
                <a:schemeClr val="accent1"/>
              </a:solidFill>
            </a:ln>
          </p:spPr>
          <p:style>
            <a:lnRef idx="0">
              <a:schemeClr val="accent5"/>
            </a:lnRef>
            <a:fillRef idx="3">
              <a:schemeClr val="accent5"/>
            </a:fillRef>
            <a:effectRef idx="3">
              <a:schemeClr val="accent5"/>
            </a:effectRef>
            <a:fontRef idx="minor">
              <a:schemeClr val="lt1"/>
            </a:fontRef>
          </p:style>
          <p:txBody>
            <a:bodyPr anchor="ctr"/>
            <a:lstStyle/>
            <a:p>
              <a:pPr algn="ctr">
                <a:defRPr/>
              </a:pPr>
              <a:endParaRPr lang="es-MX" sz="1350"/>
            </a:p>
          </p:txBody>
        </p:sp>
      </p:grpSp>
      <p:sp>
        <p:nvSpPr>
          <p:cNvPr id="5" name="CuadroTexto 4"/>
          <p:cNvSpPr txBox="1"/>
          <p:nvPr/>
        </p:nvSpPr>
        <p:spPr>
          <a:xfrm>
            <a:off x="138418" y="53460"/>
            <a:ext cx="1227387" cy="369332"/>
          </a:xfrm>
          <a:prstGeom prst="rect">
            <a:avLst/>
          </a:prstGeom>
          <a:noFill/>
        </p:spPr>
        <p:txBody>
          <a:bodyPr wrap="none" rtlCol="0">
            <a:spAutoFit/>
          </a:bodyPr>
          <a:lstStyle/>
          <a:p>
            <a:r>
              <a:rPr lang="es-MX" b="1" dirty="0"/>
              <a:t>Resultados</a:t>
            </a:r>
          </a:p>
        </p:txBody>
      </p:sp>
      <p:sp>
        <p:nvSpPr>
          <p:cNvPr id="4" name="CuadroTexto 3">
            <a:extLst>
              <a:ext uri="{FF2B5EF4-FFF2-40B4-BE49-F238E27FC236}">
                <a16:creationId xmlns:a16="http://schemas.microsoft.com/office/drawing/2014/main" xmlns="" id="{B3A4064E-F4DF-4E29-99E1-6D151120FDA8}"/>
              </a:ext>
            </a:extLst>
          </p:cNvPr>
          <p:cNvSpPr txBox="1"/>
          <p:nvPr/>
        </p:nvSpPr>
        <p:spPr>
          <a:xfrm>
            <a:off x="246001" y="826965"/>
            <a:ext cx="8322734" cy="6124754"/>
          </a:xfrm>
          <a:prstGeom prst="rect">
            <a:avLst/>
          </a:prstGeom>
          <a:noFill/>
        </p:spPr>
        <p:txBody>
          <a:bodyPr wrap="square" rtlCol="0">
            <a:spAutoFit/>
          </a:bodyPr>
          <a:lstStyle/>
          <a:p>
            <a:pPr algn="just"/>
            <a:r>
              <a:rPr lang="es-MX" sz="2800" dirty="0"/>
              <a:t>De las tres funciones que arrojó el modelo, se consideró la primera ya que determinó un 53% de la varianza explicada para médico cirujano y 69,2% para Fisioterapia.</a:t>
            </a:r>
          </a:p>
          <a:p>
            <a:pPr algn="just"/>
            <a:endParaRPr lang="es-MX" sz="2800" dirty="0"/>
          </a:p>
          <a:p>
            <a:pPr algn="just"/>
            <a:endParaRPr lang="es-MX" sz="2800" dirty="0"/>
          </a:p>
          <a:p>
            <a:pPr algn="just"/>
            <a:r>
              <a:rPr lang="es-MX" sz="2800" dirty="0"/>
              <a:t>Con  una correlación canónica de 0.995 indicando que su correlación con las variables </a:t>
            </a:r>
            <a:r>
              <a:rPr lang="es-MX" sz="2800" dirty="0" err="1"/>
              <a:t>predictorias</a:t>
            </a:r>
            <a:r>
              <a:rPr lang="es-MX" sz="2800" dirty="0"/>
              <a:t> fue bastante adecuada</a:t>
            </a:r>
          </a:p>
          <a:p>
            <a:pPr algn="just"/>
            <a:endParaRPr lang="es-MX" sz="2800" dirty="0"/>
          </a:p>
          <a:p>
            <a:pPr algn="just"/>
            <a:endParaRPr lang="es-MX" sz="2800" dirty="0"/>
          </a:p>
          <a:p>
            <a:pPr algn="just"/>
            <a:endParaRPr lang="es-MX" sz="2800" dirty="0"/>
          </a:p>
          <a:p>
            <a:pPr algn="just"/>
            <a:endParaRPr lang="es-MX" sz="2800" dirty="0"/>
          </a:p>
          <a:p>
            <a:pPr algn="just"/>
            <a:endParaRPr lang="es-ES" sz="2800" dirty="0"/>
          </a:p>
        </p:txBody>
      </p:sp>
      <p:pic>
        <p:nvPicPr>
          <p:cNvPr id="9" name="Imagen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3098" y="5384800"/>
            <a:ext cx="920836" cy="920836"/>
          </a:xfrm>
          <a:prstGeom prst="rect">
            <a:avLst/>
          </a:prstGeom>
        </p:spPr>
      </p:pic>
    </p:spTree>
    <p:extLst>
      <p:ext uri="{BB962C8B-B14F-4D97-AF65-F5344CB8AC3E}">
        <p14:creationId xmlns:p14="http://schemas.microsoft.com/office/powerpoint/2010/main" val="809660944"/>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7 Rectángulo"/>
          <p:cNvSpPr>
            <a:spLocks noChangeArrowheads="1"/>
          </p:cNvSpPr>
          <p:nvPr/>
        </p:nvSpPr>
        <p:spPr bwMode="auto">
          <a:xfrm>
            <a:off x="1464469" y="3214687"/>
            <a:ext cx="6263879" cy="923330"/>
          </a:xfrm>
          <a:prstGeom prst="rect">
            <a:avLst/>
          </a:prstGeom>
          <a:noFill/>
          <a:ln w="9525">
            <a:noFill/>
            <a:miter lim="800000"/>
            <a:headEnd/>
            <a:tailEnd/>
          </a:ln>
        </p:spPr>
        <p:txBody>
          <a:bodyPr>
            <a:spAutoFit/>
          </a:bodyPr>
          <a:lstStyle/>
          <a:p>
            <a:pPr algn="just"/>
            <a:endParaRPr lang="es-MX" altLang="en-US" sz="1350">
              <a:latin typeface="Arial Narrow" pitchFamily="34" charset="0"/>
            </a:endParaRPr>
          </a:p>
          <a:p>
            <a:pPr algn="just"/>
            <a:endParaRPr lang="es-MX" altLang="en-US" sz="1350">
              <a:latin typeface="Arial Narrow" pitchFamily="34" charset="0"/>
            </a:endParaRPr>
          </a:p>
          <a:p>
            <a:pPr algn="just"/>
            <a:endParaRPr lang="es-MX" altLang="en-US" sz="1350">
              <a:latin typeface="Arial Narrow" pitchFamily="34" charset="0"/>
            </a:endParaRPr>
          </a:p>
          <a:p>
            <a:pPr algn="just"/>
            <a:endParaRPr lang="es-MX" altLang="en-US" sz="1350">
              <a:latin typeface="Arial Narrow" pitchFamily="34" charset="0"/>
            </a:endParaRPr>
          </a:p>
        </p:txBody>
      </p:sp>
      <p:grpSp>
        <p:nvGrpSpPr>
          <p:cNvPr id="14" name="Grupo 1"/>
          <p:cNvGrpSpPr>
            <a:grpSpLocks/>
          </p:cNvGrpSpPr>
          <p:nvPr/>
        </p:nvGrpSpPr>
        <p:grpSpPr bwMode="auto">
          <a:xfrm>
            <a:off x="0" y="0"/>
            <a:ext cx="9144000" cy="6858000"/>
            <a:chOff x="0" y="0"/>
            <a:chExt cx="12192000" cy="6808762"/>
          </a:xfrm>
        </p:grpSpPr>
        <p:sp>
          <p:nvSpPr>
            <p:cNvPr id="17" name="Rectángulo 16"/>
            <p:cNvSpPr/>
            <p:nvPr/>
          </p:nvSpPr>
          <p:spPr>
            <a:xfrm flipH="1">
              <a:off x="0" y="0"/>
              <a:ext cx="12192000" cy="344657"/>
            </a:xfrm>
            <a:prstGeom prst="rect">
              <a:avLst/>
            </a:prstGeom>
            <a:gradFill flip="none" rotWithShape="1">
              <a:gsLst>
                <a:gs pos="0">
                  <a:srgbClr val="FFFF00">
                    <a:lumMod val="100000"/>
                  </a:srgbClr>
                </a:gs>
                <a:gs pos="100000">
                  <a:schemeClr val="accent5">
                    <a:lumMod val="75000"/>
                  </a:schemeClr>
                </a:gs>
              </a:gsLst>
              <a:path path="circle">
                <a:fillToRect l="100000" t="100000"/>
              </a:path>
              <a:tileRect r="-100000" b="-100000"/>
            </a:gradFill>
            <a:ln>
              <a:solidFill>
                <a:schemeClr val="accent1"/>
              </a:solidFill>
            </a:ln>
          </p:spPr>
          <p:style>
            <a:lnRef idx="0">
              <a:schemeClr val="accent5"/>
            </a:lnRef>
            <a:fillRef idx="3">
              <a:schemeClr val="accent5"/>
            </a:fillRef>
            <a:effectRef idx="3">
              <a:schemeClr val="accent5"/>
            </a:effectRef>
            <a:fontRef idx="minor">
              <a:schemeClr val="lt1"/>
            </a:fontRef>
          </p:style>
          <p:txBody>
            <a:bodyPr anchor="ctr"/>
            <a:lstStyle/>
            <a:p>
              <a:pPr algn="ctr">
                <a:defRPr/>
              </a:pPr>
              <a:endParaRPr lang="es-MX" sz="1350"/>
            </a:p>
          </p:txBody>
        </p:sp>
        <p:sp>
          <p:nvSpPr>
            <p:cNvPr id="18" name="Rectángulo 17"/>
            <p:cNvSpPr/>
            <p:nvPr/>
          </p:nvSpPr>
          <p:spPr>
            <a:xfrm flipH="1">
              <a:off x="0" y="6464105"/>
              <a:ext cx="12192000" cy="344657"/>
            </a:xfrm>
            <a:prstGeom prst="rect">
              <a:avLst/>
            </a:prstGeom>
            <a:gradFill flip="none" rotWithShape="1">
              <a:gsLst>
                <a:gs pos="0">
                  <a:srgbClr val="FFFF00">
                    <a:lumMod val="100000"/>
                  </a:srgbClr>
                </a:gs>
                <a:gs pos="100000">
                  <a:schemeClr val="accent5">
                    <a:lumMod val="75000"/>
                  </a:schemeClr>
                </a:gs>
              </a:gsLst>
              <a:path path="circle">
                <a:fillToRect l="100000" t="100000"/>
              </a:path>
              <a:tileRect r="-100000" b="-100000"/>
            </a:gradFill>
            <a:ln>
              <a:solidFill>
                <a:schemeClr val="accent1"/>
              </a:solidFill>
            </a:ln>
          </p:spPr>
          <p:style>
            <a:lnRef idx="0">
              <a:schemeClr val="accent5"/>
            </a:lnRef>
            <a:fillRef idx="3">
              <a:schemeClr val="accent5"/>
            </a:fillRef>
            <a:effectRef idx="3">
              <a:schemeClr val="accent5"/>
            </a:effectRef>
            <a:fontRef idx="minor">
              <a:schemeClr val="lt1"/>
            </a:fontRef>
          </p:style>
          <p:txBody>
            <a:bodyPr anchor="ctr"/>
            <a:lstStyle/>
            <a:p>
              <a:pPr algn="ctr">
                <a:defRPr/>
              </a:pPr>
              <a:r>
                <a:rPr lang="es-MX" sz="1350" dirty="0">
                  <a:solidFill>
                    <a:schemeClr val="tx1"/>
                  </a:solidFill>
                </a:rPr>
                <a:t>Los valores negativos o positivos están asociados al tipo de escala y formulación de las preguntas</a:t>
              </a:r>
            </a:p>
          </p:txBody>
        </p:sp>
      </p:grpSp>
      <p:sp>
        <p:nvSpPr>
          <p:cNvPr id="33798" name="Rectángulo 14"/>
          <p:cNvSpPr>
            <a:spLocks noChangeArrowheads="1"/>
          </p:cNvSpPr>
          <p:nvPr/>
        </p:nvSpPr>
        <p:spPr bwMode="auto">
          <a:xfrm>
            <a:off x="161954" y="91986"/>
            <a:ext cx="1302515" cy="369332"/>
          </a:xfrm>
          <a:prstGeom prst="rect">
            <a:avLst/>
          </a:prstGeom>
          <a:noFill/>
          <a:ln w="9525">
            <a:noFill/>
            <a:miter lim="800000"/>
            <a:headEnd/>
            <a:tailEnd/>
          </a:ln>
        </p:spPr>
        <p:txBody>
          <a:bodyPr wrap="square">
            <a:spAutoFit/>
          </a:bodyPr>
          <a:lstStyle/>
          <a:p>
            <a:pPr marL="609600" indent="-609600"/>
            <a:r>
              <a:rPr lang="en-GB" b="1" dirty="0" err="1"/>
              <a:t>Resultados</a:t>
            </a:r>
            <a:endParaRPr lang="en-GB" dirty="0"/>
          </a:p>
        </p:txBody>
      </p:sp>
      <p:graphicFrame>
        <p:nvGraphicFramePr>
          <p:cNvPr id="3" name="Tabla 2">
            <a:extLst>
              <a:ext uri="{FF2B5EF4-FFF2-40B4-BE49-F238E27FC236}">
                <a16:creationId xmlns:a16="http://schemas.microsoft.com/office/drawing/2014/main" xmlns="" id="{8880A00D-1023-4408-B392-8EB5482940B5}"/>
              </a:ext>
            </a:extLst>
          </p:cNvPr>
          <p:cNvGraphicFramePr>
            <a:graphicFrameLocks noGrp="1"/>
          </p:cNvGraphicFramePr>
          <p:nvPr>
            <p:extLst>
              <p:ext uri="{D42A27DB-BD31-4B8C-83A1-F6EECF244321}">
                <p14:modId xmlns:p14="http://schemas.microsoft.com/office/powerpoint/2010/main" val="2297364257"/>
              </p:ext>
            </p:extLst>
          </p:nvPr>
        </p:nvGraphicFramePr>
        <p:xfrm>
          <a:off x="637563" y="439137"/>
          <a:ext cx="7575259" cy="5949718"/>
        </p:xfrm>
        <a:graphic>
          <a:graphicData uri="http://schemas.openxmlformats.org/drawingml/2006/table">
            <a:tbl>
              <a:tblPr>
                <a:tableStyleId>{5C22544A-7EE6-4342-B048-85BDC9FD1C3A}</a:tableStyleId>
              </a:tblPr>
              <a:tblGrid>
                <a:gridCol w="2668015">
                  <a:extLst>
                    <a:ext uri="{9D8B030D-6E8A-4147-A177-3AD203B41FA5}">
                      <a16:colId xmlns:a16="http://schemas.microsoft.com/office/drawing/2014/main" xmlns="" val="2365177064"/>
                    </a:ext>
                  </a:extLst>
                </a:gridCol>
                <a:gridCol w="878253">
                  <a:extLst>
                    <a:ext uri="{9D8B030D-6E8A-4147-A177-3AD203B41FA5}">
                      <a16:colId xmlns:a16="http://schemas.microsoft.com/office/drawing/2014/main" xmlns="" val="4177421596"/>
                    </a:ext>
                  </a:extLst>
                </a:gridCol>
                <a:gridCol w="129350">
                  <a:extLst>
                    <a:ext uri="{9D8B030D-6E8A-4147-A177-3AD203B41FA5}">
                      <a16:colId xmlns:a16="http://schemas.microsoft.com/office/drawing/2014/main" xmlns="" val="126496804"/>
                    </a:ext>
                  </a:extLst>
                </a:gridCol>
                <a:gridCol w="2944540">
                  <a:extLst>
                    <a:ext uri="{9D8B030D-6E8A-4147-A177-3AD203B41FA5}">
                      <a16:colId xmlns:a16="http://schemas.microsoft.com/office/drawing/2014/main" xmlns="" val="4063920154"/>
                    </a:ext>
                  </a:extLst>
                </a:gridCol>
                <a:gridCol w="955101">
                  <a:extLst>
                    <a:ext uri="{9D8B030D-6E8A-4147-A177-3AD203B41FA5}">
                      <a16:colId xmlns:a16="http://schemas.microsoft.com/office/drawing/2014/main" xmlns="" val="2169182564"/>
                    </a:ext>
                  </a:extLst>
                </a:gridCol>
              </a:tblGrid>
              <a:tr h="265538">
                <a:tc gridSpan="5">
                  <a:txBody>
                    <a:bodyPr/>
                    <a:lstStyle/>
                    <a:p>
                      <a:pPr algn="ctr" fontAlgn="b"/>
                      <a:r>
                        <a:rPr lang="es-MX" sz="1400" b="1" u="none" strike="noStrike" dirty="0">
                          <a:effectLst/>
                        </a:rPr>
                        <a:t>Tabla 1. Resumen de las variables de la función discriminante por licenciatura</a:t>
                      </a:r>
                      <a:endParaRPr lang="es-MX" sz="1400" b="1" i="0" u="none" strike="noStrike" dirty="0">
                        <a:solidFill>
                          <a:srgbClr val="000000"/>
                        </a:solidFill>
                        <a:effectLst/>
                        <a:latin typeface="Cambria" panose="02040503050406030204" pitchFamily="18" charset="0"/>
                      </a:endParaRPr>
                    </a:p>
                  </a:txBody>
                  <a:tcPr marL="8990" marR="8990" marT="8990"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xmlns="" val="1726419295"/>
                  </a:ext>
                </a:extLst>
              </a:tr>
              <a:tr h="96274">
                <a:tc gridSpan="2">
                  <a:txBody>
                    <a:bodyPr/>
                    <a:lstStyle/>
                    <a:p>
                      <a:pPr algn="ctr" fontAlgn="b"/>
                      <a:r>
                        <a:rPr lang="es-ES" sz="1400" b="1" u="none" strike="noStrike" dirty="0">
                          <a:effectLst/>
                        </a:rPr>
                        <a:t>Médico cirujano </a:t>
                      </a:r>
                    </a:p>
                    <a:p>
                      <a:pPr algn="ctr" fontAlgn="b"/>
                      <a:r>
                        <a:rPr lang="es-ES" sz="1400" b="1" u="none" strike="noStrike" dirty="0">
                          <a:effectLst/>
                        </a:rPr>
                        <a:t>(Biología celular e histología médica)</a:t>
                      </a:r>
                      <a:endParaRPr lang="es-ES" sz="1400" b="1" i="0" u="none" strike="noStrike" dirty="0">
                        <a:solidFill>
                          <a:srgbClr val="000000"/>
                        </a:solidFill>
                        <a:effectLst/>
                        <a:latin typeface="Cambria" panose="02040503050406030204" pitchFamily="18" charset="0"/>
                      </a:endParaRPr>
                    </a:p>
                  </a:txBody>
                  <a:tcPr marL="8990" marR="8990" marT="8990" marB="0" anchor="b"/>
                </a:tc>
                <a:tc hMerge="1">
                  <a:txBody>
                    <a:bodyPr/>
                    <a:lstStyle/>
                    <a:p>
                      <a:pPr algn="l" fontAlgn="b"/>
                      <a:endParaRPr lang="es-ES" sz="1200" b="1" i="0" u="none" strike="noStrike" dirty="0">
                        <a:solidFill>
                          <a:srgbClr val="000000"/>
                        </a:solidFill>
                        <a:effectLst/>
                        <a:latin typeface="Cambria" panose="02040503050406030204" pitchFamily="18" charset="0"/>
                      </a:endParaRPr>
                    </a:p>
                  </a:txBody>
                  <a:tcPr marL="8990" marR="8990" marT="8990" marB="0" anchor="b"/>
                </a:tc>
                <a:tc>
                  <a:txBody>
                    <a:bodyPr/>
                    <a:lstStyle/>
                    <a:p>
                      <a:pPr algn="l" fontAlgn="b"/>
                      <a:endParaRPr lang="es-ES" sz="1400" b="0" i="0" u="none" strike="noStrike" dirty="0">
                        <a:solidFill>
                          <a:srgbClr val="000000"/>
                        </a:solidFill>
                        <a:effectLst/>
                        <a:highlight>
                          <a:srgbClr val="000080"/>
                        </a:highlight>
                        <a:latin typeface="Calibri" panose="020F0502020204030204" pitchFamily="34" charset="0"/>
                      </a:endParaRPr>
                    </a:p>
                  </a:txBody>
                  <a:tcPr marL="8990" marR="8990" marT="8990" marB="0" anchor="b">
                    <a:solidFill>
                      <a:schemeClr val="accent1"/>
                    </a:solidFill>
                  </a:tcPr>
                </a:tc>
                <a:tc gridSpan="2">
                  <a:txBody>
                    <a:bodyPr/>
                    <a:lstStyle/>
                    <a:p>
                      <a:pPr algn="ctr" fontAlgn="b"/>
                      <a:r>
                        <a:rPr lang="es-ES" sz="1400" b="1" u="none" strike="noStrike" dirty="0">
                          <a:effectLst/>
                          <a:latin typeface="+mn-lt"/>
                        </a:rPr>
                        <a:t>Fisioterapia </a:t>
                      </a:r>
                    </a:p>
                    <a:p>
                      <a:pPr algn="ctr" fontAlgn="b"/>
                      <a:r>
                        <a:rPr lang="es-ES" sz="1400" b="1" u="none" strike="noStrike" dirty="0">
                          <a:effectLst/>
                          <a:latin typeface="+mn-lt"/>
                        </a:rPr>
                        <a:t>(Biología molecular, celular y tisular)</a:t>
                      </a:r>
                      <a:endParaRPr lang="es-ES" sz="1400" b="1" i="0" u="none" strike="noStrike" dirty="0">
                        <a:solidFill>
                          <a:srgbClr val="000000"/>
                        </a:solidFill>
                        <a:effectLst/>
                        <a:latin typeface="+mn-lt"/>
                      </a:endParaRPr>
                    </a:p>
                  </a:txBody>
                  <a:tcPr marL="8990" marR="8990" marT="8990" marB="0" anchor="b"/>
                </a:tc>
                <a:tc hMerge="1">
                  <a:txBody>
                    <a:bodyPr/>
                    <a:lstStyle/>
                    <a:p>
                      <a:pPr algn="l" fontAlgn="b"/>
                      <a:endParaRPr lang="es-ES" sz="1200" b="1" i="0" u="none" strike="noStrike" dirty="0">
                        <a:solidFill>
                          <a:srgbClr val="000000"/>
                        </a:solidFill>
                        <a:effectLst/>
                        <a:latin typeface="Cambria" panose="02040503050406030204" pitchFamily="18" charset="0"/>
                      </a:endParaRPr>
                    </a:p>
                  </a:txBody>
                  <a:tcPr marL="8990" marR="8990" marT="8990" marB="0" anchor="b"/>
                </a:tc>
                <a:extLst>
                  <a:ext uri="{0D108BD9-81ED-4DB2-BD59-A6C34878D82A}">
                    <a16:rowId xmlns:a16="http://schemas.microsoft.com/office/drawing/2014/main" xmlns="" val="3336033226"/>
                  </a:ext>
                </a:extLst>
              </a:tr>
              <a:tr h="179093">
                <a:tc>
                  <a:txBody>
                    <a:bodyPr/>
                    <a:lstStyle/>
                    <a:p>
                      <a:pPr algn="ctr" fontAlgn="b"/>
                      <a:r>
                        <a:rPr lang="es-ES" sz="1200" b="1" u="none" strike="noStrike" dirty="0">
                          <a:effectLst/>
                        </a:rPr>
                        <a:t>Variable</a:t>
                      </a:r>
                      <a:endParaRPr lang="es-ES" sz="1200" b="1" i="0" u="none" strike="noStrike" dirty="0">
                        <a:solidFill>
                          <a:srgbClr val="000000"/>
                        </a:solidFill>
                        <a:effectLst/>
                        <a:latin typeface="Cambria" panose="02040503050406030204" pitchFamily="18" charset="0"/>
                      </a:endParaRPr>
                    </a:p>
                  </a:txBody>
                  <a:tcPr marL="8990" marR="8990" marT="8990" marB="0" anchor="b"/>
                </a:tc>
                <a:tc>
                  <a:txBody>
                    <a:bodyPr/>
                    <a:lstStyle/>
                    <a:p>
                      <a:pPr algn="ctr" fontAlgn="b"/>
                      <a:r>
                        <a:rPr lang="es-ES" sz="1200" b="1" u="none" strike="noStrike" dirty="0">
                          <a:effectLst/>
                        </a:rPr>
                        <a:t>Autovalores</a:t>
                      </a:r>
                      <a:endParaRPr lang="es-ES" sz="1200" b="1" i="0" u="none" strike="noStrike" dirty="0">
                        <a:solidFill>
                          <a:srgbClr val="000000"/>
                        </a:solidFill>
                        <a:effectLst/>
                        <a:latin typeface="Cambria" panose="02040503050406030204" pitchFamily="18" charset="0"/>
                      </a:endParaRPr>
                    </a:p>
                  </a:txBody>
                  <a:tcPr marL="8990" marR="8990" marT="8990" marB="0" anchor="b"/>
                </a:tc>
                <a:tc>
                  <a:txBody>
                    <a:bodyPr/>
                    <a:lstStyle/>
                    <a:p>
                      <a:pPr algn="ctr" fontAlgn="b"/>
                      <a:endParaRPr lang="es-ES" sz="1200" b="1" i="0" u="none" strike="noStrike" dirty="0">
                        <a:solidFill>
                          <a:srgbClr val="000000"/>
                        </a:solidFill>
                        <a:effectLst/>
                        <a:highlight>
                          <a:srgbClr val="000080"/>
                        </a:highlight>
                        <a:latin typeface="Calibri" panose="020F0502020204030204" pitchFamily="34" charset="0"/>
                      </a:endParaRPr>
                    </a:p>
                  </a:txBody>
                  <a:tcPr marL="8990" marR="8990" marT="8990" marB="0" anchor="b">
                    <a:solidFill>
                      <a:schemeClr val="accent1"/>
                    </a:solidFill>
                  </a:tcPr>
                </a:tc>
                <a:tc>
                  <a:txBody>
                    <a:bodyPr/>
                    <a:lstStyle/>
                    <a:p>
                      <a:pPr algn="ctr" fontAlgn="b"/>
                      <a:r>
                        <a:rPr lang="es-ES" sz="1200" b="1" u="none" strike="noStrike">
                          <a:effectLst/>
                        </a:rPr>
                        <a:t>Variable</a:t>
                      </a:r>
                      <a:endParaRPr lang="es-ES" sz="1200" b="1" i="0" u="none" strike="noStrike">
                        <a:solidFill>
                          <a:srgbClr val="000000"/>
                        </a:solidFill>
                        <a:effectLst/>
                        <a:latin typeface="Cambria" panose="02040503050406030204" pitchFamily="18" charset="0"/>
                      </a:endParaRPr>
                    </a:p>
                  </a:txBody>
                  <a:tcPr marL="8990" marR="8990" marT="8990" marB="0" anchor="b"/>
                </a:tc>
                <a:tc>
                  <a:txBody>
                    <a:bodyPr/>
                    <a:lstStyle/>
                    <a:p>
                      <a:pPr algn="ctr" fontAlgn="b"/>
                      <a:r>
                        <a:rPr lang="es-ES" sz="1200" b="1" u="none" strike="noStrike" dirty="0">
                          <a:effectLst/>
                        </a:rPr>
                        <a:t>Autovalores</a:t>
                      </a:r>
                      <a:endParaRPr lang="es-ES" sz="1200" b="1" i="0" u="none" strike="noStrike" dirty="0">
                        <a:solidFill>
                          <a:srgbClr val="000000"/>
                        </a:solidFill>
                        <a:effectLst/>
                        <a:latin typeface="Cambria" panose="02040503050406030204" pitchFamily="18" charset="0"/>
                      </a:endParaRPr>
                    </a:p>
                  </a:txBody>
                  <a:tcPr marL="8990" marR="8990" marT="8990" marB="0" anchor="b"/>
                </a:tc>
                <a:extLst>
                  <a:ext uri="{0D108BD9-81ED-4DB2-BD59-A6C34878D82A}">
                    <a16:rowId xmlns:a16="http://schemas.microsoft.com/office/drawing/2014/main" xmlns="" val="3074791442"/>
                  </a:ext>
                </a:extLst>
              </a:tr>
              <a:tr h="235994">
                <a:tc>
                  <a:txBody>
                    <a:bodyPr/>
                    <a:lstStyle/>
                    <a:p>
                      <a:pPr algn="l" fontAlgn="b"/>
                      <a:r>
                        <a:rPr lang="es-ES" sz="1400" b="1" u="none" strike="noStrike" dirty="0">
                          <a:effectLst/>
                        </a:rPr>
                        <a:t>Incapacidad a causa de nervios </a:t>
                      </a:r>
                      <a:r>
                        <a:rPr lang="es-ES" sz="1400" u="none" strike="noStrike" dirty="0">
                          <a:effectLst/>
                        </a:rPr>
                        <a:t>2</a:t>
                      </a:r>
                      <a:endParaRPr lang="es-ES" sz="1400" b="0" i="0" u="none" strike="noStrike" dirty="0">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8.956</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l" fontAlgn="b"/>
                      <a:endParaRPr lang="es-ES" sz="1600" b="0" i="0" u="none" strike="noStrike" dirty="0">
                        <a:solidFill>
                          <a:srgbClr val="000000"/>
                        </a:solidFill>
                        <a:effectLst/>
                        <a:highlight>
                          <a:srgbClr val="000080"/>
                        </a:highlight>
                        <a:latin typeface="Calibri" panose="020F0502020204030204" pitchFamily="34" charset="0"/>
                      </a:endParaRPr>
                    </a:p>
                  </a:txBody>
                  <a:tcPr marL="8990" marR="8990" marT="8990" marB="0" anchor="b">
                    <a:solidFill>
                      <a:schemeClr val="accent1"/>
                    </a:solidFill>
                  </a:tcPr>
                </a:tc>
                <a:tc>
                  <a:txBody>
                    <a:bodyPr/>
                    <a:lstStyle/>
                    <a:p>
                      <a:pPr algn="l" fontAlgn="b"/>
                      <a:r>
                        <a:rPr lang="es-ES" sz="1400" u="none" strike="noStrike">
                          <a:effectLst/>
                        </a:rPr>
                        <a:t>Matemáticas</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6,519</a:t>
                      </a:r>
                      <a:endParaRPr lang="es-ES" sz="1400" b="0" i="0" u="none" strike="noStrike">
                        <a:solidFill>
                          <a:srgbClr val="000000"/>
                        </a:solidFill>
                        <a:effectLst/>
                        <a:latin typeface="Cambria" panose="02040503050406030204" pitchFamily="18" charset="0"/>
                      </a:endParaRPr>
                    </a:p>
                  </a:txBody>
                  <a:tcPr marL="8990" marR="8990" marT="8990" marB="0" anchor="b"/>
                </a:tc>
                <a:extLst>
                  <a:ext uri="{0D108BD9-81ED-4DB2-BD59-A6C34878D82A}">
                    <a16:rowId xmlns:a16="http://schemas.microsoft.com/office/drawing/2014/main" xmlns="" val="991763900"/>
                  </a:ext>
                </a:extLst>
              </a:tr>
              <a:tr h="235994">
                <a:tc>
                  <a:txBody>
                    <a:bodyPr/>
                    <a:lstStyle/>
                    <a:p>
                      <a:pPr algn="l" fontAlgn="b"/>
                      <a:r>
                        <a:rPr lang="es-MX" sz="1400" u="none" strike="noStrike">
                          <a:effectLst/>
                        </a:rPr>
                        <a:t>Sentirse mal contigo mismo 2</a:t>
                      </a:r>
                      <a:endParaRPr lang="es-MX" sz="1400" b="0" i="0" u="none" strike="noStrike">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8.865</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l" fontAlgn="b"/>
                      <a:endParaRPr lang="es-ES" sz="1600" b="0" i="0" u="none" strike="noStrike" dirty="0">
                        <a:solidFill>
                          <a:srgbClr val="000000"/>
                        </a:solidFill>
                        <a:effectLst/>
                        <a:highlight>
                          <a:srgbClr val="000080"/>
                        </a:highlight>
                        <a:latin typeface="Calibri" panose="020F0502020204030204" pitchFamily="34" charset="0"/>
                      </a:endParaRPr>
                    </a:p>
                  </a:txBody>
                  <a:tcPr marL="8990" marR="8990" marT="8990" marB="0" anchor="b">
                    <a:solidFill>
                      <a:schemeClr val="accent1"/>
                    </a:solidFill>
                  </a:tcPr>
                </a:tc>
                <a:tc>
                  <a:txBody>
                    <a:bodyPr/>
                    <a:lstStyle/>
                    <a:p>
                      <a:pPr algn="l" fontAlgn="b"/>
                      <a:r>
                        <a:rPr lang="es-ES" sz="1400" u="none" strike="noStrike">
                          <a:effectLst/>
                        </a:rPr>
                        <a:t>Historia universal</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5,004</a:t>
                      </a:r>
                      <a:endParaRPr lang="es-ES" sz="1400" b="0" i="0" u="none" strike="noStrike">
                        <a:solidFill>
                          <a:srgbClr val="000000"/>
                        </a:solidFill>
                        <a:effectLst/>
                        <a:latin typeface="Cambria" panose="02040503050406030204" pitchFamily="18" charset="0"/>
                      </a:endParaRPr>
                    </a:p>
                  </a:txBody>
                  <a:tcPr marL="8990" marR="8990" marT="8990" marB="0" anchor="b"/>
                </a:tc>
                <a:extLst>
                  <a:ext uri="{0D108BD9-81ED-4DB2-BD59-A6C34878D82A}">
                    <a16:rowId xmlns:a16="http://schemas.microsoft.com/office/drawing/2014/main" xmlns="" val="1601926876"/>
                  </a:ext>
                </a:extLst>
              </a:tr>
              <a:tr h="235994">
                <a:tc>
                  <a:txBody>
                    <a:bodyPr/>
                    <a:lstStyle/>
                    <a:p>
                      <a:pPr algn="l" fontAlgn="b"/>
                      <a:r>
                        <a:rPr lang="es-ES" sz="1400" u="none" strike="noStrike">
                          <a:effectLst/>
                        </a:rPr>
                        <a:t>Mecánico</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8.174</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l" fontAlgn="b"/>
                      <a:endParaRPr lang="es-ES" sz="1600" b="0" i="0" u="none" strike="noStrike" dirty="0">
                        <a:solidFill>
                          <a:srgbClr val="000000"/>
                        </a:solidFill>
                        <a:effectLst/>
                        <a:highlight>
                          <a:srgbClr val="000080"/>
                        </a:highlight>
                        <a:latin typeface="Calibri" panose="020F0502020204030204" pitchFamily="34" charset="0"/>
                      </a:endParaRPr>
                    </a:p>
                  </a:txBody>
                  <a:tcPr marL="8990" marR="8990" marT="8990" marB="0" anchor="b">
                    <a:solidFill>
                      <a:schemeClr val="accent1"/>
                    </a:solidFill>
                  </a:tcPr>
                </a:tc>
                <a:tc>
                  <a:txBody>
                    <a:bodyPr/>
                    <a:lstStyle/>
                    <a:p>
                      <a:pPr algn="l" fontAlgn="b"/>
                      <a:r>
                        <a:rPr lang="es-ES" sz="1400" u="none" strike="noStrike">
                          <a:effectLst/>
                        </a:rPr>
                        <a:t>Deseabilidad social</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-2,260</a:t>
                      </a:r>
                      <a:endParaRPr lang="es-ES" sz="1400" b="0" i="0" u="none" strike="noStrike">
                        <a:solidFill>
                          <a:srgbClr val="000000"/>
                        </a:solidFill>
                        <a:effectLst/>
                        <a:latin typeface="Cambria" panose="02040503050406030204" pitchFamily="18" charset="0"/>
                      </a:endParaRPr>
                    </a:p>
                  </a:txBody>
                  <a:tcPr marL="8990" marR="8990" marT="8990" marB="0" anchor="b"/>
                </a:tc>
                <a:extLst>
                  <a:ext uri="{0D108BD9-81ED-4DB2-BD59-A6C34878D82A}">
                    <a16:rowId xmlns:a16="http://schemas.microsoft.com/office/drawing/2014/main" xmlns="" val="3768710335"/>
                  </a:ext>
                </a:extLst>
              </a:tr>
              <a:tr h="235994">
                <a:tc>
                  <a:txBody>
                    <a:bodyPr/>
                    <a:lstStyle/>
                    <a:p>
                      <a:pPr algn="l" fontAlgn="b"/>
                      <a:r>
                        <a:rPr lang="es-ES" sz="1400" b="1" u="none" strike="noStrike" dirty="0">
                          <a:effectLst/>
                        </a:rPr>
                        <a:t>Pensamientos suicidas </a:t>
                      </a:r>
                      <a:r>
                        <a:rPr lang="es-ES" sz="1400" u="none" strike="noStrike" dirty="0">
                          <a:effectLst/>
                        </a:rPr>
                        <a:t>1 (R52)</a:t>
                      </a:r>
                      <a:endParaRPr lang="es-ES" sz="1400" b="0" i="0" u="none" strike="noStrike" dirty="0">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7.812</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l" fontAlgn="b"/>
                      <a:endParaRPr lang="es-ES" sz="1600" b="0" i="0" u="none" strike="noStrike" dirty="0">
                        <a:solidFill>
                          <a:srgbClr val="000000"/>
                        </a:solidFill>
                        <a:effectLst/>
                        <a:highlight>
                          <a:srgbClr val="000080"/>
                        </a:highlight>
                        <a:latin typeface="Calibri" panose="020F0502020204030204" pitchFamily="34" charset="0"/>
                      </a:endParaRPr>
                    </a:p>
                  </a:txBody>
                  <a:tcPr marL="8990" marR="8990" marT="8990" marB="0" anchor="b">
                    <a:solidFill>
                      <a:schemeClr val="accent1"/>
                    </a:solidFill>
                  </a:tcPr>
                </a:tc>
                <a:tc>
                  <a:txBody>
                    <a:bodyPr/>
                    <a:lstStyle/>
                    <a:p>
                      <a:pPr algn="l" fontAlgn="b"/>
                      <a:r>
                        <a:rPr lang="es-ES" sz="1400" u="none" strike="noStrike">
                          <a:effectLst/>
                        </a:rPr>
                        <a:t>Español</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dirty="0">
                          <a:effectLst/>
                        </a:rPr>
                        <a:t>2,317</a:t>
                      </a:r>
                      <a:endParaRPr lang="es-ES" sz="1400" b="0" i="0" u="none" strike="noStrike" dirty="0">
                        <a:solidFill>
                          <a:srgbClr val="000000"/>
                        </a:solidFill>
                        <a:effectLst/>
                        <a:latin typeface="Cambria" panose="02040503050406030204" pitchFamily="18" charset="0"/>
                      </a:endParaRPr>
                    </a:p>
                  </a:txBody>
                  <a:tcPr marL="8990" marR="8990" marT="8990" marB="0" anchor="b"/>
                </a:tc>
                <a:extLst>
                  <a:ext uri="{0D108BD9-81ED-4DB2-BD59-A6C34878D82A}">
                    <a16:rowId xmlns:a16="http://schemas.microsoft.com/office/drawing/2014/main" xmlns="" val="2332094071"/>
                  </a:ext>
                </a:extLst>
              </a:tr>
              <a:tr h="235994">
                <a:tc>
                  <a:txBody>
                    <a:bodyPr/>
                    <a:lstStyle/>
                    <a:p>
                      <a:pPr algn="l" fontAlgn="b"/>
                      <a:r>
                        <a:rPr lang="es-ES" sz="1400" u="none" strike="noStrike">
                          <a:effectLst/>
                        </a:rPr>
                        <a:t>Sentimientos de culpa 1</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7.713</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l" fontAlgn="b"/>
                      <a:endParaRPr lang="es-ES" sz="1600" b="0" i="0" u="none" strike="noStrike" dirty="0">
                        <a:solidFill>
                          <a:srgbClr val="000000"/>
                        </a:solidFill>
                        <a:effectLst/>
                        <a:highlight>
                          <a:srgbClr val="000080"/>
                        </a:highlight>
                        <a:latin typeface="Calibri" panose="020F0502020204030204" pitchFamily="34" charset="0"/>
                      </a:endParaRPr>
                    </a:p>
                  </a:txBody>
                  <a:tcPr marL="8990" marR="8990" marT="8990" marB="0" anchor="b">
                    <a:solidFill>
                      <a:schemeClr val="accent1"/>
                    </a:solidFill>
                  </a:tcPr>
                </a:tc>
                <a:tc>
                  <a:txBody>
                    <a:bodyPr/>
                    <a:lstStyle/>
                    <a:p>
                      <a:pPr algn="l" fontAlgn="b"/>
                      <a:r>
                        <a:rPr lang="es-ES" sz="1400" u="none" strike="noStrike">
                          <a:effectLst/>
                        </a:rPr>
                        <a:t>Organizacional/Persuasivo</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-1,190</a:t>
                      </a:r>
                      <a:endParaRPr lang="es-ES" sz="1400" b="0" i="0" u="none" strike="noStrike">
                        <a:solidFill>
                          <a:srgbClr val="000000"/>
                        </a:solidFill>
                        <a:effectLst/>
                        <a:latin typeface="Cambria" panose="02040503050406030204" pitchFamily="18" charset="0"/>
                      </a:endParaRPr>
                    </a:p>
                  </a:txBody>
                  <a:tcPr marL="8990" marR="8990" marT="8990" marB="0" anchor="b"/>
                </a:tc>
                <a:extLst>
                  <a:ext uri="{0D108BD9-81ED-4DB2-BD59-A6C34878D82A}">
                    <a16:rowId xmlns:a16="http://schemas.microsoft.com/office/drawing/2014/main" xmlns="" val="1020945858"/>
                  </a:ext>
                </a:extLst>
              </a:tr>
              <a:tr h="235994">
                <a:tc>
                  <a:txBody>
                    <a:bodyPr/>
                    <a:lstStyle/>
                    <a:p>
                      <a:pPr algn="l" fontAlgn="b"/>
                      <a:r>
                        <a:rPr lang="es-MX" sz="1400" u="none" strike="noStrike">
                          <a:effectLst/>
                        </a:rPr>
                        <a:t>Sentirme culpable por todo 2</a:t>
                      </a:r>
                      <a:endParaRPr lang="es-MX" sz="1400" b="0" i="0" u="none" strike="noStrike">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7.551</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l" fontAlgn="b"/>
                      <a:endParaRPr lang="es-ES" sz="1600" b="0" i="0" u="none" strike="noStrike" dirty="0">
                        <a:solidFill>
                          <a:srgbClr val="000000"/>
                        </a:solidFill>
                        <a:effectLst/>
                        <a:highlight>
                          <a:srgbClr val="000080"/>
                        </a:highlight>
                        <a:latin typeface="Calibri" panose="020F0502020204030204" pitchFamily="34" charset="0"/>
                      </a:endParaRPr>
                    </a:p>
                  </a:txBody>
                  <a:tcPr marL="8990" marR="8990" marT="8990" marB="0" anchor="b">
                    <a:solidFill>
                      <a:schemeClr val="accent1"/>
                    </a:solidFill>
                  </a:tcPr>
                </a:tc>
                <a:tc>
                  <a:txBody>
                    <a:bodyPr/>
                    <a:lstStyle/>
                    <a:p>
                      <a:pPr algn="l" fontAlgn="b"/>
                      <a:r>
                        <a:rPr lang="es-ES" sz="1400" u="none" strike="noStrike">
                          <a:effectLst/>
                        </a:rPr>
                        <a:t>Aptitud mecánica</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-1,185</a:t>
                      </a:r>
                      <a:endParaRPr lang="es-ES" sz="1400" b="0" i="0" u="none" strike="noStrike">
                        <a:solidFill>
                          <a:srgbClr val="000000"/>
                        </a:solidFill>
                        <a:effectLst/>
                        <a:latin typeface="Cambria" panose="02040503050406030204" pitchFamily="18" charset="0"/>
                      </a:endParaRPr>
                    </a:p>
                  </a:txBody>
                  <a:tcPr marL="8990" marR="8990" marT="8990" marB="0" anchor="b"/>
                </a:tc>
                <a:extLst>
                  <a:ext uri="{0D108BD9-81ED-4DB2-BD59-A6C34878D82A}">
                    <a16:rowId xmlns:a16="http://schemas.microsoft.com/office/drawing/2014/main" xmlns="" val="3060783205"/>
                  </a:ext>
                </a:extLst>
              </a:tr>
              <a:tr h="235994">
                <a:tc>
                  <a:txBody>
                    <a:bodyPr/>
                    <a:lstStyle/>
                    <a:p>
                      <a:pPr algn="l" fontAlgn="b"/>
                      <a:r>
                        <a:rPr lang="es-ES" sz="1400" u="none" strike="noStrike">
                          <a:effectLst/>
                        </a:rPr>
                        <a:t>Sentirme solo 1</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7.463</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l" fontAlgn="b"/>
                      <a:endParaRPr lang="es-ES" sz="1600" b="0" i="0" u="none" strike="noStrike" dirty="0">
                        <a:solidFill>
                          <a:srgbClr val="000000"/>
                        </a:solidFill>
                        <a:effectLst/>
                        <a:highlight>
                          <a:srgbClr val="000080"/>
                        </a:highlight>
                        <a:latin typeface="Calibri" panose="020F0502020204030204" pitchFamily="34" charset="0"/>
                      </a:endParaRPr>
                    </a:p>
                  </a:txBody>
                  <a:tcPr marL="8990" marR="8990" marT="8990" marB="0" anchor="b">
                    <a:solidFill>
                      <a:schemeClr val="accent1"/>
                    </a:solidFill>
                  </a:tcPr>
                </a:tc>
                <a:tc>
                  <a:txBody>
                    <a:bodyPr/>
                    <a:lstStyle/>
                    <a:p>
                      <a:pPr algn="l" fontAlgn="b"/>
                      <a:r>
                        <a:rPr lang="es-ES" sz="1400" u="none" strike="noStrike">
                          <a:effectLst/>
                        </a:rPr>
                        <a:t>Mecánico</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-1,132</a:t>
                      </a:r>
                      <a:endParaRPr lang="es-ES" sz="1400" b="0" i="0" u="none" strike="noStrike">
                        <a:solidFill>
                          <a:srgbClr val="000000"/>
                        </a:solidFill>
                        <a:effectLst/>
                        <a:latin typeface="Cambria" panose="02040503050406030204" pitchFamily="18" charset="0"/>
                      </a:endParaRPr>
                    </a:p>
                  </a:txBody>
                  <a:tcPr marL="8990" marR="8990" marT="8990" marB="0" anchor="b"/>
                </a:tc>
                <a:extLst>
                  <a:ext uri="{0D108BD9-81ED-4DB2-BD59-A6C34878D82A}">
                    <a16:rowId xmlns:a16="http://schemas.microsoft.com/office/drawing/2014/main" xmlns="" val="1980276438"/>
                  </a:ext>
                </a:extLst>
              </a:tr>
              <a:tr h="235994">
                <a:tc>
                  <a:txBody>
                    <a:bodyPr/>
                    <a:lstStyle/>
                    <a:p>
                      <a:pPr algn="l" fontAlgn="b"/>
                      <a:r>
                        <a:rPr lang="es-MX" sz="1400" u="none" strike="noStrike">
                          <a:effectLst/>
                        </a:rPr>
                        <a:t>Sentirse agobiado y en tensión 2</a:t>
                      </a:r>
                      <a:endParaRPr lang="es-MX" sz="1400" b="0" i="0" u="none" strike="noStrike">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7.344</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l" fontAlgn="b"/>
                      <a:endParaRPr lang="es-ES" sz="1600" b="0" i="0" u="none" strike="noStrike" dirty="0">
                        <a:solidFill>
                          <a:srgbClr val="000000"/>
                        </a:solidFill>
                        <a:effectLst/>
                        <a:highlight>
                          <a:srgbClr val="000080"/>
                        </a:highlight>
                        <a:latin typeface="Calibri" panose="020F0502020204030204" pitchFamily="34" charset="0"/>
                      </a:endParaRPr>
                    </a:p>
                  </a:txBody>
                  <a:tcPr marL="8990" marR="8990" marT="8990" marB="0" anchor="b">
                    <a:solidFill>
                      <a:schemeClr val="accent1"/>
                    </a:solidFill>
                  </a:tcPr>
                </a:tc>
                <a:tc>
                  <a:txBody>
                    <a:bodyPr/>
                    <a:lstStyle/>
                    <a:p>
                      <a:pPr algn="l" fontAlgn="b"/>
                      <a:r>
                        <a:rPr lang="es-ES" sz="1400" u="none" strike="noStrike">
                          <a:effectLst/>
                        </a:rPr>
                        <a:t>Global inglés</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-1,045</a:t>
                      </a:r>
                      <a:endParaRPr lang="es-ES" sz="1400" b="0" i="0" u="none" strike="noStrike">
                        <a:solidFill>
                          <a:srgbClr val="000000"/>
                        </a:solidFill>
                        <a:effectLst/>
                        <a:latin typeface="Cambria" panose="02040503050406030204" pitchFamily="18" charset="0"/>
                      </a:endParaRPr>
                    </a:p>
                  </a:txBody>
                  <a:tcPr marL="8990" marR="8990" marT="8990" marB="0" anchor="b"/>
                </a:tc>
                <a:extLst>
                  <a:ext uri="{0D108BD9-81ED-4DB2-BD59-A6C34878D82A}">
                    <a16:rowId xmlns:a16="http://schemas.microsoft.com/office/drawing/2014/main" xmlns="" val="2339477204"/>
                  </a:ext>
                </a:extLst>
              </a:tr>
              <a:tr h="235994">
                <a:tc>
                  <a:txBody>
                    <a:bodyPr/>
                    <a:lstStyle/>
                    <a:p>
                      <a:pPr algn="l" fontAlgn="b"/>
                      <a:r>
                        <a:rPr lang="es-ES" sz="1400" b="1" u="none" strike="noStrike" dirty="0" err="1">
                          <a:effectLst/>
                        </a:rPr>
                        <a:t>Dirig</a:t>
                      </a:r>
                      <a:r>
                        <a:rPr lang="es-ES" sz="1400" b="1" u="none" strike="noStrike" dirty="0">
                          <a:effectLst/>
                        </a:rPr>
                        <a:t> positivo</a:t>
                      </a:r>
                      <a:endParaRPr lang="es-ES" sz="1400" b="1" i="0" u="none" strike="noStrike" dirty="0">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7.011</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l" fontAlgn="b"/>
                      <a:endParaRPr lang="es-ES" sz="1600" b="0" i="0" u="none" strike="noStrike" dirty="0">
                        <a:solidFill>
                          <a:srgbClr val="000000"/>
                        </a:solidFill>
                        <a:effectLst/>
                        <a:highlight>
                          <a:srgbClr val="000080"/>
                        </a:highlight>
                        <a:latin typeface="Calibri" panose="020F0502020204030204" pitchFamily="34" charset="0"/>
                      </a:endParaRPr>
                    </a:p>
                  </a:txBody>
                  <a:tcPr marL="8990" marR="8990" marT="8990" marB="0" anchor="b">
                    <a:solidFill>
                      <a:schemeClr val="accent1"/>
                    </a:solidFill>
                  </a:tcPr>
                </a:tc>
                <a:tc>
                  <a:txBody>
                    <a:bodyPr/>
                    <a:lstStyle/>
                    <a:p>
                      <a:pPr algn="l" fontAlgn="b"/>
                      <a:r>
                        <a:rPr lang="es-ES" sz="1400" u="none" strike="noStrike">
                          <a:effectLst/>
                        </a:rPr>
                        <a:t>Historia de México</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-1,005</a:t>
                      </a:r>
                      <a:endParaRPr lang="es-ES" sz="1400" b="0" i="0" u="none" strike="noStrike">
                        <a:solidFill>
                          <a:srgbClr val="000000"/>
                        </a:solidFill>
                        <a:effectLst/>
                        <a:latin typeface="Cambria" panose="02040503050406030204" pitchFamily="18" charset="0"/>
                      </a:endParaRPr>
                    </a:p>
                  </a:txBody>
                  <a:tcPr marL="8990" marR="8990" marT="8990" marB="0" anchor="b"/>
                </a:tc>
                <a:extLst>
                  <a:ext uri="{0D108BD9-81ED-4DB2-BD59-A6C34878D82A}">
                    <a16:rowId xmlns:a16="http://schemas.microsoft.com/office/drawing/2014/main" xmlns="" val="3942467554"/>
                  </a:ext>
                </a:extLst>
              </a:tr>
              <a:tr h="235994">
                <a:tc>
                  <a:txBody>
                    <a:bodyPr/>
                    <a:lstStyle/>
                    <a:p>
                      <a:pPr algn="l" fontAlgn="b"/>
                      <a:r>
                        <a:rPr lang="es-ES" sz="1400" b="1" u="none" strike="noStrike" dirty="0">
                          <a:effectLst/>
                        </a:rPr>
                        <a:t>Pensamientos suicidas </a:t>
                      </a:r>
                      <a:r>
                        <a:rPr lang="es-ES" sz="1400" u="none" strike="noStrike" dirty="0">
                          <a:effectLst/>
                        </a:rPr>
                        <a:t>2 (R52)</a:t>
                      </a:r>
                      <a:endParaRPr lang="es-ES" sz="1400" b="0" i="0" u="none" strike="noStrike" dirty="0">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6.577</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l" fontAlgn="b"/>
                      <a:endParaRPr lang="es-ES" sz="1600" b="0" i="0" u="none" strike="noStrike" dirty="0">
                        <a:solidFill>
                          <a:srgbClr val="000000"/>
                        </a:solidFill>
                        <a:effectLst/>
                        <a:highlight>
                          <a:srgbClr val="000080"/>
                        </a:highlight>
                        <a:latin typeface="Calibri" panose="020F0502020204030204" pitchFamily="34" charset="0"/>
                      </a:endParaRPr>
                    </a:p>
                  </a:txBody>
                  <a:tcPr marL="8990" marR="8990" marT="8990" marB="0" anchor="b">
                    <a:solidFill>
                      <a:schemeClr val="accent1"/>
                    </a:solidFill>
                  </a:tcPr>
                </a:tc>
                <a:tc>
                  <a:txBody>
                    <a:bodyPr/>
                    <a:lstStyle/>
                    <a:p>
                      <a:pPr algn="l" fontAlgn="b"/>
                      <a:r>
                        <a:rPr lang="es-MX" sz="1400" u="none" strike="noStrike">
                          <a:effectLst/>
                        </a:rPr>
                        <a:t>Ciencias biológicas y de la salud</a:t>
                      </a:r>
                      <a:endParaRPr lang="es-MX" sz="1400" b="0" i="0" u="none" strike="noStrike">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-0,936</a:t>
                      </a:r>
                      <a:endParaRPr lang="es-ES" sz="1400" b="0" i="0" u="none" strike="noStrike">
                        <a:solidFill>
                          <a:srgbClr val="000000"/>
                        </a:solidFill>
                        <a:effectLst/>
                        <a:latin typeface="Cambria" panose="02040503050406030204" pitchFamily="18" charset="0"/>
                      </a:endParaRPr>
                    </a:p>
                  </a:txBody>
                  <a:tcPr marL="8990" marR="8990" marT="8990" marB="0" anchor="b"/>
                </a:tc>
                <a:extLst>
                  <a:ext uri="{0D108BD9-81ED-4DB2-BD59-A6C34878D82A}">
                    <a16:rowId xmlns:a16="http://schemas.microsoft.com/office/drawing/2014/main" xmlns="" val="419721811"/>
                  </a:ext>
                </a:extLst>
              </a:tr>
              <a:tr h="235994">
                <a:tc>
                  <a:txBody>
                    <a:bodyPr/>
                    <a:lstStyle/>
                    <a:p>
                      <a:pPr algn="l" fontAlgn="b"/>
                      <a:r>
                        <a:rPr lang="es-ES" sz="1400" u="none" strike="noStrike" dirty="0">
                          <a:effectLst/>
                        </a:rPr>
                        <a:t>Sentirse cansado 2</a:t>
                      </a:r>
                      <a:endParaRPr lang="es-ES" sz="1400" b="0" i="0" u="none" strike="noStrike" dirty="0">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-6.863</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l" fontAlgn="b"/>
                      <a:endParaRPr lang="es-ES" sz="1600" b="0" i="0" u="none" strike="noStrike" dirty="0">
                        <a:solidFill>
                          <a:srgbClr val="000000"/>
                        </a:solidFill>
                        <a:effectLst/>
                        <a:highlight>
                          <a:srgbClr val="000080"/>
                        </a:highlight>
                        <a:latin typeface="Calibri" panose="020F0502020204030204" pitchFamily="34" charset="0"/>
                      </a:endParaRPr>
                    </a:p>
                  </a:txBody>
                  <a:tcPr marL="8990" marR="8990" marT="8990" marB="0" anchor="b">
                    <a:solidFill>
                      <a:schemeClr val="accent1"/>
                    </a:solidFill>
                  </a:tcPr>
                </a:tc>
                <a:tc>
                  <a:txBody>
                    <a:bodyPr/>
                    <a:lstStyle/>
                    <a:p>
                      <a:pPr algn="l" fontAlgn="b"/>
                      <a:r>
                        <a:rPr lang="es-ES" sz="1400" u="none" strike="noStrike">
                          <a:effectLst/>
                        </a:rPr>
                        <a:t>Vocabulario</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1,071</a:t>
                      </a:r>
                      <a:endParaRPr lang="es-ES" sz="1400" b="0" i="0" u="none" strike="noStrike">
                        <a:solidFill>
                          <a:srgbClr val="000000"/>
                        </a:solidFill>
                        <a:effectLst/>
                        <a:latin typeface="Cambria" panose="02040503050406030204" pitchFamily="18" charset="0"/>
                      </a:endParaRPr>
                    </a:p>
                  </a:txBody>
                  <a:tcPr marL="8990" marR="8990" marT="8990" marB="0" anchor="b"/>
                </a:tc>
                <a:extLst>
                  <a:ext uri="{0D108BD9-81ED-4DB2-BD59-A6C34878D82A}">
                    <a16:rowId xmlns:a16="http://schemas.microsoft.com/office/drawing/2014/main" xmlns="" val="2094089890"/>
                  </a:ext>
                </a:extLst>
              </a:tr>
              <a:tr h="235994">
                <a:tc>
                  <a:txBody>
                    <a:bodyPr/>
                    <a:lstStyle/>
                    <a:p>
                      <a:pPr algn="l" fontAlgn="b"/>
                      <a:r>
                        <a:rPr lang="es-ES" sz="1400" u="none" strike="noStrike">
                          <a:effectLst/>
                        </a:rPr>
                        <a:t>Autoeficacia</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-7.575</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l" fontAlgn="b"/>
                      <a:endParaRPr lang="es-ES" sz="1600" b="0" i="0" u="none" strike="noStrike" dirty="0">
                        <a:solidFill>
                          <a:srgbClr val="000000"/>
                        </a:solidFill>
                        <a:effectLst/>
                        <a:highlight>
                          <a:srgbClr val="000080"/>
                        </a:highlight>
                        <a:latin typeface="Calibri" panose="020F0502020204030204" pitchFamily="34" charset="0"/>
                      </a:endParaRPr>
                    </a:p>
                  </a:txBody>
                  <a:tcPr marL="8990" marR="8990" marT="8990" marB="0" anchor="b">
                    <a:solidFill>
                      <a:schemeClr val="accent1"/>
                    </a:solidFill>
                  </a:tcPr>
                </a:tc>
                <a:tc>
                  <a:txBody>
                    <a:bodyPr/>
                    <a:lstStyle/>
                    <a:p>
                      <a:pPr algn="l" fontAlgn="b"/>
                      <a:r>
                        <a:rPr lang="es-ES" sz="1400" u="none" strike="noStrike">
                          <a:effectLst/>
                        </a:rPr>
                        <a:t>Geografía</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1,120</a:t>
                      </a:r>
                      <a:endParaRPr lang="es-ES" sz="1400" b="0" i="0" u="none" strike="noStrike">
                        <a:solidFill>
                          <a:srgbClr val="000000"/>
                        </a:solidFill>
                        <a:effectLst/>
                        <a:latin typeface="Cambria" panose="02040503050406030204" pitchFamily="18" charset="0"/>
                      </a:endParaRPr>
                    </a:p>
                  </a:txBody>
                  <a:tcPr marL="8990" marR="8990" marT="8990" marB="0" anchor="b"/>
                </a:tc>
                <a:extLst>
                  <a:ext uri="{0D108BD9-81ED-4DB2-BD59-A6C34878D82A}">
                    <a16:rowId xmlns:a16="http://schemas.microsoft.com/office/drawing/2014/main" xmlns="" val="655590832"/>
                  </a:ext>
                </a:extLst>
              </a:tr>
              <a:tr h="235994">
                <a:tc>
                  <a:txBody>
                    <a:bodyPr/>
                    <a:lstStyle/>
                    <a:p>
                      <a:pPr algn="l" fontAlgn="b"/>
                      <a:r>
                        <a:rPr lang="es-ES" sz="1400" u="none" strike="noStrike">
                          <a:effectLst/>
                        </a:rPr>
                        <a:t>Llorar últimamente 1</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-7.701</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l" fontAlgn="b"/>
                      <a:endParaRPr lang="es-ES" sz="1600" b="0" i="0" u="none" strike="noStrike" dirty="0">
                        <a:solidFill>
                          <a:srgbClr val="000000"/>
                        </a:solidFill>
                        <a:effectLst/>
                        <a:highlight>
                          <a:srgbClr val="000080"/>
                        </a:highlight>
                        <a:latin typeface="Calibri" panose="020F0502020204030204" pitchFamily="34" charset="0"/>
                      </a:endParaRPr>
                    </a:p>
                  </a:txBody>
                  <a:tcPr marL="8990" marR="8990" marT="8990" marB="0" anchor="b">
                    <a:solidFill>
                      <a:schemeClr val="accent1"/>
                    </a:solidFill>
                  </a:tcPr>
                </a:tc>
                <a:tc>
                  <a:txBody>
                    <a:bodyPr/>
                    <a:lstStyle/>
                    <a:p>
                      <a:pPr algn="l" fontAlgn="b"/>
                      <a:r>
                        <a:rPr lang="es-ES" sz="1400" u="none" strike="noStrike">
                          <a:effectLst/>
                        </a:rPr>
                        <a:t>Comprensión lectora</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1,401</a:t>
                      </a:r>
                      <a:endParaRPr lang="es-ES" sz="1400" b="0" i="0" u="none" strike="noStrike">
                        <a:solidFill>
                          <a:srgbClr val="000000"/>
                        </a:solidFill>
                        <a:effectLst/>
                        <a:latin typeface="Cambria" panose="02040503050406030204" pitchFamily="18" charset="0"/>
                      </a:endParaRPr>
                    </a:p>
                  </a:txBody>
                  <a:tcPr marL="8990" marR="8990" marT="8990" marB="0" anchor="b"/>
                </a:tc>
                <a:extLst>
                  <a:ext uri="{0D108BD9-81ED-4DB2-BD59-A6C34878D82A}">
                    <a16:rowId xmlns:a16="http://schemas.microsoft.com/office/drawing/2014/main" xmlns="" val="767606143"/>
                  </a:ext>
                </a:extLst>
              </a:tr>
              <a:tr h="235994">
                <a:tc>
                  <a:txBody>
                    <a:bodyPr/>
                    <a:lstStyle/>
                    <a:p>
                      <a:pPr algn="l" fontAlgn="b"/>
                      <a:r>
                        <a:rPr lang="es-ES" sz="1400" u="none" strike="noStrike">
                          <a:effectLst/>
                        </a:rPr>
                        <a:t> Dolores de cabeza 1</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-8.281</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l" fontAlgn="b"/>
                      <a:endParaRPr lang="es-ES" sz="1600" b="0" i="0" u="none" strike="noStrike" dirty="0">
                        <a:solidFill>
                          <a:srgbClr val="000000"/>
                        </a:solidFill>
                        <a:effectLst/>
                        <a:highlight>
                          <a:srgbClr val="000080"/>
                        </a:highlight>
                        <a:latin typeface="Calibri" panose="020F0502020204030204" pitchFamily="34" charset="0"/>
                      </a:endParaRPr>
                    </a:p>
                  </a:txBody>
                  <a:tcPr marL="8990" marR="8990" marT="8990" marB="0" anchor="b">
                    <a:solidFill>
                      <a:schemeClr val="accent1"/>
                    </a:solidFill>
                  </a:tcPr>
                </a:tc>
                <a:tc>
                  <a:txBody>
                    <a:bodyPr/>
                    <a:lstStyle/>
                    <a:p>
                      <a:pPr algn="l" fontAlgn="b"/>
                      <a:r>
                        <a:rPr lang="es-ES" sz="1400" u="none" strike="noStrike">
                          <a:effectLst/>
                        </a:rPr>
                        <a:t>Biología </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dirty="0">
                          <a:effectLst/>
                        </a:rPr>
                        <a:t>1,655</a:t>
                      </a:r>
                      <a:endParaRPr lang="es-ES" sz="1400" b="0" i="0" u="none" strike="noStrike" dirty="0">
                        <a:solidFill>
                          <a:srgbClr val="000000"/>
                        </a:solidFill>
                        <a:effectLst/>
                        <a:latin typeface="Cambria" panose="02040503050406030204" pitchFamily="18" charset="0"/>
                      </a:endParaRPr>
                    </a:p>
                  </a:txBody>
                  <a:tcPr marL="8990" marR="8990" marT="8990" marB="0" anchor="b"/>
                </a:tc>
                <a:extLst>
                  <a:ext uri="{0D108BD9-81ED-4DB2-BD59-A6C34878D82A}">
                    <a16:rowId xmlns:a16="http://schemas.microsoft.com/office/drawing/2014/main" xmlns="" val="211018463"/>
                  </a:ext>
                </a:extLst>
              </a:tr>
              <a:tr h="235994">
                <a:tc>
                  <a:txBody>
                    <a:bodyPr/>
                    <a:lstStyle/>
                    <a:p>
                      <a:pPr algn="l" fontAlgn="b"/>
                      <a:r>
                        <a:rPr lang="es-ES" sz="1400" u="none" strike="noStrike">
                          <a:effectLst/>
                        </a:rPr>
                        <a:t>Descontento conmigo mismo 2</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-8.464</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l" fontAlgn="b"/>
                      <a:endParaRPr lang="es-ES" sz="1600" b="0" i="0" u="none" strike="noStrike" dirty="0">
                        <a:solidFill>
                          <a:srgbClr val="000000"/>
                        </a:solidFill>
                        <a:effectLst/>
                        <a:highlight>
                          <a:srgbClr val="000080"/>
                        </a:highlight>
                        <a:latin typeface="Calibri" panose="020F0502020204030204" pitchFamily="34" charset="0"/>
                      </a:endParaRPr>
                    </a:p>
                  </a:txBody>
                  <a:tcPr marL="8990" marR="8990" marT="8990" marB="0" anchor="b">
                    <a:solidFill>
                      <a:schemeClr val="accent1"/>
                    </a:solidFill>
                  </a:tcPr>
                </a:tc>
                <a:tc>
                  <a:txBody>
                    <a:bodyPr/>
                    <a:lstStyle/>
                    <a:p>
                      <a:pPr algn="l" fontAlgn="b"/>
                      <a:r>
                        <a:rPr lang="es-ES" sz="1400" u="none" strike="noStrike">
                          <a:effectLst/>
                        </a:rPr>
                        <a:t>Química</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1,660</a:t>
                      </a:r>
                      <a:endParaRPr lang="es-ES" sz="1400" b="0" i="0" u="none" strike="noStrike">
                        <a:solidFill>
                          <a:srgbClr val="000000"/>
                        </a:solidFill>
                        <a:effectLst/>
                        <a:latin typeface="Cambria" panose="02040503050406030204" pitchFamily="18" charset="0"/>
                      </a:endParaRPr>
                    </a:p>
                  </a:txBody>
                  <a:tcPr marL="8990" marR="8990" marT="8990" marB="0" anchor="b"/>
                </a:tc>
                <a:extLst>
                  <a:ext uri="{0D108BD9-81ED-4DB2-BD59-A6C34878D82A}">
                    <a16:rowId xmlns:a16="http://schemas.microsoft.com/office/drawing/2014/main" xmlns="" val="2909901842"/>
                  </a:ext>
                </a:extLst>
              </a:tr>
              <a:tr h="235994">
                <a:tc>
                  <a:txBody>
                    <a:bodyPr/>
                    <a:lstStyle/>
                    <a:p>
                      <a:pPr algn="l" fontAlgn="b"/>
                      <a:r>
                        <a:rPr lang="es-MX" sz="1400" u="none" strike="noStrike">
                          <a:effectLst/>
                        </a:rPr>
                        <a:t>Interés por los demás 1</a:t>
                      </a:r>
                      <a:endParaRPr lang="es-MX" sz="1400" b="0" i="0" u="none" strike="noStrike">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-9.073</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l" fontAlgn="b"/>
                      <a:endParaRPr lang="es-ES" sz="1600" b="0" i="0" u="none" strike="noStrike" dirty="0">
                        <a:solidFill>
                          <a:srgbClr val="000000"/>
                        </a:solidFill>
                        <a:effectLst/>
                        <a:highlight>
                          <a:srgbClr val="000080"/>
                        </a:highlight>
                        <a:latin typeface="Calibri" panose="020F0502020204030204" pitchFamily="34" charset="0"/>
                      </a:endParaRPr>
                    </a:p>
                  </a:txBody>
                  <a:tcPr marL="8990" marR="8990" marT="8990" marB="0" anchor="b">
                    <a:solidFill>
                      <a:schemeClr val="accent1"/>
                    </a:solidFill>
                  </a:tcPr>
                </a:tc>
                <a:tc>
                  <a:txBody>
                    <a:bodyPr/>
                    <a:lstStyle/>
                    <a:p>
                      <a:pPr algn="l" fontAlgn="b"/>
                      <a:r>
                        <a:rPr lang="es-ES" sz="1400" u="none" strike="noStrike">
                          <a:effectLst/>
                        </a:rPr>
                        <a:t>Nivel de inglés</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1,697</a:t>
                      </a:r>
                      <a:endParaRPr lang="es-ES" sz="1400" b="0" i="0" u="none" strike="noStrike">
                        <a:solidFill>
                          <a:srgbClr val="000000"/>
                        </a:solidFill>
                        <a:effectLst/>
                        <a:latin typeface="Cambria" panose="02040503050406030204" pitchFamily="18" charset="0"/>
                      </a:endParaRPr>
                    </a:p>
                  </a:txBody>
                  <a:tcPr marL="8990" marR="8990" marT="8990" marB="0" anchor="b"/>
                </a:tc>
                <a:extLst>
                  <a:ext uri="{0D108BD9-81ED-4DB2-BD59-A6C34878D82A}">
                    <a16:rowId xmlns:a16="http://schemas.microsoft.com/office/drawing/2014/main" xmlns="" val="3993429572"/>
                  </a:ext>
                </a:extLst>
              </a:tr>
              <a:tr h="235994">
                <a:tc>
                  <a:txBody>
                    <a:bodyPr/>
                    <a:lstStyle/>
                    <a:p>
                      <a:pPr algn="l" fontAlgn="b"/>
                      <a:r>
                        <a:rPr lang="es-MX" sz="1400" u="none" strike="noStrike">
                          <a:effectLst/>
                        </a:rPr>
                        <a:t>Sentirse herido por los demás</a:t>
                      </a:r>
                      <a:endParaRPr lang="es-MX" sz="1400" b="0" i="0" u="none" strike="noStrike">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-9.352</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l" fontAlgn="b"/>
                      <a:endParaRPr lang="es-ES" sz="1600" b="0" i="0" u="none" strike="noStrike" dirty="0">
                        <a:solidFill>
                          <a:srgbClr val="000000"/>
                        </a:solidFill>
                        <a:effectLst/>
                        <a:highlight>
                          <a:srgbClr val="000080"/>
                        </a:highlight>
                        <a:latin typeface="Calibri" panose="020F0502020204030204" pitchFamily="34" charset="0"/>
                      </a:endParaRPr>
                    </a:p>
                  </a:txBody>
                  <a:tcPr marL="8990" marR="8990" marT="8990" marB="0" anchor="b">
                    <a:solidFill>
                      <a:schemeClr val="accent1"/>
                    </a:solidFill>
                  </a:tcPr>
                </a:tc>
                <a:tc>
                  <a:txBody>
                    <a:bodyPr/>
                    <a:lstStyle/>
                    <a:p>
                      <a:pPr algn="l" fontAlgn="b"/>
                      <a:r>
                        <a:rPr lang="es-ES" sz="1400" u="none" strike="noStrike">
                          <a:effectLst/>
                        </a:rPr>
                        <a:t>Ciencias físicas</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1,821</a:t>
                      </a:r>
                      <a:endParaRPr lang="es-ES" sz="1400" b="0" i="0" u="none" strike="noStrike">
                        <a:solidFill>
                          <a:srgbClr val="000000"/>
                        </a:solidFill>
                        <a:effectLst/>
                        <a:latin typeface="Cambria" panose="02040503050406030204" pitchFamily="18" charset="0"/>
                      </a:endParaRPr>
                    </a:p>
                  </a:txBody>
                  <a:tcPr marL="8990" marR="8990" marT="8990" marB="0" anchor="b"/>
                </a:tc>
                <a:extLst>
                  <a:ext uri="{0D108BD9-81ED-4DB2-BD59-A6C34878D82A}">
                    <a16:rowId xmlns:a16="http://schemas.microsoft.com/office/drawing/2014/main" xmlns="" val="3508225010"/>
                  </a:ext>
                </a:extLst>
              </a:tr>
              <a:tr h="235994">
                <a:tc>
                  <a:txBody>
                    <a:bodyPr/>
                    <a:lstStyle/>
                    <a:p>
                      <a:pPr algn="l" fontAlgn="b"/>
                      <a:r>
                        <a:rPr lang="es-ES" sz="1400" u="none" strike="noStrike">
                          <a:effectLst/>
                        </a:rPr>
                        <a:t>Clasificación Beck</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-10.123</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l" fontAlgn="b"/>
                      <a:endParaRPr lang="es-ES" sz="1600" b="0" i="0" u="none" strike="noStrike" dirty="0">
                        <a:solidFill>
                          <a:srgbClr val="000000"/>
                        </a:solidFill>
                        <a:effectLst/>
                        <a:highlight>
                          <a:srgbClr val="000080"/>
                        </a:highlight>
                        <a:latin typeface="Calibri" panose="020F0502020204030204" pitchFamily="34" charset="0"/>
                      </a:endParaRPr>
                    </a:p>
                  </a:txBody>
                  <a:tcPr marL="8990" marR="8990" marT="8990" marB="0" anchor="b">
                    <a:solidFill>
                      <a:schemeClr val="accent1"/>
                    </a:solidFill>
                  </a:tcPr>
                </a:tc>
                <a:tc>
                  <a:txBody>
                    <a:bodyPr/>
                    <a:lstStyle/>
                    <a:p>
                      <a:pPr algn="l" fontAlgn="b"/>
                      <a:r>
                        <a:rPr lang="es-ES" sz="1400" u="none" strike="noStrike">
                          <a:effectLst/>
                        </a:rPr>
                        <a:t>Global inglés</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2,168</a:t>
                      </a:r>
                      <a:endParaRPr lang="es-ES" sz="1400" b="0" i="0" u="none" strike="noStrike">
                        <a:solidFill>
                          <a:srgbClr val="000000"/>
                        </a:solidFill>
                        <a:effectLst/>
                        <a:latin typeface="Cambria" panose="02040503050406030204" pitchFamily="18" charset="0"/>
                      </a:endParaRPr>
                    </a:p>
                  </a:txBody>
                  <a:tcPr marL="8990" marR="8990" marT="8990" marB="0" anchor="b"/>
                </a:tc>
                <a:extLst>
                  <a:ext uri="{0D108BD9-81ED-4DB2-BD59-A6C34878D82A}">
                    <a16:rowId xmlns:a16="http://schemas.microsoft.com/office/drawing/2014/main" xmlns="" val="2123545428"/>
                  </a:ext>
                </a:extLst>
              </a:tr>
              <a:tr h="235994">
                <a:tc>
                  <a:txBody>
                    <a:bodyPr/>
                    <a:lstStyle/>
                    <a:p>
                      <a:pPr algn="l" fontAlgn="b"/>
                      <a:r>
                        <a:rPr lang="es-ES" sz="1400" u="none" strike="noStrike">
                          <a:effectLst/>
                        </a:rPr>
                        <a:t>Llorar últimamente 2</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-13.121</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l" fontAlgn="b"/>
                      <a:endParaRPr lang="es-ES" sz="1600" b="0" i="0" u="none" strike="noStrike" dirty="0">
                        <a:solidFill>
                          <a:srgbClr val="000000"/>
                        </a:solidFill>
                        <a:effectLst/>
                        <a:highlight>
                          <a:srgbClr val="000080"/>
                        </a:highlight>
                        <a:latin typeface="Calibri" panose="020F0502020204030204" pitchFamily="34" charset="0"/>
                      </a:endParaRPr>
                    </a:p>
                  </a:txBody>
                  <a:tcPr marL="8990" marR="8990" marT="8990" marB="0" anchor="b">
                    <a:solidFill>
                      <a:schemeClr val="accent1"/>
                    </a:solidFill>
                  </a:tcPr>
                </a:tc>
                <a:tc>
                  <a:txBody>
                    <a:bodyPr/>
                    <a:lstStyle/>
                    <a:p>
                      <a:pPr algn="l" fontAlgn="b"/>
                      <a:r>
                        <a:rPr lang="es-ES" sz="1400" u="none" strike="noStrike">
                          <a:effectLst/>
                        </a:rPr>
                        <a:t>Ciencias sociales</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dirty="0">
                          <a:effectLst/>
                        </a:rPr>
                        <a:t>3,265</a:t>
                      </a:r>
                      <a:endParaRPr lang="es-ES" sz="1400" b="0" i="0" u="none" strike="noStrike" dirty="0">
                        <a:solidFill>
                          <a:srgbClr val="000000"/>
                        </a:solidFill>
                        <a:effectLst/>
                        <a:latin typeface="Cambria" panose="02040503050406030204" pitchFamily="18" charset="0"/>
                      </a:endParaRPr>
                    </a:p>
                  </a:txBody>
                  <a:tcPr marL="8990" marR="8990" marT="8990" marB="0" anchor="b"/>
                </a:tc>
                <a:extLst>
                  <a:ext uri="{0D108BD9-81ED-4DB2-BD59-A6C34878D82A}">
                    <a16:rowId xmlns:a16="http://schemas.microsoft.com/office/drawing/2014/main" xmlns="" val="2109725518"/>
                  </a:ext>
                </a:extLst>
              </a:tr>
              <a:tr h="235994">
                <a:tc>
                  <a:txBody>
                    <a:bodyPr/>
                    <a:lstStyle/>
                    <a:p>
                      <a:pPr algn="l" fontAlgn="b"/>
                      <a:r>
                        <a:rPr lang="es-ES" sz="1400" u="none" strike="noStrike" dirty="0">
                          <a:effectLst/>
                        </a:rPr>
                        <a:t>Pensamientos suicidas 1 (R80)</a:t>
                      </a:r>
                      <a:endParaRPr lang="es-ES" sz="1400" b="0" i="0" u="none" strike="noStrike" dirty="0">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a:effectLst/>
                        </a:rPr>
                        <a:t>-16.098</a:t>
                      </a:r>
                      <a:endParaRPr lang="es-ES" sz="1400" b="0" i="0" u="none" strike="noStrike">
                        <a:solidFill>
                          <a:srgbClr val="000000"/>
                        </a:solidFill>
                        <a:effectLst/>
                        <a:latin typeface="Cambria" panose="02040503050406030204" pitchFamily="18" charset="0"/>
                      </a:endParaRPr>
                    </a:p>
                  </a:txBody>
                  <a:tcPr marL="8990" marR="8990" marT="8990" marB="0" anchor="b"/>
                </a:tc>
                <a:tc>
                  <a:txBody>
                    <a:bodyPr/>
                    <a:lstStyle/>
                    <a:p>
                      <a:pPr algn="l" fontAlgn="b"/>
                      <a:r>
                        <a:rPr lang="es-ES" sz="1600" u="none" strike="noStrike" dirty="0">
                          <a:effectLst/>
                          <a:highlight>
                            <a:srgbClr val="000080"/>
                          </a:highlight>
                        </a:rPr>
                        <a:t> </a:t>
                      </a:r>
                      <a:endParaRPr lang="es-ES" sz="1600" b="0" i="0" u="none" strike="noStrike" dirty="0">
                        <a:solidFill>
                          <a:srgbClr val="000000"/>
                        </a:solidFill>
                        <a:effectLst/>
                        <a:highlight>
                          <a:srgbClr val="000080"/>
                        </a:highlight>
                        <a:latin typeface="Calibri" panose="020F0502020204030204" pitchFamily="34" charset="0"/>
                      </a:endParaRPr>
                    </a:p>
                  </a:txBody>
                  <a:tcPr marL="8990" marR="8990" marT="8990" marB="0" anchor="b">
                    <a:solidFill>
                      <a:schemeClr val="accent1"/>
                    </a:solidFill>
                  </a:tcPr>
                </a:tc>
                <a:tc>
                  <a:txBody>
                    <a:bodyPr/>
                    <a:lstStyle/>
                    <a:p>
                      <a:pPr algn="l" fontAlgn="b"/>
                      <a:r>
                        <a:rPr lang="es-ES" sz="1400" u="none" strike="noStrike" dirty="0">
                          <a:effectLst/>
                        </a:rPr>
                        <a:t>Interés en Física</a:t>
                      </a:r>
                      <a:endParaRPr lang="es-ES" sz="1400" b="0" i="0" u="none" strike="noStrike" dirty="0">
                        <a:solidFill>
                          <a:srgbClr val="000000"/>
                        </a:solidFill>
                        <a:effectLst/>
                        <a:latin typeface="Cambria" panose="02040503050406030204" pitchFamily="18" charset="0"/>
                      </a:endParaRPr>
                    </a:p>
                  </a:txBody>
                  <a:tcPr marL="8990" marR="8990" marT="8990" marB="0" anchor="b"/>
                </a:tc>
                <a:tc>
                  <a:txBody>
                    <a:bodyPr/>
                    <a:lstStyle/>
                    <a:p>
                      <a:pPr algn="r" fontAlgn="b"/>
                      <a:r>
                        <a:rPr lang="es-ES" sz="1400" u="none" strike="noStrike" dirty="0">
                          <a:effectLst/>
                        </a:rPr>
                        <a:t>6,397</a:t>
                      </a:r>
                      <a:endParaRPr lang="es-ES" sz="1400" b="0" i="0" u="none" strike="noStrike" dirty="0">
                        <a:solidFill>
                          <a:srgbClr val="000000"/>
                        </a:solidFill>
                        <a:effectLst/>
                        <a:latin typeface="Cambria" panose="02040503050406030204" pitchFamily="18" charset="0"/>
                      </a:endParaRPr>
                    </a:p>
                  </a:txBody>
                  <a:tcPr marL="8990" marR="8990" marT="8990" marB="0" anchor="b"/>
                </a:tc>
                <a:extLst>
                  <a:ext uri="{0D108BD9-81ED-4DB2-BD59-A6C34878D82A}">
                    <a16:rowId xmlns:a16="http://schemas.microsoft.com/office/drawing/2014/main" xmlns="" val="2488842852"/>
                  </a:ext>
                </a:extLst>
              </a:tr>
            </a:tbl>
          </a:graphicData>
        </a:graphic>
      </p:graphicFrame>
    </p:spTree>
    <p:extLst>
      <p:ext uri="{BB962C8B-B14F-4D97-AF65-F5344CB8AC3E}">
        <p14:creationId xmlns:p14="http://schemas.microsoft.com/office/powerpoint/2010/main" val="1658377389"/>
      </p:ext>
    </p:extLst>
  </p:cSld>
  <p:clrMapOvr>
    <a:masterClrMapping/>
  </p:clrMapOvr>
  <p:transition spd="slow">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Content Placeholder 1"/>
          <p:cNvSpPr>
            <a:spLocks noGrp="1"/>
          </p:cNvSpPr>
          <p:nvPr>
            <p:ph idx="4294967295"/>
          </p:nvPr>
        </p:nvSpPr>
        <p:spPr>
          <a:xfrm>
            <a:off x="0" y="1793875"/>
            <a:ext cx="6354763" cy="3255963"/>
          </a:xfrm>
        </p:spPr>
        <p:txBody>
          <a:bodyPr/>
          <a:lstStyle/>
          <a:p>
            <a:pPr eaLnBrk="1" hangingPunct="1">
              <a:buFontTx/>
              <a:buNone/>
            </a:pPr>
            <a:endParaRPr lang="en-GB" sz="1200" b="1" dirty="0">
              <a:solidFill>
                <a:srgbClr val="17375E"/>
              </a:solidFill>
              <a:latin typeface="Arial" charset="0"/>
              <a:cs typeface="Arial" charset="0"/>
            </a:endParaRPr>
          </a:p>
          <a:p>
            <a:pPr eaLnBrk="1" hangingPunct="1">
              <a:lnSpc>
                <a:spcPct val="150000"/>
              </a:lnSpc>
              <a:buFont typeface="Arial" charset="0"/>
              <a:buNone/>
            </a:pPr>
            <a:endParaRPr lang="es-MX" sz="1200" dirty="0">
              <a:latin typeface="Arial" charset="0"/>
              <a:cs typeface="Arial" charset="0"/>
            </a:endParaRPr>
          </a:p>
        </p:txBody>
      </p:sp>
      <p:sp>
        <p:nvSpPr>
          <p:cNvPr id="74755" name="7 Rectángulo"/>
          <p:cNvSpPr>
            <a:spLocks noChangeArrowheads="1"/>
          </p:cNvSpPr>
          <p:nvPr/>
        </p:nvSpPr>
        <p:spPr bwMode="auto">
          <a:xfrm>
            <a:off x="1464469" y="3214687"/>
            <a:ext cx="6263879" cy="923330"/>
          </a:xfrm>
          <a:prstGeom prst="rect">
            <a:avLst/>
          </a:prstGeom>
          <a:noFill/>
          <a:ln w="9525">
            <a:noFill/>
            <a:miter lim="800000"/>
            <a:headEnd/>
            <a:tailEnd/>
          </a:ln>
        </p:spPr>
        <p:txBody>
          <a:bodyPr>
            <a:spAutoFit/>
          </a:bodyPr>
          <a:lstStyle/>
          <a:p>
            <a:pPr algn="just"/>
            <a:endParaRPr lang="es-MX" altLang="en-US" sz="1350">
              <a:latin typeface="Arial Narrow" pitchFamily="34" charset="0"/>
            </a:endParaRPr>
          </a:p>
          <a:p>
            <a:pPr algn="just"/>
            <a:endParaRPr lang="es-MX" altLang="en-US" sz="1350">
              <a:latin typeface="Arial Narrow" pitchFamily="34" charset="0"/>
            </a:endParaRPr>
          </a:p>
          <a:p>
            <a:pPr algn="just"/>
            <a:endParaRPr lang="es-MX" altLang="en-US" sz="1350">
              <a:latin typeface="Arial Narrow" pitchFamily="34" charset="0"/>
            </a:endParaRPr>
          </a:p>
          <a:p>
            <a:pPr algn="just"/>
            <a:endParaRPr lang="es-MX" altLang="en-US" sz="1350">
              <a:latin typeface="Arial Narrow" pitchFamily="34" charset="0"/>
            </a:endParaRPr>
          </a:p>
        </p:txBody>
      </p:sp>
      <p:grpSp>
        <p:nvGrpSpPr>
          <p:cNvPr id="14" name="Grupo 1"/>
          <p:cNvGrpSpPr>
            <a:grpSpLocks/>
          </p:cNvGrpSpPr>
          <p:nvPr/>
        </p:nvGrpSpPr>
        <p:grpSpPr bwMode="auto">
          <a:xfrm>
            <a:off x="0" y="0"/>
            <a:ext cx="9144000" cy="6858000"/>
            <a:chOff x="0" y="0"/>
            <a:chExt cx="12192000" cy="6808762"/>
          </a:xfrm>
        </p:grpSpPr>
        <p:sp>
          <p:nvSpPr>
            <p:cNvPr id="15" name="Rectángulo 14"/>
            <p:cNvSpPr/>
            <p:nvPr/>
          </p:nvSpPr>
          <p:spPr>
            <a:xfrm flipH="1">
              <a:off x="0" y="0"/>
              <a:ext cx="12192000" cy="344657"/>
            </a:xfrm>
            <a:prstGeom prst="rect">
              <a:avLst/>
            </a:prstGeom>
            <a:gradFill flip="none" rotWithShape="1">
              <a:gsLst>
                <a:gs pos="0">
                  <a:srgbClr val="FFFF00">
                    <a:lumMod val="100000"/>
                  </a:srgbClr>
                </a:gs>
                <a:gs pos="100000">
                  <a:schemeClr val="accent5">
                    <a:lumMod val="75000"/>
                  </a:schemeClr>
                </a:gs>
              </a:gsLst>
              <a:path path="circle">
                <a:fillToRect l="100000" t="100000"/>
              </a:path>
              <a:tileRect r="-100000" b="-100000"/>
            </a:gradFill>
            <a:ln>
              <a:solidFill>
                <a:schemeClr val="accent1"/>
              </a:solidFill>
            </a:ln>
          </p:spPr>
          <p:style>
            <a:lnRef idx="0">
              <a:schemeClr val="accent5"/>
            </a:lnRef>
            <a:fillRef idx="3">
              <a:schemeClr val="accent5"/>
            </a:fillRef>
            <a:effectRef idx="3">
              <a:schemeClr val="accent5"/>
            </a:effectRef>
            <a:fontRef idx="minor">
              <a:schemeClr val="lt1"/>
            </a:fontRef>
          </p:style>
          <p:txBody>
            <a:bodyPr anchor="ctr"/>
            <a:lstStyle/>
            <a:p>
              <a:pPr algn="ctr">
                <a:defRPr/>
              </a:pPr>
              <a:endParaRPr lang="es-MX" sz="1350"/>
            </a:p>
          </p:txBody>
        </p:sp>
        <p:sp>
          <p:nvSpPr>
            <p:cNvPr id="16" name="Rectángulo 15"/>
            <p:cNvSpPr/>
            <p:nvPr/>
          </p:nvSpPr>
          <p:spPr>
            <a:xfrm flipH="1">
              <a:off x="0" y="6464105"/>
              <a:ext cx="12192000" cy="344657"/>
            </a:xfrm>
            <a:prstGeom prst="rect">
              <a:avLst/>
            </a:prstGeom>
            <a:gradFill flip="none" rotWithShape="1">
              <a:gsLst>
                <a:gs pos="0">
                  <a:srgbClr val="FFFF00">
                    <a:lumMod val="100000"/>
                  </a:srgbClr>
                </a:gs>
                <a:gs pos="100000">
                  <a:schemeClr val="accent5">
                    <a:lumMod val="75000"/>
                  </a:schemeClr>
                </a:gs>
              </a:gsLst>
              <a:path path="circle">
                <a:fillToRect l="100000" t="100000"/>
              </a:path>
              <a:tileRect r="-100000" b="-100000"/>
            </a:gradFill>
            <a:ln>
              <a:solidFill>
                <a:schemeClr val="accent1"/>
              </a:solidFill>
            </a:ln>
          </p:spPr>
          <p:style>
            <a:lnRef idx="0">
              <a:schemeClr val="accent5"/>
            </a:lnRef>
            <a:fillRef idx="3">
              <a:schemeClr val="accent5"/>
            </a:fillRef>
            <a:effectRef idx="3">
              <a:schemeClr val="accent5"/>
            </a:effectRef>
            <a:fontRef idx="minor">
              <a:schemeClr val="lt1"/>
            </a:fontRef>
          </p:style>
          <p:txBody>
            <a:bodyPr anchor="ctr"/>
            <a:lstStyle/>
            <a:p>
              <a:pPr algn="ctr">
                <a:defRPr/>
              </a:pPr>
              <a:endParaRPr lang="es-MX" sz="1350"/>
            </a:p>
          </p:txBody>
        </p:sp>
      </p:grpSp>
      <p:sp>
        <p:nvSpPr>
          <p:cNvPr id="5" name="CuadroTexto 4"/>
          <p:cNvSpPr txBox="1"/>
          <p:nvPr/>
        </p:nvSpPr>
        <p:spPr>
          <a:xfrm>
            <a:off x="138418" y="53460"/>
            <a:ext cx="1227387" cy="369332"/>
          </a:xfrm>
          <a:prstGeom prst="rect">
            <a:avLst/>
          </a:prstGeom>
          <a:noFill/>
        </p:spPr>
        <p:txBody>
          <a:bodyPr wrap="none" rtlCol="0">
            <a:spAutoFit/>
          </a:bodyPr>
          <a:lstStyle/>
          <a:p>
            <a:r>
              <a:rPr lang="es-MX" b="1" dirty="0"/>
              <a:t>Resultados</a:t>
            </a:r>
          </a:p>
        </p:txBody>
      </p:sp>
      <p:graphicFrame>
        <p:nvGraphicFramePr>
          <p:cNvPr id="2" name="Tabla 1">
            <a:extLst>
              <a:ext uri="{FF2B5EF4-FFF2-40B4-BE49-F238E27FC236}">
                <a16:creationId xmlns:a16="http://schemas.microsoft.com/office/drawing/2014/main" xmlns="" id="{CA01904F-01B9-4122-8926-35201B1221E5}"/>
              </a:ext>
            </a:extLst>
          </p:cNvPr>
          <p:cNvGraphicFramePr>
            <a:graphicFrameLocks noGrp="1"/>
          </p:cNvGraphicFramePr>
          <p:nvPr>
            <p:extLst>
              <p:ext uri="{D42A27DB-BD31-4B8C-83A1-F6EECF244321}">
                <p14:modId xmlns:p14="http://schemas.microsoft.com/office/powerpoint/2010/main" val="1688543855"/>
              </p:ext>
            </p:extLst>
          </p:nvPr>
        </p:nvGraphicFramePr>
        <p:xfrm>
          <a:off x="996635" y="668875"/>
          <a:ext cx="7649696" cy="4612456"/>
        </p:xfrm>
        <a:graphic>
          <a:graphicData uri="http://schemas.openxmlformats.org/drawingml/2006/table">
            <a:tbl>
              <a:tblPr/>
              <a:tblGrid>
                <a:gridCol w="4301252">
                  <a:extLst>
                    <a:ext uri="{9D8B030D-6E8A-4147-A177-3AD203B41FA5}">
                      <a16:colId xmlns:a16="http://schemas.microsoft.com/office/drawing/2014/main" xmlns="" val="404801455"/>
                    </a:ext>
                  </a:extLst>
                </a:gridCol>
                <a:gridCol w="1633387">
                  <a:extLst>
                    <a:ext uri="{9D8B030D-6E8A-4147-A177-3AD203B41FA5}">
                      <a16:colId xmlns:a16="http://schemas.microsoft.com/office/drawing/2014/main" xmlns="" val="3126943448"/>
                    </a:ext>
                  </a:extLst>
                </a:gridCol>
                <a:gridCol w="1715057">
                  <a:extLst>
                    <a:ext uri="{9D8B030D-6E8A-4147-A177-3AD203B41FA5}">
                      <a16:colId xmlns:a16="http://schemas.microsoft.com/office/drawing/2014/main" xmlns="" val="2543832755"/>
                    </a:ext>
                  </a:extLst>
                </a:gridCol>
              </a:tblGrid>
              <a:tr h="444320">
                <a:tc gridSpan="3">
                  <a:txBody>
                    <a:bodyPr/>
                    <a:lstStyle/>
                    <a:p>
                      <a:pPr algn="l" fontAlgn="b"/>
                      <a:r>
                        <a:rPr lang="es-MX" sz="1800" b="1" i="0" u="none" strike="noStrike" dirty="0">
                          <a:solidFill>
                            <a:srgbClr val="000000"/>
                          </a:solidFill>
                          <a:effectLst/>
                          <a:latin typeface="Cambria" panose="02040503050406030204" pitchFamily="18" charset="0"/>
                        </a:rPr>
                        <a:t>Tabla 2. Nivel de incidencia en la predicción según instrumento</a:t>
                      </a:r>
                    </a:p>
                  </a:txBody>
                  <a:tcPr marL="10710" marR="10710" marT="1071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xmlns="" val="2823764916"/>
                  </a:ext>
                </a:extLst>
              </a:tr>
              <a:tr h="423161">
                <a:tc>
                  <a:txBody>
                    <a:bodyPr/>
                    <a:lstStyle/>
                    <a:p>
                      <a:pPr algn="l" fontAlgn="b"/>
                      <a:r>
                        <a:rPr lang="es-ES" sz="1800" b="1" i="0" u="none" strike="noStrike">
                          <a:solidFill>
                            <a:srgbClr val="000000"/>
                          </a:solidFill>
                          <a:effectLst/>
                          <a:latin typeface="Cambria" panose="02040503050406030204" pitchFamily="18" charset="0"/>
                        </a:rPr>
                        <a:t>Tipo de instrumento</a:t>
                      </a:r>
                    </a:p>
                  </a:txBody>
                  <a:tcPr marL="10710" marR="10710" marT="10710" marB="0" anchor="b">
                    <a:lnL>
                      <a:noFill/>
                    </a:lnL>
                    <a:lnR>
                      <a:noFill/>
                    </a:lnR>
                    <a:lnT w="12700" cap="flat" cmpd="sng" algn="ctr">
                      <a:solidFill>
                        <a:srgbClr val="000000"/>
                      </a:solidFill>
                      <a:prstDash val="solid"/>
                      <a:round/>
                      <a:headEnd type="none" w="med" len="med"/>
                      <a:tailEnd type="none" w="med" len="med"/>
                    </a:lnT>
                    <a:lnB>
                      <a:noFill/>
                    </a:lnB>
                  </a:tcPr>
                </a:tc>
                <a:tc rowSpan="2" gridSpan="2">
                  <a:txBody>
                    <a:bodyPr/>
                    <a:lstStyle/>
                    <a:p>
                      <a:pPr algn="l" fontAlgn="b"/>
                      <a:r>
                        <a:rPr lang="es-MX" sz="1800" b="1" i="0" u="none" strike="noStrike">
                          <a:solidFill>
                            <a:srgbClr val="000000"/>
                          </a:solidFill>
                          <a:effectLst/>
                          <a:latin typeface="Cambria" panose="02040503050406030204" pitchFamily="18" charset="0"/>
                        </a:rPr>
                        <a:t>Nivel de determinación en el modelo predictivo</a:t>
                      </a:r>
                    </a:p>
                  </a:txBody>
                  <a:tcPr marL="10710" marR="10710" marT="1071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es-ES"/>
                    </a:p>
                  </a:txBody>
                  <a:tcPr/>
                </a:tc>
                <a:extLst>
                  <a:ext uri="{0D108BD9-81ED-4DB2-BD59-A6C34878D82A}">
                    <a16:rowId xmlns:a16="http://schemas.microsoft.com/office/drawing/2014/main" xmlns="" val="2210851846"/>
                  </a:ext>
                </a:extLst>
              </a:tr>
              <a:tr h="444320">
                <a:tc>
                  <a:txBody>
                    <a:bodyPr/>
                    <a:lstStyle/>
                    <a:p>
                      <a:pPr algn="l" fontAlgn="b"/>
                      <a:endParaRPr lang="es-ES" sz="1800" b="1" i="0" u="none" strike="noStrike">
                        <a:solidFill>
                          <a:srgbClr val="000000"/>
                        </a:solidFill>
                        <a:effectLst/>
                        <a:latin typeface="Cambria" panose="02040503050406030204" pitchFamily="18" charset="0"/>
                      </a:endParaRPr>
                    </a:p>
                  </a:txBody>
                  <a:tcPr marL="10710" marR="10710" marT="10710" marB="0" anchor="b">
                    <a:lnL>
                      <a:noFill/>
                    </a:lnL>
                    <a:lnR>
                      <a:noFill/>
                    </a:lnR>
                    <a:lnT>
                      <a:noFill/>
                    </a:lnT>
                    <a:lnB>
                      <a:noFill/>
                    </a:lnB>
                  </a:tcPr>
                </a:tc>
                <a:tc gridSpan="2" vMerge="1">
                  <a:txBody>
                    <a:bodyPr/>
                    <a:lstStyle/>
                    <a:p>
                      <a:endParaRPr lang="es-ES"/>
                    </a:p>
                  </a:txBody>
                  <a:tcPr/>
                </a:tc>
                <a:tc hMerge="1" vMerge="1">
                  <a:txBody>
                    <a:bodyPr/>
                    <a:lstStyle/>
                    <a:p>
                      <a:endParaRPr lang="es-ES"/>
                    </a:p>
                  </a:txBody>
                  <a:tcPr/>
                </a:tc>
                <a:extLst>
                  <a:ext uri="{0D108BD9-81ED-4DB2-BD59-A6C34878D82A}">
                    <a16:rowId xmlns:a16="http://schemas.microsoft.com/office/drawing/2014/main" xmlns="" val="966356413"/>
                  </a:ext>
                </a:extLst>
              </a:tr>
              <a:tr h="825163">
                <a:tc>
                  <a:txBody>
                    <a:bodyPr/>
                    <a:lstStyle/>
                    <a:p>
                      <a:pPr algn="l" fontAlgn="b"/>
                      <a:r>
                        <a:rPr lang="es-ES" sz="1800" b="1" i="0" u="none" strike="noStrike">
                          <a:solidFill>
                            <a:srgbClr val="000000"/>
                          </a:solidFill>
                          <a:effectLst/>
                          <a:latin typeface="Cambria" panose="02040503050406030204" pitchFamily="18" charset="0"/>
                        </a:rPr>
                        <a:t> </a:t>
                      </a:r>
                    </a:p>
                  </a:txBody>
                  <a:tcPr marL="10710" marR="10710" marT="10710"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s-ES" sz="1800" b="1" i="0" u="none" strike="noStrike">
                          <a:solidFill>
                            <a:srgbClr val="000000"/>
                          </a:solidFill>
                          <a:effectLst/>
                          <a:latin typeface="Cambria" panose="02040503050406030204" pitchFamily="18" charset="0"/>
                        </a:rPr>
                        <a:t>Médico cirujano</a:t>
                      </a:r>
                    </a:p>
                  </a:txBody>
                  <a:tcPr marL="10710" marR="10710" marT="1071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t"/>
                      <a:r>
                        <a:rPr lang="es-ES" sz="1800" b="1" i="0" u="none" strike="noStrike">
                          <a:solidFill>
                            <a:srgbClr val="000000"/>
                          </a:solidFill>
                          <a:effectLst/>
                          <a:latin typeface="Cambria" panose="02040503050406030204" pitchFamily="18" charset="0"/>
                        </a:rPr>
                        <a:t>Fisioterapia</a:t>
                      </a:r>
                    </a:p>
                  </a:txBody>
                  <a:tcPr marL="10710" marR="10710" marT="1071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71672372"/>
                  </a:ext>
                </a:extLst>
              </a:tr>
              <a:tr h="571268">
                <a:tc>
                  <a:txBody>
                    <a:bodyPr/>
                    <a:lstStyle/>
                    <a:p>
                      <a:pPr algn="l" fontAlgn="t"/>
                      <a:r>
                        <a:rPr lang="es-ES" sz="2000" b="0" i="0" u="none" strike="noStrike">
                          <a:solidFill>
                            <a:srgbClr val="000000"/>
                          </a:solidFill>
                          <a:effectLst/>
                          <a:latin typeface="Cambria" panose="02040503050406030204" pitchFamily="18" charset="0"/>
                        </a:rPr>
                        <a:t>Examen diagnóstico</a:t>
                      </a:r>
                    </a:p>
                  </a:txBody>
                  <a:tcPr marL="10710" marR="10710" marT="1071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r>
                        <a:rPr lang="es-ES" sz="2000" b="0" i="0" u="none" strike="noStrike" dirty="0">
                          <a:solidFill>
                            <a:srgbClr val="000000"/>
                          </a:solidFill>
                          <a:effectLst/>
                          <a:latin typeface="Cambria" panose="02040503050406030204" pitchFamily="18" charset="0"/>
                        </a:rPr>
                        <a:t>Bajo</a:t>
                      </a:r>
                    </a:p>
                  </a:txBody>
                  <a:tcPr marL="10710" marR="10710" marT="1071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t"/>
                      <a:r>
                        <a:rPr lang="es-ES" sz="2000" b="0" i="0" u="none" strike="noStrike">
                          <a:solidFill>
                            <a:srgbClr val="000000"/>
                          </a:solidFill>
                          <a:effectLst/>
                          <a:latin typeface="Cambria" panose="02040503050406030204" pitchFamily="18" charset="0"/>
                        </a:rPr>
                        <a:t>Alto</a:t>
                      </a:r>
                    </a:p>
                  </a:txBody>
                  <a:tcPr marL="10710" marR="10710" marT="1071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xmlns="" val="3780267107"/>
                  </a:ext>
                </a:extLst>
              </a:tr>
              <a:tr h="930954">
                <a:tc>
                  <a:txBody>
                    <a:bodyPr/>
                    <a:lstStyle/>
                    <a:p>
                      <a:pPr algn="l" fontAlgn="t"/>
                      <a:r>
                        <a:rPr lang="es-MX" sz="2000" b="0" i="0" u="none" strike="noStrike" dirty="0">
                          <a:solidFill>
                            <a:srgbClr val="000000"/>
                          </a:solidFill>
                          <a:effectLst/>
                          <a:latin typeface="Cambria" panose="02040503050406030204" pitchFamily="18" charset="0"/>
                        </a:rPr>
                        <a:t>Factores asociados a la elección de la carrera</a:t>
                      </a:r>
                    </a:p>
                  </a:txBody>
                  <a:tcPr marL="10710" marR="10710" marT="10710" marB="0">
                    <a:lnL>
                      <a:noFill/>
                    </a:lnL>
                    <a:lnR>
                      <a:noFill/>
                    </a:lnR>
                    <a:lnT>
                      <a:noFill/>
                    </a:lnT>
                    <a:lnB>
                      <a:noFill/>
                    </a:lnB>
                  </a:tcPr>
                </a:tc>
                <a:tc>
                  <a:txBody>
                    <a:bodyPr/>
                    <a:lstStyle/>
                    <a:p>
                      <a:pPr algn="l" fontAlgn="t"/>
                      <a:r>
                        <a:rPr lang="es-ES" sz="2000" b="0" i="0" u="none" strike="noStrike">
                          <a:solidFill>
                            <a:srgbClr val="000000"/>
                          </a:solidFill>
                          <a:effectLst/>
                          <a:latin typeface="Cambria" panose="02040503050406030204" pitchFamily="18" charset="0"/>
                        </a:rPr>
                        <a:t>Alto</a:t>
                      </a:r>
                    </a:p>
                  </a:txBody>
                  <a:tcPr marL="10710" marR="10710" marT="10710" marB="0">
                    <a:lnL>
                      <a:noFill/>
                    </a:lnL>
                    <a:lnR>
                      <a:noFill/>
                    </a:lnR>
                    <a:lnT>
                      <a:noFill/>
                    </a:lnT>
                    <a:lnB>
                      <a:noFill/>
                    </a:lnB>
                  </a:tcPr>
                </a:tc>
                <a:tc>
                  <a:txBody>
                    <a:bodyPr/>
                    <a:lstStyle/>
                    <a:p>
                      <a:pPr algn="l" fontAlgn="t"/>
                      <a:r>
                        <a:rPr lang="es-ES" sz="2000" b="0" i="0" u="none" strike="noStrike">
                          <a:solidFill>
                            <a:srgbClr val="000000"/>
                          </a:solidFill>
                          <a:effectLst/>
                          <a:latin typeface="Cambria" panose="02040503050406030204" pitchFamily="18" charset="0"/>
                        </a:rPr>
                        <a:t>Alto</a:t>
                      </a:r>
                    </a:p>
                  </a:txBody>
                  <a:tcPr marL="10710" marR="10710" marT="10710" marB="0">
                    <a:lnL>
                      <a:noFill/>
                    </a:lnL>
                    <a:lnR>
                      <a:noFill/>
                    </a:lnR>
                    <a:lnT>
                      <a:noFill/>
                    </a:lnT>
                    <a:lnB>
                      <a:noFill/>
                    </a:lnB>
                  </a:tcPr>
                </a:tc>
                <a:extLst>
                  <a:ext uri="{0D108BD9-81ED-4DB2-BD59-A6C34878D82A}">
                    <a16:rowId xmlns:a16="http://schemas.microsoft.com/office/drawing/2014/main" xmlns="" val="792964397"/>
                  </a:ext>
                </a:extLst>
              </a:tr>
              <a:tr h="550109">
                <a:tc>
                  <a:txBody>
                    <a:bodyPr/>
                    <a:lstStyle/>
                    <a:p>
                      <a:pPr algn="l" fontAlgn="t"/>
                      <a:r>
                        <a:rPr lang="es-ES" sz="2000" b="0" i="0" u="none" strike="noStrike" dirty="0">
                          <a:solidFill>
                            <a:srgbClr val="000000"/>
                          </a:solidFill>
                          <a:effectLst/>
                          <a:latin typeface="Cambria" panose="02040503050406030204" pitchFamily="18" charset="0"/>
                        </a:rPr>
                        <a:t>Factores psicosociales</a:t>
                      </a:r>
                    </a:p>
                  </a:txBody>
                  <a:tcPr marL="10710" marR="10710" marT="10710" marB="0">
                    <a:lnL>
                      <a:noFill/>
                    </a:lnL>
                    <a:lnR>
                      <a:noFill/>
                    </a:lnR>
                    <a:lnT>
                      <a:noFill/>
                    </a:lnT>
                    <a:lnB>
                      <a:noFill/>
                    </a:lnB>
                  </a:tcPr>
                </a:tc>
                <a:tc>
                  <a:txBody>
                    <a:bodyPr/>
                    <a:lstStyle/>
                    <a:p>
                      <a:pPr algn="l" fontAlgn="t"/>
                      <a:r>
                        <a:rPr lang="es-ES" sz="2000" b="0" i="0" u="none" strike="noStrike" dirty="0">
                          <a:solidFill>
                            <a:srgbClr val="000000"/>
                          </a:solidFill>
                          <a:effectLst/>
                          <a:latin typeface="Cambria" panose="02040503050406030204" pitchFamily="18" charset="0"/>
                        </a:rPr>
                        <a:t>Alto</a:t>
                      </a:r>
                    </a:p>
                  </a:txBody>
                  <a:tcPr marL="10710" marR="10710" marT="10710" marB="0">
                    <a:lnL>
                      <a:noFill/>
                    </a:lnL>
                    <a:lnR>
                      <a:noFill/>
                    </a:lnR>
                    <a:lnT>
                      <a:noFill/>
                    </a:lnT>
                    <a:lnB>
                      <a:noFill/>
                    </a:lnB>
                  </a:tcPr>
                </a:tc>
                <a:tc>
                  <a:txBody>
                    <a:bodyPr/>
                    <a:lstStyle/>
                    <a:p>
                      <a:pPr algn="l" fontAlgn="t"/>
                      <a:r>
                        <a:rPr lang="es-ES" sz="2000" b="0" i="0" u="none" strike="noStrike">
                          <a:solidFill>
                            <a:srgbClr val="000000"/>
                          </a:solidFill>
                          <a:effectLst/>
                          <a:latin typeface="Cambria" panose="02040503050406030204" pitchFamily="18" charset="0"/>
                        </a:rPr>
                        <a:t>Nulo</a:t>
                      </a:r>
                    </a:p>
                  </a:txBody>
                  <a:tcPr marL="10710" marR="10710" marT="10710" marB="0">
                    <a:lnL>
                      <a:noFill/>
                    </a:lnL>
                    <a:lnR>
                      <a:noFill/>
                    </a:lnR>
                    <a:lnT>
                      <a:noFill/>
                    </a:lnT>
                    <a:lnB>
                      <a:noFill/>
                    </a:lnB>
                  </a:tcPr>
                </a:tc>
                <a:extLst>
                  <a:ext uri="{0D108BD9-81ED-4DB2-BD59-A6C34878D82A}">
                    <a16:rowId xmlns:a16="http://schemas.microsoft.com/office/drawing/2014/main" xmlns="" val="849967227"/>
                  </a:ext>
                </a:extLst>
              </a:tr>
              <a:tr h="423161">
                <a:tc>
                  <a:txBody>
                    <a:bodyPr/>
                    <a:lstStyle/>
                    <a:p>
                      <a:pPr algn="l" fontAlgn="t"/>
                      <a:r>
                        <a:rPr lang="es-ES" sz="2000" b="0" i="0" u="none" strike="noStrike">
                          <a:solidFill>
                            <a:srgbClr val="000000"/>
                          </a:solidFill>
                          <a:effectLst/>
                          <a:latin typeface="Cambria" panose="02040503050406030204" pitchFamily="18" charset="0"/>
                        </a:rPr>
                        <a:t>Modos de afrontamiento</a:t>
                      </a:r>
                    </a:p>
                  </a:txBody>
                  <a:tcPr marL="10710" marR="10710" marT="10710" marB="0">
                    <a:lnL>
                      <a:noFill/>
                    </a:lnL>
                    <a:lnR>
                      <a:noFill/>
                    </a:lnR>
                    <a:lnT>
                      <a:noFill/>
                    </a:lnT>
                    <a:lnB>
                      <a:noFill/>
                    </a:lnB>
                  </a:tcPr>
                </a:tc>
                <a:tc>
                  <a:txBody>
                    <a:bodyPr/>
                    <a:lstStyle/>
                    <a:p>
                      <a:pPr algn="l" fontAlgn="t"/>
                      <a:r>
                        <a:rPr lang="es-ES" sz="2000" b="0" i="0" u="none" strike="noStrike" dirty="0">
                          <a:solidFill>
                            <a:srgbClr val="000000"/>
                          </a:solidFill>
                          <a:effectLst/>
                          <a:latin typeface="Cambria" panose="02040503050406030204" pitchFamily="18" charset="0"/>
                        </a:rPr>
                        <a:t>Bajo</a:t>
                      </a:r>
                    </a:p>
                  </a:txBody>
                  <a:tcPr marL="10710" marR="10710" marT="10710" marB="0">
                    <a:lnL>
                      <a:noFill/>
                    </a:lnL>
                    <a:lnR>
                      <a:noFill/>
                    </a:lnR>
                    <a:lnT>
                      <a:noFill/>
                    </a:lnT>
                    <a:lnB>
                      <a:noFill/>
                    </a:lnB>
                  </a:tcPr>
                </a:tc>
                <a:tc>
                  <a:txBody>
                    <a:bodyPr/>
                    <a:lstStyle/>
                    <a:p>
                      <a:pPr algn="l" fontAlgn="t"/>
                      <a:r>
                        <a:rPr lang="es-ES" sz="2000" b="0" i="0" u="none" strike="noStrike" dirty="0">
                          <a:solidFill>
                            <a:srgbClr val="000000"/>
                          </a:solidFill>
                          <a:effectLst/>
                          <a:latin typeface="Cambria" panose="02040503050406030204" pitchFamily="18" charset="0"/>
                        </a:rPr>
                        <a:t>Nulo</a:t>
                      </a:r>
                    </a:p>
                  </a:txBody>
                  <a:tcPr marL="10710" marR="10710" marT="10710" marB="0">
                    <a:lnL>
                      <a:noFill/>
                    </a:lnL>
                    <a:lnR>
                      <a:noFill/>
                    </a:lnR>
                    <a:lnT>
                      <a:noFill/>
                    </a:lnT>
                    <a:lnB>
                      <a:noFill/>
                    </a:lnB>
                  </a:tcPr>
                </a:tc>
                <a:extLst>
                  <a:ext uri="{0D108BD9-81ED-4DB2-BD59-A6C34878D82A}">
                    <a16:rowId xmlns:a16="http://schemas.microsoft.com/office/drawing/2014/main" xmlns="" val="1639394429"/>
                  </a:ext>
                </a:extLst>
              </a:tr>
            </a:tbl>
          </a:graphicData>
        </a:graphic>
      </p:graphicFrame>
      <p:pic>
        <p:nvPicPr>
          <p:cNvPr id="10" name="Imagen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6098" y="5435673"/>
            <a:ext cx="920836" cy="920836"/>
          </a:xfrm>
          <a:prstGeom prst="rect">
            <a:avLst/>
          </a:prstGeom>
        </p:spPr>
      </p:pic>
    </p:spTree>
    <p:extLst>
      <p:ext uri="{BB962C8B-B14F-4D97-AF65-F5344CB8AC3E}">
        <p14:creationId xmlns:p14="http://schemas.microsoft.com/office/powerpoint/2010/main" val="2463195176"/>
      </p:ext>
    </p:extLst>
  </p:cSld>
  <p:clrMapOvr>
    <a:masterClrMapping/>
  </p:clrMapOvr>
  <p:transition spd="slow">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7 Rectángulo"/>
          <p:cNvSpPr>
            <a:spLocks noChangeArrowheads="1"/>
          </p:cNvSpPr>
          <p:nvPr/>
        </p:nvSpPr>
        <p:spPr bwMode="auto">
          <a:xfrm>
            <a:off x="1464469" y="3214687"/>
            <a:ext cx="6263879" cy="923330"/>
          </a:xfrm>
          <a:prstGeom prst="rect">
            <a:avLst/>
          </a:prstGeom>
          <a:noFill/>
          <a:ln w="9525">
            <a:noFill/>
            <a:miter lim="800000"/>
            <a:headEnd/>
            <a:tailEnd/>
          </a:ln>
        </p:spPr>
        <p:txBody>
          <a:bodyPr>
            <a:spAutoFit/>
          </a:bodyPr>
          <a:lstStyle/>
          <a:p>
            <a:pPr algn="just"/>
            <a:endParaRPr lang="es-MX" altLang="en-US" sz="1350">
              <a:latin typeface="Arial Narrow" pitchFamily="34" charset="0"/>
            </a:endParaRPr>
          </a:p>
          <a:p>
            <a:pPr algn="just"/>
            <a:endParaRPr lang="es-MX" altLang="en-US" sz="1350">
              <a:latin typeface="Arial Narrow" pitchFamily="34" charset="0"/>
            </a:endParaRPr>
          </a:p>
          <a:p>
            <a:pPr algn="just"/>
            <a:endParaRPr lang="es-MX" altLang="en-US" sz="1350">
              <a:latin typeface="Arial Narrow" pitchFamily="34" charset="0"/>
            </a:endParaRPr>
          </a:p>
          <a:p>
            <a:pPr algn="just"/>
            <a:endParaRPr lang="es-MX" altLang="en-US" sz="1350">
              <a:latin typeface="Arial Narrow" pitchFamily="34" charset="0"/>
            </a:endParaRPr>
          </a:p>
        </p:txBody>
      </p:sp>
      <p:grpSp>
        <p:nvGrpSpPr>
          <p:cNvPr id="14" name="Grupo 1"/>
          <p:cNvGrpSpPr>
            <a:grpSpLocks/>
          </p:cNvGrpSpPr>
          <p:nvPr/>
        </p:nvGrpSpPr>
        <p:grpSpPr bwMode="auto">
          <a:xfrm>
            <a:off x="0" y="0"/>
            <a:ext cx="9144000" cy="6858000"/>
            <a:chOff x="0" y="0"/>
            <a:chExt cx="12192000" cy="6808762"/>
          </a:xfrm>
        </p:grpSpPr>
        <p:sp>
          <p:nvSpPr>
            <p:cNvPr id="17" name="Rectángulo 16"/>
            <p:cNvSpPr/>
            <p:nvPr/>
          </p:nvSpPr>
          <p:spPr>
            <a:xfrm flipH="1">
              <a:off x="0" y="0"/>
              <a:ext cx="12192000" cy="344657"/>
            </a:xfrm>
            <a:prstGeom prst="rect">
              <a:avLst/>
            </a:prstGeom>
            <a:gradFill flip="none" rotWithShape="1">
              <a:gsLst>
                <a:gs pos="0">
                  <a:srgbClr val="FFFF00">
                    <a:lumMod val="100000"/>
                  </a:srgbClr>
                </a:gs>
                <a:gs pos="100000">
                  <a:schemeClr val="accent5">
                    <a:lumMod val="75000"/>
                  </a:schemeClr>
                </a:gs>
              </a:gsLst>
              <a:path path="circle">
                <a:fillToRect l="100000" t="100000"/>
              </a:path>
              <a:tileRect r="-100000" b="-100000"/>
            </a:gradFill>
            <a:ln>
              <a:solidFill>
                <a:schemeClr val="accent1"/>
              </a:solidFill>
            </a:ln>
          </p:spPr>
          <p:style>
            <a:lnRef idx="0">
              <a:schemeClr val="accent5"/>
            </a:lnRef>
            <a:fillRef idx="3">
              <a:schemeClr val="accent5"/>
            </a:fillRef>
            <a:effectRef idx="3">
              <a:schemeClr val="accent5"/>
            </a:effectRef>
            <a:fontRef idx="minor">
              <a:schemeClr val="lt1"/>
            </a:fontRef>
          </p:style>
          <p:txBody>
            <a:bodyPr anchor="ctr"/>
            <a:lstStyle/>
            <a:p>
              <a:pPr algn="ctr">
                <a:defRPr/>
              </a:pPr>
              <a:endParaRPr lang="es-MX" sz="1350"/>
            </a:p>
          </p:txBody>
        </p:sp>
        <p:sp>
          <p:nvSpPr>
            <p:cNvPr id="18" name="Rectángulo 17"/>
            <p:cNvSpPr/>
            <p:nvPr/>
          </p:nvSpPr>
          <p:spPr>
            <a:xfrm flipH="1">
              <a:off x="0" y="6464105"/>
              <a:ext cx="12192000" cy="344657"/>
            </a:xfrm>
            <a:prstGeom prst="rect">
              <a:avLst/>
            </a:prstGeom>
            <a:gradFill flip="none" rotWithShape="1">
              <a:gsLst>
                <a:gs pos="0">
                  <a:srgbClr val="FFFF00">
                    <a:lumMod val="100000"/>
                  </a:srgbClr>
                </a:gs>
                <a:gs pos="100000">
                  <a:schemeClr val="accent5">
                    <a:lumMod val="75000"/>
                  </a:schemeClr>
                </a:gs>
              </a:gsLst>
              <a:path path="circle">
                <a:fillToRect l="100000" t="100000"/>
              </a:path>
              <a:tileRect r="-100000" b="-100000"/>
            </a:gradFill>
            <a:ln>
              <a:solidFill>
                <a:schemeClr val="accent1"/>
              </a:solidFill>
            </a:ln>
          </p:spPr>
          <p:style>
            <a:lnRef idx="0">
              <a:schemeClr val="accent5"/>
            </a:lnRef>
            <a:fillRef idx="3">
              <a:schemeClr val="accent5"/>
            </a:fillRef>
            <a:effectRef idx="3">
              <a:schemeClr val="accent5"/>
            </a:effectRef>
            <a:fontRef idx="minor">
              <a:schemeClr val="lt1"/>
            </a:fontRef>
          </p:style>
          <p:txBody>
            <a:bodyPr anchor="ctr"/>
            <a:lstStyle/>
            <a:p>
              <a:pPr algn="ctr">
                <a:defRPr/>
              </a:pPr>
              <a:endParaRPr lang="es-MX" sz="1350"/>
            </a:p>
          </p:txBody>
        </p:sp>
      </p:grpSp>
      <p:sp>
        <p:nvSpPr>
          <p:cNvPr id="33798" name="Rectángulo 14"/>
          <p:cNvSpPr>
            <a:spLocks noChangeArrowheads="1"/>
          </p:cNvSpPr>
          <p:nvPr/>
        </p:nvSpPr>
        <p:spPr bwMode="auto">
          <a:xfrm>
            <a:off x="195509" y="43481"/>
            <a:ext cx="1591345" cy="854080"/>
          </a:xfrm>
          <a:prstGeom prst="rect">
            <a:avLst/>
          </a:prstGeom>
          <a:noFill/>
          <a:ln w="9525">
            <a:noFill/>
            <a:miter lim="800000"/>
            <a:headEnd/>
            <a:tailEnd/>
          </a:ln>
        </p:spPr>
        <p:txBody>
          <a:bodyPr wrap="square">
            <a:spAutoFit/>
          </a:bodyPr>
          <a:lstStyle/>
          <a:p>
            <a:pPr marL="609600" indent="-609600"/>
            <a:r>
              <a:rPr lang="en-GB" b="1" dirty="0" err="1"/>
              <a:t>Conclusiones</a:t>
            </a:r>
            <a:endParaRPr lang="en-GB" dirty="0"/>
          </a:p>
          <a:p>
            <a:pPr marL="609600" indent="-609600"/>
            <a:endParaRPr lang="en-GB" b="1" dirty="0"/>
          </a:p>
          <a:p>
            <a:pPr marL="609600" indent="-609600"/>
            <a:endParaRPr lang="en-GB" sz="1350" b="1" dirty="0"/>
          </a:p>
        </p:txBody>
      </p:sp>
      <p:sp>
        <p:nvSpPr>
          <p:cNvPr id="2" name="CuadroTexto 1">
            <a:extLst>
              <a:ext uri="{FF2B5EF4-FFF2-40B4-BE49-F238E27FC236}">
                <a16:creationId xmlns:a16="http://schemas.microsoft.com/office/drawing/2014/main" xmlns="" id="{79DEFBED-1B6A-4556-BB41-F0B83563F405}"/>
              </a:ext>
            </a:extLst>
          </p:cNvPr>
          <p:cNvSpPr txBox="1"/>
          <p:nvPr/>
        </p:nvSpPr>
        <p:spPr>
          <a:xfrm>
            <a:off x="397536" y="470521"/>
            <a:ext cx="8397744" cy="5016758"/>
          </a:xfrm>
          <a:prstGeom prst="rect">
            <a:avLst/>
          </a:prstGeom>
          <a:noFill/>
        </p:spPr>
        <p:txBody>
          <a:bodyPr wrap="square" rtlCol="0">
            <a:spAutoFit/>
          </a:bodyPr>
          <a:lstStyle/>
          <a:p>
            <a:pPr algn="just"/>
            <a:r>
              <a:rPr lang="es-MX" sz="2000" dirty="0"/>
              <a:t>El desempeño académico de los estudiantes de medicina estuvo determinado mayormente por variables de aspectos psicológicos y factores vocacionales</a:t>
            </a:r>
          </a:p>
          <a:p>
            <a:pPr algn="just"/>
            <a:endParaRPr lang="es-MX" sz="2000" dirty="0"/>
          </a:p>
          <a:p>
            <a:pPr algn="just"/>
            <a:r>
              <a:rPr lang="es-MX" sz="2000" dirty="0"/>
              <a:t>En los estudiantes de fisioterapia las variables con mayor carga en el modelo fueron las de conocimientos previos y de factores vocacionales. Las variables de aspectos psicosociales y de afrontamiento fueron excluidas, puede ser debido a que es una carrera donde los estudiantes tienen ingreso indirecto</a:t>
            </a:r>
          </a:p>
          <a:p>
            <a:pPr algn="just"/>
            <a:endParaRPr lang="es-MX" sz="2000" dirty="0"/>
          </a:p>
          <a:p>
            <a:pPr algn="just"/>
            <a:r>
              <a:rPr lang="es-MX" sz="2000" dirty="0"/>
              <a:t>El que las variables de factores vocacionales fueran compartidas en la predicción del desempeño académico de ambas licenciaturas denota la importancia que tiene fortalecer la orientación vocacional en el nivel medio superior</a:t>
            </a:r>
          </a:p>
          <a:p>
            <a:pPr algn="just"/>
            <a:endParaRPr lang="es-MX" sz="2000" dirty="0"/>
          </a:p>
          <a:p>
            <a:pPr algn="just"/>
            <a:r>
              <a:rPr lang="es-MX" sz="2000" dirty="0"/>
              <a:t>La importancia de este estudio radica en la aplicación de este modelo predictivo en futuras generaciones, para detectar desde el inicio aquellos estudiantes en riesgo académico.</a:t>
            </a:r>
            <a:endParaRPr lang="es-ES" sz="2000" dirty="0"/>
          </a:p>
        </p:txBody>
      </p:sp>
    </p:spTree>
    <p:extLst>
      <p:ext uri="{BB962C8B-B14F-4D97-AF65-F5344CB8AC3E}">
        <p14:creationId xmlns:p14="http://schemas.microsoft.com/office/powerpoint/2010/main" val="1738302401"/>
      </p:ext>
    </p:extLst>
  </p:cSld>
  <p:clrMapOvr>
    <a:masterClrMapping/>
  </p:clrMapOvr>
  <p:transition spd="slow">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o 1"/>
          <p:cNvGrpSpPr>
            <a:grpSpLocks/>
          </p:cNvGrpSpPr>
          <p:nvPr/>
        </p:nvGrpSpPr>
        <p:grpSpPr bwMode="auto">
          <a:xfrm>
            <a:off x="0" y="0"/>
            <a:ext cx="9144000" cy="6858000"/>
            <a:chOff x="0" y="0"/>
            <a:chExt cx="12192000" cy="6808762"/>
          </a:xfrm>
        </p:grpSpPr>
        <p:sp>
          <p:nvSpPr>
            <p:cNvPr id="5" name="Rectángulo 4"/>
            <p:cNvSpPr/>
            <p:nvPr/>
          </p:nvSpPr>
          <p:spPr>
            <a:xfrm flipH="1">
              <a:off x="0" y="0"/>
              <a:ext cx="12192000" cy="344657"/>
            </a:xfrm>
            <a:prstGeom prst="rect">
              <a:avLst/>
            </a:prstGeom>
            <a:gradFill flip="none" rotWithShape="1">
              <a:gsLst>
                <a:gs pos="0">
                  <a:srgbClr val="FFFF00"/>
                </a:gs>
                <a:gs pos="100000">
                  <a:schemeClr val="accent5">
                    <a:lumMod val="50000"/>
                  </a:schemeClr>
                </a:gs>
              </a:gsLst>
              <a:path path="circle">
                <a:fillToRect l="100000" t="100000"/>
              </a:path>
              <a:tileRect r="-100000" b="-100000"/>
            </a:gradFill>
            <a:ln>
              <a:solidFill>
                <a:schemeClr val="accent1"/>
              </a:solidFill>
            </a:ln>
          </p:spPr>
          <p:style>
            <a:lnRef idx="0">
              <a:schemeClr val="accent5"/>
            </a:lnRef>
            <a:fillRef idx="3">
              <a:schemeClr val="accent5"/>
            </a:fillRef>
            <a:effectRef idx="3">
              <a:schemeClr val="accent5"/>
            </a:effectRef>
            <a:fontRef idx="minor">
              <a:schemeClr val="lt1"/>
            </a:fontRef>
          </p:style>
          <p:txBody>
            <a:bodyPr anchor="ctr"/>
            <a:lstStyle/>
            <a:p>
              <a:pPr algn="ctr">
                <a:defRPr/>
              </a:pPr>
              <a:endParaRPr lang="es-MX" sz="1350"/>
            </a:p>
          </p:txBody>
        </p:sp>
        <p:sp>
          <p:nvSpPr>
            <p:cNvPr id="6" name="Rectángulo 5"/>
            <p:cNvSpPr/>
            <p:nvPr/>
          </p:nvSpPr>
          <p:spPr>
            <a:xfrm flipH="1">
              <a:off x="0" y="6464105"/>
              <a:ext cx="12192000" cy="344657"/>
            </a:xfrm>
            <a:prstGeom prst="rect">
              <a:avLst/>
            </a:prstGeom>
            <a:gradFill flip="none" rotWithShape="1">
              <a:gsLst>
                <a:gs pos="0">
                  <a:srgbClr val="FFFF00">
                    <a:lumMod val="100000"/>
                  </a:srgbClr>
                </a:gs>
                <a:gs pos="100000">
                  <a:schemeClr val="accent5">
                    <a:lumMod val="75000"/>
                  </a:schemeClr>
                </a:gs>
              </a:gsLst>
              <a:path path="circle">
                <a:fillToRect l="100000" t="100000"/>
              </a:path>
              <a:tileRect r="-100000" b="-100000"/>
            </a:gradFill>
            <a:ln>
              <a:solidFill>
                <a:schemeClr val="accent1"/>
              </a:solidFill>
            </a:ln>
          </p:spPr>
          <p:style>
            <a:lnRef idx="0">
              <a:schemeClr val="accent5"/>
            </a:lnRef>
            <a:fillRef idx="3">
              <a:schemeClr val="accent5"/>
            </a:fillRef>
            <a:effectRef idx="3">
              <a:schemeClr val="accent5"/>
            </a:effectRef>
            <a:fontRef idx="minor">
              <a:schemeClr val="lt1"/>
            </a:fontRef>
          </p:style>
          <p:txBody>
            <a:bodyPr anchor="ctr"/>
            <a:lstStyle/>
            <a:p>
              <a:pPr algn="ctr">
                <a:defRPr/>
              </a:pPr>
              <a:endParaRPr lang="es-MX" sz="1350"/>
            </a:p>
          </p:txBody>
        </p:sp>
      </p:grpSp>
      <p:pic>
        <p:nvPicPr>
          <p:cNvPr id="10" name="Imagen 9">
            <a:extLst>
              <a:ext uri="{FF2B5EF4-FFF2-40B4-BE49-F238E27FC236}">
                <a16:creationId xmlns:a16="http://schemas.microsoft.com/office/drawing/2014/main" xmlns="" id="{238745C2-849B-42BF-ABF2-3031B1057CE0}"/>
              </a:ext>
            </a:extLst>
          </p:cNvPr>
          <p:cNvPicPr>
            <a:picLocks noChangeAspect="1"/>
          </p:cNvPicPr>
          <p:nvPr/>
        </p:nvPicPr>
        <p:blipFill rotWithShape="1">
          <a:blip r:embed="rId2"/>
          <a:srcRect l="4618" t="17562" r="21583" b="7321"/>
          <a:stretch/>
        </p:blipFill>
        <p:spPr>
          <a:xfrm>
            <a:off x="502498" y="931901"/>
            <a:ext cx="8101182" cy="4638389"/>
          </a:xfrm>
          <a:prstGeom prst="rect">
            <a:avLst/>
          </a:prstGeom>
        </p:spPr>
      </p:pic>
    </p:spTree>
    <p:extLst>
      <p:ext uri="{BB962C8B-B14F-4D97-AF65-F5344CB8AC3E}">
        <p14:creationId xmlns:p14="http://schemas.microsoft.com/office/powerpoint/2010/main" val="1276847702"/>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04850" y="1817158"/>
            <a:ext cx="7886700" cy="1831975"/>
          </a:xfrm>
        </p:spPr>
        <p:txBody>
          <a:bodyPr>
            <a:normAutofit/>
          </a:bodyPr>
          <a:lstStyle/>
          <a:p>
            <a:pPr marL="0" indent="0" algn="ctr">
              <a:buNone/>
            </a:pPr>
            <a:r>
              <a:rPr lang="es-MX" sz="3600" b="1" dirty="0"/>
              <a:t>¿Cuáles son los principales problemas detectados </a:t>
            </a:r>
          </a:p>
          <a:p>
            <a:pPr marL="0" indent="0" algn="ctr">
              <a:buNone/>
            </a:pPr>
            <a:r>
              <a:rPr lang="es-MX" sz="3600" b="1" dirty="0"/>
              <a:t>en el primer año de la Licenciatura?</a:t>
            </a:r>
            <a:endParaRPr lang="es-ES" sz="3600" b="1" dirty="0"/>
          </a:p>
        </p:txBody>
      </p:sp>
      <p:grpSp>
        <p:nvGrpSpPr>
          <p:cNvPr id="4" name="Grupo 1"/>
          <p:cNvGrpSpPr>
            <a:grpSpLocks/>
          </p:cNvGrpSpPr>
          <p:nvPr/>
        </p:nvGrpSpPr>
        <p:grpSpPr bwMode="auto">
          <a:xfrm>
            <a:off x="0" y="0"/>
            <a:ext cx="9144000" cy="6858000"/>
            <a:chOff x="0" y="0"/>
            <a:chExt cx="12192000" cy="6808762"/>
          </a:xfrm>
        </p:grpSpPr>
        <p:sp>
          <p:nvSpPr>
            <p:cNvPr id="5" name="Rectángulo 4"/>
            <p:cNvSpPr/>
            <p:nvPr/>
          </p:nvSpPr>
          <p:spPr>
            <a:xfrm flipH="1">
              <a:off x="0" y="0"/>
              <a:ext cx="12192000" cy="344657"/>
            </a:xfrm>
            <a:prstGeom prst="rect">
              <a:avLst/>
            </a:prstGeom>
            <a:gradFill flip="none" rotWithShape="1">
              <a:gsLst>
                <a:gs pos="0">
                  <a:srgbClr val="FFFF00"/>
                </a:gs>
                <a:gs pos="100000">
                  <a:schemeClr val="accent5">
                    <a:lumMod val="50000"/>
                  </a:schemeClr>
                </a:gs>
              </a:gsLst>
              <a:path path="circle">
                <a:fillToRect l="100000" t="100000"/>
              </a:path>
              <a:tileRect r="-100000" b="-100000"/>
            </a:gradFill>
            <a:ln>
              <a:solidFill>
                <a:schemeClr val="accent1"/>
              </a:solidFill>
            </a:ln>
          </p:spPr>
          <p:style>
            <a:lnRef idx="0">
              <a:schemeClr val="accent5"/>
            </a:lnRef>
            <a:fillRef idx="3">
              <a:schemeClr val="accent5"/>
            </a:fillRef>
            <a:effectRef idx="3">
              <a:schemeClr val="accent5"/>
            </a:effectRef>
            <a:fontRef idx="minor">
              <a:schemeClr val="lt1"/>
            </a:fontRef>
          </p:style>
          <p:txBody>
            <a:bodyPr anchor="ctr"/>
            <a:lstStyle/>
            <a:p>
              <a:pPr algn="ctr">
                <a:defRPr/>
              </a:pPr>
              <a:endParaRPr lang="es-MX" sz="1350"/>
            </a:p>
          </p:txBody>
        </p:sp>
        <p:sp>
          <p:nvSpPr>
            <p:cNvPr id="6" name="Rectángulo 5"/>
            <p:cNvSpPr/>
            <p:nvPr/>
          </p:nvSpPr>
          <p:spPr>
            <a:xfrm flipH="1">
              <a:off x="0" y="6464105"/>
              <a:ext cx="12192000" cy="344657"/>
            </a:xfrm>
            <a:prstGeom prst="rect">
              <a:avLst/>
            </a:prstGeom>
            <a:gradFill flip="none" rotWithShape="1">
              <a:gsLst>
                <a:gs pos="0">
                  <a:srgbClr val="FFFF00">
                    <a:lumMod val="100000"/>
                  </a:srgbClr>
                </a:gs>
                <a:gs pos="100000">
                  <a:schemeClr val="accent5">
                    <a:lumMod val="75000"/>
                  </a:schemeClr>
                </a:gs>
              </a:gsLst>
              <a:path path="circle">
                <a:fillToRect l="100000" t="100000"/>
              </a:path>
              <a:tileRect r="-100000" b="-100000"/>
            </a:gradFill>
            <a:ln>
              <a:solidFill>
                <a:schemeClr val="accent1"/>
              </a:solidFill>
            </a:ln>
          </p:spPr>
          <p:style>
            <a:lnRef idx="0">
              <a:schemeClr val="accent5"/>
            </a:lnRef>
            <a:fillRef idx="3">
              <a:schemeClr val="accent5"/>
            </a:fillRef>
            <a:effectRef idx="3">
              <a:schemeClr val="accent5"/>
            </a:effectRef>
            <a:fontRef idx="minor">
              <a:schemeClr val="lt1"/>
            </a:fontRef>
          </p:style>
          <p:txBody>
            <a:bodyPr anchor="ctr"/>
            <a:lstStyle/>
            <a:p>
              <a:pPr algn="ctr">
                <a:defRPr/>
              </a:pPr>
              <a:endParaRPr lang="es-MX" sz="1350"/>
            </a:p>
          </p:txBody>
        </p:sp>
      </p:gr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3098" y="5384800"/>
            <a:ext cx="920836" cy="920836"/>
          </a:xfrm>
          <a:prstGeom prst="rect">
            <a:avLst/>
          </a:prstGeom>
        </p:spPr>
      </p:pic>
    </p:spTree>
    <p:extLst>
      <p:ext uri="{BB962C8B-B14F-4D97-AF65-F5344CB8AC3E}">
        <p14:creationId xmlns:p14="http://schemas.microsoft.com/office/powerpoint/2010/main" val="32966742"/>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1"/>
          <p:cNvGrpSpPr>
            <a:grpSpLocks/>
          </p:cNvGrpSpPr>
          <p:nvPr/>
        </p:nvGrpSpPr>
        <p:grpSpPr bwMode="auto">
          <a:xfrm>
            <a:off x="0" y="0"/>
            <a:ext cx="9144000" cy="6858000"/>
            <a:chOff x="0" y="0"/>
            <a:chExt cx="12192000" cy="6808762"/>
          </a:xfrm>
        </p:grpSpPr>
        <p:sp>
          <p:nvSpPr>
            <p:cNvPr id="4" name="Rectángulo 3"/>
            <p:cNvSpPr/>
            <p:nvPr/>
          </p:nvSpPr>
          <p:spPr>
            <a:xfrm flipH="1">
              <a:off x="0" y="0"/>
              <a:ext cx="12192000" cy="344657"/>
            </a:xfrm>
            <a:prstGeom prst="rect">
              <a:avLst/>
            </a:prstGeom>
            <a:gradFill flip="none" rotWithShape="1">
              <a:gsLst>
                <a:gs pos="0">
                  <a:srgbClr val="FFFF00"/>
                </a:gs>
                <a:gs pos="100000">
                  <a:schemeClr val="accent5">
                    <a:lumMod val="50000"/>
                  </a:schemeClr>
                </a:gs>
              </a:gsLst>
              <a:path path="circle">
                <a:fillToRect l="100000" t="100000"/>
              </a:path>
              <a:tileRect r="-100000" b="-100000"/>
            </a:gradFill>
            <a:ln>
              <a:solidFill>
                <a:schemeClr val="accent1"/>
              </a:solidFill>
            </a:ln>
          </p:spPr>
          <p:style>
            <a:lnRef idx="0">
              <a:schemeClr val="accent5"/>
            </a:lnRef>
            <a:fillRef idx="3">
              <a:schemeClr val="accent5"/>
            </a:fillRef>
            <a:effectRef idx="3">
              <a:schemeClr val="accent5"/>
            </a:effectRef>
            <a:fontRef idx="minor">
              <a:schemeClr val="lt1"/>
            </a:fontRef>
          </p:style>
          <p:txBody>
            <a:bodyPr anchor="ctr"/>
            <a:lstStyle/>
            <a:p>
              <a:pPr>
                <a:defRPr/>
              </a:pPr>
              <a:r>
                <a:rPr lang="es-MX" sz="2000" b="1" dirty="0">
                  <a:solidFill>
                    <a:schemeClr val="tx1"/>
                  </a:solidFill>
                </a:rPr>
                <a:t>Deserción</a:t>
              </a:r>
              <a:endParaRPr lang="es-MX" sz="1350" dirty="0"/>
            </a:p>
          </p:txBody>
        </p:sp>
        <p:sp>
          <p:nvSpPr>
            <p:cNvPr id="5" name="Rectángulo 4"/>
            <p:cNvSpPr/>
            <p:nvPr/>
          </p:nvSpPr>
          <p:spPr>
            <a:xfrm flipH="1">
              <a:off x="0" y="6464105"/>
              <a:ext cx="12192000" cy="344657"/>
            </a:xfrm>
            <a:prstGeom prst="rect">
              <a:avLst/>
            </a:prstGeom>
            <a:gradFill flip="none" rotWithShape="1">
              <a:gsLst>
                <a:gs pos="0">
                  <a:srgbClr val="FFFF00">
                    <a:lumMod val="100000"/>
                  </a:srgbClr>
                </a:gs>
                <a:gs pos="100000">
                  <a:schemeClr val="accent5">
                    <a:lumMod val="75000"/>
                  </a:schemeClr>
                </a:gs>
              </a:gsLst>
              <a:path path="circle">
                <a:fillToRect l="100000" t="100000"/>
              </a:path>
              <a:tileRect r="-100000" b="-100000"/>
            </a:gradFill>
            <a:ln>
              <a:solidFill>
                <a:schemeClr val="accent1"/>
              </a:solidFill>
            </a:ln>
          </p:spPr>
          <p:style>
            <a:lnRef idx="0">
              <a:schemeClr val="accent5"/>
            </a:lnRef>
            <a:fillRef idx="3">
              <a:schemeClr val="accent5"/>
            </a:fillRef>
            <a:effectRef idx="3">
              <a:schemeClr val="accent5"/>
            </a:effectRef>
            <a:fontRef idx="minor">
              <a:schemeClr val="lt1"/>
            </a:fontRef>
          </p:style>
          <p:txBody>
            <a:bodyPr anchor="ctr"/>
            <a:lstStyle/>
            <a:p>
              <a:pPr algn="ctr">
                <a:defRPr/>
              </a:pPr>
              <a:endParaRPr lang="es-MX" sz="1350"/>
            </a:p>
          </p:txBody>
        </p:sp>
      </p:grpSp>
      <p:grpSp>
        <p:nvGrpSpPr>
          <p:cNvPr id="7" name="Grupo 6">
            <a:extLst>
              <a:ext uri="{FF2B5EF4-FFF2-40B4-BE49-F238E27FC236}">
                <a16:creationId xmlns:a16="http://schemas.microsoft.com/office/drawing/2014/main" xmlns="" id="{C5FC660C-EA17-427E-9D23-092EAB1B1299}"/>
              </a:ext>
            </a:extLst>
          </p:cNvPr>
          <p:cNvGrpSpPr/>
          <p:nvPr/>
        </p:nvGrpSpPr>
        <p:grpSpPr>
          <a:xfrm>
            <a:off x="609927" y="931902"/>
            <a:ext cx="4390424" cy="4965510"/>
            <a:chOff x="4703754" y="1117795"/>
            <a:chExt cx="4390424" cy="4965510"/>
          </a:xfrm>
        </p:grpSpPr>
        <p:pic>
          <p:nvPicPr>
            <p:cNvPr id="12" name="Imagen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03754" y="1914673"/>
              <a:ext cx="4390424" cy="3446995"/>
            </a:xfrm>
            <a:prstGeom prst="rect">
              <a:avLst/>
            </a:prstGeom>
          </p:spPr>
        </p:pic>
        <p:sp>
          <p:nvSpPr>
            <p:cNvPr id="8" name="CuadroTexto 7"/>
            <p:cNvSpPr txBox="1"/>
            <p:nvPr/>
          </p:nvSpPr>
          <p:spPr>
            <a:xfrm>
              <a:off x="4703754" y="5085888"/>
              <a:ext cx="1592424" cy="369332"/>
            </a:xfrm>
            <a:prstGeom prst="rect">
              <a:avLst/>
            </a:prstGeom>
            <a:noFill/>
          </p:spPr>
          <p:txBody>
            <a:bodyPr wrap="none" rtlCol="0">
              <a:spAutoFit/>
            </a:bodyPr>
            <a:lstStyle/>
            <a:p>
              <a:r>
                <a:rPr lang="es-MX" dirty="0"/>
                <a:t>C.U.  25% -28%</a:t>
              </a:r>
            </a:p>
          </p:txBody>
        </p:sp>
        <p:sp>
          <p:nvSpPr>
            <p:cNvPr id="9" name="CuadroTexto 8"/>
            <p:cNvSpPr txBox="1"/>
            <p:nvPr/>
          </p:nvSpPr>
          <p:spPr>
            <a:xfrm>
              <a:off x="7061312" y="5713973"/>
              <a:ext cx="1316130" cy="369332"/>
            </a:xfrm>
            <a:prstGeom prst="rect">
              <a:avLst/>
            </a:prstGeom>
            <a:noFill/>
          </p:spPr>
          <p:txBody>
            <a:bodyPr wrap="none" rtlCol="0">
              <a:spAutoFit/>
            </a:bodyPr>
            <a:lstStyle/>
            <a:p>
              <a:r>
                <a:rPr lang="es-MX" dirty="0"/>
                <a:t>UABJO  10%</a:t>
              </a:r>
            </a:p>
          </p:txBody>
        </p:sp>
        <p:sp>
          <p:nvSpPr>
            <p:cNvPr id="10" name="CuadroTexto 9"/>
            <p:cNvSpPr txBox="1"/>
            <p:nvPr/>
          </p:nvSpPr>
          <p:spPr>
            <a:xfrm>
              <a:off x="5707043" y="1117795"/>
              <a:ext cx="1178271" cy="369332"/>
            </a:xfrm>
            <a:prstGeom prst="rect">
              <a:avLst/>
            </a:prstGeom>
            <a:noFill/>
          </p:spPr>
          <p:txBody>
            <a:bodyPr wrap="none" rtlCol="0">
              <a:spAutoFit/>
            </a:bodyPr>
            <a:lstStyle/>
            <a:p>
              <a:r>
                <a:rPr lang="es-MX" dirty="0"/>
                <a:t>UASL: 10%</a:t>
              </a:r>
            </a:p>
          </p:txBody>
        </p:sp>
        <p:sp>
          <p:nvSpPr>
            <p:cNvPr id="11" name="CuadroTexto 10"/>
            <p:cNvSpPr txBox="1"/>
            <p:nvPr/>
          </p:nvSpPr>
          <p:spPr>
            <a:xfrm>
              <a:off x="7719377" y="2331853"/>
              <a:ext cx="1207767" cy="369332"/>
            </a:xfrm>
            <a:prstGeom prst="rect">
              <a:avLst/>
            </a:prstGeom>
            <a:noFill/>
          </p:spPr>
          <p:txBody>
            <a:bodyPr wrap="none" rtlCol="0">
              <a:spAutoFit/>
            </a:bodyPr>
            <a:lstStyle/>
            <a:p>
              <a:r>
                <a:rPr lang="es-MX" dirty="0"/>
                <a:t>UADY: 31%</a:t>
              </a:r>
            </a:p>
          </p:txBody>
        </p:sp>
        <p:cxnSp>
          <p:nvCxnSpPr>
            <p:cNvPr id="14" name="Conector recto de flecha 13"/>
            <p:cNvCxnSpPr/>
            <p:nvPr/>
          </p:nvCxnSpPr>
          <p:spPr>
            <a:xfrm flipH="1">
              <a:off x="5274265" y="1487127"/>
              <a:ext cx="737070" cy="1567524"/>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Conector recto de flecha 15"/>
            <p:cNvCxnSpPr/>
            <p:nvPr/>
          </p:nvCxnSpPr>
          <p:spPr>
            <a:xfrm flipH="1">
              <a:off x="8377442" y="2640841"/>
              <a:ext cx="1" cy="678092"/>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Conector recto de flecha 17"/>
            <p:cNvCxnSpPr/>
            <p:nvPr/>
          </p:nvCxnSpPr>
          <p:spPr>
            <a:xfrm flipV="1">
              <a:off x="5499966" y="3979044"/>
              <a:ext cx="71101" cy="107313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Conector recto de flecha 22"/>
            <p:cNvCxnSpPr/>
            <p:nvPr/>
          </p:nvCxnSpPr>
          <p:spPr>
            <a:xfrm flipH="1" flipV="1">
              <a:off x="6615941" y="4702638"/>
              <a:ext cx="890742" cy="967039"/>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9" name="Grupo 18">
            <a:extLst>
              <a:ext uri="{FF2B5EF4-FFF2-40B4-BE49-F238E27FC236}">
                <a16:creationId xmlns:a16="http://schemas.microsoft.com/office/drawing/2014/main" xmlns="" id="{D8B6C278-5D73-48AC-AF1F-F9629512FEB1}"/>
              </a:ext>
            </a:extLst>
          </p:cNvPr>
          <p:cNvGrpSpPr/>
          <p:nvPr/>
        </p:nvGrpSpPr>
        <p:grpSpPr>
          <a:xfrm>
            <a:off x="5491382" y="1728780"/>
            <a:ext cx="3015623" cy="4076402"/>
            <a:chOff x="5198717" y="1274935"/>
            <a:chExt cx="3811599" cy="4685597"/>
          </a:xfrm>
        </p:grpSpPr>
        <p:pic>
          <p:nvPicPr>
            <p:cNvPr id="20" name="Imagen 19">
              <a:extLst>
                <a:ext uri="{FF2B5EF4-FFF2-40B4-BE49-F238E27FC236}">
                  <a16:creationId xmlns:a16="http://schemas.microsoft.com/office/drawing/2014/main" xmlns="" id="{F294AD19-6825-4699-A081-E848DD813D6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98717" y="1274935"/>
              <a:ext cx="3811599" cy="4685597"/>
            </a:xfrm>
            <a:prstGeom prst="rect">
              <a:avLst/>
            </a:prstGeom>
          </p:spPr>
        </p:pic>
        <p:sp>
          <p:nvSpPr>
            <p:cNvPr id="21" name="CuadroTexto 20">
              <a:extLst>
                <a:ext uri="{FF2B5EF4-FFF2-40B4-BE49-F238E27FC236}">
                  <a16:creationId xmlns:a16="http://schemas.microsoft.com/office/drawing/2014/main" xmlns="" id="{3A16E097-B184-4DE2-A90D-31443E3A4E04}"/>
                </a:ext>
              </a:extLst>
            </p:cNvPr>
            <p:cNvSpPr txBox="1"/>
            <p:nvPr/>
          </p:nvSpPr>
          <p:spPr>
            <a:xfrm>
              <a:off x="5705579" y="3090743"/>
              <a:ext cx="824969" cy="276999"/>
            </a:xfrm>
            <a:prstGeom prst="rect">
              <a:avLst/>
            </a:prstGeom>
            <a:noFill/>
          </p:spPr>
          <p:txBody>
            <a:bodyPr wrap="none" rtlCol="0">
              <a:spAutoFit/>
            </a:bodyPr>
            <a:lstStyle/>
            <a:p>
              <a:r>
                <a:rPr lang="es-MX" sz="1200" b="1" dirty="0"/>
                <a:t>Perú: 10%</a:t>
              </a:r>
            </a:p>
          </p:txBody>
        </p:sp>
        <p:sp>
          <p:nvSpPr>
            <p:cNvPr id="22" name="CuadroTexto 21">
              <a:extLst>
                <a:ext uri="{FF2B5EF4-FFF2-40B4-BE49-F238E27FC236}">
                  <a16:creationId xmlns:a16="http://schemas.microsoft.com/office/drawing/2014/main" xmlns="" id="{7A14D9E6-B0C2-427A-8AFA-0D311E815F0E}"/>
                </a:ext>
              </a:extLst>
            </p:cNvPr>
            <p:cNvSpPr txBox="1"/>
            <p:nvPr/>
          </p:nvSpPr>
          <p:spPr>
            <a:xfrm>
              <a:off x="6370527" y="4735331"/>
              <a:ext cx="889987" cy="276999"/>
            </a:xfrm>
            <a:prstGeom prst="rect">
              <a:avLst/>
            </a:prstGeom>
            <a:noFill/>
          </p:spPr>
          <p:txBody>
            <a:bodyPr wrap="none" rtlCol="0">
              <a:spAutoFit/>
            </a:bodyPr>
            <a:lstStyle/>
            <a:p>
              <a:r>
                <a:rPr lang="es-MX" sz="1200" b="1" dirty="0"/>
                <a:t>Chile: 8,9%</a:t>
              </a:r>
            </a:p>
          </p:txBody>
        </p:sp>
        <p:sp>
          <p:nvSpPr>
            <p:cNvPr id="24" name="CuadroTexto 23">
              <a:extLst>
                <a:ext uri="{FF2B5EF4-FFF2-40B4-BE49-F238E27FC236}">
                  <a16:creationId xmlns:a16="http://schemas.microsoft.com/office/drawing/2014/main" xmlns="" id="{BAC39EF7-3556-4128-B563-A155C11ABB55}"/>
                </a:ext>
              </a:extLst>
            </p:cNvPr>
            <p:cNvSpPr txBox="1"/>
            <p:nvPr/>
          </p:nvSpPr>
          <p:spPr>
            <a:xfrm>
              <a:off x="6993466" y="1433478"/>
              <a:ext cx="854721" cy="276999"/>
            </a:xfrm>
            <a:prstGeom prst="rect">
              <a:avLst/>
            </a:prstGeom>
            <a:noFill/>
          </p:spPr>
          <p:txBody>
            <a:bodyPr wrap="none" rtlCol="0">
              <a:spAutoFit/>
            </a:bodyPr>
            <a:lstStyle/>
            <a:p>
              <a:r>
                <a:rPr lang="es-MX" sz="1200" b="1" dirty="0"/>
                <a:t>Cuba: 13%</a:t>
              </a:r>
            </a:p>
          </p:txBody>
        </p:sp>
        <p:sp>
          <p:nvSpPr>
            <p:cNvPr id="25" name="CuadroTexto 24">
              <a:extLst>
                <a:ext uri="{FF2B5EF4-FFF2-40B4-BE49-F238E27FC236}">
                  <a16:creationId xmlns:a16="http://schemas.microsoft.com/office/drawing/2014/main" xmlns="" id="{BF1B5342-36F2-41CA-A5AC-2CC39163A71E}"/>
                </a:ext>
              </a:extLst>
            </p:cNvPr>
            <p:cNvSpPr txBox="1"/>
            <p:nvPr/>
          </p:nvSpPr>
          <p:spPr>
            <a:xfrm>
              <a:off x="7719572" y="1649861"/>
              <a:ext cx="1158651" cy="276999"/>
            </a:xfrm>
            <a:prstGeom prst="rect">
              <a:avLst/>
            </a:prstGeom>
            <a:noFill/>
          </p:spPr>
          <p:txBody>
            <a:bodyPr wrap="none" rtlCol="0">
              <a:spAutoFit/>
            </a:bodyPr>
            <a:lstStyle/>
            <a:p>
              <a:r>
                <a:rPr lang="es-MX" sz="1200" b="1" dirty="0"/>
                <a:t>Rep. </a:t>
              </a:r>
              <a:r>
                <a:rPr lang="es-MX" sz="1200" b="1" dirty="0" err="1"/>
                <a:t>Dom</a:t>
              </a:r>
              <a:r>
                <a:rPr lang="es-MX" sz="1200" b="1" dirty="0"/>
                <a:t>: 20%</a:t>
              </a:r>
            </a:p>
          </p:txBody>
        </p:sp>
        <p:cxnSp>
          <p:nvCxnSpPr>
            <p:cNvPr id="26" name="Conector recto de flecha 25">
              <a:extLst>
                <a:ext uri="{FF2B5EF4-FFF2-40B4-BE49-F238E27FC236}">
                  <a16:creationId xmlns:a16="http://schemas.microsoft.com/office/drawing/2014/main" xmlns="" id="{BD662DDF-8F78-4928-8285-DD063A08AF6F}"/>
                </a:ext>
              </a:extLst>
            </p:cNvPr>
            <p:cNvCxnSpPr/>
            <p:nvPr/>
          </p:nvCxnSpPr>
          <p:spPr>
            <a:xfrm flipH="1">
              <a:off x="6929435" y="1649861"/>
              <a:ext cx="175082" cy="195807"/>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Conector recto de flecha 26">
              <a:extLst>
                <a:ext uri="{FF2B5EF4-FFF2-40B4-BE49-F238E27FC236}">
                  <a16:creationId xmlns:a16="http://schemas.microsoft.com/office/drawing/2014/main" xmlns="" id="{13DE2784-A301-4B1C-AF4E-303F7EEAA99B}"/>
                </a:ext>
              </a:extLst>
            </p:cNvPr>
            <p:cNvCxnSpPr/>
            <p:nvPr/>
          </p:nvCxnSpPr>
          <p:spPr>
            <a:xfrm flipH="1">
              <a:off x="7345336" y="1869020"/>
              <a:ext cx="502852" cy="5784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Conector recto de flecha 27">
              <a:extLst>
                <a:ext uri="{FF2B5EF4-FFF2-40B4-BE49-F238E27FC236}">
                  <a16:creationId xmlns:a16="http://schemas.microsoft.com/office/drawing/2014/main" xmlns="" id="{40E1C0EB-85DF-4CE4-96DA-9FB7E9A05CF6}"/>
                </a:ext>
              </a:extLst>
            </p:cNvPr>
            <p:cNvCxnSpPr/>
            <p:nvPr/>
          </p:nvCxnSpPr>
          <p:spPr>
            <a:xfrm flipV="1">
              <a:off x="7016976" y="4458403"/>
              <a:ext cx="403850" cy="276928"/>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Conector recto de flecha 28">
              <a:extLst>
                <a:ext uri="{FF2B5EF4-FFF2-40B4-BE49-F238E27FC236}">
                  <a16:creationId xmlns:a16="http://schemas.microsoft.com/office/drawing/2014/main" xmlns="" id="{AF8E1CC0-37AE-453B-8FD1-1CE84819D3B9}"/>
                </a:ext>
              </a:extLst>
            </p:cNvPr>
            <p:cNvCxnSpPr/>
            <p:nvPr/>
          </p:nvCxnSpPr>
          <p:spPr>
            <a:xfrm>
              <a:off x="6840868" y="3290499"/>
              <a:ext cx="378033" cy="0"/>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30" name="Título 1">
            <a:extLst>
              <a:ext uri="{FF2B5EF4-FFF2-40B4-BE49-F238E27FC236}">
                <a16:creationId xmlns:a16="http://schemas.microsoft.com/office/drawing/2014/main" xmlns="" id="{CB7871B6-3B31-4AF0-9413-C93AE300A561}"/>
              </a:ext>
            </a:extLst>
          </p:cNvPr>
          <p:cNvSpPr txBox="1">
            <a:spLocks/>
          </p:cNvSpPr>
          <p:nvPr/>
        </p:nvSpPr>
        <p:spPr>
          <a:xfrm>
            <a:off x="5491382" y="522877"/>
            <a:ext cx="2742840" cy="436885"/>
          </a:xfrm>
          <a:prstGeom prst="rect">
            <a:avLst/>
          </a:prstGeom>
        </p:spPr>
        <p:txBody>
          <a:bodyP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s-MX" sz="2400" b="1" dirty="0">
                <a:latin typeface="+mn-lt"/>
              </a:rPr>
              <a:t>Nivel internacional</a:t>
            </a:r>
            <a:endParaRPr lang="es-ES" sz="2400" b="1" dirty="0">
              <a:latin typeface="+mn-lt"/>
            </a:endParaRPr>
          </a:p>
        </p:txBody>
      </p:sp>
      <p:sp>
        <p:nvSpPr>
          <p:cNvPr id="31" name="Título 1">
            <a:extLst>
              <a:ext uri="{FF2B5EF4-FFF2-40B4-BE49-F238E27FC236}">
                <a16:creationId xmlns:a16="http://schemas.microsoft.com/office/drawing/2014/main" xmlns="" id="{3ED55230-AA20-4ACA-8862-DDFAAC6A7B78}"/>
              </a:ext>
            </a:extLst>
          </p:cNvPr>
          <p:cNvSpPr txBox="1">
            <a:spLocks/>
          </p:cNvSpPr>
          <p:nvPr/>
        </p:nvSpPr>
        <p:spPr>
          <a:xfrm>
            <a:off x="385339" y="432197"/>
            <a:ext cx="2136775" cy="466000"/>
          </a:xfrm>
          <a:prstGeom prst="rect">
            <a:avLst/>
          </a:prstGeom>
        </p:spPr>
        <p:txBody>
          <a:bodyP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s-MX" sz="2400" b="1" dirty="0">
                <a:latin typeface="+mn-lt"/>
              </a:rPr>
              <a:t>Nivel nacional</a:t>
            </a:r>
            <a:endParaRPr lang="es-ES" sz="2400" b="1" dirty="0">
              <a:latin typeface="+mn-lt"/>
            </a:endParaRPr>
          </a:p>
        </p:txBody>
      </p:sp>
      <p:sp>
        <p:nvSpPr>
          <p:cNvPr id="2" name="CuadroTexto 1"/>
          <p:cNvSpPr txBox="1"/>
          <p:nvPr/>
        </p:nvSpPr>
        <p:spPr>
          <a:xfrm>
            <a:off x="3142995" y="5985377"/>
            <a:ext cx="4916602" cy="369332"/>
          </a:xfrm>
          <a:prstGeom prst="rect">
            <a:avLst/>
          </a:prstGeom>
          <a:noFill/>
        </p:spPr>
        <p:txBody>
          <a:bodyPr wrap="none" rtlCol="0">
            <a:spAutoFit/>
          </a:bodyPr>
          <a:lstStyle/>
          <a:p>
            <a:r>
              <a:rPr lang="es-ES_tradnl" dirty="0"/>
              <a:t>Croacia 26%, Estados Unidos 4</a:t>
            </a:r>
            <a:r>
              <a:rPr lang="es-ES_tradnl"/>
              <a:t>%, Reino Unido 14%</a:t>
            </a:r>
          </a:p>
        </p:txBody>
      </p:sp>
    </p:spTree>
    <p:extLst>
      <p:ext uri="{BB962C8B-B14F-4D97-AF65-F5344CB8AC3E}">
        <p14:creationId xmlns:p14="http://schemas.microsoft.com/office/powerpoint/2010/main" val="2733691263"/>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upo 1"/>
          <p:cNvGrpSpPr>
            <a:grpSpLocks/>
          </p:cNvGrpSpPr>
          <p:nvPr/>
        </p:nvGrpSpPr>
        <p:grpSpPr bwMode="auto">
          <a:xfrm>
            <a:off x="0" y="0"/>
            <a:ext cx="9144000" cy="6858000"/>
            <a:chOff x="0" y="0"/>
            <a:chExt cx="12192000" cy="6808762"/>
          </a:xfrm>
        </p:grpSpPr>
        <p:sp>
          <p:nvSpPr>
            <p:cNvPr id="8" name="Rectángulo 7"/>
            <p:cNvSpPr/>
            <p:nvPr/>
          </p:nvSpPr>
          <p:spPr>
            <a:xfrm flipH="1">
              <a:off x="0" y="0"/>
              <a:ext cx="12192000" cy="344657"/>
            </a:xfrm>
            <a:prstGeom prst="rect">
              <a:avLst/>
            </a:prstGeom>
            <a:gradFill flip="none" rotWithShape="1">
              <a:gsLst>
                <a:gs pos="0">
                  <a:srgbClr val="FFFF00"/>
                </a:gs>
                <a:gs pos="100000">
                  <a:schemeClr val="accent5">
                    <a:lumMod val="50000"/>
                  </a:schemeClr>
                </a:gs>
              </a:gsLst>
              <a:path path="circle">
                <a:fillToRect l="100000" t="100000"/>
              </a:path>
              <a:tileRect r="-100000" b="-100000"/>
            </a:gradFill>
            <a:ln>
              <a:solidFill>
                <a:schemeClr val="accent1"/>
              </a:solidFill>
            </a:ln>
          </p:spPr>
          <p:style>
            <a:lnRef idx="0">
              <a:schemeClr val="accent5"/>
            </a:lnRef>
            <a:fillRef idx="3">
              <a:schemeClr val="accent5"/>
            </a:fillRef>
            <a:effectRef idx="3">
              <a:schemeClr val="accent5"/>
            </a:effectRef>
            <a:fontRef idx="minor">
              <a:schemeClr val="lt1"/>
            </a:fontRef>
          </p:style>
          <p:txBody>
            <a:bodyPr anchor="ctr"/>
            <a:lstStyle/>
            <a:p>
              <a:pPr algn="ctr">
                <a:defRPr/>
              </a:pPr>
              <a:endParaRPr lang="es-MX" sz="1350"/>
            </a:p>
          </p:txBody>
        </p:sp>
        <p:sp>
          <p:nvSpPr>
            <p:cNvPr id="9" name="Rectángulo 8"/>
            <p:cNvSpPr/>
            <p:nvPr/>
          </p:nvSpPr>
          <p:spPr>
            <a:xfrm flipH="1">
              <a:off x="0" y="6464105"/>
              <a:ext cx="12192000" cy="344657"/>
            </a:xfrm>
            <a:prstGeom prst="rect">
              <a:avLst/>
            </a:prstGeom>
            <a:gradFill flip="none" rotWithShape="1">
              <a:gsLst>
                <a:gs pos="0">
                  <a:srgbClr val="FFFF00">
                    <a:lumMod val="100000"/>
                  </a:srgbClr>
                </a:gs>
                <a:gs pos="100000">
                  <a:schemeClr val="accent5">
                    <a:lumMod val="75000"/>
                  </a:schemeClr>
                </a:gs>
              </a:gsLst>
              <a:path path="circle">
                <a:fillToRect l="100000" t="100000"/>
              </a:path>
              <a:tileRect r="-100000" b="-100000"/>
            </a:gradFill>
            <a:ln>
              <a:solidFill>
                <a:schemeClr val="accent1"/>
              </a:solidFill>
            </a:ln>
          </p:spPr>
          <p:style>
            <a:lnRef idx="0">
              <a:schemeClr val="accent5"/>
            </a:lnRef>
            <a:fillRef idx="3">
              <a:schemeClr val="accent5"/>
            </a:fillRef>
            <a:effectRef idx="3">
              <a:schemeClr val="accent5"/>
            </a:effectRef>
            <a:fontRef idx="minor">
              <a:schemeClr val="lt1"/>
            </a:fontRef>
          </p:style>
          <p:txBody>
            <a:bodyPr anchor="ctr"/>
            <a:lstStyle/>
            <a:p>
              <a:pPr algn="ctr">
                <a:defRPr/>
              </a:pPr>
              <a:endParaRPr lang="es-MX" sz="1350"/>
            </a:p>
          </p:txBody>
        </p:sp>
      </p:grpSp>
      <p:sp>
        <p:nvSpPr>
          <p:cNvPr id="11" name="CuadroTexto 10"/>
          <p:cNvSpPr txBox="1"/>
          <p:nvPr/>
        </p:nvSpPr>
        <p:spPr>
          <a:xfrm>
            <a:off x="115392" y="-57259"/>
            <a:ext cx="3054561" cy="461665"/>
          </a:xfrm>
          <a:prstGeom prst="rect">
            <a:avLst/>
          </a:prstGeom>
          <a:noFill/>
        </p:spPr>
        <p:txBody>
          <a:bodyPr wrap="square" rtlCol="0">
            <a:spAutoFit/>
          </a:bodyPr>
          <a:lstStyle/>
          <a:p>
            <a:r>
              <a:rPr lang="es-MX" sz="2400" b="1" dirty="0"/>
              <a:t>Antecedentes</a:t>
            </a:r>
          </a:p>
        </p:txBody>
      </p:sp>
      <p:sp>
        <p:nvSpPr>
          <p:cNvPr id="3" name="CuadroTexto 2">
            <a:extLst>
              <a:ext uri="{FF2B5EF4-FFF2-40B4-BE49-F238E27FC236}">
                <a16:creationId xmlns:a16="http://schemas.microsoft.com/office/drawing/2014/main" xmlns="" id="{AB534ACE-623A-4B6F-856B-BC9757A5405C}"/>
              </a:ext>
            </a:extLst>
          </p:cNvPr>
          <p:cNvSpPr txBox="1"/>
          <p:nvPr/>
        </p:nvSpPr>
        <p:spPr>
          <a:xfrm>
            <a:off x="4412608" y="6273980"/>
            <a:ext cx="3914726" cy="307777"/>
          </a:xfrm>
          <a:prstGeom prst="rect">
            <a:avLst/>
          </a:prstGeom>
          <a:noFill/>
        </p:spPr>
        <p:txBody>
          <a:bodyPr wrap="none" rtlCol="0">
            <a:spAutoFit/>
          </a:bodyPr>
          <a:lstStyle/>
          <a:p>
            <a:r>
              <a:rPr lang="es-MX" sz="1400" dirty="0"/>
              <a:t>Fuente: Informes de labores, Facultad de Medicina </a:t>
            </a:r>
            <a:endParaRPr lang="es-ES" sz="1400" dirty="0"/>
          </a:p>
        </p:txBody>
      </p:sp>
      <p:graphicFrame>
        <p:nvGraphicFramePr>
          <p:cNvPr id="13" name="Gráfico 12">
            <a:extLst>
              <a:ext uri="{FF2B5EF4-FFF2-40B4-BE49-F238E27FC236}">
                <a16:creationId xmlns:a16="http://schemas.microsoft.com/office/drawing/2014/main" xmlns="" id="{0FA24D2D-A686-4BE2-85BA-58D8204BC6F1}"/>
              </a:ext>
            </a:extLst>
          </p:cNvPr>
          <p:cNvGraphicFramePr>
            <a:graphicFrameLocks/>
          </p:cNvGraphicFramePr>
          <p:nvPr/>
        </p:nvGraphicFramePr>
        <p:xfrm>
          <a:off x="486606" y="736751"/>
          <a:ext cx="8170788" cy="538449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70806007"/>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upo 1"/>
          <p:cNvGrpSpPr>
            <a:grpSpLocks/>
          </p:cNvGrpSpPr>
          <p:nvPr/>
        </p:nvGrpSpPr>
        <p:grpSpPr bwMode="auto">
          <a:xfrm>
            <a:off x="0" y="0"/>
            <a:ext cx="9144000" cy="6858000"/>
            <a:chOff x="0" y="0"/>
            <a:chExt cx="12192000" cy="6808762"/>
          </a:xfrm>
        </p:grpSpPr>
        <p:sp>
          <p:nvSpPr>
            <p:cNvPr id="6" name="Rectángulo 5"/>
            <p:cNvSpPr/>
            <p:nvPr/>
          </p:nvSpPr>
          <p:spPr>
            <a:xfrm flipH="1">
              <a:off x="0" y="0"/>
              <a:ext cx="12192000" cy="344657"/>
            </a:xfrm>
            <a:prstGeom prst="rect">
              <a:avLst/>
            </a:prstGeom>
            <a:gradFill flip="none" rotWithShape="1">
              <a:gsLst>
                <a:gs pos="0">
                  <a:srgbClr val="FFFF00"/>
                </a:gs>
                <a:gs pos="100000">
                  <a:schemeClr val="accent5">
                    <a:lumMod val="50000"/>
                  </a:schemeClr>
                </a:gs>
              </a:gsLst>
              <a:path path="circle">
                <a:fillToRect l="100000" t="100000"/>
              </a:path>
              <a:tileRect r="-100000" b="-100000"/>
            </a:gradFill>
            <a:ln>
              <a:solidFill>
                <a:schemeClr val="accent1"/>
              </a:solidFill>
            </a:ln>
          </p:spPr>
          <p:style>
            <a:lnRef idx="0">
              <a:schemeClr val="accent5"/>
            </a:lnRef>
            <a:fillRef idx="3">
              <a:schemeClr val="accent5"/>
            </a:fillRef>
            <a:effectRef idx="3">
              <a:schemeClr val="accent5"/>
            </a:effectRef>
            <a:fontRef idx="minor">
              <a:schemeClr val="lt1"/>
            </a:fontRef>
          </p:style>
          <p:txBody>
            <a:bodyPr anchor="ctr"/>
            <a:lstStyle/>
            <a:p>
              <a:pPr algn="ctr">
                <a:defRPr/>
              </a:pPr>
              <a:endParaRPr lang="es-MX" sz="1350"/>
            </a:p>
          </p:txBody>
        </p:sp>
        <p:sp>
          <p:nvSpPr>
            <p:cNvPr id="7" name="Rectángulo 6"/>
            <p:cNvSpPr/>
            <p:nvPr/>
          </p:nvSpPr>
          <p:spPr>
            <a:xfrm flipH="1">
              <a:off x="0" y="6464105"/>
              <a:ext cx="12192000" cy="344657"/>
            </a:xfrm>
            <a:prstGeom prst="rect">
              <a:avLst/>
            </a:prstGeom>
            <a:gradFill flip="none" rotWithShape="1">
              <a:gsLst>
                <a:gs pos="0">
                  <a:srgbClr val="FFFF00">
                    <a:lumMod val="100000"/>
                  </a:srgbClr>
                </a:gs>
                <a:gs pos="100000">
                  <a:schemeClr val="accent5">
                    <a:lumMod val="75000"/>
                  </a:schemeClr>
                </a:gs>
              </a:gsLst>
              <a:path path="circle">
                <a:fillToRect l="100000" t="100000"/>
              </a:path>
              <a:tileRect r="-100000" b="-100000"/>
            </a:gradFill>
            <a:ln>
              <a:solidFill>
                <a:schemeClr val="accent1"/>
              </a:solidFill>
            </a:ln>
          </p:spPr>
          <p:style>
            <a:lnRef idx="0">
              <a:schemeClr val="accent5"/>
            </a:lnRef>
            <a:fillRef idx="3">
              <a:schemeClr val="accent5"/>
            </a:fillRef>
            <a:effectRef idx="3">
              <a:schemeClr val="accent5"/>
            </a:effectRef>
            <a:fontRef idx="minor">
              <a:schemeClr val="lt1"/>
            </a:fontRef>
          </p:style>
          <p:txBody>
            <a:bodyPr anchor="ctr"/>
            <a:lstStyle/>
            <a:p>
              <a:pPr algn="ctr">
                <a:defRPr/>
              </a:pPr>
              <a:endParaRPr lang="es-MX" sz="1350"/>
            </a:p>
          </p:txBody>
        </p:sp>
      </p:grpSp>
      <p:pic>
        <p:nvPicPr>
          <p:cNvPr id="22" name="Imagen 1">
            <a:extLst>
              <a:ext uri="{FF2B5EF4-FFF2-40B4-BE49-F238E27FC236}">
                <a16:creationId xmlns:a16="http://schemas.microsoft.com/office/drawing/2014/main" xmlns="" id="{D6C1F757-E0A4-42D0-8511-8DE1D56F01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4183" y="832468"/>
            <a:ext cx="8025472" cy="468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CuadroTexto 22">
            <a:extLst>
              <a:ext uri="{FF2B5EF4-FFF2-40B4-BE49-F238E27FC236}">
                <a16:creationId xmlns:a16="http://schemas.microsoft.com/office/drawing/2014/main" xmlns="" id="{37A04C6C-0CFE-4523-B6A9-49F3ADDE21E3}"/>
              </a:ext>
            </a:extLst>
          </p:cNvPr>
          <p:cNvSpPr txBox="1"/>
          <p:nvPr/>
        </p:nvSpPr>
        <p:spPr>
          <a:xfrm>
            <a:off x="115392" y="-57259"/>
            <a:ext cx="3054561" cy="461665"/>
          </a:xfrm>
          <a:prstGeom prst="rect">
            <a:avLst/>
          </a:prstGeom>
          <a:noFill/>
        </p:spPr>
        <p:txBody>
          <a:bodyPr wrap="square" rtlCol="0">
            <a:spAutoFit/>
          </a:bodyPr>
          <a:lstStyle/>
          <a:p>
            <a:r>
              <a:rPr lang="es-MX" sz="2400" b="1" dirty="0"/>
              <a:t>Antecedentes</a:t>
            </a:r>
          </a:p>
        </p:txBody>
      </p:sp>
      <p:pic>
        <p:nvPicPr>
          <p:cNvPr id="8" name="Imagen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3765" y="5427133"/>
            <a:ext cx="920836" cy="920836"/>
          </a:xfrm>
          <a:prstGeom prst="rect">
            <a:avLst/>
          </a:prstGeom>
        </p:spPr>
      </p:pic>
      <p:sp>
        <p:nvSpPr>
          <p:cNvPr id="9" name="CuadroTexto 8">
            <a:extLst>
              <a:ext uri="{FF2B5EF4-FFF2-40B4-BE49-F238E27FC236}">
                <a16:creationId xmlns:a16="http://schemas.microsoft.com/office/drawing/2014/main" xmlns="" id="{AB534ACE-623A-4B6F-856B-BC9757A5405C}"/>
              </a:ext>
            </a:extLst>
          </p:cNvPr>
          <p:cNvSpPr txBox="1"/>
          <p:nvPr/>
        </p:nvSpPr>
        <p:spPr>
          <a:xfrm>
            <a:off x="4412608" y="6223646"/>
            <a:ext cx="3914726" cy="307777"/>
          </a:xfrm>
          <a:prstGeom prst="rect">
            <a:avLst/>
          </a:prstGeom>
          <a:noFill/>
        </p:spPr>
        <p:txBody>
          <a:bodyPr wrap="none" rtlCol="0">
            <a:spAutoFit/>
          </a:bodyPr>
          <a:lstStyle/>
          <a:p>
            <a:r>
              <a:rPr lang="es-MX" sz="1400" dirty="0"/>
              <a:t>Fuente: Informes de labores, Facultad de Medicina </a:t>
            </a:r>
            <a:endParaRPr lang="es-ES" sz="1400" dirty="0"/>
          </a:p>
        </p:txBody>
      </p:sp>
    </p:spTree>
    <p:extLst>
      <p:ext uri="{BB962C8B-B14F-4D97-AF65-F5344CB8AC3E}">
        <p14:creationId xmlns:p14="http://schemas.microsoft.com/office/powerpoint/2010/main" val="745189926"/>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3958350139"/>
              </p:ext>
            </p:extLst>
          </p:nvPr>
        </p:nvGraphicFramePr>
        <p:xfrm>
          <a:off x="4977592" y="1357861"/>
          <a:ext cx="3480263" cy="501754"/>
        </p:xfrm>
        <a:graphic>
          <a:graphicData uri="http://schemas.openxmlformats.org/drawingml/2006/table">
            <a:tbl>
              <a:tblPr firstRow="1" bandRow="1">
                <a:tableStyleId>{9D7B26C5-4107-4FEC-AEDC-1716B250A1EF}</a:tableStyleId>
              </a:tblPr>
              <a:tblGrid>
                <a:gridCol w="3480263">
                  <a:extLst>
                    <a:ext uri="{9D8B030D-6E8A-4147-A177-3AD203B41FA5}">
                      <a16:colId xmlns:a16="http://schemas.microsoft.com/office/drawing/2014/main" xmlns="" val="20000"/>
                    </a:ext>
                  </a:extLst>
                </a:gridCol>
              </a:tblGrid>
              <a:tr h="501754">
                <a:tc>
                  <a:txBody>
                    <a:bodyPr/>
                    <a:lstStyle/>
                    <a:p>
                      <a:pPr algn="ctr"/>
                      <a:r>
                        <a:rPr lang="es-MX" sz="2400" b="1" baseline="0" dirty="0"/>
                        <a:t>Nueva creación</a:t>
                      </a:r>
                      <a:endParaRPr lang="es-MX" sz="2400" b="1"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extLst>
                  <a:ext uri="{0D108BD9-81ED-4DB2-BD59-A6C34878D82A}">
                    <a16:rowId xmlns:a16="http://schemas.microsoft.com/office/drawing/2014/main" xmlns="" val="10000"/>
                  </a:ext>
                </a:extLst>
              </a:tr>
            </a:tbl>
          </a:graphicData>
        </a:graphic>
      </p:graphicFrame>
      <p:sp>
        <p:nvSpPr>
          <p:cNvPr id="6" name="Text Box 40"/>
          <p:cNvSpPr txBox="1">
            <a:spLocks noChangeArrowheads="1"/>
          </p:cNvSpPr>
          <p:nvPr/>
        </p:nvSpPr>
        <p:spPr bwMode="auto">
          <a:xfrm>
            <a:off x="923926" y="1263316"/>
            <a:ext cx="3459956" cy="300082"/>
          </a:xfrm>
          <a:prstGeom prst="rect">
            <a:avLst/>
          </a:prstGeom>
          <a:noFill/>
          <a:ln w="9525">
            <a:noFill/>
            <a:miter lim="800000"/>
            <a:headEnd/>
            <a:tailEnd/>
          </a:ln>
          <a:effectLst/>
        </p:spPr>
        <p:txBody>
          <a:bodyPr>
            <a:spAutoFit/>
          </a:bodyPr>
          <a:lstStyle/>
          <a:p>
            <a:endParaRPr lang="es-ES" sz="1350">
              <a:solidFill>
                <a:prstClr val="black"/>
              </a:solidFill>
            </a:endParaRPr>
          </a:p>
        </p:txBody>
      </p:sp>
      <p:sp>
        <p:nvSpPr>
          <p:cNvPr id="8" name="Rectángulo 5"/>
          <p:cNvSpPr>
            <a:spLocks noChangeArrowheads="1"/>
          </p:cNvSpPr>
          <p:nvPr/>
        </p:nvSpPr>
        <p:spPr bwMode="auto">
          <a:xfrm>
            <a:off x="4626390" y="2458712"/>
            <a:ext cx="4182665" cy="2805063"/>
          </a:xfrm>
          <a:prstGeom prst="rect">
            <a:avLst/>
          </a:prstGeom>
          <a:noFill/>
          <a:ln w="9525">
            <a:noFill/>
            <a:miter lim="800000"/>
            <a:headEnd/>
            <a:tailEnd/>
          </a:ln>
        </p:spPr>
        <p:txBody>
          <a:bodyPr>
            <a:spAutoFit/>
          </a:bodyPr>
          <a:lstStyle/>
          <a:p>
            <a:pPr algn="ctr">
              <a:lnSpc>
                <a:spcPct val="150000"/>
              </a:lnSpc>
            </a:pPr>
            <a:r>
              <a:rPr lang="es-ES" sz="2400" dirty="0">
                <a:solidFill>
                  <a:prstClr val="black"/>
                </a:solidFill>
              </a:rPr>
              <a:t>Plan de Estudios Licenciatura en Fisioterapia</a:t>
            </a:r>
          </a:p>
          <a:p>
            <a:pPr algn="ctr">
              <a:lnSpc>
                <a:spcPct val="150000"/>
              </a:lnSpc>
            </a:pPr>
            <a:r>
              <a:rPr lang="es-ES" sz="2400" dirty="0">
                <a:solidFill>
                  <a:prstClr val="black"/>
                </a:solidFill>
              </a:rPr>
              <a:t>Implementado en generación 2013</a:t>
            </a:r>
            <a:br>
              <a:rPr lang="es-ES" sz="2400" dirty="0">
                <a:solidFill>
                  <a:prstClr val="black"/>
                </a:solidFill>
              </a:rPr>
            </a:br>
            <a:endParaRPr lang="es-MX" sz="2400" b="1" dirty="0">
              <a:solidFill>
                <a:prstClr val="black"/>
              </a:solidFill>
            </a:endParaRPr>
          </a:p>
        </p:txBody>
      </p:sp>
      <p:grpSp>
        <p:nvGrpSpPr>
          <p:cNvPr id="10" name="Grupo 1"/>
          <p:cNvGrpSpPr>
            <a:grpSpLocks/>
          </p:cNvGrpSpPr>
          <p:nvPr/>
        </p:nvGrpSpPr>
        <p:grpSpPr bwMode="auto">
          <a:xfrm>
            <a:off x="0" y="0"/>
            <a:ext cx="9144000" cy="6858000"/>
            <a:chOff x="0" y="0"/>
            <a:chExt cx="12192000" cy="6808762"/>
          </a:xfrm>
        </p:grpSpPr>
        <p:sp>
          <p:nvSpPr>
            <p:cNvPr id="11" name="Rectángulo 10"/>
            <p:cNvSpPr/>
            <p:nvPr/>
          </p:nvSpPr>
          <p:spPr>
            <a:xfrm flipH="1">
              <a:off x="0" y="0"/>
              <a:ext cx="12192000" cy="344657"/>
            </a:xfrm>
            <a:prstGeom prst="rect">
              <a:avLst/>
            </a:prstGeom>
            <a:gradFill flip="none" rotWithShape="1">
              <a:gsLst>
                <a:gs pos="0">
                  <a:srgbClr val="FFFF00">
                    <a:lumMod val="100000"/>
                  </a:srgbClr>
                </a:gs>
                <a:gs pos="100000">
                  <a:schemeClr val="accent5">
                    <a:lumMod val="75000"/>
                  </a:schemeClr>
                </a:gs>
              </a:gsLst>
              <a:path path="circle">
                <a:fillToRect l="100000" t="100000"/>
              </a:path>
              <a:tileRect r="-100000" b="-100000"/>
            </a:gradFill>
            <a:ln>
              <a:solidFill>
                <a:schemeClr val="accent1"/>
              </a:solidFill>
            </a:ln>
          </p:spPr>
          <p:style>
            <a:lnRef idx="0">
              <a:schemeClr val="accent5"/>
            </a:lnRef>
            <a:fillRef idx="3">
              <a:schemeClr val="accent5"/>
            </a:fillRef>
            <a:effectRef idx="3">
              <a:schemeClr val="accent5"/>
            </a:effectRef>
            <a:fontRef idx="minor">
              <a:schemeClr val="lt1"/>
            </a:fontRef>
          </p:style>
          <p:txBody>
            <a:bodyPr anchor="ctr"/>
            <a:lstStyle/>
            <a:p>
              <a:pPr algn="ctr">
                <a:defRPr/>
              </a:pPr>
              <a:endParaRPr lang="es-MX" sz="1350"/>
            </a:p>
          </p:txBody>
        </p:sp>
        <p:sp>
          <p:nvSpPr>
            <p:cNvPr id="12" name="Rectángulo 11"/>
            <p:cNvSpPr/>
            <p:nvPr/>
          </p:nvSpPr>
          <p:spPr>
            <a:xfrm flipH="1">
              <a:off x="0" y="6464105"/>
              <a:ext cx="12192000" cy="344657"/>
            </a:xfrm>
            <a:prstGeom prst="rect">
              <a:avLst/>
            </a:prstGeom>
            <a:gradFill flip="none" rotWithShape="1">
              <a:gsLst>
                <a:gs pos="0">
                  <a:srgbClr val="FFFF00">
                    <a:lumMod val="100000"/>
                  </a:srgbClr>
                </a:gs>
                <a:gs pos="100000">
                  <a:schemeClr val="accent5">
                    <a:lumMod val="75000"/>
                  </a:schemeClr>
                </a:gs>
              </a:gsLst>
              <a:path path="circle">
                <a:fillToRect l="100000" t="100000"/>
              </a:path>
              <a:tileRect r="-100000" b="-100000"/>
            </a:gradFill>
            <a:ln>
              <a:solidFill>
                <a:schemeClr val="accent1"/>
              </a:solidFill>
            </a:ln>
          </p:spPr>
          <p:style>
            <a:lnRef idx="0">
              <a:schemeClr val="accent5"/>
            </a:lnRef>
            <a:fillRef idx="3">
              <a:schemeClr val="accent5"/>
            </a:fillRef>
            <a:effectRef idx="3">
              <a:schemeClr val="accent5"/>
            </a:effectRef>
            <a:fontRef idx="minor">
              <a:schemeClr val="lt1"/>
            </a:fontRef>
          </p:style>
          <p:txBody>
            <a:bodyPr anchor="ctr"/>
            <a:lstStyle/>
            <a:p>
              <a:pPr algn="ctr">
                <a:defRPr/>
              </a:pPr>
              <a:endParaRPr lang="es-MX" sz="1350"/>
            </a:p>
          </p:txBody>
        </p:sp>
      </p:grpSp>
      <p:sp>
        <p:nvSpPr>
          <p:cNvPr id="7" name="Rectángulo 6"/>
          <p:cNvSpPr/>
          <p:nvPr/>
        </p:nvSpPr>
        <p:spPr>
          <a:xfrm>
            <a:off x="0" y="-78219"/>
            <a:ext cx="2377061" cy="553998"/>
          </a:xfrm>
          <a:prstGeom prst="rect">
            <a:avLst/>
          </a:prstGeom>
          <a:noFill/>
        </p:spPr>
        <p:txBody>
          <a:bodyPr wrap="none">
            <a:spAutoFit/>
          </a:bodyPr>
          <a:lstStyle/>
          <a:p>
            <a:pPr algn="ctr">
              <a:defRPr/>
            </a:pPr>
            <a:r>
              <a:rPr lang="es-ES" sz="3000" b="1" dirty="0">
                <a:ln w="9525">
                  <a:solidFill>
                    <a:prstClr val="white"/>
                  </a:solidFill>
                  <a:prstDash val="solid"/>
                </a:ln>
                <a:effectLst>
                  <a:outerShdw blurRad="12700" dist="38100" dir="2700000" algn="tl" rotWithShape="0">
                    <a:srgbClr val="4472C4">
                      <a:lumMod val="60000"/>
                      <a:lumOff val="40000"/>
                    </a:srgbClr>
                  </a:outerShdw>
                </a:effectLst>
                <a:latin typeface="Calibri"/>
              </a:rPr>
              <a:t>Antecedentes</a:t>
            </a:r>
          </a:p>
        </p:txBody>
      </p:sp>
      <p:sp>
        <p:nvSpPr>
          <p:cNvPr id="2" name="CuadroTexto 1">
            <a:extLst>
              <a:ext uri="{FF2B5EF4-FFF2-40B4-BE49-F238E27FC236}">
                <a16:creationId xmlns:a16="http://schemas.microsoft.com/office/drawing/2014/main" xmlns="" id="{974B3623-3E46-4200-8EBC-AC2E107F49F6}"/>
              </a:ext>
            </a:extLst>
          </p:cNvPr>
          <p:cNvSpPr txBox="1"/>
          <p:nvPr/>
        </p:nvSpPr>
        <p:spPr>
          <a:xfrm>
            <a:off x="1551652" y="5460130"/>
            <a:ext cx="6906203" cy="830997"/>
          </a:xfrm>
          <a:prstGeom prst="rect">
            <a:avLst/>
          </a:prstGeom>
          <a:noFill/>
        </p:spPr>
        <p:txBody>
          <a:bodyPr wrap="square" rtlCol="0">
            <a:spAutoFit/>
          </a:bodyPr>
          <a:lstStyle/>
          <a:p>
            <a:r>
              <a:rPr lang="es-MX" sz="2400" dirty="0"/>
              <a:t>Modelo educativo por asignaturas con desarrollo de competencias</a:t>
            </a:r>
            <a:endParaRPr lang="es-ES" sz="2400" dirty="0"/>
          </a:p>
        </p:txBody>
      </p:sp>
      <p:sp>
        <p:nvSpPr>
          <p:cNvPr id="3" name="CuadroTexto 2">
            <a:extLst>
              <a:ext uri="{FF2B5EF4-FFF2-40B4-BE49-F238E27FC236}">
                <a16:creationId xmlns:a16="http://schemas.microsoft.com/office/drawing/2014/main" xmlns="" id="{96703880-8C10-43F8-88AB-150D76E65262}"/>
              </a:ext>
            </a:extLst>
          </p:cNvPr>
          <p:cNvSpPr txBox="1"/>
          <p:nvPr/>
        </p:nvSpPr>
        <p:spPr>
          <a:xfrm>
            <a:off x="506654" y="2458712"/>
            <a:ext cx="3097066" cy="1697068"/>
          </a:xfrm>
          <a:prstGeom prst="rect">
            <a:avLst/>
          </a:prstGeom>
          <a:noFill/>
        </p:spPr>
        <p:txBody>
          <a:bodyPr wrap="none" rtlCol="0">
            <a:spAutoFit/>
          </a:bodyPr>
          <a:lstStyle/>
          <a:p>
            <a:pPr>
              <a:lnSpc>
                <a:spcPct val="150000"/>
              </a:lnSpc>
            </a:pPr>
            <a:r>
              <a:rPr lang="es-MX" sz="2400" dirty="0"/>
              <a:t>Plan de Estudios 2010</a:t>
            </a:r>
          </a:p>
          <a:p>
            <a:pPr>
              <a:lnSpc>
                <a:spcPct val="150000"/>
              </a:lnSpc>
            </a:pPr>
            <a:r>
              <a:rPr lang="es-MX" sz="2400" dirty="0"/>
              <a:t>Médico Cirujano</a:t>
            </a:r>
          </a:p>
          <a:p>
            <a:pPr>
              <a:lnSpc>
                <a:spcPct val="150000"/>
              </a:lnSpc>
            </a:pPr>
            <a:r>
              <a:rPr lang="es-MX" sz="2400" dirty="0"/>
              <a:t>Implementado en 2011</a:t>
            </a:r>
            <a:endParaRPr lang="es-ES" sz="2400" dirty="0"/>
          </a:p>
        </p:txBody>
      </p:sp>
      <p:graphicFrame>
        <p:nvGraphicFramePr>
          <p:cNvPr id="14" name="Tabla 13">
            <a:extLst>
              <a:ext uri="{FF2B5EF4-FFF2-40B4-BE49-F238E27FC236}">
                <a16:creationId xmlns:a16="http://schemas.microsoft.com/office/drawing/2014/main" xmlns="" id="{77C5B551-951D-4DD8-9295-78F7C4ED32FE}"/>
              </a:ext>
            </a:extLst>
          </p:cNvPr>
          <p:cNvGraphicFramePr>
            <a:graphicFrameLocks noGrp="1"/>
          </p:cNvGraphicFramePr>
          <p:nvPr>
            <p:extLst>
              <p:ext uri="{D42A27DB-BD31-4B8C-83A1-F6EECF244321}">
                <p14:modId xmlns:p14="http://schemas.microsoft.com/office/powerpoint/2010/main" val="3985377462"/>
              </p:ext>
            </p:extLst>
          </p:nvPr>
        </p:nvGraphicFramePr>
        <p:xfrm>
          <a:off x="402037" y="1298938"/>
          <a:ext cx="3480263" cy="501754"/>
        </p:xfrm>
        <a:graphic>
          <a:graphicData uri="http://schemas.openxmlformats.org/drawingml/2006/table">
            <a:tbl>
              <a:tblPr firstRow="1" bandRow="1">
                <a:tableStyleId>{9D7B26C5-4107-4FEC-AEDC-1716B250A1EF}</a:tableStyleId>
              </a:tblPr>
              <a:tblGrid>
                <a:gridCol w="3480263">
                  <a:extLst>
                    <a:ext uri="{9D8B030D-6E8A-4147-A177-3AD203B41FA5}">
                      <a16:colId xmlns:a16="http://schemas.microsoft.com/office/drawing/2014/main" xmlns="" val="20000"/>
                    </a:ext>
                  </a:extLst>
                </a:gridCol>
              </a:tblGrid>
              <a:tr h="501754">
                <a:tc>
                  <a:txBody>
                    <a:bodyPr/>
                    <a:lstStyle/>
                    <a:p>
                      <a:pPr algn="ctr"/>
                      <a:r>
                        <a:rPr lang="es-MX" sz="2400" b="1" baseline="0" dirty="0"/>
                        <a:t>Adecuación</a:t>
                      </a:r>
                      <a:endParaRPr lang="es-MX" sz="2400" b="1"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0000"/>
                      </a:schemeClr>
                    </a:solidFill>
                  </a:tcPr>
                </a:tc>
                <a:extLst>
                  <a:ext uri="{0D108BD9-81ED-4DB2-BD59-A6C34878D82A}">
                    <a16:rowId xmlns:a16="http://schemas.microsoft.com/office/drawing/2014/main" xmlns="" val="10000"/>
                  </a:ext>
                </a:extLst>
              </a:tr>
            </a:tbl>
          </a:graphicData>
        </a:graphic>
      </p:graphicFrame>
      <p:pic>
        <p:nvPicPr>
          <p:cNvPr id="13" name="Imagen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2037" y="5295487"/>
            <a:ext cx="920836" cy="920836"/>
          </a:xfrm>
          <a:prstGeom prst="rect">
            <a:avLst/>
          </a:prstGeom>
        </p:spPr>
      </p:pic>
    </p:spTree>
    <p:extLst>
      <p:ext uri="{BB962C8B-B14F-4D97-AF65-F5344CB8AC3E}">
        <p14:creationId xmlns:p14="http://schemas.microsoft.com/office/powerpoint/2010/main" val="2923164597"/>
      </p:ext>
    </p:extLst>
  </p:cSld>
  <p:clrMapOvr>
    <a:masterClrMapping/>
  </p:clrMapOvr>
  <p:transition spd="slow">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ángulo 6"/>
          <p:cNvSpPr/>
          <p:nvPr/>
        </p:nvSpPr>
        <p:spPr>
          <a:xfrm>
            <a:off x="764787" y="582430"/>
            <a:ext cx="3356945" cy="646331"/>
          </a:xfrm>
          <a:prstGeom prst="rect">
            <a:avLst/>
          </a:prstGeom>
          <a:noFill/>
        </p:spPr>
        <p:txBody>
          <a:bodyPr wrap="none">
            <a:spAutoFit/>
          </a:bodyPr>
          <a:lstStyle/>
          <a:p>
            <a:pPr algn="ctr">
              <a:defRPr/>
            </a:pPr>
            <a:r>
              <a:rPr lang="es-ES" sz="3600" b="1" dirty="0">
                <a:ln w="9525">
                  <a:solidFill>
                    <a:schemeClr val="bg1"/>
                  </a:solidFill>
                  <a:prstDash val="solid"/>
                </a:ln>
                <a:effectLst>
                  <a:outerShdw blurRad="12700" dist="38100" dir="2700000" algn="tl" rotWithShape="0">
                    <a:schemeClr val="accent5">
                      <a:lumMod val="60000"/>
                      <a:lumOff val="40000"/>
                    </a:schemeClr>
                  </a:outerShdw>
                </a:effectLst>
              </a:rPr>
              <a:t>Objetivo general</a:t>
            </a:r>
          </a:p>
        </p:txBody>
      </p:sp>
      <p:sp>
        <p:nvSpPr>
          <p:cNvPr id="2" name="Rectángulo 1"/>
          <p:cNvSpPr/>
          <p:nvPr/>
        </p:nvSpPr>
        <p:spPr>
          <a:xfrm>
            <a:off x="628650" y="1859442"/>
            <a:ext cx="7886700" cy="3903504"/>
          </a:xfrm>
          <a:prstGeom prst="rect">
            <a:avLst/>
          </a:prstGeom>
        </p:spPr>
        <p:txBody>
          <a:bodyPr wrap="square">
            <a:spAutoFit/>
          </a:bodyPr>
          <a:lstStyle/>
          <a:p>
            <a:pPr algn="just">
              <a:lnSpc>
                <a:spcPct val="150000"/>
              </a:lnSpc>
            </a:pPr>
            <a:r>
              <a:rPr lang="es-MX" sz="2800" dirty="0"/>
              <a:t>Identificar y comparar  los factores predictores asociados al desempeño académico de los estudiantes de medicina que cursaron Biología celular e histología médica y de los estudiantes de fisioterapia que cursaron la asignatura de Biología molecular, celular y tisular.</a:t>
            </a:r>
            <a:endParaRPr lang="es-MX" sz="2800" dirty="0">
              <a:highlight>
                <a:srgbClr val="FFFF00"/>
              </a:highlight>
            </a:endParaRPr>
          </a:p>
        </p:txBody>
      </p:sp>
      <p:grpSp>
        <p:nvGrpSpPr>
          <p:cNvPr id="10" name="Grupo 1"/>
          <p:cNvGrpSpPr>
            <a:grpSpLocks/>
          </p:cNvGrpSpPr>
          <p:nvPr/>
        </p:nvGrpSpPr>
        <p:grpSpPr bwMode="auto">
          <a:xfrm>
            <a:off x="0" y="0"/>
            <a:ext cx="9144000" cy="6858000"/>
            <a:chOff x="0" y="0"/>
            <a:chExt cx="12192000" cy="6808762"/>
          </a:xfrm>
        </p:grpSpPr>
        <p:sp>
          <p:nvSpPr>
            <p:cNvPr id="11" name="Rectángulo 10"/>
            <p:cNvSpPr/>
            <p:nvPr/>
          </p:nvSpPr>
          <p:spPr>
            <a:xfrm flipH="1">
              <a:off x="0" y="0"/>
              <a:ext cx="12192000" cy="344657"/>
            </a:xfrm>
            <a:prstGeom prst="rect">
              <a:avLst/>
            </a:prstGeom>
            <a:gradFill flip="none" rotWithShape="1">
              <a:gsLst>
                <a:gs pos="0">
                  <a:srgbClr val="FFFF00">
                    <a:lumMod val="100000"/>
                  </a:srgbClr>
                </a:gs>
                <a:gs pos="100000">
                  <a:schemeClr val="accent5">
                    <a:lumMod val="75000"/>
                  </a:schemeClr>
                </a:gs>
              </a:gsLst>
              <a:path path="circle">
                <a:fillToRect l="100000" t="100000"/>
              </a:path>
              <a:tileRect r="-100000" b="-100000"/>
            </a:gradFill>
            <a:ln>
              <a:solidFill>
                <a:schemeClr val="accent1"/>
              </a:solidFill>
            </a:ln>
          </p:spPr>
          <p:style>
            <a:lnRef idx="0">
              <a:schemeClr val="accent5"/>
            </a:lnRef>
            <a:fillRef idx="3">
              <a:schemeClr val="accent5"/>
            </a:fillRef>
            <a:effectRef idx="3">
              <a:schemeClr val="accent5"/>
            </a:effectRef>
            <a:fontRef idx="minor">
              <a:schemeClr val="lt1"/>
            </a:fontRef>
          </p:style>
          <p:txBody>
            <a:bodyPr anchor="ctr"/>
            <a:lstStyle/>
            <a:p>
              <a:pPr algn="ctr">
                <a:defRPr/>
              </a:pPr>
              <a:endParaRPr lang="es-MX" sz="1350"/>
            </a:p>
          </p:txBody>
        </p:sp>
        <p:sp>
          <p:nvSpPr>
            <p:cNvPr id="12" name="Rectángulo 11"/>
            <p:cNvSpPr/>
            <p:nvPr/>
          </p:nvSpPr>
          <p:spPr>
            <a:xfrm flipH="1">
              <a:off x="0" y="6464105"/>
              <a:ext cx="12192000" cy="344657"/>
            </a:xfrm>
            <a:prstGeom prst="rect">
              <a:avLst/>
            </a:prstGeom>
            <a:gradFill flip="none" rotWithShape="1">
              <a:gsLst>
                <a:gs pos="0">
                  <a:srgbClr val="FFFF00">
                    <a:lumMod val="100000"/>
                  </a:srgbClr>
                </a:gs>
                <a:gs pos="100000">
                  <a:schemeClr val="accent5">
                    <a:lumMod val="75000"/>
                  </a:schemeClr>
                </a:gs>
              </a:gsLst>
              <a:path path="circle">
                <a:fillToRect l="100000" t="100000"/>
              </a:path>
              <a:tileRect r="-100000" b="-100000"/>
            </a:gradFill>
            <a:ln>
              <a:solidFill>
                <a:schemeClr val="accent1"/>
              </a:solidFill>
            </a:ln>
          </p:spPr>
          <p:style>
            <a:lnRef idx="0">
              <a:schemeClr val="accent5"/>
            </a:lnRef>
            <a:fillRef idx="3">
              <a:schemeClr val="accent5"/>
            </a:fillRef>
            <a:effectRef idx="3">
              <a:schemeClr val="accent5"/>
            </a:effectRef>
            <a:fontRef idx="minor">
              <a:schemeClr val="lt1"/>
            </a:fontRef>
          </p:style>
          <p:txBody>
            <a:bodyPr anchor="ctr"/>
            <a:lstStyle/>
            <a:p>
              <a:pPr algn="ctr">
                <a:defRPr/>
              </a:pPr>
              <a:endParaRPr lang="es-MX" sz="1350"/>
            </a:p>
          </p:txBody>
        </p:sp>
      </p:grpSp>
    </p:spTree>
    <p:extLst>
      <p:ext uri="{BB962C8B-B14F-4D97-AF65-F5344CB8AC3E}">
        <p14:creationId xmlns:p14="http://schemas.microsoft.com/office/powerpoint/2010/main" val="439795240"/>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upo 1"/>
          <p:cNvGrpSpPr>
            <a:grpSpLocks/>
          </p:cNvGrpSpPr>
          <p:nvPr/>
        </p:nvGrpSpPr>
        <p:grpSpPr bwMode="auto">
          <a:xfrm>
            <a:off x="0" y="0"/>
            <a:ext cx="9144000" cy="6858000"/>
            <a:chOff x="0" y="0"/>
            <a:chExt cx="12192000" cy="6808762"/>
          </a:xfrm>
        </p:grpSpPr>
        <p:sp>
          <p:nvSpPr>
            <p:cNvPr id="11" name="Rectángulo 10"/>
            <p:cNvSpPr/>
            <p:nvPr/>
          </p:nvSpPr>
          <p:spPr>
            <a:xfrm flipH="1">
              <a:off x="0" y="0"/>
              <a:ext cx="12192000" cy="344657"/>
            </a:xfrm>
            <a:prstGeom prst="rect">
              <a:avLst/>
            </a:prstGeom>
            <a:gradFill flip="none" rotWithShape="1">
              <a:gsLst>
                <a:gs pos="0">
                  <a:srgbClr val="FFFF00">
                    <a:lumMod val="100000"/>
                  </a:srgbClr>
                </a:gs>
                <a:gs pos="100000">
                  <a:schemeClr val="accent5">
                    <a:lumMod val="75000"/>
                  </a:schemeClr>
                </a:gs>
              </a:gsLst>
              <a:path path="circle">
                <a:fillToRect l="100000" t="100000"/>
              </a:path>
              <a:tileRect r="-100000" b="-100000"/>
            </a:gradFill>
            <a:ln>
              <a:solidFill>
                <a:schemeClr val="accent1"/>
              </a:solidFill>
            </a:ln>
          </p:spPr>
          <p:style>
            <a:lnRef idx="0">
              <a:schemeClr val="accent5"/>
            </a:lnRef>
            <a:fillRef idx="3">
              <a:schemeClr val="accent5"/>
            </a:fillRef>
            <a:effectRef idx="3">
              <a:schemeClr val="accent5"/>
            </a:effectRef>
            <a:fontRef idx="minor">
              <a:schemeClr val="lt1"/>
            </a:fontRef>
          </p:style>
          <p:txBody>
            <a:bodyPr anchor="ctr"/>
            <a:lstStyle/>
            <a:p>
              <a:pPr algn="ctr">
                <a:defRPr/>
              </a:pPr>
              <a:endParaRPr lang="es-MX" sz="1350"/>
            </a:p>
          </p:txBody>
        </p:sp>
        <p:sp>
          <p:nvSpPr>
            <p:cNvPr id="12" name="Rectángulo 11"/>
            <p:cNvSpPr/>
            <p:nvPr/>
          </p:nvSpPr>
          <p:spPr>
            <a:xfrm flipH="1">
              <a:off x="0" y="6464105"/>
              <a:ext cx="12192000" cy="344657"/>
            </a:xfrm>
            <a:prstGeom prst="rect">
              <a:avLst/>
            </a:prstGeom>
            <a:gradFill flip="none" rotWithShape="1">
              <a:gsLst>
                <a:gs pos="0">
                  <a:srgbClr val="FFFF00">
                    <a:lumMod val="100000"/>
                  </a:srgbClr>
                </a:gs>
                <a:gs pos="100000">
                  <a:schemeClr val="accent5">
                    <a:lumMod val="75000"/>
                  </a:schemeClr>
                </a:gs>
              </a:gsLst>
              <a:path path="circle">
                <a:fillToRect l="100000" t="100000"/>
              </a:path>
              <a:tileRect r="-100000" b="-100000"/>
            </a:gradFill>
            <a:ln>
              <a:solidFill>
                <a:schemeClr val="accent1"/>
              </a:solidFill>
            </a:ln>
          </p:spPr>
          <p:style>
            <a:lnRef idx="0">
              <a:schemeClr val="accent5"/>
            </a:lnRef>
            <a:fillRef idx="3">
              <a:schemeClr val="accent5"/>
            </a:fillRef>
            <a:effectRef idx="3">
              <a:schemeClr val="accent5"/>
            </a:effectRef>
            <a:fontRef idx="minor">
              <a:schemeClr val="lt1"/>
            </a:fontRef>
          </p:style>
          <p:txBody>
            <a:bodyPr anchor="ctr"/>
            <a:lstStyle/>
            <a:p>
              <a:pPr algn="ctr">
                <a:defRPr/>
              </a:pPr>
              <a:endParaRPr lang="es-MX" sz="1350"/>
            </a:p>
          </p:txBody>
        </p:sp>
      </p:grpSp>
      <p:sp>
        <p:nvSpPr>
          <p:cNvPr id="3" name="CuadroTexto 2">
            <a:extLst>
              <a:ext uri="{FF2B5EF4-FFF2-40B4-BE49-F238E27FC236}">
                <a16:creationId xmlns:a16="http://schemas.microsoft.com/office/drawing/2014/main" xmlns="" id="{D67319BE-E1FA-440B-BD89-83CF03FB40FF}"/>
              </a:ext>
            </a:extLst>
          </p:cNvPr>
          <p:cNvSpPr txBox="1"/>
          <p:nvPr/>
        </p:nvSpPr>
        <p:spPr>
          <a:xfrm>
            <a:off x="843093" y="1333388"/>
            <a:ext cx="7457813" cy="4401205"/>
          </a:xfrm>
          <a:prstGeom prst="rect">
            <a:avLst/>
          </a:prstGeom>
          <a:noFill/>
        </p:spPr>
        <p:txBody>
          <a:bodyPr wrap="square" rtlCol="0">
            <a:spAutoFit/>
          </a:bodyPr>
          <a:lstStyle/>
          <a:p>
            <a:r>
              <a:rPr lang="es-MX" sz="2800" dirty="0"/>
              <a:t>Criterios de inclusión:</a:t>
            </a:r>
          </a:p>
          <a:p>
            <a:pPr marL="457200" indent="-457200">
              <a:buFont typeface="Arial" panose="020B0604020202020204" pitchFamily="34" charset="0"/>
              <a:buChar char="•"/>
            </a:pPr>
            <a:r>
              <a:rPr lang="es-MX" sz="2800" dirty="0"/>
              <a:t>Estudiantes de nuevo ingreso generación 2015 </a:t>
            </a:r>
          </a:p>
          <a:p>
            <a:pPr marL="457200" indent="-457200">
              <a:buFont typeface="Arial" panose="020B0604020202020204" pitchFamily="34" charset="0"/>
              <a:buChar char="•"/>
            </a:pPr>
            <a:r>
              <a:rPr lang="es-MX" sz="2800" dirty="0"/>
              <a:t>Contestaron todos los instrumentos  </a:t>
            </a:r>
          </a:p>
          <a:p>
            <a:pPr marL="457200" indent="-457200">
              <a:buFont typeface="Arial" panose="020B0604020202020204" pitchFamily="34" charset="0"/>
              <a:buChar char="•"/>
            </a:pPr>
            <a:r>
              <a:rPr lang="es-MX" sz="2800" dirty="0"/>
              <a:t>Contaran con las calificaciones parciales</a:t>
            </a:r>
            <a:endParaRPr lang="es-ES" sz="2800" dirty="0"/>
          </a:p>
          <a:p>
            <a:endParaRPr lang="es-MX" sz="2800" dirty="0"/>
          </a:p>
          <a:p>
            <a:r>
              <a:rPr lang="es-MX" sz="2800" dirty="0"/>
              <a:t>La muestra se calculó con un nivel de confianza de 95%</a:t>
            </a:r>
          </a:p>
          <a:p>
            <a:pPr marL="457200" indent="-457200">
              <a:buFont typeface="Arial" panose="020B0604020202020204" pitchFamily="34" charset="0"/>
              <a:buChar char="•"/>
            </a:pPr>
            <a:r>
              <a:rPr lang="es-MX" sz="2800" dirty="0"/>
              <a:t>1236 de medicina, 332 estudiantes</a:t>
            </a:r>
          </a:p>
          <a:p>
            <a:pPr marL="457200" indent="-457200">
              <a:buFont typeface="Arial" panose="020B0604020202020204" pitchFamily="34" charset="0"/>
              <a:buChar char="•"/>
            </a:pPr>
            <a:r>
              <a:rPr lang="es-MX" sz="2800" dirty="0"/>
              <a:t>109 de fisioterapia, 60 estudiantes</a:t>
            </a:r>
          </a:p>
          <a:p>
            <a:endParaRPr lang="es-MX" sz="2800" dirty="0"/>
          </a:p>
        </p:txBody>
      </p:sp>
      <p:sp>
        <p:nvSpPr>
          <p:cNvPr id="9" name="Rectángulo 8">
            <a:extLst>
              <a:ext uri="{FF2B5EF4-FFF2-40B4-BE49-F238E27FC236}">
                <a16:creationId xmlns:a16="http://schemas.microsoft.com/office/drawing/2014/main" xmlns="" id="{56AA5694-2660-4DE7-ACCB-16033E3A7E1B}"/>
              </a:ext>
            </a:extLst>
          </p:cNvPr>
          <p:cNvSpPr/>
          <p:nvPr/>
        </p:nvSpPr>
        <p:spPr>
          <a:xfrm>
            <a:off x="78766" y="-58274"/>
            <a:ext cx="2025555" cy="507831"/>
          </a:xfrm>
          <a:prstGeom prst="rect">
            <a:avLst/>
          </a:prstGeom>
          <a:noFill/>
        </p:spPr>
        <p:txBody>
          <a:bodyPr wrap="none">
            <a:spAutoFit/>
          </a:bodyPr>
          <a:lstStyle/>
          <a:p>
            <a:pPr algn="ctr">
              <a:defRPr/>
            </a:pPr>
            <a:r>
              <a:rPr lang="es-ES" sz="2700" b="1" dirty="0">
                <a:ln w="9525">
                  <a:solidFill>
                    <a:schemeClr val="bg1"/>
                  </a:solidFill>
                  <a:prstDash val="solid"/>
                </a:ln>
                <a:effectLst>
                  <a:outerShdw blurRad="12700" dist="38100" dir="2700000" algn="tl" rotWithShape="0">
                    <a:schemeClr val="accent5">
                      <a:lumMod val="60000"/>
                      <a:lumOff val="40000"/>
                    </a:schemeClr>
                  </a:outerShdw>
                </a:effectLst>
              </a:rPr>
              <a:t>Metodología</a:t>
            </a:r>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3098" y="5384800"/>
            <a:ext cx="920836" cy="920836"/>
          </a:xfrm>
          <a:prstGeom prst="rect">
            <a:avLst/>
          </a:prstGeom>
        </p:spPr>
      </p:pic>
      <p:sp>
        <p:nvSpPr>
          <p:cNvPr id="8" name="CuadroTexto 7">
            <a:extLst>
              <a:ext uri="{FF2B5EF4-FFF2-40B4-BE49-F238E27FC236}">
                <a16:creationId xmlns:a16="http://schemas.microsoft.com/office/drawing/2014/main" xmlns="" id="{DDD01CDF-C31C-4568-B345-C1BFE10149B7}"/>
              </a:ext>
            </a:extLst>
          </p:cNvPr>
          <p:cNvSpPr txBox="1"/>
          <p:nvPr/>
        </p:nvSpPr>
        <p:spPr>
          <a:xfrm>
            <a:off x="1289766" y="573344"/>
            <a:ext cx="6197017" cy="461665"/>
          </a:xfrm>
          <a:prstGeom prst="rect">
            <a:avLst/>
          </a:prstGeom>
          <a:noFill/>
        </p:spPr>
        <p:txBody>
          <a:bodyPr wrap="none" rtlCol="0">
            <a:spAutoFit/>
          </a:bodyPr>
          <a:lstStyle/>
          <a:p>
            <a:r>
              <a:rPr lang="es-MX" sz="2400" dirty="0"/>
              <a:t>Estudio observacional, descriptivo y longitudinal</a:t>
            </a:r>
            <a:endParaRPr lang="es-ES" sz="2400" dirty="0"/>
          </a:p>
        </p:txBody>
      </p:sp>
    </p:spTree>
    <p:extLst>
      <p:ext uri="{BB962C8B-B14F-4D97-AF65-F5344CB8AC3E}">
        <p14:creationId xmlns:p14="http://schemas.microsoft.com/office/powerpoint/2010/main" val="2916265094"/>
      </p:ext>
    </p:extLst>
  </p:cSld>
  <p:clrMapOvr>
    <a:masterClrMapping/>
  </p:clrMapOvr>
  <p:transition spd="slow">
    <p:wipe/>
  </p:transition>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2831</TotalTime>
  <Words>768</Words>
  <Application>Microsoft Office PowerPoint</Application>
  <PresentationFormat>Presentación en pantalla (4:3)</PresentationFormat>
  <Paragraphs>202</Paragraphs>
  <Slides>15</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15</vt:i4>
      </vt:variant>
    </vt:vector>
  </HeadingPairs>
  <TitlesOfParts>
    <vt:vector size="21" baseType="lpstr">
      <vt:lpstr>Arial</vt:lpstr>
      <vt:lpstr>Arial Narrow</vt:lpstr>
      <vt:lpstr>Calibri</vt:lpstr>
      <vt:lpstr>Calibri Light</vt:lpstr>
      <vt:lpstr>Cambria</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VARIACIONES SOBRE UN MISMO TEMA: ENSEÑANZA-APRENDIZAJE EN EL PLAN DE ESTUDIOS 2010</dc:title>
  <dc:creator>PC1</dc:creator>
  <cp:lastModifiedBy>Cabina-ANM</cp:lastModifiedBy>
  <cp:revision>177</cp:revision>
  <cp:lastPrinted>2018-05-16T16:05:07Z</cp:lastPrinted>
  <dcterms:created xsi:type="dcterms:W3CDTF">2016-09-23T18:03:11Z</dcterms:created>
  <dcterms:modified xsi:type="dcterms:W3CDTF">2018-05-16T22:43:39Z</dcterms:modified>
</cp:coreProperties>
</file>