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329" r:id="rId3"/>
    <p:sldId id="334" r:id="rId4"/>
    <p:sldId id="325" r:id="rId5"/>
    <p:sldId id="331" r:id="rId6"/>
    <p:sldId id="332" r:id="rId7"/>
    <p:sldId id="304" r:id="rId8"/>
    <p:sldId id="306" r:id="rId9"/>
    <p:sldId id="305" r:id="rId10"/>
    <p:sldId id="328" r:id="rId11"/>
    <p:sldId id="308" r:id="rId12"/>
    <p:sldId id="323" r:id="rId13"/>
    <p:sldId id="314" r:id="rId14"/>
    <p:sldId id="316" r:id="rId15"/>
    <p:sldId id="318" r:id="rId16"/>
    <p:sldId id="319" r:id="rId17"/>
    <p:sldId id="335" r:id="rId18"/>
    <p:sldId id="327" r:id="rId19"/>
    <p:sldId id="321" r:id="rId20"/>
    <p:sldId id="322" r:id="rId2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80" autoAdjust="0"/>
    <p:restoredTop sz="94690" autoAdjust="0"/>
  </p:normalViewPr>
  <p:slideViewPr>
    <p:cSldViewPr snapToGrid="0">
      <p:cViewPr varScale="1">
        <p:scale>
          <a:sx n="77" d="100"/>
          <a:sy n="77" d="100"/>
        </p:scale>
        <p:origin x="192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3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7170C-DB7D-4093-A8FB-92ED7FA81C92}" type="datetimeFigureOut">
              <a:rPr lang="es-MX" smtClean="0"/>
              <a:pPr/>
              <a:t>21/03/2018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220BA-7B9E-4944-9AB7-0DE031AC352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1423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smtClean="0"/>
          </a:p>
        </p:txBody>
      </p:sp>
      <p:sp>
        <p:nvSpPr>
          <p:cNvPr id="10957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6AADE67-D202-4BAB-AEA1-57FD93968545}" type="slidenum">
              <a:rPr lang="es-MX" altLang="es-MX" smtClean="0"/>
              <a:pPr/>
              <a:t>3</a:t>
            </a:fld>
            <a:endParaRPr lang="es-MX" altLang="es-MX" smtClean="0"/>
          </a:p>
        </p:txBody>
      </p:sp>
    </p:spTree>
    <p:extLst>
      <p:ext uri="{BB962C8B-B14F-4D97-AF65-F5344CB8AC3E}">
        <p14:creationId xmlns:p14="http://schemas.microsoft.com/office/powerpoint/2010/main" val="306785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smtClean="0"/>
          </a:p>
        </p:txBody>
      </p:sp>
      <p:sp>
        <p:nvSpPr>
          <p:cNvPr id="7475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CBC1AE9-81BE-45CB-861F-56CDB9EDCD85}" type="slidenum">
              <a:rPr lang="es-MX" altLang="es-MX" smtClean="0"/>
              <a:pPr/>
              <a:t>4</a:t>
            </a:fld>
            <a:endParaRPr lang="es-MX" altLang="es-MX" smtClean="0"/>
          </a:p>
        </p:txBody>
      </p:sp>
    </p:spTree>
    <p:extLst>
      <p:ext uri="{BB962C8B-B14F-4D97-AF65-F5344CB8AC3E}">
        <p14:creationId xmlns:p14="http://schemas.microsoft.com/office/powerpoint/2010/main" val="3860257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smtClean="0"/>
          </a:p>
        </p:txBody>
      </p:sp>
      <p:sp>
        <p:nvSpPr>
          <p:cNvPr id="8909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6CDB26-4D64-44F1-AFF7-7AE62668CF1C}" type="slidenum">
              <a:rPr lang="es-MX" altLang="es-MX" smtClean="0"/>
              <a:pPr/>
              <a:t>5</a:t>
            </a:fld>
            <a:endParaRPr lang="es-MX" altLang="es-MX" smtClean="0"/>
          </a:p>
        </p:txBody>
      </p:sp>
    </p:spTree>
    <p:extLst>
      <p:ext uri="{BB962C8B-B14F-4D97-AF65-F5344CB8AC3E}">
        <p14:creationId xmlns:p14="http://schemas.microsoft.com/office/powerpoint/2010/main" val="250274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smtClean="0"/>
          </a:p>
        </p:txBody>
      </p:sp>
      <p:sp>
        <p:nvSpPr>
          <p:cNvPr id="10957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6AADE67-D202-4BAB-AEA1-57FD93968545}" type="slidenum">
              <a:rPr lang="es-MX" altLang="es-MX" smtClean="0"/>
              <a:pPr/>
              <a:t>6</a:t>
            </a:fld>
            <a:endParaRPr lang="es-MX" altLang="es-MX" smtClean="0"/>
          </a:p>
        </p:txBody>
      </p:sp>
    </p:spTree>
    <p:extLst>
      <p:ext uri="{BB962C8B-B14F-4D97-AF65-F5344CB8AC3E}">
        <p14:creationId xmlns:p14="http://schemas.microsoft.com/office/powerpoint/2010/main" val="4142340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 smtClean="0"/>
              <a:t>Via</a:t>
            </a:r>
            <a:r>
              <a:rPr lang="es-MX" dirty="0" smtClean="0"/>
              <a:t> </a:t>
            </a:r>
            <a:r>
              <a:rPr lang="es-MX" dirty="0" err="1" smtClean="0"/>
              <a:t>metabolica</a:t>
            </a:r>
            <a:r>
              <a:rPr lang="es-MX" dirty="0" smtClean="0"/>
              <a:t> para la síntesis</a:t>
            </a:r>
            <a:r>
              <a:rPr lang="es-MX" baseline="0" dirty="0" smtClean="0"/>
              <a:t> del acido úrico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DB8634D-6861-4123-B33E-4A69BC3594D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779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DB8634D-6861-4123-B33E-4A69BC3594D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079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smtClean="0"/>
          </a:p>
        </p:txBody>
      </p:sp>
      <p:sp>
        <p:nvSpPr>
          <p:cNvPr id="10957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6AADE67-D202-4BAB-AEA1-57FD93968545}" type="slidenum">
              <a:rPr lang="es-MX" altLang="es-MX" smtClean="0"/>
              <a:pPr/>
              <a:t>10</a:t>
            </a:fld>
            <a:endParaRPr lang="es-MX" altLang="es-MX" smtClean="0"/>
          </a:p>
        </p:txBody>
      </p:sp>
    </p:spTree>
    <p:extLst>
      <p:ext uri="{BB962C8B-B14F-4D97-AF65-F5344CB8AC3E}">
        <p14:creationId xmlns:p14="http://schemas.microsoft.com/office/powerpoint/2010/main" val="2491244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smtClean="0"/>
          </a:p>
        </p:txBody>
      </p:sp>
      <p:sp>
        <p:nvSpPr>
          <p:cNvPr id="10957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6AADE67-D202-4BAB-AEA1-57FD93968545}" type="slidenum">
              <a:rPr lang="es-MX" altLang="es-MX" smtClean="0"/>
              <a:pPr/>
              <a:t>17</a:t>
            </a:fld>
            <a:endParaRPr lang="es-MX" altLang="es-MX" smtClean="0"/>
          </a:p>
        </p:txBody>
      </p:sp>
    </p:spTree>
    <p:extLst>
      <p:ext uri="{BB962C8B-B14F-4D97-AF65-F5344CB8AC3E}">
        <p14:creationId xmlns:p14="http://schemas.microsoft.com/office/powerpoint/2010/main" val="2594581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313435F-E7BD-4F35-8855-E3E2FD790A15}" type="slidenum">
              <a:rPr lang="es-ES" altLang="es-MX" smtClean="0"/>
              <a:pPr/>
              <a:t>18</a:t>
            </a:fld>
            <a:endParaRPr lang="es-ES" altLang="es-MX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754063"/>
            <a:ext cx="6056312" cy="3406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4365625"/>
            <a:ext cx="4921250" cy="407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79425" lvl="1" indent="-190500" eaLnBrk="1" hangingPunct="1"/>
            <a:endParaRPr lang="es-MX" altLang="es-MX" smtClean="0"/>
          </a:p>
        </p:txBody>
      </p:sp>
    </p:spTree>
    <p:extLst>
      <p:ext uri="{BB962C8B-B14F-4D97-AF65-F5344CB8AC3E}">
        <p14:creationId xmlns:p14="http://schemas.microsoft.com/office/powerpoint/2010/main" val="2887045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15DD-1F25-43A2-890D-1995FE2E94F7}" type="datetimeFigureOut">
              <a:rPr lang="es-MX" smtClean="0"/>
              <a:pPr/>
              <a:t>21/03/2018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4B80-2514-421B-BBE5-73E05DA9B05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6634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15DD-1F25-43A2-890D-1995FE2E94F7}" type="datetimeFigureOut">
              <a:rPr lang="es-MX" smtClean="0"/>
              <a:pPr/>
              <a:t>21/03/2018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4B80-2514-421B-BBE5-73E05DA9B05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029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15DD-1F25-43A2-890D-1995FE2E94F7}" type="datetimeFigureOut">
              <a:rPr lang="es-MX" smtClean="0"/>
              <a:pPr/>
              <a:t>21/03/2018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4B80-2514-421B-BBE5-73E05DA9B05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361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15DD-1F25-43A2-890D-1995FE2E94F7}" type="datetimeFigureOut">
              <a:rPr lang="es-MX" smtClean="0"/>
              <a:pPr/>
              <a:t>21/03/2018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4B80-2514-421B-BBE5-73E05DA9B05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387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15DD-1F25-43A2-890D-1995FE2E94F7}" type="datetimeFigureOut">
              <a:rPr lang="es-MX" smtClean="0"/>
              <a:pPr/>
              <a:t>21/03/2018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4B80-2514-421B-BBE5-73E05DA9B05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598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15DD-1F25-43A2-890D-1995FE2E94F7}" type="datetimeFigureOut">
              <a:rPr lang="es-MX" smtClean="0"/>
              <a:pPr/>
              <a:t>21/03/2018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4B80-2514-421B-BBE5-73E05DA9B05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3750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15DD-1F25-43A2-890D-1995FE2E94F7}" type="datetimeFigureOut">
              <a:rPr lang="es-MX" smtClean="0"/>
              <a:pPr/>
              <a:t>21/03/2018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4B80-2514-421B-BBE5-73E05DA9B05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2245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15DD-1F25-43A2-890D-1995FE2E94F7}" type="datetimeFigureOut">
              <a:rPr lang="es-MX" smtClean="0"/>
              <a:pPr/>
              <a:t>21/03/2018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4B80-2514-421B-BBE5-73E05DA9B05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584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15DD-1F25-43A2-890D-1995FE2E94F7}" type="datetimeFigureOut">
              <a:rPr lang="es-MX" smtClean="0"/>
              <a:pPr/>
              <a:t>21/03/2018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4B80-2514-421B-BBE5-73E05DA9B05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155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15DD-1F25-43A2-890D-1995FE2E94F7}" type="datetimeFigureOut">
              <a:rPr lang="es-MX" smtClean="0"/>
              <a:pPr/>
              <a:t>21/03/2018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4B80-2514-421B-BBE5-73E05DA9B05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244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15DD-1F25-43A2-890D-1995FE2E94F7}" type="datetimeFigureOut">
              <a:rPr lang="es-MX" smtClean="0"/>
              <a:pPr/>
              <a:t>21/03/2018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4B80-2514-421B-BBE5-73E05DA9B05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392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A15DD-1F25-43A2-890D-1995FE2E94F7}" type="datetimeFigureOut">
              <a:rPr lang="es-MX" smtClean="0"/>
              <a:pPr/>
              <a:t>21/03/2018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C4B80-2514-421B-BBE5-73E05DA9B05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987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                  </a:t>
            </a:r>
            <a:r>
              <a:rPr lang="es-MX" b="1" dirty="0" smtClean="0"/>
              <a:t>Trabajo de Ingreso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/>
              <a:t>Relación de la hiperuricemia con LDL, pruebas de funcionamiento hepático y marcadores de inflamación sistémica en pacientes con obesidad </a:t>
            </a:r>
            <a:r>
              <a:rPr lang="es-MX" b="1" dirty="0" smtClean="0"/>
              <a:t>mórbida</a:t>
            </a:r>
          </a:p>
          <a:p>
            <a:endParaRPr lang="es-MX" b="1" dirty="0"/>
          </a:p>
          <a:p>
            <a:endParaRPr lang="es-MX" b="1" dirty="0" smtClean="0"/>
          </a:p>
          <a:p>
            <a:r>
              <a:rPr lang="es-MX" b="1" dirty="0" err="1" smtClean="0"/>
              <a:t>Dr</a:t>
            </a:r>
            <a:r>
              <a:rPr lang="es-MX" b="1" dirty="0" smtClean="0"/>
              <a:t> Antonio Gonzalez Chávez</a:t>
            </a:r>
            <a:endParaRPr lang="es-MX" dirty="0"/>
          </a:p>
          <a:p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3" y="230188"/>
            <a:ext cx="1340926" cy="134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73140" y="109055"/>
            <a:ext cx="27447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800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CuadroTexto 3"/>
          <p:cNvSpPr txBox="1">
            <a:spLocks noChangeArrowheads="1"/>
          </p:cNvSpPr>
          <p:nvPr/>
        </p:nvSpPr>
        <p:spPr bwMode="auto">
          <a:xfrm>
            <a:off x="2393951" y="238068"/>
            <a:ext cx="6926262" cy="73510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20" tIns="43960" rIns="87920" bIns="4396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MX" sz="2100" b="1" dirty="0"/>
              <a:t>            </a:t>
            </a:r>
            <a:r>
              <a:rPr lang="es-ES" altLang="es-MX" sz="2100" b="1" dirty="0" smtClean="0"/>
              <a:t>EXPRESION CLINICA DEL            </a:t>
            </a:r>
            <a:r>
              <a:rPr lang="es-ES" altLang="es-MX" sz="2100" b="1" dirty="0"/>
              <a:t>SINDROME </a:t>
            </a:r>
            <a:r>
              <a:rPr lang="es-ES" altLang="es-MX" sz="2100" b="1" dirty="0" smtClean="0"/>
              <a:t>METABOLICO:DIFERENTES FENOTIPOS</a:t>
            </a:r>
            <a:endParaRPr lang="es-ES" altLang="es-MX" sz="2100" b="1" dirty="0"/>
          </a:p>
        </p:txBody>
      </p:sp>
      <p:sp>
        <p:nvSpPr>
          <p:cNvPr id="108547" name="CuadroTexto 4"/>
          <p:cNvSpPr txBox="1">
            <a:spLocks noChangeArrowheads="1"/>
          </p:cNvSpPr>
          <p:nvPr/>
        </p:nvSpPr>
        <p:spPr bwMode="auto">
          <a:xfrm>
            <a:off x="1743074" y="1091155"/>
            <a:ext cx="1905000" cy="1011238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920" tIns="43960" rIns="87920" bIns="4396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MX" sz="1500" b="1"/>
              <a:t>Estadio A</a:t>
            </a:r>
          </a:p>
          <a:p>
            <a:r>
              <a:rPr lang="es-ES" altLang="es-MX" sz="1500" b="1"/>
              <a:t>No hay criterios cumplidos para SM</a:t>
            </a:r>
          </a:p>
        </p:txBody>
      </p:sp>
      <p:sp>
        <p:nvSpPr>
          <p:cNvPr id="108548" name="CuadroTexto 5"/>
          <p:cNvSpPr txBox="1">
            <a:spLocks noChangeArrowheads="1"/>
          </p:cNvSpPr>
          <p:nvPr/>
        </p:nvSpPr>
        <p:spPr bwMode="auto">
          <a:xfrm>
            <a:off x="3860800" y="1032485"/>
            <a:ext cx="1905000" cy="78105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920" tIns="43960" rIns="87920" bIns="4396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MX" sz="1500" b="1"/>
              <a:t>Estadio B</a:t>
            </a:r>
          </a:p>
          <a:p>
            <a:r>
              <a:rPr lang="es-ES" altLang="es-MX" sz="1500" b="1"/>
              <a:t>Criterios para SM </a:t>
            </a:r>
          </a:p>
          <a:p>
            <a:r>
              <a:rPr lang="es-ES" altLang="es-MX" sz="1500" b="1"/>
              <a:t>&gt; o iguales  1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978526" y="1200810"/>
            <a:ext cx="1884363" cy="746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lIns="87920" tIns="43960" rIns="87920" bIns="43960">
            <a:spAutoFit/>
          </a:bodyPr>
          <a:lstStyle/>
          <a:p>
            <a:pPr>
              <a:defRPr/>
            </a:pPr>
            <a:r>
              <a:rPr lang="es-ES" sz="1425" b="1" dirty="0"/>
              <a:t>Estadio C</a:t>
            </a:r>
          </a:p>
          <a:p>
            <a:pPr>
              <a:defRPr/>
            </a:pPr>
            <a:r>
              <a:rPr lang="es-ES" sz="1425" b="1" dirty="0"/>
              <a:t>SM sin daño a órgano diana </a:t>
            </a:r>
          </a:p>
        </p:txBody>
      </p:sp>
      <p:sp>
        <p:nvSpPr>
          <p:cNvPr id="108550" name="CuadroTexto 7"/>
          <p:cNvSpPr txBox="1">
            <a:spLocks noChangeArrowheads="1"/>
          </p:cNvSpPr>
          <p:nvPr/>
        </p:nvSpPr>
        <p:spPr bwMode="auto">
          <a:xfrm>
            <a:off x="8249375" y="1230331"/>
            <a:ext cx="1924050" cy="7810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920" tIns="43960" rIns="87920" bIns="4396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MX" sz="1500" b="1"/>
              <a:t>Estadio D</a:t>
            </a:r>
          </a:p>
          <a:p>
            <a:r>
              <a:rPr lang="es-ES" altLang="es-MX" sz="1500" b="1"/>
              <a:t>SM con daño a órgano diana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972400" y="5894657"/>
            <a:ext cx="8201025" cy="885825"/>
          </a:xfrm>
          <a:prstGeom prst="rect">
            <a:avLst/>
          </a:prstGeom>
          <a:noFill/>
        </p:spPr>
        <p:txBody>
          <a:bodyPr lIns="87920" tIns="43960" rIns="87920" bIns="43960">
            <a:spAutoFit/>
          </a:bodyPr>
          <a:lstStyle/>
          <a:p>
            <a:pPr>
              <a:defRPr/>
            </a:pPr>
            <a:r>
              <a:rPr lang="es-ES" sz="1125" dirty="0"/>
              <a:t>SM: síndrome metabólico  CC: circunferencia de cintura PA: presión arterial TG: triglicéridos HDL-C: lipoproteína de alta densidad y colesterol EC: enfermedad cardiovascular ERC: enfermedad renal crónica</a:t>
            </a:r>
          </a:p>
          <a:p>
            <a:pPr>
              <a:defRPr/>
            </a:pPr>
            <a:r>
              <a:rPr lang="es-ES" sz="1125" dirty="0"/>
              <a:t>AOB: apnea obstructiva del sueño HGNA: hígado graso no alcohólico</a:t>
            </a:r>
          </a:p>
          <a:p>
            <a:pPr>
              <a:defRPr/>
            </a:pPr>
            <a:r>
              <a:rPr lang="es-ES" dirty="0"/>
              <a:t>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743074" y="2106936"/>
            <a:ext cx="1905000" cy="1843087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lIns="87920" tIns="43960" rIns="87920" bIns="43960">
            <a:spAutoFit/>
          </a:bodyPr>
          <a:lstStyle/>
          <a:p>
            <a:pPr>
              <a:defRPr/>
            </a:pPr>
            <a:r>
              <a:rPr lang="es-ES" sz="1425" dirty="0"/>
              <a:t>Pacientes con: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Sobrepeso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Grasa ectópica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Susceptibilidad racial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Pobre actividad física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Herencia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843867" y="1829927"/>
            <a:ext cx="1905000" cy="2177812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lIns="87920" tIns="43960" rIns="87920" bIns="43960">
            <a:spAutoFit/>
          </a:bodyPr>
          <a:lstStyle/>
          <a:p>
            <a:pPr>
              <a:defRPr/>
            </a:pPr>
            <a:r>
              <a:rPr lang="es-ES" sz="1425" dirty="0"/>
              <a:t>Pacientes con:</a:t>
            </a:r>
          </a:p>
          <a:p>
            <a:pPr>
              <a:defRPr/>
            </a:pPr>
            <a:r>
              <a:rPr lang="es-ES" sz="1425" dirty="0"/>
              <a:t>1 o 2 criterios de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b="1" dirty="0" smtClean="0">
                <a:solidFill>
                  <a:srgbClr val="FF0000"/>
                </a:solidFill>
              </a:rPr>
              <a:t>CC(OBESIDAD MORBIDA)</a:t>
            </a:r>
            <a:endParaRPr lang="es-ES" b="1" dirty="0">
              <a:solidFill>
                <a:srgbClr val="FF0000"/>
              </a:solidFill>
            </a:endParaRP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PA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Glucosa 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TG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HDL-C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Otros </a:t>
            </a:r>
            <a:r>
              <a:rPr lang="es-ES" sz="1425" dirty="0" smtClean="0"/>
              <a:t>factores(FR)</a:t>
            </a:r>
            <a:endParaRPr lang="es-ES" sz="1425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978526" y="1946935"/>
            <a:ext cx="1884363" cy="21778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lIns="87920" tIns="43960" rIns="87920" bIns="43960">
            <a:spAutoFit/>
          </a:bodyPr>
          <a:lstStyle/>
          <a:p>
            <a:pPr>
              <a:defRPr/>
            </a:pPr>
            <a:r>
              <a:rPr lang="es-ES" sz="1425" dirty="0"/>
              <a:t>Pacientes con</a:t>
            </a:r>
          </a:p>
          <a:p>
            <a:pPr>
              <a:defRPr/>
            </a:pPr>
            <a:r>
              <a:rPr lang="es-ES" sz="1425" dirty="0"/>
              <a:t>3/5 criterios de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b="1" dirty="0" smtClean="0">
                <a:solidFill>
                  <a:srgbClr val="FF0000"/>
                </a:solidFill>
              </a:rPr>
              <a:t>CC(OBESIDAD MORBIDA)</a:t>
            </a:r>
            <a:endParaRPr lang="es-ES" b="1" dirty="0">
              <a:solidFill>
                <a:srgbClr val="FF0000"/>
              </a:solidFill>
            </a:endParaRP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PA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Glucosa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TG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HDL-C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Otros factores(FR)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312680" y="2058783"/>
            <a:ext cx="1924050" cy="185849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lIns="87920" tIns="43960" rIns="87920" bIns="43960">
            <a:spAutoFit/>
          </a:bodyPr>
          <a:lstStyle/>
          <a:p>
            <a:pPr>
              <a:defRPr/>
            </a:pPr>
            <a:r>
              <a:rPr lang="es-ES" sz="1425" dirty="0"/>
              <a:t>Pacientes con: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2000" b="1" dirty="0" smtClean="0"/>
              <a:t>ECV</a:t>
            </a:r>
            <a:endParaRPr lang="es-ES" sz="2000" b="1" dirty="0"/>
          </a:p>
          <a:p>
            <a:pPr marL="274749" indent="-274749">
              <a:buFont typeface="Arial"/>
              <a:buChar char="•"/>
              <a:defRPr/>
            </a:pPr>
            <a:r>
              <a:rPr lang="es-ES" sz="2000" b="1" dirty="0"/>
              <a:t>Diabetes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ERC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AOB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b="1" dirty="0">
                <a:solidFill>
                  <a:srgbClr val="FF0000"/>
                </a:solidFill>
              </a:rPr>
              <a:t>HGNA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Otros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220304" y="4169080"/>
            <a:ext cx="3933173" cy="396555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lIns="87920" tIns="43960" rIns="87920" bIns="43960">
            <a:spAutoFit/>
          </a:bodyPr>
          <a:lstStyle/>
          <a:p>
            <a:pPr>
              <a:defRPr/>
            </a:pPr>
            <a:r>
              <a:rPr lang="es-ES" sz="1125" b="1" dirty="0"/>
              <a:t> </a:t>
            </a:r>
            <a:r>
              <a:rPr lang="es-ES" sz="1125" b="1" dirty="0" smtClean="0"/>
              <a:t>  </a:t>
            </a:r>
            <a:r>
              <a:rPr lang="es-ES" sz="2000" b="1" dirty="0" smtClean="0"/>
              <a:t>PRUEBAS DE FUNCION HEPATICA</a:t>
            </a:r>
            <a:endParaRPr lang="es-ES" sz="2000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6558244" y="4212835"/>
            <a:ext cx="1884363" cy="458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lIns="87920" tIns="43960" rIns="87920" bIns="43960">
            <a:spAutoFit/>
          </a:bodyPr>
          <a:lstStyle/>
          <a:p>
            <a:pPr>
              <a:defRPr/>
            </a:pPr>
            <a:r>
              <a:rPr lang="es-ES" sz="2400" b="1" dirty="0"/>
              <a:t> </a:t>
            </a:r>
            <a:r>
              <a:rPr lang="es-ES" sz="2400" b="1" dirty="0" smtClean="0"/>
              <a:t>  LDL-C</a:t>
            </a:r>
            <a:endParaRPr lang="es-ES" sz="2400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8377238" y="3957639"/>
            <a:ext cx="1885950" cy="26193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lIns="87920" tIns="43960" rIns="87920" bIns="43960">
            <a:spAutoFit/>
          </a:bodyPr>
          <a:lstStyle/>
          <a:p>
            <a:pPr>
              <a:defRPr/>
            </a:pPr>
            <a:endParaRPr lang="es-ES" sz="1125" b="1" dirty="0"/>
          </a:p>
        </p:txBody>
      </p:sp>
      <p:sp>
        <p:nvSpPr>
          <p:cNvPr id="108560" name="Rectángulo 1"/>
          <p:cNvSpPr>
            <a:spLocks noChangeArrowheads="1"/>
          </p:cNvSpPr>
          <p:nvPr/>
        </p:nvSpPr>
        <p:spPr bwMode="auto">
          <a:xfrm>
            <a:off x="1444626" y="909639"/>
            <a:ext cx="2728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MX" b="1"/>
              <a:t>          </a:t>
            </a:r>
            <a:endParaRPr lang="es-ES" altLang="es-MX" b="1">
              <a:solidFill>
                <a:srgbClr val="FF0000"/>
              </a:solidFill>
            </a:endParaRPr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auto">
          <a:xfrm>
            <a:off x="1989529" y="4594631"/>
            <a:ext cx="8247201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es-MX" b="1" dirty="0" smtClean="0">
                <a:solidFill>
                  <a:schemeClr val="bg1"/>
                </a:solidFill>
              </a:rPr>
              <a:t>INFLAMACION SISTEMICA CRONICA DE BAJO GRADO </a:t>
            </a:r>
            <a:endParaRPr lang="de-DE" altLang="es-MX" b="1" dirty="0">
              <a:solidFill>
                <a:schemeClr val="bg1"/>
              </a:solidFill>
            </a:endParaRPr>
          </a:p>
        </p:txBody>
      </p:sp>
      <p:sp>
        <p:nvSpPr>
          <p:cNvPr id="19" name="Text Box 50"/>
          <p:cNvSpPr txBox="1">
            <a:spLocks noChangeArrowheads="1"/>
          </p:cNvSpPr>
          <p:nvPr/>
        </p:nvSpPr>
        <p:spPr bwMode="auto">
          <a:xfrm>
            <a:off x="1743075" y="5306268"/>
            <a:ext cx="9033933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es-MX" b="1" dirty="0" smtClean="0">
                <a:solidFill>
                  <a:schemeClr val="bg1"/>
                </a:solidFill>
              </a:rPr>
              <a:t>HIPERURICEMIA              HIPERURICEMIA                           HIPERURICEMIA                                                </a:t>
            </a:r>
            <a:endParaRPr lang="de-DE" altLang="es-MX" b="1" dirty="0">
              <a:solidFill>
                <a:schemeClr val="bg1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0926" cy="134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lecha: curvada hacia arriba 25">
            <a:extLst>
              <a:ext uri="{FF2B5EF4-FFF2-40B4-BE49-F238E27FC236}"/>
            </a:extLst>
          </p:cNvPr>
          <p:cNvSpPr/>
          <p:nvPr/>
        </p:nvSpPr>
        <p:spPr>
          <a:xfrm rot="6001917" flipH="1">
            <a:off x="1273193" y="4929888"/>
            <a:ext cx="846735" cy="410455"/>
          </a:xfrm>
          <a:prstGeom prst="curved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</a:endParaRPr>
          </a:p>
        </p:txBody>
      </p:sp>
      <p:sp>
        <p:nvSpPr>
          <p:cNvPr id="21" name="Flecha: curvada hacia arriba 25">
            <a:extLst>
              <a:ext uri="{FF2B5EF4-FFF2-40B4-BE49-F238E27FC236}"/>
            </a:extLst>
          </p:cNvPr>
          <p:cNvSpPr/>
          <p:nvPr/>
        </p:nvSpPr>
        <p:spPr>
          <a:xfrm rot="6001917" flipH="1">
            <a:off x="1268115" y="3988710"/>
            <a:ext cx="846735" cy="410455"/>
          </a:xfrm>
          <a:prstGeom prst="curved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2139" y="1436190"/>
            <a:ext cx="16428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OBJETIVO</a:t>
            </a:r>
            <a:endParaRPr lang="es-MX" sz="2800" dirty="0">
              <a:solidFill>
                <a:srgbClr val="FF0000"/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49872" y="4137"/>
            <a:ext cx="27447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92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rgamino vertical 27">
            <a:hlinkClick r:id="" action="ppaction://noaction"/>
          </p:cNvPr>
          <p:cNvSpPr/>
          <p:nvPr/>
        </p:nvSpPr>
        <p:spPr>
          <a:xfrm>
            <a:off x="0" y="2597291"/>
            <a:ext cx="4328071" cy="4027252"/>
          </a:xfrm>
          <a:prstGeom prst="verticalScroll">
            <a:avLst>
              <a:gd name="adj" fmla="val 6085"/>
            </a:avLst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14982" indent="-31498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MX" sz="2400" b="1" dirty="0">
                <a:solidFill>
                  <a:srgbClr val="FF0000"/>
                </a:solidFill>
              </a:rPr>
              <a:t>criterios de inclusión</a:t>
            </a:r>
            <a:endParaRPr lang="es-MX" sz="2400" b="1" dirty="0" smtClean="0">
              <a:solidFill>
                <a:srgbClr val="FF0000"/>
              </a:solidFill>
              <a:latin typeface="Arial" charset="0"/>
            </a:endParaRPr>
          </a:p>
          <a:p>
            <a:pPr marL="314982" indent="-31498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MX" sz="1700" b="1" dirty="0" smtClean="0">
                <a:solidFill>
                  <a:srgbClr val="000000"/>
                </a:solidFill>
                <a:latin typeface="Arial" charset="0"/>
              </a:rPr>
              <a:t>Acepten participar</a:t>
            </a:r>
          </a:p>
          <a:p>
            <a:pPr marL="314982" indent="-31498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MX" sz="1700" b="1" dirty="0" smtClean="0">
                <a:solidFill>
                  <a:srgbClr val="000000"/>
                </a:solidFill>
                <a:latin typeface="Arial" charset="0"/>
              </a:rPr>
              <a:t>Hombres y mujeres</a:t>
            </a:r>
            <a:endParaRPr lang="es-MX" sz="1700" b="1" dirty="0">
              <a:solidFill>
                <a:srgbClr val="000000"/>
              </a:solidFill>
              <a:latin typeface="Arial" charset="0"/>
            </a:endParaRPr>
          </a:p>
          <a:p>
            <a:pPr marL="314982" indent="-31498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MX" sz="1700" b="1" dirty="0">
                <a:solidFill>
                  <a:srgbClr val="000000"/>
                </a:solidFill>
                <a:latin typeface="Arial" charset="0"/>
              </a:rPr>
              <a:t>Edad </a:t>
            </a:r>
            <a:r>
              <a:rPr lang="es-MX" sz="1700" b="1" dirty="0" smtClean="0">
                <a:solidFill>
                  <a:srgbClr val="000000"/>
                </a:solidFill>
                <a:latin typeface="Arial" charset="0"/>
              </a:rPr>
              <a:t>18-65 años</a:t>
            </a:r>
          </a:p>
          <a:p>
            <a:pPr marL="314982" indent="-31498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MX" sz="1700" b="1" dirty="0" smtClean="0">
                <a:solidFill>
                  <a:srgbClr val="000000"/>
                </a:solidFill>
                <a:latin typeface="Arial" charset="0"/>
              </a:rPr>
              <a:t>IMC ≥ 40.0 kg/m</a:t>
            </a:r>
            <a:r>
              <a:rPr lang="es-MX" sz="1700" b="1" baseline="30000" dirty="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s-MX" sz="1700" b="1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314982" indent="-31498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MX" sz="1700" b="1" dirty="0" smtClean="0">
                <a:solidFill>
                  <a:srgbClr val="000000"/>
                </a:solidFill>
                <a:latin typeface="Arial" charset="0"/>
              </a:rPr>
              <a:t>Ultrasonido hepático</a:t>
            </a:r>
          </a:p>
          <a:p>
            <a:pPr marL="314982" indent="-31498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MX" sz="1700" b="1" dirty="0" smtClean="0">
              <a:solidFill>
                <a:srgbClr val="000000"/>
              </a:solidFill>
              <a:latin typeface="Arial" charset="0"/>
            </a:endParaRPr>
          </a:p>
          <a:p>
            <a:pPr marL="314982" indent="-314982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s-MX" sz="1700" dirty="0">
              <a:solidFill>
                <a:srgbClr val="000000"/>
              </a:solidFill>
              <a:latin typeface="Arial" charset="0"/>
            </a:endParaRPr>
          </a:p>
          <a:p>
            <a:pPr lvl="0">
              <a:lnSpc>
                <a:spcPct val="80000"/>
              </a:lnSpc>
            </a:pPr>
            <a:endParaRPr lang="es-MX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Pergamino vertical 28"/>
          <p:cNvSpPr/>
          <p:nvPr/>
        </p:nvSpPr>
        <p:spPr>
          <a:xfrm>
            <a:off x="4379159" y="2717818"/>
            <a:ext cx="3728613" cy="3854279"/>
          </a:xfrm>
          <a:prstGeom prst="verticalScroll">
            <a:avLst>
              <a:gd name="adj" fmla="val 7312"/>
            </a:avLst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s-MX" sz="2400" b="1" dirty="0" smtClean="0">
                <a:solidFill>
                  <a:srgbClr val="FF0000"/>
                </a:solidFill>
              </a:rPr>
              <a:t>   criterios </a:t>
            </a:r>
            <a:r>
              <a:rPr lang="es-MX" sz="2400" b="1" dirty="0">
                <a:solidFill>
                  <a:srgbClr val="FF0000"/>
                </a:solidFill>
              </a:rPr>
              <a:t>de </a:t>
            </a:r>
            <a:r>
              <a:rPr lang="es-MX" sz="2400" b="1" dirty="0" err="1" smtClean="0">
                <a:solidFill>
                  <a:srgbClr val="FF0000"/>
                </a:solidFill>
              </a:rPr>
              <a:t>exclusion</a:t>
            </a:r>
            <a:endParaRPr lang="es-MX" sz="2400" b="1" dirty="0">
              <a:solidFill>
                <a:srgbClr val="FF0000"/>
              </a:solidFill>
              <a:latin typeface="Arial" charset="0"/>
            </a:endParaRPr>
          </a:p>
          <a:p>
            <a:pPr fontAlgn="auto" hangingPunct="1">
              <a:spcAft>
                <a:spcPts val="0"/>
              </a:spcAft>
              <a:defRPr/>
            </a:pPr>
            <a:endParaRPr lang="es-MX" sz="2400" b="1" dirty="0" smtClean="0"/>
          </a:p>
          <a:p>
            <a:pPr marL="314982" indent="-314982" fontAlgn="auto" hangingPunct="1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X"/>
              <a:defRPr/>
            </a:pPr>
            <a:r>
              <a:rPr lang="es-MX" b="1" dirty="0" smtClean="0"/>
              <a:t> </a:t>
            </a:r>
            <a:r>
              <a:rPr lang="es-MX" sz="1600" b="1" dirty="0" smtClean="0"/>
              <a:t>Infecciosas, </a:t>
            </a:r>
            <a:r>
              <a:rPr lang="es-MX" sz="1600" b="1" dirty="0" err="1" smtClean="0"/>
              <a:t>autoinmunes,otras</a:t>
            </a:r>
            <a:endParaRPr lang="es-MX" sz="1600" b="1" dirty="0"/>
          </a:p>
          <a:p>
            <a:pPr marL="314982" indent="-314982" fontAlgn="auto" hangingPunct="1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X"/>
              <a:defRPr/>
            </a:pPr>
            <a:r>
              <a:rPr lang="es-MX" sz="1600" b="1" dirty="0"/>
              <a:t>Tratamiento con antiinflamatorios en </a:t>
            </a:r>
            <a:r>
              <a:rPr lang="es-MX" sz="1600" b="1" dirty="0" smtClean="0"/>
              <a:t>el ultimo mes</a:t>
            </a:r>
          </a:p>
          <a:p>
            <a:pPr marL="314982" indent="-314982" fontAlgn="auto" hangingPunct="1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X"/>
              <a:defRPr/>
            </a:pPr>
            <a:r>
              <a:rPr lang="es-MX" sz="1600" b="1" dirty="0" smtClean="0">
                <a:solidFill>
                  <a:srgbClr val="000000"/>
                </a:solidFill>
                <a:latin typeface="Arial" charset="0"/>
              </a:rPr>
              <a:t>Alcoholismo</a:t>
            </a:r>
          </a:p>
          <a:p>
            <a:pPr marL="314982" indent="-314982" fontAlgn="auto" hangingPunct="1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X"/>
              <a:defRPr/>
            </a:pPr>
            <a:r>
              <a:rPr lang="es-MX" sz="1600" b="1" dirty="0" smtClean="0">
                <a:solidFill>
                  <a:srgbClr val="000000"/>
                </a:solidFill>
                <a:latin typeface="Arial" charset="0"/>
              </a:rPr>
              <a:t>Enfermedad hepática  o renal , u otras endocrinológica previas(excepto diabetes).</a:t>
            </a:r>
          </a:p>
          <a:p>
            <a:pPr lvl="0">
              <a:lnSpc>
                <a:spcPct val="80000"/>
              </a:lnSpc>
              <a:buFontTx/>
              <a:buChar char="-"/>
            </a:pPr>
            <a:endParaRPr lang="es-MX" dirty="0">
              <a:solidFill>
                <a:srgbClr val="000000"/>
              </a:solidFill>
              <a:latin typeface="Arial" charset="0"/>
            </a:endParaRPr>
          </a:p>
          <a:p>
            <a:pPr lvl="0">
              <a:lnSpc>
                <a:spcPct val="80000"/>
              </a:lnSpc>
              <a:buFontTx/>
              <a:buChar char="-"/>
            </a:pPr>
            <a:endParaRPr lang="es-MX" dirty="0" smtClean="0">
              <a:solidFill>
                <a:srgbClr val="000000"/>
              </a:solidFill>
              <a:latin typeface="Arial" charset="0"/>
            </a:endParaRPr>
          </a:p>
          <a:p>
            <a:pPr lvl="0">
              <a:lnSpc>
                <a:spcPct val="80000"/>
              </a:lnSpc>
              <a:buFontTx/>
              <a:buChar char="-"/>
            </a:pPr>
            <a:endParaRPr lang="es-MX" dirty="0">
              <a:solidFill>
                <a:srgbClr val="000000"/>
              </a:solidFill>
              <a:latin typeface="Arial" charset="0"/>
            </a:endParaRPr>
          </a:p>
          <a:p>
            <a:pPr lvl="0">
              <a:lnSpc>
                <a:spcPct val="80000"/>
              </a:lnSpc>
              <a:buFontTx/>
              <a:buChar char="-"/>
            </a:pPr>
            <a:endParaRPr lang="es-MX" dirty="0">
              <a:solidFill>
                <a:srgbClr val="000000"/>
              </a:solidFill>
              <a:latin typeface="Arial" charset="0"/>
            </a:endParaRPr>
          </a:p>
          <a:p>
            <a:pPr lvl="0">
              <a:lnSpc>
                <a:spcPct val="80000"/>
              </a:lnSpc>
            </a:pPr>
            <a:endParaRPr lang="es-MX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68885" y="739302"/>
            <a:ext cx="473737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Reclutamiento en el Servicio de Medicina Interna y Clínica de Cirugía </a:t>
            </a:r>
            <a:r>
              <a:rPr lang="es-MX" b="1" dirty="0" err="1" smtClean="0"/>
              <a:t>Bariátrica</a:t>
            </a:r>
            <a:r>
              <a:rPr lang="es-MX" b="1" dirty="0" smtClean="0"/>
              <a:t> HGM</a:t>
            </a:r>
          </a:p>
          <a:p>
            <a:pPr algn="ctr"/>
            <a:r>
              <a:rPr lang="es-MX" b="1" dirty="0" smtClean="0"/>
              <a:t>n=49</a:t>
            </a:r>
            <a:endParaRPr lang="es-MX" b="1" dirty="0"/>
          </a:p>
        </p:txBody>
      </p:sp>
      <p:cxnSp>
        <p:nvCxnSpPr>
          <p:cNvPr id="9" name="8 Conector recto"/>
          <p:cNvCxnSpPr>
            <a:stCxn id="5" idx="2"/>
          </p:cNvCxnSpPr>
          <p:nvPr/>
        </p:nvCxnSpPr>
        <p:spPr>
          <a:xfrm>
            <a:off x="6337570" y="1662632"/>
            <a:ext cx="14592" cy="856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6342434" y="2149813"/>
            <a:ext cx="6128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6971490" y="1961754"/>
            <a:ext cx="473737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Cumplan criterios de inclusión/exclusión</a:t>
            </a:r>
            <a:endParaRPr lang="es-MX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985725" y="2104423"/>
            <a:ext cx="473737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Firma de carta de consentimiento informado</a:t>
            </a:r>
            <a:endParaRPr lang="es-MX" b="1" dirty="0"/>
          </a:p>
        </p:txBody>
      </p:sp>
      <p:cxnSp>
        <p:nvCxnSpPr>
          <p:cNvPr id="14" name="13 Conector recto"/>
          <p:cNvCxnSpPr/>
          <p:nvPr/>
        </p:nvCxnSpPr>
        <p:spPr>
          <a:xfrm>
            <a:off x="5736050" y="2302213"/>
            <a:ext cx="6128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17 Grupo"/>
          <p:cNvGrpSpPr/>
          <p:nvPr/>
        </p:nvGrpSpPr>
        <p:grpSpPr>
          <a:xfrm>
            <a:off x="7998660" y="2331086"/>
            <a:ext cx="4059362" cy="4145198"/>
            <a:chOff x="7998660" y="2331086"/>
            <a:chExt cx="4059362" cy="4145198"/>
          </a:xfrm>
        </p:grpSpPr>
        <p:cxnSp>
          <p:nvCxnSpPr>
            <p:cNvPr id="16" name="15 Conector recto de flecha"/>
            <p:cNvCxnSpPr>
              <a:stCxn id="12" idx="2"/>
            </p:cNvCxnSpPr>
            <p:nvPr/>
          </p:nvCxnSpPr>
          <p:spPr>
            <a:xfrm>
              <a:off x="9340175" y="2331086"/>
              <a:ext cx="14840" cy="124612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16 CuadroTexto"/>
            <p:cNvSpPr txBox="1"/>
            <p:nvPr/>
          </p:nvSpPr>
          <p:spPr>
            <a:xfrm>
              <a:off x="7998660" y="3613962"/>
              <a:ext cx="4059362" cy="286232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b="1" dirty="0" smtClean="0"/>
                <a:t>- 8 ml sangre</a:t>
              </a:r>
            </a:p>
            <a:p>
              <a:pPr>
                <a:buFontTx/>
                <a:buChar char="-"/>
              </a:pPr>
              <a:r>
                <a:rPr lang="es-MX" b="1" dirty="0" smtClean="0"/>
                <a:t>Determinación de pruebas de funcionamiento hepático</a:t>
              </a:r>
            </a:p>
            <a:p>
              <a:pPr>
                <a:buFontTx/>
                <a:buChar char="-"/>
              </a:pPr>
              <a:r>
                <a:rPr lang="es-MX" b="1" dirty="0" smtClean="0"/>
                <a:t> Parámetros  metabólicos</a:t>
              </a:r>
            </a:p>
            <a:p>
              <a:pPr>
                <a:buFontTx/>
                <a:buChar char="-"/>
              </a:pPr>
              <a:r>
                <a:rPr lang="es-MX" b="1" dirty="0" smtClean="0"/>
                <a:t> Determinación de TNF-</a:t>
              </a:r>
              <a:r>
                <a:rPr lang="es-MX" b="1" dirty="0" smtClean="0">
                  <a:latin typeface="Symbol" pitchFamily="18" charset="2"/>
                </a:rPr>
                <a:t>a</a:t>
              </a:r>
              <a:r>
                <a:rPr lang="es-MX" b="1" dirty="0" smtClean="0"/>
                <a:t>, </a:t>
              </a:r>
              <a:r>
                <a:rPr lang="es-MX" b="1" dirty="0" err="1" smtClean="0"/>
                <a:t>pCr</a:t>
              </a:r>
              <a:r>
                <a:rPr lang="es-MX" b="1" dirty="0" smtClean="0"/>
                <a:t> e IL-10 por ELISA.</a:t>
              </a:r>
            </a:p>
            <a:p>
              <a:pPr>
                <a:buFontTx/>
                <a:buChar char="-"/>
              </a:pPr>
              <a:r>
                <a:rPr lang="es-MX" b="1" dirty="0" smtClean="0"/>
                <a:t>                </a:t>
              </a:r>
              <a:r>
                <a:rPr lang="es-MX" b="1" dirty="0" smtClean="0">
                  <a:solidFill>
                    <a:srgbClr val="FF0000"/>
                  </a:solidFill>
                </a:rPr>
                <a:t>Clínicos</a:t>
              </a:r>
            </a:p>
            <a:p>
              <a:pPr>
                <a:buFontTx/>
                <a:buChar char="-"/>
              </a:pPr>
              <a:r>
                <a:rPr lang="es-MX" b="1" dirty="0"/>
                <a:t> </a:t>
              </a:r>
              <a:r>
                <a:rPr lang="es-MX" b="1" dirty="0" err="1" smtClean="0"/>
                <a:t>Parametros</a:t>
              </a:r>
              <a:r>
                <a:rPr lang="es-MX" b="1" dirty="0" smtClean="0"/>
                <a:t> antropométricos </a:t>
              </a:r>
            </a:p>
            <a:p>
              <a:pPr>
                <a:buFontTx/>
                <a:buChar char="-"/>
              </a:pPr>
              <a:r>
                <a:rPr lang="es-MX" b="1" dirty="0" smtClean="0"/>
                <a:t>SM, HTA, DIABETES,EHGNA</a:t>
              </a:r>
              <a:r>
                <a:rPr lang="es-MX" b="1" dirty="0" smtClean="0"/>
                <a:t>.</a:t>
              </a:r>
            </a:p>
            <a:p>
              <a:pPr>
                <a:buFontTx/>
                <a:buChar char="-"/>
              </a:pPr>
              <a:r>
                <a:rPr lang="es-MX" b="1" dirty="0" smtClean="0">
                  <a:solidFill>
                    <a:srgbClr val="FF0000"/>
                  </a:solidFill>
                </a:rPr>
                <a:t>Hiperuricemia : M ≥ 6 y H ≥ 7 mg/</a:t>
              </a:r>
              <a:r>
                <a:rPr lang="es-MX" b="1" dirty="0" err="1" smtClean="0">
                  <a:solidFill>
                    <a:srgbClr val="FF0000"/>
                  </a:solidFill>
                </a:rPr>
                <a:t>dL</a:t>
              </a:r>
              <a:endParaRPr lang="es-MX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0926" cy="134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1621925" y="532796"/>
            <a:ext cx="8884326" cy="5416820"/>
            <a:chOff x="1670050" y="0"/>
            <a:chExt cx="8884326" cy="541682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77946"/>
            <a:stretch>
              <a:fillRect/>
            </a:stretch>
          </p:blipFill>
          <p:spPr bwMode="auto">
            <a:xfrm>
              <a:off x="1670050" y="0"/>
              <a:ext cx="8851900" cy="2704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52148" b="39681"/>
            <a:stretch>
              <a:fillRect/>
            </a:stretch>
          </p:blipFill>
          <p:spPr bwMode="auto">
            <a:xfrm>
              <a:off x="1686263" y="2694562"/>
              <a:ext cx="8851900" cy="100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5502" b="32197"/>
            <a:stretch>
              <a:fillRect/>
            </a:stretch>
          </p:blipFill>
          <p:spPr bwMode="auto">
            <a:xfrm>
              <a:off x="1692749" y="3667328"/>
              <a:ext cx="8851900" cy="282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77561" b="20138"/>
            <a:stretch>
              <a:fillRect/>
            </a:stretch>
          </p:blipFill>
          <p:spPr bwMode="auto">
            <a:xfrm>
              <a:off x="1673293" y="3929974"/>
              <a:ext cx="8851900" cy="282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84860" b="12522"/>
            <a:stretch>
              <a:fillRect/>
            </a:stretch>
          </p:blipFill>
          <p:spPr bwMode="auto">
            <a:xfrm>
              <a:off x="1692748" y="4202349"/>
              <a:ext cx="8851900" cy="32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92079"/>
            <a:stretch>
              <a:fillRect/>
            </a:stretch>
          </p:blipFill>
          <p:spPr bwMode="auto">
            <a:xfrm>
              <a:off x="1702476" y="4445540"/>
              <a:ext cx="8851900" cy="97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645" y="6286500"/>
            <a:ext cx="38385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0926" cy="134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5 Elipse"/>
          <p:cNvSpPr/>
          <p:nvPr/>
        </p:nvSpPr>
        <p:spPr bwMode="auto">
          <a:xfrm>
            <a:off x="260971" y="1474888"/>
            <a:ext cx="11931029" cy="329836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2" name="5 Elipse"/>
          <p:cNvSpPr/>
          <p:nvPr/>
        </p:nvSpPr>
        <p:spPr bwMode="auto">
          <a:xfrm>
            <a:off x="276916" y="4781106"/>
            <a:ext cx="11931029" cy="255145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3" name="5 Elipse"/>
          <p:cNvSpPr/>
          <p:nvPr/>
        </p:nvSpPr>
        <p:spPr bwMode="auto">
          <a:xfrm>
            <a:off x="276916" y="4480058"/>
            <a:ext cx="11931029" cy="329836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2910" y="216991"/>
            <a:ext cx="10515600" cy="1325563"/>
          </a:xfrm>
        </p:spPr>
        <p:txBody>
          <a:bodyPr>
            <a:noAutofit/>
          </a:bodyPr>
          <a:lstStyle/>
          <a:p>
            <a:r>
              <a:rPr lang="es-MX" sz="2400" b="1" dirty="0"/>
              <a:t>Figura 1. Niveles séricos de ácido úrico en la población de estudio en pacientes con y sin DM2, HAS, síndrome metabólico y esteatosis hepática por USG. Los datos son presentados como el valor promedio ± el error estándar (EE). Las diferencias fueron consideradas significativas cuando </a:t>
            </a:r>
            <a:r>
              <a:rPr lang="es-MX" sz="2400" b="1" i="1" dirty="0"/>
              <a:t>p</a:t>
            </a:r>
            <a:r>
              <a:rPr lang="es-MX" sz="2400" b="1" dirty="0"/>
              <a:t> ≤ 0.05.</a:t>
            </a:r>
            <a:br>
              <a:rPr lang="es-MX" sz="2400" b="1" dirty="0"/>
            </a:br>
            <a:endParaRPr lang="es-MX" sz="2400" b="1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6" y="1542554"/>
            <a:ext cx="9597224" cy="499341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135280" y="1528006"/>
            <a:ext cx="180955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Sujetos con SM, tenían mayor edad (37.3 DE 9.1 </a:t>
            </a:r>
            <a:r>
              <a:rPr lang="es-MX" i="1" dirty="0"/>
              <a:t>vs. </a:t>
            </a:r>
            <a:r>
              <a:rPr lang="es-MX" dirty="0"/>
              <a:t>27.7 DE 7.8; p = 0.001),, y valores mas altos de PRC(4.9 DE 2.0 </a:t>
            </a:r>
            <a:r>
              <a:rPr lang="es-MX" i="1" dirty="0"/>
              <a:t>vs</a:t>
            </a:r>
            <a:r>
              <a:rPr lang="es-MX" dirty="0"/>
              <a:t>. 3.8 DE 1.3; p = 0.028) y de TNF-a (39.1 DE 10.5 </a:t>
            </a:r>
            <a:r>
              <a:rPr lang="es-MX" i="1" dirty="0"/>
              <a:t>vs. </a:t>
            </a:r>
            <a:r>
              <a:rPr lang="es-MX" dirty="0"/>
              <a:t>29.4 DE 11.0; p = 0.005), así como niveles más bajos de IL-10 (61.3 DE 13.9 </a:t>
            </a:r>
            <a:r>
              <a:rPr lang="es-MX" i="1" dirty="0"/>
              <a:t>vs. </a:t>
            </a:r>
            <a:r>
              <a:rPr lang="es-MX" dirty="0"/>
              <a:t>74.2 DE 18.5; p = 0.01).</a:t>
            </a:r>
          </a:p>
          <a:p>
            <a:endParaRPr lang="es-MX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4" y="0"/>
            <a:ext cx="1340926" cy="134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0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0065780" y="4754187"/>
            <a:ext cx="1982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Las diferencias fueron consideradas significativas cuando </a:t>
            </a:r>
            <a:r>
              <a:rPr lang="es-MX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s-MX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≤ 0.05</a:t>
            </a:r>
            <a:endParaRPr lang="es-MX" sz="1400" dirty="0"/>
          </a:p>
        </p:txBody>
      </p:sp>
      <p:sp>
        <p:nvSpPr>
          <p:cNvPr id="7" name="Rectángulo 6"/>
          <p:cNvSpPr/>
          <p:nvPr/>
        </p:nvSpPr>
        <p:spPr>
          <a:xfrm>
            <a:off x="10065780" y="5708294"/>
            <a:ext cx="2414427" cy="1059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MX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coeficientes de correlación con significancia estadística se marcan usando *.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7643" y="116732"/>
            <a:ext cx="4171726" cy="674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Elipse"/>
          <p:cNvSpPr/>
          <p:nvPr/>
        </p:nvSpPr>
        <p:spPr>
          <a:xfrm>
            <a:off x="1194473" y="2541650"/>
            <a:ext cx="4421275" cy="34164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1194473" y="2825257"/>
            <a:ext cx="4421275" cy="34164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Elipse"/>
          <p:cNvSpPr/>
          <p:nvPr/>
        </p:nvSpPr>
        <p:spPr>
          <a:xfrm>
            <a:off x="1307159" y="3669289"/>
            <a:ext cx="4421275" cy="34164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Elipse"/>
          <p:cNvSpPr/>
          <p:nvPr/>
        </p:nvSpPr>
        <p:spPr>
          <a:xfrm>
            <a:off x="1270662" y="4225822"/>
            <a:ext cx="4421275" cy="34164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Elipse"/>
          <p:cNvSpPr/>
          <p:nvPr/>
        </p:nvSpPr>
        <p:spPr>
          <a:xfrm>
            <a:off x="1270661" y="5896507"/>
            <a:ext cx="4421275" cy="34164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4" y="0"/>
            <a:ext cx="1340926" cy="134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67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8638" y="1157590"/>
            <a:ext cx="8659108" cy="568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081" y="119975"/>
            <a:ext cx="11468842" cy="98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169"/>
            <a:ext cx="1340926" cy="134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43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815949" y="5949958"/>
            <a:ext cx="8038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S</a:t>
            </a:r>
            <a:r>
              <a:rPr lang="es-MX" dirty="0" smtClean="0"/>
              <a:t>e </a:t>
            </a:r>
            <a:r>
              <a:rPr lang="es-MX" dirty="0"/>
              <a:t>encontró que las variables que explican mejor el comportamiento del ácido úrico en la población de estudio son la GGT y la IL-10.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3143" y="363166"/>
            <a:ext cx="65246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82" y="96253"/>
            <a:ext cx="1340926" cy="134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2 Elipse"/>
          <p:cNvSpPr/>
          <p:nvPr/>
        </p:nvSpPr>
        <p:spPr>
          <a:xfrm>
            <a:off x="2428329" y="3569435"/>
            <a:ext cx="6949439" cy="4754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12 Elipse"/>
          <p:cNvSpPr/>
          <p:nvPr/>
        </p:nvSpPr>
        <p:spPr>
          <a:xfrm>
            <a:off x="2499083" y="2259676"/>
            <a:ext cx="6949439" cy="4754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714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CuadroTexto 3"/>
          <p:cNvSpPr txBox="1">
            <a:spLocks noChangeArrowheads="1"/>
          </p:cNvSpPr>
          <p:nvPr/>
        </p:nvSpPr>
        <p:spPr bwMode="auto">
          <a:xfrm>
            <a:off x="2393951" y="238068"/>
            <a:ext cx="6926262" cy="73510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20" tIns="43960" rIns="87920" bIns="4396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MX" sz="2100" b="1" dirty="0"/>
              <a:t>            </a:t>
            </a:r>
            <a:r>
              <a:rPr lang="es-ES" altLang="es-MX" sz="2100" b="1" dirty="0" smtClean="0"/>
              <a:t>EXPRESION CLINICA DEL            </a:t>
            </a:r>
            <a:r>
              <a:rPr lang="es-ES" altLang="es-MX" sz="2100" b="1" dirty="0"/>
              <a:t>SINDROME </a:t>
            </a:r>
            <a:r>
              <a:rPr lang="es-ES" altLang="es-MX" sz="2100" b="1" dirty="0" smtClean="0"/>
              <a:t>METABOLICO:DIFERENTES FENOTIPOS</a:t>
            </a:r>
            <a:endParaRPr lang="es-ES" altLang="es-MX" sz="2100" b="1" dirty="0"/>
          </a:p>
        </p:txBody>
      </p:sp>
      <p:sp>
        <p:nvSpPr>
          <p:cNvPr id="108547" name="CuadroTexto 4"/>
          <p:cNvSpPr txBox="1">
            <a:spLocks noChangeArrowheads="1"/>
          </p:cNvSpPr>
          <p:nvPr/>
        </p:nvSpPr>
        <p:spPr bwMode="auto">
          <a:xfrm>
            <a:off x="1743074" y="1091155"/>
            <a:ext cx="1905000" cy="1011238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920" tIns="43960" rIns="87920" bIns="4396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MX" sz="1500" b="1"/>
              <a:t>Estadio A</a:t>
            </a:r>
          </a:p>
          <a:p>
            <a:r>
              <a:rPr lang="es-ES" altLang="es-MX" sz="1500" b="1"/>
              <a:t>No hay criterios cumplidos para SM</a:t>
            </a:r>
          </a:p>
        </p:txBody>
      </p:sp>
      <p:sp>
        <p:nvSpPr>
          <p:cNvPr id="108548" name="CuadroTexto 5"/>
          <p:cNvSpPr txBox="1">
            <a:spLocks noChangeArrowheads="1"/>
          </p:cNvSpPr>
          <p:nvPr/>
        </p:nvSpPr>
        <p:spPr bwMode="auto">
          <a:xfrm>
            <a:off x="3860800" y="1032485"/>
            <a:ext cx="1905000" cy="78105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920" tIns="43960" rIns="87920" bIns="4396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MX" sz="1500" b="1"/>
              <a:t>Estadio B</a:t>
            </a:r>
          </a:p>
          <a:p>
            <a:r>
              <a:rPr lang="es-ES" altLang="es-MX" sz="1500" b="1"/>
              <a:t>Criterios para SM </a:t>
            </a:r>
          </a:p>
          <a:p>
            <a:r>
              <a:rPr lang="es-ES" altLang="es-MX" sz="1500" b="1"/>
              <a:t>&gt; o iguales  1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978526" y="1200810"/>
            <a:ext cx="1884363" cy="746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lIns="87920" tIns="43960" rIns="87920" bIns="43960">
            <a:spAutoFit/>
          </a:bodyPr>
          <a:lstStyle/>
          <a:p>
            <a:pPr>
              <a:defRPr/>
            </a:pPr>
            <a:r>
              <a:rPr lang="es-ES" sz="1425" b="1" dirty="0"/>
              <a:t>Estadio C</a:t>
            </a:r>
          </a:p>
          <a:p>
            <a:pPr>
              <a:defRPr/>
            </a:pPr>
            <a:r>
              <a:rPr lang="es-ES" sz="1425" b="1" dirty="0"/>
              <a:t>SM sin daño a órgano diana </a:t>
            </a:r>
          </a:p>
        </p:txBody>
      </p:sp>
      <p:sp>
        <p:nvSpPr>
          <p:cNvPr id="108550" name="CuadroTexto 7"/>
          <p:cNvSpPr txBox="1">
            <a:spLocks noChangeArrowheads="1"/>
          </p:cNvSpPr>
          <p:nvPr/>
        </p:nvSpPr>
        <p:spPr bwMode="auto">
          <a:xfrm>
            <a:off x="8249375" y="1230331"/>
            <a:ext cx="1924050" cy="7810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920" tIns="43960" rIns="87920" bIns="4396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MX" sz="1500" b="1"/>
              <a:t>Estadio D</a:t>
            </a:r>
          </a:p>
          <a:p>
            <a:r>
              <a:rPr lang="es-ES" altLang="es-MX" sz="1500" b="1"/>
              <a:t>SM con daño a órgano diana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972400" y="5894657"/>
            <a:ext cx="8201025" cy="885825"/>
          </a:xfrm>
          <a:prstGeom prst="rect">
            <a:avLst/>
          </a:prstGeom>
          <a:noFill/>
        </p:spPr>
        <p:txBody>
          <a:bodyPr lIns="87920" tIns="43960" rIns="87920" bIns="43960">
            <a:spAutoFit/>
          </a:bodyPr>
          <a:lstStyle/>
          <a:p>
            <a:pPr>
              <a:defRPr/>
            </a:pPr>
            <a:r>
              <a:rPr lang="es-ES" sz="1125" dirty="0"/>
              <a:t>SM: síndrome metabólico  CC: circunferencia de cintura PA: presión arterial TG: triglicéridos HDL-C: lipoproteína de alta densidad y colesterol EC: enfermedad cardiovascular ERC: enfermedad renal crónica</a:t>
            </a:r>
          </a:p>
          <a:p>
            <a:pPr>
              <a:defRPr/>
            </a:pPr>
            <a:r>
              <a:rPr lang="es-ES" sz="1125" dirty="0"/>
              <a:t>AOB: apnea obstructiva del sueño HGNA: hígado graso no alcohólico</a:t>
            </a:r>
          </a:p>
          <a:p>
            <a:pPr>
              <a:defRPr/>
            </a:pPr>
            <a:r>
              <a:rPr lang="es-ES" dirty="0"/>
              <a:t>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743074" y="2106936"/>
            <a:ext cx="1905000" cy="1843087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lIns="87920" tIns="43960" rIns="87920" bIns="43960">
            <a:spAutoFit/>
          </a:bodyPr>
          <a:lstStyle/>
          <a:p>
            <a:pPr>
              <a:defRPr/>
            </a:pPr>
            <a:r>
              <a:rPr lang="es-ES" sz="1425" dirty="0"/>
              <a:t>Pacientes con: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Sobrepeso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Grasa ectópica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Susceptibilidad racial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Pobre actividad física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Herencia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843867" y="1829927"/>
            <a:ext cx="1905000" cy="2177812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lIns="87920" tIns="43960" rIns="87920" bIns="43960">
            <a:spAutoFit/>
          </a:bodyPr>
          <a:lstStyle/>
          <a:p>
            <a:pPr>
              <a:defRPr/>
            </a:pPr>
            <a:r>
              <a:rPr lang="es-ES" sz="1425" dirty="0"/>
              <a:t>Pacientes con:</a:t>
            </a:r>
          </a:p>
          <a:p>
            <a:pPr>
              <a:defRPr/>
            </a:pPr>
            <a:r>
              <a:rPr lang="es-ES" sz="1425" dirty="0"/>
              <a:t>1 o 2 criterios de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b="1" dirty="0" smtClean="0">
                <a:solidFill>
                  <a:srgbClr val="FF0000"/>
                </a:solidFill>
              </a:rPr>
              <a:t>CC(OBESIDAD MORBIDA)</a:t>
            </a:r>
            <a:endParaRPr lang="es-ES" b="1" dirty="0">
              <a:solidFill>
                <a:srgbClr val="FF0000"/>
              </a:solidFill>
            </a:endParaRP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PA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Glucosa 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TG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HDL-C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Otros </a:t>
            </a:r>
            <a:r>
              <a:rPr lang="es-ES" sz="1425" dirty="0" smtClean="0"/>
              <a:t>factores(FR)</a:t>
            </a:r>
            <a:endParaRPr lang="es-ES" sz="1425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978526" y="1946935"/>
            <a:ext cx="1884363" cy="21778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lIns="87920" tIns="43960" rIns="87920" bIns="43960">
            <a:spAutoFit/>
          </a:bodyPr>
          <a:lstStyle/>
          <a:p>
            <a:pPr>
              <a:defRPr/>
            </a:pPr>
            <a:r>
              <a:rPr lang="es-ES" sz="1425" dirty="0"/>
              <a:t>Pacientes con</a:t>
            </a:r>
          </a:p>
          <a:p>
            <a:pPr>
              <a:defRPr/>
            </a:pPr>
            <a:r>
              <a:rPr lang="es-ES" sz="1425" dirty="0"/>
              <a:t>3/5 criterios de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b="1" dirty="0" smtClean="0">
                <a:solidFill>
                  <a:srgbClr val="FF0000"/>
                </a:solidFill>
              </a:rPr>
              <a:t>CC(OBESIDAD MORBIDA)</a:t>
            </a:r>
            <a:endParaRPr lang="es-ES" b="1" dirty="0">
              <a:solidFill>
                <a:srgbClr val="FF0000"/>
              </a:solidFill>
            </a:endParaRP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PA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Glucosa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TG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HDL-C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Otros factores(FR)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312680" y="2058783"/>
            <a:ext cx="1924050" cy="185849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lIns="87920" tIns="43960" rIns="87920" bIns="43960">
            <a:spAutoFit/>
          </a:bodyPr>
          <a:lstStyle/>
          <a:p>
            <a:pPr>
              <a:defRPr/>
            </a:pPr>
            <a:r>
              <a:rPr lang="es-ES" sz="1425" dirty="0"/>
              <a:t>Pacientes con: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2000" b="1" dirty="0" smtClean="0"/>
              <a:t>ECV</a:t>
            </a:r>
            <a:endParaRPr lang="es-ES" sz="2000" b="1" dirty="0"/>
          </a:p>
          <a:p>
            <a:pPr marL="274749" indent="-274749">
              <a:buFont typeface="Arial"/>
              <a:buChar char="•"/>
              <a:defRPr/>
            </a:pPr>
            <a:r>
              <a:rPr lang="es-ES" sz="2000" b="1" dirty="0"/>
              <a:t>Diabetes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ERC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AOB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b="1" dirty="0" smtClean="0">
                <a:solidFill>
                  <a:srgbClr val="FF0000"/>
                </a:solidFill>
              </a:rPr>
              <a:t>HGNA +++</a:t>
            </a:r>
            <a:endParaRPr lang="es-ES" b="1" dirty="0">
              <a:solidFill>
                <a:srgbClr val="FF0000"/>
              </a:solidFill>
            </a:endParaRP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Otros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220304" y="4169080"/>
            <a:ext cx="3933173" cy="704332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lIns="87920" tIns="43960" rIns="87920" bIns="43960">
            <a:spAutoFit/>
          </a:bodyPr>
          <a:lstStyle/>
          <a:p>
            <a:pPr>
              <a:defRPr/>
            </a:pPr>
            <a:r>
              <a:rPr lang="es-ES" sz="2000" b="1" dirty="0"/>
              <a:t> </a:t>
            </a:r>
            <a:r>
              <a:rPr lang="es-ES" sz="2000" b="1" dirty="0" smtClean="0"/>
              <a:t>+++  PRUEBAS DE </a:t>
            </a:r>
            <a:r>
              <a:rPr lang="es-ES" sz="2000" b="1" dirty="0" smtClean="0"/>
              <a:t>FUNCION (GGT) (GGHEPATICA</a:t>
            </a:r>
            <a:endParaRPr lang="es-ES" sz="2000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6558244" y="4212835"/>
            <a:ext cx="4126689" cy="458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87920" tIns="43960" rIns="87920" bIns="43960">
            <a:spAutoFit/>
          </a:bodyPr>
          <a:lstStyle/>
          <a:p>
            <a:pPr>
              <a:defRPr/>
            </a:pPr>
            <a:r>
              <a:rPr lang="es-ES" sz="2400" b="1" dirty="0"/>
              <a:t> </a:t>
            </a:r>
            <a:r>
              <a:rPr lang="es-ES" sz="2400" b="1" dirty="0" smtClean="0"/>
              <a:t>++  </a:t>
            </a:r>
            <a:r>
              <a:rPr lang="es-ES" sz="2400" b="1" dirty="0" smtClean="0"/>
              <a:t>LDL-C /   ++ PCR  --IL-10   </a:t>
            </a:r>
            <a:endParaRPr lang="es-ES" sz="2400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8377238" y="3957639"/>
            <a:ext cx="1885950" cy="26193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lIns="87920" tIns="43960" rIns="87920" bIns="43960">
            <a:spAutoFit/>
          </a:bodyPr>
          <a:lstStyle/>
          <a:p>
            <a:pPr>
              <a:defRPr/>
            </a:pPr>
            <a:endParaRPr lang="es-ES" sz="1125" b="1" dirty="0"/>
          </a:p>
        </p:txBody>
      </p:sp>
      <p:sp>
        <p:nvSpPr>
          <p:cNvPr id="108560" name="Rectángulo 1"/>
          <p:cNvSpPr>
            <a:spLocks noChangeArrowheads="1"/>
          </p:cNvSpPr>
          <p:nvPr/>
        </p:nvSpPr>
        <p:spPr bwMode="auto">
          <a:xfrm>
            <a:off x="1444626" y="909639"/>
            <a:ext cx="2728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MX" b="1"/>
              <a:t>          </a:t>
            </a:r>
            <a:endParaRPr lang="es-ES" altLang="es-MX" b="1">
              <a:solidFill>
                <a:srgbClr val="FF0000"/>
              </a:solidFill>
            </a:endParaRPr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auto">
          <a:xfrm>
            <a:off x="1989529" y="4594631"/>
            <a:ext cx="8247201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es-MX" b="1" dirty="0" smtClean="0">
                <a:solidFill>
                  <a:srgbClr val="FF0000"/>
                </a:solidFill>
              </a:rPr>
              <a:t>++++</a:t>
            </a:r>
            <a:r>
              <a:rPr lang="de-DE" altLang="es-MX" b="1" dirty="0" smtClean="0">
                <a:solidFill>
                  <a:schemeClr val="bg1"/>
                </a:solidFill>
              </a:rPr>
              <a:t> INFLAMACION SISTEMICA CRONICA DE BAJO GRADO </a:t>
            </a:r>
            <a:endParaRPr lang="de-DE" altLang="es-MX" b="1" dirty="0">
              <a:solidFill>
                <a:schemeClr val="bg1"/>
              </a:solidFill>
            </a:endParaRPr>
          </a:p>
        </p:txBody>
      </p:sp>
      <p:sp>
        <p:nvSpPr>
          <p:cNvPr id="19" name="Text Box 50"/>
          <p:cNvSpPr txBox="1">
            <a:spLocks noChangeArrowheads="1"/>
          </p:cNvSpPr>
          <p:nvPr/>
        </p:nvSpPr>
        <p:spPr bwMode="auto">
          <a:xfrm>
            <a:off x="1743075" y="5306268"/>
            <a:ext cx="9033933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es-MX" b="1" dirty="0" smtClean="0">
                <a:solidFill>
                  <a:schemeClr val="bg1"/>
                </a:solidFill>
              </a:rPr>
              <a:t>HIPERURICEMIA              HIPERURICEMIA                           HIPERURICEMIA                                                </a:t>
            </a:r>
            <a:endParaRPr lang="de-DE" altLang="es-MX" b="1" dirty="0">
              <a:solidFill>
                <a:schemeClr val="bg1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9" y="5536973"/>
            <a:ext cx="1340926" cy="134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lecha: curvada hacia arriba 25">
            <a:extLst>
              <a:ext uri="{FF2B5EF4-FFF2-40B4-BE49-F238E27FC236}"/>
            </a:extLst>
          </p:cNvPr>
          <p:cNvSpPr/>
          <p:nvPr/>
        </p:nvSpPr>
        <p:spPr>
          <a:xfrm rot="6001917" flipH="1">
            <a:off x="1273193" y="4929888"/>
            <a:ext cx="846735" cy="410455"/>
          </a:xfrm>
          <a:prstGeom prst="curved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</a:endParaRPr>
          </a:p>
        </p:txBody>
      </p:sp>
      <p:sp>
        <p:nvSpPr>
          <p:cNvPr id="21" name="Flecha: curvada hacia arriba 25">
            <a:extLst>
              <a:ext uri="{FF2B5EF4-FFF2-40B4-BE49-F238E27FC236}"/>
            </a:extLst>
          </p:cNvPr>
          <p:cNvSpPr/>
          <p:nvPr/>
        </p:nvSpPr>
        <p:spPr>
          <a:xfrm rot="6001917" flipH="1">
            <a:off x="1268115" y="3988710"/>
            <a:ext cx="846735" cy="410455"/>
          </a:xfrm>
          <a:prstGeom prst="curved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300951"/>
            <a:ext cx="28382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rgbClr val="FF0000"/>
                </a:solidFill>
              </a:rPr>
              <a:t>CONCLUSIONES</a:t>
            </a:r>
            <a:endParaRPr lang="es-MX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7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2938464" y="1270001"/>
            <a:ext cx="6586537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9056" tIns="34529" rIns="69056" bIns="34529" anchor="b"/>
          <a:lstStyle/>
          <a:p>
            <a:pPr algn="ctr">
              <a:defRPr/>
            </a:pPr>
            <a:endParaRPr lang="en-GB" sz="33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-108" charset="0"/>
            </a:endParaRP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5286375" y="5157788"/>
            <a:ext cx="151288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-108" charset="0"/>
            </a:endParaRPr>
          </a:p>
        </p:txBody>
      </p:sp>
      <p:sp>
        <p:nvSpPr>
          <p:cNvPr id="185349" name="Rectangle 10"/>
          <p:cNvSpPr>
            <a:spLocks noChangeArrowheads="1"/>
          </p:cNvSpPr>
          <p:nvPr/>
        </p:nvSpPr>
        <p:spPr bwMode="auto">
          <a:xfrm>
            <a:off x="2886076" y="4727575"/>
            <a:ext cx="6448425" cy="184150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s-MX" sz="1200" b="1"/>
              <a:t>                        	         	        </a:t>
            </a:r>
          </a:p>
        </p:txBody>
      </p:sp>
      <p:sp>
        <p:nvSpPr>
          <p:cNvPr id="185352" name="Line 13"/>
          <p:cNvSpPr>
            <a:spLocks noChangeShapeType="1"/>
          </p:cNvSpPr>
          <p:nvPr/>
        </p:nvSpPr>
        <p:spPr bwMode="auto">
          <a:xfrm flipV="1">
            <a:off x="2901950" y="4752975"/>
            <a:ext cx="6427788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s-MX"/>
          </a:p>
        </p:txBody>
      </p:sp>
      <p:sp>
        <p:nvSpPr>
          <p:cNvPr id="185353" name="Line 14"/>
          <p:cNvSpPr>
            <a:spLocks noChangeShapeType="1"/>
          </p:cNvSpPr>
          <p:nvPr/>
        </p:nvSpPr>
        <p:spPr bwMode="auto">
          <a:xfrm>
            <a:off x="3460750" y="4630738"/>
            <a:ext cx="0" cy="68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s-MX"/>
          </a:p>
        </p:txBody>
      </p:sp>
      <p:sp>
        <p:nvSpPr>
          <p:cNvPr id="185354" name="Line 15"/>
          <p:cNvSpPr>
            <a:spLocks noChangeShapeType="1"/>
          </p:cNvSpPr>
          <p:nvPr/>
        </p:nvSpPr>
        <p:spPr bwMode="auto">
          <a:xfrm>
            <a:off x="8561388" y="4630738"/>
            <a:ext cx="0" cy="68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s-MX"/>
          </a:p>
        </p:txBody>
      </p:sp>
      <p:sp>
        <p:nvSpPr>
          <p:cNvPr id="185358" name="Line 19"/>
          <p:cNvSpPr>
            <a:spLocks noChangeShapeType="1"/>
          </p:cNvSpPr>
          <p:nvPr/>
        </p:nvSpPr>
        <p:spPr bwMode="auto">
          <a:xfrm>
            <a:off x="7261226" y="4445000"/>
            <a:ext cx="9525" cy="26193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s-MX"/>
          </a:p>
        </p:txBody>
      </p:sp>
      <p:sp>
        <p:nvSpPr>
          <p:cNvPr id="185359" name="Line 20"/>
          <p:cNvSpPr>
            <a:spLocks noChangeShapeType="1"/>
          </p:cNvSpPr>
          <p:nvPr/>
        </p:nvSpPr>
        <p:spPr bwMode="auto">
          <a:xfrm>
            <a:off x="9455704" y="2268416"/>
            <a:ext cx="14005" cy="2427124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s-MX"/>
          </a:p>
        </p:txBody>
      </p:sp>
      <p:sp>
        <p:nvSpPr>
          <p:cNvPr id="185363" name="Text Box 26"/>
          <p:cNvSpPr txBox="1">
            <a:spLocks noChangeArrowheads="1"/>
          </p:cNvSpPr>
          <p:nvPr/>
        </p:nvSpPr>
        <p:spPr bwMode="auto">
          <a:xfrm>
            <a:off x="5846764" y="4316413"/>
            <a:ext cx="3143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s-MX" sz="1200" b="1">
                <a:solidFill>
                  <a:srgbClr val="FFFFFF"/>
                </a:solidFill>
              </a:rPr>
              <a:t>0</a:t>
            </a:r>
            <a:endParaRPr lang="en-US" altLang="es-MX" sz="1200" b="1">
              <a:solidFill>
                <a:srgbClr val="FFFFFF"/>
              </a:solidFill>
            </a:endParaRPr>
          </a:p>
        </p:txBody>
      </p:sp>
      <p:sp>
        <p:nvSpPr>
          <p:cNvPr id="106523" name="Rectangle 27"/>
          <p:cNvSpPr>
            <a:spLocks noChangeArrowheads="1"/>
          </p:cNvSpPr>
          <p:nvPr/>
        </p:nvSpPr>
        <p:spPr bwMode="auto">
          <a:xfrm>
            <a:off x="2889251" y="4721225"/>
            <a:ext cx="6442075" cy="1841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en-US" sz="1200" b="1">
                <a:latin typeface="Arial" charset="0"/>
              </a:rPr>
              <a:t>        </a:t>
            </a:r>
          </a:p>
        </p:txBody>
      </p:sp>
      <p:sp>
        <p:nvSpPr>
          <p:cNvPr id="185365" name="Rectangle 28"/>
          <p:cNvSpPr>
            <a:spLocks noChangeArrowheads="1"/>
          </p:cNvSpPr>
          <p:nvPr/>
        </p:nvSpPr>
        <p:spPr bwMode="auto">
          <a:xfrm>
            <a:off x="1094978" y="4725987"/>
            <a:ext cx="6445250" cy="185738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s-MX" sz="1200" b="1"/>
              <a:t>	         	        </a:t>
            </a:r>
          </a:p>
        </p:txBody>
      </p:sp>
      <p:sp>
        <p:nvSpPr>
          <p:cNvPr id="185367" name="Text Box 30"/>
          <p:cNvSpPr txBox="1">
            <a:spLocks noChangeArrowheads="1"/>
          </p:cNvSpPr>
          <p:nvPr/>
        </p:nvSpPr>
        <p:spPr bwMode="auto">
          <a:xfrm>
            <a:off x="10814559" y="6134317"/>
            <a:ext cx="13081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s-MX" b="1" dirty="0">
                <a:solidFill>
                  <a:schemeClr val="bg1"/>
                </a:solidFill>
              </a:rPr>
              <a:t>Diabetes </a:t>
            </a:r>
            <a:endParaRPr lang="en-US" altLang="es-MX" b="1" dirty="0">
              <a:solidFill>
                <a:schemeClr val="bg1"/>
              </a:solidFill>
            </a:endParaRPr>
          </a:p>
        </p:txBody>
      </p:sp>
      <p:sp>
        <p:nvSpPr>
          <p:cNvPr id="185368" name="Line 31"/>
          <p:cNvSpPr>
            <a:spLocks noChangeShapeType="1"/>
          </p:cNvSpPr>
          <p:nvPr/>
        </p:nvSpPr>
        <p:spPr bwMode="auto">
          <a:xfrm>
            <a:off x="5722938" y="4659313"/>
            <a:ext cx="0" cy="68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s-MX"/>
          </a:p>
        </p:txBody>
      </p:sp>
      <p:sp>
        <p:nvSpPr>
          <p:cNvPr id="185369" name="Line 32"/>
          <p:cNvSpPr>
            <a:spLocks noChangeShapeType="1"/>
          </p:cNvSpPr>
          <p:nvPr/>
        </p:nvSpPr>
        <p:spPr bwMode="auto">
          <a:xfrm>
            <a:off x="5776913" y="4659313"/>
            <a:ext cx="0" cy="68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s-MX"/>
          </a:p>
        </p:txBody>
      </p:sp>
      <p:sp>
        <p:nvSpPr>
          <p:cNvPr id="185370" name="Line 33"/>
          <p:cNvSpPr>
            <a:spLocks noChangeShapeType="1"/>
          </p:cNvSpPr>
          <p:nvPr/>
        </p:nvSpPr>
        <p:spPr bwMode="auto">
          <a:xfrm>
            <a:off x="5830888" y="4659313"/>
            <a:ext cx="0" cy="68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s-MX"/>
          </a:p>
        </p:txBody>
      </p:sp>
      <p:sp>
        <p:nvSpPr>
          <p:cNvPr id="185371" name="Line 34"/>
          <p:cNvSpPr>
            <a:spLocks noChangeShapeType="1"/>
          </p:cNvSpPr>
          <p:nvPr/>
        </p:nvSpPr>
        <p:spPr bwMode="auto">
          <a:xfrm>
            <a:off x="5884863" y="4659313"/>
            <a:ext cx="0" cy="68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s-MX"/>
          </a:p>
        </p:txBody>
      </p:sp>
      <p:sp>
        <p:nvSpPr>
          <p:cNvPr id="185372" name="Line 35"/>
          <p:cNvSpPr>
            <a:spLocks noChangeShapeType="1"/>
          </p:cNvSpPr>
          <p:nvPr/>
        </p:nvSpPr>
        <p:spPr bwMode="auto">
          <a:xfrm>
            <a:off x="5937250" y="4659313"/>
            <a:ext cx="0" cy="68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s-MX"/>
          </a:p>
        </p:txBody>
      </p:sp>
      <p:sp>
        <p:nvSpPr>
          <p:cNvPr id="185373" name="Line 36"/>
          <p:cNvSpPr>
            <a:spLocks noChangeShapeType="1"/>
          </p:cNvSpPr>
          <p:nvPr/>
        </p:nvSpPr>
        <p:spPr bwMode="auto">
          <a:xfrm>
            <a:off x="5991225" y="4659313"/>
            <a:ext cx="0" cy="68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s-MX"/>
          </a:p>
        </p:txBody>
      </p:sp>
      <p:sp>
        <p:nvSpPr>
          <p:cNvPr id="185374" name="Line 37"/>
          <p:cNvSpPr>
            <a:spLocks noChangeShapeType="1"/>
          </p:cNvSpPr>
          <p:nvPr/>
        </p:nvSpPr>
        <p:spPr bwMode="auto">
          <a:xfrm>
            <a:off x="6046788" y="4659313"/>
            <a:ext cx="0" cy="68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s-MX"/>
          </a:p>
        </p:txBody>
      </p:sp>
      <p:sp>
        <p:nvSpPr>
          <p:cNvPr id="185375" name="Line 38"/>
          <p:cNvSpPr>
            <a:spLocks noChangeShapeType="1"/>
          </p:cNvSpPr>
          <p:nvPr/>
        </p:nvSpPr>
        <p:spPr bwMode="auto">
          <a:xfrm>
            <a:off x="6099175" y="4659313"/>
            <a:ext cx="0" cy="68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s-MX"/>
          </a:p>
        </p:txBody>
      </p:sp>
      <p:sp>
        <p:nvSpPr>
          <p:cNvPr id="185376" name="Line 39"/>
          <p:cNvSpPr>
            <a:spLocks noChangeShapeType="1"/>
          </p:cNvSpPr>
          <p:nvPr/>
        </p:nvSpPr>
        <p:spPr bwMode="auto">
          <a:xfrm>
            <a:off x="6153150" y="4659313"/>
            <a:ext cx="0" cy="68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s-MX"/>
          </a:p>
        </p:txBody>
      </p:sp>
      <p:sp>
        <p:nvSpPr>
          <p:cNvPr id="185377" name="Line 40"/>
          <p:cNvSpPr>
            <a:spLocks noChangeShapeType="1"/>
          </p:cNvSpPr>
          <p:nvPr/>
        </p:nvSpPr>
        <p:spPr bwMode="auto">
          <a:xfrm>
            <a:off x="6207125" y="4659313"/>
            <a:ext cx="0" cy="68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s-MX"/>
          </a:p>
        </p:txBody>
      </p:sp>
      <p:sp>
        <p:nvSpPr>
          <p:cNvPr id="185378" name="Line 41"/>
          <p:cNvSpPr>
            <a:spLocks noChangeShapeType="1"/>
          </p:cNvSpPr>
          <p:nvPr/>
        </p:nvSpPr>
        <p:spPr bwMode="auto">
          <a:xfrm>
            <a:off x="6259513" y="4659313"/>
            <a:ext cx="0" cy="68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s-MX"/>
          </a:p>
        </p:txBody>
      </p:sp>
      <p:sp>
        <p:nvSpPr>
          <p:cNvPr id="185379" name="Line 42"/>
          <p:cNvSpPr>
            <a:spLocks noChangeShapeType="1"/>
          </p:cNvSpPr>
          <p:nvPr/>
        </p:nvSpPr>
        <p:spPr bwMode="auto">
          <a:xfrm>
            <a:off x="6313488" y="4659313"/>
            <a:ext cx="0" cy="68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s-MX"/>
          </a:p>
        </p:txBody>
      </p:sp>
      <p:sp>
        <p:nvSpPr>
          <p:cNvPr id="185381" name="Line 44"/>
          <p:cNvSpPr>
            <a:spLocks noChangeShapeType="1"/>
          </p:cNvSpPr>
          <p:nvPr/>
        </p:nvSpPr>
        <p:spPr bwMode="auto">
          <a:xfrm>
            <a:off x="5616575" y="4659313"/>
            <a:ext cx="0" cy="68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s-MX"/>
          </a:p>
        </p:txBody>
      </p:sp>
      <p:sp>
        <p:nvSpPr>
          <p:cNvPr id="185382" name="Line 45"/>
          <p:cNvSpPr>
            <a:spLocks noChangeShapeType="1"/>
          </p:cNvSpPr>
          <p:nvPr/>
        </p:nvSpPr>
        <p:spPr bwMode="auto">
          <a:xfrm>
            <a:off x="5884863" y="4562476"/>
            <a:ext cx="0" cy="68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s-MX"/>
          </a:p>
        </p:txBody>
      </p:sp>
      <p:sp>
        <p:nvSpPr>
          <p:cNvPr id="185383" name="Line 46"/>
          <p:cNvSpPr>
            <a:spLocks noChangeShapeType="1"/>
          </p:cNvSpPr>
          <p:nvPr/>
        </p:nvSpPr>
        <p:spPr bwMode="auto">
          <a:xfrm>
            <a:off x="6421438" y="4659313"/>
            <a:ext cx="0" cy="68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s-MX"/>
          </a:p>
        </p:txBody>
      </p:sp>
      <p:sp>
        <p:nvSpPr>
          <p:cNvPr id="185384" name="Line 47"/>
          <p:cNvSpPr>
            <a:spLocks noChangeShapeType="1"/>
          </p:cNvSpPr>
          <p:nvPr/>
        </p:nvSpPr>
        <p:spPr bwMode="auto">
          <a:xfrm>
            <a:off x="6367463" y="4659313"/>
            <a:ext cx="0" cy="68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s-MX"/>
          </a:p>
        </p:txBody>
      </p:sp>
      <p:sp>
        <p:nvSpPr>
          <p:cNvPr id="185386" name="Text Box 50"/>
          <p:cNvSpPr txBox="1">
            <a:spLocks noChangeArrowheads="1"/>
          </p:cNvSpPr>
          <p:nvPr/>
        </p:nvSpPr>
        <p:spPr bwMode="auto">
          <a:xfrm>
            <a:off x="580010" y="2549923"/>
            <a:ext cx="8247201" cy="27699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es-MX" sz="1200" b="1" dirty="0" smtClean="0">
                <a:solidFill>
                  <a:schemeClr val="bg1"/>
                </a:solidFill>
              </a:rPr>
              <a:t>Lo que puede pasar       lo que parece estar pasando               lo que va a pasar       lo que paso y esta pasando </a:t>
            </a:r>
            <a:endParaRPr lang="de-DE" altLang="es-MX" sz="1200" b="1" dirty="0">
              <a:solidFill>
                <a:schemeClr val="bg1"/>
              </a:solidFill>
            </a:endParaRPr>
          </a:p>
        </p:txBody>
      </p:sp>
      <p:sp>
        <p:nvSpPr>
          <p:cNvPr id="185387" name="Text Box 54"/>
          <p:cNvSpPr txBox="1">
            <a:spLocks noChangeArrowheads="1"/>
          </p:cNvSpPr>
          <p:nvPr/>
        </p:nvSpPr>
        <p:spPr bwMode="auto">
          <a:xfrm>
            <a:off x="9267621" y="3604404"/>
            <a:ext cx="1348447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es-MX" sz="3200" b="1" dirty="0" smtClean="0">
                <a:solidFill>
                  <a:schemeClr val="bg1"/>
                </a:solidFill>
              </a:rPr>
              <a:t>EHNA</a:t>
            </a:r>
            <a:endParaRPr lang="de-DE" altLang="es-MX" sz="3200" b="1" dirty="0">
              <a:solidFill>
                <a:schemeClr val="bg1"/>
              </a:solidFill>
            </a:endParaRPr>
          </a:p>
        </p:txBody>
      </p:sp>
      <p:sp>
        <p:nvSpPr>
          <p:cNvPr id="185389" name="Line 56"/>
          <p:cNvSpPr>
            <a:spLocks noChangeShapeType="1"/>
          </p:cNvSpPr>
          <p:nvPr/>
        </p:nvSpPr>
        <p:spPr bwMode="auto">
          <a:xfrm>
            <a:off x="2801938" y="1970088"/>
            <a:ext cx="6615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85390" name="Text Box 58"/>
          <p:cNvSpPr txBox="1">
            <a:spLocks noChangeArrowheads="1"/>
          </p:cNvSpPr>
          <p:nvPr/>
        </p:nvSpPr>
        <p:spPr bwMode="auto">
          <a:xfrm>
            <a:off x="1986756" y="652762"/>
            <a:ext cx="5724525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es-MX" sz="2700" b="1" i="1" dirty="0" err="1" smtClean="0">
                <a:solidFill>
                  <a:schemeClr val="folHlink"/>
                </a:solidFill>
              </a:rPr>
              <a:t>Metaboloma:Prediccion</a:t>
            </a:r>
            <a:r>
              <a:rPr lang="es-MX" altLang="es-MX" sz="2700" b="1" i="1" dirty="0" smtClean="0">
                <a:solidFill>
                  <a:schemeClr val="folHlink"/>
                </a:solidFill>
              </a:rPr>
              <a:t> mas cercana al fenotipo clínico.</a:t>
            </a:r>
            <a:endParaRPr lang="es-MX" altLang="es-MX" sz="2700" b="1" i="1" dirty="0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</a:pPr>
            <a:r>
              <a:rPr lang="es-MX" altLang="es-MX" sz="2700" b="1" i="1" dirty="0">
                <a:solidFill>
                  <a:schemeClr val="folHlink"/>
                </a:solidFill>
              </a:rPr>
              <a:t>    </a:t>
            </a:r>
            <a:endParaRPr lang="es-ES" altLang="es-MX" sz="2700" b="1" i="1" dirty="0">
              <a:solidFill>
                <a:schemeClr val="folHlink"/>
              </a:solidFill>
            </a:endParaRPr>
          </a:p>
        </p:txBody>
      </p:sp>
      <p:sp>
        <p:nvSpPr>
          <p:cNvPr id="185395" name="Rectángulo 2"/>
          <p:cNvSpPr>
            <a:spLocks noChangeArrowheads="1"/>
          </p:cNvSpPr>
          <p:nvPr/>
        </p:nvSpPr>
        <p:spPr bwMode="auto">
          <a:xfrm>
            <a:off x="911226" y="4911725"/>
            <a:ext cx="3148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es-MX" b="1" i="1" dirty="0">
                <a:solidFill>
                  <a:schemeClr val="folHlink"/>
                </a:solidFill>
              </a:rPr>
              <a:t> </a:t>
            </a:r>
            <a:r>
              <a:rPr lang="es-MX" altLang="es-MX" b="1" i="1" dirty="0" smtClean="0">
                <a:solidFill>
                  <a:schemeClr val="folHlink"/>
                </a:solidFill>
              </a:rPr>
              <a:t>-- FENOTIPO</a:t>
            </a:r>
            <a:r>
              <a:rPr lang="es-MX" altLang="es-MX" sz="2400" b="1" i="1" dirty="0" smtClean="0">
                <a:solidFill>
                  <a:schemeClr val="folHlink"/>
                </a:solidFill>
              </a:rPr>
              <a:t>   </a:t>
            </a:r>
            <a:r>
              <a:rPr lang="es-MX" altLang="es-MX" b="1" i="1" dirty="0" smtClean="0">
                <a:solidFill>
                  <a:schemeClr val="folHlink"/>
                </a:solidFill>
              </a:rPr>
              <a:t>                    </a:t>
            </a:r>
            <a:endParaRPr lang="es-MX" altLang="es-MX" b="1" i="1" dirty="0">
              <a:solidFill>
                <a:schemeClr val="folHlink"/>
              </a:solidFill>
            </a:endParaRPr>
          </a:p>
        </p:txBody>
      </p:sp>
      <p:sp>
        <p:nvSpPr>
          <p:cNvPr id="185396" name="Rectángulo 3"/>
          <p:cNvSpPr>
            <a:spLocks noChangeArrowheads="1"/>
          </p:cNvSpPr>
          <p:nvPr/>
        </p:nvSpPr>
        <p:spPr bwMode="auto">
          <a:xfrm>
            <a:off x="1749425" y="36242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es-MX" b="1" i="1" dirty="0">
                <a:solidFill>
                  <a:schemeClr val="folHlink"/>
                </a:solidFill>
              </a:rPr>
              <a:t>  </a:t>
            </a:r>
          </a:p>
        </p:txBody>
      </p:sp>
      <p:sp>
        <p:nvSpPr>
          <p:cNvPr id="59" name="13 Elipse"/>
          <p:cNvSpPr/>
          <p:nvPr/>
        </p:nvSpPr>
        <p:spPr>
          <a:xfrm>
            <a:off x="683465" y="3125553"/>
            <a:ext cx="1285494" cy="378042"/>
          </a:xfrm>
          <a:prstGeom prst="ellipse">
            <a:avLst/>
          </a:prstGeom>
          <a:solidFill>
            <a:srgbClr val="C0504D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algn="ctr">
              <a:defRPr/>
            </a:pPr>
            <a:r>
              <a:rPr lang="es-MX" sz="1600" b="1" kern="0" dirty="0" smtClean="0">
                <a:solidFill>
                  <a:prstClr val="white"/>
                </a:solidFill>
                <a:latin typeface="Calibri"/>
              </a:rPr>
              <a:t>genom</a:t>
            </a:r>
            <a:r>
              <a:rPr lang="es-MX" sz="1600" b="1" kern="0" dirty="0">
                <a:solidFill>
                  <a:prstClr val="white"/>
                </a:solidFill>
                <a:latin typeface="Calibri"/>
              </a:rPr>
              <a:t>a</a:t>
            </a:r>
          </a:p>
        </p:txBody>
      </p:sp>
      <p:sp>
        <p:nvSpPr>
          <p:cNvPr id="60" name="11 Elipse"/>
          <p:cNvSpPr/>
          <p:nvPr/>
        </p:nvSpPr>
        <p:spPr>
          <a:xfrm>
            <a:off x="1968960" y="3027990"/>
            <a:ext cx="1615424" cy="495317"/>
          </a:xfrm>
          <a:prstGeom prst="ellipse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algn="ctr">
              <a:defRPr/>
            </a:pPr>
            <a:r>
              <a:rPr lang="es-MX" sz="1600" b="1" kern="0" dirty="0" err="1" smtClean="0">
                <a:solidFill>
                  <a:prstClr val="white"/>
                </a:solidFill>
                <a:latin typeface="Calibri"/>
              </a:rPr>
              <a:t>epigenoma</a:t>
            </a:r>
            <a:endParaRPr lang="es-MX" sz="16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8 Elipse"/>
          <p:cNvSpPr/>
          <p:nvPr/>
        </p:nvSpPr>
        <p:spPr>
          <a:xfrm>
            <a:off x="3704773" y="2973899"/>
            <a:ext cx="1400343" cy="702078"/>
          </a:xfrm>
          <a:prstGeom prst="ellipse">
            <a:avLst/>
          </a:prstGeom>
          <a:solidFill>
            <a:srgbClr val="4F81BD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algn="ctr">
              <a:defRPr/>
            </a:pPr>
            <a:r>
              <a:rPr lang="es-MX" sz="1200" b="1" kern="0" dirty="0" err="1" smtClean="0">
                <a:solidFill>
                  <a:prstClr val="white"/>
                </a:solidFill>
                <a:latin typeface="Calibri"/>
              </a:rPr>
              <a:t>Transcriptoma</a:t>
            </a:r>
            <a:endParaRPr lang="es-MX" sz="12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7 Elipse"/>
          <p:cNvSpPr/>
          <p:nvPr/>
        </p:nvSpPr>
        <p:spPr>
          <a:xfrm>
            <a:off x="6799263" y="5428964"/>
            <a:ext cx="3142583" cy="1080120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algn="ctr">
              <a:defRPr/>
            </a:pPr>
            <a:r>
              <a:rPr lang="es-MX" sz="2100" b="1" kern="0" dirty="0">
                <a:latin typeface="Calibri"/>
              </a:rPr>
              <a:t>D </a:t>
            </a:r>
          </a:p>
          <a:p>
            <a:pPr algn="ctr">
              <a:defRPr/>
            </a:pPr>
            <a:r>
              <a:rPr lang="es-MX" b="1" kern="0" dirty="0" smtClean="0">
                <a:latin typeface="Calibri"/>
              </a:rPr>
              <a:t>EXPRESION CLINICA</a:t>
            </a:r>
          </a:p>
          <a:p>
            <a:pPr algn="ctr">
              <a:defRPr/>
            </a:pPr>
            <a:r>
              <a:rPr lang="es-MX" b="1" kern="0" dirty="0" smtClean="0">
                <a:latin typeface="Calibri"/>
              </a:rPr>
              <a:t>SINDROME METABOLICO</a:t>
            </a:r>
            <a:endParaRPr lang="es-MX" b="1" kern="0" dirty="0">
              <a:latin typeface="Calibri"/>
            </a:endParaRPr>
          </a:p>
        </p:txBody>
      </p:sp>
      <p:sp>
        <p:nvSpPr>
          <p:cNvPr id="64" name="8 Elipse"/>
          <p:cNvSpPr/>
          <p:nvPr/>
        </p:nvSpPr>
        <p:spPr>
          <a:xfrm>
            <a:off x="5348127" y="2910446"/>
            <a:ext cx="1481175" cy="455892"/>
          </a:xfrm>
          <a:prstGeom prst="ellipse">
            <a:avLst/>
          </a:prstGeom>
          <a:solidFill>
            <a:srgbClr val="4F81BD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algn="ctr">
              <a:defRPr/>
            </a:pPr>
            <a:r>
              <a:rPr lang="es-MX" sz="1600" b="1" kern="0" dirty="0" err="1" smtClean="0">
                <a:solidFill>
                  <a:prstClr val="white"/>
                </a:solidFill>
                <a:latin typeface="Calibri"/>
              </a:rPr>
              <a:t>proteoma</a:t>
            </a:r>
            <a:endParaRPr lang="es-MX" sz="16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5416" name="1 Rectángulo"/>
          <p:cNvSpPr>
            <a:spLocks noChangeArrowheads="1"/>
          </p:cNvSpPr>
          <p:nvPr/>
        </p:nvSpPr>
        <p:spPr bwMode="auto">
          <a:xfrm>
            <a:off x="7473172" y="5037126"/>
            <a:ext cx="172034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MX" altLang="es-MX" sz="2100" b="1" i="1" dirty="0" smtClean="0"/>
              <a:t>+FENOTIPO</a:t>
            </a:r>
            <a:endParaRPr lang="es-MX" altLang="es-MX" sz="2100" b="1" dirty="0"/>
          </a:p>
        </p:txBody>
      </p:sp>
      <p:sp>
        <p:nvSpPr>
          <p:cNvPr id="65" name="8 Elipse"/>
          <p:cNvSpPr/>
          <p:nvPr/>
        </p:nvSpPr>
        <p:spPr>
          <a:xfrm>
            <a:off x="7072314" y="3086600"/>
            <a:ext cx="1884394" cy="455892"/>
          </a:xfrm>
          <a:prstGeom prst="ellipse">
            <a:avLst/>
          </a:prstGeom>
          <a:solidFill>
            <a:srgbClr val="4F81BD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algn="ctr">
              <a:defRPr/>
            </a:pPr>
            <a:r>
              <a:rPr lang="es-MX" sz="1600" b="1" kern="0" dirty="0" err="1" smtClean="0">
                <a:solidFill>
                  <a:prstClr val="white"/>
                </a:solidFill>
                <a:latin typeface="Calibri"/>
              </a:rPr>
              <a:t>metaboloma</a:t>
            </a:r>
            <a:endParaRPr lang="es-MX" sz="16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Text Box 54"/>
          <p:cNvSpPr txBox="1">
            <a:spLocks noChangeArrowheads="1"/>
          </p:cNvSpPr>
          <p:nvPr/>
        </p:nvSpPr>
        <p:spPr bwMode="auto">
          <a:xfrm>
            <a:off x="9895512" y="2681511"/>
            <a:ext cx="2233305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es-MX" sz="3200" b="1" dirty="0" smtClean="0">
                <a:solidFill>
                  <a:schemeClr val="bg1"/>
                </a:solidFill>
              </a:rPr>
              <a:t>Diabetes 2</a:t>
            </a:r>
            <a:endParaRPr lang="de-DE" altLang="es-MX" sz="3200" b="1" dirty="0">
              <a:solidFill>
                <a:schemeClr val="bg1"/>
              </a:solidFill>
            </a:endParaRPr>
          </a:p>
        </p:txBody>
      </p:sp>
      <p:sp>
        <p:nvSpPr>
          <p:cNvPr id="45" name="1 Rectángulo"/>
          <p:cNvSpPr>
            <a:spLocks noChangeArrowheads="1"/>
          </p:cNvSpPr>
          <p:nvPr/>
        </p:nvSpPr>
        <p:spPr bwMode="auto">
          <a:xfrm>
            <a:off x="6890158" y="4004820"/>
            <a:ext cx="28376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MX" altLang="es-MX" sz="2100" b="1" i="1" dirty="0" smtClean="0"/>
              <a:t>+SUBTIPOS</a:t>
            </a:r>
          </a:p>
          <a:p>
            <a:r>
              <a:rPr lang="es-MX" altLang="es-MX" sz="2100" b="1" i="1" dirty="0" smtClean="0"/>
              <a:t>FISIOPATOLOGICOS</a:t>
            </a:r>
            <a:endParaRPr lang="es-MX" altLang="es-MX" sz="2100" b="1" dirty="0"/>
          </a:p>
        </p:txBody>
      </p:sp>
      <p:sp>
        <p:nvSpPr>
          <p:cNvPr id="46" name="Text Box 54"/>
          <p:cNvSpPr txBox="1">
            <a:spLocks noChangeArrowheads="1"/>
          </p:cNvSpPr>
          <p:nvPr/>
        </p:nvSpPr>
        <p:spPr bwMode="auto">
          <a:xfrm>
            <a:off x="5367440" y="3665132"/>
            <a:ext cx="1236236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es-MX" b="1" dirty="0" smtClean="0">
                <a:solidFill>
                  <a:schemeClr val="bg1"/>
                </a:solidFill>
              </a:rPr>
              <a:t>Obesidad</a:t>
            </a:r>
          </a:p>
          <a:p>
            <a:pPr algn="ctr"/>
            <a:r>
              <a:rPr lang="de-DE" altLang="es-MX" b="1" dirty="0" smtClean="0">
                <a:solidFill>
                  <a:schemeClr val="bg1"/>
                </a:solidFill>
              </a:rPr>
              <a:t>morbida</a:t>
            </a:r>
            <a:endParaRPr lang="de-DE" altLang="es-MX" b="1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028759" y="5055825"/>
            <a:ext cx="2461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altLang="es-MX" sz="2800" b="1" i="1" dirty="0" smtClean="0">
                <a:solidFill>
                  <a:srgbClr val="FF0000"/>
                </a:solidFill>
              </a:rPr>
              <a:t>+Hiperuricemia</a:t>
            </a:r>
            <a:endParaRPr lang="es-MX" altLang="es-MX" sz="2800" b="1" dirty="0">
              <a:solidFill>
                <a:srgbClr val="FF00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777823" y="2006806"/>
            <a:ext cx="2390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altLang="es-MX" sz="2800" b="1" i="1" dirty="0" smtClean="0">
                <a:solidFill>
                  <a:srgbClr val="FF0000"/>
                </a:solidFill>
              </a:rPr>
              <a:t>PCR,IL-10, GGT</a:t>
            </a:r>
            <a:endParaRPr lang="es-MX" altLang="es-MX" sz="2800" b="1" dirty="0">
              <a:solidFill>
                <a:srgbClr val="FF0000"/>
              </a:solidFill>
            </a:endParaRPr>
          </a:p>
        </p:txBody>
      </p:sp>
      <p:sp>
        <p:nvSpPr>
          <p:cNvPr id="48" name="Text Box 54"/>
          <p:cNvSpPr txBox="1">
            <a:spLocks noChangeArrowheads="1"/>
          </p:cNvSpPr>
          <p:nvPr/>
        </p:nvSpPr>
        <p:spPr bwMode="auto">
          <a:xfrm>
            <a:off x="10491281" y="1721130"/>
            <a:ext cx="1029449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es-MX" sz="3200" b="1" dirty="0" smtClean="0">
                <a:solidFill>
                  <a:schemeClr val="bg1"/>
                </a:solidFill>
              </a:rPr>
              <a:t>ECV</a:t>
            </a:r>
            <a:endParaRPr lang="de-DE" altLang="es-MX" sz="3200" b="1" dirty="0">
              <a:solidFill>
                <a:schemeClr val="bg1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9" y="5536973"/>
            <a:ext cx="1340926" cy="134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977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     Conclusiones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s-MX" b="1" dirty="0" smtClean="0"/>
          </a:p>
          <a:p>
            <a:pPr algn="just"/>
            <a:r>
              <a:rPr lang="es-MX" b="1" dirty="0" smtClean="0"/>
              <a:t>En </a:t>
            </a:r>
            <a:r>
              <a:rPr lang="es-MX" b="1" dirty="0"/>
              <a:t>un futuro, estos </a:t>
            </a:r>
            <a:r>
              <a:rPr lang="es-MX" b="1" dirty="0" smtClean="0"/>
              <a:t>resultados en conjunto con otros estudios, </a:t>
            </a:r>
            <a:r>
              <a:rPr lang="es-MX" b="1" dirty="0"/>
              <a:t>podrían reforzar la noción que dentro del tratamiento integral del paciente con obesidad mórbida y con la alteración de los parámetros descritos, la hiperuricemia asintomática debe ser un objetivo terapéutico </a:t>
            </a:r>
            <a:r>
              <a:rPr lang="es-MX" b="1" dirty="0" smtClean="0"/>
              <a:t>primario para evitar el posible daño hepático y el desarrollo de otras alteraciones metabólicas.</a:t>
            </a:r>
            <a:endParaRPr lang="es-MX" dirty="0"/>
          </a:p>
          <a:p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188"/>
            <a:ext cx="1340926" cy="134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10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930F4C6-551A-4A1B-A966-986CA127446C}" type="slidenum">
              <a:rPr lang="es-MX" smtClean="0"/>
              <a:t>2</a:t>
            </a:fld>
            <a:endParaRPr lang="es-MX" dirty="0"/>
          </a:p>
        </p:txBody>
      </p:sp>
      <p:sp>
        <p:nvSpPr>
          <p:cNvPr id="21" name="Rectángulo 20"/>
          <p:cNvSpPr/>
          <p:nvPr/>
        </p:nvSpPr>
        <p:spPr>
          <a:xfrm>
            <a:off x="6910056" y="2259716"/>
            <a:ext cx="4997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s-MX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1 de cada 2 mexicanos adultos  tiene </a:t>
            </a:r>
            <a:r>
              <a:rPr lang="es-MX" sz="20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Sindrome</a:t>
            </a:r>
            <a:r>
              <a:rPr lang="es-MX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Metabolico</a:t>
            </a:r>
            <a:endParaRPr lang="es-MX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10661543" y="4535302"/>
            <a:ext cx="18098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MX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DEDE2"/>
              </a:clrFrom>
              <a:clrTo>
                <a:srgbClr val="EDEDE2">
                  <a:alpha val="0"/>
                </a:srgbClr>
              </a:clrTo>
            </a:clrChange>
          </a:blip>
          <a:srcRect l="11477" t="35834" r="80467" b="56428"/>
          <a:stretch/>
        </p:blipFill>
        <p:spPr>
          <a:xfrm>
            <a:off x="8297333" y="3154372"/>
            <a:ext cx="1769533" cy="1164130"/>
          </a:xfrm>
          <a:prstGeom prst="rect">
            <a:avLst/>
          </a:prstGeom>
        </p:spPr>
      </p:pic>
      <p:sp>
        <p:nvSpPr>
          <p:cNvPr id="31" name="CuadroTexto 30"/>
          <p:cNvSpPr txBox="1"/>
          <p:nvPr/>
        </p:nvSpPr>
        <p:spPr>
          <a:xfrm>
            <a:off x="333491" y="5750229"/>
            <a:ext cx="11582738" cy="442674"/>
          </a:xfrm>
          <a:prstGeom prst="roundRect">
            <a:avLst/>
          </a:prstGeom>
          <a:noFill/>
          <a:ln w="19050">
            <a:solidFill>
              <a:srgbClr val="DA2645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  <a:buClr>
                <a:srgbClr val="00AC00"/>
              </a:buClr>
            </a:pPr>
            <a:endParaRPr lang="es-MX" sz="200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455691" y="6600681"/>
            <a:ext cx="55224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dirty="0">
                <a:latin typeface="Arial Narrow" panose="020B0606020202030204" pitchFamily="34" charset="0"/>
                <a:cs typeface="Arial" panose="020B0604020202020204" pitchFamily="34" charset="0"/>
              </a:rPr>
              <a:t>Fuente: ENSANUT Medio Camino 2016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246044" y="549724"/>
            <a:ext cx="3757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Antecedentes, situación actual, futuro</a:t>
            </a:r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455691" y="5659774"/>
            <a:ext cx="11262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/>
              <a:t>SM  incrementa 2 a 5 veces el riesgo de desarrollar DM2 y el riesgo de enfermedad cardiovascular (ECV) en 1 a 2 veces. y</a:t>
            </a:r>
            <a:r>
              <a:rPr lang="es-ES" b="1" dirty="0" smtClean="0"/>
              <a:t> es considerado un equivalente de prediabetes en relación al riesgo para el desarrollo de diabetes. CC mayor 90 cm , 2 componentes del síndrome </a:t>
            </a:r>
            <a:r>
              <a:rPr lang="es-ES" b="1" dirty="0" err="1" smtClean="0"/>
              <a:t>metabolico.Obesidad</a:t>
            </a:r>
            <a:r>
              <a:rPr lang="es-ES" b="1" dirty="0" smtClean="0"/>
              <a:t> abdominal en el 87.6% mujeres y del 65.4 % en hombres.</a:t>
            </a:r>
            <a:endParaRPr lang="es-MX" b="1" dirty="0"/>
          </a:p>
        </p:txBody>
      </p:sp>
      <p:sp>
        <p:nvSpPr>
          <p:cNvPr id="5" name="Rectángulo 4"/>
          <p:cNvSpPr/>
          <p:nvPr/>
        </p:nvSpPr>
        <p:spPr>
          <a:xfrm>
            <a:off x="7567489" y="4286851"/>
            <a:ext cx="349967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s-MX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70% de los pacientes con Obesidad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s-MX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tienen </a:t>
            </a:r>
            <a:r>
              <a:rPr lang="es-MX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Sindrome</a:t>
            </a:r>
            <a:r>
              <a:rPr lang="es-MX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Metabolico</a:t>
            </a:r>
            <a:r>
              <a:rPr lang="es-MX" b="1" dirty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es-MX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667295" y="1089700"/>
            <a:ext cx="80874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dirty="0" smtClean="0">
                <a:latin typeface="Arial Narrow" panose="020B0606020202030204" pitchFamily="34" charset="0"/>
                <a:ea typeface="Helvetica Neue LT Std 45 Light" charset="0"/>
                <a:cs typeface="Helvetica Neue LT Std 45 Light" charset="0"/>
              </a:rPr>
              <a:t>Prevalencia de Obesidad-</a:t>
            </a:r>
            <a:r>
              <a:rPr lang="es-MX" sz="3600" dirty="0" err="1" smtClean="0">
                <a:latin typeface="Arial Narrow" panose="020B0606020202030204" pitchFamily="34" charset="0"/>
                <a:ea typeface="Helvetica Neue LT Std 45 Light" charset="0"/>
                <a:cs typeface="Helvetica Neue LT Std 45 Light" charset="0"/>
              </a:rPr>
              <a:t>Sindrome</a:t>
            </a:r>
            <a:r>
              <a:rPr lang="es-MX" sz="3600" dirty="0" smtClean="0">
                <a:latin typeface="Arial Narrow" panose="020B0606020202030204" pitchFamily="34" charset="0"/>
                <a:ea typeface="Helvetica Neue LT Std 45 Light" charset="0"/>
                <a:cs typeface="Helvetica Neue LT Std 45 Light" charset="0"/>
              </a:rPr>
              <a:t> Metabolico</a:t>
            </a:r>
            <a:endParaRPr lang="es-MX" sz="3600" dirty="0"/>
          </a:p>
        </p:txBody>
      </p:sp>
      <p:sp>
        <p:nvSpPr>
          <p:cNvPr id="26" name="Rectángulo 25"/>
          <p:cNvSpPr/>
          <p:nvPr/>
        </p:nvSpPr>
        <p:spPr>
          <a:xfrm>
            <a:off x="8432800" y="3312791"/>
            <a:ext cx="494902" cy="845404"/>
          </a:xfrm>
          <a:prstGeom prst="rect">
            <a:avLst/>
          </a:prstGeom>
          <a:solidFill>
            <a:srgbClr val="DA2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>
              <a:tabLst>
                <a:tab pos="180975" algn="l"/>
              </a:tabLst>
            </a:pPr>
            <a:endParaRPr lang="es-MX" sz="4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Conector recto 5"/>
          <p:cNvCxnSpPr>
            <a:cxnSpLocks noChangeShapeType="1"/>
          </p:cNvCxnSpPr>
          <p:nvPr/>
        </p:nvCxnSpPr>
        <p:spPr bwMode="auto">
          <a:xfrm flipV="1">
            <a:off x="10934189" y="6065681"/>
            <a:ext cx="1198563" cy="771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Conector recto 28"/>
          <p:cNvCxnSpPr>
            <a:cxnSpLocks noChangeShapeType="1"/>
          </p:cNvCxnSpPr>
          <p:nvPr/>
        </p:nvCxnSpPr>
        <p:spPr bwMode="auto">
          <a:xfrm flipV="1">
            <a:off x="10769600" y="5908058"/>
            <a:ext cx="1422400" cy="923925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ángulo 19"/>
          <p:cNvSpPr/>
          <p:nvPr/>
        </p:nvSpPr>
        <p:spPr>
          <a:xfrm>
            <a:off x="1147296" y="1990151"/>
            <a:ext cx="4997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s-MX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Siete </a:t>
            </a:r>
            <a:r>
              <a:rPr lang="es-MX" sz="2000" dirty="0">
                <a:latin typeface="Arial Narrow" panose="020B0606020202030204" pitchFamily="34" charset="0"/>
                <a:cs typeface="Arial" panose="020B0604020202020204" pitchFamily="34" charset="0"/>
              </a:rPr>
              <a:t>de cada </a:t>
            </a:r>
            <a:r>
              <a:rPr lang="es-MX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diez adultos</a:t>
            </a:r>
            <a:r>
              <a:rPr lang="es-MX" sz="2000" dirty="0">
                <a:latin typeface="Arial Narrow" panose="020B0606020202030204" pitchFamily="34" charset="0"/>
                <a:cs typeface="Arial" panose="020B0604020202020204" pitchFamily="34" charset="0"/>
              </a:rPr>
              <a:t>,</a:t>
            </a:r>
            <a:r>
              <a:rPr lang="es-MX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 cuatro </a:t>
            </a:r>
            <a:r>
              <a:rPr lang="es-MX" sz="2000" dirty="0">
                <a:latin typeface="Arial Narrow" panose="020B0606020202030204" pitchFamily="34" charset="0"/>
                <a:cs typeface="Arial" panose="020B0604020202020204" pitchFamily="34" charset="0"/>
              </a:rPr>
              <a:t>de cada </a:t>
            </a:r>
            <a:r>
              <a:rPr lang="es-MX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diez adolescentes </a:t>
            </a:r>
            <a:r>
              <a:rPr lang="es-MX" sz="2000" dirty="0">
                <a:latin typeface="Arial Narrow" panose="020B0606020202030204" pitchFamily="34" charset="0"/>
                <a:cs typeface="Arial" panose="020B0604020202020204" pitchFamily="34" charset="0"/>
              </a:rPr>
              <a:t>y </a:t>
            </a:r>
            <a:r>
              <a:rPr lang="es-MX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uno </a:t>
            </a:r>
            <a:r>
              <a:rPr lang="es-MX" sz="2000" dirty="0">
                <a:latin typeface="Arial Narrow" panose="020B0606020202030204" pitchFamily="34" charset="0"/>
                <a:cs typeface="Arial" panose="020B0604020202020204" pitchFamily="34" charset="0"/>
              </a:rPr>
              <a:t>de cada </a:t>
            </a:r>
            <a:r>
              <a:rPr lang="es-MX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tres niños </a:t>
            </a:r>
            <a:r>
              <a:rPr lang="es-MX" sz="2000" dirty="0">
                <a:latin typeface="Arial Narrow" panose="020B0606020202030204" pitchFamily="34" charset="0"/>
                <a:cs typeface="Arial" panose="020B0604020202020204" pitchFamily="34" charset="0"/>
              </a:rPr>
              <a:t>tienen </a:t>
            </a:r>
            <a:r>
              <a:rPr lang="es-MX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sobrepeso u obesidad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3C17A6C7-549D-4A8A-9133-8B7C8C53A1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54" t="5517" r="1934" b="57652"/>
          <a:stretch/>
        </p:blipFill>
        <p:spPr>
          <a:xfrm>
            <a:off x="1552130" y="3326160"/>
            <a:ext cx="2795686" cy="673254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4FE97EB0-C4CE-4B63-91A4-64AE8E4851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65" t="5086" r="1881" b="57663"/>
          <a:stretch/>
        </p:blipFill>
        <p:spPr>
          <a:xfrm>
            <a:off x="1756144" y="4089869"/>
            <a:ext cx="2387658" cy="565608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BBEA1F9E-ED73-4DD9-8642-FB93E57512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433" t="5086" r="1881" b="57801"/>
          <a:stretch/>
        </p:blipFill>
        <p:spPr>
          <a:xfrm>
            <a:off x="2291512" y="4898874"/>
            <a:ext cx="801082" cy="58299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483469" y="3478121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MX" b="1" dirty="0">
                <a:latin typeface="Arial Narrow" panose="020B0606020202030204" pitchFamily="34" charset="0"/>
                <a:cs typeface="Arial" panose="020B0604020202020204" pitchFamily="34" charset="0"/>
              </a:rPr>
              <a:t>adultos</a:t>
            </a:r>
            <a:endParaRPr lang="es-MX" sz="32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372764" y="4158195"/>
            <a:ext cx="1386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MX" b="1" dirty="0">
                <a:latin typeface="Arial Narrow" panose="020B0606020202030204" pitchFamily="34" charset="0"/>
                <a:cs typeface="Arial" panose="020B0604020202020204" pitchFamily="34" charset="0"/>
              </a:rPr>
              <a:t>adolescentes</a:t>
            </a:r>
            <a:endParaRPr lang="es-MX" sz="32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467030" y="4979700"/>
            <a:ext cx="689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MX" b="1" dirty="0">
                <a:latin typeface="Arial Narrow" panose="020B0606020202030204" pitchFamily="34" charset="0"/>
                <a:cs typeface="Arial" panose="020B0604020202020204" pitchFamily="34" charset="0"/>
              </a:rPr>
              <a:t>niños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3" y="230188"/>
            <a:ext cx="1340926" cy="134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85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sz="6000" b="1" dirty="0" smtClean="0"/>
          </a:p>
          <a:p>
            <a:endParaRPr lang="es-MX" sz="6000" b="1" dirty="0"/>
          </a:p>
          <a:p>
            <a:pPr algn="ctr">
              <a:buNone/>
            </a:pPr>
            <a:r>
              <a:rPr lang="es-MX" sz="6000" b="1" dirty="0" smtClean="0"/>
              <a:t>GRACIAS</a:t>
            </a:r>
            <a:endParaRPr lang="es-MX" sz="6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37" y="230188"/>
            <a:ext cx="1340926" cy="134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2548" y="246857"/>
            <a:ext cx="27447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812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CuadroTexto 3"/>
          <p:cNvSpPr txBox="1">
            <a:spLocks noChangeArrowheads="1"/>
          </p:cNvSpPr>
          <p:nvPr/>
        </p:nvSpPr>
        <p:spPr bwMode="auto">
          <a:xfrm>
            <a:off x="2393951" y="238068"/>
            <a:ext cx="6926262" cy="73510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20" tIns="43960" rIns="87920" bIns="4396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MX" sz="2100" b="1" dirty="0"/>
              <a:t>            </a:t>
            </a:r>
            <a:r>
              <a:rPr lang="es-ES" altLang="es-MX" sz="2100" b="1" dirty="0" smtClean="0"/>
              <a:t>EXPRESION CLINICA DEL            </a:t>
            </a:r>
            <a:r>
              <a:rPr lang="es-ES" altLang="es-MX" sz="2100" b="1" dirty="0"/>
              <a:t>SINDROME </a:t>
            </a:r>
            <a:r>
              <a:rPr lang="es-ES" altLang="es-MX" sz="2100" b="1" dirty="0" smtClean="0"/>
              <a:t>METABOLICO:DIFERENTES FENOTIPOS</a:t>
            </a:r>
            <a:endParaRPr lang="es-ES" altLang="es-MX" sz="2100" b="1" dirty="0"/>
          </a:p>
        </p:txBody>
      </p:sp>
      <p:sp>
        <p:nvSpPr>
          <p:cNvPr id="108547" name="CuadroTexto 4"/>
          <p:cNvSpPr txBox="1">
            <a:spLocks noChangeArrowheads="1"/>
          </p:cNvSpPr>
          <p:nvPr/>
        </p:nvSpPr>
        <p:spPr bwMode="auto">
          <a:xfrm>
            <a:off x="1743074" y="1091155"/>
            <a:ext cx="1905000" cy="1011238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920" tIns="43960" rIns="87920" bIns="4396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MX" sz="1500" b="1"/>
              <a:t>Estadio A</a:t>
            </a:r>
          </a:p>
          <a:p>
            <a:r>
              <a:rPr lang="es-ES" altLang="es-MX" sz="1500" b="1"/>
              <a:t>No hay criterios cumplidos para SM</a:t>
            </a:r>
          </a:p>
        </p:txBody>
      </p:sp>
      <p:sp>
        <p:nvSpPr>
          <p:cNvPr id="108548" name="CuadroTexto 5"/>
          <p:cNvSpPr txBox="1">
            <a:spLocks noChangeArrowheads="1"/>
          </p:cNvSpPr>
          <p:nvPr/>
        </p:nvSpPr>
        <p:spPr bwMode="auto">
          <a:xfrm>
            <a:off x="3860800" y="1165885"/>
            <a:ext cx="1905000" cy="78105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920" tIns="43960" rIns="87920" bIns="4396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MX" sz="1500" b="1"/>
              <a:t>Estadio B</a:t>
            </a:r>
          </a:p>
          <a:p>
            <a:r>
              <a:rPr lang="es-ES" altLang="es-MX" sz="1500" b="1"/>
              <a:t>Criterios para SM </a:t>
            </a:r>
          </a:p>
          <a:p>
            <a:r>
              <a:rPr lang="es-ES" altLang="es-MX" sz="1500" b="1"/>
              <a:t>&gt; o iguales  1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978526" y="1200810"/>
            <a:ext cx="1884363" cy="746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lIns="87920" tIns="43960" rIns="87920" bIns="43960">
            <a:spAutoFit/>
          </a:bodyPr>
          <a:lstStyle/>
          <a:p>
            <a:pPr>
              <a:defRPr/>
            </a:pPr>
            <a:r>
              <a:rPr lang="es-ES" sz="1425" b="1" dirty="0"/>
              <a:t>Estadio C</a:t>
            </a:r>
          </a:p>
          <a:p>
            <a:pPr>
              <a:defRPr/>
            </a:pPr>
            <a:r>
              <a:rPr lang="es-ES" sz="1425" b="1" dirty="0"/>
              <a:t>SM sin daño a órgano diana </a:t>
            </a:r>
          </a:p>
        </p:txBody>
      </p:sp>
      <p:sp>
        <p:nvSpPr>
          <p:cNvPr id="108550" name="CuadroTexto 7"/>
          <p:cNvSpPr txBox="1">
            <a:spLocks noChangeArrowheads="1"/>
          </p:cNvSpPr>
          <p:nvPr/>
        </p:nvSpPr>
        <p:spPr bwMode="auto">
          <a:xfrm>
            <a:off x="8249375" y="1230331"/>
            <a:ext cx="1924050" cy="7810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920" tIns="43960" rIns="87920" bIns="4396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MX" sz="1500" b="1" dirty="0"/>
              <a:t>Estadio D</a:t>
            </a:r>
          </a:p>
          <a:p>
            <a:r>
              <a:rPr lang="es-ES" altLang="es-MX" sz="1500" b="1" dirty="0"/>
              <a:t>SM con daño a órgano </a:t>
            </a:r>
            <a:r>
              <a:rPr lang="es-ES" altLang="es-MX" sz="1500" b="1" dirty="0" smtClean="0"/>
              <a:t>blanco</a:t>
            </a:r>
            <a:endParaRPr lang="es-ES" altLang="es-MX" sz="15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1972400" y="5894657"/>
            <a:ext cx="8201025" cy="885825"/>
          </a:xfrm>
          <a:prstGeom prst="rect">
            <a:avLst/>
          </a:prstGeom>
          <a:noFill/>
        </p:spPr>
        <p:txBody>
          <a:bodyPr lIns="87920" tIns="43960" rIns="87920" bIns="43960">
            <a:spAutoFit/>
          </a:bodyPr>
          <a:lstStyle/>
          <a:p>
            <a:pPr>
              <a:defRPr/>
            </a:pPr>
            <a:r>
              <a:rPr lang="es-ES" sz="1125" dirty="0"/>
              <a:t>SM: síndrome metabólico  CC: circunferencia de cintura PA: presión arterial TG: triglicéridos HDL-C: lipoproteína de alta densidad y colesterol EC: enfermedad cardiovascular ERC: enfermedad renal crónica</a:t>
            </a:r>
          </a:p>
          <a:p>
            <a:pPr>
              <a:defRPr/>
            </a:pPr>
            <a:r>
              <a:rPr lang="es-ES" sz="1125" dirty="0"/>
              <a:t>AOB: apnea obstructiva del sueño HGNA: hígado graso no alcohólico</a:t>
            </a:r>
          </a:p>
          <a:p>
            <a:pPr>
              <a:defRPr/>
            </a:pPr>
            <a:r>
              <a:rPr lang="es-ES" dirty="0"/>
              <a:t>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743074" y="2106936"/>
            <a:ext cx="1905000" cy="1843087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lIns="87920" tIns="43960" rIns="87920" bIns="43960">
            <a:spAutoFit/>
          </a:bodyPr>
          <a:lstStyle/>
          <a:p>
            <a:pPr>
              <a:defRPr/>
            </a:pPr>
            <a:r>
              <a:rPr lang="es-ES" sz="1425" dirty="0"/>
              <a:t>Pacientes con: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Sobrepeso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Grasa ectópica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Susceptibilidad racial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Pobre actividad física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Herencia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860800" y="2016126"/>
            <a:ext cx="1905000" cy="1843105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lIns="87920" tIns="43960" rIns="87920" bIns="43960">
            <a:spAutoFit/>
          </a:bodyPr>
          <a:lstStyle/>
          <a:p>
            <a:pPr>
              <a:defRPr/>
            </a:pPr>
            <a:r>
              <a:rPr lang="es-ES" sz="1425" dirty="0"/>
              <a:t>Pacientes con:</a:t>
            </a:r>
          </a:p>
          <a:p>
            <a:pPr>
              <a:defRPr/>
            </a:pPr>
            <a:r>
              <a:rPr lang="es-ES" sz="1425" dirty="0"/>
              <a:t>1 o 2 criterios de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CC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PA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Glucosa 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TG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HDL-C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Otros factores (FR)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980838" y="1986538"/>
            <a:ext cx="1884363" cy="18431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lIns="87920" tIns="43960" rIns="87920" bIns="43960">
            <a:spAutoFit/>
          </a:bodyPr>
          <a:lstStyle/>
          <a:p>
            <a:pPr>
              <a:defRPr/>
            </a:pPr>
            <a:r>
              <a:rPr lang="es-ES" sz="1425" dirty="0"/>
              <a:t>Pacientes con</a:t>
            </a:r>
          </a:p>
          <a:p>
            <a:pPr>
              <a:defRPr/>
            </a:pPr>
            <a:r>
              <a:rPr lang="es-ES" sz="1425" dirty="0"/>
              <a:t>3/5 criterios de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CC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PA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Glucosa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TG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HDL-C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Otros factores(FR)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312680" y="2058783"/>
            <a:ext cx="1924050" cy="185849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lIns="87920" tIns="43960" rIns="87920" bIns="43960">
            <a:spAutoFit/>
          </a:bodyPr>
          <a:lstStyle/>
          <a:p>
            <a:pPr>
              <a:defRPr/>
            </a:pPr>
            <a:r>
              <a:rPr lang="es-ES" sz="1425" dirty="0"/>
              <a:t>Pacientes con: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2000" b="1" dirty="0" smtClean="0"/>
              <a:t>ECV</a:t>
            </a:r>
            <a:endParaRPr lang="es-ES" sz="2000" b="1" dirty="0"/>
          </a:p>
          <a:p>
            <a:pPr marL="274749" indent="-274749">
              <a:buFont typeface="Arial"/>
              <a:buChar char="•"/>
              <a:defRPr/>
            </a:pPr>
            <a:r>
              <a:rPr lang="es-ES" sz="2000" b="1" dirty="0"/>
              <a:t>Diabetes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ERC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AOB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b="1" dirty="0"/>
              <a:t>HGNA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Otros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743074" y="3968951"/>
            <a:ext cx="1905000" cy="434975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lIns="87920" tIns="43960" rIns="87920" bIns="43960">
            <a:spAutoFit/>
          </a:bodyPr>
          <a:lstStyle/>
          <a:p>
            <a:pPr>
              <a:defRPr/>
            </a:pPr>
            <a:endParaRPr lang="es-ES" sz="1125" b="1" dirty="0"/>
          </a:p>
          <a:p>
            <a:pPr>
              <a:defRPr/>
            </a:pPr>
            <a:endParaRPr lang="es-ES" sz="1125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889375" y="3950023"/>
            <a:ext cx="1876425" cy="261937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lIns="87920" tIns="43960" rIns="87920" bIns="43960">
            <a:spAutoFit/>
          </a:bodyPr>
          <a:lstStyle/>
          <a:p>
            <a:pPr>
              <a:defRPr/>
            </a:pPr>
            <a:r>
              <a:rPr lang="es-ES" sz="1125" b="1" dirty="0"/>
              <a:t> </a:t>
            </a:r>
            <a:r>
              <a:rPr lang="es-ES" sz="1125" b="1" dirty="0" smtClean="0"/>
              <a:t>  </a:t>
            </a:r>
            <a:endParaRPr lang="es-ES" sz="1125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6030580" y="3925759"/>
            <a:ext cx="1884363" cy="2619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lIns="87920" tIns="43960" rIns="87920" bIns="43960">
            <a:spAutoFit/>
          </a:bodyPr>
          <a:lstStyle/>
          <a:p>
            <a:pPr>
              <a:defRPr/>
            </a:pPr>
            <a:endParaRPr lang="es-ES" sz="1125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8377238" y="3957639"/>
            <a:ext cx="1885950" cy="26193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lIns="87920" tIns="43960" rIns="87920" bIns="43960">
            <a:spAutoFit/>
          </a:bodyPr>
          <a:lstStyle/>
          <a:p>
            <a:pPr>
              <a:defRPr/>
            </a:pPr>
            <a:endParaRPr lang="es-ES" sz="1125" b="1" dirty="0"/>
          </a:p>
        </p:txBody>
      </p:sp>
      <p:sp>
        <p:nvSpPr>
          <p:cNvPr id="108560" name="Rectángulo 1"/>
          <p:cNvSpPr>
            <a:spLocks noChangeArrowheads="1"/>
          </p:cNvSpPr>
          <p:nvPr/>
        </p:nvSpPr>
        <p:spPr bwMode="auto">
          <a:xfrm>
            <a:off x="1444626" y="909639"/>
            <a:ext cx="2728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MX" b="1"/>
              <a:t>          </a:t>
            </a:r>
            <a:endParaRPr lang="es-ES" altLang="es-MX" b="1">
              <a:solidFill>
                <a:srgbClr val="FF0000"/>
              </a:solidFill>
            </a:endParaRPr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auto">
          <a:xfrm>
            <a:off x="1989529" y="4594631"/>
            <a:ext cx="8247201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es-MX" b="1" dirty="0" smtClean="0">
                <a:solidFill>
                  <a:schemeClr val="bg1"/>
                </a:solidFill>
              </a:rPr>
              <a:t>INFLAMACION SISTEMICA CRONICA DE BAJO GRADO </a:t>
            </a:r>
            <a:endParaRPr lang="de-DE" altLang="es-MX" b="1" dirty="0">
              <a:solidFill>
                <a:schemeClr val="bg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3" y="230188"/>
            <a:ext cx="1340926" cy="134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20213" y="4973301"/>
            <a:ext cx="27447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524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MX" altLang="es-MX" smtClean="0"/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086" y="79186"/>
            <a:ext cx="82804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Marcador de contenido 1"/>
          <p:cNvSpPr>
            <a:spLocks noGrp="1"/>
          </p:cNvSpPr>
          <p:nvPr>
            <p:ph idx="1"/>
          </p:nvPr>
        </p:nvSpPr>
        <p:spPr>
          <a:xfrm>
            <a:off x="647007" y="1690688"/>
            <a:ext cx="10515600" cy="4351338"/>
          </a:xfrm>
        </p:spPr>
        <p:txBody>
          <a:bodyPr/>
          <a:lstStyle/>
          <a:p>
            <a:endParaRPr lang="es-MX" altLang="es-MX" dirty="0" smtClean="0"/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128" y="640081"/>
            <a:ext cx="3291008" cy="331677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14" y="5167924"/>
            <a:ext cx="1340926" cy="134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 Elipse"/>
          <p:cNvSpPr/>
          <p:nvPr/>
        </p:nvSpPr>
        <p:spPr bwMode="auto">
          <a:xfrm>
            <a:off x="2329227" y="4231815"/>
            <a:ext cx="9862773" cy="1080654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40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3 CuadroTexto"/>
          <p:cNvSpPr txBox="1">
            <a:spLocks noChangeArrowheads="1"/>
          </p:cNvSpPr>
          <p:nvPr/>
        </p:nvSpPr>
        <p:spPr bwMode="auto">
          <a:xfrm>
            <a:off x="1589089" y="5732464"/>
            <a:ext cx="90011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s-MX">
                <a:latin typeface="Calibri" panose="020F0502020204030204" pitchFamily="34" charset="0"/>
              </a:rPr>
              <a:t>Leon-Cabrera S, Arana-Lechuga Y, Esqueda-León E, Terán-Pérez G, Gonzalez-Chavez A, Escobedo G, Velázquez Moctezuma J. Reduced systemic levels of IL-10 are associated with the severity of obstructive sleep apnea and insulin resistance in morbidly obese humans. Mediators Inflamm. 2015;2015:493409.</a:t>
            </a:r>
            <a:endParaRPr lang="en-US" altLang="es-MX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4" y="690563"/>
            <a:ext cx="8435975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25 CuadroTexto"/>
          <p:cNvSpPr txBox="1"/>
          <p:nvPr/>
        </p:nvSpPr>
        <p:spPr>
          <a:xfrm>
            <a:off x="1644650" y="115889"/>
            <a:ext cx="8891588" cy="5238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MX" sz="2800" dirty="0">
                <a:latin typeface="Comic Sans MS" pitchFamily="66" charset="0"/>
              </a:rPr>
              <a:t>El Síndrome Metabólico y la Inflamación Sistémica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0926" cy="134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26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CuadroTexto 3"/>
          <p:cNvSpPr txBox="1">
            <a:spLocks noChangeArrowheads="1"/>
          </p:cNvSpPr>
          <p:nvPr/>
        </p:nvSpPr>
        <p:spPr bwMode="auto">
          <a:xfrm>
            <a:off x="2393951" y="238068"/>
            <a:ext cx="6926262" cy="73510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20" tIns="43960" rIns="87920" bIns="4396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MX" sz="2100" b="1" dirty="0"/>
              <a:t>            </a:t>
            </a:r>
            <a:r>
              <a:rPr lang="es-ES" altLang="es-MX" sz="2100" b="1" dirty="0" smtClean="0"/>
              <a:t>EXPRESION CLINICA DEL            </a:t>
            </a:r>
            <a:r>
              <a:rPr lang="es-ES" altLang="es-MX" sz="2100" b="1" dirty="0"/>
              <a:t>SINDROME </a:t>
            </a:r>
            <a:r>
              <a:rPr lang="es-ES" altLang="es-MX" sz="2100" b="1" dirty="0" smtClean="0"/>
              <a:t>METABOLICO:DIFERENTES FENOTIPOS</a:t>
            </a:r>
            <a:endParaRPr lang="es-ES" altLang="es-MX" sz="2100" b="1" dirty="0"/>
          </a:p>
        </p:txBody>
      </p:sp>
      <p:sp>
        <p:nvSpPr>
          <p:cNvPr id="108547" name="CuadroTexto 4"/>
          <p:cNvSpPr txBox="1">
            <a:spLocks noChangeArrowheads="1"/>
          </p:cNvSpPr>
          <p:nvPr/>
        </p:nvSpPr>
        <p:spPr bwMode="auto">
          <a:xfrm>
            <a:off x="1743074" y="1091155"/>
            <a:ext cx="1905000" cy="1011238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920" tIns="43960" rIns="87920" bIns="4396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MX" sz="1500" b="1"/>
              <a:t>Estadio A</a:t>
            </a:r>
          </a:p>
          <a:p>
            <a:r>
              <a:rPr lang="es-ES" altLang="es-MX" sz="1500" b="1"/>
              <a:t>No hay criterios cumplidos para SM</a:t>
            </a:r>
          </a:p>
        </p:txBody>
      </p:sp>
      <p:sp>
        <p:nvSpPr>
          <p:cNvPr id="108548" name="CuadroTexto 5"/>
          <p:cNvSpPr txBox="1">
            <a:spLocks noChangeArrowheads="1"/>
          </p:cNvSpPr>
          <p:nvPr/>
        </p:nvSpPr>
        <p:spPr bwMode="auto">
          <a:xfrm>
            <a:off x="3860800" y="1165885"/>
            <a:ext cx="1905000" cy="78105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920" tIns="43960" rIns="87920" bIns="4396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MX" sz="1500" b="1"/>
              <a:t>Estadio B</a:t>
            </a:r>
          </a:p>
          <a:p>
            <a:r>
              <a:rPr lang="es-ES" altLang="es-MX" sz="1500" b="1"/>
              <a:t>Criterios para SM </a:t>
            </a:r>
          </a:p>
          <a:p>
            <a:r>
              <a:rPr lang="es-ES" altLang="es-MX" sz="1500" b="1"/>
              <a:t>&gt; o iguales  1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978526" y="1200810"/>
            <a:ext cx="1884363" cy="746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lIns="87920" tIns="43960" rIns="87920" bIns="43960">
            <a:spAutoFit/>
          </a:bodyPr>
          <a:lstStyle/>
          <a:p>
            <a:pPr>
              <a:defRPr/>
            </a:pPr>
            <a:r>
              <a:rPr lang="es-ES" sz="1425" b="1" dirty="0"/>
              <a:t>Estadio C</a:t>
            </a:r>
          </a:p>
          <a:p>
            <a:pPr>
              <a:defRPr/>
            </a:pPr>
            <a:r>
              <a:rPr lang="es-ES" sz="1425" b="1" dirty="0"/>
              <a:t>SM sin daño a órgano diana </a:t>
            </a:r>
          </a:p>
        </p:txBody>
      </p:sp>
      <p:sp>
        <p:nvSpPr>
          <p:cNvPr id="108550" name="CuadroTexto 7"/>
          <p:cNvSpPr txBox="1">
            <a:spLocks noChangeArrowheads="1"/>
          </p:cNvSpPr>
          <p:nvPr/>
        </p:nvSpPr>
        <p:spPr bwMode="auto">
          <a:xfrm>
            <a:off x="8249375" y="1230331"/>
            <a:ext cx="1924050" cy="7810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920" tIns="43960" rIns="87920" bIns="4396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MX" sz="1500" b="1" dirty="0"/>
              <a:t>Estadio D</a:t>
            </a:r>
          </a:p>
          <a:p>
            <a:r>
              <a:rPr lang="es-ES" altLang="es-MX" sz="1500" b="1" dirty="0"/>
              <a:t>SM con daño a órgano </a:t>
            </a:r>
            <a:r>
              <a:rPr lang="es-ES" altLang="es-MX" sz="1500" b="1" dirty="0" smtClean="0"/>
              <a:t>blanco</a:t>
            </a:r>
            <a:endParaRPr lang="es-ES" altLang="es-MX" sz="15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1972400" y="5894657"/>
            <a:ext cx="8201025" cy="885825"/>
          </a:xfrm>
          <a:prstGeom prst="rect">
            <a:avLst/>
          </a:prstGeom>
          <a:noFill/>
        </p:spPr>
        <p:txBody>
          <a:bodyPr lIns="87920" tIns="43960" rIns="87920" bIns="43960">
            <a:spAutoFit/>
          </a:bodyPr>
          <a:lstStyle/>
          <a:p>
            <a:pPr>
              <a:defRPr/>
            </a:pPr>
            <a:r>
              <a:rPr lang="es-ES" sz="1125" dirty="0"/>
              <a:t>SM: síndrome metabólico  CC: circunferencia de cintura PA: presión arterial TG: triglicéridos HDL-C: lipoproteína de alta densidad y colesterol EC: enfermedad cardiovascular ERC: enfermedad renal crónica</a:t>
            </a:r>
          </a:p>
          <a:p>
            <a:pPr>
              <a:defRPr/>
            </a:pPr>
            <a:r>
              <a:rPr lang="es-ES" sz="1125" dirty="0"/>
              <a:t>AOB: apnea obstructiva del sueño HGNA: hígado graso no alcohólico</a:t>
            </a:r>
          </a:p>
          <a:p>
            <a:pPr>
              <a:defRPr/>
            </a:pPr>
            <a:r>
              <a:rPr lang="es-ES" dirty="0"/>
              <a:t>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743074" y="2106936"/>
            <a:ext cx="1905000" cy="1843087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lIns="87920" tIns="43960" rIns="87920" bIns="43960">
            <a:spAutoFit/>
          </a:bodyPr>
          <a:lstStyle/>
          <a:p>
            <a:pPr>
              <a:defRPr/>
            </a:pPr>
            <a:r>
              <a:rPr lang="es-ES" sz="1425" dirty="0"/>
              <a:t>Pacientes con: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Sobrepeso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Grasa ectópica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Susceptibilidad racial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Pobre actividad física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Herencia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860800" y="2016126"/>
            <a:ext cx="1905000" cy="1843105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lIns="87920" tIns="43960" rIns="87920" bIns="43960">
            <a:spAutoFit/>
          </a:bodyPr>
          <a:lstStyle/>
          <a:p>
            <a:pPr>
              <a:defRPr/>
            </a:pPr>
            <a:r>
              <a:rPr lang="es-ES" sz="1425" dirty="0"/>
              <a:t>Pacientes con:</a:t>
            </a:r>
          </a:p>
          <a:p>
            <a:pPr>
              <a:defRPr/>
            </a:pPr>
            <a:r>
              <a:rPr lang="es-ES" sz="1425" dirty="0"/>
              <a:t>1 o 2 criterios de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CC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PA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Glucosa 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TG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HDL-C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Otros factores (FR)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980838" y="1986538"/>
            <a:ext cx="1884363" cy="18431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lIns="87920" tIns="43960" rIns="87920" bIns="43960">
            <a:spAutoFit/>
          </a:bodyPr>
          <a:lstStyle/>
          <a:p>
            <a:pPr>
              <a:defRPr/>
            </a:pPr>
            <a:r>
              <a:rPr lang="es-ES" sz="1425" dirty="0"/>
              <a:t>Pacientes con</a:t>
            </a:r>
          </a:p>
          <a:p>
            <a:pPr>
              <a:defRPr/>
            </a:pPr>
            <a:r>
              <a:rPr lang="es-ES" sz="1425" dirty="0"/>
              <a:t>3/5 criterios de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CC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PA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Glucosa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TG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HDL-C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Otros factores(FR)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312680" y="2058783"/>
            <a:ext cx="1924050" cy="185849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lIns="87920" tIns="43960" rIns="87920" bIns="43960">
            <a:spAutoFit/>
          </a:bodyPr>
          <a:lstStyle/>
          <a:p>
            <a:pPr>
              <a:defRPr/>
            </a:pPr>
            <a:r>
              <a:rPr lang="es-ES" sz="1425" dirty="0"/>
              <a:t>Pacientes con: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2000" b="1" dirty="0" smtClean="0"/>
              <a:t>ECV</a:t>
            </a:r>
            <a:endParaRPr lang="es-ES" sz="2000" b="1" dirty="0"/>
          </a:p>
          <a:p>
            <a:pPr marL="274749" indent="-274749">
              <a:buFont typeface="Arial"/>
              <a:buChar char="•"/>
              <a:defRPr/>
            </a:pPr>
            <a:r>
              <a:rPr lang="es-ES" sz="2000" b="1" dirty="0"/>
              <a:t>Diabetes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ERC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AOB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b="1" dirty="0"/>
              <a:t>HGNA</a:t>
            </a:r>
          </a:p>
          <a:p>
            <a:pPr marL="274749" indent="-274749">
              <a:buFont typeface="Arial"/>
              <a:buChar char="•"/>
              <a:defRPr/>
            </a:pPr>
            <a:r>
              <a:rPr lang="es-ES" sz="1425" dirty="0"/>
              <a:t>Otros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743074" y="3968951"/>
            <a:ext cx="1905000" cy="434975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lIns="87920" tIns="43960" rIns="87920" bIns="43960">
            <a:spAutoFit/>
          </a:bodyPr>
          <a:lstStyle/>
          <a:p>
            <a:pPr>
              <a:defRPr/>
            </a:pPr>
            <a:endParaRPr lang="es-ES" sz="1125" b="1" dirty="0"/>
          </a:p>
          <a:p>
            <a:pPr>
              <a:defRPr/>
            </a:pPr>
            <a:endParaRPr lang="es-ES" sz="1125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889375" y="3950023"/>
            <a:ext cx="1876425" cy="261937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lIns="87920" tIns="43960" rIns="87920" bIns="43960">
            <a:spAutoFit/>
          </a:bodyPr>
          <a:lstStyle/>
          <a:p>
            <a:pPr>
              <a:defRPr/>
            </a:pPr>
            <a:r>
              <a:rPr lang="es-ES" sz="1125" b="1" dirty="0"/>
              <a:t> </a:t>
            </a:r>
            <a:r>
              <a:rPr lang="es-ES" sz="1125" b="1" dirty="0" smtClean="0"/>
              <a:t>  </a:t>
            </a:r>
            <a:endParaRPr lang="es-ES" sz="1125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6030580" y="3925759"/>
            <a:ext cx="1884363" cy="2619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lIns="87920" tIns="43960" rIns="87920" bIns="43960">
            <a:spAutoFit/>
          </a:bodyPr>
          <a:lstStyle/>
          <a:p>
            <a:pPr>
              <a:defRPr/>
            </a:pPr>
            <a:endParaRPr lang="es-ES" sz="1125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8377238" y="3957639"/>
            <a:ext cx="1885950" cy="26193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lIns="87920" tIns="43960" rIns="87920" bIns="43960">
            <a:spAutoFit/>
          </a:bodyPr>
          <a:lstStyle/>
          <a:p>
            <a:pPr>
              <a:defRPr/>
            </a:pPr>
            <a:endParaRPr lang="es-ES" sz="1125" b="1" dirty="0"/>
          </a:p>
        </p:txBody>
      </p:sp>
      <p:sp>
        <p:nvSpPr>
          <p:cNvPr id="108560" name="Rectángulo 1"/>
          <p:cNvSpPr>
            <a:spLocks noChangeArrowheads="1"/>
          </p:cNvSpPr>
          <p:nvPr/>
        </p:nvSpPr>
        <p:spPr bwMode="auto">
          <a:xfrm>
            <a:off x="1444626" y="909639"/>
            <a:ext cx="2728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MX" b="1"/>
              <a:t>          </a:t>
            </a:r>
            <a:endParaRPr lang="es-ES" altLang="es-MX" b="1">
              <a:solidFill>
                <a:srgbClr val="FF0000"/>
              </a:solidFill>
            </a:endParaRPr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auto">
          <a:xfrm>
            <a:off x="1989529" y="4594631"/>
            <a:ext cx="8247201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es-MX" b="1" dirty="0" smtClean="0">
                <a:solidFill>
                  <a:schemeClr val="bg1"/>
                </a:solidFill>
              </a:rPr>
              <a:t>INFLAMACION SISTEMICA CRONICA DE BAJO GRADO </a:t>
            </a:r>
            <a:endParaRPr lang="de-DE" altLang="es-MX" b="1" dirty="0">
              <a:solidFill>
                <a:schemeClr val="bg1"/>
              </a:solidFill>
            </a:endParaRPr>
          </a:p>
        </p:txBody>
      </p:sp>
      <p:sp>
        <p:nvSpPr>
          <p:cNvPr id="19" name="Text Box 50"/>
          <p:cNvSpPr txBox="1">
            <a:spLocks noChangeArrowheads="1"/>
          </p:cNvSpPr>
          <p:nvPr/>
        </p:nvSpPr>
        <p:spPr bwMode="auto">
          <a:xfrm>
            <a:off x="1743075" y="5306268"/>
            <a:ext cx="9033933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es-MX" b="1" dirty="0" smtClean="0">
                <a:solidFill>
                  <a:schemeClr val="bg1"/>
                </a:solidFill>
              </a:rPr>
              <a:t>HIPERURICEMIA              HIPERURICEMIA                           HIPERURICEMIA                                                </a:t>
            </a:r>
            <a:endParaRPr lang="de-DE" altLang="es-MX" b="1" dirty="0">
              <a:solidFill>
                <a:schemeClr val="bg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12" y="5667106"/>
            <a:ext cx="1340926" cy="134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48285" y="45110"/>
            <a:ext cx="27447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963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7532" y="32134"/>
            <a:ext cx="10103128" cy="795091"/>
          </a:xfrm>
        </p:spPr>
        <p:txBody>
          <a:bodyPr/>
          <a:lstStyle/>
          <a:p>
            <a:pPr algn="l"/>
            <a:r>
              <a:rPr lang="es-ES" sz="4000" dirty="0" smtClean="0"/>
              <a:t>        Hiperuricemia </a:t>
            </a:r>
            <a:r>
              <a:rPr lang="es-ES" sz="4000" dirty="0" err="1" smtClean="0"/>
              <a:t>asintomatica</a:t>
            </a:r>
            <a:r>
              <a:rPr lang="es-ES" sz="4000" dirty="0" smtClean="0"/>
              <a:t>. </a:t>
            </a:r>
            <a:endParaRPr lang="es-ES" sz="4000" dirty="0"/>
          </a:p>
        </p:txBody>
      </p:sp>
      <p:grpSp>
        <p:nvGrpSpPr>
          <p:cNvPr id="4" name="Grupo 3"/>
          <p:cNvGrpSpPr/>
          <p:nvPr/>
        </p:nvGrpSpPr>
        <p:grpSpPr>
          <a:xfrm>
            <a:off x="504632" y="1106898"/>
            <a:ext cx="2696466" cy="3654462"/>
            <a:chOff x="1295893" y="2017897"/>
            <a:chExt cx="2232251" cy="4138204"/>
          </a:xfrm>
        </p:grpSpPr>
        <p:pic>
          <p:nvPicPr>
            <p:cNvPr id="60418" name="Picture 2" descr="Resultado de imagen para silueta hombre mujer 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5756" l="0" r="100000">
                          <a14:foregroundMark x1="32159" y1="16129" x2="28634" y2="1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99952" y="2017897"/>
              <a:ext cx="1327787" cy="3445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Marcador de contenido 2"/>
            <p:cNvSpPr txBox="1">
              <a:spLocks/>
            </p:cNvSpPr>
            <p:nvPr/>
          </p:nvSpPr>
          <p:spPr bwMode="auto">
            <a:xfrm>
              <a:off x="1295893" y="5271900"/>
              <a:ext cx="2232251" cy="884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0" tIns="28224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49263" rtl="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8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3840"/>
                </a:lnSpc>
                <a:spcAft>
                  <a:spcPts val="0"/>
                </a:spcAft>
              </a:pPr>
              <a:r>
                <a:rPr lang="es-MX" sz="2400" kern="0" dirty="0"/>
                <a:t> </a:t>
              </a:r>
              <a:r>
                <a:rPr lang="es-MX" sz="2400" kern="0" dirty="0" smtClean="0"/>
                <a:t>     </a:t>
              </a:r>
              <a:r>
                <a:rPr lang="es-MX" sz="2400" b="1" kern="0" dirty="0" smtClean="0"/>
                <a:t> ≥ 7 mg/</a:t>
              </a:r>
              <a:r>
                <a:rPr lang="es-MX" sz="2400" b="1" kern="0" dirty="0" err="1" smtClean="0"/>
                <a:t>dL</a:t>
              </a:r>
              <a:endParaRPr lang="es-MX" sz="2400" b="1" kern="0" dirty="0" smtClean="0"/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9017575" y="1164911"/>
            <a:ext cx="2989430" cy="3623455"/>
            <a:chOff x="6264853" y="2196093"/>
            <a:chExt cx="2232251" cy="3982405"/>
          </a:xfrm>
        </p:grpSpPr>
        <p:pic>
          <p:nvPicPr>
            <p:cNvPr id="10" name="Picture 2" descr="Resultado de imagen para silueta hombre mujer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244" l="1429" r="100000">
                          <a14:foregroundMark x1="33571" y1="15312" x2="29286" y2="0"/>
                          <a14:foregroundMark x1="65000" y1="16824" x2="69286" y2="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66824" y="2196093"/>
              <a:ext cx="1632891" cy="3089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Marcador de contenido 2"/>
            <p:cNvSpPr txBox="1">
              <a:spLocks/>
            </p:cNvSpPr>
            <p:nvPr/>
          </p:nvSpPr>
          <p:spPr bwMode="auto">
            <a:xfrm>
              <a:off x="6264853" y="5294297"/>
              <a:ext cx="2232251" cy="884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0" tIns="28224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49263" rtl="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8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3840"/>
                </a:lnSpc>
                <a:spcAft>
                  <a:spcPts val="0"/>
                </a:spcAft>
              </a:pPr>
              <a:r>
                <a:rPr lang="es-MX" sz="2400" b="1" kern="0" dirty="0" smtClean="0"/>
                <a:t>≥ </a:t>
              </a:r>
              <a:r>
                <a:rPr lang="es-MX" sz="2400" b="1" kern="0" dirty="0"/>
                <a:t>6</a:t>
              </a:r>
              <a:r>
                <a:rPr lang="es-MX" sz="2400" b="1" kern="0" dirty="0" smtClean="0"/>
                <a:t> mg/</a:t>
              </a:r>
              <a:r>
                <a:rPr lang="es-MX" sz="2400" b="1" kern="0" dirty="0" err="1" smtClean="0"/>
                <a:t>dL</a:t>
              </a:r>
              <a:endParaRPr lang="es-MX" sz="2400" b="1" kern="0" dirty="0"/>
            </a:p>
          </p:txBody>
        </p:sp>
      </p:grpSp>
      <p:sp>
        <p:nvSpPr>
          <p:cNvPr id="13" name="Rectángulo 12"/>
          <p:cNvSpPr/>
          <p:nvPr/>
        </p:nvSpPr>
        <p:spPr>
          <a:xfrm>
            <a:off x="4093809" y="2038420"/>
            <a:ext cx="34934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dirty="0" smtClean="0"/>
              <a:t>Hiperuricemia</a:t>
            </a:r>
            <a:endParaRPr lang="es-MX" sz="6000" dirty="0" smtClean="0"/>
          </a:p>
        </p:txBody>
      </p:sp>
      <p:sp>
        <p:nvSpPr>
          <p:cNvPr id="14" name="Flecha abajo 13"/>
          <p:cNvSpPr/>
          <p:nvPr/>
        </p:nvSpPr>
        <p:spPr bwMode="auto">
          <a:xfrm rot="5400000">
            <a:off x="7887239" y="1497414"/>
            <a:ext cx="391946" cy="1654710"/>
          </a:xfrm>
          <a:prstGeom prst="down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5" name="Flecha abajo 14"/>
          <p:cNvSpPr/>
          <p:nvPr/>
        </p:nvSpPr>
        <p:spPr bwMode="auto">
          <a:xfrm rot="16200000">
            <a:off x="3400354" y="1497415"/>
            <a:ext cx="391946" cy="1654710"/>
          </a:xfrm>
          <a:prstGeom prst="down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397453" y="4761528"/>
            <a:ext cx="10026912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/>
              <a:t>La hiperuricemia está asociada con un mayor riesgo para desarrollar diversas </a:t>
            </a:r>
          </a:p>
          <a:p>
            <a:pPr algn="ctr"/>
            <a:r>
              <a:rPr lang="es-ES" sz="2400" b="1" dirty="0" smtClean="0"/>
              <a:t>alteraciones cardiovasculares y </a:t>
            </a:r>
            <a:r>
              <a:rPr lang="es-ES" sz="2400" b="1" dirty="0" smtClean="0"/>
              <a:t>metabólicas</a:t>
            </a:r>
            <a:r>
              <a:rPr lang="es-ES" sz="2400" b="1" baseline="30000" dirty="0"/>
              <a:t>1</a:t>
            </a:r>
            <a:r>
              <a:rPr lang="es-ES" sz="2400" b="1" baseline="30000" dirty="0" smtClean="0"/>
              <a:t>-6</a:t>
            </a:r>
            <a:endParaRPr lang="es-ES" sz="2400" b="1" baseline="30000" dirty="0"/>
          </a:p>
        </p:txBody>
      </p:sp>
      <p:sp>
        <p:nvSpPr>
          <p:cNvPr id="18" name="Rectángulo 17"/>
          <p:cNvSpPr/>
          <p:nvPr/>
        </p:nvSpPr>
        <p:spPr>
          <a:xfrm>
            <a:off x="253070" y="5857473"/>
            <a:ext cx="57479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/>
              <a:t>1 </a:t>
            </a:r>
            <a:r>
              <a:rPr lang="es-MX" sz="1600" b="1" dirty="0" err="1" smtClean="0"/>
              <a:t>Gustafsson</a:t>
            </a:r>
            <a:r>
              <a:rPr lang="es-MX" sz="1600" b="1" dirty="0" smtClean="0"/>
              <a:t> </a:t>
            </a:r>
            <a:r>
              <a:rPr lang="es-MX" sz="1600" b="1" dirty="0"/>
              <a:t>D</a:t>
            </a:r>
            <a:r>
              <a:rPr lang="es-MX" sz="1600" dirty="0"/>
              <a:t>. BMC </a:t>
            </a:r>
            <a:r>
              <a:rPr lang="es-MX" sz="1600" dirty="0" err="1"/>
              <a:t>Nephrol</a:t>
            </a:r>
            <a:r>
              <a:rPr lang="es-MX" sz="1600" dirty="0"/>
              <a:t>. </a:t>
            </a:r>
            <a:r>
              <a:rPr lang="es-MX" sz="1600" dirty="0" smtClean="0"/>
              <a:t>2013:29;14:164</a:t>
            </a:r>
            <a:endParaRPr lang="es-MX" sz="1600" dirty="0"/>
          </a:p>
        </p:txBody>
      </p:sp>
      <p:sp>
        <p:nvSpPr>
          <p:cNvPr id="19" name="Rectángulo 18"/>
          <p:cNvSpPr/>
          <p:nvPr/>
        </p:nvSpPr>
        <p:spPr>
          <a:xfrm>
            <a:off x="253070" y="6412333"/>
            <a:ext cx="55844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/>
              <a:t>5</a:t>
            </a:r>
            <a:r>
              <a:rPr lang="da-DK" sz="1600" b="1" dirty="0" smtClean="0"/>
              <a:t>. Zhu Y. </a:t>
            </a:r>
            <a:r>
              <a:rPr lang="da-DK" sz="1600" dirty="0" smtClean="0"/>
              <a:t>Am </a:t>
            </a:r>
            <a:r>
              <a:rPr lang="da-DK" sz="1600" dirty="0"/>
              <a:t>J Med. </a:t>
            </a:r>
            <a:r>
              <a:rPr lang="da-DK" sz="1600" dirty="0" smtClean="0"/>
              <a:t>2012;125(7</a:t>
            </a:r>
            <a:r>
              <a:rPr lang="da-DK" sz="1600" dirty="0"/>
              <a:t>):679-687</a:t>
            </a:r>
            <a:endParaRPr lang="es-MX" sz="1600" dirty="0"/>
          </a:p>
        </p:txBody>
      </p:sp>
      <p:sp>
        <p:nvSpPr>
          <p:cNvPr id="20" name="Rectángulo 19"/>
          <p:cNvSpPr/>
          <p:nvPr/>
        </p:nvSpPr>
        <p:spPr>
          <a:xfrm>
            <a:off x="5714643" y="6088568"/>
            <a:ext cx="56520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b="1" dirty="0" smtClean="0"/>
              <a:t>4 Wang H. </a:t>
            </a:r>
            <a:r>
              <a:rPr lang="sv-SE" sz="1600" dirty="0" smtClean="0"/>
              <a:t>J </a:t>
            </a:r>
            <a:r>
              <a:rPr lang="sv-SE" sz="1600" dirty="0"/>
              <a:t>Intern Med. </a:t>
            </a:r>
            <a:r>
              <a:rPr lang="sv-SE" sz="1600" dirty="0" smtClean="0"/>
              <a:t>(2013);274(6</a:t>
            </a:r>
            <a:r>
              <a:rPr lang="sv-SE" sz="1600" dirty="0"/>
              <a:t>):</a:t>
            </a:r>
            <a:r>
              <a:rPr lang="sv-SE" sz="1600" dirty="0" smtClean="0"/>
              <a:t>594-609</a:t>
            </a:r>
            <a:endParaRPr lang="es-MX" sz="1600" dirty="0"/>
          </a:p>
        </p:txBody>
      </p:sp>
      <p:sp>
        <p:nvSpPr>
          <p:cNvPr id="21" name="Rectángulo 20"/>
          <p:cNvSpPr/>
          <p:nvPr/>
        </p:nvSpPr>
        <p:spPr>
          <a:xfrm>
            <a:off x="239279" y="6125866"/>
            <a:ext cx="67452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b="1" dirty="0" smtClean="0"/>
              <a:t>3</a:t>
            </a:r>
            <a:r>
              <a:rPr lang="da-DK" sz="1600" dirty="0" smtClean="0"/>
              <a:t> </a:t>
            </a:r>
            <a:r>
              <a:rPr lang="da-DK" sz="1600" b="1" dirty="0" smtClean="0"/>
              <a:t>Krishnan E.</a:t>
            </a:r>
            <a:r>
              <a:rPr lang="da-DK" sz="1600" dirty="0" smtClean="0"/>
              <a:t> Am </a:t>
            </a:r>
            <a:r>
              <a:rPr lang="da-DK" sz="1600" dirty="0"/>
              <a:t>J Epidemiol. 2012 </a:t>
            </a:r>
            <a:r>
              <a:rPr lang="da-DK" sz="1600" dirty="0" smtClean="0"/>
              <a:t>15;176(2)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5722930" y="6391290"/>
            <a:ext cx="40185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 dirty="0"/>
              <a:t>6</a:t>
            </a:r>
            <a:r>
              <a:rPr lang="es-MX" sz="1600" dirty="0" smtClean="0"/>
              <a:t> </a:t>
            </a:r>
            <a:r>
              <a:rPr lang="es-MX" sz="1600" b="1" dirty="0" err="1" smtClean="0"/>
              <a:t>Peng</a:t>
            </a:r>
            <a:r>
              <a:rPr lang="es-MX" sz="1600" b="1" dirty="0" smtClean="0"/>
              <a:t> TC</a:t>
            </a:r>
            <a:r>
              <a:rPr lang="es-MX" sz="1600" dirty="0" smtClean="0"/>
              <a:t>. </a:t>
            </a:r>
            <a:r>
              <a:rPr lang="es-MX" sz="1600" dirty="0" err="1" smtClean="0"/>
              <a:t>Biomed</a:t>
            </a:r>
            <a:r>
              <a:rPr lang="es-MX" sz="1600" dirty="0" smtClean="0"/>
              <a:t> </a:t>
            </a:r>
            <a:r>
              <a:rPr lang="es-MX" sz="1600" dirty="0"/>
              <a:t>Res </a:t>
            </a:r>
            <a:r>
              <a:rPr lang="es-MX" sz="1600" dirty="0" err="1"/>
              <a:t>Int</a:t>
            </a:r>
            <a:r>
              <a:rPr lang="es-MX" sz="1600" dirty="0"/>
              <a:t>. </a:t>
            </a:r>
            <a:r>
              <a:rPr lang="es-MX" sz="1600" dirty="0" smtClean="0"/>
              <a:t>2015;2015:127596</a:t>
            </a:r>
            <a:endParaRPr lang="es-MX" sz="1600" dirty="0"/>
          </a:p>
        </p:txBody>
      </p:sp>
      <p:sp>
        <p:nvSpPr>
          <p:cNvPr id="24" name="Rectángulo 23"/>
          <p:cNvSpPr/>
          <p:nvPr/>
        </p:nvSpPr>
        <p:spPr>
          <a:xfrm>
            <a:off x="5714642" y="5840273"/>
            <a:ext cx="55844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 smtClean="0"/>
              <a:t>2</a:t>
            </a:r>
            <a:r>
              <a:rPr lang="da-DK" sz="1600" b="1" dirty="0" smtClean="0"/>
              <a:t> Zhu Y. </a:t>
            </a:r>
            <a:r>
              <a:rPr lang="da-DK" sz="1600" dirty="0" smtClean="0"/>
              <a:t>Am </a:t>
            </a:r>
            <a:r>
              <a:rPr lang="da-DK" sz="1600" dirty="0"/>
              <a:t>J Med. </a:t>
            </a:r>
            <a:r>
              <a:rPr lang="da-DK" sz="1600" dirty="0" smtClean="0"/>
              <a:t>2012;125(7</a:t>
            </a:r>
            <a:r>
              <a:rPr lang="da-DK" sz="1600" dirty="0"/>
              <a:t>):679-687</a:t>
            </a:r>
            <a:endParaRPr lang="es-MX" sz="1600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35" y="137085"/>
            <a:ext cx="1340926" cy="134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62218" y="-33289"/>
            <a:ext cx="2744787" cy="119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297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9" grpId="0" animBg="1"/>
      <p:bldP spid="18" grpId="0"/>
      <p:bldP spid="19" grpId="0"/>
      <p:bldP spid="20" grpId="0"/>
      <p:bldP spid="21" grpId="0"/>
      <p:bldP spid="2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6488668"/>
            <a:ext cx="3707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 smtClean="0"/>
              <a:t>Zhou</a:t>
            </a:r>
            <a:r>
              <a:rPr lang="es-MX" b="1" dirty="0" smtClean="0"/>
              <a:t> Y.</a:t>
            </a:r>
            <a:r>
              <a:rPr lang="es-MX" dirty="0" smtClean="0"/>
              <a:t>, </a:t>
            </a:r>
            <a:r>
              <a:rPr lang="es-MX" dirty="0" err="1" smtClean="0"/>
              <a:t>PLoS</a:t>
            </a:r>
            <a:r>
              <a:rPr lang="es-MX" dirty="0" smtClean="0"/>
              <a:t> </a:t>
            </a:r>
            <a:r>
              <a:rPr lang="es-MX" dirty="0" err="1"/>
              <a:t>One</a:t>
            </a:r>
            <a:r>
              <a:rPr lang="es-MX" dirty="0"/>
              <a:t>. 2012;7(6):e39738.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64" y="1123430"/>
            <a:ext cx="3455568" cy="1382373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 bwMode="auto">
          <a:xfrm>
            <a:off x="425352" y="32133"/>
            <a:ext cx="11586811" cy="5851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l"/>
            <a:r>
              <a:rPr lang="es-ES" sz="3600" kern="0" dirty="0" smtClean="0"/>
              <a:t>            Antecedentes - Ácido úrico y macrófagos</a:t>
            </a:r>
            <a:endParaRPr lang="es-ES" sz="3600" kern="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1"/>
          <a:stretch/>
        </p:blipFill>
        <p:spPr>
          <a:xfrm>
            <a:off x="1063802" y="671683"/>
            <a:ext cx="5323325" cy="307024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518" y="568450"/>
            <a:ext cx="4310846" cy="312423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2" y="3736438"/>
            <a:ext cx="4032134" cy="2830899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599" y="92187"/>
            <a:ext cx="1340926" cy="134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320213" y="4973301"/>
            <a:ext cx="27447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558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4" name="Picture 4"/>
          <p:cNvPicPr>
            <a:picLocks noChangeAspect="1" noChangeArrowheads="1"/>
          </p:cNvPicPr>
          <p:nvPr/>
        </p:nvPicPr>
        <p:blipFill>
          <a:blip r:embed="rId2" cstate="print"/>
          <a:srcRect l="451"/>
          <a:stretch>
            <a:fillRect/>
          </a:stretch>
        </p:blipFill>
        <p:spPr bwMode="auto">
          <a:xfrm>
            <a:off x="348060" y="1299016"/>
            <a:ext cx="11554021" cy="426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ángulo 11"/>
          <p:cNvSpPr/>
          <p:nvPr/>
        </p:nvSpPr>
        <p:spPr>
          <a:xfrm>
            <a:off x="4267110" y="6368595"/>
            <a:ext cx="8534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err="1" smtClean="0"/>
              <a:t>Kocaman</a:t>
            </a:r>
            <a:r>
              <a:rPr lang="es-MX" b="1" dirty="0" smtClean="0"/>
              <a:t> S</a:t>
            </a:r>
            <a:r>
              <a:rPr lang="es-MX" dirty="0" smtClean="0"/>
              <a:t>. </a:t>
            </a:r>
            <a:r>
              <a:rPr lang="es-MX" dirty="0" err="1" smtClean="0"/>
              <a:t>Nutr</a:t>
            </a:r>
            <a:r>
              <a:rPr lang="es-MX" dirty="0" smtClean="0"/>
              <a:t> </a:t>
            </a:r>
            <a:r>
              <a:rPr lang="es-MX" dirty="0" err="1"/>
              <a:t>Metab</a:t>
            </a:r>
            <a:r>
              <a:rPr lang="es-MX" dirty="0"/>
              <a:t> </a:t>
            </a:r>
            <a:r>
              <a:rPr lang="es-MX" dirty="0" err="1"/>
              <a:t>Cardiovasc</a:t>
            </a:r>
            <a:r>
              <a:rPr lang="es-MX" dirty="0"/>
              <a:t> </a:t>
            </a:r>
            <a:r>
              <a:rPr lang="es-MX" dirty="0" err="1"/>
              <a:t>Dis</a:t>
            </a:r>
            <a:r>
              <a:rPr lang="es-MX" dirty="0"/>
              <a:t>. </a:t>
            </a:r>
            <a:r>
              <a:rPr lang="es-MX" dirty="0" smtClean="0"/>
              <a:t>2009;19(10</a:t>
            </a:r>
            <a:r>
              <a:rPr lang="es-MX" dirty="0"/>
              <a:t>):729-35. 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348060" y="76751"/>
            <a:ext cx="11234609" cy="80459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s-MX" sz="36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        Hiperuricemia y la inflamación sistémica de grado bajo</a:t>
            </a:r>
            <a:r>
              <a:rPr kumimoji="0" lang="es-MX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s-MX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Elipse"/>
          <p:cNvSpPr/>
          <p:nvPr/>
        </p:nvSpPr>
        <p:spPr bwMode="auto">
          <a:xfrm>
            <a:off x="100541" y="5192757"/>
            <a:ext cx="11931029" cy="522595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0926" cy="134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5 Elipse"/>
          <p:cNvSpPr/>
          <p:nvPr/>
        </p:nvSpPr>
        <p:spPr bwMode="auto">
          <a:xfrm>
            <a:off x="159555" y="4539514"/>
            <a:ext cx="11931029" cy="522595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1436</TotalTime>
  <Words>1398</Words>
  <Application>Microsoft Office PowerPoint</Application>
  <PresentationFormat>Panorámica</PresentationFormat>
  <Paragraphs>300</Paragraphs>
  <Slides>20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Comic Sans MS</vt:lpstr>
      <vt:lpstr>Helvetica Neue LT Std 45 Light</vt:lpstr>
      <vt:lpstr>Symbol</vt:lpstr>
      <vt:lpstr>Tahoma</vt:lpstr>
      <vt:lpstr>Times New Roman</vt:lpstr>
      <vt:lpstr>Wingdings</vt:lpstr>
      <vt:lpstr>Tema de Office</vt:lpstr>
      <vt:lpstr>                   Trabajo de Ingreso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 Hiperuricemia asintomatica.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Figura 1. Niveles séricos de ácido úrico en la población de estudio en pacientes con y sin DM2, HAS, síndrome metabólico y esteatosis hepática por USG. Los datos son presentados como el valor promedio ± el error estándar (EE). Las diferencias fueron consideradas significativas cuando p ≤ 0.05.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Conclusiones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Gonzalez</dc:creator>
  <cp:lastModifiedBy>Antonio Gonzalez</cp:lastModifiedBy>
  <cp:revision>110</cp:revision>
  <dcterms:created xsi:type="dcterms:W3CDTF">2018-02-02T00:46:39Z</dcterms:created>
  <dcterms:modified xsi:type="dcterms:W3CDTF">2018-03-21T16:51:24Z</dcterms:modified>
</cp:coreProperties>
</file>