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4"/>
  </p:notesMasterIdLst>
  <p:sldIdLst>
    <p:sldId id="256" r:id="rId2"/>
    <p:sldId id="257" r:id="rId3"/>
    <p:sldId id="259" r:id="rId4"/>
    <p:sldId id="287" r:id="rId5"/>
    <p:sldId id="288" r:id="rId6"/>
    <p:sldId id="289" r:id="rId7"/>
    <p:sldId id="290" r:id="rId8"/>
    <p:sldId id="293" r:id="rId9"/>
    <p:sldId id="295" r:id="rId10"/>
    <p:sldId id="291" r:id="rId11"/>
    <p:sldId id="292" r:id="rId12"/>
    <p:sldId id="273" r:id="rId13"/>
    <p:sldId id="262" r:id="rId14"/>
    <p:sldId id="270" r:id="rId15"/>
    <p:sldId id="279" r:id="rId16"/>
    <p:sldId id="268" r:id="rId17"/>
    <p:sldId id="269" r:id="rId18"/>
    <p:sldId id="274" r:id="rId19"/>
    <p:sldId id="280" r:id="rId20"/>
    <p:sldId id="284" r:id="rId21"/>
    <p:sldId id="283" r:id="rId22"/>
    <p:sldId id="285" r:id="rId23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9" autoAdjust="0"/>
  </p:normalViewPr>
  <p:slideViewPr>
    <p:cSldViewPr snapToGrid="0" snapToObjects="1">
      <p:cViewPr>
        <p:scale>
          <a:sx n="94" d="100"/>
          <a:sy n="94" d="100"/>
        </p:scale>
        <p:origin x="-11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Clase funcional NYHA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NYHA I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Pacientes Sanos</c:v>
                </c:pt>
                <c:pt idx="1">
                  <c:v>Pacientes HAS</c:v>
                </c:pt>
                <c:pt idx="2">
                  <c:v>CoAo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20.0</c:v>
                </c:pt>
                <c:pt idx="1">
                  <c:v>17.0</c:v>
                </c:pt>
                <c:pt idx="2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NYHA II 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Pacientes Sanos</c:v>
                </c:pt>
                <c:pt idx="1">
                  <c:v>Pacientes HAS</c:v>
                </c:pt>
                <c:pt idx="2">
                  <c:v>CoAo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0.0</c:v>
                </c:pt>
                <c:pt idx="1">
                  <c:v>3.0</c:v>
                </c:pt>
                <c:pt idx="2">
                  <c:v>5.0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NYHA III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Pacientes Sanos</c:v>
                </c:pt>
                <c:pt idx="1">
                  <c:v>Pacientes HAS</c:v>
                </c:pt>
                <c:pt idx="2">
                  <c:v>CoAo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NYHA IV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Pacientes Sanos</c:v>
                </c:pt>
                <c:pt idx="1">
                  <c:v>Pacientes HAS</c:v>
                </c:pt>
                <c:pt idx="2">
                  <c:v>CoAo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13041256"/>
        <c:axId val="2122424248"/>
      </c:barChart>
      <c:catAx>
        <c:axId val="2113041256"/>
        <c:scaling>
          <c:orientation val="minMax"/>
        </c:scaling>
        <c:delete val="0"/>
        <c:axPos val="l"/>
        <c:majorTickMark val="none"/>
        <c:minorTickMark val="none"/>
        <c:tickLblPos val="nextTo"/>
        <c:crossAx val="2122424248"/>
        <c:crosses val="autoZero"/>
        <c:auto val="1"/>
        <c:lblAlgn val="ctr"/>
        <c:lblOffset val="100"/>
        <c:noMultiLvlLbl val="0"/>
      </c:catAx>
      <c:valAx>
        <c:axId val="212242424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2113041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Pacientes con </a:t>
            </a:r>
            <a:r>
              <a:rPr lang="es-MX" dirty="0" err="1" smtClean="0"/>
              <a:t>CoAo</a:t>
            </a:r>
            <a:endParaRPr lang="es-MX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Positivo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Signo de Roesler</c:v>
                </c:pt>
                <c:pt idx="1">
                  <c:v>Aorta Bivalva</c:v>
                </c:pt>
                <c:pt idx="2">
                  <c:v>Circulación colateral</c:v>
                </c:pt>
                <c:pt idx="3">
                  <c:v>HVI ECG</c:v>
                </c:pt>
                <c:pt idx="4">
                  <c:v>Sobrecarga sistólica ECG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20.0</c:v>
                </c:pt>
                <c:pt idx="1">
                  <c:v>14.0</c:v>
                </c:pt>
                <c:pt idx="2">
                  <c:v>13.0</c:v>
                </c:pt>
                <c:pt idx="3">
                  <c:v>14.0</c:v>
                </c:pt>
                <c:pt idx="4">
                  <c:v>6.0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Negativo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Signo de Roesler</c:v>
                </c:pt>
                <c:pt idx="1">
                  <c:v>Aorta Bivalva</c:v>
                </c:pt>
                <c:pt idx="2">
                  <c:v>Circulación colateral</c:v>
                </c:pt>
                <c:pt idx="3">
                  <c:v>HVI ECG</c:v>
                </c:pt>
                <c:pt idx="4">
                  <c:v>Sobrecarga sistólica ECG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0.0</c:v>
                </c:pt>
                <c:pt idx="1">
                  <c:v>6.0</c:v>
                </c:pt>
                <c:pt idx="2">
                  <c:v>7.0</c:v>
                </c:pt>
                <c:pt idx="3">
                  <c:v>6.0</c:v>
                </c:pt>
                <c:pt idx="4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22421016"/>
        <c:axId val="2122410200"/>
      </c:barChart>
      <c:catAx>
        <c:axId val="2122421016"/>
        <c:scaling>
          <c:orientation val="minMax"/>
        </c:scaling>
        <c:delete val="0"/>
        <c:axPos val="l"/>
        <c:majorTickMark val="none"/>
        <c:minorTickMark val="none"/>
        <c:tickLblPos val="nextTo"/>
        <c:crossAx val="2122410200"/>
        <c:crosses val="autoZero"/>
        <c:auto val="1"/>
        <c:lblAlgn val="ctr"/>
        <c:lblOffset val="100"/>
        <c:noMultiLvlLbl val="0"/>
      </c:catAx>
      <c:valAx>
        <c:axId val="21224102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22421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36A8-375E-406E-B4EA-D20B20A30395}" type="datetimeFigureOut">
              <a:rPr lang="es-MX" smtClean="0"/>
              <a:t>21/03/18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BE6C-5B5C-40EA-A06A-9717070796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89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BE6C-5B5C-40EA-A06A-9717070796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45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Se reporta en hallazgo de necropsias de 1:1550, más frecuente en hombres (1.5:1) 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BE6C-5B5C-40EA-A06A-9717070796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47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análisis de correlación entre deformidad longitudinal global y el índice de masa del ventrículo izquierdo, cuando se analiza a todos los grupos en general muestra una correlación moderada = 0.51 y es significativa p= 0.0001</a:t>
            </a: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misma correlación solo en el grupo de Coartación aortica es de 0.52 P0 =.02</a:t>
            </a: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lo que se puede concluir que la correlación entre  Índice de masa del VI  y la  deformidad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BE6C-5B5C-40EA-A06A-9717070796C7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0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BE6C-5B5C-40EA-A06A-9717070796C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34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01BC9-7ABE-054E-8441-81E82FC5091B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AE915-B6DD-9D4A-B972-C717274EA4ED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47EF2A-A210-A04A-9E35-F1ABF9C2CA5B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1572-0F7D-644A-B1AF-7BEC2B19F8B8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57523-E429-2245-8C8D-70E06F96B61C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10C4B-00E2-F64C-8742-8EF06FE11EDA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3A58D-CE90-7E40-B49E-CB478F1608DE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B327-EBFA-7A41-8077-91B6AC088EA2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5F2C4-E917-E044-ABD2-5F585BEFF4BA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5BBAD-89C1-F342-9C2E-0A2CCE6C8A0E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D8B16-C4CB-1F4D-8B9B-979704203328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3FD8A-CCCA-B849-B56C-33CF186201D9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B2038-3A99-F84E-B58F-7B80230B3C64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D45BB-447D-C245-B313-739D69B2CB3A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E1573-BC4D-BF4D-A6E0-133491377007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BD6-960B-BE43-9A57-90ADF43AFA01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835A3-D241-924B-89BB-81A2CE468DFD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DF814-2AB1-DC44-886E-948C4750A389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85CDF-E0D8-404A-90AD-F3174BED2407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91BC-6820-2645-9065-69060E17D54F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424B1-9F7E-614D-A88F-2B57B3690CEF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CA5A7-AD59-CE49-A2A4-199C4B3300B0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5381C-0E67-FD4B-A5BE-8232AF4923AF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297A-FF36-034D-A72D-83DD8F0312FE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AD8B16-C4CB-1F4D-8B9B-979704203328}" type="datetimeFigureOut">
              <a:rPr lang="es-ES" smtClean="0"/>
              <a:pPr>
                <a:defRPr/>
              </a:pPr>
              <a:t>21/03/18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E3FD8A-CCCA-B849-B56C-33CF186201D9}" type="slidenum">
              <a:rPr lang="es-ES" smtClean="0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4.docx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1154096" y="2756034"/>
            <a:ext cx="6790748" cy="1635904"/>
          </a:xfrm>
        </p:spPr>
        <p:txBody>
          <a:bodyPr/>
          <a:lstStyle/>
          <a:p>
            <a:r>
              <a:rPr lang="es-ES" sz="4000" dirty="0" smtClean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Disfunción ventricular subclínica</a:t>
            </a:r>
            <a:br>
              <a:rPr lang="es-ES" sz="4000" dirty="0" smtClean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</a:br>
            <a:r>
              <a:rPr lang="es-ES" sz="4000" dirty="0" smtClean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por “</a:t>
            </a:r>
            <a:r>
              <a:rPr lang="es-ES" sz="4000" dirty="0" err="1" smtClean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speckle</a:t>
            </a:r>
            <a:r>
              <a:rPr lang="es-ES" sz="4000" dirty="0" smtClean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tracking” en pacientes adultos con coartación de aorta</a:t>
            </a:r>
            <a:endParaRPr lang="es-ES" sz="4000" dirty="0">
              <a:solidFill>
                <a:schemeClr val="accent2"/>
              </a:solidFill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7863" y="5082943"/>
            <a:ext cx="3365502" cy="14913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Nilda Espinola Zavaleta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INC Ignacio Chávez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México</a:t>
            </a:r>
          </a:p>
          <a:p>
            <a:pPr fontAlgn="auto">
              <a:spcAft>
                <a:spcPts val="0"/>
              </a:spcAft>
              <a:defRPr/>
            </a:pPr>
            <a:endParaRPr lang="es-ES" sz="2400" dirty="0">
              <a:solidFill>
                <a:schemeClr val="accent6"/>
              </a:solidFill>
            </a:endParaRPr>
          </a:p>
        </p:txBody>
      </p:sp>
      <p:pic>
        <p:nvPicPr>
          <p:cNvPr id="7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3536" y="-1"/>
            <a:ext cx="2307167" cy="252636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 descr="screenshot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12" y="4809799"/>
            <a:ext cx="2065559" cy="2048201"/>
          </a:xfrm>
          <a:prstGeom prst="rect">
            <a:avLst/>
          </a:prstGeom>
        </p:spPr>
      </p:pic>
      <p:pic>
        <p:nvPicPr>
          <p:cNvPr id="6" name="Kevin121 (convertido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3051" t="5837" r="18554"/>
          <a:stretch/>
        </p:blipFill>
        <p:spPr>
          <a:xfrm>
            <a:off x="15724" y="4809799"/>
            <a:ext cx="2180181" cy="20482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349914" y="32423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-134568"/>
            <a:ext cx="8042276" cy="1336956"/>
          </a:xfrm>
        </p:spPr>
        <p:txBody>
          <a:bodyPr/>
          <a:lstStyle/>
          <a:p>
            <a:r>
              <a:rPr lang="es-ES" dirty="0" err="1" smtClean="0">
                <a:solidFill>
                  <a:schemeClr val="accent6"/>
                </a:solidFill>
                <a:latin typeface="Goudy Old Style"/>
                <a:cs typeface="Goudy Old Style"/>
              </a:rPr>
              <a:t>Speckle</a:t>
            </a:r>
            <a:r>
              <a:rPr lang="es-ES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 tracking</a:t>
            </a:r>
            <a:endParaRPr lang="es-ES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pic>
        <p:nvPicPr>
          <p:cNvPr id="7" name="heart.m4v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5502" t="8145" r="23495" b="11517"/>
          <a:stretch/>
        </p:blipFill>
        <p:spPr>
          <a:xfrm>
            <a:off x="6107259" y="2720938"/>
            <a:ext cx="2921438" cy="2588481"/>
          </a:xfrm>
          <a:prstGeom prst="rect">
            <a:avLst/>
          </a:prstGeom>
        </p:spPr>
      </p:pic>
      <p:pic>
        <p:nvPicPr>
          <p:cNvPr id="8" name="Imagen 3" descr="screenshot_01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2972" r="1493" b="2469"/>
          <a:stretch/>
        </p:blipFill>
        <p:spPr bwMode="auto">
          <a:xfrm>
            <a:off x="0" y="1837356"/>
            <a:ext cx="6107259" cy="41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70716"/>
            <a:ext cx="8042276" cy="782543"/>
          </a:xfrm>
        </p:spPr>
        <p:txBody>
          <a:bodyPr/>
          <a:lstStyle/>
          <a:p>
            <a:r>
              <a:rPr lang="es-ES" sz="32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Mecánica ventricular en </a:t>
            </a:r>
            <a:r>
              <a:rPr lang="es-ES" sz="3200" dirty="0" err="1" smtClean="0">
                <a:solidFill>
                  <a:schemeClr val="accent6"/>
                </a:solidFill>
                <a:latin typeface="Goudy Old Style"/>
                <a:cs typeface="Goudy Old Style"/>
              </a:rPr>
              <a:t>CoAo</a:t>
            </a:r>
            <a:endParaRPr lang="es-ES" sz="3200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072793"/>
            <a:ext cx="8042276" cy="43434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err="1" smtClean="0">
                <a:solidFill>
                  <a:schemeClr val="bg1"/>
                </a:solidFill>
              </a:rPr>
              <a:t>Lla</a:t>
            </a:r>
            <a:r>
              <a:rPr lang="es-ES" dirty="0" smtClean="0">
                <a:solidFill>
                  <a:schemeClr val="bg1"/>
                </a:solidFill>
              </a:rPr>
              <a:t> ecocardiografía mediante el estudio de mecánica </a:t>
            </a:r>
            <a:r>
              <a:rPr lang="es-ES" dirty="0" smtClean="0">
                <a:solidFill>
                  <a:schemeClr val="tx1"/>
                </a:solidFill>
              </a:rPr>
              <a:t>La ecocardiografía mediante el estudio de mecánica ventricular es capaz de detectar el daño subclínico   </a:t>
            </a:r>
            <a:r>
              <a:rPr lang="es-ES" dirty="0" smtClean="0">
                <a:solidFill>
                  <a:schemeClr val="bg1"/>
                </a:solidFill>
              </a:rPr>
              <a:t>ecocardiografía  </a:t>
            </a:r>
            <a:r>
              <a:rPr lang="es-ES" dirty="0">
                <a:solidFill>
                  <a:schemeClr val="bg1"/>
                </a:solidFill>
              </a:rPr>
              <a:t>mediante el estudio de la mecánica ventricular es capaz de detectar el daño subclínico y seleccionar pacientes que se beneficiarán de cirugía temprana.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7400"/>
            <a:ext cx="9144000" cy="193294"/>
          </a:xfrm>
          <a:prstGeom prst="rect">
            <a:avLst/>
          </a:prstGeom>
        </p:spPr>
      </p:pic>
      <p:pic>
        <p:nvPicPr>
          <p:cNvPr id="6" name="Image04 cop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203" y="2696777"/>
            <a:ext cx="4320480" cy="3231283"/>
          </a:xfrm>
          <a:prstGeom prst="rect">
            <a:avLst/>
          </a:prstGeom>
        </p:spPr>
      </p:pic>
      <p:pic>
        <p:nvPicPr>
          <p:cNvPr id="7" name="Imagen 6" descr="screenshot_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83" y="2574459"/>
            <a:ext cx="4608245" cy="33536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31804" y="6063652"/>
            <a:ext cx="2831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Eur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J 2009;30:3037</a:t>
            </a:r>
          </a:p>
          <a:p>
            <a:r>
              <a:rPr lang="es-ES" dirty="0"/>
              <a:t>Am J </a:t>
            </a:r>
            <a:r>
              <a:rPr lang="es-ES" dirty="0" err="1"/>
              <a:t>Cardiol</a:t>
            </a:r>
            <a:r>
              <a:rPr lang="es-ES" dirty="0"/>
              <a:t> 2011; 107:1052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4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468" y="937419"/>
            <a:ext cx="7313613" cy="868362"/>
          </a:xfrm>
        </p:spPr>
        <p:txBody>
          <a:bodyPr/>
          <a:lstStyle/>
          <a:p>
            <a:r>
              <a:rPr lang="es-ES" sz="54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Objetivo</a:t>
            </a:r>
            <a:endParaRPr lang="es-ES" sz="54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652" y="2298028"/>
            <a:ext cx="8660959" cy="2956718"/>
          </a:xfrm>
        </p:spPr>
        <p:txBody>
          <a:bodyPr>
            <a:normAutofit/>
          </a:bodyPr>
          <a:lstStyle/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ES" sz="3600" dirty="0" smtClean="0">
                <a:latin typeface="Goudy Old Style"/>
                <a:cs typeface="Goudy Old Style"/>
              </a:rPr>
              <a:t>Buscar la presencia de disfunción sistólica temprana del ventrículo izquierdo en pacientes adultos con </a:t>
            </a:r>
            <a:r>
              <a:rPr lang="es-ES" sz="3600" dirty="0" err="1" smtClean="0">
                <a:latin typeface="Goudy Old Style"/>
                <a:cs typeface="Goudy Old Style"/>
              </a:rPr>
              <a:t>CoAo</a:t>
            </a:r>
            <a:r>
              <a:rPr lang="es-ES" sz="3600" dirty="0" smtClean="0">
                <a:latin typeface="Goudy Old Style"/>
                <a:cs typeface="Goudy Old Style"/>
              </a:rPr>
              <a:t> e hipertensión arterial sistémica, pacientes hipertensos  sistémicos sin coartación y </a:t>
            </a:r>
            <a:r>
              <a:rPr lang="es-ES" sz="3600" dirty="0" smtClean="0">
                <a:latin typeface="Goudy Old Style"/>
                <a:cs typeface="Goudy Old Style"/>
              </a:rPr>
              <a:t>controles</a:t>
            </a:r>
            <a:r>
              <a:rPr lang="es-ES" sz="3600" dirty="0" smtClean="0">
                <a:latin typeface="Goudy Old Style"/>
                <a:cs typeface="Goudy Old Style"/>
              </a:rPr>
              <a:t> </a:t>
            </a:r>
            <a:r>
              <a:rPr lang="es-ES" sz="3600" dirty="0" smtClean="0">
                <a:latin typeface="Goudy Old Style"/>
                <a:cs typeface="Goudy Old Style"/>
              </a:rPr>
              <a:t>sanos.</a:t>
            </a:r>
            <a:endParaRPr lang="es-ES" sz="3600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24777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339" y="6683"/>
            <a:ext cx="7620000" cy="1143000"/>
          </a:xfrm>
        </p:spPr>
        <p:txBody>
          <a:bodyPr/>
          <a:lstStyle/>
          <a:p>
            <a:r>
              <a:rPr lang="es-ES" sz="54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Material y métodos</a:t>
            </a:r>
            <a:endParaRPr lang="es-ES" sz="54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553" y="1810336"/>
            <a:ext cx="8460546" cy="4931141"/>
          </a:xfrm>
          <a:ln w="31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400" dirty="0" smtClean="0"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400" dirty="0" smtClean="0">
                <a:latin typeface="Goudy Old Style"/>
                <a:cs typeface="Goudy Old Style"/>
              </a:rPr>
              <a:t>Entre </a:t>
            </a:r>
            <a:r>
              <a:rPr lang="es-MX" sz="2400" dirty="0">
                <a:latin typeface="Goudy Old Style"/>
                <a:cs typeface="Goudy Old Style"/>
              </a:rPr>
              <a:t>Marzo </a:t>
            </a:r>
            <a:r>
              <a:rPr lang="es-MX" sz="2400" dirty="0" smtClean="0">
                <a:latin typeface="Goudy Old Style"/>
                <a:cs typeface="Goudy Old Style"/>
              </a:rPr>
              <a:t>2016 – febrero 2017 </a:t>
            </a:r>
            <a:r>
              <a:rPr lang="es-MX" sz="2400" dirty="0">
                <a:latin typeface="Goudy Old Style"/>
                <a:cs typeface="Goudy Old Style"/>
              </a:rPr>
              <a:t>se estudiaron a 61 sujetos </a:t>
            </a:r>
            <a:r>
              <a:rPr lang="es-MX" sz="2400" dirty="0" smtClean="0">
                <a:latin typeface="Goudy Old Style"/>
                <a:cs typeface="Goudy Old Style"/>
              </a:rPr>
              <a:t>consecutivos (Edad: 32 años,18-77), </a:t>
            </a:r>
            <a:r>
              <a:rPr lang="es-MX" sz="2400" dirty="0">
                <a:latin typeface="Goudy Old Style"/>
                <a:cs typeface="Goudy Old Style"/>
              </a:rPr>
              <a:t>que acudieron a </a:t>
            </a:r>
            <a:r>
              <a:rPr lang="es-MX" sz="2400" dirty="0" smtClean="0">
                <a:latin typeface="Goudy Old Style"/>
                <a:cs typeface="Goudy Old Style"/>
              </a:rPr>
              <a:t>C Ext del INCICH </a:t>
            </a:r>
          </a:p>
          <a:p>
            <a:pPr marL="349250" lvl="1" indent="0" algn="just">
              <a:buClr>
                <a:schemeClr val="accent6"/>
              </a:buClr>
              <a:buNone/>
            </a:pPr>
            <a:r>
              <a:rPr lang="es-MX" sz="2400" dirty="0" smtClean="0">
                <a:latin typeface="Goudy Old Style"/>
                <a:cs typeface="Goudy Old Style"/>
              </a:rPr>
              <a:t>-20 </a:t>
            </a:r>
            <a:r>
              <a:rPr lang="es-MX" sz="2400" dirty="0">
                <a:latin typeface="Goudy Old Style"/>
                <a:cs typeface="Goudy Old Style"/>
              </a:rPr>
              <a:t>con coartación de aorta e hipertensión arterial sistémica</a:t>
            </a:r>
            <a:r>
              <a:rPr lang="es-MX" sz="2400" dirty="0" smtClean="0">
                <a:latin typeface="Goudy Old Style"/>
                <a:cs typeface="Goudy Old Style"/>
              </a:rPr>
              <a:t>.</a:t>
            </a:r>
          </a:p>
          <a:p>
            <a:pPr marL="349250" lvl="1" indent="0" algn="just">
              <a:buClr>
                <a:schemeClr val="accent6"/>
              </a:buClr>
              <a:buNone/>
            </a:pPr>
            <a:r>
              <a:rPr lang="es-MX" sz="2400" dirty="0" smtClean="0">
                <a:latin typeface="Goudy Old Style"/>
                <a:cs typeface="Goudy Old Style"/>
              </a:rPr>
              <a:t>-20 </a:t>
            </a:r>
            <a:r>
              <a:rPr lang="es-MX" sz="2400" dirty="0">
                <a:latin typeface="Goudy Old Style"/>
                <a:cs typeface="Goudy Old Style"/>
              </a:rPr>
              <a:t>pacientes con hipertensión sistémica sin coartación aórtica</a:t>
            </a:r>
            <a:r>
              <a:rPr lang="es-MX" sz="2400" dirty="0" smtClean="0">
                <a:latin typeface="Goudy Old Style"/>
                <a:cs typeface="Goudy Old Style"/>
              </a:rPr>
              <a:t>.</a:t>
            </a:r>
          </a:p>
          <a:p>
            <a:pPr marL="349250" lvl="1" indent="0" algn="just">
              <a:buClr>
                <a:schemeClr val="accent6"/>
              </a:buClr>
              <a:buNone/>
            </a:pPr>
            <a:r>
              <a:rPr lang="es-MX" sz="2400" dirty="0" smtClean="0">
                <a:latin typeface="Goudy Old Style"/>
                <a:cs typeface="Goudy Old Style"/>
              </a:rPr>
              <a:t>-21 </a:t>
            </a:r>
            <a:r>
              <a:rPr lang="es-MX" sz="2400" dirty="0">
                <a:latin typeface="Goudy Old Style"/>
                <a:cs typeface="Goudy Old Style"/>
              </a:rPr>
              <a:t>controles </a:t>
            </a:r>
            <a:r>
              <a:rPr lang="es-MX" sz="2400" dirty="0" smtClean="0">
                <a:latin typeface="Goudy Old Style"/>
                <a:cs typeface="Goudy Old Style"/>
              </a:rPr>
              <a:t>sanos.</a:t>
            </a:r>
          </a:p>
          <a:p>
            <a:pPr marL="349250" lvl="1" indent="0" algn="just">
              <a:buClr>
                <a:schemeClr val="accent6"/>
              </a:buClr>
              <a:buNone/>
            </a:pPr>
            <a:endParaRPr lang="es-MX" sz="2400" dirty="0">
              <a:latin typeface="Goudy Old Style"/>
              <a:cs typeface="Goudy Old Style"/>
            </a:endParaRPr>
          </a:p>
          <a:p>
            <a:pPr lvl="1"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400" dirty="0" smtClean="0">
                <a:latin typeface="Goudy Old Style"/>
                <a:cs typeface="Goudy Old Style"/>
              </a:rPr>
              <a:t>Historia clínica completa, ECG, Radiografía de tórax, Ecocardiograma convencional y Speckle tracking para estudio de mecánica ventricular</a:t>
            </a:r>
            <a:endParaRPr lang="es-MX" sz="2400" dirty="0">
              <a:latin typeface="Goudy Old Style"/>
              <a:cs typeface="Goudy Old Style"/>
            </a:endParaRPr>
          </a:p>
        </p:txBody>
      </p:sp>
      <p:pic>
        <p:nvPicPr>
          <p:cNvPr id="4" name="Imagen 3" descr="screenshot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" y="1131912"/>
            <a:ext cx="9144000" cy="12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811" y="256688"/>
            <a:ext cx="8042276" cy="985193"/>
          </a:xfrm>
        </p:spPr>
        <p:txBody>
          <a:bodyPr/>
          <a:lstStyle/>
          <a:p>
            <a:pPr algn="ctr"/>
            <a:r>
              <a:rPr lang="es-ES" sz="48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Resultados</a:t>
            </a:r>
            <a:endParaRPr lang="es-ES" sz="48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2176799"/>
              </p:ext>
            </p:extLst>
          </p:nvPr>
        </p:nvGraphicFramePr>
        <p:xfrm>
          <a:off x="637309" y="1396999"/>
          <a:ext cx="6982691" cy="487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53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582" y="390025"/>
            <a:ext cx="8686801" cy="679028"/>
          </a:xfrm>
        </p:spPr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Características de pacientes con CoAo</a:t>
            </a:r>
            <a:endParaRPr lang="es-MX" sz="36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57310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64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89946"/>
            <a:ext cx="7313613" cy="868362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s-ES" sz="44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Resultados </a:t>
            </a:r>
            <a:r>
              <a:rPr lang="es-ES" sz="4400" dirty="0" err="1" smtClean="0">
                <a:solidFill>
                  <a:srgbClr val="C00000"/>
                </a:solidFill>
                <a:latin typeface="Goudy Old Style"/>
                <a:cs typeface="Goudy Old Style"/>
              </a:rPr>
              <a:t>ecocardiográficos</a:t>
            </a:r>
            <a:endParaRPr lang="es-ES" sz="44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36813"/>
              </p:ext>
            </p:extLst>
          </p:nvPr>
        </p:nvGraphicFramePr>
        <p:xfrm>
          <a:off x="1904996" y="800961"/>
          <a:ext cx="4895503" cy="599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Documento" r:id="rId3" imgW="6108700" imgH="7480300" progId="Word.Document.12">
                  <p:embed/>
                </p:oleObj>
              </mc:Choice>
              <mc:Fallback>
                <p:oleObj name="Documento" r:id="rId3" imgW="6108700" imgH="748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996" y="800961"/>
                        <a:ext cx="4895503" cy="599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o 2"/>
          <p:cNvSpPr/>
          <p:nvPr/>
        </p:nvSpPr>
        <p:spPr>
          <a:xfrm>
            <a:off x="1904996" y="2941918"/>
            <a:ext cx="4895503" cy="858820"/>
          </a:xfrm>
          <a:prstGeom prst="frame">
            <a:avLst>
              <a:gd name="adj1" fmla="val 2326"/>
            </a:avLst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1895389" y="4473913"/>
            <a:ext cx="4895503" cy="858820"/>
          </a:xfrm>
          <a:prstGeom prst="frame">
            <a:avLst>
              <a:gd name="adj1" fmla="val 2326"/>
            </a:avLst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808" y="297889"/>
            <a:ext cx="8156027" cy="868362"/>
          </a:xfrm>
        </p:spPr>
        <p:txBody>
          <a:bodyPr/>
          <a:lstStyle/>
          <a:p>
            <a:r>
              <a:rPr lang="es-ES" sz="44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Resultados mecánica ventricular</a:t>
            </a:r>
            <a:endParaRPr lang="es-ES" sz="4400" dirty="0">
              <a:latin typeface="Goudy Old Style"/>
              <a:cs typeface="Goudy Old Style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417820"/>
              </p:ext>
            </p:extLst>
          </p:nvPr>
        </p:nvGraphicFramePr>
        <p:xfrm>
          <a:off x="510728" y="1664818"/>
          <a:ext cx="7981585" cy="481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Documento" r:id="rId3" imgW="6108700" imgH="3683000" progId="Word.Document.12">
                  <p:embed/>
                </p:oleObj>
              </mc:Choice>
              <mc:Fallback>
                <p:oleObj name="Documento" r:id="rId3" imgW="61087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728" y="1664818"/>
                        <a:ext cx="7981585" cy="481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o 3"/>
          <p:cNvSpPr/>
          <p:nvPr/>
        </p:nvSpPr>
        <p:spPr>
          <a:xfrm>
            <a:off x="497216" y="2256687"/>
            <a:ext cx="7981585" cy="1132911"/>
          </a:xfrm>
          <a:prstGeom prst="frame">
            <a:avLst>
              <a:gd name="adj1" fmla="val 3710"/>
            </a:avLst>
          </a:prstGeom>
          <a:solidFill>
            <a:srgbClr val="FF0000">
              <a:alpha val="9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0746" y="42333"/>
            <a:ext cx="8360833" cy="1291167"/>
          </a:xfrm>
        </p:spPr>
        <p:txBody>
          <a:bodyPr/>
          <a:lstStyle/>
          <a:p>
            <a:r>
              <a:rPr lang="es-MX" sz="3600" dirty="0">
                <a:solidFill>
                  <a:srgbClr val="C00000"/>
                </a:solidFill>
                <a:latin typeface="Goudy Old Style"/>
                <a:cs typeface="Goudy Old Style"/>
              </a:rPr>
              <a:t>C</a:t>
            </a:r>
            <a:r>
              <a:rPr lang="es-MX" sz="36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orrelación </a:t>
            </a:r>
            <a:r>
              <a:rPr lang="es-MX" sz="3600" dirty="0">
                <a:solidFill>
                  <a:srgbClr val="C00000"/>
                </a:solidFill>
                <a:latin typeface="Goudy Old Style"/>
                <a:cs typeface="Goudy Old Style"/>
              </a:rPr>
              <a:t>entre  </a:t>
            </a:r>
            <a:r>
              <a:rPr lang="es-MX" sz="36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índice </a:t>
            </a:r>
            <a:r>
              <a:rPr lang="es-MX" sz="3600" dirty="0">
                <a:solidFill>
                  <a:srgbClr val="C00000"/>
                </a:solidFill>
                <a:latin typeface="Goudy Old Style"/>
                <a:cs typeface="Goudy Old Style"/>
              </a:rPr>
              <a:t>de masa del VI  y la  </a:t>
            </a:r>
            <a:r>
              <a:rPr lang="es-MX" sz="36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deformación longitudinal global</a:t>
            </a:r>
            <a:endParaRPr lang="es-MX" sz="36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8" r="-242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7904" y="4412523"/>
            <a:ext cx="2596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r = </a:t>
            </a:r>
            <a:r>
              <a:rPr lang="es-MX" b="1" dirty="0">
                <a:solidFill>
                  <a:srgbClr val="C00000"/>
                </a:solidFill>
              </a:rPr>
              <a:t>0.51 y </a:t>
            </a:r>
            <a:r>
              <a:rPr lang="es-MX" b="1" dirty="0" smtClean="0">
                <a:solidFill>
                  <a:srgbClr val="C00000"/>
                </a:solidFill>
              </a:rPr>
              <a:t>p</a:t>
            </a:r>
            <a:r>
              <a:rPr lang="es-MX" b="1" dirty="0">
                <a:solidFill>
                  <a:srgbClr val="C00000"/>
                </a:solidFill>
              </a:rPr>
              <a:t>= 0.0001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1667" y="3197136"/>
            <a:ext cx="814916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</a:t>
            </a:r>
            <a:r>
              <a:rPr lang="es-MX" sz="2400" b="1" dirty="0" smtClean="0"/>
              <a:t>a </a:t>
            </a:r>
            <a:r>
              <a:rPr lang="es-MX" sz="2400" b="1" dirty="0"/>
              <a:t>correlación entre  </a:t>
            </a:r>
            <a:r>
              <a:rPr lang="es-MX" sz="2400" b="1" dirty="0" smtClean="0"/>
              <a:t>índice </a:t>
            </a:r>
            <a:r>
              <a:rPr lang="es-MX" sz="2400" b="1" dirty="0"/>
              <a:t>de masa del VI </a:t>
            </a:r>
            <a:r>
              <a:rPr lang="es-MX" sz="2400" b="1" dirty="0" smtClean="0"/>
              <a:t>y la deformación </a:t>
            </a:r>
            <a:r>
              <a:rPr lang="es-MX" sz="2400" b="1" dirty="0"/>
              <a:t>longitudinal global es de moderada a alta en sujetos con HAS y coartación </a:t>
            </a:r>
            <a:r>
              <a:rPr lang="es-MX" sz="2400" b="1" dirty="0" smtClean="0"/>
              <a:t>aórtica</a:t>
            </a:r>
            <a:r>
              <a:rPr lang="es-MX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96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058"/>
            <a:ext cx="8572500" cy="1143000"/>
          </a:xfrm>
        </p:spPr>
        <p:txBody>
          <a:bodyPr/>
          <a:lstStyle/>
          <a:p>
            <a:pPr algn="ctr"/>
            <a:r>
              <a:rPr lang="es-MX" sz="4800" dirty="0" smtClean="0">
                <a:solidFill>
                  <a:srgbClr val="C00000"/>
                </a:solidFill>
                <a:latin typeface="Goudy Old Style"/>
                <a:cs typeface="Goudy Old Style"/>
              </a:rPr>
              <a:t>Conclusiones</a:t>
            </a:r>
            <a:endParaRPr lang="es-MX" sz="4800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577" y="1506268"/>
            <a:ext cx="8360833" cy="3881967"/>
          </a:xfrm>
        </p:spPr>
        <p:txBody>
          <a:bodyPr>
            <a:noAutofit/>
          </a:bodyPr>
          <a:lstStyle/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 smtClean="0">
                <a:latin typeface="Goudy Old Style"/>
                <a:cs typeface="Goudy Old Style"/>
              </a:rPr>
              <a:t>En los </a:t>
            </a:r>
            <a:r>
              <a:rPr lang="es-MX" sz="2800" dirty="0">
                <a:latin typeface="Goudy Old Style"/>
                <a:cs typeface="Goudy Old Style"/>
              </a:rPr>
              <a:t>pacientes con CoAo y</a:t>
            </a:r>
            <a:r>
              <a:rPr lang="es-MX" sz="2800" dirty="0" smtClean="0">
                <a:latin typeface="Goudy Old Style"/>
                <a:cs typeface="Goudy Old Style"/>
              </a:rPr>
              <a:t> HAS, la </a:t>
            </a:r>
            <a:r>
              <a:rPr lang="es-MX" sz="2800" dirty="0">
                <a:latin typeface="Goudy Old Style"/>
                <a:cs typeface="Goudy Old Style"/>
              </a:rPr>
              <a:t>deformación longitudinal global predice la presencia de disfunción </a:t>
            </a:r>
            <a:r>
              <a:rPr lang="es-MX" sz="2800" dirty="0" smtClean="0">
                <a:latin typeface="Goudy Old Style"/>
                <a:cs typeface="Goudy Old Style"/>
              </a:rPr>
              <a:t>subclínica </a:t>
            </a:r>
            <a:r>
              <a:rPr lang="es-MX" sz="2800" dirty="0">
                <a:latin typeface="Goudy Old Style"/>
                <a:cs typeface="Goudy Old Style"/>
              </a:rPr>
              <a:t>del ventrículo izquierdo y tiene una correlación inversa significativa con el índice de masa ventricular </a:t>
            </a:r>
            <a:r>
              <a:rPr lang="es-MX" sz="2800" dirty="0" smtClean="0">
                <a:latin typeface="Goudy Old Style"/>
                <a:cs typeface="Goudy Old Style"/>
              </a:rPr>
              <a:t>izquierda</a:t>
            </a:r>
            <a:endParaRPr lang="es-MX" sz="2800" dirty="0"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>
                <a:latin typeface="Goudy Old Style"/>
                <a:cs typeface="Goudy Old Style"/>
              </a:rPr>
              <a:t>El incremento de la deformación radial en los pacientes CoAo es aún </a:t>
            </a:r>
            <a:r>
              <a:rPr lang="es-MX" sz="2800" dirty="0" smtClean="0">
                <a:latin typeface="Goudy Old Style"/>
                <a:cs typeface="Goudy Old Style"/>
              </a:rPr>
              <a:t>controversial</a:t>
            </a:r>
            <a:endParaRPr lang="es-MX" sz="2800" dirty="0"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>
                <a:latin typeface="Goudy Old Style"/>
                <a:cs typeface="Goudy Old Style"/>
              </a:rPr>
              <a:t>El twist y la torsión no mostraron ninguna utilidad clínica en la valoración de los pacientes con </a:t>
            </a:r>
            <a:r>
              <a:rPr lang="es-MX" sz="2800" dirty="0" smtClean="0">
                <a:latin typeface="Goudy Old Style"/>
                <a:cs typeface="Goudy Old Style"/>
              </a:rPr>
              <a:t>CoAo</a:t>
            </a:r>
            <a:endParaRPr lang="es-MX" sz="2800" dirty="0">
              <a:latin typeface="Goudy Old Style"/>
              <a:cs typeface="Goudy Old Style"/>
            </a:endParaRPr>
          </a:p>
          <a:p>
            <a:pPr>
              <a:buClr>
                <a:schemeClr val="accent6"/>
              </a:buClr>
              <a:buFont typeface="Wingdings" charset="2"/>
              <a:buChar char="ü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734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330" y="297220"/>
            <a:ext cx="8787554" cy="5733172"/>
          </a:xfrm>
        </p:spPr>
        <p:txBody>
          <a:bodyPr>
            <a:noAutofit/>
          </a:bodyPr>
          <a:lstStyle/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CoAo: Estrechamiento congénito de la aorta, en la proximidad del ligamento </a:t>
            </a:r>
            <a:r>
              <a:rPr lang="es-MX" sz="3200" dirty="0">
                <a:solidFill>
                  <a:srgbClr val="000000"/>
                </a:solidFill>
                <a:latin typeface="Goudy Old Style"/>
                <a:cs typeface="Goudy Old Style"/>
              </a:rPr>
              <a:t>arterioso, adyacente al nacimiento de la subclavia </a:t>
            </a: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izquierda.</a:t>
            </a: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endParaRPr lang="es-MX" sz="3200" dirty="0" smtClean="0">
              <a:solidFill>
                <a:srgbClr val="000000"/>
              </a:solidFill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endParaRPr lang="es-MX" sz="3200" dirty="0" smtClean="0">
              <a:solidFill>
                <a:srgbClr val="000000"/>
              </a:solidFill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endParaRPr lang="es-MX" sz="3200" dirty="0">
              <a:solidFill>
                <a:srgbClr val="000000"/>
              </a:solidFill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endParaRPr lang="es-MX" sz="3200" dirty="0" smtClean="0">
              <a:solidFill>
                <a:srgbClr val="000000"/>
              </a:solidFill>
              <a:latin typeface="Goudy Old Style"/>
              <a:cs typeface="Goudy Old Style"/>
            </a:endParaRP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Prevalencia: 5 </a:t>
            </a:r>
            <a:r>
              <a:rPr lang="es-MX" sz="3200" dirty="0">
                <a:solidFill>
                  <a:srgbClr val="000000"/>
                </a:solidFill>
                <a:latin typeface="Goudy Old Style"/>
                <a:cs typeface="Goudy Old Style"/>
              </a:rPr>
              <a:t>a 8% de todos los defectos congénitos del </a:t>
            </a: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corazón. </a:t>
            </a:r>
            <a:r>
              <a:rPr lang="es-MX" sz="3200" dirty="0">
                <a:solidFill>
                  <a:srgbClr val="000000"/>
                </a:solidFill>
                <a:latin typeface="Goudy Old Style"/>
                <a:cs typeface="Goudy Old Style"/>
              </a:rPr>
              <a:t>F</a:t>
            </a: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orma aislada: 3/10,000 </a:t>
            </a:r>
            <a:r>
              <a:rPr lang="es-MX" sz="3200" dirty="0">
                <a:solidFill>
                  <a:srgbClr val="000000"/>
                </a:solidFill>
                <a:latin typeface="Goudy Old Style"/>
                <a:cs typeface="Goudy Old Style"/>
              </a:rPr>
              <a:t>nacidos </a:t>
            </a:r>
            <a:r>
              <a:rPr lang="es-MX" sz="32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vivos.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49705" y="2067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 descr="screenshot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94" y="1891396"/>
            <a:ext cx="2223447" cy="31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790" y="569090"/>
            <a:ext cx="8138960" cy="4800600"/>
          </a:xfrm>
        </p:spPr>
        <p:txBody>
          <a:bodyPr/>
          <a:lstStyle/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La </a:t>
            </a:r>
            <a:r>
              <a:rPr lang="es-MX" sz="2800" dirty="0">
                <a:solidFill>
                  <a:srgbClr val="000000"/>
                </a:solidFill>
                <a:latin typeface="Goudy Old Style"/>
                <a:cs typeface="Goudy Old Style"/>
              </a:rPr>
              <a:t>HVI </a:t>
            </a:r>
            <a:r>
              <a:rPr lang="es-MX" sz="28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es </a:t>
            </a:r>
            <a:r>
              <a:rPr lang="es-MX" sz="2800" dirty="0">
                <a:solidFill>
                  <a:srgbClr val="000000"/>
                </a:solidFill>
                <a:latin typeface="Goudy Old Style"/>
                <a:cs typeface="Goudy Old Style"/>
              </a:rPr>
              <a:t>un tipo de remodelado maligno, entre más hipertrófico esta el ventrículo, mayor falla y peor pronóstico</a:t>
            </a:r>
            <a:r>
              <a:rPr lang="es-MX" sz="28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.</a:t>
            </a: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>
                <a:solidFill>
                  <a:srgbClr val="000000"/>
                </a:solidFill>
                <a:latin typeface="Goudy Old Style"/>
                <a:cs typeface="Goudy Old Style"/>
              </a:rPr>
              <a:t>Urge detectar el daño subclínico.  Esperar a que disminuya la FEVI o aparezcan síntomas es deletéreo para el pronóstico de los </a:t>
            </a:r>
            <a:r>
              <a:rPr lang="es-MX" sz="2800" dirty="0" smtClean="0">
                <a:solidFill>
                  <a:srgbClr val="000000"/>
                </a:solidFill>
                <a:latin typeface="Goudy Old Style"/>
                <a:cs typeface="Goudy Old Style"/>
              </a:rPr>
              <a:t>pacientes</a:t>
            </a: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2800" dirty="0">
                <a:solidFill>
                  <a:srgbClr val="000000"/>
                </a:solidFill>
                <a:latin typeface="Goudy Old Style"/>
                <a:cs typeface="Goudy Old Style"/>
              </a:rPr>
              <a:t>Deformación longitudinal disminuida (-12% o menos = fibrosis)</a:t>
            </a:r>
          </a:p>
          <a:p>
            <a:pPr>
              <a:buFont typeface="Wingdings" charset="2"/>
              <a:buChar char="v"/>
            </a:pPr>
            <a:endParaRPr lang="es-MX" sz="2800" dirty="0">
              <a:solidFill>
                <a:srgbClr val="000000"/>
              </a:solidFill>
              <a:latin typeface="Goudy Old Style"/>
              <a:cs typeface="Goudy Old Style"/>
            </a:endParaRP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766733" y="6451091"/>
            <a:ext cx="39353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accent2"/>
                </a:solidFill>
              </a:rPr>
              <a:t>Intern</a:t>
            </a:r>
            <a:r>
              <a:rPr lang="es-ES" sz="2000" dirty="0" smtClean="0">
                <a:solidFill>
                  <a:schemeClr val="accent2"/>
                </a:solidFill>
              </a:rPr>
              <a:t>  J </a:t>
            </a:r>
            <a:r>
              <a:rPr lang="es-ES" sz="2000" dirty="0" err="1" smtClean="0">
                <a:solidFill>
                  <a:schemeClr val="accent2"/>
                </a:solidFill>
              </a:rPr>
              <a:t>Cardiol</a:t>
            </a:r>
            <a:r>
              <a:rPr lang="es-ES" sz="2000" dirty="0" smtClean="0">
                <a:solidFill>
                  <a:schemeClr val="accent2"/>
                </a:solidFill>
              </a:rPr>
              <a:t> 2015; </a:t>
            </a:r>
            <a:r>
              <a:rPr lang="es-ES" sz="2000" dirty="0">
                <a:solidFill>
                  <a:schemeClr val="accent2"/>
                </a:solidFill>
              </a:rPr>
              <a:t>178 </a:t>
            </a:r>
            <a:r>
              <a:rPr lang="es-ES" sz="2000" dirty="0" smtClean="0">
                <a:solidFill>
                  <a:schemeClr val="accent2"/>
                </a:solidFill>
              </a:rPr>
              <a:t>:203</a:t>
            </a:r>
            <a:r>
              <a:rPr lang="es-ES" sz="2000" dirty="0">
                <a:solidFill>
                  <a:schemeClr val="accent2"/>
                </a:solidFill>
              </a:rPr>
              <a:t>–209 </a:t>
            </a:r>
          </a:p>
          <a:p>
            <a:endParaRPr lang="es-ES" dirty="0"/>
          </a:p>
        </p:txBody>
      </p:sp>
      <p:pic>
        <p:nvPicPr>
          <p:cNvPr id="5" name="Picture 3" descr="F:\protocolo grasa epicardica y biopsia miocardica\biopsias pacientes protocolo grasa epicardica\Salvador Robledo 328387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54" y="4211093"/>
            <a:ext cx="3089591" cy="23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585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/>
                </a:solidFill>
              </a:rPr>
              <a:t>GRACIAS</a:t>
            </a:r>
            <a:endParaRPr lang="es-MX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https://i.ytimg.com/vi/72w1EJGnsX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5" y="1843379"/>
            <a:ext cx="7685175" cy="43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3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137408" y="2852936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9600" dirty="0" smtClean="0"/>
              <a:t>GRACIAS</a:t>
            </a:r>
            <a:endParaRPr lang="es-MX" sz="9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" y="1162929"/>
            <a:ext cx="3410297" cy="50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746" y="386442"/>
            <a:ext cx="8674934" cy="4828408"/>
          </a:xfrm>
        </p:spPr>
        <p:txBody>
          <a:bodyPr>
            <a:noAutofit/>
          </a:bodyPr>
          <a:lstStyle/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3200" dirty="0" smtClean="0">
                <a:solidFill>
                  <a:schemeClr val="tx1"/>
                </a:solidFill>
                <a:latin typeface="Goudy Old Style"/>
                <a:cs typeface="Goudy Old Style"/>
              </a:rPr>
              <a:t>El 80% de los pacientes presenta hipertensión </a:t>
            </a:r>
            <a:r>
              <a:rPr lang="es-MX" sz="3200" dirty="0">
                <a:solidFill>
                  <a:schemeClr val="tx1"/>
                </a:solidFill>
                <a:latin typeface="Goudy Old Style"/>
                <a:cs typeface="Goudy Old Style"/>
              </a:rPr>
              <a:t>arterial </a:t>
            </a:r>
            <a:r>
              <a:rPr lang="es-MX" sz="3200" dirty="0" smtClean="0">
                <a:solidFill>
                  <a:schemeClr val="tx1"/>
                </a:solidFill>
                <a:latin typeface="Goudy Old Style"/>
                <a:cs typeface="Goudy Old Style"/>
              </a:rPr>
              <a:t>sistémica. </a:t>
            </a:r>
          </a:p>
          <a:p>
            <a:pPr algn="just">
              <a:buClr>
                <a:schemeClr val="accent6"/>
              </a:buClr>
              <a:buFont typeface="Wingdings" charset="2"/>
              <a:buChar char="ü"/>
            </a:pPr>
            <a:r>
              <a:rPr lang="es-MX" sz="3200" dirty="0" smtClean="0">
                <a:solidFill>
                  <a:schemeClr val="tx1"/>
                </a:solidFill>
                <a:latin typeface="Goudy Old Style"/>
                <a:cs typeface="Goudy Old Style"/>
              </a:rPr>
              <a:t>Fisiopatogen</a:t>
            </a:r>
            <a:r>
              <a:rPr lang="es-MX" sz="3200" dirty="0">
                <a:solidFill>
                  <a:schemeClr val="tx1"/>
                </a:solidFill>
                <a:latin typeface="Goudy Old Style"/>
                <a:cs typeface="Goudy Old Style"/>
              </a:rPr>
              <a:t>i</a:t>
            </a:r>
            <a:r>
              <a:rPr lang="es-MX" sz="3200" dirty="0" smtClean="0">
                <a:solidFill>
                  <a:schemeClr val="tx1"/>
                </a:solidFill>
                <a:latin typeface="Goudy Old Style"/>
                <a:cs typeface="Goudy Old Style"/>
              </a:rPr>
              <a:t>a de la CoAo:</a:t>
            </a:r>
            <a:endParaRPr lang="es-ES" sz="3200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2" name="Imagen 1" descr="screensho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95" y="2215636"/>
            <a:ext cx="4362880" cy="44946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22093" y="6128625"/>
            <a:ext cx="262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 </a:t>
            </a:r>
            <a:r>
              <a:rPr lang="es-ES" dirty="0" err="1" smtClean="0"/>
              <a:t>Cardiovasc</a:t>
            </a:r>
            <a:r>
              <a:rPr lang="es-ES" dirty="0" smtClean="0"/>
              <a:t> </a:t>
            </a:r>
            <a:r>
              <a:rPr lang="es-ES" dirty="0" err="1" smtClean="0"/>
              <a:t>Magn</a:t>
            </a:r>
            <a:r>
              <a:rPr lang="es-ES" dirty="0" smtClean="0"/>
              <a:t> </a:t>
            </a:r>
            <a:r>
              <a:rPr lang="es-ES" dirty="0" err="1" smtClean="0"/>
              <a:t>Reson</a:t>
            </a:r>
            <a:r>
              <a:rPr lang="es-ES" dirty="0" smtClean="0"/>
              <a:t> </a:t>
            </a:r>
          </a:p>
          <a:p>
            <a:r>
              <a:rPr lang="es-ES" dirty="0" smtClean="0"/>
              <a:t>2012;14:50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4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890" y="175126"/>
            <a:ext cx="8042276" cy="1336956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Goudy Old Style"/>
                <a:cs typeface="Goudy Old Style"/>
              </a:rPr>
              <a:t>FEVI por método de Simpson</a:t>
            </a:r>
            <a:endParaRPr lang="es-ES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pic>
        <p:nvPicPr>
          <p:cNvPr id="6" name="Marcador de contenido 5" descr="345647_GUTIERREZ ARAUJO_20151005_143758_0041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10330" r="23217" b="-10330"/>
          <a:stretch/>
        </p:blipFill>
        <p:spPr>
          <a:xfrm>
            <a:off x="283744" y="1946393"/>
            <a:ext cx="4188607" cy="5041716"/>
          </a:xfrm>
        </p:spPr>
      </p:pic>
      <p:pic>
        <p:nvPicPr>
          <p:cNvPr id="8" name="Imagen 7" descr="345647_GUTIERREZ ARAUJO_20151005_143758_0044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10046" r="24197" b="3472"/>
          <a:stretch/>
        </p:blipFill>
        <p:spPr>
          <a:xfrm>
            <a:off x="4675032" y="1946393"/>
            <a:ext cx="4189530" cy="44853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87635" y="11888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53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14" y="270198"/>
            <a:ext cx="8042276" cy="796557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Goudy Old Style"/>
                <a:cs typeface="Goudy Old Style"/>
              </a:rPr>
              <a:t>FEVI por método tridimensional</a:t>
            </a:r>
            <a:endParaRPr lang="es-ES" dirty="0">
              <a:solidFill>
                <a:srgbClr val="C00000"/>
              </a:solidFill>
              <a:latin typeface="Goudy Old Style"/>
              <a:cs typeface="Goudy Old Styl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187635" y="11888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SOULE EGEACARLA ROSARIO20171115141930664 (convertido)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8392" y="1423110"/>
            <a:ext cx="6874353" cy="5155765"/>
          </a:xfrm>
        </p:spPr>
      </p:pic>
    </p:spTree>
    <p:extLst>
      <p:ext uri="{BB962C8B-B14F-4D97-AF65-F5344CB8AC3E}">
        <p14:creationId xmlns:p14="http://schemas.microsoft.com/office/powerpoint/2010/main" val="22769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365" y="810080"/>
            <a:ext cx="8042276" cy="647442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Disección del miocardio</a:t>
            </a:r>
            <a:endParaRPr lang="es-ES" sz="4400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pic>
        <p:nvPicPr>
          <p:cNvPr id="4" name="Imagen 3" descr="screenshot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2067528"/>
            <a:ext cx="4436795" cy="3197102"/>
          </a:xfrm>
          <a:prstGeom prst="rect">
            <a:avLst/>
          </a:prstGeom>
        </p:spPr>
      </p:pic>
      <p:pic>
        <p:nvPicPr>
          <p:cNvPr id="5" name="Imagen 4" descr="screenshot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70" y="2060538"/>
            <a:ext cx="4400504" cy="32040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0936" y="5720747"/>
            <a:ext cx="3807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000" dirty="0"/>
          </a:p>
          <a:p>
            <a:r>
              <a:rPr lang="it-IT" sz="2000" dirty="0"/>
              <a:t> </a:t>
            </a:r>
            <a:r>
              <a:rPr lang="it-IT" sz="2000" dirty="0" err="1">
                <a:solidFill>
                  <a:schemeClr val="accent2"/>
                </a:solidFill>
              </a:rPr>
              <a:t>Rev</a:t>
            </a:r>
            <a:r>
              <a:rPr lang="it-IT" sz="2000" dirty="0">
                <a:solidFill>
                  <a:schemeClr val="accent2"/>
                </a:solidFill>
              </a:rPr>
              <a:t> Argent </a:t>
            </a:r>
            <a:r>
              <a:rPr lang="it-IT" sz="2000" dirty="0" err="1">
                <a:solidFill>
                  <a:schemeClr val="accent2"/>
                </a:solidFill>
              </a:rPr>
              <a:t>Cardiol</a:t>
            </a:r>
            <a:r>
              <a:rPr lang="it-IT" sz="2000" dirty="0">
                <a:solidFill>
                  <a:schemeClr val="accent2"/>
                </a:solidFill>
              </a:rPr>
              <a:t> 2017;85:44-50. </a:t>
            </a:r>
            <a:endParaRPr lang="it-IT" sz="2000" dirty="0" smtClean="0">
              <a:solidFill>
                <a:schemeClr val="accent2"/>
              </a:solidFill>
            </a:endParaRPr>
          </a:p>
          <a:p>
            <a:r>
              <a:rPr lang="is-IS" sz="2000" dirty="0" smtClean="0">
                <a:solidFill>
                  <a:schemeClr val="accent2"/>
                </a:solidFill>
              </a:rPr>
              <a:t>Heart </a:t>
            </a:r>
            <a:r>
              <a:rPr lang="is-IS" sz="2000" dirty="0">
                <a:solidFill>
                  <a:schemeClr val="accent2"/>
                </a:solidFill>
              </a:rPr>
              <a:t>Failure </a:t>
            </a:r>
            <a:r>
              <a:rPr lang="is-IS" sz="2000" dirty="0" smtClean="0">
                <a:solidFill>
                  <a:schemeClr val="accent2"/>
                </a:solidFill>
              </a:rPr>
              <a:t>Clin 2008;4:261</a:t>
            </a:r>
            <a:r>
              <a:rPr lang="is-IS" sz="2000" dirty="0">
                <a:solidFill>
                  <a:schemeClr val="accent2"/>
                </a:solidFill>
              </a:rPr>
              <a:t>–</a:t>
            </a:r>
            <a:r>
              <a:rPr lang="is-IS" sz="2000" dirty="0" smtClean="0">
                <a:solidFill>
                  <a:schemeClr val="accent2"/>
                </a:solidFill>
              </a:rPr>
              <a:t>272.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784" y="216160"/>
            <a:ext cx="8042276" cy="647442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La banda miocárdica</a:t>
            </a:r>
            <a:endParaRPr lang="es-ES" sz="4400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68599" y="6452578"/>
            <a:ext cx="33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accent2"/>
                </a:solidFill>
              </a:rPr>
              <a:t>Heart Failure </a:t>
            </a:r>
            <a:r>
              <a:rPr lang="is-IS" dirty="0" smtClean="0">
                <a:solidFill>
                  <a:schemeClr val="accent2"/>
                </a:solidFill>
              </a:rPr>
              <a:t>Clin 2008;4:261</a:t>
            </a:r>
            <a:r>
              <a:rPr lang="is-IS" dirty="0">
                <a:solidFill>
                  <a:schemeClr val="accent2"/>
                </a:solidFill>
              </a:rPr>
              <a:t>–272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6" name="Imagen 5" descr="screenshot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" y="1332839"/>
            <a:ext cx="7737623" cy="46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784" y="216160"/>
            <a:ext cx="8042276" cy="647442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La banda miocárdica</a:t>
            </a:r>
            <a:endParaRPr lang="es-ES" sz="4400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pic>
        <p:nvPicPr>
          <p:cNvPr id="4" name="Imagen 3" descr="screenshot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7" y="1440618"/>
            <a:ext cx="4027734" cy="40389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7667" y="5754356"/>
            <a:ext cx="39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Eur</a:t>
            </a:r>
            <a:r>
              <a:rPr lang="es-ES" dirty="0" smtClean="0"/>
              <a:t> J </a:t>
            </a:r>
            <a:r>
              <a:rPr lang="es-ES" dirty="0" err="1" smtClean="0"/>
              <a:t>Cardiothorac</a:t>
            </a:r>
            <a:r>
              <a:rPr lang="es-ES" dirty="0" smtClean="0"/>
              <a:t> </a:t>
            </a:r>
            <a:r>
              <a:rPr lang="es-ES" dirty="0" err="1" smtClean="0"/>
              <a:t>Surg</a:t>
            </a:r>
            <a:r>
              <a:rPr lang="es-ES" dirty="0" smtClean="0"/>
              <a:t> 2004;25:376-386</a:t>
            </a:r>
            <a:endParaRPr lang="es-ES" dirty="0"/>
          </a:p>
        </p:txBody>
      </p:sp>
      <p:pic>
        <p:nvPicPr>
          <p:cNvPr id="10" name="Imagen 9" descr="screenshot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94" y="1440618"/>
            <a:ext cx="3895740" cy="40524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81888" y="5750686"/>
            <a:ext cx="330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 2013;66: 782-790</a:t>
            </a:r>
          </a:p>
        </p:txBody>
      </p:sp>
    </p:spTree>
    <p:extLst>
      <p:ext uri="{BB962C8B-B14F-4D97-AF65-F5344CB8AC3E}">
        <p14:creationId xmlns:p14="http://schemas.microsoft.com/office/powerpoint/2010/main" val="105182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784" y="216160"/>
            <a:ext cx="8042276" cy="647442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6"/>
                </a:solidFill>
                <a:latin typeface="Goudy Old Style"/>
                <a:cs typeface="Goudy Old Style"/>
              </a:rPr>
              <a:t>La banda miocárdica</a:t>
            </a:r>
            <a:endParaRPr lang="es-ES" sz="4400" dirty="0">
              <a:solidFill>
                <a:schemeClr val="accent6"/>
              </a:solidFill>
              <a:latin typeface="Goudy Old Style"/>
              <a:cs typeface="Goudy Old Style"/>
            </a:endParaRPr>
          </a:p>
        </p:txBody>
      </p:sp>
      <p:pic>
        <p:nvPicPr>
          <p:cNvPr id="5" name="Imagen 4" descr="screensho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75" y="863602"/>
            <a:ext cx="4233542" cy="28040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85673" y="6442949"/>
            <a:ext cx="333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Echocardiography</a:t>
            </a:r>
            <a:r>
              <a:rPr lang="es-ES" dirty="0" smtClean="0"/>
              <a:t> 2015;32:310-318</a:t>
            </a:r>
            <a:endParaRPr lang="es-ES" dirty="0"/>
          </a:p>
        </p:txBody>
      </p:sp>
      <p:pic>
        <p:nvPicPr>
          <p:cNvPr id="3" name="Imagen 2" descr="screenshot_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>
          <a:xfrm>
            <a:off x="2815786" y="3858900"/>
            <a:ext cx="6296033" cy="2414288"/>
          </a:xfrm>
          <a:prstGeom prst="rect">
            <a:avLst/>
          </a:prstGeom>
        </p:spPr>
      </p:pic>
      <p:pic>
        <p:nvPicPr>
          <p:cNvPr id="6" name="Imagen 5" descr="screenshot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3" y="3858900"/>
            <a:ext cx="2520463" cy="24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1023</TotalTime>
  <Words>620</Words>
  <Application>Microsoft Macintosh PowerPoint</Application>
  <PresentationFormat>Presentación en pantalla (4:3)</PresentationFormat>
  <Paragraphs>74</Paragraphs>
  <Slides>22</Slides>
  <Notes>4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Brisa</vt:lpstr>
      <vt:lpstr>Documento</vt:lpstr>
      <vt:lpstr>Disfunción ventricular subclínica  por “speckle tracking” en pacientes adultos con coartación de aorta</vt:lpstr>
      <vt:lpstr>Presentación de PowerPoint</vt:lpstr>
      <vt:lpstr>Presentación de PowerPoint</vt:lpstr>
      <vt:lpstr>FEVI por método de Simpson</vt:lpstr>
      <vt:lpstr>FEVI por método tridimensional</vt:lpstr>
      <vt:lpstr>Disección del miocardio</vt:lpstr>
      <vt:lpstr>La banda miocárdica</vt:lpstr>
      <vt:lpstr>La banda miocárdica</vt:lpstr>
      <vt:lpstr>La banda miocárdica</vt:lpstr>
      <vt:lpstr>Speckle tracking</vt:lpstr>
      <vt:lpstr>Mecánica ventricular en CoAo</vt:lpstr>
      <vt:lpstr>Objetivo</vt:lpstr>
      <vt:lpstr>Material y métodos</vt:lpstr>
      <vt:lpstr>Resultados</vt:lpstr>
      <vt:lpstr>Características de pacientes con CoAo</vt:lpstr>
      <vt:lpstr>Resultados ecocardiográficos</vt:lpstr>
      <vt:lpstr>Resultados mecánica ventricular</vt:lpstr>
      <vt:lpstr>Correlación entre  índice de masa del VI  y la  deformación longitudinal global</vt:lpstr>
      <vt:lpstr>Conclusiones</vt:lpstr>
      <vt:lpstr>Presentación de PowerPoint</vt:lpstr>
      <vt:lpstr>GRACIAS</vt:lpstr>
      <vt:lpstr>Presentación de PowerPoint</vt:lpstr>
    </vt:vector>
  </TitlesOfParts>
  <Company>Nilda gladys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Mecánica ventricular en coartación de aorta</dc:title>
  <dc:creator>Lokartia Espinola Zavaleta</dc:creator>
  <cp:lastModifiedBy>Lokartia Espinola Zavaleta</cp:lastModifiedBy>
  <cp:revision>197</cp:revision>
  <dcterms:created xsi:type="dcterms:W3CDTF">2017-01-23T01:02:14Z</dcterms:created>
  <dcterms:modified xsi:type="dcterms:W3CDTF">2018-03-21T18:03:14Z</dcterms:modified>
</cp:coreProperties>
</file>