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23" r:id="rId6"/>
  </p:sldMasterIdLst>
  <p:notesMasterIdLst>
    <p:notesMasterId r:id="rId36"/>
  </p:notesMasterIdLst>
  <p:sldIdLst>
    <p:sldId id="277" r:id="rId7"/>
    <p:sldId id="274" r:id="rId8"/>
    <p:sldId id="340" r:id="rId9"/>
    <p:sldId id="300" r:id="rId10"/>
    <p:sldId id="342" r:id="rId11"/>
    <p:sldId id="337" r:id="rId12"/>
    <p:sldId id="306" r:id="rId13"/>
    <p:sldId id="259" r:id="rId14"/>
    <p:sldId id="286" r:id="rId15"/>
    <p:sldId id="264" r:id="rId16"/>
    <p:sldId id="308" r:id="rId17"/>
    <p:sldId id="270" r:id="rId18"/>
    <p:sldId id="303" r:id="rId19"/>
    <p:sldId id="310" r:id="rId20"/>
    <p:sldId id="311" r:id="rId21"/>
    <p:sldId id="272" r:id="rId22"/>
    <p:sldId id="325" r:id="rId23"/>
    <p:sldId id="323" r:id="rId24"/>
    <p:sldId id="319" r:id="rId25"/>
    <p:sldId id="320" r:id="rId26"/>
    <p:sldId id="332" r:id="rId27"/>
    <p:sldId id="338" r:id="rId28"/>
    <p:sldId id="333" r:id="rId29"/>
    <p:sldId id="335" r:id="rId30"/>
    <p:sldId id="328" r:id="rId31"/>
    <p:sldId id="336" r:id="rId32"/>
    <p:sldId id="339" r:id="rId33"/>
    <p:sldId id="341" r:id="rId34"/>
    <p:sldId id="290" r:id="rId3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94"/>
    <p:restoredTop sz="92968" autoAdjust="0"/>
  </p:normalViewPr>
  <p:slideViewPr>
    <p:cSldViewPr snapToGrid="0" snapToObjects="1">
      <p:cViewPr>
        <p:scale>
          <a:sx n="161" d="100"/>
          <a:sy n="161" d="100"/>
        </p:scale>
        <p:origin x="3712" y="8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7DF7-8959-4575-BB55-7BF2C82BF999}" type="datetimeFigureOut">
              <a:rPr lang="es-MX" smtClean="0"/>
              <a:t>22/05/18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A16D0-B6B6-4EAF-BA93-C29E6019F511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6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198DD0-C3C5-4F3D-B51F-51475AE3A2F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987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30C6E7D-90F6-6945-BB48-A7956432B1E1}" type="slidenum">
              <a:rPr lang="en-US" altLang="es-ES_tradnl"/>
              <a:pPr>
                <a:spcBef>
                  <a:spcPct val="0"/>
                </a:spcBef>
              </a:pPr>
              <a:t>7</a:t>
            </a:fld>
            <a:endParaRPr lang="en-US" altLang="es-ES_tradnl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980066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A16D0-B6B6-4EAF-BA93-C29E6019F511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47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A16D0-B6B6-4EAF-BA93-C29E6019F511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99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A16D0-B6B6-4EAF-BA93-C29E6019F511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04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DD34E5-C988-CD4E-A8C2-389DAE5F0E21}" type="slidenum">
              <a:rPr lang="en-US" altLang="x-none"/>
              <a:pPr>
                <a:defRPr/>
              </a:pPr>
              <a:t>23</a:t>
            </a:fld>
            <a:endParaRPr lang="en-US" altLang="x-none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 smtClean="0"/>
          </a:p>
        </p:txBody>
      </p:sp>
    </p:spTree>
    <p:extLst>
      <p:ext uri="{BB962C8B-B14F-4D97-AF65-F5344CB8AC3E}">
        <p14:creationId xmlns:p14="http://schemas.microsoft.com/office/powerpoint/2010/main" val="52309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A16D0-B6B6-4EAF-BA93-C29E6019F511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752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30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06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736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FD1FF-BFF5-47EA-A8A0-3A46A3E55BC8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CA8E9-9741-4049-BD9B-90C272763057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552243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2742-4E5B-476B-9F3B-028E866B1A76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BC96-E9C3-48A7-9710-43ED4086FD0B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40873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21CAB-C76A-4177-B057-8CFCB6912D24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55AF-22DE-41C9-B47F-D142A151712F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00376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84B33-583A-4F46-A5D1-EF3B24094BFD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8B8BF-9F4B-4380-A28F-BD2864C78DF0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16663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3FEE-0B74-4795-B124-4A9AEF25083B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F8840-9D03-4679-8EAC-98726DA4F721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095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FB0D9-D3BE-492F-A8E3-02BE19F39A7B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F9B56-DE56-4654-90A8-6B5EC2909903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30390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BEBCF-A494-4586-A530-D093168C8899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293E7-907C-4CD3-B694-BE83AC37588E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346445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0E9CC-D87D-4428-8249-4E38382E1A67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4250A-D48E-43A3-8B8F-27D3E2D7615C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4336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532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3129-A172-43F3-9FFE-17D910D4F362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A56D0-404D-4607-84DB-C7F30B59E3C8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957810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278B-79ED-4232-8E10-D3D8A47D9931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FCB1F-8B8A-4F58-ADF3-0E9154C0BFEB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547710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EDD5-0C32-4453-AAD6-8BA86A96F777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5562-AE9B-43F9-9308-F2194A2AE01A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15448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FD1FF-BFF5-47EA-A8A0-3A46A3E55BC8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CA8E9-9741-4049-BD9B-90C272763057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130796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2742-4E5B-476B-9F3B-028E866B1A76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BC96-E9C3-48A7-9710-43ED4086FD0B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831607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21CAB-C76A-4177-B057-8CFCB6912D24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55AF-22DE-41C9-B47F-D142A151712F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781196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84B33-583A-4F46-A5D1-EF3B24094BFD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8B8BF-9F4B-4380-A28F-BD2864C78DF0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77409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3FEE-0B74-4795-B124-4A9AEF25083B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F8840-9D03-4679-8EAC-98726DA4F721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525251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FB0D9-D3BE-492F-A8E3-02BE19F39A7B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F9B56-DE56-4654-90A8-6B5EC2909903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719082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BEBCF-A494-4586-A530-D093168C8899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293E7-907C-4CD3-B694-BE83AC37588E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57958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011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0E9CC-D87D-4428-8249-4E38382E1A67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4250A-D48E-43A3-8B8F-27D3E2D7615C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385602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3129-A172-43F3-9FFE-17D910D4F362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A56D0-404D-4607-84DB-C7F30B59E3C8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485328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278B-79ED-4232-8E10-D3D8A47D9931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FCB1F-8B8A-4F58-ADF3-0E9154C0BFEB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140139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EDD5-0C32-4453-AAD6-8BA86A96F777}" type="datetimeFigureOut">
              <a:rPr lang="en-US" altLang="es-ES_tradnl"/>
              <a:pPr>
                <a:defRPr/>
              </a:pPr>
              <a:t>5/22/18</a:t>
            </a:fld>
            <a:endParaRPr lang="en-US" alt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5562-AE9B-43F9-9308-F2194A2AE01A}" type="slidenum">
              <a:rPr lang="en-US" altLang="es-MX"/>
              <a:pPr>
                <a:defRPr/>
              </a:pPr>
              <a:t>‹Nr.›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515908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171CE-9488-4A49-9D56-46D99E829ECC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2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96FED-C3EF-47E8-8140-7ECB4F17F122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4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0F940-7714-4D5C-903B-96619FBFB30E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73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3829E-BBCE-49F9-8F8E-A1C1F2EF721A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59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48C71-D3C4-4C4F-9964-2B171058B7D2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66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9CAD3-7F3A-455E-A6C0-70D46E6402D4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637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581AD-153B-40A9-A65D-B1F8E67FE4BE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36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C3616-AC7D-4932-B4FF-7A1914A5F17F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02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416297-D011-43C6-B030-99A832B02E9A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01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42E8F-7354-4AC8-ABB5-1B6273DB9A5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79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9FABE-B0F5-4EB9-824C-9BB97CBDE704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05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BACD0-E1FC-4E96-A45A-42E866FAAE1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33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171CE-9488-4A49-9D56-46D99E829ECC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30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96FED-C3EF-47E8-8140-7ECB4F17F122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53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0F940-7714-4D5C-903B-96619FBFB30E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55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3829E-BBCE-49F9-8F8E-A1C1F2EF721A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1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0692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48C71-D3C4-4C4F-9964-2B171058B7D2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21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9CAD3-7F3A-455E-A6C0-70D46E6402D4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80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581AD-153B-40A9-A65D-B1F8E67FE4BE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19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C3616-AC7D-4932-B4FF-7A1914A5F17F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79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416297-D011-43C6-B030-99A832B02E9A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888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42E8F-7354-4AC8-ABB5-1B6273DB9A5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54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9FABE-B0F5-4EB9-824C-9BB97CBDE704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199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BACD0-E1FC-4E96-A45A-42E866FAAE1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145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567BF-EE25-4838-AD1D-1CBAE9C4ECCA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19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7F75C-2D7D-4A4F-8E17-34124C3BB49A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0674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F0DB8-81F9-44E8-93BC-CAB572794DA5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383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2F443-D434-4DA7-9B10-BA05551ECAA7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39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304A0-D409-4C1E-A6CB-71C69A02DC1E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60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BA715-0DDA-4BF6-92A6-F1D3252C4B6A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56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A07C4-63D5-40CB-B231-283581FEA159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15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132A6-7C08-4DAF-B4C0-0E1556B6E866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11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B656-57FE-4BE0-9852-99CC76F042CD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91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97FA4-BEA6-4D11-A1C7-47F90603A9FC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35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EC32B-31D0-4B89-9208-A37B1BCDFAA5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87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9A13E-971B-489E-BC02-98FFBF592B24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3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84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15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83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40DA1-5069-824D-B3F0-DAED4C979402}" type="datetimeFigureOut">
              <a:rPr lang="es-ES" smtClean="0"/>
              <a:t>22/5/18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B9A00-4F4F-944A-B8C8-D76C886E83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11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n-US" alt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n-US" alt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143EB1C-558C-4EFD-97D4-97ED739AE093}" type="datetimeFigureOut">
              <a:rPr lang="en-US" altLang="es-ES_tradnl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5/22/18</a:t>
            </a:fld>
            <a:endParaRPr lang="en-US" altLang="es-ES_tradnl">
              <a:cs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_tradnl">
              <a:cs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3DCC901-92E9-4374-9D16-2D684E7630CA}" type="slidenum">
              <a:rPr lang="en-US" altLang="es-MX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es-MX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8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n-US" alt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n-US" alt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143EB1C-558C-4EFD-97D4-97ED739AE093}" type="datetimeFigureOut">
              <a:rPr lang="en-US" altLang="es-ES_tradnl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5/22/18</a:t>
            </a:fld>
            <a:endParaRPr lang="en-US" altLang="es-ES_tradnl">
              <a:cs typeface="Arial" panose="020B060402020202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 altLang="es-ES_tradnl">
              <a:cs typeface="Arial" panose="020B060402020202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3DCC901-92E9-4374-9D16-2D684E7630CA}" type="slidenum">
              <a:rPr lang="en-US" altLang="es-MX"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es-MX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4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Click to edit Master text styles</a:t>
            </a:r>
          </a:p>
          <a:p>
            <a:pPr lvl="1"/>
            <a:r>
              <a:rPr lang="es-ES" altLang="es-MX" smtClean="0"/>
              <a:t>Second level</a:t>
            </a:r>
          </a:p>
          <a:p>
            <a:pPr lvl="2"/>
            <a:r>
              <a:rPr lang="es-ES" altLang="es-MX" smtClean="0"/>
              <a:t>Third level</a:t>
            </a:r>
          </a:p>
          <a:p>
            <a:pPr lvl="3"/>
            <a:r>
              <a:rPr lang="es-ES" altLang="es-MX" smtClean="0"/>
              <a:t>Fourth level</a:t>
            </a:r>
          </a:p>
          <a:p>
            <a:pPr lvl="4"/>
            <a:r>
              <a:rPr lang="es-ES" altLang="es-MX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0F368BA-AAF3-4EE2-B920-9B6CDBBB1139}" type="slidenum">
              <a:rPr lang="es-ES" altLang="es-MX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altLang="es-MX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8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Click to edit Master text styles</a:t>
            </a:r>
          </a:p>
          <a:p>
            <a:pPr lvl="1"/>
            <a:r>
              <a:rPr lang="es-ES" altLang="es-MX" smtClean="0"/>
              <a:t>Second level</a:t>
            </a:r>
          </a:p>
          <a:p>
            <a:pPr lvl="2"/>
            <a:r>
              <a:rPr lang="es-ES" altLang="es-MX" smtClean="0"/>
              <a:t>Third level</a:t>
            </a:r>
          </a:p>
          <a:p>
            <a:pPr lvl="3"/>
            <a:r>
              <a:rPr lang="es-ES" altLang="es-MX" smtClean="0"/>
              <a:t>Fourth level</a:t>
            </a:r>
          </a:p>
          <a:p>
            <a:pPr lvl="4"/>
            <a:r>
              <a:rPr lang="es-ES" altLang="es-MX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0F368BA-AAF3-4EE2-B920-9B6CDBBB1139}" type="slidenum">
              <a:rPr lang="es-ES" altLang="es-MX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altLang="es-MX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Click to edit Master text styles</a:t>
            </a:r>
          </a:p>
          <a:p>
            <a:pPr lvl="1"/>
            <a:r>
              <a:rPr lang="es-ES" altLang="es-MX" smtClean="0"/>
              <a:t>Second level</a:t>
            </a:r>
          </a:p>
          <a:p>
            <a:pPr lvl="2"/>
            <a:r>
              <a:rPr lang="es-ES" altLang="es-MX" smtClean="0"/>
              <a:t>Third level</a:t>
            </a:r>
          </a:p>
          <a:p>
            <a:pPr lvl="3"/>
            <a:r>
              <a:rPr lang="es-ES" altLang="es-MX" smtClean="0"/>
              <a:t>Fourth level</a:t>
            </a:r>
          </a:p>
          <a:p>
            <a:pPr lvl="4"/>
            <a:r>
              <a:rPr lang="es-ES" altLang="es-MX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0B02A29-FF1D-4890-98FB-8B1C2BBAF1B7}" type="slidenum">
              <a:rPr lang="es-ES" altLang="es-MX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altLang="es-MX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4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://www.semarnat.gob.mx/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G"/><Relationship Id="rId7" Type="http://schemas.openxmlformats.org/officeDocument/2006/relationships/image" Target="../media/image38.tiff"/><Relationship Id="rId8" Type="http://schemas.openxmlformats.org/officeDocument/2006/relationships/image" Target="../media/image39.tiff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tiff"/><Relationship Id="rId7" Type="http://schemas.openxmlformats.org/officeDocument/2006/relationships/image" Target="../media/image52.tiff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3787436" y="131100"/>
            <a:ext cx="1512568" cy="1721866"/>
            <a:chOff x="2612" y="144"/>
            <a:chExt cx="730" cy="912"/>
          </a:xfrm>
        </p:grpSpPr>
        <p:grpSp>
          <p:nvGrpSpPr>
            <p:cNvPr id="9224" name="Group 4"/>
            <p:cNvGrpSpPr>
              <a:grpSpLocks/>
            </p:cNvGrpSpPr>
            <p:nvPr/>
          </p:nvGrpSpPr>
          <p:grpSpPr bwMode="auto">
            <a:xfrm>
              <a:off x="2612" y="789"/>
              <a:ext cx="730" cy="267"/>
              <a:chOff x="2304" y="2501"/>
              <a:chExt cx="1037" cy="379"/>
            </a:xfrm>
          </p:grpSpPr>
          <p:sp>
            <p:nvSpPr>
              <p:cNvPr id="9231" name="Freeform 5"/>
              <p:cNvSpPr>
                <a:spLocks/>
              </p:cNvSpPr>
              <p:nvPr/>
            </p:nvSpPr>
            <p:spPr bwMode="auto">
              <a:xfrm>
                <a:off x="2394" y="2512"/>
                <a:ext cx="429" cy="364"/>
              </a:xfrm>
              <a:custGeom>
                <a:avLst/>
                <a:gdLst>
                  <a:gd name="T0" fmla="*/ 0 w 5383"/>
                  <a:gd name="T1" fmla="*/ 0 h 4584"/>
                  <a:gd name="T2" fmla="*/ 0 w 5383"/>
                  <a:gd name="T3" fmla="*/ 0 h 4584"/>
                  <a:gd name="T4" fmla="*/ 0 w 5383"/>
                  <a:gd name="T5" fmla="*/ 0 h 4584"/>
                  <a:gd name="T6" fmla="*/ 0 w 5383"/>
                  <a:gd name="T7" fmla="*/ 0 h 4584"/>
                  <a:gd name="T8" fmla="*/ 0 w 5383"/>
                  <a:gd name="T9" fmla="*/ 0 h 4584"/>
                  <a:gd name="T10" fmla="*/ 0 w 5383"/>
                  <a:gd name="T11" fmla="*/ 0 h 4584"/>
                  <a:gd name="T12" fmla="*/ 0 w 5383"/>
                  <a:gd name="T13" fmla="*/ 0 h 4584"/>
                  <a:gd name="T14" fmla="*/ 0 w 5383"/>
                  <a:gd name="T15" fmla="*/ 0 h 4584"/>
                  <a:gd name="T16" fmla="*/ 0 w 5383"/>
                  <a:gd name="T17" fmla="*/ 0 h 4584"/>
                  <a:gd name="T18" fmla="*/ 0 w 5383"/>
                  <a:gd name="T19" fmla="*/ 0 h 4584"/>
                  <a:gd name="T20" fmla="*/ 0 w 5383"/>
                  <a:gd name="T21" fmla="*/ 0 h 4584"/>
                  <a:gd name="T22" fmla="*/ 0 w 5383"/>
                  <a:gd name="T23" fmla="*/ 0 h 4584"/>
                  <a:gd name="T24" fmla="*/ 0 w 5383"/>
                  <a:gd name="T25" fmla="*/ 0 h 4584"/>
                  <a:gd name="T26" fmla="*/ 0 w 5383"/>
                  <a:gd name="T27" fmla="*/ 0 h 4584"/>
                  <a:gd name="T28" fmla="*/ 0 w 5383"/>
                  <a:gd name="T29" fmla="*/ 0 h 4584"/>
                  <a:gd name="T30" fmla="*/ 0 w 5383"/>
                  <a:gd name="T31" fmla="*/ 0 h 4584"/>
                  <a:gd name="T32" fmla="*/ 0 w 5383"/>
                  <a:gd name="T33" fmla="*/ 0 h 4584"/>
                  <a:gd name="T34" fmla="*/ 0 w 5383"/>
                  <a:gd name="T35" fmla="*/ 0 h 4584"/>
                  <a:gd name="T36" fmla="*/ 0 w 5383"/>
                  <a:gd name="T37" fmla="*/ 0 h 4584"/>
                  <a:gd name="T38" fmla="*/ 0 w 5383"/>
                  <a:gd name="T39" fmla="*/ 0 h 4584"/>
                  <a:gd name="T40" fmla="*/ 0 w 5383"/>
                  <a:gd name="T41" fmla="*/ 0 h 4584"/>
                  <a:gd name="T42" fmla="*/ 0 w 5383"/>
                  <a:gd name="T43" fmla="*/ 0 h 4584"/>
                  <a:gd name="T44" fmla="*/ 0 w 5383"/>
                  <a:gd name="T45" fmla="*/ 0 h 4584"/>
                  <a:gd name="T46" fmla="*/ 0 w 5383"/>
                  <a:gd name="T47" fmla="*/ 0 h 4584"/>
                  <a:gd name="T48" fmla="*/ 0 w 5383"/>
                  <a:gd name="T49" fmla="*/ 0 h 4584"/>
                  <a:gd name="T50" fmla="*/ 0 w 5383"/>
                  <a:gd name="T51" fmla="*/ 0 h 4584"/>
                  <a:gd name="T52" fmla="*/ 0 w 5383"/>
                  <a:gd name="T53" fmla="*/ 0 h 4584"/>
                  <a:gd name="T54" fmla="*/ 0 w 5383"/>
                  <a:gd name="T55" fmla="*/ 0 h 4584"/>
                  <a:gd name="T56" fmla="*/ 0 w 5383"/>
                  <a:gd name="T57" fmla="*/ 0 h 4584"/>
                  <a:gd name="T58" fmla="*/ 0 w 5383"/>
                  <a:gd name="T59" fmla="*/ 0 h 4584"/>
                  <a:gd name="T60" fmla="*/ 0 w 5383"/>
                  <a:gd name="T61" fmla="*/ 0 h 4584"/>
                  <a:gd name="T62" fmla="*/ 0 w 5383"/>
                  <a:gd name="T63" fmla="*/ 0 h 4584"/>
                  <a:gd name="T64" fmla="*/ 0 w 5383"/>
                  <a:gd name="T65" fmla="*/ 0 h 4584"/>
                  <a:gd name="T66" fmla="*/ 0 w 5383"/>
                  <a:gd name="T67" fmla="*/ 0 h 4584"/>
                  <a:gd name="T68" fmla="*/ 0 w 5383"/>
                  <a:gd name="T69" fmla="*/ 0 h 4584"/>
                  <a:gd name="T70" fmla="*/ 0 w 5383"/>
                  <a:gd name="T71" fmla="*/ 0 h 4584"/>
                  <a:gd name="T72" fmla="*/ 0 w 5383"/>
                  <a:gd name="T73" fmla="*/ 0 h 4584"/>
                  <a:gd name="T74" fmla="*/ 0 w 5383"/>
                  <a:gd name="T75" fmla="*/ 0 h 45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83"/>
                  <a:gd name="T115" fmla="*/ 0 h 4584"/>
                  <a:gd name="T116" fmla="*/ 5383 w 5383"/>
                  <a:gd name="T117" fmla="*/ 4584 h 45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83" h="4584">
                    <a:moveTo>
                      <a:pt x="0" y="4584"/>
                    </a:moveTo>
                    <a:lnTo>
                      <a:pt x="325" y="2353"/>
                    </a:lnTo>
                    <a:lnTo>
                      <a:pt x="678" y="0"/>
                    </a:lnTo>
                    <a:lnTo>
                      <a:pt x="806" y="42"/>
                    </a:lnTo>
                    <a:lnTo>
                      <a:pt x="947" y="42"/>
                    </a:lnTo>
                    <a:lnTo>
                      <a:pt x="1187" y="0"/>
                    </a:lnTo>
                    <a:lnTo>
                      <a:pt x="2713" y="3144"/>
                    </a:lnTo>
                    <a:lnTo>
                      <a:pt x="3102" y="2325"/>
                    </a:lnTo>
                    <a:lnTo>
                      <a:pt x="3476" y="1611"/>
                    </a:lnTo>
                    <a:lnTo>
                      <a:pt x="3857" y="883"/>
                    </a:lnTo>
                    <a:lnTo>
                      <a:pt x="4231" y="0"/>
                    </a:lnTo>
                    <a:lnTo>
                      <a:pt x="4550" y="42"/>
                    </a:lnTo>
                    <a:lnTo>
                      <a:pt x="4790" y="0"/>
                    </a:lnTo>
                    <a:lnTo>
                      <a:pt x="4910" y="1237"/>
                    </a:lnTo>
                    <a:lnTo>
                      <a:pt x="5058" y="2254"/>
                    </a:lnTo>
                    <a:lnTo>
                      <a:pt x="5121" y="2791"/>
                    </a:lnTo>
                    <a:lnTo>
                      <a:pt x="5178" y="3362"/>
                    </a:lnTo>
                    <a:lnTo>
                      <a:pt x="5383" y="4549"/>
                    </a:lnTo>
                    <a:lnTo>
                      <a:pt x="4846" y="4478"/>
                    </a:lnTo>
                    <a:lnTo>
                      <a:pt x="4302" y="4549"/>
                    </a:lnTo>
                    <a:lnTo>
                      <a:pt x="4231" y="3836"/>
                    </a:lnTo>
                    <a:lnTo>
                      <a:pt x="4196" y="3179"/>
                    </a:lnTo>
                    <a:lnTo>
                      <a:pt x="4119" y="2353"/>
                    </a:lnTo>
                    <a:lnTo>
                      <a:pt x="4041" y="1483"/>
                    </a:lnTo>
                    <a:lnTo>
                      <a:pt x="2544" y="4478"/>
                    </a:lnTo>
                    <a:lnTo>
                      <a:pt x="2423" y="4478"/>
                    </a:lnTo>
                    <a:lnTo>
                      <a:pt x="2317" y="4478"/>
                    </a:lnTo>
                    <a:lnTo>
                      <a:pt x="1943" y="3723"/>
                    </a:lnTo>
                    <a:lnTo>
                      <a:pt x="1533" y="2925"/>
                    </a:lnTo>
                    <a:lnTo>
                      <a:pt x="1187" y="2197"/>
                    </a:lnTo>
                    <a:lnTo>
                      <a:pt x="869" y="1569"/>
                    </a:lnTo>
                    <a:lnTo>
                      <a:pt x="770" y="2586"/>
                    </a:lnTo>
                    <a:lnTo>
                      <a:pt x="636" y="3687"/>
                    </a:lnTo>
                    <a:lnTo>
                      <a:pt x="593" y="4549"/>
                    </a:lnTo>
                    <a:lnTo>
                      <a:pt x="481" y="4549"/>
                    </a:lnTo>
                    <a:lnTo>
                      <a:pt x="297" y="4478"/>
                    </a:lnTo>
                    <a:lnTo>
                      <a:pt x="0" y="4549"/>
                    </a:lnTo>
                    <a:lnTo>
                      <a:pt x="0" y="4584"/>
                    </a:lnTo>
                    <a:close/>
                  </a:path>
                </a:pathLst>
              </a:custGeom>
              <a:solidFill>
                <a:srgbClr val="009900"/>
              </a:solidFill>
              <a:ln w="11113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Freeform 6"/>
              <p:cNvSpPr>
                <a:spLocks/>
              </p:cNvSpPr>
              <p:nvPr/>
            </p:nvSpPr>
            <p:spPr bwMode="auto">
              <a:xfrm>
                <a:off x="2803" y="2501"/>
                <a:ext cx="283" cy="375"/>
              </a:xfrm>
              <a:custGeom>
                <a:avLst/>
                <a:gdLst>
                  <a:gd name="T0" fmla="*/ 0 w 3567"/>
                  <a:gd name="T1" fmla="*/ 0 h 4718"/>
                  <a:gd name="T2" fmla="*/ 0 w 3567"/>
                  <a:gd name="T3" fmla="*/ 0 h 4718"/>
                  <a:gd name="T4" fmla="*/ 0 w 3567"/>
                  <a:gd name="T5" fmla="*/ 0 h 4718"/>
                  <a:gd name="T6" fmla="*/ 0 w 3567"/>
                  <a:gd name="T7" fmla="*/ 0 h 4718"/>
                  <a:gd name="T8" fmla="*/ 0 w 3567"/>
                  <a:gd name="T9" fmla="*/ 0 h 4718"/>
                  <a:gd name="T10" fmla="*/ 0 w 3567"/>
                  <a:gd name="T11" fmla="*/ 0 h 4718"/>
                  <a:gd name="T12" fmla="*/ 0 w 3567"/>
                  <a:gd name="T13" fmla="*/ 0 h 4718"/>
                  <a:gd name="T14" fmla="*/ 0 w 3567"/>
                  <a:gd name="T15" fmla="*/ 0 h 4718"/>
                  <a:gd name="T16" fmla="*/ 0 w 3567"/>
                  <a:gd name="T17" fmla="*/ 0 h 4718"/>
                  <a:gd name="T18" fmla="*/ 0 w 3567"/>
                  <a:gd name="T19" fmla="*/ 0 h 4718"/>
                  <a:gd name="T20" fmla="*/ 0 w 3567"/>
                  <a:gd name="T21" fmla="*/ 0 h 4718"/>
                  <a:gd name="T22" fmla="*/ 0 w 3567"/>
                  <a:gd name="T23" fmla="*/ 0 h 4718"/>
                  <a:gd name="T24" fmla="*/ 0 w 3567"/>
                  <a:gd name="T25" fmla="*/ 0 h 4718"/>
                  <a:gd name="T26" fmla="*/ 0 w 3567"/>
                  <a:gd name="T27" fmla="*/ 0 h 4718"/>
                  <a:gd name="T28" fmla="*/ 0 w 3567"/>
                  <a:gd name="T29" fmla="*/ 0 h 4718"/>
                  <a:gd name="T30" fmla="*/ 0 w 3567"/>
                  <a:gd name="T31" fmla="*/ 0 h 4718"/>
                  <a:gd name="T32" fmla="*/ 0 w 3567"/>
                  <a:gd name="T33" fmla="*/ 0 h 4718"/>
                  <a:gd name="T34" fmla="*/ 0 w 3567"/>
                  <a:gd name="T35" fmla="*/ 0 h 4718"/>
                  <a:gd name="T36" fmla="*/ 0 w 3567"/>
                  <a:gd name="T37" fmla="*/ 0 h 4718"/>
                  <a:gd name="T38" fmla="*/ 0 w 3567"/>
                  <a:gd name="T39" fmla="*/ 0 h 4718"/>
                  <a:gd name="T40" fmla="*/ 0 w 3567"/>
                  <a:gd name="T41" fmla="*/ 0 h 4718"/>
                  <a:gd name="T42" fmla="*/ 0 w 3567"/>
                  <a:gd name="T43" fmla="*/ 0 h 4718"/>
                  <a:gd name="T44" fmla="*/ 0 w 3567"/>
                  <a:gd name="T45" fmla="*/ 0 h 4718"/>
                  <a:gd name="T46" fmla="*/ 0 w 3567"/>
                  <a:gd name="T47" fmla="*/ 0 h 4718"/>
                  <a:gd name="T48" fmla="*/ 0 w 3567"/>
                  <a:gd name="T49" fmla="*/ 0 h 4718"/>
                  <a:gd name="T50" fmla="*/ 0 w 3567"/>
                  <a:gd name="T51" fmla="*/ 0 h 4718"/>
                  <a:gd name="T52" fmla="*/ 0 w 3567"/>
                  <a:gd name="T53" fmla="*/ 0 h 4718"/>
                  <a:gd name="T54" fmla="*/ 0 w 3567"/>
                  <a:gd name="T55" fmla="*/ 0 h 4718"/>
                  <a:gd name="T56" fmla="*/ 0 w 3567"/>
                  <a:gd name="T57" fmla="*/ 0 h 4718"/>
                  <a:gd name="T58" fmla="*/ 0 w 3567"/>
                  <a:gd name="T59" fmla="*/ 0 h 4718"/>
                  <a:gd name="T60" fmla="*/ 0 w 3567"/>
                  <a:gd name="T61" fmla="*/ 0 h 4718"/>
                  <a:gd name="T62" fmla="*/ 0 w 3567"/>
                  <a:gd name="T63" fmla="*/ 0 h 4718"/>
                  <a:gd name="T64" fmla="*/ 0 w 3567"/>
                  <a:gd name="T65" fmla="*/ 0 h 4718"/>
                  <a:gd name="T66" fmla="*/ 0 w 3567"/>
                  <a:gd name="T67" fmla="*/ 0 h 4718"/>
                  <a:gd name="T68" fmla="*/ 0 w 3567"/>
                  <a:gd name="T69" fmla="*/ 0 h 4718"/>
                  <a:gd name="T70" fmla="*/ 0 w 3567"/>
                  <a:gd name="T71" fmla="*/ 0 h 4718"/>
                  <a:gd name="T72" fmla="*/ 0 w 3567"/>
                  <a:gd name="T73" fmla="*/ 0 h 4718"/>
                  <a:gd name="T74" fmla="*/ 0 w 3567"/>
                  <a:gd name="T75" fmla="*/ 0 h 4718"/>
                  <a:gd name="T76" fmla="*/ 0 w 3567"/>
                  <a:gd name="T77" fmla="*/ 0 h 4718"/>
                  <a:gd name="T78" fmla="*/ 0 w 3567"/>
                  <a:gd name="T79" fmla="*/ 0 h 4718"/>
                  <a:gd name="T80" fmla="*/ 0 w 3567"/>
                  <a:gd name="T81" fmla="*/ 0 h 4718"/>
                  <a:gd name="T82" fmla="*/ 0 w 3567"/>
                  <a:gd name="T83" fmla="*/ 0 h 4718"/>
                  <a:gd name="T84" fmla="*/ 0 w 3567"/>
                  <a:gd name="T85" fmla="*/ 0 h 4718"/>
                  <a:gd name="T86" fmla="*/ 0 w 3567"/>
                  <a:gd name="T87" fmla="*/ 0 h 4718"/>
                  <a:gd name="T88" fmla="*/ 0 w 3567"/>
                  <a:gd name="T89" fmla="*/ 0 h 4718"/>
                  <a:gd name="T90" fmla="*/ 0 w 3567"/>
                  <a:gd name="T91" fmla="*/ 0 h 4718"/>
                  <a:gd name="T92" fmla="*/ 0 w 3567"/>
                  <a:gd name="T93" fmla="*/ 0 h 4718"/>
                  <a:gd name="T94" fmla="*/ 0 w 3567"/>
                  <a:gd name="T95" fmla="*/ 0 h 4718"/>
                  <a:gd name="T96" fmla="*/ 0 w 3567"/>
                  <a:gd name="T97" fmla="*/ 0 h 4718"/>
                  <a:gd name="T98" fmla="*/ 0 w 3567"/>
                  <a:gd name="T99" fmla="*/ 0 h 4718"/>
                  <a:gd name="T100" fmla="*/ 0 w 3567"/>
                  <a:gd name="T101" fmla="*/ 0 h 4718"/>
                  <a:gd name="T102" fmla="*/ 0 w 3567"/>
                  <a:gd name="T103" fmla="*/ 0 h 4718"/>
                  <a:gd name="T104" fmla="*/ 0 w 3567"/>
                  <a:gd name="T105" fmla="*/ 0 h 4718"/>
                  <a:gd name="T106" fmla="*/ 0 w 3567"/>
                  <a:gd name="T107" fmla="*/ 0 h 4718"/>
                  <a:gd name="T108" fmla="*/ 0 w 3567"/>
                  <a:gd name="T109" fmla="*/ 0 h 471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67"/>
                  <a:gd name="T166" fmla="*/ 0 h 4718"/>
                  <a:gd name="T167" fmla="*/ 3567 w 3567"/>
                  <a:gd name="T168" fmla="*/ 4718 h 471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67" h="4718">
                    <a:moveTo>
                      <a:pt x="42" y="3560"/>
                    </a:moveTo>
                    <a:lnTo>
                      <a:pt x="247" y="3758"/>
                    </a:lnTo>
                    <a:lnTo>
                      <a:pt x="820" y="4132"/>
                    </a:lnTo>
                    <a:lnTo>
                      <a:pt x="1130" y="4231"/>
                    </a:lnTo>
                    <a:lnTo>
                      <a:pt x="1582" y="4331"/>
                    </a:lnTo>
                    <a:lnTo>
                      <a:pt x="1971" y="4287"/>
                    </a:lnTo>
                    <a:lnTo>
                      <a:pt x="2268" y="4160"/>
                    </a:lnTo>
                    <a:lnTo>
                      <a:pt x="2508" y="3949"/>
                    </a:lnTo>
                    <a:lnTo>
                      <a:pt x="2571" y="3652"/>
                    </a:lnTo>
                    <a:lnTo>
                      <a:pt x="2508" y="3404"/>
                    </a:lnTo>
                    <a:lnTo>
                      <a:pt x="2324" y="3179"/>
                    </a:lnTo>
                    <a:lnTo>
                      <a:pt x="1971" y="2988"/>
                    </a:lnTo>
                    <a:lnTo>
                      <a:pt x="1483" y="2804"/>
                    </a:lnTo>
                    <a:lnTo>
                      <a:pt x="741" y="2459"/>
                    </a:lnTo>
                    <a:lnTo>
                      <a:pt x="473" y="2289"/>
                    </a:lnTo>
                    <a:lnTo>
                      <a:pt x="275" y="2055"/>
                    </a:lnTo>
                    <a:lnTo>
                      <a:pt x="127" y="1406"/>
                    </a:lnTo>
                    <a:lnTo>
                      <a:pt x="275" y="727"/>
                    </a:lnTo>
                    <a:lnTo>
                      <a:pt x="537" y="417"/>
                    </a:lnTo>
                    <a:lnTo>
                      <a:pt x="897" y="226"/>
                    </a:lnTo>
                    <a:lnTo>
                      <a:pt x="1406" y="57"/>
                    </a:lnTo>
                    <a:lnTo>
                      <a:pt x="1999" y="0"/>
                    </a:lnTo>
                    <a:lnTo>
                      <a:pt x="2741" y="92"/>
                    </a:lnTo>
                    <a:lnTo>
                      <a:pt x="3044" y="211"/>
                    </a:lnTo>
                    <a:lnTo>
                      <a:pt x="3250" y="332"/>
                    </a:lnTo>
                    <a:lnTo>
                      <a:pt x="3143" y="643"/>
                    </a:lnTo>
                    <a:lnTo>
                      <a:pt x="3044" y="982"/>
                    </a:lnTo>
                    <a:lnTo>
                      <a:pt x="2889" y="982"/>
                    </a:lnTo>
                    <a:lnTo>
                      <a:pt x="2797" y="734"/>
                    </a:lnTo>
                    <a:lnTo>
                      <a:pt x="2571" y="544"/>
                    </a:lnTo>
                    <a:lnTo>
                      <a:pt x="2268" y="446"/>
                    </a:lnTo>
                    <a:lnTo>
                      <a:pt x="1936" y="409"/>
                    </a:lnTo>
                    <a:lnTo>
                      <a:pt x="1569" y="446"/>
                    </a:lnTo>
                    <a:lnTo>
                      <a:pt x="1299" y="580"/>
                    </a:lnTo>
                    <a:lnTo>
                      <a:pt x="1130" y="770"/>
                    </a:lnTo>
                    <a:lnTo>
                      <a:pt x="1081" y="1053"/>
                    </a:lnTo>
                    <a:lnTo>
                      <a:pt x="1130" y="1243"/>
                    </a:lnTo>
                    <a:lnTo>
                      <a:pt x="1250" y="1434"/>
                    </a:lnTo>
                    <a:lnTo>
                      <a:pt x="1723" y="1745"/>
                    </a:lnTo>
                    <a:lnTo>
                      <a:pt x="2352" y="1943"/>
                    </a:lnTo>
                    <a:lnTo>
                      <a:pt x="2938" y="2253"/>
                    </a:lnTo>
                    <a:lnTo>
                      <a:pt x="3306" y="2564"/>
                    </a:lnTo>
                    <a:lnTo>
                      <a:pt x="3496" y="2925"/>
                    </a:lnTo>
                    <a:lnTo>
                      <a:pt x="3567" y="3313"/>
                    </a:lnTo>
                    <a:lnTo>
                      <a:pt x="3496" y="3630"/>
                    </a:lnTo>
                    <a:lnTo>
                      <a:pt x="3362" y="3913"/>
                    </a:lnTo>
                    <a:lnTo>
                      <a:pt x="3129" y="4175"/>
                    </a:lnTo>
                    <a:lnTo>
                      <a:pt x="2833" y="4366"/>
                    </a:lnTo>
                    <a:lnTo>
                      <a:pt x="2154" y="4641"/>
                    </a:lnTo>
                    <a:lnTo>
                      <a:pt x="1370" y="4718"/>
                    </a:lnTo>
                    <a:lnTo>
                      <a:pt x="657" y="4648"/>
                    </a:lnTo>
                    <a:lnTo>
                      <a:pt x="77" y="4478"/>
                    </a:lnTo>
                    <a:lnTo>
                      <a:pt x="77" y="4076"/>
                    </a:lnTo>
                    <a:lnTo>
                      <a:pt x="0" y="3687"/>
                    </a:lnTo>
                    <a:lnTo>
                      <a:pt x="42" y="3560"/>
                    </a:lnTo>
                    <a:close/>
                  </a:path>
                </a:pathLst>
              </a:custGeom>
              <a:solidFill>
                <a:srgbClr val="009900"/>
              </a:solidFill>
              <a:ln w="11113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3" name="Freeform 7"/>
              <p:cNvSpPr>
                <a:spLocks/>
              </p:cNvSpPr>
              <p:nvPr/>
            </p:nvSpPr>
            <p:spPr bwMode="auto">
              <a:xfrm>
                <a:off x="3032" y="2501"/>
                <a:ext cx="309" cy="379"/>
              </a:xfrm>
              <a:custGeom>
                <a:avLst/>
                <a:gdLst>
                  <a:gd name="T0" fmla="*/ 0 w 3885"/>
                  <a:gd name="T1" fmla="*/ 0 h 4775"/>
                  <a:gd name="T2" fmla="*/ 0 w 3885"/>
                  <a:gd name="T3" fmla="*/ 0 h 4775"/>
                  <a:gd name="T4" fmla="*/ 0 w 3885"/>
                  <a:gd name="T5" fmla="*/ 0 h 4775"/>
                  <a:gd name="T6" fmla="*/ 0 w 3885"/>
                  <a:gd name="T7" fmla="*/ 0 h 4775"/>
                  <a:gd name="T8" fmla="*/ 0 w 3885"/>
                  <a:gd name="T9" fmla="*/ 0 h 4775"/>
                  <a:gd name="T10" fmla="*/ 0 w 3885"/>
                  <a:gd name="T11" fmla="*/ 0 h 4775"/>
                  <a:gd name="T12" fmla="*/ 0 w 3885"/>
                  <a:gd name="T13" fmla="*/ 0 h 4775"/>
                  <a:gd name="T14" fmla="*/ 0 w 3885"/>
                  <a:gd name="T15" fmla="*/ 0 h 4775"/>
                  <a:gd name="T16" fmla="*/ 0 w 3885"/>
                  <a:gd name="T17" fmla="*/ 0 h 4775"/>
                  <a:gd name="T18" fmla="*/ 0 w 3885"/>
                  <a:gd name="T19" fmla="*/ 0 h 4775"/>
                  <a:gd name="T20" fmla="*/ 0 w 3885"/>
                  <a:gd name="T21" fmla="*/ 0 h 4775"/>
                  <a:gd name="T22" fmla="*/ 0 w 3885"/>
                  <a:gd name="T23" fmla="*/ 0 h 4775"/>
                  <a:gd name="T24" fmla="*/ 0 w 3885"/>
                  <a:gd name="T25" fmla="*/ 0 h 4775"/>
                  <a:gd name="T26" fmla="*/ 0 w 3885"/>
                  <a:gd name="T27" fmla="*/ 0 h 4775"/>
                  <a:gd name="T28" fmla="*/ 0 w 3885"/>
                  <a:gd name="T29" fmla="*/ 0 h 4775"/>
                  <a:gd name="T30" fmla="*/ 0 w 3885"/>
                  <a:gd name="T31" fmla="*/ 0 h 4775"/>
                  <a:gd name="T32" fmla="*/ 0 w 3885"/>
                  <a:gd name="T33" fmla="*/ 0 h 4775"/>
                  <a:gd name="T34" fmla="*/ 0 w 3885"/>
                  <a:gd name="T35" fmla="*/ 0 h 4775"/>
                  <a:gd name="T36" fmla="*/ 0 w 3885"/>
                  <a:gd name="T37" fmla="*/ 0 h 4775"/>
                  <a:gd name="T38" fmla="*/ 0 w 3885"/>
                  <a:gd name="T39" fmla="*/ 0 h 4775"/>
                  <a:gd name="T40" fmla="*/ 0 w 3885"/>
                  <a:gd name="T41" fmla="*/ 0 h 4775"/>
                  <a:gd name="T42" fmla="*/ 0 w 3885"/>
                  <a:gd name="T43" fmla="*/ 0 h 4775"/>
                  <a:gd name="T44" fmla="*/ 0 w 3885"/>
                  <a:gd name="T45" fmla="*/ 0 h 4775"/>
                  <a:gd name="T46" fmla="*/ 0 w 3885"/>
                  <a:gd name="T47" fmla="*/ 0 h 4775"/>
                  <a:gd name="T48" fmla="*/ 0 w 3885"/>
                  <a:gd name="T49" fmla="*/ 0 h 4775"/>
                  <a:gd name="T50" fmla="*/ 0 w 3885"/>
                  <a:gd name="T51" fmla="*/ 0 h 4775"/>
                  <a:gd name="T52" fmla="*/ 0 w 3885"/>
                  <a:gd name="T53" fmla="*/ 0 h 4775"/>
                  <a:gd name="T54" fmla="*/ 0 w 3885"/>
                  <a:gd name="T55" fmla="*/ 0 h 4775"/>
                  <a:gd name="T56" fmla="*/ 0 w 3885"/>
                  <a:gd name="T57" fmla="*/ 0 h 4775"/>
                  <a:gd name="T58" fmla="*/ 0 w 3885"/>
                  <a:gd name="T59" fmla="*/ 0 h 4775"/>
                  <a:gd name="T60" fmla="*/ 0 w 3885"/>
                  <a:gd name="T61" fmla="*/ 0 h 4775"/>
                  <a:gd name="T62" fmla="*/ 0 w 3885"/>
                  <a:gd name="T63" fmla="*/ 0 h 4775"/>
                  <a:gd name="T64" fmla="*/ 0 w 3885"/>
                  <a:gd name="T65" fmla="*/ 0 h 4775"/>
                  <a:gd name="T66" fmla="*/ 0 w 3885"/>
                  <a:gd name="T67" fmla="*/ 0 h 4775"/>
                  <a:gd name="T68" fmla="*/ 0 w 3885"/>
                  <a:gd name="T69" fmla="*/ 0 h 4775"/>
                  <a:gd name="T70" fmla="*/ 0 w 3885"/>
                  <a:gd name="T71" fmla="*/ 0 h 4775"/>
                  <a:gd name="T72" fmla="*/ 0 w 3885"/>
                  <a:gd name="T73" fmla="*/ 0 h 4775"/>
                  <a:gd name="T74" fmla="*/ 0 w 3885"/>
                  <a:gd name="T75" fmla="*/ 0 h 4775"/>
                  <a:gd name="T76" fmla="*/ 0 w 3885"/>
                  <a:gd name="T77" fmla="*/ 0 h 4775"/>
                  <a:gd name="T78" fmla="*/ 0 w 3885"/>
                  <a:gd name="T79" fmla="*/ 0 h 4775"/>
                  <a:gd name="T80" fmla="*/ 0 w 3885"/>
                  <a:gd name="T81" fmla="*/ 0 h 4775"/>
                  <a:gd name="T82" fmla="*/ 0 w 3885"/>
                  <a:gd name="T83" fmla="*/ 0 h 4775"/>
                  <a:gd name="T84" fmla="*/ 0 w 3885"/>
                  <a:gd name="T85" fmla="*/ 0 h 4775"/>
                  <a:gd name="T86" fmla="*/ 0 w 3885"/>
                  <a:gd name="T87" fmla="*/ 0 h 4775"/>
                  <a:gd name="T88" fmla="*/ 0 w 3885"/>
                  <a:gd name="T89" fmla="*/ 0 h 4775"/>
                  <a:gd name="T90" fmla="*/ 0 w 3885"/>
                  <a:gd name="T91" fmla="*/ 0 h 4775"/>
                  <a:gd name="T92" fmla="*/ 0 w 3885"/>
                  <a:gd name="T93" fmla="*/ 0 h 4775"/>
                  <a:gd name="T94" fmla="*/ 0 w 3885"/>
                  <a:gd name="T95" fmla="*/ 0 h 4775"/>
                  <a:gd name="T96" fmla="*/ 0 w 3885"/>
                  <a:gd name="T97" fmla="*/ 0 h 4775"/>
                  <a:gd name="T98" fmla="*/ 0 w 3885"/>
                  <a:gd name="T99" fmla="*/ 0 h 4775"/>
                  <a:gd name="T100" fmla="*/ 0 w 3885"/>
                  <a:gd name="T101" fmla="*/ 0 h 4775"/>
                  <a:gd name="T102" fmla="*/ 0 w 3885"/>
                  <a:gd name="T103" fmla="*/ 0 h 4775"/>
                  <a:gd name="T104" fmla="*/ 0 w 3885"/>
                  <a:gd name="T105" fmla="*/ 0 h 4775"/>
                  <a:gd name="T106" fmla="*/ 0 w 3885"/>
                  <a:gd name="T107" fmla="*/ 0 h 4775"/>
                  <a:gd name="T108" fmla="*/ 0 w 3885"/>
                  <a:gd name="T109" fmla="*/ 0 h 4775"/>
                  <a:gd name="T110" fmla="*/ 0 w 3885"/>
                  <a:gd name="T111" fmla="*/ 0 h 477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885"/>
                  <a:gd name="T169" fmla="*/ 0 h 4775"/>
                  <a:gd name="T170" fmla="*/ 3885 w 3885"/>
                  <a:gd name="T171" fmla="*/ 4775 h 477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885" h="4775">
                    <a:moveTo>
                      <a:pt x="346" y="3560"/>
                    </a:moveTo>
                    <a:lnTo>
                      <a:pt x="558" y="3758"/>
                    </a:lnTo>
                    <a:lnTo>
                      <a:pt x="1102" y="4132"/>
                    </a:lnTo>
                    <a:lnTo>
                      <a:pt x="1413" y="4231"/>
                    </a:lnTo>
                    <a:lnTo>
                      <a:pt x="1872" y="4331"/>
                    </a:lnTo>
                    <a:lnTo>
                      <a:pt x="2261" y="4287"/>
                    </a:lnTo>
                    <a:lnTo>
                      <a:pt x="2558" y="4160"/>
                    </a:lnTo>
                    <a:lnTo>
                      <a:pt x="2783" y="3949"/>
                    </a:lnTo>
                    <a:lnTo>
                      <a:pt x="2861" y="3652"/>
                    </a:lnTo>
                    <a:lnTo>
                      <a:pt x="2783" y="3404"/>
                    </a:lnTo>
                    <a:lnTo>
                      <a:pt x="2614" y="3179"/>
                    </a:lnTo>
                    <a:lnTo>
                      <a:pt x="2275" y="2988"/>
                    </a:lnTo>
                    <a:lnTo>
                      <a:pt x="1780" y="2804"/>
                    </a:lnTo>
                    <a:lnTo>
                      <a:pt x="1343" y="2635"/>
                    </a:lnTo>
                    <a:lnTo>
                      <a:pt x="1053" y="2459"/>
                    </a:lnTo>
                    <a:lnTo>
                      <a:pt x="770" y="2289"/>
                    </a:lnTo>
                    <a:lnTo>
                      <a:pt x="579" y="2055"/>
                    </a:lnTo>
                    <a:lnTo>
                      <a:pt x="417" y="1406"/>
                    </a:lnTo>
                    <a:lnTo>
                      <a:pt x="445" y="1039"/>
                    </a:lnTo>
                    <a:lnTo>
                      <a:pt x="579" y="727"/>
                    </a:lnTo>
                    <a:lnTo>
                      <a:pt x="834" y="417"/>
                    </a:lnTo>
                    <a:lnTo>
                      <a:pt x="1187" y="226"/>
                    </a:lnTo>
                    <a:lnTo>
                      <a:pt x="1717" y="57"/>
                    </a:lnTo>
                    <a:lnTo>
                      <a:pt x="2296" y="0"/>
                    </a:lnTo>
                    <a:lnTo>
                      <a:pt x="3031" y="92"/>
                    </a:lnTo>
                    <a:lnTo>
                      <a:pt x="3334" y="211"/>
                    </a:lnTo>
                    <a:lnTo>
                      <a:pt x="3539" y="332"/>
                    </a:lnTo>
                    <a:lnTo>
                      <a:pt x="3455" y="643"/>
                    </a:lnTo>
                    <a:lnTo>
                      <a:pt x="3334" y="982"/>
                    </a:lnTo>
                    <a:lnTo>
                      <a:pt x="3186" y="982"/>
                    </a:lnTo>
                    <a:lnTo>
                      <a:pt x="3087" y="734"/>
                    </a:lnTo>
                    <a:lnTo>
                      <a:pt x="2861" y="544"/>
                    </a:lnTo>
                    <a:lnTo>
                      <a:pt x="2578" y="446"/>
                    </a:lnTo>
                    <a:lnTo>
                      <a:pt x="2240" y="409"/>
                    </a:lnTo>
                    <a:lnTo>
                      <a:pt x="1872" y="446"/>
                    </a:lnTo>
                    <a:lnTo>
                      <a:pt x="1596" y="580"/>
                    </a:lnTo>
                    <a:lnTo>
                      <a:pt x="1413" y="770"/>
                    </a:lnTo>
                    <a:lnTo>
                      <a:pt x="1370" y="1053"/>
                    </a:lnTo>
                    <a:lnTo>
                      <a:pt x="1413" y="1243"/>
                    </a:lnTo>
                    <a:lnTo>
                      <a:pt x="1541" y="1434"/>
                    </a:lnTo>
                    <a:lnTo>
                      <a:pt x="2035" y="1745"/>
                    </a:lnTo>
                    <a:lnTo>
                      <a:pt x="2649" y="1943"/>
                    </a:lnTo>
                    <a:lnTo>
                      <a:pt x="3222" y="2253"/>
                    </a:lnTo>
                    <a:lnTo>
                      <a:pt x="3602" y="2564"/>
                    </a:lnTo>
                    <a:lnTo>
                      <a:pt x="3793" y="2925"/>
                    </a:lnTo>
                    <a:lnTo>
                      <a:pt x="3885" y="3313"/>
                    </a:lnTo>
                    <a:lnTo>
                      <a:pt x="3800" y="3630"/>
                    </a:lnTo>
                    <a:lnTo>
                      <a:pt x="3666" y="3913"/>
                    </a:lnTo>
                    <a:lnTo>
                      <a:pt x="3419" y="4175"/>
                    </a:lnTo>
                    <a:lnTo>
                      <a:pt x="3123" y="4366"/>
                    </a:lnTo>
                    <a:lnTo>
                      <a:pt x="2459" y="4641"/>
                    </a:lnTo>
                    <a:lnTo>
                      <a:pt x="1660" y="4775"/>
                    </a:lnTo>
                    <a:lnTo>
                      <a:pt x="770" y="4599"/>
                    </a:lnTo>
                    <a:lnTo>
                      <a:pt x="0" y="4287"/>
                    </a:lnTo>
                    <a:lnTo>
                      <a:pt x="318" y="3687"/>
                    </a:lnTo>
                    <a:lnTo>
                      <a:pt x="346" y="3560"/>
                    </a:lnTo>
                    <a:close/>
                  </a:path>
                </a:pathLst>
              </a:custGeom>
              <a:solidFill>
                <a:srgbClr val="009900"/>
              </a:solidFill>
              <a:ln w="11113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Freeform 8"/>
              <p:cNvSpPr>
                <a:spLocks/>
              </p:cNvSpPr>
              <p:nvPr/>
            </p:nvSpPr>
            <p:spPr bwMode="auto">
              <a:xfrm>
                <a:off x="2304" y="2515"/>
                <a:ext cx="78" cy="361"/>
              </a:xfrm>
              <a:custGeom>
                <a:avLst/>
                <a:gdLst>
                  <a:gd name="T0" fmla="*/ 0 w 982"/>
                  <a:gd name="T1" fmla="*/ 0 h 4542"/>
                  <a:gd name="T2" fmla="*/ 0 w 982"/>
                  <a:gd name="T3" fmla="*/ 0 h 4542"/>
                  <a:gd name="T4" fmla="*/ 0 w 982"/>
                  <a:gd name="T5" fmla="*/ 0 h 4542"/>
                  <a:gd name="T6" fmla="*/ 0 w 982"/>
                  <a:gd name="T7" fmla="*/ 0 h 4542"/>
                  <a:gd name="T8" fmla="*/ 0 w 982"/>
                  <a:gd name="T9" fmla="*/ 0 h 4542"/>
                  <a:gd name="T10" fmla="*/ 0 w 982"/>
                  <a:gd name="T11" fmla="*/ 0 h 4542"/>
                  <a:gd name="T12" fmla="*/ 0 w 982"/>
                  <a:gd name="T13" fmla="*/ 0 h 45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82"/>
                  <a:gd name="T22" fmla="*/ 0 h 4542"/>
                  <a:gd name="T23" fmla="*/ 982 w 982"/>
                  <a:gd name="T24" fmla="*/ 4542 h 454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82" h="4542">
                    <a:moveTo>
                      <a:pt x="0" y="0"/>
                    </a:moveTo>
                    <a:lnTo>
                      <a:pt x="473" y="35"/>
                    </a:lnTo>
                    <a:lnTo>
                      <a:pt x="982" y="0"/>
                    </a:lnTo>
                    <a:lnTo>
                      <a:pt x="982" y="4542"/>
                    </a:lnTo>
                    <a:lnTo>
                      <a:pt x="438" y="4500"/>
                    </a:lnTo>
                    <a:lnTo>
                      <a:pt x="0" y="45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900"/>
              </a:solidFill>
              <a:ln w="11113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2619" y="144"/>
              <a:ext cx="669" cy="614"/>
            </a:xfrm>
            <a:custGeom>
              <a:avLst/>
              <a:gdLst>
                <a:gd name="T0" fmla="*/ 0 w 11952"/>
                <a:gd name="T1" fmla="*/ 0 h 10963"/>
                <a:gd name="T2" fmla="*/ 0 w 11952"/>
                <a:gd name="T3" fmla="*/ 0 h 10963"/>
                <a:gd name="T4" fmla="*/ 0 w 11952"/>
                <a:gd name="T5" fmla="*/ 0 h 10963"/>
                <a:gd name="T6" fmla="*/ 0 w 11952"/>
                <a:gd name="T7" fmla="*/ 0 h 10963"/>
                <a:gd name="T8" fmla="*/ 0 w 11952"/>
                <a:gd name="T9" fmla="*/ 0 h 10963"/>
                <a:gd name="T10" fmla="*/ 0 w 11952"/>
                <a:gd name="T11" fmla="*/ 0 h 10963"/>
                <a:gd name="T12" fmla="*/ 0 w 11952"/>
                <a:gd name="T13" fmla="*/ 0 h 10963"/>
                <a:gd name="T14" fmla="*/ 0 w 11952"/>
                <a:gd name="T15" fmla="*/ 0 h 10963"/>
                <a:gd name="T16" fmla="*/ 0 w 11952"/>
                <a:gd name="T17" fmla="*/ 0 h 10963"/>
                <a:gd name="T18" fmla="*/ 0 w 11952"/>
                <a:gd name="T19" fmla="*/ 0 h 10963"/>
                <a:gd name="T20" fmla="*/ 0 w 11952"/>
                <a:gd name="T21" fmla="*/ 0 h 10963"/>
                <a:gd name="T22" fmla="*/ 0 w 11952"/>
                <a:gd name="T23" fmla="*/ 0 h 10963"/>
                <a:gd name="T24" fmla="*/ 0 w 11952"/>
                <a:gd name="T25" fmla="*/ 0 h 10963"/>
                <a:gd name="T26" fmla="*/ 0 w 11952"/>
                <a:gd name="T27" fmla="*/ 0 h 10963"/>
                <a:gd name="T28" fmla="*/ 0 w 11952"/>
                <a:gd name="T29" fmla="*/ 0 h 10963"/>
                <a:gd name="T30" fmla="*/ 0 w 11952"/>
                <a:gd name="T31" fmla="*/ 0 h 10963"/>
                <a:gd name="T32" fmla="*/ 0 w 11952"/>
                <a:gd name="T33" fmla="*/ 0 h 10963"/>
                <a:gd name="T34" fmla="*/ 0 w 11952"/>
                <a:gd name="T35" fmla="*/ 0 h 10963"/>
                <a:gd name="T36" fmla="*/ 0 w 11952"/>
                <a:gd name="T37" fmla="*/ 0 h 10963"/>
                <a:gd name="T38" fmla="*/ 0 w 11952"/>
                <a:gd name="T39" fmla="*/ 0 h 10963"/>
                <a:gd name="T40" fmla="*/ 0 w 11952"/>
                <a:gd name="T41" fmla="*/ 0 h 10963"/>
                <a:gd name="T42" fmla="*/ 0 w 11952"/>
                <a:gd name="T43" fmla="*/ 0 h 10963"/>
                <a:gd name="T44" fmla="*/ 0 w 11952"/>
                <a:gd name="T45" fmla="*/ 0 h 10963"/>
                <a:gd name="T46" fmla="*/ 0 w 11952"/>
                <a:gd name="T47" fmla="*/ 0 h 10963"/>
                <a:gd name="T48" fmla="*/ 0 w 11952"/>
                <a:gd name="T49" fmla="*/ 0 h 10963"/>
                <a:gd name="T50" fmla="*/ 0 w 11952"/>
                <a:gd name="T51" fmla="*/ 0 h 10963"/>
                <a:gd name="T52" fmla="*/ 0 w 11952"/>
                <a:gd name="T53" fmla="*/ 0 h 10963"/>
                <a:gd name="T54" fmla="*/ 0 w 11952"/>
                <a:gd name="T55" fmla="*/ 0 h 10963"/>
                <a:gd name="T56" fmla="*/ 0 w 11952"/>
                <a:gd name="T57" fmla="*/ 0 h 10963"/>
                <a:gd name="T58" fmla="*/ 0 w 11952"/>
                <a:gd name="T59" fmla="*/ 0 h 10963"/>
                <a:gd name="T60" fmla="*/ 0 w 11952"/>
                <a:gd name="T61" fmla="*/ 0 h 10963"/>
                <a:gd name="T62" fmla="*/ 0 w 11952"/>
                <a:gd name="T63" fmla="*/ 0 h 10963"/>
                <a:gd name="T64" fmla="*/ 0 w 11952"/>
                <a:gd name="T65" fmla="*/ 0 h 10963"/>
                <a:gd name="T66" fmla="*/ 0 w 11952"/>
                <a:gd name="T67" fmla="*/ 0 h 10963"/>
                <a:gd name="T68" fmla="*/ 0 w 11952"/>
                <a:gd name="T69" fmla="*/ 0 h 10963"/>
                <a:gd name="T70" fmla="*/ 0 w 11952"/>
                <a:gd name="T71" fmla="*/ 0 h 10963"/>
                <a:gd name="T72" fmla="*/ 0 w 11952"/>
                <a:gd name="T73" fmla="*/ 0 h 10963"/>
                <a:gd name="T74" fmla="*/ 0 w 11952"/>
                <a:gd name="T75" fmla="*/ 0 h 10963"/>
                <a:gd name="T76" fmla="*/ 0 w 11952"/>
                <a:gd name="T77" fmla="*/ 0 h 10963"/>
                <a:gd name="T78" fmla="*/ 0 w 11952"/>
                <a:gd name="T79" fmla="*/ 0 h 10963"/>
                <a:gd name="T80" fmla="*/ 0 w 11952"/>
                <a:gd name="T81" fmla="*/ 0 h 10963"/>
                <a:gd name="T82" fmla="*/ 0 w 11952"/>
                <a:gd name="T83" fmla="*/ 0 h 10963"/>
                <a:gd name="T84" fmla="*/ 0 w 11952"/>
                <a:gd name="T85" fmla="*/ 0 h 10963"/>
                <a:gd name="T86" fmla="*/ 0 w 11952"/>
                <a:gd name="T87" fmla="*/ 0 h 10963"/>
                <a:gd name="T88" fmla="*/ 0 w 11952"/>
                <a:gd name="T89" fmla="*/ 0 h 10963"/>
                <a:gd name="T90" fmla="*/ 0 w 11952"/>
                <a:gd name="T91" fmla="*/ 0 h 10963"/>
                <a:gd name="T92" fmla="*/ 0 w 11952"/>
                <a:gd name="T93" fmla="*/ 0 h 10963"/>
                <a:gd name="T94" fmla="*/ 0 w 11952"/>
                <a:gd name="T95" fmla="*/ 0 h 10963"/>
                <a:gd name="T96" fmla="*/ 0 w 11952"/>
                <a:gd name="T97" fmla="*/ 0 h 10963"/>
                <a:gd name="T98" fmla="*/ 0 w 11952"/>
                <a:gd name="T99" fmla="*/ 0 h 10963"/>
                <a:gd name="T100" fmla="*/ 0 w 11952"/>
                <a:gd name="T101" fmla="*/ 0 h 10963"/>
                <a:gd name="T102" fmla="*/ 0 w 11952"/>
                <a:gd name="T103" fmla="*/ 0 h 10963"/>
                <a:gd name="T104" fmla="*/ 0 w 11952"/>
                <a:gd name="T105" fmla="*/ 0 h 10963"/>
                <a:gd name="T106" fmla="*/ 0 w 11952"/>
                <a:gd name="T107" fmla="*/ 0 h 10963"/>
                <a:gd name="T108" fmla="*/ 0 w 11952"/>
                <a:gd name="T109" fmla="*/ 0 h 10963"/>
                <a:gd name="T110" fmla="*/ 0 w 11952"/>
                <a:gd name="T111" fmla="*/ 0 h 10963"/>
                <a:gd name="T112" fmla="*/ 0 w 11952"/>
                <a:gd name="T113" fmla="*/ 0 h 109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52"/>
                <a:gd name="T172" fmla="*/ 0 h 10963"/>
                <a:gd name="T173" fmla="*/ 11952 w 11952"/>
                <a:gd name="T174" fmla="*/ 10963 h 109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52" h="10963">
                  <a:moveTo>
                    <a:pt x="5722" y="10963"/>
                  </a:moveTo>
                  <a:lnTo>
                    <a:pt x="4677" y="10941"/>
                  </a:lnTo>
                  <a:lnTo>
                    <a:pt x="3631" y="10941"/>
                  </a:lnTo>
                  <a:lnTo>
                    <a:pt x="3101" y="10941"/>
                  </a:lnTo>
                  <a:lnTo>
                    <a:pt x="2578" y="10913"/>
                  </a:lnTo>
                  <a:lnTo>
                    <a:pt x="2063" y="10864"/>
                  </a:lnTo>
                  <a:lnTo>
                    <a:pt x="1526" y="10800"/>
                  </a:lnTo>
                  <a:lnTo>
                    <a:pt x="1519" y="10800"/>
                  </a:lnTo>
                  <a:lnTo>
                    <a:pt x="1484" y="10800"/>
                  </a:lnTo>
                  <a:lnTo>
                    <a:pt x="1462" y="10787"/>
                  </a:lnTo>
                  <a:lnTo>
                    <a:pt x="1449" y="10787"/>
                  </a:lnTo>
                  <a:lnTo>
                    <a:pt x="1441" y="10787"/>
                  </a:lnTo>
                  <a:lnTo>
                    <a:pt x="1406" y="10787"/>
                  </a:lnTo>
                  <a:lnTo>
                    <a:pt x="1370" y="10765"/>
                  </a:lnTo>
                  <a:lnTo>
                    <a:pt x="1342" y="10750"/>
                  </a:lnTo>
                  <a:lnTo>
                    <a:pt x="1321" y="10750"/>
                  </a:lnTo>
                  <a:lnTo>
                    <a:pt x="1293" y="10737"/>
                  </a:lnTo>
                  <a:lnTo>
                    <a:pt x="1271" y="10737"/>
                  </a:lnTo>
                  <a:lnTo>
                    <a:pt x="1130" y="10687"/>
                  </a:lnTo>
                  <a:lnTo>
                    <a:pt x="989" y="10624"/>
                  </a:lnTo>
                  <a:lnTo>
                    <a:pt x="841" y="10525"/>
                  </a:lnTo>
                  <a:lnTo>
                    <a:pt x="713" y="10433"/>
                  </a:lnTo>
                  <a:lnTo>
                    <a:pt x="713" y="10412"/>
                  </a:lnTo>
                  <a:lnTo>
                    <a:pt x="700" y="10398"/>
                  </a:lnTo>
                  <a:lnTo>
                    <a:pt x="586" y="10271"/>
                  </a:lnTo>
                  <a:lnTo>
                    <a:pt x="487" y="10122"/>
                  </a:lnTo>
                  <a:lnTo>
                    <a:pt x="410" y="9967"/>
                  </a:lnTo>
                  <a:lnTo>
                    <a:pt x="325" y="9790"/>
                  </a:lnTo>
                  <a:lnTo>
                    <a:pt x="325" y="9769"/>
                  </a:lnTo>
                  <a:lnTo>
                    <a:pt x="325" y="9741"/>
                  </a:lnTo>
                  <a:lnTo>
                    <a:pt x="296" y="9706"/>
                  </a:lnTo>
                  <a:lnTo>
                    <a:pt x="296" y="9691"/>
                  </a:lnTo>
                  <a:lnTo>
                    <a:pt x="296" y="9677"/>
                  </a:lnTo>
                  <a:lnTo>
                    <a:pt x="296" y="9649"/>
                  </a:lnTo>
                  <a:lnTo>
                    <a:pt x="276" y="9627"/>
                  </a:lnTo>
                  <a:lnTo>
                    <a:pt x="276" y="9614"/>
                  </a:lnTo>
                  <a:lnTo>
                    <a:pt x="276" y="9592"/>
                  </a:lnTo>
                  <a:lnTo>
                    <a:pt x="276" y="9578"/>
                  </a:lnTo>
                  <a:lnTo>
                    <a:pt x="269" y="9550"/>
                  </a:lnTo>
                  <a:lnTo>
                    <a:pt x="247" y="9500"/>
                  </a:lnTo>
                  <a:lnTo>
                    <a:pt x="247" y="9401"/>
                  </a:lnTo>
                  <a:lnTo>
                    <a:pt x="212" y="9374"/>
                  </a:lnTo>
                  <a:lnTo>
                    <a:pt x="212" y="9275"/>
                  </a:lnTo>
                  <a:lnTo>
                    <a:pt x="197" y="9260"/>
                  </a:lnTo>
                  <a:lnTo>
                    <a:pt x="135" y="8504"/>
                  </a:lnTo>
                  <a:lnTo>
                    <a:pt x="71" y="7770"/>
                  </a:lnTo>
                  <a:lnTo>
                    <a:pt x="36" y="7014"/>
                  </a:lnTo>
                  <a:lnTo>
                    <a:pt x="21" y="6258"/>
                  </a:lnTo>
                  <a:lnTo>
                    <a:pt x="0" y="5085"/>
                  </a:lnTo>
                  <a:lnTo>
                    <a:pt x="21" y="4514"/>
                  </a:lnTo>
                  <a:lnTo>
                    <a:pt x="36" y="3913"/>
                  </a:lnTo>
                  <a:lnTo>
                    <a:pt x="56" y="3320"/>
                  </a:lnTo>
                  <a:lnTo>
                    <a:pt x="92" y="2734"/>
                  </a:lnTo>
                  <a:lnTo>
                    <a:pt x="135" y="2147"/>
                  </a:lnTo>
                  <a:lnTo>
                    <a:pt x="177" y="1561"/>
                  </a:lnTo>
                  <a:lnTo>
                    <a:pt x="197" y="1540"/>
                  </a:lnTo>
                  <a:lnTo>
                    <a:pt x="197" y="1525"/>
                  </a:lnTo>
                  <a:lnTo>
                    <a:pt x="212" y="1505"/>
                  </a:lnTo>
                  <a:lnTo>
                    <a:pt x="212" y="1427"/>
                  </a:lnTo>
                  <a:lnTo>
                    <a:pt x="247" y="1391"/>
                  </a:lnTo>
                  <a:lnTo>
                    <a:pt x="247" y="1363"/>
                  </a:lnTo>
                  <a:lnTo>
                    <a:pt x="311" y="1151"/>
                  </a:lnTo>
                  <a:lnTo>
                    <a:pt x="388" y="975"/>
                  </a:lnTo>
                  <a:lnTo>
                    <a:pt x="502" y="805"/>
                  </a:lnTo>
                  <a:lnTo>
                    <a:pt x="621" y="657"/>
                  </a:lnTo>
                  <a:lnTo>
                    <a:pt x="763" y="530"/>
                  </a:lnTo>
                  <a:lnTo>
                    <a:pt x="918" y="417"/>
                  </a:lnTo>
                  <a:lnTo>
                    <a:pt x="1095" y="318"/>
                  </a:lnTo>
                  <a:lnTo>
                    <a:pt x="1293" y="255"/>
                  </a:lnTo>
                  <a:lnTo>
                    <a:pt x="1321" y="255"/>
                  </a:lnTo>
                  <a:lnTo>
                    <a:pt x="1350" y="240"/>
                  </a:lnTo>
                  <a:lnTo>
                    <a:pt x="1385" y="226"/>
                  </a:lnTo>
                  <a:lnTo>
                    <a:pt x="1406" y="226"/>
                  </a:lnTo>
                  <a:lnTo>
                    <a:pt x="1441" y="226"/>
                  </a:lnTo>
                  <a:lnTo>
                    <a:pt x="1484" y="191"/>
                  </a:lnTo>
                  <a:lnTo>
                    <a:pt x="1561" y="191"/>
                  </a:lnTo>
                  <a:lnTo>
                    <a:pt x="1625" y="176"/>
                  </a:lnTo>
                  <a:lnTo>
                    <a:pt x="1639" y="163"/>
                  </a:lnTo>
                  <a:lnTo>
                    <a:pt x="1660" y="163"/>
                  </a:lnTo>
                  <a:lnTo>
                    <a:pt x="1695" y="163"/>
                  </a:lnTo>
                  <a:lnTo>
                    <a:pt x="1992" y="113"/>
                  </a:lnTo>
                  <a:lnTo>
                    <a:pt x="2317" y="99"/>
                  </a:lnTo>
                  <a:lnTo>
                    <a:pt x="2946" y="42"/>
                  </a:lnTo>
                  <a:lnTo>
                    <a:pt x="3589" y="35"/>
                  </a:lnTo>
                  <a:lnTo>
                    <a:pt x="4211" y="35"/>
                  </a:lnTo>
                  <a:lnTo>
                    <a:pt x="4980" y="14"/>
                  </a:lnTo>
                  <a:lnTo>
                    <a:pt x="5751" y="0"/>
                  </a:lnTo>
                  <a:lnTo>
                    <a:pt x="6520" y="0"/>
                  </a:lnTo>
                  <a:lnTo>
                    <a:pt x="7276" y="14"/>
                  </a:lnTo>
                  <a:lnTo>
                    <a:pt x="8046" y="35"/>
                  </a:lnTo>
                  <a:lnTo>
                    <a:pt x="8802" y="64"/>
                  </a:lnTo>
                  <a:lnTo>
                    <a:pt x="9572" y="99"/>
                  </a:lnTo>
                  <a:lnTo>
                    <a:pt x="10328" y="163"/>
                  </a:lnTo>
                  <a:lnTo>
                    <a:pt x="10335" y="163"/>
                  </a:lnTo>
                  <a:lnTo>
                    <a:pt x="10356" y="163"/>
                  </a:lnTo>
                  <a:lnTo>
                    <a:pt x="10392" y="176"/>
                  </a:lnTo>
                  <a:lnTo>
                    <a:pt x="10455" y="176"/>
                  </a:lnTo>
                  <a:lnTo>
                    <a:pt x="10490" y="191"/>
                  </a:lnTo>
                  <a:lnTo>
                    <a:pt x="10504" y="191"/>
                  </a:lnTo>
                  <a:lnTo>
                    <a:pt x="10511" y="211"/>
                  </a:lnTo>
                  <a:lnTo>
                    <a:pt x="10533" y="211"/>
                  </a:lnTo>
                  <a:lnTo>
                    <a:pt x="10568" y="226"/>
                  </a:lnTo>
                  <a:lnTo>
                    <a:pt x="10631" y="240"/>
                  </a:lnTo>
                  <a:lnTo>
                    <a:pt x="10646" y="240"/>
                  </a:lnTo>
                  <a:lnTo>
                    <a:pt x="10809" y="290"/>
                  </a:lnTo>
                  <a:lnTo>
                    <a:pt x="10935" y="353"/>
                  </a:lnTo>
                  <a:lnTo>
                    <a:pt x="11062" y="431"/>
                  </a:lnTo>
                  <a:lnTo>
                    <a:pt x="11190" y="508"/>
                  </a:lnTo>
                  <a:lnTo>
                    <a:pt x="11288" y="629"/>
                  </a:lnTo>
                  <a:lnTo>
                    <a:pt x="11387" y="742"/>
                  </a:lnTo>
                  <a:lnTo>
                    <a:pt x="11479" y="862"/>
                  </a:lnTo>
                  <a:lnTo>
                    <a:pt x="11565" y="1010"/>
                  </a:lnTo>
                  <a:lnTo>
                    <a:pt x="11578" y="1059"/>
                  </a:lnTo>
                  <a:lnTo>
                    <a:pt x="11607" y="1138"/>
                  </a:lnTo>
                  <a:lnTo>
                    <a:pt x="11607" y="1151"/>
                  </a:lnTo>
                  <a:lnTo>
                    <a:pt x="11607" y="1187"/>
                  </a:lnTo>
                  <a:lnTo>
                    <a:pt x="11642" y="1237"/>
                  </a:lnTo>
                  <a:lnTo>
                    <a:pt x="11642" y="1272"/>
                  </a:lnTo>
                  <a:lnTo>
                    <a:pt x="11656" y="1314"/>
                  </a:lnTo>
                  <a:lnTo>
                    <a:pt x="11656" y="1384"/>
                  </a:lnTo>
                  <a:lnTo>
                    <a:pt x="11684" y="1427"/>
                  </a:lnTo>
                  <a:lnTo>
                    <a:pt x="11684" y="1462"/>
                  </a:lnTo>
                  <a:lnTo>
                    <a:pt x="11684" y="1476"/>
                  </a:lnTo>
                  <a:lnTo>
                    <a:pt x="11684" y="1505"/>
                  </a:lnTo>
                  <a:lnTo>
                    <a:pt x="11706" y="1525"/>
                  </a:lnTo>
                  <a:lnTo>
                    <a:pt x="11719" y="1575"/>
                  </a:lnTo>
                  <a:lnTo>
                    <a:pt x="11719" y="1639"/>
                  </a:lnTo>
                  <a:lnTo>
                    <a:pt x="11741" y="1653"/>
                  </a:lnTo>
                  <a:lnTo>
                    <a:pt x="11798" y="2211"/>
                  </a:lnTo>
                  <a:lnTo>
                    <a:pt x="11833" y="2486"/>
                  </a:lnTo>
                  <a:lnTo>
                    <a:pt x="11853" y="2755"/>
                  </a:lnTo>
                  <a:lnTo>
                    <a:pt x="11917" y="4415"/>
                  </a:lnTo>
                  <a:lnTo>
                    <a:pt x="11932" y="5248"/>
                  </a:lnTo>
                  <a:lnTo>
                    <a:pt x="11952" y="6067"/>
                  </a:lnTo>
                  <a:lnTo>
                    <a:pt x="11932" y="6880"/>
                  </a:lnTo>
                  <a:lnTo>
                    <a:pt x="11917" y="7699"/>
                  </a:lnTo>
                  <a:lnTo>
                    <a:pt x="11882" y="8102"/>
                  </a:lnTo>
                  <a:lnTo>
                    <a:pt x="11853" y="8519"/>
                  </a:lnTo>
                  <a:lnTo>
                    <a:pt x="11798" y="8943"/>
                  </a:lnTo>
                  <a:lnTo>
                    <a:pt x="11754" y="9338"/>
                  </a:lnTo>
                  <a:lnTo>
                    <a:pt x="11741" y="9374"/>
                  </a:lnTo>
                  <a:lnTo>
                    <a:pt x="11741" y="9387"/>
                  </a:lnTo>
                  <a:lnTo>
                    <a:pt x="11719" y="9416"/>
                  </a:lnTo>
                  <a:lnTo>
                    <a:pt x="11719" y="9451"/>
                  </a:lnTo>
                  <a:lnTo>
                    <a:pt x="11719" y="9479"/>
                  </a:lnTo>
                  <a:lnTo>
                    <a:pt x="11706" y="9515"/>
                  </a:lnTo>
                  <a:lnTo>
                    <a:pt x="11684" y="9528"/>
                  </a:lnTo>
                  <a:lnTo>
                    <a:pt x="11684" y="9564"/>
                  </a:lnTo>
                  <a:lnTo>
                    <a:pt x="11677" y="9592"/>
                  </a:lnTo>
                  <a:lnTo>
                    <a:pt x="11677" y="9614"/>
                  </a:lnTo>
                  <a:lnTo>
                    <a:pt x="11656" y="9663"/>
                  </a:lnTo>
                  <a:lnTo>
                    <a:pt x="11642" y="9706"/>
                  </a:lnTo>
                  <a:lnTo>
                    <a:pt x="11642" y="9741"/>
                  </a:lnTo>
                  <a:lnTo>
                    <a:pt x="11578" y="9917"/>
                  </a:lnTo>
                  <a:lnTo>
                    <a:pt x="11479" y="10080"/>
                  </a:lnTo>
                  <a:lnTo>
                    <a:pt x="11387" y="10235"/>
                  </a:lnTo>
                  <a:lnTo>
                    <a:pt x="11239" y="10369"/>
                  </a:lnTo>
                  <a:lnTo>
                    <a:pt x="11097" y="10475"/>
                  </a:lnTo>
                  <a:lnTo>
                    <a:pt x="10935" y="10560"/>
                  </a:lnTo>
                  <a:lnTo>
                    <a:pt x="10745" y="10645"/>
                  </a:lnTo>
                  <a:lnTo>
                    <a:pt x="10547" y="10701"/>
                  </a:lnTo>
                  <a:lnTo>
                    <a:pt x="10533" y="10701"/>
                  </a:lnTo>
                  <a:lnTo>
                    <a:pt x="10511" y="10701"/>
                  </a:lnTo>
                  <a:lnTo>
                    <a:pt x="10504" y="10701"/>
                  </a:lnTo>
                  <a:lnTo>
                    <a:pt x="10490" y="10723"/>
                  </a:lnTo>
                  <a:lnTo>
                    <a:pt x="10067" y="10787"/>
                  </a:lnTo>
                  <a:lnTo>
                    <a:pt x="9636" y="10814"/>
                  </a:lnTo>
                  <a:lnTo>
                    <a:pt x="8654" y="10864"/>
                  </a:lnTo>
                  <a:lnTo>
                    <a:pt x="7679" y="10899"/>
                  </a:lnTo>
                  <a:lnTo>
                    <a:pt x="6718" y="10928"/>
                  </a:lnTo>
                  <a:lnTo>
                    <a:pt x="5736" y="10963"/>
                  </a:lnTo>
                  <a:lnTo>
                    <a:pt x="5722" y="10963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auto">
            <a:xfrm>
              <a:off x="2696" y="433"/>
              <a:ext cx="340" cy="301"/>
            </a:xfrm>
            <a:custGeom>
              <a:avLst/>
              <a:gdLst>
                <a:gd name="T0" fmla="*/ 0 w 6067"/>
                <a:gd name="T1" fmla="*/ 0 h 5389"/>
                <a:gd name="T2" fmla="*/ 0 w 6067"/>
                <a:gd name="T3" fmla="*/ 0 h 5389"/>
                <a:gd name="T4" fmla="*/ 0 w 6067"/>
                <a:gd name="T5" fmla="*/ 0 h 5389"/>
                <a:gd name="T6" fmla="*/ 0 w 6067"/>
                <a:gd name="T7" fmla="*/ 0 h 5389"/>
                <a:gd name="T8" fmla="*/ 0 w 6067"/>
                <a:gd name="T9" fmla="*/ 0 h 5389"/>
                <a:gd name="T10" fmla="*/ 0 w 6067"/>
                <a:gd name="T11" fmla="*/ 0 h 5389"/>
                <a:gd name="T12" fmla="*/ 0 w 6067"/>
                <a:gd name="T13" fmla="*/ 0 h 5389"/>
                <a:gd name="T14" fmla="*/ 0 w 6067"/>
                <a:gd name="T15" fmla="*/ 0 h 5389"/>
                <a:gd name="T16" fmla="*/ 0 w 6067"/>
                <a:gd name="T17" fmla="*/ 0 h 5389"/>
                <a:gd name="T18" fmla="*/ 0 w 6067"/>
                <a:gd name="T19" fmla="*/ 0 h 5389"/>
                <a:gd name="T20" fmla="*/ 0 w 6067"/>
                <a:gd name="T21" fmla="*/ 0 h 5389"/>
                <a:gd name="T22" fmla="*/ 0 w 6067"/>
                <a:gd name="T23" fmla="*/ 0 h 5389"/>
                <a:gd name="T24" fmla="*/ 0 w 6067"/>
                <a:gd name="T25" fmla="*/ 0 h 5389"/>
                <a:gd name="T26" fmla="*/ 0 w 6067"/>
                <a:gd name="T27" fmla="*/ 0 h 5389"/>
                <a:gd name="T28" fmla="*/ 0 w 6067"/>
                <a:gd name="T29" fmla="*/ 0 h 5389"/>
                <a:gd name="T30" fmla="*/ 0 w 6067"/>
                <a:gd name="T31" fmla="*/ 0 h 5389"/>
                <a:gd name="T32" fmla="*/ 0 w 6067"/>
                <a:gd name="T33" fmla="*/ 0 h 5389"/>
                <a:gd name="T34" fmla="*/ 0 w 6067"/>
                <a:gd name="T35" fmla="*/ 0 h 5389"/>
                <a:gd name="T36" fmla="*/ 0 w 6067"/>
                <a:gd name="T37" fmla="*/ 0 h 5389"/>
                <a:gd name="T38" fmla="*/ 0 w 6067"/>
                <a:gd name="T39" fmla="*/ 0 h 5389"/>
                <a:gd name="T40" fmla="*/ 0 w 6067"/>
                <a:gd name="T41" fmla="*/ 0 h 5389"/>
                <a:gd name="T42" fmla="*/ 0 w 6067"/>
                <a:gd name="T43" fmla="*/ 0 h 5389"/>
                <a:gd name="T44" fmla="*/ 0 w 6067"/>
                <a:gd name="T45" fmla="*/ 0 h 5389"/>
                <a:gd name="T46" fmla="*/ 0 w 6067"/>
                <a:gd name="T47" fmla="*/ 0 h 5389"/>
                <a:gd name="T48" fmla="*/ 0 w 6067"/>
                <a:gd name="T49" fmla="*/ 0 h 5389"/>
                <a:gd name="T50" fmla="*/ 0 w 6067"/>
                <a:gd name="T51" fmla="*/ 0 h 5389"/>
                <a:gd name="T52" fmla="*/ 0 w 6067"/>
                <a:gd name="T53" fmla="*/ 0 h 5389"/>
                <a:gd name="T54" fmla="*/ 0 w 6067"/>
                <a:gd name="T55" fmla="*/ 0 h 5389"/>
                <a:gd name="T56" fmla="*/ 0 w 6067"/>
                <a:gd name="T57" fmla="*/ 0 h 5389"/>
                <a:gd name="T58" fmla="*/ 0 w 6067"/>
                <a:gd name="T59" fmla="*/ 0 h 5389"/>
                <a:gd name="T60" fmla="*/ 0 w 6067"/>
                <a:gd name="T61" fmla="*/ 0 h 5389"/>
                <a:gd name="T62" fmla="*/ 0 w 6067"/>
                <a:gd name="T63" fmla="*/ 0 h 5389"/>
                <a:gd name="T64" fmla="*/ 0 w 6067"/>
                <a:gd name="T65" fmla="*/ 0 h 5389"/>
                <a:gd name="T66" fmla="*/ 0 w 6067"/>
                <a:gd name="T67" fmla="*/ 0 h 5389"/>
                <a:gd name="T68" fmla="*/ 0 w 6067"/>
                <a:gd name="T69" fmla="*/ 0 h 5389"/>
                <a:gd name="T70" fmla="*/ 0 w 6067"/>
                <a:gd name="T71" fmla="*/ 0 h 5389"/>
                <a:gd name="T72" fmla="*/ 0 w 6067"/>
                <a:gd name="T73" fmla="*/ 0 h 5389"/>
                <a:gd name="T74" fmla="*/ 0 w 6067"/>
                <a:gd name="T75" fmla="*/ 0 h 5389"/>
                <a:gd name="T76" fmla="*/ 0 w 6067"/>
                <a:gd name="T77" fmla="*/ 0 h 5389"/>
                <a:gd name="T78" fmla="*/ 0 w 6067"/>
                <a:gd name="T79" fmla="*/ 0 h 5389"/>
                <a:gd name="T80" fmla="*/ 0 w 6067"/>
                <a:gd name="T81" fmla="*/ 0 h 5389"/>
                <a:gd name="T82" fmla="*/ 0 w 6067"/>
                <a:gd name="T83" fmla="*/ 0 h 5389"/>
                <a:gd name="T84" fmla="*/ 0 w 6067"/>
                <a:gd name="T85" fmla="*/ 0 h 5389"/>
                <a:gd name="T86" fmla="*/ 0 w 6067"/>
                <a:gd name="T87" fmla="*/ 0 h 5389"/>
                <a:gd name="T88" fmla="*/ 0 w 6067"/>
                <a:gd name="T89" fmla="*/ 0 h 5389"/>
                <a:gd name="T90" fmla="*/ 0 w 6067"/>
                <a:gd name="T91" fmla="*/ 0 h 5389"/>
                <a:gd name="T92" fmla="*/ 0 w 6067"/>
                <a:gd name="T93" fmla="*/ 0 h 5389"/>
                <a:gd name="T94" fmla="*/ 0 w 6067"/>
                <a:gd name="T95" fmla="*/ 0 h 5389"/>
                <a:gd name="T96" fmla="*/ 0 w 6067"/>
                <a:gd name="T97" fmla="*/ 0 h 5389"/>
                <a:gd name="T98" fmla="*/ 0 w 6067"/>
                <a:gd name="T99" fmla="*/ 0 h 5389"/>
                <a:gd name="T100" fmla="*/ 0 w 6067"/>
                <a:gd name="T101" fmla="*/ 0 h 53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067"/>
                <a:gd name="T154" fmla="*/ 0 h 5389"/>
                <a:gd name="T155" fmla="*/ 6067 w 6067"/>
                <a:gd name="T156" fmla="*/ 5389 h 53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067" h="5389">
                  <a:moveTo>
                    <a:pt x="3962" y="5389"/>
                  </a:moveTo>
                  <a:lnTo>
                    <a:pt x="3419" y="5368"/>
                  </a:lnTo>
                  <a:lnTo>
                    <a:pt x="3143" y="5353"/>
                  </a:lnTo>
                  <a:lnTo>
                    <a:pt x="2875" y="5311"/>
                  </a:lnTo>
                  <a:lnTo>
                    <a:pt x="2839" y="5311"/>
                  </a:lnTo>
                  <a:lnTo>
                    <a:pt x="2826" y="5290"/>
                  </a:lnTo>
                  <a:lnTo>
                    <a:pt x="2811" y="5290"/>
                  </a:lnTo>
                  <a:lnTo>
                    <a:pt x="2797" y="5290"/>
                  </a:lnTo>
                  <a:lnTo>
                    <a:pt x="2776" y="5290"/>
                  </a:lnTo>
                  <a:lnTo>
                    <a:pt x="2747" y="5276"/>
                  </a:lnTo>
                  <a:lnTo>
                    <a:pt x="2734" y="5276"/>
                  </a:lnTo>
                  <a:lnTo>
                    <a:pt x="2712" y="5276"/>
                  </a:lnTo>
                  <a:lnTo>
                    <a:pt x="2698" y="5276"/>
                  </a:lnTo>
                  <a:lnTo>
                    <a:pt x="2521" y="5212"/>
                  </a:lnTo>
                  <a:lnTo>
                    <a:pt x="2359" y="5134"/>
                  </a:lnTo>
                  <a:lnTo>
                    <a:pt x="2204" y="5035"/>
                  </a:lnTo>
                  <a:lnTo>
                    <a:pt x="2055" y="4936"/>
                  </a:lnTo>
                  <a:lnTo>
                    <a:pt x="1914" y="4824"/>
                  </a:lnTo>
                  <a:lnTo>
                    <a:pt x="1780" y="4711"/>
                  </a:lnTo>
                  <a:lnTo>
                    <a:pt x="1539" y="4457"/>
                  </a:lnTo>
                  <a:lnTo>
                    <a:pt x="1363" y="4217"/>
                  </a:lnTo>
                  <a:lnTo>
                    <a:pt x="1207" y="3905"/>
                  </a:lnTo>
                  <a:lnTo>
                    <a:pt x="1059" y="3602"/>
                  </a:lnTo>
                  <a:lnTo>
                    <a:pt x="918" y="3298"/>
                  </a:lnTo>
                  <a:lnTo>
                    <a:pt x="918" y="3284"/>
                  </a:lnTo>
                  <a:lnTo>
                    <a:pt x="882" y="3171"/>
                  </a:lnTo>
                  <a:lnTo>
                    <a:pt x="819" y="3072"/>
                  </a:lnTo>
                  <a:lnTo>
                    <a:pt x="819" y="3065"/>
                  </a:lnTo>
                  <a:lnTo>
                    <a:pt x="741" y="2832"/>
                  </a:lnTo>
                  <a:lnTo>
                    <a:pt x="741" y="2818"/>
                  </a:lnTo>
                  <a:lnTo>
                    <a:pt x="721" y="2754"/>
                  </a:lnTo>
                  <a:lnTo>
                    <a:pt x="692" y="2677"/>
                  </a:lnTo>
                  <a:lnTo>
                    <a:pt x="692" y="2655"/>
                  </a:lnTo>
                  <a:lnTo>
                    <a:pt x="642" y="2528"/>
                  </a:lnTo>
                  <a:lnTo>
                    <a:pt x="607" y="2422"/>
                  </a:lnTo>
                  <a:lnTo>
                    <a:pt x="607" y="2401"/>
                  </a:lnTo>
                  <a:lnTo>
                    <a:pt x="593" y="2365"/>
                  </a:lnTo>
                  <a:lnTo>
                    <a:pt x="579" y="2323"/>
                  </a:lnTo>
                  <a:lnTo>
                    <a:pt x="579" y="2302"/>
                  </a:lnTo>
                  <a:lnTo>
                    <a:pt x="530" y="2161"/>
                  </a:lnTo>
                  <a:lnTo>
                    <a:pt x="530" y="2147"/>
                  </a:lnTo>
                  <a:lnTo>
                    <a:pt x="515" y="2112"/>
                  </a:lnTo>
                  <a:lnTo>
                    <a:pt x="501" y="2069"/>
                  </a:lnTo>
                  <a:lnTo>
                    <a:pt x="501" y="2048"/>
                  </a:lnTo>
                  <a:lnTo>
                    <a:pt x="487" y="1984"/>
                  </a:lnTo>
                  <a:lnTo>
                    <a:pt x="451" y="1921"/>
                  </a:lnTo>
                  <a:lnTo>
                    <a:pt x="451" y="1892"/>
                  </a:lnTo>
                  <a:lnTo>
                    <a:pt x="431" y="1857"/>
                  </a:lnTo>
                  <a:lnTo>
                    <a:pt x="416" y="1822"/>
                  </a:lnTo>
                  <a:lnTo>
                    <a:pt x="416" y="1807"/>
                  </a:lnTo>
                  <a:lnTo>
                    <a:pt x="416" y="1793"/>
                  </a:lnTo>
                  <a:lnTo>
                    <a:pt x="416" y="1780"/>
                  </a:lnTo>
                  <a:lnTo>
                    <a:pt x="388" y="1681"/>
                  </a:lnTo>
                  <a:lnTo>
                    <a:pt x="374" y="1659"/>
                  </a:lnTo>
                  <a:lnTo>
                    <a:pt x="374" y="1646"/>
                  </a:lnTo>
                  <a:lnTo>
                    <a:pt x="352" y="1617"/>
                  </a:lnTo>
                  <a:lnTo>
                    <a:pt x="352" y="1582"/>
                  </a:lnTo>
                  <a:lnTo>
                    <a:pt x="352" y="1547"/>
                  </a:lnTo>
                  <a:lnTo>
                    <a:pt x="339" y="1504"/>
                  </a:lnTo>
                  <a:lnTo>
                    <a:pt x="339" y="1483"/>
                  </a:lnTo>
                  <a:lnTo>
                    <a:pt x="324" y="1455"/>
                  </a:lnTo>
                  <a:lnTo>
                    <a:pt x="310" y="1405"/>
                  </a:lnTo>
                  <a:lnTo>
                    <a:pt x="310" y="1370"/>
                  </a:lnTo>
                  <a:lnTo>
                    <a:pt x="310" y="1327"/>
                  </a:lnTo>
                  <a:lnTo>
                    <a:pt x="275" y="1292"/>
                  </a:lnTo>
                  <a:lnTo>
                    <a:pt x="275" y="1278"/>
                  </a:lnTo>
                  <a:lnTo>
                    <a:pt x="254" y="1264"/>
                  </a:lnTo>
                  <a:lnTo>
                    <a:pt x="254" y="1250"/>
                  </a:lnTo>
                  <a:lnTo>
                    <a:pt x="254" y="1229"/>
                  </a:lnTo>
                  <a:lnTo>
                    <a:pt x="254" y="1214"/>
                  </a:lnTo>
                  <a:lnTo>
                    <a:pt x="240" y="1193"/>
                  </a:lnTo>
                  <a:lnTo>
                    <a:pt x="240" y="1165"/>
                  </a:lnTo>
                  <a:lnTo>
                    <a:pt x="240" y="1151"/>
                  </a:lnTo>
                  <a:lnTo>
                    <a:pt x="240" y="1137"/>
                  </a:lnTo>
                  <a:lnTo>
                    <a:pt x="233" y="1101"/>
                  </a:lnTo>
                  <a:lnTo>
                    <a:pt x="211" y="1073"/>
                  </a:lnTo>
                  <a:lnTo>
                    <a:pt x="211" y="1052"/>
                  </a:lnTo>
                  <a:lnTo>
                    <a:pt x="211" y="1038"/>
                  </a:lnTo>
                  <a:lnTo>
                    <a:pt x="211" y="1016"/>
                  </a:lnTo>
                  <a:lnTo>
                    <a:pt x="211" y="1002"/>
                  </a:lnTo>
                  <a:lnTo>
                    <a:pt x="211" y="989"/>
                  </a:lnTo>
                  <a:lnTo>
                    <a:pt x="198" y="960"/>
                  </a:lnTo>
                  <a:lnTo>
                    <a:pt x="176" y="897"/>
                  </a:lnTo>
                  <a:lnTo>
                    <a:pt x="163" y="861"/>
                  </a:lnTo>
                  <a:lnTo>
                    <a:pt x="163" y="826"/>
                  </a:lnTo>
                  <a:lnTo>
                    <a:pt x="163" y="783"/>
                  </a:lnTo>
                  <a:lnTo>
                    <a:pt x="141" y="748"/>
                  </a:lnTo>
                  <a:lnTo>
                    <a:pt x="134" y="699"/>
                  </a:lnTo>
                  <a:lnTo>
                    <a:pt x="134" y="649"/>
                  </a:lnTo>
                  <a:lnTo>
                    <a:pt x="113" y="621"/>
                  </a:lnTo>
                  <a:lnTo>
                    <a:pt x="113" y="572"/>
                  </a:lnTo>
                  <a:lnTo>
                    <a:pt x="99" y="550"/>
                  </a:lnTo>
                  <a:lnTo>
                    <a:pt x="99" y="543"/>
                  </a:lnTo>
                  <a:lnTo>
                    <a:pt x="77" y="522"/>
                  </a:lnTo>
                  <a:lnTo>
                    <a:pt x="77" y="508"/>
                  </a:lnTo>
                  <a:lnTo>
                    <a:pt x="77" y="494"/>
                  </a:lnTo>
                  <a:lnTo>
                    <a:pt x="64" y="409"/>
                  </a:lnTo>
                  <a:lnTo>
                    <a:pt x="64" y="395"/>
                  </a:lnTo>
                  <a:lnTo>
                    <a:pt x="35" y="218"/>
                  </a:lnTo>
                  <a:lnTo>
                    <a:pt x="0" y="20"/>
                  </a:lnTo>
                  <a:lnTo>
                    <a:pt x="21" y="7"/>
                  </a:lnTo>
                  <a:lnTo>
                    <a:pt x="310" y="0"/>
                  </a:lnTo>
                  <a:lnTo>
                    <a:pt x="579" y="0"/>
                  </a:lnTo>
                  <a:lnTo>
                    <a:pt x="1130" y="0"/>
                  </a:lnTo>
                  <a:lnTo>
                    <a:pt x="1681" y="42"/>
                  </a:lnTo>
                  <a:lnTo>
                    <a:pt x="2232" y="106"/>
                  </a:lnTo>
                  <a:lnTo>
                    <a:pt x="2303" y="119"/>
                  </a:lnTo>
                  <a:lnTo>
                    <a:pt x="2331" y="119"/>
                  </a:lnTo>
                  <a:lnTo>
                    <a:pt x="2345" y="119"/>
                  </a:lnTo>
                  <a:lnTo>
                    <a:pt x="2359" y="119"/>
                  </a:lnTo>
                  <a:lnTo>
                    <a:pt x="2380" y="141"/>
                  </a:lnTo>
                  <a:lnTo>
                    <a:pt x="2387" y="141"/>
                  </a:lnTo>
                  <a:lnTo>
                    <a:pt x="2422" y="141"/>
                  </a:lnTo>
                  <a:lnTo>
                    <a:pt x="2444" y="141"/>
                  </a:lnTo>
                  <a:lnTo>
                    <a:pt x="2571" y="190"/>
                  </a:lnTo>
                  <a:lnTo>
                    <a:pt x="2620" y="198"/>
                  </a:lnTo>
                  <a:lnTo>
                    <a:pt x="2677" y="253"/>
                  </a:lnTo>
                  <a:lnTo>
                    <a:pt x="2776" y="332"/>
                  </a:lnTo>
                  <a:lnTo>
                    <a:pt x="2826" y="444"/>
                  </a:lnTo>
                  <a:lnTo>
                    <a:pt x="2826" y="458"/>
                  </a:lnTo>
                  <a:lnTo>
                    <a:pt x="2839" y="494"/>
                  </a:lnTo>
                  <a:lnTo>
                    <a:pt x="2853" y="543"/>
                  </a:lnTo>
                  <a:lnTo>
                    <a:pt x="2853" y="684"/>
                  </a:lnTo>
                  <a:lnTo>
                    <a:pt x="2853" y="748"/>
                  </a:lnTo>
                  <a:lnTo>
                    <a:pt x="2839" y="826"/>
                  </a:lnTo>
                  <a:lnTo>
                    <a:pt x="2839" y="840"/>
                  </a:lnTo>
                  <a:lnTo>
                    <a:pt x="2797" y="989"/>
                  </a:lnTo>
                  <a:lnTo>
                    <a:pt x="2811" y="989"/>
                  </a:lnTo>
                  <a:lnTo>
                    <a:pt x="2811" y="1016"/>
                  </a:lnTo>
                  <a:lnTo>
                    <a:pt x="3052" y="910"/>
                  </a:lnTo>
                  <a:lnTo>
                    <a:pt x="3320" y="818"/>
                  </a:lnTo>
                  <a:lnTo>
                    <a:pt x="3355" y="798"/>
                  </a:lnTo>
                  <a:lnTo>
                    <a:pt x="3518" y="783"/>
                  </a:lnTo>
                  <a:lnTo>
                    <a:pt x="3694" y="763"/>
                  </a:lnTo>
                  <a:lnTo>
                    <a:pt x="4048" y="798"/>
                  </a:lnTo>
                  <a:lnTo>
                    <a:pt x="4061" y="818"/>
                  </a:lnTo>
                  <a:lnTo>
                    <a:pt x="4096" y="818"/>
                  </a:lnTo>
                  <a:lnTo>
                    <a:pt x="4104" y="826"/>
                  </a:lnTo>
                  <a:lnTo>
                    <a:pt x="4125" y="826"/>
                  </a:lnTo>
                  <a:lnTo>
                    <a:pt x="4140" y="826"/>
                  </a:lnTo>
                  <a:lnTo>
                    <a:pt x="4160" y="826"/>
                  </a:lnTo>
                  <a:lnTo>
                    <a:pt x="4175" y="826"/>
                  </a:lnTo>
                  <a:lnTo>
                    <a:pt x="4203" y="826"/>
                  </a:lnTo>
                  <a:lnTo>
                    <a:pt x="4224" y="840"/>
                  </a:lnTo>
                  <a:lnTo>
                    <a:pt x="4238" y="840"/>
                  </a:lnTo>
                  <a:lnTo>
                    <a:pt x="4428" y="910"/>
                  </a:lnTo>
                  <a:lnTo>
                    <a:pt x="4606" y="1002"/>
                  </a:lnTo>
                  <a:lnTo>
                    <a:pt x="4782" y="1088"/>
                  </a:lnTo>
                  <a:lnTo>
                    <a:pt x="4959" y="1193"/>
                  </a:lnTo>
                  <a:lnTo>
                    <a:pt x="5100" y="1306"/>
                  </a:lnTo>
                  <a:lnTo>
                    <a:pt x="5263" y="1440"/>
                  </a:lnTo>
                  <a:lnTo>
                    <a:pt x="5397" y="1582"/>
                  </a:lnTo>
                  <a:lnTo>
                    <a:pt x="5524" y="1723"/>
                  </a:lnTo>
                  <a:lnTo>
                    <a:pt x="5538" y="1723"/>
                  </a:lnTo>
                  <a:lnTo>
                    <a:pt x="5665" y="1934"/>
                  </a:lnTo>
                  <a:lnTo>
                    <a:pt x="5799" y="2147"/>
                  </a:lnTo>
                  <a:lnTo>
                    <a:pt x="5891" y="2387"/>
                  </a:lnTo>
                  <a:lnTo>
                    <a:pt x="5976" y="2613"/>
                  </a:lnTo>
                  <a:lnTo>
                    <a:pt x="5983" y="2690"/>
                  </a:lnTo>
                  <a:lnTo>
                    <a:pt x="6004" y="2719"/>
                  </a:lnTo>
                  <a:lnTo>
                    <a:pt x="6004" y="2769"/>
                  </a:lnTo>
                  <a:lnTo>
                    <a:pt x="6018" y="2789"/>
                  </a:lnTo>
                  <a:lnTo>
                    <a:pt x="6018" y="2796"/>
                  </a:lnTo>
                  <a:lnTo>
                    <a:pt x="6018" y="2818"/>
                  </a:lnTo>
                  <a:lnTo>
                    <a:pt x="6067" y="3086"/>
                  </a:lnTo>
                  <a:lnTo>
                    <a:pt x="6067" y="3383"/>
                  </a:lnTo>
                  <a:lnTo>
                    <a:pt x="6067" y="3525"/>
                  </a:lnTo>
                  <a:lnTo>
                    <a:pt x="6054" y="3672"/>
                  </a:lnTo>
                  <a:lnTo>
                    <a:pt x="6039" y="3813"/>
                  </a:lnTo>
                  <a:lnTo>
                    <a:pt x="6018" y="3941"/>
                  </a:lnTo>
                  <a:lnTo>
                    <a:pt x="6018" y="3969"/>
                  </a:lnTo>
                  <a:lnTo>
                    <a:pt x="6004" y="3991"/>
                  </a:lnTo>
                  <a:lnTo>
                    <a:pt x="6004" y="4004"/>
                  </a:lnTo>
                  <a:lnTo>
                    <a:pt x="5983" y="4026"/>
                  </a:lnTo>
                  <a:lnTo>
                    <a:pt x="5983" y="4040"/>
                  </a:lnTo>
                  <a:lnTo>
                    <a:pt x="5983" y="4054"/>
                  </a:lnTo>
                  <a:lnTo>
                    <a:pt x="5983" y="4068"/>
                  </a:lnTo>
                  <a:lnTo>
                    <a:pt x="5983" y="4103"/>
                  </a:lnTo>
                  <a:lnTo>
                    <a:pt x="5976" y="4145"/>
                  </a:lnTo>
                  <a:lnTo>
                    <a:pt x="5976" y="4167"/>
                  </a:lnTo>
                  <a:lnTo>
                    <a:pt x="5920" y="4259"/>
                  </a:lnTo>
                  <a:lnTo>
                    <a:pt x="5891" y="4371"/>
                  </a:lnTo>
                  <a:lnTo>
                    <a:pt x="5779" y="4569"/>
                  </a:lnTo>
                  <a:lnTo>
                    <a:pt x="5651" y="4746"/>
                  </a:lnTo>
                  <a:lnTo>
                    <a:pt x="5509" y="4901"/>
                  </a:lnTo>
                  <a:lnTo>
                    <a:pt x="5375" y="5015"/>
                  </a:lnTo>
                  <a:lnTo>
                    <a:pt x="5220" y="5114"/>
                  </a:lnTo>
                  <a:lnTo>
                    <a:pt x="5058" y="5191"/>
                  </a:lnTo>
                  <a:lnTo>
                    <a:pt x="4867" y="5276"/>
                  </a:lnTo>
                  <a:lnTo>
                    <a:pt x="4845" y="5276"/>
                  </a:lnTo>
                  <a:lnTo>
                    <a:pt x="4832" y="5276"/>
                  </a:lnTo>
                  <a:lnTo>
                    <a:pt x="4817" y="5276"/>
                  </a:lnTo>
                  <a:lnTo>
                    <a:pt x="4803" y="5290"/>
                  </a:lnTo>
                  <a:lnTo>
                    <a:pt x="4782" y="5290"/>
                  </a:lnTo>
                  <a:lnTo>
                    <a:pt x="4768" y="5290"/>
                  </a:lnTo>
                  <a:lnTo>
                    <a:pt x="4733" y="5290"/>
                  </a:lnTo>
                  <a:lnTo>
                    <a:pt x="4725" y="5311"/>
                  </a:lnTo>
                  <a:lnTo>
                    <a:pt x="4704" y="5311"/>
                  </a:lnTo>
                  <a:lnTo>
                    <a:pt x="4690" y="5318"/>
                  </a:lnTo>
                  <a:lnTo>
                    <a:pt x="4669" y="5318"/>
                  </a:lnTo>
                  <a:lnTo>
                    <a:pt x="4655" y="5318"/>
                  </a:lnTo>
                  <a:lnTo>
                    <a:pt x="4316" y="5368"/>
                  </a:lnTo>
                  <a:lnTo>
                    <a:pt x="3962" y="53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auto">
            <a:xfrm>
              <a:off x="2667" y="178"/>
              <a:ext cx="566" cy="550"/>
            </a:xfrm>
            <a:custGeom>
              <a:avLst/>
              <a:gdLst>
                <a:gd name="T0" fmla="*/ 0 w 10103"/>
                <a:gd name="T1" fmla="*/ 0 h 9826"/>
                <a:gd name="T2" fmla="*/ 0 w 10103"/>
                <a:gd name="T3" fmla="*/ 0 h 9826"/>
                <a:gd name="T4" fmla="*/ 0 w 10103"/>
                <a:gd name="T5" fmla="*/ 0 h 9826"/>
                <a:gd name="T6" fmla="*/ 0 w 10103"/>
                <a:gd name="T7" fmla="*/ 0 h 9826"/>
                <a:gd name="T8" fmla="*/ 0 w 10103"/>
                <a:gd name="T9" fmla="*/ 0 h 9826"/>
                <a:gd name="T10" fmla="*/ 0 w 10103"/>
                <a:gd name="T11" fmla="*/ 0 h 9826"/>
                <a:gd name="T12" fmla="*/ 0 w 10103"/>
                <a:gd name="T13" fmla="*/ 0 h 9826"/>
                <a:gd name="T14" fmla="*/ 0 w 10103"/>
                <a:gd name="T15" fmla="*/ 0 h 9826"/>
                <a:gd name="T16" fmla="*/ 0 w 10103"/>
                <a:gd name="T17" fmla="*/ 0 h 9826"/>
                <a:gd name="T18" fmla="*/ 0 w 10103"/>
                <a:gd name="T19" fmla="*/ 0 h 9826"/>
                <a:gd name="T20" fmla="*/ 0 w 10103"/>
                <a:gd name="T21" fmla="*/ 0 h 9826"/>
                <a:gd name="T22" fmla="*/ 0 w 10103"/>
                <a:gd name="T23" fmla="*/ 0 h 9826"/>
                <a:gd name="T24" fmla="*/ 0 w 10103"/>
                <a:gd name="T25" fmla="*/ 0 h 9826"/>
                <a:gd name="T26" fmla="*/ 0 w 10103"/>
                <a:gd name="T27" fmla="*/ 0 h 9826"/>
                <a:gd name="T28" fmla="*/ 0 w 10103"/>
                <a:gd name="T29" fmla="*/ 0 h 9826"/>
                <a:gd name="T30" fmla="*/ 0 w 10103"/>
                <a:gd name="T31" fmla="*/ 0 h 9826"/>
                <a:gd name="T32" fmla="*/ 0 w 10103"/>
                <a:gd name="T33" fmla="*/ 0 h 9826"/>
                <a:gd name="T34" fmla="*/ 0 w 10103"/>
                <a:gd name="T35" fmla="*/ 0 h 9826"/>
                <a:gd name="T36" fmla="*/ 0 w 10103"/>
                <a:gd name="T37" fmla="*/ 0 h 9826"/>
                <a:gd name="T38" fmla="*/ 0 w 10103"/>
                <a:gd name="T39" fmla="*/ 0 h 9826"/>
                <a:gd name="T40" fmla="*/ 0 w 10103"/>
                <a:gd name="T41" fmla="*/ 0 h 9826"/>
                <a:gd name="T42" fmla="*/ 0 w 10103"/>
                <a:gd name="T43" fmla="*/ 0 h 9826"/>
                <a:gd name="T44" fmla="*/ 0 w 10103"/>
                <a:gd name="T45" fmla="*/ 0 h 9826"/>
                <a:gd name="T46" fmla="*/ 0 w 10103"/>
                <a:gd name="T47" fmla="*/ 0 h 9826"/>
                <a:gd name="T48" fmla="*/ 0 w 10103"/>
                <a:gd name="T49" fmla="*/ 0 h 9826"/>
                <a:gd name="T50" fmla="*/ 0 w 10103"/>
                <a:gd name="T51" fmla="*/ 0 h 9826"/>
                <a:gd name="T52" fmla="*/ 0 w 10103"/>
                <a:gd name="T53" fmla="*/ 0 h 9826"/>
                <a:gd name="T54" fmla="*/ 0 w 10103"/>
                <a:gd name="T55" fmla="*/ 0 h 9826"/>
                <a:gd name="T56" fmla="*/ 0 w 10103"/>
                <a:gd name="T57" fmla="*/ 0 h 9826"/>
                <a:gd name="T58" fmla="*/ 0 w 10103"/>
                <a:gd name="T59" fmla="*/ 0 h 9826"/>
                <a:gd name="T60" fmla="*/ 0 w 10103"/>
                <a:gd name="T61" fmla="*/ 0 h 9826"/>
                <a:gd name="T62" fmla="*/ 0 w 10103"/>
                <a:gd name="T63" fmla="*/ 0 h 9826"/>
                <a:gd name="T64" fmla="*/ 0 w 10103"/>
                <a:gd name="T65" fmla="*/ 0 h 9826"/>
                <a:gd name="T66" fmla="*/ 0 w 10103"/>
                <a:gd name="T67" fmla="*/ 0 h 9826"/>
                <a:gd name="T68" fmla="*/ 0 w 10103"/>
                <a:gd name="T69" fmla="*/ 0 h 9826"/>
                <a:gd name="T70" fmla="*/ 0 w 10103"/>
                <a:gd name="T71" fmla="*/ 0 h 9826"/>
                <a:gd name="T72" fmla="*/ 0 w 10103"/>
                <a:gd name="T73" fmla="*/ 0 h 9826"/>
                <a:gd name="T74" fmla="*/ 0 w 10103"/>
                <a:gd name="T75" fmla="*/ 0 h 9826"/>
                <a:gd name="T76" fmla="*/ 0 w 10103"/>
                <a:gd name="T77" fmla="*/ 0 h 9826"/>
                <a:gd name="T78" fmla="*/ 0 w 10103"/>
                <a:gd name="T79" fmla="*/ 0 h 9826"/>
                <a:gd name="T80" fmla="*/ 0 w 10103"/>
                <a:gd name="T81" fmla="*/ 0 h 9826"/>
                <a:gd name="T82" fmla="*/ 0 w 10103"/>
                <a:gd name="T83" fmla="*/ 0 h 9826"/>
                <a:gd name="T84" fmla="*/ 0 w 10103"/>
                <a:gd name="T85" fmla="*/ 0 h 9826"/>
                <a:gd name="T86" fmla="*/ 0 w 10103"/>
                <a:gd name="T87" fmla="*/ 0 h 9826"/>
                <a:gd name="T88" fmla="*/ 0 w 10103"/>
                <a:gd name="T89" fmla="*/ 0 h 9826"/>
                <a:gd name="T90" fmla="*/ 0 w 10103"/>
                <a:gd name="T91" fmla="*/ 0 h 9826"/>
                <a:gd name="T92" fmla="*/ 0 w 10103"/>
                <a:gd name="T93" fmla="*/ 0 h 9826"/>
                <a:gd name="T94" fmla="*/ 0 w 10103"/>
                <a:gd name="T95" fmla="*/ 0 h 9826"/>
                <a:gd name="T96" fmla="*/ 0 w 10103"/>
                <a:gd name="T97" fmla="*/ 0 h 9826"/>
                <a:gd name="T98" fmla="*/ 0 w 10103"/>
                <a:gd name="T99" fmla="*/ 0 h 9826"/>
                <a:gd name="T100" fmla="*/ 0 w 10103"/>
                <a:gd name="T101" fmla="*/ 0 h 9826"/>
                <a:gd name="T102" fmla="*/ 0 w 10103"/>
                <a:gd name="T103" fmla="*/ 0 h 9826"/>
                <a:gd name="T104" fmla="*/ 0 w 10103"/>
                <a:gd name="T105" fmla="*/ 0 h 9826"/>
                <a:gd name="T106" fmla="*/ 0 w 10103"/>
                <a:gd name="T107" fmla="*/ 0 h 98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03"/>
                <a:gd name="T163" fmla="*/ 0 h 9826"/>
                <a:gd name="T164" fmla="*/ 10103 w 10103"/>
                <a:gd name="T165" fmla="*/ 9826 h 98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03" h="9826">
                  <a:moveTo>
                    <a:pt x="6471" y="9826"/>
                  </a:moveTo>
                  <a:lnTo>
                    <a:pt x="6486" y="9769"/>
                  </a:lnTo>
                  <a:lnTo>
                    <a:pt x="6514" y="9727"/>
                  </a:lnTo>
                  <a:lnTo>
                    <a:pt x="6761" y="9310"/>
                  </a:lnTo>
                  <a:lnTo>
                    <a:pt x="6888" y="9070"/>
                  </a:lnTo>
                  <a:lnTo>
                    <a:pt x="7002" y="8830"/>
                  </a:lnTo>
                  <a:lnTo>
                    <a:pt x="7002" y="8809"/>
                  </a:lnTo>
                  <a:lnTo>
                    <a:pt x="7051" y="8668"/>
                  </a:lnTo>
                  <a:lnTo>
                    <a:pt x="7051" y="8633"/>
                  </a:lnTo>
                  <a:lnTo>
                    <a:pt x="7051" y="8604"/>
                  </a:lnTo>
                  <a:lnTo>
                    <a:pt x="7079" y="8576"/>
                  </a:lnTo>
                  <a:lnTo>
                    <a:pt x="7079" y="8477"/>
                  </a:lnTo>
                  <a:lnTo>
                    <a:pt x="7093" y="8442"/>
                  </a:lnTo>
                  <a:lnTo>
                    <a:pt x="7114" y="8336"/>
                  </a:lnTo>
                  <a:lnTo>
                    <a:pt x="7114" y="8300"/>
                  </a:lnTo>
                  <a:lnTo>
                    <a:pt x="7128" y="8088"/>
                  </a:lnTo>
                  <a:lnTo>
                    <a:pt x="7128" y="7884"/>
                  </a:lnTo>
                  <a:lnTo>
                    <a:pt x="7093" y="7460"/>
                  </a:lnTo>
                  <a:lnTo>
                    <a:pt x="7079" y="7403"/>
                  </a:lnTo>
                  <a:lnTo>
                    <a:pt x="7079" y="7339"/>
                  </a:lnTo>
                  <a:lnTo>
                    <a:pt x="7051" y="7304"/>
                  </a:lnTo>
                  <a:lnTo>
                    <a:pt x="7051" y="7269"/>
                  </a:lnTo>
                  <a:lnTo>
                    <a:pt x="7051" y="7240"/>
                  </a:lnTo>
                  <a:lnTo>
                    <a:pt x="7051" y="7227"/>
                  </a:lnTo>
                  <a:lnTo>
                    <a:pt x="7037" y="7205"/>
                  </a:lnTo>
                  <a:lnTo>
                    <a:pt x="7037" y="7170"/>
                  </a:lnTo>
                  <a:lnTo>
                    <a:pt x="7015" y="7163"/>
                  </a:lnTo>
                  <a:lnTo>
                    <a:pt x="7015" y="7141"/>
                  </a:lnTo>
                  <a:lnTo>
                    <a:pt x="7015" y="7128"/>
                  </a:lnTo>
                  <a:lnTo>
                    <a:pt x="7015" y="7113"/>
                  </a:lnTo>
                  <a:lnTo>
                    <a:pt x="7002" y="7064"/>
                  </a:lnTo>
                  <a:lnTo>
                    <a:pt x="6980" y="7029"/>
                  </a:lnTo>
                  <a:lnTo>
                    <a:pt x="6980" y="6994"/>
                  </a:lnTo>
                  <a:lnTo>
                    <a:pt x="6903" y="6810"/>
                  </a:lnTo>
                  <a:lnTo>
                    <a:pt x="6825" y="6626"/>
                  </a:lnTo>
                  <a:lnTo>
                    <a:pt x="6740" y="6449"/>
                  </a:lnTo>
                  <a:lnTo>
                    <a:pt x="6648" y="6273"/>
                  </a:lnTo>
                  <a:lnTo>
                    <a:pt x="6535" y="6117"/>
                  </a:lnTo>
                  <a:lnTo>
                    <a:pt x="6422" y="5955"/>
                  </a:lnTo>
                  <a:lnTo>
                    <a:pt x="6182" y="5687"/>
                  </a:lnTo>
                  <a:lnTo>
                    <a:pt x="6119" y="5638"/>
                  </a:lnTo>
                  <a:lnTo>
                    <a:pt x="6069" y="5588"/>
                  </a:lnTo>
                  <a:lnTo>
                    <a:pt x="5864" y="5376"/>
                  </a:lnTo>
                  <a:lnTo>
                    <a:pt x="5616" y="5199"/>
                  </a:lnTo>
                  <a:lnTo>
                    <a:pt x="5376" y="5023"/>
                  </a:lnTo>
                  <a:lnTo>
                    <a:pt x="5122" y="4867"/>
                  </a:lnTo>
                  <a:lnTo>
                    <a:pt x="4627" y="4627"/>
                  </a:lnTo>
                  <a:lnTo>
                    <a:pt x="4381" y="4515"/>
                  </a:lnTo>
                  <a:lnTo>
                    <a:pt x="4126" y="4429"/>
                  </a:lnTo>
                  <a:lnTo>
                    <a:pt x="4091" y="4429"/>
                  </a:lnTo>
                  <a:lnTo>
                    <a:pt x="4063" y="4415"/>
                  </a:lnTo>
                  <a:lnTo>
                    <a:pt x="4027" y="4394"/>
                  </a:lnTo>
                  <a:lnTo>
                    <a:pt x="3999" y="4394"/>
                  </a:lnTo>
                  <a:lnTo>
                    <a:pt x="3950" y="4379"/>
                  </a:lnTo>
                  <a:lnTo>
                    <a:pt x="3915" y="4373"/>
                  </a:lnTo>
                  <a:lnTo>
                    <a:pt x="3907" y="4373"/>
                  </a:lnTo>
                  <a:lnTo>
                    <a:pt x="3886" y="4373"/>
                  </a:lnTo>
                  <a:lnTo>
                    <a:pt x="3851" y="4373"/>
                  </a:lnTo>
                  <a:lnTo>
                    <a:pt x="3851" y="4352"/>
                  </a:lnTo>
                  <a:lnTo>
                    <a:pt x="3759" y="4337"/>
                  </a:lnTo>
                  <a:lnTo>
                    <a:pt x="3731" y="4316"/>
                  </a:lnTo>
                  <a:lnTo>
                    <a:pt x="3695" y="4316"/>
                  </a:lnTo>
                  <a:lnTo>
                    <a:pt x="3674" y="4316"/>
                  </a:lnTo>
                  <a:lnTo>
                    <a:pt x="3597" y="4302"/>
                  </a:lnTo>
                  <a:lnTo>
                    <a:pt x="3583" y="4302"/>
                  </a:lnTo>
                  <a:lnTo>
                    <a:pt x="3519" y="4288"/>
                  </a:lnTo>
                  <a:lnTo>
                    <a:pt x="3483" y="4274"/>
                  </a:lnTo>
                  <a:lnTo>
                    <a:pt x="3420" y="4274"/>
                  </a:lnTo>
                  <a:lnTo>
                    <a:pt x="3384" y="4253"/>
                  </a:lnTo>
                  <a:lnTo>
                    <a:pt x="2841" y="4175"/>
                  </a:lnTo>
                  <a:lnTo>
                    <a:pt x="2283" y="4126"/>
                  </a:lnTo>
                  <a:lnTo>
                    <a:pt x="1724" y="4097"/>
                  </a:lnTo>
                  <a:lnTo>
                    <a:pt x="1138" y="4062"/>
                  </a:lnTo>
                  <a:lnTo>
                    <a:pt x="806" y="4062"/>
                  </a:lnTo>
                  <a:lnTo>
                    <a:pt x="630" y="4062"/>
                  </a:lnTo>
                  <a:lnTo>
                    <a:pt x="467" y="4076"/>
                  </a:lnTo>
                  <a:lnTo>
                    <a:pt x="375" y="4111"/>
                  </a:lnTo>
                  <a:lnTo>
                    <a:pt x="319" y="4140"/>
                  </a:lnTo>
                  <a:lnTo>
                    <a:pt x="276" y="4175"/>
                  </a:lnTo>
                  <a:lnTo>
                    <a:pt x="213" y="4253"/>
                  </a:lnTo>
                  <a:lnTo>
                    <a:pt x="121" y="4076"/>
                  </a:lnTo>
                  <a:lnTo>
                    <a:pt x="22" y="3907"/>
                  </a:lnTo>
                  <a:lnTo>
                    <a:pt x="0" y="3821"/>
                  </a:lnTo>
                  <a:lnTo>
                    <a:pt x="22" y="3751"/>
                  </a:lnTo>
                  <a:lnTo>
                    <a:pt x="50" y="3695"/>
                  </a:lnTo>
                  <a:lnTo>
                    <a:pt x="99" y="3610"/>
                  </a:lnTo>
                  <a:lnTo>
                    <a:pt x="276" y="3518"/>
                  </a:lnTo>
                  <a:lnTo>
                    <a:pt x="467" y="3419"/>
                  </a:lnTo>
                  <a:lnTo>
                    <a:pt x="587" y="3405"/>
                  </a:lnTo>
                  <a:lnTo>
                    <a:pt x="672" y="3454"/>
                  </a:lnTo>
                  <a:lnTo>
                    <a:pt x="742" y="3518"/>
                  </a:lnTo>
                  <a:lnTo>
                    <a:pt x="905" y="3631"/>
                  </a:lnTo>
                  <a:lnTo>
                    <a:pt x="905" y="3645"/>
                  </a:lnTo>
                  <a:lnTo>
                    <a:pt x="919" y="3645"/>
                  </a:lnTo>
                  <a:lnTo>
                    <a:pt x="947" y="3674"/>
                  </a:lnTo>
                  <a:lnTo>
                    <a:pt x="962" y="3674"/>
                  </a:lnTo>
                  <a:lnTo>
                    <a:pt x="1485" y="3292"/>
                  </a:lnTo>
                  <a:lnTo>
                    <a:pt x="1449" y="3278"/>
                  </a:lnTo>
                  <a:lnTo>
                    <a:pt x="729" y="3278"/>
                  </a:lnTo>
                  <a:lnTo>
                    <a:pt x="707" y="3228"/>
                  </a:lnTo>
                  <a:lnTo>
                    <a:pt x="841" y="3144"/>
                  </a:lnTo>
                  <a:lnTo>
                    <a:pt x="962" y="3067"/>
                  </a:lnTo>
                  <a:lnTo>
                    <a:pt x="1272" y="2953"/>
                  </a:lnTo>
                  <a:lnTo>
                    <a:pt x="1287" y="2953"/>
                  </a:lnTo>
                  <a:lnTo>
                    <a:pt x="1314" y="2939"/>
                  </a:lnTo>
                  <a:lnTo>
                    <a:pt x="1350" y="2925"/>
                  </a:lnTo>
                  <a:lnTo>
                    <a:pt x="1449" y="2911"/>
                  </a:lnTo>
                  <a:lnTo>
                    <a:pt x="1485" y="2889"/>
                  </a:lnTo>
                  <a:lnTo>
                    <a:pt x="2070" y="2876"/>
                  </a:lnTo>
                  <a:lnTo>
                    <a:pt x="2685" y="2854"/>
                  </a:lnTo>
                  <a:lnTo>
                    <a:pt x="3293" y="2826"/>
                  </a:lnTo>
                  <a:lnTo>
                    <a:pt x="3907" y="2762"/>
                  </a:lnTo>
                  <a:lnTo>
                    <a:pt x="3886" y="2790"/>
                  </a:lnTo>
                  <a:lnTo>
                    <a:pt x="3737" y="2953"/>
                  </a:lnTo>
                  <a:lnTo>
                    <a:pt x="3597" y="3102"/>
                  </a:lnTo>
                  <a:lnTo>
                    <a:pt x="3456" y="3228"/>
                  </a:lnTo>
                  <a:lnTo>
                    <a:pt x="2975" y="3553"/>
                  </a:lnTo>
                  <a:lnTo>
                    <a:pt x="2988" y="3582"/>
                  </a:lnTo>
                  <a:lnTo>
                    <a:pt x="3017" y="3568"/>
                  </a:lnTo>
                  <a:lnTo>
                    <a:pt x="3067" y="3553"/>
                  </a:lnTo>
                  <a:lnTo>
                    <a:pt x="3087" y="3553"/>
                  </a:lnTo>
                  <a:lnTo>
                    <a:pt x="3597" y="3355"/>
                  </a:lnTo>
                  <a:lnTo>
                    <a:pt x="3851" y="3243"/>
                  </a:lnTo>
                  <a:lnTo>
                    <a:pt x="4091" y="3129"/>
                  </a:lnTo>
                  <a:lnTo>
                    <a:pt x="4656" y="2777"/>
                  </a:lnTo>
                  <a:lnTo>
                    <a:pt x="5186" y="2423"/>
                  </a:lnTo>
                  <a:lnTo>
                    <a:pt x="5702" y="2056"/>
                  </a:lnTo>
                  <a:lnTo>
                    <a:pt x="6182" y="1674"/>
                  </a:lnTo>
                  <a:lnTo>
                    <a:pt x="7143" y="898"/>
                  </a:lnTo>
                  <a:lnTo>
                    <a:pt x="7644" y="531"/>
                  </a:lnTo>
                  <a:lnTo>
                    <a:pt x="8153" y="177"/>
                  </a:lnTo>
                  <a:lnTo>
                    <a:pt x="8464" y="64"/>
                  </a:lnTo>
                  <a:lnTo>
                    <a:pt x="8478" y="64"/>
                  </a:lnTo>
                  <a:lnTo>
                    <a:pt x="8492" y="64"/>
                  </a:lnTo>
                  <a:lnTo>
                    <a:pt x="8520" y="64"/>
                  </a:lnTo>
                  <a:lnTo>
                    <a:pt x="8520" y="50"/>
                  </a:lnTo>
                  <a:lnTo>
                    <a:pt x="8556" y="50"/>
                  </a:lnTo>
                  <a:lnTo>
                    <a:pt x="8577" y="36"/>
                  </a:lnTo>
                  <a:lnTo>
                    <a:pt x="8831" y="22"/>
                  </a:lnTo>
                  <a:lnTo>
                    <a:pt x="8958" y="0"/>
                  </a:lnTo>
                  <a:lnTo>
                    <a:pt x="9085" y="22"/>
                  </a:lnTo>
                  <a:lnTo>
                    <a:pt x="9107" y="36"/>
                  </a:lnTo>
                  <a:lnTo>
                    <a:pt x="9120" y="36"/>
                  </a:lnTo>
                  <a:lnTo>
                    <a:pt x="9135" y="36"/>
                  </a:lnTo>
                  <a:lnTo>
                    <a:pt x="9149" y="36"/>
                  </a:lnTo>
                  <a:lnTo>
                    <a:pt x="9163" y="50"/>
                  </a:lnTo>
                  <a:lnTo>
                    <a:pt x="9198" y="50"/>
                  </a:lnTo>
                  <a:lnTo>
                    <a:pt x="9298" y="78"/>
                  </a:lnTo>
                  <a:lnTo>
                    <a:pt x="9403" y="135"/>
                  </a:lnTo>
                  <a:lnTo>
                    <a:pt x="9580" y="248"/>
                  </a:lnTo>
                  <a:lnTo>
                    <a:pt x="9657" y="311"/>
                  </a:lnTo>
                  <a:lnTo>
                    <a:pt x="9714" y="403"/>
                  </a:lnTo>
                  <a:lnTo>
                    <a:pt x="9841" y="580"/>
                  </a:lnTo>
                  <a:lnTo>
                    <a:pt x="9933" y="777"/>
                  </a:lnTo>
                  <a:lnTo>
                    <a:pt x="10004" y="982"/>
                  </a:lnTo>
                  <a:lnTo>
                    <a:pt x="10004" y="1010"/>
                  </a:lnTo>
                  <a:lnTo>
                    <a:pt x="10032" y="1046"/>
                  </a:lnTo>
                  <a:lnTo>
                    <a:pt x="10032" y="1074"/>
                  </a:lnTo>
                  <a:lnTo>
                    <a:pt x="10032" y="1109"/>
                  </a:lnTo>
                  <a:lnTo>
                    <a:pt x="10081" y="1463"/>
                  </a:lnTo>
                  <a:lnTo>
                    <a:pt x="10103" y="1816"/>
                  </a:lnTo>
                  <a:lnTo>
                    <a:pt x="10103" y="2169"/>
                  </a:lnTo>
                  <a:lnTo>
                    <a:pt x="10103" y="2522"/>
                  </a:lnTo>
                  <a:lnTo>
                    <a:pt x="10046" y="3243"/>
                  </a:lnTo>
                  <a:lnTo>
                    <a:pt x="9968" y="3963"/>
                  </a:lnTo>
                  <a:lnTo>
                    <a:pt x="9968" y="3999"/>
                  </a:lnTo>
                  <a:lnTo>
                    <a:pt x="9926" y="4337"/>
                  </a:lnTo>
                  <a:lnTo>
                    <a:pt x="9855" y="4669"/>
                  </a:lnTo>
                  <a:lnTo>
                    <a:pt x="9855" y="4691"/>
                  </a:lnTo>
                  <a:lnTo>
                    <a:pt x="9841" y="4832"/>
                  </a:lnTo>
                  <a:lnTo>
                    <a:pt x="9827" y="4832"/>
                  </a:lnTo>
                  <a:lnTo>
                    <a:pt x="9806" y="4959"/>
                  </a:lnTo>
                  <a:lnTo>
                    <a:pt x="9792" y="5008"/>
                  </a:lnTo>
                  <a:lnTo>
                    <a:pt x="9777" y="5093"/>
                  </a:lnTo>
                  <a:lnTo>
                    <a:pt x="9756" y="5122"/>
                  </a:lnTo>
                  <a:lnTo>
                    <a:pt x="9756" y="5214"/>
                  </a:lnTo>
                  <a:lnTo>
                    <a:pt x="9729" y="5249"/>
                  </a:lnTo>
                  <a:lnTo>
                    <a:pt x="9729" y="5298"/>
                  </a:lnTo>
                  <a:lnTo>
                    <a:pt x="9714" y="5313"/>
                  </a:lnTo>
                  <a:lnTo>
                    <a:pt x="9714" y="5333"/>
                  </a:lnTo>
                  <a:lnTo>
                    <a:pt x="9714" y="5348"/>
                  </a:lnTo>
                  <a:lnTo>
                    <a:pt x="9714" y="5376"/>
                  </a:lnTo>
                  <a:lnTo>
                    <a:pt x="9693" y="5376"/>
                  </a:lnTo>
                  <a:lnTo>
                    <a:pt x="9693" y="5460"/>
                  </a:lnTo>
                  <a:lnTo>
                    <a:pt x="9679" y="5489"/>
                  </a:lnTo>
                  <a:lnTo>
                    <a:pt x="9679" y="5539"/>
                  </a:lnTo>
                  <a:lnTo>
                    <a:pt x="9657" y="5552"/>
                  </a:lnTo>
                  <a:lnTo>
                    <a:pt x="9657" y="5566"/>
                  </a:lnTo>
                  <a:lnTo>
                    <a:pt x="9657" y="5588"/>
                  </a:lnTo>
                  <a:lnTo>
                    <a:pt x="9657" y="5602"/>
                  </a:lnTo>
                  <a:lnTo>
                    <a:pt x="9650" y="5623"/>
                  </a:lnTo>
                  <a:lnTo>
                    <a:pt x="9650" y="5701"/>
                  </a:lnTo>
                  <a:lnTo>
                    <a:pt x="9636" y="5743"/>
                  </a:lnTo>
                  <a:lnTo>
                    <a:pt x="9636" y="5779"/>
                  </a:lnTo>
                  <a:lnTo>
                    <a:pt x="9615" y="5800"/>
                  </a:lnTo>
                  <a:lnTo>
                    <a:pt x="9615" y="5814"/>
                  </a:lnTo>
                  <a:lnTo>
                    <a:pt x="9601" y="5828"/>
                  </a:lnTo>
                  <a:lnTo>
                    <a:pt x="9601" y="5842"/>
                  </a:lnTo>
                  <a:lnTo>
                    <a:pt x="9601" y="5856"/>
                  </a:lnTo>
                  <a:lnTo>
                    <a:pt x="9601" y="5877"/>
                  </a:lnTo>
                  <a:lnTo>
                    <a:pt x="9580" y="5906"/>
                  </a:lnTo>
                  <a:lnTo>
                    <a:pt x="9580" y="5920"/>
                  </a:lnTo>
                  <a:lnTo>
                    <a:pt x="9580" y="5941"/>
                  </a:lnTo>
                  <a:lnTo>
                    <a:pt x="9580" y="5955"/>
                  </a:lnTo>
                  <a:lnTo>
                    <a:pt x="9573" y="5976"/>
                  </a:lnTo>
                  <a:lnTo>
                    <a:pt x="9573" y="5990"/>
                  </a:lnTo>
                  <a:lnTo>
                    <a:pt x="9573" y="6018"/>
                  </a:lnTo>
                  <a:lnTo>
                    <a:pt x="9573" y="6033"/>
                  </a:lnTo>
                  <a:lnTo>
                    <a:pt x="9538" y="6054"/>
                  </a:lnTo>
                  <a:lnTo>
                    <a:pt x="9538" y="6068"/>
                  </a:lnTo>
                  <a:lnTo>
                    <a:pt x="9538" y="6089"/>
                  </a:lnTo>
                  <a:lnTo>
                    <a:pt x="9538" y="6117"/>
                  </a:lnTo>
                  <a:lnTo>
                    <a:pt x="9538" y="6132"/>
                  </a:lnTo>
                  <a:lnTo>
                    <a:pt x="9538" y="6153"/>
                  </a:lnTo>
                  <a:lnTo>
                    <a:pt x="9516" y="6167"/>
                  </a:lnTo>
                  <a:lnTo>
                    <a:pt x="9516" y="6174"/>
                  </a:lnTo>
                  <a:lnTo>
                    <a:pt x="9502" y="6196"/>
                  </a:lnTo>
                  <a:lnTo>
                    <a:pt x="9502" y="6209"/>
                  </a:lnTo>
                  <a:lnTo>
                    <a:pt x="9502" y="6245"/>
                  </a:lnTo>
                  <a:lnTo>
                    <a:pt x="9481" y="6295"/>
                  </a:lnTo>
                  <a:lnTo>
                    <a:pt x="9481" y="6330"/>
                  </a:lnTo>
                  <a:lnTo>
                    <a:pt x="9474" y="6357"/>
                  </a:lnTo>
                  <a:lnTo>
                    <a:pt x="9474" y="6372"/>
                  </a:lnTo>
                  <a:lnTo>
                    <a:pt x="9459" y="6407"/>
                  </a:lnTo>
                  <a:lnTo>
                    <a:pt x="9459" y="6421"/>
                  </a:lnTo>
                  <a:lnTo>
                    <a:pt x="9439" y="6442"/>
                  </a:lnTo>
                  <a:lnTo>
                    <a:pt x="9439" y="6471"/>
                  </a:lnTo>
                  <a:lnTo>
                    <a:pt x="9439" y="6484"/>
                  </a:lnTo>
                  <a:lnTo>
                    <a:pt x="9424" y="6534"/>
                  </a:lnTo>
                  <a:lnTo>
                    <a:pt x="9403" y="6583"/>
                  </a:lnTo>
                  <a:lnTo>
                    <a:pt x="9403" y="6619"/>
                  </a:lnTo>
                  <a:lnTo>
                    <a:pt x="9360" y="6739"/>
                  </a:lnTo>
                  <a:lnTo>
                    <a:pt x="9311" y="6873"/>
                  </a:lnTo>
                  <a:lnTo>
                    <a:pt x="9311" y="6888"/>
                  </a:lnTo>
                  <a:lnTo>
                    <a:pt x="9261" y="7029"/>
                  </a:lnTo>
                  <a:lnTo>
                    <a:pt x="9213" y="7170"/>
                  </a:lnTo>
                  <a:lnTo>
                    <a:pt x="9213" y="7191"/>
                  </a:lnTo>
                  <a:lnTo>
                    <a:pt x="9072" y="7580"/>
                  </a:lnTo>
                  <a:lnTo>
                    <a:pt x="9072" y="7594"/>
                  </a:lnTo>
                  <a:lnTo>
                    <a:pt x="8944" y="7912"/>
                  </a:lnTo>
                  <a:lnTo>
                    <a:pt x="8817" y="8237"/>
                  </a:lnTo>
                  <a:lnTo>
                    <a:pt x="8732" y="8399"/>
                  </a:lnTo>
                  <a:lnTo>
                    <a:pt x="8654" y="8541"/>
                  </a:lnTo>
                  <a:lnTo>
                    <a:pt x="8556" y="8695"/>
                  </a:lnTo>
                  <a:lnTo>
                    <a:pt x="8478" y="8830"/>
                  </a:lnTo>
                  <a:lnTo>
                    <a:pt x="8365" y="8957"/>
                  </a:lnTo>
                  <a:lnTo>
                    <a:pt x="8252" y="9084"/>
                  </a:lnTo>
                  <a:lnTo>
                    <a:pt x="8138" y="9198"/>
                  </a:lnTo>
                  <a:lnTo>
                    <a:pt x="7997" y="9310"/>
                  </a:lnTo>
                  <a:lnTo>
                    <a:pt x="7857" y="9409"/>
                  </a:lnTo>
                  <a:lnTo>
                    <a:pt x="7686" y="9501"/>
                  </a:lnTo>
                  <a:lnTo>
                    <a:pt x="7531" y="9585"/>
                  </a:lnTo>
                  <a:lnTo>
                    <a:pt x="7354" y="9649"/>
                  </a:lnTo>
                  <a:lnTo>
                    <a:pt x="7334" y="9649"/>
                  </a:lnTo>
                  <a:lnTo>
                    <a:pt x="7291" y="9664"/>
                  </a:lnTo>
                  <a:lnTo>
                    <a:pt x="7235" y="9684"/>
                  </a:lnTo>
                  <a:lnTo>
                    <a:pt x="7227" y="9684"/>
                  </a:lnTo>
                  <a:lnTo>
                    <a:pt x="7192" y="9692"/>
                  </a:lnTo>
                  <a:lnTo>
                    <a:pt x="7143" y="9713"/>
                  </a:lnTo>
                  <a:lnTo>
                    <a:pt x="7128" y="9713"/>
                  </a:lnTo>
                  <a:lnTo>
                    <a:pt x="7114" y="9727"/>
                  </a:lnTo>
                  <a:lnTo>
                    <a:pt x="7093" y="9727"/>
                  </a:lnTo>
                  <a:lnTo>
                    <a:pt x="7079" y="9727"/>
                  </a:lnTo>
                  <a:lnTo>
                    <a:pt x="7051" y="9727"/>
                  </a:lnTo>
                  <a:lnTo>
                    <a:pt x="7037" y="9741"/>
                  </a:lnTo>
                  <a:lnTo>
                    <a:pt x="7015" y="9741"/>
                  </a:lnTo>
                  <a:lnTo>
                    <a:pt x="7002" y="9741"/>
                  </a:lnTo>
                  <a:lnTo>
                    <a:pt x="6917" y="9762"/>
                  </a:lnTo>
                  <a:lnTo>
                    <a:pt x="6903" y="9769"/>
                  </a:lnTo>
                  <a:lnTo>
                    <a:pt x="6888" y="9769"/>
                  </a:lnTo>
                  <a:lnTo>
                    <a:pt x="6874" y="9769"/>
                  </a:lnTo>
                  <a:lnTo>
                    <a:pt x="6684" y="9805"/>
                  </a:lnTo>
                  <a:lnTo>
                    <a:pt x="6486" y="9826"/>
                  </a:lnTo>
                  <a:lnTo>
                    <a:pt x="6471" y="98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auto">
            <a:xfrm>
              <a:off x="2833" y="490"/>
              <a:ext cx="167" cy="219"/>
            </a:xfrm>
            <a:custGeom>
              <a:avLst/>
              <a:gdLst>
                <a:gd name="T0" fmla="*/ 0 w 2968"/>
                <a:gd name="T1" fmla="*/ 0 h 3934"/>
                <a:gd name="T2" fmla="*/ 0 w 2968"/>
                <a:gd name="T3" fmla="*/ 0 h 3934"/>
                <a:gd name="T4" fmla="*/ 0 w 2968"/>
                <a:gd name="T5" fmla="*/ 0 h 3934"/>
                <a:gd name="T6" fmla="*/ 0 w 2968"/>
                <a:gd name="T7" fmla="*/ 0 h 3934"/>
                <a:gd name="T8" fmla="*/ 0 w 2968"/>
                <a:gd name="T9" fmla="*/ 0 h 3934"/>
                <a:gd name="T10" fmla="*/ 0 w 2968"/>
                <a:gd name="T11" fmla="*/ 0 h 3934"/>
                <a:gd name="T12" fmla="*/ 0 w 2968"/>
                <a:gd name="T13" fmla="*/ 0 h 3934"/>
                <a:gd name="T14" fmla="*/ 0 w 2968"/>
                <a:gd name="T15" fmla="*/ 0 h 3934"/>
                <a:gd name="T16" fmla="*/ 0 w 2968"/>
                <a:gd name="T17" fmla="*/ 0 h 3934"/>
                <a:gd name="T18" fmla="*/ 0 w 2968"/>
                <a:gd name="T19" fmla="*/ 0 h 3934"/>
                <a:gd name="T20" fmla="*/ 0 w 2968"/>
                <a:gd name="T21" fmla="*/ 0 h 3934"/>
                <a:gd name="T22" fmla="*/ 0 w 2968"/>
                <a:gd name="T23" fmla="*/ 0 h 3934"/>
                <a:gd name="T24" fmla="*/ 0 w 2968"/>
                <a:gd name="T25" fmla="*/ 0 h 3934"/>
                <a:gd name="T26" fmla="*/ 0 w 2968"/>
                <a:gd name="T27" fmla="*/ 0 h 3934"/>
                <a:gd name="T28" fmla="*/ 0 w 2968"/>
                <a:gd name="T29" fmla="*/ 0 h 3934"/>
                <a:gd name="T30" fmla="*/ 0 w 2968"/>
                <a:gd name="T31" fmla="*/ 0 h 3934"/>
                <a:gd name="T32" fmla="*/ 0 w 2968"/>
                <a:gd name="T33" fmla="*/ 0 h 3934"/>
                <a:gd name="T34" fmla="*/ 0 w 2968"/>
                <a:gd name="T35" fmla="*/ 0 h 3934"/>
                <a:gd name="T36" fmla="*/ 0 w 2968"/>
                <a:gd name="T37" fmla="*/ 0 h 3934"/>
                <a:gd name="T38" fmla="*/ 0 w 2968"/>
                <a:gd name="T39" fmla="*/ 0 h 3934"/>
                <a:gd name="T40" fmla="*/ 0 w 2968"/>
                <a:gd name="T41" fmla="*/ 0 h 3934"/>
                <a:gd name="T42" fmla="*/ 0 w 2968"/>
                <a:gd name="T43" fmla="*/ 0 h 3934"/>
                <a:gd name="T44" fmla="*/ 0 w 2968"/>
                <a:gd name="T45" fmla="*/ 0 h 3934"/>
                <a:gd name="T46" fmla="*/ 0 w 2968"/>
                <a:gd name="T47" fmla="*/ 0 h 3934"/>
                <a:gd name="T48" fmla="*/ 0 w 2968"/>
                <a:gd name="T49" fmla="*/ 0 h 3934"/>
                <a:gd name="T50" fmla="*/ 0 w 2968"/>
                <a:gd name="T51" fmla="*/ 0 h 3934"/>
                <a:gd name="T52" fmla="*/ 0 w 2968"/>
                <a:gd name="T53" fmla="*/ 0 h 3934"/>
                <a:gd name="T54" fmla="*/ 0 w 2968"/>
                <a:gd name="T55" fmla="*/ 0 h 3934"/>
                <a:gd name="T56" fmla="*/ 0 w 2968"/>
                <a:gd name="T57" fmla="*/ 0 h 3934"/>
                <a:gd name="T58" fmla="*/ 0 w 2968"/>
                <a:gd name="T59" fmla="*/ 0 h 3934"/>
                <a:gd name="T60" fmla="*/ 0 w 2968"/>
                <a:gd name="T61" fmla="*/ 0 h 3934"/>
                <a:gd name="T62" fmla="*/ 0 w 2968"/>
                <a:gd name="T63" fmla="*/ 0 h 3934"/>
                <a:gd name="T64" fmla="*/ 0 w 2968"/>
                <a:gd name="T65" fmla="*/ 0 h 3934"/>
                <a:gd name="T66" fmla="*/ 0 w 2968"/>
                <a:gd name="T67" fmla="*/ 0 h 3934"/>
                <a:gd name="T68" fmla="*/ 0 w 2968"/>
                <a:gd name="T69" fmla="*/ 0 h 3934"/>
                <a:gd name="T70" fmla="*/ 0 w 2968"/>
                <a:gd name="T71" fmla="*/ 0 h 3934"/>
                <a:gd name="T72" fmla="*/ 0 w 2968"/>
                <a:gd name="T73" fmla="*/ 0 h 3934"/>
                <a:gd name="T74" fmla="*/ 0 w 2968"/>
                <a:gd name="T75" fmla="*/ 0 h 3934"/>
                <a:gd name="T76" fmla="*/ 0 w 2968"/>
                <a:gd name="T77" fmla="*/ 0 h 3934"/>
                <a:gd name="T78" fmla="*/ 0 w 2968"/>
                <a:gd name="T79" fmla="*/ 0 h 3934"/>
                <a:gd name="T80" fmla="*/ 0 w 2968"/>
                <a:gd name="T81" fmla="*/ 0 h 3934"/>
                <a:gd name="T82" fmla="*/ 0 w 2968"/>
                <a:gd name="T83" fmla="*/ 0 h 3934"/>
                <a:gd name="T84" fmla="*/ 0 w 2968"/>
                <a:gd name="T85" fmla="*/ 0 h 3934"/>
                <a:gd name="T86" fmla="*/ 0 w 2968"/>
                <a:gd name="T87" fmla="*/ 0 h 3934"/>
                <a:gd name="T88" fmla="*/ 0 w 2968"/>
                <a:gd name="T89" fmla="*/ 0 h 3934"/>
                <a:gd name="T90" fmla="*/ 0 w 2968"/>
                <a:gd name="T91" fmla="*/ 0 h 3934"/>
                <a:gd name="T92" fmla="*/ 0 w 2968"/>
                <a:gd name="T93" fmla="*/ 0 h 3934"/>
                <a:gd name="T94" fmla="*/ 0 w 2968"/>
                <a:gd name="T95" fmla="*/ 0 h 3934"/>
                <a:gd name="T96" fmla="*/ 0 w 2968"/>
                <a:gd name="T97" fmla="*/ 0 h 3934"/>
                <a:gd name="T98" fmla="*/ 0 w 2968"/>
                <a:gd name="T99" fmla="*/ 0 h 3934"/>
                <a:gd name="T100" fmla="*/ 0 w 2968"/>
                <a:gd name="T101" fmla="*/ 0 h 3934"/>
                <a:gd name="T102" fmla="*/ 0 w 2968"/>
                <a:gd name="T103" fmla="*/ 0 h 3934"/>
                <a:gd name="T104" fmla="*/ 0 w 2968"/>
                <a:gd name="T105" fmla="*/ 0 h 3934"/>
                <a:gd name="T106" fmla="*/ 0 w 2968"/>
                <a:gd name="T107" fmla="*/ 0 h 3934"/>
                <a:gd name="T108" fmla="*/ 0 w 2968"/>
                <a:gd name="T109" fmla="*/ 0 h 393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968"/>
                <a:gd name="T166" fmla="*/ 0 h 3934"/>
                <a:gd name="T167" fmla="*/ 2968 w 2968"/>
                <a:gd name="T168" fmla="*/ 3934 h 393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968" h="3934">
                  <a:moveTo>
                    <a:pt x="1477" y="3934"/>
                  </a:moveTo>
                  <a:lnTo>
                    <a:pt x="1314" y="3899"/>
                  </a:lnTo>
                  <a:lnTo>
                    <a:pt x="1301" y="3899"/>
                  </a:lnTo>
                  <a:lnTo>
                    <a:pt x="1279" y="3899"/>
                  </a:lnTo>
                  <a:lnTo>
                    <a:pt x="1272" y="3885"/>
                  </a:lnTo>
                  <a:lnTo>
                    <a:pt x="1237" y="3885"/>
                  </a:lnTo>
                  <a:lnTo>
                    <a:pt x="1216" y="3885"/>
                  </a:lnTo>
                  <a:lnTo>
                    <a:pt x="1202" y="3885"/>
                  </a:lnTo>
                  <a:lnTo>
                    <a:pt x="1138" y="3857"/>
                  </a:lnTo>
                  <a:lnTo>
                    <a:pt x="1061" y="3822"/>
                  </a:lnTo>
                  <a:lnTo>
                    <a:pt x="1061" y="3808"/>
                  </a:lnTo>
                  <a:lnTo>
                    <a:pt x="1272" y="3808"/>
                  </a:lnTo>
                  <a:lnTo>
                    <a:pt x="1314" y="3787"/>
                  </a:lnTo>
                  <a:lnTo>
                    <a:pt x="1378" y="3773"/>
                  </a:lnTo>
                  <a:lnTo>
                    <a:pt x="1477" y="3709"/>
                  </a:lnTo>
                  <a:lnTo>
                    <a:pt x="1505" y="3666"/>
                  </a:lnTo>
                  <a:lnTo>
                    <a:pt x="1541" y="3631"/>
                  </a:lnTo>
                  <a:lnTo>
                    <a:pt x="1555" y="3596"/>
                  </a:lnTo>
                  <a:lnTo>
                    <a:pt x="1541" y="3582"/>
                  </a:lnTo>
                  <a:lnTo>
                    <a:pt x="1505" y="3567"/>
                  </a:lnTo>
                  <a:lnTo>
                    <a:pt x="1252" y="3596"/>
                  </a:lnTo>
                  <a:lnTo>
                    <a:pt x="1103" y="3610"/>
                  </a:lnTo>
                  <a:lnTo>
                    <a:pt x="983" y="3610"/>
                  </a:lnTo>
                  <a:lnTo>
                    <a:pt x="947" y="3596"/>
                  </a:lnTo>
                  <a:lnTo>
                    <a:pt x="927" y="3567"/>
                  </a:lnTo>
                  <a:lnTo>
                    <a:pt x="927" y="3532"/>
                  </a:lnTo>
                  <a:lnTo>
                    <a:pt x="947" y="3518"/>
                  </a:lnTo>
                  <a:lnTo>
                    <a:pt x="1011" y="3468"/>
                  </a:lnTo>
                  <a:lnTo>
                    <a:pt x="1039" y="3455"/>
                  </a:lnTo>
                  <a:lnTo>
                    <a:pt x="1075" y="3419"/>
                  </a:lnTo>
                  <a:lnTo>
                    <a:pt x="1039" y="3369"/>
                  </a:lnTo>
                  <a:lnTo>
                    <a:pt x="919" y="3391"/>
                  </a:lnTo>
                  <a:lnTo>
                    <a:pt x="898" y="3405"/>
                  </a:lnTo>
                  <a:lnTo>
                    <a:pt x="884" y="3405"/>
                  </a:lnTo>
                  <a:lnTo>
                    <a:pt x="848" y="3405"/>
                  </a:lnTo>
                  <a:lnTo>
                    <a:pt x="749" y="3455"/>
                  </a:lnTo>
                  <a:lnTo>
                    <a:pt x="657" y="3518"/>
                  </a:lnTo>
                  <a:lnTo>
                    <a:pt x="595" y="3518"/>
                  </a:lnTo>
                  <a:lnTo>
                    <a:pt x="516" y="3518"/>
                  </a:lnTo>
                  <a:lnTo>
                    <a:pt x="453" y="3518"/>
                  </a:lnTo>
                  <a:lnTo>
                    <a:pt x="369" y="3490"/>
                  </a:lnTo>
                  <a:lnTo>
                    <a:pt x="319" y="3455"/>
                  </a:lnTo>
                  <a:lnTo>
                    <a:pt x="241" y="3419"/>
                  </a:lnTo>
                  <a:lnTo>
                    <a:pt x="142" y="3320"/>
                  </a:lnTo>
                  <a:lnTo>
                    <a:pt x="99" y="3215"/>
                  </a:lnTo>
                  <a:lnTo>
                    <a:pt x="79" y="3052"/>
                  </a:lnTo>
                  <a:lnTo>
                    <a:pt x="178" y="3116"/>
                  </a:lnTo>
                  <a:lnTo>
                    <a:pt x="290" y="3200"/>
                  </a:lnTo>
                  <a:lnTo>
                    <a:pt x="305" y="3200"/>
                  </a:lnTo>
                  <a:lnTo>
                    <a:pt x="319" y="3215"/>
                  </a:lnTo>
                  <a:lnTo>
                    <a:pt x="340" y="3215"/>
                  </a:lnTo>
                  <a:lnTo>
                    <a:pt x="354" y="3215"/>
                  </a:lnTo>
                  <a:lnTo>
                    <a:pt x="453" y="3228"/>
                  </a:lnTo>
                  <a:lnTo>
                    <a:pt x="516" y="3215"/>
                  </a:lnTo>
                  <a:lnTo>
                    <a:pt x="672" y="3165"/>
                  </a:lnTo>
                  <a:lnTo>
                    <a:pt x="835" y="3081"/>
                  </a:lnTo>
                  <a:lnTo>
                    <a:pt x="983" y="3002"/>
                  </a:lnTo>
                  <a:lnTo>
                    <a:pt x="1216" y="2989"/>
                  </a:lnTo>
                  <a:lnTo>
                    <a:pt x="1329" y="2989"/>
                  </a:lnTo>
                  <a:lnTo>
                    <a:pt x="1450" y="3024"/>
                  </a:lnTo>
                  <a:lnTo>
                    <a:pt x="1463" y="3024"/>
                  </a:lnTo>
                  <a:lnTo>
                    <a:pt x="1477" y="3038"/>
                  </a:lnTo>
                  <a:lnTo>
                    <a:pt x="1492" y="3038"/>
                  </a:lnTo>
                  <a:lnTo>
                    <a:pt x="1505" y="3052"/>
                  </a:lnTo>
                  <a:lnTo>
                    <a:pt x="1541" y="3052"/>
                  </a:lnTo>
                  <a:lnTo>
                    <a:pt x="1555" y="3052"/>
                  </a:lnTo>
                  <a:lnTo>
                    <a:pt x="1703" y="3066"/>
                  </a:lnTo>
                  <a:lnTo>
                    <a:pt x="1859" y="3052"/>
                  </a:lnTo>
                  <a:lnTo>
                    <a:pt x="1944" y="3038"/>
                  </a:lnTo>
                  <a:lnTo>
                    <a:pt x="2000" y="3024"/>
                  </a:lnTo>
                  <a:lnTo>
                    <a:pt x="2134" y="2939"/>
                  </a:lnTo>
                  <a:lnTo>
                    <a:pt x="2212" y="2861"/>
                  </a:lnTo>
                  <a:lnTo>
                    <a:pt x="2311" y="2748"/>
                  </a:lnTo>
                  <a:lnTo>
                    <a:pt x="2410" y="2558"/>
                  </a:lnTo>
                  <a:lnTo>
                    <a:pt x="2487" y="2360"/>
                  </a:lnTo>
                  <a:lnTo>
                    <a:pt x="2487" y="2332"/>
                  </a:lnTo>
                  <a:lnTo>
                    <a:pt x="2523" y="2296"/>
                  </a:lnTo>
                  <a:lnTo>
                    <a:pt x="2523" y="2183"/>
                  </a:lnTo>
                  <a:lnTo>
                    <a:pt x="2523" y="2169"/>
                  </a:lnTo>
                  <a:lnTo>
                    <a:pt x="2551" y="2007"/>
                  </a:lnTo>
                  <a:lnTo>
                    <a:pt x="2551" y="1830"/>
                  </a:lnTo>
                  <a:lnTo>
                    <a:pt x="2523" y="1477"/>
                  </a:lnTo>
                  <a:lnTo>
                    <a:pt x="2487" y="1435"/>
                  </a:lnTo>
                  <a:lnTo>
                    <a:pt x="2487" y="1420"/>
                  </a:lnTo>
                  <a:lnTo>
                    <a:pt x="2410" y="1209"/>
                  </a:lnTo>
                  <a:lnTo>
                    <a:pt x="2325" y="1031"/>
                  </a:lnTo>
                  <a:lnTo>
                    <a:pt x="2198" y="855"/>
                  </a:lnTo>
                  <a:lnTo>
                    <a:pt x="2070" y="693"/>
                  </a:lnTo>
                  <a:lnTo>
                    <a:pt x="1909" y="565"/>
                  </a:lnTo>
                  <a:lnTo>
                    <a:pt x="1746" y="438"/>
                  </a:lnTo>
                  <a:lnTo>
                    <a:pt x="1555" y="339"/>
                  </a:lnTo>
                  <a:lnTo>
                    <a:pt x="1351" y="262"/>
                  </a:lnTo>
                  <a:lnTo>
                    <a:pt x="1329" y="262"/>
                  </a:lnTo>
                  <a:lnTo>
                    <a:pt x="1301" y="248"/>
                  </a:lnTo>
                  <a:lnTo>
                    <a:pt x="1272" y="227"/>
                  </a:lnTo>
                  <a:lnTo>
                    <a:pt x="1216" y="227"/>
                  </a:lnTo>
                  <a:lnTo>
                    <a:pt x="1202" y="227"/>
                  </a:lnTo>
                  <a:lnTo>
                    <a:pt x="1061" y="212"/>
                  </a:lnTo>
                  <a:lnTo>
                    <a:pt x="983" y="212"/>
                  </a:lnTo>
                  <a:lnTo>
                    <a:pt x="919" y="227"/>
                  </a:lnTo>
                  <a:lnTo>
                    <a:pt x="898" y="227"/>
                  </a:lnTo>
                  <a:lnTo>
                    <a:pt x="785" y="262"/>
                  </a:lnTo>
                  <a:lnTo>
                    <a:pt x="686" y="325"/>
                  </a:lnTo>
                  <a:lnTo>
                    <a:pt x="657" y="354"/>
                  </a:lnTo>
                  <a:lnTo>
                    <a:pt x="573" y="481"/>
                  </a:lnTo>
                  <a:lnTo>
                    <a:pt x="559" y="601"/>
                  </a:lnTo>
                  <a:lnTo>
                    <a:pt x="573" y="721"/>
                  </a:lnTo>
                  <a:lnTo>
                    <a:pt x="630" y="820"/>
                  </a:lnTo>
                  <a:lnTo>
                    <a:pt x="686" y="919"/>
                  </a:lnTo>
                  <a:lnTo>
                    <a:pt x="749" y="996"/>
                  </a:lnTo>
                  <a:lnTo>
                    <a:pt x="835" y="1074"/>
                  </a:lnTo>
                  <a:lnTo>
                    <a:pt x="919" y="1145"/>
                  </a:lnTo>
                  <a:lnTo>
                    <a:pt x="1011" y="1209"/>
                  </a:lnTo>
                  <a:lnTo>
                    <a:pt x="1103" y="1258"/>
                  </a:lnTo>
                  <a:lnTo>
                    <a:pt x="1216" y="1300"/>
                  </a:lnTo>
                  <a:lnTo>
                    <a:pt x="1237" y="1300"/>
                  </a:lnTo>
                  <a:lnTo>
                    <a:pt x="1252" y="1300"/>
                  </a:lnTo>
                  <a:lnTo>
                    <a:pt x="1329" y="1300"/>
                  </a:lnTo>
                  <a:lnTo>
                    <a:pt x="1450" y="1321"/>
                  </a:lnTo>
                  <a:lnTo>
                    <a:pt x="1463" y="1300"/>
                  </a:lnTo>
                  <a:lnTo>
                    <a:pt x="1477" y="1300"/>
                  </a:lnTo>
                  <a:lnTo>
                    <a:pt x="1569" y="1264"/>
                  </a:lnTo>
                  <a:lnTo>
                    <a:pt x="1647" y="1222"/>
                  </a:lnTo>
                  <a:lnTo>
                    <a:pt x="1746" y="1159"/>
                  </a:lnTo>
                  <a:lnTo>
                    <a:pt x="1817" y="1095"/>
                  </a:lnTo>
                  <a:lnTo>
                    <a:pt x="1824" y="1110"/>
                  </a:lnTo>
                  <a:lnTo>
                    <a:pt x="1824" y="1123"/>
                  </a:lnTo>
                  <a:lnTo>
                    <a:pt x="1817" y="1159"/>
                  </a:lnTo>
                  <a:lnTo>
                    <a:pt x="1746" y="1244"/>
                  </a:lnTo>
                  <a:lnTo>
                    <a:pt x="1683" y="1321"/>
                  </a:lnTo>
                  <a:lnTo>
                    <a:pt x="1591" y="1385"/>
                  </a:lnTo>
                  <a:lnTo>
                    <a:pt x="1477" y="1435"/>
                  </a:lnTo>
                  <a:lnTo>
                    <a:pt x="1413" y="1435"/>
                  </a:lnTo>
                  <a:lnTo>
                    <a:pt x="1393" y="1442"/>
                  </a:lnTo>
                  <a:lnTo>
                    <a:pt x="1378" y="1442"/>
                  </a:lnTo>
                  <a:lnTo>
                    <a:pt x="1351" y="1462"/>
                  </a:lnTo>
                  <a:lnTo>
                    <a:pt x="1237" y="1477"/>
                  </a:lnTo>
                  <a:lnTo>
                    <a:pt x="1096" y="1497"/>
                  </a:lnTo>
                  <a:lnTo>
                    <a:pt x="1075" y="1497"/>
                  </a:lnTo>
                  <a:lnTo>
                    <a:pt x="1061" y="1497"/>
                  </a:lnTo>
                  <a:lnTo>
                    <a:pt x="835" y="1576"/>
                  </a:lnTo>
                  <a:lnTo>
                    <a:pt x="721" y="1639"/>
                  </a:lnTo>
                  <a:lnTo>
                    <a:pt x="644" y="1703"/>
                  </a:lnTo>
                  <a:lnTo>
                    <a:pt x="559" y="1787"/>
                  </a:lnTo>
                  <a:lnTo>
                    <a:pt x="481" y="1886"/>
                  </a:lnTo>
                  <a:lnTo>
                    <a:pt x="418" y="1992"/>
                  </a:lnTo>
                  <a:lnTo>
                    <a:pt x="369" y="2105"/>
                  </a:lnTo>
                  <a:lnTo>
                    <a:pt x="369" y="2154"/>
                  </a:lnTo>
                  <a:lnTo>
                    <a:pt x="495" y="2154"/>
                  </a:lnTo>
                  <a:lnTo>
                    <a:pt x="644" y="2183"/>
                  </a:lnTo>
                  <a:lnTo>
                    <a:pt x="707" y="2204"/>
                  </a:lnTo>
                  <a:lnTo>
                    <a:pt x="749" y="2183"/>
                  </a:lnTo>
                  <a:lnTo>
                    <a:pt x="806" y="2169"/>
                  </a:lnTo>
                  <a:lnTo>
                    <a:pt x="884" y="2084"/>
                  </a:lnTo>
                  <a:lnTo>
                    <a:pt x="919" y="2169"/>
                  </a:lnTo>
                  <a:lnTo>
                    <a:pt x="884" y="2218"/>
                  </a:lnTo>
                  <a:lnTo>
                    <a:pt x="863" y="2240"/>
                  </a:lnTo>
                  <a:lnTo>
                    <a:pt x="848" y="2261"/>
                  </a:lnTo>
                  <a:lnTo>
                    <a:pt x="835" y="2345"/>
                  </a:lnTo>
                  <a:lnTo>
                    <a:pt x="863" y="2409"/>
                  </a:lnTo>
                  <a:lnTo>
                    <a:pt x="947" y="2473"/>
                  </a:lnTo>
                  <a:lnTo>
                    <a:pt x="1026" y="2558"/>
                  </a:lnTo>
                  <a:lnTo>
                    <a:pt x="1026" y="2586"/>
                  </a:lnTo>
                  <a:lnTo>
                    <a:pt x="1039" y="2586"/>
                  </a:lnTo>
                  <a:lnTo>
                    <a:pt x="1039" y="2600"/>
                  </a:lnTo>
                  <a:lnTo>
                    <a:pt x="1039" y="2614"/>
                  </a:lnTo>
                  <a:lnTo>
                    <a:pt x="1039" y="2635"/>
                  </a:lnTo>
                  <a:lnTo>
                    <a:pt x="1061" y="2649"/>
                  </a:lnTo>
                  <a:lnTo>
                    <a:pt x="1075" y="2784"/>
                  </a:lnTo>
                  <a:lnTo>
                    <a:pt x="1026" y="2791"/>
                  </a:lnTo>
                  <a:lnTo>
                    <a:pt x="1026" y="2748"/>
                  </a:lnTo>
                  <a:lnTo>
                    <a:pt x="983" y="2649"/>
                  </a:lnTo>
                  <a:lnTo>
                    <a:pt x="962" y="2635"/>
                  </a:lnTo>
                  <a:lnTo>
                    <a:pt x="927" y="2600"/>
                  </a:lnTo>
                  <a:lnTo>
                    <a:pt x="820" y="2600"/>
                  </a:lnTo>
                  <a:lnTo>
                    <a:pt x="721" y="2473"/>
                  </a:lnTo>
                  <a:lnTo>
                    <a:pt x="657" y="2424"/>
                  </a:lnTo>
                  <a:lnTo>
                    <a:pt x="573" y="2381"/>
                  </a:lnTo>
                  <a:lnTo>
                    <a:pt x="453" y="2360"/>
                  </a:lnTo>
                  <a:lnTo>
                    <a:pt x="319" y="2360"/>
                  </a:lnTo>
                  <a:lnTo>
                    <a:pt x="198" y="2409"/>
                  </a:lnTo>
                  <a:lnTo>
                    <a:pt x="79" y="2473"/>
                  </a:lnTo>
                  <a:lnTo>
                    <a:pt x="29" y="2536"/>
                  </a:lnTo>
                  <a:lnTo>
                    <a:pt x="0" y="2536"/>
                  </a:lnTo>
                  <a:lnTo>
                    <a:pt x="114" y="2317"/>
                  </a:lnTo>
                  <a:lnTo>
                    <a:pt x="220" y="2070"/>
                  </a:lnTo>
                  <a:lnTo>
                    <a:pt x="354" y="1830"/>
                  </a:lnTo>
                  <a:lnTo>
                    <a:pt x="468" y="1589"/>
                  </a:lnTo>
                  <a:lnTo>
                    <a:pt x="468" y="1576"/>
                  </a:lnTo>
                  <a:lnTo>
                    <a:pt x="481" y="1526"/>
                  </a:lnTo>
                  <a:lnTo>
                    <a:pt x="495" y="1497"/>
                  </a:lnTo>
                  <a:lnTo>
                    <a:pt x="495" y="1363"/>
                  </a:lnTo>
                  <a:lnTo>
                    <a:pt x="481" y="1209"/>
                  </a:lnTo>
                  <a:lnTo>
                    <a:pt x="468" y="1187"/>
                  </a:lnTo>
                  <a:lnTo>
                    <a:pt x="468" y="1159"/>
                  </a:lnTo>
                  <a:lnTo>
                    <a:pt x="468" y="1145"/>
                  </a:lnTo>
                  <a:lnTo>
                    <a:pt x="468" y="1123"/>
                  </a:lnTo>
                  <a:lnTo>
                    <a:pt x="453" y="1110"/>
                  </a:lnTo>
                  <a:lnTo>
                    <a:pt x="453" y="1095"/>
                  </a:lnTo>
                  <a:lnTo>
                    <a:pt x="453" y="1046"/>
                  </a:lnTo>
                  <a:lnTo>
                    <a:pt x="418" y="1011"/>
                  </a:lnTo>
                  <a:lnTo>
                    <a:pt x="418" y="982"/>
                  </a:lnTo>
                  <a:lnTo>
                    <a:pt x="396" y="932"/>
                  </a:lnTo>
                  <a:lnTo>
                    <a:pt x="382" y="919"/>
                  </a:lnTo>
                  <a:lnTo>
                    <a:pt x="382" y="890"/>
                  </a:lnTo>
                  <a:lnTo>
                    <a:pt x="382" y="869"/>
                  </a:lnTo>
                  <a:lnTo>
                    <a:pt x="382" y="855"/>
                  </a:lnTo>
                  <a:lnTo>
                    <a:pt x="369" y="834"/>
                  </a:lnTo>
                  <a:lnTo>
                    <a:pt x="354" y="679"/>
                  </a:lnTo>
                  <a:lnTo>
                    <a:pt x="354" y="601"/>
                  </a:lnTo>
                  <a:lnTo>
                    <a:pt x="369" y="516"/>
                  </a:lnTo>
                  <a:lnTo>
                    <a:pt x="369" y="502"/>
                  </a:lnTo>
                  <a:lnTo>
                    <a:pt x="382" y="424"/>
                  </a:lnTo>
                  <a:lnTo>
                    <a:pt x="418" y="354"/>
                  </a:lnTo>
                  <a:lnTo>
                    <a:pt x="495" y="248"/>
                  </a:lnTo>
                  <a:lnTo>
                    <a:pt x="595" y="149"/>
                  </a:lnTo>
                  <a:lnTo>
                    <a:pt x="707" y="86"/>
                  </a:lnTo>
                  <a:lnTo>
                    <a:pt x="848" y="36"/>
                  </a:lnTo>
                  <a:lnTo>
                    <a:pt x="863" y="36"/>
                  </a:lnTo>
                  <a:lnTo>
                    <a:pt x="884" y="14"/>
                  </a:lnTo>
                  <a:lnTo>
                    <a:pt x="898" y="14"/>
                  </a:lnTo>
                  <a:lnTo>
                    <a:pt x="919" y="14"/>
                  </a:lnTo>
                  <a:lnTo>
                    <a:pt x="1026" y="0"/>
                  </a:lnTo>
                  <a:lnTo>
                    <a:pt x="1124" y="0"/>
                  </a:lnTo>
                  <a:lnTo>
                    <a:pt x="1351" y="14"/>
                  </a:lnTo>
                  <a:lnTo>
                    <a:pt x="1364" y="14"/>
                  </a:lnTo>
                  <a:lnTo>
                    <a:pt x="1378" y="14"/>
                  </a:lnTo>
                  <a:lnTo>
                    <a:pt x="1393" y="36"/>
                  </a:lnTo>
                  <a:lnTo>
                    <a:pt x="1428" y="36"/>
                  </a:lnTo>
                  <a:lnTo>
                    <a:pt x="1450" y="36"/>
                  </a:lnTo>
                  <a:lnTo>
                    <a:pt x="1463" y="36"/>
                  </a:lnTo>
                  <a:lnTo>
                    <a:pt x="1647" y="99"/>
                  </a:lnTo>
                  <a:lnTo>
                    <a:pt x="1824" y="212"/>
                  </a:lnTo>
                  <a:lnTo>
                    <a:pt x="2000" y="304"/>
                  </a:lnTo>
                  <a:lnTo>
                    <a:pt x="2092" y="354"/>
                  </a:lnTo>
                  <a:lnTo>
                    <a:pt x="2149" y="424"/>
                  </a:lnTo>
                  <a:lnTo>
                    <a:pt x="2268" y="502"/>
                  </a:lnTo>
                  <a:lnTo>
                    <a:pt x="2375" y="615"/>
                  </a:lnTo>
                  <a:lnTo>
                    <a:pt x="2467" y="721"/>
                  </a:lnTo>
                  <a:lnTo>
                    <a:pt x="2566" y="855"/>
                  </a:lnTo>
                  <a:lnTo>
                    <a:pt x="2643" y="982"/>
                  </a:lnTo>
                  <a:lnTo>
                    <a:pt x="2727" y="1123"/>
                  </a:lnTo>
                  <a:lnTo>
                    <a:pt x="2791" y="1258"/>
                  </a:lnTo>
                  <a:lnTo>
                    <a:pt x="2855" y="1420"/>
                  </a:lnTo>
                  <a:lnTo>
                    <a:pt x="2855" y="1435"/>
                  </a:lnTo>
                  <a:lnTo>
                    <a:pt x="2876" y="1477"/>
                  </a:lnTo>
                  <a:lnTo>
                    <a:pt x="2890" y="1512"/>
                  </a:lnTo>
                  <a:lnTo>
                    <a:pt x="2904" y="1589"/>
                  </a:lnTo>
                  <a:lnTo>
                    <a:pt x="2904" y="1611"/>
                  </a:lnTo>
                  <a:lnTo>
                    <a:pt x="2918" y="1738"/>
                  </a:lnTo>
                  <a:lnTo>
                    <a:pt x="2940" y="1767"/>
                  </a:lnTo>
                  <a:lnTo>
                    <a:pt x="2953" y="1964"/>
                  </a:lnTo>
                  <a:lnTo>
                    <a:pt x="2968" y="2154"/>
                  </a:lnTo>
                  <a:lnTo>
                    <a:pt x="2953" y="2345"/>
                  </a:lnTo>
                  <a:lnTo>
                    <a:pt x="2940" y="2536"/>
                  </a:lnTo>
                  <a:lnTo>
                    <a:pt x="2918" y="2571"/>
                  </a:lnTo>
                  <a:lnTo>
                    <a:pt x="2918" y="2635"/>
                  </a:lnTo>
                  <a:lnTo>
                    <a:pt x="2904" y="2685"/>
                  </a:lnTo>
                  <a:lnTo>
                    <a:pt x="2890" y="2748"/>
                  </a:lnTo>
                  <a:lnTo>
                    <a:pt x="2876" y="2784"/>
                  </a:lnTo>
                  <a:lnTo>
                    <a:pt x="2876" y="2791"/>
                  </a:lnTo>
                  <a:lnTo>
                    <a:pt x="2876" y="2826"/>
                  </a:lnTo>
                  <a:lnTo>
                    <a:pt x="2841" y="2861"/>
                  </a:lnTo>
                  <a:lnTo>
                    <a:pt x="2841" y="2875"/>
                  </a:lnTo>
                  <a:lnTo>
                    <a:pt x="2777" y="3024"/>
                  </a:lnTo>
                  <a:lnTo>
                    <a:pt x="2714" y="3179"/>
                  </a:lnTo>
                  <a:lnTo>
                    <a:pt x="2628" y="3314"/>
                  </a:lnTo>
                  <a:lnTo>
                    <a:pt x="2537" y="3433"/>
                  </a:lnTo>
                  <a:lnTo>
                    <a:pt x="2487" y="3518"/>
                  </a:lnTo>
                  <a:lnTo>
                    <a:pt x="2424" y="3582"/>
                  </a:lnTo>
                  <a:lnTo>
                    <a:pt x="2276" y="3709"/>
                  </a:lnTo>
                  <a:lnTo>
                    <a:pt x="2120" y="3787"/>
                  </a:lnTo>
                  <a:lnTo>
                    <a:pt x="1944" y="3885"/>
                  </a:lnTo>
                  <a:lnTo>
                    <a:pt x="1909" y="3885"/>
                  </a:lnTo>
                  <a:lnTo>
                    <a:pt x="1880" y="3885"/>
                  </a:lnTo>
                  <a:lnTo>
                    <a:pt x="1824" y="3899"/>
                  </a:lnTo>
                  <a:lnTo>
                    <a:pt x="1668" y="3921"/>
                  </a:lnTo>
                  <a:lnTo>
                    <a:pt x="1492" y="3934"/>
                  </a:lnTo>
                  <a:lnTo>
                    <a:pt x="1477" y="3934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2979" y="273"/>
              <a:ext cx="111" cy="333"/>
            </a:xfrm>
            <a:custGeom>
              <a:avLst/>
              <a:gdLst>
                <a:gd name="T0" fmla="*/ 0 w 1991"/>
                <a:gd name="T1" fmla="*/ 0 h 5940"/>
                <a:gd name="T2" fmla="*/ 0 w 1991"/>
                <a:gd name="T3" fmla="*/ 0 h 5940"/>
                <a:gd name="T4" fmla="*/ 0 w 1991"/>
                <a:gd name="T5" fmla="*/ 0 h 5940"/>
                <a:gd name="T6" fmla="*/ 0 w 1991"/>
                <a:gd name="T7" fmla="*/ 0 h 5940"/>
                <a:gd name="T8" fmla="*/ 0 w 1991"/>
                <a:gd name="T9" fmla="*/ 0 h 5940"/>
                <a:gd name="T10" fmla="*/ 0 w 1991"/>
                <a:gd name="T11" fmla="*/ 0 h 5940"/>
                <a:gd name="T12" fmla="*/ 0 w 1991"/>
                <a:gd name="T13" fmla="*/ 0 h 5940"/>
                <a:gd name="T14" fmla="*/ 0 w 1991"/>
                <a:gd name="T15" fmla="*/ 0 h 5940"/>
                <a:gd name="T16" fmla="*/ 0 w 1991"/>
                <a:gd name="T17" fmla="*/ 0 h 5940"/>
                <a:gd name="T18" fmla="*/ 0 w 1991"/>
                <a:gd name="T19" fmla="*/ 0 h 5940"/>
                <a:gd name="T20" fmla="*/ 0 w 1991"/>
                <a:gd name="T21" fmla="*/ 0 h 5940"/>
                <a:gd name="T22" fmla="*/ 0 w 1991"/>
                <a:gd name="T23" fmla="*/ 0 h 5940"/>
                <a:gd name="T24" fmla="*/ 0 w 1991"/>
                <a:gd name="T25" fmla="*/ 0 h 5940"/>
                <a:gd name="T26" fmla="*/ 0 w 1991"/>
                <a:gd name="T27" fmla="*/ 0 h 5940"/>
                <a:gd name="T28" fmla="*/ 0 w 1991"/>
                <a:gd name="T29" fmla="*/ 0 h 5940"/>
                <a:gd name="T30" fmla="*/ 0 w 1991"/>
                <a:gd name="T31" fmla="*/ 0 h 5940"/>
                <a:gd name="T32" fmla="*/ 0 w 1991"/>
                <a:gd name="T33" fmla="*/ 0 h 5940"/>
                <a:gd name="T34" fmla="*/ 0 w 1991"/>
                <a:gd name="T35" fmla="*/ 0 h 5940"/>
                <a:gd name="T36" fmla="*/ 0 w 1991"/>
                <a:gd name="T37" fmla="*/ 0 h 5940"/>
                <a:gd name="T38" fmla="*/ 0 w 1991"/>
                <a:gd name="T39" fmla="*/ 0 h 5940"/>
                <a:gd name="T40" fmla="*/ 0 w 1991"/>
                <a:gd name="T41" fmla="*/ 0 h 5940"/>
                <a:gd name="T42" fmla="*/ 0 w 1991"/>
                <a:gd name="T43" fmla="*/ 0 h 5940"/>
                <a:gd name="T44" fmla="*/ 0 w 1991"/>
                <a:gd name="T45" fmla="*/ 0 h 5940"/>
                <a:gd name="T46" fmla="*/ 0 w 1991"/>
                <a:gd name="T47" fmla="*/ 0 h 5940"/>
                <a:gd name="T48" fmla="*/ 0 w 1991"/>
                <a:gd name="T49" fmla="*/ 0 h 5940"/>
                <a:gd name="T50" fmla="*/ 0 w 1991"/>
                <a:gd name="T51" fmla="*/ 0 h 5940"/>
                <a:gd name="T52" fmla="*/ 0 w 1991"/>
                <a:gd name="T53" fmla="*/ 0 h 5940"/>
                <a:gd name="T54" fmla="*/ 0 w 1991"/>
                <a:gd name="T55" fmla="*/ 0 h 5940"/>
                <a:gd name="T56" fmla="*/ 0 w 1991"/>
                <a:gd name="T57" fmla="*/ 0 h 5940"/>
                <a:gd name="T58" fmla="*/ 0 w 1991"/>
                <a:gd name="T59" fmla="*/ 0 h 5940"/>
                <a:gd name="T60" fmla="*/ 0 w 1991"/>
                <a:gd name="T61" fmla="*/ 0 h 5940"/>
                <a:gd name="T62" fmla="*/ 0 w 1991"/>
                <a:gd name="T63" fmla="*/ 0 h 5940"/>
                <a:gd name="T64" fmla="*/ 0 w 1991"/>
                <a:gd name="T65" fmla="*/ 0 h 5940"/>
                <a:gd name="T66" fmla="*/ 0 w 1991"/>
                <a:gd name="T67" fmla="*/ 0 h 5940"/>
                <a:gd name="T68" fmla="*/ 0 w 1991"/>
                <a:gd name="T69" fmla="*/ 0 h 5940"/>
                <a:gd name="T70" fmla="*/ 0 w 1991"/>
                <a:gd name="T71" fmla="*/ 0 h 5940"/>
                <a:gd name="T72" fmla="*/ 0 w 1991"/>
                <a:gd name="T73" fmla="*/ 0 h 5940"/>
                <a:gd name="T74" fmla="*/ 0 w 1991"/>
                <a:gd name="T75" fmla="*/ 0 h 5940"/>
                <a:gd name="T76" fmla="*/ 0 w 1991"/>
                <a:gd name="T77" fmla="*/ 0 h 5940"/>
                <a:gd name="T78" fmla="*/ 0 w 1991"/>
                <a:gd name="T79" fmla="*/ 0 h 5940"/>
                <a:gd name="T80" fmla="*/ 0 w 1991"/>
                <a:gd name="T81" fmla="*/ 0 h 5940"/>
                <a:gd name="T82" fmla="*/ 0 w 1991"/>
                <a:gd name="T83" fmla="*/ 0 h 5940"/>
                <a:gd name="T84" fmla="*/ 0 w 1991"/>
                <a:gd name="T85" fmla="*/ 0 h 5940"/>
                <a:gd name="T86" fmla="*/ 0 w 1991"/>
                <a:gd name="T87" fmla="*/ 0 h 5940"/>
                <a:gd name="T88" fmla="*/ 0 w 1991"/>
                <a:gd name="T89" fmla="*/ 0 h 5940"/>
                <a:gd name="T90" fmla="*/ 0 w 1991"/>
                <a:gd name="T91" fmla="*/ 0 h 5940"/>
                <a:gd name="T92" fmla="*/ 0 w 1991"/>
                <a:gd name="T93" fmla="*/ 0 h 5940"/>
                <a:gd name="T94" fmla="*/ 0 w 1991"/>
                <a:gd name="T95" fmla="*/ 0 h 5940"/>
                <a:gd name="T96" fmla="*/ 0 w 1991"/>
                <a:gd name="T97" fmla="*/ 0 h 59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1"/>
                <a:gd name="T148" fmla="*/ 0 h 5940"/>
                <a:gd name="T149" fmla="*/ 1991 w 1991"/>
                <a:gd name="T150" fmla="*/ 5940 h 59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1" h="5940">
                  <a:moveTo>
                    <a:pt x="1914" y="5940"/>
                  </a:moveTo>
                  <a:lnTo>
                    <a:pt x="1844" y="5538"/>
                  </a:lnTo>
                  <a:lnTo>
                    <a:pt x="1822" y="5523"/>
                  </a:lnTo>
                  <a:lnTo>
                    <a:pt x="1815" y="5375"/>
                  </a:lnTo>
                  <a:lnTo>
                    <a:pt x="1815" y="5361"/>
                  </a:lnTo>
                  <a:lnTo>
                    <a:pt x="1815" y="5347"/>
                  </a:lnTo>
                  <a:lnTo>
                    <a:pt x="1794" y="5332"/>
                  </a:lnTo>
                  <a:lnTo>
                    <a:pt x="1794" y="5255"/>
                  </a:lnTo>
                  <a:lnTo>
                    <a:pt x="1780" y="5220"/>
                  </a:lnTo>
                  <a:lnTo>
                    <a:pt x="1780" y="5185"/>
                  </a:lnTo>
                  <a:lnTo>
                    <a:pt x="1765" y="5171"/>
                  </a:lnTo>
                  <a:lnTo>
                    <a:pt x="1765" y="5156"/>
                  </a:lnTo>
                  <a:lnTo>
                    <a:pt x="1765" y="5135"/>
                  </a:lnTo>
                  <a:lnTo>
                    <a:pt x="1765" y="5099"/>
                  </a:lnTo>
                  <a:lnTo>
                    <a:pt x="1745" y="5093"/>
                  </a:lnTo>
                  <a:lnTo>
                    <a:pt x="1745" y="5079"/>
                  </a:lnTo>
                  <a:lnTo>
                    <a:pt x="1745" y="5044"/>
                  </a:lnTo>
                  <a:lnTo>
                    <a:pt x="1716" y="4994"/>
                  </a:lnTo>
                  <a:lnTo>
                    <a:pt x="1716" y="4980"/>
                  </a:lnTo>
                  <a:lnTo>
                    <a:pt x="1716" y="4945"/>
                  </a:lnTo>
                  <a:lnTo>
                    <a:pt x="1681" y="4902"/>
                  </a:lnTo>
                  <a:lnTo>
                    <a:pt x="1681" y="4866"/>
                  </a:lnTo>
                  <a:lnTo>
                    <a:pt x="1666" y="4803"/>
                  </a:lnTo>
                  <a:lnTo>
                    <a:pt x="1638" y="4725"/>
                  </a:lnTo>
                  <a:lnTo>
                    <a:pt x="1638" y="4704"/>
                  </a:lnTo>
                  <a:lnTo>
                    <a:pt x="1448" y="4189"/>
                  </a:lnTo>
                  <a:lnTo>
                    <a:pt x="1328" y="3921"/>
                  </a:lnTo>
                  <a:lnTo>
                    <a:pt x="1215" y="3673"/>
                  </a:lnTo>
                  <a:lnTo>
                    <a:pt x="946" y="3178"/>
                  </a:lnTo>
                  <a:lnTo>
                    <a:pt x="805" y="2939"/>
                  </a:lnTo>
                  <a:lnTo>
                    <a:pt x="657" y="2712"/>
                  </a:lnTo>
                  <a:lnTo>
                    <a:pt x="494" y="2479"/>
                  </a:lnTo>
                  <a:lnTo>
                    <a:pt x="317" y="2246"/>
                  </a:lnTo>
                  <a:lnTo>
                    <a:pt x="162" y="2013"/>
                  </a:lnTo>
                  <a:lnTo>
                    <a:pt x="27" y="1737"/>
                  </a:lnTo>
                  <a:lnTo>
                    <a:pt x="27" y="1688"/>
                  </a:lnTo>
                  <a:lnTo>
                    <a:pt x="20" y="1674"/>
                  </a:lnTo>
                  <a:lnTo>
                    <a:pt x="20" y="1660"/>
                  </a:lnTo>
                  <a:lnTo>
                    <a:pt x="20" y="1638"/>
                  </a:lnTo>
                  <a:lnTo>
                    <a:pt x="0" y="1526"/>
                  </a:lnTo>
                  <a:lnTo>
                    <a:pt x="20" y="1412"/>
                  </a:lnTo>
                  <a:lnTo>
                    <a:pt x="77" y="1286"/>
                  </a:lnTo>
                  <a:lnTo>
                    <a:pt x="141" y="1172"/>
                  </a:lnTo>
                  <a:lnTo>
                    <a:pt x="218" y="1095"/>
                  </a:lnTo>
                  <a:lnTo>
                    <a:pt x="317" y="996"/>
                  </a:lnTo>
                  <a:lnTo>
                    <a:pt x="530" y="840"/>
                  </a:lnTo>
                  <a:lnTo>
                    <a:pt x="741" y="678"/>
                  </a:lnTo>
                  <a:lnTo>
                    <a:pt x="1589" y="0"/>
                  </a:lnTo>
                  <a:lnTo>
                    <a:pt x="1589" y="21"/>
                  </a:lnTo>
                  <a:lnTo>
                    <a:pt x="1073" y="742"/>
                  </a:lnTo>
                  <a:lnTo>
                    <a:pt x="960" y="918"/>
                  </a:lnTo>
                  <a:lnTo>
                    <a:pt x="882" y="1130"/>
                  </a:lnTo>
                  <a:lnTo>
                    <a:pt x="862" y="1194"/>
                  </a:lnTo>
                  <a:lnTo>
                    <a:pt x="847" y="1236"/>
                  </a:lnTo>
                  <a:lnTo>
                    <a:pt x="833" y="1511"/>
                  </a:lnTo>
                  <a:lnTo>
                    <a:pt x="833" y="1638"/>
                  </a:lnTo>
                  <a:lnTo>
                    <a:pt x="847" y="1780"/>
                  </a:lnTo>
                  <a:lnTo>
                    <a:pt x="862" y="1836"/>
                  </a:lnTo>
                  <a:lnTo>
                    <a:pt x="862" y="1865"/>
                  </a:lnTo>
                  <a:lnTo>
                    <a:pt x="981" y="2133"/>
                  </a:lnTo>
                  <a:lnTo>
                    <a:pt x="1108" y="2394"/>
                  </a:lnTo>
                  <a:lnTo>
                    <a:pt x="1250" y="2662"/>
                  </a:lnTo>
                  <a:lnTo>
                    <a:pt x="1391" y="2952"/>
                  </a:lnTo>
                  <a:lnTo>
                    <a:pt x="1539" y="3264"/>
                  </a:lnTo>
                  <a:lnTo>
                    <a:pt x="1666" y="3560"/>
                  </a:lnTo>
                  <a:lnTo>
                    <a:pt x="1666" y="3581"/>
                  </a:lnTo>
                  <a:lnTo>
                    <a:pt x="1681" y="3651"/>
                  </a:lnTo>
                  <a:lnTo>
                    <a:pt x="1716" y="3730"/>
                  </a:lnTo>
                  <a:lnTo>
                    <a:pt x="1716" y="3743"/>
                  </a:lnTo>
                  <a:lnTo>
                    <a:pt x="1745" y="3758"/>
                  </a:lnTo>
                  <a:lnTo>
                    <a:pt x="1745" y="3772"/>
                  </a:lnTo>
                  <a:lnTo>
                    <a:pt x="1745" y="3793"/>
                  </a:lnTo>
                  <a:lnTo>
                    <a:pt x="1745" y="3822"/>
                  </a:lnTo>
                  <a:lnTo>
                    <a:pt x="1745" y="3849"/>
                  </a:lnTo>
                  <a:lnTo>
                    <a:pt x="1780" y="3885"/>
                  </a:lnTo>
                  <a:lnTo>
                    <a:pt x="1780" y="3906"/>
                  </a:lnTo>
                  <a:lnTo>
                    <a:pt x="1780" y="3934"/>
                  </a:lnTo>
                  <a:lnTo>
                    <a:pt x="1794" y="3970"/>
                  </a:lnTo>
                  <a:lnTo>
                    <a:pt x="1794" y="3984"/>
                  </a:lnTo>
                  <a:lnTo>
                    <a:pt x="1794" y="3998"/>
                  </a:lnTo>
                  <a:lnTo>
                    <a:pt x="1794" y="4026"/>
                  </a:lnTo>
                  <a:lnTo>
                    <a:pt x="1815" y="4047"/>
                  </a:lnTo>
                  <a:lnTo>
                    <a:pt x="1815" y="4111"/>
                  </a:lnTo>
                  <a:lnTo>
                    <a:pt x="1822" y="4139"/>
                  </a:lnTo>
                  <a:lnTo>
                    <a:pt x="1822" y="4189"/>
                  </a:lnTo>
                  <a:lnTo>
                    <a:pt x="1844" y="4224"/>
                  </a:lnTo>
                  <a:lnTo>
                    <a:pt x="1857" y="4259"/>
                  </a:lnTo>
                  <a:lnTo>
                    <a:pt x="1879" y="4351"/>
                  </a:lnTo>
                  <a:lnTo>
                    <a:pt x="1893" y="4400"/>
                  </a:lnTo>
                  <a:lnTo>
                    <a:pt x="1893" y="4436"/>
                  </a:lnTo>
                  <a:lnTo>
                    <a:pt x="1893" y="4450"/>
                  </a:lnTo>
                  <a:lnTo>
                    <a:pt x="1914" y="4514"/>
                  </a:lnTo>
                  <a:lnTo>
                    <a:pt x="1914" y="4528"/>
                  </a:lnTo>
                  <a:lnTo>
                    <a:pt x="1971" y="4881"/>
                  </a:lnTo>
                  <a:lnTo>
                    <a:pt x="1991" y="5220"/>
                  </a:lnTo>
                  <a:lnTo>
                    <a:pt x="1991" y="5552"/>
                  </a:lnTo>
                  <a:lnTo>
                    <a:pt x="1956" y="5905"/>
                  </a:lnTo>
                  <a:lnTo>
                    <a:pt x="1914" y="5940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2684" y="181"/>
              <a:ext cx="240" cy="166"/>
            </a:xfrm>
            <a:custGeom>
              <a:avLst/>
              <a:gdLst>
                <a:gd name="T0" fmla="*/ 0 w 4267"/>
                <a:gd name="T1" fmla="*/ 0 h 2973"/>
                <a:gd name="T2" fmla="*/ 0 w 4267"/>
                <a:gd name="T3" fmla="*/ 0 h 2973"/>
                <a:gd name="T4" fmla="*/ 0 w 4267"/>
                <a:gd name="T5" fmla="*/ 0 h 2973"/>
                <a:gd name="T6" fmla="*/ 0 w 4267"/>
                <a:gd name="T7" fmla="*/ 0 h 2973"/>
                <a:gd name="T8" fmla="*/ 0 w 4267"/>
                <a:gd name="T9" fmla="*/ 0 h 2973"/>
                <a:gd name="T10" fmla="*/ 0 w 4267"/>
                <a:gd name="T11" fmla="*/ 0 h 2973"/>
                <a:gd name="T12" fmla="*/ 0 w 4267"/>
                <a:gd name="T13" fmla="*/ 0 h 2973"/>
                <a:gd name="T14" fmla="*/ 0 w 4267"/>
                <a:gd name="T15" fmla="*/ 0 h 2973"/>
                <a:gd name="T16" fmla="*/ 0 w 4267"/>
                <a:gd name="T17" fmla="*/ 0 h 2973"/>
                <a:gd name="T18" fmla="*/ 0 w 4267"/>
                <a:gd name="T19" fmla="*/ 0 h 2973"/>
                <a:gd name="T20" fmla="*/ 0 w 4267"/>
                <a:gd name="T21" fmla="*/ 0 h 2973"/>
                <a:gd name="T22" fmla="*/ 0 w 4267"/>
                <a:gd name="T23" fmla="*/ 0 h 2973"/>
                <a:gd name="T24" fmla="*/ 0 w 4267"/>
                <a:gd name="T25" fmla="*/ 0 h 2973"/>
                <a:gd name="T26" fmla="*/ 0 w 4267"/>
                <a:gd name="T27" fmla="*/ 0 h 2973"/>
                <a:gd name="T28" fmla="*/ 0 w 4267"/>
                <a:gd name="T29" fmla="*/ 0 h 2973"/>
                <a:gd name="T30" fmla="*/ 0 w 4267"/>
                <a:gd name="T31" fmla="*/ 0 h 2973"/>
                <a:gd name="T32" fmla="*/ 0 w 4267"/>
                <a:gd name="T33" fmla="*/ 0 h 2973"/>
                <a:gd name="T34" fmla="*/ 0 w 4267"/>
                <a:gd name="T35" fmla="*/ 0 h 2973"/>
                <a:gd name="T36" fmla="*/ 0 w 4267"/>
                <a:gd name="T37" fmla="*/ 0 h 2973"/>
                <a:gd name="T38" fmla="*/ 0 w 4267"/>
                <a:gd name="T39" fmla="*/ 0 h 2973"/>
                <a:gd name="T40" fmla="*/ 0 w 4267"/>
                <a:gd name="T41" fmla="*/ 0 h 2973"/>
                <a:gd name="T42" fmla="*/ 0 w 4267"/>
                <a:gd name="T43" fmla="*/ 0 h 2973"/>
                <a:gd name="T44" fmla="*/ 0 w 4267"/>
                <a:gd name="T45" fmla="*/ 0 h 2973"/>
                <a:gd name="T46" fmla="*/ 0 w 4267"/>
                <a:gd name="T47" fmla="*/ 0 h 2973"/>
                <a:gd name="T48" fmla="*/ 0 w 4267"/>
                <a:gd name="T49" fmla="*/ 0 h 2973"/>
                <a:gd name="T50" fmla="*/ 0 w 4267"/>
                <a:gd name="T51" fmla="*/ 0 h 2973"/>
                <a:gd name="T52" fmla="*/ 0 w 4267"/>
                <a:gd name="T53" fmla="*/ 0 h 2973"/>
                <a:gd name="T54" fmla="*/ 0 w 4267"/>
                <a:gd name="T55" fmla="*/ 0 h 2973"/>
                <a:gd name="T56" fmla="*/ 0 w 4267"/>
                <a:gd name="T57" fmla="*/ 0 h 2973"/>
                <a:gd name="T58" fmla="*/ 0 w 4267"/>
                <a:gd name="T59" fmla="*/ 0 h 2973"/>
                <a:gd name="T60" fmla="*/ 0 w 4267"/>
                <a:gd name="T61" fmla="*/ 0 h 2973"/>
                <a:gd name="T62" fmla="*/ 0 w 4267"/>
                <a:gd name="T63" fmla="*/ 0 h 2973"/>
                <a:gd name="T64" fmla="*/ 0 w 4267"/>
                <a:gd name="T65" fmla="*/ 0 h 2973"/>
                <a:gd name="T66" fmla="*/ 0 w 4267"/>
                <a:gd name="T67" fmla="*/ 0 h 2973"/>
                <a:gd name="T68" fmla="*/ 0 w 4267"/>
                <a:gd name="T69" fmla="*/ 0 h 2973"/>
                <a:gd name="T70" fmla="*/ 0 w 4267"/>
                <a:gd name="T71" fmla="*/ 0 h 2973"/>
                <a:gd name="T72" fmla="*/ 0 w 4267"/>
                <a:gd name="T73" fmla="*/ 0 h 2973"/>
                <a:gd name="T74" fmla="*/ 0 w 4267"/>
                <a:gd name="T75" fmla="*/ 0 h 2973"/>
                <a:gd name="T76" fmla="*/ 0 w 4267"/>
                <a:gd name="T77" fmla="*/ 0 h 2973"/>
                <a:gd name="T78" fmla="*/ 0 w 4267"/>
                <a:gd name="T79" fmla="*/ 0 h 2973"/>
                <a:gd name="T80" fmla="*/ 0 w 4267"/>
                <a:gd name="T81" fmla="*/ 0 h 2973"/>
                <a:gd name="T82" fmla="*/ 0 w 4267"/>
                <a:gd name="T83" fmla="*/ 0 h 2973"/>
                <a:gd name="T84" fmla="*/ 0 w 4267"/>
                <a:gd name="T85" fmla="*/ 0 h 2973"/>
                <a:gd name="T86" fmla="*/ 0 w 4267"/>
                <a:gd name="T87" fmla="*/ 0 h 2973"/>
                <a:gd name="T88" fmla="*/ 0 w 4267"/>
                <a:gd name="T89" fmla="*/ 0 h 2973"/>
                <a:gd name="T90" fmla="*/ 0 w 4267"/>
                <a:gd name="T91" fmla="*/ 0 h 2973"/>
                <a:gd name="T92" fmla="*/ 0 w 4267"/>
                <a:gd name="T93" fmla="*/ 0 h 2973"/>
                <a:gd name="T94" fmla="*/ 0 w 4267"/>
                <a:gd name="T95" fmla="*/ 0 h 2973"/>
                <a:gd name="T96" fmla="*/ 0 w 4267"/>
                <a:gd name="T97" fmla="*/ 0 h 29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67"/>
                <a:gd name="T148" fmla="*/ 0 h 2973"/>
                <a:gd name="T149" fmla="*/ 4267 w 4267"/>
                <a:gd name="T150" fmla="*/ 2973 h 29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67" h="2973">
                  <a:moveTo>
                    <a:pt x="28" y="2973"/>
                  </a:moveTo>
                  <a:lnTo>
                    <a:pt x="0" y="2020"/>
                  </a:lnTo>
                  <a:lnTo>
                    <a:pt x="0" y="1525"/>
                  </a:lnTo>
                  <a:lnTo>
                    <a:pt x="0" y="1059"/>
                  </a:lnTo>
                  <a:lnTo>
                    <a:pt x="7" y="1024"/>
                  </a:lnTo>
                  <a:lnTo>
                    <a:pt x="7" y="960"/>
                  </a:lnTo>
                  <a:lnTo>
                    <a:pt x="28" y="932"/>
                  </a:lnTo>
                  <a:lnTo>
                    <a:pt x="28" y="904"/>
                  </a:lnTo>
                  <a:lnTo>
                    <a:pt x="28" y="883"/>
                  </a:lnTo>
                  <a:lnTo>
                    <a:pt x="92" y="706"/>
                  </a:lnTo>
                  <a:lnTo>
                    <a:pt x="176" y="530"/>
                  </a:lnTo>
                  <a:lnTo>
                    <a:pt x="283" y="353"/>
                  </a:lnTo>
                  <a:lnTo>
                    <a:pt x="353" y="290"/>
                  </a:lnTo>
                  <a:lnTo>
                    <a:pt x="395" y="226"/>
                  </a:lnTo>
                  <a:lnTo>
                    <a:pt x="571" y="127"/>
                  </a:lnTo>
                  <a:lnTo>
                    <a:pt x="769" y="28"/>
                  </a:lnTo>
                  <a:lnTo>
                    <a:pt x="798" y="28"/>
                  </a:lnTo>
                  <a:lnTo>
                    <a:pt x="826" y="14"/>
                  </a:lnTo>
                  <a:lnTo>
                    <a:pt x="1059" y="0"/>
                  </a:lnTo>
                  <a:lnTo>
                    <a:pt x="1179" y="0"/>
                  </a:lnTo>
                  <a:lnTo>
                    <a:pt x="1314" y="14"/>
                  </a:lnTo>
                  <a:lnTo>
                    <a:pt x="1327" y="14"/>
                  </a:lnTo>
                  <a:lnTo>
                    <a:pt x="1349" y="14"/>
                  </a:lnTo>
                  <a:lnTo>
                    <a:pt x="1568" y="127"/>
                  </a:lnTo>
                  <a:lnTo>
                    <a:pt x="1758" y="240"/>
                  </a:lnTo>
                  <a:lnTo>
                    <a:pt x="2162" y="494"/>
                  </a:lnTo>
                  <a:lnTo>
                    <a:pt x="2550" y="756"/>
                  </a:lnTo>
                  <a:lnTo>
                    <a:pt x="2896" y="1046"/>
                  </a:lnTo>
                  <a:lnTo>
                    <a:pt x="3249" y="1334"/>
                  </a:lnTo>
                  <a:lnTo>
                    <a:pt x="3603" y="1631"/>
                  </a:lnTo>
                  <a:lnTo>
                    <a:pt x="4267" y="2232"/>
                  </a:lnTo>
                  <a:lnTo>
                    <a:pt x="4245" y="2253"/>
                  </a:lnTo>
                  <a:lnTo>
                    <a:pt x="2995" y="2373"/>
                  </a:lnTo>
                  <a:lnTo>
                    <a:pt x="2352" y="2409"/>
                  </a:lnTo>
                  <a:lnTo>
                    <a:pt x="1731" y="2423"/>
                  </a:lnTo>
                  <a:lnTo>
                    <a:pt x="1327" y="2423"/>
                  </a:lnTo>
                  <a:lnTo>
                    <a:pt x="1137" y="2444"/>
                  </a:lnTo>
                  <a:lnTo>
                    <a:pt x="925" y="2472"/>
                  </a:lnTo>
                  <a:lnTo>
                    <a:pt x="911" y="2472"/>
                  </a:lnTo>
                  <a:lnTo>
                    <a:pt x="897" y="2472"/>
                  </a:lnTo>
                  <a:lnTo>
                    <a:pt x="861" y="2472"/>
                  </a:lnTo>
                  <a:lnTo>
                    <a:pt x="848" y="2486"/>
                  </a:lnTo>
                  <a:lnTo>
                    <a:pt x="826" y="2486"/>
                  </a:lnTo>
                  <a:lnTo>
                    <a:pt x="720" y="2536"/>
                  </a:lnTo>
                  <a:lnTo>
                    <a:pt x="607" y="2571"/>
                  </a:lnTo>
                  <a:lnTo>
                    <a:pt x="395" y="2684"/>
                  </a:lnTo>
                  <a:lnTo>
                    <a:pt x="204" y="2804"/>
                  </a:lnTo>
                  <a:lnTo>
                    <a:pt x="28" y="29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0" name="Rectangle 15"/>
          <p:cNvSpPr>
            <a:spLocks noChangeArrowheads="1"/>
          </p:cNvSpPr>
          <p:nvPr/>
        </p:nvSpPr>
        <p:spPr bwMode="auto">
          <a:xfrm>
            <a:off x="65988" y="2212742"/>
            <a:ext cx="8955464" cy="167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MX" sz="2800" b="1" dirty="0" smtClean="0"/>
              <a:t>DÍPTEROS ECTOPARÁSITOS HEMATÓFAGOS: </a:t>
            </a:r>
          </a:p>
          <a:p>
            <a:pPr algn="ctr"/>
            <a:r>
              <a:rPr lang="es-MX" sz="2800" b="1" dirty="0" smtClean="0"/>
              <a:t>¿RESERVORIOS POTENCIALES DEL VIRUS DENGUE?</a:t>
            </a:r>
          </a:p>
          <a:p>
            <a:pPr algn="ctr"/>
            <a:r>
              <a:rPr lang="es-MX" b="1" dirty="0" smtClean="0"/>
              <a:t>J. Álvaro Aguilar </a:t>
            </a:r>
            <a:r>
              <a:rPr lang="es-MX" b="1" dirty="0" err="1"/>
              <a:t>S</a:t>
            </a:r>
            <a:r>
              <a:rPr lang="es-MX" b="1" dirty="0" err="1" smtClean="0"/>
              <a:t>etién</a:t>
            </a:r>
            <a:r>
              <a:rPr lang="es-MX" b="1" dirty="0" smtClean="0"/>
              <a:t> </a:t>
            </a:r>
            <a:endParaRPr lang="es-MX" b="1" dirty="0"/>
          </a:p>
        </p:txBody>
      </p:sp>
      <p:pic>
        <p:nvPicPr>
          <p:cNvPr id="21" name="Picture 3" descr="Unam3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2" y="5383188"/>
            <a:ext cx="1182401" cy="120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enc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72" y="5449395"/>
            <a:ext cx="882719" cy="108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 descr="www.semarnat.gob.mx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67" y="5676898"/>
            <a:ext cx="1264195" cy="84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948" y="5984408"/>
            <a:ext cx="2270318" cy="4114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964" y="3883775"/>
            <a:ext cx="1388693" cy="13998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668" y="4016048"/>
            <a:ext cx="2104100" cy="12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652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12679" y="319213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 smtClean="0"/>
              <a:t>Strebla weidemanni</a:t>
            </a:r>
          </a:p>
          <a:p>
            <a:r>
              <a:rPr lang="es-MX" sz="2400" b="1" dirty="0"/>
              <a:t>PCR </a:t>
            </a:r>
            <a:r>
              <a:rPr lang="es-MX" sz="2400" b="1" dirty="0" smtClean="0"/>
              <a:t>contra el VD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011"/>
            <a:ext cx="8953500" cy="402907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87669" y="5990897"/>
            <a:ext cx="624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 96 “pools” 38 </a:t>
            </a:r>
            <a:r>
              <a:rPr lang="en-US" sz="2400" dirty="0"/>
              <a:t>(39.6%) </a:t>
            </a:r>
            <a:r>
              <a:rPr lang="en-US" sz="2400" dirty="0" err="1" smtClean="0"/>
              <a:t>fueron</a:t>
            </a:r>
            <a:r>
              <a:rPr lang="en-US" sz="2400" dirty="0" smtClean="0"/>
              <a:t> </a:t>
            </a:r>
            <a:r>
              <a:rPr lang="en-US" sz="2400" dirty="0" err="1" smtClean="0"/>
              <a:t>positivos</a:t>
            </a:r>
            <a:r>
              <a:rPr lang="en-US" sz="2400" dirty="0" smtClean="0"/>
              <a:t>  al VD</a:t>
            </a:r>
            <a:r>
              <a:rPr lang="es-ES_tradnl" sz="2400" dirty="0" smtClean="0"/>
              <a:t>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8945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666206" y="0"/>
            <a:ext cx="7892321" cy="6864652"/>
            <a:chOff x="666206" y="0"/>
            <a:chExt cx="7892321" cy="6864652"/>
          </a:xfrm>
        </p:grpSpPr>
        <p:grpSp>
          <p:nvGrpSpPr>
            <p:cNvPr id="9" name="Agrupar 8"/>
            <p:cNvGrpSpPr/>
            <p:nvPr/>
          </p:nvGrpSpPr>
          <p:grpSpPr>
            <a:xfrm>
              <a:off x="666206" y="0"/>
              <a:ext cx="7892321" cy="6864652"/>
              <a:chOff x="666206" y="0"/>
              <a:chExt cx="7892321" cy="6864652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666206" y="6264488"/>
                <a:ext cx="789232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100" dirty="0">
                    <a:solidFill>
                      <a:schemeClr val="bg1"/>
                    </a:solidFill>
                  </a:rPr>
                  <a:t>Árbol filogenético de máxima verosimilitud </a:t>
                </a:r>
                <a:r>
                  <a:rPr lang="es-ES_tradnl" sz="1100" dirty="0" smtClean="0">
                    <a:solidFill>
                      <a:schemeClr val="bg1"/>
                    </a:solidFill>
                  </a:rPr>
                  <a:t>hecho con </a:t>
                </a:r>
                <a:r>
                  <a:rPr lang="es-ES_tradnl" sz="1100" dirty="0">
                    <a:solidFill>
                      <a:schemeClr val="bg1"/>
                    </a:solidFill>
                  </a:rPr>
                  <a:t>las secuencias del virus del dengue detectado en las moscas </a:t>
                </a:r>
                <a:r>
                  <a:rPr lang="es-ES_tradnl" sz="1100" dirty="0" err="1">
                    <a:solidFill>
                      <a:schemeClr val="bg1"/>
                    </a:solidFill>
                  </a:rPr>
                  <a:t>ectoparásitas</a:t>
                </a:r>
                <a:r>
                  <a:rPr lang="es-ES_tradnl" sz="1100" dirty="0">
                    <a:solidFill>
                      <a:schemeClr val="bg1"/>
                    </a:solidFill>
                  </a:rPr>
                  <a:t> (</a:t>
                </a:r>
                <a:r>
                  <a:rPr lang="es-ES_tradnl" sz="1100" i="1" dirty="0">
                    <a:solidFill>
                      <a:schemeClr val="bg1"/>
                    </a:solidFill>
                  </a:rPr>
                  <a:t>S. </a:t>
                </a:r>
                <a:r>
                  <a:rPr lang="es-ES_tradnl" sz="1100" i="1" dirty="0" err="1">
                    <a:solidFill>
                      <a:schemeClr val="bg1"/>
                    </a:solidFill>
                  </a:rPr>
                  <a:t>weidermanni</a:t>
                </a:r>
                <a:r>
                  <a:rPr lang="es-ES_tradnl" sz="1100" dirty="0">
                    <a:solidFill>
                      <a:schemeClr val="bg1"/>
                    </a:solidFill>
                  </a:rPr>
                  <a:t>) y </a:t>
                </a:r>
                <a:r>
                  <a:rPr lang="es-ES_tradnl" sz="1100" dirty="0" smtClean="0">
                    <a:solidFill>
                      <a:schemeClr val="bg1"/>
                    </a:solidFill>
                  </a:rPr>
                  <a:t>de un </a:t>
                </a:r>
                <a:r>
                  <a:rPr lang="es-ES_tradnl" sz="1100" dirty="0">
                    <a:solidFill>
                      <a:schemeClr val="bg1"/>
                    </a:solidFill>
                  </a:rPr>
                  <a:t>murciélago vampiro común (</a:t>
                </a:r>
                <a:r>
                  <a:rPr lang="es-ES_tradnl" sz="1100" i="1" dirty="0">
                    <a:solidFill>
                      <a:schemeClr val="bg1"/>
                    </a:solidFill>
                  </a:rPr>
                  <a:t>D. </a:t>
                </a:r>
                <a:r>
                  <a:rPr lang="es-ES_tradnl" sz="1100" i="1" dirty="0" err="1">
                    <a:solidFill>
                      <a:schemeClr val="bg1"/>
                    </a:solidFill>
                  </a:rPr>
                  <a:t>rotundus</a:t>
                </a:r>
                <a:r>
                  <a:rPr lang="es-ES_tradnl" sz="1100" dirty="0">
                    <a:solidFill>
                      <a:schemeClr val="bg1"/>
                    </a:solidFill>
                  </a:rPr>
                  <a:t>) en Progreso, Hidalgo, México. Se incluyen varias secuencias de otros </a:t>
                </a:r>
                <a:r>
                  <a:rPr lang="es-ES_tradnl" sz="1100" dirty="0" err="1">
                    <a:solidFill>
                      <a:schemeClr val="bg1"/>
                    </a:solidFill>
                  </a:rPr>
                  <a:t>flavivirus</a:t>
                </a:r>
                <a:r>
                  <a:rPr lang="es-ES_tradnl" sz="1100" dirty="0">
                    <a:solidFill>
                      <a:schemeClr val="bg1"/>
                    </a:solidFill>
                  </a:rPr>
                  <a:t> obtenidos </a:t>
                </a:r>
                <a:r>
                  <a:rPr lang="es-ES_tradnl" sz="1100" dirty="0" smtClean="0">
                    <a:solidFill>
                      <a:schemeClr val="bg1"/>
                    </a:solidFill>
                  </a:rPr>
                  <a:t>del </a:t>
                </a:r>
                <a:r>
                  <a:rPr lang="es-ES_tradnl" sz="1100" dirty="0" err="1">
                    <a:solidFill>
                      <a:schemeClr val="bg1"/>
                    </a:solidFill>
                  </a:rPr>
                  <a:t>GenBank</a:t>
                </a:r>
                <a:r>
                  <a:rPr lang="es-ES_tradnl" sz="11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999" y="433703"/>
                <a:ext cx="6516077" cy="5830785"/>
              </a:xfrm>
              <a:prstGeom prst="rect">
                <a:avLst/>
              </a:prstGeom>
            </p:spPr>
          </p:pic>
          <p:cxnSp>
            <p:nvCxnSpPr>
              <p:cNvPr id="6" name="Conector recto de flecha 5"/>
              <p:cNvCxnSpPr/>
              <p:nvPr/>
            </p:nvCxnSpPr>
            <p:spPr>
              <a:xfrm>
                <a:off x="1753951" y="751330"/>
                <a:ext cx="622091" cy="5471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uadroTexto 7"/>
              <p:cNvSpPr txBox="1"/>
              <p:nvPr/>
            </p:nvSpPr>
            <p:spPr>
              <a:xfrm>
                <a:off x="2254444" y="0"/>
                <a:ext cx="42720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16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Vector Borne </a:t>
                </a:r>
                <a:r>
                  <a:rPr lang="es-ES_tradnl" sz="1600" b="1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Zoonotic</a:t>
                </a:r>
                <a:r>
                  <a:rPr lang="es-ES_tradnl" sz="16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s-ES_tradnl" sz="1600" b="1" dirty="0" er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Dis</a:t>
                </a:r>
                <a:r>
                  <a:rPr lang="es-ES_tradnl" sz="16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. 2018 Jan;18(1):70-73</a:t>
                </a:r>
              </a:p>
            </p:txBody>
          </p:sp>
        </p:grpSp>
        <p:cxnSp>
          <p:nvCxnSpPr>
            <p:cNvPr id="4" name="Conector recto de flecha 3"/>
            <p:cNvCxnSpPr/>
            <p:nvPr/>
          </p:nvCxnSpPr>
          <p:spPr>
            <a:xfrm flipV="1">
              <a:off x="2085975" y="5181600"/>
              <a:ext cx="409575" cy="3429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 flipH="1">
              <a:off x="5624512" y="751330"/>
              <a:ext cx="242888" cy="3272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21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87" y="622292"/>
            <a:ext cx="4261924" cy="3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CuadroTexto 2"/>
          <p:cNvSpPr txBox="1">
            <a:spLocks noChangeArrowheads="1"/>
          </p:cNvSpPr>
          <p:nvPr/>
        </p:nvSpPr>
        <p:spPr bwMode="auto">
          <a:xfrm>
            <a:off x="779488" y="5625059"/>
            <a:ext cx="5260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ES_tradnl" altLang="es-ES_tradnl" sz="2000" i="1" dirty="0" err="1">
                <a:latin typeface="Arial" panose="020B0604020202020204" pitchFamily="34" charset="0"/>
              </a:rPr>
              <a:t>Melophagus</a:t>
            </a:r>
            <a:r>
              <a:rPr lang="es-ES_tradnl" altLang="es-ES_tradnl" sz="2000" i="1" dirty="0">
                <a:latin typeface="Arial" panose="020B0604020202020204" pitchFamily="34" charset="0"/>
              </a:rPr>
              <a:t> </a:t>
            </a:r>
            <a:r>
              <a:rPr lang="es-ES_tradnl" altLang="es-ES_tradnl" sz="2000" i="1" dirty="0" err="1">
                <a:latin typeface="Arial" panose="020B0604020202020204" pitchFamily="34" charset="0"/>
              </a:rPr>
              <a:t>ovinus</a:t>
            </a:r>
            <a:r>
              <a:rPr lang="es-ES_tradnl" altLang="es-ES_tradnl" sz="2000" i="1" dirty="0">
                <a:latin typeface="Arial" panose="020B0604020202020204" pitchFamily="34" charset="0"/>
              </a:rPr>
              <a:t> </a:t>
            </a:r>
            <a:r>
              <a:rPr lang="es-ES_tradnl" sz="2000" b="1" dirty="0"/>
              <a:t>(</a:t>
            </a:r>
            <a:r>
              <a:rPr lang="es-ES_tradnl" sz="2000" b="1" dirty="0" err="1"/>
              <a:t>Diptera</a:t>
            </a:r>
            <a:r>
              <a:rPr lang="es-ES_tradnl" sz="2000" b="1" dirty="0"/>
              <a:t>: </a:t>
            </a:r>
            <a:r>
              <a:rPr lang="es-ES_tradnl" sz="2000" b="1" dirty="0" err="1"/>
              <a:t>Hippoboscoidea</a:t>
            </a:r>
            <a:r>
              <a:rPr lang="es-ES_tradnl" sz="2000" b="1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s-ES_tradnl" altLang="es-ES_tradnl" sz="2000" i="1" dirty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" y="622292"/>
            <a:ext cx="4183116" cy="39286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186487" y="4903353"/>
            <a:ext cx="2073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MX" b="1" dirty="0" smtClean="0"/>
              <a:t>Foto: Aguilar-Setién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2906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42901" y="0"/>
            <a:ext cx="8431464" cy="7096936"/>
            <a:chOff x="342901" y="0"/>
            <a:chExt cx="8431464" cy="7096936"/>
          </a:xfrm>
        </p:grpSpPr>
        <p:sp>
          <p:nvSpPr>
            <p:cNvPr id="5" name="CuadroTexto 4"/>
            <p:cNvSpPr txBox="1"/>
            <p:nvPr/>
          </p:nvSpPr>
          <p:spPr>
            <a:xfrm>
              <a:off x="2762372" y="5896607"/>
              <a:ext cx="359252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SINGUILUCAN, ESTADO DE HIDALGO</a:t>
              </a:r>
            </a:p>
            <a:p>
              <a:pPr algn="ctr"/>
              <a:r>
                <a:rPr lang="pl-PL" dirty="0" smtClean="0"/>
                <a:t>19</a:t>
              </a:r>
              <a:r>
                <a:rPr lang="pl-PL" dirty="0"/>
                <a:t>° 58′ 3″ N, 98° 31′ 2″ </a:t>
              </a:r>
              <a:r>
                <a:rPr lang="pl-PL" dirty="0" smtClean="0"/>
                <a:t>W</a:t>
              </a:r>
            </a:p>
            <a:p>
              <a:pPr algn="ctr"/>
              <a:r>
                <a:rPr lang="pl-PL" dirty="0" smtClean="0"/>
                <a:t>ALTITUD : 2646-3100 m </a:t>
              </a:r>
            </a:p>
            <a:p>
              <a:endParaRPr lang="pl-PL" dirty="0" smtClean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1" y="0"/>
              <a:ext cx="8431464" cy="5620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7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268318" y="238098"/>
            <a:ext cx="8193898" cy="6302634"/>
            <a:chOff x="268318" y="238098"/>
            <a:chExt cx="8193898" cy="6302634"/>
          </a:xfrm>
        </p:grpSpPr>
        <p:grpSp>
          <p:nvGrpSpPr>
            <p:cNvPr id="5" name="Agrupar 4"/>
            <p:cNvGrpSpPr/>
            <p:nvPr/>
          </p:nvGrpSpPr>
          <p:grpSpPr>
            <a:xfrm>
              <a:off x="268318" y="422515"/>
              <a:ext cx="8193898" cy="6118217"/>
              <a:chOff x="268318" y="422515"/>
              <a:chExt cx="8193898" cy="61182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83" y="422515"/>
                <a:ext cx="7732233" cy="4725787"/>
              </a:xfrm>
              <a:prstGeom prst="rect">
                <a:avLst/>
              </a:prstGeom>
            </p:spPr>
          </p:pic>
          <p:sp>
            <p:nvSpPr>
              <p:cNvPr id="3" name="CuadroTexto 2"/>
              <p:cNvSpPr txBox="1"/>
              <p:nvPr/>
            </p:nvSpPr>
            <p:spPr>
              <a:xfrm>
                <a:off x="1798064" y="5332719"/>
                <a:ext cx="10229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dirty="0" smtClean="0"/>
                  <a:t>Sistema</a:t>
                </a:r>
              </a:p>
              <a:p>
                <a:r>
                  <a:rPr lang="es-ES_tradnl" dirty="0" smtClean="0"/>
                  <a:t>digestivo</a:t>
                </a:r>
                <a:endParaRPr lang="es-ES_tradnl" dirty="0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3184751" y="5340403"/>
                <a:ext cx="139256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dirty="0" smtClean="0"/>
                  <a:t>Sistema </a:t>
                </a:r>
              </a:p>
              <a:p>
                <a:pPr algn="ctr"/>
                <a:r>
                  <a:rPr lang="es-ES_tradnl" dirty="0" smtClean="0"/>
                  <a:t>reproductivo</a:t>
                </a:r>
              </a:p>
              <a:p>
                <a:pPr algn="ctr"/>
                <a:r>
                  <a:rPr lang="es-ES_tradnl" dirty="0" smtClean="0"/>
                  <a:t>machos</a:t>
                </a:r>
              </a:p>
              <a:p>
                <a:pPr algn="ctr"/>
                <a:endParaRPr lang="es-ES_tradnl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  <p:sp>
            <p:nvSpPr>
              <p:cNvPr id="6" name="CuadroTexto 5"/>
              <p:cNvSpPr txBox="1"/>
              <p:nvPr/>
            </p:nvSpPr>
            <p:spPr>
              <a:xfrm>
                <a:off x="4857073" y="5332719"/>
                <a:ext cx="14365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_tradnl" dirty="0" smtClean="0"/>
                  <a:t>Sistema</a:t>
                </a:r>
              </a:p>
              <a:p>
                <a:pPr algn="ctr"/>
                <a:r>
                  <a:rPr lang="es-ES_tradnl" dirty="0" smtClean="0"/>
                  <a:t>Reproductivo</a:t>
                </a:r>
              </a:p>
              <a:p>
                <a:pPr algn="ctr"/>
                <a:r>
                  <a:rPr lang="es-ES_tradnl" dirty="0" smtClean="0"/>
                  <a:t>hembras</a:t>
                </a:r>
                <a:endParaRPr lang="es-ES_tradnl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268318" y="2375028"/>
                <a:ext cx="461665" cy="116012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s-ES_tradnl" dirty="0" smtClean="0"/>
                  <a:t>Titulo Viral </a:t>
                </a:r>
                <a:endParaRPr lang="es-ES_tradnl" dirty="0"/>
              </a:p>
            </p:txBody>
          </p:sp>
        </p:grpSp>
        <p:sp>
          <p:nvSpPr>
            <p:cNvPr id="10" name="Rectángulo 9"/>
            <p:cNvSpPr/>
            <p:nvPr/>
          </p:nvSpPr>
          <p:spPr>
            <a:xfrm>
              <a:off x="1595031" y="238098"/>
              <a:ext cx="4909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b="1" dirty="0" smtClean="0"/>
                <a:t>Gas </a:t>
              </a:r>
              <a:r>
                <a:rPr lang="es-ES_tradnl" b="1" dirty="0" err="1" smtClean="0"/>
                <a:t>Med</a:t>
              </a:r>
              <a:r>
                <a:rPr lang="es-ES_tradnl" b="1" dirty="0" smtClean="0"/>
                <a:t> </a:t>
              </a:r>
              <a:r>
                <a:rPr lang="es-ES_tradnl" b="1" dirty="0" err="1" smtClean="0"/>
                <a:t>Mex</a:t>
              </a:r>
              <a:r>
                <a:rPr lang="es-ES_tradnl" b="1" dirty="0"/>
                <a:t>.</a:t>
              </a:r>
              <a:r>
                <a:rPr lang="es-ES_tradnl" b="1" dirty="0" smtClean="0"/>
                <a:t> 2017; 153 - </a:t>
              </a:r>
              <a:r>
                <a:rPr lang="es-ES_tradnl" b="1" dirty="0" err="1" smtClean="0"/>
                <a:t>Sup</a:t>
              </a:r>
              <a:r>
                <a:rPr lang="es-ES_tradnl" b="1" dirty="0" smtClean="0"/>
                <a:t>: s82-s90</a:t>
              </a:r>
              <a:endParaRPr lang="es-ES_tradnl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161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153057" y="454319"/>
            <a:ext cx="8429283" cy="5617313"/>
            <a:chOff x="153057" y="454319"/>
            <a:chExt cx="8429283" cy="561731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22" y="454319"/>
              <a:ext cx="7967618" cy="4563355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892577" y="5143307"/>
              <a:ext cx="10229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/>
                <a:t>Sistema</a:t>
              </a:r>
            </a:p>
            <a:p>
              <a:r>
                <a:rPr lang="es-ES_tradnl" dirty="0" smtClean="0"/>
                <a:t>digestivo</a:t>
              </a:r>
              <a:endParaRPr lang="es-ES_tradnl" dirty="0"/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4361030" y="5148302"/>
              <a:ext cx="14365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dirty="0" smtClean="0"/>
                <a:t>Sistema </a:t>
              </a:r>
            </a:p>
            <a:p>
              <a:pPr algn="ctr"/>
              <a:r>
                <a:rPr lang="es-ES_tradnl" dirty="0" smtClean="0"/>
                <a:t>Reproductivo</a:t>
              </a:r>
            </a:p>
            <a:p>
              <a:pPr algn="ctr"/>
              <a:r>
                <a:rPr lang="es-ES_tradnl" dirty="0" smtClean="0"/>
                <a:t>hembras</a:t>
              </a:r>
              <a:endParaRPr lang="es-ES_tradnl" dirty="0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53057" y="2252084"/>
              <a:ext cx="461665" cy="116012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s-ES_tradnl" dirty="0" smtClean="0"/>
                <a:t>Titulo Viral </a:t>
              </a:r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18243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28" y="0"/>
            <a:ext cx="5812436" cy="581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58824" y="6002155"/>
            <a:ext cx="7705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i="1" dirty="0" err="1" smtClean="0">
                <a:solidFill>
                  <a:schemeClr val="bg1"/>
                </a:solidFill>
              </a:rPr>
              <a:t>Strebla</a:t>
            </a:r>
            <a:r>
              <a:rPr lang="es-ES_tradnl" sz="1600" i="1" dirty="0" smtClean="0">
                <a:solidFill>
                  <a:schemeClr val="bg1"/>
                </a:solidFill>
              </a:rPr>
              <a:t> </a:t>
            </a:r>
            <a:r>
              <a:rPr lang="es-ES_tradnl" sz="1600" i="1" dirty="0" err="1" smtClean="0">
                <a:solidFill>
                  <a:schemeClr val="bg1"/>
                </a:solidFill>
              </a:rPr>
              <a:t>wiedemanni</a:t>
            </a:r>
            <a:r>
              <a:rPr lang="es-ES_tradnl" sz="1600" i="1" dirty="0" smtClean="0">
                <a:solidFill>
                  <a:schemeClr val="bg1"/>
                </a:solidFill>
              </a:rPr>
              <a:t> </a:t>
            </a:r>
            <a:r>
              <a:rPr lang="es-ES_tradnl" sz="1600" dirty="0" smtClean="0">
                <a:solidFill>
                  <a:schemeClr val="bg1"/>
                </a:solidFill>
              </a:rPr>
              <a:t>sistema digestivo inoculado con  </a:t>
            </a:r>
            <a:r>
              <a:rPr lang="es-ES_tradnl" sz="1600" dirty="0">
                <a:solidFill>
                  <a:schemeClr val="bg1"/>
                </a:solidFill>
              </a:rPr>
              <a:t>VD2 (1 × </a:t>
            </a:r>
            <a:r>
              <a:rPr lang="es-ES_tradnl" sz="1600" dirty="0" smtClean="0">
                <a:solidFill>
                  <a:schemeClr val="bg1"/>
                </a:solidFill>
              </a:rPr>
              <a:t>10</a:t>
            </a:r>
            <a:r>
              <a:rPr lang="es-ES_tradnl" sz="1600" baseline="30000" dirty="0" smtClean="0">
                <a:solidFill>
                  <a:schemeClr val="bg1"/>
                </a:solidFill>
              </a:rPr>
              <a:t>5</a:t>
            </a:r>
            <a:r>
              <a:rPr lang="es-ES_tradnl" sz="1600" dirty="0" smtClean="0">
                <a:solidFill>
                  <a:schemeClr val="bg1"/>
                </a:solidFill>
              </a:rPr>
              <a:t> </a:t>
            </a:r>
            <a:r>
              <a:rPr lang="es-ES_tradnl" sz="1600" dirty="0">
                <a:solidFill>
                  <a:schemeClr val="bg1"/>
                </a:solidFill>
              </a:rPr>
              <a:t>PFU / ml), </a:t>
            </a:r>
            <a:r>
              <a:rPr lang="es-ES_tradnl" sz="1600" dirty="0" smtClean="0">
                <a:solidFill>
                  <a:schemeClr val="bg1"/>
                </a:solidFill>
              </a:rPr>
              <a:t>fijado 96 h pi, </a:t>
            </a:r>
            <a:endParaRPr lang="es-ES_tradnl" sz="1600" dirty="0">
              <a:solidFill>
                <a:schemeClr val="bg1"/>
              </a:solidFill>
            </a:endParaRPr>
          </a:p>
          <a:p>
            <a:r>
              <a:rPr lang="es-ES_tradnl" sz="1600" dirty="0">
                <a:solidFill>
                  <a:schemeClr val="bg1"/>
                </a:solidFill>
              </a:rPr>
              <a:t>t</a:t>
            </a:r>
            <a:r>
              <a:rPr lang="es-ES_tradnl" sz="1600" dirty="0" smtClean="0">
                <a:solidFill>
                  <a:schemeClr val="bg1"/>
                </a:solidFill>
              </a:rPr>
              <a:t>eñido con conjugado fluorescente contra el VD (FITC</a:t>
            </a:r>
            <a:r>
              <a:rPr lang="es-ES_tradnl" sz="1600" dirty="0">
                <a:solidFill>
                  <a:schemeClr val="bg1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6199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89941" y="0"/>
            <a:ext cx="9054059" cy="5077365"/>
            <a:chOff x="0" y="131717"/>
            <a:chExt cx="12192000" cy="6623254"/>
          </a:xfrm>
        </p:grpSpPr>
        <p:grpSp>
          <p:nvGrpSpPr>
            <p:cNvPr id="3" name="Agrupar 2"/>
            <p:cNvGrpSpPr/>
            <p:nvPr/>
          </p:nvGrpSpPr>
          <p:grpSpPr>
            <a:xfrm>
              <a:off x="0" y="131717"/>
              <a:ext cx="12192000" cy="6623254"/>
              <a:chOff x="0" y="114300"/>
              <a:chExt cx="12192000" cy="6623254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14300"/>
                <a:ext cx="12192000" cy="6623254"/>
              </a:xfrm>
              <a:prstGeom prst="rect">
                <a:avLst/>
              </a:prstGeom>
            </p:spPr>
          </p:pic>
          <p:cxnSp>
            <p:nvCxnSpPr>
              <p:cNvPr id="7" name="Conector recto 6"/>
              <p:cNvCxnSpPr/>
              <p:nvPr/>
            </p:nvCxnSpPr>
            <p:spPr>
              <a:xfrm>
                <a:off x="478330" y="5920687"/>
                <a:ext cx="870857" cy="2612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8" name="CuadroTexto 7"/>
              <p:cNvSpPr txBox="1"/>
              <p:nvPr/>
            </p:nvSpPr>
            <p:spPr>
              <a:xfrm>
                <a:off x="539646" y="6056026"/>
                <a:ext cx="6559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1200" dirty="0" smtClean="0">
                    <a:solidFill>
                      <a:schemeClr val="bg1"/>
                    </a:solidFill>
                  </a:rPr>
                  <a:t>15 m</a:t>
                </a:r>
                <a:r>
                  <a:rPr lang="es-ES_tradnl" sz="1200" dirty="0">
                    <a:solidFill>
                      <a:schemeClr val="bg1"/>
                    </a:solidFill>
                  </a:rPr>
                  <a:t>µ</a:t>
                </a:r>
                <a:r>
                  <a:rPr lang="es-ES_tradnl" sz="1200" dirty="0" smtClean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s-ES_tradnl" sz="1200" dirty="0" smtClean="0">
                    <a:solidFill>
                      <a:schemeClr val="bg1"/>
                    </a:solidFill>
                  </a:rPr>
                  <a:t> </a:t>
                </a:r>
                <a:endParaRPr lang="es-ES_tradnl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CuadroTexto 3"/>
            <p:cNvSpPr txBox="1"/>
            <p:nvPr/>
          </p:nvSpPr>
          <p:spPr>
            <a:xfrm>
              <a:off x="4693920" y="1680755"/>
              <a:ext cx="282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dirty="0" smtClean="0">
                  <a:solidFill>
                    <a:schemeClr val="bg1"/>
                  </a:solidFill>
                </a:rPr>
                <a:t>a</a:t>
              </a:r>
              <a:endParaRPr lang="es-ES_tradnl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4693920" y="2325189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dirty="0" smtClean="0">
                  <a:solidFill>
                    <a:schemeClr val="bg1"/>
                  </a:solidFill>
                </a:rPr>
                <a:t>b</a:t>
              </a:r>
              <a:endParaRPr lang="es-ES_tradnl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89941" y="5445196"/>
            <a:ext cx="8249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Traquea</a:t>
            </a:r>
            <a:r>
              <a:rPr lang="es-ES_tradnl" dirty="0" smtClean="0">
                <a:solidFill>
                  <a:schemeClr val="bg1"/>
                </a:solidFill>
              </a:rPr>
              <a:t> de  </a:t>
            </a:r>
            <a:r>
              <a:rPr lang="es-ES_tradnl" i="1" dirty="0" err="1">
                <a:solidFill>
                  <a:schemeClr val="bg1"/>
                </a:solidFill>
              </a:rPr>
              <a:t>Strebla</a:t>
            </a:r>
            <a:r>
              <a:rPr lang="es-ES_tradnl" i="1" dirty="0">
                <a:solidFill>
                  <a:schemeClr val="bg1"/>
                </a:solidFill>
              </a:rPr>
              <a:t> </a:t>
            </a:r>
            <a:r>
              <a:rPr lang="es-ES_tradnl" i="1" dirty="0" err="1">
                <a:solidFill>
                  <a:schemeClr val="bg1"/>
                </a:solidFill>
              </a:rPr>
              <a:t>wiedemanni</a:t>
            </a:r>
            <a:r>
              <a:rPr lang="es-ES_tradnl" i="1" dirty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inoculada con  </a:t>
            </a:r>
            <a:r>
              <a:rPr lang="es-ES_tradnl" dirty="0">
                <a:solidFill>
                  <a:schemeClr val="bg1"/>
                </a:solidFill>
              </a:rPr>
              <a:t>VD2 (1 × </a:t>
            </a:r>
            <a:r>
              <a:rPr lang="es-ES_tradnl" dirty="0" smtClean="0">
                <a:solidFill>
                  <a:schemeClr val="bg1"/>
                </a:solidFill>
              </a:rPr>
              <a:t>105</a:t>
            </a:r>
            <a:r>
              <a:rPr lang="es-ES_tradnl" baseline="30000" dirty="0">
                <a:solidFill>
                  <a:schemeClr val="bg1"/>
                </a:solidFill>
              </a:rPr>
              <a:t>5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>
                <a:solidFill>
                  <a:schemeClr val="bg1"/>
                </a:solidFill>
              </a:rPr>
              <a:t>PFU / ml), </a:t>
            </a:r>
            <a:r>
              <a:rPr lang="es-ES_tradnl" dirty="0" smtClean="0">
                <a:solidFill>
                  <a:schemeClr val="bg1"/>
                </a:solidFill>
              </a:rPr>
              <a:t>fijada 96 h </a:t>
            </a:r>
            <a:r>
              <a:rPr lang="es-ES_tradnl" dirty="0">
                <a:solidFill>
                  <a:schemeClr val="bg1"/>
                </a:solidFill>
              </a:rPr>
              <a:t>pi</a:t>
            </a:r>
            <a:r>
              <a:rPr lang="es-ES_tradnl" dirty="0" smtClean="0">
                <a:solidFill>
                  <a:schemeClr val="bg1"/>
                </a:solidFill>
              </a:rPr>
              <a:t>,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teñida </a:t>
            </a:r>
            <a:r>
              <a:rPr lang="es-ES_tradnl" dirty="0">
                <a:solidFill>
                  <a:schemeClr val="bg1"/>
                </a:solidFill>
              </a:rPr>
              <a:t>con conjugado </a:t>
            </a:r>
            <a:r>
              <a:rPr lang="es-ES_tradnl" dirty="0" smtClean="0">
                <a:solidFill>
                  <a:schemeClr val="bg1"/>
                </a:solidFill>
              </a:rPr>
              <a:t>fluorescente contra </a:t>
            </a:r>
            <a:r>
              <a:rPr lang="es-ES_tradnl" dirty="0">
                <a:solidFill>
                  <a:schemeClr val="bg1"/>
                </a:solidFill>
              </a:rPr>
              <a:t>el VD (FITC</a:t>
            </a:r>
            <a:r>
              <a:rPr lang="es-ES_tradnl" dirty="0" smtClean="0">
                <a:solidFill>
                  <a:schemeClr val="bg1"/>
                </a:solidFill>
              </a:rPr>
              <a:t>). Núcleo celular contrastado con</a:t>
            </a:r>
            <a:endParaRPr lang="es-ES_tradnl" dirty="0">
              <a:solidFill>
                <a:schemeClr val="bg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DAPI</a:t>
            </a:r>
            <a:r>
              <a:rPr lang="es-ES_tradnl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63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/>
          <p:cNvGrpSpPr/>
          <p:nvPr/>
        </p:nvGrpSpPr>
        <p:grpSpPr>
          <a:xfrm>
            <a:off x="71235" y="0"/>
            <a:ext cx="8629798" cy="6869787"/>
            <a:chOff x="71235" y="0"/>
            <a:chExt cx="8629798" cy="6869787"/>
          </a:xfrm>
        </p:grpSpPr>
        <p:sp>
          <p:nvSpPr>
            <p:cNvPr id="4" name="Cuadro de texto 35"/>
            <p:cNvSpPr txBox="1"/>
            <p:nvPr/>
          </p:nvSpPr>
          <p:spPr>
            <a:xfrm>
              <a:off x="5277590" y="1807756"/>
              <a:ext cx="298975" cy="325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400" kern="1200">
                  <a:solidFill>
                    <a:srgbClr val="FFFFFF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C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479685" y="6056026"/>
              <a:ext cx="45719" cy="36933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endParaRPr lang="es-ES_tradnl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71235" y="5946457"/>
              <a:ext cx="86297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>
                  <a:solidFill>
                    <a:schemeClr val="bg1"/>
                  </a:solidFill>
                </a:rPr>
                <a:t>Glándulas de leche de </a:t>
              </a:r>
              <a:r>
                <a:rPr lang="es-ES_tradnl" i="1" dirty="0" smtClean="0">
                  <a:solidFill>
                    <a:schemeClr val="bg1"/>
                  </a:solidFill>
                </a:rPr>
                <a:t>M. </a:t>
              </a:r>
              <a:r>
                <a:rPr lang="es-ES_tradnl" i="1" dirty="0" err="1">
                  <a:solidFill>
                    <a:schemeClr val="bg1"/>
                  </a:solidFill>
                </a:rPr>
                <a:t>ovinus</a:t>
              </a:r>
              <a:r>
                <a:rPr lang="es-ES_tradnl" i="1" dirty="0">
                  <a:solidFill>
                    <a:schemeClr val="bg1"/>
                  </a:solidFill>
                </a:rPr>
                <a:t> </a:t>
              </a:r>
              <a:r>
                <a:rPr lang="es-ES_tradnl" dirty="0" smtClean="0">
                  <a:solidFill>
                    <a:schemeClr val="bg1"/>
                  </a:solidFill>
                </a:rPr>
                <a:t>inoculadas con VD2 </a:t>
              </a:r>
              <a:r>
                <a:rPr lang="es-ES_tradnl" dirty="0">
                  <a:solidFill>
                    <a:schemeClr val="bg1"/>
                  </a:solidFill>
                </a:rPr>
                <a:t>(1 × </a:t>
              </a:r>
              <a:r>
                <a:rPr lang="es-ES_tradnl" dirty="0" smtClean="0">
                  <a:solidFill>
                    <a:schemeClr val="bg1"/>
                  </a:solidFill>
                </a:rPr>
                <a:t>105 </a:t>
              </a:r>
              <a:r>
                <a:rPr lang="es-ES_tradnl" baseline="30000" dirty="0">
                  <a:solidFill>
                    <a:schemeClr val="bg1"/>
                  </a:solidFill>
                </a:rPr>
                <a:t>5</a:t>
              </a:r>
              <a:r>
                <a:rPr lang="es-ES_tradnl" dirty="0" smtClean="0">
                  <a:solidFill>
                    <a:schemeClr val="bg1"/>
                  </a:solidFill>
                </a:rPr>
                <a:t> </a:t>
              </a:r>
              <a:r>
                <a:rPr lang="es-ES_tradnl" dirty="0">
                  <a:solidFill>
                    <a:schemeClr val="bg1"/>
                  </a:solidFill>
                </a:rPr>
                <a:t>PFU / ml</a:t>
              </a:r>
              <a:r>
                <a:rPr lang="es-ES_tradnl" dirty="0" smtClean="0">
                  <a:solidFill>
                    <a:schemeClr val="bg1"/>
                  </a:solidFill>
                </a:rPr>
                <a:t>), fijadas </a:t>
              </a:r>
              <a:r>
                <a:rPr lang="es-ES_tradnl" dirty="0">
                  <a:solidFill>
                    <a:schemeClr val="bg1"/>
                  </a:solidFill>
                </a:rPr>
                <a:t>96 </a:t>
              </a:r>
              <a:r>
                <a:rPr lang="es-ES_tradnl" dirty="0" smtClean="0">
                  <a:solidFill>
                    <a:schemeClr val="bg1"/>
                  </a:solidFill>
                </a:rPr>
                <a:t>h </a:t>
              </a:r>
              <a:r>
                <a:rPr lang="es-ES_tradnl" dirty="0">
                  <a:solidFill>
                    <a:schemeClr val="bg1"/>
                  </a:solidFill>
                </a:rPr>
                <a:t>pi, </a:t>
              </a:r>
              <a:endParaRPr lang="es-ES_tradnl" dirty="0" smtClean="0">
                <a:solidFill>
                  <a:schemeClr val="bg1"/>
                </a:solidFill>
              </a:endParaRP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(FITC). teñidas </a:t>
              </a:r>
              <a:r>
                <a:rPr lang="es-ES_tradnl" dirty="0">
                  <a:solidFill>
                    <a:schemeClr val="bg1"/>
                  </a:solidFill>
                </a:rPr>
                <a:t>con conjugado fluorescente contra </a:t>
              </a:r>
              <a:r>
                <a:rPr lang="es-ES_tradnl" dirty="0" smtClean="0">
                  <a:solidFill>
                    <a:schemeClr val="bg1"/>
                  </a:solidFill>
                </a:rPr>
                <a:t>el </a:t>
              </a:r>
              <a:r>
                <a:rPr lang="es-ES_tradnl" dirty="0">
                  <a:solidFill>
                    <a:schemeClr val="bg1"/>
                  </a:solidFill>
                </a:rPr>
                <a:t>VD (FITC). Núcleo celular </a:t>
              </a:r>
              <a:r>
                <a:rPr lang="es-ES_tradnl" dirty="0" smtClean="0">
                  <a:solidFill>
                    <a:schemeClr val="bg1"/>
                  </a:solidFill>
                </a:rPr>
                <a:t>contrastado </a:t>
              </a:r>
            </a:p>
            <a:p>
              <a:r>
                <a:rPr lang="es-ES_tradnl" dirty="0" smtClean="0">
                  <a:solidFill>
                    <a:schemeClr val="bg1"/>
                  </a:solidFill>
                </a:rPr>
                <a:t>con DAPI</a:t>
              </a:r>
              <a:r>
                <a:rPr lang="es-ES_tradnl" dirty="0">
                  <a:solidFill>
                    <a:schemeClr val="bg1"/>
                  </a:solidFill>
                </a:rPr>
                <a:t>. </a:t>
              </a: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214" y="0"/>
              <a:ext cx="6016752" cy="5894832"/>
            </a:xfrm>
            <a:prstGeom prst="rect">
              <a:avLst/>
            </a:prstGeom>
          </p:spPr>
        </p:pic>
        <p:cxnSp>
          <p:nvCxnSpPr>
            <p:cNvPr id="21" name="Conector recto 20"/>
            <p:cNvCxnSpPr/>
            <p:nvPr/>
          </p:nvCxnSpPr>
          <p:spPr>
            <a:xfrm>
              <a:off x="2141475" y="5436939"/>
              <a:ext cx="772719" cy="511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ángulo 21"/>
            <p:cNvSpPr/>
            <p:nvPr/>
          </p:nvSpPr>
          <p:spPr>
            <a:xfrm>
              <a:off x="2083641" y="5483778"/>
              <a:ext cx="8883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dirty="0">
                  <a:solidFill>
                    <a:srgbClr val="FFFFFF"/>
                  </a:solidFill>
                  <a:latin typeface="Calibri" charset="0"/>
                  <a:ea typeface="Times New Roman" charset="0"/>
                  <a:cs typeface="Times New Roman" charset="0"/>
                </a:rPr>
                <a:t>50 mµ  </a:t>
              </a:r>
              <a:endParaRPr lang="es-ES_tradnl" sz="1400" dirty="0">
                <a:latin typeface="Times New Roman" charset="0"/>
                <a:ea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6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0" y="526142"/>
            <a:ext cx="4500113" cy="4455074"/>
            <a:chOff x="0" y="0"/>
            <a:chExt cx="6787393" cy="678739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787393" cy="6787393"/>
            </a:xfrm>
            <a:prstGeom prst="rect">
              <a:avLst/>
            </a:prstGeom>
          </p:spPr>
        </p:pic>
        <p:sp>
          <p:nvSpPr>
            <p:cNvPr id="4" name="Cuadro de texto 41"/>
            <p:cNvSpPr txBox="1"/>
            <p:nvPr/>
          </p:nvSpPr>
          <p:spPr>
            <a:xfrm>
              <a:off x="2726422" y="443327"/>
              <a:ext cx="346358" cy="447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v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5" name="Cuadro de texto 42"/>
            <p:cNvSpPr txBox="1"/>
            <p:nvPr/>
          </p:nvSpPr>
          <p:spPr>
            <a:xfrm>
              <a:off x="1853969" y="4142871"/>
              <a:ext cx="337910" cy="447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L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3669765" y="73994"/>
              <a:ext cx="346358" cy="447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v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7" name="Cuadro de texto 44"/>
            <p:cNvSpPr txBox="1"/>
            <p:nvPr/>
          </p:nvSpPr>
          <p:spPr>
            <a:xfrm>
              <a:off x="5469623" y="3488530"/>
              <a:ext cx="368630" cy="447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C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4554113" y="526142"/>
            <a:ext cx="4557010" cy="4407449"/>
            <a:chOff x="0" y="0"/>
            <a:chExt cx="6862194" cy="6855491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62194" cy="6855491"/>
            </a:xfrm>
            <a:prstGeom prst="rect">
              <a:avLst/>
            </a:prstGeom>
          </p:spPr>
        </p:pic>
        <p:sp>
          <p:nvSpPr>
            <p:cNvPr id="10" name="Cuadro de texto 47"/>
            <p:cNvSpPr txBox="1"/>
            <p:nvPr/>
          </p:nvSpPr>
          <p:spPr>
            <a:xfrm>
              <a:off x="2072079" y="1507368"/>
              <a:ext cx="382786" cy="452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V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1" name="Cuadro de texto 48"/>
            <p:cNvSpPr txBox="1"/>
            <p:nvPr/>
          </p:nvSpPr>
          <p:spPr>
            <a:xfrm>
              <a:off x="2709642" y="1692017"/>
              <a:ext cx="382786" cy="452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V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2" name="Cuadro de texto 49"/>
            <p:cNvSpPr txBox="1"/>
            <p:nvPr/>
          </p:nvSpPr>
          <p:spPr>
            <a:xfrm>
              <a:off x="1057011" y="1138072"/>
              <a:ext cx="382786" cy="452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V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3" name="Cuadro de texto 50"/>
            <p:cNvSpPr txBox="1"/>
            <p:nvPr/>
          </p:nvSpPr>
          <p:spPr>
            <a:xfrm>
              <a:off x="4806890" y="1130116"/>
              <a:ext cx="382786" cy="452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V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4" name="Cuadro de texto 51"/>
            <p:cNvSpPr txBox="1"/>
            <p:nvPr/>
          </p:nvSpPr>
          <p:spPr>
            <a:xfrm>
              <a:off x="2427192" y="6062167"/>
              <a:ext cx="342411" cy="452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ES_tradnl" sz="1800" b="1" kern="1200">
                  <a:solidFill>
                    <a:srgbClr val="000000"/>
                  </a:solidFill>
                  <a:effectLst/>
                  <a:latin typeface="Calibri" charset="0"/>
                  <a:ea typeface="Times New Roman" charset="0"/>
                  <a:cs typeface="Times New Roman" charset="0"/>
                </a:rPr>
                <a:t>L</a:t>
              </a:r>
              <a:endParaRPr lang="es-ES_tradnl" sz="1200">
                <a:effectLst/>
                <a:latin typeface="Times New Roman" charset="0"/>
                <a:ea typeface="Times New Roman" charset="0"/>
              </a:endParaRP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-69813" y="5509664"/>
            <a:ext cx="924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Sección transversal del tracto digestivo de S. </a:t>
            </a:r>
            <a:r>
              <a:rPr lang="es-ES_tradnl" i="1" dirty="0" err="1">
                <a:solidFill>
                  <a:schemeClr val="bg1"/>
                </a:solidFill>
              </a:rPr>
              <a:t>wiedemanni</a:t>
            </a:r>
            <a:r>
              <a:rPr lang="es-ES_tradnl" i="1" dirty="0">
                <a:solidFill>
                  <a:schemeClr val="bg1"/>
                </a:solidFill>
              </a:rPr>
              <a:t> </a:t>
            </a:r>
            <a:r>
              <a:rPr lang="es-ES_tradnl" i="1" dirty="0" smtClean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inoculado con VD2 </a:t>
            </a:r>
            <a:r>
              <a:rPr lang="es-ES_tradnl" dirty="0">
                <a:solidFill>
                  <a:schemeClr val="bg1"/>
                </a:solidFill>
              </a:rPr>
              <a:t>(1 × </a:t>
            </a:r>
            <a:r>
              <a:rPr lang="es-ES_tradnl" dirty="0" smtClean="0">
                <a:solidFill>
                  <a:schemeClr val="bg1"/>
                </a:solidFill>
              </a:rPr>
              <a:t>105</a:t>
            </a:r>
            <a:r>
              <a:rPr lang="es-ES_tradnl" baseline="30000" dirty="0" smtClean="0">
                <a:solidFill>
                  <a:schemeClr val="bg1"/>
                </a:solidFill>
              </a:rPr>
              <a:t>2 </a:t>
            </a:r>
            <a:r>
              <a:rPr lang="es-ES_tradnl" dirty="0">
                <a:solidFill>
                  <a:schemeClr val="bg1"/>
                </a:solidFill>
              </a:rPr>
              <a:t>PFU / ml</a:t>
            </a:r>
            <a:r>
              <a:rPr lang="es-ES_tradnl" dirty="0" smtClean="0">
                <a:solidFill>
                  <a:schemeClr val="bg1"/>
                </a:solidFill>
              </a:rPr>
              <a:t>),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Fijado  96 h pi.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500062" y="550863"/>
            <a:ext cx="8227785" cy="5851227"/>
            <a:chOff x="500062" y="550863"/>
            <a:chExt cx="8227785" cy="5851227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" y="1461294"/>
              <a:ext cx="8135938" cy="402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79" name="2 Rectángulo"/>
            <p:cNvSpPr>
              <a:spLocks noChangeArrowheads="1"/>
            </p:cNvSpPr>
            <p:nvPr/>
          </p:nvSpPr>
          <p:spPr bwMode="auto">
            <a:xfrm>
              <a:off x="2730500" y="550863"/>
              <a:ext cx="39148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MX" altLang="es-MX" sz="2400" b="1" dirty="0" smtClean="0">
                  <a:solidFill>
                    <a:srgbClr val="002060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Ciclos de Transmisión del VD</a:t>
              </a:r>
            </a:p>
          </p:txBody>
        </p:sp>
        <p:sp>
          <p:nvSpPr>
            <p:cNvPr id="50180" name="3 Rectángulo"/>
            <p:cNvSpPr>
              <a:spLocks noChangeArrowheads="1"/>
            </p:cNvSpPr>
            <p:nvPr/>
          </p:nvSpPr>
          <p:spPr bwMode="auto">
            <a:xfrm>
              <a:off x="2513013" y="5940425"/>
              <a:ext cx="41179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MX" altLang="es-MX" sz="2400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Whitehead SS </a:t>
              </a:r>
              <a:r>
                <a:rPr lang="es-MX" altLang="es-MX" sz="24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s-MX" altLang="es-MX" sz="2400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et al., 2007</a:t>
              </a:r>
            </a:p>
          </p:txBody>
        </p:sp>
        <p:sp>
          <p:nvSpPr>
            <p:cNvPr id="50181" name="4 Rectángulo"/>
            <p:cNvSpPr>
              <a:spLocks noChangeArrowheads="1"/>
            </p:cNvSpPr>
            <p:nvPr/>
          </p:nvSpPr>
          <p:spPr bwMode="auto">
            <a:xfrm>
              <a:off x="1563688" y="1252538"/>
              <a:ext cx="22669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2000" dirty="0" err="1" smtClean="0"/>
                <a:t>Enzóotico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silvestre</a:t>
              </a:r>
              <a:r>
                <a:rPr lang="en-US" sz="2000" dirty="0" smtClean="0"/>
                <a:t> </a:t>
              </a:r>
              <a:r>
                <a:rPr lang="es-ES_tradnl" sz="2000" dirty="0" smtClean="0"/>
                <a:t> </a:t>
              </a:r>
              <a:endParaRPr lang="es-MX" altLang="es-MX" sz="2000" dirty="0" smtClean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0182" name="5 Rectángulo"/>
            <p:cNvSpPr>
              <a:spLocks noChangeArrowheads="1"/>
            </p:cNvSpPr>
            <p:nvPr/>
          </p:nvSpPr>
          <p:spPr bwMode="auto">
            <a:xfrm>
              <a:off x="5414119" y="1261239"/>
              <a:ext cx="33137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2000" dirty="0" err="1" smtClean="0"/>
                <a:t>Urbano-endémico-epidémico</a:t>
              </a:r>
              <a:r>
                <a:rPr lang="en-US" sz="2000" dirty="0" smtClean="0"/>
                <a:t> </a:t>
              </a:r>
              <a:r>
                <a:rPr lang="es-ES_tradnl" sz="2000" dirty="0" smtClean="0"/>
                <a:t> </a:t>
              </a:r>
              <a:endParaRPr lang="es-MX" altLang="es-MX" sz="2000" dirty="0" smtClean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5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356203" y="1"/>
            <a:ext cx="5876551" cy="5531370"/>
            <a:chOff x="0" y="0"/>
            <a:chExt cx="6915031" cy="68580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15031" cy="6858000"/>
            </a:xfrm>
            <a:prstGeom prst="rect">
              <a:avLst/>
            </a:prstGeom>
          </p:spPr>
        </p:pic>
        <p:sp>
          <p:nvSpPr>
            <p:cNvPr id="4" name="Flecha derecha 3"/>
            <p:cNvSpPr/>
            <p:nvPr/>
          </p:nvSpPr>
          <p:spPr>
            <a:xfrm rot="19537216">
              <a:off x="4334664" y="1442774"/>
              <a:ext cx="339047" cy="9472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/>
            </a:p>
          </p:txBody>
        </p:sp>
        <p:sp>
          <p:nvSpPr>
            <p:cNvPr id="5" name="Flecha derecha 4"/>
            <p:cNvSpPr/>
            <p:nvPr/>
          </p:nvSpPr>
          <p:spPr>
            <a:xfrm rot="19537216">
              <a:off x="5673313" y="2534288"/>
              <a:ext cx="339047" cy="9472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/>
            </a:p>
          </p:txBody>
        </p:sp>
        <p:sp>
          <p:nvSpPr>
            <p:cNvPr id="6" name="Flecha derecha 5"/>
            <p:cNvSpPr/>
            <p:nvPr/>
          </p:nvSpPr>
          <p:spPr>
            <a:xfrm rot="21379672">
              <a:off x="5284398" y="3381635"/>
              <a:ext cx="339047" cy="9472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/>
            </a:p>
          </p:txBody>
        </p:sp>
        <p:sp>
          <p:nvSpPr>
            <p:cNvPr id="7" name="Flecha derecha 6"/>
            <p:cNvSpPr/>
            <p:nvPr/>
          </p:nvSpPr>
          <p:spPr>
            <a:xfrm rot="19537216">
              <a:off x="2855973" y="1805239"/>
              <a:ext cx="339047" cy="9472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_tradnl"/>
            </a:p>
          </p:txBody>
        </p:sp>
        <p:grpSp>
          <p:nvGrpSpPr>
            <p:cNvPr id="8" name="Agrupar 7"/>
            <p:cNvGrpSpPr/>
            <p:nvPr/>
          </p:nvGrpSpPr>
          <p:grpSpPr>
            <a:xfrm rot="37312">
              <a:off x="3404410" y="3884579"/>
              <a:ext cx="2222544" cy="2092619"/>
              <a:chOff x="3404410" y="3884579"/>
              <a:chExt cx="2222544" cy="2092619"/>
            </a:xfrm>
          </p:grpSpPr>
          <p:sp>
            <p:nvSpPr>
              <p:cNvPr id="9" name="Flecha derecha 8"/>
              <p:cNvSpPr/>
              <p:nvPr/>
            </p:nvSpPr>
            <p:spPr>
              <a:xfrm rot="3248613">
                <a:off x="3287993" y="5754568"/>
                <a:ext cx="339047" cy="106214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10" name="Flecha derecha 9"/>
              <p:cNvSpPr/>
              <p:nvPr/>
            </p:nvSpPr>
            <p:spPr>
              <a:xfrm rot="3248613">
                <a:off x="4368410" y="5000807"/>
                <a:ext cx="339047" cy="106214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ES_tradnl"/>
              </a:p>
            </p:txBody>
          </p:sp>
          <p:sp>
            <p:nvSpPr>
              <p:cNvPr id="11" name="Flecha derecha 10"/>
              <p:cNvSpPr/>
              <p:nvPr/>
            </p:nvSpPr>
            <p:spPr>
              <a:xfrm rot="2115322">
                <a:off x="5287907" y="3884579"/>
                <a:ext cx="339047" cy="106214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ES_tradnl"/>
              </a:p>
            </p:txBody>
          </p:sp>
        </p:grpSp>
      </p:grpSp>
      <p:sp>
        <p:nvSpPr>
          <p:cNvPr id="12" name="CuadroTexto 11"/>
          <p:cNvSpPr txBox="1"/>
          <p:nvPr/>
        </p:nvSpPr>
        <p:spPr>
          <a:xfrm>
            <a:off x="127416" y="5838669"/>
            <a:ext cx="853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Sección transversal de tráquea de </a:t>
            </a:r>
            <a:r>
              <a:rPr lang="es-ES_tradnl" i="1" dirty="0" smtClean="0">
                <a:solidFill>
                  <a:schemeClr val="bg1"/>
                </a:solidFill>
              </a:rPr>
              <a:t>S. </a:t>
            </a:r>
            <a:r>
              <a:rPr lang="es-ES_tradnl" i="1" dirty="0" err="1">
                <a:solidFill>
                  <a:schemeClr val="bg1"/>
                </a:solidFill>
              </a:rPr>
              <a:t>wiedemanni</a:t>
            </a:r>
            <a:r>
              <a:rPr lang="es-ES_tradnl" i="1" dirty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inoculada con VD2 </a:t>
            </a:r>
            <a:r>
              <a:rPr lang="es-ES_tradnl" dirty="0">
                <a:solidFill>
                  <a:schemeClr val="bg1"/>
                </a:solidFill>
              </a:rPr>
              <a:t>(1 × </a:t>
            </a:r>
            <a:r>
              <a:rPr lang="es-ES_tradnl" dirty="0" smtClean="0">
                <a:solidFill>
                  <a:schemeClr val="bg1"/>
                </a:solidFill>
              </a:rPr>
              <a:t>105 </a:t>
            </a:r>
            <a:r>
              <a:rPr lang="es-ES_tradnl" baseline="30000" dirty="0" smtClean="0">
                <a:solidFill>
                  <a:schemeClr val="bg1"/>
                </a:solidFill>
              </a:rPr>
              <a:t>2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>
                <a:solidFill>
                  <a:schemeClr val="bg1"/>
                </a:solidFill>
              </a:rPr>
              <a:t>PFU / ml), </a:t>
            </a:r>
            <a:endParaRPr lang="es-ES_tradnl" dirty="0" smtClean="0">
              <a:solidFill>
                <a:schemeClr val="bg1"/>
              </a:solidFill>
            </a:endParaRPr>
          </a:p>
          <a:p>
            <a:r>
              <a:rPr lang="es-ES_tradnl" dirty="0" smtClean="0">
                <a:solidFill>
                  <a:schemeClr val="bg1"/>
                </a:solidFill>
              </a:rPr>
              <a:t>fijada </a:t>
            </a:r>
            <a:r>
              <a:rPr lang="es-ES_tradnl" dirty="0">
                <a:solidFill>
                  <a:schemeClr val="bg1"/>
                </a:solidFill>
              </a:rPr>
              <a:t>96 </a:t>
            </a:r>
            <a:r>
              <a:rPr lang="es-ES_tradnl" dirty="0" smtClean="0">
                <a:solidFill>
                  <a:schemeClr val="bg1"/>
                </a:solidFill>
              </a:rPr>
              <a:t>h pi.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902473" y="137545"/>
            <a:ext cx="7696297" cy="6255118"/>
            <a:chOff x="902473" y="137545"/>
            <a:chExt cx="7696297" cy="6255118"/>
          </a:xfrm>
        </p:grpSpPr>
        <p:grpSp>
          <p:nvGrpSpPr>
            <p:cNvPr id="3" name="Agrupar 2"/>
            <p:cNvGrpSpPr/>
            <p:nvPr/>
          </p:nvGrpSpPr>
          <p:grpSpPr>
            <a:xfrm>
              <a:off x="1315720" y="1004073"/>
              <a:ext cx="7283050" cy="5388590"/>
              <a:chOff x="1403184" y="972268"/>
              <a:chExt cx="7283050" cy="5388590"/>
            </a:xfrm>
          </p:grpSpPr>
          <p:sp>
            <p:nvSpPr>
              <p:cNvPr id="4" name="CuadroTexto 3"/>
              <p:cNvSpPr txBox="1"/>
              <p:nvPr/>
            </p:nvSpPr>
            <p:spPr>
              <a:xfrm>
                <a:off x="1821155" y="5714527"/>
                <a:ext cx="53088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De 27 </a:t>
                </a:r>
                <a:r>
                  <a:rPr lang="en-US" dirty="0" err="1" smtClean="0"/>
                  <a:t>moscas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analizadas</a:t>
                </a:r>
                <a:r>
                  <a:rPr lang="en-US" dirty="0" smtClean="0"/>
                  <a:t>, 8 (30 </a:t>
                </a:r>
                <a:r>
                  <a:rPr lang="en-US" dirty="0"/>
                  <a:t>%) </a:t>
                </a:r>
                <a:r>
                  <a:rPr lang="en-US" dirty="0" err="1" smtClean="0"/>
                  <a:t>resultaron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positivas</a:t>
                </a:r>
                <a:r>
                  <a:rPr lang="es-ES_tradnl" dirty="0" smtClean="0"/>
                  <a:t> </a:t>
                </a:r>
                <a:endParaRPr lang="es-ES_tradnl" dirty="0"/>
              </a:p>
              <a:p>
                <a:endParaRPr lang="es-ES_tradnl" dirty="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8063948" y="3317019"/>
                <a:ext cx="6222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1200" b="1" dirty="0" smtClean="0"/>
                  <a:t>100 </a:t>
                </a:r>
                <a:r>
                  <a:rPr lang="es-ES_tradnl" sz="1200" b="1" dirty="0" err="1" smtClean="0"/>
                  <a:t>pb</a:t>
                </a:r>
                <a:endParaRPr lang="es-ES_tradnl" sz="1200" b="1" dirty="0"/>
              </a:p>
            </p:txBody>
          </p:sp>
          <p:sp>
            <p:nvSpPr>
              <p:cNvPr id="10" name="Flecha izquierda 9"/>
              <p:cNvSpPr/>
              <p:nvPr/>
            </p:nvSpPr>
            <p:spPr>
              <a:xfrm>
                <a:off x="7611504" y="3379333"/>
                <a:ext cx="388892" cy="214685"/>
              </a:xfrm>
              <a:prstGeom prst="lef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184" y="972268"/>
                <a:ext cx="6144768" cy="3907536"/>
              </a:xfrm>
              <a:prstGeom prst="rect">
                <a:avLst/>
              </a:prstGeom>
            </p:spPr>
          </p:pic>
        </p:grpSp>
        <p:sp>
          <p:nvSpPr>
            <p:cNvPr id="5" name="Rectángulo 4"/>
            <p:cNvSpPr/>
            <p:nvPr/>
          </p:nvSpPr>
          <p:spPr>
            <a:xfrm>
              <a:off x="902473" y="13754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MX" b="1" i="1" dirty="0" smtClean="0"/>
                <a:t>Melophagus  ovinus</a:t>
              </a:r>
              <a:endParaRPr lang="es-MX" b="1" i="1" dirty="0"/>
            </a:p>
            <a:p>
              <a:r>
                <a:rPr lang="es-MX" b="1" dirty="0"/>
                <a:t>PCR contra el VD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753326" y="139148"/>
            <a:ext cx="5681508" cy="6893040"/>
            <a:chOff x="1753326" y="139148"/>
            <a:chExt cx="5681508" cy="6893040"/>
          </a:xfrm>
        </p:grpSpPr>
        <p:sp>
          <p:nvSpPr>
            <p:cNvPr id="3" name="CuadroTexto 2"/>
            <p:cNvSpPr txBox="1"/>
            <p:nvPr/>
          </p:nvSpPr>
          <p:spPr>
            <a:xfrm>
              <a:off x="1753326" y="6355080"/>
              <a:ext cx="131799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i="1" dirty="0">
                  <a:solidFill>
                    <a:schemeClr val="bg1"/>
                  </a:solidFill>
                </a:rPr>
                <a:t>M. Ovinus </a:t>
              </a:r>
            </a:p>
            <a:p>
              <a:endParaRPr lang="es-ES_tradnl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596" y="139148"/>
              <a:ext cx="5562238" cy="5777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1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68209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646499" y="419147"/>
            <a:ext cx="141340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i="1" dirty="0">
                <a:solidFill>
                  <a:schemeClr val="bg1"/>
                </a:solidFill>
              </a:rPr>
              <a:t>M. </a:t>
            </a:r>
            <a:r>
              <a:rPr lang="es-ES_tradnl" sz="1200" i="1" dirty="0" err="1">
                <a:solidFill>
                  <a:schemeClr val="bg1"/>
                </a:solidFill>
              </a:rPr>
              <a:t>Ovinus</a:t>
            </a:r>
            <a:r>
              <a:rPr lang="es-ES_tradnl" sz="1200" i="1" dirty="0">
                <a:solidFill>
                  <a:schemeClr val="bg1"/>
                </a:solidFill>
              </a:rPr>
              <a:t> </a:t>
            </a:r>
          </a:p>
          <a:p>
            <a:r>
              <a:rPr lang="es-ES_tradnl" sz="1200" dirty="0" err="1" smtClean="0">
                <a:solidFill>
                  <a:schemeClr val="bg1"/>
                </a:solidFill>
              </a:rPr>
              <a:t>Glandulas</a:t>
            </a:r>
            <a:r>
              <a:rPr lang="es-ES_tradnl" sz="1200" dirty="0" smtClean="0">
                <a:solidFill>
                  <a:schemeClr val="bg1"/>
                </a:solidFill>
              </a:rPr>
              <a:t> salivales</a:t>
            </a:r>
          </a:p>
          <a:p>
            <a:r>
              <a:rPr lang="es-ES_tradnl" sz="1200" dirty="0" err="1" smtClean="0">
                <a:solidFill>
                  <a:schemeClr val="bg1"/>
                </a:solidFill>
              </a:rPr>
              <a:t>infecciòn</a:t>
            </a:r>
            <a:r>
              <a:rPr lang="es-ES_tradnl" sz="1200" dirty="0" smtClean="0">
                <a:solidFill>
                  <a:schemeClr val="bg1"/>
                </a:solidFill>
              </a:rPr>
              <a:t> natural</a:t>
            </a:r>
          </a:p>
          <a:p>
            <a:r>
              <a:rPr lang="es-ES_tradnl" sz="1200" dirty="0">
                <a:solidFill>
                  <a:schemeClr val="bg1"/>
                </a:solidFill>
              </a:rPr>
              <a:t>teñida con </a:t>
            </a:r>
            <a:endParaRPr lang="es-ES_tradnl" sz="1200" dirty="0" smtClean="0">
              <a:solidFill>
                <a:schemeClr val="bg1"/>
              </a:solidFill>
            </a:endParaRPr>
          </a:p>
          <a:p>
            <a:r>
              <a:rPr lang="es-ES_tradnl" sz="1200" dirty="0" smtClean="0">
                <a:solidFill>
                  <a:schemeClr val="bg1"/>
                </a:solidFill>
              </a:rPr>
              <a:t>conjugado </a:t>
            </a:r>
          </a:p>
          <a:p>
            <a:r>
              <a:rPr lang="es-ES_tradnl" sz="1200" dirty="0" smtClean="0">
                <a:solidFill>
                  <a:schemeClr val="bg1"/>
                </a:solidFill>
              </a:rPr>
              <a:t>fluorescente </a:t>
            </a:r>
          </a:p>
          <a:p>
            <a:r>
              <a:rPr lang="es-ES_tradnl" sz="1200" dirty="0" smtClean="0">
                <a:solidFill>
                  <a:schemeClr val="bg1"/>
                </a:solidFill>
              </a:rPr>
              <a:t>contra </a:t>
            </a:r>
            <a:r>
              <a:rPr lang="es-ES_tradnl" sz="1200" dirty="0">
                <a:solidFill>
                  <a:schemeClr val="bg1"/>
                </a:solidFill>
              </a:rPr>
              <a:t>el VD (FITC). </a:t>
            </a:r>
            <a:endParaRPr lang="es-ES_tradnl" sz="1200" dirty="0" smtClean="0">
              <a:solidFill>
                <a:schemeClr val="bg1"/>
              </a:solidFill>
            </a:endParaRPr>
          </a:p>
          <a:p>
            <a:r>
              <a:rPr lang="es-ES_tradnl" sz="1200" dirty="0" smtClean="0">
                <a:solidFill>
                  <a:schemeClr val="bg1"/>
                </a:solidFill>
              </a:rPr>
              <a:t>Núcleo </a:t>
            </a:r>
            <a:r>
              <a:rPr lang="es-ES_tradnl" sz="1200" dirty="0">
                <a:solidFill>
                  <a:schemeClr val="bg1"/>
                </a:solidFill>
              </a:rPr>
              <a:t>celular </a:t>
            </a:r>
            <a:endParaRPr lang="es-ES_tradnl" sz="1200" dirty="0" smtClean="0">
              <a:solidFill>
                <a:schemeClr val="bg1"/>
              </a:solidFill>
            </a:endParaRPr>
          </a:p>
          <a:p>
            <a:r>
              <a:rPr lang="es-ES_tradnl" sz="1200" dirty="0" smtClean="0">
                <a:solidFill>
                  <a:schemeClr val="bg1"/>
                </a:solidFill>
              </a:rPr>
              <a:t>contrastado </a:t>
            </a:r>
            <a:r>
              <a:rPr lang="es-ES_tradnl" sz="1200" dirty="0">
                <a:solidFill>
                  <a:schemeClr val="bg1"/>
                </a:solidFill>
              </a:rPr>
              <a:t>con</a:t>
            </a:r>
          </a:p>
          <a:p>
            <a:r>
              <a:rPr lang="es-ES_tradnl" sz="1200" dirty="0">
                <a:solidFill>
                  <a:schemeClr val="bg1"/>
                </a:solidFill>
              </a:rPr>
              <a:t>DAPI. </a:t>
            </a:r>
          </a:p>
          <a:p>
            <a:endParaRPr lang="es-ES_tradnl" dirty="0" smtClean="0"/>
          </a:p>
          <a:p>
            <a:endParaRPr lang="es-ES_tradnl" i="1" dirty="0"/>
          </a:p>
        </p:txBody>
      </p:sp>
    </p:spTree>
    <p:extLst>
      <p:ext uri="{BB962C8B-B14F-4D97-AF65-F5344CB8AC3E}">
        <p14:creationId xmlns:p14="http://schemas.microsoft.com/office/powerpoint/2010/main" val="3045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1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/>
          <p:cNvGrpSpPr/>
          <p:nvPr/>
        </p:nvGrpSpPr>
        <p:grpSpPr>
          <a:xfrm>
            <a:off x="231181" y="544915"/>
            <a:ext cx="8746987" cy="5513077"/>
            <a:chOff x="231181" y="544915"/>
            <a:chExt cx="8746987" cy="551307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352558" y="1448799"/>
              <a:ext cx="736721" cy="87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735920" y="1489188"/>
              <a:ext cx="1153422" cy="792397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1628552" y="544915"/>
              <a:ext cx="2322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Susceptibilidad al VD</a:t>
              </a:r>
              <a:endParaRPr lang="es-ES_tradnl" b="1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306771" y="1617403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++++</a:t>
              </a:r>
              <a:endParaRPr lang="es-ES_tradnl" b="1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7103624" y="1802069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++++</a:t>
              </a:r>
              <a:endParaRPr lang="es-ES_tradnl" b="1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726082" y="5132631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+-</a:t>
              </a:r>
              <a:endParaRPr lang="es-ES_tradnl" b="1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8267717" y="4109376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++++</a:t>
              </a:r>
              <a:endParaRPr lang="es-ES_tradnl" b="1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519" y="3699291"/>
              <a:ext cx="3142200" cy="2358701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81" y="3699291"/>
              <a:ext cx="3474720" cy="2316480"/>
            </a:xfrm>
            <a:prstGeom prst="rect">
              <a:avLst/>
            </a:prstGeom>
          </p:spPr>
        </p:pic>
        <p:sp>
          <p:nvSpPr>
            <p:cNvPr id="15" name="Flecha izquierda 14"/>
            <p:cNvSpPr/>
            <p:nvPr/>
          </p:nvSpPr>
          <p:spPr>
            <a:xfrm>
              <a:off x="2029551" y="5282635"/>
              <a:ext cx="1714402" cy="6932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Flecha izquierda 15"/>
            <p:cNvSpPr/>
            <p:nvPr/>
          </p:nvSpPr>
          <p:spPr>
            <a:xfrm>
              <a:off x="2946807" y="4460966"/>
              <a:ext cx="887142" cy="4572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4023360" y="4245429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++++</a:t>
              </a:r>
              <a:endParaRPr lang="es-ES_tradnl" b="1" dirty="0"/>
            </a:p>
          </p:txBody>
        </p:sp>
        <p:sp>
          <p:nvSpPr>
            <p:cNvPr id="18" name="Flecha izquierda 17"/>
            <p:cNvSpPr/>
            <p:nvPr/>
          </p:nvSpPr>
          <p:spPr>
            <a:xfrm>
              <a:off x="6596743" y="4245429"/>
              <a:ext cx="1727096" cy="5225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Flecha izquierda 18"/>
            <p:cNvSpPr/>
            <p:nvPr/>
          </p:nvSpPr>
          <p:spPr>
            <a:xfrm>
              <a:off x="7103624" y="4996543"/>
              <a:ext cx="1220215" cy="6531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438606" y="4878641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+-</a:t>
              </a:r>
              <a:endParaRPr lang="es-ES_tradnl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365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464551" y="265236"/>
            <a:ext cx="8424090" cy="5222310"/>
            <a:chOff x="464551" y="265236"/>
            <a:chExt cx="8424090" cy="5222310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703" y="1458471"/>
              <a:ext cx="8135938" cy="402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79" name="2 Rectángulo"/>
            <p:cNvSpPr>
              <a:spLocks noChangeArrowheads="1"/>
            </p:cNvSpPr>
            <p:nvPr/>
          </p:nvSpPr>
          <p:spPr bwMode="auto">
            <a:xfrm>
              <a:off x="2643393" y="265236"/>
              <a:ext cx="39917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MX" altLang="es-MX" sz="2400" b="1" smtClean="0">
                  <a:solidFill>
                    <a:srgbClr val="002060"/>
                  </a:solidFill>
                  <a:latin typeface="Baskerville Old Face" panose="02020602080505020303" pitchFamily="18" charset="0"/>
                  <a:cs typeface="Arial" panose="020B0604020202020204" pitchFamily="34" charset="0"/>
                </a:rPr>
                <a:t>Ciclos de Transmisión del  DV</a:t>
              </a:r>
              <a:endParaRPr lang="es-MX" altLang="es-MX" sz="2400" b="1" dirty="0" smtClean="0">
                <a:solidFill>
                  <a:srgbClr val="002060"/>
                </a:solidFill>
                <a:latin typeface="Baskerville Old Face" panose="020206020805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181" name="4 Rectángulo"/>
            <p:cNvSpPr>
              <a:spLocks noChangeArrowheads="1"/>
            </p:cNvSpPr>
            <p:nvPr/>
          </p:nvSpPr>
          <p:spPr bwMode="auto">
            <a:xfrm>
              <a:off x="1624264" y="1232196"/>
              <a:ext cx="22028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MX" altLang="es-MX" sz="2000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Enzóotico silvestre </a:t>
              </a:r>
            </a:p>
          </p:txBody>
        </p:sp>
        <p:sp>
          <p:nvSpPr>
            <p:cNvPr id="50182" name="5 Rectángulo"/>
            <p:cNvSpPr>
              <a:spLocks noChangeArrowheads="1"/>
            </p:cNvSpPr>
            <p:nvPr/>
          </p:nvSpPr>
          <p:spPr bwMode="auto">
            <a:xfrm>
              <a:off x="5703154" y="1236483"/>
              <a:ext cx="31854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2000" smtClean="0"/>
                <a:t>Urbano-endémico-epidémico</a:t>
              </a:r>
              <a:endParaRPr lang="es-MX" altLang="es-MX" sz="2000" dirty="0" smtClean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5018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469" y="3079882"/>
              <a:ext cx="947737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031" y="3139638"/>
              <a:ext cx="741362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152" y="4078419"/>
              <a:ext cx="1152525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9 CuadroTexto"/>
            <p:cNvSpPr txBox="1">
              <a:spLocks noChangeArrowheads="1"/>
            </p:cNvSpPr>
            <p:nvPr/>
          </p:nvSpPr>
          <p:spPr bwMode="auto">
            <a:xfrm>
              <a:off x="2597378" y="3515871"/>
              <a:ext cx="3714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s-MX" altLang="es-MX" sz="24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51" y="1188863"/>
              <a:ext cx="986111" cy="827589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27111" y="1188863"/>
              <a:ext cx="849444" cy="877571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8119" y="2448945"/>
              <a:ext cx="724589" cy="756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7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" y="113213"/>
            <a:ext cx="880436" cy="14673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54" y="90632"/>
            <a:ext cx="1377024" cy="13789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9" y="1907055"/>
            <a:ext cx="1172695" cy="12607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78417" y="444140"/>
            <a:ext cx="1724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Judith Abundes Gallegos</a:t>
            </a:r>
          </a:p>
          <a:p>
            <a:r>
              <a:rPr lang="es-ES_tradnl" sz="1200" dirty="0" smtClean="0"/>
              <a:t>IMSS- UIMEIP</a:t>
            </a:r>
            <a:endParaRPr lang="es-ES_tradnl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217919" y="444140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Mónica Salas Rojas </a:t>
            </a:r>
          </a:p>
          <a:p>
            <a:r>
              <a:rPr lang="es-ES_tradnl" sz="1200" dirty="0" smtClean="0"/>
              <a:t>IMSS UIMI</a:t>
            </a:r>
            <a:endParaRPr lang="es-ES_tradnl" sz="1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378417" y="2413433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Guillermo Gálvez Romero</a:t>
            </a:r>
          </a:p>
          <a:p>
            <a:r>
              <a:rPr lang="es-ES_tradnl" sz="1200" dirty="0" smtClean="0"/>
              <a:t>IMSS-UNAM</a:t>
            </a:r>
            <a:endParaRPr lang="es-ES_tradnl" sz="1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146360" y="2413433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Cirani</a:t>
            </a:r>
            <a:r>
              <a:rPr lang="es-ES_tradnl" sz="1200" dirty="0" smtClean="0"/>
              <a:t> Obregón Morales</a:t>
            </a:r>
          </a:p>
          <a:p>
            <a:r>
              <a:rPr lang="es-ES_tradnl" sz="1200" dirty="0" smtClean="0"/>
              <a:t>IMSS-UNAM</a:t>
            </a:r>
            <a:endParaRPr lang="es-ES_tradnl" sz="1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23" y="1747975"/>
            <a:ext cx="1354057" cy="15603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" y="3460387"/>
            <a:ext cx="1389087" cy="15034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67160" y="4156329"/>
            <a:ext cx="2074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Anahí García Baltazar </a:t>
            </a:r>
          </a:p>
          <a:p>
            <a:r>
              <a:rPr lang="es-ES_tradnl" sz="1200" dirty="0" smtClean="0"/>
              <a:t>IMSS-UNAM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05" y="3505022"/>
            <a:ext cx="1414227" cy="141422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182566" y="4151893"/>
            <a:ext cx="1548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Cenia Almazán Marín</a:t>
            </a:r>
            <a:br>
              <a:rPr lang="es-ES_tradnl" sz="1200" dirty="0" smtClean="0"/>
            </a:br>
            <a:r>
              <a:rPr lang="es-ES_tradnl" sz="1200" dirty="0" smtClean="0"/>
              <a:t>IMSS-UNAM</a:t>
            </a:r>
            <a:endParaRPr lang="es-ES_tradnl" sz="1200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00648" y="51859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1025" name="Picture 1" descr="Foto M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8" y="5185954"/>
            <a:ext cx="1186679" cy="13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1550141" y="5529893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María </a:t>
            </a:r>
            <a:r>
              <a:rPr lang="es-ES_tradnl" sz="1200" dirty="0"/>
              <a:t>M</a:t>
            </a:r>
            <a:r>
              <a:rPr lang="es-ES_tradnl" sz="1200" dirty="0" smtClean="0"/>
              <a:t>artha García</a:t>
            </a:r>
          </a:p>
          <a:p>
            <a:r>
              <a:rPr lang="es-ES_tradnl" sz="1200" dirty="0" smtClean="0"/>
              <a:t>IMSS -UIMI</a:t>
            </a:r>
            <a:endParaRPr lang="es-ES_tradnl" sz="12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5223" y="5115958"/>
            <a:ext cx="1126753" cy="155757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217919" y="5529893"/>
            <a:ext cx="1799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err="1" smtClean="0"/>
              <a:t>Vadim</a:t>
            </a:r>
            <a:r>
              <a:rPr lang="es-MX" sz="1200" dirty="0" smtClean="0"/>
              <a:t> Pérez  </a:t>
            </a:r>
            <a:r>
              <a:rPr lang="es-MX" sz="1200" dirty="0" err="1" smtClean="0"/>
              <a:t>Koldenkova</a:t>
            </a:r>
            <a:endParaRPr lang="es-MX" sz="1200" dirty="0" smtClean="0"/>
          </a:p>
          <a:p>
            <a:r>
              <a:rPr lang="es-MX" sz="1200" dirty="0" smtClean="0"/>
              <a:t>IMSS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16697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302008" y="138347"/>
            <a:ext cx="8663814" cy="6295107"/>
            <a:chOff x="302008" y="138347"/>
            <a:chExt cx="8663814" cy="6295107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08" y="298576"/>
              <a:ext cx="2406341" cy="1604228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0127" y="138347"/>
              <a:ext cx="1846761" cy="1846761"/>
            </a:xfrm>
            <a:prstGeom prst="rect">
              <a:avLst/>
            </a:prstGeom>
          </p:spPr>
        </p:pic>
        <p:sp>
          <p:nvSpPr>
            <p:cNvPr id="23" name="CuadroTexto 22"/>
            <p:cNvSpPr txBox="1"/>
            <p:nvPr/>
          </p:nvSpPr>
          <p:spPr>
            <a:xfrm>
              <a:off x="2832447" y="704146"/>
              <a:ext cx="1740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 smtClean="0"/>
                <a:t>Nidia </a:t>
              </a:r>
              <a:r>
                <a:rPr lang="es-ES_tradnl" sz="1200" dirty="0" err="1"/>
                <a:t>A</a:t>
              </a:r>
              <a:r>
                <a:rPr lang="es-ES_tradnl" sz="1200" dirty="0" err="1" smtClean="0"/>
                <a:t>réchiga</a:t>
              </a:r>
              <a:r>
                <a:rPr lang="es-ES_tradnl" sz="1200" dirty="0" smtClean="0"/>
                <a:t> </a:t>
              </a:r>
              <a:r>
                <a:rPr lang="es-ES_tradnl" sz="1200" dirty="0"/>
                <a:t>C</a:t>
              </a:r>
              <a:r>
                <a:rPr lang="es-ES_tradnl" sz="1200" dirty="0" smtClean="0"/>
                <a:t>eballos </a:t>
              </a:r>
            </a:p>
            <a:p>
              <a:endParaRPr lang="es-ES_tradnl" sz="1200" dirty="0"/>
            </a:p>
            <a:p>
              <a:r>
                <a:rPr lang="es-ES_tradnl" sz="1200" dirty="0" smtClean="0"/>
                <a:t>INDRE</a:t>
              </a:r>
              <a:endParaRPr lang="es-ES_tradnl" sz="1200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7162123" y="777524"/>
              <a:ext cx="18036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 smtClean="0"/>
                <a:t>Juan B. Morales Malacara</a:t>
              </a:r>
            </a:p>
            <a:p>
              <a:endParaRPr lang="es-ES_tradnl" sz="1200" dirty="0"/>
            </a:p>
            <a:p>
              <a:r>
                <a:rPr lang="es-ES_tradnl" sz="1200" dirty="0" smtClean="0"/>
                <a:t>UNAM </a:t>
              </a:r>
              <a:endParaRPr lang="es-ES_tradnl" sz="1200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3154425" y="5379537"/>
              <a:ext cx="1096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 smtClean="0"/>
                <a:t>Bruno </a:t>
              </a:r>
              <a:r>
                <a:rPr lang="es-ES_tradnl" sz="1200" dirty="0" err="1" smtClean="0"/>
                <a:t>Chomel</a:t>
              </a:r>
              <a:endParaRPr lang="es-ES_tradnl" sz="1200" dirty="0" smtClean="0"/>
            </a:p>
            <a:p>
              <a:endParaRPr lang="es-ES_tradnl" sz="1200" dirty="0"/>
            </a:p>
            <a:p>
              <a:r>
                <a:rPr lang="es-ES_tradnl" sz="1200" dirty="0" smtClean="0"/>
                <a:t>UC-Davis </a:t>
              </a:r>
              <a:endParaRPr lang="es-ES_tradnl" sz="1200" dirty="0"/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77" y="4470643"/>
              <a:ext cx="2243545" cy="1924557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624" y="4470643"/>
              <a:ext cx="1993344" cy="1962811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7360153" y="5379537"/>
              <a:ext cx="10118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 err="1" smtClean="0"/>
                <a:t>Matt</a:t>
              </a:r>
              <a:r>
                <a:rPr lang="es-ES_tradnl" sz="1200" dirty="0" smtClean="0"/>
                <a:t> </a:t>
              </a:r>
              <a:r>
                <a:rPr lang="es-ES_tradnl" sz="1200" dirty="0" err="1" smtClean="0"/>
                <a:t>Stuckey</a:t>
              </a:r>
              <a:endParaRPr lang="es-ES_tradnl" sz="1200" dirty="0" smtClean="0"/>
            </a:p>
            <a:p>
              <a:endParaRPr lang="es-ES_tradnl" sz="1200" dirty="0"/>
            </a:p>
            <a:p>
              <a:r>
                <a:rPr lang="es-ES_tradnl" sz="1200" dirty="0" smtClean="0"/>
                <a:t>UC-Davis</a:t>
              </a:r>
            </a:p>
            <a:p>
              <a:endParaRPr lang="es-ES_tradnl" sz="1200" dirty="0"/>
            </a:p>
            <a:p>
              <a:r>
                <a:rPr lang="es-ES_tradnl" sz="1200" dirty="0" smtClean="0"/>
                <a:t>CDC</a:t>
              </a:r>
              <a:endParaRPr lang="es-ES_tradnl" sz="1200" dirty="0"/>
            </a:p>
          </p:txBody>
        </p: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412" y="2262005"/>
              <a:ext cx="1661886" cy="1786527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2643498" y="2836043"/>
              <a:ext cx="1885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 smtClean="0"/>
                <a:t>Ignacio </a:t>
              </a:r>
              <a:r>
                <a:rPr lang="es-ES_tradnl" sz="1200" dirty="0" err="1" smtClean="0"/>
                <a:t>Olave</a:t>
              </a:r>
              <a:r>
                <a:rPr lang="es-ES_tradnl" sz="1200" dirty="0" smtClean="0"/>
                <a:t> Leyva </a:t>
              </a:r>
            </a:p>
            <a:p>
              <a:r>
                <a:rPr lang="es-ES_tradnl" sz="1200" dirty="0" smtClean="0"/>
                <a:t>Universidad Autónoma del </a:t>
              </a:r>
            </a:p>
            <a:p>
              <a:r>
                <a:rPr lang="es-ES_tradnl" sz="1200" dirty="0" smtClean="0"/>
                <a:t>Estado de Hidalgo</a:t>
              </a:r>
              <a:endParaRPr lang="es-ES_tradnl" sz="12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9624" y="2324679"/>
              <a:ext cx="1787264" cy="1787264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7051575" y="2924435"/>
              <a:ext cx="1628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dirty="0" smtClean="0"/>
                <a:t>Emilio Rendón Franco </a:t>
              </a:r>
            </a:p>
            <a:p>
              <a:r>
                <a:rPr lang="es-ES_tradnl" sz="1200" dirty="0" smtClean="0"/>
                <a:t>UAM </a:t>
              </a:r>
              <a:endParaRPr lang="es-ES_tradn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78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238" y="3141663"/>
            <a:ext cx="8135937" cy="3440112"/>
          </a:xfrm>
        </p:spPr>
      </p:pic>
      <p:pic>
        <p:nvPicPr>
          <p:cNvPr id="20483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05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206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731519" y="76200"/>
            <a:ext cx="7876732" cy="6408360"/>
            <a:chOff x="731519" y="76200"/>
            <a:chExt cx="7876732" cy="6408360"/>
          </a:xfrm>
        </p:grpSpPr>
        <p:sp>
          <p:nvSpPr>
            <p:cNvPr id="7" name="CuadroTexto 6"/>
            <p:cNvSpPr txBox="1"/>
            <p:nvPr/>
          </p:nvSpPr>
          <p:spPr>
            <a:xfrm flipH="1">
              <a:off x="731519" y="76200"/>
              <a:ext cx="71932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 smtClean="0"/>
                <a:t>SIGLO XXI , SE DESCUBRE LA IMPORTANCIA DE LOS QUIRÓPTEROS COMO RESERVORIOS DE ENFERMEDADES EMERGENTES</a:t>
              </a:r>
              <a:endParaRPr lang="es-MX" sz="1600" b="1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171575" y="4730234"/>
              <a:ext cx="147886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Virus </a:t>
              </a:r>
              <a:r>
                <a:rPr lang="es-MX" dirty="0" err="1" smtClean="0"/>
                <a:t>Nipah</a:t>
              </a:r>
              <a:r>
                <a:rPr lang="es-MX" dirty="0" smtClean="0"/>
                <a:t> </a:t>
              </a:r>
            </a:p>
            <a:p>
              <a:r>
                <a:rPr lang="es-MX" dirty="0" smtClean="0"/>
                <a:t>Virus </a:t>
              </a:r>
              <a:r>
                <a:rPr lang="es-MX" dirty="0" err="1" smtClean="0"/>
                <a:t>Hendra</a:t>
              </a:r>
              <a:r>
                <a:rPr lang="es-MX" dirty="0" smtClean="0"/>
                <a:t> </a:t>
              </a:r>
            </a:p>
            <a:p>
              <a:r>
                <a:rPr lang="es-MX" dirty="0" err="1" smtClean="0"/>
                <a:t>Ebola</a:t>
              </a:r>
              <a:r>
                <a:rPr lang="es-MX" dirty="0" smtClean="0"/>
                <a:t> </a:t>
              </a:r>
            </a:p>
            <a:p>
              <a:endParaRPr lang="es-MX" dirty="0" smtClean="0"/>
            </a:p>
            <a:p>
              <a:r>
                <a:rPr lang="es-MX" dirty="0" smtClean="0"/>
                <a:t>SARS</a:t>
              </a:r>
            </a:p>
            <a:p>
              <a:r>
                <a:rPr lang="es-MX" dirty="0" smtClean="0"/>
                <a:t>MERS </a:t>
              </a:r>
              <a:endParaRPr lang="es-MX" dirty="0"/>
            </a:p>
          </p:txBody>
        </p:sp>
        <p:pic>
          <p:nvPicPr>
            <p:cNvPr id="1026" name="Picture 2" descr="Resultado de imagen para Pterop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888" y="660975"/>
              <a:ext cx="4320541" cy="3600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errar llave 11"/>
            <p:cNvSpPr/>
            <p:nvPr/>
          </p:nvSpPr>
          <p:spPr>
            <a:xfrm>
              <a:off x="2857500" y="4810125"/>
              <a:ext cx="609600" cy="797272"/>
            </a:xfrm>
            <a:prstGeom prst="rightBrac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3467100" y="4999940"/>
              <a:ext cx="5141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Mononegavirales  que producen fiebres hemorrágicas</a:t>
              </a:r>
              <a:endParaRPr lang="es-MX" dirty="0"/>
            </a:p>
          </p:txBody>
        </p:sp>
        <p:sp>
          <p:nvSpPr>
            <p:cNvPr id="14" name="Cerrar llave 13"/>
            <p:cNvSpPr/>
            <p:nvPr/>
          </p:nvSpPr>
          <p:spPr>
            <a:xfrm>
              <a:off x="2857500" y="5791200"/>
              <a:ext cx="723900" cy="69336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3581400" y="5953214"/>
              <a:ext cx="3749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Coronavirus que producen neumonías </a:t>
              </a:r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067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8888413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8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715422" y="1397000"/>
          <a:ext cx="7494056" cy="412695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73514"/>
                <a:gridCol w="1873514"/>
                <a:gridCol w="1873514"/>
                <a:gridCol w="1873514"/>
              </a:tblGrid>
              <a:tr h="973657"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solidFill>
                            <a:srgbClr val="000000"/>
                          </a:solidFill>
                        </a:rPr>
                        <a:t>Especie</a:t>
                      </a:r>
                      <a:r>
                        <a:rPr lang="es-ES_tradnl" sz="2000" baseline="0" dirty="0" smtClean="0"/>
                        <a:t> </a:t>
                      </a:r>
                      <a:r>
                        <a:rPr lang="es-ES_tradnl" sz="2000" baseline="0" dirty="0" smtClean="0">
                          <a:solidFill>
                            <a:srgbClr val="000000"/>
                          </a:solidFill>
                        </a:rPr>
                        <a:t>de</a:t>
                      </a:r>
                      <a:r>
                        <a:rPr lang="es-ES_tradnl" sz="2000" baseline="0" dirty="0" smtClean="0"/>
                        <a:t> </a:t>
                      </a:r>
                      <a:r>
                        <a:rPr lang="es-ES_tradnl" sz="2000" baseline="0" dirty="0" smtClean="0">
                          <a:solidFill>
                            <a:schemeClr val="tx1"/>
                          </a:solidFill>
                        </a:rPr>
                        <a:t>quiróptero</a:t>
                      </a:r>
                      <a:endParaRPr lang="es-ES_tradnl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solidFill>
                            <a:srgbClr val="000000"/>
                          </a:solidFill>
                        </a:rPr>
                        <a:t>Anticuerpos contra DENV</a:t>
                      </a:r>
                      <a:endParaRPr lang="es-ES_tradnl" sz="2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solidFill>
                            <a:srgbClr val="000000"/>
                          </a:solidFill>
                        </a:rPr>
                        <a:t>Proteína NS1</a:t>
                      </a:r>
                      <a:endParaRPr lang="es-ES_tradnl" sz="2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solidFill>
                            <a:srgbClr val="000000"/>
                          </a:solidFill>
                        </a:rPr>
                        <a:t>RT-PCR positivos a VDEN-2</a:t>
                      </a:r>
                      <a:endParaRPr lang="es-ES_tradnl" sz="2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681560">
                <a:tc>
                  <a:txBody>
                    <a:bodyPr/>
                    <a:lstStyle/>
                    <a:p>
                      <a:r>
                        <a:rPr lang="es-ES_tradnl" i="1" dirty="0" err="1" smtClean="0"/>
                        <a:t>Pteronotus</a:t>
                      </a:r>
                      <a:r>
                        <a:rPr lang="es-ES_tradnl" i="1" dirty="0" smtClean="0"/>
                        <a:t> </a:t>
                      </a:r>
                      <a:r>
                        <a:rPr lang="es-ES_tradnl" i="1" dirty="0" err="1" smtClean="0"/>
                        <a:t>parnelli</a:t>
                      </a:r>
                      <a:endParaRPr lang="es-ES_tradnl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NS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NS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0/1</a:t>
                      </a:r>
                      <a:endParaRPr lang="es-ES_tradnl" dirty="0"/>
                    </a:p>
                  </a:txBody>
                  <a:tcPr anchor="ctr"/>
                </a:tc>
              </a:tr>
              <a:tr h="681560">
                <a:tc>
                  <a:txBody>
                    <a:bodyPr/>
                    <a:lstStyle/>
                    <a:p>
                      <a:r>
                        <a:rPr lang="es-ES_tradnl" i="1" dirty="0" err="1" smtClean="0"/>
                        <a:t>Artibeus</a:t>
                      </a:r>
                      <a:r>
                        <a:rPr lang="es-ES_tradnl" i="1" dirty="0" smtClean="0"/>
                        <a:t> </a:t>
                      </a:r>
                      <a:r>
                        <a:rPr lang="es-ES_tradnl" i="1" dirty="0" err="1" smtClean="0"/>
                        <a:t>jamaicensis</a:t>
                      </a:r>
                      <a:endParaRPr lang="es-ES_tradnl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0/18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0/20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rgbClr val="008000"/>
                          </a:solidFill>
                        </a:rPr>
                        <a:t>2/9 (22.2%)</a:t>
                      </a:r>
                      <a:endParaRPr lang="es-ES_tradnl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681560">
                <a:tc>
                  <a:txBody>
                    <a:bodyPr/>
                    <a:lstStyle/>
                    <a:p>
                      <a:r>
                        <a:rPr lang="es-ES_tradnl" i="1" dirty="0" err="1" smtClean="0"/>
                        <a:t>Carollia</a:t>
                      </a:r>
                      <a:r>
                        <a:rPr lang="es-ES_tradnl" i="1" baseline="0" dirty="0" smtClean="0"/>
                        <a:t> </a:t>
                      </a:r>
                      <a:r>
                        <a:rPr lang="es-ES_tradnl" i="1" baseline="0" dirty="0" err="1" smtClean="0"/>
                        <a:t>brevicauda</a:t>
                      </a:r>
                      <a:endParaRPr lang="es-ES_tradnl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0/5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0/23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rgbClr val="008000"/>
                          </a:solidFill>
                        </a:rPr>
                        <a:t>1/2</a:t>
                      </a:r>
                      <a:r>
                        <a:rPr lang="es-ES_tradnl" baseline="0" dirty="0" smtClean="0">
                          <a:solidFill>
                            <a:srgbClr val="008000"/>
                          </a:solidFill>
                        </a:rPr>
                        <a:t> (50%)</a:t>
                      </a:r>
                      <a:endParaRPr lang="es-ES_tradnl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681560">
                <a:tc>
                  <a:txBody>
                    <a:bodyPr/>
                    <a:lstStyle/>
                    <a:p>
                      <a:r>
                        <a:rPr lang="es-ES_tradnl" i="1" dirty="0" err="1" smtClean="0"/>
                        <a:t>Myotis</a:t>
                      </a:r>
                      <a:r>
                        <a:rPr lang="es-ES_tradnl" i="1" dirty="0" smtClean="0"/>
                        <a:t> </a:t>
                      </a:r>
                      <a:r>
                        <a:rPr lang="es-ES_tradnl" i="1" dirty="0" err="1" smtClean="0"/>
                        <a:t>nigricans</a:t>
                      </a:r>
                      <a:endParaRPr lang="es-ES_tradnl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rgbClr val="FF0000"/>
                          </a:solidFill>
                        </a:rPr>
                        <a:t>4/12 (33.3%)</a:t>
                      </a:r>
                      <a:endParaRPr lang="es-ES_tradnl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rgbClr val="0000FF"/>
                          </a:solidFill>
                        </a:rPr>
                        <a:t>2/14</a:t>
                      </a:r>
                      <a:r>
                        <a:rPr lang="es-ES_tradnl" baseline="0" dirty="0" smtClean="0">
                          <a:solidFill>
                            <a:srgbClr val="0000FF"/>
                          </a:solidFill>
                        </a:rPr>
                        <a:t> (14.3%)</a:t>
                      </a:r>
                      <a:endParaRPr lang="es-ES_tradnl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rgbClr val="008000"/>
                          </a:solidFill>
                        </a:rPr>
                        <a:t>1/11 (9%)</a:t>
                      </a:r>
                      <a:endParaRPr lang="es-ES_tradnl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394872">
                <a:tc>
                  <a:txBody>
                    <a:bodyPr/>
                    <a:lstStyle/>
                    <a:p>
                      <a:r>
                        <a:rPr lang="es-ES_tradnl" i="1" dirty="0" err="1" smtClean="0"/>
                        <a:t>Sturnira</a:t>
                      </a:r>
                      <a:r>
                        <a:rPr lang="es-ES_tradnl" i="1" dirty="0" smtClean="0"/>
                        <a:t> lilium</a:t>
                      </a:r>
                      <a:endParaRPr lang="es-ES_tradnl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0/11</a:t>
                      </a:r>
                      <a:endParaRPr lang="es-ES_trad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rgbClr val="0000FF"/>
                          </a:solidFill>
                        </a:rPr>
                        <a:t>1/14 (7.1%)</a:t>
                      </a:r>
                      <a:endParaRPr lang="es-ES_tradnl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0/7</a:t>
                      </a:r>
                      <a:endParaRPr lang="es-ES_tradnl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8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8006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100762" y="6116122"/>
            <a:ext cx="245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MX" b="1" dirty="0"/>
              <a:t>Foto: </a:t>
            </a:r>
            <a:r>
              <a:rPr lang="es-MX" b="1" dirty="0" smtClean="0"/>
              <a:t>Obregón-Morales 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8090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7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19250" y="228600"/>
            <a:ext cx="6398418" cy="6955374"/>
            <a:chOff x="1619250" y="228600"/>
            <a:chExt cx="6398418" cy="6955374"/>
          </a:xfrm>
        </p:grpSpPr>
        <p:pic>
          <p:nvPicPr>
            <p:cNvPr id="4098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28600"/>
              <a:ext cx="4876800" cy="578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CuadroTexto 2"/>
            <p:cNvSpPr txBox="1">
              <a:spLocks noChangeArrowheads="1"/>
            </p:cNvSpPr>
            <p:nvPr/>
          </p:nvSpPr>
          <p:spPr bwMode="auto">
            <a:xfrm>
              <a:off x="1619250" y="6045201"/>
              <a:ext cx="6398418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s-MX" altLang="es-ES_tradnl" sz="2400" i="1" dirty="0">
                  <a:solidFill>
                    <a:schemeClr val="bg1"/>
                  </a:solidFill>
                  <a:latin typeface="Arial" panose="020B0604020202020204" pitchFamily="34" charset="0"/>
                </a:rPr>
                <a:t>Strebla </a:t>
              </a:r>
              <a:r>
                <a:rPr lang="es-MX" altLang="es-ES_tradnl" sz="2400" i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wiedemanni </a:t>
              </a:r>
              <a:r>
                <a:rPr lang="es-MX" sz="2400" b="1" dirty="0">
                  <a:solidFill>
                    <a:schemeClr val="bg1"/>
                  </a:solidFill>
                </a:rPr>
                <a:t>(Diptera: Hippoboscoidea</a:t>
              </a:r>
              <a:r>
                <a:rPr lang="es-MX" sz="2400" b="1" dirty="0" smtClean="0">
                  <a:solidFill>
                    <a:schemeClr val="bg1"/>
                  </a:solidFill>
                </a:rPr>
                <a:t>)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s-MX" sz="2000" dirty="0" smtClean="0"/>
                <a:t>Foto: </a:t>
              </a:r>
              <a:r>
                <a:rPr lang="es-MX" sz="2000" dirty="0" smtClean="0">
                  <a:solidFill>
                    <a:schemeClr val="bg1"/>
                  </a:solidFill>
                </a:rPr>
                <a:t>Salas y Abundes</a:t>
              </a:r>
              <a:endParaRPr lang="es-MX" sz="20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ES_tradnl" sz="2400" i="1" dirty="0" smtClean="0">
                  <a:latin typeface="Arial" panose="020B0604020202020204" pitchFamily="34" charset="0"/>
                </a:rPr>
                <a:t> </a:t>
              </a:r>
              <a:endParaRPr lang="es-MX" altLang="es-ES_tradnl" sz="2400" i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9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567</Words>
  <Application>Microsoft Macintosh PowerPoint</Application>
  <PresentationFormat>Presentación en pantalla (4:3)</PresentationFormat>
  <Paragraphs>163</Paragraphs>
  <Slides>29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Baskerville Old Face</vt:lpstr>
      <vt:lpstr>Calibri</vt:lpstr>
      <vt:lpstr>Symbol</vt:lpstr>
      <vt:lpstr>Times New Roman</vt:lpstr>
      <vt:lpstr>Arial</vt:lpstr>
      <vt:lpstr>Tema de Office</vt:lpstr>
      <vt:lpstr>1_Tema de Office</vt:lpstr>
      <vt:lpstr>2_Tema de Office</vt:lpstr>
      <vt:lpstr>Default Design</vt:lpstr>
      <vt:lpstr>1_Default Design</vt:lpstr>
      <vt:lpstr>2_Default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Cenia Almazán</dc:creator>
  <cp:lastModifiedBy>Alvaro Aguilar Setién</cp:lastModifiedBy>
  <cp:revision>229</cp:revision>
  <dcterms:created xsi:type="dcterms:W3CDTF">2016-09-22T20:15:49Z</dcterms:created>
  <dcterms:modified xsi:type="dcterms:W3CDTF">2018-05-23T01:34:23Z</dcterms:modified>
</cp:coreProperties>
</file>