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74" r:id="rId4"/>
    <p:sldId id="273" r:id="rId5"/>
    <p:sldId id="267" r:id="rId6"/>
    <p:sldId id="269" r:id="rId7"/>
    <p:sldId id="26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Gr&#225;fico%20en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s-MX"/>
              <a:t> Plazos para el otorgamiento de registros de </a:t>
            </a:r>
          </a:p>
          <a:p>
            <a:pPr algn="ctr" rtl="0">
              <a:defRPr/>
            </a:pPr>
            <a:r>
              <a:rPr lang="es-MX"/>
              <a:t>medicamentos innovadores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Días Laborales</c:v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en Microsoft PowerPoint]Hoja1'!$B$4:$B$16</c:f>
              <c:strCache>
                <c:ptCount val="13"/>
                <c:pt idx="0">
                  <c:v>México (antes)</c:v>
                </c:pt>
                <c:pt idx="1">
                  <c:v>Canadá</c:v>
                </c:pt>
                <c:pt idx="2">
                  <c:v>Arabia Saudita</c:v>
                </c:pt>
                <c:pt idx="3">
                  <c:v>Singapur</c:v>
                </c:pt>
                <c:pt idx="4">
                  <c:v>España</c:v>
                </c:pt>
                <c:pt idx="5">
                  <c:v>Australia</c:v>
                </c:pt>
                <c:pt idx="6">
                  <c:v>China</c:v>
                </c:pt>
                <c:pt idx="7">
                  <c:v>Estados Unidos</c:v>
                </c:pt>
                <c:pt idx="8">
                  <c:v>Reino Unido</c:v>
                </c:pt>
                <c:pt idx="9">
                  <c:v>Argentina</c:v>
                </c:pt>
                <c:pt idx="10">
                  <c:v>India</c:v>
                </c:pt>
                <c:pt idx="11">
                  <c:v>Brasil</c:v>
                </c:pt>
                <c:pt idx="12">
                  <c:v>México (con acuerdos)</c:v>
                </c:pt>
              </c:strCache>
            </c:strRef>
          </c:cat>
          <c:val>
            <c:numRef>
              <c:f>'[Gráfico en Microsoft PowerPoint]Hoja1'!$C$4:$C$16</c:f>
              <c:numCache>
                <c:formatCode>General</c:formatCode>
                <c:ptCount val="13"/>
                <c:pt idx="0">
                  <c:v>360.0</c:v>
                </c:pt>
                <c:pt idx="1">
                  <c:v>300.0</c:v>
                </c:pt>
                <c:pt idx="2">
                  <c:v>290.0</c:v>
                </c:pt>
                <c:pt idx="3">
                  <c:v>270.0</c:v>
                </c:pt>
                <c:pt idx="4">
                  <c:v>220.0</c:v>
                </c:pt>
                <c:pt idx="5">
                  <c:v>203.0</c:v>
                </c:pt>
                <c:pt idx="6">
                  <c:v>180.0</c:v>
                </c:pt>
                <c:pt idx="7">
                  <c:v>180.0</c:v>
                </c:pt>
                <c:pt idx="8">
                  <c:v>150.0</c:v>
                </c:pt>
                <c:pt idx="9">
                  <c:v>120.0</c:v>
                </c:pt>
                <c:pt idx="10">
                  <c:v>120.0</c:v>
                </c:pt>
                <c:pt idx="11">
                  <c:v>90.0</c:v>
                </c:pt>
                <c:pt idx="12">
                  <c:v>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04185080"/>
        <c:axId val="2101842552"/>
      </c:barChart>
      <c:catAx>
        <c:axId val="2104185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2101842552"/>
        <c:crosses val="autoZero"/>
        <c:auto val="1"/>
        <c:lblAlgn val="ctr"/>
        <c:lblOffset val="100"/>
        <c:noMultiLvlLbl val="0"/>
      </c:catAx>
      <c:valAx>
        <c:axId val="2101842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Plazo del trámite (días)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104185080"/>
        <c:crosses val="autoZero"/>
        <c:crossBetween val="between"/>
        <c:majorUnit val="100.0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rgbClr val="FFFFFF"/>
          </a:solidFill>
          <a:latin typeface="Arial Narrow" pitchFamily="34" charset="0"/>
        </a:defRPr>
      </a:pPr>
      <a:endParaRPr lang="es-E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0C8EB-5B44-EE45-BE07-F104FDAD9C06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C7EBC-E9D9-5444-A297-C14D4FCADE3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73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BC-E9D9-5444-A297-C14D4FCADE3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46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0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732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63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64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20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37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4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69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20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03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07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FEF40-CC95-724B-A66C-F971478EC008}" type="datetimeFigureOut">
              <a:rPr lang="es-ES" smtClean="0"/>
              <a:t>30/05/18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4773-1EF0-0A4D-A195-DB2650E3024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179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7227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Efectos antitumorales in vitro e in vivo del GDF11 en </a:t>
            </a:r>
            <a:r>
              <a:rPr lang="es-ES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hepatocarcinoma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</a:t>
            </a:r>
            <a:r>
              <a:rPr lang="es-ES" sz="3600" dirty="0" smtClean="0"/>
              <a:t>huh7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s-ES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4106" y="2004947"/>
            <a:ext cx="8927495" cy="3947608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Activa Smad3</a:t>
            </a:r>
          </a:p>
          <a:p>
            <a:r>
              <a:rPr lang="es-ES" dirty="0" smtClean="0"/>
              <a:t>Efectos </a:t>
            </a:r>
            <a:r>
              <a:rPr lang="es-ES" dirty="0" err="1" smtClean="0"/>
              <a:t>antiproliferativos</a:t>
            </a:r>
            <a:endParaRPr lang="es-ES" dirty="0" smtClean="0"/>
          </a:p>
          <a:p>
            <a:r>
              <a:rPr lang="es-ES" dirty="0" smtClean="0"/>
              <a:t>Inhibe </a:t>
            </a:r>
            <a:r>
              <a:rPr lang="es-ES" dirty="0" err="1" smtClean="0"/>
              <a:t>clonogenicidad</a:t>
            </a:r>
            <a:endParaRPr lang="es-ES" dirty="0" smtClean="0"/>
          </a:p>
          <a:p>
            <a:r>
              <a:rPr lang="es-ES" dirty="0" smtClean="0"/>
              <a:t>Inhibe la motilidad celular</a:t>
            </a:r>
          </a:p>
          <a:p>
            <a:r>
              <a:rPr lang="es-ES" dirty="0" smtClean="0"/>
              <a:t>Induce transición </a:t>
            </a:r>
            <a:r>
              <a:rPr lang="es-ES" dirty="0" err="1" smtClean="0"/>
              <a:t>mesénquimo</a:t>
            </a:r>
            <a:r>
              <a:rPr lang="es-ES" dirty="0" smtClean="0"/>
              <a:t>-epitelial</a:t>
            </a:r>
          </a:p>
          <a:p>
            <a:r>
              <a:rPr lang="es-ES" dirty="0" smtClean="0"/>
              <a:t>Inhibe invasión en un modelo de embrión de pollo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FAC090"/>
                </a:solidFill>
              </a:rPr>
              <a:t>MOLÉCULA PROMETEDORA PARA EL TRATAMIENTO DEL HEPATOCARCINOMA</a:t>
            </a:r>
            <a:endParaRPr lang="es-ES" dirty="0">
              <a:solidFill>
                <a:srgbClr val="FAC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6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GDF11/BMP as a novel tumor </a:t>
            </a:r>
            <a:r>
              <a:rPr lang="es-ES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marker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for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liver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cancer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</a:t>
            </a:r>
            <a:r>
              <a:rPr lang="es-ES" sz="3600" dirty="0" smtClean="0"/>
              <a:t>HepG2, SMMC-7721</a:t>
            </a:r>
            <a:r>
              <a:rPr lang="es-E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s-ES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594" y="1698385"/>
            <a:ext cx="2620731" cy="360696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887" y="1698385"/>
            <a:ext cx="2693055" cy="3606967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917592" y="6278149"/>
            <a:ext cx="204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err="1" smtClean="0"/>
              <a:t>Exp</a:t>
            </a:r>
            <a:r>
              <a:rPr lang="es-ES" i="1" dirty="0" smtClean="0"/>
              <a:t> </a:t>
            </a:r>
            <a:r>
              <a:rPr lang="es-ES" i="1" dirty="0" err="1" smtClean="0"/>
              <a:t>Ther</a:t>
            </a:r>
            <a:r>
              <a:rPr lang="es-ES" i="1" dirty="0" smtClean="0"/>
              <a:t> </a:t>
            </a:r>
            <a:r>
              <a:rPr lang="es-ES" i="1" dirty="0" err="1" smtClean="0"/>
              <a:t>Med</a:t>
            </a:r>
            <a:r>
              <a:rPr lang="es-ES" i="1" dirty="0" smtClean="0"/>
              <a:t> 2018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6783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702" y="102395"/>
            <a:ext cx="8229600" cy="609626"/>
          </a:xfrm>
        </p:spPr>
        <p:txBody>
          <a:bodyPr>
            <a:normAutofit/>
          </a:bodyPr>
          <a:lstStyle/>
          <a:p>
            <a:r>
              <a:rPr lang="es-ES" sz="2800" dirty="0" smtClean="0"/>
              <a:t>¿QUÉ SIGUE?</a:t>
            </a:r>
            <a:endParaRPr lang="es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05" y="808241"/>
            <a:ext cx="7668993" cy="5170941"/>
          </a:xfrm>
          <a:prstGeom prst="rect">
            <a:avLst/>
          </a:prstGeom>
        </p:spPr>
      </p:pic>
      <p:sp>
        <p:nvSpPr>
          <p:cNvPr id="4" name="Sol 3"/>
          <p:cNvSpPr/>
          <p:nvPr/>
        </p:nvSpPr>
        <p:spPr>
          <a:xfrm>
            <a:off x="6545510" y="3133292"/>
            <a:ext cx="390776" cy="404746"/>
          </a:xfrm>
          <a:prstGeom prst="sun">
            <a:avLst/>
          </a:prstGeom>
          <a:solidFill>
            <a:srgbClr val="660066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49102" y="6189094"/>
            <a:ext cx="8229600" cy="609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/>
              <a:t>INNOVACI</a:t>
            </a:r>
            <a:r>
              <a:rPr lang="es-ES" sz="2800" dirty="0" smtClean="0"/>
              <a:t>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6531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Marcador de contenido"/>
          <p:cNvSpPr>
            <a:spLocks noGrp="1"/>
          </p:cNvSpPr>
          <p:nvPr>
            <p:ph idx="1"/>
          </p:nvPr>
        </p:nvSpPr>
        <p:spPr bwMode="auto">
          <a:xfrm>
            <a:off x="179388" y="1125538"/>
            <a:ext cx="8569325" cy="1871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 typeface="Arial" charset="0"/>
              <a:buNone/>
            </a:pPr>
            <a:r>
              <a:rPr lang="es-MX" sz="2200" dirty="0">
                <a:latin typeface="Arial Narrow" charset="0"/>
              </a:rPr>
              <a:t>Con estas medidas México logra posicionarse como el país que, </a:t>
            </a:r>
            <a:r>
              <a:rPr lang="es-MX" sz="2200" b="1" dirty="0">
                <a:latin typeface="Arial Narrow" charset="0"/>
              </a:rPr>
              <a:t>garantizando la eficacia, seguridad y calidad de medicamentos</a:t>
            </a:r>
            <a:r>
              <a:rPr lang="es-MX" sz="2200" dirty="0">
                <a:latin typeface="Arial Narrow" charset="0"/>
              </a:rPr>
              <a:t>, otorga de manera </a:t>
            </a:r>
            <a:r>
              <a:rPr lang="es-MX" sz="2200" b="1" dirty="0">
                <a:latin typeface="Arial Narrow" charset="0"/>
              </a:rPr>
              <a:t>más rápida la autorización para comercializar nuevas moléculas</a:t>
            </a:r>
            <a:r>
              <a:rPr lang="es-MX" sz="2200" dirty="0">
                <a:latin typeface="Arial Narrow" charset="0"/>
              </a:rPr>
              <a:t>, con la finalidad de </a:t>
            </a:r>
            <a:r>
              <a:rPr lang="es-MX" sz="2200" b="1" dirty="0">
                <a:latin typeface="Arial Narrow" charset="0"/>
              </a:rPr>
              <a:t>generar el mayor impacto posible en la salud de la población.</a:t>
            </a:r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913563" y="6461125"/>
            <a:ext cx="2122487" cy="352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A75C201A-475F-7744-9E63-BD0F0391C52C}" type="slidenum">
              <a:rPr lang="es-ES">
                <a:solidFill>
                  <a:srgbClr val="000000"/>
                </a:solidFill>
                <a:latin typeface="12 pt Helvetica* 55 Roman   054" charset="0"/>
              </a:rPr>
              <a:pPr eaLnBrk="1" hangingPunct="1"/>
              <a:t>4</a:t>
            </a:fld>
            <a:endParaRPr lang="es-ES">
              <a:solidFill>
                <a:srgbClr val="000000"/>
              </a:solidFill>
              <a:latin typeface="12 pt Helvetica* 55 Roman   054" charset="0"/>
            </a:endParaRPr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209659"/>
              </p:ext>
            </p:extLst>
          </p:nvPr>
        </p:nvGraphicFramePr>
        <p:xfrm>
          <a:off x="323528" y="2791271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3" name="4 Rectángulo"/>
          <p:cNvSpPr>
            <a:spLocks noChangeArrowheads="1"/>
          </p:cNvSpPr>
          <p:nvPr/>
        </p:nvSpPr>
        <p:spPr bwMode="auto">
          <a:xfrm>
            <a:off x="338137" y="407988"/>
            <a:ext cx="8410576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charset="0"/>
              </a:rPr>
              <a:t>5. Promoción de la </a:t>
            </a:r>
            <a:r>
              <a:rPr lang="es-ES" sz="3000" b="1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charset="0"/>
              </a:rPr>
              <a:t>innovación</a:t>
            </a:r>
            <a:r>
              <a:rPr lang="es-ES" sz="3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charset="0"/>
              </a:rPr>
              <a:t> farmacéutica</a:t>
            </a:r>
          </a:p>
        </p:txBody>
      </p:sp>
    </p:spTree>
    <p:extLst>
      <p:ext uri="{BB962C8B-B14F-4D97-AF65-F5344CB8AC3E}">
        <p14:creationId xmlns:p14="http://schemas.microsoft.com/office/powerpoint/2010/main" val="134964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1576295" y="159877"/>
            <a:ext cx="6185646" cy="6529265"/>
            <a:chOff x="1576295" y="159877"/>
            <a:chExt cx="6185646" cy="6529265"/>
          </a:xfrm>
        </p:grpSpPr>
        <p:sp>
          <p:nvSpPr>
            <p:cNvPr id="5" name="Elipse 4"/>
            <p:cNvSpPr/>
            <p:nvPr/>
          </p:nvSpPr>
          <p:spPr>
            <a:xfrm>
              <a:off x="1576295" y="530412"/>
              <a:ext cx="6185646" cy="57897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3382765" y="159877"/>
              <a:ext cx="2224437" cy="307777"/>
            </a:xfrm>
            <a:prstGeom prst="rect">
              <a:avLst/>
            </a:prstGeom>
            <a:solidFill>
              <a:srgbClr val="F79646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/>
                <a:t>Investigación de laboratorio</a:t>
              </a:r>
              <a:endParaRPr lang="es-ES" sz="1400" kern="1200" dirty="0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5012533" y="1661896"/>
              <a:ext cx="2087506" cy="307777"/>
            </a:xfrm>
            <a:prstGeom prst="rect">
              <a:avLst/>
            </a:prstGeom>
            <a:solidFill>
              <a:srgbClr val="F79646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b="1" kern="1200" dirty="0" smtClean="0">
                  <a:solidFill>
                    <a:srgbClr val="17375E"/>
                  </a:solidFill>
                </a:rPr>
                <a:t>Estudios preclínicos (GLP)</a:t>
              </a: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623928" y="3219187"/>
              <a:ext cx="2068859" cy="523220"/>
            </a:xfrm>
            <a:prstGeom prst="rect">
              <a:avLst/>
            </a:prstGeom>
            <a:solidFill>
              <a:srgbClr val="F79646"/>
            </a:solidFill>
          </p:spPr>
          <p:txBody>
            <a:bodyPr wrap="square" rtlCol="0">
              <a:spAutoFit/>
            </a:bodyPr>
            <a:lstStyle/>
            <a:p>
              <a:r>
                <a:rPr lang="es-ES" sz="1400" kern="1200" dirty="0" smtClean="0"/>
                <a:t>Sometimiento a COFEPRIS</a:t>
              </a:r>
            </a:p>
            <a:p>
              <a:r>
                <a:rPr lang="es-ES" sz="1400" dirty="0"/>
                <a:t>p</a:t>
              </a:r>
              <a:r>
                <a:rPr lang="es-ES" sz="1400" dirty="0" smtClean="0"/>
                <a:t>ara </a:t>
              </a:r>
              <a:r>
                <a:rPr lang="es-ES" sz="1400" b="1" dirty="0" smtClean="0">
                  <a:solidFill>
                    <a:srgbClr val="17375E"/>
                  </a:solidFill>
                </a:rPr>
                <a:t>estudios clínicos</a:t>
              </a:r>
              <a:endParaRPr lang="es-ES" sz="1400" b="1" kern="1200" dirty="0">
                <a:solidFill>
                  <a:srgbClr val="17375E"/>
                </a:solidFill>
              </a:endParaRPr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6082911" y="4202741"/>
              <a:ext cx="1224188" cy="307777"/>
            </a:xfrm>
            <a:prstGeom prst="rect">
              <a:avLst/>
            </a:prstGeom>
            <a:solidFill>
              <a:srgbClr val="F79646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/>
                <a:t>Estudios fase I</a:t>
              </a:r>
              <a:endParaRPr lang="es-ES" sz="1400" kern="1200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5684107" y="5035108"/>
              <a:ext cx="1269423" cy="307777"/>
            </a:xfrm>
            <a:prstGeom prst="rect">
              <a:avLst/>
            </a:prstGeom>
            <a:solidFill>
              <a:srgbClr val="F79646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/>
                <a:t>Estudios fase II</a:t>
              </a:r>
              <a:endParaRPr lang="es-ES" sz="1400" kern="1200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4129139" y="6381365"/>
              <a:ext cx="1314658" cy="30777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/>
                <a:t>Estudios fase III</a:t>
              </a:r>
              <a:endParaRPr lang="es-ES" sz="1400" kern="1200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1976189" y="4408957"/>
              <a:ext cx="1820305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>
                  <a:solidFill>
                    <a:srgbClr val="0000FF"/>
                  </a:solidFill>
                </a:rPr>
                <a:t>Registro por COFEPRIS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1672147" y="3320779"/>
              <a:ext cx="1418978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ES" sz="1400" kern="1200" dirty="0" smtClean="0">
                  <a:solidFill>
                    <a:srgbClr val="0000FF"/>
                  </a:solidFill>
                </a:rPr>
                <a:t>Comercialización</a:t>
              </a:r>
              <a:endParaRPr lang="es-ES" sz="1400" kern="1200" dirty="0">
                <a:solidFill>
                  <a:srgbClr val="0000FF"/>
                </a:solidFill>
              </a:endParaRP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3888496" y="631291"/>
              <a:ext cx="1569660" cy="707886"/>
            </a:xfrm>
            <a:prstGeom prst="rect">
              <a:avLst/>
            </a:prstGeom>
            <a:solidFill>
              <a:srgbClr val="FDEADA"/>
            </a:solidFill>
          </p:spPr>
          <p:txBody>
            <a:bodyPr wrap="none" rtlCol="0">
              <a:spAutoFit/>
            </a:bodyPr>
            <a:lstStyle/>
            <a:p>
              <a:r>
                <a:rPr lang="es-ES" sz="1000" kern="1200" dirty="0" smtClean="0">
                  <a:solidFill>
                    <a:srgbClr val="000090"/>
                  </a:solidFill>
                </a:rPr>
                <a:t>Recursos limitados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Centrada en publicación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Falta de continuidad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No presupuesto para PCT</a:t>
              </a:r>
              <a:r>
                <a:rPr lang="en-US" sz="1000" dirty="0">
                  <a:solidFill>
                    <a:srgbClr val="000090"/>
                  </a:solidFill>
                </a:rPr>
                <a:t>	</a:t>
              </a:r>
              <a:endParaRPr lang="es-MX" sz="1000" dirty="0">
                <a:solidFill>
                  <a:srgbClr val="000090"/>
                </a:solidFill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4874133" y="2002661"/>
              <a:ext cx="2432966" cy="8617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 smtClean="0">
                  <a:solidFill>
                    <a:srgbClr val="000090"/>
                  </a:solidFill>
                </a:rPr>
                <a:t>1 Unidad en México/8-16</a:t>
              </a:r>
              <a:r>
                <a:rPr lang="es-ES" sz="1000" kern="1200" dirty="0" smtClean="0">
                  <a:solidFill>
                    <a:srgbClr val="000090"/>
                  </a:solidFill>
                </a:rPr>
                <a:t> millones pesos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Baja capacidad para producto piloto</a:t>
              </a:r>
            </a:p>
            <a:p>
              <a:r>
                <a:rPr lang="es-ES" sz="1000" dirty="0" smtClean="0">
                  <a:solidFill>
                    <a:srgbClr val="0000FF"/>
                  </a:solidFill>
                </a:rPr>
                <a:t>NOM-012-SSA3-2012 dificulta estudios</a:t>
              </a:r>
            </a:p>
            <a:p>
              <a:r>
                <a:rPr lang="es-ES" sz="1000" dirty="0">
                  <a:solidFill>
                    <a:srgbClr val="0000FF"/>
                  </a:solidFill>
                </a:rPr>
                <a:t>c</a:t>
              </a:r>
              <a:r>
                <a:rPr lang="es-ES" sz="1000" dirty="0" smtClean="0">
                  <a:solidFill>
                    <a:srgbClr val="0000FF"/>
                  </a:solidFill>
                </a:rPr>
                <a:t>línicos sin patrocinador</a:t>
              </a:r>
            </a:p>
            <a:p>
              <a:r>
                <a:rPr lang="es-ES" sz="1000" dirty="0" smtClean="0">
                  <a:solidFill>
                    <a:srgbClr val="0000FF"/>
                  </a:solidFill>
                </a:rPr>
                <a:t>Poca IP en etapas  preclínicas </a:t>
              </a:r>
              <a:endParaRPr lang="es-ES" sz="1000" kern="12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5209988" y="5382337"/>
              <a:ext cx="1154953" cy="400110"/>
            </a:xfrm>
            <a:prstGeom prst="rect">
              <a:avLst/>
            </a:prstGeom>
            <a:solidFill>
              <a:srgbClr val="FDEADA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kern="1200" dirty="0" smtClean="0">
                  <a:solidFill>
                    <a:srgbClr val="000090"/>
                  </a:solidFill>
                </a:rPr>
                <a:t> 18 millones pesos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(300 mil X 60 </a:t>
              </a:r>
              <a:r>
                <a:rPr lang="es-ES" sz="1000" dirty="0" err="1" smtClean="0">
                  <a:solidFill>
                    <a:srgbClr val="000090"/>
                  </a:solidFill>
                </a:rPr>
                <a:t>pac</a:t>
              </a:r>
              <a:r>
                <a:rPr lang="es-ES" sz="1000" dirty="0" smtClean="0">
                  <a:solidFill>
                    <a:srgbClr val="000090"/>
                  </a:solidFill>
                </a:rPr>
                <a:t>)</a:t>
              </a:r>
              <a:endParaRPr lang="es-ES" sz="1000" kern="1200" dirty="0" smtClean="0">
                <a:solidFill>
                  <a:srgbClr val="000090"/>
                </a:solidFill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6082911" y="3753199"/>
              <a:ext cx="1432446" cy="400110"/>
            </a:xfrm>
            <a:prstGeom prst="rect">
              <a:avLst/>
            </a:prstGeom>
            <a:solidFill>
              <a:srgbClr val="FDEADA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 smtClean="0">
                  <a:solidFill>
                    <a:srgbClr val="000090"/>
                  </a:solidFill>
                </a:rPr>
                <a:t>Trámite de aprobación del protocolos 210 días</a:t>
              </a:r>
              <a:endParaRPr lang="es-ES" sz="1000" kern="1200" dirty="0" smtClean="0">
                <a:solidFill>
                  <a:srgbClr val="000090"/>
                </a:solidFill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4106619" y="5818974"/>
              <a:ext cx="1227382" cy="400110"/>
            </a:xfrm>
            <a:prstGeom prst="rect">
              <a:avLst/>
            </a:prstGeom>
            <a:solidFill>
              <a:srgbClr val="FDEADA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>
                  <a:solidFill>
                    <a:srgbClr val="000090"/>
                  </a:solidFill>
                </a:rPr>
                <a:t>7</a:t>
              </a:r>
              <a:r>
                <a:rPr lang="es-ES" sz="1000" dirty="0" smtClean="0">
                  <a:solidFill>
                    <a:srgbClr val="000090"/>
                  </a:solidFill>
                </a:rPr>
                <a:t>2</a:t>
              </a:r>
              <a:r>
                <a:rPr lang="es-ES" sz="1000" kern="1200" dirty="0" smtClean="0">
                  <a:solidFill>
                    <a:srgbClr val="000090"/>
                  </a:solidFill>
                </a:rPr>
                <a:t> millones pesos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(300 mil X 240 </a:t>
              </a:r>
              <a:r>
                <a:rPr lang="es-ES" sz="1000" dirty="0" err="1" smtClean="0">
                  <a:solidFill>
                    <a:srgbClr val="000090"/>
                  </a:solidFill>
                </a:rPr>
                <a:t>pac</a:t>
              </a:r>
              <a:r>
                <a:rPr lang="es-ES" sz="1000" dirty="0" smtClean="0">
                  <a:solidFill>
                    <a:srgbClr val="000090"/>
                  </a:solidFill>
                </a:rPr>
                <a:t>)</a:t>
              </a:r>
              <a:endParaRPr lang="es-ES" sz="1000" kern="1200" dirty="0" smtClean="0">
                <a:solidFill>
                  <a:srgbClr val="000090"/>
                </a:solidFill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5955265" y="4531621"/>
              <a:ext cx="1209029" cy="400110"/>
            </a:xfrm>
            <a:prstGeom prst="rect">
              <a:avLst/>
            </a:prstGeom>
            <a:solidFill>
              <a:srgbClr val="FDEADA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kern="1200" dirty="0" smtClean="0">
                  <a:solidFill>
                    <a:srgbClr val="000090"/>
                  </a:solidFill>
                </a:rPr>
                <a:t> 9 millones pesos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(300 mil X 30 </a:t>
              </a:r>
              <a:r>
                <a:rPr lang="es-ES" sz="1000" dirty="0" err="1" smtClean="0">
                  <a:solidFill>
                    <a:srgbClr val="000090"/>
                  </a:solidFill>
                </a:rPr>
                <a:t>pac</a:t>
              </a:r>
              <a:r>
                <a:rPr lang="es-ES" sz="1000" dirty="0" smtClean="0">
                  <a:solidFill>
                    <a:srgbClr val="000090"/>
                  </a:solidFill>
                </a:rPr>
                <a:t>)</a:t>
              </a:r>
              <a:endParaRPr lang="es-ES" sz="1000" kern="1200" dirty="0" smtClean="0">
                <a:solidFill>
                  <a:srgbClr val="000090"/>
                </a:solidFill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2584485" y="4770714"/>
              <a:ext cx="2051407" cy="707886"/>
            </a:xfrm>
            <a:prstGeom prst="rect">
              <a:avLst/>
            </a:prstGeom>
            <a:solidFill>
              <a:srgbClr val="FDEADA"/>
            </a:solidFill>
          </p:spPr>
          <p:txBody>
            <a:bodyPr wrap="square" rtlCol="0">
              <a:spAutoFit/>
            </a:bodyPr>
            <a:lstStyle/>
            <a:p>
              <a:r>
                <a:rPr lang="es-ES" sz="1000" dirty="0" smtClean="0">
                  <a:solidFill>
                    <a:srgbClr val="000090"/>
                  </a:solidFill>
                </a:rPr>
                <a:t>Esquema rígido</a:t>
              </a:r>
            </a:p>
            <a:p>
              <a:r>
                <a:rPr lang="es-ES" sz="1000" kern="1200" dirty="0" smtClean="0">
                  <a:solidFill>
                    <a:srgbClr val="000090"/>
                  </a:solidFill>
                </a:rPr>
                <a:t>Requiere fase III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USA 1998-2017, 112 aprobaciones.  50 fase II, 1 fase I-II</a:t>
              </a:r>
              <a:endParaRPr lang="es-ES" sz="1000" kern="1200" dirty="0" smtClean="0">
                <a:solidFill>
                  <a:srgbClr val="000090"/>
                </a:solidFill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1732752" y="3653518"/>
              <a:ext cx="1877437" cy="400110"/>
            </a:xfrm>
            <a:prstGeom prst="rect">
              <a:avLst/>
            </a:prstGeom>
            <a:solidFill>
              <a:srgbClr val="FDEADA"/>
            </a:solidFill>
          </p:spPr>
          <p:txBody>
            <a:bodyPr wrap="none" rtlCol="0">
              <a:spAutoFit/>
            </a:bodyPr>
            <a:lstStyle/>
            <a:p>
              <a:r>
                <a:rPr lang="es-ES" sz="1000" kern="1200" dirty="0" smtClean="0">
                  <a:solidFill>
                    <a:srgbClr val="000090"/>
                  </a:solidFill>
                </a:rPr>
                <a:t>Mercado privado limitado</a:t>
              </a:r>
            </a:p>
            <a:p>
              <a:r>
                <a:rPr lang="es-ES" sz="1000" dirty="0" smtClean="0">
                  <a:solidFill>
                    <a:srgbClr val="000090"/>
                  </a:solidFill>
                </a:rPr>
                <a:t>No garantía de compra gobierno</a:t>
              </a:r>
              <a:endParaRPr lang="es-ES" sz="1000" kern="1200" dirty="0">
                <a:solidFill>
                  <a:srgbClr val="000090"/>
                </a:solidFill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7164295" y="0"/>
            <a:ext cx="1979706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E46C0A"/>
                </a:solidFill>
              </a:rPr>
              <a:t>El círculo vicioso de la </a:t>
            </a:r>
            <a:r>
              <a:rPr lang="es-ES" sz="2400" b="1" dirty="0" smtClean="0">
                <a:solidFill>
                  <a:srgbClr val="E46C0A"/>
                </a:solidFill>
              </a:rPr>
              <a:t>NO INNOVACIÓN</a:t>
            </a:r>
          </a:p>
          <a:p>
            <a:r>
              <a:rPr lang="es-ES" sz="2400" dirty="0">
                <a:solidFill>
                  <a:srgbClr val="E46C0A"/>
                </a:solidFill>
              </a:rPr>
              <a:t>e</a:t>
            </a:r>
            <a:r>
              <a:rPr lang="es-ES" sz="2400" dirty="0" smtClean="0">
                <a:solidFill>
                  <a:srgbClr val="E46C0A"/>
                </a:solidFill>
              </a:rPr>
              <a:t>n México</a:t>
            </a:r>
            <a:endParaRPr lang="es-ES" sz="2400" dirty="0">
              <a:solidFill>
                <a:srgbClr val="E46C0A"/>
              </a:solidFill>
            </a:endParaRPr>
          </a:p>
        </p:txBody>
      </p:sp>
      <p:sp>
        <p:nvSpPr>
          <p:cNvPr id="3" name="Franja diagonal 2"/>
          <p:cNvSpPr/>
          <p:nvPr/>
        </p:nvSpPr>
        <p:spPr>
          <a:xfrm>
            <a:off x="5955265" y="631291"/>
            <a:ext cx="694917" cy="876716"/>
          </a:xfrm>
          <a:prstGeom prst="diagStrip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Flecha a la derecha con muesca 23"/>
          <p:cNvSpPr/>
          <p:nvPr/>
        </p:nvSpPr>
        <p:spPr>
          <a:xfrm>
            <a:off x="4500910" y="467654"/>
            <a:ext cx="320995" cy="108477"/>
          </a:xfrm>
          <a:prstGeom prst="notch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 a la derecha con muesca 24"/>
          <p:cNvSpPr/>
          <p:nvPr/>
        </p:nvSpPr>
        <p:spPr>
          <a:xfrm rot="10800000">
            <a:off x="4553138" y="6229996"/>
            <a:ext cx="320995" cy="108477"/>
          </a:xfrm>
          <a:prstGeom prst="notch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a la derecha con muesca 25"/>
          <p:cNvSpPr/>
          <p:nvPr/>
        </p:nvSpPr>
        <p:spPr>
          <a:xfrm rot="15780638">
            <a:off x="1415798" y="3765184"/>
            <a:ext cx="320995" cy="108477"/>
          </a:xfrm>
          <a:prstGeom prst="notch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lecha a la derecha con muesca 26"/>
          <p:cNvSpPr/>
          <p:nvPr/>
        </p:nvSpPr>
        <p:spPr>
          <a:xfrm rot="5579663">
            <a:off x="7634214" y="3411205"/>
            <a:ext cx="320995" cy="108477"/>
          </a:xfrm>
          <a:prstGeom prst="notch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63814" cy="3018324"/>
          </a:xfrm>
          <a:prstGeom prst="rect">
            <a:avLst/>
          </a:prstGeom>
        </p:spPr>
      </p:pic>
      <p:sp>
        <p:nvSpPr>
          <p:cNvPr id="29" name="Explosión 1 28"/>
          <p:cNvSpPr/>
          <p:nvPr/>
        </p:nvSpPr>
        <p:spPr>
          <a:xfrm>
            <a:off x="2546104" y="1079153"/>
            <a:ext cx="76761" cy="188416"/>
          </a:xfrm>
          <a:prstGeom prst="irregularSeal1">
            <a:avLst/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Franja diagonal 30"/>
          <p:cNvSpPr/>
          <p:nvPr/>
        </p:nvSpPr>
        <p:spPr>
          <a:xfrm>
            <a:off x="2915272" y="5779927"/>
            <a:ext cx="694917" cy="558547"/>
          </a:xfrm>
          <a:prstGeom prst="diagStrip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2" name="Franja diagonal 31"/>
          <p:cNvSpPr/>
          <p:nvPr/>
        </p:nvSpPr>
        <p:spPr>
          <a:xfrm>
            <a:off x="1385293" y="4129683"/>
            <a:ext cx="694917" cy="558547"/>
          </a:xfrm>
          <a:prstGeom prst="diagStrip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18442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6483" y="314912"/>
            <a:ext cx="846088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Trends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in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liver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disease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prevalence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in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Mexico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from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2005 </a:t>
            </a:r>
            <a:r>
              <a:rPr lang="es-E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to</a:t>
            </a:r>
            <a:r>
              <a:rPr lang="es-E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2050 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.</a:t>
            </a:r>
          </a:p>
          <a:p>
            <a:r>
              <a:rPr lang="es-ES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Mendez-Sanchez</a:t>
            </a:r>
            <a:r>
              <a:rPr lang="es-ES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et al.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, 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Ann </a:t>
            </a:r>
            <a:r>
              <a:rPr lang="es-ES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Hepatol</a:t>
            </a:r>
            <a:r>
              <a:rPr lang="es-E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 2005</a:t>
            </a:r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ndale Mono"/>
              </a:rPr>
              <a:t>.</a:t>
            </a:r>
          </a:p>
          <a:p>
            <a:r>
              <a:rPr lang="es-ES" dirty="0" smtClean="0">
                <a:latin typeface="+mj-lt"/>
                <a:cs typeface="Andale Mono"/>
              </a:rPr>
              <a:t>CONCLUSIONS</a:t>
            </a:r>
            <a:r>
              <a:rPr lang="es-ES" dirty="0">
                <a:latin typeface="+mj-lt"/>
                <a:cs typeface="Andale Mono"/>
              </a:rPr>
              <a:t>:</a:t>
            </a:r>
          </a:p>
          <a:p>
            <a:r>
              <a:rPr lang="es-ES" dirty="0" err="1">
                <a:latin typeface="+mj-lt"/>
                <a:cs typeface="Andale Mono"/>
              </a:rPr>
              <a:t>Chronic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liver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disease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will</a:t>
            </a:r>
            <a:r>
              <a:rPr lang="es-ES" dirty="0">
                <a:latin typeface="+mj-lt"/>
                <a:cs typeface="Andale Mono"/>
              </a:rPr>
              <a:t> be </a:t>
            </a:r>
            <a:r>
              <a:rPr lang="es-ES" dirty="0" err="1">
                <a:latin typeface="+mj-lt"/>
                <a:cs typeface="Andale Mono"/>
              </a:rPr>
              <a:t>an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important</a:t>
            </a:r>
            <a:r>
              <a:rPr lang="es-ES" dirty="0">
                <a:latin typeface="+mj-lt"/>
                <a:cs typeface="Andale Mono"/>
              </a:rPr>
              <a:t> cause of </a:t>
            </a:r>
            <a:r>
              <a:rPr lang="es-ES" dirty="0" err="1">
                <a:latin typeface="+mj-lt"/>
                <a:cs typeface="Andale Mono"/>
              </a:rPr>
              <a:t>morbidity</a:t>
            </a:r>
            <a:r>
              <a:rPr lang="es-ES" dirty="0">
                <a:latin typeface="+mj-lt"/>
                <a:cs typeface="Andale Mono"/>
              </a:rPr>
              <a:t> and </a:t>
            </a:r>
            <a:r>
              <a:rPr lang="es-ES" dirty="0" err="1">
                <a:latin typeface="+mj-lt"/>
                <a:cs typeface="Andale Mono"/>
              </a:rPr>
              <a:t>mortality</a:t>
            </a:r>
            <a:r>
              <a:rPr lang="es-ES" dirty="0">
                <a:latin typeface="+mj-lt"/>
                <a:cs typeface="Andale Mono"/>
              </a:rPr>
              <a:t> in </a:t>
            </a:r>
            <a:r>
              <a:rPr lang="es-ES" dirty="0" err="1">
                <a:latin typeface="+mj-lt"/>
                <a:cs typeface="Andale Mono"/>
              </a:rPr>
              <a:t>the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future</a:t>
            </a:r>
            <a:r>
              <a:rPr lang="es-ES" dirty="0">
                <a:latin typeface="+mj-lt"/>
                <a:cs typeface="Andale Mono"/>
              </a:rPr>
              <a:t>. </a:t>
            </a:r>
            <a:r>
              <a:rPr lang="es-ES" dirty="0" smtClean="0">
                <a:latin typeface="+mj-lt"/>
                <a:cs typeface="Andale Mono"/>
              </a:rPr>
              <a:t>(</a:t>
            </a:r>
            <a:r>
              <a:rPr lang="es-ES" dirty="0" err="1" smtClean="0">
                <a:latin typeface="+mj-lt"/>
                <a:cs typeface="Andale Mono"/>
              </a:rPr>
              <a:t>he</a:t>
            </a:r>
            <a:r>
              <a:rPr lang="es-ES" dirty="0" err="1" smtClean="0">
                <a:latin typeface="+mj-lt"/>
                <a:cs typeface="Andale Mono"/>
              </a:rPr>
              <a:t>petacarcinoma</a:t>
            </a:r>
            <a:r>
              <a:rPr lang="es-ES" dirty="0" smtClean="0">
                <a:latin typeface="+mj-lt"/>
                <a:cs typeface="Andale Mono"/>
              </a:rPr>
              <a:t> </a:t>
            </a:r>
            <a:r>
              <a:rPr lang="es-ES" dirty="0" smtClean="0">
                <a:latin typeface="+mj-lt"/>
                <a:cs typeface="Andale Mono"/>
              </a:rPr>
              <a:t>3</a:t>
            </a:r>
            <a:r>
              <a:rPr lang="es-ES" baseline="30000" dirty="0" smtClean="0">
                <a:latin typeface="+mj-lt"/>
                <a:cs typeface="Andale Mono"/>
              </a:rPr>
              <a:t>rd</a:t>
            </a:r>
            <a:r>
              <a:rPr lang="es-ES" dirty="0" smtClean="0">
                <a:latin typeface="+mj-lt"/>
                <a:cs typeface="Andale Mono"/>
              </a:rPr>
              <a:t>). </a:t>
            </a:r>
            <a:r>
              <a:rPr lang="es-ES" dirty="0" err="1" smtClean="0">
                <a:latin typeface="+mj-lt"/>
                <a:cs typeface="Andale Mono"/>
              </a:rPr>
              <a:t>Preventive</a:t>
            </a:r>
            <a:r>
              <a:rPr lang="es-ES" dirty="0" smtClean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strategies</a:t>
            </a:r>
            <a:r>
              <a:rPr lang="es-ES" dirty="0">
                <a:latin typeface="+mj-lt"/>
                <a:cs typeface="Andale Mono"/>
              </a:rPr>
              <a:t> are </a:t>
            </a:r>
            <a:r>
              <a:rPr lang="es-ES" dirty="0" err="1">
                <a:latin typeface="+mj-lt"/>
                <a:cs typeface="Andale Mono"/>
              </a:rPr>
              <a:t>necessary</a:t>
            </a:r>
            <a:endParaRPr lang="es-ES" dirty="0" smtClean="0">
              <a:latin typeface="+mj-lt"/>
              <a:cs typeface="Andale Mono"/>
            </a:endParaRPr>
          </a:p>
          <a:p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  <a:latin typeface="+mj-lt"/>
              <a:cs typeface="Andale Mono"/>
            </a:endParaRPr>
          </a:p>
          <a:p>
            <a:r>
              <a:rPr lang="es-ES" dirty="0" err="1" smtClean="0">
                <a:solidFill>
                  <a:srgbClr val="FAC090"/>
                </a:solidFill>
                <a:latin typeface="+mj-lt"/>
                <a:cs typeface="Andale Mono"/>
              </a:rPr>
              <a:t>Liver</a:t>
            </a:r>
            <a:r>
              <a:rPr lang="es-ES" dirty="0" smtClean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diseases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in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Mexico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and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their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associated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mortality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trends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from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2000 </a:t>
            </a:r>
            <a:r>
              <a:rPr lang="es-ES" dirty="0" err="1">
                <a:solidFill>
                  <a:srgbClr val="FAC090"/>
                </a:solidFill>
                <a:latin typeface="+mj-lt"/>
                <a:cs typeface="Andale Mono"/>
              </a:rPr>
              <a:t>to</a:t>
            </a:r>
            <a:r>
              <a:rPr lang="es-ES" dirty="0">
                <a:solidFill>
                  <a:srgbClr val="FAC090"/>
                </a:solidFill>
                <a:latin typeface="+mj-lt"/>
                <a:cs typeface="Andale Mono"/>
              </a:rPr>
              <a:t> </a:t>
            </a:r>
            <a:r>
              <a:rPr lang="es-ES" dirty="0" smtClean="0">
                <a:solidFill>
                  <a:srgbClr val="FAC090"/>
                </a:solidFill>
                <a:latin typeface="+mj-lt"/>
                <a:cs typeface="Andale Mono"/>
              </a:rPr>
              <a:t>2007. </a:t>
            </a:r>
          </a:p>
          <a:p>
            <a:r>
              <a:rPr lang="es-ES" u="sng" dirty="0" smtClean="0">
                <a:solidFill>
                  <a:srgbClr val="FAC090"/>
                </a:solidFill>
                <a:latin typeface="+mj-lt"/>
                <a:cs typeface="Andale Mono"/>
              </a:rPr>
              <a:t>Méndez</a:t>
            </a:r>
            <a:r>
              <a:rPr lang="es-ES" u="sng" dirty="0">
                <a:solidFill>
                  <a:srgbClr val="FAC090"/>
                </a:solidFill>
                <a:latin typeface="+mj-lt"/>
                <a:cs typeface="Andale Mono"/>
              </a:rPr>
              <a:t>-Sánchez </a:t>
            </a:r>
            <a:r>
              <a:rPr lang="es-ES" u="sng" dirty="0" smtClean="0">
                <a:solidFill>
                  <a:srgbClr val="FAC090"/>
                </a:solidFill>
                <a:latin typeface="+mj-lt"/>
                <a:cs typeface="Andale Mono"/>
              </a:rPr>
              <a:t> et al</a:t>
            </a:r>
            <a:r>
              <a:rPr lang="es-ES" dirty="0" smtClean="0">
                <a:solidFill>
                  <a:srgbClr val="FAC090"/>
                </a:solidFill>
                <a:latin typeface="+mj-lt"/>
                <a:cs typeface="Andale Mono"/>
              </a:rPr>
              <a:t>.  </a:t>
            </a:r>
            <a:r>
              <a:rPr lang="es-ES" i="1" dirty="0" smtClean="0">
                <a:solidFill>
                  <a:srgbClr val="FAC090"/>
                </a:solidFill>
                <a:latin typeface="+mj-lt"/>
                <a:cs typeface="Andale Mono"/>
              </a:rPr>
              <a:t>Ann </a:t>
            </a:r>
            <a:r>
              <a:rPr lang="es-ES" i="1" dirty="0" err="1" smtClean="0">
                <a:solidFill>
                  <a:srgbClr val="FAC090"/>
                </a:solidFill>
                <a:latin typeface="+mj-lt"/>
                <a:cs typeface="Andale Mono"/>
              </a:rPr>
              <a:t>Hepatol</a:t>
            </a:r>
            <a:r>
              <a:rPr lang="es-ES" i="1" dirty="0" smtClean="0">
                <a:solidFill>
                  <a:srgbClr val="FAC090"/>
                </a:solidFill>
                <a:latin typeface="+mj-lt"/>
                <a:cs typeface="Andale Mono"/>
              </a:rPr>
              <a:t> 2010.</a:t>
            </a:r>
          </a:p>
          <a:p>
            <a:r>
              <a:rPr lang="es-ES" dirty="0" smtClean="0">
                <a:latin typeface="+mj-lt"/>
                <a:cs typeface="Andale Mono"/>
              </a:rPr>
              <a:t>CONCLUSIONS: </a:t>
            </a:r>
            <a:r>
              <a:rPr lang="es-ES" dirty="0" err="1" smtClean="0">
                <a:latin typeface="+mj-lt"/>
                <a:cs typeface="Andale Mono"/>
              </a:rPr>
              <a:t>Incidence</a:t>
            </a:r>
            <a:r>
              <a:rPr lang="es-ES" dirty="0" smtClean="0">
                <a:latin typeface="+mj-lt"/>
                <a:cs typeface="Andale Mono"/>
              </a:rPr>
              <a:t> </a:t>
            </a:r>
            <a:r>
              <a:rPr lang="es-ES" dirty="0">
                <a:latin typeface="+mj-lt"/>
                <a:cs typeface="Andale Mono"/>
              </a:rPr>
              <a:t>of </a:t>
            </a:r>
            <a:r>
              <a:rPr lang="es-ES" dirty="0" err="1">
                <a:latin typeface="+mj-lt"/>
                <a:cs typeface="Andale Mono"/>
              </a:rPr>
              <a:t>liver-related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mortality</a:t>
            </a:r>
            <a:r>
              <a:rPr lang="es-ES" dirty="0">
                <a:latin typeface="+mj-lt"/>
                <a:cs typeface="Andale Mono"/>
              </a:rPr>
              <a:t> has </a:t>
            </a:r>
            <a:r>
              <a:rPr lang="es-ES" dirty="0" err="1">
                <a:latin typeface="+mj-lt"/>
                <a:cs typeface="Andale Mono"/>
              </a:rPr>
              <a:t>increased</a:t>
            </a:r>
            <a:r>
              <a:rPr lang="es-ES" dirty="0">
                <a:latin typeface="+mj-lt"/>
                <a:cs typeface="Andale Mono"/>
              </a:rPr>
              <a:t> and </a:t>
            </a:r>
            <a:r>
              <a:rPr lang="es-ES" dirty="0" err="1">
                <a:latin typeface="+mj-lt"/>
                <a:cs typeface="Andale Mono"/>
              </a:rPr>
              <a:t>will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continue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to</a:t>
            </a:r>
            <a:r>
              <a:rPr lang="es-ES" dirty="0">
                <a:latin typeface="+mj-lt"/>
                <a:cs typeface="Andale Mono"/>
              </a:rPr>
              <a:t> do so in </a:t>
            </a:r>
            <a:r>
              <a:rPr lang="es-ES" dirty="0" err="1">
                <a:latin typeface="+mj-lt"/>
                <a:cs typeface="Andale Mono"/>
              </a:rPr>
              <a:t>the</a:t>
            </a:r>
            <a:r>
              <a:rPr lang="es-ES" dirty="0">
                <a:latin typeface="+mj-lt"/>
                <a:cs typeface="Andale Mono"/>
              </a:rPr>
              <a:t> </a:t>
            </a:r>
            <a:r>
              <a:rPr lang="es-ES" dirty="0" err="1">
                <a:latin typeface="+mj-lt"/>
                <a:cs typeface="Andale Mono"/>
              </a:rPr>
              <a:t>future</a:t>
            </a:r>
            <a:r>
              <a:rPr lang="es-ES" dirty="0" smtClean="0">
                <a:latin typeface="+mj-lt"/>
                <a:cs typeface="Andale Mono"/>
              </a:rPr>
              <a:t>.</a:t>
            </a:r>
          </a:p>
          <a:p>
            <a:endParaRPr lang="es-ES" dirty="0" smtClean="0">
              <a:latin typeface="+mj-lt"/>
              <a:cs typeface="Andale Mono"/>
            </a:endParaRPr>
          </a:p>
          <a:p>
            <a:endParaRPr lang="es-ES" dirty="0">
              <a:latin typeface="+mj-lt"/>
            </a:endParaRPr>
          </a:p>
          <a:p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NO ESTUDIOS PROSPECTIVOS DE PREVENCIÓN PRIMARIA</a:t>
            </a:r>
          </a:p>
          <a:p>
            <a:endParaRPr lang="es-ES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NO ESTUDIOS PROSPECTIVOS DE PREVENCIÓN SECUNDARIA</a:t>
            </a:r>
          </a:p>
          <a:p>
            <a:endParaRPr lang="es-ES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s-E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NO ESTUDIOS DE RESULTADOS SOBRE PREVENCIÓN PRIMARIA O SECUNDARIA</a:t>
            </a:r>
          </a:p>
          <a:p>
            <a:endParaRPr lang="es-ES" dirty="0" smtClean="0">
              <a:latin typeface="+mj-lt"/>
            </a:endParaRPr>
          </a:p>
          <a:p>
            <a:r>
              <a:rPr lang="es-ES" dirty="0" smtClean="0">
                <a:latin typeface="+mj-lt"/>
              </a:rPr>
              <a:t>LA MAYORÍA DE PUBLICACIONES SOBRE TRATAMIENTO DE TUMORES AVANZADOS</a:t>
            </a:r>
          </a:p>
          <a:p>
            <a:endParaRPr lang="es-ES" dirty="0">
              <a:latin typeface="+mj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03392" y="5971545"/>
            <a:ext cx="6484042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sz="2800" dirty="0" err="1" smtClean="0">
                <a:solidFill>
                  <a:srgbClr val="000090"/>
                </a:solidFill>
              </a:rPr>
              <a:t>Sorafenib</a:t>
            </a:r>
            <a:r>
              <a:rPr lang="es-ES" sz="2800" dirty="0" smtClean="0">
                <a:solidFill>
                  <a:srgbClr val="000090"/>
                </a:solidFill>
              </a:rPr>
              <a:t> 70,800 $. </a:t>
            </a:r>
            <a:r>
              <a:rPr lang="es-ES" sz="2800" dirty="0" err="1" smtClean="0">
                <a:solidFill>
                  <a:srgbClr val="000090"/>
                </a:solidFill>
              </a:rPr>
              <a:t>Regorafenib</a:t>
            </a:r>
            <a:r>
              <a:rPr lang="es-ES" sz="2800" dirty="0" smtClean="0">
                <a:solidFill>
                  <a:srgbClr val="000090"/>
                </a:solidFill>
              </a:rPr>
              <a:t>  121,173 $  </a:t>
            </a:r>
            <a:endParaRPr lang="es-E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00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COMUNIDAD CIENTÍFICA Y LA SOCIEDAD CIVIL DEBEMOS EXIGIR AL ESTADO UNA POLÍTICA QUE PERMITA LA </a:t>
            </a:r>
            <a:r>
              <a:rPr lang="es-ES" dirty="0" smtClean="0">
                <a:solidFill>
                  <a:srgbClr val="FAC090"/>
                </a:solidFill>
              </a:rPr>
              <a:t>INNOVACIÓN MÉDICA </a:t>
            </a:r>
            <a:r>
              <a:rPr lang="es-ES" dirty="0" smtClean="0"/>
              <a:t>Y </a:t>
            </a:r>
            <a:r>
              <a:rPr lang="es-ES" dirty="0" smtClean="0">
                <a:solidFill>
                  <a:srgbClr val="FAC090"/>
                </a:solidFill>
              </a:rPr>
              <a:t>MEJORE LA CALIDAD DE LA ATENCIÓN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616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452</Words>
  <Application>Microsoft Macintosh PowerPoint</Application>
  <PresentationFormat>Presentación en pantalla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Efectos antitumorales in vitro e in vivo del GDF11 en hepatocarcinoma (huh7)</vt:lpstr>
      <vt:lpstr>Presentación de PowerPoint</vt:lpstr>
      <vt:lpstr>¿QUÉ SIGUE?</vt:lpstr>
      <vt:lpstr>Presentación de PowerPoint</vt:lpstr>
      <vt:lpstr>Presentación de PowerPoint</vt:lpstr>
      <vt:lpstr>Presentación de PowerPoint</vt:lpstr>
      <vt:lpstr>LA COMUNIDAD CIENTÍFICA Y LA SOCIEDAD CIVIL DEBEMOS EXIGIR AL ESTADO UNA POLÍTICA QUE PERMITA LA INNOVACIÓN MÉDICA Y MEJORE LA CALIDAD DE LA ATENCIÓN.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icampus</dc:creator>
  <cp:lastModifiedBy>ALFONSO Dueñas González</cp:lastModifiedBy>
  <cp:revision>146</cp:revision>
  <dcterms:created xsi:type="dcterms:W3CDTF">2018-05-26T23:32:18Z</dcterms:created>
  <dcterms:modified xsi:type="dcterms:W3CDTF">2018-05-30T22:40:40Z</dcterms:modified>
</cp:coreProperties>
</file>