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5" r:id="rId3"/>
    <p:sldId id="268" r:id="rId4"/>
    <p:sldId id="269" r:id="rId5"/>
    <p:sldId id="270" r:id="rId6"/>
    <p:sldId id="276" r:id="rId7"/>
    <p:sldId id="279" r:id="rId8"/>
    <p:sldId id="277" r:id="rId9"/>
    <p:sldId id="272" r:id="rId10"/>
    <p:sldId id="273" r:id="rId11"/>
    <p:sldId id="274" r:id="rId12"/>
    <p:sldId id="275" r:id="rId13"/>
    <p:sldId id="257" r:id="rId14"/>
    <p:sldId id="264" r:id="rId15"/>
    <p:sldId id="265" r:id="rId16"/>
    <p:sldId id="258" r:id="rId17"/>
    <p:sldId id="259" r:id="rId18"/>
    <p:sldId id="260" r:id="rId19"/>
    <p:sldId id="261" r:id="rId20"/>
    <p:sldId id="262" r:id="rId21"/>
    <p:sldId id="280" r:id="rId22"/>
    <p:sldId id="281" r:id="rId23"/>
    <p:sldId id="284" r:id="rId24"/>
    <p:sldId id="282" r:id="rId25"/>
    <p:sldId id="283" r:id="rId26"/>
    <p:sldId id="263" r:id="rId27"/>
    <p:sldId id="267" r:id="rId28"/>
    <p:sldId id="278" r:id="rId2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94"/>
    <p:restoredTop sz="94600"/>
  </p:normalViewPr>
  <p:slideViewPr>
    <p:cSldViewPr snapToGrid="0" snapToObjects="1">
      <p:cViewPr>
        <p:scale>
          <a:sx n="60" d="100"/>
          <a:sy n="60" d="100"/>
        </p:scale>
        <p:origin x="1878" y="1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770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62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62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64811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9889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4589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2848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1659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88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668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0891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10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952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294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851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919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152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2232A-8B66-8F4D-BC6B-1DA6B0C62743}" type="datetimeFigureOut">
              <a:rPr lang="es-ES_tradnl" smtClean="0"/>
              <a:t>30/05/2018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5014358-AF9A-FF49-87B2-B9303E98FF0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33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AA0932F-5D49-A742-B7C9-7CFF1CA9F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73" y="4315907"/>
            <a:ext cx="1133849" cy="11908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E48056-354D-AA49-A518-C802DF0A5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2493" y="203139"/>
            <a:ext cx="5318028" cy="4329946"/>
          </a:xfrm>
        </p:spPr>
        <p:txBody>
          <a:bodyPr>
            <a:normAutofit/>
          </a:bodyPr>
          <a:lstStyle/>
          <a:p>
            <a:r>
              <a:rPr lang="es-ES_tradnl" sz="2900" b="1" dirty="0">
                <a:solidFill>
                  <a:schemeClr val="tx1"/>
                </a:solidFill>
              </a:rPr>
              <a:t>Valor predictivo del tamizaje con tomografía computarizada en la detección de aneurismas aórticos en la población mexicana mayores de 55 años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013114E-5D56-FB4B-BC84-69537B6A9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0583" y="4533085"/>
            <a:ext cx="4458424" cy="1512888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chemeClr val="accent2"/>
                </a:solidFill>
              </a:rPr>
              <a:t>Dr. Carlos A Hinojosa Becerril</a:t>
            </a:r>
          </a:p>
          <a:p>
            <a:r>
              <a:rPr lang="es-ES_tradnl" b="1" dirty="0">
                <a:solidFill>
                  <a:schemeClr val="accent2"/>
                </a:solidFill>
              </a:rPr>
              <a:t>INCMNSZ</a:t>
            </a:r>
          </a:p>
        </p:txBody>
      </p:sp>
      <p:pic>
        <p:nvPicPr>
          <p:cNvPr id="1026" name="Picture 2" descr="Resultado de imagen para academia nacional de medicina">
            <a:extLst>
              <a:ext uri="{FF2B5EF4-FFF2-40B4-BE49-F238E27FC236}">
                <a16:creationId xmlns:a16="http://schemas.microsoft.com/office/drawing/2014/main" xmlns="" id="{5BDCE6CB-0BED-48B8-850D-3DB69E0CE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1" y="782850"/>
            <a:ext cx="3218842" cy="462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54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43542" r="-43542"/>
          <a:stretch>
            <a:fillRect/>
          </a:stretch>
        </p:blipFill>
        <p:spPr>
          <a:xfrm>
            <a:off x="-429082" y="274638"/>
            <a:ext cx="11970588" cy="6583362"/>
          </a:xfrm>
        </p:spPr>
      </p:pic>
    </p:spTree>
    <p:extLst>
      <p:ext uri="{BB962C8B-B14F-4D97-AF65-F5344CB8AC3E}">
        <p14:creationId xmlns:p14="http://schemas.microsoft.com/office/powerpoint/2010/main" val="309119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Análisis de Certificados de Defunción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8824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13326" r="-133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632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F4AACB1-DEF8-424E-B737-E3C11543F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1" t="19710" r="1207" b="22319"/>
          <a:stretch/>
        </p:blipFill>
        <p:spPr>
          <a:xfrm>
            <a:off x="795866" y="1726309"/>
            <a:ext cx="8978347" cy="3975652"/>
          </a:xfrm>
          <a:prstGeom prst="rect">
            <a:avLst/>
          </a:prstGeom>
        </p:spPr>
      </p:pic>
      <p:pic>
        <p:nvPicPr>
          <p:cNvPr id="7" name="Picture 2" descr="Resultado de imagen para academia nacional de medicina">
            <a:extLst>
              <a:ext uri="{FF2B5EF4-FFF2-40B4-BE49-F238E27FC236}">
                <a16:creationId xmlns:a16="http://schemas.microsoft.com/office/drawing/2014/main" xmlns="" id="{FD15F3A6-E4C0-FF4B-974E-A2F9E7ED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2" y="130894"/>
            <a:ext cx="1485311" cy="144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25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F24BDC0-4407-6F46-BB5F-078F7E46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533" y="1307095"/>
            <a:ext cx="8475133" cy="5326731"/>
          </a:xfrm>
        </p:spPr>
        <p:txBody>
          <a:bodyPr>
            <a:normAutofit/>
          </a:bodyPr>
          <a:lstStyle/>
          <a:p>
            <a:endParaRPr lang="es-MX" dirty="0"/>
          </a:p>
          <a:p>
            <a:endParaRPr lang="es-MX" dirty="0"/>
          </a:p>
          <a:p>
            <a:r>
              <a:rPr lang="es-MX" dirty="0"/>
              <a:t>Objetivo: Determinar la </a:t>
            </a:r>
            <a:r>
              <a:rPr lang="es-MX" b="1" dirty="0"/>
              <a:t>prevalencia de aneurisma aórtico (AA) </a:t>
            </a:r>
            <a:r>
              <a:rPr lang="es-MX" dirty="0"/>
              <a:t>mediante su búsqueda intencionada en </a:t>
            </a:r>
            <a:r>
              <a:rPr lang="es-MX" b="1" dirty="0"/>
              <a:t>estudios tomográficos</a:t>
            </a:r>
            <a:r>
              <a:rPr lang="es-MX" dirty="0"/>
              <a:t> en la población en riesgo. </a:t>
            </a:r>
          </a:p>
          <a:p>
            <a:endParaRPr lang="es-MX" dirty="0"/>
          </a:p>
          <a:p>
            <a:r>
              <a:rPr lang="es-MX" dirty="0"/>
              <a:t>Estudio </a:t>
            </a:r>
            <a:r>
              <a:rPr lang="es-MX" b="1" dirty="0"/>
              <a:t>observacional transversal.</a:t>
            </a:r>
            <a:endParaRPr lang="es-MX" dirty="0"/>
          </a:p>
          <a:p>
            <a:endParaRPr lang="es-MX" b="1" dirty="0"/>
          </a:p>
          <a:p>
            <a:r>
              <a:rPr lang="es-MX" b="1" dirty="0"/>
              <a:t>Estadística descriptiva </a:t>
            </a:r>
            <a:r>
              <a:rPr lang="es-MX" dirty="0"/>
              <a:t>en la población estudiada y análisis de </a:t>
            </a:r>
            <a:r>
              <a:rPr lang="es-MX" b="1" dirty="0"/>
              <a:t>regresión lineal </a:t>
            </a:r>
            <a:r>
              <a:rPr lang="es-MX" dirty="0"/>
              <a:t>con el fin de determinar la relación del hallazgo de AA y la edad del paciente.</a:t>
            </a:r>
          </a:p>
          <a:p>
            <a:endParaRPr lang="es-ES_tradnl" dirty="0"/>
          </a:p>
        </p:txBody>
      </p:sp>
      <p:pic>
        <p:nvPicPr>
          <p:cNvPr id="4" name="Picture 2" descr="Resultado de imagen para academia nacional de medicina">
            <a:extLst>
              <a:ext uri="{FF2B5EF4-FFF2-40B4-BE49-F238E27FC236}">
                <a16:creationId xmlns:a16="http://schemas.microsoft.com/office/drawing/2014/main" xmlns="" id="{78D85578-3AFD-1E46-9DBE-C55482A7D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49" y="122098"/>
            <a:ext cx="1039435" cy="133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23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AAC0873-A180-9B43-8992-46614571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42" y="1198144"/>
            <a:ext cx="8960191" cy="486301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s-MX" dirty="0"/>
          </a:p>
          <a:p>
            <a:pPr marL="0" indent="0" algn="r">
              <a:buNone/>
            </a:pPr>
            <a:r>
              <a:rPr lang="es-MX" dirty="0"/>
              <a:t>4809 pacientes</a:t>
            </a:r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5E5738B-5C78-4D71-AAC3-F04FBFDB1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33" t="63662" r="16532" b="7231"/>
          <a:stretch/>
        </p:blipFill>
        <p:spPr>
          <a:xfrm>
            <a:off x="953636" y="2821608"/>
            <a:ext cx="6796460" cy="348268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C2B3515-80CD-4802-932C-CB9B67262E63}"/>
              </a:ext>
            </a:extLst>
          </p:cNvPr>
          <p:cNvSpPr/>
          <p:nvPr/>
        </p:nvSpPr>
        <p:spPr>
          <a:xfrm>
            <a:off x="4032865" y="176135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MX" dirty="0"/>
          </a:p>
          <a:p>
            <a:pPr lvl="1"/>
            <a:r>
              <a:rPr lang="es-MX" dirty="0"/>
              <a:t>&gt; 55 </a:t>
            </a:r>
            <a:r>
              <a:rPr lang="es-MX" dirty="0" err="1"/>
              <a:t>años</a:t>
            </a:r>
            <a:endParaRPr lang="es-MX" dirty="0"/>
          </a:p>
          <a:p>
            <a:pPr lvl="1"/>
            <a:r>
              <a:rPr lang="es-MX" dirty="0"/>
              <a:t>1 de enero de 2014 al 31 de diciembre de 2016. </a:t>
            </a:r>
          </a:p>
        </p:txBody>
      </p:sp>
      <p:pic>
        <p:nvPicPr>
          <p:cNvPr id="5" name="Picture 2" descr="Resultado de imagen para academia nacional de medicina">
            <a:extLst>
              <a:ext uri="{FF2B5EF4-FFF2-40B4-BE49-F238E27FC236}">
                <a16:creationId xmlns:a16="http://schemas.microsoft.com/office/drawing/2014/main" xmlns="" id="{1EE6E83E-7007-BF44-94E2-B90062CF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5" y="90378"/>
            <a:ext cx="1419668" cy="15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9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3E2EEBF-FA5E-5A46-9394-07217A6C2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9" t="5271" r="18981" b="8148"/>
          <a:stretch/>
        </p:blipFill>
        <p:spPr>
          <a:xfrm>
            <a:off x="6333067" y="175224"/>
            <a:ext cx="5621866" cy="5937710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xmlns="" id="{C6D5C799-35BC-E44A-AD5E-FCBA1FE13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2" t="22001" r="20782" b="7699"/>
          <a:stretch/>
        </p:blipFill>
        <p:spPr>
          <a:xfrm>
            <a:off x="203200" y="361490"/>
            <a:ext cx="6129867" cy="5937710"/>
          </a:xfrm>
          <a:prstGeom prst="rect">
            <a:avLst/>
          </a:prstGeom>
        </p:spPr>
      </p:pic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" name="Marcador de contenido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" y="361490"/>
            <a:ext cx="6065126" cy="51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70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59" y="216552"/>
            <a:ext cx="7117532" cy="55961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D9383EA-F109-564B-9E53-4AA148671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6" t="84176" r="14915" b="3950"/>
          <a:stretch/>
        </p:blipFill>
        <p:spPr>
          <a:xfrm>
            <a:off x="1859093" y="5812712"/>
            <a:ext cx="6978598" cy="706944"/>
          </a:xfrm>
          <a:prstGeom prst="rect">
            <a:avLst/>
          </a:prstGeom>
          <a:pattFill prst="pct5">
            <a:fgClr>
              <a:schemeClr val="bg1">
                <a:tint val="95000"/>
                <a:satMod val="170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262853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92" y="65980"/>
            <a:ext cx="7577751" cy="5516024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xmlns="" id="{1B3FD365-2A21-824F-BDF3-418FC5A5D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8" t="77054" r="16190" b="12756"/>
          <a:stretch/>
        </p:blipFill>
        <p:spPr>
          <a:xfrm>
            <a:off x="1114498" y="5799287"/>
            <a:ext cx="7883724" cy="7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90" y="271603"/>
            <a:ext cx="7574369" cy="5513562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xmlns="" id="{2466E488-403C-D845-B8D3-2B60F55E0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069" t="81176" r="4527" b="6528"/>
          <a:stretch/>
        </p:blipFill>
        <p:spPr>
          <a:xfrm>
            <a:off x="832747" y="5825151"/>
            <a:ext cx="8052254" cy="891012"/>
          </a:xfrm>
        </p:spPr>
      </p:pic>
    </p:spTree>
    <p:extLst>
      <p:ext uri="{BB962C8B-B14F-4D97-AF65-F5344CB8AC3E}">
        <p14:creationId xmlns:p14="http://schemas.microsoft.com/office/powerpoint/2010/main" val="312891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2554" y="1264905"/>
            <a:ext cx="10183171" cy="3880773"/>
          </a:xfrm>
        </p:spPr>
        <p:txBody>
          <a:bodyPr>
            <a:noAutofit/>
          </a:bodyPr>
          <a:lstStyle/>
          <a:p>
            <a:r>
              <a:rPr lang="es-MX" sz="4000" dirty="0" smtClean="0"/>
              <a:t>Definición de Aneurismas</a:t>
            </a:r>
          </a:p>
          <a:p>
            <a:r>
              <a:rPr lang="es-MX" sz="4000" dirty="0" smtClean="0"/>
              <a:t>Epidemiología</a:t>
            </a:r>
          </a:p>
          <a:p>
            <a:r>
              <a:rPr lang="es-MX" sz="4000" dirty="0" smtClean="0"/>
              <a:t>Datos en México</a:t>
            </a:r>
          </a:p>
          <a:p>
            <a:r>
              <a:rPr lang="es-MX" sz="4000" dirty="0" smtClean="0"/>
              <a:t>Resultados del tamizaje con tomografía</a:t>
            </a:r>
          </a:p>
          <a:p>
            <a:r>
              <a:rPr lang="es-MX" sz="4000" dirty="0" smtClean="0"/>
              <a:t>Evidencia en la literatura Mexicana</a:t>
            </a:r>
          </a:p>
          <a:p>
            <a:r>
              <a:rPr lang="es-MX" sz="4000" dirty="0" smtClean="0"/>
              <a:t>Conclusiones</a:t>
            </a:r>
          </a:p>
          <a:p>
            <a:pPr marL="0" indent="0">
              <a:buNone/>
            </a:pPr>
            <a:endParaRPr lang="es-MX" sz="4000" dirty="0" smtClean="0"/>
          </a:p>
          <a:p>
            <a:endParaRPr lang="es-MX" sz="4000" dirty="0" smtClean="0"/>
          </a:p>
          <a:p>
            <a:endParaRPr lang="es-MX" sz="4000" dirty="0" smtClean="0"/>
          </a:p>
          <a:p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239045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AF75F481-F640-B445-8FE5-0951EE2A0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80" t="4354" r="39298" b="20929"/>
          <a:stretch/>
        </p:blipFill>
        <p:spPr>
          <a:xfrm>
            <a:off x="1828800" y="372533"/>
            <a:ext cx="6553200" cy="5621867"/>
          </a:xfrm>
        </p:spPr>
      </p:pic>
    </p:spTree>
    <p:extLst>
      <p:ext uri="{BB962C8B-B14F-4D97-AF65-F5344CB8AC3E}">
        <p14:creationId xmlns:p14="http://schemas.microsoft.com/office/powerpoint/2010/main" val="1440022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&lt;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7983" t="7228" r="35526" b="14597"/>
          <a:stretch/>
        </p:blipFill>
        <p:spPr>
          <a:xfrm>
            <a:off x="1915140" y="192506"/>
            <a:ext cx="6121056" cy="64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95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392" t="21541" r="37554" b="32042"/>
          <a:stretch/>
        </p:blipFill>
        <p:spPr>
          <a:xfrm>
            <a:off x="383452" y="0"/>
            <a:ext cx="3220348" cy="38839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0209" t="7500" r="30729" b="7500"/>
          <a:stretch/>
        </p:blipFill>
        <p:spPr>
          <a:xfrm>
            <a:off x="4048126" y="112016"/>
            <a:ext cx="4848224" cy="65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47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9" y="1028700"/>
            <a:ext cx="5107195" cy="466725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884238"/>
            <a:ext cx="5495925" cy="530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66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307924"/>
              </p:ext>
            </p:extLst>
          </p:nvPr>
        </p:nvGraphicFramePr>
        <p:xfrm>
          <a:off x="590550" y="201270"/>
          <a:ext cx="8858250" cy="6622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9836"/>
                <a:gridCol w="1456753"/>
                <a:gridCol w="1339867"/>
                <a:gridCol w="1339867"/>
                <a:gridCol w="1340726"/>
                <a:gridCol w="1263376"/>
                <a:gridCol w="1217825"/>
              </a:tblGrid>
              <a:tr h="3496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Artículos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Autor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Número de pacientes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Masculinos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Media de edad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Tratamiento abierto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Sobrevida a 30 días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Aneurismas aórticos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496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.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Rojas (1996)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90.30%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64.7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76.90%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Mendoza (2001)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75%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67.8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Rojas (2002)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88%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68.61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66%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Ramírez (2004)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62.5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González (1996)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Álvarez (2002)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74.20%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69.1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72%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Marquina (2008)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75.90%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71.9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35.18%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94.70%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Serrano (2003)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33.30%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220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Rodríguez (2011)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83.30%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57.8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Fink (2002)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90.30%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69.1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96.80%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Ramírez (2003)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82.05%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89.80%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Coreaga (2009)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Galicia (2010)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83%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83%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87%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418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77.99%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64.6±17.4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80.4%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78.05%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Coartaciones aórticas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González (2006)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85.70%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220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Uruchurtu (1999)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83.30%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27.1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Munayer (2002)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272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73.50%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8.1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98.50%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Fink (2002)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23.1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220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Hernández (2003)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75.80%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94.93%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Márquez (2015)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166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71%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36.70%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Zabal (2003)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63%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24.00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220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Cervantes (2006)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216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61%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86.20%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Totales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761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69.4%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12.9±7.9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41.72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95.16%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Otras patologías aórticas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Guering (2015)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155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74%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50.9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20.00%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78.80%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Hinojosa (2015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37.5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Guering (2013)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35.1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88.90%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Mijangos (2015)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5.6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80%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Herrera (2011)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28.5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66.60%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Fink (2002)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  <a:tr h="174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Espinoza (2013)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37.5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100%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100%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71" marR="15771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242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638344"/>
              </p:ext>
            </p:extLst>
          </p:nvPr>
        </p:nvGraphicFramePr>
        <p:xfrm>
          <a:off x="314324" y="344075"/>
          <a:ext cx="9458326" cy="4892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0147"/>
                <a:gridCol w="1351794"/>
                <a:gridCol w="1474685"/>
                <a:gridCol w="1543900"/>
                <a:gridCol w="1543900"/>
                <a:gridCol w="1543900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Patología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Reportes de caso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Edad media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Masculinos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Tratamiento abierto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Sobrevida a 30 días.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Aneurismas de la aorta abdominal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70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60%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40%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80%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Aneurismas de la aorta torácica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6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55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83.30%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16.70%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83.30%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Coartación aórtica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6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17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50%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50%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100%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Fístulas aórticas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4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60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75%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100%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100%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Trauma vascular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26.33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33%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100%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</a:tr>
              <a:tr h="3448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Patologías aórtcas congénitas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4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>
                          <a:effectLst/>
                        </a:rPr>
                        <a:t>100%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000" dirty="0">
                          <a:effectLst/>
                        </a:rPr>
                        <a:t>100%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217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eurisma.mov">
            <a:hlinkClick r:id="" action="ppaction://media"/>
            <a:extLst>
              <a:ext uri="{FF2B5EF4-FFF2-40B4-BE49-F238E27FC236}">
                <a16:creationId xmlns:a16="http://schemas.microsoft.com/office/drawing/2014/main" xmlns="" id="{92C86AF3-59F4-6948-AA3D-40FDEE2CC7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465" t="31984" r="16926" b="13925"/>
          <a:stretch/>
        </p:blipFill>
        <p:spPr>
          <a:xfrm>
            <a:off x="2370138" y="338138"/>
            <a:ext cx="7450137" cy="5588000"/>
          </a:xfrm>
        </p:spPr>
      </p:pic>
    </p:spTree>
    <p:extLst>
      <p:ext uri="{BB962C8B-B14F-4D97-AF65-F5344CB8AC3E}">
        <p14:creationId xmlns:p14="http://schemas.microsoft.com/office/powerpoint/2010/main" val="236178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C6381D-2E4C-417C-A1B1-FE19B176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FD8F8CA-4185-430A-9941-E85D4F9BE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89" y="1445365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3200" dirty="0"/>
              <a:t>El tamizaje </a:t>
            </a:r>
            <a:r>
              <a:rPr lang="es-MX" sz="3200" dirty="0" err="1"/>
              <a:t>imagenológico</a:t>
            </a:r>
            <a:r>
              <a:rPr lang="es-MX" sz="3200" dirty="0"/>
              <a:t> con TC de AA ha tenido un </a:t>
            </a:r>
            <a:r>
              <a:rPr lang="es-MX" sz="3200" b="1" dirty="0"/>
              <a:t>impacto favorable </a:t>
            </a:r>
            <a:r>
              <a:rPr lang="es-MX" sz="3200" dirty="0"/>
              <a:t>en nuestra </a:t>
            </a:r>
            <a:r>
              <a:rPr lang="es-MX" sz="3200" dirty="0" smtClean="0"/>
              <a:t>institución </a:t>
            </a:r>
            <a:r>
              <a:rPr lang="es-MX" sz="3200" dirty="0"/>
              <a:t>y refuerza la necesidad que el grupo médico realice la </a:t>
            </a:r>
            <a:r>
              <a:rPr lang="es-MX" sz="3200" b="1" dirty="0" smtClean="0"/>
              <a:t>búsqueda </a:t>
            </a:r>
            <a:r>
              <a:rPr lang="es-MX" sz="3200" b="1" dirty="0"/>
              <a:t>intencionada</a:t>
            </a:r>
            <a:r>
              <a:rPr lang="es-MX" sz="3200" dirty="0"/>
              <a:t> de esta </a:t>
            </a:r>
            <a:r>
              <a:rPr lang="es-MX" sz="3200" dirty="0" smtClean="0"/>
              <a:t>patología.</a:t>
            </a:r>
            <a:endParaRPr lang="es-MX" sz="3200" dirty="0"/>
          </a:p>
          <a:p>
            <a:endParaRPr lang="es-MX" sz="3200" dirty="0"/>
          </a:p>
          <a:p>
            <a:pPr marL="0" indent="0">
              <a:buNone/>
            </a:pPr>
            <a:r>
              <a:rPr lang="es-MX" sz="3200" dirty="0"/>
              <a:t>Existe una </a:t>
            </a:r>
            <a:r>
              <a:rPr lang="es-MX" sz="3200" dirty="0" smtClean="0"/>
              <a:t>correlación </a:t>
            </a:r>
            <a:r>
              <a:rPr lang="es-MX" sz="3200" dirty="0"/>
              <a:t>positiva entre la edad del paciente y el </a:t>
            </a:r>
            <a:r>
              <a:rPr lang="es-MX" sz="3200" dirty="0" smtClean="0"/>
              <a:t>diámetro aórtico. </a:t>
            </a:r>
            <a:endParaRPr lang="es-MX" sz="3200" dirty="0"/>
          </a:p>
          <a:p>
            <a:pPr marL="0" indent="0">
              <a:buNone/>
            </a:pP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505495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13" r="-20813"/>
          <a:stretch>
            <a:fillRect/>
          </a:stretch>
        </p:blipFill>
        <p:spPr>
          <a:xfrm>
            <a:off x="-113428" y="4075"/>
            <a:ext cx="12462555" cy="6853925"/>
          </a:xfrm>
        </p:spPr>
      </p:pic>
    </p:spTree>
    <p:extLst>
      <p:ext uri="{BB962C8B-B14F-4D97-AF65-F5344CB8AC3E}">
        <p14:creationId xmlns:p14="http://schemas.microsoft.com/office/powerpoint/2010/main" val="407664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B5D8EC-509D-FE4E-A829-3B7097C9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accent6">
                    <a:lumMod val="50000"/>
                  </a:schemeClr>
                </a:solidFill>
              </a:rPr>
              <a:t>Aneurisma de aorta 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9BF3C00-F547-3B49-A63C-EB270F4BC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867" y="1930400"/>
            <a:ext cx="7213600" cy="3880773"/>
          </a:xfrm>
        </p:spPr>
        <p:txBody>
          <a:bodyPr/>
          <a:lstStyle/>
          <a:p>
            <a:endParaRPr lang="es-ES_tradnl" dirty="0"/>
          </a:p>
          <a:p>
            <a:r>
              <a:rPr lang="es-ES_tradnl" b="1" dirty="0"/>
              <a:t>Dilatación </a:t>
            </a:r>
            <a:r>
              <a:rPr lang="es-ES_tradnl" dirty="0"/>
              <a:t> localizada en la aorta, resultado de un </a:t>
            </a:r>
            <a:r>
              <a:rPr lang="es-ES_tradnl" b="1" dirty="0"/>
              <a:t>debilitamiento </a:t>
            </a:r>
            <a:r>
              <a:rPr lang="es-ES_tradnl" dirty="0"/>
              <a:t>  de   sus paredes, pudiendo afectar uno o varios segmentos de este vaso, a lo largo de su trayectoria.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Dilatación aneurismática aórtica </a:t>
            </a:r>
            <a:r>
              <a:rPr lang="es-ES_tradnl" b="1" dirty="0"/>
              <a:t>: </a:t>
            </a:r>
            <a:r>
              <a:rPr lang="es-MX" b="1" dirty="0"/>
              <a:t>≥  1.5 </a:t>
            </a:r>
            <a:r>
              <a:rPr lang="es-MX" dirty="0"/>
              <a:t>del diamétro esperado de cada segmento.</a:t>
            </a:r>
          </a:p>
          <a:p>
            <a:endParaRPr lang="es-ES_tradnl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xmlns="" id="{ABDAFBD7-2138-304F-90B1-0F6221C47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58" t="15250" r="35163" b="6531"/>
          <a:stretch/>
        </p:blipFill>
        <p:spPr>
          <a:xfrm>
            <a:off x="152399" y="1635586"/>
            <a:ext cx="2540001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1F5F02A-D6A5-E141-807A-73A3FB39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571" y="567809"/>
            <a:ext cx="7959577" cy="551125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42E408E1-8975-B34E-BC8A-C00279AEB67C}"/>
              </a:ext>
            </a:extLst>
          </p:cNvPr>
          <p:cNvSpPr/>
          <p:nvPr/>
        </p:nvSpPr>
        <p:spPr>
          <a:xfrm>
            <a:off x="6133476" y="63347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© 2018 UpToDate, Inc. and/or its affiliates. All Rights Reserved.</a:t>
            </a:r>
          </a:p>
          <a:p>
            <a:pPr algn="r"/>
            <a:r>
              <a:rPr lang="es-MX" sz="1400" dirty="0"/>
              <a:t>Graphic 90459 Version 2.0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39656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3C1D7B8-7743-2E4C-B334-7A076642C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357" y="385545"/>
            <a:ext cx="4572000" cy="6045200"/>
          </a:xfrm>
          <a:prstGeom prst="rect">
            <a:avLst/>
          </a:prstGeom>
        </p:spPr>
      </p:pic>
      <p:pic>
        <p:nvPicPr>
          <p:cNvPr id="7" name="Gráfico 6" descr="Pin">
            <a:extLst>
              <a:ext uri="{FF2B5EF4-FFF2-40B4-BE49-F238E27FC236}">
                <a16:creationId xmlns:a16="http://schemas.microsoft.com/office/drawing/2014/main" xmlns="" id="{7099E056-09B3-B34D-8B21-78B98C422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930634">
            <a:off x="3480908" y="1262318"/>
            <a:ext cx="1347216" cy="134721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48A66AB-C114-F54A-B795-E86F1F411DC4}"/>
              </a:ext>
            </a:extLst>
          </p:cNvPr>
          <p:cNvSpPr txBox="1"/>
          <p:nvPr/>
        </p:nvSpPr>
        <p:spPr>
          <a:xfrm>
            <a:off x="567267" y="2487751"/>
            <a:ext cx="235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 EUA mortalidad de </a:t>
            </a:r>
          </a:p>
          <a:p>
            <a:r>
              <a:rPr lang="es-ES_tradnl" dirty="0"/>
              <a:t>10, 000 casos anuales</a:t>
            </a:r>
          </a:p>
        </p:txBody>
      </p:sp>
      <p:pic>
        <p:nvPicPr>
          <p:cNvPr id="13" name="Gráfico 12" descr="Teacher">
            <a:extLst>
              <a:ext uri="{FF2B5EF4-FFF2-40B4-BE49-F238E27FC236}">
                <a16:creationId xmlns:a16="http://schemas.microsoft.com/office/drawing/2014/main" xmlns="" id="{2FA2762C-51F6-9F48-B79D-007503152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13357" y="385546"/>
            <a:ext cx="4955555" cy="60452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A277AAC-1127-554F-9AFB-7383CE96EEB4}"/>
              </a:ext>
            </a:extLst>
          </p:cNvPr>
          <p:cNvSpPr txBox="1"/>
          <p:nvPr/>
        </p:nvSpPr>
        <p:spPr>
          <a:xfrm>
            <a:off x="8504567" y="2487751"/>
            <a:ext cx="2395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 México no hay aún un registro nacional de AAA</a:t>
            </a:r>
          </a:p>
        </p:txBody>
      </p:sp>
    </p:spTree>
    <p:extLst>
      <p:ext uri="{BB962C8B-B14F-4D97-AF65-F5344CB8AC3E}">
        <p14:creationId xmlns:p14="http://schemas.microsoft.com/office/powerpoint/2010/main" val="31327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13" r="-20813"/>
          <a:stretch>
            <a:fillRect/>
          </a:stretch>
        </p:blipFill>
        <p:spPr>
          <a:xfrm>
            <a:off x="-169110" y="-22822"/>
            <a:ext cx="12511461" cy="6880822"/>
          </a:xfrm>
        </p:spPr>
      </p:pic>
    </p:spTree>
    <p:extLst>
      <p:ext uri="{BB962C8B-B14F-4D97-AF65-F5344CB8AC3E}">
        <p14:creationId xmlns:p14="http://schemas.microsoft.com/office/powerpoint/2010/main" val="113315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535909" y="197127"/>
            <a:ext cx="11066575" cy="10488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b="1" dirty="0" smtClean="0">
                <a:latin typeface="Arial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Acciones para detectar Aneurismas</a:t>
            </a:r>
            <a:endParaRPr lang="es-ES"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688491" y="1500553"/>
            <a:ext cx="11168149" cy="45736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594" indent="-228594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La falta de 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diagnóstico </a:t>
            </a:r>
            <a:r>
              <a:rPr lang="es-MX" sz="1733" b="1" dirty="0" smtClean="0">
                <a:latin typeface="Arial" panose="020B0604020202020204" pitchFamily="34" charset="0"/>
                <a:cs typeface="Arial" panose="020B0604020202020204" pitchFamily="34" charset="0"/>
              </a:rPr>
              <a:t>oportuno y la 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alta 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mortalidad posterior 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a su ruptura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han generado </a:t>
            </a:r>
            <a:r>
              <a:rPr lang="es-MX" sz="1733" dirty="0" smtClean="0">
                <a:latin typeface="Arial" panose="020B0604020202020204" pitchFamily="34" charset="0"/>
                <a:cs typeface="Arial" panose="020B0604020202020204" pitchFamily="34" charset="0"/>
              </a:rPr>
              <a:t>la creación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de programas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para su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detección temprana.</a:t>
            </a:r>
          </a:p>
          <a:p>
            <a:pPr algn="l">
              <a:buClr>
                <a:schemeClr val="accent6">
                  <a:lumMod val="50000"/>
                </a:schemeClr>
              </a:buClr>
            </a:pPr>
            <a:endParaRPr lang="es-MX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han identificado subgrupos de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pacientes con tasas más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altas de prevalencia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>
              <a:buClr>
                <a:schemeClr val="accent6">
                  <a:lumMod val="50000"/>
                </a:schemeClr>
              </a:buClr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	- 22%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hermanos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un paciente que lo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padeció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chemeClr val="accent6">
                  <a:lumMod val="50000"/>
                </a:schemeClr>
              </a:buClr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- 20%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hijos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de pacientes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que fallecieron a causa de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ruptura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chemeClr val="accent6">
                  <a:lumMod val="50000"/>
                </a:schemeClr>
              </a:buClr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- 14%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hombres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con enfermedad vascular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periférica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chemeClr val="accent6">
                  <a:lumMod val="50000"/>
                </a:schemeClr>
              </a:buClr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- 5.2%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hombres hipertensos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mayores de 60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</a:p>
          <a:p>
            <a:pPr algn="l">
              <a:buClr>
                <a:schemeClr val="accent6">
                  <a:lumMod val="50000"/>
                </a:schemeClr>
              </a:buClr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9.9%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pacientes con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EPOC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chemeClr val="accent6">
                  <a:lumMod val="50000"/>
                </a:schemeClr>
              </a:buClr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11%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hombres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que se han sometido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revascularización miocárdica</a:t>
            </a:r>
          </a:p>
          <a:p>
            <a:pPr algn="l">
              <a:buClr>
                <a:schemeClr val="accent6">
                  <a:lumMod val="50000"/>
                </a:schemeClr>
              </a:buClr>
            </a:pPr>
            <a:endParaRPr lang="es-MX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estrategia dirigida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a estos sectores de la población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dentificará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mayor porcentaje de 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aneurismas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buClr>
                <a:schemeClr val="accent6">
                  <a:lumMod val="50000"/>
                </a:schemeClr>
              </a:buClr>
            </a:pPr>
            <a:endParaRPr lang="es-MX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 de aneurismas aórticos </a:t>
            </a:r>
            <a:r>
              <a:rPr lang="es-MX" sz="1733" b="1" dirty="0">
                <a:latin typeface="Arial" panose="020B0604020202020204" pitchFamily="34" charset="0"/>
                <a:cs typeface="Arial" panose="020B0604020202020204" pitchFamily="34" charset="0"/>
              </a:rPr>
              <a:t>detectados a tiempo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es altamente eficaz.</a:t>
            </a:r>
          </a:p>
          <a:p>
            <a:pPr marL="228594" indent="-228594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endParaRPr lang="es-MX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MX" sz="1733" dirty="0" smtClean="0">
                <a:latin typeface="Arial" panose="020B0604020202020204" pitchFamily="34" charset="0"/>
                <a:cs typeface="Arial" panose="020B0604020202020204" pitchFamily="34" charset="0"/>
              </a:rPr>
              <a:t>Una estrategia de detección temprana busca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ayudar a los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pacientes </a:t>
            </a:r>
            <a:r>
              <a:rPr lang="es-MX" sz="1733" dirty="0" smtClean="0">
                <a:latin typeface="Arial" panose="020B0604020202020204" pitchFamily="34" charset="0"/>
                <a:cs typeface="Arial" panose="020B0604020202020204" pitchFamily="34" charset="0"/>
              </a:rPr>
              <a:t>para dirigirlos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al tratamiento </a:t>
            </a:r>
            <a:r>
              <a:rPr lang="es-MX" sz="1733" dirty="0">
                <a:latin typeface="Arial" panose="020B0604020202020204" pitchFamily="34" charset="0"/>
                <a:cs typeface="Arial" panose="020B0604020202020204" pitchFamily="34" charset="0"/>
              </a:rPr>
              <a:t>de manera oportuna.</a:t>
            </a:r>
            <a:endParaRPr lang="es-ES" altLang="es-MX" sz="1733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0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13" r="-20813"/>
          <a:stretch>
            <a:fillRect/>
          </a:stretch>
        </p:blipFill>
        <p:spPr>
          <a:xfrm>
            <a:off x="-149413" y="-3772"/>
            <a:ext cx="12475883" cy="6861256"/>
          </a:xfrm>
        </p:spPr>
      </p:pic>
    </p:spTree>
    <p:extLst>
      <p:ext uri="{BB962C8B-B14F-4D97-AF65-F5344CB8AC3E}">
        <p14:creationId xmlns:p14="http://schemas.microsoft.com/office/powerpoint/2010/main" val="305617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Aneurismas de Aorta en México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8467" r="-8467"/>
          <a:stretch>
            <a:fillRect/>
          </a:stretch>
        </p:blipFill>
        <p:spPr/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7620001" y="1600201"/>
            <a:ext cx="2590799" cy="1223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Edad promedio de Muerte: 69.19 (SD: 16.75) Años (n = 6,612).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582876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803</Words>
  <Application>Microsoft Office PowerPoint</Application>
  <PresentationFormat>Panorámica</PresentationFormat>
  <Paragraphs>320</Paragraphs>
  <Slides>28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MS PGothic</vt:lpstr>
      <vt:lpstr>Arial</vt:lpstr>
      <vt:lpstr>Calibri</vt:lpstr>
      <vt:lpstr>Helvetica</vt:lpstr>
      <vt:lpstr>Helvetica Neue</vt:lpstr>
      <vt:lpstr>Trebuchet MS</vt:lpstr>
      <vt:lpstr>Wingdings</vt:lpstr>
      <vt:lpstr>Wingdings 3</vt:lpstr>
      <vt:lpstr>Faceta</vt:lpstr>
      <vt:lpstr>Valor predictivo del tamizaje con tomografía computarizada en la detección de aneurismas aórticos en la población mexicana mayores de 55 años</vt:lpstr>
      <vt:lpstr>Presentación de PowerPoint</vt:lpstr>
      <vt:lpstr>Aneurisma de aorta 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Aneurismas de Aorta en México</vt:lpstr>
      <vt:lpstr>Presentación de PowerPoint</vt:lpstr>
      <vt:lpstr>Análisis de Certificados de Defunción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&lt;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Valor predictivo del tamizaje con tomografía computarizada en la detección de aneurismas aórticos en la población mexicana mayores de 55 años</dc:title>
  <dc:creator>Sabsil Rocha</dc:creator>
  <cp:lastModifiedBy>Dr. Carlos Arturo Hinojosa Becerril</cp:lastModifiedBy>
  <cp:revision>21</cp:revision>
  <dcterms:created xsi:type="dcterms:W3CDTF">2018-05-29T14:29:04Z</dcterms:created>
  <dcterms:modified xsi:type="dcterms:W3CDTF">2018-05-30T19:39:29Z</dcterms:modified>
</cp:coreProperties>
</file>