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</p:sldMasterIdLst>
  <p:notesMasterIdLst>
    <p:notesMasterId r:id="rId21"/>
  </p:notesMasterIdLst>
  <p:handoutMasterIdLst>
    <p:handoutMasterId r:id="rId22"/>
  </p:handoutMasterIdLst>
  <p:sldIdLst>
    <p:sldId id="266" r:id="rId4"/>
    <p:sldId id="469" r:id="rId5"/>
    <p:sldId id="467" r:id="rId6"/>
    <p:sldId id="443" r:id="rId7"/>
    <p:sldId id="468" r:id="rId8"/>
    <p:sldId id="466" r:id="rId9"/>
    <p:sldId id="465" r:id="rId10"/>
    <p:sldId id="464" r:id="rId11"/>
    <p:sldId id="486" r:id="rId12"/>
    <p:sldId id="498" r:id="rId13"/>
    <p:sldId id="499" r:id="rId14"/>
    <p:sldId id="488" r:id="rId15"/>
    <p:sldId id="489" r:id="rId16"/>
    <p:sldId id="458" r:id="rId17"/>
    <p:sldId id="457" r:id="rId18"/>
    <p:sldId id="455" r:id="rId19"/>
    <p:sldId id="475" r:id="rId20"/>
  </p:sldIdLst>
  <p:sldSz cx="9144000" cy="6858000" type="screen4x3"/>
  <p:notesSz cx="6858000" cy="9077325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00"/>
    <a:srgbClr val="66CCFF"/>
    <a:srgbClr val="000000"/>
    <a:srgbClr val="0066FF"/>
    <a:srgbClr val="64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3249" autoAdjust="0"/>
  </p:normalViewPr>
  <p:slideViewPr>
    <p:cSldViewPr>
      <p:cViewPr>
        <p:scale>
          <a:sx n="100" d="100"/>
          <a:sy n="100" d="100"/>
        </p:scale>
        <p:origin x="-282" y="-120"/>
      </p:cViewPr>
      <p:guideLst>
        <p:guide orient="horz" pos="37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8758F0-285F-4D5D-AFDE-32E47F98A2BD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64DE6F-4031-48FD-941F-4B7BD576041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6676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26295A-CF19-4C13-B21F-8ADA654DEF2E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11650"/>
            <a:ext cx="5486400" cy="4084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F2AC7B-4303-42DC-809D-596FA20AA5B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16536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2AC7B-4303-42DC-809D-596FA20AA5B8}" type="slidenum">
              <a:rPr lang="es-MX" altLang="es-MX" smtClean="0"/>
              <a:pPr>
                <a:defRPr/>
              </a:pPr>
              <a:t>1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5587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1255-F84E-4FD8-B557-757739427F7C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D2DC-727E-4951-9807-149B4007845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1772897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04E0-4883-490E-A5DA-5076892F6F22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5664-E259-4F37-970C-40020BDF3ED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9476084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7493-1D57-4C6F-8022-5958A1D4B190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48B6-13A8-4954-BCAF-EF4671F713F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23552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28AA-47B0-4367-8FDE-C8AB6EA2AF8F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D450-D449-4A59-97B9-F3D1BC37AD4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885570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982F-30CC-4FF8-A6E0-8C9F0CA41085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8EFE-21CB-486B-BA94-586408B15712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9140253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4E70-6DAE-47A6-840B-0C7D7C2443A6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4B35-26DC-42BB-B7DF-7270296D02B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576079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B383-999A-4EBA-B5B6-B7A9B0639A68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8A66-CC33-4483-A0A1-FF60CC876FD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6134478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0697-3789-49F2-B971-FD6A0E638C4E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729C-3D3F-4155-B082-276F3E4C2E4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10979114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B32A-C993-4898-BEAA-0F71B01A9316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8712-A712-46B8-83EF-445FE92BA3C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621806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F702-BDEA-4BC8-82FE-6B56D54A2780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3788-E122-4A59-A44A-61DC6A8BE57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341524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4F5A-CC31-4EAA-B27C-984C1090B92F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7069F-78E0-413D-838A-593D57FE9E7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082884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03A8-7E46-4754-8A1A-011CA6812B99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BCA7-507A-4581-98A0-0702C6A4F05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5408045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2AA257-FC4E-4D5D-8ACA-7EBDD6222BEE}" type="datetimeFigureOut">
              <a:rPr lang="es-MX"/>
              <a:pPr>
                <a:defRPr/>
              </a:pPr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C40C28-1EEF-42F2-A25A-E4180BA93EE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  <p:pic>
        <p:nvPicPr>
          <p:cNvPr id="1031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 Cuadro de texto"/>
          <p:cNvSpPr txBox="1">
            <a:spLocks noChangeArrowheads="1"/>
          </p:cNvSpPr>
          <p:nvPr userDrawn="1"/>
        </p:nvSpPr>
        <p:spPr bwMode="auto">
          <a:xfrm>
            <a:off x="250825" y="6032500"/>
            <a:ext cx="3960813" cy="781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800" b="1" dirty="0" smtClean="0">
                <a:solidFill>
                  <a:srgbClr val="646969"/>
                </a:solidFill>
                <a:latin typeface="Soberana Titular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Vinculación y Evaluación de Delegaciones</a:t>
            </a:r>
            <a:endParaRPr lang="es-MX" sz="800" dirty="0" smtClean="0">
              <a:solidFill>
                <a:srgbClr val="6469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s-MX" sz="800" dirty="0" smtClean="0">
                <a:solidFill>
                  <a:srgbClr val="646969"/>
                </a:solidFill>
                <a:latin typeface="Soberana Titular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Comunicación Social</a:t>
            </a:r>
            <a:endParaRPr lang="es-MX" sz="800" dirty="0" smtClean="0">
              <a:solidFill>
                <a:srgbClr val="6469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s-MX" sz="800" dirty="0" smtClean="0">
                <a:solidFill>
                  <a:srgbClr val="646969"/>
                </a:solidFill>
                <a:latin typeface="Soberana Titular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de Comunicación Interna</a:t>
            </a:r>
            <a:endParaRPr lang="es-MX" sz="800" dirty="0" smtClean="0">
              <a:solidFill>
                <a:srgbClr val="6469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s-MX" sz="800" dirty="0" smtClean="0">
                <a:solidFill>
                  <a:srgbClr val="646969"/>
                </a:solidFill>
                <a:latin typeface="Soberana Titular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División de Comunicación Interna</a:t>
            </a:r>
            <a:endParaRPr lang="es-MX" sz="800" dirty="0" smtClean="0">
              <a:solidFill>
                <a:srgbClr val="64696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r>
              <a:rPr lang="es-MX" sz="800" dirty="0" smtClean="0">
                <a:solidFill>
                  <a:srgbClr val="646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/>
          <p:cNvSpPr/>
          <p:nvPr/>
        </p:nvSpPr>
        <p:spPr>
          <a:xfrm>
            <a:off x="2542565" y="1758181"/>
            <a:ext cx="3914853" cy="769441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Trabajo de Ingreso</a:t>
            </a:r>
          </a:p>
          <a:p>
            <a:pPr algn="ctr"/>
            <a:r>
              <a:rPr lang="es-MX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Miércoles 30 de mayo de 2018.</a:t>
            </a:r>
            <a:endParaRPr lang="es-MX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47" y="35926"/>
            <a:ext cx="1736890" cy="17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7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352928" cy="48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" y="4813602"/>
            <a:ext cx="8496944" cy="71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4571" y="6582430"/>
            <a:ext cx="3321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i="1" dirty="0" smtClean="0">
                <a:latin typeface="Arial" pitchFamily="34" charset="0"/>
                <a:cs typeface="Arial" pitchFamily="34" charset="0"/>
              </a:rPr>
              <a:t>Gaceta Médica de México. 2017;153.Supl.2.S34-S41.</a:t>
            </a:r>
            <a:endParaRPr lang="es-MX" sz="1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4" y="1666872"/>
            <a:ext cx="8496144" cy="39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60" y="133052"/>
            <a:ext cx="7411633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64088" y="6502572"/>
            <a:ext cx="3501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i="1" dirty="0" smtClean="0">
                <a:latin typeface="Arial" pitchFamily="34" charset="0"/>
                <a:cs typeface="Arial" pitchFamily="34" charset="0"/>
              </a:rPr>
              <a:t>Gaceta Médica de México. 2017;153.Supl.2.S34-S41.</a:t>
            </a:r>
            <a:endParaRPr lang="es-MX" sz="105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9224" y="4077072"/>
            <a:ext cx="8235224" cy="86409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249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6793"/>
            <a:ext cx="6964064" cy="688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1340768"/>
            <a:ext cx="7180088" cy="79208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863588" y="5085184"/>
            <a:ext cx="7072076" cy="1296144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3938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5" y="31579"/>
            <a:ext cx="7809622" cy="6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20072" y="6502572"/>
            <a:ext cx="3501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i="1" dirty="0" smtClean="0">
                <a:latin typeface="Arial" pitchFamily="34" charset="0"/>
                <a:cs typeface="Arial" pitchFamily="34" charset="0"/>
              </a:rPr>
              <a:t>Gaceta Médica de México. 2017;153.Supl.2.S34-S41.</a:t>
            </a:r>
            <a:endParaRPr lang="es-MX" sz="105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5719"/>
            <a:ext cx="3672408" cy="232139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3840"/>
            <a:ext cx="3528391" cy="257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6473"/>
            <a:ext cx="3456384" cy="236064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3841"/>
            <a:ext cx="3456384" cy="244827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8395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5" y="31579"/>
            <a:ext cx="7809622" cy="6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538239" y="6629530"/>
            <a:ext cx="3501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i="1" dirty="0" smtClean="0">
                <a:latin typeface="Arial" pitchFamily="34" charset="0"/>
                <a:cs typeface="Arial" pitchFamily="34" charset="0"/>
              </a:rPr>
              <a:t>Gaceta Médica de México. 2017;153.Supl.2.S34-S41.</a:t>
            </a:r>
            <a:endParaRPr lang="es-MX" sz="105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32048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67544" y="5696128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Asociación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entre la testosterona libre y el IMC (A) y la concentración de insulina (B), estratificados por grupos de estudio. Las líneas rojas corresponden a las pacientes con SOP. Valor para (A)  R</a:t>
            </a:r>
            <a:r>
              <a:rPr lang="es-MX" sz="1200" b="1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= 025, p = 0028, y para (B) R</a:t>
            </a:r>
            <a:r>
              <a:rPr lang="es-MX" sz="12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 = 022, p = 0.03 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9938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240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5605"/>
            <a:ext cx="7920880" cy="55791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" y="6503330"/>
            <a:ext cx="3528393" cy="2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939"/>
            <a:ext cx="8136904" cy="83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6493047"/>
            <a:ext cx="3501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i="1" dirty="0" smtClean="0">
                <a:latin typeface="Arial" pitchFamily="34" charset="0"/>
                <a:cs typeface="Arial" pitchFamily="34" charset="0"/>
              </a:rPr>
              <a:t>Gaceta Médica de México. 2017;153.Supl.2.S34-S41.</a:t>
            </a:r>
            <a:endParaRPr lang="es-MX" sz="105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05386" y="982103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5656" y="1628800"/>
            <a:ext cx="6450805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Acorde a  Criterios de Rotterdam 25.5% SOP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2200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80% Distribución central de la grasa.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2200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95% Resistencia a Insulina.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2200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57% Hipertrigliceriemia.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2200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13% Hipercolesteronemia.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2200" b="1" i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MX" sz="2200" b="1" i="1" dirty="0" smtClean="0">
                <a:latin typeface="Arial" pitchFamily="34" charset="0"/>
                <a:cs typeface="Arial" pitchFamily="34" charset="0"/>
              </a:rPr>
              <a:t>5% Alteraciones función hepática. </a:t>
            </a:r>
            <a:endParaRPr lang="es-MX" sz="2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9"/>
            <a:ext cx="7094215" cy="54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467544" y="6465210"/>
            <a:ext cx="3916457" cy="2462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s-MX" sz="1000" b="1" i="1" dirty="0" smtClean="0">
                <a:latin typeface="Arial" pitchFamily="34" charset="0"/>
                <a:cs typeface="Arial" pitchFamily="34" charset="0"/>
              </a:rPr>
              <a:t>Consensus women´s health PCOS. Fertil Steril.2012:97:28-38.</a:t>
            </a:r>
            <a:endParaRPr lang="es-ES" sz="1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20" r="53" b="-220"/>
          <a:stretch/>
        </p:blipFill>
        <p:spPr>
          <a:xfrm>
            <a:off x="0" y="5680"/>
            <a:ext cx="9144000" cy="6858000"/>
          </a:xfrm>
          <a:prstGeom prst="rect">
            <a:avLst/>
          </a:prstGeom>
        </p:spPr>
      </p:pic>
      <p:sp>
        <p:nvSpPr>
          <p:cNvPr id="5" name="CuadroTexto 9"/>
          <p:cNvSpPr txBox="1"/>
          <p:nvPr/>
        </p:nvSpPr>
        <p:spPr>
          <a:xfrm>
            <a:off x="5508104" y="1268760"/>
            <a:ext cx="312168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r"/>
            <a:r>
              <a:rPr lang="en-029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risUPC" panose="020B0604020202020204" pitchFamily="34" charset="-34"/>
              </a:rPr>
              <a:t>GRACIAS !!!</a:t>
            </a:r>
            <a:endParaRPr lang="es-US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0383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Rectángulo"/>
          <p:cNvSpPr/>
          <p:nvPr/>
        </p:nvSpPr>
        <p:spPr>
          <a:xfrm>
            <a:off x="799689" y="116632"/>
            <a:ext cx="788839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Síndrome de Ovario Poliquistico.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41169" y="2345085"/>
            <a:ext cx="7948775" cy="34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 7 % población general. </a:t>
            </a:r>
            <a:endParaRPr lang="es-MX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s-MX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Anovulación-Infertilidad 70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%.   </a:t>
            </a:r>
          </a:p>
          <a:p>
            <a:pPr>
              <a:lnSpc>
                <a:spcPct val="90000"/>
              </a:lnSpc>
            </a:pPr>
            <a:r>
              <a:rPr lang="es-MX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s-MX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alteraciones menstruales</a:t>
            </a:r>
            <a:r>
              <a:rPr lang="es-MX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MX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60% Ovario Poliquistico</a:t>
            </a:r>
          </a:p>
          <a:p>
            <a:pPr>
              <a:lnSpc>
                <a:spcPct val="90000"/>
              </a:lnSpc>
            </a:pPr>
            <a:r>
              <a:rPr lang="es-MX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30% Hirsutismo.</a:t>
            </a:r>
          </a:p>
          <a:p>
            <a:pPr>
              <a:lnSpc>
                <a:spcPct val="90000"/>
              </a:lnSpc>
            </a:pPr>
            <a:r>
              <a:rPr lang="es-MX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10% Hiperandrogenismo</a:t>
            </a:r>
          </a:p>
          <a:p>
            <a:pPr>
              <a:lnSpc>
                <a:spcPct val="90000"/>
              </a:lnSpc>
            </a:pPr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resistencia a insulina. </a:t>
            </a:r>
          </a:p>
          <a:p>
            <a:pPr>
              <a:lnSpc>
                <a:spcPct val="90000"/>
              </a:lnSpc>
            </a:pP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Sobrepeso-obesidad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polycy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79912" y="764704"/>
            <a:ext cx="1717853" cy="1132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179512" y="6532259"/>
            <a:ext cx="2382383" cy="2462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000" b="1" i="1" dirty="0">
                <a:latin typeface="Arial" pitchFamily="34" charset="0"/>
                <a:cs typeface="Arial" pitchFamily="34" charset="0"/>
              </a:rPr>
              <a:t>Mol Cel Endocrin. 2010:316:172-179.</a:t>
            </a:r>
            <a:endParaRPr lang="es-ES" sz="1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772816"/>
            <a:ext cx="8198168" cy="40324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Diagnóstico de exclusión.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Alteraciones menstruales.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Hiperandrogenismo.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“Ovarios Poliquisticos”.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Consenso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 DEFINICION ÚNICA.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6560374"/>
            <a:ext cx="23166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000" b="1" i="1" dirty="0">
                <a:latin typeface="Arial" pitchFamily="34" charset="0"/>
                <a:cs typeface="Arial" pitchFamily="34" charset="0"/>
              </a:rPr>
              <a:t>N Engl J Med. 2005.(12). 1223-1236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12120"/>
            <a:ext cx="1381830" cy="11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63688" y="116632"/>
            <a:ext cx="5803191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Síndrome de Ovario Poliquístico.</a:t>
            </a:r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" y="1075260"/>
            <a:ext cx="9101138" cy="560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2843808" y="439492"/>
            <a:ext cx="3779912" cy="6926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Fisiopatología</a:t>
            </a:r>
            <a:endParaRPr lang="es-ES_tradn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4"/>
          <p:cNvSpPr/>
          <p:nvPr/>
        </p:nvSpPr>
        <p:spPr>
          <a:xfrm>
            <a:off x="179512" y="6538693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b="1" i="1" dirty="0" smtClean="0">
                <a:latin typeface="Arial" pitchFamily="34" charset="0"/>
                <a:ea typeface="Calibri" charset="0"/>
                <a:cs typeface="Arial" pitchFamily="34" charset="0"/>
              </a:rPr>
              <a:t>Nat</a:t>
            </a:r>
            <a:r>
              <a:rPr lang="de-DE" sz="1200" b="1" i="1" dirty="0">
                <a:latin typeface="Arial" pitchFamily="34" charset="0"/>
                <a:ea typeface="Calibri" charset="0"/>
                <a:cs typeface="Arial" pitchFamily="34" charset="0"/>
              </a:rPr>
              <a:t>. </a:t>
            </a:r>
            <a:r>
              <a:rPr lang="de-DE" sz="1200" b="1" i="1" dirty="0" err="1">
                <a:latin typeface="Arial" pitchFamily="34" charset="0"/>
                <a:ea typeface="Calibri" charset="0"/>
                <a:cs typeface="Arial" pitchFamily="34" charset="0"/>
              </a:rPr>
              <a:t>Rev</a:t>
            </a:r>
            <a:r>
              <a:rPr lang="de-DE" sz="1200" b="1" i="1" dirty="0">
                <a:latin typeface="Arial" pitchFamily="34" charset="0"/>
                <a:ea typeface="Calibri" charset="0"/>
                <a:cs typeface="Arial" pitchFamily="34" charset="0"/>
              </a:rPr>
              <a:t>. Endocrinol</a:t>
            </a:r>
            <a:r>
              <a:rPr lang="de-DE" sz="1200" b="1" i="1" dirty="0" smtClean="0">
                <a:latin typeface="Arial" pitchFamily="34" charset="0"/>
                <a:ea typeface="Calibri" charset="0"/>
                <a:cs typeface="Arial" pitchFamily="34" charset="0"/>
              </a:rPr>
              <a:t>. 2014(10)624–636</a:t>
            </a:r>
            <a:endParaRPr lang="de-DE" sz="135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803534" y="37988"/>
            <a:ext cx="788839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Síndrome de Ovario Poliquistico.</a:t>
            </a:r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1225" y="9272"/>
            <a:ext cx="5732660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Síndrome de Ovario Poliquístico</a:t>
            </a:r>
          </a:p>
          <a:p>
            <a:pPr algn="ctr"/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Repercusiones.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 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76872"/>
            <a:ext cx="8229600" cy="22608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639803" y="6381328"/>
            <a:ext cx="196284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Fertil </a:t>
            </a:r>
            <a:r>
              <a:rPr lang="es-MX" sz="1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Steril 2009;91:456–88.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2610" y="1484784"/>
            <a:ext cx="8712968" cy="23042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numCol="2">
            <a:no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Infertilidad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Sangrado disfuncional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Cancer de endometrio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Diabetes Mellitus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Dislipidemia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Hipertensión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Enfermedad cardiovascular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Sx. Metabólico.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609600" y="4293096"/>
            <a:ext cx="7924800" cy="12192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El diagnóstico debe basarse en criterios vigentes.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1225" y="188640"/>
            <a:ext cx="5732660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Síndrome de Ovario Poliquístico</a:t>
            </a:r>
          </a:p>
          <a:p>
            <a:pPr algn="ctr"/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Diagnóstico.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 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polycy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56376" y="181819"/>
            <a:ext cx="941613" cy="652947"/>
          </a:xfrm>
          <a:prstGeom prst="rect">
            <a:avLst/>
          </a:prstGeom>
          <a:noFill/>
          <a:ln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60" y="1340768"/>
            <a:ext cx="8629650" cy="53285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411760" y="5013176"/>
            <a:ext cx="3888432" cy="1008112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79026"/>
              </p:ext>
            </p:extLst>
          </p:nvPr>
        </p:nvGraphicFramePr>
        <p:xfrm>
          <a:off x="413636" y="1260748"/>
          <a:ext cx="3968441" cy="4941162"/>
        </p:xfrm>
        <a:graphic>
          <a:graphicData uri="http://schemas.openxmlformats.org/drawingml/2006/table">
            <a:tbl>
              <a:tblPr/>
              <a:tblGrid>
                <a:gridCol w="2807562"/>
                <a:gridCol w="1160879"/>
              </a:tblGrid>
              <a:tr h="262378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SOP n=20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Edad (años)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30.0 ± 4.8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Peso (kg)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68.2 ± 9.9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Índice de masa corporal </a:t>
                      </a: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(IMC) (kg/m</a:t>
                      </a:r>
                      <a:r>
                        <a:rPr lang="pt-BR" sz="1600" b="0" i="0" u="none" strike="noStrike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27.8 ± 3.1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de grasa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corporal total 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(DEXA)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40.8 ± 5.9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Relación A/G (DEXA)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 ± 0.1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Glucosa en ayuno (mg/dl)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92.5 ± 10.8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Insulina en ayuno (</a:t>
                      </a:r>
                      <a:r>
                        <a:rPr lang="es-MX" sz="1600" b="0" i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21.9 ± 11.2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Índice de HOMA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 ± 2.8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Glucosa 2 horas postcarga (mg/dl)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138.4 ± 11.2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Insulina 2 horas postcarga (mU/l)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150.3 ± 65.1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Índice Matsuda-DeFronzo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 ± 1.0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Valor M</a:t>
                      </a:r>
                      <a:r>
                        <a:rPr lang="es-MX" sz="1600" b="0" i="0" u="none" strike="noStrike" baseline="-25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CLAMP-HE</a:t>
                      </a:r>
                      <a:r>
                        <a:rPr lang="es-MX" sz="16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(mg/kg*min)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4.3 ± 1.3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Relación M/I</a:t>
                      </a:r>
                      <a:r>
                        <a:rPr lang="es-MX" sz="1600" b="0" i="0" u="none" strike="noStrike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CLAMP-HE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(mg/kg*min)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3.8 ± 1.4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001978" y="24388520"/>
          <a:ext cx="7836163" cy="4314825"/>
        </p:xfrm>
        <a:graphic>
          <a:graphicData uri="http://schemas.openxmlformats.org/drawingml/2006/table">
            <a:tbl>
              <a:tblPr/>
              <a:tblGrid>
                <a:gridCol w="4709125"/>
                <a:gridCol w="1455818"/>
                <a:gridCol w="1671220"/>
              </a:tblGrid>
              <a:tr h="629549">
                <a:tc>
                  <a:txBody>
                    <a:bodyPr/>
                    <a:lstStyle/>
                    <a:p>
                      <a:pPr algn="l" fontAlgn="b"/>
                      <a:endParaRPr lang="es-MX" sz="2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8467" marR="846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SOP (N = 21)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Control (N = 16)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2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RI por CLAMP-HE (M/I &lt; 6mg/Kg*min)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95.2%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43.8%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2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RI </a:t>
                      </a:r>
                      <a:r>
                        <a:rPr lang="es-MX" sz="2800" b="0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por índice </a:t>
                      </a:r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de HOMA (&gt; 3.6)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61.9%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43.8%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5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Intolerancia a la glucosa de ayuno (&gt; 100mg/dl)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28.6%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18.8%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549">
                <a:tc>
                  <a:txBody>
                    <a:bodyPr/>
                    <a:lstStyle/>
                    <a:p>
                      <a:pPr algn="l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Intolerancia a la glucosa postcarga (140-199mg/dl)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>
                          <a:solidFill>
                            <a:srgbClr val="002060"/>
                          </a:solidFill>
                          <a:latin typeface="Arial"/>
                        </a:rPr>
                        <a:t>47.6%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6.3%</a:t>
                      </a:r>
                    </a:p>
                  </a:txBody>
                  <a:tcPr marL="8467" marR="8467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728514"/>
              </p:ext>
            </p:extLst>
          </p:nvPr>
        </p:nvGraphicFramePr>
        <p:xfrm>
          <a:off x="4831813" y="2204864"/>
          <a:ext cx="3824426" cy="2740213"/>
        </p:xfrm>
        <a:graphic>
          <a:graphicData uri="http://schemas.openxmlformats.org/drawingml/2006/table">
            <a:tbl>
              <a:tblPr/>
              <a:tblGrid>
                <a:gridCol w="2932644"/>
                <a:gridCol w="891782"/>
              </a:tblGrid>
              <a:tr h="5328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Alteraciones Metabólicas</a:t>
                      </a:r>
                    </a:p>
                    <a:p>
                      <a:pPr algn="l" fontAlgn="b"/>
                      <a:endParaRPr lang="es-MX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SOP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RI </a:t>
                      </a: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CLAMP-HE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(M/I &lt; 6mg/Kg*min)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95.2%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RI </a:t>
                      </a: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HOMA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(&gt; 3.6)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61.9%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Intolerancia a la glucosa de ayuno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(&gt; 100mg/dl)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28.6%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Intolerancia a la glucosa postcarga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(140-199mg/dl)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47.6%</a:t>
                      </a:r>
                    </a:p>
                  </a:txBody>
                  <a:tcPr marL="8467" marR="84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52198" y="0"/>
            <a:ext cx="6656212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Síndrome de Ovario Poliquístico.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i="1" dirty="0" smtClean="0">
                <a:latin typeface="Arial" pitchFamily="34" charset="0"/>
                <a:ea typeface="+mj-ea"/>
                <a:cs typeface="Arial" pitchFamily="34" charset="0"/>
              </a:rPr>
              <a:t>Alteraciones </a:t>
            </a:r>
            <a:r>
              <a:rPr lang="es-MX" sz="2400" b="1" i="1" dirty="0" smtClean="0">
                <a:latin typeface="Arial" pitchFamily="34" charset="0"/>
                <a:ea typeface="+mj-ea"/>
                <a:cs typeface="Arial" pitchFamily="34" charset="0"/>
              </a:rPr>
              <a:t>Metabólicas</a:t>
            </a:r>
            <a:r>
              <a:rPr lang="es-MX" sz="2400" b="1" i="1" dirty="0" smtClean="0"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2060848"/>
            <a:ext cx="3960440" cy="43204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25277" y="2495575"/>
            <a:ext cx="3960440" cy="58444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17637" y="3356992"/>
            <a:ext cx="3960440" cy="79208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5 CuadroTexto"/>
          <p:cNvSpPr txBox="1"/>
          <p:nvPr/>
        </p:nvSpPr>
        <p:spPr>
          <a:xfrm>
            <a:off x="4724531" y="5373216"/>
            <a:ext cx="403899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Vital-Reyes VS. Ginecol Obstet Mex.2014;82:785-790.</a:t>
            </a:r>
            <a:endParaRPr lang="es-E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8" y="285711"/>
            <a:ext cx="8818299" cy="6367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83" y="6691821"/>
            <a:ext cx="3666307" cy="1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65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0" y="116632"/>
            <a:ext cx="8640960" cy="6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23444" y="1109641"/>
            <a:ext cx="255749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Adolescentes Atendidas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UMF 1,10 y 26 IMSS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88133" y="4091268"/>
            <a:ext cx="1973617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Obesidad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Percentil 95 NCHS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RI. HOMA &gt; 3.16</a:t>
            </a:r>
          </a:p>
          <a:p>
            <a:pPr algn="ctr"/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28604" y="2372425"/>
            <a:ext cx="240963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SOP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Criterios de Rotterdam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2253" y="4091268"/>
            <a:ext cx="190949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Historia Clínica, 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Antropometría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Ferriman-Gallwey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42748" y="4091268"/>
            <a:ext cx="2976777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Bh, QS, Perfil Lípidos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Función Hepática, TSH,T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SHBG, DHEA,IGF, PRL, PCR,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IL-6,TNF, USG basal.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761637" y="5944727"/>
            <a:ext cx="31390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Análisis Estadístico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T Student. U de Mann Whitney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8663735">
            <a:off x="744752" y="2248094"/>
            <a:ext cx="214513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Asentimiento Parental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Consentimiento Informado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2487275">
            <a:off x="6341147" y="2380287"/>
            <a:ext cx="155478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CNIC-2011-785-037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17 Conector recto"/>
          <p:cNvCxnSpPr>
            <a:stCxn id="6" idx="2"/>
          </p:cNvCxnSpPr>
          <p:nvPr/>
        </p:nvCxnSpPr>
        <p:spPr>
          <a:xfrm flipH="1">
            <a:off x="4302191" y="1694416"/>
            <a:ext cx="1" cy="6780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4260982" y="2973355"/>
            <a:ext cx="1" cy="6780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1497002" y="3651364"/>
            <a:ext cx="602732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1494394" y="3651364"/>
            <a:ext cx="0" cy="4399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260982" y="3651364"/>
            <a:ext cx="0" cy="4399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7524328" y="3651364"/>
            <a:ext cx="0" cy="4399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1497001" y="5394121"/>
            <a:ext cx="602732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497002" y="4948534"/>
            <a:ext cx="0" cy="4399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7524327" y="5174169"/>
            <a:ext cx="0" cy="21995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11" idx="0"/>
          </p:cNvCxnSpPr>
          <p:nvPr/>
        </p:nvCxnSpPr>
        <p:spPr>
          <a:xfrm flipH="1">
            <a:off x="4331138" y="5394121"/>
            <a:ext cx="2283" cy="55060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538239" y="6629530"/>
            <a:ext cx="35012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i="1" dirty="0" smtClean="0">
                <a:latin typeface="Arial" pitchFamily="34" charset="0"/>
                <a:cs typeface="Arial" pitchFamily="34" charset="0"/>
              </a:rPr>
              <a:t>Gaceta Médica de México. 2017;153.Supl.2.S34-S41.</a:t>
            </a:r>
            <a:endParaRPr lang="es-MX" sz="105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08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7861C5-B509-455C-AFF1-8F3C3E526B9D}">
  <ds:schemaRefs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576F373-8E14-485F-9D92-B9F3A042E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8571</TotalTime>
  <Words>583</Words>
  <Application>Microsoft Office PowerPoint</Application>
  <PresentationFormat>Presentación en pantalla (4:3)</PresentationFormat>
  <Paragraphs>140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Gibran Alejandro De La Torre González</dc:creator>
  <cp:lastModifiedBy>Victor Saul Vital Reyes</cp:lastModifiedBy>
  <cp:revision>587</cp:revision>
  <cp:lastPrinted>2012-09-19T23:13:44Z</cp:lastPrinted>
  <dcterms:created xsi:type="dcterms:W3CDTF">2012-01-25T01:58:21Z</dcterms:created>
  <dcterms:modified xsi:type="dcterms:W3CDTF">2018-05-30T18:51:50Z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0x01010067CC3D141146D74BBEE50702C985BE1C</vt:lpwstr>
  </property>
</Properties>
</file>