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handoutMasterIdLst>
    <p:handoutMasterId r:id="rId42"/>
  </p:handoutMasterIdLst>
  <p:sldIdLst>
    <p:sldId id="256" r:id="rId2"/>
    <p:sldId id="260" r:id="rId3"/>
    <p:sldId id="345" r:id="rId4"/>
    <p:sldId id="261" r:id="rId5"/>
    <p:sldId id="314" r:id="rId6"/>
    <p:sldId id="336" r:id="rId7"/>
    <p:sldId id="328" r:id="rId8"/>
    <p:sldId id="320" r:id="rId9"/>
    <p:sldId id="263" r:id="rId10"/>
    <p:sldId id="283" r:id="rId11"/>
    <p:sldId id="288" r:id="rId12"/>
    <p:sldId id="330" r:id="rId13"/>
    <p:sldId id="344" r:id="rId14"/>
    <p:sldId id="284" r:id="rId15"/>
    <p:sldId id="346" r:id="rId16"/>
    <p:sldId id="332" r:id="rId17"/>
    <p:sldId id="292" r:id="rId18"/>
    <p:sldId id="298" r:id="rId19"/>
    <p:sldId id="323" r:id="rId20"/>
    <p:sldId id="324" r:id="rId21"/>
    <p:sldId id="325" r:id="rId22"/>
    <p:sldId id="347" r:id="rId23"/>
    <p:sldId id="301" r:id="rId24"/>
    <p:sldId id="322" r:id="rId25"/>
    <p:sldId id="327" r:id="rId26"/>
    <p:sldId id="304" r:id="rId27"/>
    <p:sldId id="351" r:id="rId28"/>
    <p:sldId id="302" r:id="rId29"/>
    <p:sldId id="350" r:id="rId30"/>
    <p:sldId id="307" r:id="rId31"/>
    <p:sldId id="310" r:id="rId32"/>
    <p:sldId id="353" r:id="rId33"/>
    <p:sldId id="311" r:id="rId34"/>
    <p:sldId id="312" r:id="rId35"/>
    <p:sldId id="331" r:id="rId36"/>
    <p:sldId id="334" r:id="rId37"/>
    <p:sldId id="337" r:id="rId38"/>
    <p:sldId id="352" r:id="rId39"/>
    <p:sldId id="349" r:id="rId40"/>
  </p:sldIdLst>
  <p:sldSz cx="13004800"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96"/>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97" autoAdjust="0"/>
    <p:restoredTop sz="72899" autoAdjust="0"/>
  </p:normalViewPr>
  <p:slideViewPr>
    <p:cSldViewPr>
      <p:cViewPr>
        <p:scale>
          <a:sx n="50" d="100"/>
          <a:sy n="50" d="100"/>
        </p:scale>
        <p:origin x="-1674" y="-228"/>
      </p:cViewPr>
      <p:guideLst>
        <p:guide orient="horz" pos="3072"/>
        <p:guide pos="4096"/>
      </p:guideLst>
    </p:cSldViewPr>
  </p:slideViewPr>
  <p:notesTextViewPr>
    <p:cViewPr>
      <p:scale>
        <a:sx n="1" d="1"/>
        <a:sy n="1" d="1"/>
      </p:scale>
      <p:origin x="0" y="0"/>
    </p:cViewPr>
  </p:notesTextViewPr>
  <p:sorterViewPr>
    <p:cViewPr>
      <p:scale>
        <a:sx n="100" d="100"/>
        <a:sy n="100" d="100"/>
      </p:scale>
      <p:origin x="0" y="7032"/>
    </p:cViewPr>
  </p:sorterViewPr>
  <p:notesViewPr>
    <p:cSldViewPr showGuides="1">
      <p:cViewPr varScale="1">
        <p:scale>
          <a:sx n="82" d="100"/>
          <a:sy n="82" d="100"/>
        </p:scale>
        <p:origin x="-3180"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7.0811831740999198E-2"/>
          <c:y val="1.8848775107849935E-2"/>
          <c:w val="0.92918816825900086"/>
          <c:h val="0.79609008102379908"/>
        </c:manualLayout>
      </c:layout>
      <c:bar3DChart>
        <c:barDir val="col"/>
        <c:grouping val="clustered"/>
        <c:varyColors val="0"/>
        <c:ser>
          <c:idx val="0"/>
          <c:order val="0"/>
          <c:tx>
            <c:strRef>
              <c:f>Hoja1!$B$1</c:f>
              <c:strCache>
                <c:ptCount val="1"/>
                <c:pt idx="0">
                  <c:v>Serie 1</c:v>
                </c:pt>
              </c:strCache>
            </c:strRef>
          </c:tx>
          <c:invertIfNegative val="0"/>
          <c:dPt>
            <c:idx val="0"/>
            <c:invertIfNegative val="0"/>
            <c:bubble3D val="0"/>
            <c:spPr>
              <a:solidFill>
                <a:srgbClr val="FF0000"/>
              </a:solidFill>
            </c:spPr>
          </c:dPt>
          <c:dPt>
            <c:idx val="1"/>
            <c:invertIfNegative val="0"/>
            <c:bubble3D val="0"/>
            <c:spPr>
              <a:solidFill>
                <a:schemeClr val="accent2">
                  <a:lumMod val="75000"/>
                </a:schemeClr>
              </a:solidFill>
            </c:spPr>
          </c:dPt>
          <c:dPt>
            <c:idx val="2"/>
            <c:invertIfNegative val="0"/>
            <c:bubble3D val="0"/>
            <c:spPr>
              <a:solidFill>
                <a:schemeClr val="accent3">
                  <a:lumMod val="75000"/>
                </a:schemeClr>
              </a:solidFill>
            </c:spPr>
          </c:dPt>
          <c:dPt>
            <c:idx val="3"/>
            <c:invertIfNegative val="0"/>
            <c:bubble3D val="0"/>
            <c:spPr>
              <a:solidFill>
                <a:schemeClr val="accent4">
                  <a:lumMod val="75000"/>
                </a:schemeClr>
              </a:solidFill>
            </c:spPr>
          </c:dPt>
          <c:dPt>
            <c:idx val="4"/>
            <c:invertIfNegative val="0"/>
            <c:bubble3D val="0"/>
            <c:spPr>
              <a:solidFill>
                <a:schemeClr val="accent5">
                  <a:lumMod val="75000"/>
                </a:schemeClr>
              </a:solidFill>
            </c:spPr>
          </c:dPt>
          <c:dPt>
            <c:idx val="5"/>
            <c:invertIfNegative val="0"/>
            <c:bubble3D val="0"/>
            <c:spPr>
              <a:solidFill>
                <a:schemeClr val="accent6">
                  <a:lumMod val="75000"/>
                </a:schemeClr>
              </a:solidFill>
            </c:spPr>
          </c:dPt>
          <c:dPt>
            <c:idx val="6"/>
            <c:invertIfNegative val="0"/>
            <c:bubble3D val="0"/>
            <c:spPr>
              <a:solidFill>
                <a:schemeClr val="bg1">
                  <a:lumMod val="65000"/>
                </a:schemeClr>
              </a:solidFill>
            </c:spPr>
          </c:dPt>
          <c:dPt>
            <c:idx val="7"/>
            <c:invertIfNegative val="0"/>
            <c:bubble3D val="0"/>
            <c:spPr>
              <a:solidFill>
                <a:schemeClr val="accent1">
                  <a:lumMod val="60000"/>
                  <a:lumOff val="40000"/>
                </a:schemeClr>
              </a:solidFill>
            </c:spPr>
          </c:dPt>
          <c:dPt>
            <c:idx val="8"/>
            <c:invertIfNegative val="0"/>
            <c:bubble3D val="0"/>
            <c:spPr>
              <a:solidFill>
                <a:srgbClr val="FFC000"/>
              </a:solidFill>
            </c:spPr>
          </c:dPt>
          <c:dPt>
            <c:idx val="9"/>
            <c:invertIfNegative val="0"/>
            <c:bubble3D val="0"/>
            <c:spPr>
              <a:solidFill>
                <a:srgbClr val="FF0000"/>
              </a:solidFill>
            </c:spPr>
          </c:dPt>
          <c:dLbls>
            <c:dLbl>
              <c:idx val="0"/>
              <c:layout>
                <c:manualLayout>
                  <c:x val="1.241784179865105E-2"/>
                  <c:y val="-1.6871040453153484E-2"/>
                </c:manualLayout>
              </c:layout>
              <c:showLegendKey val="0"/>
              <c:showVal val="1"/>
              <c:showCatName val="0"/>
              <c:showSerName val="0"/>
              <c:showPercent val="0"/>
              <c:showBubbleSize val="0"/>
            </c:dLbl>
            <c:dLbl>
              <c:idx val="1"/>
              <c:layout>
                <c:manualLayout>
                  <c:x val="1.3546736507619329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Hoja1!$A$2:$A$11</c:f>
              <c:strCache>
                <c:ptCount val="10"/>
                <c:pt idx="0">
                  <c:v>Institutos </c:v>
                </c:pt>
                <c:pt idx="1">
                  <c:v>IPN</c:v>
                </c:pt>
                <c:pt idx="2">
                  <c:v>UAM</c:v>
                </c:pt>
                <c:pt idx="3">
                  <c:v>CINVESTAV</c:v>
                </c:pt>
                <c:pt idx="4">
                  <c:v>ITESM</c:v>
                </c:pt>
                <c:pt idx="5">
                  <c:v>IMSS</c:v>
                </c:pt>
                <c:pt idx="6">
                  <c:v>COLMEX</c:v>
                </c:pt>
                <c:pt idx="7">
                  <c:v>CIDE</c:v>
                </c:pt>
                <c:pt idx="8">
                  <c:v>ITAM </c:v>
                </c:pt>
                <c:pt idx="9">
                  <c:v>ISSSTE</c:v>
                </c:pt>
              </c:strCache>
            </c:strRef>
          </c:cat>
          <c:val>
            <c:numRef>
              <c:f>Hoja1!$B$2:$B$11</c:f>
              <c:numCache>
                <c:formatCode>General</c:formatCode>
                <c:ptCount val="10"/>
                <c:pt idx="0">
                  <c:v>1121</c:v>
                </c:pt>
                <c:pt idx="1">
                  <c:v>1113</c:v>
                </c:pt>
                <c:pt idx="2">
                  <c:v>1080</c:v>
                </c:pt>
                <c:pt idx="3">
                  <c:v>771</c:v>
                </c:pt>
                <c:pt idx="4">
                  <c:v>321</c:v>
                </c:pt>
                <c:pt idx="5">
                  <c:v>312</c:v>
                </c:pt>
                <c:pt idx="6">
                  <c:v>187</c:v>
                </c:pt>
                <c:pt idx="7">
                  <c:v>94</c:v>
                </c:pt>
                <c:pt idx="8">
                  <c:v>87</c:v>
                </c:pt>
                <c:pt idx="9">
                  <c:v>14</c:v>
                </c:pt>
              </c:numCache>
            </c:numRef>
          </c:val>
        </c:ser>
        <c:dLbls>
          <c:showLegendKey val="0"/>
          <c:showVal val="1"/>
          <c:showCatName val="0"/>
          <c:showSerName val="0"/>
          <c:showPercent val="0"/>
          <c:showBubbleSize val="0"/>
        </c:dLbls>
        <c:gapWidth val="150"/>
        <c:gapDepth val="137"/>
        <c:shape val="cylinder"/>
        <c:axId val="33563008"/>
        <c:axId val="33573888"/>
        <c:axId val="0"/>
      </c:bar3DChart>
      <c:catAx>
        <c:axId val="33563008"/>
        <c:scaling>
          <c:orientation val="minMax"/>
        </c:scaling>
        <c:delete val="0"/>
        <c:axPos val="b"/>
        <c:majorTickMark val="none"/>
        <c:minorTickMark val="none"/>
        <c:tickLblPos val="nextTo"/>
        <c:txPr>
          <a:bodyPr/>
          <a:lstStyle/>
          <a:p>
            <a:pPr>
              <a:defRPr sz="1600"/>
            </a:pPr>
            <a:endParaRPr lang="es-MX"/>
          </a:p>
        </c:txPr>
        <c:crossAx val="33573888"/>
        <c:crosses val="autoZero"/>
        <c:auto val="1"/>
        <c:lblAlgn val="ctr"/>
        <c:lblOffset val="100"/>
        <c:noMultiLvlLbl val="0"/>
      </c:catAx>
      <c:valAx>
        <c:axId val="33573888"/>
        <c:scaling>
          <c:orientation val="minMax"/>
        </c:scaling>
        <c:delete val="0"/>
        <c:axPos val="l"/>
        <c:majorGridlines/>
        <c:numFmt formatCode="General" sourceLinked="1"/>
        <c:majorTickMark val="none"/>
        <c:minorTickMark val="none"/>
        <c:tickLblPos val="nextTo"/>
        <c:crossAx val="33563008"/>
        <c:crosses val="autoZero"/>
        <c:crossBetween val="between"/>
      </c:valAx>
    </c:plotArea>
    <c:plotVisOnly val="1"/>
    <c:dispBlanksAs val="gap"/>
    <c:showDLblsOverMax val="0"/>
  </c:chart>
  <c:txPr>
    <a:bodyPr/>
    <a:lstStyle/>
    <a:p>
      <a:pPr>
        <a:defRPr sz="1800"/>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40"/>
      <c:rotY val="20"/>
      <c:rAngAx val="1"/>
    </c:view3D>
    <c:floor>
      <c:thickness val="0"/>
    </c:floor>
    <c:sideWall>
      <c:thickness val="0"/>
    </c:sideWall>
    <c:backWall>
      <c:thickness val="0"/>
    </c:backWall>
    <c:plotArea>
      <c:layout>
        <c:manualLayout>
          <c:layoutTarget val="inner"/>
          <c:xMode val="edge"/>
          <c:yMode val="edge"/>
          <c:x val="5.078117115291389E-2"/>
          <c:y val="0.14958846252130872"/>
          <c:w val="0.94921882884708608"/>
          <c:h val="0.85041153747869125"/>
        </c:manualLayout>
      </c:layout>
      <c:pie3DChart>
        <c:varyColors val="1"/>
        <c:ser>
          <c:idx val="0"/>
          <c:order val="0"/>
          <c:tx>
            <c:strRef>
              <c:f>Hoja1!$B$1</c:f>
              <c:strCache>
                <c:ptCount val="1"/>
                <c:pt idx="0">
                  <c:v>Estrategia </c:v>
                </c:pt>
              </c:strCache>
            </c:strRef>
          </c:tx>
          <c:explosion val="25"/>
          <c:dLbls>
            <c:dLbl>
              <c:idx val="0"/>
              <c:layout>
                <c:manualLayout>
                  <c:x val="-0.10163535380646554"/>
                  <c:y val="7.3280367119839734E-2"/>
                </c:manualLayout>
              </c:layout>
              <c:tx>
                <c:rich>
                  <a:bodyPr/>
                  <a:lstStyle/>
                  <a:p>
                    <a:r>
                      <a:rPr lang="en-US" sz="3200" dirty="0">
                        <a:solidFill>
                          <a:schemeClr val="bg1"/>
                        </a:solidFill>
                      </a:rPr>
                      <a:t>15%</a:t>
                    </a:r>
                  </a:p>
                </c:rich>
              </c:tx>
              <c:showLegendKey val="0"/>
              <c:showVal val="0"/>
              <c:showCatName val="0"/>
              <c:showSerName val="0"/>
              <c:showPercent val="1"/>
              <c:showBubbleSize val="0"/>
            </c:dLbl>
            <c:dLbl>
              <c:idx val="1"/>
              <c:layout>
                <c:manualLayout>
                  <c:x val="-0.16950264084420466"/>
                  <c:y val="-0.26801625662067513"/>
                </c:manualLayout>
              </c:layout>
              <c:tx>
                <c:rich>
                  <a:bodyPr/>
                  <a:lstStyle/>
                  <a:p>
                    <a:r>
                      <a:rPr lang="en-US" sz="4400" dirty="0">
                        <a:solidFill>
                          <a:schemeClr val="bg1"/>
                        </a:solidFill>
                      </a:rPr>
                      <a:t>38%</a:t>
                    </a:r>
                  </a:p>
                </c:rich>
              </c:tx>
              <c:showLegendKey val="0"/>
              <c:showVal val="0"/>
              <c:showCatName val="0"/>
              <c:showSerName val="0"/>
              <c:showPercent val="1"/>
              <c:showBubbleSize val="0"/>
            </c:dLbl>
            <c:dLbl>
              <c:idx val="2"/>
              <c:layout>
                <c:manualLayout>
                  <c:x val="0.17088186012542061"/>
                  <c:y val="7.6630072677589714E-2"/>
                </c:manualLayout>
              </c:layout>
              <c:tx>
                <c:rich>
                  <a:bodyPr/>
                  <a:lstStyle/>
                  <a:p>
                    <a:r>
                      <a:rPr lang="en-US" sz="4000" dirty="0">
                        <a:solidFill>
                          <a:schemeClr val="tx1"/>
                        </a:solidFill>
                      </a:rPr>
                      <a:t>47%</a:t>
                    </a:r>
                  </a:p>
                </c:rich>
              </c:tx>
              <c:showLegendKey val="0"/>
              <c:showVal val="0"/>
              <c:showCatName val="0"/>
              <c:showSerName val="0"/>
              <c:showPercent val="0"/>
              <c:showBubbleSize val="0"/>
            </c:dLbl>
            <c:showLegendKey val="0"/>
            <c:showVal val="0"/>
            <c:showCatName val="0"/>
            <c:showSerName val="0"/>
            <c:showPercent val="1"/>
            <c:showBubbleSize val="0"/>
            <c:showLeaderLines val="1"/>
          </c:dLbls>
          <c:cat>
            <c:strRef>
              <c:f>Hoja1!$A$2:$A$4</c:f>
              <c:strCache>
                <c:ptCount val="3"/>
                <c:pt idx="0">
                  <c:v>Angioplastia</c:v>
                </c:pt>
                <c:pt idx="1">
                  <c:v>Trombolisis</c:v>
                </c:pt>
                <c:pt idx="2">
                  <c:v>No reperfusion</c:v>
                </c:pt>
              </c:strCache>
            </c:strRef>
          </c:cat>
          <c:val>
            <c:numRef>
              <c:f>Hoja1!$B$2:$B$4</c:f>
              <c:numCache>
                <c:formatCode>0.00%</c:formatCode>
                <c:ptCount val="3"/>
                <c:pt idx="0" formatCode="0%">
                  <c:v>0.15</c:v>
                </c:pt>
                <c:pt idx="1">
                  <c:v>0.376</c:v>
                </c:pt>
                <c:pt idx="2">
                  <c:v>0.47399999999999998</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2.8505990903245234E-2"/>
          <c:y val="1.2935516528126089E-3"/>
          <c:w val="0.93006570919715381"/>
          <c:h val="0.21073732796231637"/>
        </c:manualLayout>
      </c:layout>
      <c:overlay val="0"/>
      <c:txPr>
        <a:bodyPr/>
        <a:lstStyle/>
        <a:p>
          <a:pPr>
            <a:defRPr sz="3600"/>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67399999999997E-2"/>
          <c:y val="0.158474"/>
          <c:w val="0.89568199999999998"/>
          <c:h val="0.64464900000000003"/>
        </c:manualLayout>
      </c:layout>
      <c:barChart>
        <c:barDir val="col"/>
        <c:grouping val="clustered"/>
        <c:varyColors val="0"/>
        <c:ser>
          <c:idx val="0"/>
          <c:order val="0"/>
          <c:tx>
            <c:strRef>
              <c:f>Sheet1!$B$1</c:f>
              <c:strCache>
                <c:ptCount val="1"/>
                <c:pt idx="0">
                  <c:v>no reperfusion</c:v>
                </c:pt>
              </c:strCache>
            </c:strRef>
          </c:tx>
          <c:spPr>
            <a:solidFill>
              <a:schemeClr val="accent1"/>
            </a:solidFill>
            <a:ln w="12700" cap="flat">
              <a:noFill/>
              <a:miter lim="400000"/>
            </a:ln>
            <a:effectLst/>
          </c:spPr>
          <c:invertIfNegative val="0"/>
          <c:cat>
            <c:strRef>
              <c:f>Sheet1!$A$2:$A$8</c:f>
              <c:strCache>
                <c:ptCount val="7"/>
                <c:pt idx="0">
                  <c:v>2011</c:v>
                </c:pt>
                <c:pt idx="1">
                  <c:v>2012</c:v>
                </c:pt>
                <c:pt idx="2">
                  <c:v>2013</c:v>
                </c:pt>
                <c:pt idx="3">
                  <c:v>2014</c:v>
                </c:pt>
                <c:pt idx="4">
                  <c:v>2015</c:v>
                </c:pt>
                <c:pt idx="5">
                  <c:v>2016</c:v>
                </c:pt>
                <c:pt idx="6">
                  <c:v>2017</c:v>
                </c:pt>
              </c:strCache>
            </c:strRef>
          </c:cat>
          <c:val>
            <c:numRef>
              <c:f>Sheet1!$B$2:$B$8</c:f>
              <c:numCache>
                <c:formatCode>General</c:formatCode>
                <c:ptCount val="7"/>
                <c:pt idx="0">
                  <c:v>42.2</c:v>
                </c:pt>
                <c:pt idx="1">
                  <c:v>45</c:v>
                </c:pt>
                <c:pt idx="2">
                  <c:v>39.1</c:v>
                </c:pt>
                <c:pt idx="3">
                  <c:v>34.6</c:v>
                </c:pt>
                <c:pt idx="4">
                  <c:v>41.7</c:v>
                </c:pt>
                <c:pt idx="5">
                  <c:v>37.5</c:v>
                </c:pt>
                <c:pt idx="6">
                  <c:v>34.4</c:v>
                </c:pt>
              </c:numCache>
            </c:numRef>
          </c:val>
        </c:ser>
        <c:ser>
          <c:idx val="1"/>
          <c:order val="1"/>
          <c:tx>
            <c:strRef>
              <c:f>Sheet1!$C$1</c:f>
              <c:strCache>
                <c:ptCount val="1"/>
                <c:pt idx="0">
                  <c:v>ACTP INC</c:v>
                </c:pt>
              </c:strCache>
            </c:strRef>
          </c:tx>
          <c:spPr>
            <a:solidFill>
              <a:schemeClr val="accent2"/>
            </a:solidFill>
            <a:ln w="12700" cap="flat">
              <a:noFill/>
              <a:miter lim="400000"/>
            </a:ln>
            <a:effectLst/>
          </c:spPr>
          <c:invertIfNegative val="0"/>
          <c:cat>
            <c:strRef>
              <c:f>Sheet1!$A$2:$A$8</c:f>
              <c:strCache>
                <c:ptCount val="7"/>
                <c:pt idx="0">
                  <c:v>2011</c:v>
                </c:pt>
                <c:pt idx="1">
                  <c:v>2012</c:v>
                </c:pt>
                <c:pt idx="2">
                  <c:v>2013</c:v>
                </c:pt>
                <c:pt idx="3">
                  <c:v>2014</c:v>
                </c:pt>
                <c:pt idx="4">
                  <c:v>2015</c:v>
                </c:pt>
                <c:pt idx="5">
                  <c:v>2016</c:v>
                </c:pt>
                <c:pt idx="6">
                  <c:v>2017</c:v>
                </c:pt>
              </c:strCache>
            </c:strRef>
          </c:cat>
          <c:val>
            <c:numRef>
              <c:f>Sheet1!$C$2:$C$8</c:f>
              <c:numCache>
                <c:formatCode>General</c:formatCode>
                <c:ptCount val="7"/>
                <c:pt idx="0">
                  <c:v>37.6</c:v>
                </c:pt>
                <c:pt idx="1">
                  <c:v>39.200000000000003</c:v>
                </c:pt>
                <c:pt idx="2">
                  <c:v>34.9</c:v>
                </c:pt>
                <c:pt idx="3">
                  <c:v>31.4</c:v>
                </c:pt>
                <c:pt idx="4">
                  <c:v>27.5</c:v>
                </c:pt>
                <c:pt idx="5">
                  <c:v>31.5</c:v>
                </c:pt>
                <c:pt idx="6">
                  <c:v>32.799999999999997</c:v>
                </c:pt>
              </c:numCache>
            </c:numRef>
          </c:val>
        </c:ser>
        <c:ser>
          <c:idx val="2"/>
          <c:order val="2"/>
          <c:tx>
            <c:strRef>
              <c:f>Sheet1!$D$1</c:f>
              <c:strCache>
                <c:ptCount val="1"/>
                <c:pt idx="0">
                  <c:v>TrombolisiS INC</c:v>
                </c:pt>
              </c:strCache>
            </c:strRef>
          </c:tx>
          <c:spPr>
            <a:solidFill>
              <a:schemeClr val="accent3"/>
            </a:solidFill>
            <a:ln w="12700" cap="flat">
              <a:noFill/>
              <a:miter lim="400000"/>
            </a:ln>
            <a:effectLst/>
          </c:spPr>
          <c:invertIfNegative val="0"/>
          <c:cat>
            <c:strRef>
              <c:f>Sheet1!$A$2:$A$8</c:f>
              <c:strCache>
                <c:ptCount val="7"/>
                <c:pt idx="0">
                  <c:v>2011</c:v>
                </c:pt>
                <c:pt idx="1">
                  <c:v>2012</c:v>
                </c:pt>
                <c:pt idx="2">
                  <c:v>2013</c:v>
                </c:pt>
                <c:pt idx="3">
                  <c:v>2014</c:v>
                </c:pt>
                <c:pt idx="4">
                  <c:v>2015</c:v>
                </c:pt>
                <c:pt idx="5">
                  <c:v>2016</c:v>
                </c:pt>
                <c:pt idx="6">
                  <c:v>2017</c:v>
                </c:pt>
              </c:strCache>
            </c:strRef>
          </c:cat>
          <c:val>
            <c:numRef>
              <c:f>Sheet1!$D$2:$D$8</c:f>
              <c:numCache>
                <c:formatCode>General</c:formatCode>
                <c:ptCount val="7"/>
                <c:pt idx="0">
                  <c:v>9.1</c:v>
                </c:pt>
                <c:pt idx="1">
                  <c:v>6</c:v>
                </c:pt>
                <c:pt idx="2">
                  <c:v>9.9</c:v>
                </c:pt>
                <c:pt idx="3">
                  <c:v>4.7</c:v>
                </c:pt>
                <c:pt idx="4">
                  <c:v>3.8</c:v>
                </c:pt>
                <c:pt idx="5">
                  <c:v>7.5</c:v>
                </c:pt>
                <c:pt idx="6">
                  <c:v>6.6</c:v>
                </c:pt>
              </c:numCache>
            </c:numRef>
          </c:val>
        </c:ser>
        <c:ser>
          <c:idx val="3"/>
          <c:order val="3"/>
          <c:tx>
            <c:strRef>
              <c:f>Sheet1!$E$1</c:f>
              <c:strCache>
                <c:ptCount val="1"/>
                <c:pt idx="0">
                  <c:v>Trombolisis FINC</c:v>
                </c:pt>
              </c:strCache>
            </c:strRef>
          </c:tx>
          <c:spPr>
            <a:solidFill>
              <a:schemeClr val="accent4"/>
            </a:solidFill>
            <a:ln w="12700" cap="flat">
              <a:noFill/>
              <a:miter lim="400000"/>
            </a:ln>
            <a:effectLst/>
          </c:spPr>
          <c:invertIfNegative val="0"/>
          <c:cat>
            <c:strRef>
              <c:f>Sheet1!$A$2:$A$8</c:f>
              <c:strCache>
                <c:ptCount val="7"/>
                <c:pt idx="0">
                  <c:v>2011</c:v>
                </c:pt>
                <c:pt idx="1">
                  <c:v>2012</c:v>
                </c:pt>
                <c:pt idx="2">
                  <c:v>2013</c:v>
                </c:pt>
                <c:pt idx="3">
                  <c:v>2014</c:v>
                </c:pt>
                <c:pt idx="4">
                  <c:v>2015</c:v>
                </c:pt>
                <c:pt idx="5">
                  <c:v>2016</c:v>
                </c:pt>
                <c:pt idx="6">
                  <c:v>2017</c:v>
                </c:pt>
              </c:strCache>
            </c:strRef>
          </c:cat>
          <c:val>
            <c:numRef>
              <c:f>Sheet1!$E$2:$E$8</c:f>
              <c:numCache>
                <c:formatCode>General</c:formatCode>
                <c:ptCount val="7"/>
                <c:pt idx="0">
                  <c:v>11</c:v>
                </c:pt>
                <c:pt idx="1">
                  <c:v>9.8000000000000007</c:v>
                </c:pt>
                <c:pt idx="2">
                  <c:v>16.100000000000001</c:v>
                </c:pt>
                <c:pt idx="3">
                  <c:v>29.3</c:v>
                </c:pt>
                <c:pt idx="4">
                  <c:v>27</c:v>
                </c:pt>
                <c:pt idx="5">
                  <c:v>23.4</c:v>
                </c:pt>
                <c:pt idx="6">
                  <c:v>26.2</c:v>
                </c:pt>
              </c:numCache>
            </c:numRef>
          </c:val>
        </c:ser>
        <c:dLbls>
          <c:showLegendKey val="0"/>
          <c:showVal val="0"/>
          <c:showCatName val="0"/>
          <c:showSerName val="0"/>
          <c:showPercent val="0"/>
          <c:showBubbleSize val="0"/>
        </c:dLbls>
        <c:gapWidth val="219"/>
        <c:overlap val="-27"/>
        <c:axId val="36664832"/>
        <c:axId val="36666368"/>
      </c:barChart>
      <c:catAx>
        <c:axId val="3666483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a:pPr>
            <a:endParaRPr lang="es-MX"/>
          </a:p>
        </c:txPr>
        <c:crossAx val="36666368"/>
        <c:crosses val="autoZero"/>
        <c:auto val="1"/>
        <c:lblAlgn val="ctr"/>
        <c:lblOffset val="100"/>
        <c:noMultiLvlLbl val="1"/>
      </c:catAx>
      <c:valAx>
        <c:axId val="36666368"/>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a:pPr>
            <a:endParaRPr lang="es-MX"/>
          </a:p>
        </c:txPr>
        <c:crossAx val="36664832"/>
        <c:crosses val="autoZero"/>
        <c:crossBetween val="between"/>
        <c:majorUnit val="12.5"/>
        <c:minorUnit val="6.25"/>
      </c:valAx>
      <c:spPr>
        <a:noFill/>
        <a:ln w="12700" cap="flat">
          <a:noFill/>
          <a:miter lim="400000"/>
        </a:ln>
        <a:effectLst/>
      </c:spPr>
    </c:plotArea>
    <c:legend>
      <c:legendPos val="b"/>
      <c:layout>
        <c:manualLayout>
          <c:xMode val="edge"/>
          <c:yMode val="edge"/>
          <c:x val="2.3551521527123927E-2"/>
          <c:y val="0.90182075782555782"/>
          <c:w val="0.94544099999999998"/>
          <c:h val="4.7716599999999998E-2"/>
        </c:manualLayout>
      </c:layout>
      <c:overlay val="1"/>
      <c:spPr>
        <a:noFill/>
        <a:ln w="12700" cap="flat">
          <a:noFill/>
          <a:miter lim="400000"/>
        </a:ln>
        <a:effectLst/>
      </c:spPr>
      <c:txPr>
        <a:bodyPr rot="0"/>
        <a:lstStyle/>
        <a:p>
          <a:pPr>
            <a:defRPr sz="2400"/>
          </a:pPr>
          <a:endParaRPr lang="es-MX"/>
        </a:p>
      </c:txPr>
    </c:legend>
    <c:plotVisOnly val="1"/>
    <c:dispBlanksAs val="gap"/>
    <c:showDLblsOverMax val="1"/>
  </c:chart>
  <c:spPr>
    <a:noFill/>
    <a:ln>
      <a:noFill/>
    </a:ln>
    <a:effectLst/>
  </c:spPr>
  <c:txPr>
    <a:bodyPr/>
    <a:lstStyle/>
    <a:p>
      <a:pPr>
        <a:defRPr sz="1800"/>
      </a:pPr>
      <a:endParaRPr lang="es-MX"/>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0.15237</cdr:x>
      <cdr:y>0.22629</cdr:y>
    </cdr:from>
    <cdr:to>
      <cdr:x>0.82631</cdr:x>
      <cdr:y>0.4</cdr:y>
    </cdr:to>
    <cdr:sp macro="" textlink="">
      <cdr:nvSpPr>
        <cdr:cNvPr id="3" name="Línea"/>
        <cdr:cNvSpPr/>
      </cdr:nvSpPr>
      <cdr:spPr>
        <a:xfrm xmlns:a="http://schemas.openxmlformats.org/drawingml/2006/main">
          <a:off x="1872208" y="1594603"/>
          <a:ext cx="8280920" cy="1224136"/>
        </a:xfrm>
        <a:prstGeom xmlns:a="http://schemas.openxmlformats.org/drawingml/2006/main" prst="line">
          <a:avLst/>
        </a:prstGeom>
        <a:ln xmlns:a="http://schemas.openxmlformats.org/drawingml/2006/main" w="50800">
          <a:solidFill>
            <a:srgbClr val="4A7EBB"/>
          </a:solidFill>
          <a:tailEnd type="triangle"/>
        </a:ln>
      </cdr:spPr>
      <cdr:txBody>
        <a:bodyPr xmlns:a="http://schemas.openxmlformats.org/drawingml/2006/main" lIns="65020" tIns="65020" rIns="65020" bIns="65020"/>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a:lstStyle>
        <a:p xmlns:a="http://schemas.openxmlformats.org/drawingml/2006/main">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MX"/>
          </a:p>
        </p:txBody>
      </p:sp>
      <p:sp>
        <p:nvSpPr>
          <p:cNvPr id="3" name="2 Marcador de fecha"/>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409A879-75C9-4844-AD84-46712E24E1F4}" type="datetimeFigureOut">
              <a:rPr lang="es-MX" smtClean="0"/>
              <a:t>01/02/2019</a:t>
            </a:fld>
            <a:endParaRPr lang="es-MX"/>
          </a:p>
        </p:txBody>
      </p:sp>
      <p:sp>
        <p:nvSpPr>
          <p:cNvPr id="4" name="3 Marcador de pie de página"/>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62BECC4-10C3-425F-A83A-27D44944754E}" type="slidenum">
              <a:rPr lang="es-MX" smtClean="0"/>
              <a:t>‹Nº›</a:t>
            </a:fld>
            <a:endParaRPr lang="es-MX"/>
          </a:p>
        </p:txBody>
      </p:sp>
    </p:spTree>
    <p:extLst>
      <p:ext uri="{BB962C8B-B14F-4D97-AF65-F5344CB8AC3E}">
        <p14:creationId xmlns:p14="http://schemas.microsoft.com/office/powerpoint/2010/main" val="125716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31" name="Shape 131"/>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185558248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2400" b="1" dirty="0" smtClean="0">
                <a:solidFill>
                  <a:srgbClr val="C00000"/>
                </a:solidFill>
                <a:sym typeface="Helvetica Light"/>
              </a:rPr>
              <a:t>PROTOCOLO:</a:t>
            </a:r>
            <a:r>
              <a:rPr lang="es-MX" sz="2400" b="1" baseline="0" dirty="0" smtClean="0">
                <a:solidFill>
                  <a:srgbClr val="C00000"/>
                </a:solidFill>
                <a:sym typeface="Helvetica Light"/>
              </a:rPr>
              <a:t> </a:t>
            </a:r>
          </a:p>
          <a:p>
            <a:r>
              <a:rPr lang="es-MX" sz="2400" dirty="0" smtClean="0">
                <a:solidFill>
                  <a:schemeClr val="tx1"/>
                </a:solidFill>
                <a:sym typeface="Helvetica Light"/>
              </a:rPr>
              <a:t>Sr. Presidente de la República, </a:t>
            </a:r>
            <a:r>
              <a:rPr lang="es-MX" sz="2400" dirty="0" smtClean="0">
                <a:solidFill>
                  <a:schemeClr val="tx1"/>
                </a:solidFill>
              </a:rPr>
              <a:t>Sra. Presidente de la Academia, Sr. Secretario de Salud, Distinguidas Personalidades de la Mesa de Honor, Sres. Académicos, Familia del Maestro </a:t>
            </a:r>
            <a:r>
              <a:rPr lang="es-MX" sz="2400" dirty="0" smtClean="0">
                <a:solidFill>
                  <a:schemeClr val="tx1"/>
                </a:solidFill>
              </a:rPr>
              <a:t>Chávez, </a:t>
            </a:r>
            <a:r>
              <a:rPr lang="es-MX" sz="2400" dirty="0" err="1" smtClean="0">
                <a:solidFill>
                  <a:schemeClr val="tx1"/>
                </a:solidFill>
              </a:rPr>
              <a:t>Sras</a:t>
            </a:r>
            <a:r>
              <a:rPr lang="es-MX" sz="2400" dirty="0" smtClean="0">
                <a:solidFill>
                  <a:schemeClr val="tx1"/>
                </a:solidFill>
              </a:rPr>
              <a:t> y </a:t>
            </a:r>
            <a:r>
              <a:rPr lang="es-MX" sz="2400" dirty="0" err="1" smtClean="0">
                <a:solidFill>
                  <a:schemeClr val="tx1"/>
                </a:solidFill>
              </a:rPr>
              <a:t>Sres</a:t>
            </a:r>
            <a:r>
              <a:rPr lang="es-MX" sz="2400" dirty="0" smtClean="0">
                <a:solidFill>
                  <a:schemeClr val="tx1"/>
                </a:solidFill>
              </a:rPr>
              <a:t>: </a:t>
            </a:r>
            <a:r>
              <a:rPr lang="es-MX" sz="2400" dirty="0" smtClean="0">
                <a:solidFill>
                  <a:schemeClr val="tx1"/>
                </a:solidFill>
              </a:rPr>
              <a:t>Deseo </a:t>
            </a:r>
            <a:r>
              <a:rPr lang="es-MX" sz="2400" dirty="0" smtClean="0">
                <a:solidFill>
                  <a:schemeClr val="tx1"/>
                </a:solidFill>
              </a:rPr>
              <a:t>en primer lugar </a:t>
            </a:r>
            <a:r>
              <a:rPr lang="es-MX" sz="2400" dirty="0" smtClean="0">
                <a:solidFill>
                  <a:schemeClr val="tx1"/>
                </a:solidFill>
              </a:rPr>
              <a:t>hacer </a:t>
            </a:r>
            <a:r>
              <a:rPr lang="es-MX" sz="2400" dirty="0" smtClean="0">
                <a:solidFill>
                  <a:schemeClr val="tx1"/>
                </a:solidFill>
              </a:rPr>
              <a:t>patente mi </a:t>
            </a:r>
            <a:r>
              <a:rPr lang="es-MX" sz="2400" dirty="0" smtClean="0">
                <a:solidFill>
                  <a:schemeClr val="tx1"/>
                </a:solidFill>
                <a:sym typeface="Helvetica Light"/>
              </a:rPr>
              <a:t>agradecimiento  </a:t>
            </a:r>
            <a:r>
              <a:rPr lang="es-MX" sz="2400" dirty="0" smtClean="0">
                <a:solidFill>
                  <a:schemeClr val="tx1"/>
                </a:solidFill>
                <a:sym typeface="Helvetica Light"/>
              </a:rPr>
              <a:t>a la mesa directiva de la Academia, particularmente a la Dra. Teresita Corona, </a:t>
            </a:r>
            <a:r>
              <a:rPr lang="es-MX" sz="2400" dirty="0" smtClean="0">
                <a:solidFill>
                  <a:schemeClr val="tx1"/>
                </a:solidFill>
              </a:rPr>
              <a:t>la designación p</a:t>
            </a:r>
            <a:r>
              <a:rPr lang="es-MX" sz="2400" dirty="0" smtClean="0">
                <a:solidFill>
                  <a:schemeClr val="tx1"/>
                </a:solidFill>
                <a:sym typeface="Helvetica Light"/>
              </a:rPr>
              <a:t>ara impartir la Conferencia Ignacio </a:t>
            </a:r>
            <a:r>
              <a:rPr lang="es-MX" sz="2400" dirty="0" smtClean="0">
                <a:solidFill>
                  <a:schemeClr val="tx1"/>
                </a:solidFill>
                <a:sym typeface="Helvetica Light"/>
              </a:rPr>
              <a:t>Chávez</a:t>
            </a:r>
            <a:r>
              <a:rPr lang="es-MX" sz="2400" baseline="0" dirty="0" smtClean="0">
                <a:solidFill>
                  <a:schemeClr val="tx1"/>
                </a:solidFill>
                <a:sym typeface="Helvetica Light"/>
              </a:rPr>
              <a:t> </a:t>
            </a:r>
            <a:r>
              <a:rPr lang="es-MX" sz="2400" baseline="0" dirty="0" smtClean="0">
                <a:solidFill>
                  <a:schemeClr val="tx1"/>
                </a:solidFill>
                <a:sym typeface="Helvetica Light"/>
              </a:rPr>
              <a:t>con el tema </a:t>
            </a:r>
            <a:r>
              <a:rPr lang="es-MX" sz="2400" baseline="0" dirty="0" err="1" smtClean="0">
                <a:solidFill>
                  <a:schemeClr val="tx1"/>
                </a:solidFill>
                <a:sym typeface="Helvetica Light"/>
              </a:rPr>
              <a:t>Reperfusión</a:t>
            </a:r>
            <a:r>
              <a:rPr lang="es-MX" sz="2400" baseline="0" dirty="0" smtClean="0">
                <a:solidFill>
                  <a:schemeClr val="tx1"/>
                </a:solidFill>
                <a:sym typeface="Helvetica Light"/>
              </a:rPr>
              <a:t> Universal en el </a:t>
            </a:r>
            <a:r>
              <a:rPr lang="es-MX" sz="2400" baseline="0" dirty="0" smtClean="0">
                <a:solidFill>
                  <a:schemeClr val="tx1"/>
                </a:solidFill>
                <a:sym typeface="Helvetica Light"/>
              </a:rPr>
              <a:t>Infarto Agudo del Miocardio: El reto para México.  </a:t>
            </a:r>
            <a:endParaRPr lang="es-MX" sz="2400" baseline="0" dirty="0" smtClean="0">
              <a:solidFill>
                <a:schemeClr val="tx1"/>
              </a:solidFill>
              <a:sym typeface="Helvetica Light"/>
            </a:endParaRPr>
          </a:p>
          <a:p>
            <a:endParaRPr lang="es-MX" dirty="0"/>
          </a:p>
        </p:txBody>
      </p:sp>
    </p:spTree>
    <p:extLst>
      <p:ext uri="{BB962C8B-B14F-4D97-AF65-F5344CB8AC3E}">
        <p14:creationId xmlns:p14="http://schemas.microsoft.com/office/powerpoint/2010/main" val="2619178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 continuación se</a:t>
            </a:r>
            <a:r>
              <a:rPr lang="es-MX" baseline="0" dirty="0" smtClean="0"/>
              <a:t> presentan unas cuantas de las contribuciones fundamentales a la </a:t>
            </a:r>
            <a:r>
              <a:rPr lang="es-MX" baseline="0" dirty="0" smtClean="0"/>
              <a:t>Cardiología </a:t>
            </a:r>
            <a:r>
              <a:rPr lang="es-MX" baseline="0" dirty="0" smtClean="0"/>
              <a:t>Universal realizadas en los primeros años del </a:t>
            </a:r>
            <a:r>
              <a:rPr lang="es-MX" baseline="0" dirty="0" smtClean="0"/>
              <a:t>INC. </a:t>
            </a:r>
            <a:r>
              <a:rPr lang="es-MX" baseline="0" dirty="0" smtClean="0"/>
              <a:t>Se fundó </a:t>
            </a:r>
            <a:r>
              <a:rPr lang="es-MX" dirty="0" smtClean="0"/>
              <a:t>La</a:t>
            </a:r>
            <a:r>
              <a:rPr lang="es-MX" baseline="0" dirty="0" smtClean="0"/>
              <a:t> escuela mexicana de electrocardiografía que se posicionó en la primera mitad del siglo XX como la más importante a nivel mundial. El Maestro </a:t>
            </a:r>
            <a:r>
              <a:rPr lang="es-MX" baseline="0" dirty="0" err="1" smtClean="0"/>
              <a:t>Sodi</a:t>
            </a:r>
            <a:r>
              <a:rPr lang="es-MX" baseline="0" dirty="0" smtClean="0"/>
              <a:t> Pallares, ex presidente de esta corporación y su grupo de colaboradores más cercanos, todos miembros de la ANM. </a:t>
            </a:r>
            <a:endParaRPr lang="es-MX" dirty="0"/>
          </a:p>
        </p:txBody>
      </p:sp>
    </p:spTree>
    <p:extLst>
      <p:ext uri="{BB962C8B-B14F-4D97-AF65-F5344CB8AC3E}">
        <p14:creationId xmlns:p14="http://schemas.microsoft.com/office/powerpoint/2010/main" val="2641259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Desde</a:t>
            </a:r>
            <a:r>
              <a:rPr lang="es-MX" baseline="0" dirty="0" smtClean="0"/>
              <a:t> el comienzo de actividades en el recién inaugurado Instituto, se dieron grandes avances. Aquí presentamos la comunicación científica de lo que fueron las p</a:t>
            </a:r>
            <a:r>
              <a:rPr lang="es-MX" dirty="0" smtClean="0"/>
              <a:t>rimeras aproximaciones al</a:t>
            </a:r>
            <a:r>
              <a:rPr lang="es-MX" baseline="0" dirty="0" smtClean="0"/>
              <a:t> tratamiento </a:t>
            </a:r>
            <a:r>
              <a:rPr lang="es-MX" baseline="0" dirty="0" err="1" smtClean="0"/>
              <a:t>endovascular</a:t>
            </a:r>
            <a:r>
              <a:rPr lang="es-MX" baseline="0" dirty="0" smtClean="0"/>
              <a:t> de las cardiopatías, hoy una de las terapias más en auge en la cardiología mundial.</a:t>
            </a:r>
            <a:endParaRPr lang="es-MX" dirty="0"/>
          </a:p>
        </p:txBody>
      </p:sp>
    </p:spTree>
    <p:extLst>
      <p:ext uri="{BB962C8B-B14F-4D97-AF65-F5344CB8AC3E}">
        <p14:creationId xmlns:p14="http://schemas.microsoft.com/office/powerpoint/2010/main" val="259049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El nacimiento de la electrofisiología moderna</a:t>
            </a:r>
            <a:r>
              <a:rPr lang="es-MX" baseline="0" dirty="0" smtClean="0"/>
              <a:t> que se fundamenta en el registro del Haz de </a:t>
            </a:r>
            <a:r>
              <a:rPr lang="es-MX" baseline="0" dirty="0" err="1" smtClean="0"/>
              <a:t>His</a:t>
            </a:r>
            <a:r>
              <a:rPr lang="es-MX" baseline="0" dirty="0" smtClean="0"/>
              <a:t>, logrado por primera vez en modelos animales por el Dr. Alanís en el </a:t>
            </a:r>
            <a:r>
              <a:rPr lang="es-MX" baseline="0" dirty="0" smtClean="0"/>
              <a:t>INC en 1958.</a:t>
            </a:r>
            <a:endParaRPr lang="es-MX" dirty="0"/>
          </a:p>
        </p:txBody>
      </p:sp>
    </p:spTree>
    <p:extLst>
      <p:ext uri="{BB962C8B-B14F-4D97-AF65-F5344CB8AC3E}">
        <p14:creationId xmlns:p14="http://schemas.microsoft.com/office/powerpoint/2010/main" val="183090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584200" rtl="0" fontAlgn="auto" latinLnBrk="0" hangingPunct="0">
              <a:lnSpc>
                <a:spcPct val="100000"/>
              </a:lnSpc>
              <a:spcBef>
                <a:spcPts val="0"/>
              </a:spcBef>
              <a:spcAft>
                <a:spcPts val="0"/>
              </a:spcAft>
              <a:buClrTx/>
              <a:buSzTx/>
              <a:buFontTx/>
              <a:buNone/>
              <a:tabLst/>
            </a:pPr>
            <a:r>
              <a:rPr lang="es-MX" sz="2400" dirty="0" smtClean="0"/>
              <a:t>La cardiopatía reumática era el principal reto en salud cardiovascular en México en la primera mitad del siglo XX. </a:t>
            </a:r>
            <a:r>
              <a:rPr lang="es-MX" sz="2400" dirty="0" smtClean="0"/>
              <a:t>El </a:t>
            </a:r>
            <a:r>
              <a:rPr lang="es-MX" sz="2400" dirty="0" smtClean="0"/>
              <a:t>programa de la Secretaria de Salud y el INC controló la epidemia y el esquema de prevención es modelo en muchos países del mundo. </a:t>
            </a:r>
            <a:r>
              <a:rPr lang="es-MX" sz="2400" dirty="0" smtClean="0"/>
              <a:t>El Dr. Felipe Mendoza, también ex presidente</a:t>
            </a:r>
            <a:r>
              <a:rPr lang="es-MX" sz="2400" baseline="0" dirty="0" smtClean="0"/>
              <a:t> de esta Academia,</a:t>
            </a:r>
            <a:r>
              <a:rPr lang="es-MX" sz="2400" dirty="0" smtClean="0"/>
              <a:t> fue el artífice</a:t>
            </a:r>
            <a:r>
              <a:rPr lang="es-MX" sz="2400" baseline="0" dirty="0" smtClean="0"/>
              <a:t> de la Campaña Nacional contra la Fiebre Reumática en 1962. </a:t>
            </a:r>
            <a:endParaRPr kumimoji="0" lang="es-MX" sz="2400" b="0" i="0" u="none" strike="noStrike" cap="none" spc="0" normalizeH="0" baseline="0" dirty="0" smtClean="0">
              <a:ln>
                <a:noFill/>
              </a:ln>
              <a:solidFill>
                <a:srgbClr val="000000"/>
              </a:solidFill>
              <a:effectLst/>
              <a:uFillTx/>
              <a:sym typeface="Helvetica Light"/>
            </a:endParaRPr>
          </a:p>
          <a:p>
            <a:endParaRPr lang="es-MX" dirty="0"/>
          </a:p>
        </p:txBody>
      </p:sp>
    </p:spTree>
    <p:extLst>
      <p:ext uri="{BB962C8B-B14F-4D97-AF65-F5344CB8AC3E}">
        <p14:creationId xmlns:p14="http://schemas.microsoft.com/office/powerpoint/2010/main" val="47674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En</a:t>
            </a:r>
            <a:r>
              <a:rPr lang="es-MX" baseline="0" dirty="0" smtClean="0"/>
              <a:t> la ceremonia de graduación de los Médicos residentes se mantiene la tradición de colocar un marcador en el sitio de originen de cada uno de los médicos. Con el paso de los años el número tan importante de graduados ha hecho materialmente imposible colocar mas alfileres, sin embargo cada uno representa a todos los originarios de dichas regiones. Hoy contamos con cerca de tres mil egresados </a:t>
            </a:r>
            <a:r>
              <a:rPr lang="es-MX" baseline="0" dirty="0" smtClean="0"/>
              <a:t>distribuidos en todo </a:t>
            </a:r>
            <a:r>
              <a:rPr lang="es-MX" baseline="0" dirty="0" smtClean="0"/>
              <a:t>el mundo. </a:t>
            </a:r>
            <a:endParaRPr lang="es-MX" dirty="0"/>
          </a:p>
        </p:txBody>
      </p:sp>
    </p:spTree>
    <p:extLst>
      <p:ext uri="{BB962C8B-B14F-4D97-AF65-F5344CB8AC3E}">
        <p14:creationId xmlns:p14="http://schemas.microsoft.com/office/powerpoint/2010/main" val="1235516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2400" dirty="0" smtClean="0"/>
              <a:t>El Instituto ha mantenido</a:t>
            </a:r>
            <a:r>
              <a:rPr lang="es-MX" sz="2400" baseline="0" dirty="0" smtClean="0"/>
              <a:t> siempre una relación estrecha con esta Academia Nacional de Medicina. A Enero de 2019 se contabilizan </a:t>
            </a:r>
            <a:r>
              <a:rPr lang="es-MX" sz="2400" dirty="0" smtClean="0"/>
              <a:t>32 Médicos del Instituto Nacional de Cardiología como miembros activos de la </a:t>
            </a:r>
            <a:r>
              <a:rPr lang="es-MX" sz="2400" dirty="0" smtClean="0"/>
              <a:t>Academia. </a:t>
            </a:r>
            <a:r>
              <a:rPr lang="es-MX" sz="2400" dirty="0" smtClean="0"/>
              <a:t>Desde</a:t>
            </a:r>
            <a:r>
              <a:rPr lang="es-MX" sz="2400" baseline="0" dirty="0" smtClean="0"/>
              <a:t> 1944, 1</a:t>
            </a:r>
            <a:r>
              <a:rPr lang="es-MX" sz="2400" dirty="0" smtClean="0"/>
              <a:t>1 Ex presidentes de esta corporación han sido Médicos del Instituto Nacional de </a:t>
            </a:r>
            <a:r>
              <a:rPr lang="es-MX" sz="2400" dirty="0" smtClean="0"/>
              <a:t>Cardiología</a:t>
            </a:r>
            <a:r>
              <a:rPr lang="es-MX" sz="2400" baseline="0" dirty="0" smtClean="0"/>
              <a:t> y</a:t>
            </a:r>
            <a:r>
              <a:rPr lang="es-MX" sz="2400" dirty="0" smtClean="0"/>
              <a:t> </a:t>
            </a:r>
            <a:r>
              <a:rPr lang="es-MX" sz="2400" dirty="0" smtClean="0"/>
              <a:t>1 Presidente</a:t>
            </a:r>
            <a:r>
              <a:rPr lang="es-MX" sz="2400" baseline="0" dirty="0" smtClean="0"/>
              <a:t> electo quien lamentablemente falleció antes de tomar posesión del cargo. </a:t>
            </a:r>
            <a:endParaRPr lang="es-MX" sz="2400" dirty="0" smtClean="0"/>
          </a:p>
          <a:p>
            <a:endParaRPr lang="es-MX" dirty="0"/>
          </a:p>
        </p:txBody>
      </p:sp>
    </p:spTree>
    <p:extLst>
      <p:ext uri="{BB962C8B-B14F-4D97-AF65-F5344CB8AC3E}">
        <p14:creationId xmlns:p14="http://schemas.microsoft.com/office/powerpoint/2010/main" val="3689699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Pasemos ahora al tema que nos ocupa</a:t>
            </a:r>
            <a:r>
              <a:rPr lang="es-MX" baseline="0" dirty="0" smtClean="0"/>
              <a:t> esta tarde. La Aterosclerosis. En esta diapositiva muestro un</a:t>
            </a:r>
            <a:r>
              <a:rPr lang="es-MX" dirty="0" smtClean="0"/>
              <a:t> esquema</a:t>
            </a:r>
            <a:r>
              <a:rPr lang="es-MX" baseline="0" dirty="0" smtClean="0"/>
              <a:t> de </a:t>
            </a:r>
            <a:r>
              <a:rPr lang="es-MX" dirty="0" smtClean="0"/>
              <a:t>La enfermedad arterial coronaria desde el nacimiento</a:t>
            </a:r>
            <a:r>
              <a:rPr lang="es-MX" baseline="0" dirty="0" smtClean="0"/>
              <a:t> hasta las manifestaciones clínicas, que </a:t>
            </a:r>
            <a:r>
              <a:rPr lang="es-MX" baseline="0" dirty="0" smtClean="0"/>
              <a:t>culminan </a:t>
            </a:r>
            <a:r>
              <a:rPr lang="es-MX" baseline="0" dirty="0" smtClean="0"/>
              <a:t>con el IAM. </a:t>
            </a:r>
            <a:r>
              <a:rPr lang="es-MX" baseline="0" dirty="0" smtClean="0"/>
              <a:t>Nótese la progresión de la placa de ateroma que progresivamente disminuye la luz del vaso y que finalmente al fracturarse da lugar al fenómeno de trombosis oclusiva que desencadena la lesión miocárdica y posterior necrosis, dando lugar al infarto. Queda </a:t>
            </a:r>
            <a:r>
              <a:rPr lang="es-MX" baseline="0" dirty="0" smtClean="0"/>
              <a:t>de manifiesto que la enfermedad empieza en la infancia con los factores de riesgo cardiovascular, altamente prevalentes en México. Progresa en la adolescencia y se complican en la adultez con las enfermedades crónicas. Es fundamental atacar todos los estadios de la enfermedad con estrategias de prevención primaria y posteriormente secundaria. </a:t>
            </a:r>
            <a:endParaRPr lang="es-MX" dirty="0"/>
          </a:p>
        </p:txBody>
      </p:sp>
    </p:spTree>
    <p:extLst>
      <p:ext uri="{BB962C8B-B14F-4D97-AF65-F5344CB8AC3E}">
        <p14:creationId xmlns:p14="http://schemas.microsoft.com/office/powerpoint/2010/main" val="394837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p:sp>
      <p:sp>
        <p:nvSpPr>
          <p:cNvPr id="20483"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lnSpc>
                <a:spcPct val="100000"/>
              </a:lnSpc>
            </a:pPr>
            <a:r>
              <a:rPr lang="es-MX" sz="1200" dirty="0" smtClean="0">
                <a:latin typeface="Calibri" pitchFamily="34" charset="0"/>
                <a:ea typeface="Calibri" pitchFamily="34" charset="0"/>
                <a:cs typeface="Calibri" pitchFamily="34" charset="0"/>
                <a:sym typeface="Calibri" pitchFamily="34" charset="0"/>
              </a:rPr>
              <a:t>Es</a:t>
            </a:r>
            <a:r>
              <a:rPr lang="es-MX" sz="1200" baseline="0" dirty="0" smtClean="0">
                <a:latin typeface="Calibri" pitchFamily="34" charset="0"/>
                <a:ea typeface="Calibri" pitchFamily="34" charset="0"/>
                <a:cs typeface="Calibri" pitchFamily="34" charset="0"/>
                <a:sym typeface="Calibri" pitchFamily="34" charset="0"/>
              </a:rPr>
              <a:t> motivo de alarma el que en l</a:t>
            </a:r>
            <a:r>
              <a:rPr lang="es-MX" sz="1200" dirty="0" smtClean="0">
                <a:latin typeface="Calibri" pitchFamily="34" charset="0"/>
                <a:ea typeface="Calibri" pitchFamily="34" charset="0"/>
                <a:cs typeface="Calibri" pitchFamily="34" charset="0"/>
                <a:sym typeface="Calibri" pitchFamily="34" charset="0"/>
              </a:rPr>
              <a:t>os</a:t>
            </a:r>
            <a:r>
              <a:rPr lang="es-MX" sz="1200" baseline="0" dirty="0" smtClean="0">
                <a:latin typeface="Calibri" pitchFamily="34" charset="0"/>
                <a:ea typeface="Calibri" pitchFamily="34" charset="0"/>
                <a:cs typeface="Calibri" pitchFamily="34" charset="0"/>
                <a:sym typeface="Calibri" pitchFamily="34" charset="0"/>
              </a:rPr>
              <a:t> últimos treinta años se ha observado que la prevalencia de los factores de riesgo para aterosclerosis en México se ha incrementado. </a:t>
            </a:r>
            <a:endParaRPr lang="es-MX" sz="1200" dirty="0">
              <a:latin typeface="Calibri" pitchFamily="34" charset="0"/>
              <a:ea typeface="Calibri" pitchFamily="34" charset="0"/>
              <a:cs typeface="Calibri" pitchFamily="34" charset="0"/>
              <a:sym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Rot="1" noChangeAspect="1" noChangeArrowheads="1" noTextEdit="1"/>
          </p:cNvSpPr>
          <p:nvPr>
            <p:ph type="sldImg"/>
          </p:nvPr>
        </p:nvSpPr>
        <p:spPr/>
      </p:sp>
      <p:sp>
        <p:nvSpPr>
          <p:cNvPr id="10243" name="Rectangle 2"/>
          <p:cNvSpPr>
            <a:spLocks noGrp="1" noChangeArrowheads="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lstStyle/>
          <a:p>
            <a:pPr defTabSz="931774">
              <a:lnSpc>
                <a:spcPct val="100000"/>
              </a:lnSpc>
              <a:spcBef>
                <a:spcPts val="408"/>
              </a:spcBef>
            </a:pPr>
            <a:r>
              <a:rPr lang="es-MX" sz="1800" dirty="0" smtClean="0"/>
              <a:t>Como</a:t>
            </a:r>
            <a:r>
              <a:rPr lang="es-MX" sz="1800" baseline="0" dirty="0" smtClean="0"/>
              <a:t> consecuencia, no es sorpresa que en las e</a:t>
            </a:r>
            <a:r>
              <a:rPr lang="es-MX" sz="1800" dirty="0" smtClean="0"/>
              <a:t>stadísticas</a:t>
            </a:r>
            <a:r>
              <a:rPr lang="es-MX" sz="1800" baseline="0" dirty="0" smtClean="0"/>
              <a:t> </a:t>
            </a:r>
            <a:r>
              <a:rPr lang="es-MX" sz="1800" baseline="0" dirty="0" smtClean="0"/>
              <a:t>nacionales de mortalidad</a:t>
            </a:r>
            <a:r>
              <a:rPr lang="es-MX" sz="1800" baseline="0" dirty="0" smtClean="0"/>
              <a:t>, la enfermedad isquémica del corazón sea la primera causa de muerte.  </a:t>
            </a:r>
            <a:endParaRPr lang="es-MX" sz="18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Enfocándonos</a:t>
            </a:r>
            <a:r>
              <a:rPr lang="es-MX" baseline="0" dirty="0" smtClean="0"/>
              <a:t> directamente en el tema que nos ocupa, el infarto agudo del miocardio es la consecuencia directa de la trombosis coronaria, como señalamos previamente. En esta diapositiva se muestra una i</a:t>
            </a:r>
            <a:r>
              <a:rPr lang="es-MX" dirty="0" smtClean="0"/>
              <a:t>magen</a:t>
            </a:r>
            <a:r>
              <a:rPr lang="es-MX" baseline="0" dirty="0" smtClean="0"/>
              <a:t> </a:t>
            </a:r>
            <a:r>
              <a:rPr lang="es-MX" baseline="0" dirty="0" smtClean="0"/>
              <a:t>histopatológica de la placa de ateroma complicada con ruptura y trombosis, en el lado izquierdo y su efecto </a:t>
            </a:r>
            <a:r>
              <a:rPr lang="es-MX" baseline="0" dirty="0" err="1" smtClean="0"/>
              <a:t>angiográfico</a:t>
            </a:r>
            <a:r>
              <a:rPr lang="es-MX" baseline="0" dirty="0" smtClean="0"/>
              <a:t> en el lado derecho. </a:t>
            </a:r>
            <a:endParaRPr lang="es-MX" dirty="0"/>
          </a:p>
        </p:txBody>
      </p:sp>
    </p:spTree>
    <p:extLst>
      <p:ext uri="{BB962C8B-B14F-4D97-AF65-F5344CB8AC3E}">
        <p14:creationId xmlns:p14="http://schemas.microsoft.com/office/powerpoint/2010/main" val="112468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t>En esta noble </a:t>
            </a:r>
            <a:r>
              <a:rPr lang="es-MX" sz="1200" baseline="0" dirty="0" smtClean="0"/>
              <a:t> Academia Nacional de Medicina de </a:t>
            </a:r>
            <a:r>
              <a:rPr lang="es-MX" sz="1200" baseline="0" dirty="0" smtClean="0"/>
              <a:t>México es </a:t>
            </a:r>
            <a:r>
              <a:rPr lang="es-MX" sz="1200" baseline="0" dirty="0" smtClean="0"/>
              <a:t>el órgano consultor del Gobierno Federal con mayor antigüedad y relevancia en el campo de la Medicina. Con sus más de 155 años de trascendental trabajo a favor de México. </a:t>
            </a:r>
            <a:r>
              <a:rPr lang="es-MX" sz="1200" dirty="0" smtClean="0"/>
              <a:t>Destaco </a:t>
            </a:r>
            <a:r>
              <a:rPr lang="es-MX" sz="1200" dirty="0" smtClean="0"/>
              <a:t>que por primera</a:t>
            </a:r>
            <a:r>
              <a:rPr lang="es-MX" sz="1200" baseline="0" dirty="0" smtClean="0"/>
              <a:t> vez en esta corporación, una mujer ocupa el cargo de Presidente. La distinguida </a:t>
            </a:r>
            <a:r>
              <a:rPr lang="es-MX" sz="1200" dirty="0" smtClean="0"/>
              <a:t>Dra.</a:t>
            </a:r>
            <a:r>
              <a:rPr lang="es-MX" sz="1200" baseline="0" dirty="0" smtClean="0"/>
              <a:t> Teresita Corona, Neuróloga Mexicana reconocida internacionalmente y que fue Directora del Instituto Nacional de Neurología y Neurocirugía Dr. Manuel Velazco Suárez. </a:t>
            </a:r>
          </a:p>
          <a:p>
            <a:r>
              <a:rPr lang="es-MX" sz="1200" baseline="0" dirty="0" smtClean="0"/>
              <a:t> </a:t>
            </a:r>
            <a:endParaRPr lang="es-MX" sz="1200" dirty="0"/>
          </a:p>
        </p:txBody>
      </p:sp>
    </p:spTree>
    <p:extLst>
      <p:ext uri="{BB962C8B-B14F-4D97-AF65-F5344CB8AC3E}">
        <p14:creationId xmlns:p14="http://schemas.microsoft.com/office/powerpoint/2010/main" val="117483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Como</a:t>
            </a:r>
            <a:r>
              <a:rPr lang="es-MX" baseline="0" dirty="0" smtClean="0"/>
              <a:t> se expuso previamente, la trombosis coronaria produce una obstrucción en el flujo de sangre al miocardio. La isquemia resultante progresivamente induce necrosis del tejido, en un efecto dependiente del tiempo. </a:t>
            </a:r>
            <a:r>
              <a:rPr lang="es-MX" dirty="0" smtClean="0"/>
              <a:t>La</a:t>
            </a:r>
            <a:r>
              <a:rPr lang="es-MX" baseline="0" dirty="0" smtClean="0"/>
              <a:t> </a:t>
            </a:r>
            <a:r>
              <a:rPr lang="es-MX" baseline="0" dirty="0" smtClean="0"/>
              <a:t>diapositiva </a:t>
            </a:r>
            <a:r>
              <a:rPr lang="es-MX" baseline="0" dirty="0" smtClean="0"/>
              <a:t>muestra, en modelos experimentales clásicos de </a:t>
            </a:r>
            <a:r>
              <a:rPr lang="es-MX" baseline="0" dirty="0" err="1" smtClean="0"/>
              <a:t>Jenning</a:t>
            </a:r>
            <a:r>
              <a:rPr lang="es-MX" baseline="0" dirty="0" smtClean="0"/>
              <a:t> en 1960,  </a:t>
            </a:r>
            <a:r>
              <a:rPr lang="es-MX" baseline="0" dirty="0" smtClean="0"/>
              <a:t>la curva exponencial de reducción en el porcentaje de miocardio viable en función del tiempo de isquemia. A mayor tiempo de isquemia menor proporción de músculo salvable. </a:t>
            </a:r>
            <a:r>
              <a:rPr lang="es-MX" baseline="0" dirty="0" smtClean="0"/>
              <a:t>Lo que obliga a buscar tratamientos que puedan ser ofrecidos en las primeras 12 horas tras el inicio de los síntomas. </a:t>
            </a:r>
            <a:endParaRPr lang="es-MX" baseline="0" dirty="0" smtClean="0"/>
          </a:p>
          <a:p>
            <a:endParaRPr lang="es-MX" dirty="0"/>
          </a:p>
        </p:txBody>
      </p:sp>
    </p:spTree>
    <p:extLst>
      <p:ext uri="{BB962C8B-B14F-4D97-AF65-F5344CB8AC3E}">
        <p14:creationId xmlns:p14="http://schemas.microsoft.com/office/powerpoint/2010/main" val="2595284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457200" eaLnBrk="1" fontAlgn="auto" latinLnBrk="0" hangingPunct="1">
              <a:lnSpc>
                <a:spcPct val="117999"/>
              </a:lnSpc>
              <a:spcBef>
                <a:spcPts val="0"/>
              </a:spcBef>
              <a:spcAft>
                <a:spcPts val="0"/>
              </a:spcAft>
              <a:buClrTx/>
              <a:buSzTx/>
              <a:buFontTx/>
              <a:buNone/>
              <a:tabLst/>
              <a:defRPr/>
            </a:pPr>
            <a:r>
              <a:rPr lang="es-MX" dirty="0" smtClean="0">
                <a:solidFill>
                  <a:schemeClr val="bg1"/>
                </a:solidFill>
              </a:rPr>
              <a:t>Existes dos</a:t>
            </a:r>
            <a:r>
              <a:rPr lang="es-MX" baseline="0" dirty="0" smtClean="0">
                <a:solidFill>
                  <a:schemeClr val="bg1"/>
                </a:solidFill>
              </a:rPr>
              <a:t> alternativas de tratamiento en el infarto agudo del miocardio. La angioplastia primaria, que consiste en la introducción de un catéter arterial coronario para la resolución mecánica de la </a:t>
            </a:r>
            <a:r>
              <a:rPr lang="es-MX" baseline="0" dirty="0" smtClean="0">
                <a:solidFill>
                  <a:schemeClr val="bg1"/>
                </a:solidFill>
              </a:rPr>
              <a:t>obstrucción, que </a:t>
            </a:r>
            <a:r>
              <a:rPr lang="es-MX" dirty="0" smtClean="0">
                <a:solidFill>
                  <a:schemeClr val="bg1"/>
                </a:solidFill>
              </a:rPr>
              <a:t>es definitivamente el mejor método, </a:t>
            </a:r>
            <a:r>
              <a:rPr lang="es-MX" dirty="0" smtClean="0">
                <a:solidFill>
                  <a:schemeClr val="bg1"/>
                </a:solidFill>
              </a:rPr>
              <a:t>lamentablemente poco </a:t>
            </a:r>
            <a:r>
              <a:rPr lang="es-MX" dirty="0" smtClean="0">
                <a:solidFill>
                  <a:schemeClr val="bg1"/>
                </a:solidFill>
              </a:rPr>
              <a:t>disponible.  El otro</a:t>
            </a:r>
            <a:r>
              <a:rPr lang="es-MX" baseline="0" dirty="0" smtClean="0">
                <a:solidFill>
                  <a:schemeClr val="bg1"/>
                </a:solidFill>
              </a:rPr>
              <a:t> procedimiento es la </a:t>
            </a:r>
            <a:r>
              <a:rPr lang="es-MX" baseline="0" dirty="0" smtClean="0">
                <a:solidFill>
                  <a:schemeClr val="bg1"/>
                </a:solidFill>
              </a:rPr>
              <a:t>denominada </a:t>
            </a:r>
            <a:r>
              <a:rPr lang="es-MX" baseline="0" dirty="0" smtClean="0">
                <a:solidFill>
                  <a:schemeClr val="bg1"/>
                </a:solidFill>
              </a:rPr>
              <a:t>estrategia farmacológica que consiste en la administración endovenosa periférica de un </a:t>
            </a:r>
            <a:r>
              <a:rPr lang="es-MX" baseline="0" dirty="0" err="1" smtClean="0">
                <a:solidFill>
                  <a:schemeClr val="bg1"/>
                </a:solidFill>
              </a:rPr>
              <a:t>farmaco</a:t>
            </a:r>
            <a:r>
              <a:rPr lang="es-MX" baseline="0" dirty="0" smtClean="0">
                <a:solidFill>
                  <a:schemeClr val="bg1"/>
                </a:solidFill>
              </a:rPr>
              <a:t> </a:t>
            </a:r>
            <a:r>
              <a:rPr lang="es-MX" baseline="0" dirty="0" err="1" smtClean="0">
                <a:solidFill>
                  <a:schemeClr val="bg1"/>
                </a:solidFill>
              </a:rPr>
              <a:t>fibrinolítico</a:t>
            </a:r>
            <a:r>
              <a:rPr lang="es-MX" baseline="0" dirty="0" smtClean="0">
                <a:solidFill>
                  <a:schemeClr val="bg1"/>
                </a:solidFill>
              </a:rPr>
              <a:t> que logra disolver el trombo coronario. </a:t>
            </a:r>
            <a:r>
              <a:rPr lang="es-MX" b="0" dirty="0" smtClean="0">
                <a:solidFill>
                  <a:schemeClr val="bg1"/>
                </a:solidFill>
              </a:rPr>
              <a:t> </a:t>
            </a:r>
            <a:r>
              <a:rPr lang="es-MX" sz="2000" b="0" dirty="0" smtClean="0">
                <a:solidFill>
                  <a:schemeClr val="bg1"/>
                </a:solidFill>
              </a:rPr>
              <a:t>La mayor fortaleza de la  </a:t>
            </a:r>
            <a:r>
              <a:rPr lang="es-MX" sz="2000" b="1" dirty="0" err="1" smtClean="0">
                <a:solidFill>
                  <a:schemeClr val="bg1"/>
                </a:solidFill>
              </a:rPr>
              <a:t>trombolisis</a:t>
            </a:r>
            <a:r>
              <a:rPr lang="es-MX" sz="2000" b="0" dirty="0" smtClean="0">
                <a:solidFill>
                  <a:schemeClr val="bg1"/>
                </a:solidFill>
              </a:rPr>
              <a:t> es la disponibilidad en tiempo, espacio y costos.</a:t>
            </a:r>
            <a:r>
              <a:rPr lang="es-MX" sz="2000" b="0" baseline="0" dirty="0" smtClean="0">
                <a:solidFill>
                  <a:schemeClr val="bg1"/>
                </a:solidFill>
              </a:rPr>
              <a:t> Esta opción es fácil de administrar, lo que permite pueda ser utilizada en centros de atención primaria, atención </a:t>
            </a:r>
            <a:r>
              <a:rPr lang="es-MX" sz="2000" b="0" baseline="0" dirty="0" err="1" smtClean="0">
                <a:solidFill>
                  <a:schemeClr val="bg1"/>
                </a:solidFill>
              </a:rPr>
              <a:t>prehospitalaria</a:t>
            </a:r>
            <a:r>
              <a:rPr lang="es-MX" sz="2000" b="0" baseline="0" dirty="0" smtClean="0">
                <a:solidFill>
                  <a:schemeClr val="bg1"/>
                </a:solidFill>
              </a:rPr>
              <a:t> o en la sala de urgencias. Como alternativa complementaria se ha diseñado</a:t>
            </a:r>
            <a:r>
              <a:rPr lang="es-MX" sz="2000" b="0" dirty="0" smtClean="0">
                <a:solidFill>
                  <a:schemeClr val="bg1"/>
                </a:solidFill>
              </a:rPr>
              <a:t> una tercera</a:t>
            </a:r>
            <a:r>
              <a:rPr lang="es-MX" sz="2000" b="0" baseline="0" dirty="0" smtClean="0">
                <a:solidFill>
                  <a:schemeClr val="bg1"/>
                </a:solidFill>
              </a:rPr>
              <a:t> línea denominada </a:t>
            </a:r>
            <a:r>
              <a:rPr lang="es-MX" sz="2000" b="0" baseline="0" dirty="0" err="1" smtClean="0">
                <a:solidFill>
                  <a:schemeClr val="bg1"/>
                </a:solidFill>
              </a:rPr>
              <a:t>farmacoinvasión</a:t>
            </a:r>
            <a:r>
              <a:rPr lang="es-MX" sz="2000" b="0" baseline="0" dirty="0" smtClean="0">
                <a:solidFill>
                  <a:schemeClr val="bg1"/>
                </a:solidFill>
              </a:rPr>
              <a:t>. En esta opción, los pacientes reciben </a:t>
            </a:r>
            <a:r>
              <a:rPr lang="es-MX" sz="2000" b="0" baseline="0" dirty="0" err="1" smtClean="0">
                <a:solidFill>
                  <a:schemeClr val="bg1"/>
                </a:solidFill>
              </a:rPr>
              <a:t>fibrinolítico</a:t>
            </a:r>
            <a:r>
              <a:rPr lang="es-MX" sz="2000" b="0" baseline="0" dirty="0" smtClean="0">
                <a:solidFill>
                  <a:schemeClr val="bg1"/>
                </a:solidFill>
              </a:rPr>
              <a:t> en el primer contacto médico y son </a:t>
            </a:r>
            <a:r>
              <a:rPr lang="es-MX" sz="2000" b="0" baseline="0" dirty="0" smtClean="0">
                <a:solidFill>
                  <a:schemeClr val="bg1"/>
                </a:solidFill>
              </a:rPr>
              <a:t>trasladados </a:t>
            </a:r>
            <a:r>
              <a:rPr lang="es-MX" sz="2000" b="0" baseline="0" dirty="0" smtClean="0">
                <a:solidFill>
                  <a:schemeClr val="bg1"/>
                </a:solidFill>
              </a:rPr>
              <a:t>en las primeras 24 a 48 </a:t>
            </a:r>
            <a:r>
              <a:rPr lang="es-MX" sz="2000" b="0" baseline="0" dirty="0" err="1" smtClean="0">
                <a:solidFill>
                  <a:schemeClr val="bg1"/>
                </a:solidFill>
              </a:rPr>
              <a:t>hrs</a:t>
            </a:r>
            <a:r>
              <a:rPr lang="es-MX" sz="2000" b="0" baseline="0" dirty="0" smtClean="0">
                <a:solidFill>
                  <a:schemeClr val="bg1"/>
                </a:solidFill>
              </a:rPr>
              <a:t>. </a:t>
            </a:r>
            <a:r>
              <a:rPr lang="es-MX" sz="2000" b="0" baseline="0" dirty="0" smtClean="0">
                <a:solidFill>
                  <a:schemeClr val="bg1"/>
                </a:solidFill>
              </a:rPr>
              <a:t>a </a:t>
            </a:r>
            <a:r>
              <a:rPr lang="es-MX" sz="2000" b="0" baseline="0" dirty="0" smtClean="0">
                <a:solidFill>
                  <a:schemeClr val="bg1"/>
                </a:solidFill>
              </a:rPr>
              <a:t>una unidad médica especializada con sala de cateterismo disponible. </a:t>
            </a:r>
            <a:endParaRPr lang="es-MX" sz="2000" b="0" dirty="0" smtClean="0">
              <a:solidFill>
                <a:srgbClr val="FF2600"/>
              </a:solidFill>
            </a:endParaRPr>
          </a:p>
        </p:txBody>
      </p:sp>
    </p:spTree>
    <p:extLst>
      <p:ext uri="{BB962C8B-B14F-4D97-AF65-F5344CB8AC3E}">
        <p14:creationId xmlns:p14="http://schemas.microsoft.com/office/powerpoint/2010/main" val="220015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En</a:t>
            </a:r>
            <a:r>
              <a:rPr lang="es-MX" baseline="0" dirty="0" smtClean="0"/>
              <a:t> la decisión terapéutica se deben tomar en cuenta muchos factores, fundamentalmente la disponibilidad, el tiempo de traslado (que nunca deberá rebasar las dos horas) y las características del paciente. </a:t>
            </a:r>
            <a:endParaRPr lang="es-MX" dirty="0"/>
          </a:p>
        </p:txBody>
      </p:sp>
    </p:spTree>
    <p:extLst>
      <p:ext uri="{BB962C8B-B14F-4D97-AF65-F5344CB8AC3E}">
        <p14:creationId xmlns:p14="http://schemas.microsoft.com/office/powerpoint/2010/main" val="4288163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baseline="0" dirty="0" smtClean="0"/>
              <a:t>He dedicado mi línea de investigación principal en la Cardiología al </a:t>
            </a:r>
            <a:r>
              <a:rPr lang="es-MX" baseline="0" dirty="0" smtClean="0"/>
              <a:t>perfeccionamiento de los tratamientos de </a:t>
            </a:r>
            <a:r>
              <a:rPr lang="es-MX" baseline="0" dirty="0" err="1" smtClean="0"/>
              <a:t>reperfusión</a:t>
            </a:r>
            <a:r>
              <a:rPr lang="es-MX" baseline="0" dirty="0" smtClean="0"/>
              <a:t> en el IAM en México. En nuestro </a:t>
            </a:r>
            <a:r>
              <a:rPr lang="es-MX" baseline="0" dirty="0" smtClean="0"/>
              <a:t>Instituto </a:t>
            </a:r>
            <a:r>
              <a:rPr lang="es-MX" baseline="0" dirty="0" smtClean="0"/>
              <a:t>hemos sido </a:t>
            </a:r>
            <a:r>
              <a:rPr lang="es-MX" baseline="0" dirty="0" smtClean="0"/>
              <a:t>pioneros en el tratamiento de </a:t>
            </a:r>
            <a:r>
              <a:rPr lang="es-MX" baseline="0" dirty="0" err="1" smtClean="0"/>
              <a:t>reperfusión</a:t>
            </a:r>
            <a:r>
              <a:rPr lang="es-MX" baseline="0" dirty="0" smtClean="0"/>
              <a:t>, tanto en angioplastia primaria como en </a:t>
            </a:r>
            <a:r>
              <a:rPr lang="es-MX" baseline="0" dirty="0" err="1" smtClean="0"/>
              <a:t>fibrinolisis</a:t>
            </a:r>
            <a:r>
              <a:rPr lang="es-MX" baseline="0" dirty="0" smtClean="0"/>
              <a:t>. </a:t>
            </a:r>
            <a:endParaRPr lang="es-MX" dirty="0"/>
          </a:p>
        </p:txBody>
      </p:sp>
    </p:spTree>
    <p:extLst>
      <p:ext uri="{BB962C8B-B14F-4D97-AF65-F5344CB8AC3E}">
        <p14:creationId xmlns:p14="http://schemas.microsoft.com/office/powerpoint/2010/main" val="2028252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s-MX" dirty="0" smtClean="0"/>
              <a:t>A</a:t>
            </a:r>
            <a:r>
              <a:rPr lang="es-MX" baseline="0" dirty="0" smtClean="0"/>
              <a:t> pesar de </a:t>
            </a:r>
            <a:r>
              <a:rPr lang="es-MX" baseline="0" dirty="0" smtClean="0"/>
              <a:t>contar actualmente </a:t>
            </a:r>
            <a:r>
              <a:rPr lang="es-MX" baseline="0" dirty="0" smtClean="0"/>
              <a:t>con centros </a:t>
            </a:r>
            <a:r>
              <a:rPr lang="es-MX" baseline="0" dirty="0" smtClean="0"/>
              <a:t>especializados en </a:t>
            </a:r>
            <a:r>
              <a:rPr lang="es-MX" baseline="0" dirty="0" smtClean="0"/>
              <a:t>el tratamiento del IAM, México </a:t>
            </a:r>
            <a:r>
              <a:rPr lang="es-MX" baseline="0" dirty="0" smtClean="0"/>
              <a:t>ocupa el primer </a:t>
            </a:r>
            <a:r>
              <a:rPr lang="es-MX" baseline="0" dirty="0" smtClean="0"/>
              <a:t>lugar en mortalidad </a:t>
            </a:r>
            <a:r>
              <a:rPr lang="es-MX" baseline="0" dirty="0" smtClean="0"/>
              <a:t>en </a:t>
            </a:r>
            <a:r>
              <a:rPr lang="es-MX" baseline="0" dirty="0" smtClean="0"/>
              <a:t>los pacientes que reciben atención Médica, cuando se comparan los datos con los países miembros de la OCDE.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La mortalidad no es homogénea, las tasas son prácticamente</a:t>
            </a:r>
            <a:r>
              <a:rPr lang="es-MX" baseline="0" dirty="0" smtClean="0"/>
              <a:t> del doble en los centros de atención primaria con respecto a la media nacional y </a:t>
            </a:r>
            <a:r>
              <a:rPr lang="es-MX" baseline="0" dirty="0" smtClean="0"/>
              <a:t>los </a:t>
            </a:r>
            <a:r>
              <a:rPr lang="es-MX" baseline="0" dirty="0" smtClean="0"/>
              <a:t>centros avanzados tienen una tasa de mortalidad comparable con el resto del mundo. </a:t>
            </a:r>
            <a:endParaRPr lang="es-MX" dirty="0"/>
          </a:p>
        </p:txBody>
      </p:sp>
    </p:spTree>
    <p:extLst>
      <p:ext uri="{BB962C8B-B14F-4D97-AF65-F5344CB8AC3E}">
        <p14:creationId xmlns:p14="http://schemas.microsoft.com/office/powerpoint/2010/main" val="2886637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Al</a:t>
            </a:r>
            <a:r>
              <a:rPr lang="es-MX" baseline="0" dirty="0" smtClean="0"/>
              <a:t> analizar las causas probables de las alarmantes cifras de mortalidad, se destacan los casos que no reciben no tratamiento de </a:t>
            </a:r>
            <a:r>
              <a:rPr lang="es-MX" baseline="0" dirty="0" err="1" smtClean="0"/>
              <a:t>reperfusión</a:t>
            </a:r>
            <a:r>
              <a:rPr lang="es-MX" baseline="0" dirty="0" smtClean="0"/>
              <a:t>. Es decir que debido al retraso en su atención especializada no obtienen los beneficios de ninguna terapia. Datos del Registro Nacional de </a:t>
            </a:r>
            <a:r>
              <a:rPr lang="es-MX" baseline="0" dirty="0" err="1" smtClean="0"/>
              <a:t>Sindromes</a:t>
            </a:r>
            <a:r>
              <a:rPr lang="es-MX" baseline="0" dirty="0" smtClean="0"/>
              <a:t> Coronarios Agudos  (RENASICA </a:t>
            </a:r>
            <a:r>
              <a:rPr lang="es-MX" baseline="0" dirty="0" smtClean="0"/>
              <a:t>Versión </a:t>
            </a:r>
            <a:r>
              <a:rPr lang="es-MX" baseline="0" dirty="0" smtClean="0"/>
              <a:t>III) </a:t>
            </a:r>
            <a:r>
              <a:rPr lang="es-MX" baseline="0" dirty="0" smtClean="0"/>
              <a:t>indican que casi la mitad de los pacientes que sufren un IAM en México NO RECIBEN NIGNUN TIPO DE REPERFUSIÓN</a:t>
            </a:r>
            <a:endParaRPr lang="es-MX" dirty="0"/>
          </a:p>
        </p:txBody>
      </p:sp>
    </p:spTree>
    <p:extLst>
      <p:ext uri="{BB962C8B-B14F-4D97-AF65-F5344CB8AC3E}">
        <p14:creationId xmlns:p14="http://schemas.microsoft.com/office/powerpoint/2010/main" val="1386365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Una</a:t>
            </a:r>
            <a:r>
              <a:rPr lang="es-MX" baseline="0" dirty="0" smtClean="0"/>
              <a:t> de las limitantes que producen esta alarmante tasa de no </a:t>
            </a:r>
            <a:r>
              <a:rPr lang="es-MX" baseline="0" dirty="0" err="1" smtClean="0"/>
              <a:t>reperfusión</a:t>
            </a:r>
            <a:r>
              <a:rPr lang="es-MX" baseline="0" dirty="0" smtClean="0"/>
              <a:t> en el IAM es la falta de salas de cateterismo en muchas regiones de la geografía nacional. Los estados enlistados en esta imagen no cuentan con salas de </a:t>
            </a:r>
            <a:r>
              <a:rPr lang="es-MX" baseline="0" dirty="0" err="1" smtClean="0"/>
              <a:t>hemodinamia</a:t>
            </a:r>
            <a:r>
              <a:rPr lang="es-MX" baseline="0" dirty="0" smtClean="0"/>
              <a:t> al servicio de la secretaria de salud. En alguno casos solo cuentan con salas de </a:t>
            </a:r>
            <a:r>
              <a:rPr lang="es-MX" baseline="0" dirty="0" err="1" smtClean="0"/>
              <a:t>hemodinámia</a:t>
            </a:r>
            <a:r>
              <a:rPr lang="es-MX" baseline="0" dirty="0" smtClean="0"/>
              <a:t> privadas </a:t>
            </a:r>
            <a:r>
              <a:rPr lang="es-MX" baseline="0" dirty="0" smtClean="0"/>
              <a:t>o de hospitales que atienden a poblaciones cerradas como IMSS, ISSSTE, PEMEX y fuerzas armadas. </a:t>
            </a:r>
            <a:endParaRPr lang="es-MX" dirty="0"/>
          </a:p>
        </p:txBody>
      </p:sp>
    </p:spTree>
    <p:extLst>
      <p:ext uri="{BB962C8B-B14F-4D97-AF65-F5344CB8AC3E}">
        <p14:creationId xmlns:p14="http://schemas.microsoft.com/office/powerpoint/2010/main" val="1091821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En</a:t>
            </a:r>
            <a:r>
              <a:rPr lang="es-MX" baseline="0" dirty="0" smtClean="0"/>
              <a:t> este escenario es importante revisar la experiencia internacional y por ello tomamos como referencia la experiencia francesa en </a:t>
            </a:r>
            <a:r>
              <a:rPr lang="es-MX" baseline="0" dirty="0" err="1" smtClean="0"/>
              <a:t>farmacoinvasión</a:t>
            </a:r>
            <a:r>
              <a:rPr lang="es-MX" baseline="0" dirty="0" smtClean="0"/>
              <a:t>. </a:t>
            </a:r>
            <a:r>
              <a:rPr lang="es-MX" dirty="0" smtClean="0"/>
              <a:t>Esta</a:t>
            </a:r>
            <a:r>
              <a:rPr lang="es-MX" baseline="0" dirty="0" smtClean="0"/>
              <a:t> </a:t>
            </a:r>
            <a:r>
              <a:rPr lang="es-MX" baseline="0" dirty="0" smtClean="0"/>
              <a:t>grafica muestra la </a:t>
            </a:r>
            <a:r>
              <a:rPr lang="es-MX" dirty="0" smtClean="0"/>
              <a:t>EVIDENCIA DE LA UTILIDAD DE UN MODELO FARMACOINVASIVO</a:t>
            </a:r>
            <a:r>
              <a:rPr lang="es-MX" baseline="0" dirty="0" smtClean="0"/>
              <a:t> EN EL QUE CLARAMENTE DISMINUYE LA NO REPERFUSIÓN Y MORTALIDAD. </a:t>
            </a:r>
            <a:endParaRPr lang="es-MX" dirty="0"/>
          </a:p>
        </p:txBody>
      </p:sp>
    </p:spTree>
    <p:extLst>
      <p:ext uri="{BB962C8B-B14F-4D97-AF65-F5344CB8AC3E}">
        <p14:creationId xmlns:p14="http://schemas.microsoft.com/office/powerpoint/2010/main" val="884246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Esta</a:t>
            </a:r>
            <a:r>
              <a:rPr lang="es-MX" baseline="0" dirty="0" smtClean="0"/>
              <a:t> corporación ha contribuido con información y evidencia científica que apoya el modelo </a:t>
            </a:r>
            <a:r>
              <a:rPr lang="es-MX" baseline="0" dirty="0" err="1" smtClean="0"/>
              <a:t>farmacoinvasivo</a:t>
            </a:r>
            <a:r>
              <a:rPr lang="es-MX" baseline="0" dirty="0" smtClean="0"/>
              <a:t> para </a:t>
            </a:r>
            <a:r>
              <a:rPr lang="es-MX" baseline="0" dirty="0" smtClean="0"/>
              <a:t>México como se destacó en este libro de postura de la </a:t>
            </a:r>
            <a:r>
              <a:rPr lang="es-MX" baseline="0" dirty="0" err="1" smtClean="0"/>
              <a:t>Acadamia</a:t>
            </a:r>
            <a:r>
              <a:rPr lang="es-MX" baseline="0" dirty="0" smtClean="0"/>
              <a:t>, publicado en 2015. </a:t>
            </a:r>
            <a:endParaRPr lang="es-MX" dirty="0"/>
          </a:p>
        </p:txBody>
      </p:sp>
    </p:spTree>
    <p:extLst>
      <p:ext uri="{BB962C8B-B14F-4D97-AF65-F5344CB8AC3E}">
        <p14:creationId xmlns:p14="http://schemas.microsoft.com/office/powerpoint/2010/main" val="3882841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Esta</a:t>
            </a:r>
            <a:r>
              <a:rPr lang="es-MX" baseline="0" dirty="0" smtClean="0"/>
              <a:t> noche abordaré el tema de la </a:t>
            </a:r>
            <a:r>
              <a:rPr lang="es-MX" baseline="0" dirty="0" err="1" smtClean="0"/>
              <a:t>Reperfusión</a:t>
            </a:r>
            <a:r>
              <a:rPr lang="es-MX" baseline="0" dirty="0" smtClean="0"/>
              <a:t> Universal en el Infarto Agudo del Miocardio, un reto para México.  Para ello elaboré la siguiente agenda. </a:t>
            </a:r>
            <a:endParaRPr lang="es-MX" dirty="0"/>
          </a:p>
        </p:txBody>
      </p:sp>
    </p:spTree>
    <p:extLst>
      <p:ext uri="{BB962C8B-B14F-4D97-AF65-F5344CB8AC3E}">
        <p14:creationId xmlns:p14="http://schemas.microsoft.com/office/powerpoint/2010/main" val="2519675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Estudios auspiciados por</a:t>
            </a:r>
            <a:r>
              <a:rPr lang="es-MX" baseline="0" dirty="0" smtClean="0"/>
              <a:t> el Banco Interamericano de Desarrollo, en donde el INC colaboró con la Secretaría de </a:t>
            </a:r>
            <a:r>
              <a:rPr lang="es-MX" baseline="0" dirty="0" smtClean="0"/>
              <a:t>Salud, </a:t>
            </a:r>
            <a:r>
              <a:rPr lang="es-MX" baseline="0" dirty="0" smtClean="0"/>
              <a:t>han establecido claramente el diagnóstico situacional de la atención del IAM en México, demostrando que la estrategia </a:t>
            </a:r>
            <a:r>
              <a:rPr lang="es-MX" baseline="0" dirty="0" err="1" smtClean="0"/>
              <a:t>farmacoinvasiva</a:t>
            </a:r>
            <a:r>
              <a:rPr lang="es-MX" baseline="0" dirty="0" smtClean="0"/>
              <a:t> es el modelo que más se ajusta a nuestra realidad. Hago patente mi reconocimiento al Dr. José Narro y los Dr. </a:t>
            </a:r>
            <a:r>
              <a:rPr lang="es-MX" baseline="0" dirty="0" err="1" smtClean="0"/>
              <a:t>Meljem</a:t>
            </a:r>
            <a:r>
              <a:rPr lang="es-MX" baseline="0" dirty="0" smtClean="0"/>
              <a:t> y García </a:t>
            </a:r>
            <a:r>
              <a:rPr lang="es-MX" baseline="0" dirty="0" err="1" smtClean="0"/>
              <a:t>Saisó</a:t>
            </a:r>
            <a:r>
              <a:rPr lang="es-MX" baseline="0" dirty="0" smtClean="0"/>
              <a:t> cuya labor permitió producir esta evidencia científica, útil para la toma de decisiones en salud. </a:t>
            </a:r>
            <a:endParaRPr lang="es-MX" dirty="0"/>
          </a:p>
        </p:txBody>
      </p:sp>
    </p:spTree>
    <p:extLst>
      <p:ext uri="{BB962C8B-B14F-4D97-AF65-F5344CB8AC3E}">
        <p14:creationId xmlns:p14="http://schemas.microsoft.com/office/powerpoint/2010/main" val="2234358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 partir de los diagnósticos comenzamos a emitir las recomendaciones.</a:t>
            </a:r>
            <a:r>
              <a:rPr lang="es-MX" baseline="0" dirty="0" smtClean="0"/>
              <a:t> Así fue como se diseñó un a</a:t>
            </a:r>
            <a:r>
              <a:rPr lang="es-MX" dirty="0" smtClean="0"/>
              <a:t>lgoritmo</a:t>
            </a:r>
            <a:r>
              <a:rPr lang="es-MX" baseline="0" dirty="0" smtClean="0"/>
              <a:t> simplificado del tratamiento del IAM, el cual fue aprobado para aplicación nacional en 2018. </a:t>
            </a:r>
            <a:r>
              <a:rPr lang="es-MX" baseline="0" dirty="0" smtClean="0"/>
              <a:t> En este esquema el paciente que acude a un primero contacto médico con dolor precordial debe ser evaluado con electrocardiograma en los primero 10 minutos de su llegada. Ese trazo electrocardiográfico es analizado localmente y a distancia por medio de telemedicina. En caso de demostrarse que el paciente sufre un infarto se establece la necesidad de </a:t>
            </a:r>
            <a:r>
              <a:rPr lang="es-MX" baseline="0" dirty="0" err="1" smtClean="0"/>
              <a:t>fibrinolisis</a:t>
            </a:r>
            <a:r>
              <a:rPr lang="es-MX" baseline="0" dirty="0" smtClean="0"/>
              <a:t> in situ o traslado a sala de hemodinámico, si el tiempo lo </a:t>
            </a:r>
            <a:r>
              <a:rPr lang="es-MX" baseline="0" dirty="0" err="1" smtClean="0"/>
              <a:t>permete</a:t>
            </a:r>
            <a:r>
              <a:rPr lang="es-MX" baseline="0" dirty="0" smtClean="0"/>
              <a:t>, para </a:t>
            </a:r>
            <a:r>
              <a:rPr lang="es-MX" baseline="0" dirty="0" err="1" smtClean="0"/>
              <a:t>angioplastía</a:t>
            </a:r>
            <a:r>
              <a:rPr lang="es-MX" baseline="0" dirty="0" smtClean="0"/>
              <a:t> primaria. </a:t>
            </a:r>
            <a:endParaRPr lang="es-MX" dirty="0"/>
          </a:p>
        </p:txBody>
      </p:sp>
    </p:spTree>
    <p:extLst>
      <p:ext uri="{BB962C8B-B14F-4D97-AF65-F5344CB8AC3E}">
        <p14:creationId xmlns:p14="http://schemas.microsoft.com/office/powerpoint/2010/main" val="598670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El primer</a:t>
            </a:r>
            <a:r>
              <a:rPr lang="es-MX" baseline="0" dirty="0" smtClean="0"/>
              <a:t> acercamiento a un sistema integrado de diagnóstico oportuno con soporte de telemedicina y referencia temprana se instaló en la CD MX en 2016. </a:t>
            </a:r>
            <a:r>
              <a:rPr lang="es-MX" baseline="0" dirty="0" smtClean="0"/>
              <a:t>Piedra angular de este sistema fue la capacitación y equipamiento en 64 centros de salud de la Ciudad, conectados al Instituto Nacional de Cardiología. </a:t>
            </a:r>
            <a:endParaRPr lang="es-MX" dirty="0"/>
          </a:p>
        </p:txBody>
      </p:sp>
    </p:spTree>
    <p:extLst>
      <p:ext uri="{BB962C8B-B14F-4D97-AF65-F5344CB8AC3E}">
        <p14:creationId xmlns:p14="http://schemas.microsoft.com/office/powerpoint/2010/main" val="2069770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Posteriormente</a:t>
            </a:r>
            <a:r>
              <a:rPr lang="es-MX" baseline="0" dirty="0" smtClean="0"/>
              <a:t> el Instituto Nacional de Cardiología se dio a la tarea de ampliar este programa con alcance nacional. Particularmente buscando la educación a los profesionales de la Salud. A la fecha s</a:t>
            </a:r>
            <a:r>
              <a:rPr lang="es-MX" dirty="0" smtClean="0"/>
              <a:t>e ha</a:t>
            </a:r>
            <a:r>
              <a:rPr lang="es-MX" baseline="0" dirty="0" smtClean="0"/>
              <a:t> </a:t>
            </a:r>
            <a:r>
              <a:rPr lang="es-MX" baseline="0" dirty="0" smtClean="0"/>
              <a:t>capacitado </a:t>
            </a:r>
            <a:r>
              <a:rPr lang="es-MX" baseline="0" dirty="0" smtClean="0"/>
              <a:t>a </a:t>
            </a:r>
            <a:r>
              <a:rPr lang="es-MX" baseline="0" dirty="0" smtClean="0"/>
              <a:t>5258 profesionales de la salud pertenecientes a dependencias de la </a:t>
            </a:r>
            <a:r>
              <a:rPr lang="es-MX" baseline="0" dirty="0" smtClean="0"/>
              <a:t>SS </a:t>
            </a:r>
            <a:r>
              <a:rPr lang="es-MX" baseline="0" dirty="0" smtClean="0"/>
              <a:t>en el manejo del IAM. </a:t>
            </a:r>
          </a:p>
          <a:p>
            <a:r>
              <a:rPr lang="es-MX" baseline="0" dirty="0" smtClean="0"/>
              <a:t>Fue equipado con material indispensable para el diagnóstico y manejo del IAM a centros de primer contacto a nivel </a:t>
            </a:r>
            <a:r>
              <a:rPr lang="es-MX" baseline="0" dirty="0" smtClean="0"/>
              <a:t>nacional. </a:t>
            </a:r>
            <a:endParaRPr lang="es-MX" dirty="0"/>
          </a:p>
        </p:txBody>
      </p:sp>
    </p:spTree>
    <p:extLst>
      <p:ext uri="{BB962C8B-B14F-4D97-AF65-F5344CB8AC3E}">
        <p14:creationId xmlns:p14="http://schemas.microsoft.com/office/powerpoint/2010/main" val="3478036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En estas</a:t>
            </a:r>
            <a:r>
              <a:rPr lang="es-MX" baseline="0" dirty="0" smtClean="0"/>
              <a:t> imágenes se muestra al personal del Instituto y de la secretaria involucrados en las diferentes fases del programa.  </a:t>
            </a:r>
            <a:endParaRPr lang="es-MX" dirty="0"/>
          </a:p>
        </p:txBody>
      </p:sp>
    </p:spTree>
    <p:extLst>
      <p:ext uri="{BB962C8B-B14F-4D97-AF65-F5344CB8AC3E}">
        <p14:creationId xmlns:p14="http://schemas.microsoft.com/office/powerpoint/2010/main" val="3199447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Tras</a:t>
            </a:r>
            <a:r>
              <a:rPr lang="es-MX" baseline="0" dirty="0" smtClean="0"/>
              <a:t> la capacitación se ha observado una tendencia en la reducción de la tasa de no </a:t>
            </a:r>
            <a:r>
              <a:rPr lang="es-MX" baseline="0" dirty="0" err="1" smtClean="0"/>
              <a:t>reperfusión</a:t>
            </a:r>
            <a:r>
              <a:rPr lang="es-MX" baseline="0" dirty="0" smtClean="0"/>
              <a:t> en los pacientes referidos al INC. </a:t>
            </a:r>
            <a:r>
              <a:rPr lang="es-MX" baseline="0" dirty="0" smtClean="0"/>
              <a:t>Esta diapositiva muestra datos preliminares de un trabajo </a:t>
            </a:r>
            <a:r>
              <a:rPr lang="es-MX" baseline="0" dirty="0" smtClean="0"/>
              <a:t>que se encuentra en prensa para la primera mita de este </a:t>
            </a:r>
            <a:r>
              <a:rPr lang="es-MX" baseline="0" dirty="0" smtClean="0"/>
              <a:t>año.  </a:t>
            </a:r>
            <a:endParaRPr lang="es-MX" dirty="0"/>
          </a:p>
        </p:txBody>
      </p:sp>
    </p:spTree>
    <p:extLst>
      <p:ext uri="{BB962C8B-B14F-4D97-AF65-F5344CB8AC3E}">
        <p14:creationId xmlns:p14="http://schemas.microsoft.com/office/powerpoint/2010/main" val="1684605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Impulsados</a:t>
            </a:r>
            <a:r>
              <a:rPr lang="es-MX" baseline="0" dirty="0" smtClean="0"/>
              <a:t> por la necesidad de contar con insumos y dispositivos médicos de alta tecnología </a:t>
            </a:r>
            <a:r>
              <a:rPr lang="es-MX" baseline="0" dirty="0" smtClean="0"/>
              <a:t>a bajo costo</a:t>
            </a:r>
            <a:r>
              <a:rPr lang="es-MX" baseline="0" dirty="0" smtClean="0"/>
              <a:t>, el INC en conjunto con CONACYT y el ITESM </a:t>
            </a:r>
            <a:r>
              <a:rPr lang="es-MX" baseline="0" dirty="0" smtClean="0"/>
              <a:t>han </a:t>
            </a:r>
            <a:r>
              <a:rPr lang="es-MX" baseline="0" dirty="0" smtClean="0"/>
              <a:t>diseñado y producido un </a:t>
            </a:r>
            <a:r>
              <a:rPr lang="es-MX" baseline="0" dirty="0" err="1" smtClean="0"/>
              <a:t>stent</a:t>
            </a:r>
            <a:r>
              <a:rPr lang="es-MX" baseline="0" dirty="0" smtClean="0"/>
              <a:t> coronario metálico desnudo útil para el tratamiento del IAM. Este dispositivo se encuentra ya en pruebas clínicas con muy prometedores resultados. El diseño y conceptualización de este STENT del INC ha corrido a cargo del Dr. Arturo Abundes, Cardiólogo Intervencionista del Instituto. </a:t>
            </a:r>
            <a:endParaRPr lang="es-MX" dirty="0"/>
          </a:p>
        </p:txBody>
      </p:sp>
    </p:spTree>
    <p:extLst>
      <p:ext uri="{BB962C8B-B14F-4D97-AF65-F5344CB8AC3E}">
        <p14:creationId xmlns:p14="http://schemas.microsoft.com/office/powerpoint/2010/main" val="1687539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584200" rtl="0" fontAlgn="auto" latinLnBrk="0" hangingPunct="0">
              <a:lnSpc>
                <a:spcPct val="100000"/>
              </a:lnSpc>
              <a:spcBef>
                <a:spcPts val="0"/>
              </a:spcBef>
              <a:spcAft>
                <a:spcPts val="0"/>
              </a:spcAft>
              <a:buClrTx/>
              <a:buSzTx/>
              <a:buFontTx/>
              <a:buNone/>
              <a:tabLst/>
            </a:pPr>
            <a:r>
              <a:rPr lang="es-MX" sz="2400" dirty="0" smtClean="0">
                <a:solidFill>
                  <a:schemeClr val="tx1"/>
                </a:solidFill>
              </a:rPr>
              <a:t>A nivel nacional todas las instituciones</a:t>
            </a:r>
            <a:r>
              <a:rPr lang="es-MX" sz="2400" baseline="0" dirty="0" smtClean="0">
                <a:solidFill>
                  <a:schemeClr val="tx1"/>
                </a:solidFill>
              </a:rPr>
              <a:t> hemos desarrollado protocolos de atención muy semejantes, con diferentes nombres, pero todos basados en la estrategia </a:t>
            </a:r>
            <a:r>
              <a:rPr lang="es-MX" sz="2400" baseline="0" dirty="0" err="1" smtClean="0">
                <a:solidFill>
                  <a:schemeClr val="tx1"/>
                </a:solidFill>
              </a:rPr>
              <a:t>farmacoinvasiva</a:t>
            </a:r>
            <a:r>
              <a:rPr lang="es-MX" sz="2400" baseline="0" dirty="0" smtClean="0">
                <a:solidFill>
                  <a:schemeClr val="tx1"/>
                </a:solidFill>
              </a:rPr>
              <a:t>. Sin embargo es indispensable que se sumen los hospitales privados, ya que por </a:t>
            </a:r>
            <a:r>
              <a:rPr kumimoji="0" lang="es-MX" sz="2400" b="0" i="0" u="none" strike="noStrike" cap="none" spc="0" normalizeH="0" dirty="0" smtClean="0">
                <a:ln>
                  <a:noFill/>
                </a:ln>
                <a:solidFill>
                  <a:schemeClr val="tx1"/>
                </a:solidFill>
                <a:effectLst/>
                <a:uFillTx/>
                <a:sym typeface="Helvetica Light"/>
              </a:rPr>
              <a:t>ley</a:t>
            </a:r>
            <a:r>
              <a:rPr kumimoji="0" lang="es-MX" sz="2400" b="0" i="0" u="none" strike="noStrike" cap="none" spc="0" normalizeH="0" baseline="0" dirty="0" smtClean="0">
                <a:ln>
                  <a:noFill/>
                </a:ln>
                <a:solidFill>
                  <a:schemeClr val="tx1"/>
                </a:solidFill>
                <a:effectLst/>
                <a:uFillTx/>
                <a:sym typeface="Helvetica Light"/>
              </a:rPr>
              <a:t> tiene que </a:t>
            </a:r>
            <a:r>
              <a:rPr kumimoji="0" lang="es-MX" sz="2400" b="0" i="0" u="none" strike="noStrike" cap="none" spc="0" normalizeH="0" dirty="0" smtClean="0">
                <a:ln>
                  <a:noFill/>
                </a:ln>
                <a:solidFill>
                  <a:schemeClr val="tx1"/>
                </a:solidFill>
                <a:effectLst/>
                <a:uFillTx/>
                <a:sym typeface="Helvetica Light"/>
              </a:rPr>
              <a:t>atender </a:t>
            </a:r>
            <a:r>
              <a:rPr kumimoji="0" lang="es-MX" sz="2400" b="0" i="0" u="none" strike="noStrike" cap="none" spc="0" normalizeH="0" dirty="0" smtClean="0">
                <a:ln>
                  <a:noFill/>
                </a:ln>
                <a:solidFill>
                  <a:schemeClr val="tx1"/>
                </a:solidFill>
                <a:effectLst/>
                <a:uFillTx/>
                <a:sym typeface="Helvetica Light"/>
              </a:rPr>
              <a:t>las urgencias que comprometen la </a:t>
            </a:r>
            <a:r>
              <a:rPr kumimoji="0" lang="es-MX" sz="2400" b="0" i="0" u="none" strike="noStrike" cap="none" spc="0" normalizeH="0" dirty="0" smtClean="0">
                <a:ln>
                  <a:noFill/>
                </a:ln>
                <a:solidFill>
                  <a:schemeClr val="tx1"/>
                </a:solidFill>
                <a:effectLst/>
                <a:uFillTx/>
                <a:sym typeface="Helvetica Light"/>
              </a:rPr>
              <a:t>vida, </a:t>
            </a:r>
            <a:r>
              <a:rPr kumimoji="0" lang="es-MX" sz="2400" b="0" i="0" u="none" strike="noStrike" cap="none" spc="0" normalizeH="0" dirty="0" smtClean="0">
                <a:ln>
                  <a:noFill/>
                </a:ln>
                <a:solidFill>
                  <a:schemeClr val="tx1"/>
                </a:solidFill>
                <a:effectLst/>
                <a:uFillTx/>
                <a:sym typeface="Helvetica Light"/>
              </a:rPr>
              <a:t>como </a:t>
            </a:r>
            <a:r>
              <a:rPr kumimoji="0" lang="es-MX" sz="2400" b="0" i="0" u="none" strike="noStrike" cap="none" spc="0" normalizeH="0" dirty="0" smtClean="0">
                <a:ln>
                  <a:noFill/>
                </a:ln>
                <a:solidFill>
                  <a:schemeClr val="tx1"/>
                </a:solidFill>
                <a:effectLst/>
                <a:uFillTx/>
                <a:sym typeface="Helvetica Light"/>
              </a:rPr>
              <a:t>es el caso del </a:t>
            </a:r>
            <a:r>
              <a:rPr kumimoji="0" lang="es-MX" sz="2400" b="0" i="0" u="none" strike="noStrike" cap="none" spc="0" normalizeH="0" dirty="0" smtClean="0">
                <a:ln>
                  <a:noFill/>
                </a:ln>
                <a:solidFill>
                  <a:schemeClr val="tx1"/>
                </a:solidFill>
                <a:effectLst/>
                <a:uFillTx/>
                <a:sym typeface="Helvetica Light"/>
              </a:rPr>
              <a:t>infarto agudo del miocardio, de acuerdo al artículo</a:t>
            </a:r>
            <a:r>
              <a:rPr kumimoji="0" lang="es-MX" sz="2400" b="0" i="0" u="none" strike="noStrike" cap="none" spc="0" normalizeH="0" baseline="0" dirty="0" smtClean="0">
                <a:ln>
                  <a:noFill/>
                </a:ln>
                <a:solidFill>
                  <a:schemeClr val="tx1"/>
                </a:solidFill>
                <a:effectLst/>
                <a:uFillTx/>
                <a:sym typeface="Helvetica Light"/>
              </a:rPr>
              <a:t> 17 fracción 2 de</a:t>
            </a:r>
            <a:r>
              <a:rPr kumimoji="0" lang="es-MX" sz="2400" b="0" i="0" u="none" strike="noStrike" cap="none" spc="0" normalizeH="0" dirty="0" smtClean="0">
                <a:ln>
                  <a:noFill/>
                </a:ln>
                <a:solidFill>
                  <a:schemeClr val="tx1"/>
                </a:solidFill>
                <a:effectLst/>
                <a:uFillTx/>
                <a:sym typeface="Helvetica Light"/>
              </a:rPr>
              <a:t> la ley</a:t>
            </a:r>
            <a:r>
              <a:rPr kumimoji="0" lang="es-MX" sz="2400" b="0" i="0" u="none" strike="noStrike" cap="none" spc="0" normalizeH="0" baseline="0" dirty="0" smtClean="0">
                <a:ln>
                  <a:noFill/>
                </a:ln>
                <a:solidFill>
                  <a:schemeClr val="tx1"/>
                </a:solidFill>
                <a:effectLst/>
                <a:uFillTx/>
                <a:sym typeface="Helvetica Light"/>
              </a:rPr>
              <a:t> general de salud vigente. </a:t>
            </a:r>
          </a:p>
          <a:p>
            <a:endParaRPr lang="es-MX" dirty="0"/>
          </a:p>
        </p:txBody>
      </p:sp>
    </p:spTree>
    <p:extLst>
      <p:ext uri="{BB962C8B-B14F-4D97-AF65-F5344CB8AC3E}">
        <p14:creationId xmlns:p14="http://schemas.microsoft.com/office/powerpoint/2010/main" val="1288163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Al</a:t>
            </a:r>
            <a:r>
              <a:rPr lang="es-MX" baseline="0" dirty="0" smtClean="0"/>
              <a:t> 2019 mucho hemos avanzado por lograr la meta de la </a:t>
            </a:r>
            <a:r>
              <a:rPr lang="es-MX" baseline="0" dirty="0" err="1" smtClean="0"/>
              <a:t>reperfusión</a:t>
            </a:r>
            <a:r>
              <a:rPr lang="es-MX" baseline="0" dirty="0" smtClean="0"/>
              <a:t> universal. Sin embargo aun tenemos pendientes importantes por resolver. Uno de ellos es la inclusión de las recomendaciones del manejo en las guías oficiales de práctica clínica de la CENETEC y con ello buscar la actualización de la Norma Oficial Mexicana para el diagnóstico y tratamiento del infarto agudo del miocardio. </a:t>
            </a:r>
            <a:r>
              <a:rPr lang="es-MX" baseline="0" dirty="0" smtClean="0"/>
              <a:t>Así </a:t>
            </a:r>
            <a:r>
              <a:rPr lang="es-MX" baseline="0" dirty="0" smtClean="0"/>
              <a:t>mismo es </a:t>
            </a:r>
            <a:r>
              <a:rPr lang="es-MX" baseline="0" dirty="0" smtClean="0"/>
              <a:t>deseable contar </a:t>
            </a:r>
            <a:r>
              <a:rPr lang="es-MX" baseline="0" dirty="0" smtClean="0"/>
              <a:t>con una oficina de coordinación nacional del programa de atención del infarto, que desde el INC pueda conjuntar esfuerzos y estrategias nacionales. </a:t>
            </a:r>
            <a:endParaRPr lang="es-MX" dirty="0"/>
          </a:p>
        </p:txBody>
      </p:sp>
    </p:spTree>
    <p:extLst>
      <p:ext uri="{BB962C8B-B14F-4D97-AF65-F5344CB8AC3E}">
        <p14:creationId xmlns:p14="http://schemas.microsoft.com/office/powerpoint/2010/main" val="557071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CONCLUSIONES. </a:t>
            </a:r>
          </a:p>
          <a:p>
            <a:pPr marL="0" marR="0" indent="0" algn="ctr" defTabSz="457200" rtl="0" eaLnBrk="1" fontAlgn="auto" latinLnBrk="0" hangingPunct="1">
              <a:lnSpc>
                <a:spcPct val="117999"/>
              </a:lnSpc>
              <a:spcBef>
                <a:spcPts val="0"/>
              </a:spcBef>
              <a:spcAft>
                <a:spcPts val="0"/>
              </a:spcAft>
              <a:buClrTx/>
              <a:buSzTx/>
              <a:buFontTx/>
              <a:buNone/>
              <a:tabLst/>
              <a:defRPr/>
            </a:pPr>
            <a:r>
              <a:rPr lang="es-MX" sz="2400" smtClean="0">
                <a:solidFill>
                  <a:schemeClr val="tx1"/>
                </a:solidFill>
              </a:rPr>
              <a:t>Es indispensable </a:t>
            </a:r>
            <a:r>
              <a:rPr lang="es-MX" sz="2400" b="1" smtClean="0">
                <a:solidFill>
                  <a:schemeClr val="tx1"/>
                </a:solidFill>
              </a:rPr>
              <a:t>formalizar</a:t>
            </a:r>
            <a:r>
              <a:rPr lang="es-MX" sz="2400" smtClean="0">
                <a:solidFill>
                  <a:schemeClr val="tx1"/>
                </a:solidFill>
              </a:rPr>
              <a:t> el tratamiento con </a:t>
            </a:r>
            <a:r>
              <a:rPr lang="es-MX" sz="2400" b="1" smtClean="0">
                <a:solidFill>
                  <a:schemeClr val="tx1"/>
                </a:solidFill>
              </a:rPr>
              <a:t>acceso universal</a:t>
            </a:r>
            <a:r>
              <a:rPr lang="es-MX" sz="2400" smtClean="0">
                <a:solidFill>
                  <a:schemeClr val="tx1"/>
                </a:solidFill>
              </a:rPr>
              <a:t> del IAM como </a:t>
            </a:r>
            <a:r>
              <a:rPr lang="es-MX" sz="2400" b="1" smtClean="0">
                <a:solidFill>
                  <a:schemeClr val="tx1"/>
                </a:solidFill>
              </a:rPr>
              <a:t>Política Pública de Salud Nacional</a:t>
            </a:r>
            <a:endParaRPr kumimoji="0" lang="es-MX" sz="2400" b="1" i="0" u="none" strike="noStrike" cap="none" spc="0" normalizeH="0" baseline="0" smtClean="0">
              <a:ln>
                <a:noFill/>
              </a:ln>
              <a:solidFill>
                <a:schemeClr val="tx1"/>
              </a:solidFill>
              <a:effectLst/>
              <a:uFillTx/>
              <a:sym typeface="Helvetica Light"/>
            </a:endParaRPr>
          </a:p>
          <a:p>
            <a:endParaRPr lang="es-MX"/>
          </a:p>
        </p:txBody>
      </p:sp>
    </p:spTree>
    <p:extLst>
      <p:ext uri="{BB962C8B-B14F-4D97-AF65-F5344CB8AC3E}">
        <p14:creationId xmlns:p14="http://schemas.microsoft.com/office/powerpoint/2010/main" val="319694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600" dirty="0" smtClean="0"/>
              <a:t>La conferencia</a:t>
            </a:r>
            <a:r>
              <a:rPr lang="es-MX" sz="1600" baseline="0" dirty="0" smtClean="0"/>
              <a:t> que nos ocupa el día de hoy lleva por nombre </a:t>
            </a:r>
            <a:r>
              <a:rPr lang="es-MX" sz="1600" baseline="0" dirty="0" smtClean="0"/>
              <a:t>Dr</a:t>
            </a:r>
            <a:r>
              <a:rPr lang="es-MX" sz="1600" baseline="0" dirty="0" smtClean="0"/>
              <a:t>.  Ignacio Chávez. Excepcional médico mexicano, hombre clave en la Medicina Mexicana contemporánea.</a:t>
            </a:r>
          </a:p>
          <a:p>
            <a:r>
              <a:rPr lang="es-MX" sz="1600" baseline="0" dirty="0" smtClean="0"/>
              <a:t>El </a:t>
            </a:r>
            <a:r>
              <a:rPr lang="es-MX" sz="1600" baseline="0" dirty="0" smtClean="0"/>
              <a:t>Maestro nació el 31 de Enero de 1897 en </a:t>
            </a:r>
            <a:r>
              <a:rPr lang="es-MX" sz="1600" baseline="0" dirty="0" err="1" smtClean="0"/>
              <a:t>Zirándaro</a:t>
            </a:r>
            <a:r>
              <a:rPr lang="es-MX" sz="1600" baseline="0" dirty="0" smtClean="0"/>
              <a:t> de los Chávez Michoacán (hoy Guerrero). Siendo aun muy joven emigró a Morelia Michoacán para realizar sus estudios básicos, e intermedios,  incluido el primer año en la Escuela de Medicina en la Universidad de San Nicolás de Hidalgo. Posteriormente se </a:t>
            </a:r>
            <a:r>
              <a:rPr lang="es-MX" sz="1600" baseline="0" dirty="0" smtClean="0"/>
              <a:t>trasladó </a:t>
            </a:r>
            <a:r>
              <a:rPr lang="es-MX" sz="1600" baseline="0" dirty="0" smtClean="0"/>
              <a:t>a  la Ciudad de México donde continuó  sus estudios profesionales en la Escuela de Medicina de la Universidad Nacional, para graduarse en 1920.  Después de graduarse, fue nombrado Rector de la Universidad Michoacana. Posteriormente regresa a la Ciudad de México para incorporarse al  Hospital General de México y obtener una beca para realizar estudios especializados en Cardiología en París, con los más prominentes clínicos del momento, particularmente el </a:t>
            </a:r>
            <a:r>
              <a:rPr lang="es-MX" sz="1600" baseline="0" dirty="0" err="1" smtClean="0"/>
              <a:t>Profr</a:t>
            </a:r>
            <a:r>
              <a:rPr lang="es-MX" sz="1600" baseline="0" dirty="0" smtClean="0"/>
              <a:t>. Charles </a:t>
            </a:r>
            <a:r>
              <a:rPr lang="es-MX" sz="1600" baseline="0" dirty="0" err="1" smtClean="0"/>
              <a:t>Laubry</a:t>
            </a:r>
            <a:r>
              <a:rPr lang="es-MX" sz="1600" baseline="0" dirty="0" smtClean="0"/>
              <a:t>. En 1933 fue nombrado Director de la Escuela de Medicina de la Universidad Nacional y posteriormente en 1937 Director del Hospital General de México. En el año 1961 fue nombrado Rector de la UNAM.  Durante estos años </a:t>
            </a:r>
            <a:r>
              <a:rPr lang="es-MX" sz="1600" baseline="0" dirty="0" smtClean="0"/>
              <a:t>participó </a:t>
            </a:r>
            <a:r>
              <a:rPr lang="es-MX" sz="1600" baseline="0" dirty="0" smtClean="0"/>
              <a:t>en la fundación del Colegio Nacional en 1943, fue presidente de la Academia Nacional de Medicina en </a:t>
            </a:r>
            <a:r>
              <a:rPr lang="es-MX" sz="1600" baseline="0" dirty="0" smtClean="0"/>
              <a:t>1933, </a:t>
            </a:r>
            <a:r>
              <a:rPr lang="es-MX" sz="1600" baseline="0" dirty="0" smtClean="0"/>
              <a:t>fundó la Sociedad Mexicana de Cardiología en 1935, la Sociedad Interamericana de Cardiología en 1944 y la Federación Mundial del corazón (en aquella época sociedad internacional de cardiología) en 1950.   </a:t>
            </a:r>
          </a:p>
          <a:p>
            <a:r>
              <a:rPr lang="es-MX" sz="1600" baseline="0" dirty="0" smtClean="0"/>
              <a:t>Su obra máxima, el Instituto Nacional de Cardiología, fue planeado, y creado por el Maestro Chávez, inaugurándose en abril de 1944.  </a:t>
            </a:r>
          </a:p>
          <a:p>
            <a:r>
              <a:rPr lang="es-MX" sz="1600" baseline="0" dirty="0" smtClean="0"/>
              <a:t>Esto ha sido tan solo una síntesis de </a:t>
            </a:r>
            <a:r>
              <a:rPr lang="es-MX" sz="1600" baseline="0" dirty="0" smtClean="0"/>
              <a:t>su obra, sin embargo es equiparable a su quehacer profesional su reconocida inteligencia, sensibilidad, cultura y particularmente su probidad moral, manteniendo en toda su trayectoria un apego irrestricto a sus </a:t>
            </a:r>
            <a:r>
              <a:rPr lang="es-MX" sz="1600" baseline="0" dirty="0" smtClean="0"/>
              <a:t>principios. </a:t>
            </a:r>
            <a:r>
              <a:rPr lang="es-MX" sz="1600" baseline="0" dirty="0" smtClean="0"/>
              <a:t>Un hombre íntegro, amoroso padre, abuelo y amigo ejemplar. </a:t>
            </a:r>
          </a:p>
          <a:p>
            <a:r>
              <a:rPr lang="es-MX" sz="1600" baseline="0" dirty="0" smtClean="0"/>
              <a:t>El premio Ignacio Chávez que otorga el Consejo de Salubridad General anualmente hace patente el reconocimiento al humanismo médico, como signo de los valores que el Maestro Chávez siempre enarboló</a:t>
            </a:r>
            <a:r>
              <a:rPr lang="es-MX" sz="1600" baseline="0" dirty="0" smtClean="0"/>
              <a:t>.</a:t>
            </a:r>
            <a:endParaRPr lang="es-MX" sz="1600" baseline="0" dirty="0" smtClean="0"/>
          </a:p>
        </p:txBody>
      </p:sp>
    </p:spTree>
    <p:extLst>
      <p:ext uri="{BB962C8B-B14F-4D97-AF65-F5344CB8AC3E}">
        <p14:creationId xmlns:p14="http://schemas.microsoft.com/office/powerpoint/2010/main" val="425102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584200" rtl="0" fontAlgn="auto" latinLnBrk="0" hangingPunct="0">
              <a:lnSpc>
                <a:spcPct val="100000"/>
              </a:lnSpc>
              <a:spcBef>
                <a:spcPts val="0"/>
              </a:spcBef>
              <a:spcAft>
                <a:spcPts val="0"/>
              </a:spcAft>
              <a:buClrTx/>
              <a:buSzTx/>
              <a:buFontTx/>
              <a:buNone/>
              <a:tabLst/>
            </a:pPr>
            <a:r>
              <a:rPr lang="es-MX" sz="2400" dirty="0" smtClean="0"/>
              <a:t>Ahora  haré una breve descripción de la tarea de los Institutos Nacionales de </a:t>
            </a:r>
            <a:r>
              <a:rPr lang="es-MX" sz="2400" dirty="0" smtClean="0"/>
              <a:t>Salud, </a:t>
            </a:r>
            <a:r>
              <a:rPr lang="es-MX" sz="2400" dirty="0" smtClean="0"/>
              <a:t>del que Cardiología forma parte. Son  11 </a:t>
            </a:r>
            <a:r>
              <a:rPr lang="es-MX" sz="2400" dirty="0" smtClean="0"/>
              <a:t>instituciones con </a:t>
            </a:r>
            <a:r>
              <a:rPr lang="es-MX" sz="2400" dirty="0" smtClean="0"/>
              <a:t>actividades </a:t>
            </a:r>
            <a:r>
              <a:rPr lang="es-MX" sz="2400" dirty="0" smtClean="0"/>
              <a:t>asistenciales </a:t>
            </a:r>
            <a:r>
              <a:rPr lang="es-MX" sz="2400" dirty="0" smtClean="0"/>
              <a:t>de alta especialidad, con reconocimiento nacional e internacional</a:t>
            </a:r>
            <a:r>
              <a:rPr lang="es-MX" sz="2400" baseline="0" dirty="0" smtClean="0"/>
              <a:t> y </a:t>
            </a:r>
            <a:r>
              <a:rPr lang="es-MX" sz="2400" dirty="0" smtClean="0"/>
              <a:t>2  dedicados </a:t>
            </a:r>
            <a:r>
              <a:rPr lang="es-MX" sz="2400" dirty="0" smtClean="0"/>
              <a:t>exclusivamente</a:t>
            </a:r>
            <a:r>
              <a:rPr lang="es-MX" sz="2400" baseline="0" dirty="0" smtClean="0"/>
              <a:t> </a:t>
            </a:r>
            <a:r>
              <a:rPr lang="es-MX" sz="2400" dirty="0" smtClean="0"/>
              <a:t>a </a:t>
            </a:r>
            <a:r>
              <a:rPr lang="es-MX" sz="2400" dirty="0" smtClean="0"/>
              <a:t>la investigación y a la formación de recursos humanos de muy alto nivel. </a:t>
            </a:r>
            <a:endParaRPr lang="es-MX" dirty="0"/>
          </a:p>
        </p:txBody>
      </p:sp>
    </p:spTree>
    <p:extLst>
      <p:ext uri="{BB962C8B-B14F-4D97-AF65-F5344CB8AC3E}">
        <p14:creationId xmlns:p14="http://schemas.microsoft.com/office/powerpoint/2010/main" val="201899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Desde</a:t>
            </a:r>
            <a:r>
              <a:rPr lang="es-MX" baseline="0" dirty="0" smtClean="0"/>
              <a:t> su </a:t>
            </a:r>
            <a:r>
              <a:rPr lang="es-MX" baseline="0" dirty="0" smtClean="0"/>
              <a:t>Fundación, </a:t>
            </a:r>
            <a:r>
              <a:rPr lang="es-MX" baseline="0" dirty="0" smtClean="0"/>
              <a:t>la misión de los Institutos ha sido la Asistencia Médica de </a:t>
            </a:r>
            <a:r>
              <a:rPr lang="es-MX" baseline="0" dirty="0" smtClean="0"/>
              <a:t>excelencia, </a:t>
            </a:r>
            <a:r>
              <a:rPr lang="es-MX" baseline="0" dirty="0" smtClean="0"/>
              <a:t>dedicada a la población más </a:t>
            </a:r>
            <a:r>
              <a:rPr lang="es-MX" baseline="0" dirty="0" smtClean="0"/>
              <a:t>vulnerable. Anualmente se atiende a más de un millón de personas con patologías de alta complejidad, siendo centros de referencia nacional.  Así mismo, </a:t>
            </a:r>
            <a:r>
              <a:rPr lang="es-MX" baseline="0" dirty="0" smtClean="0"/>
              <a:t>la Formación de recursos Humanos de Alta </a:t>
            </a:r>
            <a:r>
              <a:rPr lang="es-MX" baseline="0" dirty="0" smtClean="0"/>
              <a:t>especialidad es uno de los objetivos clave de los Institutos. Cada año se </a:t>
            </a:r>
            <a:r>
              <a:rPr lang="es-MX" baseline="0" dirty="0" err="1" smtClean="0"/>
              <a:t>graduan</a:t>
            </a:r>
            <a:r>
              <a:rPr lang="es-MX" baseline="0" dirty="0" smtClean="0"/>
              <a:t> más de 1000 Médicos con Especialidad y Altas Especialidades en cursos </a:t>
            </a:r>
            <a:r>
              <a:rPr lang="es-MX" baseline="0" dirty="0" smtClean="0"/>
              <a:t>con </a:t>
            </a:r>
            <a:r>
              <a:rPr lang="es-MX" baseline="0" dirty="0" smtClean="0"/>
              <a:t>aval </a:t>
            </a:r>
            <a:r>
              <a:rPr lang="es-MX" baseline="0" dirty="0" smtClean="0"/>
              <a:t>de la </a:t>
            </a:r>
            <a:r>
              <a:rPr lang="es-MX" baseline="0" dirty="0" smtClean="0"/>
              <a:t>UNAM. </a:t>
            </a:r>
            <a:endParaRPr lang="es-MX" dirty="0"/>
          </a:p>
        </p:txBody>
      </p:sp>
    </p:spTree>
    <p:extLst>
      <p:ext uri="{BB962C8B-B14F-4D97-AF65-F5344CB8AC3E}">
        <p14:creationId xmlns:p14="http://schemas.microsoft.com/office/powerpoint/2010/main" val="1122423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s-MX" sz="2000" dirty="0" smtClean="0">
                <a:solidFill>
                  <a:srgbClr val="FFFFFF"/>
                </a:solidFill>
              </a:rPr>
              <a:t>El</a:t>
            </a:r>
            <a:r>
              <a:rPr lang="es-MX" sz="2000" baseline="0" dirty="0" smtClean="0">
                <a:solidFill>
                  <a:srgbClr val="FFFFFF"/>
                </a:solidFill>
              </a:rPr>
              <a:t> tercer objetivo de los Institutos es la investigación científica. </a:t>
            </a:r>
            <a:r>
              <a:rPr lang="es-MX" sz="2000" dirty="0" smtClean="0">
                <a:solidFill>
                  <a:srgbClr val="FFFFFF"/>
                </a:solidFill>
              </a:rPr>
              <a:t>Basta </a:t>
            </a:r>
            <a:r>
              <a:rPr lang="es-MX" sz="2000" dirty="0" smtClean="0">
                <a:solidFill>
                  <a:srgbClr val="FFFFFF"/>
                </a:solidFill>
              </a:rPr>
              <a:t>comentar que el  80% de la productividad en investigación en ciencias biomédicas en el país procede de los Institutos Nacionales de Salud. En esta gráfica</a:t>
            </a:r>
            <a:r>
              <a:rPr lang="es-MX" sz="2000" baseline="0" dirty="0" smtClean="0">
                <a:solidFill>
                  <a:srgbClr val="FFFFFF"/>
                </a:solidFill>
              </a:rPr>
              <a:t> se representa el número de  miembros del Sistema Nacional de Investigadores por institución académica. Destacan los Institutos Nacionales de Salud con 1121 miembros, seguidos por otros  centros como el IPN, la UAM, </a:t>
            </a:r>
            <a:r>
              <a:rPr lang="es-MX" sz="2000" baseline="0" dirty="0" err="1" smtClean="0">
                <a:solidFill>
                  <a:srgbClr val="FFFFFF"/>
                </a:solidFill>
              </a:rPr>
              <a:t>Cinvestav</a:t>
            </a:r>
            <a:r>
              <a:rPr lang="es-MX" sz="2000" baseline="0" dirty="0" smtClean="0">
                <a:solidFill>
                  <a:srgbClr val="FFFFFF"/>
                </a:solidFill>
              </a:rPr>
              <a:t> e instituciones privadas. Excluimos de esta gráfica a nuestra máxima casa de estudios quien supera por mucho el número promedio de investigadores con 4166 miembros pero se incluyen investigadores en </a:t>
            </a:r>
            <a:r>
              <a:rPr lang="es-MX" sz="2000" baseline="0" dirty="0" smtClean="0">
                <a:solidFill>
                  <a:srgbClr val="FFFFFF"/>
                </a:solidFill>
              </a:rPr>
              <a:t>áreas </a:t>
            </a:r>
            <a:r>
              <a:rPr lang="es-MX" sz="2000" baseline="0" dirty="0" smtClean="0">
                <a:solidFill>
                  <a:srgbClr val="FFFFFF"/>
                </a:solidFill>
              </a:rPr>
              <a:t>no </a:t>
            </a:r>
            <a:r>
              <a:rPr lang="es-MX" sz="2000" baseline="0" dirty="0" smtClean="0">
                <a:solidFill>
                  <a:srgbClr val="FFFFFF"/>
                </a:solidFill>
              </a:rPr>
              <a:t>biomédicas. </a:t>
            </a:r>
            <a:endParaRPr kumimoji="0" lang="es-MX" sz="2000" b="0" i="0" u="none" strike="noStrike" cap="none" spc="0" normalizeH="0" baseline="0" dirty="0" smtClean="0">
              <a:ln>
                <a:noFill/>
              </a:ln>
              <a:solidFill>
                <a:srgbClr val="FFFFFF"/>
              </a:solidFill>
              <a:effectLst/>
              <a:uFillTx/>
              <a:sym typeface="Helvetica Light"/>
            </a:endParaRPr>
          </a:p>
          <a:p>
            <a:endParaRPr lang="es-MX" dirty="0"/>
          </a:p>
        </p:txBody>
      </p:sp>
    </p:spTree>
    <p:extLst>
      <p:ext uri="{BB962C8B-B14F-4D97-AF65-F5344CB8AC3E}">
        <p14:creationId xmlns:p14="http://schemas.microsoft.com/office/powerpoint/2010/main" val="155504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Tras</a:t>
            </a:r>
            <a:r>
              <a:rPr lang="es-MX" baseline="0" dirty="0" smtClean="0"/>
              <a:t> la fundación del Hospital Infantil de México, el segundo Instituto Nacional de Salud en crearse fue el Instituto Nacional de Cardiología en 1944. </a:t>
            </a:r>
            <a:r>
              <a:rPr lang="es-MX" dirty="0" smtClean="0"/>
              <a:t>Los</a:t>
            </a:r>
            <a:r>
              <a:rPr lang="es-MX" baseline="0" dirty="0" smtClean="0"/>
              <a:t> antecedentes del Instituto datan del pabellón </a:t>
            </a:r>
            <a:r>
              <a:rPr lang="es-MX" baseline="0" dirty="0" smtClean="0"/>
              <a:t>21 del Hospital </a:t>
            </a:r>
            <a:r>
              <a:rPr lang="es-MX" baseline="0" dirty="0" smtClean="0"/>
              <a:t>General, sala reservada exclusivamente para enfermos del corazón, donde el maestro Chávez inició la especialización en Cardiología como </a:t>
            </a:r>
            <a:r>
              <a:rPr lang="es-MX" baseline="0" dirty="0" err="1" smtClean="0"/>
              <a:t>area</a:t>
            </a:r>
            <a:r>
              <a:rPr lang="es-MX" baseline="0" dirty="0" smtClean="0"/>
              <a:t> de estudio en el Postgrado. </a:t>
            </a:r>
            <a:r>
              <a:rPr lang="es-MX" baseline="0" dirty="0" smtClean="0"/>
              <a:t>Presento la </a:t>
            </a:r>
            <a:r>
              <a:rPr lang="es-MX" baseline="0" dirty="0" smtClean="0"/>
              <a:t>Fotografía </a:t>
            </a:r>
            <a:r>
              <a:rPr lang="es-MX" baseline="0" dirty="0" smtClean="0"/>
              <a:t>histórica del inicio de los cursos de Cardiología para graduados que el maestro instauró a su regreso de </a:t>
            </a:r>
            <a:r>
              <a:rPr lang="es-MX" baseline="0" dirty="0" smtClean="0"/>
              <a:t>Francia en 1941. </a:t>
            </a:r>
            <a:endParaRPr lang="es-MX" baseline="0" dirty="0" smtClean="0"/>
          </a:p>
          <a:p>
            <a:endParaRPr lang="es-MX" dirty="0"/>
          </a:p>
        </p:txBody>
      </p:sp>
    </p:spTree>
    <p:extLst>
      <p:ext uri="{BB962C8B-B14F-4D97-AF65-F5344CB8AC3E}">
        <p14:creationId xmlns:p14="http://schemas.microsoft.com/office/powerpoint/2010/main" val="1988164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baseline="0" dirty="0" smtClean="0"/>
              <a:t>El sueño del Maestro Chávez se cristaliza con la creación del Instituto Nacional de Cardiología el 18 de Abril de 1944. Primer centro en el mundo dedicado primordialmente al estudio especializado de las enfermedades cardiovasculares. Un modelo que se ha replicado internacionalmente. Se presenta </a:t>
            </a:r>
            <a:r>
              <a:rPr lang="es-MX" baseline="0" dirty="0" smtClean="0"/>
              <a:t>la </a:t>
            </a:r>
            <a:r>
              <a:rPr lang="es-MX" baseline="0" dirty="0" smtClean="0"/>
              <a:t>fotografía histórica </a:t>
            </a:r>
            <a:r>
              <a:rPr lang="es-MX" baseline="0" dirty="0" smtClean="0"/>
              <a:t>del acto inaugural  por el Sr. Presidente Gral. Manuel Ávila Camacho y el Secretario de Salud, Dr. </a:t>
            </a:r>
            <a:r>
              <a:rPr lang="es-MX" baseline="0" dirty="0" smtClean="0"/>
              <a:t>Gustavo </a:t>
            </a:r>
            <a:r>
              <a:rPr lang="es-MX" baseline="0" dirty="0" smtClean="0"/>
              <a:t>Baz, eminente Médico Mexicano </a:t>
            </a:r>
            <a:r>
              <a:rPr lang="es-MX" baseline="0" dirty="0" smtClean="0"/>
              <a:t>y </a:t>
            </a:r>
            <a:r>
              <a:rPr lang="es-MX" baseline="0" dirty="0" err="1" smtClean="0"/>
              <a:t>expresidente</a:t>
            </a:r>
            <a:r>
              <a:rPr lang="es-MX" baseline="0" dirty="0" smtClean="0"/>
              <a:t> </a:t>
            </a:r>
            <a:r>
              <a:rPr lang="es-MX" baseline="0" dirty="0" smtClean="0"/>
              <a:t>de esta corporación. </a:t>
            </a:r>
          </a:p>
          <a:p>
            <a:endParaRPr lang="es-MX" dirty="0"/>
          </a:p>
        </p:txBody>
      </p:sp>
    </p:spTree>
    <p:extLst>
      <p:ext uri="{BB962C8B-B14F-4D97-AF65-F5344CB8AC3E}">
        <p14:creationId xmlns:p14="http://schemas.microsoft.com/office/powerpoint/2010/main" val="142248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a:spLocks noGrp="1"/>
          </p:cNvSpPr>
          <p:nvPr>
            <p:ph type="title"/>
          </p:nvPr>
        </p:nvSpPr>
        <p:spPr>
          <a:xfrm>
            <a:off x="1270000" y="1638300"/>
            <a:ext cx="10464800" cy="3302000"/>
          </a:xfrm>
          <a:prstGeom prst="rect">
            <a:avLst/>
          </a:prstGeom>
        </p:spPr>
        <p:txBody>
          <a:bodyPr anchor="b"/>
          <a:lstStyle/>
          <a:p>
            <a:r>
              <a:t>Texto del título</a:t>
            </a:r>
          </a:p>
        </p:txBody>
      </p:sp>
      <p:sp>
        <p:nvSpPr>
          <p:cNvPr id="12" name="Nivel de texto 1…"/>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López"/>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 Juan López</a:t>
            </a:r>
          </a:p>
        </p:txBody>
      </p:sp>
      <p:sp>
        <p:nvSpPr>
          <p:cNvPr id="94" name="“Escribir una cita aquí”"/>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“Escribir una cita aquí” </a:t>
            </a:r>
          </a:p>
        </p:txBody>
      </p:sp>
      <p:sp>
        <p:nvSpPr>
          <p:cNvPr id="95"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n"/>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17" name="Nivel de texto 1…"/>
          <p:cNvSpPr>
            <a:spLocks noGrp="1"/>
          </p:cNvSpPr>
          <p:nvPr>
            <p:ph type="body" idx="1"/>
          </p:nvPr>
        </p:nvSpPr>
        <p:spPr>
          <a:xfrm>
            <a:off x="1174044" y="2582897"/>
            <a:ext cx="11704321" cy="6436926"/>
          </a:xfrm>
          <a:prstGeom prst="rect">
            <a:avLst/>
          </a:prstGeom>
        </p:spPr>
        <p:txBody>
          <a:bodyPr lIns="65021" tIns="65021" rIns="65021" bIns="65021" anchor="t"/>
          <a:lstStyle>
            <a:lvl1pPr marL="471487" indent="-471487" defTabSz="1300480">
              <a:spcBef>
                <a:spcPts val="900"/>
              </a:spcBef>
              <a:buSzPct val="100000"/>
              <a:buFont typeface="Arial"/>
              <a:defRPr sz="4400">
                <a:latin typeface="Calibri"/>
                <a:ea typeface="Calibri"/>
                <a:cs typeface="Calibri"/>
                <a:sym typeface="Calibri"/>
              </a:defRPr>
            </a:lvl1pPr>
            <a:lvl2pPr marL="906235" indent="-449035" defTabSz="1300480">
              <a:spcBef>
                <a:spcPts val="900"/>
              </a:spcBef>
              <a:buSzPct val="100000"/>
              <a:buFont typeface="Arial"/>
              <a:buChar char="–"/>
              <a:defRPr sz="4400">
                <a:latin typeface="Calibri"/>
                <a:ea typeface="Calibri"/>
                <a:cs typeface="Calibri"/>
                <a:sym typeface="Calibri"/>
              </a:defRPr>
            </a:lvl2pPr>
            <a:lvl3pPr indent="-419100" defTabSz="1300480">
              <a:spcBef>
                <a:spcPts val="900"/>
              </a:spcBef>
              <a:buSzPct val="100000"/>
              <a:buFont typeface="Arial"/>
              <a:defRPr sz="4400">
                <a:latin typeface="Calibri"/>
                <a:ea typeface="Calibri"/>
                <a:cs typeface="Calibri"/>
                <a:sym typeface="Calibri"/>
              </a:defRPr>
            </a:lvl3pPr>
            <a:lvl4pPr marL="1874520" indent="-502920" defTabSz="1300480">
              <a:spcBef>
                <a:spcPts val="900"/>
              </a:spcBef>
              <a:buSzPct val="100000"/>
              <a:buFont typeface="Arial"/>
              <a:buChar char="–"/>
              <a:defRPr sz="4400">
                <a:latin typeface="Calibri"/>
                <a:ea typeface="Calibri"/>
                <a:cs typeface="Calibri"/>
                <a:sym typeface="Calibri"/>
              </a:defRPr>
            </a:lvl4pPr>
            <a:lvl5pPr marL="2331720" indent="-502920" defTabSz="1300480">
              <a:spcBef>
                <a:spcPts val="900"/>
              </a:spcBef>
              <a:buSzPct val="100000"/>
              <a:buFont typeface="Arial"/>
              <a:buChar char="»"/>
              <a:defRPr sz="4400">
                <a:latin typeface="Calibri"/>
                <a:ea typeface="Calibri"/>
                <a:cs typeface="Calibri"/>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118" name="Rectángulo"/>
          <p:cNvSpPr/>
          <p:nvPr/>
        </p:nvSpPr>
        <p:spPr>
          <a:xfrm>
            <a:off x="-36125" y="9138533"/>
            <a:ext cx="13077050" cy="687706"/>
          </a:xfrm>
          <a:prstGeom prst="rect">
            <a:avLst/>
          </a:prstGeom>
          <a:solidFill>
            <a:srgbClr val="1D5493"/>
          </a:solidFill>
          <a:ln w="25400">
            <a:solidFill>
              <a:srgbClr val="1D5493"/>
            </a:solidFill>
          </a:ln>
          <a:effectLst>
            <a:outerShdw blurRad="50800" dist="25400" dir="5400000" rotWithShape="0">
              <a:srgbClr val="000000">
                <a:alpha val="35000"/>
              </a:srgbClr>
            </a:outerShdw>
          </a:effectLst>
        </p:spPr>
        <p:txBody>
          <a:bodyPr lIns="65021" tIns="65021" rIns="65021" bIns="65021" anchor="ctr"/>
          <a:lstStyle/>
          <a:p>
            <a:pPr algn="l" defTabSz="1300480">
              <a:defRPr sz="2400">
                <a:solidFill>
                  <a:srgbClr val="FFFFFF"/>
                </a:solidFill>
                <a:latin typeface="Calibri"/>
                <a:ea typeface="Calibri"/>
                <a:cs typeface="Calibri"/>
                <a:sym typeface="Calibri"/>
              </a:defRPr>
            </a:pPr>
            <a:endParaRPr/>
          </a:p>
        </p:txBody>
      </p:sp>
      <p:pic>
        <p:nvPicPr>
          <p:cNvPr id="119" name="image1.png" descr="image1.png"/>
          <p:cNvPicPr>
            <a:picLocks noChangeAspect="1"/>
          </p:cNvPicPr>
          <p:nvPr/>
        </p:nvPicPr>
        <p:blipFill>
          <a:blip r:embed="rId2">
            <a:extLst/>
          </a:blip>
          <a:stretch>
            <a:fillRect/>
          </a:stretch>
        </p:blipFill>
        <p:spPr>
          <a:xfrm>
            <a:off x="1741255" y="5180"/>
            <a:ext cx="544132" cy="713106"/>
          </a:xfrm>
          <a:prstGeom prst="rect">
            <a:avLst/>
          </a:prstGeom>
          <a:ln w="12700">
            <a:miter lim="400000"/>
          </a:ln>
        </p:spPr>
      </p:pic>
      <p:sp>
        <p:nvSpPr>
          <p:cNvPr id="120" name="Rectángulo"/>
          <p:cNvSpPr/>
          <p:nvPr/>
        </p:nvSpPr>
        <p:spPr>
          <a:xfrm>
            <a:off x="2519659" y="-38278"/>
            <a:ext cx="11484151" cy="800022"/>
          </a:xfrm>
          <a:prstGeom prst="rect">
            <a:avLst/>
          </a:prstGeom>
          <a:solidFill>
            <a:srgbClr val="005493"/>
          </a:solidFill>
          <a:ln w="25400">
            <a:solidFill>
              <a:srgbClr val="1D5493"/>
            </a:solidFill>
          </a:ln>
          <a:effectLst>
            <a:outerShdw blurRad="50800" dist="25400" dir="5400000" rotWithShape="0">
              <a:srgbClr val="000000">
                <a:alpha val="35000"/>
              </a:srgbClr>
            </a:outerShdw>
          </a:effectLst>
        </p:spPr>
        <p:txBody>
          <a:bodyPr lIns="65021" tIns="65021" rIns="65021" bIns="65021" anchor="ctr"/>
          <a:lstStyle/>
          <a:p>
            <a:pPr algn="l" defTabSz="1300480">
              <a:defRPr sz="2400">
                <a:solidFill>
                  <a:srgbClr val="FFFFFF"/>
                </a:solidFill>
                <a:latin typeface="Calibri"/>
                <a:ea typeface="Calibri"/>
                <a:cs typeface="Calibri"/>
                <a:sym typeface="Calibri"/>
              </a:defRPr>
            </a:pPr>
            <a:endParaRPr/>
          </a:p>
        </p:txBody>
      </p:sp>
      <p:sp>
        <p:nvSpPr>
          <p:cNvPr id="121" name="Texto del título"/>
          <p:cNvSpPr>
            <a:spLocks noGrp="1"/>
          </p:cNvSpPr>
          <p:nvPr>
            <p:ph type="title"/>
          </p:nvPr>
        </p:nvSpPr>
        <p:spPr>
          <a:xfrm>
            <a:off x="2845103" y="-451069"/>
            <a:ext cx="10228829" cy="1625604"/>
          </a:xfrm>
          <a:prstGeom prst="rect">
            <a:avLst/>
          </a:prstGeom>
        </p:spPr>
        <p:txBody>
          <a:bodyPr lIns="65021" tIns="65021" rIns="65021" bIns="65021"/>
          <a:lstStyle>
            <a:lvl1pPr defTabSz="1300480">
              <a:defRPr sz="4800">
                <a:solidFill>
                  <a:srgbClr val="FFFFFF"/>
                </a:solidFill>
                <a:latin typeface="Calibri"/>
                <a:ea typeface="Calibri"/>
                <a:cs typeface="Calibri"/>
                <a:sym typeface="Calibri"/>
              </a:defRPr>
            </a:lvl1pPr>
          </a:lstStyle>
          <a:p>
            <a:r>
              <a:t>Texto del título</a:t>
            </a:r>
          </a:p>
        </p:txBody>
      </p:sp>
      <p:pic>
        <p:nvPicPr>
          <p:cNvPr id="122" name="F:\a_chaedu\02 Dr Martinez Rios DirGral\academia nacional de medicina\logo academia.png" descr="F:\a_chaedu\02 Dr Martinez Rios DirGral\academia nacional de medicina\logo academia.png"/>
          <p:cNvPicPr>
            <a:picLocks noChangeAspect="1"/>
          </p:cNvPicPr>
          <p:nvPr/>
        </p:nvPicPr>
        <p:blipFill>
          <a:blip r:embed="rId3">
            <a:extLst/>
          </a:blip>
          <a:stretch>
            <a:fillRect/>
          </a:stretch>
        </p:blipFill>
        <p:spPr>
          <a:xfrm>
            <a:off x="135234" y="68516"/>
            <a:ext cx="598401" cy="586433"/>
          </a:xfrm>
          <a:prstGeom prst="rect">
            <a:avLst/>
          </a:prstGeom>
          <a:ln w="12700">
            <a:miter lim="400000"/>
          </a:ln>
        </p:spPr>
      </p:pic>
      <p:pic>
        <p:nvPicPr>
          <p:cNvPr id="123" name="pasted-image.tiff" descr="pasted-image.tiff"/>
          <p:cNvPicPr>
            <a:picLocks noChangeAspect="1"/>
          </p:cNvPicPr>
          <p:nvPr/>
        </p:nvPicPr>
        <p:blipFill>
          <a:blip r:embed="rId4">
            <a:extLst/>
          </a:blip>
          <a:srcRect l="17677" t="28550" r="17677" b="22444"/>
          <a:stretch>
            <a:fillRect/>
          </a:stretch>
        </p:blipFill>
        <p:spPr>
          <a:xfrm>
            <a:off x="733281" y="-50819"/>
            <a:ext cx="940417" cy="712915"/>
          </a:xfrm>
          <a:prstGeom prst="rect">
            <a:avLst/>
          </a:prstGeom>
          <a:ln w="12700">
            <a:miter lim="400000"/>
          </a:ln>
        </p:spPr>
      </p:pic>
      <p:sp>
        <p:nvSpPr>
          <p:cNvPr id="124" name="Número de diapositiva"/>
          <p:cNvSpPr>
            <a:spLocks noGrp="1"/>
          </p:cNvSpPr>
          <p:nvPr>
            <p:ph type="sldNum" sz="quarter" idx="2"/>
          </p:nvPr>
        </p:nvSpPr>
        <p:spPr>
          <a:xfrm>
            <a:off x="11998697" y="9114115"/>
            <a:ext cx="355865" cy="371343"/>
          </a:xfrm>
          <a:prstGeom prst="rect">
            <a:avLst/>
          </a:prstGeom>
        </p:spPr>
        <p:txBody>
          <a:bodyPr lIns="65021" tIns="65021" rIns="65021" bIns="65021" anchor="ctr"/>
          <a:lstStyle>
            <a:lvl1pPr algn="r" defTabSz="1300480">
              <a:defRPr sz="1600">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exto del título"/>
          <p:cNvSpPr>
            <a:spLocks noGrp="1"/>
          </p:cNvSpPr>
          <p:nvPr>
            <p:ph type="title"/>
          </p:nvPr>
        </p:nvSpPr>
        <p:spPr>
          <a:xfrm>
            <a:off x="1270000" y="6718300"/>
            <a:ext cx="10464800" cy="1422400"/>
          </a:xfrm>
          <a:prstGeom prst="rect">
            <a:avLst/>
          </a:prstGeom>
        </p:spPr>
        <p:txBody>
          <a:bodyPr anchor="b"/>
          <a:lstStyle/>
          <a:p>
            <a:r>
              <a:t>Texto del título</a:t>
            </a:r>
          </a:p>
        </p:txBody>
      </p:sp>
      <p:sp>
        <p:nvSpPr>
          <p:cNvPr id="22" name="Nivel de texto 1…"/>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a:spLocks noGrp="1"/>
          </p:cNvSpPr>
          <p:nvPr>
            <p:ph type="sldNum" sz="quarter" idx="2"/>
          </p:nvPr>
        </p:nvSpPr>
        <p:spPr>
          <a:xfrm>
            <a:off x="6311798" y="9245600"/>
            <a:ext cx="368504" cy="3810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a:spLocks noGrp="1"/>
          </p:cNvSpPr>
          <p:nvPr>
            <p:ph type="title"/>
          </p:nvPr>
        </p:nvSpPr>
        <p:spPr>
          <a:xfrm>
            <a:off x="1270000" y="3225800"/>
            <a:ext cx="10464800" cy="3302000"/>
          </a:xfrm>
          <a:prstGeom prst="rect">
            <a:avLst/>
          </a:prstGeom>
        </p:spPr>
        <p:txBody>
          <a:bodyPr/>
          <a:lstStyle/>
          <a:p>
            <a:r>
              <a:t>Texto del título</a:t>
            </a:r>
          </a:p>
        </p:txBody>
      </p:sp>
      <p:sp>
        <p:nvSpPr>
          <p:cNvPr id="31"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exto del título"/>
          <p:cNvSpPr>
            <a:spLocks noGrp="1"/>
          </p:cNvSpPr>
          <p:nvPr>
            <p:ph type="title"/>
          </p:nvPr>
        </p:nvSpPr>
        <p:spPr>
          <a:xfrm>
            <a:off x="952500" y="635000"/>
            <a:ext cx="5334000" cy="3987800"/>
          </a:xfrm>
          <a:prstGeom prst="rect">
            <a:avLst/>
          </a:prstGeom>
        </p:spPr>
        <p:txBody>
          <a:bodyPr anchor="b"/>
          <a:lstStyle>
            <a:lvl1pPr>
              <a:defRPr sz="6000"/>
            </a:lvl1pPr>
          </a:lstStyle>
          <a:p>
            <a:r>
              <a:t>Texto del título</a:t>
            </a:r>
          </a:p>
        </p:txBody>
      </p:sp>
      <p:sp>
        <p:nvSpPr>
          <p:cNvPr id="40" name="Nivel de texto 1…"/>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a:spLocks noGrp="1"/>
          </p:cNvSpPr>
          <p:nvPr>
            <p:ph type="title"/>
          </p:nvPr>
        </p:nvSpPr>
        <p:spPr>
          <a:prstGeom prst="rect">
            <a:avLst/>
          </a:prstGeom>
        </p:spPr>
        <p:txBody>
          <a:bodyPr/>
          <a:lstStyle/>
          <a:p>
            <a:r>
              <a:t>Texto del título</a:t>
            </a:r>
          </a:p>
        </p:txBody>
      </p:sp>
      <p:sp>
        <p:nvSpPr>
          <p:cNvPr id="49"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a:spLocks noGrp="1"/>
          </p:cNvSpPr>
          <p:nvPr>
            <p:ph type="title"/>
          </p:nvPr>
        </p:nvSpPr>
        <p:spPr>
          <a:prstGeom prst="rect">
            <a:avLst/>
          </a:prstGeom>
        </p:spPr>
        <p:txBody>
          <a:bodyPr/>
          <a:lstStyle/>
          <a:p>
            <a:r>
              <a:t>Texto del título</a:t>
            </a:r>
          </a:p>
        </p:txBody>
      </p:sp>
      <p:sp>
        <p:nvSpPr>
          <p:cNvPr id="57" name="Nivel de texto 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exto del título"/>
          <p:cNvSpPr>
            <a:spLocks noGrp="1"/>
          </p:cNvSpPr>
          <p:nvPr>
            <p:ph type="title"/>
          </p:nvPr>
        </p:nvSpPr>
        <p:spPr>
          <a:prstGeom prst="rect">
            <a:avLst/>
          </a:prstGeom>
        </p:spPr>
        <p:txBody>
          <a:bodyPr/>
          <a:lstStyle/>
          <a:p>
            <a:r>
              <a:t>Texto del título</a:t>
            </a:r>
          </a:p>
        </p:txBody>
      </p:sp>
      <p:sp>
        <p:nvSpPr>
          <p:cNvPr id="67" name="Nivel de texto 1…"/>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a:spLocks noGrp="1"/>
          </p:cNvSpPr>
          <p:nvPr>
            <p:ph type="body" idx="1"/>
          </p:nvPr>
        </p:nvSpPr>
        <p:spPr>
          <a:xfrm>
            <a:off x="952500" y="1270000"/>
            <a:ext cx="11099800" cy="72136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n"/>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n"/>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Imagen"/>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úmero de diapositiva"/>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25.jpe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15.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tiff"/><Relationship Id="rId13" Type="http://schemas.openxmlformats.org/officeDocument/2006/relationships/image" Target="../media/image77.tiff"/><Relationship Id="rId3" Type="http://schemas.openxmlformats.org/officeDocument/2006/relationships/image" Target="../media/image67.emf"/><Relationship Id="rId7" Type="http://schemas.openxmlformats.org/officeDocument/2006/relationships/image" Target="../media/image71.tiff"/><Relationship Id="rId12" Type="http://schemas.openxmlformats.org/officeDocument/2006/relationships/image" Target="../media/image76.tif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70.tiff"/><Relationship Id="rId11" Type="http://schemas.openxmlformats.org/officeDocument/2006/relationships/image" Target="../media/image75.tiff"/><Relationship Id="rId5" Type="http://schemas.openxmlformats.org/officeDocument/2006/relationships/image" Target="../media/image69.tiff"/><Relationship Id="rId10" Type="http://schemas.openxmlformats.org/officeDocument/2006/relationships/image" Target="../media/image74.tiff"/><Relationship Id="rId4" Type="http://schemas.openxmlformats.org/officeDocument/2006/relationships/image" Target="../media/image68.tiff"/><Relationship Id="rId9" Type="http://schemas.openxmlformats.org/officeDocument/2006/relationships/image" Target="../media/image73.tiff"/></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87.tiff"/><Relationship Id="rId11" Type="http://schemas.openxmlformats.org/officeDocument/2006/relationships/image" Target="../media/image92.pn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3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64.png"/><Relationship Id="rId7"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95.png"/><Relationship Id="rId4"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3.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asted-image.tiff" descr="pasted-image.tiff"/>
          <p:cNvPicPr>
            <a:picLocks noChangeAspect="1"/>
          </p:cNvPicPr>
          <p:nvPr/>
        </p:nvPicPr>
        <p:blipFill>
          <a:blip r:embed="rId3">
            <a:extLst/>
          </a:blip>
          <a:stretch>
            <a:fillRect/>
          </a:stretch>
        </p:blipFill>
        <p:spPr>
          <a:xfrm>
            <a:off x="4959350" y="4337050"/>
            <a:ext cx="3086100" cy="1079500"/>
          </a:xfrm>
          <a:prstGeom prst="rect">
            <a:avLst/>
          </a:prstGeom>
          <a:ln w="12700">
            <a:miter lim="400000"/>
          </a:ln>
        </p:spPr>
      </p:pic>
      <p:sp>
        <p:nvSpPr>
          <p:cNvPr id="135" name="Reperfusión universal en el Infarto del Miocardio"/>
          <p:cNvSpPr/>
          <p:nvPr/>
        </p:nvSpPr>
        <p:spPr>
          <a:xfrm>
            <a:off x="958225" y="1996480"/>
            <a:ext cx="11367801" cy="800023"/>
          </a:xfrm>
          <a:prstGeom prst="rect">
            <a:avLst/>
          </a:prstGeom>
          <a:solidFill>
            <a:srgbClr val="005493"/>
          </a:solidFill>
          <a:ln w="25400">
            <a:solidFill>
              <a:srgbClr val="1D5493"/>
            </a:solidFill>
          </a:ln>
          <a:effectLst>
            <a:outerShdw blurRad="50800" dist="254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1" tIns="65021" rIns="65021" bIns="65021" anchor="ctr"/>
          <a:lstStyle>
            <a:lvl1pPr algn="r" defTabSz="1300480">
              <a:defRPr sz="2400">
                <a:solidFill>
                  <a:srgbClr val="FFFFFF"/>
                </a:solidFill>
                <a:latin typeface="Calibri"/>
                <a:ea typeface="Calibri"/>
                <a:cs typeface="Calibri"/>
                <a:sym typeface="Calibri"/>
              </a:defRPr>
            </a:lvl1pPr>
          </a:lstStyle>
          <a:p>
            <a:pPr algn="ctr"/>
            <a:r>
              <a:rPr b="1" dirty="0" err="1"/>
              <a:t>Reperfusión</a:t>
            </a:r>
            <a:r>
              <a:rPr b="1" dirty="0"/>
              <a:t> </a:t>
            </a:r>
            <a:r>
              <a:rPr b="1" dirty="0">
                <a:solidFill>
                  <a:schemeClr val="bg1"/>
                </a:solidFill>
              </a:rPr>
              <a:t>universal </a:t>
            </a:r>
            <a:r>
              <a:rPr b="1" dirty="0"/>
              <a:t>en el </a:t>
            </a:r>
            <a:r>
              <a:rPr b="1" dirty="0" err="1"/>
              <a:t>Infarto</a:t>
            </a:r>
            <a:r>
              <a:rPr b="1" dirty="0"/>
              <a:t> del </a:t>
            </a:r>
            <a:r>
              <a:rPr b="1" dirty="0" err="1" smtClean="0"/>
              <a:t>Miocardio</a:t>
            </a:r>
            <a:r>
              <a:rPr lang="es-MX" b="1" dirty="0" smtClean="0"/>
              <a:t>. </a:t>
            </a:r>
          </a:p>
          <a:p>
            <a:pPr algn="ctr"/>
            <a:r>
              <a:rPr lang="es-MX" b="1" dirty="0" smtClean="0"/>
              <a:t>El reto para México</a:t>
            </a:r>
            <a:r>
              <a:rPr lang="es-MX" dirty="0" smtClean="0"/>
              <a:t>.</a:t>
            </a:r>
            <a:r>
              <a:rPr dirty="0" smtClean="0"/>
              <a:t> </a:t>
            </a:r>
            <a:endParaRPr dirty="0"/>
          </a:p>
        </p:txBody>
      </p:sp>
      <p:grpSp>
        <p:nvGrpSpPr>
          <p:cNvPr id="2" name="1 Grupo"/>
          <p:cNvGrpSpPr/>
          <p:nvPr/>
        </p:nvGrpSpPr>
        <p:grpSpPr>
          <a:xfrm>
            <a:off x="384506" y="319522"/>
            <a:ext cx="4646273" cy="1460933"/>
            <a:chOff x="150545" y="590793"/>
            <a:chExt cx="4646273" cy="1460933"/>
          </a:xfrm>
        </p:grpSpPr>
        <p:pic>
          <p:nvPicPr>
            <p:cNvPr id="134" name="image1.png" descr="image1.png"/>
            <p:cNvPicPr>
              <a:picLocks noChangeAspect="1"/>
            </p:cNvPicPr>
            <p:nvPr/>
          </p:nvPicPr>
          <p:blipFill>
            <a:blip r:embed="rId4">
              <a:extLst/>
            </a:blip>
            <a:stretch>
              <a:fillRect/>
            </a:stretch>
          </p:blipFill>
          <p:spPr>
            <a:xfrm>
              <a:off x="3915550" y="625519"/>
              <a:ext cx="881268" cy="1154937"/>
            </a:xfrm>
            <a:prstGeom prst="rect">
              <a:avLst/>
            </a:prstGeom>
            <a:ln w="12700">
              <a:miter lim="400000"/>
            </a:ln>
          </p:spPr>
        </p:pic>
        <p:pic>
          <p:nvPicPr>
            <p:cNvPr id="136" name="F:\a_chaedu\02 Dr Martinez Rios DirGral\academia nacional de medicina\logo academia.png" descr="F:\a_chaedu\02 Dr Martinez Rios DirGral\academia nacional de medicina\logo academia.png"/>
            <p:cNvPicPr>
              <a:picLocks noChangeAspect="1"/>
            </p:cNvPicPr>
            <p:nvPr/>
          </p:nvPicPr>
          <p:blipFill>
            <a:blip r:embed="rId5">
              <a:extLst/>
            </a:blip>
            <a:stretch>
              <a:fillRect/>
            </a:stretch>
          </p:blipFill>
          <p:spPr>
            <a:xfrm>
              <a:off x="150545" y="625520"/>
              <a:ext cx="1455312" cy="1426206"/>
            </a:xfrm>
            <a:prstGeom prst="rect">
              <a:avLst/>
            </a:prstGeom>
            <a:ln w="12700">
              <a:miter lim="400000"/>
            </a:ln>
          </p:spPr>
        </p:pic>
        <p:pic>
          <p:nvPicPr>
            <p:cNvPr id="137" name="pasted-image.tiff" descr="pasted-image.tiff"/>
            <p:cNvPicPr>
              <a:picLocks noChangeAspect="1"/>
            </p:cNvPicPr>
            <p:nvPr/>
          </p:nvPicPr>
          <p:blipFill>
            <a:blip r:embed="rId6">
              <a:extLst/>
            </a:blip>
            <a:srcRect l="27168" t="35264" r="27168" b="22444"/>
            <a:stretch>
              <a:fillRect/>
            </a:stretch>
          </p:blipFill>
          <p:spPr>
            <a:xfrm>
              <a:off x="1994947" y="590793"/>
              <a:ext cx="1440019" cy="1333679"/>
            </a:xfrm>
            <a:prstGeom prst="rect">
              <a:avLst/>
            </a:prstGeom>
            <a:ln w="12700">
              <a:miter lim="400000"/>
            </a:ln>
          </p:spPr>
        </p:pic>
      </p:grpSp>
      <p:pic>
        <p:nvPicPr>
          <p:cNvPr id="138" name="pasted-image.pdf" descr="pasted-image.pdf"/>
          <p:cNvPicPr>
            <a:picLocks noChangeAspect="1"/>
          </p:cNvPicPr>
          <p:nvPr/>
        </p:nvPicPr>
        <p:blipFill rotWithShape="1">
          <a:blip r:embed="rId7">
            <a:extLst/>
          </a:blip>
          <a:srcRect t="20123" r="2403" b="24970"/>
          <a:stretch/>
        </p:blipFill>
        <p:spPr>
          <a:xfrm>
            <a:off x="968319" y="2796503"/>
            <a:ext cx="11347614" cy="4788079"/>
          </a:xfrm>
          <a:prstGeom prst="rect">
            <a:avLst/>
          </a:prstGeom>
          <a:ln w="12700">
            <a:miter lim="400000"/>
          </a:ln>
        </p:spPr>
      </p:pic>
      <p:sp>
        <p:nvSpPr>
          <p:cNvPr id="139" name="Conferencia Ignacio Chávez 2019…"/>
          <p:cNvSpPr>
            <a:spLocks noGrp="1"/>
          </p:cNvSpPr>
          <p:nvPr>
            <p:ph type="ctrTitle"/>
          </p:nvPr>
        </p:nvSpPr>
        <p:spPr>
          <a:xfrm>
            <a:off x="4236610" y="157230"/>
            <a:ext cx="9642079" cy="1548971"/>
          </a:xfrm>
          <a:prstGeom prst="rect">
            <a:avLst/>
          </a:prstGeom>
        </p:spPr>
        <p:txBody>
          <a:bodyPr/>
          <a:lstStyle/>
          <a:p>
            <a:pPr defTabSz="297941">
              <a:defRPr sz="3672" b="1">
                <a:solidFill>
                  <a:srgbClr val="1F497D"/>
                </a:solidFill>
                <a:latin typeface="Helvetica"/>
                <a:ea typeface="Helvetica"/>
                <a:cs typeface="Helvetica"/>
                <a:sym typeface="Helvetica"/>
              </a:defRPr>
            </a:pPr>
            <a:r>
              <a:rPr dirty="0" err="1"/>
              <a:t>Conferencia</a:t>
            </a:r>
            <a:r>
              <a:rPr dirty="0"/>
              <a:t> Ignacio Chávez 2019</a:t>
            </a:r>
          </a:p>
          <a:p>
            <a:pPr defTabSz="297941">
              <a:defRPr sz="3264" b="1">
                <a:solidFill>
                  <a:srgbClr val="1F497D"/>
                </a:solidFill>
                <a:latin typeface="Helvetica"/>
                <a:ea typeface="Helvetica"/>
                <a:cs typeface="Helvetica"/>
                <a:sym typeface="Helvetica"/>
              </a:defRPr>
            </a:pPr>
            <a:r>
              <a:rPr dirty="0" err="1"/>
              <a:t>Inauguración</a:t>
            </a:r>
            <a:r>
              <a:rPr dirty="0"/>
              <a:t> del CLVI </a:t>
            </a:r>
            <a:r>
              <a:rPr lang="es-MX" dirty="0" err="1"/>
              <a:t>a</a:t>
            </a:r>
            <a:r>
              <a:rPr dirty="0" err="1" smtClean="0"/>
              <a:t>ño</a:t>
            </a:r>
            <a:r>
              <a:rPr dirty="0" smtClean="0"/>
              <a:t> </a:t>
            </a:r>
            <a:r>
              <a:rPr dirty="0" err="1"/>
              <a:t>académico</a:t>
            </a:r>
            <a:endParaRPr dirty="0"/>
          </a:p>
          <a:p>
            <a:pPr defTabSz="297941">
              <a:defRPr sz="2448" b="1">
                <a:solidFill>
                  <a:srgbClr val="1F497D"/>
                </a:solidFill>
                <a:latin typeface="Helvetica"/>
                <a:ea typeface="Helvetica"/>
                <a:cs typeface="Helvetica"/>
                <a:sym typeface="Helvetica"/>
              </a:defRPr>
            </a:pPr>
            <a:r>
              <a:rPr dirty="0">
                <a:solidFill>
                  <a:srgbClr val="002060"/>
                </a:solidFill>
              </a:rPr>
              <a:t>Academia Nacional de Medicina de México</a:t>
            </a:r>
          </a:p>
        </p:txBody>
      </p:sp>
      <p:sp>
        <p:nvSpPr>
          <p:cNvPr id="3" name="2 CuadroTexto"/>
          <p:cNvSpPr txBox="1"/>
          <p:nvPr/>
        </p:nvSpPr>
        <p:spPr>
          <a:xfrm>
            <a:off x="3334048" y="7972563"/>
            <a:ext cx="7009937"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800" b="1" dirty="0" err="1" smtClean="0">
                <a:solidFill>
                  <a:schemeClr val="accent1">
                    <a:lumMod val="50000"/>
                  </a:schemeClr>
                </a:solidFill>
              </a:rPr>
              <a:t>Acad</a:t>
            </a:r>
            <a:r>
              <a:rPr lang="es-MX" sz="2800" b="1" dirty="0" smtClean="0">
                <a:solidFill>
                  <a:schemeClr val="accent1">
                    <a:lumMod val="50000"/>
                  </a:schemeClr>
                </a:solidFill>
              </a:rPr>
              <a:t>. Dr. Marco Antonio Martínez Ríos</a:t>
            </a:r>
          </a:p>
          <a:p>
            <a:pPr marL="0" marR="0" indent="0" algn="ctr" defTabSz="584200" rtl="0" fontAlgn="auto" latinLnBrk="0" hangingPunct="0">
              <a:lnSpc>
                <a:spcPct val="100000"/>
              </a:lnSpc>
              <a:spcBef>
                <a:spcPts val="0"/>
              </a:spcBef>
              <a:spcAft>
                <a:spcPts val="0"/>
              </a:spcAft>
              <a:buClrTx/>
              <a:buSzTx/>
              <a:buFontTx/>
              <a:buNone/>
              <a:tabLst/>
            </a:pPr>
            <a:r>
              <a:rPr kumimoji="0" lang="es-MX" sz="2800" b="0" i="0" u="none" strike="noStrike" cap="none" spc="0" normalizeH="0" baseline="0" dirty="0" smtClean="0">
                <a:ln>
                  <a:noFill/>
                </a:ln>
                <a:solidFill>
                  <a:schemeClr val="accent1">
                    <a:lumMod val="50000"/>
                  </a:schemeClr>
                </a:solidFill>
                <a:effectLst/>
                <a:uFillTx/>
                <a:sym typeface="Helvetica Light"/>
              </a:rPr>
              <a:t>Director</a:t>
            </a:r>
            <a:r>
              <a:rPr kumimoji="0" lang="es-MX" sz="2800" b="0" i="0" u="none" strike="noStrike" cap="none" spc="0" normalizeH="0" dirty="0" smtClean="0">
                <a:ln>
                  <a:noFill/>
                </a:ln>
                <a:solidFill>
                  <a:schemeClr val="accent1">
                    <a:lumMod val="50000"/>
                  </a:schemeClr>
                </a:solidFill>
                <a:effectLst/>
                <a:uFillTx/>
                <a:sym typeface="Helvetica Light"/>
              </a:rPr>
              <a:t> General </a:t>
            </a:r>
          </a:p>
          <a:p>
            <a:pPr marL="0" marR="0" indent="0" algn="ctr" defTabSz="584200" rtl="0" fontAlgn="auto" latinLnBrk="0" hangingPunct="0">
              <a:lnSpc>
                <a:spcPct val="100000"/>
              </a:lnSpc>
              <a:spcBef>
                <a:spcPts val="0"/>
              </a:spcBef>
              <a:spcAft>
                <a:spcPts val="0"/>
              </a:spcAft>
              <a:buClrTx/>
              <a:buSzTx/>
              <a:buFontTx/>
              <a:buNone/>
              <a:tabLst/>
            </a:pPr>
            <a:r>
              <a:rPr lang="es-MX" sz="2800" dirty="0" smtClean="0">
                <a:solidFill>
                  <a:schemeClr val="accent1">
                    <a:lumMod val="50000"/>
                  </a:schemeClr>
                </a:solidFill>
              </a:rPr>
              <a:t>Instituto Nacional de Cardiología </a:t>
            </a:r>
            <a:endParaRPr kumimoji="0" lang="es-MX" sz="2800" b="0" i="0" u="none" strike="noStrike" cap="none" spc="0" normalizeH="0" baseline="0" dirty="0">
              <a:ln>
                <a:noFill/>
              </a:ln>
              <a:solidFill>
                <a:schemeClr val="accent1">
                  <a:lumMod val="50000"/>
                </a:schemeClr>
              </a:solidFill>
              <a:effectLst/>
              <a:uFillTx/>
              <a:sym typeface="Helvetica Ligh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Explorar0379"/>
          <p:cNvPicPr>
            <a:picLocks noChangeAspect="1"/>
          </p:cNvPicPr>
          <p:nvPr/>
        </p:nvPicPr>
        <p:blipFill>
          <a:blip r:embed="rId3"/>
          <a:srcRect/>
          <a:stretch>
            <a:fillRect/>
          </a:stretch>
        </p:blipFill>
        <p:spPr bwMode="auto">
          <a:xfrm>
            <a:off x="453728" y="1578143"/>
            <a:ext cx="1647825" cy="2444750"/>
          </a:xfrm>
          <a:prstGeom prst="rect">
            <a:avLst/>
          </a:prstGeom>
          <a:noFill/>
          <a:ln>
            <a:noFill/>
          </a:ln>
          <a:effectLst>
            <a:outerShdw blurRad="12700" dist="152400"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21507" name="Picture 3" descr="Explorar0380"/>
          <p:cNvPicPr>
            <a:picLocks noChangeAspect="1"/>
          </p:cNvPicPr>
          <p:nvPr/>
        </p:nvPicPr>
        <p:blipFill>
          <a:blip r:embed="rId4"/>
          <a:srcRect/>
          <a:stretch>
            <a:fillRect/>
          </a:stretch>
        </p:blipFill>
        <p:spPr bwMode="auto">
          <a:xfrm>
            <a:off x="831084" y="5921004"/>
            <a:ext cx="1550988" cy="2287587"/>
          </a:xfrm>
          <a:prstGeom prst="rect">
            <a:avLst/>
          </a:prstGeom>
          <a:noFill/>
          <a:ln>
            <a:noFill/>
          </a:ln>
          <a:effectLst>
            <a:outerShdw blurRad="12700" dist="152400"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21508" name="Picture 4" descr="Explorar0326"/>
          <p:cNvPicPr>
            <a:picLocks noChangeAspect="1"/>
          </p:cNvPicPr>
          <p:nvPr/>
        </p:nvPicPr>
        <p:blipFill>
          <a:blip r:embed="rId5"/>
          <a:srcRect/>
          <a:stretch>
            <a:fillRect/>
          </a:stretch>
        </p:blipFill>
        <p:spPr bwMode="auto">
          <a:xfrm>
            <a:off x="9854200" y="5787593"/>
            <a:ext cx="2001838" cy="2035175"/>
          </a:xfrm>
          <a:prstGeom prst="rect">
            <a:avLst/>
          </a:prstGeom>
          <a:noFill/>
          <a:ln>
            <a:noFill/>
          </a:ln>
          <a:effectLst>
            <a:outerShdw blurRad="12700" dist="152400"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21509" name="Picture 5" descr="image9.png"/>
          <p:cNvPicPr>
            <a:picLocks noChangeAspect="1"/>
          </p:cNvPicPr>
          <p:nvPr/>
        </p:nvPicPr>
        <p:blipFill>
          <a:blip r:embed="rId6"/>
          <a:srcRect/>
          <a:stretch>
            <a:fillRect/>
          </a:stretch>
        </p:blipFill>
        <p:spPr bwMode="auto">
          <a:xfrm>
            <a:off x="9742759" y="1342904"/>
            <a:ext cx="2304257" cy="2897931"/>
          </a:xfrm>
          <a:prstGeom prst="rect">
            <a:avLst/>
          </a:prstGeom>
          <a:noFill/>
          <a:ln>
            <a:noFill/>
          </a:ln>
          <a:effectLst>
            <a:outerShdw blurRad="12700" dist="152400" dir="2700000" algn="ctr" rotWithShape="0">
              <a:srgbClr val="969696">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415" name="Rectangle 6"/>
          <p:cNvSpPr>
            <a:spLocks/>
          </p:cNvSpPr>
          <p:nvPr/>
        </p:nvSpPr>
        <p:spPr bwMode="auto">
          <a:xfrm>
            <a:off x="-33982" y="4321378"/>
            <a:ext cx="2917825" cy="469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2" tIns="65022" rIns="65022" bIns="65022">
            <a:spAutoFit/>
          </a:bodyPr>
          <a:lstStyle/>
          <a:p>
            <a:pPr algn="l" defTabSz="914400">
              <a:spcBef>
                <a:spcPts val="900"/>
              </a:spcBef>
            </a:pPr>
            <a:r>
              <a:rPr lang="es-MX" sz="2200" b="1" dirty="0" smtClean="0">
                <a:latin typeface="Arial" pitchFamily="34" charset="0"/>
                <a:cs typeface="Arial" pitchFamily="34" charset="0"/>
                <a:sym typeface="Arial" pitchFamily="34" charset="0"/>
              </a:rPr>
              <a:t>   Dr</a:t>
            </a:r>
            <a:r>
              <a:rPr lang="es-MX" sz="2200" b="1" dirty="0">
                <a:latin typeface="Arial" pitchFamily="34" charset="0"/>
                <a:cs typeface="Arial" pitchFamily="34" charset="0"/>
                <a:sym typeface="Arial" pitchFamily="34" charset="0"/>
              </a:rPr>
              <a:t>. </a:t>
            </a:r>
            <a:r>
              <a:rPr lang="es-MX" sz="2200" b="1" dirty="0" err="1">
                <a:latin typeface="Arial" pitchFamily="34" charset="0"/>
                <a:cs typeface="Arial" pitchFamily="34" charset="0"/>
                <a:sym typeface="Arial" pitchFamily="34" charset="0"/>
              </a:rPr>
              <a:t>Sodi</a:t>
            </a:r>
            <a:r>
              <a:rPr lang="es-MX" sz="2200" b="1" dirty="0">
                <a:latin typeface="Arial" pitchFamily="34" charset="0"/>
                <a:cs typeface="Arial" pitchFamily="34" charset="0"/>
                <a:sym typeface="Arial" pitchFamily="34" charset="0"/>
              </a:rPr>
              <a:t> </a:t>
            </a:r>
            <a:r>
              <a:rPr lang="es-MX" sz="2200" b="1" dirty="0" smtClean="0">
                <a:latin typeface="Arial" pitchFamily="34" charset="0"/>
                <a:cs typeface="Arial" pitchFamily="34" charset="0"/>
                <a:sym typeface="Arial" pitchFamily="34" charset="0"/>
              </a:rPr>
              <a:t>Pallares</a:t>
            </a:r>
          </a:p>
        </p:txBody>
      </p:sp>
      <p:sp>
        <p:nvSpPr>
          <p:cNvPr id="17417" name="Rectangle 8"/>
          <p:cNvSpPr>
            <a:spLocks/>
          </p:cNvSpPr>
          <p:nvPr/>
        </p:nvSpPr>
        <p:spPr bwMode="auto">
          <a:xfrm>
            <a:off x="9040465" y="8001595"/>
            <a:ext cx="3686175"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2" tIns="65022" rIns="65022" bIns="65022">
            <a:spAutoFit/>
          </a:bodyPr>
          <a:lstStyle/>
          <a:p>
            <a:pPr defTabSz="914400">
              <a:spcBef>
                <a:spcPts val="900"/>
              </a:spcBef>
            </a:pPr>
            <a:r>
              <a:rPr lang="es-MX" sz="2200" b="1" dirty="0">
                <a:latin typeface="Arial" pitchFamily="34" charset="0"/>
                <a:cs typeface="Arial" pitchFamily="34" charset="0"/>
                <a:sym typeface="Arial" pitchFamily="34" charset="0"/>
              </a:rPr>
              <a:t>Dr. Gustavo Medrano</a:t>
            </a:r>
            <a:endParaRPr lang="es-MX" sz="1800" dirty="0">
              <a:latin typeface="Arial" pitchFamily="34" charset="0"/>
              <a:cs typeface="Arial" pitchFamily="34" charset="0"/>
              <a:sym typeface="Arial" pitchFamily="34" charset="0"/>
            </a:endParaRPr>
          </a:p>
        </p:txBody>
      </p:sp>
      <p:sp>
        <p:nvSpPr>
          <p:cNvPr id="17418" name="Rectangle 9"/>
          <p:cNvSpPr>
            <a:spLocks/>
          </p:cNvSpPr>
          <p:nvPr/>
        </p:nvSpPr>
        <p:spPr bwMode="auto">
          <a:xfrm>
            <a:off x="9454728" y="4340397"/>
            <a:ext cx="3278188"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2" tIns="65022" rIns="65022" bIns="65022">
            <a:spAutoFit/>
          </a:bodyPr>
          <a:lstStyle/>
          <a:p>
            <a:pPr algn="l" defTabSz="914400">
              <a:spcBef>
                <a:spcPts val="900"/>
              </a:spcBef>
            </a:pPr>
            <a:r>
              <a:rPr lang="es-MX" sz="2200" b="1">
                <a:latin typeface="Arial" pitchFamily="34" charset="0"/>
                <a:cs typeface="Arial" pitchFamily="34" charset="0"/>
                <a:sym typeface="Arial" pitchFamily="34" charset="0"/>
              </a:rPr>
              <a:t>Dr. Alfredo de Micheli</a:t>
            </a:r>
            <a:endParaRPr lang="es-MX" sz="1800">
              <a:latin typeface="Arial" pitchFamily="34" charset="0"/>
              <a:cs typeface="Arial" pitchFamily="34" charset="0"/>
              <a:sym typeface="Arial" pitchFamily="34" charset="0"/>
            </a:endParaRPr>
          </a:p>
        </p:txBody>
      </p:sp>
      <p:sp>
        <p:nvSpPr>
          <p:cNvPr id="17419" name="Rectangle 10"/>
          <p:cNvSpPr>
            <a:spLocks/>
          </p:cNvSpPr>
          <p:nvPr/>
        </p:nvSpPr>
        <p:spPr bwMode="auto">
          <a:xfrm>
            <a:off x="285064" y="8227020"/>
            <a:ext cx="317341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2" tIns="65022" rIns="65022" bIns="65022">
            <a:spAutoFit/>
          </a:bodyPr>
          <a:lstStyle/>
          <a:p>
            <a:pPr algn="l" defTabSz="914400">
              <a:spcBef>
                <a:spcPts val="900"/>
              </a:spcBef>
            </a:pPr>
            <a:r>
              <a:rPr lang="es-MX" sz="2200" b="1" dirty="0">
                <a:latin typeface="Arial" pitchFamily="34" charset="0"/>
                <a:cs typeface="Arial" pitchFamily="34" charset="0"/>
                <a:sym typeface="Arial" pitchFamily="34" charset="0"/>
              </a:rPr>
              <a:t>Dr. </a:t>
            </a:r>
            <a:r>
              <a:rPr lang="es-MX" sz="2200" b="1" dirty="0" err="1">
                <a:latin typeface="Arial" pitchFamily="34" charset="0"/>
                <a:cs typeface="Arial" pitchFamily="34" charset="0"/>
                <a:sym typeface="Arial" pitchFamily="34" charset="0"/>
              </a:rPr>
              <a:t>Abdo</a:t>
            </a:r>
            <a:r>
              <a:rPr lang="es-MX" sz="2200" b="1" dirty="0">
                <a:latin typeface="Arial" pitchFamily="34" charset="0"/>
                <a:cs typeface="Arial" pitchFamily="34" charset="0"/>
                <a:sym typeface="Arial" pitchFamily="34" charset="0"/>
              </a:rPr>
              <a:t> </a:t>
            </a:r>
            <a:r>
              <a:rPr lang="es-MX" sz="2200" b="1" dirty="0" err="1">
                <a:latin typeface="Arial" pitchFamily="34" charset="0"/>
                <a:cs typeface="Arial" pitchFamily="34" charset="0"/>
                <a:sym typeface="Arial" pitchFamily="34" charset="0"/>
              </a:rPr>
              <a:t>Bisteni</a:t>
            </a:r>
            <a:endParaRPr lang="es-MX" sz="1800" dirty="0">
              <a:latin typeface="Arial" pitchFamily="34" charset="0"/>
              <a:cs typeface="Arial" pitchFamily="34" charset="0"/>
              <a:sym typeface="Arial" pitchFamily="34" charset="0"/>
            </a:endParaRPr>
          </a:p>
        </p:txBody>
      </p:sp>
      <p:pic>
        <p:nvPicPr>
          <p:cNvPr id="17420" name="Picture 11" descr="ECG"/>
          <p:cNvPicPr>
            <a:picLocks noChangeAspect="1"/>
          </p:cNvPicPr>
          <p:nvPr/>
        </p:nvPicPr>
        <p:blipFill>
          <a:blip r:embed="rId7">
            <a:extLst>
              <a:ext uri="{28A0092B-C50C-407E-A947-70E740481C1C}">
                <a14:useLocalDpi xmlns:a14="http://schemas.microsoft.com/office/drawing/2010/main" val="0"/>
              </a:ext>
            </a:extLst>
          </a:blip>
          <a:srcRect l="1424"/>
          <a:stretch>
            <a:fillRect/>
          </a:stretch>
        </p:blipFill>
        <p:spPr bwMode="auto">
          <a:xfrm>
            <a:off x="3101560" y="2259659"/>
            <a:ext cx="6353168" cy="506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21" name="Rectangle 12"/>
          <p:cNvSpPr>
            <a:spLocks/>
          </p:cNvSpPr>
          <p:nvPr/>
        </p:nvSpPr>
        <p:spPr bwMode="auto">
          <a:xfrm>
            <a:off x="3913714" y="1144134"/>
            <a:ext cx="4728859" cy="76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defTabSz="914400"/>
            <a:r>
              <a:rPr lang="es-MX" sz="4300" dirty="0" smtClean="0">
                <a:solidFill>
                  <a:schemeClr val="tx1"/>
                </a:solidFill>
                <a:latin typeface="Arial" pitchFamily="34" charset="0"/>
                <a:cs typeface="Arial" pitchFamily="34" charset="0"/>
                <a:sym typeface="Arial" pitchFamily="34" charset="0"/>
              </a:rPr>
              <a:t>Electrocardiografía</a:t>
            </a:r>
            <a:endParaRPr lang="es-MX" sz="1800" dirty="0">
              <a:solidFill>
                <a:schemeClr val="tx1"/>
              </a:solidFill>
              <a:latin typeface="Arial" pitchFamily="34" charset="0"/>
              <a:cs typeface="Arial" pitchFamily="34" charset="0"/>
              <a:sym typeface="Arial" pitchFamily="34" charset="0"/>
            </a:endParaRPr>
          </a:p>
        </p:txBody>
      </p:sp>
      <p:sp>
        <p:nvSpPr>
          <p:cNvPr id="17422" name="Rectangle 13"/>
          <p:cNvSpPr>
            <a:spLocks/>
          </p:cNvSpPr>
          <p:nvPr/>
        </p:nvSpPr>
        <p:spPr bwMode="auto">
          <a:xfrm>
            <a:off x="2797341" y="9239390"/>
            <a:ext cx="10188687" cy="410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r>
              <a:rPr lang="es-MX" sz="2000" dirty="0">
                <a:solidFill>
                  <a:srgbClr val="FFFFFF"/>
                </a:solidFill>
              </a:rPr>
              <a:t>Creadores de la Electrocardiografía </a:t>
            </a:r>
            <a:r>
              <a:rPr lang="es-MX" sz="2000" dirty="0" smtClean="0">
                <a:solidFill>
                  <a:srgbClr val="FFFFFF"/>
                </a:solidFill>
              </a:rPr>
              <a:t>deductiva. Escuela Mexicana de Electrocardiografía </a:t>
            </a:r>
            <a:endParaRPr lang="es-MX" sz="1100" dirty="0"/>
          </a:p>
        </p:txBody>
      </p:sp>
      <p:sp>
        <p:nvSpPr>
          <p:cNvPr id="16" name="15 CuadroTexto"/>
          <p:cNvSpPr txBox="1"/>
          <p:nvPr/>
        </p:nvSpPr>
        <p:spPr>
          <a:xfrm>
            <a:off x="1099595" y="51323"/>
            <a:ext cx="124651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chemeClr val="bg1"/>
                </a:solidFill>
                <a:effectLst/>
                <a:uFillTx/>
                <a:latin typeface="+mn-lt"/>
                <a:ea typeface="+mn-ea"/>
                <a:cs typeface="+mn-cs"/>
                <a:sym typeface="Helvetica Light"/>
              </a:rPr>
              <a:t>Contribuciones</a:t>
            </a:r>
            <a:r>
              <a:rPr kumimoji="0" lang="es-MX" sz="2400" b="0" i="0" u="none" strike="noStrike" cap="none" spc="0" normalizeH="0" dirty="0" smtClean="0">
                <a:ln>
                  <a:noFill/>
                </a:ln>
                <a:solidFill>
                  <a:schemeClr val="bg1"/>
                </a:solidFill>
                <a:effectLst/>
                <a:uFillTx/>
                <a:latin typeface="+mn-lt"/>
                <a:ea typeface="+mn-ea"/>
                <a:cs typeface="+mn-cs"/>
                <a:sym typeface="Helvetica Light"/>
              </a:rPr>
              <a:t> destacadas de los primeros años del INC </a:t>
            </a:r>
            <a:endParaRPr kumimoji="0" lang="es-MX" sz="24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22377322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Antiguo INC-1"/>
          <p:cNvPicPr>
            <a:picLocks noChangeAspect="1" noChangeArrowheads="1"/>
          </p:cNvPicPr>
          <p:nvPr/>
        </p:nvPicPr>
        <p:blipFill>
          <a:blip r:embed="rId3" cstate="print"/>
          <a:srcRect/>
          <a:stretch>
            <a:fillRect/>
          </a:stretch>
        </p:blipFill>
        <p:spPr bwMode="auto">
          <a:xfrm>
            <a:off x="866987" y="7261014"/>
            <a:ext cx="4195253" cy="1797965"/>
          </a:xfrm>
          <a:prstGeom prst="rect">
            <a:avLst/>
          </a:prstGeom>
          <a:noFill/>
        </p:spPr>
      </p:pic>
      <p:pic>
        <p:nvPicPr>
          <p:cNvPr id="63491" name="Picture 3" descr="Archivos"/>
          <p:cNvPicPr>
            <a:picLocks noChangeAspect="1" noChangeArrowheads="1"/>
          </p:cNvPicPr>
          <p:nvPr/>
        </p:nvPicPr>
        <p:blipFill>
          <a:blip r:embed="rId4" cstate="print">
            <a:lum bright="-6000" contrast="6000"/>
          </a:blip>
          <a:srcRect/>
          <a:stretch>
            <a:fillRect/>
          </a:stretch>
        </p:blipFill>
        <p:spPr bwMode="auto">
          <a:xfrm>
            <a:off x="0" y="887816"/>
            <a:ext cx="5423182" cy="6373198"/>
          </a:xfrm>
          <a:prstGeom prst="rect">
            <a:avLst/>
          </a:prstGeom>
          <a:noFill/>
        </p:spPr>
      </p:pic>
      <p:pic>
        <p:nvPicPr>
          <p:cNvPr id="63492" name="Picture 4" descr="Rubio"/>
          <p:cNvPicPr>
            <a:picLocks noChangeAspect="1" noChangeArrowheads="1"/>
          </p:cNvPicPr>
          <p:nvPr/>
        </p:nvPicPr>
        <p:blipFill>
          <a:blip r:embed="rId5" cstate="print"/>
          <a:srcRect/>
          <a:stretch>
            <a:fillRect/>
          </a:stretch>
        </p:blipFill>
        <p:spPr bwMode="auto">
          <a:xfrm>
            <a:off x="6421120" y="1709138"/>
            <a:ext cx="6177280" cy="5876995"/>
          </a:xfrm>
          <a:prstGeom prst="rect">
            <a:avLst/>
          </a:prstGeom>
          <a:noFill/>
        </p:spPr>
      </p:pic>
      <p:sp>
        <p:nvSpPr>
          <p:cNvPr id="63493" name="Rectangle 5"/>
          <p:cNvSpPr>
            <a:spLocks noChangeArrowheads="1"/>
          </p:cNvSpPr>
          <p:nvPr/>
        </p:nvSpPr>
        <p:spPr bwMode="auto">
          <a:xfrm>
            <a:off x="7688918" y="8365067"/>
            <a:ext cx="2801789" cy="685314"/>
          </a:xfrm>
          <a:prstGeom prst="rect">
            <a:avLst/>
          </a:prstGeom>
          <a:solidFill>
            <a:schemeClr val="accent1">
              <a:lumMod val="50000"/>
            </a:schemeClr>
          </a:solidFill>
          <a:ln w="9525">
            <a:noFill/>
            <a:miter lim="800000"/>
            <a:headEnd/>
            <a:tailEnd/>
          </a:ln>
          <a:effectLst/>
        </p:spPr>
        <p:txBody>
          <a:bodyPr wrap="none" lIns="130046" tIns="65023" rIns="130046" bIns="65023">
            <a:spAutoFit/>
          </a:bodyPr>
          <a:lstStyle/>
          <a:p>
            <a:r>
              <a:rPr lang="es-MX" dirty="0">
                <a:solidFill>
                  <a:schemeClr val="bg1"/>
                </a:solidFill>
              </a:rPr>
              <a:t>Víctor Rubio</a:t>
            </a:r>
            <a:endParaRPr lang="es-ES" dirty="0">
              <a:solidFill>
                <a:schemeClr val="bg1"/>
              </a:solidFill>
            </a:endParaRPr>
          </a:p>
        </p:txBody>
      </p:sp>
      <p:sp>
        <p:nvSpPr>
          <p:cNvPr id="6" name="5 CuadroTexto"/>
          <p:cNvSpPr txBox="1"/>
          <p:nvPr/>
        </p:nvSpPr>
        <p:spPr>
          <a:xfrm>
            <a:off x="1099595" y="51323"/>
            <a:ext cx="124651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chemeClr val="bg1"/>
                </a:solidFill>
                <a:effectLst/>
                <a:uFillTx/>
                <a:latin typeface="+mn-lt"/>
                <a:ea typeface="+mn-ea"/>
                <a:cs typeface="+mn-cs"/>
                <a:sym typeface="Helvetica Light"/>
              </a:rPr>
              <a:t>Contribuciones</a:t>
            </a:r>
            <a:r>
              <a:rPr kumimoji="0" lang="es-MX" sz="2400" b="0" i="0" u="none" strike="noStrike" cap="none" spc="0" normalizeH="0" dirty="0" smtClean="0">
                <a:ln>
                  <a:noFill/>
                </a:ln>
                <a:solidFill>
                  <a:schemeClr val="bg1"/>
                </a:solidFill>
                <a:effectLst/>
                <a:uFillTx/>
                <a:latin typeface="+mn-lt"/>
                <a:ea typeface="+mn-ea"/>
                <a:cs typeface="+mn-cs"/>
                <a:sym typeface="Helvetica Light"/>
              </a:rPr>
              <a:t> destacadas de los primeros años del INC </a:t>
            </a:r>
            <a:endParaRPr kumimoji="0" lang="es-MX" sz="2400" b="0" i="0" u="none" strike="noStrike" cap="none" spc="0" normalizeH="0" baseline="0" dirty="0">
              <a:ln>
                <a:noFill/>
              </a:ln>
              <a:solidFill>
                <a:schemeClr val="bg1"/>
              </a:solidFill>
              <a:effectLst/>
              <a:uFillTx/>
              <a:latin typeface="+mn-lt"/>
              <a:ea typeface="+mn-ea"/>
              <a:cs typeface="+mn-cs"/>
              <a:sym typeface="Helvetica Light"/>
            </a:endParaRPr>
          </a:p>
        </p:txBody>
      </p:sp>
      <p:sp>
        <p:nvSpPr>
          <p:cNvPr id="2" name="1 CuadroTexto"/>
          <p:cNvSpPr txBox="1"/>
          <p:nvPr/>
        </p:nvSpPr>
        <p:spPr>
          <a:xfrm>
            <a:off x="5423182" y="825821"/>
            <a:ext cx="758161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600" b="0" i="0" u="none" strike="noStrike" cap="none" spc="0" normalizeH="0" baseline="0" dirty="0" smtClean="0">
                <a:ln>
                  <a:noFill/>
                </a:ln>
                <a:solidFill>
                  <a:srgbClr val="000000"/>
                </a:solidFill>
                <a:effectLst/>
                <a:uFillTx/>
                <a:latin typeface="+mn-lt"/>
                <a:ea typeface="+mn-ea"/>
                <a:cs typeface="+mn-cs"/>
                <a:sym typeface="Helvetica Light"/>
              </a:rPr>
              <a:t>Cardiología Intervencionista: origen</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48357589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ala"/>
          <p:cNvPicPr>
            <a:picLocks noChangeAspect="1"/>
          </p:cNvPicPr>
          <p:nvPr/>
        </p:nvPicPr>
        <p:blipFill>
          <a:blip r:embed="rId3"/>
          <a:srcRect/>
          <a:stretch>
            <a:fillRect/>
          </a:stretch>
        </p:blipFill>
        <p:spPr bwMode="auto">
          <a:xfrm>
            <a:off x="0" y="1492424"/>
            <a:ext cx="11774238" cy="2275023"/>
          </a:xfrm>
          <a:prstGeom prst="rect">
            <a:avLst/>
          </a:prstGeom>
          <a:noFill/>
          <a:ln>
            <a:noFill/>
          </a:ln>
          <a:effectLst>
            <a:outerShdw blurRad="12700" dist="50800"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9458" name="Picture 2" descr="alanizz"/>
          <p:cNvPicPr>
            <a:picLocks noChangeAspect="1"/>
          </p:cNvPicPr>
          <p:nvPr/>
        </p:nvPicPr>
        <p:blipFill>
          <a:blip r:embed="rId4"/>
          <a:srcRect/>
          <a:stretch>
            <a:fillRect/>
          </a:stretch>
        </p:blipFill>
        <p:spPr bwMode="auto">
          <a:xfrm>
            <a:off x="8158584" y="4880991"/>
            <a:ext cx="3171210" cy="3450123"/>
          </a:xfrm>
          <a:prstGeom prst="rect">
            <a:avLst/>
          </a:prstGeom>
          <a:noFill/>
          <a:ln w="88900" cap="flat" cmpd="sng">
            <a:solidFill>
              <a:srgbClr val="000000"/>
            </a:solidFill>
            <a:prstDash val="solid"/>
            <a:miter lim="800000"/>
            <a:headEnd type="none" w="med" len="med"/>
            <a:tailEnd type="none" w="med" len="med"/>
          </a:ln>
          <a:effectLst>
            <a:outerShdw blurRad="12700" dist="50800"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4340" name="Rectangle 3"/>
          <p:cNvSpPr>
            <a:spLocks/>
          </p:cNvSpPr>
          <p:nvPr/>
        </p:nvSpPr>
        <p:spPr bwMode="auto">
          <a:xfrm>
            <a:off x="904875" y="9051925"/>
            <a:ext cx="11193463"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r>
              <a:rPr lang="es-MX">
                <a:solidFill>
                  <a:srgbClr val="FFFFFF"/>
                </a:solidFill>
              </a:rPr>
              <a:t>Fundamental en la clasificación actual de las arritmias</a:t>
            </a:r>
            <a:endParaRPr lang="es-MX" sz="1800"/>
          </a:p>
        </p:txBody>
      </p:sp>
      <p:sp>
        <p:nvSpPr>
          <p:cNvPr id="14341" name="Rectangle 4"/>
          <p:cNvSpPr>
            <a:spLocks noGrp="1" noChangeArrowheads="1"/>
          </p:cNvSpPr>
          <p:nvPr>
            <p:ph type="body" idx="1"/>
          </p:nvPr>
        </p:nvSpPr>
        <p:spPr>
          <a:xfrm>
            <a:off x="26485" y="4228728"/>
            <a:ext cx="8784976" cy="432048"/>
          </a:xfrm>
          <a:solidFill>
            <a:schemeClr val="accent1">
              <a:lumMod val="50000"/>
              <a:alpha val="79999"/>
            </a:schemeClr>
          </a:solidFill>
        </p:spPr>
        <p:txBody>
          <a:bodyPr lIns="0" tIns="0" rIns="0" bIns="0">
            <a:normAutofit lnSpcReduction="10000"/>
          </a:bodyPr>
          <a:lstStyle/>
          <a:p>
            <a:pPr marL="0" indent="0" defTabSz="914400" eaLnBrk="1">
              <a:lnSpc>
                <a:spcPct val="90000"/>
              </a:lnSpc>
              <a:spcBef>
                <a:spcPts val="500"/>
              </a:spcBef>
              <a:buClr>
                <a:srgbClr val="FFCC00"/>
              </a:buClr>
              <a:buSzPct val="100000"/>
              <a:buNone/>
            </a:pPr>
            <a:r>
              <a:rPr lang="es-MX" sz="3400" dirty="0" smtClean="0">
                <a:solidFill>
                  <a:srgbClr val="FFCC00"/>
                </a:solidFill>
                <a:latin typeface="Arial" pitchFamily="34" charset="0"/>
                <a:cs typeface="Arial" pitchFamily="34" charset="0"/>
                <a:sym typeface="Arial" pitchFamily="34" charset="0"/>
              </a:rPr>
              <a:t>1958 Alanís: </a:t>
            </a:r>
            <a:r>
              <a:rPr lang="es-MX" sz="3400" dirty="0" smtClean="0">
                <a:solidFill>
                  <a:srgbClr val="FFFFFF"/>
                </a:solidFill>
                <a:latin typeface="Arial" pitchFamily="34" charset="0"/>
                <a:cs typeface="Arial" pitchFamily="34" charset="0"/>
                <a:sym typeface="Arial" pitchFamily="34" charset="0"/>
              </a:rPr>
              <a:t>Haz de </a:t>
            </a:r>
            <a:r>
              <a:rPr lang="es-MX" sz="3400" dirty="0" err="1" smtClean="0">
                <a:solidFill>
                  <a:srgbClr val="FFFFFF"/>
                </a:solidFill>
                <a:latin typeface="Arial" pitchFamily="34" charset="0"/>
                <a:cs typeface="Arial" pitchFamily="34" charset="0"/>
                <a:sym typeface="Arial" pitchFamily="34" charset="0"/>
              </a:rPr>
              <a:t>His</a:t>
            </a:r>
            <a:r>
              <a:rPr lang="es-MX" sz="3400" dirty="0" smtClean="0">
                <a:solidFill>
                  <a:srgbClr val="FFFFFF"/>
                </a:solidFill>
                <a:latin typeface="Arial" pitchFamily="34" charset="0"/>
                <a:cs typeface="Arial" pitchFamily="34" charset="0"/>
                <a:sym typeface="Arial" pitchFamily="34" charset="0"/>
              </a:rPr>
              <a:t> en  perros</a:t>
            </a:r>
          </a:p>
        </p:txBody>
      </p:sp>
      <p:pic>
        <p:nvPicPr>
          <p:cNvPr id="19461" name="Picture 5" descr="image14.jpeg"/>
          <p:cNvPicPr>
            <a:picLocks noChangeAspect="1"/>
          </p:cNvPicPr>
          <p:nvPr/>
        </p:nvPicPr>
        <p:blipFill>
          <a:blip r:embed="rId5"/>
          <a:srcRect/>
          <a:stretch>
            <a:fillRect/>
          </a:stretch>
        </p:blipFill>
        <p:spPr bwMode="auto">
          <a:xfrm>
            <a:off x="904875" y="5020816"/>
            <a:ext cx="4893890" cy="3319790"/>
          </a:xfrm>
          <a:prstGeom prst="rect">
            <a:avLst/>
          </a:prstGeom>
          <a:noFill/>
          <a:ln w="38100" cap="flat" cmpd="sng">
            <a:solidFill>
              <a:srgbClr val="FF3300"/>
            </a:solidFill>
            <a:prstDash val="solid"/>
            <a:round/>
            <a:headEnd type="none" w="med" len="med"/>
            <a:tailEnd type="none" w="med" len="med"/>
          </a:ln>
          <a:effectLst>
            <a:outerShdw blurRad="88900" dist="152400"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4" name="3 Título"/>
          <p:cNvSpPr>
            <a:spLocks noGrp="1"/>
          </p:cNvSpPr>
          <p:nvPr>
            <p:ph type="title"/>
          </p:nvPr>
        </p:nvSpPr>
        <p:spPr>
          <a:xfrm>
            <a:off x="-31875" y="662239"/>
            <a:ext cx="5718668" cy="848133"/>
          </a:xfrm>
        </p:spPr>
        <p:txBody>
          <a:bodyPr>
            <a:normAutofit fontScale="90000"/>
          </a:bodyPr>
          <a:lstStyle/>
          <a:p>
            <a:r>
              <a:rPr lang="es-MX" dirty="0" smtClean="0">
                <a:solidFill>
                  <a:schemeClr val="tx1"/>
                </a:solidFill>
              </a:rPr>
              <a:t>Electrofisiología </a:t>
            </a:r>
            <a:endParaRPr lang="es-MX" dirty="0">
              <a:solidFill>
                <a:schemeClr val="tx1"/>
              </a:solidFill>
            </a:endParaRPr>
          </a:p>
        </p:txBody>
      </p:sp>
      <p:sp>
        <p:nvSpPr>
          <p:cNvPr id="10" name="9 CuadroTexto"/>
          <p:cNvSpPr txBox="1"/>
          <p:nvPr/>
        </p:nvSpPr>
        <p:spPr>
          <a:xfrm>
            <a:off x="1099595" y="51323"/>
            <a:ext cx="124651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chemeClr val="bg1"/>
                </a:solidFill>
                <a:effectLst/>
                <a:uFillTx/>
                <a:latin typeface="+mn-lt"/>
                <a:ea typeface="+mn-ea"/>
                <a:cs typeface="+mn-cs"/>
                <a:sym typeface="Helvetica Light"/>
              </a:rPr>
              <a:t>Contribuciones</a:t>
            </a:r>
            <a:r>
              <a:rPr kumimoji="0" lang="es-MX" sz="2400" b="0" i="0" u="none" strike="noStrike" cap="none" spc="0" normalizeH="0" dirty="0" smtClean="0">
                <a:ln>
                  <a:noFill/>
                </a:ln>
                <a:solidFill>
                  <a:schemeClr val="bg1"/>
                </a:solidFill>
                <a:effectLst/>
                <a:uFillTx/>
                <a:latin typeface="+mn-lt"/>
                <a:ea typeface="+mn-ea"/>
                <a:cs typeface="+mn-cs"/>
                <a:sym typeface="Helvetica Light"/>
              </a:rPr>
              <a:t> destacadas de los primeros años del INC </a:t>
            </a:r>
            <a:endParaRPr kumimoji="0" lang="es-MX" sz="24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81835851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793988" y="340296"/>
            <a:ext cx="10228829" cy="1625604"/>
          </a:xfrm>
        </p:spPr>
        <p:txBody>
          <a:bodyPr>
            <a:normAutofit/>
          </a:bodyPr>
          <a:lstStyle/>
          <a:p>
            <a:r>
              <a:rPr lang="es-MX" sz="4000" dirty="0" smtClean="0">
                <a:solidFill>
                  <a:schemeClr val="accent1">
                    <a:lumMod val="50000"/>
                  </a:schemeClr>
                </a:solidFill>
              </a:rPr>
              <a:t>Campaña Nacional Contra la Fiebre Reumática </a:t>
            </a:r>
            <a:endParaRPr lang="es-MX" sz="4000" dirty="0">
              <a:solidFill>
                <a:schemeClr val="accent1">
                  <a:lumMod val="50000"/>
                </a:schemeClr>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65" t="20879" r="42858" b="50873"/>
          <a:stretch/>
        </p:blipFill>
        <p:spPr bwMode="auto">
          <a:xfrm>
            <a:off x="3847774" y="2008429"/>
            <a:ext cx="8637985" cy="4596564"/>
          </a:xfrm>
          <a:prstGeom prst="rect">
            <a:avLst/>
          </a:prstGeom>
          <a:solidFill>
            <a:schemeClr val="bg1"/>
          </a:solidFill>
          <a:ln>
            <a:noFill/>
          </a:ln>
          <a:effectLst/>
          <a:extLst/>
        </p:spPr>
      </p:pic>
      <p:pic>
        <p:nvPicPr>
          <p:cNvPr id="5" name="Explorar0025.jpg"/>
          <p:cNvPicPr/>
          <p:nvPr/>
        </p:nvPicPr>
        <p:blipFill rotWithShape="1">
          <a:blip r:embed="rId4">
            <a:extLst/>
          </a:blip>
          <a:srcRect l="3661" t="2214" b="10725"/>
          <a:stretch/>
        </p:blipFill>
        <p:spPr>
          <a:xfrm>
            <a:off x="504702" y="2365874"/>
            <a:ext cx="2694943" cy="3881674"/>
          </a:xfrm>
          <a:prstGeom prst="rect">
            <a:avLst/>
          </a:prstGeom>
          <a:ln w="38100">
            <a:solidFill>
              <a:srgbClr val="FF3300"/>
            </a:solidFill>
            <a:round/>
          </a:ln>
          <a:effectLst>
            <a:outerShdw blurRad="88900" dist="152400" dir="2700000" rotWithShape="0">
              <a:srgbClr val="000000">
                <a:alpha val="50000"/>
              </a:srgbClr>
            </a:outerShdw>
          </a:effectLst>
        </p:spPr>
      </p:pic>
      <p:sp>
        <p:nvSpPr>
          <p:cNvPr id="4" name="3 CuadroTexto"/>
          <p:cNvSpPr txBox="1"/>
          <p:nvPr/>
        </p:nvSpPr>
        <p:spPr>
          <a:xfrm>
            <a:off x="1099595" y="7097822"/>
            <a:ext cx="11233248" cy="1087477"/>
          </a:xfrm>
          <a:prstGeom prst="rect">
            <a:avLst/>
          </a:prstGeom>
          <a:solidFill>
            <a:schemeClr val="accent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s-MX" sz="3200" dirty="0" smtClean="0">
                <a:solidFill>
                  <a:schemeClr val="bg1"/>
                </a:solidFill>
              </a:rPr>
              <a:t>Diseño, planeación y conducción de la Campaña Nacional por el Dr. Felipe Mendoza y el INC. 1962</a:t>
            </a:r>
            <a:endParaRPr kumimoji="0" lang="es-MX" sz="3200" b="0" i="0" u="none" strike="noStrike" cap="none" spc="0" normalizeH="0" baseline="0" dirty="0">
              <a:ln>
                <a:noFill/>
              </a:ln>
              <a:solidFill>
                <a:schemeClr val="bg1"/>
              </a:solidFill>
              <a:effectLst/>
              <a:uFillTx/>
              <a:sym typeface="Helvetica Light"/>
            </a:endParaRPr>
          </a:p>
        </p:txBody>
      </p:sp>
      <p:sp>
        <p:nvSpPr>
          <p:cNvPr id="6" name="5 CuadroTexto"/>
          <p:cNvSpPr txBox="1"/>
          <p:nvPr/>
        </p:nvSpPr>
        <p:spPr>
          <a:xfrm>
            <a:off x="231993" y="6247548"/>
            <a:ext cx="324036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1800" b="0" i="0" u="none" strike="noStrike" cap="none" spc="0" normalizeH="0" baseline="0" dirty="0" smtClean="0">
                <a:ln>
                  <a:noFill/>
                </a:ln>
                <a:solidFill>
                  <a:srgbClr val="000000"/>
                </a:solidFill>
                <a:effectLst/>
                <a:uFillTx/>
                <a:sym typeface="Helvetica Light"/>
              </a:rPr>
              <a:t>Dr. Felipe Mendoza</a:t>
            </a:r>
          </a:p>
        </p:txBody>
      </p:sp>
      <p:sp>
        <p:nvSpPr>
          <p:cNvPr id="7" name="6 CuadroTexto"/>
          <p:cNvSpPr txBox="1"/>
          <p:nvPr/>
        </p:nvSpPr>
        <p:spPr>
          <a:xfrm>
            <a:off x="1099595" y="51323"/>
            <a:ext cx="124651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chemeClr val="bg1"/>
                </a:solidFill>
                <a:effectLst/>
                <a:uFillTx/>
                <a:latin typeface="+mn-lt"/>
                <a:ea typeface="+mn-ea"/>
                <a:cs typeface="+mn-cs"/>
                <a:sym typeface="Helvetica Light"/>
              </a:rPr>
              <a:t>Contribuciones</a:t>
            </a:r>
            <a:r>
              <a:rPr kumimoji="0" lang="es-MX" sz="2400" b="0" i="0" u="none" strike="noStrike" cap="none" spc="0" normalizeH="0" dirty="0" smtClean="0">
                <a:ln>
                  <a:noFill/>
                </a:ln>
                <a:solidFill>
                  <a:schemeClr val="bg1"/>
                </a:solidFill>
                <a:effectLst/>
                <a:uFillTx/>
                <a:latin typeface="+mn-lt"/>
                <a:ea typeface="+mn-ea"/>
                <a:cs typeface="+mn-cs"/>
                <a:sym typeface="Helvetica Light"/>
              </a:rPr>
              <a:t> destacadas de los primeros años del INC </a:t>
            </a:r>
            <a:endParaRPr kumimoji="0" lang="es-MX" sz="24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213792445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3010" name="Picture 1" descr="El predominio 00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7864" y="988366"/>
            <a:ext cx="9577064" cy="7184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Título"/>
          <p:cNvSpPr txBox="1">
            <a:spLocks noGrp="1"/>
          </p:cNvSpPr>
          <p:nvPr>
            <p:ph type="title"/>
          </p:nvPr>
        </p:nvSpPr>
        <p:spPr>
          <a:xfrm>
            <a:off x="2845103" y="94995"/>
            <a:ext cx="1022882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800" i="0" u="none" strike="noStrike" cap="none" spc="0" normalizeH="0" baseline="0" dirty="0" smtClean="0">
                <a:ln>
                  <a:noFill/>
                </a:ln>
                <a:solidFill>
                  <a:schemeClr val="bg1"/>
                </a:solidFill>
                <a:effectLst/>
                <a:uFillTx/>
                <a:latin typeface="+mn-lt"/>
                <a:ea typeface="+mn-ea"/>
                <a:cs typeface="+mn-cs"/>
                <a:sym typeface="Helvetica Light"/>
              </a:rPr>
              <a:t>Contribuciones</a:t>
            </a:r>
            <a:r>
              <a:rPr kumimoji="0" lang="es-MX" sz="2800" i="0" u="none" strike="noStrike" cap="none" spc="0" normalizeH="0" dirty="0" smtClean="0">
                <a:ln>
                  <a:noFill/>
                </a:ln>
                <a:solidFill>
                  <a:schemeClr val="bg1"/>
                </a:solidFill>
                <a:effectLst/>
                <a:uFillTx/>
                <a:latin typeface="+mn-lt"/>
                <a:ea typeface="+mn-ea"/>
                <a:cs typeface="+mn-cs"/>
                <a:sym typeface="Helvetica Light"/>
              </a:rPr>
              <a:t> destacadas del INC: Educación Médica  </a:t>
            </a:r>
            <a:endParaRPr kumimoji="0" lang="es-MX" sz="2800" i="0" u="none" strike="noStrike" cap="none" spc="0" normalizeH="0" baseline="0" dirty="0">
              <a:ln>
                <a:noFill/>
              </a:ln>
              <a:solidFill>
                <a:schemeClr val="bg1"/>
              </a:solidFill>
              <a:effectLst/>
              <a:uFillTx/>
              <a:latin typeface="+mn-lt"/>
              <a:ea typeface="+mn-ea"/>
              <a:cs typeface="+mn-cs"/>
              <a:sym typeface="Helvetica Light"/>
            </a:endParaRPr>
          </a:p>
        </p:txBody>
      </p:sp>
      <p:sp>
        <p:nvSpPr>
          <p:cNvPr id="4" name="3 CuadroTexto"/>
          <p:cNvSpPr txBox="1"/>
          <p:nvPr/>
        </p:nvSpPr>
        <p:spPr>
          <a:xfrm>
            <a:off x="1173808" y="8261176"/>
            <a:ext cx="11521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800" b="0" i="0" u="none" strike="noStrike" cap="none" spc="0" normalizeH="0" baseline="0" dirty="0" smtClean="0">
                <a:ln>
                  <a:noFill/>
                </a:ln>
                <a:solidFill>
                  <a:srgbClr val="000000"/>
                </a:solidFill>
                <a:effectLst/>
                <a:uFillTx/>
                <a:latin typeface="+mn-lt"/>
                <a:ea typeface="+mn-ea"/>
                <a:cs typeface="+mn-cs"/>
                <a:sym typeface="Helvetica Light"/>
              </a:rPr>
              <a:t>Más de dos</a:t>
            </a:r>
            <a:r>
              <a:rPr kumimoji="0" lang="es-MX" sz="2800" b="0" i="0" u="none" strike="noStrike" cap="none" spc="0" normalizeH="0" dirty="0" smtClean="0">
                <a:ln>
                  <a:noFill/>
                </a:ln>
                <a:solidFill>
                  <a:srgbClr val="000000"/>
                </a:solidFill>
                <a:effectLst/>
                <a:uFillTx/>
                <a:latin typeface="+mn-lt"/>
                <a:ea typeface="+mn-ea"/>
                <a:cs typeface="+mn-cs"/>
                <a:sym typeface="Helvetica Light"/>
              </a:rPr>
              <a:t> mil especialistas en Cardiología formados en el INC y diseminados por el mundo</a:t>
            </a:r>
            <a:endParaRPr kumimoji="0" lang="es-MX" sz="2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65716124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sz="2800" dirty="0" smtClean="0"/>
              <a:t>Instituto Nacional de Cardiología y Academia Nacional de Medicina </a:t>
            </a:r>
            <a:endParaRPr lang="es-MX" sz="2800" dirty="0"/>
          </a:p>
        </p:txBody>
      </p:sp>
      <p:pic>
        <p:nvPicPr>
          <p:cNvPr id="4" name="Picture 1" descr="Explorar0379"/>
          <p:cNvPicPr>
            <a:picLocks noChangeAspect="1"/>
          </p:cNvPicPr>
          <p:nvPr/>
        </p:nvPicPr>
        <p:blipFill>
          <a:blip r:embed="rId3"/>
          <a:srcRect/>
          <a:stretch>
            <a:fillRect/>
          </a:stretch>
        </p:blipFill>
        <p:spPr bwMode="auto">
          <a:xfrm>
            <a:off x="10776233" y="1780457"/>
            <a:ext cx="2094594" cy="28026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 name="Explorar0025.jpg"/>
          <p:cNvPicPr/>
          <p:nvPr/>
        </p:nvPicPr>
        <p:blipFill rotWithShape="1">
          <a:blip r:embed="rId4">
            <a:extLst/>
          </a:blip>
          <a:srcRect l="3661" t="2214" b="10725"/>
          <a:stretch/>
        </p:blipFill>
        <p:spPr>
          <a:xfrm>
            <a:off x="4219742" y="4804792"/>
            <a:ext cx="1778602" cy="3168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http://www.redesdelsur.com.mx/2016/images/1232018/02/10/image10004.jpg"/>
          <p:cNvPicPr>
            <a:picLocks noChangeAspect="1" noChangeArrowheads="1"/>
          </p:cNvPicPr>
          <p:nvPr/>
        </p:nvPicPr>
        <p:blipFill rotWithShape="1">
          <a:blip r:embed="rId5">
            <a:extLst>
              <a:ext uri="{28A0092B-C50C-407E-A947-70E740481C1C}">
                <a14:useLocalDpi xmlns:a14="http://schemas.microsoft.com/office/drawing/2010/main" val="0"/>
              </a:ext>
            </a:extLst>
          </a:blip>
          <a:srcRect l="28926" r="30214"/>
          <a:stretch/>
        </p:blipFill>
        <p:spPr bwMode="auto">
          <a:xfrm>
            <a:off x="155575" y="1780456"/>
            <a:ext cx="1656184" cy="2786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Explorar0003.jpg"/>
          <p:cNvPicPr/>
          <p:nvPr/>
        </p:nvPicPr>
        <p:blipFill rotWithShape="1">
          <a:blip r:embed="rId6">
            <a:extLst/>
          </a:blip>
          <a:srcRect b="11365"/>
          <a:stretch/>
        </p:blipFill>
        <p:spPr>
          <a:xfrm>
            <a:off x="5998344" y="1780457"/>
            <a:ext cx="2304256" cy="27862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Explorar0008.jpg"/>
          <p:cNvPicPr/>
          <p:nvPr/>
        </p:nvPicPr>
        <p:blipFill rotWithShape="1">
          <a:blip r:embed="rId7">
            <a:extLst/>
          </a:blip>
          <a:srcRect b="13251"/>
          <a:stretch/>
        </p:blipFill>
        <p:spPr>
          <a:xfrm>
            <a:off x="8590632" y="1780456"/>
            <a:ext cx="1790872" cy="27862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Explorar0017.jpg"/>
          <p:cNvPicPr/>
          <p:nvPr/>
        </p:nvPicPr>
        <p:blipFill rotWithShape="1">
          <a:blip r:embed="rId8">
            <a:extLst/>
          </a:blip>
          <a:srcRect b="12965"/>
          <a:stretch/>
        </p:blipFill>
        <p:spPr>
          <a:xfrm>
            <a:off x="2109912" y="1780456"/>
            <a:ext cx="1512168" cy="27862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Explorar0018.jpg"/>
          <p:cNvPicPr/>
          <p:nvPr/>
        </p:nvPicPr>
        <p:blipFill rotWithShape="1">
          <a:blip r:embed="rId9">
            <a:extLst/>
          </a:blip>
          <a:srcRect b="12381"/>
          <a:stretch/>
        </p:blipFill>
        <p:spPr>
          <a:xfrm>
            <a:off x="2411914" y="4784236"/>
            <a:ext cx="1562956" cy="3168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10 CuadroTexto"/>
          <p:cNvSpPr txBox="1"/>
          <p:nvPr/>
        </p:nvSpPr>
        <p:spPr>
          <a:xfrm>
            <a:off x="-134392" y="916360"/>
            <a:ext cx="102283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dirty="0" smtClean="0"/>
              <a:t>Ex Presidentes de la ANM miembros del INC </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12" name="Group 544"/>
          <p:cNvGrpSpPr/>
          <p:nvPr/>
        </p:nvGrpSpPr>
        <p:grpSpPr>
          <a:xfrm>
            <a:off x="8734648" y="4938530"/>
            <a:ext cx="1790872" cy="3024336"/>
            <a:chOff x="0" y="0"/>
            <a:chExt cx="5671537" cy="5978595"/>
          </a:xfrm>
        </p:grpSpPr>
        <p:sp>
          <p:nvSpPr>
            <p:cNvPr id="13" name="Shape 542"/>
            <p:cNvSpPr/>
            <p:nvPr/>
          </p:nvSpPr>
          <p:spPr>
            <a:xfrm>
              <a:off x="0" y="0"/>
              <a:ext cx="5671538" cy="5978596"/>
            </a:xfrm>
            <a:prstGeom prst="rect">
              <a:avLst/>
            </a:prstGeom>
            <a:noFill/>
            <a:ln w="38100" cap="flat">
              <a:solidFill>
                <a:srgbClr val="FF3300"/>
              </a:solidFill>
              <a:prstDash val="solid"/>
              <a:round/>
            </a:ln>
            <a:effectLst/>
          </p:spPr>
          <p:txBody>
            <a:bodyPr wrap="square" lIns="65023" tIns="65023" rIns="65023" bIns="65023" numCol="1" anchor="t">
              <a:noAutofit/>
            </a:bodyPr>
            <a:lstStyle/>
            <a:p>
              <a:pPr lvl="0" algn="l" defTabSz="914400">
                <a:defRPr sz="2400">
                  <a:solidFill>
                    <a:srgbClr val="000099"/>
                  </a:solidFill>
                  <a:latin typeface="Arial"/>
                  <a:ea typeface="Arial"/>
                  <a:cs typeface="Arial"/>
                  <a:sym typeface="Arial"/>
                </a:defRPr>
              </a:pPr>
              <a:endParaRPr/>
            </a:p>
          </p:txBody>
        </p:sp>
        <p:pic>
          <p:nvPicPr>
            <p:cNvPr id="14" name="Explorar0338.jpg"/>
            <p:cNvPicPr/>
            <p:nvPr/>
          </p:nvPicPr>
          <p:blipFill>
            <a:blip r:embed="rId10">
              <a:extLst/>
            </a:blip>
            <a:srcRect l="3526" t="1718" b="36"/>
            <a:stretch>
              <a:fillRect/>
            </a:stretch>
          </p:blipFill>
          <p:spPr>
            <a:xfrm>
              <a:off x="20319" y="20319"/>
              <a:ext cx="5621830" cy="59379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pic>
        <p:nvPicPr>
          <p:cNvPr id="15" name="Explorar0036.jpg"/>
          <p:cNvPicPr/>
          <p:nvPr/>
        </p:nvPicPr>
        <p:blipFill>
          <a:blip r:embed="rId11">
            <a:extLst/>
          </a:blip>
          <a:stretch>
            <a:fillRect/>
          </a:stretch>
        </p:blipFill>
        <p:spPr>
          <a:xfrm>
            <a:off x="6452991" y="4948808"/>
            <a:ext cx="1875753" cy="30243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AutoShape 2" descr="Resultado de imagen para dr. magin puig sola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7" name="AutoShape 4" descr="Resultado de imagen para dr. magin puig solan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8" name="AutoShape 6" descr="Resultado de imagen para dr. magin puig solan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4870" y="1780457"/>
            <a:ext cx="1807450" cy="27862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 name="Explorar0336.jpg"/>
          <p:cNvPicPr/>
          <p:nvPr/>
        </p:nvPicPr>
        <p:blipFill>
          <a:blip r:embed="rId13">
            <a:extLst/>
          </a:blip>
          <a:srcRect l="10813"/>
          <a:stretch>
            <a:fillRect/>
          </a:stretch>
        </p:blipFill>
        <p:spPr>
          <a:xfrm>
            <a:off x="155575" y="4804792"/>
            <a:ext cx="1792565" cy="3168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Explorar0037.jpg"/>
          <p:cNvPicPr/>
          <p:nvPr/>
        </p:nvPicPr>
        <p:blipFill>
          <a:blip r:embed="rId14">
            <a:extLst/>
          </a:blip>
          <a:stretch>
            <a:fillRect/>
          </a:stretch>
        </p:blipFill>
        <p:spPr>
          <a:xfrm>
            <a:off x="10873603" y="4948808"/>
            <a:ext cx="1899855" cy="30243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9280244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2325936" y="-468514"/>
            <a:ext cx="10743992" cy="1625604"/>
          </a:xfrm>
          <a:prstGeom prst="rect">
            <a:avLst/>
          </a:prstGeom>
        </p:spPr>
        <p:txBody>
          <a:bodyPr>
            <a:normAutofit/>
          </a:bodyPr>
          <a:lstStyle>
            <a:lvl1pPr defTabSz="704087">
              <a:defRPr sz="2387"/>
            </a:lvl1pPr>
          </a:lstStyle>
          <a:p>
            <a:r>
              <a:rPr lang="es-MX" sz="3200" dirty="0"/>
              <a:t>E</a:t>
            </a:r>
            <a:r>
              <a:rPr sz="3200" dirty="0" err="1" smtClean="0"/>
              <a:t>nfermedad</a:t>
            </a:r>
            <a:r>
              <a:rPr sz="3200" dirty="0" smtClean="0"/>
              <a:t> </a:t>
            </a:r>
            <a:r>
              <a:rPr lang="es-MX" sz="3200" dirty="0" smtClean="0"/>
              <a:t>Arterial </a:t>
            </a:r>
            <a:r>
              <a:rPr lang="es-MX" sz="3200" dirty="0"/>
              <a:t>C</a:t>
            </a:r>
            <a:r>
              <a:rPr sz="3200" dirty="0" err="1" smtClean="0"/>
              <a:t>oronaria</a:t>
            </a:r>
            <a:r>
              <a:rPr lang="es-MX" sz="3200" dirty="0" smtClean="0"/>
              <a:t>.  </a:t>
            </a:r>
            <a:r>
              <a:rPr lang="es-MX" sz="3200" b="1" dirty="0" smtClean="0"/>
              <a:t>Importancia de la prevención</a:t>
            </a:r>
            <a:endParaRPr sz="3200" b="1" dirty="0"/>
          </a:p>
        </p:txBody>
      </p:sp>
      <p:pic>
        <p:nvPicPr>
          <p:cNvPr id="282" name="image4.png"/>
          <p:cNvPicPr>
            <a:picLocks/>
          </p:cNvPicPr>
          <p:nvPr/>
        </p:nvPicPr>
        <p:blipFill>
          <a:blip r:embed="rId3">
            <a:extLst/>
          </a:blip>
          <a:srcRect l="8883" r="8829" b="2953"/>
          <a:stretch>
            <a:fillRect/>
          </a:stretch>
        </p:blipFill>
        <p:spPr>
          <a:xfrm>
            <a:off x="188594" y="1982455"/>
            <a:ext cx="12140874" cy="2692402"/>
          </a:xfrm>
          <a:custGeom>
            <a:avLst/>
            <a:gdLst/>
            <a:ahLst/>
            <a:cxnLst>
              <a:cxn ang="0">
                <a:pos x="wd2" y="hd2"/>
              </a:cxn>
              <a:cxn ang="5400000">
                <a:pos x="wd2" y="hd2"/>
              </a:cxn>
              <a:cxn ang="10800000">
                <a:pos x="wd2" y="hd2"/>
              </a:cxn>
              <a:cxn ang="16200000">
                <a:pos x="wd2" y="hd2"/>
              </a:cxn>
            </a:cxnLst>
            <a:rect l="0" t="0" r="r" b="b"/>
            <a:pathLst>
              <a:path w="21576" h="21600" extrusionOk="0">
                <a:moveTo>
                  <a:pt x="0" y="0"/>
                </a:moveTo>
                <a:lnTo>
                  <a:pt x="0" y="1725"/>
                </a:lnTo>
                <a:cubicBezTo>
                  <a:pt x="0" y="3577"/>
                  <a:pt x="0" y="3584"/>
                  <a:pt x="200" y="3582"/>
                </a:cubicBezTo>
                <a:cubicBezTo>
                  <a:pt x="295" y="3581"/>
                  <a:pt x="676" y="4711"/>
                  <a:pt x="676" y="4995"/>
                </a:cubicBezTo>
                <a:cubicBezTo>
                  <a:pt x="676" y="5095"/>
                  <a:pt x="709" y="5264"/>
                  <a:pt x="750" y="5371"/>
                </a:cubicBezTo>
                <a:cubicBezTo>
                  <a:pt x="791" y="5477"/>
                  <a:pt x="816" y="5607"/>
                  <a:pt x="806" y="5656"/>
                </a:cubicBezTo>
                <a:cubicBezTo>
                  <a:pt x="795" y="5705"/>
                  <a:pt x="812" y="5921"/>
                  <a:pt x="843" y="6136"/>
                </a:cubicBezTo>
                <a:cubicBezTo>
                  <a:pt x="993" y="7179"/>
                  <a:pt x="1098" y="9596"/>
                  <a:pt x="1045" y="10823"/>
                </a:cubicBezTo>
                <a:cubicBezTo>
                  <a:pt x="1023" y="11350"/>
                  <a:pt x="1001" y="11876"/>
                  <a:pt x="997" y="11995"/>
                </a:cubicBezTo>
                <a:cubicBezTo>
                  <a:pt x="993" y="12115"/>
                  <a:pt x="970" y="12322"/>
                  <a:pt x="946" y="12453"/>
                </a:cubicBezTo>
                <a:cubicBezTo>
                  <a:pt x="922" y="12583"/>
                  <a:pt x="902" y="12787"/>
                  <a:pt x="902" y="12906"/>
                </a:cubicBezTo>
                <a:cubicBezTo>
                  <a:pt x="902" y="13095"/>
                  <a:pt x="845" y="13490"/>
                  <a:pt x="744" y="14006"/>
                </a:cubicBezTo>
                <a:cubicBezTo>
                  <a:pt x="727" y="14096"/>
                  <a:pt x="694" y="14298"/>
                  <a:pt x="672" y="14459"/>
                </a:cubicBezTo>
                <a:cubicBezTo>
                  <a:pt x="650" y="14619"/>
                  <a:pt x="574" y="14883"/>
                  <a:pt x="504" y="15038"/>
                </a:cubicBezTo>
                <a:cubicBezTo>
                  <a:pt x="433" y="15194"/>
                  <a:pt x="375" y="15416"/>
                  <a:pt x="375" y="15532"/>
                </a:cubicBezTo>
                <a:cubicBezTo>
                  <a:pt x="375" y="15674"/>
                  <a:pt x="314" y="15844"/>
                  <a:pt x="189" y="16044"/>
                </a:cubicBezTo>
                <a:lnTo>
                  <a:pt x="1" y="16338"/>
                </a:lnTo>
                <a:lnTo>
                  <a:pt x="0" y="17946"/>
                </a:lnTo>
                <a:lnTo>
                  <a:pt x="0" y="19558"/>
                </a:lnTo>
                <a:lnTo>
                  <a:pt x="1512" y="19535"/>
                </a:lnTo>
                <a:cubicBezTo>
                  <a:pt x="2916" y="19516"/>
                  <a:pt x="3034" y="19501"/>
                  <a:pt x="3166" y="19309"/>
                </a:cubicBezTo>
                <a:cubicBezTo>
                  <a:pt x="3313" y="19094"/>
                  <a:pt x="3380" y="19117"/>
                  <a:pt x="3380" y="19386"/>
                </a:cubicBezTo>
                <a:cubicBezTo>
                  <a:pt x="3380" y="19633"/>
                  <a:pt x="6352" y="19620"/>
                  <a:pt x="6557" y="19372"/>
                </a:cubicBezTo>
                <a:cubicBezTo>
                  <a:pt x="6690" y="19212"/>
                  <a:pt x="6704" y="19209"/>
                  <a:pt x="6747" y="19377"/>
                </a:cubicBezTo>
                <a:cubicBezTo>
                  <a:pt x="6789" y="19542"/>
                  <a:pt x="6930" y="19560"/>
                  <a:pt x="8287" y="19549"/>
                </a:cubicBezTo>
                <a:cubicBezTo>
                  <a:pt x="9667" y="19537"/>
                  <a:pt x="9793" y="19522"/>
                  <a:pt x="9942" y="19331"/>
                </a:cubicBezTo>
                <a:cubicBezTo>
                  <a:pt x="10101" y="19128"/>
                  <a:pt x="10161" y="19168"/>
                  <a:pt x="10123" y="19454"/>
                </a:cubicBezTo>
                <a:cubicBezTo>
                  <a:pt x="10108" y="19571"/>
                  <a:pt x="10249" y="19603"/>
                  <a:pt x="10866" y="19635"/>
                </a:cubicBezTo>
                <a:cubicBezTo>
                  <a:pt x="11284" y="19656"/>
                  <a:pt x="11669" y="19690"/>
                  <a:pt x="11720" y="19707"/>
                </a:cubicBezTo>
                <a:cubicBezTo>
                  <a:pt x="11772" y="19724"/>
                  <a:pt x="12115" y="19827"/>
                  <a:pt x="12482" y="19934"/>
                </a:cubicBezTo>
                <a:lnTo>
                  <a:pt x="13150" y="20128"/>
                </a:lnTo>
                <a:lnTo>
                  <a:pt x="13313" y="19897"/>
                </a:lnTo>
                <a:cubicBezTo>
                  <a:pt x="13486" y="19654"/>
                  <a:pt x="13523" y="19672"/>
                  <a:pt x="13523" y="19997"/>
                </a:cubicBezTo>
                <a:cubicBezTo>
                  <a:pt x="13523" y="20106"/>
                  <a:pt x="13534" y="20196"/>
                  <a:pt x="13546" y="20196"/>
                </a:cubicBezTo>
                <a:cubicBezTo>
                  <a:pt x="13558" y="20196"/>
                  <a:pt x="13917" y="20362"/>
                  <a:pt x="14344" y="20568"/>
                </a:cubicBezTo>
                <a:cubicBezTo>
                  <a:pt x="15283" y="21020"/>
                  <a:pt x="15996" y="21281"/>
                  <a:pt x="16291" y="21278"/>
                </a:cubicBezTo>
                <a:cubicBezTo>
                  <a:pt x="16461" y="21277"/>
                  <a:pt x="16553" y="21207"/>
                  <a:pt x="16705" y="20966"/>
                </a:cubicBezTo>
                <a:cubicBezTo>
                  <a:pt x="16812" y="20795"/>
                  <a:pt x="16910" y="20680"/>
                  <a:pt x="16922" y="20712"/>
                </a:cubicBezTo>
                <a:cubicBezTo>
                  <a:pt x="16933" y="20745"/>
                  <a:pt x="16942" y="20910"/>
                  <a:pt x="16942" y="21079"/>
                </a:cubicBezTo>
                <a:cubicBezTo>
                  <a:pt x="16942" y="21248"/>
                  <a:pt x="16946" y="21396"/>
                  <a:pt x="16952" y="21405"/>
                </a:cubicBezTo>
                <a:cubicBezTo>
                  <a:pt x="16957" y="21415"/>
                  <a:pt x="17299" y="21452"/>
                  <a:pt x="17712" y="21491"/>
                </a:cubicBezTo>
                <a:cubicBezTo>
                  <a:pt x="18125" y="21530"/>
                  <a:pt x="18810" y="21572"/>
                  <a:pt x="19234" y="21582"/>
                </a:cubicBezTo>
                <a:lnTo>
                  <a:pt x="20003" y="21600"/>
                </a:lnTo>
                <a:lnTo>
                  <a:pt x="20266" y="21088"/>
                </a:lnTo>
                <a:cubicBezTo>
                  <a:pt x="20410" y="20806"/>
                  <a:pt x="20610" y="20283"/>
                  <a:pt x="20710" y="19925"/>
                </a:cubicBezTo>
                <a:cubicBezTo>
                  <a:pt x="21069" y="18639"/>
                  <a:pt x="21404" y="16190"/>
                  <a:pt x="21528" y="13943"/>
                </a:cubicBezTo>
                <a:cubicBezTo>
                  <a:pt x="21600" y="12633"/>
                  <a:pt x="21590" y="8646"/>
                  <a:pt x="21511" y="7435"/>
                </a:cubicBezTo>
                <a:cubicBezTo>
                  <a:pt x="21281" y="3910"/>
                  <a:pt x="20850" y="1548"/>
                  <a:pt x="20222" y="367"/>
                </a:cubicBezTo>
                <a:lnTo>
                  <a:pt x="20026" y="0"/>
                </a:lnTo>
                <a:lnTo>
                  <a:pt x="10013" y="0"/>
                </a:lnTo>
                <a:lnTo>
                  <a:pt x="0" y="0"/>
                </a:lnTo>
                <a:close/>
              </a:path>
            </a:pathLst>
          </a:custGeom>
          <a:ln w="12700">
            <a:miter lim="400000"/>
          </a:ln>
        </p:spPr>
      </p:pic>
      <p:sp>
        <p:nvSpPr>
          <p:cNvPr id="283" name="Shape 283"/>
          <p:cNvSpPr/>
          <p:nvPr/>
        </p:nvSpPr>
        <p:spPr>
          <a:xfrm>
            <a:off x="184466" y="5273544"/>
            <a:ext cx="3179399" cy="3203655"/>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0" tIns="65020" rIns="65020" bIns="65020" anchor="ctr"/>
          <a:lstStyle/>
          <a:p>
            <a:pPr algn="ctr">
              <a:defRPr>
                <a:solidFill>
                  <a:srgbClr val="FFFFFF"/>
                </a:solidFill>
              </a:defRPr>
            </a:pPr>
            <a:r>
              <a:rPr sz="2400" dirty="0" err="1"/>
              <a:t>Factores</a:t>
            </a:r>
            <a:r>
              <a:rPr sz="2400" dirty="0"/>
              <a:t> de </a:t>
            </a:r>
            <a:r>
              <a:rPr sz="2400" dirty="0" err="1"/>
              <a:t>riesgo</a:t>
            </a:r>
            <a:r>
              <a:rPr sz="2400" dirty="0"/>
              <a:t>. </a:t>
            </a:r>
          </a:p>
          <a:p>
            <a:pPr algn="ctr">
              <a:defRPr>
                <a:solidFill>
                  <a:srgbClr val="FFFFFF"/>
                </a:solidFill>
              </a:defRPr>
            </a:pPr>
            <a:r>
              <a:rPr sz="2400" dirty="0" err="1"/>
              <a:t>Obesidad</a:t>
            </a:r>
            <a:endParaRPr sz="2400" dirty="0"/>
          </a:p>
          <a:p>
            <a:pPr algn="ctr">
              <a:defRPr>
                <a:solidFill>
                  <a:srgbClr val="FFFFFF"/>
                </a:solidFill>
              </a:defRPr>
            </a:pPr>
            <a:r>
              <a:rPr sz="2400" dirty="0" err="1" smtClean="0"/>
              <a:t>Sedentarismo</a:t>
            </a:r>
            <a:r>
              <a:rPr sz="2400" dirty="0" smtClean="0"/>
              <a:t> </a:t>
            </a:r>
            <a:endParaRPr sz="2400" dirty="0"/>
          </a:p>
          <a:p>
            <a:pPr algn="ctr">
              <a:defRPr>
                <a:solidFill>
                  <a:srgbClr val="FFFFFF"/>
                </a:solidFill>
              </a:defRPr>
            </a:pPr>
            <a:r>
              <a:rPr sz="2400" dirty="0" err="1"/>
              <a:t>Tabaquismo</a:t>
            </a:r>
            <a:endParaRPr sz="2400" dirty="0"/>
          </a:p>
        </p:txBody>
      </p:sp>
      <p:sp>
        <p:nvSpPr>
          <p:cNvPr id="284" name="Shape 284"/>
          <p:cNvSpPr/>
          <p:nvPr/>
        </p:nvSpPr>
        <p:spPr>
          <a:xfrm flipH="1">
            <a:off x="883370" y="3962001"/>
            <a:ext cx="1" cy="1425712"/>
          </a:xfrm>
          <a:prstGeom prst="line">
            <a:avLst/>
          </a:prstGeom>
          <a:ln w="101600">
            <a:solidFill>
              <a:srgbClr val="005493"/>
            </a:solidFill>
            <a:tailEnd type="triangle"/>
          </a:ln>
          <a:effectLst>
            <a:outerShdw blurRad="38100" dist="23000" dir="5400000" rotWithShape="0">
              <a:srgbClr val="000000">
                <a:alpha val="35000"/>
              </a:srgbClr>
            </a:outerShdw>
          </a:effectLst>
        </p:spPr>
        <p:txBody>
          <a:bodyPr lIns="65020" tIns="65020" rIns="65020" bIns="65020"/>
          <a:lstStyle/>
          <a:p>
            <a:endParaRPr/>
          </a:p>
        </p:txBody>
      </p:sp>
      <p:sp>
        <p:nvSpPr>
          <p:cNvPr id="285" name="Shape 285"/>
          <p:cNvSpPr/>
          <p:nvPr/>
        </p:nvSpPr>
        <p:spPr>
          <a:xfrm>
            <a:off x="3854312" y="5273545"/>
            <a:ext cx="2725140" cy="3203654"/>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0" tIns="65020" rIns="65020" bIns="65020" anchor="ctr"/>
          <a:lstStyle/>
          <a:p>
            <a:pPr algn="ctr">
              <a:defRPr>
                <a:solidFill>
                  <a:srgbClr val="FFFFFF"/>
                </a:solidFill>
              </a:defRPr>
            </a:pPr>
            <a:r>
              <a:rPr sz="2400" dirty="0" err="1"/>
              <a:t>Enfermedades</a:t>
            </a:r>
            <a:r>
              <a:rPr sz="2400" dirty="0"/>
              <a:t> </a:t>
            </a:r>
            <a:r>
              <a:rPr sz="2400" dirty="0" err="1"/>
              <a:t>Crónicas</a:t>
            </a:r>
            <a:r>
              <a:rPr sz="2400" dirty="0"/>
              <a:t> y </a:t>
            </a:r>
            <a:r>
              <a:rPr sz="2400" dirty="0" err="1"/>
              <a:t>degenerativas</a:t>
            </a:r>
            <a:endParaRPr sz="2400" dirty="0"/>
          </a:p>
          <a:p>
            <a:pPr>
              <a:defRPr>
                <a:solidFill>
                  <a:srgbClr val="FFFFFF"/>
                </a:solidFill>
              </a:defRPr>
            </a:pPr>
            <a:endParaRPr sz="2400" dirty="0"/>
          </a:p>
          <a:p>
            <a:pPr algn="ctr">
              <a:defRPr>
                <a:solidFill>
                  <a:srgbClr val="FFFFFF"/>
                </a:solidFill>
              </a:defRPr>
            </a:pPr>
            <a:r>
              <a:rPr sz="2400" dirty="0"/>
              <a:t>HAS</a:t>
            </a:r>
          </a:p>
          <a:p>
            <a:pPr algn="ctr">
              <a:defRPr>
                <a:solidFill>
                  <a:srgbClr val="FFFFFF"/>
                </a:solidFill>
              </a:defRPr>
            </a:pPr>
            <a:r>
              <a:rPr dirty="0"/>
              <a:t>DM</a:t>
            </a:r>
          </a:p>
        </p:txBody>
      </p:sp>
      <p:sp>
        <p:nvSpPr>
          <p:cNvPr id="286" name="Shape 286"/>
          <p:cNvSpPr/>
          <p:nvPr/>
        </p:nvSpPr>
        <p:spPr>
          <a:xfrm>
            <a:off x="5507565" y="3697201"/>
            <a:ext cx="1" cy="1690513"/>
          </a:xfrm>
          <a:prstGeom prst="line">
            <a:avLst/>
          </a:prstGeom>
          <a:ln w="101600">
            <a:solidFill>
              <a:srgbClr val="005493"/>
            </a:solidFill>
            <a:tailEnd type="triangle"/>
          </a:ln>
          <a:effectLst>
            <a:outerShdw blurRad="38100" dist="23000" dir="5400000" rotWithShape="0">
              <a:srgbClr val="000000">
                <a:alpha val="35000"/>
              </a:srgbClr>
            </a:outerShdw>
          </a:effectLst>
        </p:spPr>
        <p:txBody>
          <a:bodyPr lIns="65020" tIns="65020" rIns="65020" bIns="65020"/>
          <a:lstStyle/>
          <a:p>
            <a:endParaRPr/>
          </a:p>
        </p:txBody>
      </p:sp>
      <p:sp>
        <p:nvSpPr>
          <p:cNvPr id="287" name="Shape 287"/>
          <p:cNvSpPr/>
          <p:nvPr/>
        </p:nvSpPr>
        <p:spPr>
          <a:xfrm>
            <a:off x="6916017" y="5273545"/>
            <a:ext cx="2725138" cy="3203654"/>
          </a:xfrm>
          <a:prstGeom prst="rect">
            <a:avLst/>
          </a:prstGeom>
          <a:solidFill>
            <a:srgbClr val="FF0000"/>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0" tIns="65020" rIns="65020" bIns="65020" anchor="ctr"/>
          <a:lstStyle/>
          <a:p>
            <a:pPr algn="ctr">
              <a:defRPr>
                <a:solidFill>
                  <a:srgbClr val="FFFFFF"/>
                </a:solidFill>
              </a:defRPr>
            </a:pPr>
            <a:endParaRPr dirty="0"/>
          </a:p>
          <a:p>
            <a:pPr algn="ctr">
              <a:defRPr>
                <a:solidFill>
                  <a:srgbClr val="FFFFFF"/>
                </a:solidFill>
              </a:defRPr>
            </a:pPr>
            <a:r>
              <a:rPr dirty="0" err="1"/>
              <a:t>Infarto</a:t>
            </a:r>
            <a:r>
              <a:rPr dirty="0"/>
              <a:t> </a:t>
            </a:r>
            <a:r>
              <a:rPr dirty="0" err="1"/>
              <a:t>Agudo</a:t>
            </a:r>
            <a:r>
              <a:rPr dirty="0"/>
              <a:t> del </a:t>
            </a:r>
            <a:r>
              <a:rPr dirty="0" err="1"/>
              <a:t>Miocardio</a:t>
            </a:r>
            <a:endParaRPr dirty="0"/>
          </a:p>
          <a:p>
            <a:pPr>
              <a:defRPr>
                <a:solidFill>
                  <a:srgbClr val="FFFFFF"/>
                </a:solidFill>
              </a:defRPr>
            </a:pPr>
            <a:endParaRPr dirty="0"/>
          </a:p>
        </p:txBody>
      </p:sp>
      <p:sp>
        <p:nvSpPr>
          <p:cNvPr id="288" name="Shape 288"/>
          <p:cNvSpPr/>
          <p:nvPr/>
        </p:nvSpPr>
        <p:spPr>
          <a:xfrm>
            <a:off x="10255498" y="5273545"/>
            <a:ext cx="2469153" cy="3203654"/>
          </a:xfrm>
          <a:prstGeom prst="rect">
            <a:avLst/>
          </a:prstGeom>
          <a:solidFill>
            <a:srgbClr val="FFC000"/>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0" tIns="65020" rIns="65020" bIns="65020" anchor="ctr"/>
          <a:lstStyle>
            <a:lvl1pPr algn="ctr">
              <a:defRPr>
                <a:solidFill>
                  <a:srgbClr val="FFFFFF"/>
                </a:solidFill>
              </a:defRPr>
            </a:lvl1pPr>
          </a:lstStyle>
          <a:p>
            <a:r>
              <a:rPr lang="es-MX" sz="2800" dirty="0">
                <a:solidFill>
                  <a:schemeClr val="tx1"/>
                </a:solidFill>
              </a:rPr>
              <a:t>R</a:t>
            </a:r>
            <a:r>
              <a:rPr sz="2800" dirty="0" err="1" smtClean="0">
                <a:solidFill>
                  <a:schemeClr val="tx1"/>
                </a:solidFill>
              </a:rPr>
              <a:t>ehabilitación</a:t>
            </a:r>
            <a:endParaRPr sz="2800" dirty="0">
              <a:solidFill>
                <a:schemeClr val="tx1"/>
              </a:solidFill>
            </a:endParaRPr>
          </a:p>
        </p:txBody>
      </p:sp>
      <p:sp>
        <p:nvSpPr>
          <p:cNvPr id="289" name="Shape 289"/>
          <p:cNvSpPr/>
          <p:nvPr/>
        </p:nvSpPr>
        <p:spPr>
          <a:xfrm>
            <a:off x="12329468" y="2881656"/>
            <a:ext cx="0" cy="1856860"/>
          </a:xfrm>
          <a:prstGeom prst="line">
            <a:avLst/>
          </a:prstGeom>
          <a:ln w="101600">
            <a:solidFill>
              <a:srgbClr val="005493"/>
            </a:solidFill>
            <a:tailEnd type="triangle"/>
          </a:ln>
          <a:effectLst>
            <a:outerShdw blurRad="38100" dist="23000" dir="5400000" rotWithShape="0">
              <a:srgbClr val="000000">
                <a:alpha val="35000"/>
              </a:srgbClr>
            </a:outerShdw>
          </a:effectLst>
        </p:spPr>
        <p:txBody>
          <a:bodyPr lIns="65020" tIns="65020" rIns="65020" bIns="65020"/>
          <a:lstStyle/>
          <a:p>
            <a:endParaRPr/>
          </a:p>
        </p:txBody>
      </p:sp>
      <p:sp>
        <p:nvSpPr>
          <p:cNvPr id="290" name="Shape 290"/>
          <p:cNvSpPr/>
          <p:nvPr/>
        </p:nvSpPr>
        <p:spPr>
          <a:xfrm>
            <a:off x="124905" y="1032621"/>
            <a:ext cx="4760104" cy="669645"/>
          </a:xfrm>
          <a:prstGeom prst="rect">
            <a:avLst/>
          </a:prstGeom>
          <a:solidFill>
            <a:schemeClr val="accent3"/>
          </a:solidFill>
          <a:ln w="381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0" tIns="65020" rIns="65020" bIns="65020" anchor="ctr"/>
          <a:lstStyle>
            <a:lvl1pPr>
              <a:defRPr>
                <a:solidFill>
                  <a:srgbClr val="FFFFFF"/>
                </a:solidFill>
              </a:defRPr>
            </a:lvl1pPr>
          </a:lstStyle>
          <a:p>
            <a:r>
              <a:rPr lang="es-MX" sz="2400" dirty="0" smtClean="0">
                <a:solidFill>
                  <a:schemeClr val="tx1"/>
                </a:solidFill>
              </a:rPr>
              <a:t>Niños y adolescentes</a:t>
            </a:r>
            <a:endParaRPr sz="2400" dirty="0">
              <a:solidFill>
                <a:schemeClr val="tx1"/>
              </a:solidFill>
            </a:endParaRPr>
          </a:p>
        </p:txBody>
      </p:sp>
      <p:sp>
        <p:nvSpPr>
          <p:cNvPr id="291" name="Shape 291"/>
          <p:cNvSpPr/>
          <p:nvPr/>
        </p:nvSpPr>
        <p:spPr>
          <a:xfrm>
            <a:off x="6579452" y="1032621"/>
            <a:ext cx="6145199" cy="669645"/>
          </a:xfrm>
          <a:prstGeom prst="rect">
            <a:avLst/>
          </a:prstGeom>
          <a:solidFill>
            <a:schemeClr val="accent3"/>
          </a:solidFill>
          <a:ln w="38100">
            <a:solidFill>
              <a:srgbClr val="FFFFFF"/>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0" tIns="65020" rIns="65020" bIns="65020" anchor="ctr"/>
          <a:lstStyle>
            <a:lvl1pPr algn="ctr">
              <a:defRPr>
                <a:solidFill>
                  <a:srgbClr val="FFFFFF"/>
                </a:solidFill>
              </a:defRPr>
            </a:lvl1pPr>
          </a:lstStyle>
          <a:p>
            <a:r>
              <a:rPr lang="es-MX" sz="2400" dirty="0" smtClean="0">
                <a:solidFill>
                  <a:schemeClr val="tx1"/>
                </a:solidFill>
              </a:rPr>
              <a:t>Adultos</a:t>
            </a:r>
            <a:endParaRPr sz="2400" dirty="0">
              <a:solidFill>
                <a:schemeClr val="tx1"/>
              </a:solidFill>
            </a:endParaRPr>
          </a:p>
        </p:txBody>
      </p:sp>
      <p:sp>
        <p:nvSpPr>
          <p:cNvPr id="292" name="Shape 292"/>
          <p:cNvSpPr/>
          <p:nvPr/>
        </p:nvSpPr>
        <p:spPr>
          <a:xfrm flipH="1">
            <a:off x="7654527" y="2944332"/>
            <a:ext cx="2535813" cy="2443382"/>
          </a:xfrm>
          <a:prstGeom prst="line">
            <a:avLst/>
          </a:prstGeom>
          <a:ln w="101600">
            <a:solidFill>
              <a:srgbClr val="005493"/>
            </a:solidFill>
            <a:tailEnd type="triangle"/>
          </a:ln>
          <a:effectLst>
            <a:outerShdw blurRad="38100" dist="23000" dir="5400000" rotWithShape="0">
              <a:srgbClr val="000000">
                <a:alpha val="35000"/>
              </a:srgbClr>
            </a:outerShdw>
          </a:effectLst>
        </p:spPr>
        <p:txBody>
          <a:bodyPr lIns="65020" tIns="65020" rIns="65020" bIns="65020"/>
          <a:lstStyle/>
          <a:p>
            <a:endParaRPr/>
          </a:p>
        </p:txBody>
      </p:sp>
      <p:sp>
        <p:nvSpPr>
          <p:cNvPr id="293" name="Shape 293"/>
          <p:cNvSpPr/>
          <p:nvPr/>
        </p:nvSpPr>
        <p:spPr>
          <a:xfrm flipV="1">
            <a:off x="883370" y="2711392"/>
            <a:ext cx="9260275" cy="1145134"/>
          </a:xfrm>
          <a:prstGeom prst="line">
            <a:avLst/>
          </a:prstGeom>
          <a:ln w="101600" cap="rnd">
            <a:solidFill>
              <a:srgbClr val="000000"/>
            </a:solidFill>
            <a:custDash>
              <a:ds d="100000" sp="200000"/>
            </a:custDash>
            <a:tailEnd type="triangle"/>
          </a:ln>
          <a:effectLst>
            <a:outerShdw blurRad="38100" dist="23000" dir="5400000" rotWithShape="0">
              <a:srgbClr val="000000">
                <a:alpha val="35000"/>
              </a:srgbClr>
            </a:outerShdw>
          </a:effectLst>
        </p:spPr>
        <p:txBody>
          <a:bodyPr lIns="65020" tIns="65020" rIns="65020" bIns="65020"/>
          <a:lstStyle/>
          <a:p>
            <a:endParaRPr/>
          </a:p>
        </p:txBody>
      </p:sp>
      <p:sp>
        <p:nvSpPr>
          <p:cNvPr id="297" name="Shape 297"/>
          <p:cNvSpPr/>
          <p:nvPr/>
        </p:nvSpPr>
        <p:spPr>
          <a:xfrm>
            <a:off x="1002319" y="4653423"/>
            <a:ext cx="4097140" cy="623752"/>
          </a:xfrm>
          <a:prstGeom prst="rect">
            <a:avLst/>
          </a:prstGeom>
          <a:ln w="12700">
            <a:miter lim="400000"/>
          </a:ln>
          <a:extLst>
            <a:ext uri="{C572A759-6A51-4108-AA02-DFA0A04FC94B}">
              <ma14:wrappingTextBoxFlag xmlns="" xmlns:ma14="http://schemas.microsoft.com/office/mac/drawingml/2011/main" val="1"/>
            </a:ext>
          </a:extLst>
        </p:spPr>
        <p:txBody>
          <a:bodyPr wrap="none" lIns="65020" tIns="65020" rIns="65020" bIns="65020">
            <a:spAutoFit/>
          </a:bodyPr>
          <a:lstStyle/>
          <a:p>
            <a:r>
              <a:rPr sz="3200" b="1" dirty="0" err="1">
                <a:solidFill>
                  <a:srgbClr val="FF0000"/>
                </a:solidFill>
              </a:rPr>
              <a:t>Prevención</a:t>
            </a:r>
            <a:r>
              <a:rPr sz="3200" b="1" dirty="0">
                <a:solidFill>
                  <a:srgbClr val="FF0000"/>
                </a:solidFill>
              </a:rPr>
              <a:t> </a:t>
            </a:r>
            <a:r>
              <a:rPr sz="3200" b="1" dirty="0" err="1">
                <a:solidFill>
                  <a:srgbClr val="FF0000"/>
                </a:solidFill>
              </a:rPr>
              <a:t>Primaria</a:t>
            </a:r>
            <a:endParaRPr sz="3200" b="1" dirty="0">
              <a:solidFill>
                <a:srgbClr val="FF0000"/>
              </a:solidFill>
            </a:endParaRPr>
          </a:p>
        </p:txBody>
      </p:sp>
      <p:sp>
        <p:nvSpPr>
          <p:cNvPr id="299" name="Shape 299"/>
          <p:cNvSpPr/>
          <p:nvPr/>
        </p:nvSpPr>
        <p:spPr>
          <a:xfrm>
            <a:off x="8734648" y="9181040"/>
            <a:ext cx="4220571" cy="439086"/>
          </a:xfrm>
          <a:prstGeom prst="rect">
            <a:avLst/>
          </a:prstGeom>
          <a:ln w="12700">
            <a:miter lim="400000"/>
          </a:ln>
          <a:extLst>
            <a:ext uri="{C572A759-6A51-4108-AA02-DFA0A04FC94B}">
              <ma14:wrappingTextBoxFlag xmlns="" xmlns:ma14="http://schemas.microsoft.com/office/mac/drawingml/2011/main" val="1"/>
            </a:ext>
          </a:extLst>
        </p:spPr>
        <p:txBody>
          <a:bodyPr wrap="none" lIns="65020" tIns="65020" rIns="65020" bIns="65020">
            <a:spAutoFit/>
          </a:bodyPr>
          <a:lstStyle>
            <a:lvl1pPr>
              <a:defRPr>
                <a:solidFill>
                  <a:srgbClr val="FFFFFF"/>
                </a:solidFill>
              </a:defRPr>
            </a:lvl1pPr>
          </a:lstStyle>
          <a:p>
            <a:r>
              <a:rPr lang="es-MX" sz="2000" dirty="0" smtClean="0"/>
              <a:t>Modificado de </a:t>
            </a:r>
            <a:r>
              <a:rPr sz="2000" dirty="0" err="1" smtClean="0"/>
              <a:t>Fuster</a:t>
            </a:r>
            <a:r>
              <a:rPr sz="2000" dirty="0" smtClean="0"/>
              <a:t> </a:t>
            </a:r>
            <a:r>
              <a:rPr sz="2000" dirty="0"/>
              <a:t>V. JACC 2014</a:t>
            </a:r>
          </a:p>
        </p:txBody>
      </p:sp>
      <p:sp>
        <p:nvSpPr>
          <p:cNvPr id="21" name="Shape 298"/>
          <p:cNvSpPr/>
          <p:nvPr/>
        </p:nvSpPr>
        <p:spPr>
          <a:xfrm>
            <a:off x="8518624" y="4644858"/>
            <a:ext cx="4730326" cy="623752"/>
          </a:xfrm>
          <a:prstGeom prst="rect">
            <a:avLst/>
          </a:prstGeom>
          <a:ln w="12700">
            <a:miter lim="400000"/>
          </a:ln>
          <a:extLst>
            <a:ext uri="{C572A759-6A51-4108-AA02-DFA0A04FC94B}">
              <ma14:wrappingTextBoxFlag xmlns="" xmlns:ma14="http://schemas.microsoft.com/office/mac/drawingml/2011/main" val="1"/>
            </a:ext>
          </a:extLst>
        </p:spPr>
        <p:txBody>
          <a:bodyPr wrap="none" lIns="65020" tIns="65020" rIns="65020" bIns="65020">
            <a:spAutoFit/>
          </a:bodyPr>
          <a:lstStyle/>
          <a:p>
            <a:r>
              <a:rPr lang="es-MX" sz="3200" b="1" dirty="0" smtClean="0">
                <a:solidFill>
                  <a:srgbClr val="FF0000"/>
                </a:solidFill>
              </a:rPr>
              <a:t>Prevención secundaria </a:t>
            </a:r>
            <a:endParaRPr sz="3200" b="1" dirty="0">
              <a:solidFill>
                <a:srgbClr val="FF0000"/>
              </a:solidFill>
            </a:endParaRPr>
          </a:p>
        </p:txBody>
      </p:sp>
    </p:spTree>
    <p:extLst>
      <p:ext uri="{BB962C8B-B14F-4D97-AF65-F5344CB8AC3E}">
        <p14:creationId xmlns:p14="http://schemas.microsoft.com/office/powerpoint/2010/main" val="75338920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512763" y="2319535"/>
            <a:ext cx="11678269" cy="6589713"/>
            <a:chOff x="512763" y="2319535"/>
            <a:chExt cx="9959297" cy="6589713"/>
          </a:xfrm>
        </p:grpSpPr>
        <p:sp>
          <p:nvSpPr>
            <p:cNvPr id="15361" name="Rectangle 1"/>
            <p:cNvSpPr>
              <a:spLocks/>
            </p:cNvSpPr>
            <p:nvPr/>
          </p:nvSpPr>
          <p:spPr bwMode="auto">
            <a:xfrm>
              <a:off x="536575" y="2319535"/>
              <a:ext cx="9935485" cy="6589713"/>
            </a:xfrm>
            <a:prstGeom prst="rect">
              <a:avLst/>
            </a:prstGeom>
            <a:solidFill>
              <a:srgbClr val="428CD0"/>
            </a:solidFill>
            <a:ln w="9525" cap="flat" cmpd="sng">
              <a:solidFill>
                <a:srgbClr val="46AAC4"/>
              </a:solidFill>
              <a:prstDash val="solid"/>
              <a:round/>
              <a:headEnd type="none" w="med" len="med"/>
              <a:tailEnd type="none" w="med" len="med"/>
            </a:ln>
            <a:effectLst>
              <a:outerShdw blurRad="38100" dist="23000" dir="5400000" algn="ctr" rotWithShape="0">
                <a:srgbClr val="000000">
                  <a:alpha val="34999"/>
                </a:srgbClr>
              </a:outerShdw>
            </a:effectLst>
          </p:spPr>
          <p:txBody>
            <a:bodyPr lIns="50800" tIns="50800" rIns="50800" bIns="50800"/>
            <a:lstStyle/>
            <a:p>
              <a:pPr>
                <a:defRPr/>
              </a:pPr>
              <a:endParaRPr lang="es-MX">
                <a:solidFill>
                  <a:srgbClr val="FFFFFF"/>
                </a:solidFill>
              </a:endParaRPr>
            </a:p>
          </p:txBody>
        </p:sp>
        <p:grpSp>
          <p:nvGrpSpPr>
            <p:cNvPr id="7171" name="Group 2"/>
            <p:cNvGrpSpPr>
              <a:grpSpLocks/>
            </p:cNvGrpSpPr>
            <p:nvPr/>
          </p:nvGrpSpPr>
          <p:grpSpPr bwMode="auto">
            <a:xfrm>
              <a:off x="512763" y="2368550"/>
              <a:ext cx="9806061" cy="6442075"/>
              <a:chOff x="-15770" y="0"/>
              <a:chExt cx="9959303" cy="6442233"/>
            </a:xfrm>
          </p:grpSpPr>
          <p:grpSp>
            <p:nvGrpSpPr>
              <p:cNvPr id="7178" name="Group 3"/>
              <p:cNvGrpSpPr>
                <a:grpSpLocks/>
              </p:cNvGrpSpPr>
              <p:nvPr/>
            </p:nvGrpSpPr>
            <p:grpSpPr bwMode="auto">
              <a:xfrm>
                <a:off x="543426" y="0"/>
                <a:ext cx="9064684" cy="6429863"/>
                <a:chOff x="0" y="0"/>
                <a:chExt cx="9064684" cy="6429863"/>
              </a:xfrm>
            </p:grpSpPr>
            <p:sp>
              <p:nvSpPr>
                <p:cNvPr id="7194" name="Line 4"/>
                <p:cNvSpPr>
                  <a:spLocks noChangeShapeType="1"/>
                </p:cNvSpPr>
                <p:nvPr/>
              </p:nvSpPr>
              <p:spPr bwMode="auto">
                <a:xfrm flipH="1">
                  <a:off x="778373" y="453786"/>
                  <a:ext cx="1" cy="4417303"/>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lIns="45720" rIns="45720"/>
                <a:lstStyle/>
                <a:p>
                  <a:endParaRPr lang="es-MX"/>
                </a:p>
              </p:txBody>
            </p:sp>
            <p:sp>
              <p:nvSpPr>
                <p:cNvPr id="7195" name="Line 5"/>
                <p:cNvSpPr>
                  <a:spLocks noChangeShapeType="1"/>
                </p:cNvSpPr>
                <p:nvPr/>
              </p:nvSpPr>
              <p:spPr bwMode="auto">
                <a:xfrm flipH="1">
                  <a:off x="778373" y="4890817"/>
                  <a:ext cx="8180465"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lIns="45720" rIns="45720"/>
                <a:lstStyle/>
                <a:p>
                  <a:endParaRPr lang="es-MX"/>
                </a:p>
              </p:txBody>
            </p:sp>
            <p:sp>
              <p:nvSpPr>
                <p:cNvPr id="7196" name="Rectangle 6"/>
                <p:cNvSpPr>
                  <a:spLocks/>
                </p:cNvSpPr>
                <p:nvPr/>
              </p:nvSpPr>
              <p:spPr bwMode="auto">
                <a:xfrm>
                  <a:off x="380300" y="4671491"/>
                  <a:ext cx="328839" cy="48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0</a:t>
                  </a:r>
                </a:p>
              </p:txBody>
            </p:sp>
            <p:sp>
              <p:nvSpPr>
                <p:cNvPr id="7197" name="Rectangle 7"/>
                <p:cNvSpPr>
                  <a:spLocks/>
                </p:cNvSpPr>
                <p:nvPr/>
              </p:nvSpPr>
              <p:spPr bwMode="auto">
                <a:xfrm>
                  <a:off x="94070" y="3815661"/>
                  <a:ext cx="513840" cy="4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20</a:t>
                  </a:r>
                </a:p>
              </p:txBody>
            </p:sp>
            <p:sp>
              <p:nvSpPr>
                <p:cNvPr id="7198" name="Rectangle 8"/>
                <p:cNvSpPr>
                  <a:spLocks/>
                </p:cNvSpPr>
                <p:nvPr/>
              </p:nvSpPr>
              <p:spPr bwMode="auto">
                <a:xfrm>
                  <a:off x="104364" y="2913313"/>
                  <a:ext cx="513840" cy="4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40</a:t>
                  </a:r>
                </a:p>
              </p:txBody>
            </p:sp>
            <p:sp>
              <p:nvSpPr>
                <p:cNvPr id="7199" name="Rectangle 9"/>
                <p:cNvSpPr>
                  <a:spLocks/>
                </p:cNvSpPr>
                <p:nvPr/>
              </p:nvSpPr>
              <p:spPr bwMode="auto">
                <a:xfrm>
                  <a:off x="80797" y="2152596"/>
                  <a:ext cx="513839" cy="48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60</a:t>
                  </a:r>
                </a:p>
              </p:txBody>
            </p:sp>
            <p:sp>
              <p:nvSpPr>
                <p:cNvPr id="7200" name="Rectangle 10"/>
                <p:cNvSpPr>
                  <a:spLocks/>
                </p:cNvSpPr>
                <p:nvPr/>
              </p:nvSpPr>
              <p:spPr bwMode="auto">
                <a:xfrm>
                  <a:off x="80797" y="1273662"/>
                  <a:ext cx="513839" cy="4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80</a:t>
                  </a:r>
                </a:p>
              </p:txBody>
            </p:sp>
            <p:sp>
              <p:nvSpPr>
                <p:cNvPr id="7201" name="Rectangle 11"/>
                <p:cNvSpPr>
                  <a:spLocks/>
                </p:cNvSpPr>
                <p:nvPr/>
              </p:nvSpPr>
              <p:spPr bwMode="auto">
                <a:xfrm>
                  <a:off x="0" y="482427"/>
                  <a:ext cx="698839" cy="4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100</a:t>
                  </a:r>
                </a:p>
              </p:txBody>
            </p:sp>
            <p:sp>
              <p:nvSpPr>
                <p:cNvPr id="15372" name="Rectangle 12"/>
                <p:cNvSpPr>
                  <a:spLocks/>
                </p:cNvSpPr>
                <p:nvPr/>
              </p:nvSpPr>
              <p:spPr bwMode="auto">
                <a:xfrm>
                  <a:off x="950517" y="4032349"/>
                  <a:ext cx="496888" cy="835046"/>
                </a:xfrm>
                <a:prstGeom prst="rect">
                  <a:avLst/>
                </a:prstGeom>
                <a:solidFill>
                  <a:schemeClr val="accent2"/>
                </a:solidFill>
                <a:ln w="25400" cap="flat" cmpd="sng">
                  <a:solidFill>
                    <a:srgbClr val="00631F"/>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solidFill>
                      <a:srgbClr val="FFFFFF"/>
                    </a:solidFill>
                  </a:endParaRPr>
                </a:p>
              </p:txBody>
            </p:sp>
            <p:sp>
              <p:nvSpPr>
                <p:cNvPr id="15373" name="Rectangle 13"/>
                <p:cNvSpPr>
                  <a:spLocks/>
                </p:cNvSpPr>
                <p:nvPr/>
              </p:nvSpPr>
              <p:spPr bwMode="auto">
                <a:xfrm>
                  <a:off x="1510905" y="3741830"/>
                  <a:ext cx="496887" cy="1125565"/>
                </a:xfrm>
                <a:prstGeom prst="rect">
                  <a:avLst/>
                </a:prstGeom>
                <a:solidFill>
                  <a:srgbClr val="FFFFFF"/>
                </a:solidFill>
                <a:ln w="25400" cap="flat" cmpd="sng">
                  <a:solidFill>
                    <a:schemeClr val="accent1"/>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p>
              </p:txBody>
            </p:sp>
            <p:sp>
              <p:nvSpPr>
                <p:cNvPr id="15374" name="Rectangle 14"/>
                <p:cNvSpPr>
                  <a:spLocks/>
                </p:cNvSpPr>
                <p:nvPr/>
              </p:nvSpPr>
              <p:spPr bwMode="auto">
                <a:xfrm>
                  <a:off x="2064942" y="3225879"/>
                  <a:ext cx="496888" cy="1641515"/>
                </a:xfrm>
                <a:prstGeom prst="rect">
                  <a:avLst/>
                </a:prstGeom>
                <a:solidFill>
                  <a:srgbClr val="FF0000"/>
                </a:solidFill>
                <a:ln w="12700" cap="flat" cmpd="sng">
                  <a:solidFill>
                    <a:srgbClr val="4A7EBB"/>
                  </a:solidFill>
                  <a:prstDash val="solid"/>
                  <a:round/>
                  <a:headEnd type="none" w="med" len="med"/>
                  <a:tailEnd type="none" w="med" len="med"/>
                </a:ln>
                <a:effectLst>
                  <a:outerShdw blurRad="50800" dist="25400" dir="5400000" algn="ctr" rotWithShape="0">
                    <a:srgbClr val="000000">
                      <a:alpha val="34999"/>
                    </a:srgbClr>
                  </a:outerShdw>
                </a:effectLst>
              </p:spPr>
              <p:txBody>
                <a:bodyPr lIns="50800" tIns="50800" rIns="50800" bIns="50800" anchor="ctr"/>
                <a:lstStyle/>
                <a:p>
                  <a:pPr defTabSz="649288">
                    <a:defRPr/>
                  </a:pPr>
                  <a:endParaRPr lang="es-MX" sz="2400">
                    <a:solidFill>
                      <a:srgbClr val="FFFFFF"/>
                    </a:solidFill>
                    <a:latin typeface="Calibri" pitchFamily="34" charset="0"/>
                    <a:ea typeface="Calibri" pitchFamily="34" charset="0"/>
                    <a:cs typeface="Calibri" pitchFamily="34" charset="0"/>
                    <a:sym typeface="Calibri" pitchFamily="34" charset="0"/>
                  </a:endParaRPr>
                </a:p>
              </p:txBody>
            </p:sp>
            <p:sp>
              <p:nvSpPr>
                <p:cNvPr id="7205" name="Rectangle 15"/>
                <p:cNvSpPr>
                  <a:spLocks/>
                </p:cNvSpPr>
                <p:nvPr/>
              </p:nvSpPr>
              <p:spPr bwMode="auto">
                <a:xfrm>
                  <a:off x="840569" y="3677151"/>
                  <a:ext cx="591129" cy="36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23.8</a:t>
                  </a:r>
                </a:p>
              </p:txBody>
            </p:sp>
            <p:sp>
              <p:nvSpPr>
                <p:cNvPr id="7206" name="Rectangle 16"/>
                <p:cNvSpPr>
                  <a:spLocks/>
                </p:cNvSpPr>
                <p:nvPr/>
              </p:nvSpPr>
              <p:spPr bwMode="auto">
                <a:xfrm>
                  <a:off x="1437189" y="3378849"/>
                  <a:ext cx="591129" cy="36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30.7</a:t>
                  </a:r>
                </a:p>
              </p:txBody>
            </p:sp>
            <p:sp>
              <p:nvSpPr>
                <p:cNvPr id="7207" name="Rectangle 17"/>
                <p:cNvSpPr>
                  <a:spLocks/>
                </p:cNvSpPr>
                <p:nvPr/>
              </p:nvSpPr>
              <p:spPr bwMode="auto">
                <a:xfrm>
                  <a:off x="2029729" y="2881678"/>
                  <a:ext cx="591130" cy="36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43.2</a:t>
                  </a:r>
                </a:p>
              </p:txBody>
            </p:sp>
            <p:sp>
              <p:nvSpPr>
                <p:cNvPr id="15378" name="Rectangle 18"/>
                <p:cNvSpPr>
                  <a:spLocks/>
                </p:cNvSpPr>
                <p:nvPr/>
              </p:nvSpPr>
              <p:spPr bwMode="auto">
                <a:xfrm>
                  <a:off x="3514331" y="4562587"/>
                  <a:ext cx="496887" cy="304807"/>
                </a:xfrm>
                <a:prstGeom prst="rect">
                  <a:avLst/>
                </a:prstGeom>
                <a:solidFill>
                  <a:srgbClr val="FFFFFF"/>
                </a:solidFill>
                <a:ln w="25400" cap="flat" cmpd="sng">
                  <a:solidFill>
                    <a:schemeClr val="accent1"/>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p>
              </p:txBody>
            </p:sp>
            <p:sp>
              <p:nvSpPr>
                <p:cNvPr id="15379" name="Rectangle 19"/>
                <p:cNvSpPr>
                  <a:spLocks/>
                </p:cNvSpPr>
                <p:nvPr/>
              </p:nvSpPr>
              <p:spPr bwMode="auto">
                <a:xfrm>
                  <a:off x="2960293" y="4708641"/>
                  <a:ext cx="496888" cy="158754"/>
                </a:xfrm>
                <a:prstGeom prst="rect">
                  <a:avLst/>
                </a:prstGeom>
                <a:solidFill>
                  <a:schemeClr val="accent2"/>
                </a:solidFill>
                <a:ln w="25400" cap="flat" cmpd="sng">
                  <a:solidFill>
                    <a:srgbClr val="00631F"/>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solidFill>
                      <a:srgbClr val="FFFFFF"/>
                    </a:solidFill>
                  </a:endParaRPr>
                </a:p>
              </p:txBody>
            </p:sp>
            <p:sp>
              <p:nvSpPr>
                <p:cNvPr id="15380" name="Rectangle 20"/>
                <p:cNvSpPr>
                  <a:spLocks/>
                </p:cNvSpPr>
                <p:nvPr/>
              </p:nvSpPr>
              <p:spPr bwMode="auto">
                <a:xfrm>
                  <a:off x="5586020" y="3422734"/>
                  <a:ext cx="496888" cy="1447836"/>
                </a:xfrm>
                <a:prstGeom prst="rect">
                  <a:avLst/>
                </a:prstGeom>
                <a:solidFill>
                  <a:srgbClr val="FFFFFF"/>
                </a:solidFill>
                <a:ln w="25400" cap="flat" cmpd="sng">
                  <a:solidFill>
                    <a:schemeClr val="accent1"/>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p>
              </p:txBody>
            </p:sp>
            <p:sp>
              <p:nvSpPr>
                <p:cNvPr id="15381" name="Rectangle 21"/>
                <p:cNvSpPr>
                  <a:spLocks/>
                </p:cNvSpPr>
                <p:nvPr/>
              </p:nvSpPr>
              <p:spPr bwMode="auto">
                <a:xfrm>
                  <a:off x="4058844" y="4418122"/>
                  <a:ext cx="496888" cy="449273"/>
                </a:xfrm>
                <a:prstGeom prst="rect">
                  <a:avLst/>
                </a:prstGeom>
                <a:solidFill>
                  <a:srgbClr val="FF0000"/>
                </a:solidFill>
                <a:ln w="12700" cap="flat" cmpd="sng">
                  <a:solidFill>
                    <a:srgbClr val="4A7EBB"/>
                  </a:solidFill>
                  <a:prstDash val="solid"/>
                  <a:round/>
                  <a:headEnd type="none" w="med" len="med"/>
                  <a:tailEnd type="none" w="med" len="med"/>
                </a:ln>
                <a:effectLst>
                  <a:outerShdw blurRad="50800" dist="25400" dir="5400000" algn="ctr" rotWithShape="0">
                    <a:srgbClr val="000000">
                      <a:alpha val="34999"/>
                    </a:srgbClr>
                  </a:outerShdw>
                </a:effectLst>
              </p:spPr>
              <p:txBody>
                <a:bodyPr lIns="50800" tIns="50800" rIns="50800" bIns="50800" anchor="ctr"/>
                <a:lstStyle/>
                <a:p>
                  <a:pPr defTabSz="649288">
                    <a:defRPr/>
                  </a:pPr>
                  <a:endParaRPr lang="es-MX" sz="2400">
                    <a:solidFill>
                      <a:srgbClr val="FFFFFF"/>
                    </a:solidFill>
                    <a:latin typeface="Calibri" pitchFamily="34" charset="0"/>
                    <a:ea typeface="Calibri" pitchFamily="34" charset="0"/>
                    <a:cs typeface="Calibri" pitchFamily="34" charset="0"/>
                    <a:sym typeface="Calibri" pitchFamily="34" charset="0"/>
                  </a:endParaRPr>
                </a:p>
              </p:txBody>
            </p:sp>
            <p:sp>
              <p:nvSpPr>
                <p:cNvPr id="15383" name="Rectangle 23"/>
                <p:cNvSpPr>
                  <a:spLocks/>
                </p:cNvSpPr>
                <p:nvPr/>
              </p:nvSpPr>
              <p:spPr bwMode="auto">
                <a:xfrm>
                  <a:off x="5012932" y="3791043"/>
                  <a:ext cx="496887" cy="1076351"/>
                </a:xfrm>
                <a:prstGeom prst="rect">
                  <a:avLst/>
                </a:prstGeom>
                <a:solidFill>
                  <a:schemeClr val="accent2"/>
                </a:solidFill>
                <a:ln w="25400" cap="flat" cmpd="sng">
                  <a:solidFill>
                    <a:srgbClr val="00631F"/>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solidFill>
                      <a:srgbClr val="FFFFFF"/>
                    </a:solidFill>
                  </a:endParaRPr>
                </a:p>
              </p:txBody>
            </p:sp>
            <p:sp>
              <p:nvSpPr>
                <p:cNvPr id="15384" name="Rectangle 24"/>
                <p:cNvSpPr>
                  <a:spLocks/>
                </p:cNvSpPr>
                <p:nvPr/>
              </p:nvSpPr>
              <p:spPr bwMode="auto">
                <a:xfrm>
                  <a:off x="7598971" y="3776756"/>
                  <a:ext cx="496888" cy="1089052"/>
                </a:xfrm>
                <a:prstGeom prst="rect">
                  <a:avLst/>
                </a:prstGeom>
                <a:solidFill>
                  <a:srgbClr val="FFFFFF"/>
                </a:solidFill>
                <a:ln w="25400" cap="flat" cmpd="sng">
                  <a:solidFill>
                    <a:schemeClr val="accent1"/>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p>
              </p:txBody>
            </p:sp>
            <p:sp>
              <p:nvSpPr>
                <p:cNvPr id="15385" name="Rectangle 25"/>
                <p:cNvSpPr>
                  <a:spLocks/>
                </p:cNvSpPr>
                <p:nvPr/>
              </p:nvSpPr>
              <p:spPr bwMode="auto">
                <a:xfrm>
                  <a:off x="8160946" y="3392571"/>
                  <a:ext cx="496888" cy="1474823"/>
                </a:xfrm>
                <a:prstGeom prst="rect">
                  <a:avLst/>
                </a:prstGeom>
                <a:solidFill>
                  <a:srgbClr val="FF0000"/>
                </a:solidFill>
                <a:ln w="12700" cap="flat" cmpd="sng">
                  <a:solidFill>
                    <a:srgbClr val="4A7EBB"/>
                  </a:solidFill>
                  <a:prstDash val="solid"/>
                  <a:round/>
                  <a:headEnd type="none" w="med" len="med"/>
                  <a:tailEnd type="none" w="med" len="med"/>
                </a:ln>
                <a:effectLst>
                  <a:outerShdw blurRad="50800" dist="25400" dir="5400000" algn="ctr" rotWithShape="0">
                    <a:srgbClr val="000000">
                      <a:alpha val="34999"/>
                    </a:srgbClr>
                  </a:outerShdw>
                </a:effectLst>
              </p:spPr>
              <p:txBody>
                <a:bodyPr lIns="50800" tIns="50800" rIns="50800" bIns="50800" anchor="ctr"/>
                <a:lstStyle/>
                <a:p>
                  <a:pPr defTabSz="649288">
                    <a:defRPr/>
                  </a:pPr>
                  <a:endParaRPr lang="es-MX" sz="2400">
                    <a:solidFill>
                      <a:srgbClr val="FFFFFF"/>
                    </a:solidFill>
                    <a:latin typeface="Calibri" pitchFamily="34" charset="0"/>
                    <a:ea typeface="Calibri" pitchFamily="34" charset="0"/>
                    <a:cs typeface="Calibri" pitchFamily="34" charset="0"/>
                    <a:sym typeface="Calibri" pitchFamily="34" charset="0"/>
                  </a:endParaRPr>
                </a:p>
              </p:txBody>
            </p:sp>
            <p:sp>
              <p:nvSpPr>
                <p:cNvPr id="15386" name="Rectangle 26"/>
                <p:cNvSpPr>
                  <a:spLocks/>
                </p:cNvSpPr>
                <p:nvPr/>
              </p:nvSpPr>
              <p:spPr bwMode="auto">
                <a:xfrm>
                  <a:off x="7041758" y="3935510"/>
                  <a:ext cx="496887" cy="931885"/>
                </a:xfrm>
                <a:prstGeom prst="rect">
                  <a:avLst/>
                </a:prstGeom>
                <a:solidFill>
                  <a:schemeClr val="accent2"/>
                </a:solidFill>
                <a:ln w="25400" cap="flat" cmpd="sng">
                  <a:solidFill>
                    <a:srgbClr val="00631F"/>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solidFill>
                      <a:srgbClr val="FFFFFF"/>
                    </a:solidFill>
                  </a:endParaRPr>
                </a:p>
              </p:txBody>
            </p:sp>
            <p:sp>
              <p:nvSpPr>
                <p:cNvPr id="15389" name="Rectangle 29"/>
                <p:cNvSpPr>
                  <a:spLocks/>
                </p:cNvSpPr>
                <p:nvPr/>
              </p:nvSpPr>
              <p:spPr bwMode="auto">
                <a:xfrm>
                  <a:off x="6149583" y="3252868"/>
                  <a:ext cx="498475" cy="1614527"/>
                </a:xfrm>
                <a:prstGeom prst="rect">
                  <a:avLst/>
                </a:prstGeom>
                <a:solidFill>
                  <a:srgbClr val="FF0000"/>
                </a:solidFill>
                <a:ln w="12700" cap="flat" cmpd="sng">
                  <a:solidFill>
                    <a:srgbClr val="4A7EBB"/>
                  </a:solidFill>
                  <a:prstDash val="solid"/>
                  <a:round/>
                  <a:headEnd type="none" w="med" len="med"/>
                  <a:tailEnd type="none" w="med" len="med"/>
                </a:ln>
                <a:effectLst>
                  <a:outerShdw blurRad="50800" dist="25400" dir="5400000" algn="ctr" rotWithShape="0">
                    <a:srgbClr val="000000">
                      <a:alpha val="34999"/>
                    </a:srgbClr>
                  </a:outerShdw>
                </a:effectLst>
              </p:spPr>
              <p:txBody>
                <a:bodyPr lIns="50800" tIns="50800" rIns="50800" bIns="50800" anchor="ctr"/>
                <a:lstStyle/>
                <a:p>
                  <a:pPr defTabSz="649288">
                    <a:defRPr/>
                  </a:pPr>
                  <a:endParaRPr lang="es-MX" sz="2400">
                    <a:solidFill>
                      <a:srgbClr val="FFFFFF"/>
                    </a:solidFill>
                    <a:latin typeface="Calibri" pitchFamily="34" charset="0"/>
                    <a:ea typeface="Calibri" pitchFamily="34" charset="0"/>
                    <a:cs typeface="Calibri" pitchFamily="34" charset="0"/>
                    <a:sym typeface="Calibri" pitchFamily="34" charset="0"/>
                  </a:endParaRPr>
                </a:p>
              </p:txBody>
            </p:sp>
            <p:sp>
              <p:nvSpPr>
                <p:cNvPr id="7220" name="Rectangle 30"/>
                <p:cNvSpPr>
                  <a:spLocks/>
                </p:cNvSpPr>
                <p:nvPr/>
              </p:nvSpPr>
              <p:spPr bwMode="auto">
                <a:xfrm>
                  <a:off x="3462839" y="4174321"/>
                  <a:ext cx="467794" cy="36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7.5</a:t>
                  </a:r>
                </a:p>
              </p:txBody>
            </p:sp>
            <p:sp>
              <p:nvSpPr>
                <p:cNvPr id="7221" name="Rectangle 31"/>
                <p:cNvSpPr>
                  <a:spLocks/>
                </p:cNvSpPr>
                <p:nvPr/>
              </p:nvSpPr>
              <p:spPr bwMode="auto">
                <a:xfrm>
                  <a:off x="2937772" y="4388425"/>
                  <a:ext cx="467795" cy="36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6.7</a:t>
                  </a:r>
                </a:p>
              </p:txBody>
            </p:sp>
            <p:sp>
              <p:nvSpPr>
                <p:cNvPr id="7222" name="Rectangle 32"/>
                <p:cNvSpPr>
                  <a:spLocks/>
                </p:cNvSpPr>
                <p:nvPr/>
              </p:nvSpPr>
              <p:spPr bwMode="auto">
                <a:xfrm>
                  <a:off x="3969776" y="4090122"/>
                  <a:ext cx="591130" cy="36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14.4</a:t>
                  </a:r>
                </a:p>
              </p:txBody>
            </p:sp>
            <p:sp>
              <p:nvSpPr>
                <p:cNvPr id="7223" name="Rectangle 33"/>
                <p:cNvSpPr>
                  <a:spLocks/>
                </p:cNvSpPr>
                <p:nvPr/>
              </p:nvSpPr>
              <p:spPr bwMode="auto">
                <a:xfrm>
                  <a:off x="4877969" y="3375789"/>
                  <a:ext cx="591129" cy="36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27.1</a:t>
                  </a:r>
                </a:p>
              </p:txBody>
            </p:sp>
            <p:sp>
              <p:nvSpPr>
                <p:cNvPr id="7224" name="Rectangle 34"/>
                <p:cNvSpPr>
                  <a:spLocks/>
                </p:cNvSpPr>
                <p:nvPr/>
              </p:nvSpPr>
              <p:spPr bwMode="auto">
                <a:xfrm>
                  <a:off x="6069722" y="2881678"/>
                  <a:ext cx="591129" cy="36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43.6</a:t>
                  </a:r>
                </a:p>
              </p:txBody>
            </p:sp>
            <p:sp>
              <p:nvSpPr>
                <p:cNvPr id="7225" name="Rectangle 35"/>
                <p:cNvSpPr>
                  <a:spLocks/>
                </p:cNvSpPr>
                <p:nvPr/>
              </p:nvSpPr>
              <p:spPr bwMode="auto">
                <a:xfrm>
                  <a:off x="5473101" y="3092721"/>
                  <a:ext cx="591130" cy="36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42.4</a:t>
                  </a:r>
                </a:p>
              </p:txBody>
            </p:sp>
            <p:sp>
              <p:nvSpPr>
                <p:cNvPr id="7226" name="Rectangle 36"/>
                <p:cNvSpPr>
                  <a:spLocks/>
                </p:cNvSpPr>
                <p:nvPr/>
              </p:nvSpPr>
              <p:spPr bwMode="auto">
                <a:xfrm>
                  <a:off x="6943125" y="3592952"/>
                  <a:ext cx="591129" cy="36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26.6</a:t>
                  </a:r>
                </a:p>
              </p:txBody>
            </p:sp>
            <p:sp>
              <p:nvSpPr>
                <p:cNvPr id="7227" name="Rectangle 37"/>
                <p:cNvSpPr>
                  <a:spLocks/>
                </p:cNvSpPr>
                <p:nvPr/>
              </p:nvSpPr>
              <p:spPr bwMode="auto">
                <a:xfrm>
                  <a:off x="7564989" y="3378849"/>
                  <a:ext cx="390505" cy="36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34</a:t>
                  </a:r>
                </a:p>
              </p:txBody>
            </p:sp>
            <p:sp>
              <p:nvSpPr>
                <p:cNvPr id="7228" name="Rectangle 38"/>
                <p:cNvSpPr>
                  <a:spLocks/>
                </p:cNvSpPr>
                <p:nvPr/>
              </p:nvSpPr>
              <p:spPr bwMode="auto">
                <a:xfrm>
                  <a:off x="8160610" y="2981112"/>
                  <a:ext cx="591129" cy="36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1600" b="1">
                      <a:solidFill>
                        <a:srgbClr val="FFFFFF"/>
                      </a:solidFill>
                      <a:latin typeface="Calibri" pitchFamily="34" charset="0"/>
                      <a:ea typeface="Calibri" pitchFamily="34" charset="0"/>
                      <a:cs typeface="Calibri" pitchFamily="34" charset="0"/>
                      <a:sym typeface="Calibri" pitchFamily="34" charset="0"/>
                    </a:rPr>
                    <a:t>36.8</a:t>
                  </a:r>
                </a:p>
              </p:txBody>
            </p:sp>
            <p:sp>
              <p:nvSpPr>
                <p:cNvPr id="7232" name="Rectangle 42"/>
                <p:cNvSpPr>
                  <a:spLocks/>
                </p:cNvSpPr>
                <p:nvPr/>
              </p:nvSpPr>
              <p:spPr bwMode="auto">
                <a:xfrm>
                  <a:off x="644468" y="4956963"/>
                  <a:ext cx="2175990" cy="4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Hipertensión</a:t>
                  </a:r>
                </a:p>
              </p:txBody>
            </p:sp>
            <p:sp>
              <p:nvSpPr>
                <p:cNvPr id="7233" name="Rectangle 43"/>
                <p:cNvSpPr>
                  <a:spLocks/>
                </p:cNvSpPr>
                <p:nvPr/>
              </p:nvSpPr>
              <p:spPr bwMode="auto">
                <a:xfrm>
                  <a:off x="3081893" y="4969794"/>
                  <a:ext cx="1533444" cy="48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Diabetes</a:t>
                  </a:r>
                </a:p>
              </p:txBody>
            </p:sp>
            <p:sp>
              <p:nvSpPr>
                <p:cNvPr id="7234" name="Rectangle 44"/>
                <p:cNvSpPr>
                  <a:spLocks/>
                </p:cNvSpPr>
                <p:nvPr/>
              </p:nvSpPr>
              <p:spPr bwMode="auto">
                <a:xfrm>
                  <a:off x="6804897" y="4870360"/>
                  <a:ext cx="2259787" cy="83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S. Metabólico</a:t>
                  </a:r>
                </a:p>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Criterio ATP III</a:t>
                  </a:r>
                </a:p>
              </p:txBody>
            </p:sp>
            <p:sp>
              <p:nvSpPr>
                <p:cNvPr id="7235" name="Rectangle 45"/>
                <p:cNvSpPr>
                  <a:spLocks/>
                </p:cNvSpPr>
                <p:nvPr/>
              </p:nvSpPr>
              <p:spPr bwMode="auto">
                <a:xfrm>
                  <a:off x="5149889" y="4969794"/>
                  <a:ext cx="1544158" cy="48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a:solidFill>
                        <a:srgbClr val="FFFFFF"/>
                      </a:solidFill>
                      <a:latin typeface="Calibri" pitchFamily="34" charset="0"/>
                      <a:ea typeface="Calibri" pitchFamily="34" charset="0"/>
                      <a:cs typeface="Calibri" pitchFamily="34" charset="0"/>
                      <a:sym typeface="Calibri" pitchFamily="34" charset="0"/>
                    </a:rPr>
                    <a:t>CT&gt; 200</a:t>
                  </a:r>
                </a:p>
              </p:txBody>
            </p:sp>
            <p:sp>
              <p:nvSpPr>
                <p:cNvPr id="15407" name="Rectangle 47"/>
                <p:cNvSpPr>
                  <a:spLocks/>
                </p:cNvSpPr>
                <p:nvPr/>
              </p:nvSpPr>
              <p:spPr bwMode="auto">
                <a:xfrm>
                  <a:off x="3393681" y="6059637"/>
                  <a:ext cx="311150" cy="298457"/>
                </a:xfrm>
                <a:prstGeom prst="rect">
                  <a:avLst/>
                </a:prstGeom>
                <a:solidFill>
                  <a:schemeClr val="accent2"/>
                </a:solidFill>
                <a:ln w="25400" cap="flat" cmpd="sng">
                  <a:solidFill>
                    <a:srgbClr val="00631F"/>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solidFill>
                      <a:srgbClr val="FFFFFF"/>
                    </a:solidFill>
                  </a:endParaRPr>
                </a:p>
              </p:txBody>
            </p:sp>
            <p:sp>
              <p:nvSpPr>
                <p:cNvPr id="15408" name="Rectangle 48"/>
                <p:cNvSpPr>
                  <a:spLocks/>
                </p:cNvSpPr>
                <p:nvPr/>
              </p:nvSpPr>
              <p:spPr bwMode="auto">
                <a:xfrm>
                  <a:off x="6038458" y="6059637"/>
                  <a:ext cx="311150" cy="298457"/>
                </a:xfrm>
                <a:prstGeom prst="rect">
                  <a:avLst/>
                </a:prstGeom>
                <a:solidFill>
                  <a:srgbClr val="FF0000"/>
                </a:solidFill>
                <a:ln w="12700" cap="flat" cmpd="sng">
                  <a:solidFill>
                    <a:srgbClr val="4A7EBB"/>
                  </a:solidFill>
                  <a:prstDash val="solid"/>
                  <a:round/>
                  <a:headEnd type="none" w="med" len="med"/>
                  <a:tailEnd type="none" w="med" len="med"/>
                </a:ln>
                <a:effectLst>
                  <a:outerShdw blurRad="50800" dist="25400" dir="5400000" algn="ctr" rotWithShape="0">
                    <a:srgbClr val="000000">
                      <a:alpha val="34999"/>
                    </a:srgbClr>
                  </a:outerShdw>
                </a:effectLst>
              </p:spPr>
              <p:txBody>
                <a:bodyPr lIns="50800" tIns="50800" rIns="50800" bIns="50800" anchor="ctr"/>
                <a:lstStyle/>
                <a:p>
                  <a:pPr defTabSz="649288">
                    <a:defRPr/>
                  </a:pPr>
                  <a:endParaRPr lang="es-MX" sz="2400">
                    <a:solidFill>
                      <a:srgbClr val="FFFFFF"/>
                    </a:solidFill>
                    <a:latin typeface="Calibri" pitchFamily="34" charset="0"/>
                    <a:ea typeface="Calibri" pitchFamily="34" charset="0"/>
                    <a:cs typeface="Calibri" pitchFamily="34" charset="0"/>
                    <a:sym typeface="Calibri" pitchFamily="34" charset="0"/>
                  </a:endParaRPr>
                </a:p>
              </p:txBody>
            </p:sp>
            <p:sp>
              <p:nvSpPr>
                <p:cNvPr id="15409" name="Rectangle 49"/>
                <p:cNvSpPr>
                  <a:spLocks/>
                </p:cNvSpPr>
                <p:nvPr/>
              </p:nvSpPr>
              <p:spPr bwMode="auto">
                <a:xfrm>
                  <a:off x="4714482" y="6059637"/>
                  <a:ext cx="311150" cy="298457"/>
                </a:xfrm>
                <a:prstGeom prst="rect">
                  <a:avLst/>
                </a:prstGeom>
                <a:solidFill>
                  <a:srgbClr val="FFFFFF"/>
                </a:solidFill>
                <a:ln w="25400" cap="flat" cmpd="sng">
                  <a:solidFill>
                    <a:schemeClr val="accent1"/>
                  </a:solidFill>
                  <a:prstDash val="solid"/>
                  <a:round/>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a:defRPr/>
                  </a:pPr>
                  <a:endParaRPr lang="es-MX"/>
                </a:p>
              </p:txBody>
            </p:sp>
            <p:sp>
              <p:nvSpPr>
                <p:cNvPr id="7240" name="Rectangle 50"/>
                <p:cNvSpPr>
                  <a:spLocks/>
                </p:cNvSpPr>
                <p:nvPr/>
              </p:nvSpPr>
              <p:spPr bwMode="auto">
                <a:xfrm>
                  <a:off x="3720155" y="5948245"/>
                  <a:ext cx="806141" cy="4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a:solidFill>
                        <a:srgbClr val="FFFFFF"/>
                      </a:solidFill>
                      <a:latin typeface="Calibri" pitchFamily="34" charset="0"/>
                      <a:ea typeface="Calibri" pitchFamily="34" charset="0"/>
                      <a:cs typeface="Calibri" pitchFamily="34" charset="0"/>
                      <a:sym typeface="Calibri" pitchFamily="34" charset="0"/>
                    </a:rPr>
                    <a:t>1993</a:t>
                  </a:r>
                </a:p>
              </p:txBody>
            </p:sp>
            <p:sp>
              <p:nvSpPr>
                <p:cNvPr id="7241" name="Rectangle 51"/>
                <p:cNvSpPr>
                  <a:spLocks/>
                </p:cNvSpPr>
                <p:nvPr/>
              </p:nvSpPr>
              <p:spPr bwMode="auto">
                <a:xfrm>
                  <a:off x="6398497" y="5944807"/>
                  <a:ext cx="806141" cy="4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a:solidFill>
                        <a:srgbClr val="FFFFFF"/>
                      </a:solidFill>
                      <a:latin typeface="Calibri" pitchFamily="34" charset="0"/>
                      <a:ea typeface="Calibri" pitchFamily="34" charset="0"/>
                      <a:cs typeface="Calibri" pitchFamily="34" charset="0"/>
                      <a:sym typeface="Calibri" pitchFamily="34" charset="0"/>
                    </a:rPr>
                    <a:t>2006</a:t>
                  </a:r>
                </a:p>
              </p:txBody>
            </p:sp>
            <p:sp>
              <p:nvSpPr>
                <p:cNvPr id="7242" name="Rectangle 52"/>
                <p:cNvSpPr>
                  <a:spLocks/>
                </p:cNvSpPr>
                <p:nvPr/>
              </p:nvSpPr>
              <p:spPr bwMode="auto">
                <a:xfrm>
                  <a:off x="5093082" y="5948245"/>
                  <a:ext cx="806141" cy="4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a:solidFill>
                        <a:srgbClr val="FFFFFF"/>
                      </a:solidFill>
                      <a:latin typeface="Calibri" pitchFamily="34" charset="0"/>
                      <a:ea typeface="Calibri" pitchFamily="34" charset="0"/>
                      <a:cs typeface="Calibri" pitchFamily="34" charset="0"/>
                      <a:sym typeface="Calibri" pitchFamily="34" charset="0"/>
                    </a:rPr>
                    <a:t>2000</a:t>
                  </a:r>
                </a:p>
              </p:txBody>
            </p:sp>
            <p:sp>
              <p:nvSpPr>
                <p:cNvPr id="7243" name="Rectangle 53"/>
                <p:cNvSpPr>
                  <a:spLocks/>
                </p:cNvSpPr>
                <p:nvPr/>
              </p:nvSpPr>
              <p:spPr bwMode="auto">
                <a:xfrm>
                  <a:off x="151956" y="0"/>
                  <a:ext cx="359827" cy="4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b="1" dirty="0">
                      <a:solidFill>
                        <a:srgbClr val="FFFFFF"/>
                      </a:solidFill>
                      <a:latin typeface="Calibri" pitchFamily="34" charset="0"/>
                      <a:ea typeface="Calibri" pitchFamily="34" charset="0"/>
                      <a:cs typeface="Calibri" pitchFamily="34" charset="0"/>
                      <a:sym typeface="Calibri" pitchFamily="34" charset="0"/>
                    </a:rPr>
                    <a:t>%</a:t>
                  </a:r>
                </a:p>
              </p:txBody>
            </p:sp>
          </p:grpSp>
          <p:sp>
            <p:nvSpPr>
              <p:cNvPr id="7179" name="Rectangle 54"/>
              <p:cNvSpPr>
                <a:spLocks/>
              </p:cNvSpPr>
              <p:nvPr/>
            </p:nvSpPr>
            <p:spPr bwMode="auto">
              <a:xfrm rot="-5400000">
                <a:off x="-1393132" y="2537200"/>
                <a:ext cx="3360874" cy="60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3400" b="1">
                    <a:solidFill>
                      <a:srgbClr val="FFFFFF"/>
                    </a:solidFill>
                    <a:latin typeface="Arial" pitchFamily="34" charset="0"/>
                    <a:cs typeface="Arial" pitchFamily="34" charset="0"/>
                    <a:sym typeface="Arial" pitchFamily="34" charset="0"/>
                  </a:rPr>
                  <a:t>% Incidencia</a:t>
                </a:r>
              </a:p>
            </p:txBody>
          </p:sp>
          <p:grpSp>
            <p:nvGrpSpPr>
              <p:cNvPr id="7180" name="Group 55"/>
              <p:cNvGrpSpPr>
                <a:grpSpLocks/>
              </p:cNvGrpSpPr>
              <p:nvPr/>
            </p:nvGrpSpPr>
            <p:grpSpPr bwMode="auto">
              <a:xfrm>
                <a:off x="3468360" y="933880"/>
                <a:ext cx="1835215" cy="1698966"/>
                <a:chOff x="0" y="0"/>
                <a:chExt cx="1835215" cy="1698966"/>
              </a:xfrm>
            </p:grpSpPr>
            <p:sp>
              <p:nvSpPr>
                <p:cNvPr id="15416" name="AutoShape 56"/>
                <p:cNvSpPr>
                  <a:spLocks/>
                </p:cNvSpPr>
                <p:nvPr/>
              </p:nvSpPr>
              <p:spPr bwMode="auto">
                <a:xfrm>
                  <a:off x="434" y="-407"/>
                  <a:ext cx="1835151" cy="16986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0"/>
                      </a:lnTo>
                      <a:lnTo>
                        <a:pt x="21600" y="10800"/>
                      </a:lnTo>
                      <a:lnTo>
                        <a:pt x="16200" y="10800"/>
                      </a:lnTo>
                      <a:lnTo>
                        <a:pt x="16200" y="21600"/>
                      </a:lnTo>
                      <a:lnTo>
                        <a:pt x="5400" y="21600"/>
                      </a:lnTo>
                      <a:lnTo>
                        <a:pt x="5400" y="10800"/>
                      </a:lnTo>
                      <a:close/>
                    </a:path>
                  </a:pathLst>
                </a:custGeom>
                <a:solidFill>
                  <a:srgbClr val="FFC000"/>
                </a:solidFill>
                <a:ln w="25400" cap="flat" cmpd="sng">
                  <a:solidFill>
                    <a:srgbClr val="FFC000"/>
                  </a:solidFill>
                  <a:prstDash val="solid"/>
                  <a:miter lim="800000"/>
                  <a:headEnd type="none" w="med" len="med"/>
                  <a:tailEnd type="none" w="med" len="med"/>
                </a:ln>
                <a:effectLst>
                  <a:outerShdw blurRad="88900" dist="50800" dir="2700000" algn="ctr" rotWithShape="0">
                    <a:srgbClr val="000000">
                      <a:alpha val="39998"/>
                    </a:srgbClr>
                  </a:outerShdw>
                </a:effectLst>
              </p:spPr>
              <p:txBody>
                <a:bodyPr lIns="50800" tIns="50800" rIns="50800" bIns="50800" anchor="ctr"/>
                <a:lstStyle/>
                <a:p>
                  <a:pPr defTabSz="649288">
                    <a:defRPr/>
                  </a:pPr>
                  <a:endParaRPr lang="es-MX" sz="2400">
                    <a:solidFill>
                      <a:srgbClr val="FFFFFF"/>
                    </a:solidFill>
                    <a:latin typeface="Arial" pitchFamily="34" charset="0"/>
                    <a:cs typeface="Arial" pitchFamily="34" charset="0"/>
                    <a:sym typeface="Arial" pitchFamily="34" charset="0"/>
                  </a:endParaRPr>
                </a:p>
              </p:txBody>
            </p:sp>
            <p:sp>
              <p:nvSpPr>
                <p:cNvPr id="7193" name="Rectangle 57"/>
                <p:cNvSpPr>
                  <a:spLocks/>
                </p:cNvSpPr>
                <p:nvPr/>
              </p:nvSpPr>
              <p:spPr bwMode="auto">
                <a:xfrm>
                  <a:off x="458802" y="838203"/>
                  <a:ext cx="917609" cy="44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nchor="ctr"/>
                <a:lstStyle/>
                <a:p>
                  <a:pPr defTabSz="649288"/>
                  <a:r>
                    <a:rPr lang="es-MX" sz="2200" b="1">
                      <a:solidFill>
                        <a:srgbClr val="FFFFFF"/>
                      </a:solidFill>
                      <a:latin typeface="Arial" pitchFamily="34" charset="0"/>
                      <a:cs typeface="Arial" pitchFamily="34" charset="0"/>
                      <a:sym typeface="Arial" pitchFamily="34" charset="0"/>
                    </a:rPr>
                    <a:t>115%</a:t>
                  </a:r>
                </a:p>
              </p:txBody>
            </p:sp>
          </p:grpSp>
          <p:grpSp>
            <p:nvGrpSpPr>
              <p:cNvPr id="7181" name="Group 58"/>
              <p:cNvGrpSpPr>
                <a:grpSpLocks/>
              </p:cNvGrpSpPr>
              <p:nvPr/>
            </p:nvGrpSpPr>
            <p:grpSpPr bwMode="auto">
              <a:xfrm>
                <a:off x="1378807" y="933880"/>
                <a:ext cx="1835216" cy="1698966"/>
                <a:chOff x="-1" y="0"/>
                <a:chExt cx="1835216" cy="1698966"/>
              </a:xfrm>
            </p:grpSpPr>
            <p:sp>
              <p:nvSpPr>
                <p:cNvPr id="15419" name="AutoShape 59"/>
                <p:cNvSpPr>
                  <a:spLocks/>
                </p:cNvSpPr>
                <p:nvPr/>
              </p:nvSpPr>
              <p:spPr bwMode="auto">
                <a:xfrm>
                  <a:off x="-752" y="-407"/>
                  <a:ext cx="1836738" cy="16986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0"/>
                      </a:lnTo>
                      <a:lnTo>
                        <a:pt x="21600" y="10800"/>
                      </a:lnTo>
                      <a:lnTo>
                        <a:pt x="16200" y="10800"/>
                      </a:lnTo>
                      <a:lnTo>
                        <a:pt x="16200" y="21600"/>
                      </a:lnTo>
                      <a:lnTo>
                        <a:pt x="5400" y="21600"/>
                      </a:lnTo>
                      <a:lnTo>
                        <a:pt x="5400" y="10800"/>
                      </a:lnTo>
                      <a:close/>
                    </a:path>
                  </a:pathLst>
                </a:custGeom>
                <a:solidFill>
                  <a:srgbClr val="FFC000"/>
                </a:solidFill>
                <a:ln w="25400" cap="flat" cmpd="sng">
                  <a:solidFill>
                    <a:srgbClr val="FFC000"/>
                  </a:solidFill>
                  <a:prstDash val="solid"/>
                  <a:miter lim="800000"/>
                  <a:headEnd type="none" w="med" len="med"/>
                  <a:tailEnd type="none" w="med" len="med"/>
                </a:ln>
                <a:effectLst>
                  <a:outerShdw blurRad="88900" dist="50800" dir="2700000" algn="ctr" rotWithShape="0">
                    <a:srgbClr val="000000">
                      <a:alpha val="39998"/>
                    </a:srgbClr>
                  </a:outerShdw>
                </a:effectLst>
              </p:spPr>
              <p:txBody>
                <a:bodyPr lIns="50800" tIns="50800" rIns="50800" bIns="50800" anchor="ctr"/>
                <a:lstStyle/>
                <a:p>
                  <a:pPr defTabSz="649288">
                    <a:defRPr/>
                  </a:pPr>
                  <a:endParaRPr lang="es-MX" sz="2400">
                    <a:solidFill>
                      <a:srgbClr val="FFFFFF"/>
                    </a:solidFill>
                    <a:latin typeface="Arial" pitchFamily="34" charset="0"/>
                    <a:cs typeface="Arial" pitchFamily="34" charset="0"/>
                    <a:sym typeface="Arial" pitchFamily="34" charset="0"/>
                  </a:endParaRPr>
                </a:p>
              </p:txBody>
            </p:sp>
            <p:sp>
              <p:nvSpPr>
                <p:cNvPr id="7191" name="Rectangle 60"/>
                <p:cNvSpPr>
                  <a:spLocks/>
                </p:cNvSpPr>
                <p:nvPr/>
              </p:nvSpPr>
              <p:spPr bwMode="auto">
                <a:xfrm>
                  <a:off x="458804" y="838203"/>
                  <a:ext cx="917609" cy="44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nchor="ctr"/>
                <a:lstStyle/>
                <a:p>
                  <a:pPr defTabSz="649288"/>
                  <a:r>
                    <a:rPr lang="es-MX" sz="2200" b="1">
                      <a:solidFill>
                        <a:srgbClr val="FFFFFF"/>
                      </a:solidFill>
                      <a:latin typeface="Arial" pitchFamily="34" charset="0"/>
                      <a:cs typeface="Arial" pitchFamily="34" charset="0"/>
                      <a:sym typeface="Arial" pitchFamily="34" charset="0"/>
                    </a:rPr>
                    <a:t>82%</a:t>
                  </a:r>
                </a:p>
              </p:txBody>
            </p:sp>
          </p:grpSp>
          <p:grpSp>
            <p:nvGrpSpPr>
              <p:cNvPr id="7182" name="Group 61"/>
              <p:cNvGrpSpPr>
                <a:grpSpLocks/>
              </p:cNvGrpSpPr>
              <p:nvPr/>
            </p:nvGrpSpPr>
            <p:grpSpPr bwMode="auto">
              <a:xfrm>
                <a:off x="5457054" y="931689"/>
                <a:ext cx="1835216" cy="1696772"/>
                <a:chOff x="-1" y="-1"/>
                <a:chExt cx="1835216" cy="1696773"/>
              </a:xfrm>
            </p:grpSpPr>
            <p:sp>
              <p:nvSpPr>
                <p:cNvPr id="15422" name="AutoShape 62"/>
                <p:cNvSpPr>
                  <a:spLocks/>
                </p:cNvSpPr>
                <p:nvPr/>
              </p:nvSpPr>
              <p:spPr bwMode="auto">
                <a:xfrm>
                  <a:off x="-710" y="196"/>
                  <a:ext cx="1835151" cy="1697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0"/>
                      </a:lnTo>
                      <a:lnTo>
                        <a:pt x="21600" y="10800"/>
                      </a:lnTo>
                      <a:lnTo>
                        <a:pt x="16200" y="10800"/>
                      </a:lnTo>
                      <a:lnTo>
                        <a:pt x="16200" y="21600"/>
                      </a:lnTo>
                      <a:lnTo>
                        <a:pt x="5400" y="21600"/>
                      </a:lnTo>
                      <a:lnTo>
                        <a:pt x="5400" y="10800"/>
                      </a:lnTo>
                      <a:close/>
                    </a:path>
                  </a:pathLst>
                </a:custGeom>
                <a:solidFill>
                  <a:srgbClr val="FFC000"/>
                </a:solidFill>
                <a:ln w="25400" cap="flat" cmpd="sng">
                  <a:solidFill>
                    <a:srgbClr val="FFC000"/>
                  </a:solidFill>
                  <a:prstDash val="solid"/>
                  <a:miter lim="800000"/>
                  <a:headEnd type="none" w="med" len="med"/>
                  <a:tailEnd type="none" w="med" len="med"/>
                </a:ln>
                <a:effectLst>
                  <a:outerShdw blurRad="88900" dist="50800" dir="2700000" algn="ctr" rotWithShape="0">
                    <a:srgbClr val="000000">
                      <a:alpha val="39998"/>
                    </a:srgbClr>
                  </a:outerShdw>
                </a:effectLst>
              </p:spPr>
              <p:txBody>
                <a:bodyPr lIns="50800" tIns="50800" rIns="50800" bIns="50800" anchor="ctr"/>
                <a:lstStyle/>
                <a:p>
                  <a:pPr defTabSz="649288">
                    <a:defRPr/>
                  </a:pPr>
                  <a:endParaRPr lang="es-MX" sz="2400">
                    <a:solidFill>
                      <a:srgbClr val="FFFFFF"/>
                    </a:solidFill>
                    <a:latin typeface="Arial" pitchFamily="34" charset="0"/>
                    <a:cs typeface="Arial" pitchFamily="34" charset="0"/>
                    <a:sym typeface="Arial" pitchFamily="34" charset="0"/>
                  </a:endParaRPr>
                </a:p>
              </p:txBody>
            </p:sp>
            <p:sp>
              <p:nvSpPr>
                <p:cNvPr id="7189" name="Rectangle 63"/>
                <p:cNvSpPr>
                  <a:spLocks/>
                </p:cNvSpPr>
                <p:nvPr/>
              </p:nvSpPr>
              <p:spPr bwMode="auto">
                <a:xfrm>
                  <a:off x="458804" y="836832"/>
                  <a:ext cx="917609" cy="44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nchor="ctr"/>
                <a:lstStyle/>
                <a:p>
                  <a:pPr defTabSz="649288"/>
                  <a:r>
                    <a:rPr lang="es-MX" sz="2200" b="1">
                      <a:solidFill>
                        <a:srgbClr val="FFFFFF"/>
                      </a:solidFill>
                      <a:latin typeface="Arial" pitchFamily="34" charset="0"/>
                      <a:cs typeface="Arial" pitchFamily="34" charset="0"/>
                      <a:sym typeface="Arial" pitchFamily="34" charset="0"/>
                    </a:rPr>
                    <a:t>61%</a:t>
                  </a:r>
                </a:p>
              </p:txBody>
            </p:sp>
          </p:grpSp>
          <p:grpSp>
            <p:nvGrpSpPr>
              <p:cNvPr id="7183" name="Group 64"/>
              <p:cNvGrpSpPr>
                <a:grpSpLocks/>
              </p:cNvGrpSpPr>
              <p:nvPr/>
            </p:nvGrpSpPr>
            <p:grpSpPr bwMode="auto">
              <a:xfrm>
                <a:off x="7445747" y="936072"/>
                <a:ext cx="1835215" cy="1696773"/>
                <a:chOff x="0" y="-1"/>
                <a:chExt cx="1835215" cy="1696773"/>
              </a:xfrm>
            </p:grpSpPr>
            <p:sp>
              <p:nvSpPr>
                <p:cNvPr id="15425" name="AutoShape 65"/>
                <p:cNvSpPr>
                  <a:spLocks/>
                </p:cNvSpPr>
                <p:nvPr/>
              </p:nvSpPr>
              <p:spPr bwMode="auto">
                <a:xfrm>
                  <a:off x="-262" y="575"/>
                  <a:ext cx="1835151" cy="16954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lnTo>
                        <a:pt x="10800" y="0"/>
                      </a:lnTo>
                      <a:lnTo>
                        <a:pt x="21600" y="10800"/>
                      </a:lnTo>
                      <a:lnTo>
                        <a:pt x="16200" y="10800"/>
                      </a:lnTo>
                      <a:lnTo>
                        <a:pt x="16200" y="21600"/>
                      </a:lnTo>
                      <a:lnTo>
                        <a:pt x="5400" y="21600"/>
                      </a:lnTo>
                      <a:lnTo>
                        <a:pt x="5400" y="10800"/>
                      </a:lnTo>
                      <a:close/>
                    </a:path>
                  </a:pathLst>
                </a:custGeom>
                <a:solidFill>
                  <a:srgbClr val="FFC000"/>
                </a:solidFill>
                <a:ln w="25400" cap="flat" cmpd="sng">
                  <a:solidFill>
                    <a:srgbClr val="FFC000"/>
                  </a:solidFill>
                  <a:prstDash val="solid"/>
                  <a:miter lim="800000"/>
                  <a:headEnd type="none" w="med" len="med"/>
                  <a:tailEnd type="none" w="med" len="med"/>
                </a:ln>
                <a:effectLst>
                  <a:outerShdw blurRad="88900" dist="50800" dir="2700000" algn="ctr" rotWithShape="0">
                    <a:srgbClr val="000000">
                      <a:alpha val="39998"/>
                    </a:srgbClr>
                  </a:outerShdw>
                </a:effectLst>
              </p:spPr>
              <p:txBody>
                <a:bodyPr lIns="50800" tIns="50800" rIns="50800" bIns="50800" anchor="ctr"/>
                <a:lstStyle/>
                <a:p>
                  <a:pPr defTabSz="649288">
                    <a:defRPr/>
                  </a:pPr>
                  <a:endParaRPr lang="es-MX" sz="2400">
                    <a:solidFill>
                      <a:srgbClr val="FFFFFF"/>
                    </a:solidFill>
                    <a:latin typeface="Arial" pitchFamily="34" charset="0"/>
                    <a:cs typeface="Arial" pitchFamily="34" charset="0"/>
                    <a:sym typeface="Arial" pitchFamily="34" charset="0"/>
                  </a:endParaRPr>
                </a:p>
              </p:txBody>
            </p:sp>
            <p:sp>
              <p:nvSpPr>
                <p:cNvPr id="7187" name="Rectangle 66"/>
                <p:cNvSpPr>
                  <a:spLocks/>
                </p:cNvSpPr>
                <p:nvPr/>
              </p:nvSpPr>
              <p:spPr bwMode="auto">
                <a:xfrm>
                  <a:off x="458802" y="836832"/>
                  <a:ext cx="917609" cy="44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nchor="ctr"/>
                <a:lstStyle/>
                <a:p>
                  <a:pPr defTabSz="649288"/>
                  <a:r>
                    <a:rPr lang="es-MX" sz="2200" b="1">
                      <a:solidFill>
                        <a:srgbClr val="FFFFFF"/>
                      </a:solidFill>
                      <a:latin typeface="Arial" pitchFamily="34" charset="0"/>
                      <a:cs typeface="Arial" pitchFamily="34" charset="0"/>
                      <a:sym typeface="Arial" pitchFamily="34" charset="0"/>
                    </a:rPr>
                    <a:t>38%</a:t>
                  </a:r>
                </a:p>
              </p:txBody>
            </p:sp>
          </p:grpSp>
          <p:sp>
            <p:nvSpPr>
              <p:cNvPr id="7184" name="Rectangle 67"/>
              <p:cNvSpPr>
                <a:spLocks/>
              </p:cNvSpPr>
              <p:nvPr/>
            </p:nvSpPr>
            <p:spPr bwMode="auto">
              <a:xfrm>
                <a:off x="7912861" y="6077415"/>
                <a:ext cx="311602" cy="298315"/>
              </a:xfrm>
              <a:prstGeom prst="rect">
                <a:avLst/>
              </a:prstGeom>
              <a:solidFill>
                <a:srgbClr val="FFC000"/>
              </a:solidFill>
              <a:ln w="25400">
                <a:solidFill>
                  <a:srgbClr val="2D2DB9"/>
                </a:solidFill>
                <a:bevel/>
                <a:headEnd/>
                <a:tailEnd/>
              </a:ln>
            </p:spPr>
            <p:txBody>
              <a:bodyPr lIns="50800" tIns="50800" rIns="50800" bIns="50800" anchor="ctr"/>
              <a:lstStyle/>
              <a:p>
                <a:pPr defTabSz="649288"/>
                <a:endParaRPr lang="es-MX" sz="2400">
                  <a:solidFill>
                    <a:srgbClr val="FFFFFF"/>
                  </a:solidFill>
                  <a:latin typeface="Arial" pitchFamily="34" charset="0"/>
                  <a:cs typeface="Arial" pitchFamily="34" charset="0"/>
                  <a:sym typeface="Arial" pitchFamily="34" charset="0"/>
                </a:endParaRPr>
              </a:p>
            </p:txBody>
          </p:sp>
          <p:sp>
            <p:nvSpPr>
              <p:cNvPr id="7185" name="Rectangle 68"/>
              <p:cNvSpPr>
                <a:spLocks/>
              </p:cNvSpPr>
              <p:nvPr/>
            </p:nvSpPr>
            <p:spPr bwMode="auto">
              <a:xfrm>
                <a:off x="8272358" y="5960614"/>
                <a:ext cx="1671175" cy="48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5023" tIns="65023" rIns="65023" bIns="65023"/>
              <a:lstStyle/>
              <a:p>
                <a:pPr algn="l" defTabSz="649288"/>
                <a:r>
                  <a:rPr lang="es-MX" sz="2400">
                    <a:solidFill>
                      <a:srgbClr val="FFFFFF"/>
                    </a:solidFill>
                    <a:latin typeface="Calibri" pitchFamily="34" charset="0"/>
                    <a:ea typeface="Calibri" pitchFamily="34" charset="0"/>
                    <a:cs typeface="Calibri" pitchFamily="34" charset="0"/>
                    <a:sym typeface="Calibri" pitchFamily="34" charset="0"/>
                  </a:rPr>
                  <a:t>% Aumento</a:t>
                </a:r>
              </a:p>
            </p:txBody>
          </p:sp>
        </p:grpSp>
      </p:grpSp>
      <p:sp>
        <p:nvSpPr>
          <p:cNvPr id="7172" name="Rectangle 69"/>
          <p:cNvSpPr>
            <a:spLocks/>
          </p:cNvSpPr>
          <p:nvPr/>
        </p:nvSpPr>
        <p:spPr bwMode="auto">
          <a:xfrm>
            <a:off x="5149901" y="9334500"/>
            <a:ext cx="7808862" cy="40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65478" tIns="65478" rIns="65478" bIns="65478">
            <a:spAutoFit/>
          </a:bodyPr>
          <a:lstStyle/>
          <a:p>
            <a:pPr defTabSz="1081088"/>
            <a:r>
              <a:rPr lang="es-MX" sz="1800" b="1" dirty="0" smtClean="0">
                <a:solidFill>
                  <a:srgbClr val="FFFFFF"/>
                </a:solidFill>
                <a:latin typeface="Arial" pitchFamily="34" charset="0"/>
                <a:cs typeface="Arial" pitchFamily="34" charset="0"/>
                <a:sym typeface="Arial" pitchFamily="34" charset="0"/>
              </a:rPr>
              <a:t>Barquera S. Salud </a:t>
            </a:r>
            <a:r>
              <a:rPr lang="es-MX" sz="1800" b="1" dirty="0">
                <a:solidFill>
                  <a:srgbClr val="FFFFFF"/>
                </a:solidFill>
                <a:latin typeface="Arial" pitchFamily="34" charset="0"/>
                <a:cs typeface="Arial" pitchFamily="34" charset="0"/>
                <a:sym typeface="Arial" pitchFamily="34" charset="0"/>
              </a:rPr>
              <a:t>Pública de México 2010; 52 </a:t>
            </a:r>
            <a:r>
              <a:rPr lang="es-MX" sz="1800" b="1" dirty="0" err="1">
                <a:solidFill>
                  <a:srgbClr val="FFFFFF"/>
                </a:solidFill>
                <a:latin typeface="Arial" pitchFamily="34" charset="0"/>
                <a:cs typeface="Arial" pitchFamily="34" charset="0"/>
                <a:sym typeface="Arial" pitchFamily="34" charset="0"/>
              </a:rPr>
              <a:t>suppl</a:t>
            </a:r>
            <a:r>
              <a:rPr lang="es-MX" sz="1800" b="1" dirty="0">
                <a:solidFill>
                  <a:srgbClr val="FFFFFF"/>
                </a:solidFill>
                <a:latin typeface="Arial" pitchFamily="34" charset="0"/>
                <a:cs typeface="Arial" pitchFamily="34" charset="0"/>
                <a:sym typeface="Arial" pitchFamily="34" charset="0"/>
              </a:rPr>
              <a:t> 1: s72-s79</a:t>
            </a:r>
          </a:p>
        </p:txBody>
      </p:sp>
      <p:sp>
        <p:nvSpPr>
          <p:cNvPr id="75" name="74 CuadroTexto"/>
          <p:cNvSpPr txBox="1"/>
          <p:nvPr/>
        </p:nvSpPr>
        <p:spPr>
          <a:xfrm>
            <a:off x="862681" y="714872"/>
            <a:ext cx="11557684"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MX" sz="4400" dirty="0">
                <a:solidFill>
                  <a:schemeClr val="tx1"/>
                </a:solidFill>
                <a:latin typeface="Geneva" charset="0"/>
                <a:ea typeface="Geneva" charset="0"/>
                <a:cs typeface="Geneva" charset="0"/>
                <a:sym typeface="Geneva" charset="0"/>
              </a:rPr>
              <a:t>Evolución de los factores de riesgo cardiovascular en las últimas 3 décadas.</a:t>
            </a:r>
            <a:endParaRPr kumimoji="0" lang="es-MX" sz="4400" b="0" i="0" u="none" strike="noStrike" cap="none" spc="0" normalizeH="0" baseline="0" dirty="0">
              <a:ln>
                <a:noFill/>
              </a:ln>
              <a:solidFill>
                <a:schemeClr val="tx1"/>
              </a:solidFill>
              <a:effectLst/>
              <a:uFillTx/>
              <a:sym typeface="Helvetica Light"/>
            </a:endParaRPr>
          </a:p>
        </p:txBody>
      </p:sp>
    </p:spTree>
    <p:extLst>
      <p:ext uri="{BB962C8B-B14F-4D97-AF65-F5344CB8AC3E}">
        <p14:creationId xmlns:p14="http://schemas.microsoft.com/office/powerpoint/2010/main" val="3134876620"/>
      </p:ext>
    </p:extLst>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589476" y="-392852"/>
            <a:ext cx="13004800" cy="1731716"/>
          </a:xfrm>
        </p:spPr>
        <p:txBody>
          <a:bodyPr/>
          <a:lstStyle/>
          <a:p>
            <a:pPr eaLnBrk="1">
              <a:defRPr/>
            </a:pPr>
            <a:r>
              <a:rPr lang="es-MX" sz="4600" dirty="0">
                <a:latin typeface="Garamond" pitchFamily="18" charset="0"/>
                <a:sym typeface="Garamond" pitchFamily="18" charset="0"/>
              </a:rPr>
              <a:t>Enfermedad Cardiovascular en </a:t>
            </a:r>
            <a:r>
              <a:rPr lang="es-MX" sz="4600" dirty="0" smtClean="0">
                <a:latin typeface="Garamond" pitchFamily="18" charset="0"/>
                <a:sym typeface="Garamond" pitchFamily="18" charset="0"/>
              </a:rPr>
              <a:t>México</a:t>
            </a:r>
            <a:endParaRPr lang="es-MX" sz="2600" dirty="0">
              <a:solidFill>
                <a:srgbClr val="000000"/>
              </a:solidFill>
              <a:latin typeface="Garamond" pitchFamily="18" charset="0"/>
              <a:sym typeface="Garamond" pitchFamily="18" charset="0"/>
            </a:endParaRPr>
          </a:p>
        </p:txBody>
      </p:sp>
      <p:sp>
        <p:nvSpPr>
          <p:cNvPr id="2" name="1 CuadroTexto"/>
          <p:cNvSpPr txBox="1"/>
          <p:nvPr/>
        </p:nvSpPr>
        <p:spPr>
          <a:xfrm>
            <a:off x="553570" y="1276156"/>
            <a:ext cx="1175650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600" b="0" i="0" u="none" strike="noStrike" cap="none" spc="0" normalizeH="0" baseline="0" dirty="0" smtClean="0">
                <a:ln>
                  <a:noFill/>
                </a:ln>
                <a:solidFill>
                  <a:srgbClr val="000000"/>
                </a:solidFill>
                <a:effectLst/>
                <a:uFillTx/>
                <a:latin typeface="+mn-lt"/>
                <a:ea typeface="+mn-ea"/>
                <a:cs typeface="+mn-cs"/>
                <a:sym typeface="Helvetica Light"/>
              </a:rPr>
              <a:t>La enfermedad isquémica del</a:t>
            </a:r>
            <a:r>
              <a:rPr kumimoji="0" lang="es-MX" sz="3600" b="0" i="0" u="none" strike="noStrike" cap="none" spc="0" normalizeH="0" dirty="0" smtClean="0">
                <a:ln>
                  <a:noFill/>
                </a:ln>
                <a:solidFill>
                  <a:srgbClr val="000000"/>
                </a:solidFill>
                <a:effectLst/>
                <a:uFillTx/>
                <a:latin typeface="+mn-lt"/>
                <a:ea typeface="+mn-ea"/>
                <a:cs typeface="+mn-cs"/>
                <a:sym typeface="Helvetica Light"/>
              </a:rPr>
              <a:t> corazón es la primera causa de muerte en México</a:t>
            </a:r>
            <a:r>
              <a:rPr lang="es-MX" dirty="0" smtClean="0"/>
              <a:t>.</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AutoShape 36" descr="data:image/png;base64,iVBORw0KGgoAAAANSUhEUgAAAlMAAAGLCAYAAADjxBc3AAAgAElEQVR4Ae29P4vjXpu/+dHyDeYdzBuwOygqH7BZBh5+iV0w1CQOOqlksZMFO2nYhuIJHoruhYLBhk1sdoJOOnAyxUDZyfLAsJSX2XAoKmg76XDewcAE+nH090iWbNnlsiX7MnRbOjrn/nPdsnz7Pkcq55//+Z/d//zP/xQvCEAAAhCAAAQgAIHdCPzt3/6t/jCJ1NevX3cbSW8IQAACEIAABCAAAX3//l3/CxwgAAEIQAACEIAABPYnQDK1PztGQgACEIAABCAAASpTnAMQgAAEIAABCEDgPQSoTL2HHmMhAAEIQAACELh4AiRTF38KAAACEIAABCAAgfcQIJl6Dz3GQgACEIAABCBw8QRIpi7+FAAABCAAAQhAAALvIUAy9R56jIUABCAAAQhA4OIJkExd/CkAAAhAAAIQgAAE3kOAZOo99BgLAQhAAAIQgMDFEyCZuvhTAAAQgAAEIAABCLyHAMnUe+gxFgIQgAAEIACBiydAMnXxpwAAIAABCEAAAhB4DwGSqffQYywEIAABCEAAAhdPgGTq4k8BAEAAAhCAAAQg8B4CJFPvocdYCEAAAhCAAAQungDJ1MWfAocFsBo15TiO9685Wh1WeI60U+gMTTml7tAG3ncnQNx2Z8YICEAgnwDJVD6b4x+Z96JExHF6mm+yINHXT16c5kjHSV/yDVu+LaKDi7dltP2RG6fQ+ZH+IBsCEDgFgbl6wQ/B8Aehed/4o3Cf63BizJbrvMGQ6B9c652mjvRb9RSBqKROkqlShC34ELcnhayZ9xw5WX0XA9W3JWGFNOzfqX7ViAY3rurR9kdunELnR/qDbAiUksBqpGaYbJTgh9shGXnXVKetrCvwYlBX1g/V3a/Du13npU39FzrSb9VDYj5rWSRTpw6v96sj+0Ocadq8pyiP6s7kuq73b9YNe0/U7m2saYUdP+S91n+JbHrp1z5ER1roKXSmbWAfAhCoOIHGUMvgeuq6Sw3j34XSYqBH+7K663V41+u8Vho1re8F61ofXvPHrYrzPjPzSabKElDvgzxTlBNl2rXS6CH87dTQ8Ev8aWqNrbGTp81ThJmyaYQABCBwmQRaY1fuS1/xz7+a+j+GsvOp11/hIop3XIcLXefN1N6jBuGKCZNIkTmV/sQkmTp1iFpjv5KT+CDnGbVUtCSp0dFN/MmXVFc8w/aq6HOfIypegBvM2a/Ny2fM5Ud9/Pl6vzTuz+GHxbBYbnKtQdyeo2/TtEGkN1wvkCc7rz1HZ+6UaPbaCSd0ModpZnOG7VlTBt5YexolnE4pqjNDz/paj+J+xfFytGaCpWtNR2EfitvyXjb2ebp1DUwYRMvHaP3MpnM0HCcpZlfgvEvrydARy9sxFsamtHxzXmXoiPtlf7Y9hvWBwu93U6mpB+fo2jlQVKfFbG2zoIyYTQ7rLF/XlO3asMd1eKfrvDR/Cn80S93b+EfzrpbS/3gESKaOx/r9mla/9JorpaZP1+HB3ebTnzLXYE3U3rDIcXrnxNONodpC7696aGas+cpc72VK3Rl9Zaru9fUv+Q36i/roX5yt8rotc9LW1hsDrP67rKnw9NpfVqEco3MtmwkPmvdijA7pl63d3i7qw662FJVr2+Jv+2yiafGggzl36tHP/vVRu8RtfbTdknOuy3y2euplfe7M5+BACcC+fuz/2Ta5W/bn1U++goTHRpSxvZ+MHNaZ15UMpQWarj8Fv14/6Docm7DSr+hC39CRlp7G6tnaiwDJ1F7YTjRo+Rb/Mrz+ZJWk32PPRBPzIyiak7fXCiw0SCwUCPUstIh+ooZtRd/9sY3hMlhbZeub6Mlal7Aa3cWl7sR6BmtKs5DaXX1saLj016KF6xPsNWm2jXnqTQIQfonHvrpyI0H22ra5HsMv94SfrqLuOYp2Y/R+v3LMMCWQHX0oasuucmML89hsYrpb3GJd2VvB5yT6bNnnbfqctI6l1+dkC9/Yur8f2Z9tbxpsaU17WedpuDZyf52xK/vLKH5dibVt3po/WpU4dRUViD7kOmzbYlW+dK1PS/sub786v1YNtIezfRICJFMnwf7xSuP5/QK6zIUxmpNPrRXYsP7KThKi4YXULRVegKWabjrxyoTY7pWep2HG1tDwh72eoaWx62oXnSroo7+Y/UXptfP2HYOxjXnO2rZ3dW8La32JF7ZuYBtK9r7Ech219WxmdBi/Qqt2e0/7cChb0nKTVuWzMeOyEyp7zPviFtmSWO/S0hd7VfOGY9vPsUhDxsb7/dj9s/1+nabKGn/md+dvbN5+XcnAldVkLzCX1Bh+0T6Tbe+LozFsonb4q8yy07vDcGPF2urM5lEIkEwdBfPxlUQl6QKqG52bZJWr9knRjKFy1l91Z9aFq4CSDV1q8fyk4mdTpX6dJdaHbRCWc2g3H9fX82yaFlpXadtupnTitV6OU4+rbdHAlm7DOw+itShFniNj67lWOAsRiV3beK9fawKthl19KGrLrnJDkzazsZPjcIRkjykSt3hk3lb68SD2ub7pWJ68Yu3v9GOvz/Y7dXqOHUJGTMhmHV9X4uO5W2bdn53A7MXDl77LdTjPHjuxde3qYIEfY3kyaT88AZKpwzM9jsTXXx/4gE57Mftx3FnTYq9LaFzp8E+syvbRTDM4Oc+bWbMxr8G2Pa9Pqr01tqc7zcGFBnWThG1Iqmw9WxgdxK+Uzendoj7saktRuQl7dmATjbPHRI0V3DiFH4fQeQgZ7w7XXD177WKiop0h/EOvw0ZfqkJXu1FcyE8ui8iwjqYjEiCZOiLsd6uqXyVu1U3KO+SiRfsXYlLLSfYWbzr8s9SzfLTW5yi5pmdpT8/sAsFaWxKuv4rfx9bUQU39F3+dVlKXSaoKLNzdyOgD/MpkUMSHfWwpIjdlkF1d3cgmNS7cLRy3cEBJ30/hxyF0HkLGziFJPdtJXc2y7rL+8Ouw/UMvPTNg32i0s4MM+EACJFMfCPfgou1fJYupnsPHnniKrORg7bEJmy1ZK4EnfiEWmT7aLH+vo/aXYd5U4w6CC/lo+929X1s3VVidbftanLZLCR9CGq/rSV9QAxm2nk2M3ulXet2Hfdt2nje5PrzTlly5eYZ47Wl+9toca6DNc4+4WZI+bLNQLE7hxyF0HkLGO8jPe/YUfFcz1/6xYwn+oOtwrMFOmNJ3Zh/yR3Oska33EyCZej/DI0qwF2sn77Sb9+Lb+dfWB22zMHH7/Uqju/guln0XXm5Tuf24tVbGTHnd2X930L/lfaf1l0V8tC/m9nqE1Uh34d122w2XtMl2I8BfLxTdkRM8mynpj33RzFO6SY/FaA+/EutNBo/RQ2DNbev2cpLIsqI+7GpLUbmRIeFGPpvkl2bY37znj/F7peJmD/3A7Z1j8VF+2LFbq/Ydgt0hZOwXCPsuQnlV6ZxEyhP/Qddhy/RWtIhSmjzE177kHarpZw1aAtg8PoFv3765vE5IYNZ1JW3513VnkYkzt7upf2PoLqO++RvLYWOLTmOTrdd1XdvWbmyRrcWW2xjGluS1e2Nz5W72NTQhT7bdns846eOsuy0Wcov5tdl2Y08kZzl0GxtiGvWzQUfbm/WEjHb1y3WX7rCRw6LRiOyNbNvBh51s2UFuhCTa2MAmywdv3IYxQYwinyM9yQ37vFvra53rxY/tGIt9/LDsUnjSJN3ypWZ8PmI/3s/OdXeTUZT1Jp+K6PSvHw03vqRtsTN9Hbb55n7W7WvRhph74+2+GYGi6agETB5FZer4+es7NfqPBYingGJx3Vn6TyLExzZteXeLpAV6z8bZ9Otsk8RDHcv31dic+8SADPVFfTS3zSfXLBlhpuRvPQcoQ/56k2/7uizT01+PFd3GXevrxb5LJxKW6he12xvFGO3ul1mnlF4Ubx5HZs6xe+tuz8CWHXzYyZYd5NpU/G3DZgcfvEE7xG1d4Qe17BiLD/Rj/WYAKb5j7RDsDiHjg8KQEOvbmb5smi77XocT4uWvE8y8fpTi2py0lj3JMRnV169fYXFhBExZO7zd3yQa0Rf7GXG4BB/PKFy4AgEIQKCSBL5//y4qU5UMHUZDAAIQgAAEIFAWAiRTZYkEdkAAAhCAAAQgUEkCJFOVDBtGQwACEIAABCBQFgJ/lMUQ7DguAe95Pf3j6jy2tkvw8dhM0QcBCEAAAusEqEytM6EFAhCAAAQgAAEIFCZAMlUYFR0hAAEIQAACEIDAOgGSqXUmtEAAAhCAAAQgAIHCBEimCqOiIwQgAAEIQAACEFgnQDK1zoQWCEAAAhCAAAQgUJgAyVRhVHSEAAQgAAEIQAAC6wRIptaZ0AIBCEAAAhCAAAQKEyCZKoyKjhCAAAQgAAEIQGCdAMnUOhNaIAABCEAAAhCAQGECJFOFUdERAhCAAAQgAAEIrBMgmVpnQgsEIAABCEAAAhAoTIBkqjAqOkIAAhCAAAQgAIF1AiRT60xogQAEIAABCEAAAoUJkEwVRkVHCEAAAhCAAAQgsE6AZGqdCS0QgAAEIAABCECgMAGSqcKo6AgBCEAAAhCAAATWCZBMrTOhBQIQgAAEIAABCBQmQDJVGBUdIQABCEAAAhCAwDoBkql1JrRAAAIQgAAEIACBwgRIpgqjoiMEIAABCEAAAhBYJ0Aytc6EFghAAAIQgAAEIFCYAMlUYVR0hAAEIAABCEAAAusESKbWmdACAQhAAAIQgAAEChMgmSqMio4QgAAEIJBJYN6T4zjqzTOP5jfa4/K280cf9oinv6nR6rBikXYZBEimLiPOeAkBCJSNwGqkpuN4SYiTykLmvaDd+Zgvd09+c6RD5Q3zp4nUGOpLq2yQd7CndauuFho87poR7qCDrmdLgGTqbEOLYxCAQBUINBoNafJgVUTm8nIT016Jl2+vrj+ptqu9rbFc19W4FElYS7ddSa+/DpZk7oqD/tUlQDJV3dhhOQQgcA4EOh2vIjJ9DupE8ydN1FWnYzlnT4GZ5vSUlF3lchw1o7mquXpm+q3nT8M1R3ONmo7aE0mLger21FyujJU3xkzjZU7lrX7pVVLjqu4bHMgJdXrjmiPNR02/Cmfbl/bLcjmxGfQLbYj883Q1NRr5/nnH7Srfjj7VrxrSYqowFAkb2IHABgIkUxvgcAgCEIDAxxO48Soii+mzVxHxpsy6t7opqtgkDPWBrmeuV+Vxl0NpUE+sX5pMpJnr6qXfUv/F1cxUYBpDLcOq0AYZq9GdBouuNz6zirR800LS9adkXWryeuXJXw5NgjJQ++3es8/oXgzurErcFkeNbe2JGsOlN97IWyT8W2gwtXSFVb49fKp9ut5iDIchkE2AZCqbC60QgAAEjkYgroj4U2bd2x3mvYJkZtIO1lnVB15y8/orXhHVGH7RRokbZPgJxkRtu4pVgEyjc+NN+4UJSuiT52uB8WGX1fNUCzXUufGTtdpNR2YCNOFfQtdCb0tJe/sUjA8N4B0CBQiQTBWARBcIQAACH0nATxAWGtTb3hTfLrlUaFc3rEy5foXqpZ+sFIX9Nr1nyvDWNS1lCkwmYYum2DYJKtGx3X1qKJyxLJEbmFJyAiRTJQ8Q5kEAAhdAoHajTrjevHu7XkWqX1nVmJVGD2bRU/AKjk2edrwLbfEmU8DxXhtkrEY9jVY19V9mMrODC6/sEw6UlLDNaj/Qpl/ZiqtF6UpVrpo9fFr9Mqu/eEFgdwIkU7szYwQEIACBAxOo6SbIpsLpsISCWl/33lqjuhynrrfO0EuuvD61vl7MQqRJO1rg7Wx5pELLu23NmrrbIKPWv9Vb3Uwh+lWzWfrWu9onmZVGa0lWwoF37LTGMuukwmnM+mCh7uxFWwtve/i0fFtIjY6CGcV3GM3QSyPgfPv2zf369eul+Y2/EIAABCBwIALmuVXtiVmkPl6vqh1Ix8eLMXc+tjXpzuSmE8aPV46GChP4/v27qExVOICYDgEIQKAMBFpfTKVsol1nGstge2SD90iKhoaVfvJo5A0bRybwx5H1oQ4CEIAABM6NgJlSc/vV9spbaF9tF7D+dASoTJ2OPZohAAEIQAACEDgDAiRTZxBEXIAABCAAAQhA4HQESKZOxx7NEIAABCAAAQicAQGSqTMIIi5AAAIQgAAEIHA6AiRTp2OPZghAAAIQgAAEzoAAydQZBBEXIAABCEAAAhA4HQGSqdOxRzMEIAABCEAAAmdAgGTqDIKICxCAAAQgAAEInI4AydTp2KMZAsUIzHvW31xz1Bytio07x142i+ZIF0wiEd3VqOmdI70d/9ZxQsgZ7Jg/a+M44b+eLhqH/VlxLvS6ETBY+1x8ABuSqTO4gODCOROYq9d+1XDpynVducuhNLjTZeZTc/UerrQ0HNylhhro7jJBJE/41Uh3046G3WTzpe15fx9QM/9z4p0jVf47ge+NXtZ14/GikksvsX66lfkb4MlXFpv3X1NJppKU2YNAuQiYvxfWvVe/FphV6+u+u9D0+RJrMi2NX/ryUdR002mUK1YnsWal0d1UnR99fTqJ/rIonevJ/KFl/kBxWQJycjtaYzf7D1Z/0DWVZOrkIccACOQTWP16XTtYvyKJkFZ6ni50/SnMMtcwXUTDanSnaedHnGxfhNcZTq5+6bXxqodois+Rsza3kzHubJtaGi87mtaDKc/6m+7dS67UxYH+qGsqyVTMmC0IQKAiBEwSMbie6aILEWZ6b3Ct+6hsWZHgfZSZi2vde9N7Zhp4pu6krUvOp1bPUy3U1Ww5VEMTtS8Zxkedc5ZckikLBpsQqAKB5duiCmZ+mI1msXV92tHyojMpScs3LcyXZFCNaU+kSftCFxqvnW0t3a6tlVnrdL4N857/GTHVqFpfL2aN4etlJ5ebgn2IayrJ1CbCHIPAiQnUbjpqTB7iBeerkR4mDXVuLnN6yywqrb/dy43WTp04QKdU3xpbi61db6Ftd+bq5RIrVbUbdRoTPYW37wWfk6v6KQNUJt1LXfhvsCgYH3VN/SPSwAYEIFA+AuZX5exNTt3RILDOfGFe4velvC9IA6EtZxKGqqsZa0FCGBf8XlP/x1BNs0YooHCxnxPjf2us2ZOjuhNeNaTGcKmX1uWcIt7dneF1YuJoooaGyxf1P+ia6nz79s39+vXr5RDGUwhAAAIQgAAEIHAgAt+/fxfTfAeCiRgIQAACEIAABC6TAMnUZcYdryEAAQhAAAIQOBABkqkDgUQMBCAAAQhAAAKXSYBk6jLjjtcQgAAEIAABCByIAMnUgUAiBgIQgAAEIACByyRAMnWZccdrCEAAAhCAAAQORIBk6kAgEQMBCEAAAhCAwGUSIJm6zLjjdQUJPD8/V9DqjzEZFkmu8Ih5wCJmYbbgEfP4SBYkUzFntiBQagL/8R//UWr7jmkcLJK04RHzgEXMwmzBI+bxkSxIpmLObEEAAhCAAAQgAIGdCZBM7YyMARCAAAQgAAEIQCAmwN/mi1mwBYHSEPj586d+//6dsMdxHLmum2hjBwIQgAAEihH4448/9OXLl2Kdd+hl/jbfHzv0pysEIHAkAp8/f17TZD6w/FHyNSw0QAACEDg5Aab5Th4CDIAABCAAAQhAoMoESKaqHD1shwAEIAABCEDg5ARIpk4eAgyAAAQgAAEIQKDKBEimqhw9bIcABCAAAQhA4OQESKZOHgIMgAAEIAABCECgygRIpqocPWyHAAQgAAEIQODkBEimTh4CDIAABCAAAQhAoMoEqvmcqdVIzfpACzU0XL6oXztlCObqOU+6dcdq7WTGvuN2UpLZeTVqqv52L3e8m8WZwg7SWJyFsf1OP/Ry2qAnvTbn453046Wvjz4Vb//y16Ru9iAAAQicMYGnP/+pEt6dsDJlvkAdmac6R/9680LQ5o8DabiU6546kSpk7s6d5j1HTkEWOwvXXI/TjpZ7JlIfa9vu3px+xEqjuzfdHyGROr2vWAABCEAAAlkETlyZ2r+ydP3po2sAWbiO09Yau/q4PxrS0vhl/4rUx9p2HL6H1VJT/2V8WJFIgwAEIACBShE4YWVqEydTteppNGpGVauwUGMqI+2JNGk7cpojrSSZqZ/16tZKo2ZTvZ5/rDkyPefqNUcamcqPVxHraW7aguqY3ye2K1uuEdOz9D3FAyxZvvymPLVhj9xxYQf/3ej1bTE+hLaad2NvWv9Io2bQ7ukPt72OHsew3pftz+5MIk62P07oa8wzk0Hoqj22ZzPMi2c4MOfdlhfZkmLlOArPIyl9foyi82DN7oRsJ4jNJtn552+O9TRDAAIQgECFCZw4mVpoUA+ThfDLOKQ50cCs63FdubOuJm0/STCVkVlX6s5cuWZqZTXSnZm2Mv1cVzO1rS/MhSbyZURrbBYDTa/MFKGRM1HbedDV0pW7HEqDRz9ZMSbkyp2r137V0IxxXS2vXjUJTVZL48AO3+5rDe78hM9L5HLHRQKSG/NHDa5nPgNPrlmXldY/1WCRHJa5l+uPpKJMEoKTdsRTrpsYhAKSYxMMN9kZDl97T8qLbDFrmSzmJsavbfs8s8+Pfn7sWuMgBjN11VDnpuadH5tlZ5+/a6bTAAEIQAAClSdw4mTKTPP5SUn0BRgh7WoWrutp3aobtSc3Vs9TLRYD1YPqkqlavf4yVSjzamj4JT2l1dV9sHi5ftWQuvf+AvbajTqNV4VDc+XOnzRpdGS+T82r1r9P2Jao/hhjwteWcWG3xLvxe9KOK1Lm4D5yTG64kVMxJgnbUnbYx3IZhJ1SY22Gm+0MBaTeU/Kio8s3LcL4msZaX/fdhabP2efHNrvnvbZehz/882Wr7GLnb2QrGxCAAAQgUFkCJ06mDsSta1dv3MPd6bWrXFNVGVxrFlanlkM13uViWOW51VM0LfkOgbv6s4+qQzD4YDsz19tts3veU1uzredWpux9ODIGAhCAAAQqQ6DyyVTtpqPG5CmenjsQ+ly59Ss1FlOFxY3V6CGe5jPVisaV6oEN5q7DaAZu07itNpukaqlhY6KnXxv0e3ImegoWSdm25fqzVXdOh5Q/Ua9NDMJOqbHvtjMlL1Qj0z55iNetrUZ6mDR0FQYo6ihpk93edKHiSqkZt4tsWw/bEIAABCBwdgROnEzZa6b2fBxAra8fw1e1g2k+x158/J5w5cn12hWt9brTvYZh+ak11uzamnJUN54C3DQux87EtJNT99ZPjfvGX1t/J9Zh1mx568v8dWh3so7l+ZOje2tzyp+I+yYGodDU2ATDfexMyYtsqfX1MruOYuXUB7qe5TxOY4Pd3tSjzPq6YH2fWcW+i+zQb94hAAEIQOAsCTjfvn1zv379epbOXYZT5s6xfR4aehl0zsnL79+/69//++/OySV8gQAEILCRQBUe2mmuzSd+ztRGhhyEAARSBKpwYUmZzC4EIACBsydAMlX5EJv1VOk7FivvFA5AAAIQgAAEKkPgxGumKsMJQyEAAQhAAAIQgEAmAZKpTCw0QgACEIAABCAAgWIESKaKcaIXBCAAAQhAAAIQyCRAMpWJhUYIQAACEIAABCBQjADJVDFO9IIABCAAAQhAAAKZBLibLxMLjRA4LYGfP3/q9+/fCSMcx0nsswMBCEAAAuUgQDJVjjhgBQQSBD5//pzYNzvmwXC8IAABCECgfASY5itfTLAIAhCAAAQgAIEKESCZqlCwMBUCEIAABCAAgfIRIJkqX0ywCAIQgAAEIACBChEgmapQsDAVAhCAAAQgAIHyESCZKl9MsAgCEIAABCAAgQoRIJmqULAwFQIQgAAEIACB8hHg0QjliwkWQSCXwO1f/pp7jAMQuBQCT3/+06W4ip8VIUBlqiKBwswPJrAaqek4cpymRqsP1oV4CEAAAhA4KwIkU2cVTpxJE1iNmmoWyI7mjwNpuJTrvqhfS0vZtL/SqEkCtokQxyAAAQicOwGSqXOPMP4VJnD9aacsqrBcOkIAAhCAwHkTIJk67/jiXURgrp7T02jUlPkbd+Zfb+4fnPcctSfSpO3IaY60kunr9/H72pUnvxLV64Vy6hosFhrUw7GBwnkv0mPrisxhAwIQgAAEzoYAydTZhBJHthOYaPB2L9d15c66mrR7MvlUa+xq1pW6M1fuS181tTQ2fcJ/s2sN7kySFb4WmiiQ4y41bDQ0XIZjJZn1V+1Xv83IWA712rYTslAO7xCAAAQgcA4ESKbOIYr4UJBAV7Nxy+/bulV3wyiz1iqsYDmmbJV4NTT8EshJtAc7yzctuvfx2qtaX/fdhabPcTqWNYw2CEAAAhCoJgGSqWrGDas/ksBqpLvBtWZhZWo5VOMA+liTdQCIiIAABCBQQgIkUyUMCiadmICpLDWuVA/MMHf6LXYxqX6lxuQhfsTCaqSHSUNXocBdZNEXAhCAAARKT4BkqvQhwsCjE2iNNbseqB4sQm+ru2FKsKabjpIL0Gt9vZh1VmZRupFRH+h6tusjF47uNQohAAEIQGBPAs63b9/cr1+/7jmcYRCAwLEIfP/+Xf/+3393LHXogUBpCfAE9NKG5iINM9dm/pzMRYYep6tKgC+RqkYOuyEAgXMmwDTfOUcX3yAAAQhAAAIQ+HACJFMfjhgFEIAABCAAAQicMwGSqXOOLr5BAAIQgAAEIPDhBEimPhwxCiAAAQhAAAIQOGcCJFPnHF18gwAEIAABCEDgwwmQTH04YhRAAAIQgAAEIHDOBHg0wjlHF98qS+Dnz5/6/ft3wn7zAFBeEIAABCBQPgIkU+WLCRZBQJ8/f16jYB4MxwsCEIAABMpHgGm+8sUEiyAAAQhAAAIQqBABkqkKBQtTIQABCEAAAhAoHwGSqfLFBIsgAAEIQAACEKgQAZKpCgULUyEAAQhAAAIQKB8BkqnyxQSLIAABCEAAAhCoEAGSqQoFC1MhAAEIQAACECgfAR6NUL6YYBEEcgnc/uWvucc4cDoCT3/+0+mUoxkCEDg5gfOqTK1GajqOHKep0erUbOfqOT3NdzZj33H5ilajppqnB0R8ccUAACAASURBVJJv4MYjh+exUR0HIQABCEAAAjsSKGEyZb48TUJk/esVS0nmjwNpuJTrvqhf25EE3c+IwEqj5qET6myZ854jp+D5eUaAcQUCEIAABCwCJZ3ma2i43C8huv5EFmXFl80PJtAau3I/WAfiIQABCECg3ARKWJnaBMyf8hmNmlHlKiwKmApBeyJN2o6c5khmls9Mb0UVrrCj/ApDr+cf86e/5uo1RxqZKoNXETPTc3GFLD1Fli1X0rxn6XuyHIll+fJTVZPccZYIz56ebN9ju3wucf0uvR/K2cFP2ybHUYQvw47ksZChebf9zOIe2pVil9Dn9/llxTL228i09Zm4mba6BouFBvXwXMjSnWaU2k/57zhpmb5d4RSqOf9iu4JzzwNj5No22kws/9mEAAQgAIHKEihpMhV8EXpfQukvn4kGb/dyXVfurKtJ21+XZCoEs67UnblyX/qqrUa6m3a0NP1cVzO1rYRgoYl8GS/hfOBioOmVmSI0ciZqOw+6Wrpyl0Np8BivfcqVO1ev/aqhGeO6Wl69ahKdFi2NAzt8u681uPMTPpnkJHdcJCDYmGiqH77v7kzXg7vd14YV8dOsPbNsMgxe23YcsmMgbfLTuJDB3TQX0Bf57cUj8Hv+qMH1LOBhuI/VUk39l6WGDVPdDM4Fj16O7oBs8i0ZEy9mbpbMeFTrtqvF9NlL4qWVnqfS8EtL25nEMtiCAAQgAIFqEihpMhV8EXoJSHq6r6vZ2HxJme+pW3VzuK+ep1osBqoHVQFTtXr9Fa5KbwRfdPbgru6DxKp+1ZC69/66q9qNOo1XhUNz5c6fNGl0dBPMMtb69wnbEtUsY0z42jIu7Oa/xzaaL+nb7kJvy2SP7XuxjFw/l29ahP4bgbW+7rsLTZ9DfvkxyPXTMyyLu6QC+sLYhLZ4fpv4T9pyCi30z9GdBSwVk6wua23GlsVUHqLVs6aKz4XNTNYk0QABCEAAAhUjUNJk6kAUu3bVwlVUhXqv+F3lmmrW4FqzsDq1HKrxXhtOMH7rerQD+7lVX1QJu9VTND17AjCeSj+5NQmnSbjVuZGXVx+Yyam8Qy8EIAABCOQTONtkqnbTUWPyFE/P5TPY6Uiu3PqVGmFlwpu5eoin+UzlpXGleqDJ3HW4CLVuGhf2id4neggfcbAa6WHS0FUoVBM9BYumViNLdzR2hw1j0+QhnkJc05Uja5OfOUO85q36NvltJJjpRTMNFzPYpC4+FvdPMEvFJO6/eav1ZShNH/Xo5VJBiXJfJptVcRQCEIAABEpEoKTJlL1mas9bz2t9/Ri+qh0t/rXX/LwjAnlyvXb5i54dR3e61zAsP7XGml1bU47qxlOAm8atmdlVR3f+Ivf6QNezcAq0pbG3fsxf6HynTix/TUaBhlpfL7PryBcnoWvD+E1+bhhmpu4260v6reEPbwo2MX1mFohfz+TPANd00wliEdyMsK5+A7NUTPyF9AVkmilhTTSxpviUy8RfmO6tUfeejxacn97C932eT7buIS0QgAAEIHAcAs63b9/cr1+/HkcbWt5BwHz5PunWW2T9DjEMrSyB79+/i89qZcOH4RCAwJkSMNfmklamzpQ4bkEAAhCAAAQgcHYESvrQzrPjfACHzLqg4C7GA0hDBAQgAAEIQAAChyFAZeowHJECAQhAAAIQgMCFEiCZutDA4zYEIAABCEAAAochQDJ1GI5IgQAEIAABCEDgQgmQTF1o4HEbAhCAAAQgAIHDECCZOgxHpEAAAhCAAAQgcKEEuJvvQgOP2+Um8PPnT/3+/TthpOM4iX12IAABCECgHARIpsoRB6yAQILA58+fE/tmxzwYjhcEIAABCJSPANN85YsJFkEAAhCAAAQgUCECJFMVChamQgACEIAABCBQPgIkU+WLCRZBAAIQgAAEIFAhAiRTFQoWpkIAAhCAAAQgUD4CJFPliwkWQQACEIAABCBQIQIkUxUKFqZCAAIQgAAEIFA+AjwaoXwxwSII5BL4t3/8h9xjHDgugb//l389rkK0QQACpSVw3pWp1UhNx5HjNDVafXAMjK7mSO9XM1fP6Wm+o7mrUVPNj3TyYP7t6BjdIQABCEAAAiUnUMlkqmjiMH8cSMOlXPdF/drhIjHvOXJ6drqz0ujuTfcvfR1QzeEMfrekavi3Hpcijq80ar4v2d5PbxHb6AMBCEAAAlUgcPbTfNefDp/etMau3ER0a+q/jBMt57VTDf/W43KcKJxK73G8QwsEIAABCGwjUMnKVOyUPyU2GjVl/m6Z+RcWjEy1oD2RJm1HTjD9ZipaYb9kZUnSvBcfs6cFM9oTlbHE8Vi/lG9bbH+wZcvoPSUOb7Q50TPcMXp9Fr6vdtXFVGHsY8npRMPMnir0dHtA7anHPPmbZUt+BajX82MQ6sn3L0veOtNQjvE+jkuWriy7Tb+6BouFBvX4PPFI2jGxzqssP2K9WTrCuGT5Ex7jHQIQgAAEqkyg4smUQT/R4O1eruvKnXU1afsJgqkWzLpSd+bKNdNvq5Huph0tTT/X1UztKPHyEp/2q4ZL/1g8LThXL7M9CLlZR2QfXw712raTl2zbkidMUsfy6lWTsMNGm8NO6feWxoGPPpNrDe6CtVzzRw2uZz4rr89YLWt467arxfQ5WPe10vNUGn6xe5jOOfK3yPbVLDSRH6sXM++6yb9ceRNN9SPwYabrwV3OeriUrky7n3XzstSw0fBjH07Tbo1rWnYIMYeNOZzrTziWdwhAAAIQqCqBM0imupqNgy/81q26OZFYPU+1WAxUD6o2pmr1+itYLj5/0qTR0U16RjCvPdSxfNOiex+vx6r1dd9daPocLkMvYFtKR61/H/mw0ebQhoz3RLXHOBq+DJ9JW07eAndzfDGVZ/7qWVNlMAkqQFGFL5S/TbZnQyORnG30L1deV/fRAriWbrsLvS1DB+33pC5zJJeLPcxsb43ruuxQRK6OXH/CkbxDAAIQgEBVCZxBMrUD+q5dlXHlVUd2GF6060HXae1qs6n2DK41C6tTy6EakeFh5eRWT15SmZzmM1Unk5yYZNAkOurcrC+oz5W/TXZkRHIj17895SWlx3u5dsddtm1tjetGHQf2Z5uxHIcABCAAgaMRuJhkqnbTUWPylP3IgfqVGmFFxkaf1x72MccnD/E002qkh0lDV/WwQ4H3lI7V6CGa5ttoc55oU1VpXCk0wdzRuFjra77YzfTWRE/2TYlmEu/LUJo+6tHLpdKluqBqs1F+vuy0GcX8S8ub6CF8BMQuvAtxCSzcN66FdKT9SVNhHwIQgAAEqkbgYpIp1fr6MXxVO1qcba1t8o7JX4TsHQ+O5bWHUa719TK7jsfVB7qe7fgYhpSOO91rGJaSNtkc2pB+b401u7amM9WNpw3tBfhO3Vs/Fc6QRmJqN+pooknOFJ9y5C+LyI6UBBsb/EtMlyVs7aqjO/9mgV1459gt1XTTCWIfPids37jm6khNMUb++AvWvTX+Zp1WeOODt/g9XTVMw2MfAhCAAATKQsD59u2b+/Xr17LYgx0Q2EDAJB9PunWTC+c3DDirQ9+/fxef1bMKKc5AAAJnQMBcmy+nMnUGAcMFCEAAAhCAAATKR+DsH9pZPuRYtD8Bs94o/aiG/aUxEgIQgAAEIHAIAlSmDkERGRCAAAQgAAEIXCwBkqmLDT2OQwACEIAABCBwCAIkU4egiAwIQAACEIAABC6WAMnUxYYexyEAAQhAAAIQOAQBFqAfgiIyIHBgAj9//tTv378TUs2f8OEFAQhAAALlI0AyVb6YYBEE9Pnz5zUK5lkmvCAAAQhAoHwEmOYrX0ywCAIQgAAEIACBChEgmapQsDAVAhCAAAQgAIHyESCZKl9MsAgCEIAABCAAgQoRIJmqULAwFQIQgAAEIACB8hEgmSpfTLAIAhCAAAQgAIEKESCZqlCwMBUCEIAABCAAgfIRIJkqX0ywCAIQgAAEIACBChG4jOdMrUZq1gdaqKHh8kX92ikjNFfPedKtO1ZrJzOKjivar7jy1aipO/3QSya4w+srbtnl9bz9y18vz+kMj5/+/KeMVpogAAEInIZAhSpT5kvbkXkKdPSvNy9Ebf44kIZLue6pE6lC5p6oU8C3INNDGDnvOXKOqO99Nq80ajY1Wr1PCqMhAAEIQOD8CFQomTLwTWXJlesG/8bFazvXn05ajir9mbMaPei121Vj8qRiKer7XWqNXbk7xPD9GpEAAQhAAAIQODyBiiVTeQBMVaWn0agZVa3CgoepfrQn0qTtyGmOZAoLZtpqvbrlVx56Pf9Y0ytBzNVrjjQyFRSvItbTXHGFzO8T25QtV9K8Z+l7igdYsnz5qcpH7jhLhNnc0C/XpoSIlZ6nUufLF3UaEz3lZVO2HseR7f8vi2nI3qjYpN8cOxznrPjFTprzwLbXs8s2NOya8tHvYmTXNVgsNKiH51GWvvjcSMbT9A3PIfNuziNeEIAABCBwLgQqlkwFX2ZeYpNKPDTR4O3er1rNupq0/S8sU/2YdaXuzJX70ldtNdLdtKNlUN2aqa34O3WhiXwZ0fqgxUDTKzNFaORM1HYedGWqY8uhNHiMvxRz5c7Va79GFbXl1asm0dnT0jisspn32bUGd37CJ5No5Y6LBJhMKr9frk32eJPxPGuqjm5qNfXvu5rkZVOtcVAVnKmrhjo3YbUvm72K6jfmvJuzJ2Q9foGrrduuFtNnL5mW/ORx+CVV2TRr6yzmJsavbXOe1dR/WWrYCCqj5jzy5KbPl5x4zh81uJ7FFdWd18sFTvAGAQhAAAKlJFCxZMqe5kuvf+pqFk4ZtW7VzcG9ep5qsRioHqy9MlWr11/hQpiG1r5g1dV9sPC6ftWQuvf+AvbajTqNV4VDc+XOnzRpmETFN6jWv0/YlqjcGGPC15ZxYTdt6JdrUzTY3zD91LnxEwTDbvKwcW3QvNfW6/CHtZA/m31R/b4V7+TsCcmKX+Cs8Wsx1bNXmgyTx+BY+LZ80yKMr2mr9XXfXWjqDQo72e/r+jLj6TFtU5Gy0bENAQhA4IwIVCyZOhD5rl0lcHPuUttD165yTeVmcK1ZWJ1aDtXYQ+3GIVttmutxsNBiUA+mItuaaEMCMe+prVlxZlv1b7Q+++BeMlv6MpSXGCWSx2wNidbC6+1y4xlWrG71FE0XJ1SwAwEIQAACFSZwcclU7abzIYusc+XWr9QIKyLeGqKHeJrPVEIaV6oHJ5C563ARnkybxoV9zPuGfrk22eO9ytYwmvb0FvfP7Ckxq7M3Daa4AmgdytospD9r4Ia298g0YzV91KNXiAunKC1lhqVdlVuN9DBp6CoMkNU1c3NTPL0BJqky04Ub1qVlCqYRAhCAAATKTKBiyZS9ZmrP2+prff0YvqodTPM5Tnrt1Z7hypPrtctfuOw4utO9hmH5qTXW7NqaclQ3ngLcNM42cVO/PJus8fOniRrhFF/Ybk+JhW3e0qqpzCqhiF282MzqZW0W0G/1Lrb5HplmalYTTbz1YRnqan29mHVrZpG5OT/qA13PwunkmkwuFi9AzxifE8+ltTjfcere+il/RtpfsO5hNIlqeC56i+BZpJ5BmCYIQAACpSTgfPv2zf369WspjcMoCByagLmr7+nWVbi87tDyP1Le9+/f9e///XcfqaIysnloZ2VChaEQOHsC5tp8GU9AP/tQ4mAhAt60XVf340K9S9mJJKKUYcEoCEDgwgmQTF34CXBR7ptpPPeiPMZZCEAAAhA4AoGKrZk6AhFUQAACEIAABCAAgR0IkEztAIuuEIAABCAAAQhAIE2AZCpNhH0IQAACEIAABCCwAwGSqR1g0RUCEIAABCAAAQikCZBMpYmwDwEIQAACEIAABHYgwN18O8CiKwSOReDnz5/6/ft3Qp15kCgvCEAAAhAoHwGSqfLFBIsgoM+fP69RMA+G4wUBCEAAAuUjwDRf+WKCRRCAAAQgAAEIVIgAyVSFgoWpEIAABCAAAQiUjwDJVPligkUQgAAEIAABCFSIAMlUhYKFqRCAAAQgAAEIlI8AyVT5YoJFEIAABCAAAQhUiADJVIWChakQgAAEIAABCJSPAI9GKF9MsAgCuQRu//LX3GPncuDpz386F1fwAwIQuBACF1eZWo2acnrzkoV3rp7TU9msOjWkcsaqCBXiWYQSfSAAAQicC4FqJlOrkZqOI/NE6OS/pkarDaFZjXQ37Wg5bm3oxKEsAvOec9wklFhlhYE2CEAAAhAoIYFqTvPV+npx+x5OU7240w+99Gvb8ZpxL9u70WOdQGvsyl1v/rgWYvVxbJEMAQhAAAIHJVDNytRWBCuNmk31ek2vctUcjdRLVLFSFax5L65w9UYaNcMpt/R0TXLfm4YK5UZTh6aPXTFL6dpg+y8zBRmMbUYltrQvQenNttlxFKmXb+PIkhUfk2SP29HXyCZbRkK3sdX2PeSY43RCTsgpj98OfjmhLCk7Rsaeda6b+27xy/al95RwOF9uohs7EIAABCBQUQJnmkyZaCw00b1c19VLv6+x63rbZt+dXWtwN5KflszVa79quPSPL6+mGiwKRDOchgrkztQOEprWBl2b5E401Q/fxuVQGtxZU5a2LzWTIahp2ewuh3ptxwmENNHgzffdnXU1aYdJzZ6+2mZv0j1/1OB6FnN2x8qfUE3a4rov8ouLm/gV8yuSlRuj0CGL682zPwW8Fk+TgG7zK+nL8upVk1DFVhvCjrxDAAIQgEBVCZxxMtXQ8Ev8VZ6oDrSjrzpp/qRJo6ObYJaw1r9Xt0A0V89TLRYD1YNKkhH5+stPz3J1bZTb1X04VVnr67670NsyHJD0Rcs3Lbr3QfIhKeg/fQ4XjHU1C9eFtW5jf/b0NbTCe9+k2+iatOUUWUyfssXWkc+vmF+hrE0x8vvEXDf23eZXyhf7HNooNzSUdwhAAAIQqDSBM06mrLiY6sDgWrOwOrUcqmEd3nuza1dhTAXMrxp9iK4CRl5/KrBurICcfbr4usOq0q2evCQzrIjtIPHQscqKUZ45uX3f6Veu3DxDaIcABCAAgSoRuIxkylRTGleqB5GZPw4UzeTVr9RYTBUWdVajh3iKxus/0VPwzAL7WO2mo8bkaf1xBpt0bTwzJnoI10mtRnqYNHQVGpweZ2yePMTTgNv6h+P39DUc7r0X0m2Sj6WGjZhdQobZSdkSHd+HX46s3BhFyuKNYn1z/ErpL3SexKrZggAEIACBihO4jGSqNdbs2pqSUzee+qr19cMsUar7C4zv1ImPqaWxt+Yo45g37lXtaLF5sGZpky5v0bO9WNw+e7rq6M5fgF4fSMMf8TSe3c1smzvdzLqvwGanPtD1LFxzlO5s7e/rqyVik+7E9JxT99ZPjVv+ovTEIvjAB5u7Ey4a38jPNsTaTvkVycqLkTU02tzQN9uvaKQXD9uXO91rGJY+N8iVd7NAcD54j/sIziFvMfseVT3LJDYhAAEIQOB4BJxv3765X79+PZ7G0msyd4096Xbj4ul9nfhI2fvYdAx7jqFjH9+rN+b79+/69//+u+oZvqPFPAF9R2B0hwAETkrAXJur+Zypk2LbX7mZ/tHsZcMdbvvLLuvIS/T5I2NBovGRdJENAQhAYD8CJFNr3My6mPguwLXD72io9V80fsf4ww/9OF9DW8vnc2gZ7xCAAAQgAIHDELiMNVOHYYUUCEAAAhCAAAQgsEaAZGoNCQ0QgAAEIAABCECgOAGSqeKs6AkBCEAAAhCAAATWCJBMrSGhAQIQgAAEIAABCBQnQDJVnBU9IQABCEAAAhCAwBoB7uZbQ0IDBE5P4OfPn/r9+3fCEMdxEvvsQAACEIBAOQiQTJUjDlgBgQSBz58/J/bNjnkwHC8IQAACECgfAab5yhcTLIIABCAAAQhAoEIESKYqFCxMhQAEIAABCECgfARIpsoXEyyCAAQgAAEIQKBCBEimKhQsTIUABCAAAQhAoHwESKbKFxMsggAEIAABCECgQgRIpioULEyFAAQgAAEIQKB8BHg0QvligkUQyCVw+5e/5h6r6oGnP/+pqqZjNwQgAAGPAJUpToQPIjBXz+lp/kHSjyl2NWqqOVodUyW6IAABCECgQgRIpioUrOOYutKo6cg8bTv610umRPOeIyfVdhjbjO6mypy3xL6X39bDxAQpEIAABCCwjQDJ1DZCF3m8oeHSleuaf0sNX9tymiOFtZnW2JU7bl0kmUv2/SIDjtMQgAAEChAgmSoA6bK71NR/mam7GOgxKFDF015mKs+qYDnrVaVfo2ZU4bKnyoyMZOXLVHrqGiwWGtSdRPK23tdEJF1By5pSnKvXHGlkKmmenaZPbPNme7Kj7vs+z7A1Pa1p7xexNVsfrRCAAAQgUH4CJFPlj1EJLGzptiu9/gprU6FJLY296lVQxZpda3AXV7Ckiab64Ve4lkNpcOdP4a1Gupt2tAzGztRWb26StqWGjaAq9tJXzajJ7Ctp/qjB9Syonhn9Y2XWyhYDTa+WXr9Zd6K286ArU3Xz7Hn013Tl6QjdXHuvZ9u61i9oKGpr3njaIQABCECg1ARIpkodnnIZd/3JS28SRiWqRu1J4pjU1X0/GFPr67670NtSWj1PtVgMVA+qWmbYeqLmi8rt27pVd9KWs3WRe2xD/aohde/lmVS7UafxKpMf5upIebP3bmFb99bAQAhAAAIQOCEBkqkTwq+O6rmeJg1d1VMWm4rO4FqzsDq1HKqR6pK727WrSq5ewqQra0Bm37AqdqunaAova3DBtkwdBcdu7XZgW7fqowMEIAABCByTAMnUMWlXVNe819ak0dFNujC1fNOicaUwx5o/DrRI+DjRQ3hr3mqkhyAhq9101Jg8FXpswva+JlEx04MTPSVvOkxYsmlnu45No+1jsQ2r0YPSdTrp/bba2tiGAAQgAIFyECCZKkccSmZFsAg8nIbTTG64hsm2tDXW7NqarlNXXfu4uurozl/8XR9Iwx/BFFtfP4avagfynWjhek03HSUXoNey+yamF526t35q7xsMc3QkXFnbSdva0njW1aTtL3a/UydicVBb1+ygAQIQgAAETk3A+fbtm/v169dT24F+CEBgC4Hv37+Lz+oWSByGAAQgcGQC5tpMZerI0FEHAQhAAAIQgMB5ESCZOq944g0EIAABCEAAAkcmQDJ1ZOCogwAEIAABCEDgvAiQTJ1XPPEGAhCAAAQgAIEjEyCZOjJw1EEAAhCAAAQgcF4ESKbOK554AwEIQAACEIDAkQmQTB0ZOOogAAEIQAACEDgvAn+clzt4A4HzIPDz50/9/v074YzjOIl9diAAAQhAoBwESKbKEQesgECCwOfPnxP7Zsc8GI4XBCAAAQiUjwDTfOWLCRZBAAIQgAAEIFAhAiRTFQoWpkIAAhCAAAQgUD4CJFPliwkWQQACEIAABCBQIQIkUxUKFqZCAAIQgAAEIFA+AiRT5YsJFkEAAhCAAAQgUCECJFMVChamQgACEIAABCBQPgI8GqF8McEiCOQS+D/+r/8191iZD/yf//v/W2bzsA0CEIDAuwhQmXoXvnMfPFfP6WleWjc/3r7VqCmnZxFYjdR0HDlOU6NVacFgGAQgAAEIHJEAlakjwj68KpNMtDXpzuSOW3uLn/cctfU+GfnKVxo176QfL+rX8nsd78gO9qxGupt2tHyJ2c4fB9JwKTdw5mPZHY8Kms6DwO1f/vohjjz9+U8fIhehEDgXAiRTFY7kavSg125XjcmT5uOW4q/83ZxqjV25uw25jN61vl5e1l29/hRnhbBb50MLBCAAgUsjwDRfZSO+0vNU6nz5ok5joidrJspzad6T+Vtu/r9gSiqrTZKZymqGc1Z2n95Tgo435RXKtKe+5E+3jcyUWHDcP2yqQHUNFgsN6o6c5khmZixfjukf2mzeM6YY97IvdCPLHtPWVK/n2+5zMP7Ydvj8vCrURJq0k75ksrOnAW2bHUcJdKFpvEMAAhCAQGUJkExVNXSrZ03V0U2tpv59V5NENjVXr/2q4dKV65p/Zootqy3tfLLP8upVk7BLOOXlyXM1UzuVFEw0eLv39c26mrRNIlRT/2WpYaPh2/LSV22TnPmjBtezwGZj9zhVbXuPfcaRDHs8/xaayLf9xZu+a2kc+Onxm11rcDdSfexq1pW6M1eu8SVk470nbfOZe5mjmnYslkO9tllvlUDHDgQgAIGKEyCZqmgAV15Z6sb/Qm/dqjt5iBdEz580aZhEy3Iuq8067G2m+tT69+oGfYy+xWKgelCxaU+k11/2CuyuZuG6LWNPWnYROZ4f7eyKlBn/LvtyDPKaGxp+SU6SJqpnxtltr5RtUfflmxbd+3i9WK2v++5C02ebXdSbDQhAAAIQqCABkqkKBk2a63Gw0GJQD6bV2proCF/QZqG7VbHxqzh7AMyVE1aEbvXkJW0Z03yb1OXK3TQo45ipng2uNQt9XQ7VyOj2niZ73dV75DAWAhCAAAROT4Bk6vQx2N0Crwoy1DL8sjfvs64W02dvTZLqV2ospkoUP7La0ppTfcwC97AmU7vp+Avd02N23C8mxyRVZnowtRbsCPZ57phqUuNK9cA3cwffYpufKdui7qbdrhquRnqYNHQVCo86sgEBCEAAAlUlQDJVwcjNnyZqdIIpvtB+M0UWJlC1vn4M5S/69io8TY2U0ZaeaUqNu9O9hmFJxjv2qna0MLvoup+abjqBLWYB+gY5iak1p+6tnwpnDj03D2Jfyp6Qn/3eGmt2bU1pqps7bRkNS9kWPYfK3BFo1lyZBfiGXX2g61lZHhMRWc8GBCAAAQi8g4Dz7ds39+vXr+8QwVAIQOAYBL5//y4+q8cgXV0dPGequrHD8uoSMNdmKlPVjR+WQwACEIAABCBQAgIkUyUIAiZAAAIQgAAEIFBdAiRT1Y0dlkMAAhCAAAQgUAICJFMlCAImQAACEIAABCBQXQIkU9WNDYuVvgAAEu9JREFUHZZDAAIQgAAEIFACAvyh4xIEARMgAAEIHILA05//dAgxyIAABHYkQDK1IzC6Q+AYBH7+/Knfv38nVJnnVPGCAAQgAIHyESCZKl9MsAgC+vz58xoF8ywTXhCAAAQgUD4CrJkqX0ywCAIQgAAEIACBChEgmapQsDAVAhCAAAQgAIHyESCZKl9MsAgCEIAABCAAgQoRIJmqULAwFQIQgAAEIACB8hEgmSpfTLAIAhCAAAQgAIEKESCZqlCwMBUCEIAABCAAgfIR4NEI5YsJFkEgl8C//eM/5B4r84G//5d/LbN52AYBCEDgXQRIpt6F7wiDVyM16wMt1NBw+aJ+7Qg6c1XM1XOedOuO1crtk3Vg33FZssK2j5AZyuYdAtUk8H//P+vPJzuEJ//b//h5CDHIgMDZEmCa7yihNV/8jswTrKN/vXkhzfPHgTRcynVPnUgVMvdkneY9R05Bpu8x8lh63mMjYyEAAQhA4LgEqEwdjff+laXrTyctRx2N0HsUtcau3PcIKDj2WHoKmkM3CEAAAhAoAQEqUycPgqla9TQaNaOqVVhgMVWQ9kSatB05zZFWklZWv7gSs9Ko2VSv58tojkzPuXrNkUamYuNVxHqam7agOub3iZ3PlmvE9CK7nN5TPMCS5ctvylMb9sgdt8mH0FbzbuxNvbbIjPy2K4CObVcWp/W2XBYB/4idbY+nJ+a7zsTo2eJfyl12IQABCECgGgRIpo4Wp4UG9fDL1P6CNwZMNHi7l+u6cmddTdp+ImGqILOu1J25cl/6qq1Gupt2tDT9XFcztRUmXtJCE/kyXsKFVYuBpldmitDImajtPOhq6cpdDqXBY5ys5Mqdq9d+1dCMcV0tr141iXi1NA7s8O2+1uDOT/i8RC5vXJ6u+aMG1zOfgSc3vS5rky2RUZI22WX6ZXCy226eNzC29STt8adhN+je6p8tm20IQAACEKgSAZKpo0XLTPP5Scn6+qeuZuNgSXfrVt0cm1bPUy0WA9WDyoupWr3+MlUo82po+CW9LLyr+yCxql81pO69v4C9dqNO41Xh0Fy58ydNGh3dBLOMtf59wrZEBccYE742jMvVZfyetLMrUkbuBpmh2vA91y6vQxanuC3XvlB4+J6yJ2zO1b3Nv1AA7xCAAAQgUDkCJFNVC1nXrt64iqpQ7/VjV7mmwjS41iysTi2HahS1IVNXWNW51VM0LVlUoNXvPXaFYjLtCw9ueN+o+0D+bVDPIQhAAAIQOA0BkqnTcN9La+2mo8bkKZ6e20vK+qBcufUrNRZTPQfFr9XoIZ7mW75p0bhSPRBn7jpchKI3jMvVFY71pumWGjYmerIXTW2QGQ01G5vsSnTM3tluXzAuZY/XWki3Saoy/Ms2h1YIQAACEKgAAZKpowXJXjO15238tb5+DF/VjhZYp9de7elMnlyvXdFarzvdaxiWn1pjza6tKUd14ynATeNydCWmx5y6t34qnPn0vNok03Z7k112v7ztHPvWuqfsccwC9Ho+k63+rSmgAQIQgAAEqkLA+fbtm/v169eq2IudELhYAt+/f1fj////Kuk/T0A/Tth4aOdxOKMFAjYBc23mOVM2EbYhUHICJCUlDxDmQQACF0mAab6LDDtOQwACEIAABCBwKAIkU4ciiRwIQAACEIAABC6SANN8Fxl2nIYABM6RAH+Q+Byjik9VIEBlqgpRwkYIQAACEIAABEpLgGSqtKHBMAhAAAIQgAAEqkCAZKoKUcJGCEAAAhCAAARKS4A1U6UNDYZdMoGfP3/q9+/fCQSO4yT22YEABCAAgXIQIJkqRxywAgIJAp8/f07smx3zYDheEIAABCBQPgJM85UvJlgEAQhAAAIQgECFCJBMVShYmAoBCEAAAhCAQPkIkEyVLyZYBAEIQAACEIBAhQiQTFUoWJgKAQhAAAIQgED5CJBMlS8mWAQBCEAAAhCAQIUIkExVKFiYCgEIQAACEIBA+QjwaITyxQSLIJBL4N/+8R9yj5XtwN//y7+WzSTsgQAEIPAhBKhMfQhWhB6WwFw9p6f5YYUWkrYaNdUcrQr1pRMEIAABCFwmAZKpy4z78b1ejdR0HJmneCf/NXXOucq858jpnSINPH6I0QgBCEDgUgkwzXepkT+237W+Xty+p9VUe+70Qy/92rGtOLq+1tiVe3StKIQABCAAgWMSoDJ1TNro2kAgPZWX3pd+jZpRVcueejPJWVTtiqpAK42aTfV6/rGo/7wX93VMVSytJ72fMjkx3lGkTkafXXXzpyXjacLs4ynp7EIAAhCAQAUJkExVMGiXafJEU/2Q67pyl0NpcOdPD65Gupt2tDTtrquZ2laCs9BE9167XwWbq9d+1XDp93XdF+1UHDNTlfb45VCv7WCacv6owfXMt8+zZayWHahtx+2+bEMAAhCAQKUIkExVKlyXbGxX92HmU+vrvrvQ21JaPU+1WAxUD9ZitSfS669wwXhDwy9WSjN/0qTR0c2+s4vLNy2693ECFtgxfV5JrVt1J205eQvltx2/5NDiOwQgAIGKEyCZqngAMV9S164IuUdfi3X9yWRnLY29itStnrzELn334bbjRBICEIAABKpKgGSqqpE7S7snegpufFuNHjRJ+DjRQ3jb32qkh0lDV3WpdtNRY/JU7LEJ9Ss1FlOZQlLytUmv1dOMnzzEdx9adsS9TNK01LARy4yPma1tx5O92YMABCAAgfITIJkqf4wuxMKWxrOuJm1/EfedOuomPO+qozt/8Xh9IA1/+NNttb5+DF/Vjh65sOFRC15faVAPF4qbvtv0WkaYOxJn1/H4+kDXM3/dVWIRvFP31k+NrRnGbcctLWxCAAIQgEDFCDjfvn1zv379WjGzMRcCl0fg+/fv4rN6eXHHYwhAoNwEzLWZylS5Y4R1EIAABCAAAQiUnADJVMkDhHkQgAAEIAABCJSbAMlUueODdRCAAAQgAAEIlJwAyVTJA4R5EIAABCAAAQiUmwDJVLnjg3UQgAAEIAABCJScAMlUyQOEeRCAAAQgAAEIlJsAyVS544N1EIAABCAAAQiUnMAfJbcP8yBwkQR+/vyp379/J3z/4w8+rgkg7EAAAhAoCQGuziUJBGZAwCbw+fNne5dtCEAAAhAoMQGm+UocHEyDAAQgAAEIQKD8BEimyh8jLIQABCAAAQhAoMQESKZKHBxMgwAEIAABCECg/ARIpsofIyyEAAQgAAEIQKDEBEimShwcTIMABCAAAQhAoPwESKbKHyMshAAEIAABCECgxARIpkocHEyDAATKRGClUbOneZlM2mbLvKdepQze5hDHIVBOAodNpuY9OY7j/zv2J9jW7Wy+4K1GTTVHq3dF5BAyihpgdG3FuRqpGbDP7Fvwopqpy2bbHMkjt0nevLedb9Z4S08cH/MFFpxTdlw9f5uyw2hsD8+/TAYBo8SxDDlF43Kp/TLPkRSMIn1SQ8q/u3rWW+eLWiW21HBPfHaervRlH4MLfxazPp9ZbRa0wrIlZXw+t37OjSpLhxNcs5JsLHuyNotcw7LGWW3zXnjdcuSEF51t16DguLmOhUMskWyWmMBhkylJjeFSruvKHe/zCQ5ImRNqjzOpO3N93e54/YJnyaz1X/TSr70rLIeQ8S4DUoNXz2/qLH3/34M+Jda/mD1caWliav7dv+nxo37ptsZB/JbqvD17SdtqdKdpJzinZtKDlz3N1buTOl3L2tVId2/3wXhXeQyuu129PsUOzB+nuu5eW4J22LTOqR1G0bWqBGp9jd953fho15PXpZr64772utIV/CxmfT6z2hJ+F5Qt7fk5N5/LjGtWkk3CosPvzHtqaxZdj2ZqR8nRpmvQh13HD+8hElMEDp5MLQb1uDJlZ/dhJcKc6HYFxfRphhUFU1FaaXQ30GLSlveLIqu/XY6wHJq0/V8C3i8z65dJb56SGdpi6+711PPs8qsd8a+fsPoxD447/i+/UIb5wIfVuLByYssN2zL82FhFseTWBwvfy7QMy/fazZWm9dBWkwOFTOM2r3tWTLJ0BbJXz1Nd31sX5NY4lahk+C8pOg+cPJ6W8enN1bOm+uR9CSzfpM5N8HVQv5LelpJaGr/09cket3zzzxkrhubXafwrPeh89UX3egqmauZ60r2+XAXH7P5hfNPMo/OqqeaW8zQ3vonzI4xPBsdIl11pjfsZ39binOVDJMf/tbs2xuYYbqf9zjhH1uXEtkXnbCjPfk/Z41cf/M+u+Q1l5Hq/pSJfYrlO+Hmy5YXb7+GaMXbNv/CcSNsf6J/3wjjN1QsruAeyzT+Xepqn42LZ4rEJbbTiFTFL+BjaGhqY877ls5j1+cxqy5S+RXbhz3lKeO41K2STxSHNNeMaFle7ehrlXV8DW1a/XtW9jQsKrduuXn8FsyEbrkHp63jKNXZLTODgydS2ytT8caAgNdAkqBAsrv2KwnL4qqd5Tf0fQzW6M7kvfS3T/Vvj3KpSWJmKq04NDZemSpGUmfil1vkh111q+CrdmsrL7Nr7vja/YrxKzOxa02fzpfUgBZWvWL658MftblQ5kZI+SVl+S6F962eILXc5bHgdsmUEY2t9vbg/pDs/2Uvbv64hbsnSFR8Nt+IvNLtoaI+1/Y/Og4BfcXvm6tXfdJ9XWgrNSb17F6+wMrnsaGrKZznnSuvWr3B5tlsXvJRIbzeLuX+evehl03nqjc6Pr7zzzj/f0ueXzdHXFVdabd7mPCzONbalyJi037be8HxMy8nqk8XUb4vtSeuq9X/o6sGR83ClH/1a7mcsU/aeXD1ZqbFp/5L6YvvD9vC80vxJr52b9YpQSr7Na1PMjfzwPFD6ehgq9/pknye27PR1yRqesbnfZzFDkMIpr/jHzX6yMz/nWQq9tuxrljmU5pA+B02f9DXMtIVx6Ke+Hzx1O/wXniveOWBfg1LX8R1E0vXEBA6eTCX8qV9pfQLFvwjZU4GNq3piWHJnvX/yeM6eV0qOk4ucXrr+FKRW11eyrYh+lbYneUM3tq/7lPKjoH1JJSkZyYOS/KTRZIO59mfGZE1Q1FC76ei1bX7FtjR2XYVfpFGHghu59iTGm7UWT7q1pmmjYpRZPvE8lXLOldqn6yg5l/lpnNPPU9e61fX0UY9vneR6kkw225iHDqT67RXfUFbx9zWuWT6kbFkbk6ku5U9Gn2JyMgam7Al/VNjXhIxRR2/K9W/N/sA077x61uhJuv+w6cBkXFa/rjQLpuCL/P5Yvy7lYS32Wcz6fGa1tcb+MgH/h2gx2VmWFfmcF7lmrXNIcs3SbbflnhtBp4SdZgnX0yT+rjF98q5B3vj4Om7rZLvcBD42map9ksJpvyApaX3paFq3puOy+NQ+6dpM8/XmWutvSrRbpvlMWbvnLf6ry8yQeQmTJTNL5bY2/wO6bnetfy8F04tOO/8imvbD/6Vm2ZcywJZ7N/UPpmXYQ8Jffk59qs6mFacZMcnSFck2v5RmxkXf9/T0jT024f/0zp/u3cAk0hFuzB81WEwCXf70ly2/Pu14lQpvLYXjqD1ZaFAPFmq2vmj42k7qzD1XWvrSedXrVap6kMFmE3NZ51S637b4RtOgAR/bzwTHkE3wnnceRt0yfNhmizfNZpcbzbU+9Tm17QvPx0hnaJv1WYj6mOmTlOy0PWld815db/f++rx6by5bd8QmQ64xY1+uWWPT/oX7afvDdjMt9aUz1UC362s232lbqCPNSppGn81okbP5WWXFImIWCrHfcziq4GfR1hN+PrPabJVFZe/yObd915ZrVsKWYGedq6RdrmFpjq2xzDqpcKr/4WqZWh6RfQ3yzy1H0XXcTOOmPj9Z9tNWAgLfvn1zeUEAAkckMOu6jeHyiAo3q5p1u+5sc5e9j36U7Ey57+H6nrEWneWw4XazYB5IvqXK24w5LN1hY/c4xuPTktnfhQAcd6F1fn1NHvVHCfI5TIAABE5IoDUef5j2j5L9UXLfB2Kl5+m1bl/eJ2WX0fWrV9Udxxti1vjsqrqcHHchUI6+cCxHHE5phWMyqq9fv57SBnRDAAIQgAAEIACBShL4/v27PnbNVCWxYDQEIAABCEAAAhAoToBkqjgrekIAAhCAAAQgAIE1AiRTa0hogAAEIAABCEAAAsUJkEwVZ0VPCEAAAhCAAAQgsEaAZGoNCQ0QgAAEIAABCECgOAGSqeKs6AkBCEAAAhCAAATWCJBMrSGhAQIQgAAEIAABCBQnQDJVnBU9IQABCEAAAhCAwBoBkqk1JDRAAAIQgAAEIACB4gRIpoqzoicEIAABCEAAAhBYI0AytYaEBghAAAIQgAAEIFCcAMlUcVb0hAAEIAABCEAAAmsESKbWkNAAAQhAAAIQgAAEihMgmSrOip4QgAAEIAABCEBgjQDJ1BoSGiAAAQhAAAIQgEBxAiRTxVnREwIQgAAEIAABCKwRcP7pn/7J/a//+q+1AzRAAAIQgAAEIAABCGwm8Dd/8zf6n/A99sCFoJQT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61" name="Picture 37"/>
          <p:cNvPicPr>
            <a:picLocks noChangeAspect="1" noChangeArrowheads="1"/>
          </p:cNvPicPr>
          <p:nvPr/>
        </p:nvPicPr>
        <p:blipFill rotWithShape="1">
          <a:blip r:embed="rId3">
            <a:extLst>
              <a:ext uri="{28A0092B-C50C-407E-A947-70E740481C1C}">
                <a14:useLocalDpi xmlns:a14="http://schemas.microsoft.com/office/drawing/2010/main" val="0"/>
              </a:ext>
            </a:extLst>
          </a:blip>
          <a:srcRect l="1944" t="12292" r="1032" b="68034"/>
          <a:stretch/>
        </p:blipFill>
        <p:spPr bwMode="auto">
          <a:xfrm>
            <a:off x="1389832" y="2486744"/>
            <a:ext cx="10222173" cy="140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7"/>
          <p:cNvPicPr>
            <a:picLocks noChangeAspect="1" noChangeArrowheads="1"/>
          </p:cNvPicPr>
          <p:nvPr/>
        </p:nvPicPr>
        <p:blipFill rotWithShape="1">
          <a:blip r:embed="rId3">
            <a:extLst>
              <a:ext uri="{28A0092B-C50C-407E-A947-70E740481C1C}">
                <a14:useLocalDpi xmlns:a14="http://schemas.microsoft.com/office/drawing/2010/main" val="0"/>
              </a:ext>
            </a:extLst>
          </a:blip>
          <a:srcRect l="1617" t="39786" r="3376" b="2486"/>
          <a:stretch/>
        </p:blipFill>
        <p:spPr bwMode="auto">
          <a:xfrm>
            <a:off x="1266902" y="3849743"/>
            <a:ext cx="10222173" cy="412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7294488" y="5911443"/>
            <a:ext cx="2448272" cy="1478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s-MX"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7 CuadroTexto"/>
          <p:cNvSpPr txBox="1"/>
          <p:nvPr/>
        </p:nvSpPr>
        <p:spPr>
          <a:xfrm>
            <a:off x="9022680" y="9138969"/>
            <a:ext cx="432048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600" b="0" i="0" u="none" strike="noStrike" cap="none" spc="0" normalizeH="0" baseline="0" dirty="0" smtClean="0">
                <a:ln>
                  <a:noFill/>
                </a:ln>
                <a:solidFill>
                  <a:schemeClr val="bg1"/>
                </a:solidFill>
                <a:effectLst/>
                <a:uFillTx/>
                <a:latin typeface="+mn-lt"/>
                <a:ea typeface="+mn-ea"/>
                <a:cs typeface="+mn-cs"/>
                <a:sym typeface="Helvetica Light"/>
              </a:rPr>
              <a:t>OMS 2017</a:t>
            </a:r>
            <a:endParaRPr kumimoji="0" lang="es-MX" sz="3600" b="0" i="0" u="none" strike="noStrike" cap="none" spc="0" normalizeH="0" baseline="0" dirty="0">
              <a:ln>
                <a:noFill/>
              </a:ln>
              <a:solidFill>
                <a:schemeClr val="bg1"/>
              </a:solidFill>
              <a:effectLst/>
              <a:uFillTx/>
              <a:latin typeface="+mn-lt"/>
              <a:ea typeface="+mn-ea"/>
              <a:cs typeface="+mn-cs"/>
              <a:sym typeface="Helvetica Light"/>
            </a:endParaRPr>
          </a:p>
        </p:txBody>
      </p:sp>
      <p:sp>
        <p:nvSpPr>
          <p:cNvPr id="4" name="3 Rectángulo"/>
          <p:cNvSpPr/>
          <p:nvPr/>
        </p:nvSpPr>
        <p:spPr>
          <a:xfrm>
            <a:off x="1605856" y="3357087"/>
            <a:ext cx="10369152" cy="531227"/>
          </a:xfrm>
          <a:prstGeom prst="rect">
            <a:avLst/>
          </a:prstGeom>
          <a:noFill/>
          <a:ln w="5715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s-MX"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4 CuadroTexto"/>
          <p:cNvSpPr txBox="1"/>
          <p:nvPr/>
        </p:nvSpPr>
        <p:spPr>
          <a:xfrm>
            <a:off x="2367247" y="7972430"/>
            <a:ext cx="876566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dirty="0" smtClean="0"/>
              <a:t>OMS: 10 Causas principales de muerte</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03735374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image53.jpg" descr="histo vuln plaque rupturiert"/>
          <p:cNvPicPr>
            <a:picLocks noChangeAspect="1"/>
          </p:cNvPicPr>
          <p:nvPr/>
        </p:nvPicPr>
        <p:blipFill>
          <a:blip r:embed="rId3">
            <a:extLst/>
          </a:blip>
          <a:srcRect l="4084" t="24347" r="35075" b="22266"/>
          <a:stretch>
            <a:fillRect/>
          </a:stretch>
        </p:blipFill>
        <p:spPr>
          <a:xfrm>
            <a:off x="406399" y="2303490"/>
            <a:ext cx="5662746" cy="4753999"/>
          </a:xfrm>
          <a:prstGeom prst="rect">
            <a:avLst/>
          </a:prstGeom>
          <a:ln w="38100">
            <a:solidFill>
              <a:srgbClr val="FFFFFF"/>
            </a:solidFill>
            <a:miter/>
          </a:ln>
        </p:spPr>
      </p:pic>
      <p:pic>
        <p:nvPicPr>
          <p:cNvPr id="527" name="image14-filtered.jpeg" descr="L_1ariaCD_tr_XS_Pguía"/>
          <p:cNvPicPr>
            <a:picLocks noChangeAspect="1"/>
          </p:cNvPicPr>
          <p:nvPr/>
        </p:nvPicPr>
        <p:blipFill>
          <a:blip r:embed="rId4">
            <a:extLst/>
          </a:blip>
          <a:srcRect l="11897" t="21727" r="10746" b="842"/>
          <a:stretch>
            <a:fillRect/>
          </a:stretch>
        </p:blipFill>
        <p:spPr>
          <a:xfrm>
            <a:off x="6284525" y="2303490"/>
            <a:ext cx="6080196" cy="6637708"/>
          </a:xfrm>
          <a:prstGeom prst="rect">
            <a:avLst/>
          </a:prstGeom>
          <a:ln w="12700">
            <a:miter lim="400000"/>
          </a:ln>
        </p:spPr>
      </p:pic>
      <p:pic>
        <p:nvPicPr>
          <p:cNvPr id="528" name="image15.png" descr="PA160047"/>
          <p:cNvPicPr>
            <a:picLocks noChangeAspect="1"/>
          </p:cNvPicPr>
          <p:nvPr/>
        </p:nvPicPr>
        <p:blipFill>
          <a:blip r:embed="rId5">
            <a:extLst/>
          </a:blip>
          <a:srcRect l="9625" t="17267" r="10022" b="11383"/>
          <a:stretch>
            <a:fillRect/>
          </a:stretch>
        </p:blipFill>
        <p:spPr>
          <a:xfrm>
            <a:off x="9149643" y="2303490"/>
            <a:ext cx="3215077" cy="2171983"/>
          </a:xfrm>
          <a:prstGeom prst="rect">
            <a:avLst/>
          </a:prstGeom>
          <a:ln w="38100">
            <a:solidFill>
              <a:srgbClr val="000090"/>
            </a:solidFill>
            <a:miter/>
          </a:ln>
          <a:effectLst>
            <a:outerShdw dist="50800" dir="2700000" rotWithShape="0">
              <a:srgbClr val="808080">
                <a:alpha val="42999"/>
              </a:srgbClr>
            </a:outerShdw>
          </a:effectLst>
        </p:spPr>
      </p:pic>
      <p:sp>
        <p:nvSpPr>
          <p:cNvPr id="529" name="Shape 529"/>
          <p:cNvSpPr/>
          <p:nvPr/>
        </p:nvSpPr>
        <p:spPr>
          <a:xfrm>
            <a:off x="2313012" y="839908"/>
            <a:ext cx="102657"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endParaRPr dirty="0"/>
          </a:p>
        </p:txBody>
      </p:sp>
      <p:sp>
        <p:nvSpPr>
          <p:cNvPr id="530" name="Shape 530"/>
          <p:cNvSpPr/>
          <p:nvPr/>
        </p:nvSpPr>
        <p:spPr>
          <a:xfrm>
            <a:off x="406399" y="7171266"/>
            <a:ext cx="5662746" cy="1769932"/>
          </a:xfrm>
          <a:prstGeom prst="rect">
            <a:avLst/>
          </a:prstGeom>
          <a:solidFill>
            <a:schemeClr val="accent1">
              <a:lumMod val="50000"/>
            </a:schemeClr>
          </a:solidFill>
          <a:ln w="25400">
            <a:solidFill>
              <a:schemeClr val="accent1">
                <a:lumMod val="75000"/>
              </a:schemeClr>
            </a:solidFill>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lvl1pPr>
              <a:defRPr>
                <a:solidFill>
                  <a:srgbClr val="FFFFFF"/>
                </a:solidFill>
              </a:defRPr>
            </a:lvl1pPr>
          </a:lstStyle>
          <a:p>
            <a:r>
              <a:rPr lang="es-MX" dirty="0" smtClean="0"/>
              <a:t>Aterosclerosis  y </a:t>
            </a:r>
            <a:r>
              <a:rPr lang="es-MX" dirty="0" err="1" smtClean="0"/>
              <a:t>Aterotrombosis</a:t>
            </a:r>
            <a:endParaRPr dirty="0"/>
          </a:p>
        </p:txBody>
      </p:sp>
      <p:sp>
        <p:nvSpPr>
          <p:cNvPr id="2" name="1 CuadroTexto"/>
          <p:cNvSpPr txBox="1"/>
          <p:nvPr/>
        </p:nvSpPr>
        <p:spPr>
          <a:xfrm>
            <a:off x="1357139" y="1225884"/>
            <a:ext cx="36004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600" b="0" i="0" u="none" strike="noStrike" cap="none" spc="0" normalizeH="0" baseline="0" dirty="0" smtClean="0">
                <a:ln>
                  <a:noFill/>
                </a:ln>
                <a:solidFill>
                  <a:srgbClr val="000000"/>
                </a:solidFill>
                <a:effectLst/>
                <a:uFillTx/>
                <a:latin typeface="+mn-lt"/>
                <a:ea typeface="+mn-ea"/>
                <a:cs typeface="+mn-cs"/>
                <a:sym typeface="Helvetica Light"/>
              </a:rPr>
              <a:t>Histopatología</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9" name="8 CuadroTexto"/>
          <p:cNvSpPr txBox="1"/>
          <p:nvPr/>
        </p:nvSpPr>
        <p:spPr>
          <a:xfrm>
            <a:off x="6445870" y="1225884"/>
            <a:ext cx="497040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600" b="0" i="0" u="none" strike="noStrike" cap="none" spc="0" normalizeH="0" baseline="0" dirty="0" smtClean="0">
                <a:ln>
                  <a:noFill/>
                </a:ln>
                <a:solidFill>
                  <a:srgbClr val="000000"/>
                </a:solidFill>
                <a:effectLst/>
                <a:uFillTx/>
                <a:latin typeface="+mn-lt"/>
                <a:ea typeface="+mn-ea"/>
                <a:cs typeface="+mn-cs"/>
                <a:sym typeface="Helvetica Light"/>
              </a:rPr>
              <a:t>Angiografía coronaria </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4" name="3 Conector recto de flecha"/>
          <p:cNvCxnSpPr/>
          <p:nvPr/>
        </p:nvCxnSpPr>
        <p:spPr>
          <a:xfrm flipV="1">
            <a:off x="7150472" y="3220616"/>
            <a:ext cx="2952328" cy="957783"/>
          </a:xfrm>
          <a:prstGeom prst="straightConnector1">
            <a:avLst/>
          </a:prstGeom>
          <a:noFill/>
          <a:ln w="25400" cap="flat">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12" name="11 Conector recto de flecha"/>
          <p:cNvCxnSpPr/>
          <p:nvPr/>
        </p:nvCxnSpPr>
        <p:spPr>
          <a:xfrm flipV="1">
            <a:off x="4126136" y="2993437"/>
            <a:ext cx="6048672" cy="792088"/>
          </a:xfrm>
          <a:prstGeom prst="straightConnector1">
            <a:avLst/>
          </a:prstGeom>
          <a:noFill/>
          <a:ln w="25400" cap="flat">
            <a:solidFill>
              <a:srgbClr val="FF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14" name="13 CuadroTexto"/>
          <p:cNvSpPr txBox="1"/>
          <p:nvPr/>
        </p:nvSpPr>
        <p:spPr>
          <a:xfrm>
            <a:off x="8446616" y="4178399"/>
            <a:ext cx="497040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000" b="0" i="0" u="none" strike="noStrike" cap="none" spc="0" normalizeH="0" baseline="0" dirty="0" smtClean="0">
                <a:ln>
                  <a:noFill/>
                </a:ln>
                <a:solidFill>
                  <a:schemeClr val="bg1"/>
                </a:solidFill>
                <a:effectLst/>
                <a:uFillTx/>
                <a:latin typeface="+mn-lt"/>
                <a:ea typeface="+mn-ea"/>
                <a:cs typeface="+mn-cs"/>
                <a:sym typeface="Helvetica Light"/>
              </a:rPr>
              <a:t>Trombo macroscópico</a:t>
            </a:r>
            <a:endParaRPr kumimoji="0" lang="es-MX" sz="2000" b="0" i="0" u="none" strike="noStrike" cap="none" spc="0" normalizeH="0" baseline="0" dirty="0">
              <a:ln>
                <a:noFill/>
              </a:ln>
              <a:solidFill>
                <a:schemeClr val="bg1"/>
              </a:solidFill>
              <a:effectLst/>
              <a:uFillTx/>
              <a:latin typeface="+mn-lt"/>
              <a:ea typeface="+mn-ea"/>
              <a:cs typeface="+mn-cs"/>
              <a:sym typeface="Helvetica Light"/>
            </a:endParaRPr>
          </a:p>
        </p:txBody>
      </p:sp>
      <p:sp>
        <p:nvSpPr>
          <p:cNvPr id="3" name="2 Título"/>
          <p:cNvSpPr>
            <a:spLocks noGrp="1"/>
          </p:cNvSpPr>
          <p:nvPr>
            <p:ph type="title"/>
          </p:nvPr>
        </p:nvSpPr>
        <p:spPr/>
        <p:txBody>
          <a:bodyPr/>
          <a:lstStyle/>
          <a:p>
            <a:r>
              <a:rPr lang="es-MX" dirty="0"/>
              <a:t>Fisiopatología del IAM</a:t>
            </a:r>
          </a:p>
        </p:txBody>
      </p:sp>
    </p:spTree>
    <p:extLst>
      <p:ext uri="{BB962C8B-B14F-4D97-AF65-F5344CB8AC3E}">
        <p14:creationId xmlns:p14="http://schemas.microsoft.com/office/powerpoint/2010/main" val="339320152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37904" y="-523800"/>
            <a:ext cx="10228829" cy="1625604"/>
          </a:xfrm>
        </p:spPr>
        <p:txBody>
          <a:bodyPr>
            <a:normAutofit/>
          </a:bodyPr>
          <a:lstStyle/>
          <a:p>
            <a:r>
              <a:rPr lang="es-MX" sz="3200" baseline="0" dirty="0" smtClean="0"/>
              <a:t>ACADEMIA NACIONAL DE MEDICINA </a:t>
            </a:r>
            <a:r>
              <a:rPr lang="es-MX" sz="3200" dirty="0" smtClean="0"/>
              <a:t>DE MEXICO</a:t>
            </a:r>
            <a:endParaRPr lang="es-MX" sz="3200" dirty="0"/>
          </a:p>
        </p:txBody>
      </p:sp>
      <p:pic>
        <p:nvPicPr>
          <p:cNvPr id="2050" name="Picture 2" descr="Resultado de imagen para ACADEMIA NACIONAL DE MEDICINA DE MEXI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148" y="1731959"/>
            <a:ext cx="8194404" cy="4868692"/>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924993" y="7541096"/>
            <a:ext cx="1166529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dirty="0" smtClean="0"/>
              <a:t>Corporación con más de </a:t>
            </a:r>
            <a:r>
              <a:rPr kumimoji="0" lang="es-MX" sz="3600" b="0" i="0" u="none" strike="noStrike" cap="none" spc="0" normalizeH="0" baseline="0" dirty="0" smtClean="0">
                <a:ln>
                  <a:noFill/>
                </a:ln>
                <a:solidFill>
                  <a:srgbClr val="000000"/>
                </a:solidFill>
                <a:effectLst/>
                <a:uFillTx/>
                <a:latin typeface="+mn-lt"/>
                <a:ea typeface="+mn-ea"/>
                <a:cs typeface="+mn-cs"/>
                <a:sym typeface="Helvetica Light"/>
              </a:rPr>
              <a:t>155 </a:t>
            </a:r>
            <a:r>
              <a:rPr kumimoji="0" lang="es-MX" sz="3600" b="0" i="0" u="none" strike="noStrike" cap="none" spc="0" normalizeH="0" dirty="0" smtClean="0">
                <a:ln>
                  <a:noFill/>
                </a:ln>
                <a:solidFill>
                  <a:srgbClr val="000000"/>
                </a:solidFill>
                <a:effectLst/>
                <a:uFillTx/>
                <a:latin typeface="+mn-lt"/>
                <a:ea typeface="+mn-ea"/>
                <a:cs typeface="+mn-cs"/>
                <a:sym typeface="Helvetica Light"/>
              </a:rPr>
              <a:t>años de historia.</a:t>
            </a:r>
          </a:p>
          <a:p>
            <a:pPr marL="0" marR="0" indent="0" algn="ctr" defTabSz="584200" rtl="0" fontAlgn="auto" latinLnBrk="0" hangingPunct="0">
              <a:lnSpc>
                <a:spcPct val="100000"/>
              </a:lnSpc>
              <a:spcBef>
                <a:spcPts val="0"/>
              </a:spcBef>
              <a:spcAft>
                <a:spcPts val="0"/>
              </a:spcAft>
              <a:buClrTx/>
              <a:buSzTx/>
              <a:buFontTx/>
              <a:buNone/>
              <a:tabLst/>
            </a:pPr>
            <a:r>
              <a:rPr kumimoji="0" lang="es-MX" sz="3600" b="0" i="0" u="none" strike="noStrike" cap="none" spc="0" normalizeH="0" dirty="0" smtClean="0">
                <a:ln>
                  <a:noFill/>
                </a:ln>
                <a:solidFill>
                  <a:srgbClr val="000000"/>
                </a:solidFill>
                <a:effectLst/>
                <a:uFillTx/>
                <a:latin typeface="+mn-lt"/>
                <a:ea typeface="+mn-ea"/>
                <a:cs typeface="+mn-cs"/>
                <a:sym typeface="Helvetica Light"/>
              </a:rPr>
              <a:t> Órgano consultor del gobierno federal. </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2054" name="Picture 6" descr="Resultado de imagen para ACADEMIA NACIONAL DE MEDICINA DE MEXICO"/>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402" r="100000"/>
                    </a14:imgEffect>
                  </a14:imgLayer>
                </a14:imgProps>
              </a:ext>
              <a:ext uri="{28A0092B-C50C-407E-A947-70E740481C1C}">
                <a14:useLocalDpi xmlns:a14="http://schemas.microsoft.com/office/drawing/2010/main" val="0"/>
              </a:ext>
            </a:extLst>
          </a:blip>
          <a:srcRect/>
          <a:stretch>
            <a:fillRect/>
          </a:stretch>
        </p:blipFill>
        <p:spPr bwMode="auto">
          <a:xfrm>
            <a:off x="74937" y="2948909"/>
            <a:ext cx="1728192" cy="27538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762" t="3367" r="17252"/>
          <a:stretch/>
        </p:blipFill>
        <p:spPr bwMode="auto">
          <a:xfrm>
            <a:off x="10692557" y="3125932"/>
            <a:ext cx="1897732" cy="239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0376324" y="6087690"/>
            <a:ext cx="262749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000" b="1" i="0" u="none" strike="noStrike" cap="none" spc="0" normalizeH="0" baseline="0" dirty="0" smtClean="0">
                <a:ln>
                  <a:noFill/>
                </a:ln>
                <a:solidFill>
                  <a:schemeClr val="tx1"/>
                </a:solidFill>
                <a:effectLst/>
                <a:uFillTx/>
                <a:latin typeface="+mn-lt"/>
                <a:ea typeface="+mn-ea"/>
                <a:cs typeface="+mn-cs"/>
                <a:sym typeface="Helvetica Light"/>
              </a:rPr>
              <a:t>Dra. Teresita Corona </a:t>
            </a:r>
          </a:p>
          <a:p>
            <a:pPr marL="0" marR="0" indent="0" algn="ctr" defTabSz="584200" rtl="0" fontAlgn="auto" latinLnBrk="0" hangingPunct="0">
              <a:lnSpc>
                <a:spcPct val="100000"/>
              </a:lnSpc>
              <a:spcBef>
                <a:spcPts val="0"/>
              </a:spcBef>
              <a:spcAft>
                <a:spcPts val="0"/>
              </a:spcAft>
              <a:buClrTx/>
              <a:buSzTx/>
              <a:buFontTx/>
              <a:buNone/>
              <a:tabLst/>
            </a:pPr>
            <a:r>
              <a:rPr kumimoji="0" lang="es-MX" sz="2000" b="0" i="0" u="none" strike="noStrike" cap="none" spc="0" normalizeH="0" baseline="0" dirty="0" smtClean="0">
                <a:ln>
                  <a:noFill/>
                </a:ln>
                <a:solidFill>
                  <a:schemeClr val="tx1"/>
                </a:solidFill>
                <a:effectLst/>
                <a:uFillTx/>
                <a:latin typeface="+mn-lt"/>
                <a:ea typeface="+mn-ea"/>
                <a:cs typeface="+mn-cs"/>
                <a:sym typeface="Helvetica Light"/>
              </a:rPr>
              <a:t>Primera mujer Presidenta</a:t>
            </a:r>
            <a:r>
              <a:rPr kumimoji="0" lang="es-MX" sz="2000" b="0" i="0" u="none" strike="noStrike" cap="none" spc="0" normalizeH="0" dirty="0" smtClean="0">
                <a:ln>
                  <a:noFill/>
                </a:ln>
                <a:solidFill>
                  <a:schemeClr val="tx1"/>
                </a:solidFill>
                <a:effectLst/>
                <a:uFillTx/>
                <a:latin typeface="+mn-lt"/>
                <a:ea typeface="+mn-ea"/>
                <a:cs typeface="+mn-cs"/>
                <a:sym typeface="Helvetica Light"/>
              </a:rPr>
              <a:t> de la ANM</a:t>
            </a:r>
            <a:endParaRPr kumimoji="0" lang="es-MX" sz="20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8039230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p:nvPr/>
        </p:nvSpPr>
        <p:spPr>
          <a:xfrm>
            <a:off x="-49039" y="1198232"/>
            <a:ext cx="12971463" cy="603282"/>
          </a:xfrm>
          <a:prstGeom prst="rect">
            <a:avLst/>
          </a:prstGeom>
          <a:solidFill>
            <a:schemeClr val="accent1">
              <a:lumMod val="75000"/>
            </a:schemeClr>
          </a:solidFill>
          <a:ln w="12700">
            <a:miter lim="400000"/>
          </a:ln>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539" name="Shape 539"/>
          <p:cNvSpPr/>
          <p:nvPr/>
        </p:nvSpPr>
        <p:spPr>
          <a:xfrm flipH="1">
            <a:off x="12985750" y="9301162"/>
            <a:ext cx="11113" cy="450851"/>
          </a:xfrm>
          <a:prstGeom prst="line">
            <a:avLst/>
          </a:prstGeom>
          <a:ln w="12700">
            <a:solidFill>
              <a:srgbClr val="008000"/>
            </a:solidFill>
          </a:ln>
          <a:effectLst>
            <a:outerShdw blurRad="63500" dist="50800" dir="16200000" rotWithShape="0">
              <a:srgbClr val="000000">
                <a:alpha val="39999"/>
              </a:srgbClr>
            </a:outerShdw>
          </a:effectLst>
        </p:spPr>
        <p:txBody>
          <a:bodyPr lIns="45719" rIns="45719"/>
          <a:lstStyle/>
          <a:p>
            <a:endParaRPr/>
          </a:p>
        </p:txBody>
      </p:sp>
      <p:sp>
        <p:nvSpPr>
          <p:cNvPr id="542" name="Shape 542"/>
          <p:cNvSpPr/>
          <p:nvPr/>
        </p:nvSpPr>
        <p:spPr>
          <a:xfrm>
            <a:off x="6305680" y="9297050"/>
            <a:ext cx="6621464" cy="3967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p>
            <a:pPr algn="r" defTabSz="649287">
              <a:defRPr sz="1800">
                <a:solidFill>
                  <a:srgbClr val="FFFFFF"/>
                </a:solidFill>
                <a:latin typeface="Candara"/>
                <a:ea typeface="Candara"/>
                <a:cs typeface="Candara"/>
                <a:sym typeface="Candara"/>
              </a:defRPr>
            </a:pPr>
            <a:r>
              <a:t>Jenning, RB. Arch Pathol. 1960;70:68–78 </a:t>
            </a:r>
            <a:r>
              <a:rPr i="1"/>
              <a:t>(Modificado)</a:t>
            </a:r>
            <a:r>
              <a:t>.</a:t>
            </a:r>
          </a:p>
        </p:txBody>
      </p:sp>
      <p:grpSp>
        <p:nvGrpSpPr>
          <p:cNvPr id="545" name="Group 545"/>
          <p:cNvGrpSpPr/>
          <p:nvPr/>
        </p:nvGrpSpPr>
        <p:grpSpPr>
          <a:xfrm>
            <a:off x="301363" y="8228909"/>
            <a:ext cx="12615863" cy="752347"/>
            <a:chOff x="0" y="0"/>
            <a:chExt cx="12615862" cy="752345"/>
          </a:xfrm>
        </p:grpSpPr>
        <p:sp>
          <p:nvSpPr>
            <p:cNvPr id="543" name="Shape 543"/>
            <p:cNvSpPr/>
            <p:nvPr/>
          </p:nvSpPr>
          <p:spPr>
            <a:xfrm>
              <a:off x="0" y="14867"/>
              <a:ext cx="12615863" cy="722616"/>
            </a:xfrm>
            <a:prstGeom prst="rect">
              <a:avLst/>
            </a:prstGeom>
            <a:solidFill>
              <a:srgbClr val="F9E115"/>
            </a:solidFill>
            <a:ln w="12700" cap="flat">
              <a:solidFill>
                <a:srgbClr val="FF0000"/>
              </a:solidFill>
              <a:prstDash val="solid"/>
              <a:round/>
            </a:ln>
            <a:effectLst>
              <a:outerShdw blurRad="63500" dist="50800" dir="5400000" rotWithShape="0">
                <a:srgbClr val="000000">
                  <a:alpha val="39999"/>
                </a:srgbClr>
              </a:outerShdw>
            </a:effectLst>
          </p:spPr>
          <p:txBody>
            <a:bodyPr wrap="square" lIns="50800" tIns="50800" rIns="50800" bIns="50800" numCol="1" anchor="ctr">
              <a:noAutofit/>
            </a:bodyPr>
            <a:lstStyle/>
            <a:p>
              <a:pPr algn="just" defTabSz="649287">
                <a:defRPr sz="2000">
                  <a:solidFill>
                    <a:srgbClr val="000080"/>
                  </a:solidFill>
                  <a:latin typeface="Candara"/>
                  <a:ea typeface="Candara"/>
                  <a:cs typeface="Candara"/>
                  <a:sym typeface="Candara"/>
                </a:defRPr>
              </a:pPr>
              <a:endParaRPr/>
            </a:p>
          </p:txBody>
        </p:sp>
        <p:sp>
          <p:nvSpPr>
            <p:cNvPr id="544" name="Shape 544"/>
            <p:cNvSpPr/>
            <p:nvPr/>
          </p:nvSpPr>
          <p:spPr>
            <a:xfrm>
              <a:off x="0" y="-1"/>
              <a:ext cx="12615863" cy="752347"/>
            </a:xfrm>
            <a:prstGeom prst="rect">
              <a:avLst/>
            </a:prstGeom>
            <a:solidFill>
              <a:schemeClr val="accent1">
                <a:lumMod val="50000"/>
              </a:schemeClr>
            </a:solid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spAutoFit/>
            </a:bodyPr>
            <a:lstStyle/>
            <a:p>
              <a:pPr algn="just" defTabSz="649287">
                <a:defRPr sz="2200" b="1">
                  <a:solidFill>
                    <a:srgbClr val="FF0000"/>
                  </a:solidFill>
                  <a:latin typeface="Calibri"/>
                  <a:ea typeface="Calibri"/>
                  <a:cs typeface="Calibri"/>
                  <a:sym typeface="Calibri"/>
                </a:defRPr>
              </a:pPr>
              <a:r>
                <a:rPr sz="2000" dirty="0" smtClean="0">
                  <a:solidFill>
                    <a:schemeClr val="bg1"/>
                  </a:solidFill>
                  <a:latin typeface="Candara"/>
                  <a:ea typeface="Candara"/>
                  <a:cs typeface="Candara"/>
                  <a:sym typeface="Candara"/>
                </a:rPr>
                <a:t>la </a:t>
              </a:r>
              <a:r>
                <a:rPr sz="2000" dirty="0" err="1">
                  <a:solidFill>
                    <a:schemeClr val="bg1"/>
                  </a:solidFill>
                  <a:latin typeface="Candara"/>
                  <a:ea typeface="Candara"/>
                  <a:cs typeface="Candara"/>
                  <a:sym typeface="Candara"/>
                </a:rPr>
                <a:t>primera</a:t>
              </a:r>
              <a:r>
                <a:rPr sz="2000" dirty="0">
                  <a:solidFill>
                    <a:schemeClr val="bg1"/>
                  </a:solidFill>
                  <a:latin typeface="Candara"/>
                  <a:ea typeface="Candara"/>
                  <a:cs typeface="Candara"/>
                  <a:sym typeface="Candara"/>
                </a:rPr>
                <a:t> </a:t>
              </a:r>
              <a:r>
                <a:rPr sz="2000" dirty="0" err="1">
                  <a:solidFill>
                    <a:schemeClr val="bg1"/>
                  </a:solidFill>
                  <a:latin typeface="Candara"/>
                  <a:ea typeface="Candara"/>
                  <a:cs typeface="Candara"/>
                  <a:sym typeface="Candara"/>
                </a:rPr>
                <a:t>hora</a:t>
              </a:r>
              <a:r>
                <a:rPr sz="2000" dirty="0">
                  <a:solidFill>
                    <a:schemeClr val="bg1"/>
                  </a:solidFill>
                  <a:latin typeface="Candara"/>
                  <a:ea typeface="Candara"/>
                  <a:cs typeface="Candara"/>
                  <a:sym typeface="Candara"/>
                </a:rPr>
                <a:t> </a:t>
              </a:r>
              <a:r>
                <a:rPr sz="2000" dirty="0" err="1">
                  <a:solidFill>
                    <a:schemeClr val="bg1"/>
                  </a:solidFill>
                  <a:latin typeface="Candara"/>
                  <a:ea typeface="Candara"/>
                  <a:cs typeface="Candara"/>
                  <a:sym typeface="Candara"/>
                </a:rPr>
                <a:t>después</a:t>
              </a:r>
              <a:r>
                <a:rPr sz="2000" dirty="0">
                  <a:solidFill>
                    <a:schemeClr val="bg1"/>
                  </a:solidFill>
                  <a:latin typeface="Candara"/>
                  <a:ea typeface="Candara"/>
                  <a:cs typeface="Candara"/>
                  <a:sym typeface="Candara"/>
                </a:rPr>
                <a:t> del </a:t>
              </a:r>
              <a:r>
                <a:rPr sz="2000" dirty="0" err="1">
                  <a:solidFill>
                    <a:schemeClr val="bg1"/>
                  </a:solidFill>
                  <a:latin typeface="Candara"/>
                  <a:ea typeface="Candara"/>
                  <a:cs typeface="Candara"/>
                  <a:sym typeface="Candara"/>
                </a:rPr>
                <a:t>inicio</a:t>
              </a:r>
              <a:r>
                <a:rPr sz="2000" dirty="0">
                  <a:solidFill>
                    <a:schemeClr val="bg1"/>
                  </a:solidFill>
                  <a:latin typeface="Candara"/>
                  <a:ea typeface="Candara"/>
                  <a:cs typeface="Candara"/>
                  <a:sym typeface="Candara"/>
                </a:rPr>
                <a:t> de la </a:t>
              </a:r>
              <a:r>
                <a:rPr sz="2000" dirty="0" err="1">
                  <a:solidFill>
                    <a:schemeClr val="bg1"/>
                  </a:solidFill>
                  <a:latin typeface="Candara"/>
                  <a:ea typeface="Candara"/>
                  <a:cs typeface="Candara"/>
                  <a:sym typeface="Candara"/>
                </a:rPr>
                <a:t>isquemia</a:t>
              </a:r>
              <a:r>
                <a:rPr sz="2000" dirty="0">
                  <a:solidFill>
                    <a:schemeClr val="bg1"/>
                  </a:solidFill>
                  <a:latin typeface="Candara"/>
                  <a:ea typeface="Candara"/>
                  <a:cs typeface="Candara"/>
                  <a:sym typeface="Candara"/>
                </a:rPr>
                <a:t> </a:t>
              </a:r>
              <a:r>
                <a:rPr sz="2000" dirty="0" err="1">
                  <a:solidFill>
                    <a:schemeClr val="bg1"/>
                  </a:solidFill>
                  <a:latin typeface="Candara"/>
                  <a:ea typeface="Candara"/>
                  <a:cs typeface="Candara"/>
                  <a:sym typeface="Candara"/>
                </a:rPr>
                <a:t>es</a:t>
              </a:r>
              <a:r>
                <a:rPr sz="2000" dirty="0">
                  <a:solidFill>
                    <a:schemeClr val="bg1"/>
                  </a:solidFill>
                  <a:latin typeface="Candara"/>
                  <a:ea typeface="Candara"/>
                  <a:cs typeface="Candara"/>
                  <a:sym typeface="Candara"/>
                </a:rPr>
                <a:t> </a:t>
              </a:r>
              <a:r>
                <a:rPr sz="2000" i="1" dirty="0">
                  <a:solidFill>
                    <a:schemeClr val="bg1"/>
                  </a:solidFill>
                  <a:latin typeface="Candara"/>
                  <a:ea typeface="Candara"/>
                  <a:cs typeface="Candara"/>
                  <a:sym typeface="Candara"/>
                </a:rPr>
                <a:t>“</a:t>
              </a:r>
              <a:r>
                <a:rPr sz="2000" i="1" dirty="0" err="1">
                  <a:solidFill>
                    <a:schemeClr val="bg1"/>
                  </a:solidFill>
                  <a:latin typeface="Candara"/>
                  <a:ea typeface="Candara"/>
                  <a:cs typeface="Candara"/>
                  <a:sym typeface="Candara"/>
                </a:rPr>
                <a:t>dorada</a:t>
              </a:r>
              <a:r>
                <a:rPr sz="2000" i="1" dirty="0">
                  <a:solidFill>
                    <a:schemeClr val="bg1"/>
                  </a:solidFill>
                  <a:latin typeface="Candara"/>
                  <a:ea typeface="Candara"/>
                  <a:cs typeface="Candara"/>
                  <a:sym typeface="Candara"/>
                </a:rPr>
                <a:t>”</a:t>
              </a:r>
              <a:r>
                <a:rPr sz="2000" dirty="0">
                  <a:solidFill>
                    <a:schemeClr val="bg1"/>
                  </a:solidFill>
                  <a:latin typeface="Candara"/>
                  <a:ea typeface="Candara"/>
                  <a:cs typeface="Candara"/>
                  <a:sym typeface="Candara"/>
                </a:rPr>
                <a:t>.</a:t>
              </a:r>
              <a:r>
                <a:rPr sz="2000" b="0" dirty="0">
                  <a:solidFill>
                    <a:schemeClr val="bg1"/>
                  </a:solidFill>
                  <a:latin typeface="Candara"/>
                  <a:ea typeface="Candara"/>
                  <a:cs typeface="Candara"/>
                  <a:sym typeface="Candara"/>
                </a:rPr>
                <a:t> </a:t>
              </a:r>
              <a:r>
                <a:rPr sz="2000" b="0" dirty="0" err="1">
                  <a:solidFill>
                    <a:schemeClr val="bg1"/>
                  </a:solidFill>
                  <a:latin typeface="Candara"/>
                  <a:ea typeface="Candara"/>
                  <a:cs typeface="Candara"/>
                  <a:sym typeface="Candara"/>
                </a:rPr>
                <a:t>Pasadas</a:t>
              </a:r>
              <a:r>
                <a:rPr sz="2000" b="0" dirty="0">
                  <a:solidFill>
                    <a:schemeClr val="bg1"/>
                  </a:solidFill>
                  <a:latin typeface="Candara"/>
                  <a:ea typeface="Candara"/>
                  <a:cs typeface="Candara"/>
                  <a:sym typeface="Candara"/>
                </a:rPr>
                <a:t> 6 </a:t>
              </a:r>
              <a:r>
                <a:rPr sz="2000" b="0" dirty="0" err="1">
                  <a:solidFill>
                    <a:schemeClr val="bg1"/>
                  </a:solidFill>
                  <a:latin typeface="Candara"/>
                  <a:ea typeface="Candara"/>
                  <a:cs typeface="Candara"/>
                  <a:sym typeface="Candara"/>
                </a:rPr>
                <a:t>horas</a:t>
              </a:r>
              <a:r>
                <a:rPr sz="2000" b="0" dirty="0">
                  <a:solidFill>
                    <a:schemeClr val="bg1"/>
                  </a:solidFill>
                  <a:latin typeface="Candara"/>
                  <a:ea typeface="Candara"/>
                  <a:cs typeface="Candara"/>
                  <a:sym typeface="Candara"/>
                </a:rPr>
                <a:t> </a:t>
              </a:r>
              <a:r>
                <a:rPr sz="2000" b="0" dirty="0" err="1">
                  <a:solidFill>
                    <a:schemeClr val="bg1"/>
                  </a:solidFill>
                  <a:latin typeface="Candara"/>
                  <a:ea typeface="Candara"/>
                  <a:cs typeface="Candara"/>
                  <a:sym typeface="Candara"/>
                </a:rPr>
                <a:t>las</a:t>
              </a:r>
              <a:r>
                <a:rPr sz="2000" b="0" dirty="0">
                  <a:solidFill>
                    <a:schemeClr val="bg1"/>
                  </a:solidFill>
                  <a:latin typeface="Candara"/>
                  <a:ea typeface="Candara"/>
                  <a:cs typeface="Candara"/>
                  <a:sym typeface="Candara"/>
                </a:rPr>
                <a:t> </a:t>
              </a:r>
              <a:r>
                <a:rPr sz="2000" b="0" dirty="0" err="1">
                  <a:solidFill>
                    <a:schemeClr val="bg1"/>
                  </a:solidFill>
                  <a:latin typeface="Candara"/>
                  <a:ea typeface="Candara"/>
                  <a:cs typeface="Candara"/>
                  <a:sym typeface="Candara"/>
                </a:rPr>
                <a:t>posibilidades</a:t>
              </a:r>
              <a:r>
                <a:rPr sz="2000" b="0" dirty="0">
                  <a:solidFill>
                    <a:schemeClr val="bg1"/>
                  </a:solidFill>
                  <a:latin typeface="Candara"/>
                  <a:ea typeface="Candara"/>
                  <a:cs typeface="Candara"/>
                  <a:sym typeface="Candara"/>
                </a:rPr>
                <a:t> de </a:t>
              </a:r>
              <a:r>
                <a:rPr sz="2000" b="0" dirty="0" err="1">
                  <a:solidFill>
                    <a:schemeClr val="bg1"/>
                  </a:solidFill>
                  <a:latin typeface="Candara"/>
                  <a:ea typeface="Candara"/>
                  <a:cs typeface="Candara"/>
                  <a:sym typeface="Candara"/>
                </a:rPr>
                <a:t>limitar</a:t>
              </a:r>
              <a:r>
                <a:rPr sz="2000" b="0" dirty="0">
                  <a:solidFill>
                    <a:schemeClr val="bg1"/>
                  </a:solidFill>
                  <a:latin typeface="Candara"/>
                  <a:ea typeface="Candara"/>
                  <a:cs typeface="Candara"/>
                  <a:sym typeface="Candara"/>
                </a:rPr>
                <a:t> el </a:t>
              </a:r>
              <a:r>
                <a:rPr sz="2000" b="0" dirty="0" err="1">
                  <a:solidFill>
                    <a:schemeClr val="bg1"/>
                  </a:solidFill>
                  <a:latin typeface="Candara"/>
                  <a:ea typeface="Candara"/>
                  <a:cs typeface="Candara"/>
                  <a:sym typeface="Candara"/>
                </a:rPr>
                <a:t>daño</a:t>
              </a:r>
              <a:r>
                <a:rPr sz="2000" b="0" dirty="0">
                  <a:solidFill>
                    <a:schemeClr val="bg1"/>
                  </a:solidFill>
                  <a:latin typeface="Candara"/>
                  <a:ea typeface="Candara"/>
                  <a:cs typeface="Candara"/>
                  <a:sym typeface="Candara"/>
                </a:rPr>
                <a:t> son </a:t>
              </a:r>
              <a:r>
                <a:rPr sz="2000" b="0" dirty="0" err="1">
                  <a:solidFill>
                    <a:schemeClr val="bg1"/>
                  </a:solidFill>
                  <a:latin typeface="Candara"/>
                  <a:ea typeface="Candara"/>
                  <a:cs typeface="Candara"/>
                  <a:sym typeface="Candara"/>
                </a:rPr>
                <a:t>bajas</a:t>
              </a:r>
              <a:r>
                <a:rPr sz="2000" b="0" dirty="0">
                  <a:solidFill>
                    <a:schemeClr val="bg1"/>
                  </a:solidFill>
                  <a:latin typeface="Candara"/>
                  <a:ea typeface="Candara"/>
                  <a:cs typeface="Candara"/>
                  <a:sym typeface="Candara"/>
                </a:rPr>
                <a:t>, </a:t>
              </a:r>
              <a:r>
                <a:rPr sz="2000" b="0" dirty="0" err="1">
                  <a:solidFill>
                    <a:schemeClr val="bg1"/>
                  </a:solidFill>
                  <a:latin typeface="Candara"/>
                  <a:ea typeface="Candara"/>
                  <a:cs typeface="Candara"/>
                  <a:sym typeface="Candara"/>
                </a:rPr>
                <a:t>después</a:t>
              </a:r>
              <a:r>
                <a:rPr sz="2000" b="0" dirty="0">
                  <a:solidFill>
                    <a:schemeClr val="bg1"/>
                  </a:solidFill>
                  <a:latin typeface="Candara"/>
                  <a:ea typeface="Candara"/>
                  <a:cs typeface="Candara"/>
                  <a:sym typeface="Candara"/>
                </a:rPr>
                <a:t> de 12 </a:t>
              </a:r>
              <a:r>
                <a:rPr sz="2000" b="0" dirty="0" err="1">
                  <a:solidFill>
                    <a:schemeClr val="bg1"/>
                  </a:solidFill>
                  <a:latin typeface="Candara"/>
                  <a:ea typeface="Candara"/>
                  <a:cs typeface="Candara"/>
                  <a:sym typeface="Candara"/>
                </a:rPr>
                <a:t>horas</a:t>
              </a:r>
              <a:r>
                <a:rPr sz="2000" b="0" dirty="0">
                  <a:solidFill>
                    <a:schemeClr val="bg1"/>
                  </a:solidFill>
                  <a:latin typeface="Candara"/>
                  <a:ea typeface="Candara"/>
                  <a:cs typeface="Candara"/>
                  <a:sym typeface="Candara"/>
                </a:rPr>
                <a:t> </a:t>
              </a:r>
              <a:r>
                <a:rPr sz="2000" b="0" dirty="0" err="1">
                  <a:solidFill>
                    <a:schemeClr val="bg1"/>
                  </a:solidFill>
                  <a:latin typeface="Candara"/>
                  <a:ea typeface="Candara"/>
                  <a:cs typeface="Candara"/>
                  <a:sym typeface="Candara"/>
                </a:rPr>
                <a:t>prácticamente</a:t>
              </a:r>
              <a:r>
                <a:rPr sz="2000" b="0" dirty="0">
                  <a:solidFill>
                    <a:schemeClr val="bg1"/>
                  </a:solidFill>
                  <a:latin typeface="Candara"/>
                  <a:ea typeface="Candara"/>
                  <a:cs typeface="Candara"/>
                  <a:sym typeface="Candara"/>
                </a:rPr>
                <a:t> </a:t>
              </a:r>
              <a:r>
                <a:rPr sz="2000" b="0" dirty="0" err="1">
                  <a:solidFill>
                    <a:schemeClr val="bg1"/>
                  </a:solidFill>
                  <a:latin typeface="Candara"/>
                  <a:ea typeface="Candara"/>
                  <a:cs typeface="Candara"/>
                  <a:sym typeface="Candara"/>
                </a:rPr>
                <a:t>nulas</a:t>
              </a:r>
              <a:r>
                <a:rPr sz="2000" b="0" dirty="0">
                  <a:solidFill>
                    <a:schemeClr val="bg1"/>
                  </a:solidFill>
                  <a:latin typeface="Candara"/>
                  <a:ea typeface="Candara"/>
                  <a:cs typeface="Candara"/>
                  <a:sym typeface="Candara"/>
                </a:rPr>
                <a:t>.</a:t>
              </a:r>
            </a:p>
          </p:txBody>
        </p:sp>
      </p:grpSp>
      <p:sp>
        <p:nvSpPr>
          <p:cNvPr id="546" name="Shape 546"/>
          <p:cNvSpPr/>
          <p:nvPr/>
        </p:nvSpPr>
        <p:spPr>
          <a:xfrm>
            <a:off x="627161" y="2121352"/>
            <a:ext cx="11812588" cy="5851526"/>
          </a:xfrm>
          <a:prstGeom prst="rect">
            <a:avLst/>
          </a:prstGeom>
          <a:solidFill>
            <a:schemeClr val="accent1"/>
          </a:solidFill>
          <a:ln w="12700">
            <a:solidFill>
              <a:srgbClr val="FEA405"/>
            </a:solidFill>
          </a:ln>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grpSp>
        <p:nvGrpSpPr>
          <p:cNvPr id="590" name="Group 590"/>
          <p:cNvGrpSpPr/>
          <p:nvPr/>
        </p:nvGrpSpPr>
        <p:grpSpPr>
          <a:xfrm>
            <a:off x="1798638" y="2022606"/>
            <a:ext cx="9363075" cy="5803894"/>
            <a:chOff x="0" y="0"/>
            <a:chExt cx="9363074" cy="5803893"/>
          </a:xfrm>
        </p:grpSpPr>
        <p:grpSp>
          <p:nvGrpSpPr>
            <p:cNvPr id="587" name="Group 587"/>
            <p:cNvGrpSpPr/>
            <p:nvPr/>
          </p:nvGrpSpPr>
          <p:grpSpPr>
            <a:xfrm>
              <a:off x="0" y="-1"/>
              <a:ext cx="9363075" cy="5803895"/>
              <a:chOff x="0" y="0"/>
              <a:chExt cx="9363074" cy="5803893"/>
            </a:xfrm>
          </p:grpSpPr>
          <p:sp>
            <p:nvSpPr>
              <p:cNvPr id="547" name="Shape 547"/>
              <p:cNvSpPr/>
              <p:nvPr/>
            </p:nvSpPr>
            <p:spPr>
              <a:xfrm flipH="1">
                <a:off x="1341131" y="433500"/>
                <a:ext cx="4515" cy="4335008"/>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48" name="Shape 548"/>
              <p:cNvSpPr/>
              <p:nvPr/>
            </p:nvSpPr>
            <p:spPr>
              <a:xfrm flipH="1" flipV="1">
                <a:off x="1343387" y="4768506"/>
                <a:ext cx="5960579" cy="5"/>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49" name="Shape 549"/>
              <p:cNvSpPr/>
              <p:nvPr/>
            </p:nvSpPr>
            <p:spPr>
              <a:xfrm flipH="1">
                <a:off x="1883002" y="433499"/>
                <a:ext cx="2259" cy="4335010"/>
              </a:xfrm>
              <a:prstGeom prst="line">
                <a:avLst/>
              </a:prstGeom>
              <a:noFill/>
              <a:ln w="25400" cap="flat">
                <a:solidFill>
                  <a:srgbClr val="00FFFF"/>
                </a:solidFill>
                <a:prstDash val="dash"/>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0" name="Shape 550"/>
              <p:cNvSpPr/>
              <p:nvPr/>
            </p:nvSpPr>
            <p:spPr>
              <a:xfrm flipH="1">
                <a:off x="7520713" y="4770314"/>
                <a:ext cx="1842362" cy="3"/>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1" name="Shape 551"/>
              <p:cNvSpPr/>
              <p:nvPr/>
            </p:nvSpPr>
            <p:spPr>
              <a:xfrm flipH="1" flipV="1">
                <a:off x="1451761" y="5635509"/>
                <a:ext cx="4334967" cy="3"/>
              </a:xfrm>
              <a:prstGeom prst="line">
                <a:avLst/>
              </a:prstGeom>
              <a:noFill/>
              <a:ln w="25400" cap="flat">
                <a:solidFill>
                  <a:srgbClr val="00FFFF"/>
                </a:solidFill>
                <a:prstDash val="solid"/>
                <a:round/>
                <a:headEnd type="stealth" w="med" len="me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2" name="Shape 552"/>
              <p:cNvSpPr/>
              <p:nvPr/>
            </p:nvSpPr>
            <p:spPr>
              <a:xfrm flipH="1">
                <a:off x="6870468" y="5637315"/>
                <a:ext cx="2492606" cy="3"/>
              </a:xfrm>
              <a:prstGeom prst="line">
                <a:avLst/>
              </a:prstGeom>
              <a:noFill/>
              <a:ln w="25400" cap="flat">
                <a:solidFill>
                  <a:srgbClr val="00FFFF"/>
                </a:solidFill>
                <a:prstDash val="solid"/>
                <a:round/>
                <a:headEnd type="stealth" w="med" len="me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3" name="Shape 553"/>
              <p:cNvSpPr/>
              <p:nvPr/>
            </p:nvSpPr>
            <p:spPr>
              <a:xfrm flipH="1">
                <a:off x="2316499" y="4768506"/>
                <a:ext cx="4517" cy="216753"/>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4" name="Shape 554"/>
              <p:cNvSpPr/>
              <p:nvPr/>
            </p:nvSpPr>
            <p:spPr>
              <a:xfrm flipH="1">
                <a:off x="3291866" y="4768506"/>
                <a:ext cx="2259" cy="216753"/>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5" name="Shape 555"/>
              <p:cNvSpPr/>
              <p:nvPr/>
            </p:nvSpPr>
            <p:spPr>
              <a:xfrm flipH="1">
                <a:off x="4161116" y="4768507"/>
                <a:ext cx="2260" cy="216753"/>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6" name="Shape 556"/>
              <p:cNvSpPr/>
              <p:nvPr/>
            </p:nvSpPr>
            <p:spPr>
              <a:xfrm flipH="1">
                <a:off x="5134227" y="4768506"/>
                <a:ext cx="2258" cy="216753"/>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7" name="Shape 557"/>
              <p:cNvSpPr/>
              <p:nvPr/>
            </p:nvSpPr>
            <p:spPr>
              <a:xfrm flipH="1">
                <a:off x="6109594" y="4768506"/>
                <a:ext cx="2258" cy="216753"/>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8" name="Shape 558"/>
              <p:cNvSpPr/>
              <p:nvPr/>
            </p:nvSpPr>
            <p:spPr>
              <a:xfrm flipH="1">
                <a:off x="6976587" y="4768506"/>
                <a:ext cx="2258" cy="216753"/>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59" name="Shape 559"/>
              <p:cNvSpPr/>
              <p:nvPr/>
            </p:nvSpPr>
            <p:spPr>
              <a:xfrm flipH="1">
                <a:off x="7951953" y="4768506"/>
                <a:ext cx="2259" cy="216753"/>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60" name="Shape 560"/>
              <p:cNvSpPr/>
              <p:nvPr/>
            </p:nvSpPr>
            <p:spPr>
              <a:xfrm flipH="1">
                <a:off x="8927320" y="4768506"/>
                <a:ext cx="2259" cy="216753"/>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61" name="Shape 561"/>
              <p:cNvSpPr/>
              <p:nvPr/>
            </p:nvSpPr>
            <p:spPr>
              <a:xfrm flipH="1" flipV="1">
                <a:off x="1126639" y="3899247"/>
                <a:ext cx="219009" cy="2262"/>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62" name="Shape 562"/>
              <p:cNvSpPr/>
              <p:nvPr/>
            </p:nvSpPr>
            <p:spPr>
              <a:xfrm flipH="1" flipV="1">
                <a:off x="1126639" y="3032247"/>
                <a:ext cx="219009" cy="2262"/>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63" name="Shape 563"/>
              <p:cNvSpPr/>
              <p:nvPr/>
            </p:nvSpPr>
            <p:spPr>
              <a:xfrm flipH="1" flipV="1">
                <a:off x="1126639" y="2167503"/>
                <a:ext cx="219009" cy="2260"/>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64" name="Shape 564"/>
              <p:cNvSpPr/>
              <p:nvPr/>
            </p:nvSpPr>
            <p:spPr>
              <a:xfrm flipH="1" flipV="1">
                <a:off x="1126639" y="1300502"/>
                <a:ext cx="219009" cy="2260"/>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65" name="Shape 565"/>
              <p:cNvSpPr/>
              <p:nvPr/>
            </p:nvSpPr>
            <p:spPr>
              <a:xfrm flipH="1" flipV="1">
                <a:off x="1126639" y="433501"/>
                <a:ext cx="219009" cy="2260"/>
              </a:xfrm>
              <a:prstGeom prst="line">
                <a:avLst/>
              </a:prstGeom>
              <a:noFill/>
              <a:ln w="254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66" name="Shape 566"/>
              <p:cNvSpPr/>
              <p:nvPr/>
            </p:nvSpPr>
            <p:spPr>
              <a:xfrm>
                <a:off x="3400793" y="1300783"/>
                <a:ext cx="2819725" cy="414668"/>
              </a:xfrm>
              <a:prstGeom prst="rect">
                <a:avLst/>
              </a:prstGeom>
              <a:solidFill>
                <a:srgbClr val="FF0000"/>
              </a:solidFill>
              <a:ln w="25400" cap="flat">
                <a:solidFill>
                  <a:srgbClr val="00FFFF"/>
                </a:solidFill>
                <a:prstDash val="solid"/>
                <a:miter lim="8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defTabSz="649287">
                  <a:defRPr sz="1800" b="1">
                    <a:solidFill>
                      <a:srgbClr val="FFFFFF"/>
                    </a:solidFill>
                    <a:latin typeface="Arial"/>
                    <a:ea typeface="Arial"/>
                    <a:cs typeface="Arial"/>
                    <a:sym typeface="Arial"/>
                  </a:defRPr>
                </a:lvl1pPr>
              </a:lstStyle>
              <a:p>
                <a:r>
                  <a:t>Miocardio recuperable</a:t>
                </a:r>
              </a:p>
            </p:txBody>
          </p:sp>
          <p:sp>
            <p:nvSpPr>
              <p:cNvPr id="567" name="Shape 567"/>
              <p:cNvSpPr/>
              <p:nvPr/>
            </p:nvSpPr>
            <p:spPr>
              <a:xfrm>
                <a:off x="3363517" y="4136016"/>
                <a:ext cx="3227316" cy="414668"/>
              </a:xfrm>
              <a:prstGeom prst="rect">
                <a:avLst/>
              </a:prstGeom>
              <a:solidFill>
                <a:srgbClr val="FFFF00"/>
              </a:solidFill>
              <a:ln w="25400" cap="flat">
                <a:solidFill>
                  <a:srgbClr val="FF0000"/>
                </a:solidFill>
                <a:prstDash val="solid"/>
                <a:miter lim="8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defTabSz="649287">
                  <a:defRPr sz="1800" b="1">
                    <a:solidFill>
                      <a:srgbClr val="31059A"/>
                    </a:solidFill>
                    <a:latin typeface="Arial"/>
                    <a:ea typeface="Arial"/>
                    <a:cs typeface="Arial"/>
                    <a:sym typeface="Arial"/>
                  </a:defRPr>
                </a:lvl1pPr>
              </a:lstStyle>
              <a:p>
                <a:r>
                  <a:t>Necrosis  acumulada</a:t>
                </a:r>
              </a:p>
            </p:txBody>
          </p:sp>
          <p:sp>
            <p:nvSpPr>
              <p:cNvPr id="568" name="Shape 568"/>
              <p:cNvSpPr/>
              <p:nvPr/>
            </p:nvSpPr>
            <p:spPr>
              <a:xfrm rot="16200000">
                <a:off x="806199" y="2246693"/>
                <a:ext cx="2602154" cy="4511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2200" b="1">
                    <a:solidFill>
                      <a:srgbClr val="FFFFFF"/>
                    </a:solidFill>
                    <a:latin typeface="Arial"/>
                    <a:ea typeface="Arial"/>
                    <a:cs typeface="Arial"/>
                    <a:sym typeface="Arial"/>
                  </a:defRPr>
                </a:lvl1pPr>
              </a:lstStyle>
              <a:p>
                <a:r>
                  <a:t>Fase irreversible</a:t>
                </a:r>
              </a:p>
            </p:txBody>
          </p:sp>
          <p:sp>
            <p:nvSpPr>
              <p:cNvPr id="569" name="Shape 569"/>
              <p:cNvSpPr/>
              <p:nvPr/>
            </p:nvSpPr>
            <p:spPr>
              <a:xfrm rot="16200000">
                <a:off x="264377" y="2156996"/>
                <a:ext cx="2602155" cy="4511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2200" b="1">
                    <a:solidFill>
                      <a:srgbClr val="00FF00"/>
                    </a:solidFill>
                    <a:latin typeface="Arial"/>
                    <a:ea typeface="Arial"/>
                    <a:cs typeface="Arial"/>
                    <a:sym typeface="Arial"/>
                  </a:defRPr>
                </a:lvl1pPr>
              </a:lstStyle>
              <a:p>
                <a:r>
                  <a:t>Fase reversible</a:t>
                </a:r>
              </a:p>
            </p:txBody>
          </p:sp>
          <p:sp>
            <p:nvSpPr>
              <p:cNvPr id="570" name="Shape 570"/>
              <p:cNvSpPr/>
              <p:nvPr/>
            </p:nvSpPr>
            <p:spPr>
              <a:xfrm rot="16200000">
                <a:off x="-2523480" y="2523479"/>
                <a:ext cx="5522636" cy="4756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2400" b="1">
                    <a:solidFill>
                      <a:srgbClr val="FFFF00"/>
                    </a:solidFill>
                    <a:latin typeface="Arial"/>
                    <a:ea typeface="Arial"/>
                    <a:cs typeface="Arial"/>
                    <a:sym typeface="Arial"/>
                  </a:defRPr>
                </a:lvl1pPr>
              </a:lstStyle>
              <a:p>
                <a:r>
                  <a:t>Fracción de miocárdio en riesgo</a:t>
                </a:r>
              </a:p>
            </p:txBody>
          </p:sp>
          <p:sp>
            <p:nvSpPr>
              <p:cNvPr id="571" name="Shape 571"/>
              <p:cNvSpPr/>
              <p:nvPr/>
            </p:nvSpPr>
            <p:spPr>
              <a:xfrm>
                <a:off x="368860" y="5414625"/>
                <a:ext cx="1192006" cy="3892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800" b="1">
                    <a:solidFill>
                      <a:srgbClr val="00FF00"/>
                    </a:solidFill>
                    <a:latin typeface="Arial"/>
                    <a:ea typeface="Arial"/>
                    <a:cs typeface="Arial"/>
                    <a:sym typeface="Arial"/>
                  </a:defRPr>
                </a:lvl1pPr>
              </a:lstStyle>
              <a:p>
                <a:r>
                  <a:t>Tiempo</a:t>
                </a:r>
              </a:p>
            </p:txBody>
          </p:sp>
          <p:sp>
            <p:nvSpPr>
              <p:cNvPr id="572" name="Shape 572"/>
              <p:cNvSpPr/>
              <p:nvPr/>
            </p:nvSpPr>
            <p:spPr>
              <a:xfrm>
                <a:off x="5787060" y="5414623"/>
                <a:ext cx="1192006" cy="3892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800" b="1">
                    <a:solidFill>
                      <a:srgbClr val="00FF00"/>
                    </a:solidFill>
                    <a:latin typeface="Arial"/>
                    <a:ea typeface="Arial"/>
                    <a:cs typeface="Arial"/>
                    <a:sym typeface="Arial"/>
                  </a:defRPr>
                </a:lvl1pPr>
              </a:lstStyle>
              <a:p>
                <a:r>
                  <a:t>Horas</a:t>
                </a:r>
              </a:p>
            </p:txBody>
          </p:sp>
          <p:sp>
            <p:nvSpPr>
              <p:cNvPr id="573" name="Shape 573"/>
              <p:cNvSpPr/>
              <p:nvPr/>
            </p:nvSpPr>
            <p:spPr>
              <a:xfrm>
                <a:off x="1235771" y="5023093"/>
                <a:ext cx="472993"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0</a:t>
                </a:r>
              </a:p>
            </p:txBody>
          </p:sp>
          <p:sp>
            <p:nvSpPr>
              <p:cNvPr id="574" name="Shape 574"/>
              <p:cNvSpPr/>
              <p:nvPr/>
            </p:nvSpPr>
            <p:spPr>
              <a:xfrm>
                <a:off x="2102683" y="5023093"/>
                <a:ext cx="472993"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1</a:t>
                </a:r>
              </a:p>
            </p:txBody>
          </p:sp>
          <p:sp>
            <p:nvSpPr>
              <p:cNvPr id="575" name="Shape 575"/>
              <p:cNvSpPr/>
              <p:nvPr/>
            </p:nvSpPr>
            <p:spPr>
              <a:xfrm>
                <a:off x="3077959" y="5023093"/>
                <a:ext cx="472993"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2</a:t>
                </a:r>
              </a:p>
            </p:txBody>
          </p:sp>
          <p:sp>
            <p:nvSpPr>
              <p:cNvPr id="576" name="Shape 576"/>
              <p:cNvSpPr/>
              <p:nvPr/>
            </p:nvSpPr>
            <p:spPr>
              <a:xfrm>
                <a:off x="3944872" y="5023093"/>
                <a:ext cx="472992"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3</a:t>
                </a:r>
              </a:p>
            </p:txBody>
          </p:sp>
          <p:sp>
            <p:nvSpPr>
              <p:cNvPr id="577" name="Shape 577"/>
              <p:cNvSpPr/>
              <p:nvPr/>
            </p:nvSpPr>
            <p:spPr>
              <a:xfrm>
                <a:off x="4920148" y="5023093"/>
                <a:ext cx="472992"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4</a:t>
                </a:r>
              </a:p>
            </p:txBody>
          </p:sp>
          <p:sp>
            <p:nvSpPr>
              <p:cNvPr id="578" name="Shape 578"/>
              <p:cNvSpPr/>
              <p:nvPr/>
            </p:nvSpPr>
            <p:spPr>
              <a:xfrm>
                <a:off x="5964254" y="5023093"/>
                <a:ext cx="472991"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5</a:t>
                </a:r>
              </a:p>
            </p:txBody>
          </p:sp>
          <p:sp>
            <p:nvSpPr>
              <p:cNvPr id="579" name="Shape 579"/>
              <p:cNvSpPr/>
              <p:nvPr/>
            </p:nvSpPr>
            <p:spPr>
              <a:xfrm>
                <a:off x="6762336" y="5023093"/>
                <a:ext cx="472993"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6</a:t>
                </a:r>
              </a:p>
            </p:txBody>
          </p:sp>
          <p:sp>
            <p:nvSpPr>
              <p:cNvPr id="580" name="Shape 580"/>
              <p:cNvSpPr/>
              <p:nvPr/>
            </p:nvSpPr>
            <p:spPr>
              <a:xfrm>
                <a:off x="7737612" y="5023093"/>
                <a:ext cx="906448"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12</a:t>
                </a:r>
              </a:p>
            </p:txBody>
          </p:sp>
          <p:sp>
            <p:nvSpPr>
              <p:cNvPr id="581" name="Shape 581"/>
              <p:cNvSpPr/>
              <p:nvPr/>
            </p:nvSpPr>
            <p:spPr>
              <a:xfrm>
                <a:off x="8712888" y="5023093"/>
                <a:ext cx="650186"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18</a:t>
                </a:r>
              </a:p>
            </p:txBody>
          </p:sp>
          <p:sp>
            <p:nvSpPr>
              <p:cNvPr id="582" name="Shape 582"/>
              <p:cNvSpPr/>
              <p:nvPr/>
            </p:nvSpPr>
            <p:spPr>
              <a:xfrm>
                <a:off x="654417" y="3683622"/>
                <a:ext cx="620892" cy="352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20</a:t>
                </a:r>
              </a:p>
            </p:txBody>
          </p:sp>
          <p:sp>
            <p:nvSpPr>
              <p:cNvPr id="583" name="Shape 583"/>
              <p:cNvSpPr/>
              <p:nvPr/>
            </p:nvSpPr>
            <p:spPr>
              <a:xfrm>
                <a:off x="654417" y="2816992"/>
                <a:ext cx="620892"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40</a:t>
                </a:r>
              </a:p>
            </p:txBody>
          </p:sp>
          <p:sp>
            <p:nvSpPr>
              <p:cNvPr id="584" name="Shape 584"/>
              <p:cNvSpPr/>
              <p:nvPr/>
            </p:nvSpPr>
            <p:spPr>
              <a:xfrm>
                <a:off x="654417" y="1989882"/>
                <a:ext cx="620892" cy="352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60</a:t>
                </a:r>
              </a:p>
            </p:txBody>
          </p:sp>
          <p:sp>
            <p:nvSpPr>
              <p:cNvPr id="585" name="Shape 585"/>
              <p:cNvSpPr/>
              <p:nvPr/>
            </p:nvSpPr>
            <p:spPr>
              <a:xfrm>
                <a:off x="654417" y="1123252"/>
                <a:ext cx="620892"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80</a:t>
                </a:r>
              </a:p>
            </p:txBody>
          </p:sp>
          <p:sp>
            <p:nvSpPr>
              <p:cNvPr id="586" name="Shape 586"/>
              <p:cNvSpPr/>
              <p:nvPr/>
            </p:nvSpPr>
            <p:spPr>
              <a:xfrm>
                <a:off x="585588" y="217098"/>
                <a:ext cx="689721" cy="3519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lgn="l" defTabSz="649287">
                  <a:defRPr sz="1600">
                    <a:solidFill>
                      <a:srgbClr val="FFFFFF"/>
                    </a:solidFill>
                    <a:latin typeface="Arial"/>
                    <a:ea typeface="Arial"/>
                    <a:cs typeface="Arial"/>
                    <a:sym typeface="Arial"/>
                  </a:defRPr>
                </a:lvl1pPr>
              </a:lstStyle>
              <a:p>
                <a:r>
                  <a:t>100</a:t>
                </a:r>
              </a:p>
            </p:txBody>
          </p:sp>
        </p:grpSp>
        <p:sp>
          <p:nvSpPr>
            <p:cNvPr id="588" name="Shape 588"/>
            <p:cNvSpPr/>
            <p:nvPr/>
          </p:nvSpPr>
          <p:spPr>
            <a:xfrm flipV="1">
              <a:off x="3944367" y="1715941"/>
              <a:ext cx="541872" cy="993440"/>
            </a:xfrm>
            <a:prstGeom prst="line">
              <a:avLst/>
            </a:prstGeom>
            <a:noFill/>
            <a:ln w="127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sp>
          <p:nvSpPr>
            <p:cNvPr id="589" name="Shape 589"/>
            <p:cNvSpPr/>
            <p:nvPr/>
          </p:nvSpPr>
          <p:spPr>
            <a:xfrm>
              <a:off x="3596666" y="3337052"/>
              <a:ext cx="889572" cy="781206"/>
            </a:xfrm>
            <a:prstGeom prst="line">
              <a:avLst/>
            </a:prstGeom>
            <a:noFill/>
            <a:ln w="12700" cap="flat">
              <a:solidFill>
                <a:srgbClr val="FFFFFF"/>
              </a:solidFill>
              <a:prstDash val="solid"/>
              <a:round/>
            </a:ln>
            <a:effectLst>
              <a:outerShdw blurRad="50800" dist="25400" dir="5400000" rotWithShape="0">
                <a:srgbClr val="000000">
                  <a:alpha val="37998"/>
                </a:srgbClr>
              </a:outerShdw>
            </a:effectLst>
          </p:spPr>
          <p:txBody>
            <a:bodyPr wrap="square" lIns="45719" tIns="45719" rIns="45719" bIns="45719" numCol="1" anchor="t">
              <a:noAutofit/>
            </a:bodyPr>
            <a:lstStyle/>
            <a:p>
              <a:endParaRPr/>
            </a:p>
          </p:txBody>
        </p:sp>
      </p:grpSp>
      <p:sp>
        <p:nvSpPr>
          <p:cNvPr id="591" name="Shape 591"/>
          <p:cNvSpPr/>
          <p:nvPr/>
        </p:nvSpPr>
        <p:spPr>
          <a:xfrm>
            <a:off x="3856037" y="2508381"/>
            <a:ext cx="152401" cy="153989"/>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592" name="Shape 592"/>
          <p:cNvSpPr/>
          <p:nvPr/>
        </p:nvSpPr>
        <p:spPr>
          <a:xfrm>
            <a:off x="3963987" y="2725869"/>
            <a:ext cx="153988" cy="152401"/>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593" name="Shape 593"/>
          <p:cNvSpPr/>
          <p:nvPr/>
        </p:nvSpPr>
        <p:spPr>
          <a:xfrm>
            <a:off x="4071937" y="3005269"/>
            <a:ext cx="153988" cy="153988"/>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594" name="Shape 594"/>
          <p:cNvSpPr/>
          <p:nvPr/>
        </p:nvSpPr>
        <p:spPr>
          <a:xfrm>
            <a:off x="4225925" y="3267206"/>
            <a:ext cx="153988" cy="153989"/>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595" name="Shape 595"/>
          <p:cNvSpPr/>
          <p:nvPr/>
        </p:nvSpPr>
        <p:spPr>
          <a:xfrm>
            <a:off x="4397375" y="3484694"/>
            <a:ext cx="153988" cy="152401"/>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596" name="Shape 596"/>
          <p:cNvSpPr/>
          <p:nvPr/>
        </p:nvSpPr>
        <p:spPr>
          <a:xfrm>
            <a:off x="4551362" y="3764094"/>
            <a:ext cx="152401" cy="153988"/>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597" name="Shape 597"/>
          <p:cNvSpPr/>
          <p:nvPr/>
        </p:nvSpPr>
        <p:spPr>
          <a:xfrm>
            <a:off x="4767262" y="3979994"/>
            <a:ext cx="153988" cy="153988"/>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598" name="Shape 598"/>
          <p:cNvSpPr/>
          <p:nvPr/>
        </p:nvSpPr>
        <p:spPr>
          <a:xfrm>
            <a:off x="4984750" y="4197481"/>
            <a:ext cx="152400" cy="153989"/>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599" name="Shape 599"/>
          <p:cNvSpPr/>
          <p:nvPr/>
        </p:nvSpPr>
        <p:spPr>
          <a:xfrm>
            <a:off x="5200650" y="4414969"/>
            <a:ext cx="153988" cy="152401"/>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0" name="Shape 600"/>
          <p:cNvSpPr/>
          <p:nvPr/>
        </p:nvSpPr>
        <p:spPr>
          <a:xfrm>
            <a:off x="5418137" y="4567369"/>
            <a:ext cx="153988" cy="153988"/>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1" name="Shape 601"/>
          <p:cNvSpPr/>
          <p:nvPr/>
        </p:nvSpPr>
        <p:spPr>
          <a:xfrm>
            <a:off x="5634037" y="4738819"/>
            <a:ext cx="153988" cy="153988"/>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2" name="Shape 602"/>
          <p:cNvSpPr/>
          <p:nvPr/>
        </p:nvSpPr>
        <p:spPr>
          <a:xfrm>
            <a:off x="5915025" y="4956306"/>
            <a:ext cx="152400" cy="153989"/>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3" name="Shape 603"/>
          <p:cNvSpPr/>
          <p:nvPr/>
        </p:nvSpPr>
        <p:spPr>
          <a:xfrm>
            <a:off x="6130925" y="5064256"/>
            <a:ext cx="153988" cy="153989"/>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4" name="Shape 604"/>
          <p:cNvSpPr/>
          <p:nvPr/>
        </p:nvSpPr>
        <p:spPr>
          <a:xfrm>
            <a:off x="6456362" y="5218244"/>
            <a:ext cx="153988" cy="153988"/>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5" name="Shape 605"/>
          <p:cNvSpPr/>
          <p:nvPr/>
        </p:nvSpPr>
        <p:spPr>
          <a:xfrm>
            <a:off x="6718300" y="5326194"/>
            <a:ext cx="153988" cy="153988"/>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6" name="Shape 606"/>
          <p:cNvSpPr/>
          <p:nvPr/>
        </p:nvSpPr>
        <p:spPr>
          <a:xfrm>
            <a:off x="6997700" y="5453194"/>
            <a:ext cx="153988" cy="152401"/>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7" name="Shape 607"/>
          <p:cNvSpPr/>
          <p:nvPr/>
        </p:nvSpPr>
        <p:spPr>
          <a:xfrm>
            <a:off x="7278687" y="5561144"/>
            <a:ext cx="152401" cy="153988"/>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8" name="Shape 608"/>
          <p:cNvSpPr/>
          <p:nvPr/>
        </p:nvSpPr>
        <p:spPr>
          <a:xfrm>
            <a:off x="7585075" y="5715131"/>
            <a:ext cx="153988" cy="152401"/>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09" name="Shape 609"/>
          <p:cNvSpPr/>
          <p:nvPr/>
        </p:nvSpPr>
        <p:spPr>
          <a:xfrm>
            <a:off x="7910512" y="5823081"/>
            <a:ext cx="153988" cy="153989"/>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0" name="Shape 610"/>
          <p:cNvSpPr/>
          <p:nvPr/>
        </p:nvSpPr>
        <p:spPr>
          <a:xfrm>
            <a:off x="8235950" y="5950081"/>
            <a:ext cx="152400" cy="152401"/>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1" name="Shape 611"/>
          <p:cNvSpPr/>
          <p:nvPr/>
        </p:nvSpPr>
        <p:spPr>
          <a:xfrm>
            <a:off x="8561387" y="6040569"/>
            <a:ext cx="152401" cy="152401"/>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2" name="Shape 612"/>
          <p:cNvSpPr/>
          <p:nvPr/>
        </p:nvSpPr>
        <p:spPr>
          <a:xfrm>
            <a:off x="8840787" y="6102481"/>
            <a:ext cx="153988" cy="153989"/>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3" name="Shape 613"/>
          <p:cNvSpPr/>
          <p:nvPr/>
        </p:nvSpPr>
        <p:spPr>
          <a:xfrm>
            <a:off x="9102725" y="6165981"/>
            <a:ext cx="153988" cy="153989"/>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4" name="Shape 614"/>
          <p:cNvSpPr/>
          <p:nvPr/>
        </p:nvSpPr>
        <p:spPr>
          <a:xfrm>
            <a:off x="9318625" y="6212019"/>
            <a:ext cx="153988" cy="152401"/>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5" name="Shape 615"/>
          <p:cNvSpPr/>
          <p:nvPr/>
        </p:nvSpPr>
        <p:spPr>
          <a:xfrm>
            <a:off x="9815512" y="6302506"/>
            <a:ext cx="153988" cy="152401"/>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6" name="Shape 616"/>
          <p:cNvSpPr/>
          <p:nvPr/>
        </p:nvSpPr>
        <p:spPr>
          <a:xfrm>
            <a:off x="3856037" y="6581906"/>
            <a:ext cx="152401" cy="153989"/>
          </a:xfrm>
          <a:prstGeom prst="ellipse">
            <a:avLst/>
          </a:prstGeom>
          <a:solidFill>
            <a:srgbClr val="FFFF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7" name="Shape 617"/>
          <p:cNvSpPr/>
          <p:nvPr/>
        </p:nvSpPr>
        <p:spPr>
          <a:xfrm>
            <a:off x="4117975" y="6473956"/>
            <a:ext cx="152400" cy="152401"/>
          </a:xfrm>
          <a:prstGeom prst="ellipse">
            <a:avLst/>
          </a:prstGeom>
          <a:solidFill>
            <a:srgbClr val="FFFF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8" name="Shape 618"/>
          <p:cNvSpPr/>
          <p:nvPr/>
        </p:nvSpPr>
        <p:spPr>
          <a:xfrm>
            <a:off x="4333875" y="6302506"/>
            <a:ext cx="153988" cy="152401"/>
          </a:xfrm>
          <a:prstGeom prst="ellipse">
            <a:avLst/>
          </a:prstGeom>
          <a:solidFill>
            <a:srgbClr val="FFFF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19" name="Shape 619"/>
          <p:cNvSpPr/>
          <p:nvPr/>
        </p:nvSpPr>
        <p:spPr>
          <a:xfrm>
            <a:off x="4551362" y="6148519"/>
            <a:ext cx="152401" cy="153988"/>
          </a:xfrm>
          <a:prstGeom prst="ellipse">
            <a:avLst/>
          </a:prstGeom>
          <a:solidFill>
            <a:srgbClr val="FFFF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20" name="Shape 620"/>
          <p:cNvSpPr/>
          <p:nvPr/>
        </p:nvSpPr>
        <p:spPr>
          <a:xfrm>
            <a:off x="4767262" y="5931031"/>
            <a:ext cx="153988" cy="153989"/>
          </a:xfrm>
          <a:prstGeom prst="ellipse">
            <a:avLst/>
          </a:prstGeom>
          <a:solidFill>
            <a:srgbClr val="FFFF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21" name="Shape 621"/>
          <p:cNvSpPr/>
          <p:nvPr/>
        </p:nvSpPr>
        <p:spPr>
          <a:xfrm>
            <a:off x="4938712" y="5715131"/>
            <a:ext cx="153988" cy="152401"/>
          </a:xfrm>
          <a:prstGeom prst="ellipse">
            <a:avLst/>
          </a:prstGeom>
          <a:solidFill>
            <a:srgbClr val="FFFF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22" name="Shape 622"/>
          <p:cNvSpPr/>
          <p:nvPr/>
        </p:nvSpPr>
        <p:spPr>
          <a:xfrm>
            <a:off x="5092700" y="5497644"/>
            <a:ext cx="153988" cy="153988"/>
          </a:xfrm>
          <a:prstGeom prst="ellipse">
            <a:avLst/>
          </a:prstGeom>
          <a:solidFill>
            <a:srgbClr val="FFFF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23" name="Shape 623"/>
          <p:cNvSpPr/>
          <p:nvPr/>
        </p:nvSpPr>
        <p:spPr>
          <a:xfrm>
            <a:off x="5264150" y="5281744"/>
            <a:ext cx="153988" cy="152401"/>
          </a:xfrm>
          <a:prstGeom prst="ellipse">
            <a:avLst/>
          </a:prstGeom>
          <a:solidFill>
            <a:srgbClr val="FFFF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24" name="Shape 624"/>
          <p:cNvSpPr/>
          <p:nvPr/>
        </p:nvSpPr>
        <p:spPr>
          <a:xfrm>
            <a:off x="5418137" y="5064256"/>
            <a:ext cx="153988" cy="153989"/>
          </a:xfrm>
          <a:prstGeom prst="ellipse">
            <a:avLst/>
          </a:prstGeom>
          <a:solidFill>
            <a:srgbClr val="FFFF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25" name="Shape 625"/>
          <p:cNvSpPr/>
          <p:nvPr/>
        </p:nvSpPr>
        <p:spPr>
          <a:xfrm>
            <a:off x="9536112" y="6256469"/>
            <a:ext cx="153988" cy="153988"/>
          </a:xfrm>
          <a:prstGeom prst="ellipse">
            <a:avLst/>
          </a:prstGeom>
          <a:solidFill>
            <a:srgbClr val="FF0000"/>
          </a:solidFill>
          <a:ln w="12700">
            <a:solidFill>
              <a:srgbClr val="4A7EBB"/>
            </a:solidFill>
          </a:ln>
          <a:effectLst>
            <a:outerShdw blurRad="50800" dist="25400" dir="5400000" rotWithShape="0">
              <a:srgbClr val="000000">
                <a:alpha val="34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26" name="Shape 626"/>
          <p:cNvSpPr/>
          <p:nvPr/>
        </p:nvSpPr>
        <p:spPr>
          <a:xfrm>
            <a:off x="244482" y="1292954"/>
            <a:ext cx="12577748" cy="380613"/>
          </a:xfrm>
          <a:prstGeom prst="rect">
            <a:avLst/>
          </a:prstGeom>
          <a:ln w="12700">
            <a:miter lim="400000"/>
          </a:ln>
          <a:effectLst>
            <a:outerShdw blurRad="63500" dist="50800" dir="5400000" rotWithShape="0">
              <a:srgbClr val="000000">
                <a:alpha val="39999"/>
              </a:srgbClr>
            </a:outerShdw>
          </a:effectLst>
          <a:extLst>
            <a:ext uri="{C572A759-6A51-4108-AA02-DFA0A04FC94B}">
              <ma14:wrappingTextBoxFlag xmlns="" xmlns:ma14="http://schemas.microsoft.com/office/mac/drawingml/2011/main" val="1"/>
            </a:ext>
          </a:extLst>
        </p:spPr>
        <p:txBody>
          <a:bodyPr lIns="65022" tIns="65022" rIns="65022" bIns="65022">
            <a:spAutoFit/>
          </a:bodyPr>
          <a:lstStyle>
            <a:lvl1pPr defTabSz="649287">
              <a:lnSpc>
                <a:spcPct val="90000"/>
              </a:lnSpc>
              <a:defRPr sz="2000" b="1">
                <a:solidFill>
                  <a:srgbClr val="FFFFFF"/>
                </a:solidFill>
                <a:effectLst>
                  <a:outerShdw blurRad="12700" dist="25400" dir="2700000" rotWithShape="0">
                    <a:srgbClr val="000000"/>
                  </a:outerShdw>
                </a:effectLst>
                <a:latin typeface="Arial"/>
                <a:ea typeface="Arial"/>
                <a:cs typeface="Arial"/>
                <a:sym typeface="Arial"/>
              </a:defRPr>
            </a:lvl1pPr>
          </a:lstStyle>
          <a:p>
            <a:r>
              <a:rPr sz="1800" dirty="0"/>
              <a:t>NECROSIS MIOCÁRDICA </a:t>
            </a:r>
            <a:r>
              <a:rPr sz="1800" dirty="0" smtClean="0"/>
              <a:t>INDUCIDA</a:t>
            </a:r>
            <a:r>
              <a:rPr lang="es-MX" sz="1800" dirty="0" smtClean="0"/>
              <a:t> EXPERIMENTALMENTE </a:t>
            </a:r>
            <a:r>
              <a:rPr sz="1800" dirty="0" smtClean="0"/>
              <a:t> </a:t>
            </a:r>
            <a:r>
              <a:rPr sz="1800" dirty="0"/>
              <a:t>POR OCLUSIÓN CORONARIA TEMPORAL </a:t>
            </a:r>
          </a:p>
        </p:txBody>
      </p:sp>
      <p:sp>
        <p:nvSpPr>
          <p:cNvPr id="627" name="Shape 627"/>
          <p:cNvSpPr>
            <a:spLocks noGrp="1"/>
          </p:cNvSpPr>
          <p:nvPr>
            <p:ph type="title"/>
          </p:nvPr>
        </p:nvSpPr>
        <p:spPr>
          <a:xfrm>
            <a:off x="2775971" y="-142344"/>
            <a:ext cx="10228829" cy="1625604"/>
          </a:xfrm>
          <a:prstGeom prst="rect">
            <a:avLst/>
          </a:prstGeom>
        </p:spPr>
        <p:txBody>
          <a:bodyPr lIns="45719" tIns="45719" rIns="45719" bIns="45719" anchor="t"/>
          <a:lstStyle>
            <a:lvl1pPr defTabSz="531622">
              <a:defRPr sz="5460">
                <a:solidFill>
                  <a:srgbClr val="FFFFFF"/>
                </a:solidFill>
              </a:defRPr>
            </a:lvl1pPr>
          </a:lstStyle>
          <a:p>
            <a:r>
              <a:rPr dirty="0" err="1"/>
              <a:t>Tiempo</a:t>
            </a:r>
            <a:r>
              <a:rPr dirty="0"/>
              <a:t> </a:t>
            </a:r>
            <a:r>
              <a:rPr dirty="0" err="1"/>
              <a:t>es</a:t>
            </a:r>
            <a:r>
              <a:rPr dirty="0"/>
              <a:t> </a:t>
            </a:r>
            <a:r>
              <a:rPr dirty="0" err="1"/>
              <a:t>vida</a:t>
            </a:r>
            <a:endParaRPr dirty="0"/>
          </a:p>
        </p:txBody>
      </p:sp>
    </p:spTree>
    <p:extLst>
      <p:ext uri="{BB962C8B-B14F-4D97-AF65-F5344CB8AC3E}">
        <p14:creationId xmlns:p14="http://schemas.microsoft.com/office/powerpoint/2010/main" val="2678270809"/>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p:nvPr/>
        </p:nvSpPr>
        <p:spPr>
          <a:xfrm>
            <a:off x="-13049" y="1204392"/>
            <a:ext cx="12971464" cy="700704"/>
          </a:xfrm>
          <a:prstGeom prst="rect">
            <a:avLst/>
          </a:prstGeom>
          <a:solidFill>
            <a:schemeClr val="accent1">
              <a:lumMod val="50000"/>
            </a:schemeClr>
          </a:solidFill>
          <a:ln w="12700">
            <a:miter lim="400000"/>
          </a:ln>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34" name="Shape 634"/>
          <p:cNvSpPr/>
          <p:nvPr/>
        </p:nvSpPr>
        <p:spPr>
          <a:xfrm flipH="1">
            <a:off x="12985750" y="9301162"/>
            <a:ext cx="11113" cy="450851"/>
          </a:xfrm>
          <a:prstGeom prst="line">
            <a:avLst/>
          </a:prstGeom>
          <a:ln w="12700">
            <a:solidFill>
              <a:srgbClr val="008000"/>
            </a:solidFill>
          </a:ln>
          <a:effectLst>
            <a:outerShdw blurRad="63500" dist="50800" dir="16200000" rotWithShape="0">
              <a:srgbClr val="000000">
                <a:alpha val="39999"/>
              </a:srgbClr>
            </a:outerShdw>
          </a:effectLst>
        </p:spPr>
        <p:txBody>
          <a:bodyPr lIns="45719" rIns="45719"/>
          <a:lstStyle/>
          <a:p>
            <a:endParaRPr/>
          </a:p>
        </p:txBody>
      </p:sp>
      <p:grpSp>
        <p:nvGrpSpPr>
          <p:cNvPr id="638" name="Group 638"/>
          <p:cNvGrpSpPr/>
          <p:nvPr/>
        </p:nvGrpSpPr>
        <p:grpSpPr>
          <a:xfrm>
            <a:off x="194468" y="8687387"/>
            <a:ext cx="12615864" cy="839200"/>
            <a:chOff x="0" y="-104482"/>
            <a:chExt cx="12615863" cy="839199"/>
          </a:xfrm>
        </p:grpSpPr>
        <p:sp>
          <p:nvSpPr>
            <p:cNvPr id="636" name="Shape 636"/>
            <p:cNvSpPr/>
            <p:nvPr/>
          </p:nvSpPr>
          <p:spPr>
            <a:xfrm>
              <a:off x="0" y="-1"/>
              <a:ext cx="12615863" cy="630239"/>
            </a:xfrm>
            <a:prstGeom prst="rect">
              <a:avLst/>
            </a:prstGeom>
            <a:solidFill>
              <a:srgbClr val="F9E115"/>
            </a:solidFill>
            <a:ln w="12700" cap="flat">
              <a:solidFill>
                <a:srgbClr val="FF0000"/>
              </a:solidFill>
              <a:prstDash val="solid"/>
              <a:round/>
            </a:ln>
            <a:effectLst>
              <a:outerShdw blurRad="63500" dist="50800" dir="5400000" rotWithShape="0">
                <a:srgbClr val="000000">
                  <a:alpha val="39999"/>
                </a:srgbClr>
              </a:outerShdw>
            </a:effectLst>
          </p:spPr>
          <p:txBody>
            <a:bodyPr wrap="square" lIns="50800" tIns="50800" rIns="50800" bIns="50800" numCol="1" anchor="ctr">
              <a:noAutofit/>
            </a:bodyPr>
            <a:lstStyle/>
            <a:p>
              <a:pPr algn="l" defTabSz="649287">
                <a:defRPr sz="2400">
                  <a:solidFill>
                    <a:srgbClr val="FFFFFF"/>
                  </a:solidFill>
                  <a:latin typeface="Calibri"/>
                  <a:ea typeface="Calibri"/>
                  <a:cs typeface="Calibri"/>
                  <a:sym typeface="Calibri"/>
                </a:defRPr>
              </a:pPr>
              <a:endParaRPr/>
            </a:p>
          </p:txBody>
        </p:sp>
        <p:sp>
          <p:nvSpPr>
            <p:cNvPr id="637" name="Shape 637"/>
            <p:cNvSpPr/>
            <p:nvPr/>
          </p:nvSpPr>
          <p:spPr>
            <a:xfrm>
              <a:off x="0" y="-104482"/>
              <a:ext cx="12615863" cy="839199"/>
            </a:xfrm>
            <a:prstGeom prst="rect">
              <a:avLst/>
            </a:prstGeom>
            <a:solidFill>
              <a:schemeClr val="accent1">
                <a:lumMod val="50000"/>
              </a:schemeClr>
            </a:solid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spAutoFit/>
            </a:bodyPr>
            <a:lstStyle/>
            <a:p>
              <a:pPr algn="l" defTabSz="649287">
                <a:defRPr sz="2200" b="1">
                  <a:solidFill>
                    <a:srgbClr val="FF0000"/>
                  </a:solidFill>
                  <a:latin typeface="Calibri"/>
                  <a:ea typeface="Calibri"/>
                  <a:cs typeface="Calibri"/>
                  <a:sym typeface="Calibri"/>
                </a:defRPr>
              </a:pPr>
              <a:r>
                <a:rPr dirty="0" smtClean="0">
                  <a:solidFill>
                    <a:schemeClr val="bg1"/>
                  </a:solidFill>
                </a:rPr>
                <a:t>A</a:t>
              </a:r>
              <a:r>
                <a:rPr lang="es-MX" dirty="0" err="1" smtClean="0">
                  <a:solidFill>
                    <a:schemeClr val="bg1"/>
                  </a:solidFill>
                </a:rPr>
                <a:t>CTPp</a:t>
              </a:r>
              <a:r>
                <a:rPr dirty="0" smtClean="0">
                  <a:solidFill>
                    <a:schemeClr val="bg1"/>
                  </a:solidFill>
                </a:rPr>
                <a:t> </a:t>
              </a:r>
              <a:r>
                <a:rPr dirty="0" err="1">
                  <a:solidFill>
                    <a:schemeClr val="bg1"/>
                  </a:solidFill>
                </a:rPr>
                <a:t>es</a:t>
              </a:r>
              <a:r>
                <a:rPr dirty="0">
                  <a:solidFill>
                    <a:schemeClr val="bg1"/>
                  </a:solidFill>
                </a:rPr>
                <a:t> el </a:t>
              </a:r>
              <a:r>
                <a:rPr dirty="0" err="1">
                  <a:solidFill>
                    <a:schemeClr val="bg1"/>
                  </a:solidFill>
                </a:rPr>
                <a:t>mejor</a:t>
              </a:r>
              <a:r>
                <a:rPr dirty="0">
                  <a:solidFill>
                    <a:schemeClr val="bg1"/>
                  </a:solidFill>
                </a:rPr>
                <a:t> </a:t>
              </a:r>
              <a:r>
                <a:rPr dirty="0" err="1">
                  <a:solidFill>
                    <a:schemeClr val="bg1"/>
                  </a:solidFill>
                </a:rPr>
                <a:t>método</a:t>
              </a:r>
              <a:r>
                <a:rPr dirty="0">
                  <a:solidFill>
                    <a:schemeClr val="bg1"/>
                  </a:solidFill>
                </a:rPr>
                <a:t>, sin embargo </a:t>
              </a:r>
              <a:r>
                <a:rPr dirty="0" err="1">
                  <a:solidFill>
                    <a:schemeClr val="bg1"/>
                  </a:solidFill>
                </a:rPr>
                <a:t>poco</a:t>
              </a:r>
              <a:r>
                <a:rPr dirty="0">
                  <a:solidFill>
                    <a:schemeClr val="bg1"/>
                  </a:solidFill>
                </a:rPr>
                <a:t> </a:t>
              </a:r>
              <a:r>
                <a:rPr dirty="0" err="1">
                  <a:solidFill>
                    <a:schemeClr val="bg1"/>
                  </a:solidFill>
                </a:rPr>
                <a:t>disponible</a:t>
              </a:r>
              <a:r>
                <a:rPr dirty="0">
                  <a:solidFill>
                    <a:schemeClr val="bg1"/>
                  </a:solidFill>
                </a:rPr>
                <a:t>. </a:t>
              </a:r>
              <a:r>
                <a:rPr b="0" dirty="0">
                  <a:solidFill>
                    <a:schemeClr val="bg1"/>
                  </a:solidFill>
                </a:rPr>
                <a:t> </a:t>
              </a:r>
              <a:r>
                <a:rPr sz="2300" b="0" dirty="0">
                  <a:solidFill>
                    <a:schemeClr val="bg1"/>
                  </a:solidFill>
                </a:rPr>
                <a:t>La mayor </a:t>
              </a:r>
              <a:r>
                <a:rPr sz="2300" b="0" dirty="0" err="1">
                  <a:solidFill>
                    <a:schemeClr val="bg1"/>
                  </a:solidFill>
                </a:rPr>
                <a:t>fortaleza</a:t>
              </a:r>
              <a:r>
                <a:rPr sz="2300" b="0" dirty="0">
                  <a:solidFill>
                    <a:schemeClr val="bg1"/>
                  </a:solidFill>
                </a:rPr>
                <a:t> de la </a:t>
              </a:r>
              <a:r>
                <a:rPr lang="es-MX" sz="2300" b="1" dirty="0" err="1" smtClean="0">
                  <a:solidFill>
                    <a:schemeClr val="bg1"/>
                  </a:solidFill>
                </a:rPr>
                <a:t>trombolisis</a:t>
              </a:r>
              <a:r>
                <a:rPr sz="2300" b="0" dirty="0" smtClean="0">
                  <a:solidFill>
                    <a:schemeClr val="bg1"/>
                  </a:solidFill>
                </a:rPr>
                <a:t> </a:t>
              </a:r>
              <a:r>
                <a:rPr sz="2300" b="0" dirty="0" err="1">
                  <a:solidFill>
                    <a:schemeClr val="bg1"/>
                  </a:solidFill>
                </a:rPr>
                <a:t>es</a:t>
              </a:r>
              <a:r>
                <a:rPr sz="2300" b="0" dirty="0">
                  <a:solidFill>
                    <a:schemeClr val="bg1"/>
                  </a:solidFill>
                </a:rPr>
                <a:t> la </a:t>
              </a:r>
              <a:r>
                <a:rPr sz="2300" b="0" dirty="0" err="1">
                  <a:solidFill>
                    <a:schemeClr val="bg1"/>
                  </a:solidFill>
                </a:rPr>
                <a:t>disponibilidad</a:t>
              </a:r>
              <a:r>
                <a:rPr sz="2300" b="0" dirty="0">
                  <a:solidFill>
                    <a:schemeClr val="bg1"/>
                  </a:solidFill>
                </a:rPr>
                <a:t> en </a:t>
              </a:r>
              <a:r>
                <a:rPr sz="2300" b="0" dirty="0" err="1">
                  <a:solidFill>
                    <a:schemeClr val="bg1"/>
                  </a:solidFill>
                </a:rPr>
                <a:t>tiempo</a:t>
              </a:r>
              <a:r>
                <a:rPr sz="2300" b="0" dirty="0">
                  <a:solidFill>
                    <a:schemeClr val="bg1"/>
                  </a:solidFill>
                </a:rPr>
                <a:t>, </a:t>
              </a:r>
              <a:r>
                <a:rPr sz="2300" b="0" dirty="0" err="1">
                  <a:solidFill>
                    <a:schemeClr val="bg1"/>
                  </a:solidFill>
                </a:rPr>
                <a:t>espacio</a:t>
              </a:r>
              <a:r>
                <a:rPr sz="2300" b="0" dirty="0">
                  <a:solidFill>
                    <a:schemeClr val="bg1"/>
                  </a:solidFill>
                </a:rPr>
                <a:t> y </a:t>
              </a:r>
              <a:r>
                <a:rPr lang="es-MX" sz="2300" b="0" dirty="0" smtClean="0">
                  <a:solidFill>
                    <a:schemeClr val="bg1"/>
                  </a:solidFill>
                </a:rPr>
                <a:t>costos</a:t>
              </a:r>
              <a:r>
                <a:rPr sz="2300" b="0" dirty="0" smtClean="0">
                  <a:solidFill>
                    <a:schemeClr val="bg1"/>
                  </a:solidFill>
                </a:rPr>
                <a:t>.</a:t>
              </a:r>
              <a:r>
                <a:rPr lang="es-MX" sz="2300" b="0" dirty="0" smtClean="0">
                  <a:solidFill>
                    <a:schemeClr val="bg1"/>
                  </a:solidFill>
                </a:rPr>
                <a:t> La estrategia complementaria:  FARMACO-INVASIÓN</a:t>
              </a:r>
              <a:r>
                <a:rPr lang="es-MX" sz="2300" b="0" dirty="0" smtClean="0">
                  <a:solidFill>
                    <a:srgbClr val="FF2600"/>
                  </a:solidFill>
                </a:rPr>
                <a:t> </a:t>
              </a:r>
              <a:endParaRPr sz="2300" b="0" dirty="0">
                <a:solidFill>
                  <a:srgbClr val="FF2600"/>
                </a:solidFill>
              </a:endParaRPr>
            </a:p>
          </p:txBody>
        </p:sp>
      </p:grpSp>
      <p:sp>
        <p:nvSpPr>
          <p:cNvPr id="639" name="Shape 639"/>
          <p:cNvSpPr/>
          <p:nvPr/>
        </p:nvSpPr>
        <p:spPr>
          <a:xfrm>
            <a:off x="7483475" y="2708275"/>
            <a:ext cx="3176588" cy="54340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05" y="0"/>
                </a:lnTo>
                <a:lnTo>
                  <a:pt x="21600" y="21600"/>
                </a:lnTo>
                <a:close/>
              </a:path>
            </a:pathLst>
          </a:custGeom>
          <a:gradFill>
            <a:gsLst>
              <a:gs pos="0">
                <a:srgbClr val="00FF00"/>
              </a:gs>
              <a:gs pos="33999">
                <a:srgbClr val="00FF00"/>
              </a:gs>
              <a:gs pos="69999">
                <a:srgbClr val="FF0000"/>
              </a:gs>
              <a:gs pos="100000">
                <a:srgbClr val="FF0000"/>
              </a:gs>
            </a:gsLst>
            <a:lin ang="16200000"/>
          </a:gradFill>
          <a:ln w="3175">
            <a:solidFill>
              <a:srgbClr val="17375E"/>
            </a:solidFill>
          </a:ln>
          <a:effectLst>
            <a:outerShdw blurRad="279400" dist="215900" dir="5400000" rotWithShape="0">
              <a:srgbClr val="000000">
                <a:alpha val="39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40" name="Shape 640"/>
          <p:cNvSpPr/>
          <p:nvPr/>
        </p:nvSpPr>
        <p:spPr>
          <a:xfrm rot="10800000">
            <a:off x="750887" y="2792412"/>
            <a:ext cx="3281364" cy="5349876"/>
          </a:xfrm>
          <a:prstGeom prst="triangle">
            <a:avLst/>
          </a:prstGeom>
          <a:gradFill>
            <a:gsLst>
              <a:gs pos="0">
                <a:srgbClr val="00FF00"/>
              </a:gs>
              <a:gs pos="5999">
                <a:srgbClr val="00FF00"/>
              </a:gs>
              <a:gs pos="69999">
                <a:srgbClr val="FF0000"/>
              </a:gs>
              <a:gs pos="100000">
                <a:srgbClr val="FF0000"/>
              </a:gs>
            </a:gsLst>
            <a:lin ang="16200000"/>
          </a:gradFill>
          <a:ln w="3175">
            <a:solidFill>
              <a:srgbClr val="17375E"/>
            </a:solidFill>
          </a:ln>
          <a:effectLst>
            <a:outerShdw blurRad="279400" dist="215900" dir="5400000" rotWithShape="0">
              <a:srgbClr val="000000">
                <a:alpha val="39999"/>
              </a:srgbClr>
            </a:outerShdw>
          </a:effectLst>
        </p:spPr>
        <p:txBody>
          <a:bodyPr lIns="50800" tIns="50800" rIns="50800" bIns="50800" anchor="ctr"/>
          <a:lstStyle/>
          <a:p>
            <a:pPr defTabSz="649287">
              <a:defRPr sz="2400">
                <a:solidFill>
                  <a:srgbClr val="FFFFFF"/>
                </a:solidFill>
                <a:latin typeface="Calibri"/>
                <a:ea typeface="Calibri"/>
                <a:cs typeface="Calibri"/>
                <a:sym typeface="Calibri"/>
              </a:defRPr>
            </a:pPr>
            <a:endParaRPr/>
          </a:p>
        </p:txBody>
      </p:sp>
      <p:sp>
        <p:nvSpPr>
          <p:cNvPr id="641" name="Shape 641"/>
          <p:cNvSpPr/>
          <p:nvPr/>
        </p:nvSpPr>
        <p:spPr>
          <a:xfrm>
            <a:off x="1444625" y="2146300"/>
            <a:ext cx="2337634" cy="485646"/>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2400" b="1" spc="240">
                <a:effectLst>
                  <a:outerShdw blurRad="12700" dist="25400" dir="2700000" rotWithShape="0">
                    <a:srgbClr val="000000"/>
                  </a:outerShdw>
                </a:effectLst>
                <a:latin typeface="Calibri"/>
                <a:ea typeface="Calibri"/>
                <a:cs typeface="Calibri"/>
                <a:sym typeface="Calibri"/>
              </a:defRPr>
            </a:lvl1pPr>
          </a:lstStyle>
          <a:p>
            <a:r>
              <a:t>TROMBOLISIS</a:t>
            </a:r>
          </a:p>
        </p:txBody>
      </p:sp>
      <p:sp>
        <p:nvSpPr>
          <p:cNvPr id="642" name="Shape 642"/>
          <p:cNvSpPr/>
          <p:nvPr/>
        </p:nvSpPr>
        <p:spPr>
          <a:xfrm>
            <a:off x="7643972" y="2131300"/>
            <a:ext cx="4179538" cy="500646"/>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2400" b="1" spc="240">
                <a:effectLst>
                  <a:outerShdw blurRad="12700" dist="25400" dir="2700000" rotWithShape="0">
                    <a:srgbClr val="000000"/>
                  </a:outerShdw>
                </a:effectLst>
                <a:latin typeface="Calibri"/>
                <a:ea typeface="Calibri"/>
                <a:cs typeface="Calibri"/>
                <a:sym typeface="Calibri"/>
              </a:defRPr>
            </a:lvl1pPr>
          </a:lstStyle>
          <a:p>
            <a:r>
              <a:rPr lang="es-MX" dirty="0" smtClean="0"/>
              <a:t>ANGIOPLASTIA PRIMARIA </a:t>
            </a:r>
            <a:endParaRPr dirty="0"/>
          </a:p>
        </p:txBody>
      </p:sp>
      <p:sp>
        <p:nvSpPr>
          <p:cNvPr id="643" name="Shape 643"/>
          <p:cNvSpPr/>
          <p:nvPr/>
        </p:nvSpPr>
        <p:spPr>
          <a:xfrm>
            <a:off x="4267041" y="4600997"/>
            <a:ext cx="1285568" cy="3967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1800" b="1" spc="180">
                <a:solidFill>
                  <a:schemeClr val="accent1"/>
                </a:solidFill>
                <a:latin typeface="Calibri"/>
                <a:ea typeface="Calibri"/>
                <a:cs typeface="Calibri"/>
                <a:sym typeface="Calibri"/>
              </a:defRPr>
            </a:lvl1pPr>
          </a:lstStyle>
          <a:p>
            <a:r>
              <a:t>EFICACIA</a:t>
            </a:r>
          </a:p>
        </p:txBody>
      </p:sp>
      <p:sp>
        <p:nvSpPr>
          <p:cNvPr id="644" name="Shape 644"/>
          <p:cNvSpPr/>
          <p:nvPr/>
        </p:nvSpPr>
        <p:spPr>
          <a:xfrm>
            <a:off x="4037771" y="2790824"/>
            <a:ext cx="2914076" cy="8412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p>
            <a:pPr defTabSz="649287">
              <a:defRPr sz="2400" b="1" spc="240">
                <a:solidFill>
                  <a:srgbClr val="FF2600"/>
                </a:solidFill>
                <a:latin typeface="Calibri"/>
                <a:ea typeface="Calibri"/>
                <a:cs typeface="Calibri"/>
                <a:sym typeface="Calibri"/>
              </a:defRPr>
            </a:pPr>
            <a:r>
              <a:t>DISPONIBILIDAD</a:t>
            </a:r>
          </a:p>
          <a:p>
            <a:pPr defTabSz="649287">
              <a:defRPr sz="2400" b="1" spc="240">
                <a:solidFill>
                  <a:srgbClr val="FF2600"/>
                </a:solidFill>
                <a:latin typeface="Calibri"/>
                <a:ea typeface="Calibri"/>
                <a:cs typeface="Calibri"/>
                <a:sym typeface="Calibri"/>
              </a:defRPr>
            </a:pPr>
            <a:r>
              <a:t>UNIVERSAL</a:t>
            </a:r>
          </a:p>
        </p:txBody>
      </p:sp>
      <p:sp>
        <p:nvSpPr>
          <p:cNvPr id="645" name="Shape 645"/>
          <p:cNvSpPr/>
          <p:nvPr/>
        </p:nvSpPr>
        <p:spPr>
          <a:xfrm>
            <a:off x="10472409" y="2847975"/>
            <a:ext cx="2221244" cy="663446"/>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p>
            <a:pPr defTabSz="649287">
              <a:defRPr sz="1800" b="1" spc="180">
                <a:solidFill>
                  <a:schemeClr val="accent1"/>
                </a:solidFill>
                <a:latin typeface="Calibri"/>
                <a:ea typeface="Calibri"/>
                <a:cs typeface="Calibri"/>
                <a:sym typeface="Calibri"/>
              </a:defRPr>
            </a:pPr>
            <a:r>
              <a:t>DISPONIBILIDAD</a:t>
            </a:r>
          </a:p>
          <a:p>
            <a:pPr defTabSz="649287">
              <a:defRPr sz="1800" b="1" spc="180">
                <a:solidFill>
                  <a:schemeClr val="accent1"/>
                </a:solidFill>
                <a:latin typeface="Calibri"/>
                <a:ea typeface="Calibri"/>
                <a:cs typeface="Calibri"/>
                <a:sym typeface="Calibri"/>
              </a:defRPr>
            </a:pPr>
            <a:r>
              <a:t> BAJA</a:t>
            </a:r>
          </a:p>
        </p:txBody>
      </p:sp>
      <p:sp>
        <p:nvSpPr>
          <p:cNvPr id="646" name="Shape 646"/>
          <p:cNvSpPr/>
          <p:nvPr/>
        </p:nvSpPr>
        <p:spPr>
          <a:xfrm>
            <a:off x="10799785" y="7763003"/>
            <a:ext cx="2047450" cy="5745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3000" b="1" spc="300">
                <a:solidFill>
                  <a:srgbClr val="FF2600"/>
                </a:solidFill>
                <a:latin typeface="Calibri"/>
                <a:ea typeface="Calibri"/>
                <a:cs typeface="Calibri"/>
                <a:sym typeface="Calibri"/>
              </a:defRPr>
            </a:lvl1pPr>
          </a:lstStyle>
          <a:p>
            <a:r>
              <a:t>EFICACIA</a:t>
            </a:r>
          </a:p>
        </p:txBody>
      </p:sp>
      <p:sp>
        <p:nvSpPr>
          <p:cNvPr id="647" name="Shape 647"/>
          <p:cNvSpPr/>
          <p:nvPr/>
        </p:nvSpPr>
        <p:spPr>
          <a:xfrm flipH="1">
            <a:off x="504507" y="2674937"/>
            <a:ext cx="1" cy="5294313"/>
          </a:xfrm>
          <a:prstGeom prst="line">
            <a:avLst/>
          </a:prstGeom>
          <a:ln w="25400">
            <a:solidFill>
              <a:srgbClr val="FEA405"/>
            </a:solidFill>
          </a:ln>
          <a:effectLst>
            <a:outerShdw blurRad="50800" dist="25400" dir="5400000" rotWithShape="0">
              <a:srgbClr val="000000">
                <a:alpha val="37998"/>
              </a:srgbClr>
            </a:outerShdw>
          </a:effectLst>
        </p:spPr>
        <p:txBody>
          <a:bodyPr lIns="45719" rIns="45719"/>
          <a:lstStyle/>
          <a:p>
            <a:endParaRPr/>
          </a:p>
        </p:txBody>
      </p:sp>
      <p:sp>
        <p:nvSpPr>
          <p:cNvPr id="648" name="Shape 648"/>
          <p:cNvSpPr/>
          <p:nvPr/>
        </p:nvSpPr>
        <p:spPr>
          <a:xfrm>
            <a:off x="230187" y="2182812"/>
            <a:ext cx="887036" cy="4856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2400" b="1">
                <a:solidFill>
                  <a:schemeClr val="accent1"/>
                </a:solidFill>
                <a:latin typeface="Calibri"/>
                <a:ea typeface="Calibri"/>
                <a:cs typeface="Calibri"/>
                <a:sym typeface="Calibri"/>
              </a:defRPr>
            </a:lvl1pPr>
          </a:lstStyle>
          <a:p>
            <a:r>
              <a:t>100%</a:t>
            </a:r>
          </a:p>
        </p:txBody>
      </p:sp>
      <p:sp>
        <p:nvSpPr>
          <p:cNvPr id="649" name="Shape 649"/>
          <p:cNvSpPr/>
          <p:nvPr/>
        </p:nvSpPr>
        <p:spPr>
          <a:xfrm>
            <a:off x="273050" y="7924800"/>
            <a:ext cx="529848" cy="485646"/>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2400" b="1">
                <a:solidFill>
                  <a:schemeClr val="accent1"/>
                </a:solidFill>
                <a:latin typeface="Calibri"/>
                <a:ea typeface="Calibri"/>
                <a:cs typeface="Calibri"/>
                <a:sym typeface="Calibri"/>
              </a:defRPr>
            </a:lvl1pPr>
          </a:lstStyle>
          <a:p>
            <a:r>
              <a:t>0%</a:t>
            </a:r>
          </a:p>
        </p:txBody>
      </p:sp>
      <p:sp>
        <p:nvSpPr>
          <p:cNvPr id="650" name="Shape 650"/>
          <p:cNvSpPr/>
          <p:nvPr/>
        </p:nvSpPr>
        <p:spPr>
          <a:xfrm>
            <a:off x="452437" y="5159375"/>
            <a:ext cx="708443" cy="485646"/>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2400" b="1">
                <a:solidFill>
                  <a:schemeClr val="accent1"/>
                </a:solidFill>
                <a:latin typeface="Calibri"/>
                <a:ea typeface="Calibri"/>
                <a:cs typeface="Calibri"/>
                <a:sym typeface="Calibri"/>
              </a:defRPr>
            </a:lvl1pPr>
          </a:lstStyle>
          <a:p>
            <a:r>
              <a:t>50%</a:t>
            </a:r>
          </a:p>
        </p:txBody>
      </p:sp>
      <p:sp>
        <p:nvSpPr>
          <p:cNvPr id="651" name="Shape 651"/>
          <p:cNvSpPr/>
          <p:nvPr/>
        </p:nvSpPr>
        <p:spPr>
          <a:xfrm flipH="1">
            <a:off x="6944995" y="2674937"/>
            <a:ext cx="1" cy="5294313"/>
          </a:xfrm>
          <a:prstGeom prst="line">
            <a:avLst/>
          </a:prstGeom>
          <a:ln w="25400">
            <a:solidFill>
              <a:srgbClr val="FEA405"/>
            </a:solidFill>
          </a:ln>
          <a:effectLst>
            <a:outerShdw blurRad="50800" dist="25400" dir="5400000" rotWithShape="0">
              <a:srgbClr val="000000">
                <a:alpha val="37998"/>
              </a:srgbClr>
            </a:outerShdw>
          </a:effectLst>
        </p:spPr>
        <p:txBody>
          <a:bodyPr lIns="45719" rIns="45719"/>
          <a:lstStyle/>
          <a:p>
            <a:endParaRPr/>
          </a:p>
        </p:txBody>
      </p:sp>
      <p:sp>
        <p:nvSpPr>
          <p:cNvPr id="652" name="Shape 652"/>
          <p:cNvSpPr/>
          <p:nvPr/>
        </p:nvSpPr>
        <p:spPr>
          <a:xfrm>
            <a:off x="6750050" y="2182812"/>
            <a:ext cx="529848" cy="4856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2400" b="1">
                <a:solidFill>
                  <a:schemeClr val="accent1"/>
                </a:solidFill>
                <a:latin typeface="Calibri"/>
                <a:ea typeface="Calibri"/>
                <a:cs typeface="Calibri"/>
                <a:sym typeface="Calibri"/>
              </a:defRPr>
            </a:lvl1pPr>
          </a:lstStyle>
          <a:p>
            <a:r>
              <a:t>0%</a:t>
            </a:r>
          </a:p>
        </p:txBody>
      </p:sp>
      <p:sp>
        <p:nvSpPr>
          <p:cNvPr id="653" name="Shape 653"/>
          <p:cNvSpPr/>
          <p:nvPr/>
        </p:nvSpPr>
        <p:spPr>
          <a:xfrm>
            <a:off x="6507162" y="7924800"/>
            <a:ext cx="887036" cy="485646"/>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2400" b="1">
                <a:solidFill>
                  <a:schemeClr val="accent1"/>
                </a:solidFill>
                <a:latin typeface="Calibri"/>
                <a:ea typeface="Calibri"/>
                <a:cs typeface="Calibri"/>
                <a:sym typeface="Calibri"/>
              </a:defRPr>
            </a:lvl1pPr>
          </a:lstStyle>
          <a:p>
            <a:r>
              <a:t>100%</a:t>
            </a:r>
          </a:p>
        </p:txBody>
      </p:sp>
      <p:sp>
        <p:nvSpPr>
          <p:cNvPr id="654" name="Shape 654"/>
          <p:cNvSpPr/>
          <p:nvPr/>
        </p:nvSpPr>
        <p:spPr>
          <a:xfrm>
            <a:off x="6932612" y="5159375"/>
            <a:ext cx="708443" cy="485646"/>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lgn="l" defTabSz="649287">
              <a:defRPr sz="2400" b="1">
                <a:solidFill>
                  <a:schemeClr val="accent1"/>
                </a:solidFill>
                <a:latin typeface="Calibri"/>
                <a:ea typeface="Calibri"/>
                <a:cs typeface="Calibri"/>
                <a:sym typeface="Calibri"/>
              </a:defRPr>
            </a:lvl1pPr>
          </a:lstStyle>
          <a:p>
            <a:r>
              <a:t>50%</a:t>
            </a:r>
          </a:p>
        </p:txBody>
      </p:sp>
      <p:sp>
        <p:nvSpPr>
          <p:cNvPr id="655" name="Shape 655"/>
          <p:cNvSpPr/>
          <p:nvPr/>
        </p:nvSpPr>
        <p:spPr>
          <a:xfrm>
            <a:off x="3436937" y="1230499"/>
            <a:ext cx="6130926" cy="648489"/>
          </a:xfrm>
          <a:prstGeom prst="rect">
            <a:avLst/>
          </a:prstGeom>
          <a:ln w="12700">
            <a:miter lim="400000"/>
          </a:ln>
          <a:effectLst>
            <a:outerShdw blurRad="63500" dist="50800" dir="5400000" rotWithShape="0">
              <a:srgbClr val="000000">
                <a:alpha val="39999"/>
              </a:srgbClr>
            </a:outerShdw>
          </a:effectLst>
          <a:extLst>
            <a:ext uri="{C572A759-6A51-4108-AA02-DFA0A04FC94B}">
              <ma14:wrappingTextBoxFlag xmlns="" xmlns:ma14="http://schemas.microsoft.com/office/mac/drawingml/2011/main" val="1"/>
            </a:ext>
          </a:extLst>
        </p:spPr>
        <p:txBody>
          <a:bodyPr lIns="65022" tIns="65022" rIns="65022" bIns="65022">
            <a:spAutoFit/>
          </a:bodyPr>
          <a:lstStyle>
            <a:lvl1pPr defTabSz="649287">
              <a:lnSpc>
                <a:spcPct val="90000"/>
              </a:lnSpc>
              <a:defRPr b="1">
                <a:solidFill>
                  <a:srgbClr val="FFFFFF"/>
                </a:solidFill>
                <a:effectLst>
                  <a:outerShdw blurRad="12700" dist="25400" dir="2700000" rotWithShape="0">
                    <a:srgbClr val="000000"/>
                  </a:outerShdw>
                </a:effectLst>
                <a:latin typeface="Arial"/>
                <a:ea typeface="Arial"/>
                <a:cs typeface="Arial"/>
                <a:sym typeface="Arial"/>
              </a:defRPr>
            </a:lvl1pPr>
          </a:lstStyle>
          <a:p>
            <a:r>
              <a:rPr dirty="0"/>
              <a:t>TROMBOLISIS VS </a:t>
            </a:r>
            <a:r>
              <a:rPr dirty="0" err="1"/>
              <a:t>ACTPp</a:t>
            </a:r>
            <a:endParaRPr dirty="0"/>
          </a:p>
        </p:txBody>
      </p:sp>
      <p:sp>
        <p:nvSpPr>
          <p:cNvPr id="656" name="Shape 656"/>
          <p:cNvSpPr>
            <a:spLocks noGrp="1"/>
          </p:cNvSpPr>
          <p:nvPr>
            <p:ph type="title"/>
          </p:nvPr>
        </p:nvSpPr>
        <p:spPr>
          <a:xfrm>
            <a:off x="2787085" y="-195384"/>
            <a:ext cx="10228829" cy="1625604"/>
          </a:xfrm>
          <a:prstGeom prst="rect">
            <a:avLst/>
          </a:prstGeom>
        </p:spPr>
        <p:txBody>
          <a:bodyPr lIns="45719" tIns="45719" rIns="45719" bIns="45719" anchor="t"/>
          <a:lstStyle>
            <a:lvl1pPr defTabSz="397256">
              <a:defRPr sz="5440">
                <a:solidFill>
                  <a:srgbClr val="FFFFFF"/>
                </a:solidFill>
              </a:defRPr>
            </a:lvl1pPr>
          </a:lstStyle>
          <a:p>
            <a:r>
              <a:rPr dirty="0" err="1"/>
              <a:t>Técnicas</a:t>
            </a:r>
            <a:r>
              <a:rPr dirty="0"/>
              <a:t> de </a:t>
            </a:r>
            <a:r>
              <a:rPr dirty="0" err="1"/>
              <a:t>reperfusión</a:t>
            </a:r>
            <a:endParaRPr dirty="0"/>
          </a:p>
        </p:txBody>
      </p:sp>
    </p:spTree>
    <p:extLst>
      <p:ext uri="{BB962C8B-B14F-4D97-AF65-F5344CB8AC3E}">
        <p14:creationId xmlns:p14="http://schemas.microsoft.com/office/powerpoint/2010/main" val="2742921914"/>
      </p:ext>
    </p:extLst>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 name="pasted-image.tiff"/>
          <p:cNvPicPr>
            <a:picLocks/>
          </p:cNvPicPr>
          <p:nvPr/>
        </p:nvPicPr>
        <p:blipFill>
          <a:blip r:embed="rId3">
            <a:extLst/>
          </a:blip>
          <a:stretch>
            <a:fillRect/>
          </a:stretch>
        </p:blipFill>
        <p:spPr>
          <a:xfrm>
            <a:off x="6924719" y="1852464"/>
            <a:ext cx="5329626" cy="4383451"/>
          </a:xfrm>
          <a:prstGeom prst="rect">
            <a:avLst/>
          </a:prstGeom>
          <a:ln w="12700">
            <a:miter lim="400000"/>
          </a:ln>
        </p:spPr>
      </p:pic>
      <p:sp>
        <p:nvSpPr>
          <p:cNvPr id="686" name="Shape 686"/>
          <p:cNvSpPr>
            <a:spLocks noGrp="1"/>
          </p:cNvSpPr>
          <p:nvPr>
            <p:ph type="title"/>
          </p:nvPr>
        </p:nvSpPr>
        <p:spPr>
          <a:xfrm>
            <a:off x="2775971" y="0"/>
            <a:ext cx="10228829" cy="1625604"/>
          </a:xfrm>
          <a:prstGeom prst="rect">
            <a:avLst/>
          </a:prstGeom>
        </p:spPr>
        <p:txBody>
          <a:bodyPr lIns="45719" tIns="45719" rIns="45719" bIns="45719" anchor="t"/>
          <a:lstStyle>
            <a:lvl1pPr defTabSz="397256">
              <a:defRPr sz="5440">
                <a:solidFill>
                  <a:srgbClr val="FFFFFF"/>
                </a:solidFill>
              </a:defRPr>
            </a:lvl1pPr>
          </a:lstStyle>
          <a:p>
            <a:r>
              <a:rPr dirty="0"/>
              <a:t>El </a:t>
            </a:r>
            <a:r>
              <a:rPr dirty="0" err="1"/>
              <a:t>desafío</a:t>
            </a:r>
            <a:r>
              <a:rPr dirty="0"/>
              <a:t> del </a:t>
            </a:r>
            <a:r>
              <a:rPr dirty="0" err="1"/>
              <a:t>acceso</a:t>
            </a:r>
            <a:endParaRPr dirty="0"/>
          </a:p>
        </p:txBody>
      </p:sp>
      <p:pic>
        <p:nvPicPr>
          <p:cNvPr id="687" name="image49.jpeg" descr="=?iso-8859-1?Q?periferico-trafico-310706-757080.jpg?=.jpg"/>
          <p:cNvPicPr>
            <a:picLocks noChangeAspect="1"/>
          </p:cNvPicPr>
          <p:nvPr/>
        </p:nvPicPr>
        <p:blipFill>
          <a:blip r:embed="rId4">
            <a:extLst/>
          </a:blip>
          <a:stretch>
            <a:fillRect/>
          </a:stretch>
        </p:blipFill>
        <p:spPr>
          <a:xfrm>
            <a:off x="284229" y="1852464"/>
            <a:ext cx="6640490" cy="4383451"/>
          </a:xfrm>
          <a:prstGeom prst="rect">
            <a:avLst/>
          </a:prstGeom>
          <a:ln w="12700">
            <a:miter lim="400000"/>
          </a:ln>
        </p:spPr>
      </p:pic>
      <p:sp>
        <p:nvSpPr>
          <p:cNvPr id="688" name="Shape 688"/>
          <p:cNvSpPr/>
          <p:nvPr/>
        </p:nvSpPr>
        <p:spPr>
          <a:xfrm>
            <a:off x="1821880" y="7037040"/>
            <a:ext cx="9477773" cy="1525456"/>
          </a:xfrm>
          <a:prstGeom prst="rect">
            <a:avLst/>
          </a:prstGeom>
          <a:solidFill>
            <a:schemeClr val="accent1">
              <a:lumMod val="50000"/>
            </a:schemeClr>
          </a:solidFill>
          <a:ln w="25400">
            <a:solidFill>
              <a:srgbClr val="00631F"/>
            </a:solidFill>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lvl1pPr>
              <a:defRPr>
                <a:solidFill>
                  <a:srgbClr val="FFFFFF"/>
                </a:solidFill>
              </a:defRPr>
            </a:lvl1pPr>
          </a:lstStyle>
          <a:p>
            <a:r>
              <a:rPr dirty="0">
                <a:solidFill>
                  <a:schemeClr val="bg1"/>
                </a:solidFill>
              </a:rPr>
              <a:t>La </a:t>
            </a:r>
            <a:r>
              <a:rPr dirty="0" err="1">
                <a:solidFill>
                  <a:schemeClr val="bg1"/>
                </a:solidFill>
              </a:rPr>
              <a:t>selección</a:t>
            </a:r>
            <a:r>
              <a:rPr dirty="0">
                <a:solidFill>
                  <a:schemeClr val="bg1"/>
                </a:solidFill>
              </a:rPr>
              <a:t> de la </a:t>
            </a:r>
            <a:r>
              <a:rPr dirty="0" err="1">
                <a:solidFill>
                  <a:schemeClr val="bg1"/>
                </a:solidFill>
              </a:rPr>
              <a:t>terapia</a:t>
            </a:r>
            <a:r>
              <a:rPr dirty="0">
                <a:solidFill>
                  <a:schemeClr val="bg1"/>
                </a:solidFill>
              </a:rPr>
              <a:t> de </a:t>
            </a:r>
            <a:r>
              <a:rPr dirty="0" err="1">
                <a:solidFill>
                  <a:schemeClr val="bg1"/>
                </a:solidFill>
              </a:rPr>
              <a:t>reperfusión</a:t>
            </a:r>
            <a:r>
              <a:rPr dirty="0">
                <a:solidFill>
                  <a:schemeClr val="bg1"/>
                </a:solidFill>
              </a:rPr>
              <a:t> </a:t>
            </a:r>
            <a:r>
              <a:rPr dirty="0" err="1">
                <a:solidFill>
                  <a:schemeClr val="bg1"/>
                </a:solidFill>
              </a:rPr>
              <a:t>debe</a:t>
            </a:r>
            <a:r>
              <a:rPr dirty="0">
                <a:solidFill>
                  <a:schemeClr val="bg1"/>
                </a:solidFill>
              </a:rPr>
              <a:t> </a:t>
            </a:r>
            <a:r>
              <a:rPr dirty="0" err="1">
                <a:solidFill>
                  <a:schemeClr val="bg1"/>
                </a:solidFill>
              </a:rPr>
              <a:t>priorizar</a:t>
            </a:r>
            <a:r>
              <a:rPr dirty="0">
                <a:solidFill>
                  <a:schemeClr val="bg1"/>
                </a:solidFill>
              </a:rPr>
              <a:t> el </a:t>
            </a:r>
            <a:r>
              <a:rPr b="1" dirty="0">
                <a:solidFill>
                  <a:schemeClr val="bg1"/>
                </a:solidFill>
              </a:rPr>
              <a:t>TIEMPO y la </a:t>
            </a:r>
            <a:r>
              <a:rPr lang="es-MX" b="1" dirty="0" smtClean="0">
                <a:solidFill>
                  <a:schemeClr val="bg1"/>
                </a:solidFill>
              </a:rPr>
              <a:t>DISPONIBILIDAD</a:t>
            </a:r>
            <a:endParaRPr b="1" dirty="0">
              <a:solidFill>
                <a:schemeClr val="bg1"/>
              </a:solidFill>
            </a:endParaRPr>
          </a:p>
        </p:txBody>
      </p:sp>
    </p:spTree>
    <p:extLst>
      <p:ext uri="{BB962C8B-B14F-4D97-AF65-F5344CB8AC3E}">
        <p14:creationId xmlns:p14="http://schemas.microsoft.com/office/powerpoint/2010/main" val="3250324776"/>
      </p:ext>
    </p:extLst>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30 años de reperfusión en México"/>
          <p:cNvSpPr>
            <a:spLocks noGrp="1"/>
          </p:cNvSpPr>
          <p:nvPr>
            <p:ph type="title"/>
          </p:nvPr>
        </p:nvSpPr>
        <p:spPr>
          <a:prstGeom prst="rect">
            <a:avLst/>
          </a:prstGeom>
        </p:spPr>
        <p:txBody>
          <a:bodyPr>
            <a:normAutofit/>
          </a:bodyPr>
          <a:lstStyle>
            <a:lvl1pPr>
              <a:defRPr sz="4200" b="1">
                <a:solidFill>
                  <a:srgbClr val="FFFFFF"/>
                </a:solidFill>
              </a:defRPr>
            </a:lvl1pPr>
          </a:lstStyle>
          <a:p>
            <a:r>
              <a:rPr lang="es-MX" sz="3600" b="0" dirty="0" smtClean="0"/>
              <a:t>30 años de tratamiento de </a:t>
            </a:r>
            <a:r>
              <a:rPr lang="es-MX" sz="3600" b="0" dirty="0" err="1" smtClean="0"/>
              <a:t>reperfusión</a:t>
            </a:r>
            <a:r>
              <a:rPr lang="es-MX" sz="3600" b="0" dirty="0" smtClean="0"/>
              <a:t> en el INC</a:t>
            </a:r>
            <a:endParaRPr sz="3600" b="0" dirty="0"/>
          </a:p>
        </p:txBody>
      </p:sp>
      <p:pic>
        <p:nvPicPr>
          <p:cNvPr id="203" name="image11.png" descr="image11.png"/>
          <p:cNvPicPr>
            <a:picLocks noChangeAspect="1"/>
          </p:cNvPicPr>
          <p:nvPr/>
        </p:nvPicPr>
        <p:blipFill>
          <a:blip r:embed="rId3">
            <a:extLst/>
          </a:blip>
          <a:srcRect l="17389" t="24183" r="44150" b="49068"/>
          <a:stretch>
            <a:fillRect/>
          </a:stretch>
        </p:blipFill>
        <p:spPr>
          <a:xfrm>
            <a:off x="51811" y="916360"/>
            <a:ext cx="6183196" cy="1853793"/>
          </a:xfrm>
          <a:prstGeom prst="rect">
            <a:avLst/>
          </a:prstGeom>
          <a:ln w="12700">
            <a:miter lim="400000"/>
          </a:ln>
        </p:spPr>
      </p:pic>
      <p:pic>
        <p:nvPicPr>
          <p:cNvPr id="204" name="image12.png" descr="image12.png"/>
          <p:cNvPicPr>
            <a:picLocks noChangeAspect="1"/>
          </p:cNvPicPr>
          <p:nvPr/>
        </p:nvPicPr>
        <p:blipFill>
          <a:blip r:embed="rId4">
            <a:extLst/>
          </a:blip>
          <a:srcRect l="4708" t="4286" r="1308" b="62528"/>
          <a:stretch>
            <a:fillRect/>
          </a:stretch>
        </p:blipFill>
        <p:spPr>
          <a:xfrm>
            <a:off x="440349" y="5524872"/>
            <a:ext cx="12284147" cy="2769856"/>
          </a:xfrm>
          <a:prstGeom prst="rect">
            <a:avLst/>
          </a:prstGeom>
          <a:ln w="12700">
            <a:solidFill>
              <a:srgbClr val="2165C0"/>
            </a:solidFill>
            <a:miter lim="400000"/>
          </a:ln>
          <a:effectLst>
            <a:outerShdw blurRad="241300" dist="114300" dir="5400000" rotWithShape="0">
              <a:srgbClr val="000000">
                <a:alpha val="69999"/>
              </a:srgbClr>
            </a:outerShdw>
          </a:effectLst>
        </p:spPr>
      </p:pic>
      <p:sp>
        <p:nvSpPr>
          <p:cNvPr id="205" name="Am J Cardiol 2004; 93:280-287"/>
          <p:cNvSpPr/>
          <p:nvPr/>
        </p:nvSpPr>
        <p:spPr>
          <a:xfrm>
            <a:off x="8357928" y="8400649"/>
            <a:ext cx="4366568" cy="471912"/>
          </a:xfrm>
          <a:prstGeom prst="rect">
            <a:avLst/>
          </a:prstGeom>
          <a:solidFill>
            <a:schemeClr val="accent1">
              <a:lumMod val="50000"/>
            </a:schemeClr>
          </a:solidFill>
          <a:ln w="12700">
            <a:solidFill>
              <a:srgbClr val="00631F"/>
            </a:solidFill>
          </a:ln>
          <a:effectLst>
            <a:outerShdw blurRad="25400" dist="127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50794" tIns="50794" rIns="50794" bIns="50794" anchor="ctr">
            <a:spAutoFit/>
          </a:bodyPr>
          <a:lstStyle>
            <a:lvl1pPr defTabSz="584197">
              <a:defRPr sz="2800" b="0">
                <a:solidFill>
                  <a:srgbClr val="FFFFFF"/>
                </a:solidFill>
                <a:latin typeface="Helvetica Light"/>
                <a:ea typeface="Helvetica Light"/>
                <a:cs typeface="Helvetica Light"/>
                <a:sym typeface="Helvetica Light"/>
              </a:defRPr>
            </a:lvl1pPr>
          </a:lstStyle>
          <a:p>
            <a:r>
              <a:rPr sz="2400" dirty="0"/>
              <a:t>Am J </a:t>
            </a:r>
            <a:r>
              <a:rPr sz="2400" dirty="0" err="1"/>
              <a:t>Cardiol</a:t>
            </a:r>
            <a:r>
              <a:rPr sz="2400" dirty="0"/>
              <a:t> 2004; 93:280-287</a:t>
            </a:r>
          </a:p>
        </p:txBody>
      </p:sp>
      <p:sp>
        <p:nvSpPr>
          <p:cNvPr id="206" name="Angioplastía primaria 24 hrs. al día los 365 días al año"/>
          <p:cNvSpPr/>
          <p:nvPr/>
        </p:nvSpPr>
        <p:spPr>
          <a:xfrm>
            <a:off x="448487" y="4125439"/>
            <a:ext cx="12246601" cy="533467"/>
          </a:xfrm>
          <a:prstGeom prst="rect">
            <a:avLst/>
          </a:prstGeom>
          <a:solidFill>
            <a:srgbClr val="FFFFFF"/>
          </a:solidFill>
          <a:ln w="12700">
            <a:solidFill>
              <a:srgbClr val="0365C0"/>
            </a:solidFill>
          </a:ln>
          <a:effectLst>
            <a:outerShdw blurRad="25400" dist="12700" dir="5400000" rotWithShape="0">
              <a:srgbClr val="000000">
                <a:alpha val="50000"/>
              </a:srgbClr>
            </a:outerShdw>
          </a:effectLst>
          <a:extLst>
            <a:ext uri="{C572A759-6A51-4108-AA02-DFA0A04FC94B}">
              <ma14:wrappingTextBoxFlag xmlns:ma14="http://schemas.microsoft.com/office/mac/drawingml/2011/main" xmlns="" val="1"/>
            </a:ext>
          </a:extLst>
        </p:spPr>
        <p:txBody>
          <a:bodyPr lIns="50794" tIns="50794" rIns="50794" bIns="50794" anchor="ctr">
            <a:spAutoFit/>
          </a:bodyPr>
          <a:lstStyle>
            <a:lvl1pPr defTabSz="584197">
              <a:defRPr sz="3400" b="0">
                <a:latin typeface="Helvetica Light"/>
                <a:ea typeface="Helvetica Light"/>
                <a:cs typeface="Helvetica Light"/>
                <a:sym typeface="Helvetica Light"/>
              </a:defRPr>
            </a:lvl1pPr>
          </a:lstStyle>
          <a:p>
            <a:r>
              <a:rPr lang="es-MX" sz="2800" dirty="0" smtClean="0"/>
              <a:t>INC: </a:t>
            </a:r>
            <a:r>
              <a:rPr lang="es-MX" sz="2800" dirty="0" err="1" smtClean="0"/>
              <a:t>Angioplastía</a:t>
            </a:r>
            <a:r>
              <a:rPr lang="es-MX" sz="2800" dirty="0" smtClean="0"/>
              <a:t> primaria para el IAM  </a:t>
            </a:r>
            <a:r>
              <a:rPr lang="es-MX" sz="2800" b="1" dirty="0" smtClean="0"/>
              <a:t>24/7 ininterrumpido </a:t>
            </a:r>
            <a:r>
              <a:rPr lang="es-MX" sz="2800" dirty="0" smtClean="0"/>
              <a:t>desde 1990. </a:t>
            </a:r>
            <a:endParaRPr sz="2800" dirty="0"/>
          </a:p>
        </p:txBody>
      </p:sp>
      <p:pic>
        <p:nvPicPr>
          <p:cNvPr id="207" name="image11.png" descr="image11.png"/>
          <p:cNvPicPr>
            <a:picLocks noChangeAspect="1"/>
          </p:cNvPicPr>
          <p:nvPr/>
        </p:nvPicPr>
        <p:blipFill>
          <a:blip r:embed="rId3">
            <a:extLst/>
          </a:blip>
          <a:srcRect l="17389" t="58347" r="44150" b="29210"/>
          <a:stretch>
            <a:fillRect/>
          </a:stretch>
        </p:blipFill>
        <p:spPr>
          <a:xfrm>
            <a:off x="5842399" y="1221449"/>
            <a:ext cx="7958912" cy="1447481"/>
          </a:xfrm>
          <a:prstGeom prst="rect">
            <a:avLst/>
          </a:prstGeom>
          <a:ln w="12700">
            <a:miter lim="400000"/>
          </a:ln>
        </p:spPr>
      </p:pic>
      <p:grpSp>
        <p:nvGrpSpPr>
          <p:cNvPr id="210" name="Grupo"/>
          <p:cNvGrpSpPr/>
          <p:nvPr/>
        </p:nvGrpSpPr>
        <p:grpSpPr>
          <a:xfrm>
            <a:off x="5761514" y="3348741"/>
            <a:ext cx="6962982" cy="565096"/>
            <a:chOff x="-2" y="-2"/>
            <a:chExt cx="6962981" cy="565094"/>
          </a:xfrm>
          <a:solidFill>
            <a:schemeClr val="accent1">
              <a:lumMod val="50000"/>
            </a:schemeClr>
          </a:solidFill>
        </p:grpSpPr>
        <p:sp>
          <p:nvSpPr>
            <p:cNvPr id="208" name="Rectángulo"/>
            <p:cNvSpPr/>
            <p:nvPr/>
          </p:nvSpPr>
          <p:spPr>
            <a:xfrm>
              <a:off x="-2" y="-2"/>
              <a:ext cx="6962981" cy="565094"/>
            </a:xfrm>
            <a:prstGeom prst="rect">
              <a:avLst/>
            </a:prstGeom>
            <a:grpFill/>
            <a:ln w="12700" cap="flat">
              <a:solidFill>
                <a:srgbClr val="00631F"/>
              </a:solidFill>
              <a:prstDash val="solid"/>
              <a:round/>
            </a:ln>
            <a:effectLst>
              <a:outerShdw blurRad="25400" dist="12700" dir="5400000" rotWithShape="0">
                <a:srgbClr val="000000">
                  <a:alpha val="50000"/>
                </a:srgbClr>
              </a:outerShdw>
            </a:effectLst>
          </p:spPr>
          <p:txBody>
            <a:bodyPr wrap="square" lIns="65021" tIns="65021" rIns="65021" bIns="65021" numCol="1" anchor="ctr">
              <a:noAutofit/>
            </a:bodyPr>
            <a:lstStyle/>
            <a:p>
              <a:pPr defTabSz="584167">
                <a:defRPr b="0">
                  <a:solidFill>
                    <a:srgbClr val="FFFFFF"/>
                  </a:solidFill>
                  <a:latin typeface="Helvetica Light"/>
                  <a:ea typeface="Helvetica Light"/>
                  <a:cs typeface="Helvetica Light"/>
                  <a:sym typeface="Helvetica Light"/>
                </a:defRPr>
              </a:pPr>
              <a:endParaRPr/>
            </a:p>
          </p:txBody>
        </p:sp>
        <p:sp>
          <p:nvSpPr>
            <p:cNvPr id="209" name="Gaceta Médica de México 1986;122:291-298"/>
            <p:cNvSpPr/>
            <p:nvPr/>
          </p:nvSpPr>
          <p:spPr>
            <a:xfrm>
              <a:off x="-2" y="46585"/>
              <a:ext cx="6962980" cy="471916"/>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0797" tIns="50797" rIns="50797" bIns="50797" numCol="1" anchor="ctr">
              <a:spAutoFit/>
            </a:bodyPr>
            <a:lstStyle>
              <a:lvl1pPr defTabSz="584197">
                <a:defRPr b="0">
                  <a:solidFill>
                    <a:srgbClr val="FFFFFF"/>
                  </a:solidFill>
                  <a:latin typeface="Helvetica Light"/>
                  <a:ea typeface="Helvetica Light"/>
                  <a:cs typeface="Helvetica Light"/>
                  <a:sym typeface="Helvetica Light"/>
                </a:defRPr>
              </a:lvl1pPr>
            </a:lstStyle>
            <a:p>
              <a:r>
                <a:rPr sz="2400" dirty="0" err="1"/>
                <a:t>Gaceta</a:t>
              </a:r>
              <a:r>
                <a:rPr sz="2400" dirty="0"/>
                <a:t> </a:t>
              </a:r>
              <a:r>
                <a:rPr sz="2400" dirty="0" err="1"/>
                <a:t>Médica</a:t>
              </a:r>
              <a:r>
                <a:rPr sz="2400" dirty="0"/>
                <a:t> de México 1986;122:291-298</a:t>
              </a:r>
            </a:p>
          </p:txBody>
        </p:sp>
      </p:grpSp>
      <p:sp>
        <p:nvSpPr>
          <p:cNvPr id="211" name="Rectángulo"/>
          <p:cNvSpPr/>
          <p:nvPr/>
        </p:nvSpPr>
        <p:spPr>
          <a:xfrm>
            <a:off x="51810" y="1438833"/>
            <a:ext cx="12672686" cy="1230097"/>
          </a:xfrm>
          <a:prstGeom prst="rect">
            <a:avLst/>
          </a:prstGeom>
          <a:ln w="12700">
            <a:solidFill>
              <a:srgbClr val="0365C0"/>
            </a:solidFill>
          </a:ln>
          <a:effectLst>
            <a:outerShdw blurRad="25400" dist="12700" dir="5400000" rotWithShape="0">
              <a:srgbClr val="000000">
                <a:alpha val="50000"/>
              </a:srgbClr>
            </a:outerShdw>
          </a:effectLst>
        </p:spPr>
        <p:txBody>
          <a:bodyPr lIns="65017" tIns="65017" rIns="65017" bIns="65017" anchor="ctr"/>
          <a:lstStyle/>
          <a:p>
            <a:pPr defTabSz="584167">
              <a:defRPr sz="3400" b="0">
                <a:latin typeface="Helvetica Light"/>
                <a:ea typeface="Helvetica Light"/>
                <a:cs typeface="Helvetica Light"/>
                <a:sym typeface="Helvetica Light"/>
              </a:defRPr>
            </a:pPr>
            <a:endParaRPr/>
          </a:p>
        </p:txBody>
      </p:sp>
      <p:sp>
        <p:nvSpPr>
          <p:cNvPr id="2" name="1 CuadroTexto"/>
          <p:cNvSpPr txBox="1"/>
          <p:nvPr/>
        </p:nvSpPr>
        <p:spPr>
          <a:xfrm>
            <a:off x="5062241" y="2770157"/>
            <a:ext cx="7531352" cy="471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8" rtlCol="0" anchor="ctr">
            <a:spAutoFit/>
          </a:bodyPr>
          <a:lstStyle/>
          <a:p>
            <a:pPr defTabSz="584170"/>
            <a:r>
              <a:rPr lang="es-MX" sz="2400" b="1" dirty="0" smtClean="0">
                <a:latin typeface="Helvetica Neue"/>
                <a:ea typeface="Helvetica Neue"/>
                <a:cs typeface="Helvetica Neue"/>
                <a:sym typeface="Helvetica Neue"/>
              </a:rPr>
              <a:t>Pioneros de la </a:t>
            </a:r>
            <a:r>
              <a:rPr lang="es-MX" sz="2400" b="1" dirty="0" err="1" smtClean="0">
                <a:latin typeface="Helvetica Neue"/>
                <a:ea typeface="Helvetica Neue"/>
                <a:cs typeface="Helvetica Neue"/>
                <a:sym typeface="Helvetica Neue"/>
              </a:rPr>
              <a:t>fibrinolisis</a:t>
            </a:r>
            <a:r>
              <a:rPr lang="es-MX" sz="2400" b="1" dirty="0" smtClean="0">
                <a:latin typeface="Helvetica Neue"/>
                <a:ea typeface="Helvetica Neue"/>
                <a:cs typeface="Helvetica Neue"/>
                <a:sym typeface="Helvetica Neue"/>
              </a:rPr>
              <a:t> </a:t>
            </a:r>
            <a:r>
              <a:rPr lang="es-MX" sz="2400" b="1" dirty="0" err="1" smtClean="0">
                <a:latin typeface="Helvetica Neue"/>
                <a:ea typeface="Helvetica Neue"/>
                <a:cs typeface="Helvetica Neue"/>
                <a:sym typeface="Helvetica Neue"/>
              </a:rPr>
              <a:t>intracoronaria</a:t>
            </a:r>
            <a:r>
              <a:rPr lang="es-MX" sz="2400" b="1" dirty="0" smtClean="0">
                <a:latin typeface="Helvetica Neue"/>
                <a:ea typeface="Helvetica Neue"/>
                <a:cs typeface="Helvetica Neue"/>
                <a:sym typeface="Helvetica Neue"/>
              </a:rPr>
              <a:t> en México</a:t>
            </a:r>
            <a:endParaRPr lang="es-MX" sz="2400" b="1" dirty="0">
              <a:latin typeface="Helvetica Neue"/>
              <a:ea typeface="Helvetica Neue"/>
              <a:cs typeface="Helvetica Neue"/>
              <a:sym typeface="Helvetica Neue"/>
            </a:endParaRPr>
          </a:p>
        </p:txBody>
      </p:sp>
      <p:sp>
        <p:nvSpPr>
          <p:cNvPr id="4" name="3 Rectángulo"/>
          <p:cNvSpPr/>
          <p:nvPr/>
        </p:nvSpPr>
        <p:spPr>
          <a:xfrm>
            <a:off x="5341299" y="4957889"/>
            <a:ext cx="7353789" cy="461665"/>
          </a:xfrm>
          <a:prstGeom prst="rect">
            <a:avLst/>
          </a:prstGeom>
          <a:solidFill>
            <a:schemeClr val="accent1">
              <a:lumMod val="50000"/>
            </a:schemeClr>
          </a:solidFill>
        </p:spPr>
        <p:txBody>
          <a:bodyPr wrap="square">
            <a:spAutoFit/>
          </a:bodyPr>
          <a:lstStyle/>
          <a:p>
            <a:r>
              <a:rPr lang="en-US" sz="2400" dirty="0" smtClean="0">
                <a:solidFill>
                  <a:schemeClr val="bg1"/>
                </a:solidFill>
              </a:rPr>
              <a:t>Arch </a:t>
            </a:r>
            <a:r>
              <a:rPr lang="en-US" sz="2400" dirty="0" err="1" smtClean="0">
                <a:solidFill>
                  <a:schemeClr val="bg1"/>
                </a:solidFill>
              </a:rPr>
              <a:t>Cardiol</a:t>
            </a:r>
            <a:r>
              <a:rPr lang="en-US" sz="2400" dirty="0" smtClean="0">
                <a:solidFill>
                  <a:schemeClr val="bg1"/>
                </a:solidFill>
              </a:rPr>
              <a:t> Mex1992 </a:t>
            </a:r>
            <a:r>
              <a:rPr lang="en-US" sz="2400" dirty="0">
                <a:solidFill>
                  <a:schemeClr val="bg1"/>
                </a:solidFill>
              </a:rPr>
              <a:t>Nov-Dec;62(6):499-505.</a:t>
            </a:r>
            <a:endParaRPr lang="es-MX" sz="2400" dirty="0">
              <a:solidFill>
                <a:schemeClr val="bg1"/>
              </a:solidFill>
            </a:endParaRPr>
          </a:p>
        </p:txBody>
      </p:sp>
    </p:spTree>
    <p:extLst>
      <p:ext uri="{BB962C8B-B14F-4D97-AF65-F5344CB8AC3E}">
        <p14:creationId xmlns:p14="http://schemas.microsoft.com/office/powerpoint/2010/main" val="25030962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4.png" descr="image4.png"/>
          <p:cNvPicPr>
            <a:picLocks noChangeAspect="1"/>
          </p:cNvPicPr>
          <p:nvPr/>
        </p:nvPicPr>
        <p:blipFill>
          <a:blip r:embed="rId3">
            <a:extLst/>
          </a:blip>
          <a:srcRect l="2255" t="6777" r="2255" b="1528"/>
          <a:stretch>
            <a:fillRect/>
          </a:stretch>
        </p:blipFill>
        <p:spPr>
          <a:xfrm>
            <a:off x="28560" y="1492424"/>
            <a:ext cx="12837298" cy="6324326"/>
          </a:xfrm>
          <a:prstGeom prst="rect">
            <a:avLst/>
          </a:prstGeom>
          <a:ln w="12700">
            <a:miter lim="400000"/>
          </a:ln>
        </p:spPr>
      </p:pic>
      <p:sp>
        <p:nvSpPr>
          <p:cNvPr id="160" name="Mortalidad intrahospitalaria del IAM en el mundo"/>
          <p:cNvSpPr>
            <a:spLocks noGrp="1"/>
          </p:cNvSpPr>
          <p:nvPr>
            <p:ph type="title"/>
          </p:nvPr>
        </p:nvSpPr>
        <p:spPr>
          <a:xfrm>
            <a:off x="2037904" y="-379784"/>
            <a:ext cx="11216641" cy="1413934"/>
          </a:xfrm>
          <a:prstGeom prst="rect">
            <a:avLst/>
          </a:prstGeom>
        </p:spPr>
        <p:txBody>
          <a:bodyPr/>
          <a:lstStyle>
            <a:lvl1pPr>
              <a:defRPr sz="3400"/>
            </a:lvl1pPr>
          </a:lstStyle>
          <a:p>
            <a:r>
              <a:rPr dirty="0" err="1"/>
              <a:t>Mortalidad</a:t>
            </a:r>
            <a:r>
              <a:rPr dirty="0"/>
              <a:t> </a:t>
            </a:r>
            <a:r>
              <a:rPr dirty="0" err="1"/>
              <a:t>intrahospitalaria</a:t>
            </a:r>
            <a:r>
              <a:rPr dirty="0"/>
              <a:t> del IAM en el </a:t>
            </a:r>
            <a:r>
              <a:rPr dirty="0" err="1"/>
              <a:t>mundo</a:t>
            </a:r>
            <a:endParaRPr dirty="0"/>
          </a:p>
        </p:txBody>
      </p:sp>
      <p:sp>
        <p:nvSpPr>
          <p:cNvPr id="161" name="Óvalo"/>
          <p:cNvSpPr/>
          <p:nvPr/>
        </p:nvSpPr>
        <p:spPr>
          <a:xfrm>
            <a:off x="12159741" y="2103161"/>
            <a:ext cx="391331" cy="5547278"/>
          </a:xfrm>
          <a:prstGeom prst="ellipse">
            <a:avLst/>
          </a:prstGeom>
          <a:ln w="25400">
            <a:solidFill>
              <a:srgbClr val="3A5E8A"/>
            </a:solidFill>
          </a:ln>
        </p:spPr>
        <p:txBody>
          <a:bodyPr lIns="65023" tIns="65023" rIns="65023" bIns="65023" anchor="ctr"/>
          <a:lstStyle/>
          <a:p>
            <a:pPr defTabSz="1300480">
              <a:defRPr sz="1800">
                <a:solidFill>
                  <a:srgbClr val="FFFFFF"/>
                </a:solidFill>
                <a:latin typeface="Calibri"/>
                <a:ea typeface="Calibri"/>
                <a:cs typeface="Calibri"/>
                <a:sym typeface="Calibri"/>
              </a:defRPr>
            </a:pPr>
            <a:endParaRPr/>
          </a:p>
        </p:txBody>
      </p:sp>
      <p:sp>
        <p:nvSpPr>
          <p:cNvPr id="2" name="1 CuadroTexto"/>
          <p:cNvSpPr txBox="1"/>
          <p:nvPr/>
        </p:nvSpPr>
        <p:spPr>
          <a:xfrm>
            <a:off x="1046609" y="8001416"/>
            <a:ext cx="108012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400" dirty="0" smtClean="0"/>
              <a:t>De los países de la OCDE, México ocupa el primer lugar en mortalidad en los pacientes con IAM que se ingresan en el sistema hospitalario.</a:t>
            </a:r>
            <a:endParaRPr kumimoji="0" lang="es-MX" sz="2400" b="0" i="0" u="none" strike="noStrike" cap="none" spc="0" normalizeH="0" baseline="0" dirty="0">
              <a:ln>
                <a:noFill/>
              </a:ln>
              <a:solidFill>
                <a:srgbClr val="000000"/>
              </a:solidFill>
              <a:effectLst/>
              <a:uFillTx/>
              <a:sym typeface="Helvetica Light"/>
            </a:endParaRPr>
          </a:p>
        </p:txBody>
      </p:sp>
      <p:cxnSp>
        <p:nvCxnSpPr>
          <p:cNvPr id="4" name="3 Conector recto de flecha"/>
          <p:cNvCxnSpPr/>
          <p:nvPr/>
        </p:nvCxnSpPr>
        <p:spPr>
          <a:xfrm>
            <a:off x="237704" y="2356520"/>
            <a:ext cx="11922037" cy="0"/>
          </a:xfrm>
          <a:prstGeom prst="straightConnector1">
            <a:avLst/>
          </a:prstGeom>
          <a:noFill/>
          <a:ln w="25400" cap="flat">
            <a:solidFill>
              <a:srgbClr val="000000"/>
            </a:solidFill>
            <a:prstDash val="solid"/>
            <a:miter lim="400000"/>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3324406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Mortalidad heterogénea"/>
          <p:cNvSpPr>
            <a:spLocks noGrp="1"/>
          </p:cNvSpPr>
          <p:nvPr>
            <p:ph type="title"/>
          </p:nvPr>
        </p:nvSpPr>
        <p:spPr>
          <a:prstGeom prst="rect">
            <a:avLst/>
          </a:prstGeom>
        </p:spPr>
        <p:txBody>
          <a:bodyPr/>
          <a:lstStyle>
            <a:lvl1pPr defTabSz="768095">
              <a:defRPr sz="3191"/>
            </a:lvl1pPr>
          </a:lstStyle>
          <a:p>
            <a:r>
              <a:rPr lang="es-MX" dirty="0" smtClean="0"/>
              <a:t>Distribución heterogénea de la mortalidad de acuerdo al centro de atención del IAM en México</a:t>
            </a:r>
            <a:endParaRPr dirty="0"/>
          </a:p>
        </p:txBody>
      </p:sp>
      <p:pic>
        <p:nvPicPr>
          <p:cNvPr id="275" name="image8.png" descr="image8.png"/>
          <p:cNvPicPr>
            <a:picLocks noChangeAspect="1"/>
          </p:cNvPicPr>
          <p:nvPr/>
        </p:nvPicPr>
        <p:blipFill rotWithShape="1">
          <a:blip r:embed="rId3">
            <a:extLst/>
          </a:blip>
          <a:srcRect t="31914"/>
          <a:stretch/>
        </p:blipFill>
        <p:spPr>
          <a:xfrm>
            <a:off x="221057" y="2069669"/>
            <a:ext cx="13018347" cy="6901627"/>
          </a:xfrm>
          <a:prstGeom prst="rect">
            <a:avLst/>
          </a:prstGeom>
          <a:ln w="12700">
            <a:miter lim="400000"/>
          </a:ln>
        </p:spPr>
      </p:pic>
      <p:sp>
        <p:nvSpPr>
          <p:cNvPr id="276" name="Línea"/>
          <p:cNvSpPr/>
          <p:nvPr/>
        </p:nvSpPr>
        <p:spPr>
          <a:xfrm>
            <a:off x="2629311" y="2860576"/>
            <a:ext cx="6177346" cy="1281873"/>
          </a:xfrm>
          <a:prstGeom prst="line">
            <a:avLst/>
          </a:prstGeom>
          <a:ln w="25400">
            <a:solidFill>
              <a:srgbClr val="4A7EBB"/>
            </a:solidFill>
            <a:tailEnd type="triangle"/>
          </a:ln>
        </p:spPr>
        <p:txBody>
          <a:bodyPr lIns="65020" tIns="65020" rIns="65020" bIns="65020"/>
          <a:lstStyle/>
          <a:p>
            <a:endParaRPr/>
          </a:p>
        </p:txBody>
      </p:sp>
      <p:sp>
        <p:nvSpPr>
          <p:cNvPr id="277" name="INC"/>
          <p:cNvSpPr/>
          <p:nvPr/>
        </p:nvSpPr>
        <p:spPr>
          <a:xfrm>
            <a:off x="9022679" y="4142449"/>
            <a:ext cx="1051759" cy="687707"/>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0" tIns="65020" rIns="65020" bIns="65020" anchor="ctr"/>
          <a:lstStyle/>
          <a:p>
            <a:r>
              <a:t>INC</a:t>
            </a:r>
          </a:p>
        </p:txBody>
      </p:sp>
      <p:sp>
        <p:nvSpPr>
          <p:cNvPr id="278" name="FMC"/>
          <p:cNvSpPr/>
          <p:nvPr/>
        </p:nvSpPr>
        <p:spPr>
          <a:xfrm>
            <a:off x="2829992" y="2287956"/>
            <a:ext cx="2664296" cy="507412"/>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0" tIns="65020" rIns="65020" bIns="65020" anchor="ctr"/>
          <a:lstStyle/>
          <a:p>
            <a:r>
              <a:rPr lang="es-MX" sz="2400" dirty="0" smtClean="0"/>
              <a:t>Primer contacto</a:t>
            </a:r>
            <a:endParaRPr sz="2400" dirty="0"/>
          </a:p>
        </p:txBody>
      </p:sp>
      <p:sp>
        <p:nvSpPr>
          <p:cNvPr id="3" name="2 CuadroTexto"/>
          <p:cNvSpPr txBox="1"/>
          <p:nvPr/>
        </p:nvSpPr>
        <p:spPr>
          <a:xfrm>
            <a:off x="191887" y="9207538"/>
            <a:ext cx="1245738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1600" b="0" i="0" u="none" strike="noStrike" cap="none" spc="0" normalizeH="0" baseline="0" dirty="0" smtClean="0">
                <a:ln>
                  <a:noFill/>
                </a:ln>
                <a:solidFill>
                  <a:schemeClr val="bg1"/>
                </a:solidFill>
                <a:effectLst/>
                <a:uFillTx/>
                <a:sym typeface="Helvetica Light"/>
              </a:rPr>
              <a:t>La mortalidad</a:t>
            </a:r>
            <a:r>
              <a:rPr kumimoji="0" lang="es-MX" sz="1600" b="0" i="0" u="none" strike="noStrike" cap="none" spc="0" normalizeH="0" dirty="0" smtClean="0">
                <a:ln>
                  <a:noFill/>
                </a:ln>
                <a:solidFill>
                  <a:schemeClr val="bg1"/>
                </a:solidFill>
                <a:effectLst/>
                <a:uFillTx/>
                <a:sym typeface="Helvetica Light"/>
              </a:rPr>
              <a:t>  de los pacientes que se ingresan con diagnóstico de IAM es significativamente menor en centros especializados </a:t>
            </a:r>
            <a:r>
              <a:rPr lang="es-MX" sz="1600" dirty="0" smtClean="0">
                <a:solidFill>
                  <a:schemeClr val="bg1"/>
                </a:solidFill>
              </a:rPr>
              <a:t>. </a:t>
            </a:r>
            <a:endParaRPr kumimoji="0" lang="es-MX" sz="1600" b="0" i="0" u="none" strike="noStrike" cap="none" spc="0" normalizeH="0" baseline="0" dirty="0">
              <a:ln>
                <a:noFill/>
              </a:ln>
              <a:solidFill>
                <a:schemeClr val="bg1"/>
              </a:solidFill>
              <a:effectLst/>
              <a:uFillTx/>
              <a:sym typeface="Helvetica Light"/>
            </a:endParaRPr>
          </a:p>
        </p:txBody>
      </p:sp>
      <p:sp>
        <p:nvSpPr>
          <p:cNvPr id="2" name="1 CuadroTexto"/>
          <p:cNvSpPr txBox="1"/>
          <p:nvPr/>
        </p:nvSpPr>
        <p:spPr>
          <a:xfrm>
            <a:off x="1533848" y="1179807"/>
            <a:ext cx="892899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000000"/>
                </a:solidFill>
                <a:effectLst/>
                <a:uFillTx/>
                <a:latin typeface="+mn-lt"/>
                <a:ea typeface="+mn-ea"/>
                <a:cs typeface="+mn-cs"/>
                <a:sym typeface="Helvetica Light"/>
              </a:rPr>
              <a:t>Tasa de mortalidad por cada 100 egresos</a:t>
            </a:r>
            <a:r>
              <a:rPr kumimoji="0" lang="es-MX" sz="2400" b="0" i="0" u="none" strike="noStrike" cap="none" spc="0" normalizeH="0" dirty="0" smtClean="0">
                <a:ln>
                  <a:noFill/>
                </a:ln>
                <a:solidFill>
                  <a:srgbClr val="000000"/>
                </a:solidFill>
                <a:effectLst/>
                <a:uFillTx/>
                <a:latin typeface="+mn-lt"/>
                <a:ea typeface="+mn-ea"/>
                <a:cs typeface="+mn-cs"/>
                <a:sym typeface="Helvetica Light"/>
              </a:rPr>
              <a:t> hospitalarios de acuerdo al tipo de centro de atención sanitaria</a:t>
            </a:r>
            <a:endParaRPr kumimoji="0" lang="es-MX"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 name="3 CuadroTexto"/>
          <p:cNvSpPr txBox="1"/>
          <p:nvPr/>
        </p:nvSpPr>
        <p:spPr>
          <a:xfrm>
            <a:off x="1389832" y="8692030"/>
            <a:ext cx="121938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1800" b="0" i="0" u="none" strike="noStrike" cap="none" spc="0" normalizeH="0" baseline="0" dirty="0" smtClean="0">
                <a:ln>
                  <a:noFill/>
                </a:ln>
                <a:solidFill>
                  <a:srgbClr val="000000"/>
                </a:solidFill>
                <a:effectLst/>
                <a:uFillTx/>
                <a:latin typeface="+mn-lt"/>
                <a:ea typeface="+mn-ea"/>
                <a:cs typeface="+mn-cs"/>
                <a:sym typeface="Helvetica Light"/>
              </a:rPr>
              <a:t>2016</a:t>
            </a:r>
            <a:endParaRPr kumimoji="0" lang="es-MX" sz="18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61854141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sz="4000" dirty="0" smtClean="0"/>
              <a:t>El reto actual en México es </a:t>
            </a:r>
            <a:r>
              <a:rPr lang="es-MX" sz="4000" dirty="0"/>
              <a:t>l</a:t>
            </a:r>
            <a:r>
              <a:rPr lang="es-MX" sz="4000" dirty="0" smtClean="0"/>
              <a:t>a </a:t>
            </a:r>
            <a:r>
              <a:rPr lang="es-MX" sz="4000" b="1" dirty="0" smtClean="0">
                <a:solidFill>
                  <a:srgbClr val="FF0000"/>
                </a:solidFill>
              </a:rPr>
              <a:t>no </a:t>
            </a:r>
            <a:r>
              <a:rPr lang="es-MX" sz="4000" b="1" dirty="0" err="1" smtClean="0">
                <a:solidFill>
                  <a:srgbClr val="FF0000"/>
                </a:solidFill>
              </a:rPr>
              <a:t>reperfusión</a:t>
            </a:r>
            <a:endParaRPr lang="es-MX" sz="4000" b="1" dirty="0">
              <a:solidFill>
                <a:srgbClr val="FF0000"/>
              </a:solidFill>
            </a:endParaRPr>
          </a:p>
        </p:txBody>
      </p:sp>
      <p:graphicFrame>
        <p:nvGraphicFramePr>
          <p:cNvPr id="5" name="4 Gráfico"/>
          <p:cNvGraphicFramePr/>
          <p:nvPr>
            <p:extLst>
              <p:ext uri="{D42A27DB-BD31-4B8C-83A1-F6EECF244321}">
                <p14:modId xmlns:p14="http://schemas.microsoft.com/office/powerpoint/2010/main" val="1790242223"/>
              </p:ext>
            </p:extLst>
          </p:nvPr>
        </p:nvGraphicFramePr>
        <p:xfrm>
          <a:off x="1317824" y="1037536"/>
          <a:ext cx="10167582" cy="6408712"/>
        </p:xfrm>
        <a:graphic>
          <a:graphicData uri="http://schemas.openxmlformats.org/drawingml/2006/chart">
            <c:chart xmlns:c="http://schemas.openxmlformats.org/drawingml/2006/chart" xmlns:r="http://schemas.openxmlformats.org/officeDocument/2006/relationships" r:id="rId3"/>
          </a:graphicData>
        </a:graphic>
      </p:graphicFrame>
      <p:sp>
        <p:nvSpPr>
          <p:cNvPr id="4" name="3 CuadroTexto"/>
          <p:cNvSpPr txBox="1"/>
          <p:nvPr/>
        </p:nvSpPr>
        <p:spPr>
          <a:xfrm>
            <a:off x="237704" y="8228459"/>
            <a:ext cx="252028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dirty="0"/>
              <a:t>n</a:t>
            </a:r>
            <a:r>
              <a:rPr kumimoji="0" lang="es-MX" sz="3600" b="0" i="0" u="none" strike="noStrike" cap="none" spc="0" normalizeH="0" baseline="0" dirty="0" smtClean="0">
                <a:ln>
                  <a:noFill/>
                </a:ln>
                <a:solidFill>
                  <a:srgbClr val="000000"/>
                </a:solidFill>
                <a:effectLst/>
                <a:uFillTx/>
                <a:latin typeface="+mn-lt"/>
                <a:ea typeface="+mn-ea"/>
                <a:cs typeface="+mn-cs"/>
                <a:sym typeface="Helvetica Light"/>
              </a:rPr>
              <a:t>= 4258</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6" name="5 CuadroTexto"/>
          <p:cNvSpPr txBox="1"/>
          <p:nvPr/>
        </p:nvSpPr>
        <p:spPr>
          <a:xfrm>
            <a:off x="5782320" y="7346166"/>
            <a:ext cx="6696744"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600" b="0" i="0" u="none" strike="noStrike" cap="none" spc="0" normalizeH="0" baseline="0" dirty="0" smtClean="0">
                <a:ln>
                  <a:noFill/>
                </a:ln>
                <a:solidFill>
                  <a:srgbClr val="000000"/>
                </a:solidFill>
                <a:effectLst/>
                <a:uFillTx/>
                <a:latin typeface="+mn-lt"/>
                <a:ea typeface="+mn-ea"/>
                <a:cs typeface="+mn-cs"/>
                <a:sym typeface="Helvetica Light"/>
              </a:rPr>
              <a:t>47% de todos los pacientes con IAM</a:t>
            </a:r>
            <a:r>
              <a:rPr kumimoji="0" lang="es-MX" sz="3600" b="0" i="0" u="none" strike="noStrike" cap="none" spc="0" normalizeH="0" dirty="0" smtClean="0">
                <a:ln>
                  <a:noFill/>
                </a:ln>
                <a:solidFill>
                  <a:srgbClr val="000000"/>
                </a:solidFill>
                <a:effectLst/>
                <a:uFillTx/>
                <a:latin typeface="+mn-lt"/>
                <a:ea typeface="+mn-ea"/>
                <a:cs typeface="+mn-cs"/>
                <a:sym typeface="Helvetica Light"/>
              </a:rPr>
              <a:t> no reciben ningún tratamiento de </a:t>
            </a:r>
            <a:r>
              <a:rPr kumimoji="0" lang="es-MX" sz="3600" b="0" i="0" u="none" strike="noStrike" cap="none" spc="0" normalizeH="0" dirty="0" err="1" smtClean="0">
                <a:ln>
                  <a:noFill/>
                </a:ln>
                <a:solidFill>
                  <a:srgbClr val="000000"/>
                </a:solidFill>
                <a:effectLst/>
                <a:uFillTx/>
                <a:latin typeface="+mn-lt"/>
                <a:ea typeface="+mn-ea"/>
                <a:cs typeface="+mn-cs"/>
                <a:sym typeface="Helvetica Light"/>
              </a:rPr>
              <a:t>reperfusión</a:t>
            </a:r>
            <a:r>
              <a:rPr kumimoji="0" lang="es-MX" sz="3600" b="0" i="0" u="none" strike="noStrike" cap="none" spc="0" normalizeH="0" dirty="0" smtClean="0">
                <a:ln>
                  <a:noFill/>
                </a:ln>
                <a:solidFill>
                  <a:srgbClr val="000000"/>
                </a:solidFill>
                <a:effectLst/>
                <a:uFillTx/>
                <a:latin typeface="+mn-lt"/>
                <a:ea typeface="+mn-ea"/>
                <a:cs typeface="+mn-cs"/>
                <a:sym typeface="Helvetica Light"/>
              </a:rPr>
              <a:t>. </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6 CuadroTexto"/>
          <p:cNvSpPr txBox="1"/>
          <p:nvPr/>
        </p:nvSpPr>
        <p:spPr>
          <a:xfrm>
            <a:off x="2733874" y="9163417"/>
            <a:ext cx="1051316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MX" sz="2000" dirty="0" smtClean="0">
                <a:solidFill>
                  <a:schemeClr val="bg1"/>
                </a:solidFill>
              </a:rPr>
              <a:t>RENASICA III. </a:t>
            </a:r>
            <a:r>
              <a:rPr lang="es-MX" sz="2000" i="1" dirty="0">
                <a:solidFill>
                  <a:schemeClr val="bg1"/>
                </a:solidFill>
              </a:rPr>
              <a:t> </a:t>
            </a:r>
            <a:r>
              <a:rPr lang="es-MX" sz="2000" i="1" dirty="0" err="1">
                <a:solidFill>
                  <a:schemeClr val="bg1"/>
                </a:solidFill>
              </a:rPr>
              <a:t>Arch</a:t>
            </a:r>
            <a:r>
              <a:rPr lang="es-MX" sz="2000" i="1" dirty="0">
                <a:solidFill>
                  <a:schemeClr val="bg1"/>
                </a:solidFill>
              </a:rPr>
              <a:t>. </a:t>
            </a:r>
            <a:r>
              <a:rPr lang="es-MX" sz="2000" i="1" dirty="0" err="1">
                <a:solidFill>
                  <a:schemeClr val="bg1"/>
                </a:solidFill>
              </a:rPr>
              <a:t>Cardiol</a:t>
            </a:r>
            <a:r>
              <a:rPr lang="es-MX" sz="2000" i="1" dirty="0">
                <a:solidFill>
                  <a:schemeClr val="bg1"/>
                </a:solidFill>
              </a:rPr>
              <a:t>. </a:t>
            </a:r>
            <a:r>
              <a:rPr lang="es-MX" sz="2000" i="1" dirty="0" err="1" smtClean="0">
                <a:solidFill>
                  <a:schemeClr val="bg1"/>
                </a:solidFill>
              </a:rPr>
              <a:t>Méx</a:t>
            </a:r>
            <a:r>
              <a:rPr lang="es-MX" sz="2000" i="1" dirty="0" smtClean="0">
                <a:solidFill>
                  <a:schemeClr val="bg1"/>
                </a:solidFill>
              </a:rPr>
              <a:t> </a:t>
            </a:r>
            <a:r>
              <a:rPr lang="es-MX" sz="2000" dirty="0" smtClean="0">
                <a:solidFill>
                  <a:schemeClr val="bg1"/>
                </a:solidFill>
              </a:rPr>
              <a:t>2016</a:t>
            </a:r>
            <a:r>
              <a:rPr lang="es-MX" sz="2000" dirty="0">
                <a:solidFill>
                  <a:schemeClr val="bg1"/>
                </a:solidFill>
              </a:rPr>
              <a:t>, vol.86, n.3, pp.221-232. ISSN 1665-1731.</a:t>
            </a:r>
            <a:r>
              <a:rPr lang="es-MX" sz="3200" dirty="0"/>
              <a:t>  </a:t>
            </a:r>
            <a:endParaRPr kumimoji="0" lang="es-MX" sz="3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45181698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pa de la republica mexicana colores sin nombre"/>
          <p:cNvPicPr>
            <a:picLocks noChangeAspect="1" noChangeArrowheads="1"/>
          </p:cNvPicPr>
          <p:nvPr/>
        </p:nvPicPr>
        <p:blipFill>
          <a:blip r:embed="rId3" cstate="print"/>
          <a:srcRect/>
          <a:stretch>
            <a:fillRect/>
          </a:stretch>
        </p:blipFill>
        <p:spPr bwMode="auto">
          <a:xfrm>
            <a:off x="1389833" y="1078678"/>
            <a:ext cx="10851180" cy="7974586"/>
          </a:xfrm>
          <a:prstGeom prst="rect">
            <a:avLst/>
          </a:prstGeom>
          <a:noFill/>
        </p:spPr>
      </p:pic>
      <p:sp>
        <p:nvSpPr>
          <p:cNvPr id="2" name="1 Título"/>
          <p:cNvSpPr>
            <a:spLocks noGrp="1"/>
          </p:cNvSpPr>
          <p:nvPr>
            <p:ph type="title"/>
          </p:nvPr>
        </p:nvSpPr>
        <p:spPr>
          <a:xfrm>
            <a:off x="-3438397" y="5094601"/>
            <a:ext cx="10228829" cy="1625604"/>
          </a:xfrm>
        </p:spPr>
        <p:txBody>
          <a:bodyPr>
            <a:noAutofit/>
          </a:bodyPr>
          <a:lstStyle/>
          <a:p>
            <a:r>
              <a:rPr lang="es-MX" sz="2700" dirty="0">
                <a:solidFill>
                  <a:schemeClr val="tx1"/>
                </a:solidFill>
                <a:latin typeface="Helvetica" pitchFamily="34" charset="0"/>
                <a:cs typeface="Helvetica" pitchFamily="34" charset="0"/>
              </a:rPr>
              <a:t/>
            </a:r>
            <a:br>
              <a:rPr lang="es-MX" sz="2700" dirty="0">
                <a:solidFill>
                  <a:schemeClr val="tx1"/>
                </a:solidFill>
                <a:latin typeface="Helvetica" pitchFamily="34" charset="0"/>
                <a:cs typeface="Helvetica" pitchFamily="34" charset="0"/>
              </a:rPr>
            </a:br>
            <a:r>
              <a:rPr lang="es-MX" sz="2700" b="1" dirty="0">
                <a:solidFill>
                  <a:schemeClr val="tx1">
                    <a:lumMod val="95000"/>
                    <a:lumOff val="5000"/>
                  </a:schemeClr>
                </a:solidFill>
                <a:latin typeface="Helvetica" pitchFamily="34" charset="0"/>
                <a:cs typeface="Helvetica" pitchFamily="34" charset="0"/>
              </a:rPr>
              <a:t>Baja California</a:t>
            </a:r>
            <a:br>
              <a:rPr lang="es-MX" sz="2700" b="1" dirty="0">
                <a:solidFill>
                  <a:schemeClr val="tx1">
                    <a:lumMod val="95000"/>
                    <a:lumOff val="5000"/>
                  </a:schemeClr>
                </a:solidFill>
                <a:latin typeface="Helvetica" pitchFamily="34" charset="0"/>
                <a:cs typeface="Helvetica" pitchFamily="34" charset="0"/>
              </a:rPr>
            </a:br>
            <a:r>
              <a:rPr lang="es-MX" sz="2700" b="1" dirty="0">
                <a:solidFill>
                  <a:schemeClr val="tx1">
                    <a:lumMod val="95000"/>
                    <a:lumOff val="5000"/>
                  </a:schemeClr>
                </a:solidFill>
                <a:latin typeface="Helvetica" pitchFamily="34" charset="0"/>
                <a:cs typeface="Helvetica" pitchFamily="34" charset="0"/>
              </a:rPr>
              <a:t>Chihuahua</a:t>
            </a:r>
            <a:br>
              <a:rPr lang="es-MX" sz="2700" b="1" dirty="0">
                <a:solidFill>
                  <a:schemeClr val="tx1">
                    <a:lumMod val="95000"/>
                    <a:lumOff val="5000"/>
                  </a:schemeClr>
                </a:solidFill>
                <a:latin typeface="Helvetica" pitchFamily="34" charset="0"/>
                <a:cs typeface="Helvetica" pitchFamily="34" charset="0"/>
              </a:rPr>
            </a:br>
            <a:r>
              <a:rPr lang="es-MX" sz="2700" b="1" dirty="0">
                <a:solidFill>
                  <a:schemeClr val="tx1">
                    <a:lumMod val="95000"/>
                    <a:lumOff val="5000"/>
                  </a:schemeClr>
                </a:solidFill>
                <a:latin typeface="Helvetica" pitchFamily="34" charset="0"/>
                <a:cs typeface="Helvetica" pitchFamily="34" charset="0"/>
              </a:rPr>
              <a:t>Campeche</a:t>
            </a:r>
            <a:br>
              <a:rPr lang="es-MX" sz="2700" b="1" dirty="0">
                <a:solidFill>
                  <a:schemeClr val="tx1">
                    <a:lumMod val="95000"/>
                    <a:lumOff val="5000"/>
                  </a:schemeClr>
                </a:solidFill>
                <a:latin typeface="Helvetica" pitchFamily="34" charset="0"/>
                <a:cs typeface="Helvetica" pitchFamily="34" charset="0"/>
              </a:rPr>
            </a:br>
            <a:r>
              <a:rPr lang="es-MX" sz="2700" b="1" dirty="0">
                <a:solidFill>
                  <a:schemeClr val="tx1">
                    <a:lumMod val="95000"/>
                    <a:lumOff val="5000"/>
                  </a:schemeClr>
                </a:solidFill>
                <a:latin typeface="Helvetica" pitchFamily="34" charset="0"/>
                <a:cs typeface="Helvetica" pitchFamily="34" charset="0"/>
              </a:rPr>
              <a:t>Coahuila</a:t>
            </a:r>
            <a:br>
              <a:rPr lang="es-MX" sz="2700" b="1" dirty="0">
                <a:solidFill>
                  <a:schemeClr val="tx1">
                    <a:lumMod val="95000"/>
                    <a:lumOff val="5000"/>
                  </a:schemeClr>
                </a:solidFill>
                <a:latin typeface="Helvetica" pitchFamily="34" charset="0"/>
                <a:cs typeface="Helvetica" pitchFamily="34" charset="0"/>
              </a:rPr>
            </a:br>
            <a:r>
              <a:rPr lang="es-MX" sz="2700" b="1" dirty="0">
                <a:solidFill>
                  <a:schemeClr val="tx1">
                    <a:lumMod val="95000"/>
                    <a:lumOff val="5000"/>
                  </a:schemeClr>
                </a:solidFill>
                <a:latin typeface="Helvetica" pitchFamily="34" charset="0"/>
                <a:cs typeface="Helvetica" pitchFamily="34" charset="0"/>
              </a:rPr>
              <a:t>Guerrero</a:t>
            </a:r>
          </a:p>
        </p:txBody>
      </p:sp>
      <p:cxnSp>
        <p:nvCxnSpPr>
          <p:cNvPr id="6" name="5 Conector recto de flecha"/>
          <p:cNvCxnSpPr>
            <a:stCxn id="11" idx="1"/>
          </p:cNvCxnSpPr>
          <p:nvPr/>
        </p:nvCxnSpPr>
        <p:spPr>
          <a:xfrm flipH="1">
            <a:off x="5045884" y="1754853"/>
            <a:ext cx="1744548" cy="148336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6790432" y="988368"/>
            <a:ext cx="4718746" cy="153297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1377" tIns="60689" rIns="121377" bIns="60689" rtlCol="0" anchor="ctr"/>
          <a:lstStyle/>
          <a:p>
            <a:pPr lvl="0" algn="ctr"/>
            <a:r>
              <a:rPr lang="es-MX" sz="2400" b="1" dirty="0"/>
              <a:t>NINGUNA SALA DE HEMODINAMIA DE LA SSA</a:t>
            </a:r>
            <a:endParaRPr lang="es-MX" sz="2400" dirty="0"/>
          </a:p>
        </p:txBody>
      </p:sp>
      <p:cxnSp>
        <p:nvCxnSpPr>
          <p:cNvPr id="14" name="13 Conector recto de flecha"/>
          <p:cNvCxnSpPr>
            <a:stCxn id="11" idx="2"/>
          </p:cNvCxnSpPr>
          <p:nvPr/>
        </p:nvCxnSpPr>
        <p:spPr>
          <a:xfrm>
            <a:off x="9149805" y="2521338"/>
            <a:ext cx="1449050" cy="481333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a:stCxn id="11" idx="2"/>
          </p:cNvCxnSpPr>
          <p:nvPr/>
        </p:nvCxnSpPr>
        <p:spPr>
          <a:xfrm flipH="1">
            <a:off x="7230659" y="2521338"/>
            <a:ext cx="1919146" cy="5427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stCxn id="11" idx="2"/>
          </p:cNvCxnSpPr>
          <p:nvPr/>
        </p:nvCxnSpPr>
        <p:spPr>
          <a:xfrm flipH="1">
            <a:off x="7867885" y="2521338"/>
            <a:ext cx="1281920" cy="481333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stCxn id="11" idx="2"/>
          </p:cNvCxnSpPr>
          <p:nvPr/>
        </p:nvCxnSpPr>
        <p:spPr>
          <a:xfrm flipH="1">
            <a:off x="5501045" y="2521338"/>
            <a:ext cx="3648760" cy="368681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11" idx="2"/>
          </p:cNvCxnSpPr>
          <p:nvPr/>
        </p:nvCxnSpPr>
        <p:spPr>
          <a:xfrm flipH="1">
            <a:off x="5956207" y="2521338"/>
            <a:ext cx="3193598" cy="481333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5 Conector recto de flecha"/>
          <p:cNvCxnSpPr/>
          <p:nvPr/>
        </p:nvCxnSpPr>
        <p:spPr>
          <a:xfrm flipH="1">
            <a:off x="7139626" y="2521339"/>
            <a:ext cx="1775131" cy="419886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5 Conector recto de flecha"/>
          <p:cNvCxnSpPr>
            <a:stCxn id="11" idx="1"/>
          </p:cNvCxnSpPr>
          <p:nvPr/>
        </p:nvCxnSpPr>
        <p:spPr>
          <a:xfrm flipH="1">
            <a:off x="1859752" y="1754853"/>
            <a:ext cx="4930680" cy="45925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5 Conector recto de flecha"/>
          <p:cNvCxnSpPr>
            <a:stCxn id="11" idx="2"/>
          </p:cNvCxnSpPr>
          <p:nvPr/>
        </p:nvCxnSpPr>
        <p:spPr>
          <a:xfrm flipH="1">
            <a:off x="6365209" y="2521338"/>
            <a:ext cx="2784596" cy="10523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5 Conector recto de flecha"/>
          <p:cNvCxnSpPr/>
          <p:nvPr/>
        </p:nvCxnSpPr>
        <p:spPr>
          <a:xfrm flipH="1">
            <a:off x="7329275" y="2521338"/>
            <a:ext cx="1919146" cy="215063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2448886" y="6208148"/>
            <a:ext cx="2596998" cy="2200055"/>
          </a:xfrm>
          <a:prstGeom prst="rect">
            <a:avLst/>
          </a:prstGeom>
        </p:spPr>
        <p:txBody>
          <a:bodyPr wrap="square" lIns="121377" tIns="60689" rIns="121377" bIns="60689">
            <a:spAutoFit/>
          </a:bodyPr>
          <a:lstStyle/>
          <a:p>
            <a:pPr algn="ctr"/>
            <a:r>
              <a:rPr lang="es-MX" sz="2700" b="1" dirty="0"/>
              <a:t>Tlaxcala</a:t>
            </a:r>
            <a:br>
              <a:rPr lang="es-MX" sz="2700" b="1" dirty="0"/>
            </a:br>
            <a:r>
              <a:rPr lang="es-MX" sz="2700" b="1" dirty="0"/>
              <a:t>Nayarit</a:t>
            </a:r>
            <a:br>
              <a:rPr lang="es-MX" sz="2700" b="1" dirty="0"/>
            </a:br>
            <a:r>
              <a:rPr lang="es-MX" sz="2700" b="1" dirty="0"/>
              <a:t>Nuevo León</a:t>
            </a:r>
            <a:br>
              <a:rPr lang="es-MX" sz="2700" b="1" dirty="0"/>
            </a:br>
            <a:r>
              <a:rPr lang="es-MX" sz="2700" b="1" dirty="0"/>
              <a:t>Colima</a:t>
            </a:r>
            <a:br>
              <a:rPr lang="es-MX" sz="2700" b="1" dirty="0"/>
            </a:br>
            <a:r>
              <a:rPr lang="es-MX" sz="2700" b="1" dirty="0"/>
              <a:t>Querétaro</a:t>
            </a:r>
          </a:p>
        </p:txBody>
      </p:sp>
      <p:cxnSp>
        <p:nvCxnSpPr>
          <p:cNvPr id="16" name="5 Conector recto de flecha"/>
          <p:cNvCxnSpPr>
            <a:stCxn id="11" idx="2"/>
          </p:cNvCxnSpPr>
          <p:nvPr/>
        </p:nvCxnSpPr>
        <p:spPr>
          <a:xfrm flipH="1">
            <a:off x="6411369" y="2521338"/>
            <a:ext cx="2738436" cy="368681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30 años de reperfusión en México"/>
          <p:cNvSpPr txBox="1">
            <a:spLocks/>
          </p:cNvSpPr>
          <p:nvPr/>
        </p:nvSpPr>
        <p:spPr>
          <a:xfrm>
            <a:off x="2845103" y="-451069"/>
            <a:ext cx="10228829" cy="1625604"/>
          </a:xfrm>
          <a:prstGeom prst="rect">
            <a:avLst/>
          </a:prstGeom>
          <a:ln w="12700">
            <a:miter lim="400000"/>
          </a:ln>
          <a:extLst>
            <a:ext uri="{C572A759-6A51-4108-AA02-DFA0A04FC94B}">
              <ma14:wrappingTextBoxFlag xmlns="" xmlns:ma14="http://schemas.microsoft.com/office/mac/drawingml/2011/main" val="1"/>
            </a:ext>
          </a:extLst>
        </p:spPr>
        <p:txBody>
          <a:bodyPr lIns="65021" tIns="65021" rIns="65021" bIns="65021" anchor="ctr">
            <a:normAutofit/>
          </a:bodyPr>
          <a:lstStyle>
            <a:lvl1pPr marL="0" marR="0" indent="0" algn="ctr" defTabSz="1300480" rtl="0" latinLnBrk="0">
              <a:lnSpc>
                <a:spcPct val="100000"/>
              </a:lnSpc>
              <a:spcBef>
                <a:spcPts val="0"/>
              </a:spcBef>
              <a:spcAft>
                <a:spcPts val="0"/>
              </a:spcAft>
              <a:buClrTx/>
              <a:buSzTx/>
              <a:buFontTx/>
              <a:buNone/>
              <a:tabLst/>
              <a:defRPr sz="4200" b="1" i="0" u="none" strike="noStrike" cap="none" spc="0" baseline="0">
                <a:ln>
                  <a:noFill/>
                </a:ln>
                <a:solidFill>
                  <a:srgbClr val="FFFFFF"/>
                </a:solidFill>
                <a:uFillTx/>
                <a:latin typeface="Calibri"/>
                <a:ea typeface="Calibri"/>
                <a:cs typeface="Calibri"/>
                <a:sym typeface="Calibri"/>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s-MX" sz="3600" dirty="0" smtClean="0"/>
              <a:t>Angioplastia primaria: infraestructura en México (SS)</a:t>
            </a:r>
            <a:endParaRPr lang="es-MX" sz="3600" dirty="0"/>
          </a:p>
        </p:txBody>
      </p:sp>
      <p:sp>
        <p:nvSpPr>
          <p:cNvPr id="29" name="28 Rectángulo"/>
          <p:cNvSpPr/>
          <p:nvPr/>
        </p:nvSpPr>
        <p:spPr>
          <a:xfrm>
            <a:off x="9883657" y="3047530"/>
            <a:ext cx="2955448" cy="1949252"/>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FFFFFF"/>
                </a:solidFill>
                <a:effectLst/>
                <a:uFillTx/>
                <a:latin typeface="+mn-lt"/>
                <a:ea typeface="+mn-ea"/>
                <a:cs typeface="+mn-cs"/>
                <a:sym typeface="Helvetica Light"/>
              </a:rPr>
              <a:t>Algunos estados cuentan con salas de cateterismo</a:t>
            </a:r>
            <a:r>
              <a:rPr kumimoji="0" lang="es-MX" sz="2400" b="0" i="0" u="none" strike="noStrike" cap="none" spc="0" normalizeH="0" dirty="0" smtClean="0">
                <a:ln>
                  <a:noFill/>
                </a:ln>
                <a:solidFill>
                  <a:srgbClr val="FFFFFF"/>
                </a:solidFill>
                <a:effectLst/>
                <a:uFillTx/>
                <a:latin typeface="+mn-lt"/>
                <a:ea typeface="+mn-ea"/>
                <a:cs typeface="+mn-cs"/>
                <a:sym typeface="Helvetica Light"/>
              </a:rPr>
              <a:t> en l IMSS, ISSSTE y en Hospitales Privados</a:t>
            </a:r>
            <a:endParaRPr kumimoji="0" lang="es-MX"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0" name="29 CuadroTexto"/>
          <p:cNvSpPr txBox="1"/>
          <p:nvPr/>
        </p:nvSpPr>
        <p:spPr>
          <a:xfrm>
            <a:off x="4702200" y="9220120"/>
            <a:ext cx="871863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200" b="0" i="0" u="none" strike="noStrike" cap="none" spc="0" normalizeH="0" baseline="0" dirty="0" smtClean="0">
                <a:ln>
                  <a:noFill/>
                </a:ln>
                <a:solidFill>
                  <a:schemeClr val="bg1"/>
                </a:solidFill>
                <a:effectLst/>
                <a:uFillTx/>
                <a:sym typeface="Helvetica Light"/>
              </a:rPr>
              <a:t>DGCES. Secretaria de Salud 2018</a:t>
            </a:r>
            <a:endParaRPr kumimoji="0" lang="es-MX" sz="3200" b="0" i="0" u="none" strike="noStrike" cap="none" spc="0" normalizeH="0" baseline="0" dirty="0">
              <a:ln>
                <a:noFill/>
              </a:ln>
              <a:solidFill>
                <a:schemeClr val="bg1"/>
              </a:solidFill>
              <a:effectLst/>
              <a:uFillTx/>
              <a:sym typeface="Helvetica Light"/>
            </a:endParaRPr>
          </a:p>
        </p:txBody>
      </p:sp>
    </p:spTree>
    <p:extLst>
      <p:ext uri="{BB962C8B-B14F-4D97-AF65-F5344CB8AC3E}">
        <p14:creationId xmlns:p14="http://schemas.microsoft.com/office/powerpoint/2010/main" val="1816962789"/>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Línea"/>
          <p:cNvSpPr/>
          <p:nvPr/>
        </p:nvSpPr>
        <p:spPr>
          <a:xfrm flipH="1">
            <a:off x="12986739" y="484312"/>
            <a:ext cx="1" cy="8283790"/>
          </a:xfrm>
          <a:prstGeom prst="line">
            <a:avLst/>
          </a:prstGeom>
          <a:ln w="3175">
            <a:solidFill>
              <a:srgbClr val="DBB600"/>
            </a:solidFill>
          </a:ln>
          <a:effectLst>
            <a:outerShdw blurRad="38100" dist="25400" dir="16200000" rotWithShape="0">
              <a:srgbClr val="000000">
                <a:alpha val="40000"/>
              </a:srgbClr>
            </a:outerShdw>
          </a:effectLst>
        </p:spPr>
        <p:txBody>
          <a:bodyPr lIns="65020" tIns="65020" rIns="65020" bIns="65020"/>
          <a:lstStyle/>
          <a:p>
            <a:endParaRPr/>
          </a:p>
        </p:txBody>
      </p:sp>
      <p:sp>
        <p:nvSpPr>
          <p:cNvPr id="301" name="Línea"/>
          <p:cNvSpPr/>
          <p:nvPr/>
        </p:nvSpPr>
        <p:spPr>
          <a:xfrm flipH="1">
            <a:off x="-1" y="-2"/>
            <a:ext cx="11292" cy="1036326"/>
          </a:xfrm>
          <a:prstGeom prst="line">
            <a:avLst/>
          </a:prstGeom>
          <a:ln w="3175">
            <a:solidFill>
              <a:srgbClr val="008000"/>
            </a:solidFill>
          </a:ln>
          <a:effectLst>
            <a:outerShdw blurRad="38100" dist="25400" dir="16200000" rotWithShape="0">
              <a:srgbClr val="000000">
                <a:alpha val="40000"/>
              </a:srgbClr>
            </a:outerShdw>
          </a:effectLst>
        </p:spPr>
        <p:txBody>
          <a:bodyPr lIns="65020" tIns="65020" rIns="65020" bIns="65020"/>
          <a:lstStyle/>
          <a:p>
            <a:endParaRPr/>
          </a:p>
        </p:txBody>
      </p:sp>
      <p:sp>
        <p:nvSpPr>
          <p:cNvPr id="308" name="Juliard, JM et al. Archives of Cardiovascular Disease (2009) 102, 259-267"/>
          <p:cNvSpPr/>
          <p:nvPr/>
        </p:nvSpPr>
        <p:spPr>
          <a:xfrm>
            <a:off x="4813582" y="9288498"/>
            <a:ext cx="8173158" cy="439086"/>
          </a:xfrm>
          <a:prstGeom prst="rect">
            <a:avLst/>
          </a:prstGeom>
          <a:ln w="12700">
            <a:miter lim="400000"/>
          </a:ln>
          <a:extLst>
            <a:ext uri="{C572A759-6A51-4108-AA02-DFA0A04FC94B}">
              <ma14:wrappingTextBoxFlag xmlns:ma14="http://schemas.microsoft.com/office/mac/drawingml/2011/main" xmlns="" val="1"/>
            </a:ext>
          </a:extLst>
        </p:spPr>
        <p:txBody>
          <a:bodyPr lIns="65020" tIns="65020" rIns="65020" bIns="65020">
            <a:spAutoFit/>
          </a:bodyPr>
          <a:lstStyle>
            <a:lvl1pPr algn="r" defTabSz="457200">
              <a:defRPr sz="1200">
                <a:solidFill>
                  <a:srgbClr val="FFFFFF"/>
                </a:solidFill>
                <a:latin typeface="Candara"/>
                <a:ea typeface="Candara"/>
                <a:cs typeface="Candara"/>
                <a:sym typeface="Candara"/>
              </a:defRPr>
            </a:lvl1pPr>
          </a:lstStyle>
          <a:p>
            <a:r>
              <a:rPr sz="2000" dirty="0" err="1"/>
              <a:t>Juliard</a:t>
            </a:r>
            <a:r>
              <a:rPr sz="2000" dirty="0"/>
              <a:t>, JM et al. Archives of Cardiovascular Disease (2009) 102, 259-267 </a:t>
            </a:r>
          </a:p>
        </p:txBody>
      </p:sp>
      <p:sp>
        <p:nvSpPr>
          <p:cNvPr id="319" name="ACCIONES"/>
          <p:cNvSpPr/>
          <p:nvPr/>
        </p:nvSpPr>
        <p:spPr>
          <a:xfrm>
            <a:off x="4217518" y="2625181"/>
            <a:ext cx="1798434" cy="562197"/>
          </a:xfrm>
          <a:prstGeom prst="rect">
            <a:avLst/>
          </a:prstGeom>
          <a:ln w="12700">
            <a:miter lim="400000"/>
          </a:ln>
          <a:extLst>
            <a:ext uri="{C572A759-6A51-4108-AA02-DFA0A04FC94B}">
              <ma14:wrappingTextBoxFlag xmlns:ma14="http://schemas.microsoft.com/office/mac/drawingml/2011/main" xmlns="" val="1"/>
            </a:ext>
          </a:extLst>
        </p:spPr>
        <p:txBody>
          <a:bodyPr wrap="none" lIns="65020" tIns="65020" rIns="65020" bIns="65020">
            <a:spAutoFit/>
          </a:bodyPr>
          <a:lstStyle>
            <a:lvl1pPr defTabSz="457200">
              <a:defRPr sz="1400" b="1">
                <a:ln w="787">
                  <a:solidFill>
                    <a:srgbClr val="000000"/>
                  </a:solidFill>
                </a:ln>
                <a:effectLst>
                  <a:outerShdw blurRad="177800" dist="127000" dir="2700000" rotWithShape="0">
                    <a:srgbClr val="000000">
                      <a:alpha val="43000"/>
                    </a:srgbClr>
                  </a:outerShdw>
                </a:effectLst>
                <a:latin typeface="Candara"/>
                <a:ea typeface="Candara"/>
                <a:cs typeface="Candara"/>
                <a:sym typeface="Candara"/>
              </a:defRPr>
            </a:lvl1pPr>
          </a:lstStyle>
          <a:p>
            <a:r>
              <a:rPr lang="es-MX" sz="2800" dirty="0" smtClean="0">
                <a:solidFill>
                  <a:schemeClr val="bg1"/>
                </a:solidFill>
              </a:rPr>
              <a:t>ACCIONES </a:t>
            </a:r>
            <a:endParaRPr sz="2800" dirty="0">
              <a:solidFill>
                <a:schemeClr val="bg1"/>
              </a:solidFill>
            </a:endParaRPr>
          </a:p>
        </p:txBody>
      </p:sp>
      <p:grpSp>
        <p:nvGrpSpPr>
          <p:cNvPr id="2" name="1 Grupo"/>
          <p:cNvGrpSpPr/>
          <p:nvPr/>
        </p:nvGrpSpPr>
        <p:grpSpPr>
          <a:xfrm>
            <a:off x="41362" y="724502"/>
            <a:ext cx="12741693" cy="8261097"/>
            <a:chOff x="253707" y="1565789"/>
            <a:chExt cx="12454884" cy="7026206"/>
          </a:xfrm>
        </p:grpSpPr>
        <p:sp>
          <p:nvSpPr>
            <p:cNvPr id="307" name="Rectángulo"/>
            <p:cNvSpPr/>
            <p:nvPr/>
          </p:nvSpPr>
          <p:spPr>
            <a:xfrm>
              <a:off x="253707" y="1877361"/>
              <a:ext cx="12454884" cy="6703593"/>
            </a:xfrm>
            <a:prstGeom prst="rect">
              <a:avLst/>
            </a:prstGeom>
            <a:solidFill>
              <a:srgbClr val="0F253F"/>
            </a:solidFill>
            <a:ln w="3175">
              <a:solidFill>
                <a:srgbClr val="FEA405"/>
              </a:solidFill>
            </a:ln>
          </p:spPr>
          <p:txBody>
            <a:bodyPr lIns="65020" tIns="65020" rIns="65020" bIns="65020" anchor="ctr"/>
            <a:lstStyle/>
            <a:p>
              <a:pPr defTabSz="650230">
                <a:defRPr sz="3000" b="1">
                  <a:solidFill>
                    <a:srgbClr val="E13F3B"/>
                  </a:solidFill>
                  <a:effectLst>
                    <a:outerShdw blurRad="50800" dist="39000" dir="5460000" rotWithShape="0">
                      <a:srgbClr val="000000">
                        <a:alpha val="38000"/>
                      </a:srgbClr>
                    </a:outerShdw>
                  </a:effectLst>
                </a:defRPr>
              </a:pPr>
              <a:endParaRPr/>
            </a:p>
          </p:txBody>
        </p:sp>
        <p:pic>
          <p:nvPicPr>
            <p:cNvPr id="309" name="image54.png" descr="image54.png"/>
            <p:cNvPicPr>
              <a:picLocks noChangeAspect="1"/>
            </p:cNvPicPr>
            <p:nvPr/>
          </p:nvPicPr>
          <p:blipFill>
            <a:blip r:embed="rId3">
              <a:extLst/>
            </a:blip>
            <a:stretch>
              <a:fillRect/>
            </a:stretch>
          </p:blipFill>
          <p:spPr>
            <a:xfrm>
              <a:off x="657463" y="1565789"/>
              <a:ext cx="11762122" cy="6705603"/>
            </a:xfrm>
            <a:prstGeom prst="rect">
              <a:avLst/>
            </a:prstGeom>
            <a:ln w="12700">
              <a:miter lim="400000"/>
            </a:ln>
          </p:spPr>
        </p:pic>
        <p:sp>
          <p:nvSpPr>
            <p:cNvPr id="310" name="Estrategia Farmacoinvasiva"/>
            <p:cNvSpPr/>
            <p:nvPr/>
          </p:nvSpPr>
          <p:spPr>
            <a:xfrm>
              <a:off x="1724832" y="7889275"/>
              <a:ext cx="2660498" cy="478158"/>
            </a:xfrm>
            <a:prstGeom prst="rect">
              <a:avLst/>
            </a:prstGeom>
            <a:ln w="12700">
              <a:miter lim="400000"/>
            </a:ln>
            <a:extLst>
              <a:ext uri="{C572A759-6A51-4108-AA02-DFA0A04FC94B}">
                <ma14:wrappingTextBoxFlag xmlns:ma14="http://schemas.microsoft.com/office/mac/drawingml/2011/main" xmlns="" val="1"/>
              </a:ext>
            </a:extLst>
          </p:spPr>
          <p:txBody>
            <a:bodyPr wrap="none" lIns="65020" tIns="65020" rIns="65020" bIns="65020">
              <a:spAutoFit/>
            </a:bodyPr>
            <a:lstStyle>
              <a:lvl1pPr defTabSz="457200">
                <a:defRPr sz="1100">
                  <a:solidFill>
                    <a:srgbClr val="FFFF99"/>
                  </a:solidFill>
                  <a:latin typeface="Candara"/>
                  <a:ea typeface="Candara"/>
                  <a:cs typeface="Candara"/>
                  <a:sym typeface="Candara"/>
                </a:defRPr>
              </a:lvl1pPr>
            </a:lstStyle>
            <a:p>
              <a:r>
                <a:rPr sz="2800" dirty="0" err="1" smtClean="0"/>
                <a:t>Farmacoinvasi</a:t>
              </a:r>
              <a:r>
                <a:rPr lang="es-MX" sz="2800" dirty="0" smtClean="0"/>
                <a:t>va</a:t>
              </a:r>
              <a:r>
                <a:rPr sz="2800" dirty="0" smtClean="0"/>
                <a:t> </a:t>
              </a:r>
              <a:endParaRPr dirty="0"/>
            </a:p>
          </p:txBody>
        </p:sp>
        <p:sp>
          <p:nvSpPr>
            <p:cNvPr id="311" name="ACTPp"/>
            <p:cNvSpPr/>
            <p:nvPr/>
          </p:nvSpPr>
          <p:spPr>
            <a:xfrm>
              <a:off x="4641304" y="7863097"/>
              <a:ext cx="2231162" cy="530512"/>
            </a:xfrm>
            <a:prstGeom prst="rect">
              <a:avLst/>
            </a:prstGeom>
            <a:ln w="12700">
              <a:miter lim="400000"/>
            </a:ln>
            <a:extLst>
              <a:ext uri="{C572A759-6A51-4108-AA02-DFA0A04FC94B}">
                <ma14:wrappingTextBoxFlag xmlns:ma14="http://schemas.microsoft.com/office/mac/drawingml/2011/main" xmlns="" val="1"/>
              </a:ext>
            </a:extLst>
          </p:spPr>
          <p:txBody>
            <a:bodyPr wrap="none" lIns="65020" tIns="65020" rIns="65020" bIns="65020">
              <a:spAutoFit/>
            </a:bodyPr>
            <a:lstStyle>
              <a:lvl1pPr defTabSz="457200">
                <a:defRPr sz="1100">
                  <a:solidFill>
                    <a:srgbClr val="FFFF99"/>
                  </a:solidFill>
                  <a:latin typeface="Candara"/>
                  <a:ea typeface="Candara"/>
                  <a:cs typeface="Candara"/>
                  <a:sym typeface="Candara"/>
                </a:defRPr>
              </a:lvl1pPr>
            </a:lstStyle>
            <a:p>
              <a:r>
                <a:rPr lang="es-MX" sz="3200" dirty="0" smtClean="0"/>
                <a:t>Angioplastia</a:t>
              </a:r>
              <a:endParaRPr sz="3200" dirty="0"/>
            </a:p>
          </p:txBody>
        </p:sp>
        <p:sp>
          <p:nvSpPr>
            <p:cNvPr id="312" name="No reperfundidos"/>
            <p:cNvSpPr/>
            <p:nvPr/>
          </p:nvSpPr>
          <p:spPr>
            <a:xfrm>
              <a:off x="7292292" y="7869681"/>
              <a:ext cx="2445830" cy="478158"/>
            </a:xfrm>
            <a:prstGeom prst="rect">
              <a:avLst/>
            </a:prstGeom>
            <a:ln w="12700">
              <a:miter lim="400000"/>
            </a:ln>
            <a:extLst>
              <a:ext uri="{C572A759-6A51-4108-AA02-DFA0A04FC94B}">
                <ma14:wrappingTextBoxFlag xmlns:ma14="http://schemas.microsoft.com/office/mac/drawingml/2011/main" xmlns="" val="1"/>
              </a:ext>
            </a:extLst>
          </p:spPr>
          <p:txBody>
            <a:bodyPr wrap="none" lIns="65020" tIns="65020" rIns="65020" bIns="65020">
              <a:spAutoFit/>
            </a:bodyPr>
            <a:lstStyle>
              <a:lvl1pPr defTabSz="457200">
                <a:defRPr sz="1100">
                  <a:solidFill>
                    <a:srgbClr val="FFFF99"/>
                  </a:solidFill>
                  <a:latin typeface="Candara"/>
                  <a:ea typeface="Candara"/>
                  <a:cs typeface="Candara"/>
                  <a:sym typeface="Candara"/>
                </a:defRPr>
              </a:lvl1pPr>
            </a:lstStyle>
            <a:p>
              <a:r>
                <a:rPr sz="2800" dirty="0"/>
                <a:t>No Reperfusion</a:t>
              </a:r>
            </a:p>
          </p:txBody>
        </p:sp>
        <p:sp>
          <p:nvSpPr>
            <p:cNvPr id="313" name="Mortalidad"/>
            <p:cNvSpPr/>
            <p:nvPr/>
          </p:nvSpPr>
          <p:spPr>
            <a:xfrm>
              <a:off x="10153720" y="7895858"/>
              <a:ext cx="1836297" cy="478158"/>
            </a:xfrm>
            <a:prstGeom prst="rect">
              <a:avLst/>
            </a:prstGeom>
            <a:ln w="12700">
              <a:miter lim="400000"/>
            </a:ln>
            <a:extLst>
              <a:ext uri="{C572A759-6A51-4108-AA02-DFA0A04FC94B}">
                <ma14:wrappingTextBoxFlag xmlns:ma14="http://schemas.microsoft.com/office/mac/drawingml/2011/main" xmlns="" val="1"/>
              </a:ext>
            </a:extLst>
          </p:spPr>
          <p:txBody>
            <a:bodyPr wrap="none" lIns="65020" tIns="65020" rIns="65020" bIns="65020">
              <a:spAutoFit/>
            </a:bodyPr>
            <a:lstStyle>
              <a:lvl1pPr defTabSz="457200">
                <a:defRPr sz="1100">
                  <a:solidFill>
                    <a:srgbClr val="FFFF99"/>
                  </a:solidFill>
                  <a:latin typeface="Candara"/>
                  <a:ea typeface="Candara"/>
                  <a:cs typeface="Candara"/>
                  <a:sym typeface="Candara"/>
                </a:defRPr>
              </a:lvl1pPr>
            </a:lstStyle>
            <a:p>
              <a:r>
                <a:rPr lang="es-MX" sz="2800" dirty="0" smtClean="0"/>
                <a:t>Mortalidad </a:t>
              </a:r>
              <a:endParaRPr dirty="0"/>
            </a:p>
          </p:txBody>
        </p:sp>
        <p:sp>
          <p:nvSpPr>
            <p:cNvPr id="314" name="P= 0.0001"/>
            <p:cNvSpPr/>
            <p:nvPr/>
          </p:nvSpPr>
          <p:spPr>
            <a:xfrm>
              <a:off x="2251280" y="1975008"/>
              <a:ext cx="1350552" cy="425805"/>
            </a:xfrm>
            <a:prstGeom prst="rect">
              <a:avLst/>
            </a:prstGeom>
            <a:solidFill>
              <a:srgbClr val="254061"/>
            </a:solidFill>
            <a:ln w="3175">
              <a:solidFill>
                <a:srgbClr val="FFB901"/>
              </a:solidFill>
            </a:ln>
            <a:effectLst>
              <a:outerShdw blurRad="139700" dist="88900" dir="2700000" rotWithShape="0">
                <a:srgbClr val="000000">
                  <a:alpha val="43000"/>
                </a:srgbClr>
              </a:outerShdw>
            </a:effectLst>
            <a:extLst>
              <a:ext uri="{C572A759-6A51-4108-AA02-DFA0A04FC94B}">
                <ma14:wrappingTextBoxFlag xmlns:ma14="http://schemas.microsoft.com/office/mac/drawingml/2011/main" xmlns="" val="1"/>
              </a:ext>
            </a:extLst>
          </p:spPr>
          <p:txBody>
            <a:bodyPr wrap="none" lIns="65020" tIns="65020" rIns="65020" bIns="65020">
              <a:spAutoFit/>
            </a:bodyPr>
            <a:lstStyle>
              <a:lvl1pPr defTabSz="457200">
                <a:defRPr sz="900">
                  <a:solidFill>
                    <a:srgbClr val="FFFF99"/>
                  </a:solidFill>
                  <a:latin typeface="Candara"/>
                  <a:ea typeface="Candara"/>
                  <a:cs typeface="Candara"/>
                  <a:sym typeface="Candara"/>
                </a:defRPr>
              </a:lvl1pPr>
            </a:lstStyle>
            <a:p>
              <a:r>
                <a:rPr sz="2400" dirty="0"/>
                <a:t>P= 0.0001</a:t>
              </a:r>
            </a:p>
          </p:txBody>
        </p:sp>
        <p:sp>
          <p:nvSpPr>
            <p:cNvPr id="315" name="P= 0.0001"/>
            <p:cNvSpPr/>
            <p:nvPr/>
          </p:nvSpPr>
          <p:spPr>
            <a:xfrm>
              <a:off x="4995424" y="2787244"/>
              <a:ext cx="1149986" cy="373450"/>
            </a:xfrm>
            <a:prstGeom prst="rect">
              <a:avLst/>
            </a:prstGeom>
            <a:solidFill>
              <a:srgbClr val="254061"/>
            </a:solidFill>
            <a:ln w="3175">
              <a:solidFill>
                <a:srgbClr val="FFB901"/>
              </a:solidFill>
            </a:ln>
            <a:effectLst>
              <a:outerShdw blurRad="139700" dist="88900" dir="2700000" rotWithShape="0">
                <a:srgbClr val="000000">
                  <a:alpha val="43000"/>
                </a:srgbClr>
              </a:outerShdw>
            </a:effectLst>
            <a:extLst>
              <a:ext uri="{C572A759-6A51-4108-AA02-DFA0A04FC94B}">
                <ma14:wrappingTextBoxFlag xmlns:ma14="http://schemas.microsoft.com/office/mac/drawingml/2011/main" xmlns="" val="1"/>
              </a:ext>
            </a:extLst>
          </p:spPr>
          <p:txBody>
            <a:bodyPr wrap="none" lIns="65020" tIns="65020" rIns="65020" bIns="65020">
              <a:spAutoFit/>
            </a:bodyPr>
            <a:lstStyle>
              <a:lvl1pPr defTabSz="457200">
                <a:defRPr sz="900">
                  <a:solidFill>
                    <a:srgbClr val="FFFF99"/>
                  </a:solidFill>
                  <a:latin typeface="Candara"/>
                  <a:ea typeface="Candara"/>
                  <a:cs typeface="Candara"/>
                  <a:sym typeface="Candara"/>
                </a:defRPr>
              </a:lvl1pPr>
            </a:lstStyle>
            <a:p>
              <a:r>
                <a:rPr sz="2000" dirty="0"/>
                <a:t>P= 0.0001</a:t>
              </a:r>
            </a:p>
          </p:txBody>
        </p:sp>
        <p:sp>
          <p:nvSpPr>
            <p:cNvPr id="316" name="P= 0.0001"/>
            <p:cNvSpPr/>
            <p:nvPr/>
          </p:nvSpPr>
          <p:spPr>
            <a:xfrm>
              <a:off x="7464207" y="5893947"/>
              <a:ext cx="944720" cy="321097"/>
            </a:xfrm>
            <a:prstGeom prst="rect">
              <a:avLst/>
            </a:prstGeom>
            <a:solidFill>
              <a:srgbClr val="254061"/>
            </a:solidFill>
            <a:ln w="3175">
              <a:solidFill>
                <a:srgbClr val="FFB901"/>
              </a:solidFill>
            </a:ln>
            <a:effectLst>
              <a:outerShdw blurRad="139700" dist="88900" dir="2700000" rotWithShape="0">
                <a:srgbClr val="000000">
                  <a:alpha val="43000"/>
                </a:srgbClr>
              </a:outerShdw>
            </a:effectLst>
            <a:extLst>
              <a:ext uri="{C572A759-6A51-4108-AA02-DFA0A04FC94B}">
                <ma14:wrappingTextBoxFlag xmlns:ma14="http://schemas.microsoft.com/office/mac/drawingml/2011/main" xmlns="" val="1"/>
              </a:ext>
            </a:extLst>
          </p:spPr>
          <p:txBody>
            <a:bodyPr wrap="none" lIns="65020" tIns="65020" rIns="65020" bIns="65020">
              <a:spAutoFit/>
            </a:bodyPr>
            <a:lstStyle>
              <a:lvl1pPr defTabSz="457200">
                <a:defRPr sz="900">
                  <a:solidFill>
                    <a:srgbClr val="FFFF99"/>
                  </a:solidFill>
                  <a:latin typeface="Candara"/>
                  <a:ea typeface="Candara"/>
                  <a:cs typeface="Candara"/>
                  <a:sym typeface="Candara"/>
                </a:defRPr>
              </a:lvl1pPr>
            </a:lstStyle>
            <a:p>
              <a:r>
                <a:rPr sz="1600" dirty="0"/>
                <a:t>P= 0.0001</a:t>
              </a:r>
            </a:p>
          </p:txBody>
        </p:sp>
        <p:sp>
          <p:nvSpPr>
            <p:cNvPr id="317" name="P= 0.01"/>
            <p:cNvSpPr/>
            <p:nvPr/>
          </p:nvSpPr>
          <p:spPr>
            <a:xfrm>
              <a:off x="10910350" y="6147453"/>
              <a:ext cx="798997" cy="347274"/>
            </a:xfrm>
            <a:prstGeom prst="rect">
              <a:avLst/>
            </a:prstGeom>
            <a:solidFill>
              <a:srgbClr val="254061"/>
            </a:solidFill>
            <a:ln w="3175">
              <a:solidFill>
                <a:srgbClr val="FFB901"/>
              </a:solidFill>
            </a:ln>
            <a:effectLst>
              <a:outerShdw blurRad="139700" dist="88900" dir="2700000" rotWithShape="0">
                <a:srgbClr val="000000">
                  <a:alpha val="43000"/>
                </a:srgbClr>
              </a:outerShdw>
            </a:effectLst>
            <a:extLst>
              <a:ext uri="{C572A759-6A51-4108-AA02-DFA0A04FC94B}">
                <ma14:wrappingTextBoxFlag xmlns:ma14="http://schemas.microsoft.com/office/mac/drawingml/2011/main" xmlns="" val="1"/>
              </a:ext>
            </a:extLst>
          </p:spPr>
          <p:txBody>
            <a:bodyPr wrap="none" lIns="65020" tIns="65020" rIns="65020" bIns="65020">
              <a:spAutoFit/>
            </a:bodyPr>
            <a:lstStyle>
              <a:lvl1pPr defTabSz="457200">
                <a:defRPr sz="900">
                  <a:solidFill>
                    <a:srgbClr val="FFFFFF"/>
                  </a:solidFill>
                  <a:latin typeface="Candara"/>
                  <a:ea typeface="Candara"/>
                  <a:cs typeface="Candara"/>
                  <a:sym typeface="Candara"/>
                </a:defRPr>
              </a:lvl1pPr>
            </a:lstStyle>
            <a:p>
              <a:r>
                <a:rPr sz="1800" dirty="0"/>
                <a:t>P= 0.01</a:t>
              </a:r>
            </a:p>
          </p:txBody>
        </p:sp>
        <p:sp>
          <p:nvSpPr>
            <p:cNvPr id="318" name="Línea"/>
            <p:cNvSpPr/>
            <p:nvPr/>
          </p:nvSpPr>
          <p:spPr>
            <a:xfrm flipV="1">
              <a:off x="7032978" y="1877361"/>
              <a:ext cx="4" cy="6714634"/>
            </a:xfrm>
            <a:prstGeom prst="line">
              <a:avLst/>
            </a:prstGeom>
            <a:ln w="3175">
              <a:solidFill>
                <a:srgbClr val="CCFFCC"/>
              </a:solidFill>
              <a:prstDash val="dot"/>
            </a:ln>
            <a:effectLst>
              <a:outerShdw blurRad="25400" dist="12700" dir="5400000" rotWithShape="0">
                <a:srgbClr val="000000">
                  <a:alpha val="38000"/>
                </a:srgbClr>
              </a:outerShdw>
            </a:effectLst>
          </p:spPr>
          <p:txBody>
            <a:bodyPr lIns="65020" tIns="65020" rIns="65020" bIns="65020"/>
            <a:lstStyle/>
            <a:p>
              <a:endParaRPr/>
            </a:p>
          </p:txBody>
        </p:sp>
        <p:sp>
          <p:nvSpPr>
            <p:cNvPr id="321" name="Rectángulo"/>
            <p:cNvSpPr/>
            <p:nvPr/>
          </p:nvSpPr>
          <p:spPr>
            <a:xfrm>
              <a:off x="8650384" y="2573660"/>
              <a:ext cx="2730873" cy="1806151"/>
            </a:xfrm>
            <a:prstGeom prst="rect">
              <a:avLst/>
            </a:prstGeom>
            <a:solidFill>
              <a:srgbClr val="17375E"/>
            </a:solidFill>
            <a:ln w="3175">
              <a:solidFill>
                <a:srgbClr val="FFB901"/>
              </a:solidFill>
            </a:ln>
            <a:effectLst>
              <a:outerShdw blurRad="139700" dist="88900" dir="5400000" rotWithShape="0">
                <a:srgbClr val="000000">
                  <a:alpha val="35000"/>
                </a:srgbClr>
              </a:outerShdw>
            </a:effectLst>
          </p:spPr>
          <p:txBody>
            <a:bodyPr lIns="65020" tIns="65020" rIns="65020" bIns="65020" anchor="ctr"/>
            <a:lstStyle/>
            <a:p>
              <a:pPr defTabSz="650230">
                <a:defRPr sz="1600">
                  <a:solidFill>
                    <a:srgbClr val="FFFFFF"/>
                  </a:solidFill>
                </a:defRPr>
              </a:pPr>
              <a:endParaRPr/>
            </a:p>
          </p:txBody>
        </p:sp>
        <p:grpSp>
          <p:nvGrpSpPr>
            <p:cNvPr id="328" name="Grupo"/>
            <p:cNvGrpSpPr/>
            <p:nvPr/>
          </p:nvGrpSpPr>
          <p:grpSpPr>
            <a:xfrm>
              <a:off x="8807530" y="2885303"/>
              <a:ext cx="2372227" cy="1222745"/>
              <a:chOff x="-1" y="68948"/>
              <a:chExt cx="1667972" cy="859740"/>
            </a:xfrm>
          </p:grpSpPr>
          <p:sp>
            <p:nvSpPr>
              <p:cNvPr id="322" name="Rectángulo"/>
              <p:cNvSpPr/>
              <p:nvPr/>
            </p:nvSpPr>
            <p:spPr>
              <a:xfrm>
                <a:off x="-1" y="76199"/>
                <a:ext cx="373672" cy="215902"/>
              </a:xfrm>
              <a:prstGeom prst="rect">
                <a:avLst/>
              </a:prstGeom>
              <a:solidFill>
                <a:srgbClr val="FF0000"/>
              </a:solidFill>
              <a:ln w="12700" cap="flat">
                <a:noFill/>
                <a:miter lim="400000"/>
              </a:ln>
              <a:effectLst>
                <a:outerShdw blurRad="25400" dist="12700" dir="5400000" rotWithShape="0">
                  <a:srgbClr val="000000">
                    <a:alpha val="35000"/>
                  </a:srgbClr>
                </a:outerShdw>
              </a:effectLst>
            </p:spPr>
            <p:txBody>
              <a:bodyPr wrap="square" lIns="45718" tIns="45718" rIns="45718" bIns="45718" numCol="1" anchor="ctr">
                <a:noAutofit/>
              </a:bodyPr>
              <a:lstStyle/>
              <a:p>
                <a:pPr defTabSz="650230">
                  <a:defRPr sz="1600">
                    <a:solidFill>
                      <a:srgbClr val="FFFFFF"/>
                    </a:solidFill>
                  </a:defRPr>
                </a:pPr>
                <a:endParaRPr/>
              </a:p>
            </p:txBody>
          </p:sp>
          <p:sp>
            <p:nvSpPr>
              <p:cNvPr id="323" name="Rectángulo"/>
              <p:cNvSpPr/>
              <p:nvPr/>
            </p:nvSpPr>
            <p:spPr>
              <a:xfrm>
                <a:off x="-1" y="395287"/>
                <a:ext cx="373672" cy="215902"/>
              </a:xfrm>
              <a:prstGeom prst="rect">
                <a:avLst/>
              </a:prstGeom>
              <a:solidFill>
                <a:srgbClr val="00FFFF"/>
              </a:solidFill>
              <a:ln w="12700" cap="flat">
                <a:noFill/>
                <a:miter lim="400000"/>
              </a:ln>
              <a:effectLst>
                <a:outerShdw blurRad="25400" dist="12700" dir="5400000" rotWithShape="0">
                  <a:srgbClr val="000000">
                    <a:alpha val="35000"/>
                  </a:srgbClr>
                </a:outerShdw>
              </a:effectLst>
            </p:spPr>
            <p:txBody>
              <a:bodyPr wrap="square" lIns="45718" tIns="45718" rIns="45718" bIns="45718" numCol="1" anchor="ctr">
                <a:noAutofit/>
              </a:bodyPr>
              <a:lstStyle/>
              <a:p>
                <a:pPr defTabSz="650230">
                  <a:defRPr sz="1600">
                    <a:solidFill>
                      <a:srgbClr val="FFFFFF"/>
                    </a:solidFill>
                  </a:defRPr>
                </a:pPr>
                <a:endParaRPr/>
              </a:p>
            </p:txBody>
          </p:sp>
          <p:sp>
            <p:nvSpPr>
              <p:cNvPr id="324" name="Rectángulo"/>
              <p:cNvSpPr/>
              <p:nvPr/>
            </p:nvSpPr>
            <p:spPr>
              <a:xfrm>
                <a:off x="-1" y="712787"/>
                <a:ext cx="373672" cy="215901"/>
              </a:xfrm>
              <a:prstGeom prst="rect">
                <a:avLst/>
              </a:prstGeom>
              <a:solidFill>
                <a:srgbClr val="008000"/>
              </a:solidFill>
              <a:ln w="12700" cap="flat">
                <a:noFill/>
                <a:miter lim="400000"/>
              </a:ln>
              <a:effectLst>
                <a:outerShdw blurRad="25400" dist="12700" dir="5400000" rotWithShape="0">
                  <a:srgbClr val="000000">
                    <a:alpha val="35000"/>
                  </a:srgbClr>
                </a:outerShdw>
              </a:effectLst>
            </p:spPr>
            <p:txBody>
              <a:bodyPr wrap="square" lIns="45718" tIns="45718" rIns="45718" bIns="45718" numCol="1" anchor="ctr">
                <a:noAutofit/>
              </a:bodyPr>
              <a:lstStyle/>
              <a:p>
                <a:pPr defTabSz="650230">
                  <a:defRPr sz="1600">
                    <a:solidFill>
                      <a:srgbClr val="FFFFFF"/>
                    </a:solidFill>
                  </a:defRPr>
                </a:pPr>
                <a:endParaRPr/>
              </a:p>
            </p:txBody>
          </p:sp>
          <p:sp>
            <p:nvSpPr>
              <p:cNvPr id="325" name="1988-1996,  n=700"/>
              <p:cNvSpPr/>
              <p:nvPr/>
            </p:nvSpPr>
            <p:spPr>
              <a:xfrm>
                <a:off x="409125" y="68948"/>
                <a:ext cx="1258846" cy="2208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457200">
                  <a:defRPr sz="1200">
                    <a:solidFill>
                      <a:srgbClr val="FFFF99"/>
                    </a:solidFill>
                    <a:latin typeface="Candara"/>
                    <a:ea typeface="Candara"/>
                    <a:cs typeface="Candara"/>
                    <a:sym typeface="Candara"/>
                  </a:defRPr>
                </a:lvl1pPr>
              </a:lstStyle>
              <a:p>
                <a:r>
                  <a:rPr sz="1800" dirty="0"/>
                  <a:t>1988-1996,  n=700</a:t>
                </a:r>
              </a:p>
            </p:txBody>
          </p:sp>
          <p:sp>
            <p:nvSpPr>
              <p:cNvPr id="326" name="1996-2001,  n=700"/>
              <p:cNvSpPr/>
              <p:nvPr/>
            </p:nvSpPr>
            <p:spPr>
              <a:xfrm>
                <a:off x="419040" y="397692"/>
                <a:ext cx="1245626" cy="2208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457200">
                  <a:defRPr sz="1200">
                    <a:solidFill>
                      <a:srgbClr val="FFFF99"/>
                    </a:solidFill>
                    <a:latin typeface="Candara"/>
                    <a:ea typeface="Candara"/>
                    <a:cs typeface="Candara"/>
                    <a:sym typeface="Candara"/>
                  </a:defRPr>
                </a:lvl1pPr>
              </a:lstStyle>
              <a:p>
                <a:r>
                  <a:rPr sz="1800" dirty="0"/>
                  <a:t>1996-2001,  n=700</a:t>
                </a:r>
              </a:p>
            </p:txBody>
          </p:sp>
          <p:sp>
            <p:nvSpPr>
              <p:cNvPr id="327" name="2001-2007,  n=700"/>
              <p:cNvSpPr/>
              <p:nvPr/>
            </p:nvSpPr>
            <p:spPr>
              <a:xfrm>
                <a:off x="412430" y="707823"/>
                <a:ext cx="1252236" cy="2208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457200">
                  <a:defRPr sz="1200">
                    <a:solidFill>
                      <a:srgbClr val="FFFF99"/>
                    </a:solidFill>
                    <a:latin typeface="Candara"/>
                    <a:ea typeface="Candara"/>
                    <a:cs typeface="Candara"/>
                    <a:sym typeface="Candara"/>
                  </a:defRPr>
                </a:lvl1pPr>
              </a:lstStyle>
              <a:p>
                <a:r>
                  <a:rPr sz="1800" dirty="0"/>
                  <a:t>2001-2007,  n=700</a:t>
                </a:r>
              </a:p>
            </p:txBody>
          </p:sp>
        </p:grpSp>
        <p:sp>
          <p:nvSpPr>
            <p:cNvPr id="332" name="Línea"/>
            <p:cNvSpPr/>
            <p:nvPr/>
          </p:nvSpPr>
          <p:spPr>
            <a:xfrm flipV="1">
              <a:off x="3092737" y="6678738"/>
              <a:ext cx="5113" cy="219430"/>
            </a:xfrm>
            <a:prstGeom prst="line">
              <a:avLst/>
            </a:prstGeom>
            <a:ln w="3175">
              <a:solidFill>
                <a:srgbClr val="FFFF99"/>
              </a:solidFill>
              <a:prstDash val="dot"/>
            </a:ln>
            <a:effectLst>
              <a:outerShdw blurRad="38100" dist="25400" dir="5400000" rotWithShape="0">
                <a:srgbClr val="000000">
                  <a:alpha val="40000"/>
                </a:srgbClr>
              </a:outerShdw>
            </a:effectLst>
          </p:spPr>
          <p:txBody>
            <a:bodyPr lIns="65020" tIns="65020" rIns="65020" bIns="65020"/>
            <a:lstStyle/>
            <a:p>
              <a:endParaRPr/>
            </a:p>
          </p:txBody>
        </p:sp>
        <p:sp>
          <p:nvSpPr>
            <p:cNvPr id="333" name="Línea"/>
            <p:cNvSpPr/>
            <p:nvPr/>
          </p:nvSpPr>
          <p:spPr>
            <a:xfrm flipV="1">
              <a:off x="3848210" y="6608277"/>
              <a:ext cx="3" cy="211479"/>
            </a:xfrm>
            <a:prstGeom prst="line">
              <a:avLst/>
            </a:prstGeom>
            <a:ln w="3175">
              <a:solidFill>
                <a:srgbClr val="FFFF99"/>
              </a:solidFill>
              <a:prstDash val="dot"/>
            </a:ln>
            <a:effectLst>
              <a:outerShdw blurRad="25400" dist="12700" dir="5400000" rotWithShape="0">
                <a:srgbClr val="000000">
                  <a:alpha val="38000"/>
                </a:srgbClr>
              </a:outerShdw>
            </a:effectLst>
          </p:spPr>
          <p:txBody>
            <a:bodyPr lIns="65020" tIns="65020" rIns="65020" bIns="65020"/>
            <a:lstStyle/>
            <a:p>
              <a:endParaRPr/>
            </a:p>
          </p:txBody>
        </p:sp>
        <p:sp>
          <p:nvSpPr>
            <p:cNvPr id="334" name="Línea"/>
            <p:cNvSpPr/>
            <p:nvPr/>
          </p:nvSpPr>
          <p:spPr>
            <a:xfrm>
              <a:off x="7274258" y="6567306"/>
              <a:ext cx="2269338" cy="608174"/>
            </a:xfrm>
            <a:prstGeom prst="line">
              <a:avLst/>
            </a:prstGeom>
            <a:ln w="50800">
              <a:solidFill>
                <a:srgbClr val="FFFFFF"/>
              </a:solidFill>
              <a:tailEnd type="triangle"/>
            </a:ln>
            <a:effectLst>
              <a:outerShdw blurRad="25400" dist="12700" dir="5400000" rotWithShape="0">
                <a:srgbClr val="000000">
                  <a:alpha val="38000"/>
                </a:srgbClr>
              </a:outerShdw>
            </a:effectLst>
          </p:spPr>
          <p:txBody>
            <a:bodyPr lIns="65020" tIns="65020" rIns="65020" bIns="65020"/>
            <a:lstStyle/>
            <a:p>
              <a:endParaRPr/>
            </a:p>
          </p:txBody>
        </p:sp>
        <p:sp>
          <p:nvSpPr>
            <p:cNvPr id="335" name="Línea"/>
            <p:cNvSpPr/>
            <p:nvPr/>
          </p:nvSpPr>
          <p:spPr>
            <a:xfrm>
              <a:off x="10040387" y="6613491"/>
              <a:ext cx="2379198" cy="608174"/>
            </a:xfrm>
            <a:prstGeom prst="line">
              <a:avLst/>
            </a:prstGeom>
            <a:ln w="50800">
              <a:solidFill>
                <a:srgbClr val="FFFFFF"/>
              </a:solidFill>
              <a:tailEnd type="triangle"/>
            </a:ln>
            <a:effectLst>
              <a:outerShdw blurRad="25400" dist="12700" dir="5400000" rotWithShape="0">
                <a:srgbClr val="000000">
                  <a:alpha val="38000"/>
                </a:srgbClr>
              </a:outerShdw>
            </a:effectLst>
          </p:spPr>
          <p:txBody>
            <a:bodyPr lIns="65020" tIns="65020" rIns="65020" bIns="65020"/>
            <a:lstStyle/>
            <a:p>
              <a:endParaRPr/>
            </a:p>
          </p:txBody>
        </p:sp>
      </p:grpSp>
      <p:sp>
        <p:nvSpPr>
          <p:cNvPr id="336" name="EXPERIENCIA FRANCESA"/>
          <p:cNvSpPr/>
          <p:nvPr/>
        </p:nvSpPr>
        <p:spPr>
          <a:xfrm>
            <a:off x="3193757" y="-49425"/>
            <a:ext cx="8767297" cy="869974"/>
          </a:xfrm>
          <a:prstGeom prst="rect">
            <a:avLst/>
          </a:prstGeom>
          <a:ln w="12700">
            <a:miter lim="400000"/>
          </a:ln>
          <a:extLst>
            <a:ext uri="{C572A759-6A51-4108-AA02-DFA0A04FC94B}">
              <ma14:wrappingTextBoxFlag xmlns:ma14="http://schemas.microsoft.com/office/mac/drawingml/2011/main" xmlns="" val="1"/>
            </a:ext>
          </a:extLst>
        </p:spPr>
        <p:txBody>
          <a:bodyPr lIns="65020" tIns="65020" rIns="65020" bIns="65020">
            <a:spAutoFit/>
          </a:bodyPr>
          <a:lstStyle>
            <a:lvl1pPr algn="ctr" defTabSz="457200">
              <a:defRPr b="1">
                <a:solidFill>
                  <a:srgbClr val="FFFFFF"/>
                </a:solidFill>
                <a:effectLst>
                  <a:outerShdw blurRad="76200" dist="40000" dir="5040000" rotWithShape="0">
                    <a:srgbClr val="000000">
                      <a:alpha val="30000"/>
                    </a:srgbClr>
                  </a:outerShdw>
                </a:effectLst>
                <a:latin typeface="Candara"/>
                <a:ea typeface="Candara"/>
                <a:cs typeface="Candara"/>
                <a:sym typeface="Candara"/>
              </a:defRPr>
            </a:lvl1pPr>
          </a:lstStyle>
          <a:p>
            <a:r>
              <a:rPr lang="es-MX" sz="2400" b="0" dirty="0" smtClean="0"/>
              <a:t>Evolución de las estrategias </a:t>
            </a:r>
            <a:r>
              <a:rPr lang="es-MX" sz="2400" b="0" dirty="0" err="1" smtClean="0"/>
              <a:t>farmacoinvasiva</a:t>
            </a:r>
            <a:r>
              <a:rPr lang="es-MX" sz="2400" b="0" dirty="0" smtClean="0"/>
              <a:t> y angioplastia primaria</a:t>
            </a:r>
            <a:r>
              <a:rPr lang="es-MX" sz="2400" b="0" dirty="0"/>
              <a:t> </a:t>
            </a:r>
            <a:r>
              <a:rPr lang="es-MX" sz="2400" b="0" dirty="0" smtClean="0"/>
              <a:t>en Francia. Experiencia de 30 años. </a:t>
            </a:r>
          </a:p>
        </p:txBody>
      </p:sp>
      <p:sp>
        <p:nvSpPr>
          <p:cNvPr id="36" name="Línea"/>
          <p:cNvSpPr/>
          <p:nvPr/>
        </p:nvSpPr>
        <p:spPr>
          <a:xfrm flipV="1">
            <a:off x="1677864" y="2160633"/>
            <a:ext cx="1515893" cy="1881097"/>
          </a:xfrm>
          <a:prstGeom prst="line">
            <a:avLst/>
          </a:prstGeom>
          <a:ln w="50800">
            <a:solidFill>
              <a:srgbClr val="FFFFFF"/>
            </a:solidFill>
            <a:tailEnd type="triangle"/>
          </a:ln>
          <a:effectLst>
            <a:outerShdw blurRad="25400" dist="12700" dir="5400000" rotWithShape="0">
              <a:srgbClr val="000000">
                <a:alpha val="38000"/>
              </a:srgbClr>
            </a:outerShdw>
          </a:effectLst>
        </p:spPr>
        <p:txBody>
          <a:bodyPr lIns="65020" tIns="65020" rIns="65020" bIns="65020"/>
          <a:lstStyle/>
          <a:p>
            <a:endParaRPr/>
          </a:p>
        </p:txBody>
      </p:sp>
      <p:sp>
        <p:nvSpPr>
          <p:cNvPr id="37" name="Línea"/>
          <p:cNvSpPr/>
          <p:nvPr/>
        </p:nvSpPr>
        <p:spPr>
          <a:xfrm flipV="1">
            <a:off x="4217518" y="2785478"/>
            <a:ext cx="1515893" cy="1881097"/>
          </a:xfrm>
          <a:prstGeom prst="line">
            <a:avLst/>
          </a:prstGeom>
          <a:ln w="50800">
            <a:solidFill>
              <a:srgbClr val="FFFFFF"/>
            </a:solidFill>
            <a:tailEnd type="triangle"/>
          </a:ln>
          <a:effectLst>
            <a:outerShdw blurRad="25400" dist="12700" dir="5400000" rotWithShape="0">
              <a:srgbClr val="000000">
                <a:alpha val="38000"/>
              </a:srgbClr>
            </a:outerShdw>
          </a:effectLst>
        </p:spPr>
        <p:txBody>
          <a:bodyPr lIns="65020" tIns="65020" rIns="65020" bIns="65020"/>
          <a:lstStyle/>
          <a:p>
            <a:endParaRPr/>
          </a:p>
        </p:txBody>
      </p:sp>
    </p:spTree>
    <p:extLst>
      <p:ext uri="{BB962C8B-B14F-4D97-AF65-F5344CB8AC3E}">
        <p14:creationId xmlns:p14="http://schemas.microsoft.com/office/powerpoint/2010/main" val="3269941548"/>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Academia Nacional de Medicina</a:t>
            </a:r>
            <a:endParaRPr lang="es-MX" dirty="0"/>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776" y="988367"/>
            <a:ext cx="5112568" cy="7950565"/>
          </a:xfrm>
          <a:prstGeom prst="rect">
            <a:avLst/>
          </a:prstGeom>
        </p:spPr>
      </p:pic>
      <p:sp>
        <p:nvSpPr>
          <p:cNvPr id="5" name="4 Rectángulo"/>
          <p:cNvSpPr/>
          <p:nvPr/>
        </p:nvSpPr>
        <p:spPr>
          <a:xfrm>
            <a:off x="6546256" y="2973360"/>
            <a:ext cx="5544144" cy="3980577"/>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s-MX" b="0" i="0" u="none" strike="noStrike" cap="none" spc="0" normalizeH="0" baseline="0" dirty="0" smtClean="0">
                <a:ln>
                  <a:noFill/>
                </a:ln>
                <a:solidFill>
                  <a:srgbClr val="FFFFFF"/>
                </a:solidFill>
                <a:effectLst/>
                <a:uFillTx/>
                <a:latin typeface="+mn-lt"/>
                <a:ea typeface="+mn-ea"/>
                <a:cs typeface="+mn-cs"/>
                <a:sym typeface="Helvetica Light"/>
              </a:rPr>
              <a:t>Posicionamiento de la Academia Nacional de Medicina de México sobre el estado actual del tema</a:t>
            </a:r>
            <a:r>
              <a:rPr kumimoji="0" lang="es-MX" b="0" i="0" u="none" strike="noStrike" cap="none" spc="0" normalizeH="0" dirty="0" smtClean="0">
                <a:ln>
                  <a:noFill/>
                </a:ln>
                <a:solidFill>
                  <a:srgbClr val="FFFFFF"/>
                </a:solidFill>
                <a:effectLst/>
                <a:uFillTx/>
                <a:latin typeface="+mn-lt"/>
                <a:ea typeface="+mn-ea"/>
                <a:cs typeface="+mn-cs"/>
                <a:sym typeface="Helvetica Light"/>
              </a:rPr>
              <a:t>, con énfasis en el tratamiento </a:t>
            </a:r>
            <a:r>
              <a:rPr kumimoji="0" lang="es-MX" b="0" i="0" u="none" strike="noStrike" cap="none" spc="0" normalizeH="0" dirty="0" err="1" smtClean="0">
                <a:ln>
                  <a:noFill/>
                </a:ln>
                <a:solidFill>
                  <a:srgbClr val="FFFFFF"/>
                </a:solidFill>
                <a:effectLst/>
                <a:uFillTx/>
                <a:latin typeface="+mn-lt"/>
                <a:ea typeface="+mn-ea"/>
                <a:cs typeface="+mn-cs"/>
                <a:sym typeface="Helvetica Light"/>
              </a:rPr>
              <a:t>farmacoinvasivo</a:t>
            </a:r>
            <a:r>
              <a:rPr kumimoji="0" lang="es-MX" b="0" i="0" u="none" strike="noStrike" cap="none" spc="0" normalizeH="0" dirty="0" smtClean="0">
                <a:ln>
                  <a:noFill/>
                </a:ln>
                <a:solidFill>
                  <a:srgbClr val="FFFFFF"/>
                </a:solidFill>
                <a:effectLst/>
                <a:uFillTx/>
                <a:latin typeface="+mn-lt"/>
                <a:ea typeface="+mn-ea"/>
                <a:cs typeface="+mn-cs"/>
                <a:sym typeface="Helvetica Light"/>
              </a:rPr>
              <a:t> 2015</a:t>
            </a:r>
            <a:endParaRPr kumimoji="0" lang="es-MX"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68132054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957784" y="2356520"/>
            <a:ext cx="11704321" cy="6436926"/>
          </a:xfrm>
        </p:spPr>
        <p:txBody>
          <a:bodyPr>
            <a:normAutofit fontScale="85000" lnSpcReduction="20000"/>
          </a:bodyPr>
          <a:lstStyle/>
          <a:p>
            <a:pPr marL="742950" indent="-742950">
              <a:lnSpc>
                <a:spcPct val="160000"/>
              </a:lnSpc>
              <a:buFont typeface="+mj-lt"/>
              <a:buAutoNum type="arabicPeriod"/>
            </a:pPr>
            <a:r>
              <a:rPr lang="es-MX" dirty="0" smtClean="0"/>
              <a:t>Síntesis curricular del Dr. Ignacio Chávez.</a:t>
            </a:r>
          </a:p>
          <a:p>
            <a:pPr marL="742950" indent="-742950">
              <a:lnSpc>
                <a:spcPct val="160000"/>
              </a:lnSpc>
              <a:buFont typeface="+mj-lt"/>
              <a:buAutoNum type="arabicPeriod"/>
            </a:pPr>
            <a:r>
              <a:rPr lang="es-MX" dirty="0" smtClean="0"/>
              <a:t>Los Institutos Nacionales de Salud. </a:t>
            </a:r>
          </a:p>
          <a:p>
            <a:pPr marL="742950" indent="-742950">
              <a:lnSpc>
                <a:spcPct val="160000"/>
              </a:lnSpc>
              <a:buFont typeface="+mj-lt"/>
              <a:buAutoNum type="arabicPeriod"/>
            </a:pPr>
            <a:r>
              <a:rPr lang="es-MX" dirty="0" smtClean="0"/>
              <a:t>El Instituto Nacional de Cardiología de México. </a:t>
            </a:r>
          </a:p>
          <a:p>
            <a:pPr marL="742950" indent="-742950">
              <a:lnSpc>
                <a:spcPct val="160000"/>
              </a:lnSpc>
              <a:buFont typeface="+mj-lt"/>
              <a:buAutoNum type="arabicPeriod"/>
            </a:pPr>
            <a:r>
              <a:rPr lang="es-MX" dirty="0" smtClean="0"/>
              <a:t>Panorama de las enfermedades cardiovasculares. </a:t>
            </a:r>
          </a:p>
          <a:p>
            <a:pPr marL="742950" indent="-742950">
              <a:lnSpc>
                <a:spcPct val="160000"/>
              </a:lnSpc>
              <a:buFont typeface="+mj-lt"/>
              <a:buAutoNum type="arabicPeriod"/>
            </a:pPr>
            <a:r>
              <a:rPr lang="es-MX" dirty="0"/>
              <a:t>A</a:t>
            </a:r>
            <a:r>
              <a:rPr lang="es-MX" dirty="0" smtClean="0"/>
              <a:t>tención del Infarto Agudo del Miocardio en México.</a:t>
            </a:r>
          </a:p>
          <a:p>
            <a:pPr marL="742950" indent="-742950">
              <a:lnSpc>
                <a:spcPct val="160000"/>
              </a:lnSpc>
              <a:buFont typeface="+mj-lt"/>
              <a:buAutoNum type="arabicPeriod"/>
            </a:pPr>
            <a:r>
              <a:rPr lang="es-MX" dirty="0" smtClean="0"/>
              <a:t>Programa </a:t>
            </a:r>
            <a:r>
              <a:rPr lang="es-MX" b="1" dirty="0" smtClean="0"/>
              <a:t>Nacional </a:t>
            </a:r>
            <a:r>
              <a:rPr lang="es-MX" dirty="0" smtClean="0"/>
              <a:t>para la Atención </a:t>
            </a:r>
            <a:r>
              <a:rPr lang="es-MX" b="1" dirty="0" smtClean="0"/>
              <a:t>Universal</a:t>
            </a:r>
            <a:r>
              <a:rPr lang="es-MX" dirty="0" smtClean="0"/>
              <a:t> del Infarto Agudo del Miocardio.</a:t>
            </a:r>
            <a:endParaRPr lang="es-MX" dirty="0"/>
          </a:p>
        </p:txBody>
      </p:sp>
      <p:sp>
        <p:nvSpPr>
          <p:cNvPr id="3" name="2 Título"/>
          <p:cNvSpPr>
            <a:spLocks noGrp="1"/>
          </p:cNvSpPr>
          <p:nvPr>
            <p:ph type="title"/>
          </p:nvPr>
        </p:nvSpPr>
        <p:spPr>
          <a:xfrm>
            <a:off x="1389832" y="-451792"/>
            <a:ext cx="10228829" cy="1368152"/>
          </a:xfrm>
        </p:spPr>
        <p:txBody>
          <a:bodyPr/>
          <a:lstStyle/>
          <a:p>
            <a:r>
              <a:rPr lang="es-MX" dirty="0" smtClean="0"/>
              <a:t>AGENDA  </a:t>
            </a:r>
            <a:endParaRPr lang="es-MX" dirty="0"/>
          </a:p>
        </p:txBody>
      </p:sp>
      <p:sp>
        <p:nvSpPr>
          <p:cNvPr id="4" name="3 Rectángulo"/>
          <p:cNvSpPr/>
          <p:nvPr/>
        </p:nvSpPr>
        <p:spPr>
          <a:xfrm>
            <a:off x="33921" y="916360"/>
            <a:ext cx="13004800" cy="1261884"/>
          </a:xfrm>
          <a:prstGeom prst="rect">
            <a:avLst/>
          </a:prstGeom>
          <a:solidFill>
            <a:schemeClr val="accent1">
              <a:lumMod val="50000"/>
            </a:schemeClr>
          </a:solidFill>
        </p:spPr>
        <p:txBody>
          <a:bodyPr wrap="square">
            <a:spAutoFit/>
          </a:bodyPr>
          <a:lstStyle/>
          <a:p>
            <a:r>
              <a:rPr lang="es-MX" sz="4000" dirty="0">
                <a:solidFill>
                  <a:schemeClr val="bg1"/>
                </a:solidFill>
              </a:rPr>
              <a:t> </a:t>
            </a:r>
            <a:r>
              <a:rPr lang="es-MX" dirty="0" err="1">
                <a:solidFill>
                  <a:schemeClr val="bg1"/>
                </a:solidFill>
              </a:rPr>
              <a:t>Reperfusión</a:t>
            </a:r>
            <a:r>
              <a:rPr lang="es-MX" dirty="0">
                <a:solidFill>
                  <a:schemeClr val="bg1"/>
                </a:solidFill>
              </a:rPr>
              <a:t> Universal en  el Infarto del Miocardio. </a:t>
            </a:r>
            <a:endParaRPr lang="es-MX" dirty="0" smtClean="0">
              <a:solidFill>
                <a:schemeClr val="bg1"/>
              </a:solidFill>
            </a:endParaRPr>
          </a:p>
          <a:p>
            <a:r>
              <a:rPr lang="es-MX" dirty="0" smtClean="0">
                <a:solidFill>
                  <a:schemeClr val="bg1"/>
                </a:solidFill>
              </a:rPr>
              <a:t>El </a:t>
            </a:r>
            <a:r>
              <a:rPr lang="es-MX" dirty="0">
                <a:solidFill>
                  <a:schemeClr val="bg1"/>
                </a:solidFill>
              </a:rPr>
              <a:t>reto para México. </a:t>
            </a:r>
          </a:p>
        </p:txBody>
      </p:sp>
    </p:spTree>
    <p:extLst>
      <p:ext uri="{BB962C8B-B14F-4D97-AF65-F5344CB8AC3E}">
        <p14:creationId xmlns:p14="http://schemas.microsoft.com/office/powerpoint/2010/main" val="316016644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28" y="1060376"/>
            <a:ext cx="6614219" cy="7707381"/>
          </a:xfrm>
          <a:prstGeom prst="rect">
            <a:avLst/>
          </a:prstGeom>
        </p:spPr>
      </p:pic>
      <p:sp>
        <p:nvSpPr>
          <p:cNvPr id="3" name="2 Rectángulo"/>
          <p:cNvSpPr/>
          <p:nvPr/>
        </p:nvSpPr>
        <p:spPr>
          <a:xfrm>
            <a:off x="8117084" y="1564432"/>
            <a:ext cx="4032448" cy="1949252"/>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FFFFFF"/>
                </a:solidFill>
                <a:effectLst/>
                <a:uFillTx/>
                <a:latin typeface="+mn-lt"/>
                <a:ea typeface="+mn-ea"/>
                <a:cs typeface="+mn-cs"/>
                <a:sym typeface="Helvetica Light"/>
              </a:rPr>
              <a:t>Posicionamiento nacional sobre el manejo integral</a:t>
            </a:r>
            <a:r>
              <a:rPr kumimoji="0" lang="es-MX" sz="2400" b="0" i="0" u="none" strike="noStrike" cap="none" spc="0" normalizeH="0" dirty="0" smtClean="0">
                <a:ln>
                  <a:noFill/>
                </a:ln>
                <a:solidFill>
                  <a:srgbClr val="FFFFFF"/>
                </a:solidFill>
                <a:effectLst/>
                <a:uFillTx/>
                <a:latin typeface="+mn-lt"/>
                <a:ea typeface="+mn-ea"/>
                <a:cs typeface="+mn-cs"/>
                <a:sym typeface="Helvetica Light"/>
              </a:rPr>
              <a:t> del Infarto Agudo del Miocardio. Edición del texto de trabajo BID-SS-INC</a:t>
            </a:r>
            <a:endParaRPr kumimoji="0" lang="es-MX"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 name="3 Rectángulo"/>
          <p:cNvSpPr/>
          <p:nvPr/>
        </p:nvSpPr>
        <p:spPr>
          <a:xfrm>
            <a:off x="8150300" y="4732784"/>
            <a:ext cx="4032448" cy="1210588"/>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FFFFFF"/>
                </a:solidFill>
                <a:effectLst/>
                <a:uFillTx/>
                <a:latin typeface="+mn-lt"/>
                <a:ea typeface="+mn-ea"/>
                <a:cs typeface="+mn-cs"/>
                <a:sym typeface="Helvetica Light"/>
              </a:rPr>
              <a:t>Ventajas de la estrategia</a:t>
            </a:r>
            <a:r>
              <a:rPr kumimoji="0" lang="es-MX" sz="2400" b="0" i="0" u="none" strike="noStrike" cap="none" spc="0" normalizeH="0" dirty="0" smtClean="0">
                <a:ln>
                  <a:noFill/>
                </a:ln>
                <a:solidFill>
                  <a:srgbClr val="FFFFFF"/>
                </a:solidFill>
                <a:effectLst/>
                <a:uFillTx/>
                <a:latin typeface="+mn-lt"/>
                <a:ea typeface="+mn-ea"/>
                <a:cs typeface="+mn-cs"/>
                <a:sym typeface="Helvetica Light"/>
              </a:rPr>
              <a:t> </a:t>
            </a:r>
            <a:r>
              <a:rPr kumimoji="0" lang="es-MX" sz="2400" b="0" i="0" u="none" strike="noStrike" cap="none" spc="0" normalizeH="0" dirty="0" err="1" smtClean="0">
                <a:ln>
                  <a:noFill/>
                </a:ln>
                <a:solidFill>
                  <a:srgbClr val="FFFFFF"/>
                </a:solidFill>
                <a:effectLst/>
                <a:uFillTx/>
                <a:latin typeface="+mn-lt"/>
                <a:ea typeface="+mn-ea"/>
                <a:cs typeface="+mn-cs"/>
                <a:sym typeface="Helvetica Light"/>
              </a:rPr>
              <a:t>farmacoinvasiva</a:t>
            </a:r>
            <a:r>
              <a:rPr kumimoji="0" lang="es-MX" sz="2400" b="0" i="0" u="none" strike="noStrike" cap="none" spc="0" normalizeH="0" dirty="0" smtClean="0">
                <a:ln>
                  <a:noFill/>
                </a:ln>
                <a:solidFill>
                  <a:srgbClr val="FFFFFF"/>
                </a:solidFill>
                <a:effectLst/>
                <a:uFillTx/>
                <a:latin typeface="+mn-lt"/>
                <a:ea typeface="+mn-ea"/>
                <a:cs typeface="+mn-cs"/>
                <a:sym typeface="Helvetica Light"/>
              </a:rPr>
              <a:t> para México </a:t>
            </a:r>
            <a:endParaRPr kumimoji="0" lang="es-MX"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4 Título"/>
          <p:cNvSpPr>
            <a:spLocks noGrp="1"/>
          </p:cNvSpPr>
          <p:nvPr>
            <p:ph type="title"/>
          </p:nvPr>
        </p:nvSpPr>
        <p:spPr/>
        <p:txBody>
          <a:bodyPr>
            <a:normAutofit/>
          </a:bodyPr>
          <a:lstStyle/>
          <a:p>
            <a:r>
              <a:rPr lang="es-MX" sz="3600" dirty="0" smtClean="0"/>
              <a:t>Análisis de la situación en México</a:t>
            </a:r>
            <a:r>
              <a:rPr lang="es-MX" sz="3600" dirty="0"/>
              <a:t>.</a:t>
            </a:r>
          </a:p>
        </p:txBody>
      </p:sp>
      <p:sp>
        <p:nvSpPr>
          <p:cNvPr id="7" name="6 CuadroTexto"/>
          <p:cNvSpPr txBox="1"/>
          <p:nvPr/>
        </p:nvSpPr>
        <p:spPr>
          <a:xfrm>
            <a:off x="0" y="9097010"/>
            <a:ext cx="1297472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600" b="0" i="0" u="none" strike="noStrike" cap="none" spc="0" normalizeH="0" baseline="0" dirty="0" smtClean="0">
                <a:ln>
                  <a:noFill/>
                </a:ln>
                <a:solidFill>
                  <a:schemeClr val="bg1"/>
                </a:solidFill>
                <a:effectLst/>
                <a:uFillTx/>
                <a:latin typeface="+mn-lt"/>
                <a:ea typeface="+mn-ea"/>
                <a:cs typeface="+mn-cs"/>
                <a:sym typeface="Helvetica Light"/>
              </a:rPr>
              <a:t>Dirección General de Calidad y Educación en Salud. SS.</a:t>
            </a:r>
            <a:r>
              <a:rPr kumimoji="0" lang="es-MX" sz="3600" b="0" i="0" u="none" strike="noStrike" cap="none" spc="0" normalizeH="0" dirty="0" smtClean="0">
                <a:ln>
                  <a:noFill/>
                </a:ln>
                <a:solidFill>
                  <a:schemeClr val="bg1"/>
                </a:solidFill>
                <a:effectLst/>
                <a:uFillTx/>
                <a:latin typeface="+mn-lt"/>
                <a:ea typeface="+mn-ea"/>
                <a:cs typeface="+mn-cs"/>
                <a:sym typeface="Helvetica Light"/>
              </a:rPr>
              <a:t> 2017</a:t>
            </a:r>
            <a:endParaRPr kumimoji="0" lang="es-MX" sz="3600" b="0" i="0" u="none" strike="noStrike" cap="none" spc="0" normalizeH="0" baseline="0" dirty="0">
              <a:ln>
                <a:noFill/>
              </a:ln>
              <a:solidFill>
                <a:schemeClr val="bg1"/>
              </a:solidFill>
              <a:effectLst/>
              <a:uFillTx/>
              <a:latin typeface="+mn-lt"/>
              <a:ea typeface="+mn-ea"/>
              <a:cs typeface="+mn-cs"/>
              <a:sym typeface="Helvetica Light"/>
            </a:endParaRPr>
          </a:p>
        </p:txBody>
      </p:sp>
      <p:sp>
        <p:nvSpPr>
          <p:cNvPr id="8" name="7 Rectángulo"/>
          <p:cNvSpPr/>
          <p:nvPr/>
        </p:nvSpPr>
        <p:spPr>
          <a:xfrm>
            <a:off x="8143370" y="7145940"/>
            <a:ext cx="4032448" cy="1210588"/>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400" dirty="0" smtClean="0">
                <a:solidFill>
                  <a:srgbClr val="FFFFFF"/>
                </a:solidFill>
              </a:rPr>
              <a:t>Importante labor </a:t>
            </a:r>
            <a:r>
              <a:rPr kumimoji="0" lang="es-MX" sz="2400" b="0" i="0" u="none" strike="noStrike" cap="none" spc="0" normalizeH="0" baseline="0" dirty="0" smtClean="0">
                <a:ln>
                  <a:noFill/>
                </a:ln>
                <a:solidFill>
                  <a:srgbClr val="FFFFFF"/>
                </a:solidFill>
                <a:effectLst/>
                <a:uFillTx/>
                <a:latin typeface="+mn-lt"/>
                <a:ea typeface="+mn-ea"/>
                <a:cs typeface="+mn-cs"/>
                <a:sym typeface="Helvetica Light"/>
              </a:rPr>
              <a:t>del Dr. José Narro, Dr. </a:t>
            </a:r>
            <a:r>
              <a:rPr kumimoji="0" lang="es-MX" sz="2400" b="0" i="0" u="none" strike="noStrike" cap="none" spc="0" normalizeH="0" baseline="0" dirty="0" err="1" smtClean="0">
                <a:ln>
                  <a:noFill/>
                </a:ln>
                <a:solidFill>
                  <a:srgbClr val="FFFFFF"/>
                </a:solidFill>
                <a:effectLst/>
                <a:uFillTx/>
                <a:latin typeface="+mn-lt"/>
                <a:ea typeface="+mn-ea"/>
                <a:cs typeface="+mn-cs"/>
                <a:sym typeface="Helvetica Light"/>
              </a:rPr>
              <a:t>Meljem</a:t>
            </a:r>
            <a:r>
              <a:rPr kumimoji="0" lang="es-MX" sz="2400" b="0" i="0" u="none" strike="noStrike" cap="none" spc="0" normalizeH="0" baseline="0" dirty="0" smtClean="0">
                <a:ln>
                  <a:noFill/>
                </a:ln>
                <a:solidFill>
                  <a:srgbClr val="FFFFFF"/>
                </a:solidFill>
                <a:effectLst/>
                <a:uFillTx/>
                <a:latin typeface="+mn-lt"/>
                <a:ea typeface="+mn-ea"/>
                <a:cs typeface="+mn-cs"/>
                <a:sym typeface="Helvetica Light"/>
              </a:rPr>
              <a:t> y Dr. García </a:t>
            </a:r>
            <a:r>
              <a:rPr kumimoji="0" lang="es-MX" sz="2400" b="0" i="0" u="none" strike="noStrike" cap="none" spc="0" normalizeH="0" baseline="0" dirty="0" err="1" smtClean="0">
                <a:ln>
                  <a:noFill/>
                </a:ln>
                <a:solidFill>
                  <a:srgbClr val="FFFFFF"/>
                </a:solidFill>
                <a:effectLst/>
                <a:uFillTx/>
                <a:latin typeface="+mn-lt"/>
                <a:ea typeface="+mn-ea"/>
                <a:cs typeface="+mn-cs"/>
                <a:sym typeface="Helvetica Light"/>
              </a:rPr>
              <a:t>Saisó</a:t>
            </a:r>
            <a:endParaRPr kumimoji="0" lang="es-MX" sz="24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17429965"/>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MX" dirty="0" smtClean="0"/>
              <a:t>Algoritmo de manejo del IAM </a:t>
            </a:r>
            <a:endParaRPr lang="es-MX" dirty="0"/>
          </a:p>
        </p:txBody>
      </p:sp>
      <p:sp>
        <p:nvSpPr>
          <p:cNvPr id="7" name="6 Rectángulo"/>
          <p:cNvSpPr/>
          <p:nvPr/>
        </p:nvSpPr>
        <p:spPr>
          <a:xfrm>
            <a:off x="319944" y="1066944"/>
            <a:ext cx="9422815" cy="656590"/>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s-MX" dirty="0" smtClean="0">
                <a:solidFill>
                  <a:srgbClr val="002060"/>
                </a:solidFill>
              </a:rPr>
              <a:t>Lineamiento de la Secretaria de Salud 2018 </a:t>
            </a:r>
            <a:endParaRPr kumimoji="0" lang="es-MX" b="0" i="0" u="none" strike="noStrike" cap="none" spc="0" normalizeH="0" baseline="0" dirty="0">
              <a:ln>
                <a:noFill/>
              </a:ln>
              <a:solidFill>
                <a:srgbClr val="002060"/>
              </a:solidFill>
              <a:effectLst/>
              <a:uFillTx/>
              <a:sym typeface="Helvetica Light"/>
            </a:endParaRPr>
          </a:p>
        </p:txBody>
      </p:sp>
      <p:pic>
        <p:nvPicPr>
          <p:cNvPr id="8" name="Imagen 5">
            <a:extLst>
              <a:ext uri="{FF2B5EF4-FFF2-40B4-BE49-F238E27FC236}">
                <a16:creationId xmlns:a16="http://schemas.microsoft.com/office/drawing/2014/main" xmlns="" id="{EF0E22CD-7A30-47AD-B338-DAEA3DAB9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3295" y="4517223"/>
            <a:ext cx="2681832" cy="1899630"/>
          </a:xfrm>
          <a:prstGeom prst="rect">
            <a:avLst/>
          </a:prstGeom>
        </p:spPr>
      </p:pic>
      <p:pic>
        <p:nvPicPr>
          <p:cNvPr id="10" name="image13.png" descr="image13.png"/>
          <p:cNvPicPr>
            <a:picLocks noChangeAspect="1"/>
          </p:cNvPicPr>
          <p:nvPr/>
        </p:nvPicPr>
        <p:blipFill rotWithShape="1">
          <a:blip r:embed="rId4">
            <a:extLst/>
          </a:blip>
          <a:srcRect l="12463" t="13036" r="51238" b="41425"/>
          <a:stretch/>
        </p:blipFill>
        <p:spPr>
          <a:xfrm>
            <a:off x="1893888" y="2023413"/>
            <a:ext cx="6228693" cy="4393439"/>
          </a:xfrm>
          <a:prstGeom prst="rect">
            <a:avLst/>
          </a:prstGeom>
          <a:ln w="12700">
            <a:miter lim="400000"/>
          </a:ln>
        </p:spPr>
      </p:pic>
      <p:pic>
        <p:nvPicPr>
          <p:cNvPr id="12" name="image13.png" descr="image13.png"/>
          <p:cNvPicPr>
            <a:picLocks noChangeAspect="1"/>
          </p:cNvPicPr>
          <p:nvPr/>
        </p:nvPicPr>
        <p:blipFill rotWithShape="1">
          <a:blip r:embed="rId4">
            <a:extLst/>
          </a:blip>
          <a:srcRect l="12353" t="60952" r="51348" b="13036"/>
          <a:stretch/>
        </p:blipFill>
        <p:spPr>
          <a:xfrm>
            <a:off x="1842345" y="6432185"/>
            <a:ext cx="6532264" cy="2631862"/>
          </a:xfrm>
          <a:prstGeom prst="rect">
            <a:avLst/>
          </a:prstGeom>
          <a:ln w="12700">
            <a:miter lim="400000"/>
          </a:ln>
        </p:spPr>
      </p:pic>
      <p:cxnSp>
        <p:nvCxnSpPr>
          <p:cNvPr id="14" name="13 Conector recto de flecha"/>
          <p:cNvCxnSpPr/>
          <p:nvPr/>
        </p:nvCxnSpPr>
        <p:spPr>
          <a:xfrm>
            <a:off x="3982120" y="8720120"/>
            <a:ext cx="4032448" cy="0"/>
          </a:xfrm>
          <a:prstGeom prst="straightConnector1">
            <a:avLst/>
          </a:prstGeom>
          <a:noFill/>
          <a:ln w="25400" cap="flat">
            <a:solidFill>
              <a:srgbClr val="C0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16" name="15 Rectángulo"/>
          <p:cNvSpPr/>
          <p:nvPr/>
        </p:nvSpPr>
        <p:spPr>
          <a:xfrm>
            <a:off x="8302600" y="8185111"/>
            <a:ext cx="4320480" cy="841256"/>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FFFFFF"/>
                </a:solidFill>
                <a:effectLst/>
                <a:uFillTx/>
                <a:latin typeface="+mn-lt"/>
                <a:ea typeface="+mn-ea"/>
                <a:cs typeface="+mn-cs"/>
                <a:sym typeface="Helvetica Light"/>
              </a:rPr>
              <a:t>Referencia</a:t>
            </a:r>
            <a:r>
              <a:rPr kumimoji="0" lang="es-MX" sz="2400" b="0" i="0" u="none" strike="noStrike" cap="none" spc="0" normalizeH="0" dirty="0" smtClean="0">
                <a:ln>
                  <a:noFill/>
                </a:ln>
                <a:solidFill>
                  <a:srgbClr val="FFFFFF"/>
                </a:solidFill>
                <a:effectLst/>
                <a:uFillTx/>
                <a:latin typeface="+mn-lt"/>
                <a:ea typeface="+mn-ea"/>
                <a:cs typeface="+mn-cs"/>
                <a:sym typeface="Helvetica Light"/>
              </a:rPr>
              <a:t> a centro especializado</a:t>
            </a:r>
            <a:endParaRPr kumimoji="0" lang="es-MX"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1 CuadroTexto"/>
          <p:cNvSpPr txBox="1"/>
          <p:nvPr/>
        </p:nvSpPr>
        <p:spPr>
          <a:xfrm>
            <a:off x="1533848" y="9311485"/>
            <a:ext cx="112950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chemeClr val="bg1"/>
                </a:solidFill>
                <a:effectLst/>
                <a:uFillTx/>
                <a:latin typeface="+mn-lt"/>
                <a:ea typeface="+mn-ea"/>
                <a:cs typeface="+mn-cs"/>
                <a:sym typeface="Helvetica Light"/>
              </a:rPr>
              <a:t>Martínez Sánchez</a:t>
            </a:r>
            <a:r>
              <a:rPr kumimoji="0" lang="es-MX" sz="2400" b="0" i="0" u="none" strike="noStrike" cap="none" spc="0" normalizeH="0" dirty="0" smtClean="0">
                <a:ln>
                  <a:noFill/>
                </a:ln>
                <a:solidFill>
                  <a:schemeClr val="bg1"/>
                </a:solidFill>
                <a:effectLst/>
                <a:uFillTx/>
                <a:latin typeface="+mn-lt"/>
                <a:ea typeface="+mn-ea"/>
                <a:cs typeface="+mn-cs"/>
                <a:sym typeface="Helvetica Light"/>
              </a:rPr>
              <a:t> C, Arias Mendoza A y Cols. Unidad Coronaria INC 2017</a:t>
            </a:r>
            <a:endParaRPr kumimoji="0" lang="es-MX" sz="24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3381196282"/>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image3.tif"/>
          <p:cNvPicPr>
            <a:picLocks noChangeAspect="1"/>
          </p:cNvPicPr>
          <p:nvPr/>
        </p:nvPicPr>
        <p:blipFill>
          <a:blip r:embed="rId3">
            <a:extLst/>
          </a:blip>
          <a:srcRect l="661" t="24606" r="23388"/>
          <a:stretch>
            <a:fillRect/>
          </a:stretch>
        </p:blipFill>
        <p:spPr>
          <a:xfrm>
            <a:off x="453728" y="2133251"/>
            <a:ext cx="11280221" cy="5389288"/>
          </a:xfrm>
          <a:prstGeom prst="rect">
            <a:avLst/>
          </a:prstGeom>
          <a:ln w="12700">
            <a:miter lim="400000"/>
          </a:ln>
        </p:spPr>
      </p:pic>
      <p:grpSp>
        <p:nvGrpSpPr>
          <p:cNvPr id="939" name="Group 939"/>
          <p:cNvGrpSpPr/>
          <p:nvPr/>
        </p:nvGrpSpPr>
        <p:grpSpPr>
          <a:xfrm>
            <a:off x="3433038" y="7872819"/>
            <a:ext cx="6713545" cy="775647"/>
            <a:chOff x="0" y="-1"/>
            <a:chExt cx="6713544" cy="775646"/>
          </a:xfrm>
          <a:solidFill>
            <a:srgbClr val="003296"/>
          </a:solidFill>
        </p:grpSpPr>
        <p:sp>
          <p:nvSpPr>
            <p:cNvPr id="937" name="Shape 937"/>
            <p:cNvSpPr/>
            <p:nvPr/>
          </p:nvSpPr>
          <p:spPr>
            <a:xfrm>
              <a:off x="-1" y="-2"/>
              <a:ext cx="6713546" cy="775647"/>
            </a:xfrm>
            <a:prstGeom prst="rect">
              <a:avLst/>
            </a:prstGeom>
            <a:gr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1800"/>
              </a:pPr>
              <a:endParaRPr/>
            </a:p>
          </p:txBody>
        </p:sp>
        <p:sp>
          <p:nvSpPr>
            <p:cNvPr id="938" name="Shape 938"/>
            <p:cNvSpPr/>
            <p:nvPr/>
          </p:nvSpPr>
          <p:spPr>
            <a:xfrm>
              <a:off x="-1" y="152871"/>
              <a:ext cx="6713546" cy="469901"/>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400">
                  <a:solidFill>
                    <a:srgbClr val="FFFFFF"/>
                  </a:solidFill>
                </a:defRPr>
              </a:lvl1pPr>
            </a:lstStyle>
            <a:p>
              <a:r>
                <a:t>Alianza GDF - INC </a:t>
              </a:r>
            </a:p>
          </p:txBody>
        </p:sp>
      </p:grpSp>
      <p:sp>
        <p:nvSpPr>
          <p:cNvPr id="940" name="Shape 940"/>
          <p:cNvSpPr/>
          <p:nvPr/>
        </p:nvSpPr>
        <p:spPr>
          <a:xfrm>
            <a:off x="2754835" y="9264136"/>
            <a:ext cx="9337493"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FFFFFF"/>
                </a:solidFill>
              </a:defRPr>
            </a:lvl1pPr>
          </a:lstStyle>
          <a:p>
            <a:r>
              <a:rPr dirty="0"/>
              <a:t>Primer </a:t>
            </a:r>
            <a:r>
              <a:rPr dirty="0" err="1"/>
              <a:t>sistema</a:t>
            </a:r>
            <a:r>
              <a:rPr dirty="0"/>
              <a:t> de </a:t>
            </a:r>
            <a:r>
              <a:rPr dirty="0" err="1"/>
              <a:t>atención</a:t>
            </a:r>
            <a:r>
              <a:rPr dirty="0"/>
              <a:t> universal del </a:t>
            </a:r>
            <a:r>
              <a:rPr dirty="0" smtClean="0"/>
              <a:t>IAM</a:t>
            </a:r>
            <a:r>
              <a:rPr lang="es-MX" dirty="0" smtClean="0"/>
              <a:t> en la Cd Mx</a:t>
            </a:r>
            <a:endParaRPr dirty="0"/>
          </a:p>
        </p:txBody>
      </p:sp>
      <p:sp>
        <p:nvSpPr>
          <p:cNvPr id="941" name="Shape 941"/>
          <p:cNvSpPr>
            <a:spLocks noGrp="1"/>
          </p:cNvSpPr>
          <p:nvPr>
            <p:ph type="title"/>
          </p:nvPr>
        </p:nvSpPr>
        <p:spPr>
          <a:xfrm>
            <a:off x="2566304" y="0"/>
            <a:ext cx="10030143" cy="1420416"/>
          </a:xfrm>
          <a:prstGeom prst="rect">
            <a:avLst/>
          </a:prstGeom>
        </p:spPr>
        <p:txBody>
          <a:bodyPr lIns="45719" tIns="45719" rIns="45719" bIns="45719" anchor="t">
            <a:normAutofit/>
          </a:bodyPr>
          <a:lstStyle/>
          <a:p>
            <a:pPr defTabSz="321310">
              <a:defRPr sz="2750">
                <a:solidFill>
                  <a:srgbClr val="FFFFFF"/>
                </a:solidFill>
              </a:defRPr>
            </a:pPr>
            <a:r>
              <a:rPr dirty="0" err="1"/>
              <a:t>Sistema</a:t>
            </a:r>
            <a:r>
              <a:rPr dirty="0"/>
              <a:t> </a:t>
            </a:r>
            <a:r>
              <a:rPr dirty="0" err="1"/>
              <a:t>Metropolitano</a:t>
            </a:r>
            <a:r>
              <a:rPr dirty="0"/>
              <a:t> de </a:t>
            </a:r>
            <a:r>
              <a:rPr dirty="0" err="1"/>
              <a:t>Atención</a:t>
            </a:r>
            <a:r>
              <a:rPr dirty="0"/>
              <a:t> </a:t>
            </a:r>
            <a:r>
              <a:rPr dirty="0" err="1"/>
              <a:t>Oportuna</a:t>
            </a:r>
            <a:endParaRPr dirty="0"/>
          </a:p>
          <a:p>
            <a:pPr defTabSz="321310">
              <a:defRPr sz="2750">
                <a:solidFill>
                  <a:srgbClr val="FFFFFF"/>
                </a:solidFill>
              </a:defRPr>
            </a:pPr>
            <a:r>
              <a:rPr dirty="0"/>
              <a:t> del IAM</a:t>
            </a:r>
          </a:p>
        </p:txBody>
      </p:sp>
      <p:sp>
        <p:nvSpPr>
          <p:cNvPr id="3" name="2 CuadroTexto"/>
          <p:cNvSpPr txBox="1"/>
          <p:nvPr/>
        </p:nvSpPr>
        <p:spPr>
          <a:xfrm>
            <a:off x="448296" y="965305"/>
            <a:ext cx="856895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dirty="0" smtClean="0"/>
              <a:t>Capacitación y equipamiento de 64 Centros en CD Mx 2016</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677209036"/>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EF0E22CD-7A30-47AD-B338-DAEA3DAB9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3309" y="798329"/>
            <a:ext cx="1951491" cy="1382306"/>
          </a:xfrm>
          <a:prstGeom prst="rect">
            <a:avLst/>
          </a:prstGeom>
        </p:spPr>
      </p:pic>
      <p:sp>
        <p:nvSpPr>
          <p:cNvPr id="2" name="1 Título"/>
          <p:cNvSpPr>
            <a:spLocks noGrp="1"/>
          </p:cNvSpPr>
          <p:nvPr>
            <p:ph type="title"/>
          </p:nvPr>
        </p:nvSpPr>
        <p:spPr>
          <a:xfrm>
            <a:off x="2541960" y="-493220"/>
            <a:ext cx="10228829" cy="1625604"/>
          </a:xfrm>
        </p:spPr>
        <p:txBody>
          <a:bodyPr/>
          <a:lstStyle/>
          <a:p>
            <a:r>
              <a:rPr lang="es-MX" dirty="0" smtClean="0"/>
              <a:t>Capacitación al personal de salud</a:t>
            </a:r>
            <a:endParaRPr lang="es-MX" dirty="0"/>
          </a:p>
        </p:txBody>
      </p:sp>
      <p:sp>
        <p:nvSpPr>
          <p:cNvPr id="3" name="CuadroTexto 2"/>
          <p:cNvSpPr txBox="1"/>
          <p:nvPr/>
        </p:nvSpPr>
        <p:spPr>
          <a:xfrm>
            <a:off x="309712" y="1011357"/>
            <a:ext cx="8496944" cy="2246222"/>
          </a:xfrm>
          <a:prstGeom prst="rect">
            <a:avLst/>
          </a:prstGeom>
          <a:noFill/>
        </p:spPr>
        <p:txBody>
          <a:bodyPr wrap="square" lIns="121377" tIns="60689" rIns="121377" bIns="60689" rtlCol="0">
            <a:spAutoFit/>
          </a:bodyPr>
          <a:lstStyle/>
          <a:p>
            <a:r>
              <a:rPr lang="es-ES_tradnl" sz="3400" dirty="0" smtClean="0"/>
              <a:t>Personal de salud capacitado por el INC con la coordinación de la Dirección General de Calidad de la SS 2017. </a:t>
            </a:r>
          </a:p>
          <a:p>
            <a:r>
              <a:rPr lang="es-ES_tradnl" dirty="0"/>
              <a:t> </a:t>
            </a:r>
            <a:r>
              <a:rPr lang="es-ES_tradnl" dirty="0" smtClean="0"/>
              <a:t>  </a:t>
            </a:r>
            <a:endParaRPr lang="es-ES_tradnl" dirty="0"/>
          </a:p>
        </p:txBody>
      </p:sp>
      <p:sp>
        <p:nvSpPr>
          <p:cNvPr id="4" name="3 CuadroTexto"/>
          <p:cNvSpPr txBox="1"/>
          <p:nvPr/>
        </p:nvSpPr>
        <p:spPr>
          <a:xfrm>
            <a:off x="741760" y="7595717"/>
            <a:ext cx="11737304"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es-MX" sz="3200" i="0" u="none" strike="noStrike" cap="none" spc="0" normalizeH="0" baseline="0" dirty="0" smtClean="0">
                <a:ln>
                  <a:noFill/>
                </a:ln>
                <a:solidFill>
                  <a:srgbClr val="000000"/>
                </a:solidFill>
                <a:effectLst/>
                <a:uFillTx/>
                <a:sym typeface="Helvetica Light"/>
              </a:rPr>
              <a:t>Agradecimiento especial</a:t>
            </a:r>
            <a:r>
              <a:rPr kumimoji="0" lang="es-MX" sz="3200" i="0" u="none" strike="noStrike" cap="none" spc="0" normalizeH="0" dirty="0" smtClean="0">
                <a:ln>
                  <a:noFill/>
                </a:ln>
                <a:solidFill>
                  <a:srgbClr val="000000"/>
                </a:solidFill>
                <a:effectLst/>
                <a:uFillTx/>
                <a:sym typeface="Helvetica Light"/>
              </a:rPr>
              <a:t> al grupo de trabajo IAM Mx del INC:  </a:t>
            </a:r>
            <a:r>
              <a:rPr kumimoji="0" lang="es-MX" sz="3200" i="0" u="none" strike="noStrike" cap="none" spc="0" normalizeH="0" dirty="0" err="1" smtClean="0">
                <a:ln>
                  <a:noFill/>
                </a:ln>
                <a:solidFill>
                  <a:srgbClr val="000000"/>
                </a:solidFill>
                <a:effectLst/>
                <a:uFillTx/>
                <a:sym typeface="Helvetica Light"/>
              </a:rPr>
              <a:t>Acad</a:t>
            </a:r>
            <a:r>
              <a:rPr kumimoji="0" lang="es-MX" sz="3200" i="0" u="none" strike="noStrike" cap="none" spc="0" normalizeH="0" dirty="0" smtClean="0">
                <a:ln>
                  <a:noFill/>
                </a:ln>
                <a:solidFill>
                  <a:srgbClr val="000000"/>
                </a:solidFill>
                <a:effectLst/>
                <a:uFillTx/>
                <a:sym typeface="Helvetica Light"/>
              </a:rPr>
              <a:t>. Dr. </a:t>
            </a:r>
            <a:r>
              <a:rPr lang="es-MX" sz="3200" dirty="0" smtClean="0"/>
              <a:t>Carlos Martínez Sánchez, Dra. Alexandra Arias Mendoza y Cols.</a:t>
            </a:r>
            <a:r>
              <a:rPr kumimoji="0" lang="es-MX" sz="3200" i="0" u="none" strike="noStrike" cap="none" spc="0" normalizeH="0" dirty="0" smtClean="0">
                <a:ln>
                  <a:noFill/>
                </a:ln>
                <a:solidFill>
                  <a:srgbClr val="000000"/>
                </a:solidFill>
                <a:effectLst/>
                <a:uFillTx/>
                <a:sym typeface="Helvetica Light"/>
              </a:rPr>
              <a:t> por su destacada labor en este programa</a:t>
            </a:r>
            <a:endParaRPr kumimoji="0" lang="es-MX" sz="3200" i="0" u="none" strike="noStrike" cap="none" spc="0" normalizeH="0" baseline="0" dirty="0">
              <a:ln>
                <a:noFill/>
              </a:ln>
              <a:solidFill>
                <a:srgbClr val="000000"/>
              </a:solidFill>
              <a:effectLst/>
              <a:uFillTx/>
              <a:sym typeface="Helvetica Light"/>
            </a:endParaRPr>
          </a:p>
        </p:txBody>
      </p:sp>
      <p:pic>
        <p:nvPicPr>
          <p:cNvPr id="7" name="6 Imagen">
            <a:extLst>
              <a:ext uri="{FF2B5EF4-FFF2-40B4-BE49-F238E27FC236}">
                <a16:creationId xmlns:lc="http://schemas.openxmlformats.org/drawingml/2006/lockedCanvas" xmlns:a16="http://schemas.microsoft.com/office/drawing/2014/main" xmlns="" id="{9C75C209-EE09-4011-A236-0C605530B57F}"/>
              </a:ext>
            </a:extLst>
          </p:cNvPr>
          <p:cNvPicPr>
            <a:picLocks noChangeAspect="1"/>
          </p:cNvPicPr>
          <p:nvPr/>
        </p:nvPicPr>
        <p:blipFill>
          <a:blip r:embed="rId4"/>
          <a:stretch>
            <a:fillRect/>
          </a:stretch>
        </p:blipFill>
        <p:spPr>
          <a:xfrm>
            <a:off x="3478063" y="2582749"/>
            <a:ext cx="6653361" cy="5046775"/>
          </a:xfrm>
          <a:prstGeom prst="rect">
            <a:avLst/>
          </a:prstGeom>
        </p:spPr>
      </p:pic>
      <p:sp>
        <p:nvSpPr>
          <p:cNvPr id="5" name="4 Rectángulo"/>
          <p:cNvSpPr/>
          <p:nvPr/>
        </p:nvSpPr>
        <p:spPr>
          <a:xfrm>
            <a:off x="309712" y="4131510"/>
            <a:ext cx="2347640" cy="1579920"/>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FFFFFF"/>
                </a:solidFill>
                <a:effectLst/>
                <a:uFillTx/>
                <a:latin typeface="+mn-lt"/>
                <a:ea typeface="+mn-ea"/>
                <a:cs typeface="+mn-cs"/>
                <a:sym typeface="Helvetica Light"/>
              </a:rPr>
              <a:t>5258 Profesionales</a:t>
            </a:r>
            <a:r>
              <a:rPr kumimoji="0" lang="es-MX" sz="2400" b="0" i="0" u="none" strike="noStrike" cap="none" spc="0" normalizeH="0" dirty="0" smtClean="0">
                <a:ln>
                  <a:noFill/>
                </a:ln>
                <a:solidFill>
                  <a:srgbClr val="FFFFFF"/>
                </a:solidFill>
                <a:effectLst/>
                <a:uFillTx/>
                <a:latin typeface="+mn-lt"/>
                <a:ea typeface="+mn-ea"/>
                <a:cs typeface="+mn-cs"/>
                <a:sym typeface="Helvetica Light"/>
              </a:rPr>
              <a:t> de la Salud Capacitado</a:t>
            </a:r>
            <a:endParaRPr kumimoji="0" lang="es-MX"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9" name="8 Rectángulo"/>
          <p:cNvSpPr/>
          <p:nvPr/>
        </p:nvSpPr>
        <p:spPr>
          <a:xfrm>
            <a:off x="10254228" y="4131510"/>
            <a:ext cx="2347640" cy="1949252"/>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400" dirty="0" smtClean="0">
                <a:solidFill>
                  <a:srgbClr val="FFFFFF"/>
                </a:solidFill>
              </a:rPr>
              <a:t>Replicas del curso impartidas por personal local de manera continua</a:t>
            </a:r>
            <a:endParaRPr kumimoji="0" lang="es-MX" sz="24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00654939"/>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70778" y="-42520"/>
            <a:ext cx="13269922" cy="10179715"/>
            <a:chOff x="729092" y="504925"/>
            <a:chExt cx="11902535" cy="9049893"/>
          </a:xfrm>
        </p:grpSpPr>
        <p:pic>
          <p:nvPicPr>
            <p:cNvPr id="2" name="Imagen 1"/>
            <p:cNvPicPr>
              <a:picLocks noChangeAspect="1"/>
            </p:cNvPicPr>
            <p:nvPr/>
          </p:nvPicPr>
          <p:blipFill rotWithShape="1">
            <a:blip r:embed="rId3"/>
            <a:srcRect l="54725" t="23635" r="3538" b="36185"/>
            <a:stretch/>
          </p:blipFill>
          <p:spPr>
            <a:xfrm>
              <a:off x="3100084" y="3566377"/>
              <a:ext cx="3634353" cy="3334864"/>
            </a:xfrm>
            <a:prstGeom prst="rect">
              <a:avLst/>
            </a:prstGeom>
          </p:spPr>
        </p:pic>
        <p:pic>
          <p:nvPicPr>
            <p:cNvPr id="3" name="Imagen 2"/>
            <p:cNvPicPr>
              <a:picLocks noChangeAspect="1"/>
            </p:cNvPicPr>
            <p:nvPr/>
          </p:nvPicPr>
          <p:blipFill rotWithShape="1">
            <a:blip r:embed="rId4" cstate="print"/>
            <a:srcRect t="14706"/>
            <a:stretch/>
          </p:blipFill>
          <p:spPr>
            <a:xfrm>
              <a:off x="769098" y="541535"/>
              <a:ext cx="2899161" cy="2457873"/>
            </a:xfrm>
            <a:prstGeom prst="rect">
              <a:avLst/>
            </a:prstGeom>
          </p:spPr>
        </p:pic>
        <p:pic>
          <p:nvPicPr>
            <p:cNvPr id="4" name="Imagen 3"/>
            <p:cNvPicPr>
              <a:picLocks noChangeAspect="1"/>
            </p:cNvPicPr>
            <p:nvPr/>
          </p:nvPicPr>
          <p:blipFill>
            <a:blip r:embed="rId5"/>
            <a:stretch>
              <a:fillRect/>
            </a:stretch>
          </p:blipFill>
          <p:spPr>
            <a:xfrm>
              <a:off x="729092" y="6076471"/>
              <a:ext cx="3014774" cy="3342393"/>
            </a:xfrm>
            <a:prstGeom prst="rect">
              <a:avLst/>
            </a:prstGeom>
          </p:spPr>
        </p:pic>
        <p:pic>
          <p:nvPicPr>
            <p:cNvPr id="5" name="Imagen 4"/>
            <p:cNvPicPr>
              <a:picLocks noChangeAspect="1"/>
            </p:cNvPicPr>
            <p:nvPr/>
          </p:nvPicPr>
          <p:blipFill>
            <a:blip r:embed="rId6" cstate="print"/>
            <a:stretch>
              <a:fillRect/>
            </a:stretch>
          </p:blipFill>
          <p:spPr>
            <a:xfrm>
              <a:off x="6012028" y="6461913"/>
              <a:ext cx="4005422" cy="3027004"/>
            </a:xfrm>
            <a:prstGeom prst="rect">
              <a:avLst/>
            </a:prstGeom>
          </p:spPr>
        </p:pic>
        <p:pic>
          <p:nvPicPr>
            <p:cNvPr id="6" name="Imagen 5"/>
            <p:cNvPicPr>
              <a:picLocks noChangeAspect="1"/>
            </p:cNvPicPr>
            <p:nvPr/>
          </p:nvPicPr>
          <p:blipFill>
            <a:blip r:embed="rId7"/>
            <a:stretch>
              <a:fillRect/>
            </a:stretch>
          </p:blipFill>
          <p:spPr>
            <a:xfrm>
              <a:off x="9076150" y="544915"/>
              <a:ext cx="3555477" cy="3687546"/>
            </a:xfrm>
            <a:prstGeom prst="rect">
              <a:avLst/>
            </a:prstGeom>
          </p:spPr>
        </p:pic>
        <p:pic>
          <p:nvPicPr>
            <p:cNvPr id="7" name="Imagen 6"/>
            <p:cNvPicPr>
              <a:picLocks noChangeAspect="1"/>
            </p:cNvPicPr>
            <p:nvPr/>
          </p:nvPicPr>
          <p:blipFill>
            <a:blip r:embed="rId8"/>
            <a:stretch>
              <a:fillRect/>
            </a:stretch>
          </p:blipFill>
          <p:spPr>
            <a:xfrm>
              <a:off x="3668258" y="6461913"/>
              <a:ext cx="2677355" cy="2961631"/>
            </a:xfrm>
            <a:prstGeom prst="rect">
              <a:avLst/>
            </a:prstGeom>
          </p:spPr>
        </p:pic>
        <p:pic>
          <p:nvPicPr>
            <p:cNvPr id="8" name="Imagen 7"/>
            <p:cNvPicPr>
              <a:picLocks noChangeAspect="1"/>
            </p:cNvPicPr>
            <p:nvPr/>
          </p:nvPicPr>
          <p:blipFill>
            <a:blip r:embed="rId9" cstate="print"/>
            <a:stretch>
              <a:fillRect/>
            </a:stretch>
          </p:blipFill>
          <p:spPr>
            <a:xfrm>
              <a:off x="3355599" y="504925"/>
              <a:ext cx="5772302" cy="3409597"/>
            </a:xfrm>
            <a:prstGeom prst="rect">
              <a:avLst/>
            </a:prstGeom>
          </p:spPr>
        </p:pic>
        <p:pic>
          <p:nvPicPr>
            <p:cNvPr id="13" name="Imagen 12"/>
            <p:cNvPicPr>
              <a:picLocks noChangeAspect="1"/>
            </p:cNvPicPr>
            <p:nvPr/>
          </p:nvPicPr>
          <p:blipFill>
            <a:blip r:embed="rId10"/>
            <a:stretch>
              <a:fillRect/>
            </a:stretch>
          </p:blipFill>
          <p:spPr>
            <a:xfrm>
              <a:off x="6232829" y="3914522"/>
              <a:ext cx="3266053" cy="3034453"/>
            </a:xfrm>
            <a:prstGeom prst="rect">
              <a:avLst/>
            </a:prstGeom>
          </p:spPr>
        </p:pic>
        <p:pic>
          <p:nvPicPr>
            <p:cNvPr id="15" name="Imagen 14"/>
            <p:cNvPicPr>
              <a:picLocks noChangeAspect="1"/>
            </p:cNvPicPr>
            <p:nvPr/>
          </p:nvPicPr>
          <p:blipFill rotWithShape="1">
            <a:blip r:embed="rId11" cstate="print"/>
            <a:srcRect t="35275" b="-1"/>
            <a:stretch/>
          </p:blipFill>
          <p:spPr>
            <a:xfrm>
              <a:off x="9110059" y="6839607"/>
              <a:ext cx="3521568" cy="2715211"/>
            </a:xfrm>
            <a:prstGeom prst="rect">
              <a:avLst/>
            </a:prstGeom>
          </p:spPr>
        </p:pic>
        <p:pic>
          <p:nvPicPr>
            <p:cNvPr id="17" name="Imagen 16"/>
            <p:cNvPicPr>
              <a:picLocks noChangeAspect="1"/>
            </p:cNvPicPr>
            <p:nvPr/>
          </p:nvPicPr>
          <p:blipFill>
            <a:blip r:embed="rId12"/>
            <a:stretch>
              <a:fillRect/>
            </a:stretch>
          </p:blipFill>
          <p:spPr>
            <a:xfrm>
              <a:off x="9453609" y="4045309"/>
              <a:ext cx="3178018" cy="2963118"/>
            </a:xfrm>
            <a:prstGeom prst="rect">
              <a:avLst/>
            </a:prstGeom>
          </p:spPr>
        </p:pic>
        <p:pic>
          <p:nvPicPr>
            <p:cNvPr id="18" name="Imagen 17"/>
            <p:cNvPicPr>
              <a:picLocks noChangeAspect="1"/>
            </p:cNvPicPr>
            <p:nvPr/>
          </p:nvPicPr>
          <p:blipFill rotWithShape="1">
            <a:blip r:embed="rId13"/>
            <a:srcRect l="26368"/>
            <a:stretch/>
          </p:blipFill>
          <p:spPr>
            <a:xfrm>
              <a:off x="777304" y="2999408"/>
              <a:ext cx="2719171" cy="3305387"/>
            </a:xfrm>
            <a:prstGeom prst="rect">
              <a:avLst/>
            </a:prstGeom>
          </p:spPr>
        </p:pic>
      </p:grpSp>
    </p:spTree>
    <p:extLst>
      <p:ext uri="{BB962C8B-B14F-4D97-AF65-F5344CB8AC3E}">
        <p14:creationId xmlns:p14="http://schemas.microsoft.com/office/powerpoint/2010/main" val="2734517268"/>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Impacto de la capacitación en…"/>
          <p:cNvSpPr>
            <a:spLocks noGrp="1"/>
          </p:cNvSpPr>
          <p:nvPr>
            <p:ph type="title"/>
          </p:nvPr>
        </p:nvSpPr>
        <p:spPr>
          <a:xfrm>
            <a:off x="2253928" y="-235768"/>
            <a:ext cx="11704321" cy="1625607"/>
          </a:xfrm>
          <a:prstGeom prst="rect">
            <a:avLst/>
          </a:prstGeom>
        </p:spPr>
        <p:txBody>
          <a:bodyPr/>
          <a:lstStyle>
            <a:lvl1pPr>
              <a:defRPr sz="3100"/>
            </a:lvl1pPr>
          </a:lstStyle>
          <a:p>
            <a:r>
              <a:rPr lang="es-MX" dirty="0" smtClean="0"/>
              <a:t>Impacto de la capacitación en las tasas de </a:t>
            </a:r>
            <a:r>
              <a:rPr lang="es-MX" dirty="0" err="1" smtClean="0"/>
              <a:t>reperfusión</a:t>
            </a:r>
            <a:r>
              <a:rPr lang="es-MX" dirty="0" smtClean="0"/>
              <a:t> en México </a:t>
            </a:r>
            <a:endParaRPr dirty="0"/>
          </a:p>
        </p:txBody>
      </p:sp>
      <p:graphicFrame>
        <p:nvGraphicFramePr>
          <p:cNvPr id="379" name="A partir del 2014 que empieza a educar al medico de primer contacto – Incremento de Trombolisis del  16.1%  al 29.3%"/>
          <p:cNvGraphicFramePr/>
          <p:nvPr>
            <p:extLst>
              <p:ext uri="{D42A27DB-BD31-4B8C-83A1-F6EECF244321}">
                <p14:modId xmlns:p14="http://schemas.microsoft.com/office/powerpoint/2010/main" val="3862750330"/>
              </p:ext>
            </p:extLst>
          </p:nvPr>
        </p:nvGraphicFramePr>
        <p:xfrm>
          <a:off x="347647" y="782525"/>
          <a:ext cx="12503383" cy="7468467"/>
        </p:xfrm>
        <a:graphic>
          <a:graphicData uri="http://schemas.openxmlformats.org/drawingml/2006/chart">
            <c:chart xmlns:c="http://schemas.openxmlformats.org/drawingml/2006/chart" xmlns:r="http://schemas.openxmlformats.org/officeDocument/2006/relationships" r:id="rId3"/>
          </a:graphicData>
        </a:graphic>
      </p:graphicFrame>
      <p:sp>
        <p:nvSpPr>
          <p:cNvPr id="380" name="Línea"/>
          <p:cNvSpPr/>
          <p:nvPr/>
        </p:nvSpPr>
        <p:spPr>
          <a:xfrm flipV="1">
            <a:off x="2541960" y="4516759"/>
            <a:ext cx="9217024" cy="2173104"/>
          </a:xfrm>
          <a:prstGeom prst="line">
            <a:avLst/>
          </a:prstGeom>
          <a:ln w="50800">
            <a:solidFill>
              <a:srgbClr val="4A7EBB"/>
            </a:solidFill>
            <a:tailEnd type="triangle"/>
          </a:ln>
        </p:spPr>
        <p:txBody>
          <a:bodyPr lIns="65020" tIns="65020" rIns="65020" bIns="65020"/>
          <a:lstStyle/>
          <a:p>
            <a:endParaRPr/>
          </a:p>
        </p:txBody>
      </p:sp>
      <p:sp>
        <p:nvSpPr>
          <p:cNvPr id="2" name="1 CuadroTexto"/>
          <p:cNvSpPr txBox="1"/>
          <p:nvPr/>
        </p:nvSpPr>
        <p:spPr>
          <a:xfrm>
            <a:off x="6812112" y="9097010"/>
            <a:ext cx="619268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600" b="0" i="0" u="none" strike="noStrike" cap="none" spc="0" normalizeH="0" baseline="0" dirty="0" smtClean="0">
                <a:ln>
                  <a:noFill/>
                </a:ln>
                <a:solidFill>
                  <a:schemeClr val="bg1"/>
                </a:solidFill>
                <a:effectLst/>
                <a:uFillTx/>
                <a:latin typeface="+mn-lt"/>
                <a:ea typeface="+mn-ea"/>
                <a:cs typeface="+mn-cs"/>
                <a:sym typeface="Helvetica Light"/>
              </a:rPr>
              <a:t>INC México. En</a:t>
            </a:r>
            <a:r>
              <a:rPr kumimoji="0" lang="es-MX" sz="3600" b="0" i="0" u="none" strike="noStrike" cap="none" spc="0" normalizeH="0" dirty="0" smtClean="0">
                <a:ln>
                  <a:noFill/>
                </a:ln>
                <a:solidFill>
                  <a:schemeClr val="bg1"/>
                </a:solidFill>
                <a:effectLst/>
                <a:uFillTx/>
                <a:latin typeface="+mn-lt"/>
                <a:ea typeface="+mn-ea"/>
                <a:cs typeface="+mn-cs"/>
                <a:sym typeface="Helvetica Light"/>
              </a:rPr>
              <a:t> prensa 2019</a:t>
            </a:r>
            <a:endParaRPr kumimoji="0" lang="es-MX" sz="3600" b="0" i="0" u="none" strike="noStrike" cap="none" spc="0" normalizeH="0" baseline="0" dirty="0">
              <a:ln>
                <a:noFill/>
              </a:ln>
              <a:solidFill>
                <a:schemeClr val="bg1"/>
              </a:solidFill>
              <a:effectLst/>
              <a:uFillTx/>
              <a:latin typeface="+mn-lt"/>
              <a:ea typeface="+mn-ea"/>
              <a:cs typeface="+mn-cs"/>
              <a:sym typeface="Helvetica Light"/>
            </a:endParaRPr>
          </a:p>
        </p:txBody>
      </p:sp>
      <p:sp>
        <p:nvSpPr>
          <p:cNvPr id="3" name="2 CuadroTexto"/>
          <p:cNvSpPr txBox="1"/>
          <p:nvPr/>
        </p:nvSpPr>
        <p:spPr>
          <a:xfrm>
            <a:off x="11926" y="8118212"/>
            <a:ext cx="1283910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000" dirty="0" smtClean="0"/>
              <a:t>Incremento de la tasa de </a:t>
            </a:r>
            <a:r>
              <a:rPr lang="es-MX" sz="2000" dirty="0" err="1" smtClean="0"/>
              <a:t>fibrinolisis</a:t>
            </a:r>
            <a:r>
              <a:rPr lang="es-MX" sz="2000" dirty="0" smtClean="0"/>
              <a:t> en centros capacitados por el INC de 16.1% a 29.3% en 6 años</a:t>
            </a:r>
          </a:p>
          <a:p>
            <a:pPr marL="0" marR="0" indent="0" algn="ctr" defTabSz="584200" rtl="0" fontAlgn="auto" latinLnBrk="0" hangingPunct="0">
              <a:lnSpc>
                <a:spcPct val="100000"/>
              </a:lnSpc>
              <a:spcBef>
                <a:spcPts val="0"/>
              </a:spcBef>
              <a:spcAft>
                <a:spcPts val="0"/>
              </a:spcAft>
              <a:buClrTx/>
              <a:buSzTx/>
              <a:buFontTx/>
              <a:buNone/>
              <a:tabLst/>
            </a:pPr>
            <a:r>
              <a:rPr kumimoji="0" lang="es-MX" sz="2000" b="0" i="0" u="none" strike="noStrike" cap="none" spc="0" normalizeH="0" baseline="0" dirty="0" smtClean="0">
                <a:ln>
                  <a:noFill/>
                </a:ln>
                <a:solidFill>
                  <a:srgbClr val="000000"/>
                </a:solidFill>
                <a:effectLst/>
                <a:uFillTx/>
                <a:sym typeface="Helvetica Light"/>
              </a:rPr>
              <a:t>Discreta reducción</a:t>
            </a:r>
            <a:r>
              <a:rPr kumimoji="0" lang="es-MX" sz="2000" b="0" i="0" u="none" strike="noStrike" cap="none" spc="0" normalizeH="0" dirty="0" smtClean="0">
                <a:ln>
                  <a:noFill/>
                </a:ln>
                <a:solidFill>
                  <a:srgbClr val="000000"/>
                </a:solidFill>
                <a:effectLst/>
                <a:uFillTx/>
                <a:sym typeface="Helvetica Light"/>
              </a:rPr>
              <a:t> de la tasa de no </a:t>
            </a:r>
            <a:r>
              <a:rPr kumimoji="0" lang="es-MX" sz="2000" b="0" i="0" u="none" strike="noStrike" cap="none" spc="0" normalizeH="0" dirty="0" err="1" smtClean="0">
                <a:ln>
                  <a:noFill/>
                </a:ln>
                <a:solidFill>
                  <a:srgbClr val="000000"/>
                </a:solidFill>
                <a:effectLst/>
                <a:uFillTx/>
                <a:sym typeface="Helvetica Light"/>
              </a:rPr>
              <a:t>reperfusión</a:t>
            </a:r>
            <a:endParaRPr kumimoji="0" lang="es-MX" sz="20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401143900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00" r="4050" b="34492"/>
          <a:stretch/>
        </p:blipFill>
        <p:spPr bwMode="auto">
          <a:xfrm>
            <a:off x="0" y="1123617"/>
            <a:ext cx="9514113" cy="353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525735" y="4971262"/>
            <a:ext cx="7776863"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800" dirty="0" smtClean="0"/>
              <a:t>Estudio en fase clínica del primer </a:t>
            </a:r>
            <a:r>
              <a:rPr lang="es-MX" sz="2800" dirty="0" err="1" smtClean="0"/>
              <a:t>Stent</a:t>
            </a:r>
            <a:r>
              <a:rPr lang="es-MX" sz="2800" dirty="0" smtClean="0"/>
              <a:t> metálico desnudo de muy bajo costo, diseñado en el INC por el Dr. Arturo Abundes</a:t>
            </a:r>
            <a:endParaRPr kumimoji="0" lang="es-MX" sz="2800" b="0" i="0" u="none" strike="noStrike" cap="none" spc="0" normalizeH="0" baseline="0" dirty="0">
              <a:ln>
                <a:noFill/>
              </a:ln>
              <a:solidFill>
                <a:srgbClr val="000000"/>
              </a:solidFill>
              <a:effectLst/>
              <a:uFillTx/>
              <a:sym typeface="Helvetica Light"/>
            </a:endParaRPr>
          </a:p>
        </p:txBody>
      </p:sp>
      <p:sp>
        <p:nvSpPr>
          <p:cNvPr id="5" name="4 Título"/>
          <p:cNvSpPr>
            <a:spLocks noGrp="1"/>
          </p:cNvSpPr>
          <p:nvPr>
            <p:ph type="title"/>
          </p:nvPr>
        </p:nvSpPr>
        <p:spPr/>
        <p:txBody>
          <a:bodyPr/>
          <a:lstStyle/>
          <a:p>
            <a:r>
              <a:rPr lang="es-MX" dirty="0" err="1" smtClean="0"/>
              <a:t>Stent</a:t>
            </a:r>
            <a:r>
              <a:rPr lang="es-MX" dirty="0" smtClean="0"/>
              <a:t> del INC </a:t>
            </a:r>
            <a:endParaRPr lang="es-MX" dirty="0"/>
          </a:p>
        </p:txBody>
      </p:sp>
      <p:pic>
        <p:nvPicPr>
          <p:cNvPr id="9" name="Picture 1" descr="image18.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4373" y="5509850"/>
            <a:ext cx="3828926" cy="287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Resultado de imagen para conacy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3715" y="7054109"/>
            <a:ext cx="1896399" cy="13422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ites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7112"/>
          <a:stretch/>
        </p:blipFill>
        <p:spPr bwMode="auto">
          <a:xfrm>
            <a:off x="4054128" y="7130695"/>
            <a:ext cx="1526690" cy="1265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instituto nacional de cardiologia ignacio chave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4" y="6955317"/>
            <a:ext cx="1091669" cy="1441003"/>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5698" y="8380159"/>
            <a:ext cx="748883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smtClean="0">
                <a:ln>
                  <a:noFill/>
                </a:ln>
                <a:solidFill>
                  <a:srgbClr val="000000"/>
                </a:solidFill>
                <a:effectLst/>
                <a:uFillTx/>
                <a:latin typeface="+mn-lt"/>
                <a:ea typeface="+mn-ea"/>
                <a:cs typeface="+mn-cs"/>
                <a:sym typeface="Helvetica Light"/>
              </a:rPr>
              <a:t>Diseño INC.</a:t>
            </a:r>
            <a:r>
              <a:rPr kumimoji="0" lang="es-MX" sz="1800" b="1" i="0" u="none" strike="noStrike" cap="none" spc="0" normalizeH="0" dirty="0" smtClean="0">
                <a:ln>
                  <a:noFill/>
                </a:ln>
                <a:solidFill>
                  <a:srgbClr val="000000"/>
                </a:solidFill>
                <a:effectLst/>
                <a:uFillTx/>
                <a:latin typeface="+mn-lt"/>
                <a:ea typeface="+mn-ea"/>
                <a:cs typeface="+mn-cs"/>
                <a:sym typeface="Helvetica Light"/>
              </a:rPr>
              <a:t> </a:t>
            </a:r>
          </a:p>
          <a:p>
            <a:pPr marL="0" marR="0" indent="0" algn="ctr" defTabSz="5842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smtClean="0">
                <a:ln>
                  <a:noFill/>
                </a:ln>
                <a:solidFill>
                  <a:srgbClr val="000000"/>
                </a:solidFill>
                <a:effectLst/>
                <a:uFillTx/>
                <a:latin typeface="+mn-lt"/>
                <a:ea typeface="+mn-ea"/>
                <a:cs typeface="+mn-cs"/>
                <a:sym typeface="Helvetica Light"/>
              </a:rPr>
              <a:t>Financiamiento</a:t>
            </a:r>
            <a:r>
              <a:rPr kumimoji="0" lang="es-MX" sz="1800" b="1" i="0" u="none" strike="noStrike" cap="none" spc="0" normalizeH="0" dirty="0" smtClean="0">
                <a:ln>
                  <a:noFill/>
                </a:ln>
                <a:solidFill>
                  <a:srgbClr val="000000"/>
                </a:solidFill>
                <a:effectLst/>
                <a:uFillTx/>
                <a:latin typeface="+mn-lt"/>
                <a:ea typeface="+mn-ea"/>
                <a:cs typeface="+mn-cs"/>
                <a:sym typeface="Helvetica Light"/>
              </a:rPr>
              <a:t> CONACYT y apoyo tecnológico e industrial ITESM</a:t>
            </a:r>
            <a:r>
              <a:rPr kumimoji="0" lang="es-MX" sz="1800" b="0" i="0" u="none" strike="noStrike" cap="none" spc="0" normalizeH="0" dirty="0" smtClean="0">
                <a:ln>
                  <a:noFill/>
                </a:ln>
                <a:solidFill>
                  <a:srgbClr val="000000"/>
                </a:solidFill>
                <a:effectLst/>
                <a:uFillTx/>
                <a:latin typeface="+mn-lt"/>
                <a:ea typeface="+mn-ea"/>
                <a:cs typeface="+mn-cs"/>
                <a:sym typeface="Helvetica Light"/>
              </a:rPr>
              <a:t> </a:t>
            </a:r>
            <a:endParaRPr kumimoji="0" lang="es-MX"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7819" t="28197"/>
          <a:stretch/>
        </p:blipFill>
        <p:spPr bwMode="auto">
          <a:xfrm>
            <a:off x="8883137" y="1330786"/>
            <a:ext cx="3840162" cy="332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882161"/>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361036" y="974510"/>
            <a:ext cx="12262044" cy="7862730"/>
            <a:chOff x="-122239" y="-25403"/>
            <a:chExt cx="13166729" cy="9804405"/>
          </a:xfrm>
        </p:grpSpPr>
        <p:grpSp>
          <p:nvGrpSpPr>
            <p:cNvPr id="2" name="1 Grupo"/>
            <p:cNvGrpSpPr/>
            <p:nvPr/>
          </p:nvGrpSpPr>
          <p:grpSpPr>
            <a:xfrm>
              <a:off x="-122239" y="-25403"/>
              <a:ext cx="13166729" cy="9804405"/>
              <a:chOff x="-122239" y="-25403"/>
              <a:chExt cx="13166729" cy="9804405"/>
            </a:xfrm>
          </p:grpSpPr>
          <p:pic>
            <p:nvPicPr>
              <p:cNvPr id="388" name="image3.jpeg" descr="image3.jpeg"/>
              <p:cNvPicPr>
                <a:picLocks noChangeAspect="1"/>
              </p:cNvPicPr>
              <p:nvPr/>
            </p:nvPicPr>
            <p:blipFill>
              <a:blip r:embed="rId3">
                <a:extLst/>
              </a:blip>
              <a:stretch>
                <a:fillRect/>
              </a:stretch>
            </p:blipFill>
            <p:spPr>
              <a:xfrm>
                <a:off x="-122239" y="-25403"/>
                <a:ext cx="13166729" cy="9804405"/>
              </a:xfrm>
              <a:prstGeom prst="rect">
                <a:avLst/>
              </a:prstGeom>
              <a:ln w="12700">
                <a:miter lim="400000"/>
              </a:ln>
            </p:spPr>
          </p:pic>
          <p:pic>
            <p:nvPicPr>
              <p:cNvPr id="389" name="image4.jpeg" descr="image4.jpeg"/>
              <p:cNvPicPr>
                <a:picLocks noChangeAspect="1"/>
              </p:cNvPicPr>
              <p:nvPr/>
            </p:nvPicPr>
            <p:blipFill>
              <a:blip r:embed="rId4">
                <a:extLst/>
              </a:blip>
              <a:stretch>
                <a:fillRect/>
              </a:stretch>
            </p:blipFill>
            <p:spPr>
              <a:xfrm>
                <a:off x="9543421" y="756971"/>
                <a:ext cx="1865855" cy="1397472"/>
              </a:xfrm>
              <a:prstGeom prst="rect">
                <a:avLst/>
              </a:prstGeom>
              <a:ln w="12700">
                <a:miter lim="400000"/>
              </a:ln>
            </p:spPr>
          </p:pic>
          <p:pic>
            <p:nvPicPr>
              <p:cNvPr id="392" name="image7.jpeg" descr="image7.jpeg"/>
              <p:cNvPicPr>
                <a:picLocks noChangeAspect="1"/>
              </p:cNvPicPr>
              <p:nvPr/>
            </p:nvPicPr>
            <p:blipFill>
              <a:blip r:embed="rId5">
                <a:extLst/>
              </a:blip>
              <a:stretch>
                <a:fillRect/>
              </a:stretch>
            </p:blipFill>
            <p:spPr>
              <a:xfrm>
                <a:off x="1981855" y="921209"/>
                <a:ext cx="1979292" cy="1233233"/>
              </a:xfrm>
              <a:prstGeom prst="rect">
                <a:avLst/>
              </a:prstGeom>
              <a:ln w="12700">
                <a:miter lim="400000"/>
              </a:ln>
            </p:spPr>
          </p:pic>
          <p:pic>
            <p:nvPicPr>
              <p:cNvPr id="393" name="image8.tif" descr="image8.tif"/>
              <p:cNvPicPr>
                <a:picLocks noChangeAspect="1"/>
              </p:cNvPicPr>
              <p:nvPr/>
            </p:nvPicPr>
            <p:blipFill>
              <a:blip r:embed="rId6">
                <a:extLst/>
              </a:blip>
              <a:srcRect l="14238" t="14698" r="14196" b="15320"/>
              <a:stretch>
                <a:fillRect/>
              </a:stretch>
            </p:blipFill>
            <p:spPr>
              <a:xfrm>
                <a:off x="3644128" y="1647049"/>
                <a:ext cx="6571134" cy="6425364"/>
              </a:xfrm>
              <a:custGeom>
                <a:avLst/>
                <a:gdLst/>
                <a:ahLst/>
                <a:cxnLst>
                  <a:cxn ang="0">
                    <a:pos x="wd2" y="hd2"/>
                  </a:cxn>
                  <a:cxn ang="5400000">
                    <a:pos x="wd2" y="hd2"/>
                  </a:cxn>
                  <a:cxn ang="10800000">
                    <a:pos x="wd2" y="hd2"/>
                  </a:cxn>
                  <a:cxn ang="16200000">
                    <a:pos x="wd2" y="hd2"/>
                  </a:cxn>
                </a:cxnLst>
                <a:rect l="0" t="0" r="r" b="b"/>
                <a:pathLst>
                  <a:path w="21544" h="21570" extrusionOk="0">
                    <a:moveTo>
                      <a:pt x="9582" y="0"/>
                    </a:moveTo>
                    <a:cubicBezTo>
                      <a:pt x="9544" y="3"/>
                      <a:pt x="9509" y="18"/>
                      <a:pt x="9479" y="38"/>
                    </a:cubicBezTo>
                    <a:cubicBezTo>
                      <a:pt x="9455" y="87"/>
                      <a:pt x="9449" y="158"/>
                      <a:pt x="9457" y="290"/>
                    </a:cubicBezTo>
                    <a:cubicBezTo>
                      <a:pt x="9464" y="413"/>
                      <a:pt x="9481" y="533"/>
                      <a:pt x="9496" y="557"/>
                    </a:cubicBezTo>
                    <a:cubicBezTo>
                      <a:pt x="9510" y="581"/>
                      <a:pt x="9489" y="678"/>
                      <a:pt x="9448" y="772"/>
                    </a:cubicBezTo>
                    <a:cubicBezTo>
                      <a:pt x="9408" y="865"/>
                      <a:pt x="9369" y="968"/>
                      <a:pt x="9360" y="1001"/>
                    </a:cubicBezTo>
                    <a:cubicBezTo>
                      <a:pt x="9357" y="1011"/>
                      <a:pt x="9331" y="1022"/>
                      <a:pt x="9313" y="1034"/>
                    </a:cubicBezTo>
                    <a:cubicBezTo>
                      <a:pt x="9306" y="1043"/>
                      <a:pt x="9301" y="1057"/>
                      <a:pt x="9294" y="1063"/>
                    </a:cubicBezTo>
                    <a:cubicBezTo>
                      <a:pt x="9199" y="1144"/>
                      <a:pt x="9051" y="1175"/>
                      <a:pt x="8884" y="1166"/>
                    </a:cubicBezTo>
                    <a:cubicBezTo>
                      <a:pt x="8839" y="1173"/>
                      <a:pt x="8791" y="1178"/>
                      <a:pt x="8755" y="1178"/>
                    </a:cubicBezTo>
                    <a:cubicBezTo>
                      <a:pt x="8706" y="1178"/>
                      <a:pt x="8617" y="1142"/>
                      <a:pt x="8503" y="1084"/>
                    </a:cubicBezTo>
                    <a:cubicBezTo>
                      <a:pt x="8409" y="1048"/>
                      <a:pt x="8315" y="1004"/>
                      <a:pt x="8227" y="947"/>
                    </a:cubicBezTo>
                    <a:cubicBezTo>
                      <a:pt x="7875" y="719"/>
                      <a:pt x="7630" y="667"/>
                      <a:pt x="7341" y="772"/>
                    </a:cubicBezTo>
                    <a:cubicBezTo>
                      <a:pt x="7332" y="780"/>
                      <a:pt x="7318" y="787"/>
                      <a:pt x="7312" y="796"/>
                    </a:cubicBezTo>
                    <a:cubicBezTo>
                      <a:pt x="7271" y="860"/>
                      <a:pt x="7211" y="888"/>
                      <a:pt x="7088" y="904"/>
                    </a:cubicBezTo>
                    <a:cubicBezTo>
                      <a:pt x="7037" y="911"/>
                      <a:pt x="6989" y="919"/>
                      <a:pt x="6939" y="926"/>
                    </a:cubicBezTo>
                    <a:cubicBezTo>
                      <a:pt x="6787" y="974"/>
                      <a:pt x="6617" y="1022"/>
                      <a:pt x="6453" y="1053"/>
                    </a:cubicBezTo>
                    <a:cubicBezTo>
                      <a:pt x="6179" y="1103"/>
                      <a:pt x="5768" y="1233"/>
                      <a:pt x="5540" y="1343"/>
                    </a:cubicBezTo>
                    <a:cubicBezTo>
                      <a:pt x="5450" y="1387"/>
                      <a:pt x="5365" y="1420"/>
                      <a:pt x="5284" y="1452"/>
                    </a:cubicBezTo>
                    <a:cubicBezTo>
                      <a:pt x="5164" y="1525"/>
                      <a:pt x="5050" y="1604"/>
                      <a:pt x="4945" y="1691"/>
                    </a:cubicBezTo>
                    <a:cubicBezTo>
                      <a:pt x="4944" y="1692"/>
                      <a:pt x="4942" y="1692"/>
                      <a:pt x="4940" y="1693"/>
                    </a:cubicBezTo>
                    <a:cubicBezTo>
                      <a:pt x="4876" y="1808"/>
                      <a:pt x="4652" y="1943"/>
                      <a:pt x="4445" y="1979"/>
                    </a:cubicBezTo>
                    <a:cubicBezTo>
                      <a:pt x="4439" y="1981"/>
                      <a:pt x="4434" y="1984"/>
                      <a:pt x="4428" y="1986"/>
                    </a:cubicBezTo>
                    <a:cubicBezTo>
                      <a:pt x="4272" y="2044"/>
                      <a:pt x="4094" y="2136"/>
                      <a:pt x="3907" y="2243"/>
                    </a:cubicBezTo>
                    <a:cubicBezTo>
                      <a:pt x="3803" y="2320"/>
                      <a:pt x="3680" y="2399"/>
                      <a:pt x="3568" y="2453"/>
                    </a:cubicBezTo>
                    <a:cubicBezTo>
                      <a:pt x="3475" y="2515"/>
                      <a:pt x="3381" y="2578"/>
                      <a:pt x="3287" y="2647"/>
                    </a:cubicBezTo>
                    <a:cubicBezTo>
                      <a:pt x="3261" y="2687"/>
                      <a:pt x="3214" y="2732"/>
                      <a:pt x="3151" y="2774"/>
                    </a:cubicBezTo>
                    <a:cubicBezTo>
                      <a:pt x="2998" y="2877"/>
                      <a:pt x="2660" y="3206"/>
                      <a:pt x="2406" y="3476"/>
                    </a:cubicBezTo>
                    <a:cubicBezTo>
                      <a:pt x="2293" y="3622"/>
                      <a:pt x="2189" y="3771"/>
                      <a:pt x="2106" y="3922"/>
                    </a:cubicBezTo>
                    <a:cubicBezTo>
                      <a:pt x="2085" y="4037"/>
                      <a:pt x="1980" y="4261"/>
                      <a:pt x="1842" y="4484"/>
                    </a:cubicBezTo>
                    <a:cubicBezTo>
                      <a:pt x="1788" y="4574"/>
                      <a:pt x="1719" y="4677"/>
                      <a:pt x="1645" y="4777"/>
                    </a:cubicBezTo>
                    <a:cubicBezTo>
                      <a:pt x="1604" y="4833"/>
                      <a:pt x="1565" y="4894"/>
                      <a:pt x="1526" y="4954"/>
                    </a:cubicBezTo>
                    <a:cubicBezTo>
                      <a:pt x="1220" y="5452"/>
                      <a:pt x="918" y="6181"/>
                      <a:pt x="866" y="6583"/>
                    </a:cubicBezTo>
                    <a:cubicBezTo>
                      <a:pt x="857" y="6654"/>
                      <a:pt x="844" y="6718"/>
                      <a:pt x="827" y="6779"/>
                    </a:cubicBezTo>
                    <a:cubicBezTo>
                      <a:pt x="827" y="6782"/>
                      <a:pt x="827" y="6788"/>
                      <a:pt x="827" y="6791"/>
                    </a:cubicBezTo>
                    <a:cubicBezTo>
                      <a:pt x="827" y="6883"/>
                      <a:pt x="793" y="6948"/>
                      <a:pt x="720" y="7041"/>
                    </a:cubicBezTo>
                    <a:cubicBezTo>
                      <a:pt x="664" y="7142"/>
                      <a:pt x="593" y="7241"/>
                      <a:pt x="496" y="7350"/>
                    </a:cubicBezTo>
                    <a:cubicBezTo>
                      <a:pt x="483" y="7364"/>
                      <a:pt x="474" y="7379"/>
                      <a:pt x="461" y="7393"/>
                    </a:cubicBezTo>
                    <a:cubicBezTo>
                      <a:pt x="331" y="7606"/>
                      <a:pt x="212" y="7872"/>
                      <a:pt x="139" y="8106"/>
                    </a:cubicBezTo>
                    <a:cubicBezTo>
                      <a:pt x="118" y="8261"/>
                      <a:pt x="97" y="8414"/>
                      <a:pt x="58" y="8651"/>
                    </a:cubicBezTo>
                    <a:cubicBezTo>
                      <a:pt x="22" y="8870"/>
                      <a:pt x="3" y="9070"/>
                      <a:pt x="0" y="9270"/>
                    </a:cubicBezTo>
                    <a:cubicBezTo>
                      <a:pt x="-2" y="9470"/>
                      <a:pt x="13" y="9671"/>
                      <a:pt x="44" y="9896"/>
                    </a:cubicBezTo>
                    <a:cubicBezTo>
                      <a:pt x="52" y="9951"/>
                      <a:pt x="56" y="10063"/>
                      <a:pt x="64" y="10137"/>
                    </a:cubicBezTo>
                    <a:cubicBezTo>
                      <a:pt x="75" y="10201"/>
                      <a:pt x="88" y="10272"/>
                      <a:pt x="97" y="10309"/>
                    </a:cubicBezTo>
                    <a:cubicBezTo>
                      <a:pt x="135" y="10459"/>
                      <a:pt x="135" y="10588"/>
                      <a:pt x="119" y="10824"/>
                    </a:cubicBezTo>
                    <a:cubicBezTo>
                      <a:pt x="134" y="11082"/>
                      <a:pt x="150" y="11352"/>
                      <a:pt x="156" y="11591"/>
                    </a:cubicBezTo>
                    <a:cubicBezTo>
                      <a:pt x="163" y="11913"/>
                      <a:pt x="173" y="12139"/>
                      <a:pt x="191" y="12328"/>
                    </a:cubicBezTo>
                    <a:cubicBezTo>
                      <a:pt x="247" y="12613"/>
                      <a:pt x="329" y="12887"/>
                      <a:pt x="432" y="13133"/>
                    </a:cubicBezTo>
                    <a:cubicBezTo>
                      <a:pt x="547" y="13407"/>
                      <a:pt x="574" y="13518"/>
                      <a:pt x="593" y="13806"/>
                    </a:cubicBezTo>
                    <a:cubicBezTo>
                      <a:pt x="593" y="13817"/>
                      <a:pt x="594" y="13827"/>
                      <a:pt x="595" y="13839"/>
                    </a:cubicBezTo>
                    <a:cubicBezTo>
                      <a:pt x="686" y="14230"/>
                      <a:pt x="770" y="14646"/>
                      <a:pt x="815" y="14965"/>
                    </a:cubicBezTo>
                    <a:cubicBezTo>
                      <a:pt x="895" y="15208"/>
                      <a:pt x="994" y="15441"/>
                      <a:pt x="1113" y="15664"/>
                    </a:cubicBezTo>
                    <a:cubicBezTo>
                      <a:pt x="1146" y="15710"/>
                      <a:pt x="1170" y="15754"/>
                      <a:pt x="1193" y="15799"/>
                    </a:cubicBezTo>
                    <a:cubicBezTo>
                      <a:pt x="1357" y="16082"/>
                      <a:pt x="1549" y="16348"/>
                      <a:pt x="1775" y="16590"/>
                    </a:cubicBezTo>
                    <a:cubicBezTo>
                      <a:pt x="1796" y="16613"/>
                      <a:pt x="1818" y="16643"/>
                      <a:pt x="1840" y="16668"/>
                    </a:cubicBezTo>
                    <a:cubicBezTo>
                      <a:pt x="1922" y="16725"/>
                      <a:pt x="2015" y="16851"/>
                      <a:pt x="2074" y="16989"/>
                    </a:cubicBezTo>
                    <a:cubicBezTo>
                      <a:pt x="2075" y="16990"/>
                      <a:pt x="2078" y="16994"/>
                      <a:pt x="2079" y="16996"/>
                    </a:cubicBezTo>
                    <a:cubicBezTo>
                      <a:pt x="2107" y="17053"/>
                      <a:pt x="2140" y="17109"/>
                      <a:pt x="2172" y="17166"/>
                    </a:cubicBezTo>
                    <a:cubicBezTo>
                      <a:pt x="2301" y="17365"/>
                      <a:pt x="2527" y="17644"/>
                      <a:pt x="2750" y="17874"/>
                    </a:cubicBezTo>
                    <a:cubicBezTo>
                      <a:pt x="2839" y="17966"/>
                      <a:pt x="2904" y="18040"/>
                      <a:pt x="2977" y="18122"/>
                    </a:cubicBezTo>
                    <a:cubicBezTo>
                      <a:pt x="3183" y="18299"/>
                      <a:pt x="3409" y="18459"/>
                      <a:pt x="3653" y="18600"/>
                    </a:cubicBezTo>
                    <a:cubicBezTo>
                      <a:pt x="3928" y="18718"/>
                      <a:pt x="4275" y="18930"/>
                      <a:pt x="4298" y="19031"/>
                    </a:cubicBezTo>
                    <a:cubicBezTo>
                      <a:pt x="4327" y="19070"/>
                      <a:pt x="4357" y="19113"/>
                      <a:pt x="4398" y="19171"/>
                    </a:cubicBezTo>
                    <a:cubicBezTo>
                      <a:pt x="4488" y="19305"/>
                      <a:pt x="4592" y="19431"/>
                      <a:pt x="4703" y="19553"/>
                    </a:cubicBezTo>
                    <a:cubicBezTo>
                      <a:pt x="4703" y="19554"/>
                      <a:pt x="4704" y="19553"/>
                      <a:pt x="4705" y="19554"/>
                    </a:cubicBezTo>
                    <a:cubicBezTo>
                      <a:pt x="4706" y="19555"/>
                      <a:pt x="4707" y="19557"/>
                      <a:pt x="4708" y="19558"/>
                    </a:cubicBezTo>
                    <a:cubicBezTo>
                      <a:pt x="4994" y="19873"/>
                      <a:pt x="5339" y="20150"/>
                      <a:pt x="5721" y="20368"/>
                    </a:cubicBezTo>
                    <a:cubicBezTo>
                      <a:pt x="5812" y="20411"/>
                      <a:pt x="5888" y="20452"/>
                      <a:pt x="5968" y="20498"/>
                    </a:cubicBezTo>
                    <a:cubicBezTo>
                      <a:pt x="6151" y="20587"/>
                      <a:pt x="6342" y="20663"/>
                      <a:pt x="6536" y="20724"/>
                    </a:cubicBezTo>
                    <a:cubicBezTo>
                      <a:pt x="6691" y="20745"/>
                      <a:pt x="6866" y="20813"/>
                      <a:pt x="6931" y="20881"/>
                    </a:cubicBezTo>
                    <a:cubicBezTo>
                      <a:pt x="7009" y="20921"/>
                      <a:pt x="7084" y="20966"/>
                      <a:pt x="7164" y="21022"/>
                    </a:cubicBezTo>
                    <a:cubicBezTo>
                      <a:pt x="7482" y="21242"/>
                      <a:pt x="7847" y="21402"/>
                      <a:pt x="8252" y="21508"/>
                    </a:cubicBezTo>
                    <a:cubicBezTo>
                      <a:pt x="8413" y="21542"/>
                      <a:pt x="8889" y="21554"/>
                      <a:pt x="9377" y="21532"/>
                    </a:cubicBezTo>
                    <a:cubicBezTo>
                      <a:pt x="9744" y="21516"/>
                      <a:pt x="9993" y="21506"/>
                      <a:pt x="10202" y="21499"/>
                    </a:cubicBezTo>
                    <a:lnTo>
                      <a:pt x="10541" y="21421"/>
                    </a:lnTo>
                    <a:lnTo>
                      <a:pt x="10841" y="21495"/>
                    </a:lnTo>
                    <a:cubicBezTo>
                      <a:pt x="10845" y="21496"/>
                      <a:pt x="10850" y="21498"/>
                      <a:pt x="10854" y="21499"/>
                    </a:cubicBezTo>
                    <a:cubicBezTo>
                      <a:pt x="11066" y="21507"/>
                      <a:pt x="11296" y="21519"/>
                      <a:pt x="11676" y="21544"/>
                    </a:cubicBezTo>
                    <a:cubicBezTo>
                      <a:pt x="12436" y="21595"/>
                      <a:pt x="12709" y="21574"/>
                      <a:pt x="13324" y="21424"/>
                    </a:cubicBezTo>
                    <a:cubicBezTo>
                      <a:pt x="13384" y="21409"/>
                      <a:pt x="13438" y="21399"/>
                      <a:pt x="13502" y="21383"/>
                    </a:cubicBezTo>
                    <a:cubicBezTo>
                      <a:pt x="13535" y="21372"/>
                      <a:pt x="13568" y="21363"/>
                      <a:pt x="13600" y="21351"/>
                    </a:cubicBezTo>
                    <a:cubicBezTo>
                      <a:pt x="13697" y="21315"/>
                      <a:pt x="13883" y="21279"/>
                      <a:pt x="14021" y="21265"/>
                    </a:cubicBezTo>
                    <a:cubicBezTo>
                      <a:pt x="14208" y="21223"/>
                      <a:pt x="14433" y="21167"/>
                      <a:pt x="14549" y="21143"/>
                    </a:cubicBezTo>
                    <a:cubicBezTo>
                      <a:pt x="14818" y="21088"/>
                      <a:pt x="15187" y="20966"/>
                      <a:pt x="15369" y="20871"/>
                    </a:cubicBezTo>
                    <a:cubicBezTo>
                      <a:pt x="15421" y="20845"/>
                      <a:pt x="15462" y="20829"/>
                      <a:pt x="15508" y="20809"/>
                    </a:cubicBezTo>
                    <a:cubicBezTo>
                      <a:pt x="15653" y="20736"/>
                      <a:pt x="15788" y="20659"/>
                      <a:pt x="15906" y="20578"/>
                    </a:cubicBezTo>
                    <a:cubicBezTo>
                      <a:pt x="15926" y="20564"/>
                      <a:pt x="15947" y="20543"/>
                      <a:pt x="15967" y="20529"/>
                    </a:cubicBezTo>
                    <a:cubicBezTo>
                      <a:pt x="15973" y="20523"/>
                      <a:pt x="15979" y="20519"/>
                      <a:pt x="15986" y="20514"/>
                    </a:cubicBezTo>
                    <a:cubicBezTo>
                      <a:pt x="16247" y="20320"/>
                      <a:pt x="16535" y="20045"/>
                      <a:pt x="16719" y="19809"/>
                    </a:cubicBezTo>
                    <a:cubicBezTo>
                      <a:pt x="16842" y="19652"/>
                      <a:pt x="16897" y="19596"/>
                      <a:pt x="16990" y="19551"/>
                    </a:cubicBezTo>
                    <a:cubicBezTo>
                      <a:pt x="16994" y="19548"/>
                      <a:pt x="16999" y="19547"/>
                      <a:pt x="17002" y="19544"/>
                    </a:cubicBezTo>
                    <a:cubicBezTo>
                      <a:pt x="17010" y="19541"/>
                      <a:pt x="17019" y="19536"/>
                      <a:pt x="17028" y="19532"/>
                    </a:cubicBezTo>
                    <a:cubicBezTo>
                      <a:pt x="17084" y="19500"/>
                      <a:pt x="17143" y="19471"/>
                      <a:pt x="17207" y="19450"/>
                    </a:cubicBezTo>
                    <a:cubicBezTo>
                      <a:pt x="17387" y="19392"/>
                      <a:pt x="17736" y="19228"/>
                      <a:pt x="17987" y="19086"/>
                    </a:cubicBezTo>
                    <a:cubicBezTo>
                      <a:pt x="18081" y="19033"/>
                      <a:pt x="18161" y="18991"/>
                      <a:pt x="18239" y="18949"/>
                    </a:cubicBezTo>
                    <a:cubicBezTo>
                      <a:pt x="18280" y="18922"/>
                      <a:pt x="18328" y="18896"/>
                      <a:pt x="18363" y="18871"/>
                    </a:cubicBezTo>
                    <a:cubicBezTo>
                      <a:pt x="18737" y="18598"/>
                      <a:pt x="19128" y="18178"/>
                      <a:pt x="19393" y="17790"/>
                    </a:cubicBezTo>
                    <a:cubicBezTo>
                      <a:pt x="19431" y="17728"/>
                      <a:pt x="19466" y="17676"/>
                      <a:pt x="19508" y="17617"/>
                    </a:cubicBezTo>
                    <a:cubicBezTo>
                      <a:pt x="19518" y="17599"/>
                      <a:pt x="19534" y="17578"/>
                      <a:pt x="19543" y="17561"/>
                    </a:cubicBezTo>
                    <a:cubicBezTo>
                      <a:pt x="19599" y="17460"/>
                      <a:pt x="19727" y="17288"/>
                      <a:pt x="19828" y="17178"/>
                    </a:cubicBezTo>
                    <a:cubicBezTo>
                      <a:pt x="20096" y="16883"/>
                      <a:pt x="20316" y="16564"/>
                      <a:pt x="20485" y="16224"/>
                    </a:cubicBezTo>
                    <a:cubicBezTo>
                      <a:pt x="20490" y="16214"/>
                      <a:pt x="20495" y="16204"/>
                      <a:pt x="20501" y="16193"/>
                    </a:cubicBezTo>
                    <a:cubicBezTo>
                      <a:pt x="20532" y="16130"/>
                      <a:pt x="20558" y="16063"/>
                      <a:pt x="20585" y="15998"/>
                    </a:cubicBezTo>
                    <a:cubicBezTo>
                      <a:pt x="20738" y="15612"/>
                      <a:pt x="20820" y="15186"/>
                      <a:pt x="20860" y="14611"/>
                    </a:cubicBezTo>
                    <a:cubicBezTo>
                      <a:pt x="20876" y="14371"/>
                      <a:pt x="20897" y="14198"/>
                      <a:pt x="20919" y="14070"/>
                    </a:cubicBezTo>
                    <a:lnTo>
                      <a:pt x="20919" y="13854"/>
                    </a:lnTo>
                    <a:lnTo>
                      <a:pt x="21065" y="13598"/>
                    </a:lnTo>
                    <a:cubicBezTo>
                      <a:pt x="21116" y="13507"/>
                      <a:pt x="21162" y="13412"/>
                      <a:pt x="21205" y="13315"/>
                    </a:cubicBezTo>
                    <a:cubicBezTo>
                      <a:pt x="21233" y="13218"/>
                      <a:pt x="21261" y="13120"/>
                      <a:pt x="21297" y="13017"/>
                    </a:cubicBezTo>
                    <a:cubicBezTo>
                      <a:pt x="21548" y="12298"/>
                      <a:pt x="21598" y="11544"/>
                      <a:pt x="21490" y="10115"/>
                    </a:cubicBezTo>
                    <a:cubicBezTo>
                      <a:pt x="21427" y="9287"/>
                      <a:pt x="21331" y="8719"/>
                      <a:pt x="21166" y="8283"/>
                    </a:cubicBezTo>
                    <a:cubicBezTo>
                      <a:pt x="21146" y="8235"/>
                      <a:pt x="21128" y="8185"/>
                      <a:pt x="21107" y="8139"/>
                    </a:cubicBezTo>
                    <a:cubicBezTo>
                      <a:pt x="21098" y="8118"/>
                      <a:pt x="21088" y="8099"/>
                      <a:pt x="21078" y="8078"/>
                    </a:cubicBezTo>
                    <a:cubicBezTo>
                      <a:pt x="21034" y="7987"/>
                      <a:pt x="20986" y="7903"/>
                      <a:pt x="20938" y="7823"/>
                    </a:cubicBezTo>
                    <a:cubicBezTo>
                      <a:pt x="20878" y="7731"/>
                      <a:pt x="20817" y="7641"/>
                      <a:pt x="20745" y="7559"/>
                    </a:cubicBezTo>
                    <a:cubicBezTo>
                      <a:pt x="20699" y="7506"/>
                      <a:pt x="20663" y="7462"/>
                      <a:pt x="20629" y="7416"/>
                    </a:cubicBezTo>
                    <a:lnTo>
                      <a:pt x="20502" y="7275"/>
                    </a:lnTo>
                    <a:lnTo>
                      <a:pt x="20485" y="7112"/>
                    </a:lnTo>
                    <a:cubicBezTo>
                      <a:pt x="20453" y="6996"/>
                      <a:pt x="20431" y="6860"/>
                      <a:pt x="20414" y="6663"/>
                    </a:cubicBezTo>
                    <a:cubicBezTo>
                      <a:pt x="20377" y="6231"/>
                      <a:pt x="20276" y="5907"/>
                      <a:pt x="20003" y="5357"/>
                    </a:cubicBezTo>
                    <a:cubicBezTo>
                      <a:pt x="19944" y="5237"/>
                      <a:pt x="19902" y="5145"/>
                      <a:pt x="19853" y="5041"/>
                    </a:cubicBezTo>
                    <a:cubicBezTo>
                      <a:pt x="19778" y="4908"/>
                      <a:pt x="19698" y="4772"/>
                      <a:pt x="19604" y="4628"/>
                    </a:cubicBezTo>
                    <a:cubicBezTo>
                      <a:pt x="19493" y="4456"/>
                      <a:pt x="19315" y="4273"/>
                      <a:pt x="19130" y="4130"/>
                    </a:cubicBezTo>
                    <a:cubicBezTo>
                      <a:pt x="19016" y="4076"/>
                      <a:pt x="18898" y="3987"/>
                      <a:pt x="18791" y="3886"/>
                    </a:cubicBezTo>
                    <a:cubicBezTo>
                      <a:pt x="18763" y="3861"/>
                      <a:pt x="18734" y="3834"/>
                      <a:pt x="18707" y="3804"/>
                    </a:cubicBezTo>
                    <a:cubicBezTo>
                      <a:pt x="18665" y="3759"/>
                      <a:pt x="18623" y="3713"/>
                      <a:pt x="18583" y="3655"/>
                    </a:cubicBezTo>
                    <a:cubicBezTo>
                      <a:pt x="18282" y="3224"/>
                      <a:pt x="17666" y="2701"/>
                      <a:pt x="17141" y="2430"/>
                    </a:cubicBezTo>
                    <a:cubicBezTo>
                      <a:pt x="17026" y="2371"/>
                      <a:pt x="16986" y="2323"/>
                      <a:pt x="16967" y="2231"/>
                    </a:cubicBezTo>
                    <a:cubicBezTo>
                      <a:pt x="16958" y="2192"/>
                      <a:pt x="16946" y="2153"/>
                      <a:pt x="16931" y="2111"/>
                    </a:cubicBezTo>
                    <a:cubicBezTo>
                      <a:pt x="16892" y="2046"/>
                      <a:pt x="16861" y="1978"/>
                      <a:pt x="16836" y="1910"/>
                    </a:cubicBezTo>
                    <a:cubicBezTo>
                      <a:pt x="16703" y="1662"/>
                      <a:pt x="16492" y="1405"/>
                      <a:pt x="16260" y="1230"/>
                    </a:cubicBezTo>
                    <a:cubicBezTo>
                      <a:pt x="16201" y="1186"/>
                      <a:pt x="16128" y="1141"/>
                      <a:pt x="16055" y="1096"/>
                    </a:cubicBezTo>
                    <a:cubicBezTo>
                      <a:pt x="16000" y="1068"/>
                      <a:pt x="15955" y="1051"/>
                      <a:pt x="15896" y="1018"/>
                    </a:cubicBezTo>
                    <a:cubicBezTo>
                      <a:pt x="15602" y="852"/>
                      <a:pt x="15167" y="677"/>
                      <a:pt x="14929" y="628"/>
                    </a:cubicBezTo>
                    <a:cubicBezTo>
                      <a:pt x="14521" y="543"/>
                      <a:pt x="13352" y="475"/>
                      <a:pt x="12879" y="491"/>
                    </a:cubicBezTo>
                    <a:cubicBezTo>
                      <a:pt x="12772" y="561"/>
                      <a:pt x="12648" y="676"/>
                      <a:pt x="12481" y="852"/>
                    </a:cubicBezTo>
                    <a:cubicBezTo>
                      <a:pt x="12370" y="969"/>
                      <a:pt x="12286" y="1049"/>
                      <a:pt x="12211" y="1112"/>
                    </a:cubicBezTo>
                    <a:cubicBezTo>
                      <a:pt x="12129" y="1186"/>
                      <a:pt x="12058" y="1242"/>
                      <a:pt x="12023" y="1242"/>
                    </a:cubicBezTo>
                    <a:cubicBezTo>
                      <a:pt x="12021" y="1242"/>
                      <a:pt x="12018" y="1240"/>
                      <a:pt x="12016" y="1240"/>
                    </a:cubicBezTo>
                    <a:cubicBezTo>
                      <a:pt x="11966" y="1254"/>
                      <a:pt x="11926" y="1245"/>
                      <a:pt x="11891" y="1216"/>
                    </a:cubicBezTo>
                    <a:cubicBezTo>
                      <a:pt x="11862" y="1191"/>
                      <a:pt x="11837" y="1136"/>
                      <a:pt x="11837" y="1093"/>
                    </a:cubicBezTo>
                    <a:cubicBezTo>
                      <a:pt x="11836" y="967"/>
                      <a:pt x="11686" y="676"/>
                      <a:pt x="11551" y="536"/>
                    </a:cubicBezTo>
                    <a:cubicBezTo>
                      <a:pt x="11533" y="520"/>
                      <a:pt x="11515" y="500"/>
                      <a:pt x="11501" y="477"/>
                    </a:cubicBezTo>
                    <a:cubicBezTo>
                      <a:pt x="11443" y="411"/>
                      <a:pt x="11408" y="351"/>
                      <a:pt x="11408" y="293"/>
                    </a:cubicBezTo>
                    <a:cubicBezTo>
                      <a:pt x="11408" y="177"/>
                      <a:pt x="11328" y="123"/>
                      <a:pt x="11251" y="189"/>
                    </a:cubicBezTo>
                    <a:cubicBezTo>
                      <a:pt x="11213" y="221"/>
                      <a:pt x="11149" y="212"/>
                      <a:pt x="10975" y="151"/>
                    </a:cubicBezTo>
                    <a:cubicBezTo>
                      <a:pt x="10859" y="111"/>
                      <a:pt x="10723" y="95"/>
                      <a:pt x="10585" y="92"/>
                    </a:cubicBezTo>
                    <a:cubicBezTo>
                      <a:pt x="10381" y="121"/>
                      <a:pt x="10192" y="153"/>
                      <a:pt x="10102" y="179"/>
                    </a:cubicBezTo>
                    <a:cubicBezTo>
                      <a:pt x="10042" y="197"/>
                      <a:pt x="9997" y="206"/>
                      <a:pt x="9958" y="210"/>
                    </a:cubicBezTo>
                    <a:cubicBezTo>
                      <a:pt x="9803" y="264"/>
                      <a:pt x="9752" y="246"/>
                      <a:pt x="9779" y="135"/>
                    </a:cubicBezTo>
                    <a:cubicBezTo>
                      <a:pt x="9782" y="123"/>
                      <a:pt x="9781" y="113"/>
                      <a:pt x="9782" y="102"/>
                    </a:cubicBezTo>
                    <a:cubicBezTo>
                      <a:pt x="9741" y="30"/>
                      <a:pt x="9660" y="-5"/>
                      <a:pt x="9582" y="0"/>
                    </a:cubicBezTo>
                    <a:close/>
                    <a:moveTo>
                      <a:pt x="10548" y="630"/>
                    </a:moveTo>
                    <a:cubicBezTo>
                      <a:pt x="10799" y="630"/>
                      <a:pt x="10901" y="679"/>
                      <a:pt x="10915" y="803"/>
                    </a:cubicBezTo>
                    <a:cubicBezTo>
                      <a:pt x="10925" y="892"/>
                      <a:pt x="10942" y="904"/>
                      <a:pt x="11044" y="904"/>
                    </a:cubicBezTo>
                    <a:cubicBezTo>
                      <a:pt x="11138" y="904"/>
                      <a:pt x="11175" y="930"/>
                      <a:pt x="11235" y="1027"/>
                    </a:cubicBezTo>
                    <a:cubicBezTo>
                      <a:pt x="11306" y="1141"/>
                      <a:pt x="11307" y="1149"/>
                      <a:pt x="11247" y="1216"/>
                    </a:cubicBezTo>
                    <a:cubicBezTo>
                      <a:pt x="11213" y="1255"/>
                      <a:pt x="11177" y="1363"/>
                      <a:pt x="11166" y="1457"/>
                    </a:cubicBezTo>
                    <a:cubicBezTo>
                      <a:pt x="11150" y="1606"/>
                      <a:pt x="11159" y="1636"/>
                      <a:pt x="11232" y="1693"/>
                    </a:cubicBezTo>
                    <a:lnTo>
                      <a:pt x="11315" y="1759"/>
                    </a:lnTo>
                    <a:lnTo>
                      <a:pt x="11225" y="1877"/>
                    </a:lnTo>
                    <a:cubicBezTo>
                      <a:pt x="11222" y="1882"/>
                      <a:pt x="11219" y="1885"/>
                      <a:pt x="11215" y="1889"/>
                    </a:cubicBezTo>
                    <a:cubicBezTo>
                      <a:pt x="11218" y="1915"/>
                      <a:pt x="11192" y="1940"/>
                      <a:pt x="11158" y="1950"/>
                    </a:cubicBezTo>
                    <a:cubicBezTo>
                      <a:pt x="11115" y="1986"/>
                      <a:pt x="11072" y="1999"/>
                      <a:pt x="10995" y="2000"/>
                    </a:cubicBezTo>
                    <a:cubicBezTo>
                      <a:pt x="10869" y="2003"/>
                      <a:pt x="10854" y="2013"/>
                      <a:pt x="10844" y="2106"/>
                    </a:cubicBezTo>
                    <a:cubicBezTo>
                      <a:pt x="10836" y="2175"/>
                      <a:pt x="10802" y="2220"/>
                      <a:pt x="10742" y="2243"/>
                    </a:cubicBezTo>
                    <a:cubicBezTo>
                      <a:pt x="10453" y="2356"/>
                      <a:pt x="10032" y="2169"/>
                      <a:pt x="9850" y="1851"/>
                    </a:cubicBezTo>
                    <a:cubicBezTo>
                      <a:pt x="9765" y="1703"/>
                      <a:pt x="9762" y="1692"/>
                      <a:pt x="9817" y="1584"/>
                    </a:cubicBezTo>
                    <a:cubicBezTo>
                      <a:pt x="9862" y="1494"/>
                      <a:pt x="9866" y="1442"/>
                      <a:pt x="9836" y="1329"/>
                    </a:cubicBezTo>
                    <a:cubicBezTo>
                      <a:pt x="9816" y="1251"/>
                      <a:pt x="9777" y="1168"/>
                      <a:pt x="9748" y="1143"/>
                    </a:cubicBezTo>
                    <a:cubicBezTo>
                      <a:pt x="9684" y="1089"/>
                      <a:pt x="9677" y="991"/>
                      <a:pt x="9734" y="933"/>
                    </a:cubicBezTo>
                    <a:cubicBezTo>
                      <a:pt x="9765" y="901"/>
                      <a:pt x="9805" y="902"/>
                      <a:pt x="9899" y="942"/>
                    </a:cubicBezTo>
                    <a:cubicBezTo>
                      <a:pt x="10045" y="1005"/>
                      <a:pt x="10124" y="965"/>
                      <a:pt x="10124" y="824"/>
                    </a:cubicBezTo>
                    <a:cubicBezTo>
                      <a:pt x="10124" y="710"/>
                      <a:pt x="10299" y="630"/>
                      <a:pt x="10548" y="630"/>
                    </a:cubicBezTo>
                    <a:close/>
                    <a:moveTo>
                      <a:pt x="14129" y="1289"/>
                    </a:moveTo>
                    <a:cubicBezTo>
                      <a:pt x="14207" y="1291"/>
                      <a:pt x="14288" y="1303"/>
                      <a:pt x="14371" y="1313"/>
                    </a:cubicBezTo>
                    <a:cubicBezTo>
                      <a:pt x="14459" y="1324"/>
                      <a:pt x="14551" y="1341"/>
                      <a:pt x="14642" y="1360"/>
                    </a:cubicBezTo>
                    <a:cubicBezTo>
                      <a:pt x="14681" y="1369"/>
                      <a:pt x="14718" y="1374"/>
                      <a:pt x="14758" y="1384"/>
                    </a:cubicBezTo>
                    <a:cubicBezTo>
                      <a:pt x="14890" y="1417"/>
                      <a:pt x="15023" y="1455"/>
                      <a:pt x="15154" y="1504"/>
                    </a:cubicBezTo>
                    <a:cubicBezTo>
                      <a:pt x="15154" y="1504"/>
                      <a:pt x="15154" y="1506"/>
                      <a:pt x="15154" y="1506"/>
                    </a:cubicBezTo>
                    <a:cubicBezTo>
                      <a:pt x="15165" y="1510"/>
                      <a:pt x="15177" y="1512"/>
                      <a:pt x="15188" y="1516"/>
                    </a:cubicBezTo>
                    <a:cubicBezTo>
                      <a:pt x="15296" y="1556"/>
                      <a:pt x="15404" y="1608"/>
                      <a:pt x="15503" y="1660"/>
                    </a:cubicBezTo>
                    <a:cubicBezTo>
                      <a:pt x="15509" y="1663"/>
                      <a:pt x="15514" y="1664"/>
                      <a:pt x="15520" y="1667"/>
                    </a:cubicBezTo>
                    <a:cubicBezTo>
                      <a:pt x="15537" y="1676"/>
                      <a:pt x="15545" y="1680"/>
                      <a:pt x="15561" y="1688"/>
                    </a:cubicBezTo>
                    <a:cubicBezTo>
                      <a:pt x="15588" y="1704"/>
                      <a:pt x="15613" y="1718"/>
                      <a:pt x="15638" y="1733"/>
                    </a:cubicBezTo>
                    <a:cubicBezTo>
                      <a:pt x="15744" y="1794"/>
                      <a:pt x="15812" y="1843"/>
                      <a:pt x="15815" y="1875"/>
                    </a:cubicBezTo>
                    <a:cubicBezTo>
                      <a:pt x="15818" y="1881"/>
                      <a:pt x="15825" y="1889"/>
                      <a:pt x="15825" y="1894"/>
                    </a:cubicBezTo>
                    <a:cubicBezTo>
                      <a:pt x="15825" y="1899"/>
                      <a:pt x="15802" y="1904"/>
                      <a:pt x="15789" y="1910"/>
                    </a:cubicBezTo>
                    <a:cubicBezTo>
                      <a:pt x="15782" y="1915"/>
                      <a:pt x="15775" y="1919"/>
                      <a:pt x="15764" y="1922"/>
                    </a:cubicBezTo>
                    <a:cubicBezTo>
                      <a:pt x="15723" y="1935"/>
                      <a:pt x="15669" y="1948"/>
                      <a:pt x="15603" y="1955"/>
                    </a:cubicBezTo>
                    <a:cubicBezTo>
                      <a:pt x="15535" y="1963"/>
                      <a:pt x="15473" y="1976"/>
                      <a:pt x="15415" y="1990"/>
                    </a:cubicBezTo>
                    <a:cubicBezTo>
                      <a:pt x="15388" y="1997"/>
                      <a:pt x="15363" y="2005"/>
                      <a:pt x="15339" y="2014"/>
                    </a:cubicBezTo>
                    <a:cubicBezTo>
                      <a:pt x="15319" y="2020"/>
                      <a:pt x="15301" y="2026"/>
                      <a:pt x="15283" y="2033"/>
                    </a:cubicBezTo>
                    <a:cubicBezTo>
                      <a:pt x="15163" y="2082"/>
                      <a:pt x="15063" y="2151"/>
                      <a:pt x="14985" y="2241"/>
                    </a:cubicBezTo>
                    <a:cubicBezTo>
                      <a:pt x="14984" y="2241"/>
                      <a:pt x="14985" y="2243"/>
                      <a:pt x="14985" y="2243"/>
                    </a:cubicBezTo>
                    <a:cubicBezTo>
                      <a:pt x="14966" y="2265"/>
                      <a:pt x="14950" y="2290"/>
                      <a:pt x="14934" y="2314"/>
                    </a:cubicBezTo>
                    <a:cubicBezTo>
                      <a:pt x="14911" y="2349"/>
                      <a:pt x="14889" y="2384"/>
                      <a:pt x="14871" y="2425"/>
                    </a:cubicBezTo>
                    <a:cubicBezTo>
                      <a:pt x="14841" y="2493"/>
                      <a:pt x="14820" y="2565"/>
                      <a:pt x="14803" y="2637"/>
                    </a:cubicBezTo>
                    <a:cubicBezTo>
                      <a:pt x="14797" y="2691"/>
                      <a:pt x="14793" y="2738"/>
                      <a:pt x="14785" y="2798"/>
                    </a:cubicBezTo>
                    <a:cubicBezTo>
                      <a:pt x="14784" y="2805"/>
                      <a:pt x="14781" y="2806"/>
                      <a:pt x="14780" y="2812"/>
                    </a:cubicBezTo>
                    <a:cubicBezTo>
                      <a:pt x="14778" y="2855"/>
                      <a:pt x="14779" y="2899"/>
                      <a:pt x="14783" y="2928"/>
                    </a:cubicBezTo>
                    <a:cubicBezTo>
                      <a:pt x="14795" y="3002"/>
                      <a:pt x="14786" y="3080"/>
                      <a:pt x="14764" y="3107"/>
                    </a:cubicBezTo>
                    <a:cubicBezTo>
                      <a:pt x="14743" y="3134"/>
                      <a:pt x="14714" y="3153"/>
                      <a:pt x="14702" y="3150"/>
                    </a:cubicBezTo>
                    <a:cubicBezTo>
                      <a:pt x="14691" y="3148"/>
                      <a:pt x="14648" y="3141"/>
                      <a:pt x="14607" y="3133"/>
                    </a:cubicBezTo>
                    <a:cubicBezTo>
                      <a:pt x="14600" y="3132"/>
                      <a:pt x="14599" y="3132"/>
                      <a:pt x="14592" y="3131"/>
                    </a:cubicBezTo>
                    <a:cubicBezTo>
                      <a:pt x="14583" y="3129"/>
                      <a:pt x="14566" y="3121"/>
                      <a:pt x="14556" y="3119"/>
                    </a:cubicBezTo>
                    <a:cubicBezTo>
                      <a:pt x="14554" y="3118"/>
                      <a:pt x="14551" y="3120"/>
                      <a:pt x="14549" y="3119"/>
                    </a:cubicBezTo>
                    <a:cubicBezTo>
                      <a:pt x="14543" y="3118"/>
                      <a:pt x="14535" y="3115"/>
                      <a:pt x="14529" y="3114"/>
                    </a:cubicBezTo>
                    <a:cubicBezTo>
                      <a:pt x="14424" y="3092"/>
                      <a:pt x="14296" y="3058"/>
                      <a:pt x="14160" y="3015"/>
                    </a:cubicBezTo>
                    <a:cubicBezTo>
                      <a:pt x="14018" y="2971"/>
                      <a:pt x="13887" y="2923"/>
                      <a:pt x="13822" y="2890"/>
                    </a:cubicBezTo>
                    <a:cubicBezTo>
                      <a:pt x="13776" y="2866"/>
                      <a:pt x="13727" y="2838"/>
                      <a:pt x="13680" y="2807"/>
                    </a:cubicBezTo>
                    <a:cubicBezTo>
                      <a:pt x="13629" y="2774"/>
                      <a:pt x="13580" y="2737"/>
                      <a:pt x="13531" y="2699"/>
                    </a:cubicBezTo>
                    <a:cubicBezTo>
                      <a:pt x="13465" y="2648"/>
                      <a:pt x="13404" y="2597"/>
                      <a:pt x="13350" y="2543"/>
                    </a:cubicBezTo>
                    <a:cubicBezTo>
                      <a:pt x="13303" y="2497"/>
                      <a:pt x="13264" y="2454"/>
                      <a:pt x="13233" y="2411"/>
                    </a:cubicBezTo>
                    <a:cubicBezTo>
                      <a:pt x="13229" y="2405"/>
                      <a:pt x="13222" y="2398"/>
                      <a:pt x="13218" y="2392"/>
                    </a:cubicBezTo>
                    <a:lnTo>
                      <a:pt x="13113" y="2238"/>
                    </a:lnTo>
                    <a:lnTo>
                      <a:pt x="13113" y="2236"/>
                    </a:lnTo>
                    <a:lnTo>
                      <a:pt x="13136" y="2109"/>
                    </a:lnTo>
                    <a:lnTo>
                      <a:pt x="13172" y="1901"/>
                    </a:lnTo>
                    <a:cubicBezTo>
                      <a:pt x="13194" y="1773"/>
                      <a:pt x="13217" y="1684"/>
                      <a:pt x="13246" y="1613"/>
                    </a:cubicBezTo>
                    <a:cubicBezTo>
                      <a:pt x="13274" y="1543"/>
                      <a:pt x="13308" y="1494"/>
                      <a:pt x="13362" y="1457"/>
                    </a:cubicBezTo>
                    <a:cubicBezTo>
                      <a:pt x="13380" y="1444"/>
                      <a:pt x="13402" y="1431"/>
                      <a:pt x="13426" y="1419"/>
                    </a:cubicBezTo>
                    <a:cubicBezTo>
                      <a:pt x="13459" y="1403"/>
                      <a:pt x="13506" y="1389"/>
                      <a:pt x="13550" y="1374"/>
                    </a:cubicBezTo>
                    <a:cubicBezTo>
                      <a:pt x="13576" y="1366"/>
                      <a:pt x="13591" y="1358"/>
                      <a:pt x="13622" y="1348"/>
                    </a:cubicBezTo>
                    <a:cubicBezTo>
                      <a:pt x="13625" y="1347"/>
                      <a:pt x="13632" y="1347"/>
                      <a:pt x="13636" y="1346"/>
                    </a:cubicBezTo>
                    <a:cubicBezTo>
                      <a:pt x="13642" y="1344"/>
                      <a:pt x="13644" y="1342"/>
                      <a:pt x="13650" y="1341"/>
                    </a:cubicBezTo>
                    <a:cubicBezTo>
                      <a:pt x="13662" y="1337"/>
                      <a:pt x="13676" y="1337"/>
                      <a:pt x="13689" y="1334"/>
                    </a:cubicBezTo>
                    <a:cubicBezTo>
                      <a:pt x="13732" y="1323"/>
                      <a:pt x="13776" y="1314"/>
                      <a:pt x="13822" y="1308"/>
                    </a:cubicBezTo>
                    <a:cubicBezTo>
                      <a:pt x="13837" y="1306"/>
                      <a:pt x="13853" y="1303"/>
                      <a:pt x="13868" y="1301"/>
                    </a:cubicBezTo>
                    <a:cubicBezTo>
                      <a:pt x="13926" y="1295"/>
                      <a:pt x="13985" y="1293"/>
                      <a:pt x="14048" y="1292"/>
                    </a:cubicBezTo>
                    <a:cubicBezTo>
                      <a:pt x="14050" y="1292"/>
                      <a:pt x="14051" y="1292"/>
                      <a:pt x="14053" y="1292"/>
                    </a:cubicBezTo>
                    <a:cubicBezTo>
                      <a:pt x="14054" y="1292"/>
                      <a:pt x="14055" y="1292"/>
                      <a:pt x="14056" y="1292"/>
                    </a:cubicBezTo>
                    <a:cubicBezTo>
                      <a:pt x="14081" y="1292"/>
                      <a:pt x="14104" y="1289"/>
                      <a:pt x="14129" y="1289"/>
                    </a:cubicBezTo>
                    <a:close/>
                    <a:moveTo>
                      <a:pt x="7266" y="1731"/>
                    </a:moveTo>
                    <a:cubicBezTo>
                      <a:pt x="7277" y="1731"/>
                      <a:pt x="7285" y="1734"/>
                      <a:pt x="7295" y="1735"/>
                    </a:cubicBezTo>
                    <a:cubicBezTo>
                      <a:pt x="7343" y="1736"/>
                      <a:pt x="7388" y="1738"/>
                      <a:pt x="7422" y="1745"/>
                    </a:cubicBezTo>
                    <a:cubicBezTo>
                      <a:pt x="7539" y="1767"/>
                      <a:pt x="7562" y="1793"/>
                      <a:pt x="7642" y="1979"/>
                    </a:cubicBezTo>
                    <a:cubicBezTo>
                      <a:pt x="7692" y="2093"/>
                      <a:pt x="7756" y="2239"/>
                      <a:pt x="7786" y="2304"/>
                    </a:cubicBezTo>
                    <a:cubicBezTo>
                      <a:pt x="7807" y="2349"/>
                      <a:pt x="7817" y="2402"/>
                      <a:pt x="7820" y="2449"/>
                    </a:cubicBezTo>
                    <a:cubicBezTo>
                      <a:pt x="7826" y="2461"/>
                      <a:pt x="7834" y="2476"/>
                      <a:pt x="7834" y="2484"/>
                    </a:cubicBezTo>
                    <a:cubicBezTo>
                      <a:pt x="7834" y="2504"/>
                      <a:pt x="7820" y="2527"/>
                      <a:pt x="7801" y="2550"/>
                    </a:cubicBezTo>
                    <a:cubicBezTo>
                      <a:pt x="7719" y="2730"/>
                      <a:pt x="7348" y="2989"/>
                      <a:pt x="6909" y="3190"/>
                    </a:cubicBezTo>
                    <a:cubicBezTo>
                      <a:pt x="6876" y="3207"/>
                      <a:pt x="6872" y="3207"/>
                      <a:pt x="6848" y="3218"/>
                    </a:cubicBezTo>
                    <a:cubicBezTo>
                      <a:pt x="6806" y="3236"/>
                      <a:pt x="6766" y="3256"/>
                      <a:pt x="6724" y="3273"/>
                    </a:cubicBezTo>
                    <a:cubicBezTo>
                      <a:pt x="6699" y="3282"/>
                      <a:pt x="6676" y="3294"/>
                      <a:pt x="6651" y="3303"/>
                    </a:cubicBezTo>
                    <a:cubicBezTo>
                      <a:pt x="6489" y="3363"/>
                      <a:pt x="6336" y="3412"/>
                      <a:pt x="6309" y="3412"/>
                    </a:cubicBezTo>
                    <a:cubicBezTo>
                      <a:pt x="6290" y="3412"/>
                      <a:pt x="6276" y="3406"/>
                      <a:pt x="6265" y="3393"/>
                    </a:cubicBezTo>
                    <a:cubicBezTo>
                      <a:pt x="6257" y="3387"/>
                      <a:pt x="6248" y="3382"/>
                      <a:pt x="6245" y="3372"/>
                    </a:cubicBezTo>
                    <a:cubicBezTo>
                      <a:pt x="6243" y="3367"/>
                      <a:pt x="6241" y="3320"/>
                      <a:pt x="6239" y="3308"/>
                    </a:cubicBezTo>
                    <a:cubicBezTo>
                      <a:pt x="6229" y="3251"/>
                      <a:pt x="6222" y="3177"/>
                      <a:pt x="6214" y="3027"/>
                    </a:cubicBezTo>
                    <a:cubicBezTo>
                      <a:pt x="6194" y="2695"/>
                      <a:pt x="6120" y="2468"/>
                      <a:pt x="5965" y="2264"/>
                    </a:cubicBezTo>
                    <a:cubicBezTo>
                      <a:pt x="5948" y="2241"/>
                      <a:pt x="5939" y="2223"/>
                      <a:pt x="5926" y="2203"/>
                    </a:cubicBezTo>
                    <a:cubicBezTo>
                      <a:pt x="5893" y="2181"/>
                      <a:pt x="5872" y="2144"/>
                      <a:pt x="5892" y="2118"/>
                    </a:cubicBezTo>
                    <a:cubicBezTo>
                      <a:pt x="5892" y="2112"/>
                      <a:pt x="5886" y="2101"/>
                      <a:pt x="5889" y="2099"/>
                    </a:cubicBezTo>
                    <a:cubicBezTo>
                      <a:pt x="5949" y="2046"/>
                      <a:pt x="6314" y="1908"/>
                      <a:pt x="6580" y="1839"/>
                    </a:cubicBezTo>
                    <a:cubicBezTo>
                      <a:pt x="6810" y="1780"/>
                      <a:pt x="7029" y="1748"/>
                      <a:pt x="7202" y="1740"/>
                    </a:cubicBezTo>
                    <a:cubicBezTo>
                      <a:pt x="7219" y="1738"/>
                      <a:pt x="7253" y="1731"/>
                      <a:pt x="7266" y="1731"/>
                    </a:cubicBezTo>
                    <a:close/>
                    <a:moveTo>
                      <a:pt x="11840" y="1986"/>
                    </a:moveTo>
                    <a:cubicBezTo>
                      <a:pt x="11905" y="1986"/>
                      <a:pt x="12090" y="2328"/>
                      <a:pt x="12166" y="2588"/>
                    </a:cubicBezTo>
                    <a:cubicBezTo>
                      <a:pt x="12248" y="2873"/>
                      <a:pt x="12312" y="3016"/>
                      <a:pt x="12408" y="3131"/>
                    </a:cubicBezTo>
                    <a:cubicBezTo>
                      <a:pt x="12435" y="3150"/>
                      <a:pt x="12456" y="3171"/>
                      <a:pt x="12472" y="3192"/>
                    </a:cubicBezTo>
                    <a:cubicBezTo>
                      <a:pt x="12529" y="3239"/>
                      <a:pt x="12599" y="3277"/>
                      <a:pt x="12674" y="3303"/>
                    </a:cubicBezTo>
                    <a:cubicBezTo>
                      <a:pt x="12683" y="3304"/>
                      <a:pt x="12687" y="3307"/>
                      <a:pt x="12696" y="3308"/>
                    </a:cubicBezTo>
                    <a:cubicBezTo>
                      <a:pt x="12769" y="3313"/>
                      <a:pt x="12827" y="3318"/>
                      <a:pt x="12872" y="3327"/>
                    </a:cubicBezTo>
                    <a:cubicBezTo>
                      <a:pt x="12941" y="3339"/>
                      <a:pt x="12978" y="3355"/>
                      <a:pt x="12989" y="3379"/>
                    </a:cubicBezTo>
                    <a:cubicBezTo>
                      <a:pt x="13046" y="3402"/>
                      <a:pt x="13109" y="3431"/>
                      <a:pt x="13168" y="3464"/>
                    </a:cubicBezTo>
                    <a:cubicBezTo>
                      <a:pt x="13510" y="3657"/>
                      <a:pt x="14092" y="3846"/>
                      <a:pt x="14566" y="3938"/>
                    </a:cubicBezTo>
                    <a:cubicBezTo>
                      <a:pt x="14669" y="3958"/>
                      <a:pt x="14757" y="3973"/>
                      <a:pt x="14842" y="3986"/>
                    </a:cubicBezTo>
                    <a:cubicBezTo>
                      <a:pt x="14847" y="3986"/>
                      <a:pt x="14852" y="3987"/>
                      <a:pt x="14857" y="3988"/>
                    </a:cubicBezTo>
                    <a:cubicBezTo>
                      <a:pt x="14928" y="3995"/>
                      <a:pt x="14994" y="3997"/>
                      <a:pt x="15052" y="3997"/>
                    </a:cubicBezTo>
                    <a:lnTo>
                      <a:pt x="15264" y="3997"/>
                    </a:lnTo>
                    <a:lnTo>
                      <a:pt x="15393" y="4177"/>
                    </a:lnTo>
                    <a:cubicBezTo>
                      <a:pt x="15607" y="4475"/>
                      <a:pt x="16172" y="4955"/>
                      <a:pt x="16602" y="5204"/>
                    </a:cubicBezTo>
                    <a:cubicBezTo>
                      <a:pt x="16781" y="5308"/>
                      <a:pt x="16812" y="5342"/>
                      <a:pt x="16843" y="5476"/>
                    </a:cubicBezTo>
                    <a:cubicBezTo>
                      <a:pt x="16941" y="5892"/>
                      <a:pt x="17038" y="6204"/>
                      <a:pt x="17155" y="6470"/>
                    </a:cubicBezTo>
                    <a:cubicBezTo>
                      <a:pt x="17402" y="7035"/>
                      <a:pt x="17853" y="7722"/>
                      <a:pt x="18190" y="8045"/>
                    </a:cubicBezTo>
                    <a:lnTo>
                      <a:pt x="18342" y="8191"/>
                    </a:lnTo>
                    <a:lnTo>
                      <a:pt x="18383" y="8576"/>
                    </a:lnTo>
                    <a:cubicBezTo>
                      <a:pt x="18440" y="9137"/>
                      <a:pt x="18692" y="10163"/>
                      <a:pt x="18851" y="10484"/>
                    </a:cubicBezTo>
                    <a:cubicBezTo>
                      <a:pt x="18871" y="10525"/>
                      <a:pt x="18845" y="10618"/>
                      <a:pt x="18774" y="10775"/>
                    </a:cubicBezTo>
                    <a:cubicBezTo>
                      <a:pt x="18493" y="11395"/>
                      <a:pt x="18382" y="12323"/>
                      <a:pt x="18505" y="13020"/>
                    </a:cubicBezTo>
                    <a:lnTo>
                      <a:pt x="18568" y="13374"/>
                    </a:lnTo>
                    <a:lnTo>
                      <a:pt x="18410" y="13584"/>
                    </a:lnTo>
                    <a:cubicBezTo>
                      <a:pt x="18191" y="13875"/>
                      <a:pt x="18088" y="14046"/>
                      <a:pt x="17959" y="14330"/>
                    </a:cubicBezTo>
                    <a:cubicBezTo>
                      <a:pt x="17852" y="14568"/>
                      <a:pt x="17669" y="15141"/>
                      <a:pt x="17607" y="15435"/>
                    </a:cubicBezTo>
                    <a:cubicBezTo>
                      <a:pt x="17585" y="15539"/>
                      <a:pt x="17554" y="15580"/>
                      <a:pt x="17400" y="15681"/>
                    </a:cubicBezTo>
                    <a:cubicBezTo>
                      <a:pt x="17362" y="15707"/>
                      <a:pt x="17321" y="15733"/>
                      <a:pt x="17263" y="15768"/>
                    </a:cubicBezTo>
                    <a:cubicBezTo>
                      <a:pt x="16674" y="16131"/>
                      <a:pt x="16241" y="16545"/>
                      <a:pt x="15857" y="17107"/>
                    </a:cubicBezTo>
                    <a:cubicBezTo>
                      <a:pt x="15734" y="17286"/>
                      <a:pt x="15627" y="17401"/>
                      <a:pt x="15579" y="17410"/>
                    </a:cubicBezTo>
                    <a:cubicBezTo>
                      <a:pt x="15253" y="17472"/>
                      <a:pt x="14702" y="17627"/>
                      <a:pt x="14459" y="17723"/>
                    </a:cubicBezTo>
                    <a:cubicBezTo>
                      <a:pt x="14146" y="17847"/>
                      <a:pt x="13625" y="18167"/>
                      <a:pt x="13353" y="18401"/>
                    </a:cubicBezTo>
                    <a:lnTo>
                      <a:pt x="13184" y="18545"/>
                    </a:lnTo>
                    <a:lnTo>
                      <a:pt x="12413" y="18548"/>
                    </a:lnTo>
                    <a:cubicBezTo>
                      <a:pt x="12121" y="18549"/>
                      <a:pt x="11974" y="18556"/>
                      <a:pt x="11832" y="18564"/>
                    </a:cubicBezTo>
                    <a:cubicBezTo>
                      <a:pt x="11701" y="18577"/>
                      <a:pt x="11570" y="18591"/>
                      <a:pt x="11454" y="18609"/>
                    </a:cubicBezTo>
                    <a:cubicBezTo>
                      <a:pt x="11450" y="18610"/>
                      <a:pt x="11444" y="18610"/>
                      <a:pt x="11440" y="18611"/>
                    </a:cubicBezTo>
                    <a:cubicBezTo>
                      <a:pt x="11390" y="18622"/>
                      <a:pt x="11343" y="18635"/>
                      <a:pt x="11283" y="18651"/>
                    </a:cubicBezTo>
                    <a:cubicBezTo>
                      <a:pt x="11086" y="18704"/>
                      <a:pt x="10867" y="18771"/>
                      <a:pt x="10793" y="18803"/>
                    </a:cubicBezTo>
                    <a:cubicBezTo>
                      <a:pt x="10777" y="18810"/>
                      <a:pt x="10773" y="18809"/>
                      <a:pt x="10758" y="18815"/>
                    </a:cubicBezTo>
                    <a:cubicBezTo>
                      <a:pt x="10742" y="18822"/>
                      <a:pt x="10723" y="18829"/>
                      <a:pt x="10709" y="18833"/>
                    </a:cubicBezTo>
                    <a:cubicBezTo>
                      <a:pt x="10682" y="18841"/>
                      <a:pt x="10641" y="18859"/>
                      <a:pt x="10634" y="18859"/>
                    </a:cubicBezTo>
                    <a:cubicBezTo>
                      <a:pt x="10618" y="18857"/>
                      <a:pt x="10508" y="18795"/>
                      <a:pt x="10390" y="18725"/>
                    </a:cubicBezTo>
                    <a:cubicBezTo>
                      <a:pt x="10064" y="18529"/>
                      <a:pt x="9478" y="18355"/>
                      <a:pt x="8947" y="18279"/>
                    </a:cubicBezTo>
                    <a:cubicBezTo>
                      <a:pt x="8944" y="18278"/>
                      <a:pt x="8943" y="18278"/>
                      <a:pt x="8940" y="18278"/>
                    </a:cubicBezTo>
                    <a:cubicBezTo>
                      <a:pt x="8933" y="18277"/>
                      <a:pt x="8925" y="18277"/>
                      <a:pt x="8918" y="18276"/>
                    </a:cubicBezTo>
                    <a:cubicBezTo>
                      <a:pt x="8748" y="18253"/>
                      <a:pt x="8583" y="18238"/>
                      <a:pt x="8435" y="18238"/>
                    </a:cubicBezTo>
                    <a:cubicBezTo>
                      <a:pt x="8228" y="18238"/>
                      <a:pt x="8209" y="18230"/>
                      <a:pt x="8017" y="18063"/>
                    </a:cubicBezTo>
                    <a:cubicBezTo>
                      <a:pt x="7588" y="17691"/>
                      <a:pt x="6998" y="17372"/>
                      <a:pt x="6409" y="17185"/>
                    </a:cubicBezTo>
                    <a:cubicBezTo>
                      <a:pt x="6393" y="17181"/>
                      <a:pt x="6380" y="17178"/>
                      <a:pt x="6363" y="17173"/>
                    </a:cubicBezTo>
                    <a:cubicBezTo>
                      <a:pt x="6309" y="17158"/>
                      <a:pt x="6270" y="17146"/>
                      <a:pt x="6231" y="17133"/>
                    </a:cubicBezTo>
                    <a:cubicBezTo>
                      <a:pt x="6196" y="17124"/>
                      <a:pt x="6161" y="17111"/>
                      <a:pt x="6126" y="17103"/>
                    </a:cubicBezTo>
                    <a:cubicBezTo>
                      <a:pt x="5952" y="17061"/>
                      <a:pt x="5934" y="17049"/>
                      <a:pt x="5865" y="16890"/>
                    </a:cubicBezTo>
                    <a:cubicBezTo>
                      <a:pt x="5662" y="16419"/>
                      <a:pt x="5139" y="15828"/>
                      <a:pt x="4615" y="15478"/>
                    </a:cubicBezTo>
                    <a:cubicBezTo>
                      <a:pt x="4448" y="15367"/>
                      <a:pt x="4284" y="15256"/>
                      <a:pt x="4249" y="15230"/>
                    </a:cubicBezTo>
                    <a:cubicBezTo>
                      <a:pt x="4211" y="15202"/>
                      <a:pt x="4149" y="15041"/>
                      <a:pt x="4095" y="14834"/>
                    </a:cubicBezTo>
                    <a:cubicBezTo>
                      <a:pt x="3934" y="14211"/>
                      <a:pt x="3556" y="13518"/>
                      <a:pt x="3110" y="13022"/>
                    </a:cubicBezTo>
                    <a:lnTo>
                      <a:pt x="2975" y="12867"/>
                    </a:lnTo>
                    <a:lnTo>
                      <a:pt x="3027" y="12597"/>
                    </a:lnTo>
                    <a:cubicBezTo>
                      <a:pt x="3127" y="12107"/>
                      <a:pt x="3083" y="11271"/>
                      <a:pt x="2941" y="10779"/>
                    </a:cubicBezTo>
                    <a:cubicBezTo>
                      <a:pt x="2930" y="10758"/>
                      <a:pt x="2923" y="10736"/>
                      <a:pt x="2921" y="10713"/>
                    </a:cubicBezTo>
                    <a:cubicBezTo>
                      <a:pt x="2921" y="10710"/>
                      <a:pt x="2920" y="10706"/>
                      <a:pt x="2919" y="10703"/>
                    </a:cubicBezTo>
                    <a:cubicBezTo>
                      <a:pt x="2914" y="10687"/>
                      <a:pt x="2910" y="10669"/>
                      <a:pt x="2904" y="10654"/>
                    </a:cubicBezTo>
                    <a:cubicBezTo>
                      <a:pt x="2874" y="10575"/>
                      <a:pt x="2889" y="10499"/>
                      <a:pt x="2975" y="10259"/>
                    </a:cubicBezTo>
                    <a:cubicBezTo>
                      <a:pt x="3115" y="9864"/>
                      <a:pt x="3186" y="9417"/>
                      <a:pt x="3185" y="8944"/>
                    </a:cubicBezTo>
                    <a:cubicBezTo>
                      <a:pt x="3185" y="8588"/>
                      <a:pt x="3117" y="7978"/>
                      <a:pt x="3063" y="7839"/>
                    </a:cubicBezTo>
                    <a:cubicBezTo>
                      <a:pt x="3048" y="7802"/>
                      <a:pt x="3116" y="7685"/>
                      <a:pt x="3253" y="7506"/>
                    </a:cubicBezTo>
                    <a:cubicBezTo>
                      <a:pt x="3530" y="7146"/>
                      <a:pt x="3828" y="6642"/>
                      <a:pt x="3954" y="6321"/>
                    </a:cubicBezTo>
                    <a:cubicBezTo>
                      <a:pt x="3988" y="6238"/>
                      <a:pt x="4024" y="6163"/>
                      <a:pt x="4056" y="6101"/>
                    </a:cubicBezTo>
                    <a:cubicBezTo>
                      <a:pt x="4059" y="6095"/>
                      <a:pt x="4058" y="6085"/>
                      <a:pt x="4061" y="6080"/>
                    </a:cubicBezTo>
                    <a:cubicBezTo>
                      <a:pt x="4069" y="6065"/>
                      <a:pt x="4081" y="6050"/>
                      <a:pt x="4095" y="6035"/>
                    </a:cubicBezTo>
                    <a:cubicBezTo>
                      <a:pt x="4096" y="6034"/>
                      <a:pt x="4098" y="6034"/>
                      <a:pt x="4098" y="6033"/>
                    </a:cubicBezTo>
                    <a:cubicBezTo>
                      <a:pt x="4103" y="6027"/>
                      <a:pt x="4109" y="6010"/>
                      <a:pt x="4112" y="6007"/>
                    </a:cubicBezTo>
                    <a:cubicBezTo>
                      <a:pt x="4143" y="5974"/>
                      <a:pt x="4302" y="5889"/>
                      <a:pt x="4466" y="5818"/>
                    </a:cubicBezTo>
                    <a:cubicBezTo>
                      <a:pt x="4821" y="5663"/>
                      <a:pt x="5090" y="5498"/>
                      <a:pt x="5314" y="5296"/>
                    </a:cubicBezTo>
                    <a:cubicBezTo>
                      <a:pt x="5322" y="5285"/>
                      <a:pt x="5335" y="5280"/>
                      <a:pt x="5345" y="5272"/>
                    </a:cubicBezTo>
                    <a:cubicBezTo>
                      <a:pt x="5488" y="5138"/>
                      <a:pt x="5611" y="4988"/>
                      <a:pt x="5726" y="4812"/>
                    </a:cubicBezTo>
                    <a:cubicBezTo>
                      <a:pt x="5828" y="4656"/>
                      <a:pt x="5928" y="4518"/>
                      <a:pt x="5951" y="4505"/>
                    </a:cubicBezTo>
                    <a:cubicBezTo>
                      <a:pt x="5973" y="4492"/>
                      <a:pt x="6081" y="4470"/>
                      <a:pt x="6189" y="4456"/>
                    </a:cubicBezTo>
                    <a:cubicBezTo>
                      <a:pt x="6343" y="4435"/>
                      <a:pt x="6523" y="4383"/>
                      <a:pt x="6712" y="4309"/>
                    </a:cubicBezTo>
                    <a:cubicBezTo>
                      <a:pt x="7166" y="4134"/>
                      <a:pt x="7682" y="3827"/>
                      <a:pt x="8095" y="3473"/>
                    </a:cubicBezTo>
                    <a:cubicBezTo>
                      <a:pt x="8213" y="3372"/>
                      <a:pt x="8280" y="3338"/>
                      <a:pt x="8332" y="3355"/>
                    </a:cubicBezTo>
                    <a:cubicBezTo>
                      <a:pt x="8357" y="3363"/>
                      <a:pt x="8387" y="3364"/>
                      <a:pt x="8418" y="3358"/>
                    </a:cubicBezTo>
                    <a:cubicBezTo>
                      <a:pt x="8422" y="3356"/>
                      <a:pt x="8423" y="3354"/>
                      <a:pt x="8427" y="3353"/>
                    </a:cubicBezTo>
                    <a:cubicBezTo>
                      <a:pt x="8438" y="3348"/>
                      <a:pt x="8451" y="3345"/>
                      <a:pt x="8462" y="3341"/>
                    </a:cubicBezTo>
                    <a:cubicBezTo>
                      <a:pt x="8556" y="3308"/>
                      <a:pt x="8659" y="3233"/>
                      <a:pt x="8725" y="3133"/>
                    </a:cubicBezTo>
                    <a:cubicBezTo>
                      <a:pt x="8765" y="3072"/>
                      <a:pt x="8817" y="2919"/>
                      <a:pt x="8859" y="2753"/>
                    </a:cubicBezTo>
                    <a:cubicBezTo>
                      <a:pt x="8862" y="2730"/>
                      <a:pt x="8863" y="2714"/>
                      <a:pt x="8867" y="2689"/>
                    </a:cubicBezTo>
                    <a:lnTo>
                      <a:pt x="8933" y="2319"/>
                    </a:lnTo>
                    <a:lnTo>
                      <a:pt x="8935" y="2319"/>
                    </a:lnTo>
                    <a:cubicBezTo>
                      <a:pt x="8936" y="2305"/>
                      <a:pt x="8940" y="2286"/>
                      <a:pt x="8940" y="2274"/>
                    </a:cubicBezTo>
                    <a:cubicBezTo>
                      <a:pt x="8942" y="2156"/>
                      <a:pt x="9006" y="2097"/>
                      <a:pt x="9164" y="2071"/>
                    </a:cubicBezTo>
                    <a:cubicBezTo>
                      <a:pt x="9277" y="2052"/>
                      <a:pt x="9292" y="2062"/>
                      <a:pt x="9391" y="2222"/>
                    </a:cubicBezTo>
                    <a:cubicBezTo>
                      <a:pt x="9571" y="2515"/>
                      <a:pt x="9883" y="2711"/>
                      <a:pt x="10224" y="2786"/>
                    </a:cubicBezTo>
                    <a:cubicBezTo>
                      <a:pt x="10277" y="2787"/>
                      <a:pt x="10316" y="2788"/>
                      <a:pt x="10383" y="2789"/>
                    </a:cubicBezTo>
                    <a:cubicBezTo>
                      <a:pt x="10588" y="2791"/>
                      <a:pt x="10648" y="2794"/>
                      <a:pt x="10771" y="2798"/>
                    </a:cubicBezTo>
                    <a:cubicBezTo>
                      <a:pt x="10864" y="2780"/>
                      <a:pt x="10956" y="2756"/>
                      <a:pt x="11042" y="2718"/>
                    </a:cubicBezTo>
                    <a:cubicBezTo>
                      <a:pt x="11192" y="2652"/>
                      <a:pt x="11240" y="2645"/>
                      <a:pt x="11281" y="2680"/>
                    </a:cubicBezTo>
                    <a:cubicBezTo>
                      <a:pt x="11310" y="2704"/>
                      <a:pt x="11368" y="2712"/>
                      <a:pt x="11410" y="2699"/>
                    </a:cubicBezTo>
                    <a:cubicBezTo>
                      <a:pt x="11467" y="2680"/>
                      <a:pt x="11482" y="2648"/>
                      <a:pt x="11474" y="2571"/>
                    </a:cubicBezTo>
                    <a:cubicBezTo>
                      <a:pt x="11469" y="2516"/>
                      <a:pt x="11494" y="2462"/>
                      <a:pt x="11539" y="2397"/>
                    </a:cubicBezTo>
                    <a:cubicBezTo>
                      <a:pt x="11541" y="2393"/>
                      <a:pt x="11545" y="2390"/>
                      <a:pt x="11547" y="2387"/>
                    </a:cubicBezTo>
                    <a:cubicBezTo>
                      <a:pt x="11559" y="2370"/>
                      <a:pt x="11564" y="2356"/>
                      <a:pt x="11579" y="2338"/>
                    </a:cubicBezTo>
                    <a:cubicBezTo>
                      <a:pt x="11643" y="2264"/>
                      <a:pt x="11719" y="2153"/>
                      <a:pt x="11749" y="2092"/>
                    </a:cubicBezTo>
                    <a:cubicBezTo>
                      <a:pt x="11779" y="2032"/>
                      <a:pt x="11821" y="1986"/>
                      <a:pt x="11840" y="1986"/>
                    </a:cubicBezTo>
                    <a:close/>
                    <a:moveTo>
                      <a:pt x="5104" y="2732"/>
                    </a:moveTo>
                    <a:cubicBezTo>
                      <a:pt x="5123" y="2729"/>
                      <a:pt x="5142" y="2729"/>
                      <a:pt x="5162" y="2732"/>
                    </a:cubicBezTo>
                    <a:cubicBezTo>
                      <a:pt x="5187" y="2737"/>
                      <a:pt x="5214" y="2749"/>
                      <a:pt x="5240" y="2767"/>
                    </a:cubicBezTo>
                    <a:cubicBezTo>
                      <a:pt x="5374" y="2857"/>
                      <a:pt x="5468" y="3257"/>
                      <a:pt x="5392" y="3410"/>
                    </a:cubicBezTo>
                    <a:cubicBezTo>
                      <a:pt x="5339" y="3517"/>
                      <a:pt x="5311" y="3526"/>
                      <a:pt x="5165" y="3483"/>
                    </a:cubicBezTo>
                    <a:cubicBezTo>
                      <a:pt x="4858" y="3392"/>
                      <a:pt x="4738" y="3091"/>
                      <a:pt x="4921" y="2869"/>
                    </a:cubicBezTo>
                    <a:cubicBezTo>
                      <a:pt x="4986" y="2789"/>
                      <a:pt x="5046" y="2743"/>
                      <a:pt x="5104" y="2732"/>
                    </a:cubicBezTo>
                    <a:close/>
                    <a:moveTo>
                      <a:pt x="4049" y="3178"/>
                    </a:moveTo>
                    <a:cubicBezTo>
                      <a:pt x="4067" y="3189"/>
                      <a:pt x="4079" y="3262"/>
                      <a:pt x="4079" y="3343"/>
                    </a:cubicBezTo>
                    <a:cubicBezTo>
                      <a:pt x="4079" y="3594"/>
                      <a:pt x="4201" y="3822"/>
                      <a:pt x="4447" y="4026"/>
                    </a:cubicBezTo>
                    <a:cubicBezTo>
                      <a:pt x="4569" y="4126"/>
                      <a:pt x="4720" y="4236"/>
                      <a:pt x="4783" y="4269"/>
                    </a:cubicBezTo>
                    <a:cubicBezTo>
                      <a:pt x="4845" y="4301"/>
                      <a:pt x="4909" y="4347"/>
                      <a:pt x="4923" y="4371"/>
                    </a:cubicBezTo>
                    <a:cubicBezTo>
                      <a:pt x="4956" y="4425"/>
                      <a:pt x="4701" y="4662"/>
                      <a:pt x="4454" y="4807"/>
                    </a:cubicBezTo>
                    <a:cubicBezTo>
                      <a:pt x="4187" y="4964"/>
                      <a:pt x="4189" y="4965"/>
                      <a:pt x="4079" y="4637"/>
                    </a:cubicBezTo>
                    <a:cubicBezTo>
                      <a:pt x="3958" y="4277"/>
                      <a:pt x="3763" y="4042"/>
                      <a:pt x="3458" y="3884"/>
                    </a:cubicBezTo>
                    <a:lnTo>
                      <a:pt x="3248" y="3771"/>
                    </a:lnTo>
                    <a:lnTo>
                      <a:pt x="3370" y="3646"/>
                    </a:lnTo>
                    <a:cubicBezTo>
                      <a:pt x="3523" y="3483"/>
                      <a:pt x="4005" y="3150"/>
                      <a:pt x="4049" y="3178"/>
                    </a:cubicBezTo>
                    <a:close/>
                    <a:moveTo>
                      <a:pt x="16779" y="3258"/>
                    </a:moveTo>
                    <a:lnTo>
                      <a:pt x="16894" y="3320"/>
                    </a:lnTo>
                    <a:cubicBezTo>
                      <a:pt x="17039" y="3400"/>
                      <a:pt x="17531" y="3801"/>
                      <a:pt x="17568" y="3870"/>
                    </a:cubicBezTo>
                    <a:cubicBezTo>
                      <a:pt x="17588" y="3906"/>
                      <a:pt x="17542" y="3957"/>
                      <a:pt x="17404" y="4047"/>
                    </a:cubicBezTo>
                    <a:cubicBezTo>
                      <a:pt x="17298" y="4117"/>
                      <a:pt x="17175" y="4231"/>
                      <a:pt x="17131" y="4304"/>
                    </a:cubicBezTo>
                    <a:cubicBezTo>
                      <a:pt x="17087" y="4377"/>
                      <a:pt x="17038" y="4439"/>
                      <a:pt x="17023" y="4439"/>
                    </a:cubicBezTo>
                    <a:cubicBezTo>
                      <a:pt x="16934" y="4439"/>
                      <a:pt x="16164" y="3776"/>
                      <a:pt x="16164" y="3700"/>
                    </a:cubicBezTo>
                    <a:cubicBezTo>
                      <a:pt x="16164" y="3681"/>
                      <a:pt x="16218" y="3643"/>
                      <a:pt x="16284" y="3615"/>
                    </a:cubicBezTo>
                    <a:cubicBezTo>
                      <a:pt x="16350" y="3586"/>
                      <a:pt x="16487" y="3495"/>
                      <a:pt x="16591" y="3412"/>
                    </a:cubicBezTo>
                    <a:lnTo>
                      <a:pt x="16779" y="3258"/>
                    </a:lnTo>
                    <a:close/>
                    <a:moveTo>
                      <a:pt x="2980" y="4604"/>
                    </a:moveTo>
                    <a:cubicBezTo>
                      <a:pt x="3044" y="4607"/>
                      <a:pt x="3109" y="4637"/>
                      <a:pt x="3171" y="4701"/>
                    </a:cubicBezTo>
                    <a:cubicBezTo>
                      <a:pt x="3246" y="4777"/>
                      <a:pt x="3263" y="4830"/>
                      <a:pt x="3268" y="5027"/>
                    </a:cubicBezTo>
                    <a:cubicBezTo>
                      <a:pt x="3274" y="5237"/>
                      <a:pt x="3268" y="5262"/>
                      <a:pt x="3204" y="5270"/>
                    </a:cubicBezTo>
                    <a:cubicBezTo>
                      <a:pt x="3095" y="5284"/>
                      <a:pt x="2851" y="5155"/>
                      <a:pt x="2782" y="5048"/>
                    </a:cubicBezTo>
                    <a:cubicBezTo>
                      <a:pt x="2637" y="4821"/>
                      <a:pt x="2790" y="4595"/>
                      <a:pt x="2980" y="4604"/>
                    </a:cubicBezTo>
                    <a:close/>
                    <a:moveTo>
                      <a:pt x="18944" y="5192"/>
                    </a:moveTo>
                    <a:lnTo>
                      <a:pt x="19057" y="5355"/>
                    </a:lnTo>
                    <a:cubicBezTo>
                      <a:pt x="19221" y="5585"/>
                      <a:pt x="19321" y="5798"/>
                      <a:pt x="19449" y="6189"/>
                    </a:cubicBezTo>
                    <a:cubicBezTo>
                      <a:pt x="19565" y="6546"/>
                      <a:pt x="19583" y="6652"/>
                      <a:pt x="19527" y="6687"/>
                    </a:cubicBezTo>
                    <a:cubicBezTo>
                      <a:pt x="19509" y="6699"/>
                      <a:pt x="19399" y="6727"/>
                      <a:pt x="19286" y="6748"/>
                    </a:cubicBezTo>
                    <a:cubicBezTo>
                      <a:pt x="19045" y="6794"/>
                      <a:pt x="18860" y="6882"/>
                      <a:pt x="18690" y="7036"/>
                    </a:cubicBezTo>
                    <a:cubicBezTo>
                      <a:pt x="18623" y="7096"/>
                      <a:pt x="18558" y="7147"/>
                      <a:pt x="18546" y="7147"/>
                    </a:cubicBezTo>
                    <a:cubicBezTo>
                      <a:pt x="18513" y="7147"/>
                      <a:pt x="18426" y="7023"/>
                      <a:pt x="18327" y="6864"/>
                    </a:cubicBezTo>
                    <a:cubicBezTo>
                      <a:pt x="18317" y="6852"/>
                      <a:pt x="18306" y="6843"/>
                      <a:pt x="18297" y="6829"/>
                    </a:cubicBezTo>
                    <a:cubicBezTo>
                      <a:pt x="18275" y="6797"/>
                      <a:pt x="18266" y="6772"/>
                      <a:pt x="18258" y="6746"/>
                    </a:cubicBezTo>
                    <a:cubicBezTo>
                      <a:pt x="18192" y="6634"/>
                      <a:pt x="18133" y="6530"/>
                      <a:pt x="18070" y="6408"/>
                    </a:cubicBezTo>
                    <a:cubicBezTo>
                      <a:pt x="18018" y="6359"/>
                      <a:pt x="17973" y="6275"/>
                      <a:pt x="17966" y="6200"/>
                    </a:cubicBezTo>
                    <a:cubicBezTo>
                      <a:pt x="17876" y="6012"/>
                      <a:pt x="17807" y="5848"/>
                      <a:pt x="17815" y="5801"/>
                    </a:cubicBezTo>
                    <a:cubicBezTo>
                      <a:pt x="17825" y="5751"/>
                      <a:pt x="17880" y="5730"/>
                      <a:pt x="18059" y="5707"/>
                    </a:cubicBezTo>
                    <a:cubicBezTo>
                      <a:pt x="18371" y="5668"/>
                      <a:pt x="18655" y="5533"/>
                      <a:pt x="18813" y="5346"/>
                    </a:cubicBezTo>
                    <a:lnTo>
                      <a:pt x="18944" y="5192"/>
                    </a:lnTo>
                    <a:close/>
                    <a:moveTo>
                      <a:pt x="2309" y="5768"/>
                    </a:moveTo>
                    <a:cubicBezTo>
                      <a:pt x="2340" y="5756"/>
                      <a:pt x="2394" y="5771"/>
                      <a:pt x="2428" y="5801"/>
                    </a:cubicBezTo>
                    <a:cubicBezTo>
                      <a:pt x="2462" y="5831"/>
                      <a:pt x="2600" y="5900"/>
                      <a:pt x="2738" y="5955"/>
                    </a:cubicBezTo>
                    <a:cubicBezTo>
                      <a:pt x="2876" y="6010"/>
                      <a:pt x="3002" y="6069"/>
                      <a:pt x="3019" y="6085"/>
                    </a:cubicBezTo>
                    <a:cubicBezTo>
                      <a:pt x="3058" y="6123"/>
                      <a:pt x="2910" y="6419"/>
                      <a:pt x="2709" y="6699"/>
                    </a:cubicBezTo>
                    <a:cubicBezTo>
                      <a:pt x="2618" y="6825"/>
                      <a:pt x="2528" y="6925"/>
                      <a:pt x="2511" y="6925"/>
                    </a:cubicBezTo>
                    <a:cubicBezTo>
                      <a:pt x="2494" y="6925"/>
                      <a:pt x="2458" y="6902"/>
                      <a:pt x="2434" y="6871"/>
                    </a:cubicBezTo>
                    <a:cubicBezTo>
                      <a:pt x="2409" y="6841"/>
                      <a:pt x="2287" y="6767"/>
                      <a:pt x="2162" y="6706"/>
                    </a:cubicBezTo>
                    <a:cubicBezTo>
                      <a:pt x="2009" y="6631"/>
                      <a:pt x="1935" y="6572"/>
                      <a:pt x="1935" y="6529"/>
                    </a:cubicBezTo>
                    <a:cubicBezTo>
                      <a:pt x="1935" y="6427"/>
                      <a:pt x="2247" y="5793"/>
                      <a:pt x="2309" y="5768"/>
                    </a:cubicBezTo>
                    <a:close/>
                    <a:moveTo>
                      <a:pt x="1086" y="8132"/>
                    </a:moveTo>
                    <a:cubicBezTo>
                      <a:pt x="1115" y="8127"/>
                      <a:pt x="1151" y="8151"/>
                      <a:pt x="1208" y="8191"/>
                    </a:cubicBezTo>
                    <a:cubicBezTo>
                      <a:pt x="1411" y="8332"/>
                      <a:pt x="1694" y="8403"/>
                      <a:pt x="1977" y="8382"/>
                    </a:cubicBezTo>
                    <a:cubicBezTo>
                      <a:pt x="2200" y="8366"/>
                      <a:pt x="2226" y="8371"/>
                      <a:pt x="2263" y="8441"/>
                    </a:cubicBezTo>
                    <a:cubicBezTo>
                      <a:pt x="2322" y="8553"/>
                      <a:pt x="2346" y="9238"/>
                      <a:pt x="2294" y="9336"/>
                    </a:cubicBezTo>
                    <a:cubicBezTo>
                      <a:pt x="2244" y="9432"/>
                      <a:pt x="2245" y="9433"/>
                      <a:pt x="2023" y="9315"/>
                    </a:cubicBezTo>
                    <a:cubicBezTo>
                      <a:pt x="1752" y="9172"/>
                      <a:pt x="1410" y="9159"/>
                      <a:pt x="1113" y="9282"/>
                    </a:cubicBezTo>
                    <a:cubicBezTo>
                      <a:pt x="988" y="9333"/>
                      <a:pt x="869" y="9367"/>
                      <a:pt x="850" y="9355"/>
                    </a:cubicBezTo>
                    <a:cubicBezTo>
                      <a:pt x="796" y="9320"/>
                      <a:pt x="852" y="8762"/>
                      <a:pt x="937" y="8479"/>
                    </a:cubicBezTo>
                    <a:cubicBezTo>
                      <a:pt x="1011" y="8232"/>
                      <a:pt x="1039" y="8140"/>
                      <a:pt x="1086" y="8132"/>
                    </a:cubicBezTo>
                    <a:close/>
                    <a:moveTo>
                      <a:pt x="20141" y="8196"/>
                    </a:moveTo>
                    <a:cubicBezTo>
                      <a:pt x="20196" y="8230"/>
                      <a:pt x="20544" y="9002"/>
                      <a:pt x="20611" y="9237"/>
                    </a:cubicBezTo>
                    <a:cubicBezTo>
                      <a:pt x="20644" y="9355"/>
                      <a:pt x="20695" y="9455"/>
                      <a:pt x="20729" y="9468"/>
                    </a:cubicBezTo>
                    <a:cubicBezTo>
                      <a:pt x="20774" y="9486"/>
                      <a:pt x="20777" y="9501"/>
                      <a:pt x="20746" y="9533"/>
                    </a:cubicBezTo>
                    <a:cubicBezTo>
                      <a:pt x="20715" y="9564"/>
                      <a:pt x="20683" y="9564"/>
                      <a:pt x="20611" y="9525"/>
                    </a:cubicBezTo>
                    <a:cubicBezTo>
                      <a:pt x="20549" y="9491"/>
                      <a:pt x="20408" y="9471"/>
                      <a:pt x="20208" y="9471"/>
                    </a:cubicBezTo>
                    <a:cubicBezTo>
                      <a:pt x="19944" y="9472"/>
                      <a:pt x="19873" y="9486"/>
                      <a:pt x="19713" y="9572"/>
                    </a:cubicBezTo>
                    <a:cubicBezTo>
                      <a:pt x="19495" y="9689"/>
                      <a:pt x="19509" y="9686"/>
                      <a:pt x="19457" y="9622"/>
                    </a:cubicBezTo>
                    <a:cubicBezTo>
                      <a:pt x="19352" y="9492"/>
                      <a:pt x="19201" y="8573"/>
                      <a:pt x="19271" y="8486"/>
                    </a:cubicBezTo>
                    <a:cubicBezTo>
                      <a:pt x="19293" y="8459"/>
                      <a:pt x="19404" y="8426"/>
                      <a:pt x="19516" y="8413"/>
                    </a:cubicBezTo>
                    <a:cubicBezTo>
                      <a:pt x="19639" y="8398"/>
                      <a:pt x="19797" y="8346"/>
                      <a:pt x="19913" y="8281"/>
                    </a:cubicBezTo>
                    <a:cubicBezTo>
                      <a:pt x="20018" y="8221"/>
                      <a:pt x="20122" y="8183"/>
                      <a:pt x="20141" y="8196"/>
                    </a:cubicBezTo>
                    <a:close/>
                    <a:moveTo>
                      <a:pt x="1613" y="10011"/>
                    </a:moveTo>
                    <a:cubicBezTo>
                      <a:pt x="1724" y="10022"/>
                      <a:pt x="1800" y="10091"/>
                      <a:pt x="1867" y="10233"/>
                    </a:cubicBezTo>
                    <a:cubicBezTo>
                      <a:pt x="1935" y="10376"/>
                      <a:pt x="1938" y="10402"/>
                      <a:pt x="1894" y="10494"/>
                    </a:cubicBezTo>
                    <a:cubicBezTo>
                      <a:pt x="1867" y="10550"/>
                      <a:pt x="1806" y="10631"/>
                      <a:pt x="1757" y="10668"/>
                    </a:cubicBezTo>
                    <a:cubicBezTo>
                      <a:pt x="1666" y="10736"/>
                      <a:pt x="1404" y="10777"/>
                      <a:pt x="1271" y="10746"/>
                    </a:cubicBezTo>
                    <a:cubicBezTo>
                      <a:pt x="1231" y="10737"/>
                      <a:pt x="1154" y="10694"/>
                      <a:pt x="1099" y="10649"/>
                    </a:cubicBezTo>
                    <a:cubicBezTo>
                      <a:pt x="1015" y="10581"/>
                      <a:pt x="1003" y="10550"/>
                      <a:pt x="1025" y="10460"/>
                    </a:cubicBezTo>
                    <a:cubicBezTo>
                      <a:pt x="1064" y="10302"/>
                      <a:pt x="1329" y="10046"/>
                      <a:pt x="1486" y="10016"/>
                    </a:cubicBezTo>
                    <a:cubicBezTo>
                      <a:pt x="1532" y="10007"/>
                      <a:pt x="1575" y="10007"/>
                      <a:pt x="1613" y="10011"/>
                    </a:cubicBezTo>
                    <a:close/>
                    <a:moveTo>
                      <a:pt x="20075" y="10250"/>
                    </a:moveTo>
                    <a:cubicBezTo>
                      <a:pt x="20178" y="10241"/>
                      <a:pt x="20291" y="10258"/>
                      <a:pt x="20379" y="10304"/>
                    </a:cubicBezTo>
                    <a:cubicBezTo>
                      <a:pt x="20548" y="10394"/>
                      <a:pt x="20640" y="10530"/>
                      <a:pt x="20640" y="10689"/>
                    </a:cubicBezTo>
                    <a:cubicBezTo>
                      <a:pt x="20640" y="10863"/>
                      <a:pt x="20534" y="10900"/>
                      <a:pt x="20275" y="10821"/>
                    </a:cubicBezTo>
                    <a:cubicBezTo>
                      <a:pt x="19993" y="10735"/>
                      <a:pt x="19738" y="10470"/>
                      <a:pt x="19830" y="10356"/>
                    </a:cubicBezTo>
                    <a:cubicBezTo>
                      <a:pt x="19877" y="10297"/>
                      <a:pt x="19972" y="10260"/>
                      <a:pt x="20075" y="10250"/>
                    </a:cubicBezTo>
                    <a:close/>
                    <a:moveTo>
                      <a:pt x="19416" y="11317"/>
                    </a:moveTo>
                    <a:lnTo>
                      <a:pt x="19604" y="11445"/>
                    </a:lnTo>
                    <a:cubicBezTo>
                      <a:pt x="19843" y="11607"/>
                      <a:pt x="20155" y="11691"/>
                      <a:pt x="20455" y="11677"/>
                    </a:cubicBezTo>
                    <a:lnTo>
                      <a:pt x="20687" y="11669"/>
                    </a:lnTo>
                    <a:lnTo>
                      <a:pt x="20699" y="11794"/>
                    </a:lnTo>
                    <a:cubicBezTo>
                      <a:pt x="20705" y="11864"/>
                      <a:pt x="20685" y="12029"/>
                      <a:pt x="20655" y="12160"/>
                    </a:cubicBezTo>
                    <a:cubicBezTo>
                      <a:pt x="20624" y="12291"/>
                      <a:pt x="20582" y="12480"/>
                      <a:pt x="20562" y="12578"/>
                    </a:cubicBezTo>
                    <a:cubicBezTo>
                      <a:pt x="20541" y="12677"/>
                      <a:pt x="20490" y="12806"/>
                      <a:pt x="20450" y="12864"/>
                    </a:cubicBezTo>
                    <a:cubicBezTo>
                      <a:pt x="20410" y="12921"/>
                      <a:pt x="20367" y="12965"/>
                      <a:pt x="20353" y="12963"/>
                    </a:cubicBezTo>
                    <a:cubicBezTo>
                      <a:pt x="20340" y="12962"/>
                      <a:pt x="20241" y="12918"/>
                      <a:pt x="20133" y="12866"/>
                    </a:cubicBezTo>
                    <a:cubicBezTo>
                      <a:pt x="19973" y="12789"/>
                      <a:pt x="19880" y="12770"/>
                      <a:pt x="19632" y="12767"/>
                    </a:cubicBezTo>
                    <a:lnTo>
                      <a:pt x="19328" y="12762"/>
                    </a:lnTo>
                    <a:lnTo>
                      <a:pt x="19294" y="12526"/>
                    </a:lnTo>
                    <a:cubicBezTo>
                      <a:pt x="19259" y="12270"/>
                      <a:pt x="19309" y="11597"/>
                      <a:pt x="19377" y="11419"/>
                    </a:cubicBezTo>
                    <a:lnTo>
                      <a:pt x="19416" y="11317"/>
                    </a:lnTo>
                    <a:close/>
                    <a:moveTo>
                      <a:pt x="2140" y="11393"/>
                    </a:moveTo>
                    <a:cubicBezTo>
                      <a:pt x="2203" y="11413"/>
                      <a:pt x="2202" y="11542"/>
                      <a:pt x="2201" y="11886"/>
                    </a:cubicBezTo>
                    <a:cubicBezTo>
                      <a:pt x="2200" y="12403"/>
                      <a:pt x="2194" y="12423"/>
                      <a:pt x="2018" y="12373"/>
                    </a:cubicBezTo>
                    <a:cubicBezTo>
                      <a:pt x="1943" y="12352"/>
                      <a:pt x="1761" y="12345"/>
                      <a:pt x="1613" y="12354"/>
                    </a:cubicBezTo>
                    <a:cubicBezTo>
                      <a:pt x="1461" y="12363"/>
                      <a:pt x="1295" y="12397"/>
                      <a:pt x="1230" y="12432"/>
                    </a:cubicBezTo>
                    <a:cubicBezTo>
                      <a:pt x="1118" y="12492"/>
                      <a:pt x="1113" y="12489"/>
                      <a:pt x="1064" y="12408"/>
                    </a:cubicBezTo>
                    <a:cubicBezTo>
                      <a:pt x="1004" y="12311"/>
                      <a:pt x="887" y="11725"/>
                      <a:pt x="903" y="11605"/>
                    </a:cubicBezTo>
                    <a:cubicBezTo>
                      <a:pt x="912" y="11539"/>
                      <a:pt x="935" y="11524"/>
                      <a:pt x="1005" y="11533"/>
                    </a:cubicBezTo>
                    <a:cubicBezTo>
                      <a:pt x="1054" y="11540"/>
                      <a:pt x="1241" y="11549"/>
                      <a:pt x="1418" y="11551"/>
                    </a:cubicBezTo>
                    <a:cubicBezTo>
                      <a:pt x="1694" y="11553"/>
                      <a:pt x="1767" y="11538"/>
                      <a:pt x="1945" y="11455"/>
                    </a:cubicBezTo>
                    <a:cubicBezTo>
                      <a:pt x="2042" y="11410"/>
                      <a:pt x="2102" y="11382"/>
                      <a:pt x="2140" y="11393"/>
                    </a:cubicBezTo>
                    <a:close/>
                    <a:moveTo>
                      <a:pt x="19535" y="13050"/>
                    </a:moveTo>
                    <a:cubicBezTo>
                      <a:pt x="19594" y="13047"/>
                      <a:pt x="19633" y="13114"/>
                      <a:pt x="19587" y="13190"/>
                    </a:cubicBezTo>
                    <a:cubicBezTo>
                      <a:pt x="19573" y="13214"/>
                      <a:pt x="19554" y="13228"/>
                      <a:pt x="19533" y="13237"/>
                    </a:cubicBezTo>
                    <a:cubicBezTo>
                      <a:pt x="19529" y="13251"/>
                      <a:pt x="19521" y="13263"/>
                      <a:pt x="19508" y="13272"/>
                    </a:cubicBezTo>
                    <a:cubicBezTo>
                      <a:pt x="19478" y="13291"/>
                      <a:pt x="19440" y="13281"/>
                      <a:pt x="19421" y="13251"/>
                    </a:cubicBezTo>
                    <a:cubicBezTo>
                      <a:pt x="19410" y="13232"/>
                      <a:pt x="19414" y="13211"/>
                      <a:pt x="19423" y="13192"/>
                    </a:cubicBezTo>
                    <a:cubicBezTo>
                      <a:pt x="19410" y="13163"/>
                      <a:pt x="19429" y="13114"/>
                      <a:pt x="19471" y="13079"/>
                    </a:cubicBezTo>
                    <a:cubicBezTo>
                      <a:pt x="19493" y="13060"/>
                      <a:pt x="19515" y="13051"/>
                      <a:pt x="19535" y="13050"/>
                    </a:cubicBezTo>
                    <a:close/>
                    <a:moveTo>
                      <a:pt x="19433" y="13270"/>
                    </a:moveTo>
                    <a:cubicBezTo>
                      <a:pt x="19449" y="13274"/>
                      <a:pt x="19463" y="13284"/>
                      <a:pt x="19472" y="13299"/>
                    </a:cubicBezTo>
                    <a:cubicBezTo>
                      <a:pt x="19490" y="13329"/>
                      <a:pt x="19481" y="13370"/>
                      <a:pt x="19452" y="13388"/>
                    </a:cubicBezTo>
                    <a:cubicBezTo>
                      <a:pt x="19423" y="13407"/>
                      <a:pt x="19384" y="13397"/>
                      <a:pt x="19366" y="13367"/>
                    </a:cubicBezTo>
                    <a:cubicBezTo>
                      <a:pt x="19347" y="13337"/>
                      <a:pt x="19357" y="13298"/>
                      <a:pt x="19386" y="13279"/>
                    </a:cubicBezTo>
                    <a:cubicBezTo>
                      <a:pt x="19401" y="13270"/>
                      <a:pt x="19418" y="13267"/>
                      <a:pt x="19433" y="13270"/>
                    </a:cubicBezTo>
                    <a:close/>
                    <a:moveTo>
                      <a:pt x="2609" y="13735"/>
                    </a:moveTo>
                    <a:lnTo>
                      <a:pt x="2753" y="13905"/>
                    </a:lnTo>
                    <a:cubicBezTo>
                      <a:pt x="2925" y="14105"/>
                      <a:pt x="3195" y="14632"/>
                      <a:pt x="3180" y="14741"/>
                    </a:cubicBezTo>
                    <a:cubicBezTo>
                      <a:pt x="3171" y="14800"/>
                      <a:pt x="3132" y="14820"/>
                      <a:pt x="2992" y="14840"/>
                    </a:cubicBezTo>
                    <a:cubicBezTo>
                      <a:pt x="2664" y="14888"/>
                      <a:pt x="2395" y="15017"/>
                      <a:pt x="2191" y="15225"/>
                    </a:cubicBezTo>
                    <a:cubicBezTo>
                      <a:pt x="2086" y="15332"/>
                      <a:pt x="1996" y="15419"/>
                      <a:pt x="1989" y="15419"/>
                    </a:cubicBezTo>
                    <a:cubicBezTo>
                      <a:pt x="1965" y="15419"/>
                      <a:pt x="1799" y="15118"/>
                      <a:pt x="1708" y="14907"/>
                    </a:cubicBezTo>
                    <a:cubicBezTo>
                      <a:pt x="1606" y="14670"/>
                      <a:pt x="1528" y="14320"/>
                      <a:pt x="1567" y="14283"/>
                    </a:cubicBezTo>
                    <a:cubicBezTo>
                      <a:pt x="1583" y="14268"/>
                      <a:pt x="1678" y="14239"/>
                      <a:pt x="1781" y="14217"/>
                    </a:cubicBezTo>
                    <a:cubicBezTo>
                      <a:pt x="2036" y="14162"/>
                      <a:pt x="2259" y="14050"/>
                      <a:pt x="2448" y="13879"/>
                    </a:cubicBezTo>
                    <a:lnTo>
                      <a:pt x="2609" y="13735"/>
                    </a:lnTo>
                    <a:close/>
                    <a:moveTo>
                      <a:pt x="19054" y="14233"/>
                    </a:moveTo>
                    <a:lnTo>
                      <a:pt x="19289" y="14356"/>
                    </a:lnTo>
                    <a:cubicBezTo>
                      <a:pt x="19475" y="14453"/>
                      <a:pt x="19582" y="14484"/>
                      <a:pt x="19794" y="14498"/>
                    </a:cubicBezTo>
                    <a:cubicBezTo>
                      <a:pt x="19942" y="14507"/>
                      <a:pt x="20070" y="14525"/>
                      <a:pt x="20079" y="14540"/>
                    </a:cubicBezTo>
                    <a:cubicBezTo>
                      <a:pt x="20124" y="14616"/>
                      <a:pt x="19878" y="15616"/>
                      <a:pt x="19752" y="15867"/>
                    </a:cubicBezTo>
                    <a:cubicBezTo>
                      <a:pt x="19724" y="15922"/>
                      <a:pt x="19689" y="15969"/>
                      <a:pt x="19674" y="15969"/>
                    </a:cubicBezTo>
                    <a:cubicBezTo>
                      <a:pt x="19659" y="15969"/>
                      <a:pt x="19586" y="15906"/>
                      <a:pt x="19511" y="15827"/>
                    </a:cubicBezTo>
                    <a:cubicBezTo>
                      <a:pt x="19341" y="15649"/>
                      <a:pt x="19070" y="15495"/>
                      <a:pt x="18791" y="15419"/>
                    </a:cubicBezTo>
                    <a:cubicBezTo>
                      <a:pt x="18577" y="15361"/>
                      <a:pt x="18577" y="15361"/>
                      <a:pt x="18581" y="15227"/>
                    </a:cubicBezTo>
                    <a:cubicBezTo>
                      <a:pt x="18585" y="15093"/>
                      <a:pt x="18850" y="14504"/>
                      <a:pt x="18986" y="14323"/>
                    </a:cubicBezTo>
                    <a:lnTo>
                      <a:pt x="19054" y="14233"/>
                    </a:lnTo>
                    <a:close/>
                    <a:moveTo>
                      <a:pt x="3063" y="15643"/>
                    </a:moveTo>
                    <a:cubicBezTo>
                      <a:pt x="3293" y="15653"/>
                      <a:pt x="3552" y="15795"/>
                      <a:pt x="3517" y="15943"/>
                    </a:cubicBezTo>
                    <a:cubicBezTo>
                      <a:pt x="3491" y="16057"/>
                      <a:pt x="3365" y="16191"/>
                      <a:pt x="3231" y="16250"/>
                    </a:cubicBezTo>
                    <a:cubicBezTo>
                      <a:pt x="3026" y="16339"/>
                      <a:pt x="2793" y="16293"/>
                      <a:pt x="2677" y="16141"/>
                    </a:cubicBezTo>
                    <a:cubicBezTo>
                      <a:pt x="2554" y="15980"/>
                      <a:pt x="2623" y="15802"/>
                      <a:pt x="2853" y="15681"/>
                    </a:cubicBezTo>
                    <a:cubicBezTo>
                      <a:pt x="2912" y="15650"/>
                      <a:pt x="2986" y="15639"/>
                      <a:pt x="3063" y="15643"/>
                    </a:cubicBezTo>
                    <a:close/>
                    <a:moveTo>
                      <a:pt x="18607" y="16257"/>
                    </a:moveTo>
                    <a:cubicBezTo>
                      <a:pt x="18662" y="16260"/>
                      <a:pt x="18729" y="16284"/>
                      <a:pt x="18805" y="16335"/>
                    </a:cubicBezTo>
                    <a:cubicBezTo>
                      <a:pt x="18833" y="16353"/>
                      <a:pt x="18854" y="16370"/>
                      <a:pt x="18873" y="16389"/>
                    </a:cubicBezTo>
                    <a:cubicBezTo>
                      <a:pt x="18880" y="16397"/>
                      <a:pt x="18885" y="16406"/>
                      <a:pt x="18890" y="16413"/>
                    </a:cubicBezTo>
                    <a:cubicBezTo>
                      <a:pt x="18901" y="16428"/>
                      <a:pt x="18911" y="16443"/>
                      <a:pt x="18917" y="16460"/>
                    </a:cubicBezTo>
                    <a:cubicBezTo>
                      <a:pt x="18924" y="16478"/>
                      <a:pt x="18928" y="16496"/>
                      <a:pt x="18930" y="16519"/>
                    </a:cubicBezTo>
                    <a:cubicBezTo>
                      <a:pt x="18932" y="16546"/>
                      <a:pt x="18932" y="16576"/>
                      <a:pt x="18928" y="16612"/>
                    </a:cubicBezTo>
                    <a:cubicBezTo>
                      <a:pt x="18925" y="16644"/>
                      <a:pt x="18921" y="16672"/>
                      <a:pt x="18912" y="16697"/>
                    </a:cubicBezTo>
                    <a:cubicBezTo>
                      <a:pt x="18912" y="16697"/>
                      <a:pt x="18912" y="16700"/>
                      <a:pt x="18912" y="16701"/>
                    </a:cubicBezTo>
                    <a:cubicBezTo>
                      <a:pt x="18905" y="16725"/>
                      <a:pt x="18895" y="16745"/>
                      <a:pt x="18883" y="16762"/>
                    </a:cubicBezTo>
                    <a:cubicBezTo>
                      <a:pt x="18877" y="16771"/>
                      <a:pt x="18868" y="16775"/>
                      <a:pt x="18861" y="16782"/>
                    </a:cubicBezTo>
                    <a:cubicBezTo>
                      <a:pt x="18854" y="16789"/>
                      <a:pt x="18848" y="16798"/>
                      <a:pt x="18840" y="16803"/>
                    </a:cubicBezTo>
                    <a:cubicBezTo>
                      <a:pt x="18810" y="16822"/>
                      <a:pt x="18773" y="16826"/>
                      <a:pt x="18734" y="16814"/>
                    </a:cubicBezTo>
                    <a:cubicBezTo>
                      <a:pt x="18694" y="16802"/>
                      <a:pt x="18652" y="16777"/>
                      <a:pt x="18610" y="16734"/>
                    </a:cubicBezTo>
                    <a:cubicBezTo>
                      <a:pt x="18589" y="16712"/>
                      <a:pt x="18568" y="16685"/>
                      <a:pt x="18547" y="16656"/>
                    </a:cubicBezTo>
                    <a:cubicBezTo>
                      <a:pt x="18511" y="16603"/>
                      <a:pt x="18490" y="16553"/>
                      <a:pt x="18474" y="16508"/>
                    </a:cubicBezTo>
                    <a:cubicBezTo>
                      <a:pt x="18469" y="16492"/>
                      <a:pt x="18462" y="16477"/>
                      <a:pt x="18459" y="16462"/>
                    </a:cubicBezTo>
                    <a:cubicBezTo>
                      <a:pt x="18459" y="16461"/>
                      <a:pt x="18459" y="16461"/>
                      <a:pt x="18458" y="16460"/>
                    </a:cubicBezTo>
                    <a:cubicBezTo>
                      <a:pt x="18457" y="16452"/>
                      <a:pt x="18455" y="16446"/>
                      <a:pt x="18454" y="16439"/>
                    </a:cubicBezTo>
                    <a:cubicBezTo>
                      <a:pt x="18451" y="16412"/>
                      <a:pt x="18450" y="16385"/>
                      <a:pt x="18454" y="16363"/>
                    </a:cubicBezTo>
                    <a:cubicBezTo>
                      <a:pt x="18458" y="16342"/>
                      <a:pt x="18466" y="16325"/>
                      <a:pt x="18478" y="16309"/>
                    </a:cubicBezTo>
                    <a:cubicBezTo>
                      <a:pt x="18481" y="16304"/>
                      <a:pt x="18487" y="16300"/>
                      <a:pt x="18491" y="16295"/>
                    </a:cubicBezTo>
                    <a:cubicBezTo>
                      <a:pt x="18501" y="16286"/>
                      <a:pt x="18510" y="16278"/>
                      <a:pt x="18522" y="16272"/>
                    </a:cubicBezTo>
                    <a:cubicBezTo>
                      <a:pt x="18528" y="16269"/>
                      <a:pt x="18535" y="16267"/>
                      <a:pt x="18542" y="16264"/>
                    </a:cubicBezTo>
                    <a:cubicBezTo>
                      <a:pt x="18562" y="16258"/>
                      <a:pt x="18582" y="16255"/>
                      <a:pt x="18607" y="16257"/>
                    </a:cubicBezTo>
                    <a:close/>
                    <a:moveTo>
                      <a:pt x="4210" y="16299"/>
                    </a:moveTo>
                    <a:cubicBezTo>
                      <a:pt x="4281" y="16299"/>
                      <a:pt x="4901" y="16937"/>
                      <a:pt x="4901" y="17011"/>
                    </a:cubicBezTo>
                    <a:cubicBezTo>
                      <a:pt x="4901" y="17041"/>
                      <a:pt x="4842" y="17096"/>
                      <a:pt x="4769" y="17135"/>
                    </a:cubicBezTo>
                    <a:cubicBezTo>
                      <a:pt x="4585" y="17232"/>
                      <a:pt x="4377" y="17453"/>
                      <a:pt x="4273" y="17662"/>
                    </a:cubicBezTo>
                    <a:cubicBezTo>
                      <a:pt x="4225" y="17757"/>
                      <a:pt x="4165" y="17835"/>
                      <a:pt x="4139" y="17835"/>
                    </a:cubicBezTo>
                    <a:cubicBezTo>
                      <a:pt x="4065" y="17835"/>
                      <a:pt x="3614" y="17514"/>
                      <a:pt x="3429" y="17331"/>
                    </a:cubicBezTo>
                    <a:cubicBezTo>
                      <a:pt x="3300" y="17202"/>
                      <a:pt x="3268" y="17153"/>
                      <a:pt x="3298" y="17116"/>
                    </a:cubicBezTo>
                    <a:cubicBezTo>
                      <a:pt x="3319" y="17089"/>
                      <a:pt x="3362" y="17067"/>
                      <a:pt x="3390" y="17067"/>
                    </a:cubicBezTo>
                    <a:cubicBezTo>
                      <a:pt x="3558" y="17067"/>
                      <a:pt x="3936" y="16735"/>
                      <a:pt x="4066" y="16474"/>
                    </a:cubicBezTo>
                    <a:cubicBezTo>
                      <a:pt x="4114" y="16376"/>
                      <a:pt x="4178" y="16299"/>
                      <a:pt x="4210" y="16299"/>
                    </a:cubicBezTo>
                    <a:close/>
                    <a:moveTo>
                      <a:pt x="17534" y="16675"/>
                    </a:moveTo>
                    <a:cubicBezTo>
                      <a:pt x="17565" y="16675"/>
                      <a:pt x="17646" y="16787"/>
                      <a:pt x="17714" y="16923"/>
                    </a:cubicBezTo>
                    <a:cubicBezTo>
                      <a:pt x="17840" y="17176"/>
                      <a:pt x="18015" y="17365"/>
                      <a:pt x="18271" y="17528"/>
                    </a:cubicBezTo>
                    <a:lnTo>
                      <a:pt x="18417" y="17622"/>
                    </a:lnTo>
                    <a:lnTo>
                      <a:pt x="18149" y="17900"/>
                    </a:lnTo>
                    <a:cubicBezTo>
                      <a:pt x="18002" y="18053"/>
                      <a:pt x="17750" y="18250"/>
                      <a:pt x="17590" y="18337"/>
                    </a:cubicBezTo>
                    <a:cubicBezTo>
                      <a:pt x="17387" y="18448"/>
                      <a:pt x="17283" y="18502"/>
                      <a:pt x="17222" y="18488"/>
                    </a:cubicBezTo>
                    <a:cubicBezTo>
                      <a:pt x="17213" y="18487"/>
                      <a:pt x="17204" y="18476"/>
                      <a:pt x="17195" y="18470"/>
                    </a:cubicBezTo>
                    <a:cubicBezTo>
                      <a:pt x="17191" y="18466"/>
                      <a:pt x="17187" y="18465"/>
                      <a:pt x="17184" y="18460"/>
                    </a:cubicBezTo>
                    <a:cubicBezTo>
                      <a:pt x="17179" y="18455"/>
                      <a:pt x="17172" y="18455"/>
                      <a:pt x="17168" y="18449"/>
                    </a:cubicBezTo>
                    <a:cubicBezTo>
                      <a:pt x="17167" y="18446"/>
                      <a:pt x="17163" y="18428"/>
                      <a:pt x="17162" y="18422"/>
                    </a:cubicBezTo>
                    <a:cubicBezTo>
                      <a:pt x="17151" y="18396"/>
                      <a:pt x="17143" y="18348"/>
                      <a:pt x="17134" y="18305"/>
                    </a:cubicBezTo>
                    <a:cubicBezTo>
                      <a:pt x="17129" y="18277"/>
                      <a:pt x="17122" y="18262"/>
                      <a:pt x="17116" y="18226"/>
                    </a:cubicBezTo>
                    <a:cubicBezTo>
                      <a:pt x="17082" y="18035"/>
                      <a:pt x="16911" y="17808"/>
                      <a:pt x="16689" y="17662"/>
                    </a:cubicBezTo>
                    <a:cubicBezTo>
                      <a:pt x="16571" y="17585"/>
                      <a:pt x="16571" y="17583"/>
                      <a:pt x="17024" y="17129"/>
                    </a:cubicBezTo>
                    <a:cubicBezTo>
                      <a:pt x="17274" y="16879"/>
                      <a:pt x="17503" y="16675"/>
                      <a:pt x="17534" y="16675"/>
                    </a:cubicBezTo>
                    <a:close/>
                    <a:moveTo>
                      <a:pt x="6199" y="18044"/>
                    </a:moveTo>
                    <a:cubicBezTo>
                      <a:pt x="6223" y="18045"/>
                      <a:pt x="6252" y="18051"/>
                      <a:pt x="6289" y="18061"/>
                    </a:cubicBezTo>
                    <a:cubicBezTo>
                      <a:pt x="6476" y="18113"/>
                      <a:pt x="7056" y="18397"/>
                      <a:pt x="7109" y="18463"/>
                    </a:cubicBezTo>
                    <a:cubicBezTo>
                      <a:pt x="7146" y="18509"/>
                      <a:pt x="7129" y="18538"/>
                      <a:pt x="6995" y="18637"/>
                    </a:cubicBezTo>
                    <a:cubicBezTo>
                      <a:pt x="6756" y="18813"/>
                      <a:pt x="6577" y="19115"/>
                      <a:pt x="6446" y="19572"/>
                    </a:cubicBezTo>
                    <a:cubicBezTo>
                      <a:pt x="6430" y="19631"/>
                      <a:pt x="6401" y="19684"/>
                      <a:pt x="6383" y="19690"/>
                    </a:cubicBezTo>
                    <a:cubicBezTo>
                      <a:pt x="6308" y="19714"/>
                      <a:pt x="5787" y="19378"/>
                      <a:pt x="5513" y="19128"/>
                    </a:cubicBezTo>
                    <a:lnTo>
                      <a:pt x="5353" y="18982"/>
                    </a:lnTo>
                    <a:lnTo>
                      <a:pt x="5572" y="18829"/>
                    </a:lnTo>
                    <a:cubicBezTo>
                      <a:pt x="5795" y="18674"/>
                      <a:pt x="5957" y="18472"/>
                      <a:pt x="6045" y="18238"/>
                    </a:cubicBezTo>
                    <a:cubicBezTo>
                      <a:pt x="6103" y="18085"/>
                      <a:pt x="6128" y="18040"/>
                      <a:pt x="6199" y="18044"/>
                    </a:cubicBezTo>
                    <a:close/>
                    <a:moveTo>
                      <a:pt x="15254" y="18382"/>
                    </a:moveTo>
                    <a:cubicBezTo>
                      <a:pt x="15360" y="18369"/>
                      <a:pt x="15385" y="18397"/>
                      <a:pt x="15439" y="18609"/>
                    </a:cubicBezTo>
                    <a:cubicBezTo>
                      <a:pt x="15516" y="18913"/>
                      <a:pt x="15676" y="19184"/>
                      <a:pt x="15847" y="19299"/>
                    </a:cubicBezTo>
                    <a:lnTo>
                      <a:pt x="15977" y="19388"/>
                    </a:lnTo>
                    <a:lnTo>
                      <a:pt x="15859" y="19518"/>
                    </a:lnTo>
                    <a:cubicBezTo>
                      <a:pt x="15729" y="19662"/>
                      <a:pt x="15272" y="19994"/>
                      <a:pt x="15030" y="20120"/>
                    </a:cubicBezTo>
                    <a:cubicBezTo>
                      <a:pt x="14952" y="20160"/>
                      <a:pt x="14893" y="20179"/>
                      <a:pt x="14834" y="20201"/>
                    </a:cubicBezTo>
                    <a:cubicBezTo>
                      <a:pt x="14834" y="20201"/>
                      <a:pt x="14832" y="20201"/>
                      <a:pt x="14832" y="20201"/>
                    </a:cubicBezTo>
                    <a:cubicBezTo>
                      <a:pt x="14811" y="20214"/>
                      <a:pt x="14791" y="20223"/>
                      <a:pt x="14774" y="20226"/>
                    </a:cubicBezTo>
                    <a:cubicBezTo>
                      <a:pt x="14698" y="20249"/>
                      <a:pt x="14647" y="20252"/>
                      <a:pt x="14644" y="20226"/>
                    </a:cubicBezTo>
                    <a:cubicBezTo>
                      <a:pt x="14642" y="20203"/>
                      <a:pt x="14643" y="20064"/>
                      <a:pt x="14647" y="19917"/>
                    </a:cubicBezTo>
                    <a:cubicBezTo>
                      <a:pt x="14657" y="19592"/>
                      <a:pt x="14556" y="19361"/>
                      <a:pt x="14302" y="19129"/>
                    </a:cubicBezTo>
                    <a:cubicBezTo>
                      <a:pt x="14119" y="18962"/>
                      <a:pt x="14118" y="18959"/>
                      <a:pt x="14217" y="18880"/>
                    </a:cubicBezTo>
                    <a:cubicBezTo>
                      <a:pt x="14376" y="18754"/>
                      <a:pt x="15119" y="18398"/>
                      <a:pt x="15254" y="18382"/>
                    </a:cubicBezTo>
                    <a:close/>
                    <a:moveTo>
                      <a:pt x="8833" y="19159"/>
                    </a:moveTo>
                    <a:cubicBezTo>
                      <a:pt x="8965" y="19147"/>
                      <a:pt x="9243" y="19214"/>
                      <a:pt x="9482" y="19299"/>
                    </a:cubicBezTo>
                    <a:cubicBezTo>
                      <a:pt x="9633" y="19352"/>
                      <a:pt x="9771" y="19411"/>
                      <a:pt x="9836" y="19469"/>
                    </a:cubicBezTo>
                    <a:cubicBezTo>
                      <a:pt x="9917" y="19540"/>
                      <a:pt x="9915" y="19557"/>
                      <a:pt x="9811" y="19702"/>
                    </a:cubicBezTo>
                    <a:cubicBezTo>
                      <a:pt x="9715" y="19834"/>
                      <a:pt x="9699" y="19923"/>
                      <a:pt x="9699" y="20331"/>
                    </a:cubicBezTo>
                    <a:lnTo>
                      <a:pt x="9699" y="20593"/>
                    </a:lnTo>
                    <a:cubicBezTo>
                      <a:pt x="9713" y="20683"/>
                      <a:pt x="9719" y="20763"/>
                      <a:pt x="9706" y="20776"/>
                    </a:cubicBezTo>
                    <a:cubicBezTo>
                      <a:pt x="9705" y="20777"/>
                      <a:pt x="9700" y="20776"/>
                      <a:pt x="9699" y="20777"/>
                    </a:cubicBezTo>
                    <a:lnTo>
                      <a:pt x="9699" y="20809"/>
                    </a:lnTo>
                    <a:lnTo>
                      <a:pt x="9496" y="20815"/>
                    </a:lnTo>
                    <a:cubicBezTo>
                      <a:pt x="9217" y="20825"/>
                      <a:pt x="8540" y="20739"/>
                      <a:pt x="8369" y="20673"/>
                    </a:cubicBezTo>
                    <a:lnTo>
                      <a:pt x="8227" y="20618"/>
                    </a:lnTo>
                    <a:lnTo>
                      <a:pt x="8386" y="20479"/>
                    </a:lnTo>
                    <a:cubicBezTo>
                      <a:pt x="8474" y="20403"/>
                      <a:pt x="8584" y="20281"/>
                      <a:pt x="8628" y="20207"/>
                    </a:cubicBezTo>
                    <a:cubicBezTo>
                      <a:pt x="8740" y="20024"/>
                      <a:pt x="8808" y="19618"/>
                      <a:pt x="8762" y="19407"/>
                    </a:cubicBezTo>
                    <a:cubicBezTo>
                      <a:pt x="8740" y="19309"/>
                      <a:pt x="8742" y="19208"/>
                      <a:pt x="8769" y="19181"/>
                    </a:cubicBezTo>
                    <a:cubicBezTo>
                      <a:pt x="8780" y="19169"/>
                      <a:pt x="8803" y="19162"/>
                      <a:pt x="8833" y="19159"/>
                    </a:cubicBezTo>
                    <a:close/>
                    <a:moveTo>
                      <a:pt x="7815" y="19227"/>
                    </a:moveTo>
                    <a:cubicBezTo>
                      <a:pt x="7994" y="19227"/>
                      <a:pt x="8031" y="19692"/>
                      <a:pt x="7866" y="19872"/>
                    </a:cubicBezTo>
                    <a:cubicBezTo>
                      <a:pt x="7819" y="19924"/>
                      <a:pt x="7748" y="19983"/>
                      <a:pt x="7710" y="20004"/>
                    </a:cubicBezTo>
                    <a:cubicBezTo>
                      <a:pt x="7671" y="20026"/>
                      <a:pt x="7585" y="20056"/>
                      <a:pt x="7519" y="20071"/>
                    </a:cubicBezTo>
                    <a:cubicBezTo>
                      <a:pt x="7422" y="20093"/>
                      <a:pt x="7383" y="20084"/>
                      <a:pt x="7325" y="20024"/>
                    </a:cubicBezTo>
                    <a:cubicBezTo>
                      <a:pt x="7216" y="19913"/>
                      <a:pt x="7251" y="19630"/>
                      <a:pt x="7390" y="19480"/>
                    </a:cubicBezTo>
                    <a:cubicBezTo>
                      <a:pt x="7500" y="19361"/>
                      <a:pt x="7725" y="19227"/>
                      <a:pt x="7815" y="19227"/>
                    </a:cubicBezTo>
                    <a:close/>
                    <a:moveTo>
                      <a:pt x="12326" y="19421"/>
                    </a:moveTo>
                    <a:cubicBezTo>
                      <a:pt x="12420" y="19419"/>
                      <a:pt x="12488" y="19425"/>
                      <a:pt x="12501" y="19447"/>
                    </a:cubicBezTo>
                    <a:cubicBezTo>
                      <a:pt x="12501" y="19447"/>
                      <a:pt x="12501" y="19450"/>
                      <a:pt x="12501" y="19450"/>
                    </a:cubicBezTo>
                    <a:lnTo>
                      <a:pt x="12537" y="19452"/>
                    </a:lnTo>
                    <a:lnTo>
                      <a:pt x="12521" y="19747"/>
                    </a:lnTo>
                    <a:cubicBezTo>
                      <a:pt x="12522" y="19788"/>
                      <a:pt x="12524" y="19822"/>
                      <a:pt x="12523" y="19865"/>
                    </a:cubicBezTo>
                    <a:cubicBezTo>
                      <a:pt x="12517" y="20182"/>
                      <a:pt x="12529" y="20262"/>
                      <a:pt x="12603" y="20444"/>
                    </a:cubicBezTo>
                    <a:cubicBezTo>
                      <a:pt x="12685" y="20645"/>
                      <a:pt x="12686" y="20657"/>
                      <a:pt x="12623" y="20691"/>
                    </a:cubicBezTo>
                    <a:cubicBezTo>
                      <a:pt x="12596" y="20706"/>
                      <a:pt x="12460" y="20714"/>
                      <a:pt x="12304" y="20718"/>
                    </a:cubicBezTo>
                    <a:cubicBezTo>
                      <a:pt x="12252" y="20739"/>
                      <a:pt x="12184" y="20745"/>
                      <a:pt x="12069" y="20741"/>
                    </a:cubicBezTo>
                    <a:cubicBezTo>
                      <a:pt x="11847" y="20734"/>
                      <a:pt x="11691" y="20721"/>
                      <a:pt x="11581" y="20696"/>
                    </a:cubicBezTo>
                    <a:cubicBezTo>
                      <a:pt x="11571" y="20695"/>
                      <a:pt x="11551" y="20693"/>
                      <a:pt x="11542" y="20692"/>
                    </a:cubicBezTo>
                    <a:cubicBezTo>
                      <a:pt x="11467" y="20677"/>
                      <a:pt x="11391" y="20650"/>
                      <a:pt x="11373" y="20632"/>
                    </a:cubicBezTo>
                    <a:cubicBezTo>
                      <a:pt x="11362" y="20621"/>
                      <a:pt x="11360" y="20579"/>
                      <a:pt x="11363" y="20522"/>
                    </a:cubicBezTo>
                    <a:cubicBezTo>
                      <a:pt x="11355" y="20483"/>
                      <a:pt x="11354" y="20439"/>
                      <a:pt x="11361" y="20385"/>
                    </a:cubicBezTo>
                    <a:cubicBezTo>
                      <a:pt x="11371" y="20308"/>
                      <a:pt x="11383" y="20152"/>
                      <a:pt x="11393" y="20009"/>
                    </a:cubicBezTo>
                    <a:cubicBezTo>
                      <a:pt x="11389" y="19967"/>
                      <a:pt x="11388" y="19928"/>
                      <a:pt x="11378" y="19879"/>
                    </a:cubicBezTo>
                    <a:cubicBezTo>
                      <a:pt x="11337" y="19674"/>
                      <a:pt x="11337" y="19646"/>
                      <a:pt x="11391" y="19605"/>
                    </a:cubicBezTo>
                    <a:cubicBezTo>
                      <a:pt x="11398" y="19601"/>
                      <a:pt x="11412" y="19596"/>
                      <a:pt x="11420" y="19591"/>
                    </a:cubicBezTo>
                    <a:lnTo>
                      <a:pt x="11420" y="19567"/>
                    </a:lnTo>
                    <a:lnTo>
                      <a:pt x="11700" y="19494"/>
                    </a:lnTo>
                    <a:cubicBezTo>
                      <a:pt x="11790" y="19470"/>
                      <a:pt x="11911" y="19456"/>
                      <a:pt x="12030" y="19447"/>
                    </a:cubicBezTo>
                    <a:cubicBezTo>
                      <a:pt x="12138" y="19433"/>
                      <a:pt x="12244" y="19422"/>
                      <a:pt x="12326" y="19421"/>
                    </a:cubicBezTo>
                    <a:close/>
                  </a:path>
                </a:pathLst>
              </a:custGeom>
              <a:ln w="12700">
                <a:miter lim="400000"/>
              </a:ln>
            </p:spPr>
          </p:pic>
          <p:pic>
            <p:nvPicPr>
              <p:cNvPr id="394" name="image8.jpeg" descr="image8.jpeg"/>
              <p:cNvPicPr>
                <a:picLocks noChangeAspect="1"/>
              </p:cNvPicPr>
              <p:nvPr/>
            </p:nvPicPr>
            <p:blipFill>
              <a:blip r:embed="rId7">
                <a:extLst/>
              </a:blip>
              <a:stretch>
                <a:fillRect/>
              </a:stretch>
            </p:blipFill>
            <p:spPr>
              <a:xfrm>
                <a:off x="6020806" y="8218104"/>
                <a:ext cx="2978682" cy="1294054"/>
              </a:xfrm>
              <a:prstGeom prst="rect">
                <a:avLst/>
              </a:prstGeom>
              <a:ln w="12700">
                <a:miter lim="400000"/>
              </a:ln>
            </p:spPr>
          </p:pic>
        </p:grpSp>
        <p:pic>
          <p:nvPicPr>
            <p:cNvPr id="4100" name="Picture 4" descr="Resultado de imagen para logo instituto nacional de cardiolog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0615" y="3598505"/>
              <a:ext cx="2706541" cy="27065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logo secretaria de salud 20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76348" y="3580258"/>
              <a:ext cx="2215037" cy="130601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3 Título"/>
          <p:cNvSpPr>
            <a:spLocks noGrp="1"/>
          </p:cNvSpPr>
          <p:nvPr>
            <p:ph type="title"/>
          </p:nvPr>
        </p:nvSpPr>
        <p:spPr/>
        <p:txBody>
          <a:bodyPr>
            <a:normAutofit/>
          </a:bodyPr>
          <a:lstStyle/>
          <a:p>
            <a:r>
              <a:rPr lang="es-MX" sz="3200" dirty="0" smtClean="0"/>
              <a:t>Estrategia nacional: </a:t>
            </a:r>
            <a:r>
              <a:rPr lang="es-MX" sz="3200" dirty="0" err="1" smtClean="0"/>
              <a:t>Farmacoinvasión</a:t>
            </a:r>
            <a:r>
              <a:rPr lang="es-MX" sz="3200" dirty="0" smtClean="0"/>
              <a:t/>
            </a:r>
            <a:br>
              <a:rPr lang="es-MX" sz="3200" dirty="0" smtClean="0"/>
            </a:br>
            <a:r>
              <a:rPr lang="es-MX" sz="3200" dirty="0" smtClean="0"/>
              <a:t>Una realidad en México </a:t>
            </a:r>
            <a:endParaRPr lang="es-MX" sz="3200" dirty="0"/>
          </a:p>
        </p:txBody>
      </p:sp>
      <p:pic>
        <p:nvPicPr>
          <p:cNvPr id="4104" name="Picture 8" descr="Resultado de imagen para logo sedena 2019"/>
          <p:cNvPicPr>
            <a:picLocks noChangeAspect="1" noChangeArrowheads="1"/>
          </p:cNvPicPr>
          <p:nvPr/>
        </p:nvPicPr>
        <p:blipFill rotWithShape="1">
          <a:blip r:embed="rId10">
            <a:extLst>
              <a:ext uri="{28A0092B-C50C-407E-A947-70E740481C1C}">
                <a14:useLocalDpi xmlns:a14="http://schemas.microsoft.com/office/drawing/2010/main" val="0"/>
              </a:ext>
            </a:extLst>
          </a:blip>
          <a:srcRect t="21652" b="50000"/>
          <a:stretch/>
        </p:blipFill>
        <p:spPr bwMode="auto">
          <a:xfrm>
            <a:off x="1893888" y="6042842"/>
            <a:ext cx="3124204" cy="88564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sultado de imagen para logo semar 201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459" t="18186" r="4612" b="29714"/>
          <a:stretch/>
        </p:blipFill>
        <p:spPr bwMode="auto">
          <a:xfrm>
            <a:off x="9965759" y="6685726"/>
            <a:ext cx="2358392" cy="782900"/>
          </a:xfrm>
          <a:prstGeom prst="rect">
            <a:avLst/>
          </a:prstGeom>
          <a:solidFill>
            <a:schemeClr val="bg1"/>
          </a:solidFill>
          <a:ln>
            <a:solidFill>
              <a:schemeClr val="bg1"/>
            </a:solidFill>
          </a:ln>
        </p:spPr>
      </p:pic>
      <p:pic>
        <p:nvPicPr>
          <p:cNvPr id="4108" name="Picture 12" descr="Resultado de imagen para logo pemex 201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5178" y="3975924"/>
            <a:ext cx="1613172" cy="88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481276"/>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a:t>¿</a:t>
            </a:r>
            <a:r>
              <a:rPr lang="es-MX" dirty="0" smtClean="0"/>
              <a:t>Qué falta por hacer?</a:t>
            </a:r>
            <a:endParaRPr lang="es-MX" dirty="0"/>
          </a:p>
        </p:txBody>
      </p:sp>
      <p:sp>
        <p:nvSpPr>
          <p:cNvPr id="4" name="3 Rectángulo"/>
          <p:cNvSpPr/>
          <p:nvPr/>
        </p:nvSpPr>
        <p:spPr>
          <a:xfrm>
            <a:off x="9454728" y="2478663"/>
            <a:ext cx="2448272" cy="1333698"/>
          </a:xfrm>
          <a:prstGeom prst="rect">
            <a:avLst/>
          </a:prstGeom>
          <a:solidFill>
            <a:schemeClr val="accent2">
              <a:lumMod val="75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000" dirty="0" smtClean="0">
                <a:solidFill>
                  <a:srgbClr val="FFFFFF"/>
                </a:solidFill>
              </a:rPr>
              <a:t>Incluir en las Guías de práctica clínica del </a:t>
            </a:r>
          </a:p>
          <a:p>
            <a:pPr marL="0" marR="0" indent="0" algn="ctr" defTabSz="584200" rtl="0" fontAlgn="auto" latinLnBrk="0" hangingPunct="0">
              <a:lnSpc>
                <a:spcPct val="100000"/>
              </a:lnSpc>
              <a:spcBef>
                <a:spcPts val="0"/>
              </a:spcBef>
              <a:spcAft>
                <a:spcPts val="0"/>
              </a:spcAft>
              <a:buClrTx/>
              <a:buSzTx/>
              <a:buFontTx/>
              <a:buNone/>
              <a:tabLst/>
            </a:pPr>
            <a:r>
              <a:rPr kumimoji="0" lang="es-MX" sz="2000" b="1" i="0" u="none" strike="noStrike" cap="none" spc="0" normalizeH="0" dirty="0" smtClean="0">
                <a:ln>
                  <a:noFill/>
                </a:ln>
                <a:solidFill>
                  <a:srgbClr val="FFFFFF"/>
                </a:solidFill>
                <a:effectLst/>
                <a:uFillTx/>
                <a:sym typeface="Helvetica Light"/>
              </a:rPr>
              <a:t>CENETEC</a:t>
            </a:r>
            <a:endParaRPr kumimoji="0" lang="es-MX" sz="2000" b="1" i="0" u="none" strike="noStrike" cap="none" spc="0" normalizeH="0" baseline="0" dirty="0">
              <a:ln>
                <a:noFill/>
              </a:ln>
              <a:solidFill>
                <a:srgbClr val="FFFFFF"/>
              </a:solidFill>
              <a:effectLst/>
              <a:uFillTx/>
              <a:sym typeface="Helvetica Light"/>
            </a:endParaRPr>
          </a:p>
        </p:txBody>
      </p:sp>
      <p:sp>
        <p:nvSpPr>
          <p:cNvPr id="5" name="4 Rectángulo redondeado"/>
          <p:cNvSpPr/>
          <p:nvPr/>
        </p:nvSpPr>
        <p:spPr>
          <a:xfrm>
            <a:off x="605837" y="1708448"/>
            <a:ext cx="11449272" cy="576064"/>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s-MX" sz="2400" b="0" i="0" u="none" strike="noStrike" cap="none" spc="0" normalizeH="0" baseline="0">
              <a:ln>
                <a:noFill/>
              </a:ln>
              <a:solidFill>
                <a:srgbClr val="FFFFFF"/>
              </a:solidFill>
              <a:effectLst/>
              <a:uFillTx/>
              <a:latin typeface="+mn-lt"/>
              <a:ea typeface="+mn-ea"/>
              <a:cs typeface="+mn-cs"/>
              <a:sym typeface="Helvetica Light"/>
            </a:endParaRPr>
          </a:p>
        </p:txBody>
      </p:sp>
      <p:sp>
        <p:nvSpPr>
          <p:cNvPr id="6" name="5 Rectángulo redondeado"/>
          <p:cNvSpPr/>
          <p:nvPr/>
        </p:nvSpPr>
        <p:spPr>
          <a:xfrm>
            <a:off x="605837" y="1708448"/>
            <a:ext cx="8560859" cy="57606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s-MX"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6 CuadroTexto"/>
          <p:cNvSpPr txBox="1"/>
          <p:nvPr/>
        </p:nvSpPr>
        <p:spPr>
          <a:xfrm>
            <a:off x="-194344" y="1009275"/>
            <a:ext cx="1319914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b="1" i="0" u="none" strike="noStrike" cap="none" spc="0" normalizeH="0" baseline="0" dirty="0" smtClean="0">
                <a:ln>
                  <a:noFill/>
                </a:ln>
                <a:solidFill>
                  <a:schemeClr val="tx1"/>
                </a:solidFill>
                <a:effectLst/>
                <a:uFillTx/>
                <a:latin typeface="+mn-lt"/>
                <a:ea typeface="+mn-ea"/>
                <a:cs typeface="+mn-cs"/>
                <a:sym typeface="Helvetica Light"/>
              </a:rPr>
              <a:t>Objetivo:</a:t>
            </a:r>
            <a:r>
              <a:rPr kumimoji="0" lang="es-MX" b="1" i="0" u="none" strike="noStrike" cap="none" spc="0" normalizeH="0" dirty="0" smtClean="0">
                <a:ln>
                  <a:noFill/>
                </a:ln>
                <a:solidFill>
                  <a:schemeClr val="tx1"/>
                </a:solidFill>
                <a:effectLst/>
                <a:uFillTx/>
                <a:latin typeface="+mn-lt"/>
                <a:ea typeface="+mn-ea"/>
                <a:cs typeface="+mn-cs"/>
                <a:sym typeface="Helvetica Light"/>
              </a:rPr>
              <a:t> </a:t>
            </a:r>
            <a:r>
              <a:rPr kumimoji="0" lang="es-MX" b="0" i="0" u="none" strike="noStrike" cap="none" spc="0" normalizeH="0" dirty="0" err="1" smtClean="0">
                <a:ln>
                  <a:noFill/>
                </a:ln>
                <a:solidFill>
                  <a:schemeClr val="tx1"/>
                </a:solidFill>
                <a:effectLst/>
                <a:uFillTx/>
                <a:latin typeface="+mn-lt"/>
                <a:ea typeface="+mn-ea"/>
                <a:cs typeface="+mn-cs"/>
                <a:sym typeface="Helvetica Light"/>
              </a:rPr>
              <a:t>Reperfusión</a:t>
            </a:r>
            <a:r>
              <a:rPr kumimoji="0" lang="es-MX" b="0" i="0" u="none" strike="noStrike" cap="none" spc="0" normalizeH="0" dirty="0" smtClean="0">
                <a:ln>
                  <a:noFill/>
                </a:ln>
                <a:solidFill>
                  <a:schemeClr val="tx1"/>
                </a:solidFill>
                <a:effectLst/>
                <a:uFillTx/>
                <a:latin typeface="+mn-lt"/>
                <a:ea typeface="+mn-ea"/>
                <a:cs typeface="+mn-cs"/>
                <a:sym typeface="Helvetica Light"/>
              </a:rPr>
              <a:t> Universal del IAM en México</a:t>
            </a:r>
          </a:p>
        </p:txBody>
      </p:sp>
      <p:sp>
        <p:nvSpPr>
          <p:cNvPr id="8" name="7 CuadroTexto"/>
          <p:cNvSpPr txBox="1"/>
          <p:nvPr/>
        </p:nvSpPr>
        <p:spPr>
          <a:xfrm>
            <a:off x="775317" y="1636440"/>
            <a:ext cx="446449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dirty="0" smtClean="0">
                <a:solidFill>
                  <a:schemeClr val="bg1"/>
                </a:solidFill>
              </a:rPr>
              <a:t>Logros al 2019</a:t>
            </a:r>
            <a:endParaRPr kumimoji="0" lang="es-MX" sz="3600" b="0" i="0" u="none" strike="noStrike" cap="none" spc="0" normalizeH="0" baseline="0" dirty="0">
              <a:ln>
                <a:noFill/>
              </a:ln>
              <a:solidFill>
                <a:schemeClr val="bg1"/>
              </a:solidFill>
              <a:effectLst/>
              <a:uFillTx/>
              <a:latin typeface="+mn-lt"/>
              <a:ea typeface="+mn-ea"/>
              <a:cs typeface="+mn-cs"/>
              <a:sym typeface="Helvetica Light"/>
            </a:endParaRPr>
          </a:p>
        </p:txBody>
      </p:sp>
      <p:sp>
        <p:nvSpPr>
          <p:cNvPr id="9" name="8 CuadroTexto"/>
          <p:cNvSpPr txBox="1"/>
          <p:nvPr/>
        </p:nvSpPr>
        <p:spPr>
          <a:xfrm>
            <a:off x="9166696" y="1668185"/>
            <a:ext cx="302433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dirty="0" smtClean="0">
                <a:solidFill>
                  <a:schemeClr val="bg1"/>
                </a:solidFill>
              </a:rPr>
              <a:t>Pendientes</a:t>
            </a:r>
            <a:endParaRPr kumimoji="0" lang="es-MX" sz="3600" b="0" i="0" u="none" strike="noStrike" cap="none" spc="0" normalizeH="0" baseline="0" dirty="0">
              <a:ln>
                <a:noFill/>
              </a:ln>
              <a:solidFill>
                <a:schemeClr val="bg1"/>
              </a:solidFill>
              <a:effectLst/>
              <a:uFillTx/>
              <a:latin typeface="+mn-lt"/>
              <a:ea typeface="+mn-ea"/>
              <a:cs typeface="+mn-cs"/>
              <a:sym typeface="Helvetica Light"/>
            </a:endParaRPr>
          </a:p>
        </p:txBody>
      </p:sp>
      <p:sp>
        <p:nvSpPr>
          <p:cNvPr id="10" name="9 Rectángulo"/>
          <p:cNvSpPr/>
          <p:nvPr/>
        </p:nvSpPr>
        <p:spPr>
          <a:xfrm>
            <a:off x="9362330" y="4932207"/>
            <a:ext cx="2448272" cy="1333698"/>
          </a:xfrm>
          <a:prstGeom prst="rect">
            <a:avLst/>
          </a:prstGeom>
          <a:solidFill>
            <a:srgbClr val="C00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000" dirty="0" smtClean="0">
                <a:solidFill>
                  <a:srgbClr val="FFFFFF"/>
                </a:solidFill>
              </a:rPr>
              <a:t>Emitir la Norma Oficial Mexicana para el tratamiento del IAM </a:t>
            </a:r>
            <a:endParaRPr kumimoji="0" lang="es-MX" sz="2000" b="1" i="0" u="none" strike="noStrike" cap="none" spc="0" normalizeH="0" baseline="0" dirty="0">
              <a:ln>
                <a:noFill/>
              </a:ln>
              <a:solidFill>
                <a:srgbClr val="FFFFFF"/>
              </a:solidFill>
              <a:effectLst/>
              <a:uFillTx/>
              <a:sym typeface="Helvetica Light"/>
            </a:endParaRPr>
          </a:p>
        </p:txBody>
      </p:sp>
      <p:grpSp>
        <p:nvGrpSpPr>
          <p:cNvPr id="13" name="12 Grupo"/>
          <p:cNvGrpSpPr/>
          <p:nvPr/>
        </p:nvGrpSpPr>
        <p:grpSpPr>
          <a:xfrm>
            <a:off x="5258556" y="3682357"/>
            <a:ext cx="2757965" cy="1567510"/>
            <a:chOff x="1842345" y="2023413"/>
            <a:chExt cx="6532264" cy="7040634"/>
          </a:xfrm>
        </p:grpSpPr>
        <p:pic>
          <p:nvPicPr>
            <p:cNvPr id="11" name="image13.png" descr="image13.png"/>
            <p:cNvPicPr>
              <a:picLocks noChangeAspect="1"/>
            </p:cNvPicPr>
            <p:nvPr/>
          </p:nvPicPr>
          <p:blipFill rotWithShape="1">
            <a:blip r:embed="rId3">
              <a:extLst/>
            </a:blip>
            <a:srcRect l="12463" t="13036" r="51238" b="41425"/>
            <a:stretch/>
          </p:blipFill>
          <p:spPr>
            <a:xfrm>
              <a:off x="1893888" y="2023413"/>
              <a:ext cx="6228693" cy="4393439"/>
            </a:xfrm>
            <a:prstGeom prst="rect">
              <a:avLst/>
            </a:prstGeom>
            <a:ln w="12700">
              <a:miter lim="400000"/>
            </a:ln>
          </p:spPr>
        </p:pic>
        <p:pic>
          <p:nvPicPr>
            <p:cNvPr id="12" name="image13.png" descr="image13.png"/>
            <p:cNvPicPr>
              <a:picLocks noChangeAspect="1"/>
            </p:cNvPicPr>
            <p:nvPr/>
          </p:nvPicPr>
          <p:blipFill rotWithShape="1">
            <a:blip r:embed="rId3">
              <a:extLst/>
            </a:blip>
            <a:srcRect l="12353" t="60952" r="51348" b="13036"/>
            <a:stretch/>
          </p:blipFill>
          <p:spPr>
            <a:xfrm>
              <a:off x="1842345" y="6432185"/>
              <a:ext cx="6532264" cy="2631862"/>
            </a:xfrm>
            <a:prstGeom prst="rect">
              <a:avLst/>
            </a:prstGeom>
            <a:ln w="12700">
              <a:miter lim="400000"/>
            </a:ln>
          </p:spPr>
        </p:pic>
      </p:grpSp>
      <p:pic>
        <p:nvPicPr>
          <p:cNvPr id="14" name="1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296" y="3469031"/>
            <a:ext cx="1441342" cy="2241434"/>
          </a:xfrm>
          <a:prstGeom prst="rect">
            <a:avLst/>
          </a:prstGeom>
        </p:spPr>
      </p:pic>
      <p:pic>
        <p:nvPicPr>
          <p:cNvPr id="15"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7670" y="3580440"/>
            <a:ext cx="1061487" cy="2018616"/>
          </a:xfrm>
          <a:prstGeom prst="rect">
            <a:avLst/>
          </a:prstGeom>
        </p:spPr>
      </p:pic>
      <p:pic>
        <p:nvPicPr>
          <p:cNvPr id="16" name="15 Imagen">
            <a:extLst>
              <a:ext uri="{FF2B5EF4-FFF2-40B4-BE49-F238E27FC236}">
                <a16:creationId xmlns:lc="http://schemas.openxmlformats.org/drawingml/2006/lockedCanvas" xmlns:a16="http://schemas.microsoft.com/office/drawing/2014/main" xmlns="" id="{9C75C209-EE09-4011-A236-0C605530B57F}"/>
              </a:ext>
            </a:extLst>
          </p:cNvPr>
          <p:cNvPicPr>
            <a:picLocks noChangeAspect="1"/>
          </p:cNvPicPr>
          <p:nvPr/>
        </p:nvPicPr>
        <p:blipFill>
          <a:blip r:embed="rId6"/>
          <a:stretch>
            <a:fillRect/>
          </a:stretch>
        </p:blipFill>
        <p:spPr>
          <a:xfrm>
            <a:off x="4970271" y="5443959"/>
            <a:ext cx="3528392" cy="2676392"/>
          </a:xfrm>
          <a:prstGeom prst="rect">
            <a:avLst/>
          </a:prstGeom>
        </p:spPr>
      </p:pic>
      <p:sp>
        <p:nvSpPr>
          <p:cNvPr id="17" name="16 CuadroTexto"/>
          <p:cNvSpPr txBox="1"/>
          <p:nvPr/>
        </p:nvSpPr>
        <p:spPr>
          <a:xfrm>
            <a:off x="1003136" y="2471769"/>
            <a:ext cx="367240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000000"/>
                </a:solidFill>
                <a:effectLst/>
                <a:uFillTx/>
                <a:latin typeface="+mn-lt"/>
                <a:ea typeface="+mn-ea"/>
                <a:cs typeface="+mn-cs"/>
                <a:sym typeface="Helvetica Light"/>
              </a:rPr>
              <a:t>Reconocimiento</a:t>
            </a:r>
            <a:r>
              <a:rPr kumimoji="0" lang="es-MX" sz="2400" b="0" i="0" u="none" strike="noStrike" cap="none" spc="0" normalizeH="0" dirty="0" smtClean="0">
                <a:ln>
                  <a:noFill/>
                </a:ln>
                <a:solidFill>
                  <a:srgbClr val="000000"/>
                </a:solidFill>
                <a:effectLst/>
                <a:uFillTx/>
                <a:latin typeface="+mn-lt"/>
                <a:ea typeface="+mn-ea"/>
                <a:cs typeface="+mn-cs"/>
                <a:sym typeface="Helvetica Light"/>
              </a:rPr>
              <a:t> del problema</a:t>
            </a:r>
            <a:endParaRPr kumimoji="0" lang="es-MX"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18 CuadroTexto"/>
          <p:cNvSpPr txBox="1"/>
          <p:nvPr/>
        </p:nvSpPr>
        <p:spPr>
          <a:xfrm>
            <a:off x="4743308" y="2471769"/>
            <a:ext cx="367240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000000"/>
                </a:solidFill>
                <a:effectLst/>
                <a:uFillTx/>
                <a:latin typeface="+mn-lt"/>
                <a:ea typeface="+mn-ea"/>
                <a:cs typeface="+mn-cs"/>
                <a:sym typeface="Helvetica Light"/>
              </a:rPr>
              <a:t>Planteamiento de una estrategia</a:t>
            </a:r>
            <a:r>
              <a:rPr kumimoji="0" lang="es-MX" sz="2400" b="0" i="0" u="none" strike="noStrike" cap="none" spc="0" normalizeH="0" dirty="0" smtClean="0">
                <a:ln>
                  <a:noFill/>
                </a:ln>
                <a:solidFill>
                  <a:srgbClr val="000000"/>
                </a:solidFill>
                <a:effectLst/>
                <a:uFillTx/>
                <a:latin typeface="+mn-lt"/>
                <a:ea typeface="+mn-ea"/>
                <a:cs typeface="+mn-cs"/>
                <a:sym typeface="Helvetica Light"/>
              </a:rPr>
              <a:t> realista de tratamiento</a:t>
            </a:r>
            <a:endParaRPr kumimoji="0" lang="es-MX"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0" name="19 CuadroTexto"/>
          <p:cNvSpPr txBox="1"/>
          <p:nvPr/>
        </p:nvSpPr>
        <p:spPr>
          <a:xfrm>
            <a:off x="4286195" y="8075666"/>
            <a:ext cx="489654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s-MX" sz="2400" dirty="0" smtClean="0"/>
              <a:t>Capacitación y equipamiento en el primer y segundo nivel de atención</a:t>
            </a:r>
            <a:endParaRPr kumimoji="0" lang="es-MX"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1" name="20 Rectángulo"/>
          <p:cNvSpPr/>
          <p:nvPr/>
        </p:nvSpPr>
        <p:spPr>
          <a:xfrm>
            <a:off x="10318824" y="7470372"/>
            <a:ext cx="2448272" cy="1025922"/>
          </a:xfrm>
          <a:prstGeom prst="rect">
            <a:avLst/>
          </a:prstGeom>
          <a:solidFill>
            <a:schemeClr val="accent2">
              <a:lumMod val="75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000" dirty="0" smtClean="0">
                <a:solidFill>
                  <a:srgbClr val="FFFFFF"/>
                </a:solidFill>
              </a:rPr>
              <a:t>Registro </a:t>
            </a:r>
            <a:r>
              <a:rPr lang="es-MX" sz="2000" b="1" dirty="0" smtClean="0">
                <a:solidFill>
                  <a:srgbClr val="FFFFFF"/>
                </a:solidFill>
              </a:rPr>
              <a:t>Nacional</a:t>
            </a:r>
            <a:r>
              <a:rPr lang="es-MX" sz="2000" dirty="0" smtClean="0">
                <a:solidFill>
                  <a:srgbClr val="FFFFFF"/>
                </a:solidFill>
              </a:rPr>
              <a:t> de Síndromes Coronarios Agudos</a:t>
            </a:r>
            <a:endParaRPr kumimoji="0" lang="es-MX" sz="2000" b="1" i="0" u="none" strike="noStrike" cap="none" spc="0" normalizeH="0" baseline="0" dirty="0">
              <a:ln>
                <a:noFill/>
              </a:ln>
              <a:solidFill>
                <a:srgbClr val="FFFFFF"/>
              </a:solidFill>
              <a:effectLst/>
              <a:uFillTx/>
              <a:sym typeface="Helvetica Light"/>
            </a:endParaRPr>
          </a:p>
        </p:txBody>
      </p:sp>
      <p:sp>
        <p:nvSpPr>
          <p:cNvPr id="24" name="23 Rectángulo"/>
          <p:cNvSpPr/>
          <p:nvPr/>
        </p:nvSpPr>
        <p:spPr>
          <a:xfrm>
            <a:off x="9958784" y="6598446"/>
            <a:ext cx="2449334" cy="656590"/>
          </a:xfrm>
          <a:prstGeom prst="rect">
            <a:avLst/>
          </a:prstGeom>
          <a:solidFill>
            <a:schemeClr val="accent2">
              <a:lumMod val="75000"/>
            </a:schemeClr>
          </a:solidFill>
          <a:ln w="12700" cap="flat">
            <a:solidFill>
              <a:schemeClr val="accent2">
                <a:lumMod val="7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1800" dirty="0" smtClean="0">
                <a:solidFill>
                  <a:srgbClr val="FFFFFF"/>
                </a:solidFill>
              </a:rPr>
              <a:t>Oficina de coordinación nacional </a:t>
            </a:r>
            <a:endParaRPr kumimoji="0" lang="es-MX" sz="1800" b="1" i="0" u="none" strike="noStrike" cap="none" spc="0" normalizeH="0" baseline="0" dirty="0">
              <a:ln>
                <a:noFill/>
              </a:ln>
              <a:solidFill>
                <a:srgbClr val="FFFFFF"/>
              </a:solidFill>
              <a:effectLst/>
              <a:uFillTx/>
              <a:sym typeface="Helvetica Light"/>
            </a:endParaRPr>
          </a:p>
        </p:txBody>
      </p:sp>
      <p:pic>
        <p:nvPicPr>
          <p:cNvPr id="1026" name="Picture 2" descr="Resultado de imagen para logo ancam"/>
          <p:cNvPicPr>
            <a:picLocks noChangeAspect="1" noChangeArrowheads="1"/>
          </p:cNvPicPr>
          <p:nvPr/>
        </p:nvPicPr>
        <p:blipFill rotWithShape="1">
          <a:blip r:embed="rId7">
            <a:extLst>
              <a:ext uri="{28A0092B-C50C-407E-A947-70E740481C1C}">
                <a14:useLocalDpi xmlns:a14="http://schemas.microsoft.com/office/drawing/2010/main" val="0"/>
              </a:ext>
            </a:extLst>
          </a:blip>
          <a:srcRect b="15674"/>
          <a:stretch/>
        </p:blipFill>
        <p:spPr bwMode="auto">
          <a:xfrm>
            <a:off x="2897793" y="6514089"/>
            <a:ext cx="1571596" cy="1325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logo sociedad mexicana de cardiolog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4441" y="6307936"/>
            <a:ext cx="1443197" cy="182106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25 Conector recto de flecha"/>
          <p:cNvCxnSpPr/>
          <p:nvPr/>
        </p:nvCxnSpPr>
        <p:spPr>
          <a:xfrm>
            <a:off x="10586466" y="3838254"/>
            <a:ext cx="0" cy="1118637"/>
          </a:xfrm>
          <a:prstGeom prst="straightConnector1">
            <a:avLst/>
          </a:prstGeom>
          <a:noFill/>
          <a:ln w="25400" cap="flat">
            <a:solidFill>
              <a:srgbClr val="000000"/>
            </a:solidFill>
            <a:prstDash val="solid"/>
            <a:miter lim="400000"/>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50331797"/>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Estrategia Nacional</a:t>
            </a:r>
            <a:endParaRPr lang="es-MX" dirty="0"/>
          </a:p>
        </p:txBody>
      </p:sp>
      <p:sp>
        <p:nvSpPr>
          <p:cNvPr id="4" name="3 Marcador de texto"/>
          <p:cNvSpPr txBox="1">
            <a:spLocks noGrp="1"/>
          </p:cNvSpPr>
          <p:nvPr>
            <p:ph type="body" idx="1"/>
          </p:nvPr>
        </p:nvSpPr>
        <p:spPr>
          <a:xfrm>
            <a:off x="479433" y="4156720"/>
            <a:ext cx="12479064"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6000" dirty="0" smtClean="0">
                <a:solidFill>
                  <a:schemeClr val="tx1"/>
                </a:solidFill>
              </a:rPr>
              <a:t>Es indispensable </a:t>
            </a:r>
            <a:r>
              <a:rPr lang="es-MX" sz="6000" b="1" dirty="0" smtClean="0">
                <a:solidFill>
                  <a:schemeClr val="tx1"/>
                </a:solidFill>
              </a:rPr>
              <a:t>formalizar</a:t>
            </a:r>
            <a:r>
              <a:rPr lang="es-MX" sz="6000" dirty="0" smtClean="0">
                <a:solidFill>
                  <a:schemeClr val="tx1"/>
                </a:solidFill>
              </a:rPr>
              <a:t> el tratamiento con </a:t>
            </a:r>
            <a:r>
              <a:rPr lang="es-MX" sz="6000" b="1" dirty="0" smtClean="0">
                <a:solidFill>
                  <a:schemeClr val="tx1"/>
                </a:solidFill>
              </a:rPr>
              <a:t>acceso universal</a:t>
            </a:r>
            <a:r>
              <a:rPr lang="es-MX" sz="6000" dirty="0" smtClean="0">
                <a:solidFill>
                  <a:schemeClr val="tx1"/>
                </a:solidFill>
              </a:rPr>
              <a:t> del IAM como </a:t>
            </a:r>
            <a:r>
              <a:rPr lang="es-MX" sz="6000" b="1" dirty="0" smtClean="0">
                <a:solidFill>
                  <a:schemeClr val="tx1"/>
                </a:solidFill>
              </a:rPr>
              <a:t>Política Pública de Salud Nacional</a:t>
            </a:r>
            <a:endParaRPr kumimoji="0" lang="es-MX" sz="6000" b="1" i="0" u="none" strike="noStrike" cap="none" spc="0" normalizeH="0" baseline="0" dirty="0">
              <a:ln>
                <a:noFill/>
              </a:ln>
              <a:solidFill>
                <a:schemeClr val="tx1"/>
              </a:solidFill>
              <a:effectLst/>
              <a:uFillTx/>
              <a:sym typeface="Helvetica Light"/>
            </a:endParaRPr>
          </a:p>
        </p:txBody>
      </p:sp>
      <p:grpSp>
        <p:nvGrpSpPr>
          <p:cNvPr id="5" name="4 Grupo"/>
          <p:cNvGrpSpPr/>
          <p:nvPr/>
        </p:nvGrpSpPr>
        <p:grpSpPr>
          <a:xfrm>
            <a:off x="813768" y="1274576"/>
            <a:ext cx="11416134" cy="2808312"/>
            <a:chOff x="-5742981" y="-146324"/>
            <a:chExt cx="14972451" cy="3549020"/>
          </a:xfrm>
        </p:grpSpPr>
        <p:pic>
          <p:nvPicPr>
            <p:cNvPr id="7" name="Picture 4" descr="Resultado de imagen para logo instituto nacional de cardiolo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384" y="-146324"/>
              <a:ext cx="3470086" cy="34700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esultado de imagen para logo secretaria de salud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981" y="124371"/>
              <a:ext cx="5560146" cy="327832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F:\a_chaedu\02 Dr Martinez Rios DirGral\academia nacional de medicina\logo academia.png" descr="F:\a_chaedu\02 Dr Martinez Rios DirGral\academia nacional de medicina\logo academia.png"/>
          <p:cNvPicPr>
            <a:picLocks noChangeAspect="1"/>
          </p:cNvPicPr>
          <p:nvPr/>
        </p:nvPicPr>
        <p:blipFill>
          <a:blip r:embed="rId5">
            <a:extLst/>
          </a:blip>
          <a:stretch>
            <a:fillRect/>
          </a:stretch>
        </p:blipFill>
        <p:spPr>
          <a:xfrm>
            <a:off x="5566296" y="1736351"/>
            <a:ext cx="2789141" cy="1666506"/>
          </a:xfrm>
          <a:prstGeom prst="rect">
            <a:avLst/>
          </a:prstGeom>
          <a:ln w="12700">
            <a:miter lim="400000"/>
          </a:ln>
        </p:spPr>
      </p:pic>
    </p:spTree>
    <p:extLst>
      <p:ext uri="{BB962C8B-B14F-4D97-AF65-F5344CB8AC3E}">
        <p14:creationId xmlns:p14="http://schemas.microsoft.com/office/powerpoint/2010/main" val="400056344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CONFERENCIA IGNACIO CHAVEZ </a:t>
            </a:r>
            <a:endParaRPr lang="es-MX" dirty="0"/>
          </a:p>
        </p:txBody>
      </p:sp>
      <p:pic>
        <p:nvPicPr>
          <p:cNvPr id="4" name="Picture 4" descr="Ignacio Chávez rRve 018"/>
          <p:cNvPicPr>
            <a:picLocks noChangeAspect="1" noChangeArrowheads="1"/>
          </p:cNvPicPr>
          <p:nvPr/>
        </p:nvPicPr>
        <p:blipFill>
          <a:blip r:embed="rId3" cstate="print"/>
          <a:srcRect/>
          <a:stretch>
            <a:fillRect/>
          </a:stretch>
        </p:blipFill>
        <p:spPr bwMode="auto">
          <a:xfrm>
            <a:off x="8701638" y="4715937"/>
            <a:ext cx="3514001" cy="2383038"/>
          </a:xfrm>
          <a:prstGeom prst="rect">
            <a:avLst/>
          </a:prstGeom>
          <a:noFill/>
          <a:ln w="9525">
            <a:noFill/>
            <a:miter lim="800000"/>
            <a:headEnd/>
            <a:tailEnd/>
          </a:ln>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21028" t="19684" r="8838" b="11415"/>
          <a:stretch>
            <a:fillRect/>
          </a:stretch>
        </p:blipFill>
        <p:spPr bwMode="auto">
          <a:xfrm>
            <a:off x="651341" y="1422700"/>
            <a:ext cx="3241498" cy="238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otos Hosp Gral 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1377" y="1420627"/>
            <a:ext cx="3186118" cy="239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Gus baz 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26" y="4980823"/>
            <a:ext cx="3990894" cy="24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Ignacio Chávez rRve 1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4380" y="1306165"/>
            <a:ext cx="2114264" cy="246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www.redesdelsur.com.mx/2016/images/1232018/02/10/image10004.jpg"/>
          <p:cNvPicPr>
            <a:picLocks noChangeAspect="1" noChangeArrowheads="1"/>
          </p:cNvPicPr>
          <p:nvPr/>
        </p:nvPicPr>
        <p:blipFill rotWithShape="1">
          <a:blip r:embed="rId8">
            <a:extLst>
              <a:ext uri="{28A0092B-C50C-407E-A947-70E740481C1C}">
                <a14:useLocalDpi xmlns:a14="http://schemas.microsoft.com/office/drawing/2010/main" val="0"/>
              </a:ext>
            </a:extLst>
          </a:blip>
          <a:srcRect l="28926" r="30214"/>
          <a:stretch/>
        </p:blipFill>
        <p:spPr bwMode="auto">
          <a:xfrm>
            <a:off x="5662693" y="4990797"/>
            <a:ext cx="1823486" cy="2448901"/>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40422" y="7495957"/>
            <a:ext cx="367240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1800" b="1" dirty="0" smtClean="0"/>
              <a:t>Fundador </a:t>
            </a:r>
          </a:p>
          <a:p>
            <a:pPr marL="0" marR="0" indent="0" algn="ctr" defTabSz="584200" rtl="0" fontAlgn="auto" latinLnBrk="0" hangingPunct="0">
              <a:lnSpc>
                <a:spcPct val="100000"/>
              </a:lnSpc>
              <a:spcBef>
                <a:spcPts val="0"/>
              </a:spcBef>
              <a:spcAft>
                <a:spcPts val="0"/>
              </a:spcAft>
              <a:buClrTx/>
              <a:buSzTx/>
              <a:buFontTx/>
              <a:buNone/>
              <a:tabLst/>
            </a:pPr>
            <a:r>
              <a:rPr lang="es-MX" sz="1800" dirty="0" smtClean="0"/>
              <a:t>El Colegio Nacional </a:t>
            </a:r>
            <a:endParaRPr kumimoji="0" lang="es-MX" sz="1800" i="0" u="none" strike="noStrike" cap="none" spc="0" normalizeH="0" baseline="0" dirty="0">
              <a:ln>
                <a:noFill/>
              </a:ln>
              <a:solidFill>
                <a:srgbClr val="000000"/>
              </a:solidFill>
              <a:effectLst/>
              <a:uFillTx/>
              <a:sym typeface="Helvetica Light"/>
            </a:endParaRPr>
          </a:p>
        </p:txBody>
      </p:sp>
      <p:sp>
        <p:nvSpPr>
          <p:cNvPr id="7" name="6 CuadroTexto"/>
          <p:cNvSpPr txBox="1"/>
          <p:nvPr/>
        </p:nvSpPr>
        <p:spPr>
          <a:xfrm>
            <a:off x="8847386" y="3878985"/>
            <a:ext cx="336825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1800" b="1" i="0" u="none" strike="noStrike" cap="none" spc="0" normalizeH="0" baseline="0" dirty="0" smtClean="0">
                <a:ln>
                  <a:noFill/>
                </a:ln>
                <a:solidFill>
                  <a:srgbClr val="000000"/>
                </a:solidFill>
                <a:effectLst/>
                <a:uFillTx/>
                <a:latin typeface="+mn-lt"/>
                <a:ea typeface="+mn-ea"/>
                <a:cs typeface="+mn-cs"/>
                <a:sym typeface="Helvetica Light"/>
              </a:rPr>
              <a:t>Rector</a:t>
            </a:r>
            <a:r>
              <a:rPr kumimoji="0" lang="es-MX" sz="1800" b="1" i="0" u="none" strike="noStrike" cap="none" spc="0" normalizeH="0" dirty="0" smtClean="0">
                <a:ln>
                  <a:noFill/>
                </a:ln>
                <a:solidFill>
                  <a:srgbClr val="000000"/>
                </a:solidFill>
                <a:effectLst/>
                <a:uFillTx/>
                <a:latin typeface="+mn-lt"/>
                <a:ea typeface="+mn-ea"/>
                <a:cs typeface="+mn-cs"/>
                <a:sym typeface="Helvetica Light"/>
              </a:rPr>
              <a:t> </a:t>
            </a:r>
          </a:p>
          <a:p>
            <a:pPr marL="0" marR="0" indent="0" algn="ctr" defTabSz="584200" rtl="0" fontAlgn="auto" latinLnBrk="0" hangingPunct="0">
              <a:lnSpc>
                <a:spcPct val="100000"/>
              </a:lnSpc>
              <a:spcBef>
                <a:spcPts val="0"/>
              </a:spcBef>
              <a:spcAft>
                <a:spcPts val="0"/>
              </a:spcAft>
              <a:buClrTx/>
              <a:buSzTx/>
              <a:buFontTx/>
              <a:buNone/>
              <a:tabLst/>
            </a:pPr>
            <a:r>
              <a:rPr lang="es-MX" sz="1800" dirty="0" smtClean="0"/>
              <a:t>UNAM </a:t>
            </a:r>
            <a:r>
              <a:rPr kumimoji="0" lang="es-MX" sz="1800" i="0" u="none" strike="noStrike" cap="none" spc="0" normalizeH="0" dirty="0" smtClean="0">
                <a:ln>
                  <a:noFill/>
                </a:ln>
                <a:solidFill>
                  <a:srgbClr val="000000"/>
                </a:solidFill>
                <a:effectLst/>
                <a:uFillTx/>
                <a:sym typeface="Helvetica Light"/>
              </a:rPr>
              <a:t> </a:t>
            </a:r>
            <a:endParaRPr kumimoji="0" lang="es-MX" sz="1800" i="0" u="none" strike="noStrike" cap="none" spc="0" normalizeH="0" baseline="0" dirty="0">
              <a:ln>
                <a:noFill/>
              </a:ln>
              <a:solidFill>
                <a:srgbClr val="000000"/>
              </a:solidFill>
              <a:effectLst/>
              <a:uFillTx/>
              <a:sym typeface="Helvetica Light"/>
            </a:endParaRPr>
          </a:p>
        </p:txBody>
      </p:sp>
      <p:sp>
        <p:nvSpPr>
          <p:cNvPr id="14" name="13 CuadroTexto"/>
          <p:cNvSpPr txBox="1"/>
          <p:nvPr/>
        </p:nvSpPr>
        <p:spPr>
          <a:xfrm>
            <a:off x="4577620" y="3878985"/>
            <a:ext cx="399363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000" b="1" i="0" u="none" strike="noStrike" cap="none" spc="0" normalizeH="0" baseline="0" dirty="0" smtClean="0">
                <a:ln>
                  <a:noFill/>
                </a:ln>
                <a:solidFill>
                  <a:srgbClr val="000000"/>
                </a:solidFill>
                <a:effectLst/>
                <a:uFillTx/>
                <a:latin typeface="+mn-lt"/>
                <a:ea typeface="+mn-ea"/>
                <a:cs typeface="+mn-cs"/>
                <a:sym typeface="Helvetica Light"/>
              </a:rPr>
              <a:t>Director </a:t>
            </a:r>
          </a:p>
          <a:p>
            <a:pPr marL="0" marR="0" indent="0" algn="ctr" defTabSz="584200" rtl="0" fontAlgn="auto" latinLnBrk="0" hangingPunct="0">
              <a:lnSpc>
                <a:spcPct val="100000"/>
              </a:lnSpc>
              <a:spcBef>
                <a:spcPts val="0"/>
              </a:spcBef>
              <a:spcAft>
                <a:spcPts val="0"/>
              </a:spcAft>
              <a:buClrTx/>
              <a:buSzTx/>
              <a:buFontTx/>
              <a:buNone/>
              <a:tabLst/>
            </a:pPr>
            <a:r>
              <a:rPr kumimoji="0" lang="es-MX" sz="1800" b="0" i="0" u="none" strike="noStrike" cap="none" spc="0" normalizeH="0" baseline="0" dirty="0" smtClean="0">
                <a:ln>
                  <a:noFill/>
                </a:ln>
                <a:solidFill>
                  <a:srgbClr val="000000"/>
                </a:solidFill>
                <a:effectLst/>
                <a:uFillTx/>
                <a:sym typeface="Helvetica Light"/>
              </a:rPr>
              <a:t>Hospital General de México</a:t>
            </a:r>
            <a:r>
              <a:rPr kumimoji="0" lang="es-MX" sz="1800" b="0" i="0" u="none" strike="noStrike" cap="none" spc="0" normalizeH="0" dirty="0" smtClean="0">
                <a:ln>
                  <a:noFill/>
                </a:ln>
                <a:solidFill>
                  <a:srgbClr val="000000"/>
                </a:solidFill>
                <a:effectLst/>
                <a:uFillTx/>
                <a:sym typeface="Helvetica Light"/>
              </a:rPr>
              <a:t> </a:t>
            </a:r>
          </a:p>
          <a:p>
            <a:pPr marL="0" marR="0" indent="0" algn="ctr" defTabSz="584200" rtl="0" fontAlgn="auto" latinLnBrk="0" hangingPunct="0">
              <a:lnSpc>
                <a:spcPct val="100000"/>
              </a:lnSpc>
              <a:spcBef>
                <a:spcPts val="0"/>
              </a:spcBef>
              <a:spcAft>
                <a:spcPts val="0"/>
              </a:spcAft>
              <a:buClrTx/>
              <a:buSzTx/>
              <a:buFontTx/>
              <a:buNone/>
              <a:tabLst/>
            </a:pPr>
            <a:r>
              <a:rPr kumimoji="0" lang="es-MX" sz="1800" b="0" i="0" u="none" strike="noStrike" cap="none" spc="0" normalizeH="0" dirty="0" smtClean="0">
                <a:ln>
                  <a:noFill/>
                </a:ln>
                <a:solidFill>
                  <a:srgbClr val="000000"/>
                </a:solidFill>
                <a:effectLst/>
                <a:uFillTx/>
                <a:sym typeface="Helvetica Light"/>
              </a:rPr>
              <a:t>Dr. E. </a:t>
            </a:r>
            <a:r>
              <a:rPr lang="es-MX" sz="1800" dirty="0" smtClean="0"/>
              <a:t>Liceaga</a:t>
            </a:r>
            <a:endParaRPr kumimoji="0" lang="es-MX" sz="1800" b="0" i="0" u="none" strike="noStrike" cap="none" spc="0" normalizeH="0" baseline="0" dirty="0">
              <a:ln>
                <a:noFill/>
              </a:ln>
              <a:solidFill>
                <a:srgbClr val="000000"/>
              </a:solidFill>
              <a:effectLst/>
              <a:uFillTx/>
              <a:sym typeface="Helvetica Light"/>
            </a:endParaRPr>
          </a:p>
        </p:txBody>
      </p:sp>
      <p:sp>
        <p:nvSpPr>
          <p:cNvPr id="15" name="14 CuadroTexto"/>
          <p:cNvSpPr txBox="1"/>
          <p:nvPr/>
        </p:nvSpPr>
        <p:spPr>
          <a:xfrm>
            <a:off x="379810" y="3811134"/>
            <a:ext cx="399363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000" b="1" i="0" u="none" strike="noStrike" cap="none" spc="0" normalizeH="0" baseline="0" dirty="0" smtClean="0">
                <a:ln>
                  <a:noFill/>
                </a:ln>
                <a:solidFill>
                  <a:srgbClr val="000000"/>
                </a:solidFill>
                <a:effectLst/>
                <a:uFillTx/>
                <a:latin typeface="+mn-lt"/>
                <a:ea typeface="+mn-ea"/>
                <a:cs typeface="+mn-cs"/>
                <a:sym typeface="Helvetica Light"/>
              </a:rPr>
              <a:t>Director </a:t>
            </a:r>
          </a:p>
          <a:p>
            <a:pPr marL="0" marR="0" indent="0" algn="ctr" defTabSz="584200" rtl="0" fontAlgn="auto" latinLnBrk="0" hangingPunct="0">
              <a:lnSpc>
                <a:spcPct val="100000"/>
              </a:lnSpc>
              <a:spcBef>
                <a:spcPts val="0"/>
              </a:spcBef>
              <a:spcAft>
                <a:spcPts val="0"/>
              </a:spcAft>
              <a:buClrTx/>
              <a:buSzTx/>
              <a:buFontTx/>
              <a:buNone/>
              <a:tabLst/>
            </a:pPr>
            <a:r>
              <a:rPr lang="es-MX" sz="1800" dirty="0" smtClean="0"/>
              <a:t>Escuela de Medicina</a:t>
            </a:r>
          </a:p>
          <a:p>
            <a:pPr marL="0" marR="0" indent="0" algn="ctr" defTabSz="584200" rtl="0" fontAlgn="auto" latinLnBrk="0" hangingPunct="0">
              <a:lnSpc>
                <a:spcPct val="100000"/>
              </a:lnSpc>
              <a:spcBef>
                <a:spcPts val="0"/>
              </a:spcBef>
              <a:spcAft>
                <a:spcPts val="0"/>
              </a:spcAft>
              <a:buClrTx/>
              <a:buSzTx/>
              <a:buFontTx/>
              <a:buNone/>
              <a:tabLst/>
            </a:pPr>
            <a:r>
              <a:rPr kumimoji="0" lang="es-MX" sz="1800" b="0" i="0" u="none" strike="noStrike" cap="none" spc="0" normalizeH="0" baseline="0" dirty="0" smtClean="0">
                <a:ln>
                  <a:noFill/>
                </a:ln>
                <a:solidFill>
                  <a:srgbClr val="000000"/>
                </a:solidFill>
                <a:effectLst/>
                <a:uFillTx/>
                <a:sym typeface="Helvetica Light"/>
              </a:rPr>
              <a:t>UNAM </a:t>
            </a:r>
            <a:endParaRPr kumimoji="0" lang="es-MX" sz="1800" b="0" i="0" u="none" strike="noStrike" cap="none" spc="0" normalizeH="0" baseline="0" dirty="0">
              <a:ln>
                <a:noFill/>
              </a:ln>
              <a:solidFill>
                <a:srgbClr val="000000"/>
              </a:solidFill>
              <a:effectLst/>
              <a:uFillTx/>
              <a:sym typeface="Helvetica Light"/>
            </a:endParaRPr>
          </a:p>
        </p:txBody>
      </p:sp>
      <p:sp>
        <p:nvSpPr>
          <p:cNvPr id="16" name="15 CuadroTexto"/>
          <p:cNvSpPr txBox="1"/>
          <p:nvPr/>
        </p:nvSpPr>
        <p:spPr>
          <a:xfrm>
            <a:off x="4694666" y="7449688"/>
            <a:ext cx="367240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1800" b="1" dirty="0" smtClean="0"/>
              <a:t>Presidente </a:t>
            </a:r>
          </a:p>
          <a:p>
            <a:pPr marL="0" marR="0" indent="0" defTabSz="584200" rtl="0" fontAlgn="auto" latinLnBrk="0" hangingPunct="0">
              <a:lnSpc>
                <a:spcPct val="100000"/>
              </a:lnSpc>
              <a:spcBef>
                <a:spcPts val="0"/>
              </a:spcBef>
              <a:spcAft>
                <a:spcPts val="0"/>
              </a:spcAft>
              <a:buClrTx/>
              <a:buSzTx/>
              <a:buFontTx/>
              <a:buNone/>
              <a:tabLst/>
            </a:pPr>
            <a:r>
              <a:rPr lang="es-MX" sz="1800" dirty="0" smtClean="0"/>
              <a:t>Academia Nacional de Medicina </a:t>
            </a:r>
            <a:endParaRPr kumimoji="0" lang="es-MX" sz="1800" i="0" u="none" strike="noStrike" cap="none" spc="0" normalizeH="0" baseline="0" dirty="0">
              <a:ln>
                <a:noFill/>
              </a:ln>
              <a:solidFill>
                <a:srgbClr val="000000"/>
              </a:solidFill>
              <a:effectLst/>
              <a:uFillTx/>
              <a:sym typeface="Helvetica Light"/>
            </a:endParaRPr>
          </a:p>
        </p:txBody>
      </p:sp>
      <p:sp>
        <p:nvSpPr>
          <p:cNvPr id="13" name="12 Rectángulo"/>
          <p:cNvSpPr/>
          <p:nvPr/>
        </p:nvSpPr>
        <p:spPr>
          <a:xfrm>
            <a:off x="7486179" y="7168698"/>
            <a:ext cx="6502400" cy="892552"/>
          </a:xfrm>
          <a:prstGeom prst="rect">
            <a:avLst/>
          </a:prstGeom>
        </p:spPr>
        <p:txBody>
          <a:bodyPr>
            <a:spAutoFit/>
          </a:bodyPr>
          <a:lstStyle/>
          <a:p>
            <a:r>
              <a:rPr lang="es-MX" sz="2000" dirty="0">
                <a:solidFill>
                  <a:schemeClr val="tx1"/>
                </a:solidFill>
              </a:rPr>
              <a:t>Doctor Honoris </a:t>
            </a:r>
            <a:r>
              <a:rPr lang="es-MX" sz="2000" dirty="0" smtClean="0">
                <a:solidFill>
                  <a:schemeClr val="tx1"/>
                </a:solidFill>
              </a:rPr>
              <a:t>Causa</a:t>
            </a:r>
          </a:p>
          <a:p>
            <a:r>
              <a:rPr lang="es-MX" sz="1600" dirty="0" smtClean="0">
                <a:solidFill>
                  <a:schemeClr val="tx1"/>
                </a:solidFill>
              </a:rPr>
              <a:t>35 de las mas destacadas universidades </a:t>
            </a:r>
          </a:p>
          <a:p>
            <a:r>
              <a:rPr lang="es-MX" sz="1600" dirty="0">
                <a:solidFill>
                  <a:schemeClr val="tx1"/>
                </a:solidFill>
              </a:rPr>
              <a:t>a</a:t>
            </a:r>
            <a:r>
              <a:rPr lang="es-MX" sz="1600" dirty="0" smtClean="0">
                <a:solidFill>
                  <a:schemeClr val="tx1"/>
                </a:solidFill>
              </a:rPr>
              <a:t> nivel mundial</a:t>
            </a:r>
            <a:endParaRPr lang="es-MX" sz="1600" dirty="0">
              <a:solidFill>
                <a:schemeClr val="tx1"/>
              </a:solidFill>
            </a:endParaRPr>
          </a:p>
        </p:txBody>
      </p:sp>
      <p:sp>
        <p:nvSpPr>
          <p:cNvPr id="17" name="16 CuadroTexto"/>
          <p:cNvSpPr txBox="1"/>
          <p:nvPr/>
        </p:nvSpPr>
        <p:spPr>
          <a:xfrm>
            <a:off x="-1659459" y="8232445"/>
            <a:ext cx="1606999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000" b="1" dirty="0" smtClean="0"/>
              <a:t>Fundador y primer director del Instituto Nacional de Cardiología </a:t>
            </a:r>
          </a:p>
          <a:p>
            <a:pPr marL="0" marR="0" indent="0" algn="ctr" defTabSz="584200" rtl="0" fontAlgn="auto" latinLnBrk="0" hangingPunct="0">
              <a:lnSpc>
                <a:spcPct val="100000"/>
              </a:lnSpc>
              <a:spcBef>
                <a:spcPts val="0"/>
              </a:spcBef>
              <a:spcAft>
                <a:spcPts val="0"/>
              </a:spcAft>
              <a:buClrTx/>
              <a:buSzTx/>
              <a:buFontTx/>
              <a:buNone/>
              <a:tabLst/>
            </a:pPr>
            <a:r>
              <a:rPr kumimoji="0" lang="es-MX" sz="1600" b="1" i="0" u="none" strike="noStrike" cap="none" spc="0" normalizeH="0" baseline="0" dirty="0" smtClean="0">
                <a:ln>
                  <a:noFill/>
                </a:ln>
                <a:solidFill>
                  <a:srgbClr val="000000"/>
                </a:solidFill>
                <a:effectLst/>
                <a:uFillTx/>
                <a:sym typeface="Helvetica Light"/>
              </a:rPr>
              <a:t>Fundador  de</a:t>
            </a:r>
            <a:r>
              <a:rPr kumimoji="0" lang="es-MX" sz="1600" b="1" i="0" u="none" strike="noStrike" cap="none" spc="0" normalizeH="0" dirty="0" smtClean="0">
                <a:ln>
                  <a:noFill/>
                </a:ln>
                <a:solidFill>
                  <a:srgbClr val="000000"/>
                </a:solidFill>
                <a:effectLst/>
                <a:uFillTx/>
                <a:sym typeface="Helvetica Light"/>
              </a:rPr>
              <a:t> las sociedades  Mexicana de Cardiología, Interamericana de Cardiología y de la Federación Mundial del Corazón</a:t>
            </a:r>
            <a:endParaRPr kumimoji="0" lang="es-MX" sz="1600" b="1" i="0" u="none" strike="noStrike" cap="none" spc="0" normalizeH="0" baseline="0" dirty="0">
              <a:ln>
                <a:noFill/>
              </a:ln>
              <a:solidFill>
                <a:srgbClr val="000000"/>
              </a:solidFill>
              <a:effectLst/>
              <a:uFillTx/>
              <a:sym typeface="Helvetica Light"/>
            </a:endParaRPr>
          </a:p>
        </p:txBody>
      </p:sp>
      <p:sp>
        <p:nvSpPr>
          <p:cNvPr id="5" name="4 CuadroTexto"/>
          <p:cNvSpPr txBox="1"/>
          <p:nvPr/>
        </p:nvSpPr>
        <p:spPr>
          <a:xfrm>
            <a:off x="-330929" y="809726"/>
            <a:ext cx="883111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800" dirty="0" smtClean="0"/>
              <a:t>Síntesis curricular del Maestro Ignacio Chávez</a:t>
            </a:r>
            <a:endParaRPr kumimoji="0" lang="es-MX" sz="28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49535249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325937" y="-451069"/>
            <a:ext cx="10747996" cy="1625604"/>
          </a:xfrm>
        </p:spPr>
        <p:txBody>
          <a:bodyPr/>
          <a:lstStyle/>
          <a:p>
            <a:r>
              <a:rPr lang="es-MX" dirty="0" smtClean="0"/>
              <a:t>Institutos Nacionales de Salud de México</a:t>
            </a:r>
            <a:endParaRPr lang="es-MX" dirty="0"/>
          </a:p>
        </p:txBody>
      </p:sp>
      <p:pic>
        <p:nvPicPr>
          <p:cNvPr id="4098" name="Picture 2" descr="Institutos Nacionales de Salud (Insalud)"/>
          <p:cNvPicPr>
            <a:picLocks noChangeAspect="1" noChangeArrowheads="1"/>
          </p:cNvPicPr>
          <p:nvPr/>
        </p:nvPicPr>
        <p:blipFill rotWithShape="1">
          <a:blip r:embed="rId3">
            <a:extLst>
              <a:ext uri="{28A0092B-C50C-407E-A947-70E740481C1C}">
                <a14:useLocalDpi xmlns:a14="http://schemas.microsoft.com/office/drawing/2010/main" val="0"/>
              </a:ext>
            </a:extLst>
          </a:blip>
          <a:srcRect l="-401" t="2264" r="3083" b="3637"/>
          <a:stretch/>
        </p:blipFill>
        <p:spPr bwMode="auto">
          <a:xfrm>
            <a:off x="2267174" y="3533386"/>
            <a:ext cx="9176906" cy="523184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31180" y="1081668"/>
            <a:ext cx="1267688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s-MX" sz="2800" dirty="0" smtClean="0"/>
              <a:t>13 Institutos Nacionales de Salud: </a:t>
            </a:r>
          </a:p>
        </p:txBody>
      </p:sp>
      <p:sp>
        <p:nvSpPr>
          <p:cNvPr id="4" name="3 CuadroTexto"/>
          <p:cNvSpPr txBox="1"/>
          <p:nvPr/>
        </p:nvSpPr>
        <p:spPr>
          <a:xfrm>
            <a:off x="7726536" y="9270415"/>
            <a:ext cx="60486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000" dirty="0" err="1" smtClean="0">
                <a:solidFill>
                  <a:schemeClr val="bg1"/>
                </a:solidFill>
              </a:rPr>
              <a:t>Mohar</a:t>
            </a:r>
            <a:r>
              <a:rPr lang="es-MX" sz="2000" dirty="0" smtClean="0">
                <a:solidFill>
                  <a:schemeClr val="bg1"/>
                </a:solidFill>
              </a:rPr>
              <a:t> A. CCINSHAE 2019 </a:t>
            </a:r>
            <a:endParaRPr kumimoji="0" lang="es-MX" sz="2000" b="0" i="0" u="none" strike="noStrike" cap="none" spc="0" normalizeH="0" baseline="0" dirty="0">
              <a:ln>
                <a:noFill/>
              </a:ln>
              <a:solidFill>
                <a:schemeClr val="bg1"/>
              </a:solidFill>
              <a:effectLst/>
              <a:uFillTx/>
              <a:sym typeface="Helvetica Light"/>
            </a:endParaRPr>
          </a:p>
        </p:txBody>
      </p:sp>
      <p:pic>
        <p:nvPicPr>
          <p:cNvPr id="2050" name="Picture 2" descr="Resultado de imagen para logo secretaria sal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613" y="1492424"/>
            <a:ext cx="3106955" cy="183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1599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sz="4000" dirty="0" smtClean="0"/>
              <a:t>Misión de los Institutos Nacionales de Salud </a:t>
            </a:r>
            <a:endParaRPr lang="es-MX" sz="4000" dirty="0"/>
          </a:p>
        </p:txBody>
      </p:sp>
      <p:sp>
        <p:nvSpPr>
          <p:cNvPr id="4" name="3 Rectángulo"/>
          <p:cNvSpPr/>
          <p:nvPr/>
        </p:nvSpPr>
        <p:spPr>
          <a:xfrm>
            <a:off x="1777237" y="1995166"/>
            <a:ext cx="3024336" cy="471924"/>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FFFFFF"/>
                </a:solidFill>
                <a:effectLst/>
                <a:uFillTx/>
                <a:latin typeface="+mn-lt"/>
                <a:ea typeface="+mn-ea"/>
                <a:cs typeface="+mn-cs"/>
                <a:sym typeface="Helvetica Light"/>
              </a:rPr>
              <a:t>1.- Asistencia Médica</a:t>
            </a:r>
            <a:endParaRPr kumimoji="0" lang="es-MX"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4 Rectángulo"/>
          <p:cNvSpPr/>
          <p:nvPr/>
        </p:nvSpPr>
        <p:spPr>
          <a:xfrm>
            <a:off x="7444447" y="1989153"/>
            <a:ext cx="5040560" cy="471924"/>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2400" b="0" i="0" u="none" strike="noStrike" cap="none" spc="0" normalizeH="0" baseline="0" dirty="0" smtClean="0">
                <a:ln>
                  <a:noFill/>
                </a:ln>
                <a:solidFill>
                  <a:srgbClr val="FFFFFF"/>
                </a:solidFill>
                <a:effectLst/>
                <a:uFillTx/>
                <a:latin typeface="+mn-lt"/>
                <a:ea typeface="+mn-ea"/>
                <a:cs typeface="+mn-cs"/>
                <a:sym typeface="Helvetica Light"/>
              </a:rPr>
              <a:t>2.- Formación de recursos humanos</a:t>
            </a:r>
            <a:endParaRPr kumimoji="0" lang="es-MX"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93" t="19193" r="28357" b="13191"/>
          <a:stretch/>
        </p:blipFill>
        <p:spPr bwMode="auto">
          <a:xfrm>
            <a:off x="8662640" y="2788570"/>
            <a:ext cx="3184666" cy="276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Marcador de texto"/>
          <p:cNvSpPr>
            <a:spLocks noGrp="1"/>
          </p:cNvSpPr>
          <p:nvPr>
            <p:ph type="body" idx="1"/>
          </p:nvPr>
        </p:nvSpPr>
        <p:spPr>
          <a:xfrm>
            <a:off x="98044" y="2721737"/>
            <a:ext cx="7375251" cy="3518039"/>
          </a:xfrm>
        </p:spPr>
        <p:txBody>
          <a:bodyPr>
            <a:normAutofit/>
          </a:bodyPr>
          <a:lstStyle/>
          <a:p>
            <a:r>
              <a:rPr lang="es-MX" sz="2400" dirty="0" smtClean="0"/>
              <a:t>Dedicado a la población </a:t>
            </a:r>
            <a:r>
              <a:rPr lang="es-MX" sz="2400" dirty="0" smtClean="0">
                <a:solidFill>
                  <a:srgbClr val="FF0000"/>
                </a:solidFill>
              </a:rPr>
              <a:t>sin acceso </a:t>
            </a:r>
            <a:r>
              <a:rPr lang="es-MX" sz="2400" dirty="0" smtClean="0"/>
              <a:t>a servicios de salud </a:t>
            </a:r>
          </a:p>
          <a:p>
            <a:r>
              <a:rPr lang="es-MX" sz="2400" dirty="0" smtClean="0">
                <a:solidFill>
                  <a:srgbClr val="FF0000"/>
                </a:solidFill>
              </a:rPr>
              <a:t>Población económicamente desprotegida</a:t>
            </a:r>
            <a:r>
              <a:rPr lang="es-MX" sz="2400" dirty="0" smtClean="0"/>
              <a:t>. Nivel más bajo de ingreso 90% de los pacientes. </a:t>
            </a:r>
          </a:p>
          <a:p>
            <a:r>
              <a:rPr lang="es-MX" sz="2400" dirty="0" smtClean="0"/>
              <a:t>Atención a </a:t>
            </a:r>
            <a:r>
              <a:rPr lang="es-MX" sz="2400" dirty="0" smtClean="0">
                <a:solidFill>
                  <a:srgbClr val="FF0000"/>
                </a:solidFill>
              </a:rPr>
              <a:t>mas de un millón de personas </a:t>
            </a:r>
            <a:r>
              <a:rPr lang="es-MX" sz="2400" dirty="0" smtClean="0"/>
              <a:t>al año. </a:t>
            </a:r>
          </a:p>
          <a:p>
            <a:r>
              <a:rPr lang="es-MX" sz="2400" dirty="0" smtClean="0"/>
              <a:t>Instituciones de alta especialidad con participación </a:t>
            </a:r>
            <a:r>
              <a:rPr lang="es-MX" sz="2400" dirty="0" smtClean="0">
                <a:solidFill>
                  <a:srgbClr val="FF0000"/>
                </a:solidFill>
              </a:rPr>
              <a:t>multidisciplinaria con colaboración interinstitucional. </a:t>
            </a:r>
            <a:endParaRPr lang="es-MX" sz="2400" dirty="0"/>
          </a:p>
        </p:txBody>
      </p:sp>
      <p:pic>
        <p:nvPicPr>
          <p:cNvPr id="3074" name="Picture 2" descr="Resultado de imagen para instituto nacional de cardiolog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946" y="5524872"/>
            <a:ext cx="5101429" cy="3173750"/>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942605" y="6347487"/>
            <a:ext cx="331236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000" b="1" dirty="0" smtClean="0">
                <a:solidFill>
                  <a:srgbClr val="FF0000"/>
                </a:solidFill>
              </a:rPr>
              <a:t>Más de 1000 Médicos </a:t>
            </a:r>
            <a:r>
              <a:rPr lang="es-MX" sz="2000" dirty="0" smtClean="0"/>
              <a:t>Especialistas formados anualmente, avalados por la UNAM</a:t>
            </a:r>
            <a:endParaRPr kumimoji="0" lang="es-MX" sz="2000" b="0" i="0" u="none" strike="noStrike" cap="none" spc="0" normalizeH="0" baseline="0" dirty="0">
              <a:ln>
                <a:noFill/>
              </a:ln>
              <a:solidFill>
                <a:srgbClr val="000000"/>
              </a:solidFill>
              <a:effectLst/>
              <a:uFillTx/>
              <a:sym typeface="Helvetica Light"/>
            </a:endParaRPr>
          </a:p>
        </p:txBody>
      </p:sp>
      <p:sp>
        <p:nvSpPr>
          <p:cNvPr id="2" name="1 CuadroTexto"/>
          <p:cNvSpPr txBox="1"/>
          <p:nvPr/>
        </p:nvSpPr>
        <p:spPr>
          <a:xfrm>
            <a:off x="-338360" y="1045664"/>
            <a:ext cx="1334316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800" dirty="0" smtClean="0"/>
              <a:t>Tres compromisos fundamentales: Asistencia, educación, investigación. </a:t>
            </a:r>
            <a:endParaRPr kumimoji="0" lang="es-MX" sz="2800" b="0" i="0" u="none" strike="noStrike" cap="none" spc="0" normalizeH="0" baseline="0" dirty="0">
              <a:ln>
                <a:noFill/>
              </a:ln>
              <a:solidFill>
                <a:srgbClr val="000000"/>
              </a:solidFill>
              <a:effectLst/>
              <a:uFillTx/>
              <a:sym typeface="Helvetica Light"/>
            </a:endParaRPr>
          </a:p>
        </p:txBody>
      </p:sp>
      <p:pic>
        <p:nvPicPr>
          <p:cNvPr id="1026" name="Picture 2" descr="Resultado de imagen para logo u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0235" y="5881281"/>
            <a:ext cx="2024392" cy="226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94727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749872" y="-451792"/>
            <a:ext cx="10228829" cy="1625604"/>
          </a:xfrm>
        </p:spPr>
        <p:txBody>
          <a:bodyPr>
            <a:normAutofit/>
          </a:bodyPr>
          <a:lstStyle/>
          <a:p>
            <a:r>
              <a:rPr lang="es-MX" sz="5400" dirty="0" smtClean="0"/>
              <a:t>3.- Investigación </a:t>
            </a:r>
            <a:endParaRPr lang="es-MX" sz="2800" dirty="0"/>
          </a:p>
        </p:txBody>
      </p:sp>
      <p:sp>
        <p:nvSpPr>
          <p:cNvPr id="7" name="6 Rectángulo"/>
          <p:cNvSpPr/>
          <p:nvPr/>
        </p:nvSpPr>
        <p:spPr>
          <a:xfrm>
            <a:off x="237704" y="8117160"/>
            <a:ext cx="12457384" cy="841256"/>
          </a:xfrm>
          <a:prstGeom prst="rect">
            <a:avLst/>
          </a:prstGeom>
          <a:solidFill>
            <a:srgbClr val="C00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MX" sz="2400" dirty="0" smtClean="0">
                <a:solidFill>
                  <a:srgbClr val="FFFFFF"/>
                </a:solidFill>
              </a:rPr>
              <a:t>El  80% </a:t>
            </a:r>
            <a:r>
              <a:rPr lang="es-MX" sz="2400" dirty="0">
                <a:solidFill>
                  <a:srgbClr val="FFFFFF"/>
                </a:solidFill>
              </a:rPr>
              <a:t>de la productividad en </a:t>
            </a:r>
            <a:r>
              <a:rPr lang="es-MX" sz="2400" dirty="0" smtClean="0">
                <a:solidFill>
                  <a:srgbClr val="FFFFFF"/>
                </a:solidFill>
              </a:rPr>
              <a:t>investigación </a:t>
            </a:r>
            <a:r>
              <a:rPr lang="es-MX" sz="2400" dirty="0">
                <a:solidFill>
                  <a:srgbClr val="FFFFFF"/>
                </a:solidFill>
              </a:rPr>
              <a:t>en ciencias biomédicas en el </a:t>
            </a:r>
            <a:r>
              <a:rPr lang="es-MX" sz="2400" dirty="0" smtClean="0">
                <a:solidFill>
                  <a:srgbClr val="FFFFFF"/>
                </a:solidFill>
              </a:rPr>
              <a:t>país procede de los Institutos Nacionales de Salud. </a:t>
            </a:r>
            <a:endParaRPr kumimoji="0" lang="es-MX" sz="2400" b="0" i="0" u="none" strike="noStrike" cap="none" spc="0" normalizeH="0" baseline="0" dirty="0">
              <a:ln>
                <a:noFill/>
              </a:ln>
              <a:solidFill>
                <a:srgbClr val="FFFFFF"/>
              </a:solidFill>
              <a:effectLst/>
              <a:uFillTx/>
              <a:sym typeface="Helvetica Light"/>
            </a:endParaRPr>
          </a:p>
        </p:txBody>
      </p:sp>
      <p:sp>
        <p:nvSpPr>
          <p:cNvPr id="8" name="7 CuadroTexto"/>
          <p:cNvSpPr txBox="1"/>
          <p:nvPr/>
        </p:nvSpPr>
        <p:spPr>
          <a:xfrm>
            <a:off x="3118259" y="916360"/>
            <a:ext cx="687367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dirty="0"/>
              <a:t>M</a:t>
            </a:r>
            <a:r>
              <a:rPr lang="es-MX" dirty="0" smtClean="0"/>
              <a:t>iembros del SNI por Institución </a:t>
            </a:r>
            <a:endParaRPr kumimoji="0" lang="es-MX" sz="3600" b="0" i="0" u="none" strike="noStrike" cap="none" spc="0" normalizeH="0" baseline="0" dirty="0">
              <a:ln>
                <a:noFill/>
              </a:ln>
              <a:solidFill>
                <a:srgbClr val="000000"/>
              </a:solidFill>
              <a:effectLst/>
              <a:uFillTx/>
              <a:latin typeface="+mn-lt"/>
              <a:ea typeface="+mn-ea"/>
              <a:cs typeface="+mn-cs"/>
              <a:sym typeface="Helvetica Light"/>
            </a:endParaRPr>
          </a:p>
        </p:txBody>
      </p:sp>
      <p:graphicFrame>
        <p:nvGraphicFramePr>
          <p:cNvPr id="2" name="1 Gráfico"/>
          <p:cNvGraphicFramePr/>
          <p:nvPr>
            <p:extLst>
              <p:ext uri="{D42A27DB-BD31-4B8C-83A1-F6EECF244321}">
                <p14:modId xmlns:p14="http://schemas.microsoft.com/office/powerpoint/2010/main" val="4266750894"/>
              </p:ext>
            </p:extLst>
          </p:nvPr>
        </p:nvGraphicFramePr>
        <p:xfrm>
          <a:off x="669752" y="1702276"/>
          <a:ext cx="11249942" cy="6774923"/>
        </p:xfrm>
        <a:graphic>
          <a:graphicData uri="http://schemas.openxmlformats.org/drawingml/2006/chart">
            <c:chart xmlns:c="http://schemas.openxmlformats.org/drawingml/2006/chart" xmlns:r="http://schemas.openxmlformats.org/officeDocument/2006/relationships" r:id="rId3"/>
          </a:graphicData>
        </a:graphic>
      </p:graphicFrame>
      <p:sp>
        <p:nvSpPr>
          <p:cNvPr id="6" name="5 Rectángulo"/>
          <p:cNvSpPr/>
          <p:nvPr/>
        </p:nvSpPr>
        <p:spPr>
          <a:xfrm>
            <a:off x="6585495" y="3684022"/>
            <a:ext cx="5122284" cy="1210588"/>
          </a:xfrm>
          <a:prstGeom prst="rect">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400" dirty="0" smtClean="0">
                <a:solidFill>
                  <a:srgbClr val="FFFFFF"/>
                </a:solidFill>
              </a:rPr>
              <a:t>UNAM 4166 (Multidisciplinario)</a:t>
            </a:r>
            <a:endParaRPr lang="es-MX" sz="2400" dirty="0">
              <a:solidFill>
                <a:srgbClr val="FFFFFF"/>
              </a:solidFill>
            </a:endParaRPr>
          </a:p>
          <a:p>
            <a:pPr marL="0" marR="0" indent="0" algn="ctr" defTabSz="584200" rtl="0" fontAlgn="auto" latinLnBrk="0" hangingPunct="0">
              <a:lnSpc>
                <a:spcPct val="100000"/>
              </a:lnSpc>
              <a:spcBef>
                <a:spcPts val="0"/>
              </a:spcBef>
              <a:spcAft>
                <a:spcPts val="0"/>
              </a:spcAft>
              <a:buClrTx/>
              <a:buSzTx/>
              <a:buFontTx/>
              <a:buNone/>
              <a:tabLst/>
            </a:pPr>
            <a:r>
              <a:rPr lang="es-MX" sz="2400" dirty="0" smtClean="0">
                <a:solidFill>
                  <a:srgbClr val="FFFFFF"/>
                </a:solidFill>
              </a:rPr>
              <a:t>Sector Salud 1447</a:t>
            </a:r>
          </a:p>
          <a:p>
            <a:pPr marL="0" marR="0" indent="0" algn="ctr" defTabSz="584200" rtl="0" fontAlgn="auto" latinLnBrk="0" hangingPunct="0">
              <a:lnSpc>
                <a:spcPct val="100000"/>
              </a:lnSpc>
              <a:spcBef>
                <a:spcPts val="0"/>
              </a:spcBef>
              <a:spcAft>
                <a:spcPts val="0"/>
              </a:spcAft>
              <a:buClrTx/>
              <a:buSzTx/>
              <a:buFontTx/>
              <a:buNone/>
              <a:tabLst/>
            </a:pPr>
            <a:r>
              <a:rPr lang="es-MX" sz="2400" dirty="0" smtClean="0">
                <a:solidFill>
                  <a:srgbClr val="FFFFFF"/>
                </a:solidFill>
              </a:rPr>
              <a:t>Institutos Nacionales de Salud 1121</a:t>
            </a:r>
          </a:p>
        </p:txBody>
      </p:sp>
      <p:sp>
        <p:nvSpPr>
          <p:cNvPr id="4" name="3 CuadroTexto"/>
          <p:cNvSpPr txBox="1"/>
          <p:nvPr/>
        </p:nvSpPr>
        <p:spPr>
          <a:xfrm>
            <a:off x="8878664" y="9172114"/>
            <a:ext cx="460851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2000" dirty="0" smtClean="0">
                <a:solidFill>
                  <a:schemeClr val="bg1"/>
                </a:solidFill>
              </a:rPr>
              <a:t>SNI. CONACYT 2016</a:t>
            </a:r>
            <a:endParaRPr kumimoji="0" lang="es-MX" sz="2000" b="0" i="0" u="none" strike="noStrike" cap="none" spc="0" normalizeH="0" baseline="0" dirty="0">
              <a:ln>
                <a:noFill/>
              </a:ln>
              <a:solidFill>
                <a:schemeClr val="bg1"/>
              </a:solidFill>
              <a:effectLst/>
              <a:uFillTx/>
              <a:sym typeface="Helvetica Light"/>
            </a:endParaRPr>
          </a:p>
        </p:txBody>
      </p:sp>
    </p:spTree>
    <p:extLst>
      <p:ext uri="{BB962C8B-B14F-4D97-AF65-F5344CB8AC3E}">
        <p14:creationId xmlns:p14="http://schemas.microsoft.com/office/powerpoint/2010/main" val="368847668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253928" y="2500536"/>
            <a:ext cx="10945216" cy="1625604"/>
          </a:xfrm>
        </p:spPr>
        <p:txBody>
          <a:bodyPr>
            <a:normAutofit/>
          </a:bodyPr>
          <a:lstStyle/>
          <a:p>
            <a:r>
              <a:rPr lang="es-MX" sz="4000" dirty="0" smtClean="0"/>
              <a:t>Primer Curso de Cardiología para Graduados 1941</a:t>
            </a:r>
            <a:endParaRPr lang="es-MX" sz="4000" dirty="0"/>
          </a:p>
        </p:txBody>
      </p:sp>
      <p:pic>
        <p:nvPicPr>
          <p:cNvPr id="4" name="Explorar0360.jpg"/>
          <p:cNvPicPr/>
          <p:nvPr/>
        </p:nvPicPr>
        <p:blipFill>
          <a:blip r:embed="rId3">
            <a:extLst/>
          </a:blip>
          <a:stretch>
            <a:fillRect/>
          </a:stretch>
        </p:blipFill>
        <p:spPr>
          <a:xfrm>
            <a:off x="741760" y="1276400"/>
            <a:ext cx="11521280" cy="7632848"/>
          </a:xfrm>
          <a:prstGeom prst="rect">
            <a:avLst/>
          </a:prstGeom>
          <a:ln w="38100">
            <a:solidFill>
              <a:srgbClr val="FF3300"/>
            </a:solidFill>
            <a:round/>
          </a:ln>
          <a:effectLst>
            <a:outerShdw blurRad="88900" dist="152400" dir="2700000" rotWithShape="0">
              <a:srgbClr val="808080">
                <a:alpha val="50000"/>
              </a:srgbClr>
            </a:outerShdw>
          </a:effectLst>
        </p:spPr>
      </p:pic>
      <p:sp>
        <p:nvSpPr>
          <p:cNvPr id="5" name="4 CuadroTexto"/>
          <p:cNvSpPr txBox="1"/>
          <p:nvPr/>
        </p:nvSpPr>
        <p:spPr>
          <a:xfrm>
            <a:off x="1474857" y="-132983"/>
            <a:ext cx="1152128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sz="3200" dirty="0" smtClean="0"/>
              <a:t>	</a:t>
            </a:r>
            <a:r>
              <a:rPr lang="es-MX" sz="3200" dirty="0" smtClean="0">
                <a:solidFill>
                  <a:schemeClr val="bg1"/>
                </a:solidFill>
              </a:rPr>
              <a:t>Antecedente del Instituto Nacional de Cardiología: </a:t>
            </a:r>
          </a:p>
          <a:p>
            <a:pPr marL="0" marR="0" indent="0" algn="ctr" defTabSz="584200" rtl="0" fontAlgn="auto" latinLnBrk="0" hangingPunct="0">
              <a:lnSpc>
                <a:spcPct val="100000"/>
              </a:lnSpc>
              <a:spcBef>
                <a:spcPts val="0"/>
              </a:spcBef>
              <a:spcAft>
                <a:spcPts val="0"/>
              </a:spcAft>
              <a:buClrTx/>
              <a:buSzTx/>
              <a:buFontTx/>
              <a:buNone/>
              <a:tabLst/>
            </a:pPr>
            <a:r>
              <a:rPr lang="es-MX" sz="2800" dirty="0" smtClean="0">
                <a:solidFill>
                  <a:schemeClr val="bg1"/>
                </a:solidFill>
              </a:rPr>
              <a:t>Pabellón 21 Hospital General de México</a:t>
            </a:r>
            <a:endParaRPr kumimoji="0" lang="es-MX" sz="2800" b="0" i="0" u="none" strike="noStrike" cap="none" spc="0" normalizeH="0" baseline="0" dirty="0">
              <a:ln>
                <a:noFill/>
              </a:ln>
              <a:solidFill>
                <a:schemeClr val="bg1"/>
              </a:solidFill>
              <a:effectLst/>
              <a:uFillTx/>
              <a:sym typeface="Helvetica Light"/>
            </a:endParaRPr>
          </a:p>
        </p:txBody>
      </p:sp>
      <p:sp>
        <p:nvSpPr>
          <p:cNvPr id="2" name="1 CuadroTexto"/>
          <p:cNvSpPr txBox="1"/>
          <p:nvPr/>
        </p:nvSpPr>
        <p:spPr>
          <a:xfrm>
            <a:off x="7616602" y="9097010"/>
            <a:ext cx="54006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s-MX" dirty="0" smtClean="0">
                <a:solidFill>
                  <a:schemeClr val="bg1"/>
                </a:solidFill>
              </a:rPr>
              <a:t>Ciudad de México </a:t>
            </a:r>
            <a:r>
              <a:rPr kumimoji="0" lang="es-MX" sz="3600" b="0" i="0" u="none" strike="noStrike" cap="none" spc="0" normalizeH="0" baseline="0" dirty="0" smtClean="0">
                <a:ln>
                  <a:noFill/>
                </a:ln>
                <a:solidFill>
                  <a:schemeClr val="bg1"/>
                </a:solidFill>
                <a:effectLst/>
                <a:uFillTx/>
                <a:latin typeface="+mn-lt"/>
                <a:ea typeface="+mn-ea"/>
                <a:cs typeface="+mn-cs"/>
                <a:sym typeface="Helvetica Light"/>
              </a:rPr>
              <a:t>1941</a:t>
            </a:r>
            <a:endParaRPr kumimoji="0" lang="es-MX" sz="3600" b="0"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69294141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45103" y="-451069"/>
            <a:ext cx="11218137" cy="1625604"/>
          </a:xfrm>
        </p:spPr>
        <p:txBody>
          <a:bodyPr>
            <a:normAutofit/>
          </a:bodyPr>
          <a:lstStyle/>
          <a:p>
            <a:r>
              <a:rPr lang="es-MX" sz="3200" dirty="0" smtClean="0"/>
              <a:t>EL INSTITUTO NACIONAL DE CARDIOLOGIA. </a:t>
            </a:r>
            <a:br>
              <a:rPr lang="es-MX" sz="3200" dirty="0" smtClean="0"/>
            </a:br>
            <a:r>
              <a:rPr lang="es-MX" sz="3200" dirty="0" smtClean="0"/>
              <a:t>Inauguración Abril 1944 </a:t>
            </a:r>
            <a:endParaRPr lang="es-MX" sz="3200" dirty="0"/>
          </a:p>
        </p:txBody>
      </p:sp>
      <p:pic>
        <p:nvPicPr>
          <p:cNvPr id="5" name="Picture 4" descr="Ignacio Chávez rRve 00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930714" y="4516760"/>
            <a:ext cx="4464496" cy="33486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4" descr="Ignacio Chávez rRve 055"/>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bwMode="auto">
          <a:xfrm>
            <a:off x="7425932" y="4516759"/>
            <a:ext cx="4996056" cy="33486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4" descr="Ignacio Chávez rRve 002"/>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Lst>
          </a:blip>
          <a:srcRect/>
          <a:stretch>
            <a:fillRect/>
          </a:stretch>
        </p:blipFill>
        <p:spPr bwMode="auto">
          <a:xfrm>
            <a:off x="4342160" y="988368"/>
            <a:ext cx="3994143" cy="32852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2 CuadroTexto"/>
          <p:cNvSpPr txBox="1"/>
          <p:nvPr/>
        </p:nvSpPr>
        <p:spPr>
          <a:xfrm>
            <a:off x="1101800" y="8396624"/>
            <a:ext cx="1097228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MX" sz="3600" b="1" i="0" u="none" strike="noStrike" cap="none" spc="0" normalizeH="0" baseline="0" dirty="0" smtClean="0">
                <a:ln>
                  <a:noFill/>
                </a:ln>
                <a:solidFill>
                  <a:srgbClr val="003296"/>
                </a:solidFill>
                <a:effectLst/>
                <a:uFillTx/>
                <a:latin typeface="+mn-lt"/>
                <a:ea typeface="+mn-ea"/>
                <a:cs typeface="+mn-cs"/>
                <a:sym typeface="Helvetica Light"/>
              </a:rPr>
              <a:t>Primer Instituto</a:t>
            </a:r>
            <a:r>
              <a:rPr kumimoji="0" lang="es-MX" sz="3600" b="1" i="0" u="none" strike="noStrike" cap="none" spc="0" normalizeH="0" dirty="0" smtClean="0">
                <a:ln>
                  <a:noFill/>
                </a:ln>
                <a:solidFill>
                  <a:srgbClr val="003296"/>
                </a:solidFill>
                <a:effectLst/>
                <a:uFillTx/>
                <a:latin typeface="+mn-lt"/>
                <a:ea typeface="+mn-ea"/>
                <a:cs typeface="+mn-cs"/>
                <a:sym typeface="Helvetica Light"/>
              </a:rPr>
              <a:t> de Cardiología en el mundo</a:t>
            </a:r>
            <a:endParaRPr kumimoji="0" lang="es-MX" sz="3600" b="1" i="0" u="none" strike="noStrike" cap="none" spc="0" normalizeH="0" baseline="0" dirty="0">
              <a:ln>
                <a:noFill/>
              </a:ln>
              <a:solidFill>
                <a:srgbClr val="003296"/>
              </a:solidFill>
              <a:effectLst/>
              <a:uFillTx/>
              <a:latin typeface="+mn-lt"/>
              <a:ea typeface="+mn-ea"/>
              <a:cs typeface="+mn-cs"/>
              <a:sym typeface="Helvetica Light"/>
            </a:endParaRPr>
          </a:p>
        </p:txBody>
      </p:sp>
    </p:spTree>
    <p:extLst>
      <p:ext uri="{BB962C8B-B14F-4D97-AF65-F5344CB8AC3E}">
        <p14:creationId xmlns:p14="http://schemas.microsoft.com/office/powerpoint/2010/main" val="3408350301"/>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1676</TotalTime>
  <Words>4462</Words>
  <Application>Microsoft Office PowerPoint</Application>
  <PresentationFormat>Personalizado</PresentationFormat>
  <Paragraphs>328</Paragraphs>
  <Slides>39</Slides>
  <Notes>39</Notes>
  <HiddenSlides>0</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White</vt:lpstr>
      <vt:lpstr>Conferencia Ignacio Chávez 2019 Inauguración del CLVI año académico Academia Nacional de Medicina de México</vt:lpstr>
      <vt:lpstr>ACADEMIA NACIONAL DE MEDICINA DE MEXICO</vt:lpstr>
      <vt:lpstr>AGENDA  </vt:lpstr>
      <vt:lpstr>CONFERENCIA IGNACIO CHAVEZ </vt:lpstr>
      <vt:lpstr>Institutos Nacionales de Salud de México</vt:lpstr>
      <vt:lpstr>Misión de los Institutos Nacionales de Salud </vt:lpstr>
      <vt:lpstr>3.- Investigación </vt:lpstr>
      <vt:lpstr>Primer Curso de Cardiología para Graduados 1941</vt:lpstr>
      <vt:lpstr>EL INSTITUTO NACIONAL DE CARDIOLOGIA.  Inauguración Abril 1944 </vt:lpstr>
      <vt:lpstr>Presentación de PowerPoint</vt:lpstr>
      <vt:lpstr>Presentación de PowerPoint</vt:lpstr>
      <vt:lpstr>Electrofisiología </vt:lpstr>
      <vt:lpstr>Campaña Nacional Contra la Fiebre Reumática </vt:lpstr>
      <vt:lpstr>Contribuciones destacadas del INC: Educación Médica  </vt:lpstr>
      <vt:lpstr>Instituto Nacional de Cardiología y Academia Nacional de Medicina </vt:lpstr>
      <vt:lpstr>Enfermedad Arterial Coronaria.  Importancia de la prevención</vt:lpstr>
      <vt:lpstr>Presentación de PowerPoint</vt:lpstr>
      <vt:lpstr>Enfermedad Cardiovascular en México</vt:lpstr>
      <vt:lpstr>Fisiopatología del IAM</vt:lpstr>
      <vt:lpstr>Tiempo es vida</vt:lpstr>
      <vt:lpstr>Técnicas de reperfusión</vt:lpstr>
      <vt:lpstr>El desafío del acceso</vt:lpstr>
      <vt:lpstr>30 años de tratamiento de reperfusión en el INC</vt:lpstr>
      <vt:lpstr>Mortalidad intrahospitalaria del IAM en el mundo</vt:lpstr>
      <vt:lpstr>Distribución heterogénea de la mortalidad de acuerdo al centro de atención del IAM en México</vt:lpstr>
      <vt:lpstr>El reto actual en México es la no reperfusión</vt:lpstr>
      <vt:lpstr> Baja California Chihuahua Campeche Coahuila Guerrero</vt:lpstr>
      <vt:lpstr>Presentación de PowerPoint</vt:lpstr>
      <vt:lpstr>Academia Nacional de Medicina</vt:lpstr>
      <vt:lpstr>Análisis de la situación en México.</vt:lpstr>
      <vt:lpstr>Algoritmo de manejo del IAM </vt:lpstr>
      <vt:lpstr>Sistema Metropolitano de Atención Oportuna  del IAM</vt:lpstr>
      <vt:lpstr>Capacitación al personal de salud</vt:lpstr>
      <vt:lpstr>Presentación de PowerPoint</vt:lpstr>
      <vt:lpstr>Impacto de la capacitación en las tasas de reperfusión en México </vt:lpstr>
      <vt:lpstr>Stent del INC </vt:lpstr>
      <vt:lpstr>Estrategia nacional: Farmacoinvasión Una realidad en México </vt:lpstr>
      <vt:lpstr>¿Qué falta por hacer?</vt:lpstr>
      <vt:lpstr>Estrategia Nacional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Ignacio Chávez 2019 Inauguración del CLVI año académico Academia Nacional de Medicina de México</dc:title>
  <dc:creator>mtzrios</dc:creator>
  <cp:lastModifiedBy>vegosv</cp:lastModifiedBy>
  <cp:revision>144</cp:revision>
  <cp:lastPrinted>2019-01-31T22:20:54Z</cp:lastPrinted>
  <dcterms:modified xsi:type="dcterms:W3CDTF">2019-02-01T18:00:15Z</dcterms:modified>
</cp:coreProperties>
</file>