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307" r:id="rId4"/>
    <p:sldId id="259" r:id="rId5"/>
    <p:sldId id="261" r:id="rId6"/>
    <p:sldId id="265" r:id="rId7"/>
    <p:sldId id="267" r:id="rId8"/>
    <p:sldId id="268" r:id="rId9"/>
    <p:sldId id="274" r:id="rId10"/>
    <p:sldId id="275" r:id="rId11"/>
    <p:sldId id="276" r:id="rId12"/>
    <p:sldId id="277" r:id="rId13"/>
    <p:sldId id="313" r:id="rId14"/>
    <p:sldId id="278" r:id="rId15"/>
    <p:sldId id="279" r:id="rId16"/>
    <p:sldId id="304" r:id="rId17"/>
    <p:sldId id="310" r:id="rId18"/>
    <p:sldId id="256" r:id="rId19"/>
    <p:sldId id="280" r:id="rId20"/>
    <p:sldId id="281" r:id="rId21"/>
    <p:sldId id="282" r:id="rId22"/>
    <p:sldId id="309" r:id="rId23"/>
    <p:sldId id="284" r:id="rId24"/>
    <p:sldId id="263" r:id="rId25"/>
    <p:sldId id="285" r:id="rId26"/>
    <p:sldId id="286" r:id="rId27"/>
    <p:sldId id="287" r:id="rId28"/>
    <p:sldId id="289" r:id="rId29"/>
    <p:sldId id="290" r:id="rId30"/>
    <p:sldId id="302" r:id="rId31"/>
    <p:sldId id="292" r:id="rId32"/>
    <p:sldId id="293" r:id="rId33"/>
    <p:sldId id="294" r:id="rId34"/>
    <p:sldId id="295" r:id="rId35"/>
    <p:sldId id="296" r:id="rId36"/>
    <p:sldId id="311" r:id="rId37"/>
    <p:sldId id="299" r:id="rId38"/>
    <p:sldId id="303" r:id="rId39"/>
    <p:sldId id="31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015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19" userDrawn="1">
          <p15:clr>
            <a:srgbClr val="A4A3A4"/>
          </p15:clr>
        </p15:guide>
        <p15:guide id="6" orient="horz" pos="41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00"/>
    <a:srgbClr val="CCCC00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240"/>
      </p:cViewPr>
      <p:guideLst>
        <p:guide orient="horz" pos="2160"/>
        <p:guide pos="7015"/>
        <p:guide pos="7129"/>
        <p:guide pos="3840"/>
        <p:guide pos="619"/>
        <p:guide orient="horz" pos="4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unicipios%20con%20mayor%20y%20menor%20IDH%20en%20201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59464860506171"/>
          <c:y val="4.9491770993186829E-2"/>
          <c:w val="0.65207103053960014"/>
          <c:h val="0.942693738849994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01A5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57-4A33-81FF-11C6B530DC9D}"/>
              </c:ext>
            </c:extLst>
          </c:dPt>
          <c:dPt>
            <c:idx val="1"/>
            <c:invertIfNegative val="0"/>
            <c:bubble3D val="0"/>
            <c:spPr>
              <a:solidFill>
                <a:srgbClr val="E01A5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57-4A33-81FF-11C6B530DC9D}"/>
              </c:ext>
            </c:extLst>
          </c:dPt>
          <c:dPt>
            <c:idx val="2"/>
            <c:invertIfNegative val="0"/>
            <c:bubble3D val="0"/>
            <c:spPr>
              <a:solidFill>
                <a:srgbClr val="E01A5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57-4A33-81FF-11C6B530DC9D}"/>
              </c:ext>
            </c:extLst>
          </c:dPt>
          <c:dPt>
            <c:idx val="3"/>
            <c:invertIfNegative val="0"/>
            <c:bubble3D val="0"/>
            <c:spPr>
              <a:solidFill>
                <a:srgbClr val="E01A5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57-4A33-81FF-11C6B530DC9D}"/>
              </c:ext>
            </c:extLst>
          </c:dPt>
          <c:dPt>
            <c:idx val="4"/>
            <c:invertIfNegative val="0"/>
            <c:bubble3D val="0"/>
            <c:spPr>
              <a:solidFill>
                <a:srgbClr val="E01A5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57-4A33-81FF-11C6B530DC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57-4A33-81FF-11C6B530DC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Hoja2!$A$2:$A$12</c:f>
              <c:strCache>
                <c:ptCount val="11"/>
                <c:pt idx="0">
                  <c:v>Cochoapa el Grande (Gro.)</c:v>
                </c:pt>
                <c:pt idx="1">
                  <c:v>San Martín Peras (Oax.)</c:v>
                </c:pt>
                <c:pt idx="2">
                  <c:v>Santos Reyes Yucuná  (Oax.)</c:v>
                </c:pt>
                <c:pt idx="3">
                  <c:v>Batopilas (Chih.)</c:v>
                </c:pt>
                <c:pt idx="4">
                  <c:v>Coicoyán de la Flores (Oax.)</c:v>
                </c:pt>
                <c:pt idx="5">
                  <c:v>Promedio</c:v>
                </c:pt>
                <c:pt idx="6">
                  <c:v>Cuauhtémoc (Cdmx)</c:v>
                </c:pt>
                <c:pt idx="7">
                  <c:v>Coyoacán (Cdmx)</c:v>
                </c:pt>
                <c:pt idx="8">
                  <c:v>San Pedro Garza García (NL)</c:v>
                </c:pt>
                <c:pt idx="9">
                  <c:v>Miguel Hidalgo (Cdmx)</c:v>
                </c:pt>
                <c:pt idx="10">
                  <c:v>Benito Juárez (Cdmx)</c:v>
                </c:pt>
              </c:strCache>
            </c:strRef>
          </c:cat>
          <c:val>
            <c:numRef>
              <c:f>Hoja2!$B$2:$B$12</c:f>
              <c:numCache>
                <c:formatCode>General</c:formatCode>
                <c:ptCount val="11"/>
                <c:pt idx="0">
                  <c:v>0.42</c:v>
                </c:pt>
                <c:pt idx="1">
                  <c:v>0.42</c:v>
                </c:pt>
                <c:pt idx="2">
                  <c:v>0.43</c:v>
                </c:pt>
                <c:pt idx="3">
                  <c:v>0.43</c:v>
                </c:pt>
                <c:pt idx="4">
                  <c:v>0.44</c:v>
                </c:pt>
                <c:pt idx="5">
                  <c:v>0.75900000000000001</c:v>
                </c:pt>
                <c:pt idx="6">
                  <c:v>0.87</c:v>
                </c:pt>
                <c:pt idx="7">
                  <c:v>0.88</c:v>
                </c:pt>
                <c:pt idx="8">
                  <c:v>0.9</c:v>
                </c:pt>
                <c:pt idx="9">
                  <c:v>0.91</c:v>
                </c:pt>
                <c:pt idx="10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A57-4A33-81FF-11C6B530D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0601040"/>
        <c:axId val="280604960"/>
      </c:barChart>
      <c:catAx>
        <c:axId val="28060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0604960"/>
        <c:crosses val="autoZero"/>
        <c:auto val="1"/>
        <c:lblAlgn val="ctr"/>
        <c:lblOffset val="100"/>
        <c:noMultiLvlLbl val="0"/>
      </c:catAx>
      <c:valAx>
        <c:axId val="2806049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06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'IDH 2014'!$A$2:$A$5</c:f>
              <c:strCache>
                <c:ptCount val="4"/>
                <c:pt idx="0">
                  <c:v>Indigenas </c:v>
                </c:pt>
                <c:pt idx="1">
                  <c:v>Zona rural</c:v>
                </c:pt>
                <c:pt idx="2">
                  <c:v>Condición de pobreza</c:v>
                </c:pt>
                <c:pt idx="3">
                  <c:v>Sur - sureste </c:v>
                </c:pt>
              </c:strCache>
            </c:strRef>
          </c:cat>
          <c:val>
            <c:numRef>
              <c:f>'IDH 2014'!$B$2:$B$5</c:f>
              <c:numCache>
                <c:formatCode>General</c:formatCode>
                <c:ptCount val="4"/>
                <c:pt idx="0">
                  <c:v>0.64600000000000002</c:v>
                </c:pt>
                <c:pt idx="1">
                  <c:v>0.65300000000000002</c:v>
                </c:pt>
                <c:pt idx="2">
                  <c:v>0.65100000000000002</c:v>
                </c:pt>
                <c:pt idx="3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96-4718-8B0D-DBAB0F56AE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330320"/>
        <c:axId val="163335360"/>
      </c:barChart>
      <c:catAx>
        <c:axId val="163330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2000" b="1"/>
                  <a:t>Grupos de población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3335360"/>
        <c:crosses val="autoZero"/>
        <c:auto val="1"/>
        <c:lblAlgn val="ctr"/>
        <c:lblOffset val="100"/>
        <c:noMultiLvlLbl val="0"/>
      </c:catAx>
      <c:valAx>
        <c:axId val="16333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2400" b="1"/>
                  <a:t>Valor</a:t>
                </a:r>
                <a:r>
                  <a:rPr lang="es-MX" sz="2400" b="1" baseline="0"/>
                  <a:t> del IDH</a:t>
                </a:r>
                <a:endParaRPr lang="es-MX" sz="2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333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baseline="0" dirty="0">
                <a:solidFill>
                  <a:schemeClr val="tx1"/>
                </a:solidFill>
              </a:rPr>
              <a:t>México, 2010</a:t>
            </a:r>
            <a:endParaRPr lang="en-US" sz="2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1413205254276619"/>
          <c:y val="4.6900161654301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7.0805834649663765E-2"/>
          <c:y val="0.15169932722592075"/>
          <c:w val="0.91089709615247261"/>
          <c:h val="0.67823847066235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'NÚMERO PROMEDIO DE HIJOS '!$A$3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16-4732-9D74-7774744FC5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'NÚMERO PROMEDIO DE HIJOS '!$B$2:$G$2</c:f>
              <c:strCache>
                <c:ptCount val="6"/>
                <c:pt idx="0">
                  <c:v>Promedio Nacional</c:v>
                </c:pt>
                <c:pt idx="1">
                  <c:v>Bachillerato y Educación Superior </c:v>
                </c:pt>
                <c:pt idx="2">
                  <c:v>Secundaria </c:v>
                </c:pt>
                <c:pt idx="3">
                  <c:v>Primaria completa</c:v>
                </c:pt>
                <c:pt idx="4">
                  <c:v>Primaria incompleta</c:v>
                </c:pt>
                <c:pt idx="5">
                  <c:v>Sin escolaridad </c:v>
                </c:pt>
              </c:strCache>
            </c:strRef>
          </c:cat>
          <c:val>
            <c:numRef>
              <c:f>'NÚMERO PROMEDIO DE HIJOS '!$B$3:$G$3</c:f>
              <c:numCache>
                <c:formatCode>General</c:formatCode>
                <c:ptCount val="6"/>
                <c:pt idx="0">
                  <c:v>1.7</c:v>
                </c:pt>
                <c:pt idx="1">
                  <c:v>1.1000000000000001</c:v>
                </c:pt>
                <c:pt idx="2">
                  <c:v>1.6</c:v>
                </c:pt>
                <c:pt idx="3">
                  <c:v>2.5</c:v>
                </c:pt>
                <c:pt idx="4">
                  <c:v>3.3</c:v>
                </c:pt>
                <c:pt idx="5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16-4732-9D74-7774744FC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328640"/>
        <c:axId val="16340537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'NÚMERO PROMEDIO DE HIJOS '!$A$4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'NÚMERO PROMEDIO DE HIJOS '!$B$2:$G$2</c15:sqref>
                        </c15:formulaRef>
                      </c:ext>
                    </c:extLst>
                    <c:strCache>
                      <c:ptCount val="6"/>
                      <c:pt idx="0">
                        <c:v>Promedio Nacional</c:v>
                      </c:pt>
                      <c:pt idx="1">
                        <c:v>Bachillerato y Educación Superior </c:v>
                      </c:pt>
                      <c:pt idx="2">
                        <c:v>Secundaria </c:v>
                      </c:pt>
                      <c:pt idx="3">
                        <c:v>Primaria completa</c:v>
                      </c:pt>
                      <c:pt idx="4">
                        <c:v>Primaria incompleta</c:v>
                      </c:pt>
                      <c:pt idx="5">
                        <c:v>Sin escolaridad 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'NÚMERO PROMEDIO DE HIJOS '!$B$4:$G$4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E116-4732-9D74-7774744FC5E1}"/>
                  </c:ext>
                </c:extLst>
              </c15:ser>
            </c15:filteredBarSeries>
          </c:ext>
        </c:extLst>
      </c:barChart>
      <c:catAx>
        <c:axId val="163328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Fuente</a:t>
                </a:r>
                <a:r>
                  <a:rPr lang="en-US" sz="1200" b="1" baseline="0"/>
                  <a:t>: Censo de población y vivienda, 2010, INEGI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0.29809743821330209"/>
              <c:y val="0.959143511071651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3405376"/>
        <c:crosses val="autoZero"/>
        <c:auto val="1"/>
        <c:lblAlgn val="ctr"/>
        <c:lblOffset val="100"/>
        <c:noMultiLvlLbl val="0"/>
      </c:catAx>
      <c:valAx>
        <c:axId val="16340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800" b="1" dirty="0">
                    <a:solidFill>
                      <a:schemeClr val="tx1"/>
                    </a:solidFill>
                  </a:rPr>
                  <a:t>Promedio</a:t>
                </a:r>
                <a:r>
                  <a:rPr lang="es-MX" sz="1800" b="1" baseline="0" dirty="0">
                    <a:solidFill>
                      <a:schemeClr val="tx1"/>
                    </a:solidFill>
                  </a:rPr>
                  <a:t> de hijos</a:t>
                </a:r>
                <a:endParaRPr lang="es-MX" sz="1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2729427808659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332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0.56732</cdr:y>
    </cdr:from>
    <cdr:to>
      <cdr:x>0.32169</cdr:x>
      <cdr:y>0.63681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0" y="2766025"/>
          <a:ext cx="3169550" cy="3387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900" b="1" dirty="0" err="1">
              <a:solidFill>
                <a:schemeClr val="tx1">
                  <a:lumMod val="65000"/>
                  <a:lumOff val="35000"/>
                </a:schemeClr>
              </a:solidFill>
            </a:rPr>
            <a:t>Coicoyán</a:t>
          </a:r>
          <a:r>
            <a:rPr lang="es-MX" sz="1900" b="1" dirty="0">
              <a:solidFill>
                <a:schemeClr val="tx1">
                  <a:lumMod val="65000"/>
                  <a:lumOff val="35000"/>
                </a:schemeClr>
              </a:solidFill>
            </a:rPr>
            <a:t> de las Flores (</a:t>
          </a:r>
          <a:r>
            <a:rPr lang="es-MX" sz="1900" b="1" dirty="0" err="1">
              <a:solidFill>
                <a:schemeClr val="tx1">
                  <a:lumMod val="65000"/>
                  <a:lumOff val="35000"/>
                </a:schemeClr>
              </a:solidFill>
            </a:rPr>
            <a:t>Oax</a:t>
          </a:r>
          <a:r>
            <a:rPr lang="es-MX" sz="1900" b="1" dirty="0">
              <a:solidFill>
                <a:schemeClr val="tx1">
                  <a:lumMod val="65000"/>
                  <a:lumOff val="35000"/>
                </a:schemeClr>
              </a:solidFill>
            </a:rPr>
            <a:t>.)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689C2-A756-46FF-8902-48FFA18DDBA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5937-702A-42B5-8224-BB4D4E23AE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3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958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74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564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476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967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259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88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DCAB0F-24D0-48DB-B335-998DBBEEF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C512638-7F02-4ED4-B3F4-986D15EF8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C800DE5-AD58-435C-8A66-9A92DC5E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36A-CE7B-4C7C-9BC8-7C5D58B57DCB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45C17CA-B7D3-44B4-9E7D-07E49F0B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5699F6B-BE95-4E2F-A694-9BCD9C33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7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5313B8-DC38-4518-8E5B-E9F5B39A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934D354-A56B-49FA-8CDC-442958EF7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571687-5C42-4EE9-B81D-147DC6F2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D5B0-D416-4FB4-9278-21B7B687202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84F0840-A64E-463B-9FFB-FD13B64C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D93027-81D4-441E-86E4-E290038F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9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218631E-3CB1-4007-BF13-7410AF9A2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D795D3E-B6E9-485D-A34F-1CCC2192B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CEF95D-0BF5-4079-9725-5DB4269F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E7F5-D2ED-49D9-874D-C830221B3072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1F93235-3E9B-43E4-BB19-CC08FA7B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DBD2F7A-503D-4F67-BE6C-3104CCAD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06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8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FCAF70-3348-4029-85AB-EFCAF77E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D77E27-DF5E-498B-8422-D0C4F0A16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3CCCEDC-EA6F-4246-AE9D-90CBD916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32C-4120-497A-B788-CF7010953313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C6574C-8E1B-4888-86AA-C51D0565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3EEDA6-E39B-42F4-90DD-78F6C25C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2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FE38A1-0E23-472F-98E8-49F496A9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43C658F-2A59-4700-8F89-26810E3A2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F246A9-D7A5-43B6-970C-D17C3441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1CFC-BEE8-42C8-9C2A-32A7C8A445D5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124C962-7A31-4679-90CC-437DF3A3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74BABCE-8617-42E5-899D-F3CE213F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7E2772-0E01-40C2-B03A-E05CCCA7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F5E5AE-FCAC-4DC2-91DE-FA52000A1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D9580A6-9B7C-49BD-9360-787977692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06ACA7D-849E-4AE0-B74F-8FBC0549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6F2D-2801-4245-B898-D3B8D3CF94C6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3787034-193B-4EA8-8BDA-0017D434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A9E775C-6FF4-471E-8886-20A8FA80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4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766757-B3F4-4E27-8246-4BD08FEB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A212AC5-9B68-41B5-92B8-92AC0BE4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56B062D-3AA0-488F-B1DD-C8C7FCE0F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658FFD3-F041-435B-9401-94EFB94F2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04A7D4A-C0B1-4D1D-B833-BF8F15BD1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5DB9103-7521-4B85-9176-BDA7C8C8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9A87-AC34-41A2-86E8-F1774545A44E}" type="datetime1">
              <a:rPr lang="en-US" smtClean="0"/>
              <a:t>6/26/2019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FB048FF-E2BA-4054-9C36-F701AE82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94A98EF-F62D-4C1D-83D6-CBF617B9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3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391689-3990-48C4-ACF8-F1DC7899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6E419C7-11E9-4C04-A53C-CE42676B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A399-2710-472E-9EF6-C073BEC78196}" type="datetime1">
              <a:rPr lang="en-US" smtClean="0"/>
              <a:t>6/26/2019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6078670-2467-4098-9BB4-BDC7BA8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0B9747-3EF8-449B-9790-44F10311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917CC9A-E856-4BF7-96A1-310F6ABD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FEE4-EB23-4658-BD0F-9E38B72444B7}" type="datetime1">
              <a:rPr lang="en-US" smtClean="0"/>
              <a:t>6/26/2019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4F854BA-5DC6-4698-B021-030D5A78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B4660F2-A3E4-4834-ADA0-BA3712AC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6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C04BE7-44FE-471B-B5A9-BC59C66C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9611B70-89B6-4457-9CAB-15EB4A1B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FAD34C0-90D8-45C1-8A7F-409447DE1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6FFE987-B154-44EF-8645-DCAFFAC4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638E-859C-477C-928B-2C76EB0B42CA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CCAC8C7-1ED2-4EA6-BFA6-41D797B2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8AF044F-C817-43CA-A70F-BED31241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6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3553C1-BAFC-4818-95BB-8D5B5F75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BCC9760-FE9F-4AC9-9E6F-B84225BBE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A3A8AEF-8800-421B-A2E4-16D2C52FB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70CFBD0-B6BB-45D3-B18A-66E18967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7D47-24DF-4CB5-9672-80B70F64FB48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91931D2-A66B-4FDE-9CE9-291C95C1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CD59ED0-508A-471D-85AB-6011C76E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4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0B230C2-A0B1-4566-8E5B-0AF94B1E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EA84B81-72E1-4D75-BE51-CA3C32B54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3B3009A-5EC2-418E-993F-30F6E6F00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2D15-520A-4E8A-81D8-2F4F8CC3C275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D10892-8C16-49DB-BB50-87C7A9CC3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DB7589D-FE45-48E7-A37E-59E04FFFE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86DF-FBA4-4F75-9DBA-AC9E84FEAB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4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Documento_de_Microsoft_Word1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Documento_de_Microsoft_Word3.doc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package" Target="../embeddings/Documento_de_Microsoft_Word5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package" Target="../embeddings/Documento_de_Microsoft_Word6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1877" y="3370856"/>
            <a:ext cx="10575235" cy="937931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Desigualdad y salud, </a:t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 problema de </a:t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México y el mundo </a:t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68098" y="5059079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José Narro Robles </a:t>
            </a:r>
          </a:p>
          <a:p>
            <a:pPr algn="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Academia Nacional de Medicina</a:t>
            </a:r>
          </a:p>
          <a:p>
            <a:pPr algn="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Ciudad de México, 26 de junio de 2019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D05D4084-F417-483D-9907-5E7A9C8A3815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781877" y="3839822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F351FCA-55C1-46FA-8133-B15595FF4F66}"/>
              </a:ext>
            </a:extLst>
          </p:cNvPr>
          <p:cNvSpPr/>
          <p:nvPr/>
        </p:nvSpPr>
        <p:spPr>
          <a:xfrm>
            <a:off x="2405164" y="3988400"/>
            <a:ext cx="6801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Conferencia “Miguel F. Jiménez”</a:t>
            </a:r>
          </a:p>
        </p:txBody>
      </p:sp>
    </p:spTree>
    <p:extLst>
      <p:ext uri="{BB962C8B-B14F-4D97-AF65-F5344CB8AC3E}">
        <p14:creationId xmlns:p14="http://schemas.microsoft.com/office/powerpoint/2010/main" val="143634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10687013" y="625668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>
                <a:latin typeface="+mj-lt"/>
              </a:rPr>
              <a:pPr/>
              <a:t>10</a:t>
            </a:fld>
            <a:endParaRPr dirty="0">
              <a:latin typeface="+mj-lt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0" y="6217633"/>
            <a:ext cx="96468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333">
                <a:solidFill>
                  <a:srgbClr val="545454"/>
                </a:solidFill>
                <a:latin typeface="Muli"/>
                <a:ea typeface="Muli"/>
                <a:cs typeface="Muli"/>
                <a:sym typeface="Muli"/>
              </a:rPr>
              <a:t>Fuente: Unión Internacional de Telecomunicaciones (UIT), 2017</a:t>
            </a:r>
            <a:endParaRPr sz="1333" dirty="0">
              <a:solidFill>
                <a:srgbClr val="54545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337931" y="2321256"/>
            <a:ext cx="5396400" cy="349553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" sz="21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Existe el argumento </a:t>
            </a:r>
            <a:r>
              <a:rPr lang="es-MX" sz="21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de </a:t>
            </a:r>
            <a:r>
              <a:rPr lang="en" sz="21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que los </a:t>
            </a:r>
            <a:r>
              <a:rPr lang="en" sz="21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cambios tecnológicos incrementan la inequidad</a:t>
            </a:r>
            <a:r>
              <a:rPr lang="en" sz="2100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:</a:t>
            </a:r>
            <a:endParaRPr sz="2100" dirty="0">
              <a:solidFill>
                <a:srgbClr val="FF0000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174625" indent="-174625" algn="just">
              <a:spcBef>
                <a:spcPts val="1333"/>
              </a:spcBef>
              <a:buSzPts val="1400"/>
              <a:buFont typeface="Muli"/>
              <a:buChar char="●"/>
            </a:pP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Favorecen a los trabajadores calificados</a:t>
            </a:r>
            <a:endParaRPr sz="20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174625" indent="-174625" algn="just">
              <a:spcBef>
                <a:spcPts val="1333"/>
              </a:spcBef>
              <a:buSzPts val="1400"/>
              <a:buFont typeface="Muli"/>
              <a:buChar char="●"/>
            </a:pP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Reemplazan los trabajos para los menos cualificados</a:t>
            </a:r>
            <a:endParaRPr sz="20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174625" indent="-174625" algn="just">
              <a:spcBef>
                <a:spcPts val="1333"/>
              </a:spcBef>
              <a:buSzPts val="1400"/>
              <a:buFont typeface="Muli"/>
              <a:buChar char="●"/>
            </a:pP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Se observa un incremento en la brecha salarial en los países desarrollados</a:t>
            </a:r>
            <a:endParaRPr sz="20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5757741" y="2480568"/>
            <a:ext cx="6057600" cy="34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74625" indent="-173038" algn="just">
              <a:buSzPts val="1400"/>
              <a:buFont typeface="Muli"/>
              <a:buChar char="●"/>
            </a:pPr>
            <a:r>
              <a:rPr lang="es-MX" sz="22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Mientras el </a:t>
            </a:r>
            <a:r>
              <a:rPr lang="es-MX" sz="22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78 por ciento </a:t>
            </a:r>
            <a:r>
              <a:rPr lang="es-MX" sz="22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de las personas de países desarrollados están conectadas a internet, sólo lo esta el </a:t>
            </a:r>
            <a:r>
              <a:rPr lang="es-MX" sz="22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31 por ciento  </a:t>
            </a:r>
            <a:r>
              <a:rPr lang="es-MX" sz="22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de las personas de los países en desarrollo</a:t>
            </a:r>
          </a:p>
          <a:p>
            <a:pPr marL="1587" algn="just">
              <a:buSzPts val="1400"/>
            </a:pPr>
            <a:endParaRPr lang="es-MX" sz="14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174625" indent="-173038" algn="just">
              <a:buSzPts val="1400"/>
              <a:buFont typeface="Muli"/>
              <a:buChar char="●"/>
            </a:pPr>
            <a:r>
              <a:rPr lang="en" sz="22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El</a:t>
            </a:r>
            <a:r>
              <a:rPr lang="en" sz="22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56 por ciento </a:t>
            </a:r>
            <a:r>
              <a:rPr lang="en" sz="22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de los hogares en el mundo no tienen acceso a internet</a:t>
            </a:r>
            <a:endParaRPr sz="22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174625" indent="-173038" algn="just">
              <a:spcBef>
                <a:spcPts val="1333"/>
              </a:spcBef>
              <a:buSzPts val="1400"/>
              <a:buFont typeface="Muli"/>
              <a:buChar char="●"/>
            </a:pPr>
            <a:r>
              <a:rPr lang="en" sz="22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Casi </a:t>
            </a:r>
            <a:r>
              <a:rPr lang="en" sz="22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4,300 millones </a:t>
            </a:r>
            <a:r>
              <a:rPr lang="en" sz="22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de personas en el mundo no utilizan internet</a:t>
            </a:r>
            <a:endParaRPr sz="22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337930" y="1748519"/>
            <a:ext cx="5419811" cy="7925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2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El cambio tecnológico y la</a:t>
            </a:r>
          </a:p>
          <a:p>
            <a:pPr algn="ctr"/>
            <a:r>
              <a:rPr lang="en" sz="22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inequidad</a:t>
            </a:r>
            <a:endParaRPr sz="22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A8DE444C-F2B9-475E-B022-BB28DFEA20DC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210A26EF-751D-4C1D-91DC-2C935D59BCBA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La desigualdad en datos – tecnología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10679522" y="6266986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>
                <a:latin typeface="+mj-lt"/>
              </a:rPr>
              <a:pPr/>
              <a:t>11</a:t>
            </a:fld>
            <a:endParaRPr dirty="0">
              <a:latin typeface="+mj-lt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714380" y="1163531"/>
            <a:ext cx="10913513" cy="42714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11662" indent="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ts val="1100"/>
              <a:buNone/>
            </a:pPr>
            <a:r>
              <a:rPr lang="es-MX" sz="26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La desigualdad en el mundo también se da entre mujeres y hombres</a:t>
            </a:r>
          </a:p>
          <a:p>
            <a:pPr marL="211662" indent="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ts val="1100"/>
              <a:buNone/>
            </a:pPr>
            <a:endParaRPr lang="en" sz="1000" b="1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indent="-397923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ts val="1100"/>
              <a:buFont typeface="Muli"/>
              <a:buChar char="●"/>
            </a:pPr>
            <a:r>
              <a:rPr lang="es-MX" sz="26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La </a:t>
            </a:r>
            <a:r>
              <a:rPr lang="es-MX" sz="26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violencia de género </a:t>
            </a:r>
            <a:r>
              <a:rPr lang="es-MX" sz="26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se encuentra entre las </a:t>
            </a:r>
            <a:r>
              <a:rPr lang="es-MX" sz="26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principales causas de muerte de mujeres entre 15 y 44 años</a:t>
            </a:r>
            <a:endParaRPr lang="es-MX" sz="26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indent="-397923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ts val="1100"/>
              <a:buFont typeface="Muli"/>
              <a:buChar char="●"/>
            </a:pPr>
            <a:r>
              <a:rPr lang="es-MX" sz="26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Una de cada tres</a:t>
            </a:r>
            <a:r>
              <a:rPr lang="es-MX" sz="2600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s-MX" sz="260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mujeres sufre</a:t>
            </a:r>
            <a:r>
              <a:rPr lang="es-MX" sz="26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, ha sufrido, o es muy probable que sufra alguna vez en su vida </a:t>
            </a:r>
            <a:r>
              <a:rPr lang="es-MX" sz="26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violencia de género</a:t>
            </a:r>
            <a:endParaRPr lang="es-MX" sz="2600" b="1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indent="-397923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ts val="1100"/>
              <a:buFont typeface="Muli"/>
              <a:buChar char="●"/>
            </a:pPr>
            <a:r>
              <a:rPr lang="en" sz="26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El </a:t>
            </a:r>
            <a:r>
              <a:rPr lang="en" sz="26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60 por ciento</a:t>
            </a:r>
            <a:r>
              <a:rPr lang="en" sz="2600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" sz="26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de quienes padecen </a:t>
            </a:r>
            <a:r>
              <a:rPr lang="en" sz="26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hambre crónica</a:t>
            </a:r>
            <a:r>
              <a:rPr lang="en" sz="2600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" sz="26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son </a:t>
            </a:r>
            <a:r>
              <a:rPr lang="en" sz="26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mujeres y niñas</a:t>
            </a:r>
            <a:endParaRPr sz="2600" b="1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indent="-397923">
              <a:lnSpc>
                <a:spcPct val="100000"/>
              </a:lnSpc>
              <a:spcBef>
                <a:spcPts val="533"/>
              </a:spcBef>
              <a:buClr>
                <a:schemeClr val="tx1">
                  <a:lumMod val="85000"/>
                  <a:lumOff val="15000"/>
                </a:schemeClr>
              </a:buClr>
              <a:buSzPts val="1100"/>
              <a:buFont typeface="Muli"/>
              <a:buChar char="●"/>
            </a:pPr>
            <a:r>
              <a:rPr lang="en" sz="26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Dos tercios </a:t>
            </a:r>
            <a:r>
              <a:rPr lang="en" sz="26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de quienes </a:t>
            </a:r>
            <a:r>
              <a:rPr lang="es-MX" sz="26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no tienen </a:t>
            </a:r>
            <a:r>
              <a:rPr lang="en" sz="26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acceso a escolaridad </a:t>
            </a:r>
            <a:r>
              <a:rPr lang="en" sz="26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son niñas</a:t>
            </a:r>
            <a:endParaRPr sz="26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indent="-397923">
              <a:lnSpc>
                <a:spcPct val="100000"/>
              </a:lnSpc>
              <a:spcBef>
                <a:spcPts val="533"/>
              </a:spcBef>
              <a:buClr>
                <a:schemeClr val="tx1">
                  <a:lumMod val="85000"/>
                  <a:lumOff val="15000"/>
                </a:schemeClr>
              </a:buClr>
              <a:buSzPts val="1100"/>
              <a:buFont typeface="Muli"/>
              <a:buChar char="●"/>
            </a:pPr>
            <a:r>
              <a:rPr lang="es-MX" sz="26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Solamente el 30 por ciento de los </a:t>
            </a:r>
            <a:r>
              <a:rPr lang="es-MX" sz="26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investigadores</a:t>
            </a:r>
            <a:r>
              <a:rPr lang="es-MX" sz="2600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s-MX" sz="26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son mujeres</a:t>
            </a:r>
          </a:p>
          <a:p>
            <a:pPr indent="-397923">
              <a:lnSpc>
                <a:spcPct val="100000"/>
              </a:lnSpc>
              <a:spcBef>
                <a:spcPts val="533"/>
              </a:spcBef>
              <a:buClr>
                <a:schemeClr val="tx1">
                  <a:lumMod val="85000"/>
                  <a:lumOff val="15000"/>
                </a:schemeClr>
              </a:buClr>
              <a:buSzPts val="1100"/>
              <a:buFont typeface="Muli"/>
              <a:buChar char="●"/>
            </a:pPr>
            <a:r>
              <a:rPr lang="en" sz="26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Solo </a:t>
            </a:r>
            <a:r>
              <a:rPr lang="en" sz="26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ocho por ciento de los ministros</a:t>
            </a:r>
            <a:r>
              <a:rPr lang="en" sz="2600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" sz="26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(gabinete) </a:t>
            </a:r>
            <a:r>
              <a:rPr lang="en" sz="26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son mujeres</a:t>
            </a:r>
            <a:endParaRPr sz="26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0" indent="0" algn="just">
              <a:lnSpc>
                <a:spcPct val="100000"/>
              </a:lnSpc>
              <a:spcAft>
                <a:spcPts val="2133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endParaRPr sz="26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D452D8A9-A2E2-4A5F-A620-3E66A7FF64CE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1E234166-2581-4363-A5D0-973F342777D6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Desigualdad de género</a:t>
            </a:r>
          </a:p>
        </p:txBody>
      </p:sp>
      <p:sp>
        <p:nvSpPr>
          <p:cNvPr id="8" name="Shape 165">
            <a:extLst>
              <a:ext uri="{FF2B5EF4-FFF2-40B4-BE49-F238E27FC236}">
                <a16:creationId xmlns:a16="http://schemas.microsoft.com/office/drawing/2014/main" xmlns="" id="{60C1A5D5-B187-4114-B886-587B6E2B3897}"/>
              </a:ext>
            </a:extLst>
          </p:cNvPr>
          <p:cNvSpPr txBox="1"/>
          <p:nvPr/>
        </p:nvSpPr>
        <p:spPr>
          <a:xfrm>
            <a:off x="363715" y="6667396"/>
            <a:ext cx="4000000" cy="19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333" dirty="0">
                <a:latin typeface="+mj-lt"/>
                <a:ea typeface="Muli"/>
                <a:cs typeface="Muli"/>
                <a:sym typeface="Muli"/>
              </a:rPr>
              <a:t>Fuente: </a:t>
            </a:r>
            <a:r>
              <a:rPr lang="es-MX" sz="1333" dirty="0">
                <a:latin typeface="+mj-lt"/>
                <a:ea typeface="Muli"/>
                <a:cs typeface="Muli"/>
                <a:sym typeface="Muli"/>
              </a:rPr>
              <a:t>Oxfam</a:t>
            </a:r>
            <a:endParaRPr sz="1333" dirty="0">
              <a:latin typeface="+mj-lt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4330" y="1825625"/>
            <a:ext cx="9315269" cy="4351338"/>
          </a:xfrm>
        </p:spPr>
        <p:txBody>
          <a:bodyPr>
            <a:normAutofit/>
          </a:bodyPr>
          <a:lstStyle/>
          <a:p>
            <a:pPr algn="just"/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B6ADCF3-E1AE-457D-B208-43604B7D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6B2E3D2B-436B-47F0-B195-67126A91A5B2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E464D59-43F9-4EBC-AFD1-83B274E2028E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Desigualdad en México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7DBCFB39-C037-4390-8757-E5C77FEF9F88}"/>
              </a:ext>
            </a:extLst>
          </p:cNvPr>
          <p:cNvSpPr txBox="1">
            <a:spLocks/>
          </p:cNvSpPr>
          <p:nvPr/>
        </p:nvSpPr>
        <p:spPr>
          <a:xfrm>
            <a:off x="863438" y="1423291"/>
            <a:ext cx="10515600" cy="5296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/>
              <a:t>En los “Sentimientos de la Nación” Morelos convocó a “</a:t>
            </a:r>
            <a:r>
              <a:rPr lang="es-MX" i="1" dirty="0"/>
              <a:t>moderar la opulencia y la indigencia”</a:t>
            </a:r>
            <a:endParaRPr lang="es-MX" dirty="0"/>
          </a:p>
          <a:p>
            <a:pPr algn="just"/>
            <a:r>
              <a:rPr lang="es-MX" dirty="0"/>
              <a:t>Humboldt describió: </a:t>
            </a:r>
          </a:p>
          <a:p>
            <a:pPr marL="365125" indent="0" algn="just">
              <a:buNone/>
            </a:pPr>
            <a:r>
              <a:rPr lang="es-MX" dirty="0"/>
              <a:t>“</a:t>
            </a:r>
            <a:r>
              <a:rPr lang="es-MX" i="1" dirty="0"/>
              <a:t>México es el país de la desigualdad. Acaso en ninguna parte la hay más espantosa en la distribución de fortunas, civilización, cultivo de la tierra y población… La capital y otras muchas ciudades tienen establecimientos científicos que se pueden comparar con los de Europa. La arquitectura… la finura del ajuar de las mujeres, el aire de la sociedad; todo anuncia un extremo de esmero que se contrapone... a la desnudez, ignorancia y rusticidad del populacho</a:t>
            </a:r>
            <a:r>
              <a:rPr lang="es-MX" dirty="0"/>
              <a:t>.”</a:t>
            </a:r>
          </a:p>
          <a:p>
            <a:pPr algn="just"/>
            <a:endParaRPr lang="es-MX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5419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4330" y="1825625"/>
            <a:ext cx="9315269" cy="4351338"/>
          </a:xfrm>
        </p:spPr>
        <p:txBody>
          <a:bodyPr>
            <a:normAutofit/>
          </a:bodyPr>
          <a:lstStyle/>
          <a:p>
            <a:pPr algn="just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Las grandes brechas de la desigualdad de México explican parte de nuestros problemas: enfermedad, violencia, inseguridad, subempleo, hambre y rezago escolar 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Debemos conseguir que los derechos fundamentales dejen de ser aspiracionales y sean exigibles</a:t>
            </a:r>
          </a:p>
          <a:p>
            <a:pPr algn="just"/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B6ADCF3-E1AE-457D-B208-43604B7D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6B2E3D2B-436B-47F0-B195-67126A91A5B2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E464D59-43F9-4EBC-AFD1-83B274E2028E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Desigualdad en México</a:t>
            </a:r>
          </a:p>
        </p:txBody>
      </p:sp>
    </p:spTree>
    <p:extLst>
      <p:ext uri="{BB962C8B-B14F-4D97-AF65-F5344CB8AC3E}">
        <p14:creationId xmlns:p14="http://schemas.microsoft.com/office/powerpoint/2010/main" val="166640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045901-EA63-47DB-A00A-4A79FBAC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5"/>
            <a:ext cx="10515600" cy="1042760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Coeficiente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Gini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federativas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cifras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extremas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0CC1969A-4DC8-49D0-AC73-29DD233F89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360212"/>
              </p:ext>
            </p:extLst>
          </p:nvPr>
        </p:nvGraphicFramePr>
        <p:xfrm>
          <a:off x="1877345" y="2273507"/>
          <a:ext cx="7748587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Document" r:id="rId4" imgW="4622067" imgH="2559286" progId="Word.Document.12">
                  <p:embed/>
                </p:oleObj>
              </mc:Choice>
              <mc:Fallback>
                <p:oleObj name="Document" r:id="rId4" imgW="4622067" imgH="2559286" progId="Word.Documen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0CC1969A-4DC8-49D0-AC73-29DD233F89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7345" y="2273507"/>
                        <a:ext cx="7748587" cy="425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599A0BB-B1E3-4EF6-9127-F7281F08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0B982E7A-E4AA-4F95-A8EE-C038AD0CD348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6312D5D-5F12-46E6-AACE-F0CCB5CEB238}"/>
              </a:ext>
            </a:extLst>
          </p:cNvPr>
          <p:cNvSpPr/>
          <p:nvPr/>
        </p:nvSpPr>
        <p:spPr>
          <a:xfrm>
            <a:off x="5043981" y="1180595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México 2016</a:t>
            </a:r>
            <a:endParaRPr lang="es-MX" sz="2400" b="1" dirty="0"/>
          </a:p>
        </p:txBody>
      </p:sp>
      <p:sp>
        <p:nvSpPr>
          <p:cNvPr id="8" name="Shape 165">
            <a:extLst>
              <a:ext uri="{FF2B5EF4-FFF2-40B4-BE49-F238E27FC236}">
                <a16:creationId xmlns:a16="http://schemas.microsoft.com/office/drawing/2014/main" xmlns="" id="{23919BDA-CCF2-4961-BE35-7AB75362403A}"/>
              </a:ext>
            </a:extLst>
          </p:cNvPr>
          <p:cNvSpPr txBox="1"/>
          <p:nvPr/>
        </p:nvSpPr>
        <p:spPr>
          <a:xfrm>
            <a:off x="91000" y="6638033"/>
            <a:ext cx="4000000" cy="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333" dirty="0">
                <a:latin typeface="+mj-lt"/>
                <a:ea typeface="Muli"/>
                <a:cs typeface="Muli"/>
                <a:sym typeface="Muli"/>
              </a:rPr>
              <a:t>Fuente: </a:t>
            </a:r>
            <a:r>
              <a:rPr lang="es-MX" sz="1333" dirty="0">
                <a:latin typeface="+mj-lt"/>
                <a:ea typeface="Muli"/>
                <a:cs typeface="Muli"/>
                <a:sym typeface="Muli"/>
              </a:rPr>
              <a:t>Coneval</a:t>
            </a:r>
            <a:endParaRPr sz="1333" dirty="0">
              <a:latin typeface="+mj-lt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68097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97A4AD0-DC6F-4B6C-8B14-9E52CCD3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15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80D9FBF-F0A1-47FA-970C-16B52F99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41"/>
          <a:stretch/>
        </p:blipFill>
        <p:spPr>
          <a:xfrm>
            <a:off x="884465" y="1535060"/>
            <a:ext cx="9230563" cy="538336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E9FF904-2D86-49C6-9982-8AF3D73C76C8}"/>
              </a:ext>
            </a:extLst>
          </p:cNvPr>
          <p:cNvSpPr/>
          <p:nvPr/>
        </p:nvSpPr>
        <p:spPr>
          <a:xfrm>
            <a:off x="884465" y="890885"/>
            <a:ext cx="8286831" cy="668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8C9DAFB-CE81-459A-83F7-AEDDD3FC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5"/>
            <a:ext cx="10515600" cy="1042760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Coeficiente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Gini para México. 1984 - 2014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4E6E35D3-FFAC-4605-B903-AFCE95763FD6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07EA30D-D26F-42C9-A51E-4266ACF8813E}"/>
              </a:ext>
            </a:extLst>
          </p:cNvPr>
          <p:cNvSpPr txBox="1"/>
          <p:nvPr/>
        </p:nvSpPr>
        <p:spPr>
          <a:xfrm>
            <a:off x="9148917" y="1842323"/>
            <a:ext cx="8637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México</a:t>
            </a:r>
          </a:p>
        </p:txBody>
      </p:sp>
    </p:spTree>
    <p:extLst>
      <p:ext uri="{BB962C8B-B14F-4D97-AF65-F5344CB8AC3E}">
        <p14:creationId xmlns:p14="http://schemas.microsoft.com/office/powerpoint/2010/main" val="229079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4">
            <a:extLst>
              <a:ext uri="{FF2B5EF4-FFF2-40B4-BE49-F238E27FC236}">
                <a16:creationId xmlns:a16="http://schemas.microsoft.com/office/drawing/2014/main" xmlns="" id="{2412E246-727D-4811-89A4-056FB8105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7" t="31854" r="48017" b="39414"/>
          <a:stretch/>
        </p:blipFill>
        <p:spPr bwMode="auto">
          <a:xfrm>
            <a:off x="1166585" y="1118943"/>
            <a:ext cx="9269186" cy="570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D110308-C2ED-45C8-883B-14BDB9C8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16</a:t>
            </a:fld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F44FEA16-3E36-4B4D-AB1C-95E328209021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56E3C6FD-7A3B-4249-A1EA-CA67441FF551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Índice de desarrollo humano municipal 2010-2015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7ABD38A-0813-4983-994C-1D10E6EFDD98}"/>
              </a:ext>
            </a:extLst>
          </p:cNvPr>
          <p:cNvSpPr txBox="1"/>
          <p:nvPr/>
        </p:nvSpPr>
        <p:spPr>
          <a:xfrm>
            <a:off x="7161444" y="2650866"/>
            <a:ext cx="2962479" cy="1292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</a:rPr>
              <a:t>IDH promedio municipal</a:t>
            </a:r>
          </a:p>
          <a:p>
            <a:pPr algn="ctr"/>
            <a:endParaRPr lang="es-MX" sz="800" dirty="0"/>
          </a:p>
          <a:p>
            <a:pPr algn="ctr"/>
            <a:r>
              <a:rPr lang="es-MX" sz="3200" dirty="0"/>
              <a:t>2010          2015</a:t>
            </a:r>
          </a:p>
          <a:p>
            <a:pPr algn="ctr"/>
            <a:r>
              <a:rPr lang="es-MX" dirty="0"/>
              <a:t>0.737                  0.759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6FEEAC3-243D-415A-AE02-650C52630970}"/>
              </a:ext>
            </a:extLst>
          </p:cNvPr>
          <p:cNvSpPr txBox="1"/>
          <p:nvPr/>
        </p:nvSpPr>
        <p:spPr>
          <a:xfrm>
            <a:off x="8165964" y="5542646"/>
            <a:ext cx="33736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Cochoapa el Grande, en Guerrero, tiene un IDH (0.42) similar al de Burundi</a:t>
            </a:r>
          </a:p>
          <a:p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AC7A2D6-A7D1-45D4-8E57-36F4AF8F1CEA}"/>
              </a:ext>
            </a:extLst>
          </p:cNvPr>
          <p:cNvSpPr/>
          <p:nvPr/>
        </p:nvSpPr>
        <p:spPr>
          <a:xfrm>
            <a:off x="62772" y="5358053"/>
            <a:ext cx="7161444" cy="1361543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756E8FA-48AF-46BF-B8D9-B6796DD49105}"/>
              </a:ext>
            </a:extLst>
          </p:cNvPr>
          <p:cNvSpPr txBox="1"/>
          <p:nvPr/>
        </p:nvSpPr>
        <p:spPr>
          <a:xfrm>
            <a:off x="1250622" y="5519435"/>
            <a:ext cx="256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IDH MUY ALTO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8A8F9CA-817A-46A7-9BD4-BBE6238F3A54}"/>
              </a:ext>
            </a:extLst>
          </p:cNvPr>
          <p:cNvSpPr txBox="1"/>
          <p:nvPr/>
        </p:nvSpPr>
        <p:spPr>
          <a:xfrm>
            <a:off x="1250622" y="6221217"/>
            <a:ext cx="256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IDH ALTO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EAB0399-0B31-438A-AC8B-F5C8D8291F23}"/>
              </a:ext>
            </a:extLst>
          </p:cNvPr>
          <p:cNvSpPr txBox="1"/>
          <p:nvPr/>
        </p:nvSpPr>
        <p:spPr>
          <a:xfrm>
            <a:off x="4391413" y="5519435"/>
            <a:ext cx="256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IDH MEDIO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C8FD864-DBFB-4E66-94FC-D9B2D41361B0}"/>
              </a:ext>
            </a:extLst>
          </p:cNvPr>
          <p:cNvSpPr txBox="1"/>
          <p:nvPr/>
        </p:nvSpPr>
        <p:spPr>
          <a:xfrm>
            <a:off x="4391413" y="6221217"/>
            <a:ext cx="256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IDH BAJO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A1E8DEB-C1B8-4320-99C3-020074A3390B}"/>
              </a:ext>
            </a:extLst>
          </p:cNvPr>
          <p:cNvSpPr txBox="1"/>
          <p:nvPr/>
        </p:nvSpPr>
        <p:spPr>
          <a:xfrm>
            <a:off x="3469398" y="5395387"/>
            <a:ext cx="100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FFC000"/>
                </a:solidFill>
              </a:rPr>
              <a:t>58%</a:t>
            </a:r>
            <a:endParaRPr lang="es-MX" sz="3200" dirty="0">
              <a:solidFill>
                <a:srgbClr val="FFC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C4F32BB-64DD-47B6-8E2F-14FF5E3A33E5}"/>
              </a:ext>
            </a:extLst>
          </p:cNvPr>
          <p:cNvSpPr txBox="1"/>
          <p:nvPr/>
        </p:nvSpPr>
        <p:spPr>
          <a:xfrm>
            <a:off x="3357104" y="6077209"/>
            <a:ext cx="100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FF0000"/>
                </a:solidFill>
              </a:rPr>
              <a:t>5%</a:t>
            </a:r>
            <a:endParaRPr lang="es-MX" sz="3200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BD2CFAD-E6C5-41FB-934F-D05C69FD2EF3}"/>
              </a:ext>
            </a:extLst>
          </p:cNvPr>
          <p:cNvSpPr txBox="1"/>
          <p:nvPr/>
        </p:nvSpPr>
        <p:spPr>
          <a:xfrm>
            <a:off x="286090" y="5395387"/>
            <a:ext cx="105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00B050"/>
                </a:solidFill>
              </a:rPr>
              <a:t>4%</a:t>
            </a:r>
            <a:endParaRPr lang="es-MX" sz="3200" dirty="0">
              <a:solidFill>
                <a:srgbClr val="00B05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86A367C-7E29-4DC6-B8D2-5FCE2AB0D240}"/>
              </a:ext>
            </a:extLst>
          </p:cNvPr>
          <p:cNvSpPr txBox="1"/>
          <p:nvPr/>
        </p:nvSpPr>
        <p:spPr>
          <a:xfrm>
            <a:off x="286090" y="6077209"/>
            <a:ext cx="105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92D050"/>
                </a:solidFill>
              </a:rPr>
              <a:t>33%</a:t>
            </a:r>
            <a:endParaRPr lang="es-MX" sz="3200" dirty="0">
              <a:solidFill>
                <a:srgbClr val="92D05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B7071883-15CB-495A-AC56-53B4A61A09E9}"/>
              </a:ext>
            </a:extLst>
          </p:cNvPr>
          <p:cNvSpPr txBox="1"/>
          <p:nvPr/>
        </p:nvSpPr>
        <p:spPr>
          <a:xfrm>
            <a:off x="1367307" y="4774915"/>
            <a:ext cx="30395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IDH Municipal 2015</a:t>
            </a:r>
            <a:endParaRPr lang="es-MX" sz="20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C24A9D16-2F6F-45B9-99CD-1EA19573F37E}"/>
              </a:ext>
            </a:extLst>
          </p:cNvPr>
          <p:cNvSpPr txBox="1"/>
          <p:nvPr/>
        </p:nvSpPr>
        <p:spPr>
          <a:xfrm>
            <a:off x="8205078" y="4544082"/>
            <a:ext cx="39241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La alcaldía de Benito Juárez, en la Ciudad de México, tiene un IDH (0.94) similar al de Suiza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6CBC4227-61E0-4B5A-B702-F3C982B87DA4}"/>
              </a:ext>
            </a:extLst>
          </p:cNvPr>
          <p:cNvSpPr txBox="1"/>
          <p:nvPr/>
        </p:nvSpPr>
        <p:spPr>
          <a:xfrm>
            <a:off x="7440662" y="6098384"/>
            <a:ext cx="764415" cy="5290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2695FBAF-78AF-4646-A99B-75619C33CAB5}"/>
              </a:ext>
            </a:extLst>
          </p:cNvPr>
          <p:cNvCxnSpPr/>
          <p:nvPr/>
        </p:nvCxnSpPr>
        <p:spPr>
          <a:xfrm flipH="1" flipV="1">
            <a:off x="5349922" y="4761267"/>
            <a:ext cx="545911" cy="1109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30994" y="720433"/>
            <a:ext cx="8734420" cy="330853"/>
          </a:xfrm>
        </p:spPr>
        <p:txBody>
          <a:bodyPr>
            <a:noAutofit/>
          </a:bodyPr>
          <a:lstStyle/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Municipios con mayor y menor IDH en 2015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xmlns="" id="{47ED12EA-8399-4B52-B642-79D880DE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B0186DF-FBA4-4F75-9DBA-AC9E84FEAB70}" type="slidenum">
              <a:rPr lang="en-US" smtClean="0"/>
              <a:t>17</a:t>
            </a:fld>
            <a:endParaRPr lang="en-U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2EDC580D-F3F9-44C4-8CCD-CFFB9FD4A8E5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429965"/>
              </p:ext>
            </p:extLst>
          </p:nvPr>
        </p:nvGraphicFramePr>
        <p:xfrm>
          <a:off x="1203158" y="1480792"/>
          <a:ext cx="9852945" cy="487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9266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936401"/>
              </p:ext>
            </p:extLst>
          </p:nvPr>
        </p:nvGraphicFramePr>
        <p:xfrm>
          <a:off x="1684421" y="1278755"/>
          <a:ext cx="8839200" cy="4757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81877" y="6561138"/>
            <a:ext cx="1007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/>
              <a:t>Fuente:  PNUD México, Oficina de Investigación en Desarrollo Humano </a:t>
            </a:r>
            <a:endParaRPr lang="es-MX" sz="1200" dirty="0"/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xmlns="" id="{864548BA-8FE2-4C79-8597-5C7BE991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B0186DF-FBA4-4F75-9DBA-AC9E84FEAB70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7828660E-DC2D-413F-B5A7-56EF0783ED33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20F36F9-6146-426E-B28D-EB060FB98E52}"/>
              </a:ext>
            </a:extLst>
          </p:cNvPr>
          <p:cNvSpPr/>
          <p:nvPr/>
        </p:nvSpPr>
        <p:spPr>
          <a:xfrm>
            <a:off x="982663" y="633053"/>
            <a:ext cx="10334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8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Índice de Desarrollo Humano (IDH) de grupos en desventaja 2014</a:t>
            </a:r>
          </a:p>
        </p:txBody>
      </p:sp>
    </p:spTree>
    <p:extLst>
      <p:ext uri="{BB962C8B-B14F-4D97-AF65-F5344CB8AC3E}">
        <p14:creationId xmlns:p14="http://schemas.microsoft.com/office/powerpoint/2010/main" val="1999362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C89757A-3268-4E40-9ED0-B18DEDA7F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4" t="7978" b="13177"/>
          <a:stretch/>
        </p:blipFill>
        <p:spPr>
          <a:xfrm>
            <a:off x="1988457" y="1176999"/>
            <a:ext cx="8345714" cy="5355621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E5B62674-F264-4F39-901E-197788CF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19</a:t>
            </a:fld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5E05E5-1652-4C08-A86C-E8CF009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7" y="5259369"/>
            <a:ext cx="3933372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MX" sz="2025" dirty="0">
                <a:latin typeface="Arial" panose="020B0604020202020204" pitchFamily="34" charset="0"/>
                <a:cs typeface="Arial" panose="020B0604020202020204" pitchFamily="34" charset="0"/>
              </a:rPr>
              <a:t>Índice de rezago social muy bajo</a:t>
            </a:r>
            <a:br>
              <a:rPr lang="es-MX" sz="20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25" dirty="0">
                <a:latin typeface="Arial" panose="020B0604020202020204" pitchFamily="34" charset="0"/>
                <a:cs typeface="Arial" panose="020B0604020202020204" pitchFamily="34" charset="0"/>
              </a:rPr>
              <a:t>Índice de rezago social bajo</a:t>
            </a:r>
            <a:br>
              <a:rPr lang="es-MX" sz="20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25" dirty="0">
                <a:latin typeface="Arial" panose="020B0604020202020204" pitchFamily="34" charset="0"/>
                <a:cs typeface="Arial" panose="020B0604020202020204" pitchFamily="34" charset="0"/>
              </a:rPr>
              <a:t>Índice de rezago social medio</a:t>
            </a:r>
            <a:br>
              <a:rPr lang="es-MX" sz="20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25" dirty="0">
                <a:latin typeface="Arial" panose="020B0604020202020204" pitchFamily="34" charset="0"/>
                <a:cs typeface="Arial" panose="020B0604020202020204" pitchFamily="34" charset="0"/>
              </a:rPr>
              <a:t>Índice de rezago social alto</a:t>
            </a:r>
            <a:br>
              <a:rPr lang="es-MX" sz="20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25" dirty="0">
                <a:latin typeface="Arial" panose="020B0604020202020204" pitchFamily="34" charset="0"/>
                <a:cs typeface="Arial" panose="020B0604020202020204" pitchFamily="34" charset="0"/>
              </a:rPr>
              <a:t>Índice de rezago social muy alto</a:t>
            </a:r>
            <a:br>
              <a:rPr lang="es-MX" sz="2025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DF3F1966-9E30-4BDA-8393-600FD7E3E08E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9B5F0955-5E60-4C9F-B2EB-6D67114EFE80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Índice de rezago social por entidad federativa. 2015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13C0EE3-F172-43CC-962A-D69CF0F8FDF4}"/>
              </a:ext>
            </a:extLst>
          </p:cNvPr>
          <p:cNvSpPr/>
          <p:nvPr/>
        </p:nvSpPr>
        <p:spPr>
          <a:xfrm>
            <a:off x="362857" y="4833259"/>
            <a:ext cx="304800" cy="2177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E042B5A-7A6F-4982-9EB0-D3D5E58E0547}"/>
              </a:ext>
            </a:extLst>
          </p:cNvPr>
          <p:cNvSpPr/>
          <p:nvPr/>
        </p:nvSpPr>
        <p:spPr>
          <a:xfrm>
            <a:off x="362857" y="5167087"/>
            <a:ext cx="304800" cy="217714"/>
          </a:xfrm>
          <a:prstGeom prst="rect">
            <a:avLst/>
          </a:prstGeom>
          <a:solidFill>
            <a:srgbClr val="FF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61D0E43-3565-40CE-8C62-D890381D88A4}"/>
              </a:ext>
            </a:extLst>
          </p:cNvPr>
          <p:cNvSpPr/>
          <p:nvPr/>
        </p:nvSpPr>
        <p:spPr>
          <a:xfrm>
            <a:off x="362857" y="5500915"/>
            <a:ext cx="304800" cy="217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45D1B95-6472-4978-99D5-EA8F0F20262A}"/>
              </a:ext>
            </a:extLst>
          </p:cNvPr>
          <p:cNvSpPr/>
          <p:nvPr/>
        </p:nvSpPr>
        <p:spPr>
          <a:xfrm>
            <a:off x="362857" y="5834743"/>
            <a:ext cx="304800" cy="217714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0CE98C8-6152-4A1A-9E57-F5A4DDBE0768}"/>
              </a:ext>
            </a:extLst>
          </p:cNvPr>
          <p:cNvSpPr/>
          <p:nvPr/>
        </p:nvSpPr>
        <p:spPr>
          <a:xfrm>
            <a:off x="362857" y="6168571"/>
            <a:ext cx="304800" cy="2177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349F7A0-DBA1-477B-AAD1-4C3701EBA954}"/>
              </a:ext>
            </a:extLst>
          </p:cNvPr>
          <p:cNvSpPr txBox="1"/>
          <p:nvPr/>
        </p:nvSpPr>
        <p:spPr>
          <a:xfrm>
            <a:off x="949250" y="6518809"/>
            <a:ext cx="1655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Fuente: CONEVAL</a:t>
            </a:r>
          </a:p>
        </p:txBody>
      </p:sp>
    </p:spTree>
    <p:extLst>
      <p:ext uri="{BB962C8B-B14F-4D97-AF65-F5344CB8AC3E}">
        <p14:creationId xmlns:p14="http://schemas.microsoft.com/office/powerpoint/2010/main" val="4542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92194"/>
            <a:ext cx="10515600" cy="1325563"/>
          </a:xfrm>
        </p:spPr>
        <p:txBody>
          <a:bodyPr/>
          <a:lstStyle/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265463"/>
            <a:ext cx="9124950" cy="4351338"/>
          </a:xfrm>
        </p:spPr>
        <p:txBody>
          <a:bodyPr/>
          <a:lstStyle/>
          <a:p>
            <a:pPr algn="just"/>
            <a:r>
              <a:rPr lang="es-MX" sz="3200" dirty="0"/>
              <a:t>A la Dra. Tere Corona, presidenta de nuestra academia por la invitación para impartir esta conferencia</a:t>
            </a:r>
          </a:p>
          <a:p>
            <a:pPr algn="just"/>
            <a:r>
              <a:rPr lang="es-MX" sz="3200" dirty="0"/>
              <a:t>Al grupo de colaboradores que contribuyeron a la elaboración de este trabajo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111CAF0-BEAC-4168-9AE9-209D892C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677D35DE-5625-4A57-80D7-E21AAA01B00F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337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4343B9-FE7B-45C7-8785-589774D7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20</a:t>
            </a:fld>
            <a:endParaRPr lang="en-U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334EE566-DF03-4945-9C40-06FBB286A606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951DBC26-0FDC-49E0-85E3-38164718C060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Participación del ingreso por quintiles en México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94B7BA9-12EA-431C-9B30-C638A03FF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46"/>
          <a:stretch/>
        </p:blipFill>
        <p:spPr>
          <a:xfrm>
            <a:off x="1221229" y="1252030"/>
            <a:ext cx="9749542" cy="5286881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B9216430-FFC5-4E06-A59D-0C6FF458F172}"/>
              </a:ext>
            </a:extLst>
          </p:cNvPr>
          <p:cNvSpPr/>
          <p:nvPr/>
        </p:nvSpPr>
        <p:spPr>
          <a:xfrm>
            <a:off x="9508588" y="2265752"/>
            <a:ext cx="2519286" cy="668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del ingreso nacional por el 20 por ciento más rico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3695454C-C850-43F7-B1CB-43E19F0799EA}"/>
              </a:ext>
            </a:extLst>
          </p:cNvPr>
          <p:cNvSpPr/>
          <p:nvPr/>
        </p:nvSpPr>
        <p:spPr>
          <a:xfrm>
            <a:off x="9198591" y="3821373"/>
            <a:ext cx="1772180" cy="2047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  <a:highlight>
                <a:srgbClr val="FFFFFF"/>
              </a:highlight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E49E4ACD-4643-49DC-B97B-C813D5C66DD1}"/>
              </a:ext>
            </a:extLst>
          </p:cNvPr>
          <p:cNvSpPr/>
          <p:nvPr/>
        </p:nvSpPr>
        <p:spPr>
          <a:xfrm>
            <a:off x="9508588" y="5204366"/>
            <a:ext cx="2519286" cy="668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del ingreso nacional por el 20 por ciento más pobre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1FC593F5-98C2-400B-81EC-092CC75BF061}"/>
              </a:ext>
            </a:extLst>
          </p:cNvPr>
          <p:cNvCxnSpPr/>
          <p:nvPr/>
        </p:nvCxnSpPr>
        <p:spPr>
          <a:xfrm>
            <a:off x="9295892" y="5724871"/>
            <a:ext cx="35220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19BCCB3F-D78E-44BE-A2D7-45D5E26F5DF2}"/>
              </a:ext>
            </a:extLst>
          </p:cNvPr>
          <p:cNvCxnSpPr/>
          <p:nvPr/>
        </p:nvCxnSpPr>
        <p:spPr>
          <a:xfrm>
            <a:off x="9295892" y="2585431"/>
            <a:ext cx="35220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E0C86403-2B33-4B8D-A8DA-FD689F9A6DEE}"/>
              </a:ext>
            </a:extLst>
          </p:cNvPr>
          <p:cNvCxnSpPr/>
          <p:nvPr/>
        </p:nvCxnSpPr>
        <p:spPr>
          <a:xfrm>
            <a:off x="9292378" y="2468200"/>
            <a:ext cx="35220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9268347" y="2342023"/>
            <a:ext cx="376234" cy="374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cxnSp>
        <p:nvCxnSpPr>
          <p:cNvPr id="17" name="Conector recto 16"/>
          <p:cNvCxnSpPr>
            <a:stCxn id="15" idx="1"/>
            <a:endCxn id="15" idx="3"/>
          </p:cNvCxnSpPr>
          <p:nvPr/>
        </p:nvCxnSpPr>
        <p:spPr>
          <a:xfrm>
            <a:off x="9268347" y="2529187"/>
            <a:ext cx="37623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1119" y="1423292"/>
            <a:ext cx="9329510" cy="517435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desigualdad es un mal de ayer y hoy, pero no debe ser para siempre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sola entrega de dinero no resuelve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requiere una estrategia integral para combatirla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BB81953-159A-4888-8786-6176B270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21</a:t>
            </a:fld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07563516-4F12-4106-94E9-92E9039270BF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2E60C122-D554-43BA-BAFC-191F9EB62616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Comentarios respecto de la desigualdad</a:t>
            </a:r>
          </a:p>
        </p:txBody>
      </p:sp>
    </p:spTree>
    <p:extLst>
      <p:ext uri="{BB962C8B-B14F-4D97-AF65-F5344CB8AC3E}">
        <p14:creationId xmlns:p14="http://schemas.microsoft.com/office/powerpoint/2010/main" val="1992434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1119" y="1423292"/>
            <a:ext cx="9329510" cy="517435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salud de una persona o de una colectividad es fundamental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protección de la salud para todos los mexicanos, después de 36 años, es todavía una aspiración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brechas de la desigualdad en salud son profundas en nuestro país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BB81953-159A-4888-8786-6176B270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22</a:t>
            </a:fld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07563516-4F12-4106-94E9-92E9039270BF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2E60C122-D554-43BA-BAFC-191F9EB62616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La salud y la desigualdad</a:t>
            </a:r>
          </a:p>
        </p:txBody>
      </p:sp>
    </p:spTree>
    <p:extLst>
      <p:ext uri="{BB962C8B-B14F-4D97-AF65-F5344CB8AC3E}">
        <p14:creationId xmlns:p14="http://schemas.microsoft.com/office/powerpoint/2010/main" val="3340614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5946" y="1762413"/>
            <a:ext cx="7886700" cy="435133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Esperanza de vida al nacimiento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Fecundidad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Mortalidad infantil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Muerte materna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Carencias en salud y seguridad social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76EE0FD-B89C-4BB7-9189-0BB13161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23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B06D9C32-62A1-40B9-AE82-D912B065EBFC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4F62537-8295-4EAC-80CB-85CEAC6AAE50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Variables a considerar</a:t>
            </a:r>
          </a:p>
        </p:txBody>
      </p:sp>
    </p:spTree>
    <p:extLst>
      <p:ext uri="{BB962C8B-B14F-4D97-AF65-F5344CB8AC3E}">
        <p14:creationId xmlns:p14="http://schemas.microsoft.com/office/powerpoint/2010/main" val="2428901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960561"/>
            <a:ext cx="9970827" cy="4351338"/>
          </a:xfrm>
        </p:spPr>
        <p:txBody>
          <a:bodyPr/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1980 poco menos de 67 años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 inicio de los años 90 superó los 70 años 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la primera década de este siglo, llegó a los 74 años 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la actualidad ya alcanzó los 75 años 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Hay cifras contrastantes entre la Ciudad de México (76.4),  Baja California Sur (75.8) y Nuevo León (75.7),  respecto de Guerrero, Oaxaca y Chiapas que apenas sobrepasan los 73 años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AEC5A79-168A-410B-8C98-62158FC3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24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8D736D24-2A69-4340-AEFC-C4805F2291A1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759068C-BAA2-417C-BCAD-565C99011BCD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Esperanza de vida al nacimiento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07A2A7F-55A8-4E98-B4A6-2D02BA1E8380}"/>
              </a:ext>
            </a:extLst>
          </p:cNvPr>
          <p:cNvSpPr txBox="1"/>
          <p:nvPr/>
        </p:nvSpPr>
        <p:spPr>
          <a:xfrm>
            <a:off x="240205" y="6376472"/>
            <a:ext cx="10061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Fuente: CONAPO. Indicadores demográficos de la República Mexicana, en el año 2018. Esperanza de vida al nacimiento</a:t>
            </a:r>
          </a:p>
        </p:txBody>
      </p:sp>
    </p:spTree>
    <p:extLst>
      <p:ext uri="{BB962C8B-B14F-4D97-AF65-F5344CB8AC3E}">
        <p14:creationId xmlns:p14="http://schemas.microsoft.com/office/powerpoint/2010/main" val="3814334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9A90D8B3-BFCD-47BA-A592-2E5E14DC44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123583"/>
              </p:ext>
            </p:extLst>
          </p:nvPr>
        </p:nvGraphicFramePr>
        <p:xfrm>
          <a:off x="2152650" y="1828800"/>
          <a:ext cx="11179175" cy="858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Document" r:id="rId4" imgW="5032604" imgH="3858389" progId="Word.Document.12">
                  <p:embed/>
                </p:oleObj>
              </mc:Choice>
              <mc:Fallback>
                <p:oleObj name="Document" r:id="rId4" imgW="5032604" imgH="3858389" progId="Word.Documen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9A90D8B3-BFCD-47BA-A592-2E5E14DC44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2650" y="1828800"/>
                        <a:ext cx="11179175" cy="858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B06677C-8DC1-40A3-B34A-FEC56D1E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25</a:t>
            </a:fld>
            <a:endParaRPr lang="en-U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689586FD-6752-4F9A-BFA2-51E7BC9BDD8C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F82A3630-B5A7-44BB-A8EF-FB30E4502018}"/>
              </a:ext>
            </a:extLst>
          </p:cNvPr>
          <p:cNvSpPr txBox="1">
            <a:spLocks/>
          </p:cNvSpPr>
          <p:nvPr/>
        </p:nvSpPr>
        <p:spPr>
          <a:xfrm>
            <a:off x="863438" y="3561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Tasa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fecundidad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2617279-2EBB-4D7D-A8DD-24DE7A1EEC87}"/>
              </a:ext>
            </a:extLst>
          </p:cNvPr>
          <p:cNvSpPr/>
          <p:nvPr/>
        </p:nvSpPr>
        <p:spPr>
          <a:xfrm>
            <a:off x="4633490" y="1348961"/>
            <a:ext cx="3042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México, 2013 - 2017</a:t>
            </a:r>
            <a:endParaRPr lang="es-MX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9985BCF-CCD1-4D30-AE57-CCC0E9E636BF}"/>
              </a:ext>
            </a:extLst>
          </p:cNvPr>
          <p:cNvSpPr txBox="1"/>
          <p:nvPr/>
        </p:nvSpPr>
        <p:spPr>
          <a:xfrm>
            <a:off x="1167618" y="6434527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Fuente: CONAPO</a:t>
            </a:r>
          </a:p>
        </p:txBody>
      </p:sp>
    </p:spTree>
    <p:extLst>
      <p:ext uri="{BB962C8B-B14F-4D97-AF65-F5344CB8AC3E}">
        <p14:creationId xmlns:p14="http://schemas.microsoft.com/office/powerpoint/2010/main" val="1534595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A5FBE5A1-184A-4BC0-9025-0EB03396C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27091"/>
              </p:ext>
            </p:extLst>
          </p:nvPr>
        </p:nvGraphicFramePr>
        <p:xfrm>
          <a:off x="2063551" y="2448817"/>
          <a:ext cx="8011885" cy="2252502"/>
        </p:xfrm>
        <a:graphic>
          <a:graphicData uri="http://schemas.openxmlformats.org/drawingml/2006/table">
            <a:tbl>
              <a:tblPr firstRow="1" firstCol="1" bandRow="1"/>
              <a:tblGrid>
                <a:gridCol w="2670057">
                  <a:extLst>
                    <a:ext uri="{9D8B030D-6E8A-4147-A177-3AD203B41FA5}">
                      <a16:colId xmlns:a16="http://schemas.microsoft.com/office/drawing/2014/main" xmlns="" val="498363408"/>
                    </a:ext>
                  </a:extLst>
                </a:gridCol>
                <a:gridCol w="2670914">
                  <a:extLst>
                    <a:ext uri="{9D8B030D-6E8A-4147-A177-3AD203B41FA5}">
                      <a16:colId xmlns:a16="http://schemas.microsoft.com/office/drawing/2014/main" xmlns="" val="1211118088"/>
                    </a:ext>
                  </a:extLst>
                </a:gridCol>
                <a:gridCol w="2670914">
                  <a:extLst>
                    <a:ext uri="{9D8B030D-6E8A-4147-A177-3AD203B41FA5}">
                      <a16:colId xmlns:a16="http://schemas.microsoft.com/office/drawing/2014/main" xmlns="" val="3567705267"/>
                    </a:ext>
                  </a:extLst>
                </a:gridCol>
              </a:tblGrid>
              <a:tr h="801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Localidad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ENADID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ENADID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1012723"/>
                  </a:ext>
                </a:extLst>
              </a:tr>
              <a:tr h="615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0703070"/>
                  </a:ext>
                </a:extLst>
              </a:tr>
              <a:tr h="615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4464969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A9EABAE-C62C-4F71-AC3A-20352A71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26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292DF22B-9531-4DA8-88B3-7B6898AFA1CF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1E7533F9-6A32-4F58-A278-8456DCBF37E3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Tasa de fecundidad por tipo de localidad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73A7A8A-1273-4BC6-A4A0-E53B9E13D49A}"/>
              </a:ext>
            </a:extLst>
          </p:cNvPr>
          <p:cNvSpPr txBox="1"/>
          <p:nvPr/>
        </p:nvSpPr>
        <p:spPr>
          <a:xfrm>
            <a:off x="1167618" y="6434527"/>
            <a:ext cx="604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Fuente: INEGI, Encuesta Nacional de la Dinámica Demográfica</a:t>
            </a:r>
          </a:p>
        </p:txBody>
      </p:sp>
    </p:spTree>
    <p:extLst>
      <p:ext uri="{BB962C8B-B14F-4D97-AF65-F5344CB8AC3E}">
        <p14:creationId xmlns:p14="http://schemas.microsoft.com/office/powerpoint/2010/main" val="1698480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B5EA837-EAAB-41E4-8BE3-D28BF504C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503712"/>
              </p:ext>
            </p:extLst>
          </p:nvPr>
        </p:nvGraphicFramePr>
        <p:xfrm>
          <a:off x="394041" y="1052513"/>
          <a:ext cx="11350906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E8922221-CDA6-47CF-A880-711FD4B7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27</a:t>
            </a:fld>
            <a:endParaRPr lang="en-U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91175939-F477-4250-A816-638DC1261AA9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9FF004EE-CE00-4705-A5F5-BD7893732133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Número de hijos según escolaridad de la madre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6D63D0C-6517-4020-90BB-E6B94C6FFE0D}"/>
              </a:ext>
            </a:extLst>
          </p:cNvPr>
          <p:cNvSpPr txBox="1"/>
          <p:nvPr/>
        </p:nvSpPr>
        <p:spPr>
          <a:xfrm>
            <a:off x="1167618" y="6321983"/>
            <a:ext cx="78408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Fuente: tomado de Mario Luis Fuentes. Censo de población y vivienda, 2010 INEGI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C932136-675C-4F14-8819-3CD7A7B2D008}"/>
              </a:ext>
            </a:extLst>
          </p:cNvPr>
          <p:cNvSpPr txBox="1"/>
          <p:nvPr/>
        </p:nvSpPr>
        <p:spPr>
          <a:xfrm>
            <a:off x="6265282" y="5702592"/>
            <a:ext cx="17547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Primaria </a:t>
            </a:r>
          </a:p>
          <a:p>
            <a:pPr algn="ctr"/>
            <a:r>
              <a:rPr lang="es-MX" sz="1600" b="1" dirty="0"/>
              <a:t>completa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28E2DE3-8F57-4941-8AA0-B97C99D1BD4C}"/>
              </a:ext>
            </a:extLst>
          </p:cNvPr>
          <p:cNvSpPr txBox="1"/>
          <p:nvPr/>
        </p:nvSpPr>
        <p:spPr>
          <a:xfrm>
            <a:off x="7922632" y="5702592"/>
            <a:ext cx="19738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Primaria </a:t>
            </a:r>
          </a:p>
          <a:p>
            <a:pPr algn="ctr"/>
            <a:r>
              <a:rPr lang="es-MX" sz="1600" b="1" dirty="0"/>
              <a:t>incompleta</a:t>
            </a:r>
          </a:p>
        </p:txBody>
      </p:sp>
    </p:spTree>
    <p:extLst>
      <p:ext uri="{BB962C8B-B14F-4D97-AF65-F5344CB8AC3E}">
        <p14:creationId xmlns:p14="http://schemas.microsoft.com/office/powerpoint/2010/main" val="458104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E098B8-EBD4-408F-A667-FF2B0466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8" y="8723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México, 2016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Federativas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cifras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extremas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B17A82D6-4D09-4D50-816F-115FE88E0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788844"/>
              </p:ext>
            </p:extLst>
          </p:nvPr>
        </p:nvGraphicFramePr>
        <p:xfrm>
          <a:off x="2271713" y="2684463"/>
          <a:ext cx="9939337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Document" r:id="rId4" imgW="6586653" imgH="2477484" progId="Word.Document.12">
                  <p:embed/>
                </p:oleObj>
              </mc:Choice>
              <mc:Fallback>
                <p:oleObj name="Document" r:id="rId4" imgW="6586653" imgH="2477484" progId="Word.Documen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B17A82D6-4D09-4D50-816F-115FE88E06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1713" y="2684463"/>
                        <a:ext cx="9939337" cy="374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C99DA024-CDA9-4225-9898-D8A05EDF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28</a:t>
            </a:fld>
            <a:endParaRPr lang="en-U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0617E09C-2720-4B82-8C6B-4E61D3E334E0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EA310FD9-8380-4007-9BAB-9E98BB4B47ED}"/>
              </a:ext>
            </a:extLst>
          </p:cNvPr>
          <p:cNvSpPr txBox="1">
            <a:spLocks/>
          </p:cNvSpPr>
          <p:nvPr/>
        </p:nvSpPr>
        <p:spPr>
          <a:xfrm>
            <a:off x="863438" y="1573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Tasa de fecundidad en niñas de 10 a 14 años de edad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FB2FF1F-DD4F-4E66-BC2B-60458D646A97}"/>
              </a:ext>
            </a:extLst>
          </p:cNvPr>
          <p:cNvSpPr txBox="1"/>
          <p:nvPr/>
        </p:nvSpPr>
        <p:spPr>
          <a:xfrm>
            <a:off x="1215745" y="6396092"/>
            <a:ext cx="374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Fuente: CONAPO con base en el INEGI</a:t>
            </a:r>
          </a:p>
        </p:txBody>
      </p:sp>
    </p:spTree>
    <p:extLst>
      <p:ext uri="{BB962C8B-B14F-4D97-AF65-F5344CB8AC3E}">
        <p14:creationId xmlns:p14="http://schemas.microsoft.com/office/powerpoint/2010/main" val="727436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2785BD79-54CC-4B7A-9F55-3944076EA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73501"/>
              </p:ext>
            </p:extLst>
          </p:nvPr>
        </p:nvGraphicFramePr>
        <p:xfrm>
          <a:off x="2483643" y="2620962"/>
          <a:ext cx="7224713" cy="423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Document" r:id="rId4" imgW="3385761" imgH="1983068" progId="Word.Document.12">
                  <p:embed/>
                </p:oleObj>
              </mc:Choice>
              <mc:Fallback>
                <p:oleObj name="Document" r:id="rId4" imgW="3385761" imgH="1983068" progId="Word.Documen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2785BD79-54CC-4B7A-9F55-3944076EA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3643" y="2620962"/>
                        <a:ext cx="7224713" cy="423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58E611E4-785C-441A-B10F-B43A0000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29</a:t>
            </a:fld>
            <a:endParaRPr lang="en-U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F3D89FA6-B24A-4DE2-BCF8-28FD4E3993C5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C8B306C-9844-454B-8538-8813FB6380C4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Tasa de mortalidad infantil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1963AF8C-6C1A-4E70-ABF9-EFCA8294D467}"/>
              </a:ext>
            </a:extLst>
          </p:cNvPr>
          <p:cNvSpPr txBox="1">
            <a:spLocks/>
          </p:cNvSpPr>
          <p:nvPr/>
        </p:nvSpPr>
        <p:spPr>
          <a:xfrm>
            <a:off x="489858" y="1083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México, 2016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Federativas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cifras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extremas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CCAEDB2-556D-4F9A-BA3C-71E774D2176E}"/>
              </a:ext>
            </a:extLst>
          </p:cNvPr>
          <p:cNvSpPr txBox="1"/>
          <p:nvPr/>
        </p:nvSpPr>
        <p:spPr>
          <a:xfrm>
            <a:off x="1167618" y="6434527"/>
            <a:ext cx="274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Fuente: Secretaría de Salud</a:t>
            </a:r>
          </a:p>
        </p:txBody>
      </p:sp>
    </p:spTree>
    <p:extLst>
      <p:ext uri="{BB962C8B-B14F-4D97-AF65-F5344CB8AC3E}">
        <p14:creationId xmlns:p14="http://schemas.microsoft.com/office/powerpoint/2010/main" val="20487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7151" y="18819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generales 		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2683" y="1759383"/>
            <a:ext cx="9124950" cy="4351338"/>
          </a:xfrm>
        </p:spPr>
        <p:txBody>
          <a:bodyPr/>
          <a:lstStyle/>
          <a:p>
            <a:pPr algn="just"/>
            <a:r>
              <a:rPr lang="es-MX" sz="3200" dirty="0"/>
              <a:t>Nuestras generaciones viven tiempos maravillosos y paradójicos</a:t>
            </a:r>
          </a:p>
          <a:p>
            <a:pPr algn="just"/>
            <a:endParaRPr lang="es-MX" sz="1000" dirty="0"/>
          </a:p>
          <a:p>
            <a:pPr algn="just"/>
            <a:r>
              <a:rPr lang="es-MX" sz="3200" dirty="0"/>
              <a:t>Nunca había sido posible alcanzar la calidad de vida, el conocimiento y la longevidad que tenemos</a:t>
            </a:r>
          </a:p>
          <a:p>
            <a:pPr algn="just"/>
            <a:endParaRPr lang="es-MX" sz="1000" dirty="0"/>
          </a:p>
          <a:p>
            <a:pPr algn="just"/>
            <a:r>
              <a:rPr lang="es-MX" sz="3200" dirty="0"/>
              <a:t>Y sin embargo . . . </a:t>
            </a:r>
            <a:r>
              <a:rPr lang="es-MX" sz="3200" b="1" dirty="0">
                <a:solidFill>
                  <a:srgbClr val="FF0000"/>
                </a:solidFill>
              </a:rPr>
              <a:t>las brechas de la desigualdad son el signo de nuestro tiempo</a:t>
            </a:r>
            <a:endParaRPr lang="es-MX" sz="3200" dirty="0"/>
          </a:p>
          <a:p>
            <a:pPr marL="0" indent="0" algn="just">
              <a:buNone/>
            </a:pPr>
            <a:endParaRPr lang="es-MX" dirty="0"/>
          </a:p>
          <a:p>
            <a:pPr algn="just"/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111CAF0-BEAC-4168-9AE9-209D892C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C19CB5D0-2F63-478F-BDE8-58A581FF5737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495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880719B-D181-420D-B454-4C7B8711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30</a:t>
            </a:fld>
            <a:endParaRPr lang="en-U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3FAD3B66-B03E-4D26-BB8D-763EBD809D0E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4F69257E-E493-4996-8F14-7424EB212572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Razón de muerte materna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13B266CE-0AEF-4F6E-BAAF-8062A33FD76E}"/>
              </a:ext>
            </a:extLst>
          </p:cNvPr>
          <p:cNvSpPr txBox="1">
            <a:spLocks/>
          </p:cNvSpPr>
          <p:nvPr/>
        </p:nvSpPr>
        <p:spPr>
          <a:xfrm>
            <a:off x="489858" y="4794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México, 2016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Federativas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cifras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extremas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08F2D5-E170-487D-B5B0-1DD9942F4AF3}"/>
              </a:ext>
            </a:extLst>
          </p:cNvPr>
          <p:cNvSpPr txBox="1"/>
          <p:nvPr/>
        </p:nvSpPr>
        <p:spPr>
          <a:xfrm>
            <a:off x="1167618" y="6434527"/>
            <a:ext cx="686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Fuente: Secretaría de Salud. Dirección General de Información en Salud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94980"/>
              </p:ext>
            </p:extLst>
          </p:nvPr>
        </p:nvGraphicFramePr>
        <p:xfrm>
          <a:off x="2016760" y="2182706"/>
          <a:ext cx="8128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Entidad 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Razón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Chiapas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58.3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Guerrero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53.9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Campeche 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50.4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b="1" dirty="0" smtClean="0"/>
                        <a:t>Nacional</a:t>
                      </a:r>
                      <a:endParaRPr lang="es-MX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/>
                        <a:t>36.7</a:t>
                      </a:r>
                      <a:endParaRPr lang="es-MX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Zacatecas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22.8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Aguascalientes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18.5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Baja California Sur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   8.3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151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4E19FF0-79FB-43AB-B26A-B2DBB8E4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31</a:t>
            </a:fld>
            <a:endParaRPr lang="en-U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B33C7B66-A7E1-4DE7-A67A-5220273A4024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E0FBFF2-FF95-44EA-A794-FF317CBA4850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Carencia de servicios de salud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E19FAE22-8B19-4DE9-BC80-4841EB7DE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66354"/>
              </p:ext>
            </p:extLst>
          </p:nvPr>
        </p:nvGraphicFramePr>
        <p:xfrm>
          <a:off x="781877" y="1934112"/>
          <a:ext cx="10504326" cy="3952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442">
                  <a:extLst>
                    <a:ext uri="{9D8B030D-6E8A-4147-A177-3AD203B41FA5}">
                      <a16:colId xmlns:a16="http://schemas.microsoft.com/office/drawing/2014/main" xmlns="" val="2087765024"/>
                    </a:ext>
                  </a:extLst>
                </a:gridCol>
                <a:gridCol w="3501442">
                  <a:extLst>
                    <a:ext uri="{9D8B030D-6E8A-4147-A177-3AD203B41FA5}">
                      <a16:colId xmlns:a16="http://schemas.microsoft.com/office/drawing/2014/main" xmlns="" val="2251467269"/>
                    </a:ext>
                  </a:extLst>
                </a:gridCol>
                <a:gridCol w="3501442">
                  <a:extLst>
                    <a:ext uri="{9D8B030D-6E8A-4147-A177-3AD203B41FA5}">
                      <a16:colId xmlns:a16="http://schemas.microsoft.com/office/drawing/2014/main" xmlns="" val="2174416407"/>
                    </a:ext>
                  </a:extLst>
                </a:gridCol>
              </a:tblGrid>
              <a:tr h="1554092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cinco entidades con mayor porcentaje de su población en situación de carencia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cinco entidades con menor porcentaje de su población en situación de carencia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4289612"/>
                  </a:ext>
                </a:extLst>
              </a:tr>
              <a:tr h="479600">
                <a:tc rowSpan="5">
                  <a:txBody>
                    <a:bodyPr/>
                    <a:lstStyle/>
                    <a:p>
                      <a:r>
                        <a:rPr lang="es-MX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 a los servicios de salud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Michoacán (23.1%)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Luis Potosí (9.8%)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3107578"/>
                  </a:ext>
                </a:extLst>
              </a:tr>
              <a:tr h="47960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México (19.9%)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Chihuahua (11.9%)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4605629"/>
                  </a:ext>
                </a:extLst>
              </a:tr>
              <a:tr h="47960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Veracruz (19.2%)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 León (12.3%)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3480136"/>
                  </a:ext>
                </a:extLst>
              </a:tr>
              <a:tr h="47960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Ciudad de México (19.1%)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Campeche (12.4%)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4822181"/>
                  </a:ext>
                </a:extLst>
              </a:tr>
              <a:tr h="47960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Puebla (18.9%)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Zacatecas (12.4)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4535764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2FAA8A7-E9ED-4984-928B-2DCDB37F0E7D}"/>
              </a:ext>
            </a:extLst>
          </p:cNvPr>
          <p:cNvSpPr txBox="1"/>
          <p:nvPr/>
        </p:nvSpPr>
        <p:spPr>
          <a:xfrm>
            <a:off x="1167618" y="6434527"/>
            <a:ext cx="183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Fuente: CONEVAL</a:t>
            </a:r>
          </a:p>
        </p:txBody>
      </p:sp>
    </p:spTree>
    <p:extLst>
      <p:ext uri="{BB962C8B-B14F-4D97-AF65-F5344CB8AC3E}">
        <p14:creationId xmlns:p14="http://schemas.microsoft.com/office/powerpoint/2010/main" val="637941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3E7628BE-8D8C-4606-BE82-581C9DC4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32</a:t>
            </a:fld>
            <a:endParaRPr lang="en-U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168AF445-0382-41E4-8BD1-B8495AEF7287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068A745-C4D1-40BF-8241-021F954AE567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Carencia de seguridad social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C933DE65-CBA0-4916-B3D9-7C4C8F12E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6446"/>
              </p:ext>
            </p:extLst>
          </p:nvPr>
        </p:nvGraphicFramePr>
        <p:xfrm>
          <a:off x="812962" y="1897100"/>
          <a:ext cx="10504326" cy="3952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442">
                  <a:extLst>
                    <a:ext uri="{9D8B030D-6E8A-4147-A177-3AD203B41FA5}">
                      <a16:colId xmlns:a16="http://schemas.microsoft.com/office/drawing/2014/main" xmlns="" val="2087765024"/>
                    </a:ext>
                  </a:extLst>
                </a:gridCol>
                <a:gridCol w="3501442">
                  <a:extLst>
                    <a:ext uri="{9D8B030D-6E8A-4147-A177-3AD203B41FA5}">
                      <a16:colId xmlns:a16="http://schemas.microsoft.com/office/drawing/2014/main" xmlns="" val="2251467269"/>
                    </a:ext>
                  </a:extLst>
                </a:gridCol>
                <a:gridCol w="3501442">
                  <a:extLst>
                    <a:ext uri="{9D8B030D-6E8A-4147-A177-3AD203B41FA5}">
                      <a16:colId xmlns:a16="http://schemas.microsoft.com/office/drawing/2014/main" xmlns="" val="2174416407"/>
                    </a:ext>
                  </a:extLst>
                </a:gridCol>
              </a:tblGrid>
              <a:tr h="1554092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cinco entidades con mayor porcentaje de su población en situación de carencia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cinco entidades con menor porcentaje de su población en situación de carencia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4289612"/>
                  </a:ext>
                </a:extLst>
              </a:tr>
              <a:tr h="479600">
                <a:tc rowSpan="5">
                  <a:txBody>
                    <a:bodyPr/>
                    <a:lstStyle/>
                    <a:p>
                      <a:r>
                        <a:rPr lang="es-MX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 a la seguridad social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Chiapas (81.2%)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 León (30.9%)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3107578"/>
                  </a:ext>
                </a:extLst>
              </a:tr>
              <a:tr h="47960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Oaxaca (76.9%)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Coahuila (31.0%)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4605629"/>
                  </a:ext>
                </a:extLst>
              </a:tr>
              <a:tr h="47960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Guerrero (76.7%)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Sonora (37.7%)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3480136"/>
                  </a:ext>
                </a:extLst>
              </a:tr>
              <a:tr h="47960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Puebla (71.3%)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Chihuahua (39.6%)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4822181"/>
                  </a:ext>
                </a:extLst>
              </a:tr>
              <a:tr h="47960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Tabasco (70.5%)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Aguascalientes (42.9%)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453576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58D274A-B5C3-48DD-8FDE-0840DBDAA9A6}"/>
              </a:ext>
            </a:extLst>
          </p:cNvPr>
          <p:cNvSpPr txBox="1"/>
          <p:nvPr/>
        </p:nvSpPr>
        <p:spPr>
          <a:xfrm>
            <a:off x="1167618" y="6434527"/>
            <a:ext cx="183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Fuente: CONEVAL</a:t>
            </a:r>
          </a:p>
        </p:txBody>
      </p:sp>
    </p:spTree>
    <p:extLst>
      <p:ext uri="{BB962C8B-B14F-4D97-AF65-F5344CB8AC3E}">
        <p14:creationId xmlns:p14="http://schemas.microsoft.com/office/powerpoint/2010/main" val="2575399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29088" y="2913506"/>
            <a:ext cx="5229000" cy="26901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>
              <a:latin typeface="+mj-lt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638996" y="1050540"/>
            <a:ext cx="78272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¿Por qué cambian los niveles de desigualdad?</a:t>
            </a:r>
            <a:endParaRPr sz="24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10655373" y="623977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>
                <a:latin typeface="+mj-lt"/>
              </a:rPr>
              <a:pPr/>
              <a:t>33</a:t>
            </a:fld>
            <a:endParaRPr dirty="0">
              <a:latin typeface="+mj-lt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676944" y="5603623"/>
            <a:ext cx="61384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just"/>
            <a:r>
              <a:rPr lang="en" sz="2133" dirty="0">
                <a:latin typeface="+mj-lt"/>
                <a:ea typeface="Muli"/>
                <a:cs typeface="Muli"/>
                <a:sym typeface="Muli"/>
              </a:rPr>
              <a:t>Cambios políticos extremos </a:t>
            </a:r>
            <a:r>
              <a:rPr lang="es-MX" sz="2133" dirty="0">
                <a:latin typeface="+mj-lt"/>
                <a:ea typeface="Muli"/>
                <a:cs typeface="Muli"/>
                <a:sym typeface="Muli"/>
              </a:rPr>
              <a:t>y</a:t>
            </a:r>
            <a:r>
              <a:rPr lang="en" sz="2133" dirty="0">
                <a:latin typeface="+mj-lt"/>
                <a:ea typeface="Muli"/>
                <a:cs typeface="Muli"/>
                <a:sym typeface="Muli"/>
              </a:rPr>
              <a:t> </a:t>
            </a:r>
            <a:r>
              <a:rPr lang="es-MX" sz="2133" dirty="0">
                <a:latin typeface="+mj-lt"/>
                <a:ea typeface="Muli"/>
                <a:cs typeface="Muli"/>
                <a:sym typeface="Muli"/>
              </a:rPr>
              <a:t>migración</a:t>
            </a:r>
            <a:r>
              <a:rPr lang="en" sz="2133" dirty="0">
                <a:latin typeface="+mj-lt"/>
                <a:ea typeface="Muli"/>
                <a:cs typeface="Muli"/>
                <a:sym typeface="Muli"/>
              </a:rPr>
              <a:t> </a:t>
            </a:r>
            <a:endParaRPr sz="2133" b="1" dirty="0">
              <a:solidFill>
                <a:srgbClr val="FF9900"/>
              </a:solidFill>
              <a:latin typeface="+mj-lt"/>
              <a:ea typeface="Muli"/>
              <a:cs typeface="Muli"/>
              <a:sym typeface="Mul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758431" y="3161041"/>
            <a:ext cx="61384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just"/>
            <a:r>
              <a:rPr lang="es-MX" sz="2133" dirty="0">
                <a:latin typeface="+mj-lt"/>
                <a:ea typeface="Muli"/>
                <a:cs typeface="Muli"/>
                <a:sym typeface="Muli"/>
              </a:rPr>
              <a:t>Inversión en educación, ciencia, desarrollo tecnológico y capacitación</a:t>
            </a:r>
            <a:endParaRPr sz="2133" dirty="0">
              <a:latin typeface="+mj-lt"/>
              <a:ea typeface="Muli"/>
              <a:cs typeface="Muli"/>
              <a:sym typeface="Muli"/>
            </a:endParaRP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l="38832" t="4789" r="38832" b="71383"/>
          <a:stretch/>
        </p:blipFill>
        <p:spPr>
          <a:xfrm>
            <a:off x="274525" y="3222491"/>
            <a:ext cx="1058400" cy="1061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4" name="Shape 414"/>
          <p:cNvSpPr/>
          <p:nvPr/>
        </p:nvSpPr>
        <p:spPr>
          <a:xfrm>
            <a:off x="660811" y="4468263"/>
            <a:ext cx="6138400" cy="131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just"/>
            <a:r>
              <a:rPr lang="en" sz="2133" dirty="0">
                <a:latin typeface="+mj-lt"/>
                <a:ea typeface="Muli"/>
                <a:cs typeface="Muli"/>
                <a:sym typeface="Muli"/>
              </a:rPr>
              <a:t>Políticas </a:t>
            </a:r>
            <a:r>
              <a:rPr lang="es-MX" sz="2133" dirty="0">
                <a:latin typeface="+mj-lt"/>
                <a:ea typeface="Muli"/>
                <a:cs typeface="Muli"/>
                <a:sym typeface="Muli"/>
              </a:rPr>
              <a:t>hacendaria y </a:t>
            </a:r>
            <a:r>
              <a:rPr lang="en" sz="2133" dirty="0">
                <a:latin typeface="+mj-lt"/>
                <a:ea typeface="Muli"/>
                <a:cs typeface="Muli"/>
                <a:sym typeface="Muli"/>
              </a:rPr>
              <a:t>fiscal, impulso a la productividad</a:t>
            </a:r>
            <a:r>
              <a:rPr lang="es-MX" sz="2133" dirty="0">
                <a:latin typeface="+mj-lt"/>
                <a:ea typeface="Muli"/>
                <a:cs typeface="Muli"/>
                <a:sym typeface="Muli"/>
              </a:rPr>
              <a:t> y generación de empleo,</a:t>
            </a:r>
            <a:r>
              <a:rPr lang="en" sz="2133" dirty="0">
                <a:latin typeface="+mj-lt"/>
                <a:ea typeface="Muli"/>
                <a:cs typeface="Muli"/>
                <a:sym typeface="Muli"/>
              </a:rPr>
              <a:t> desarrollo de </a:t>
            </a:r>
            <a:r>
              <a:rPr lang="es-MX" sz="2133" dirty="0">
                <a:latin typeface="+mj-lt"/>
                <a:ea typeface="Muli"/>
                <a:cs typeface="Muli"/>
                <a:sym typeface="Muli"/>
              </a:rPr>
              <a:t>la</a:t>
            </a:r>
            <a:r>
              <a:rPr lang="en" sz="2133" dirty="0">
                <a:latin typeface="+mj-lt"/>
                <a:ea typeface="Muli"/>
                <a:cs typeface="Muli"/>
                <a:sym typeface="Muli"/>
              </a:rPr>
              <a:t> infraestructura</a:t>
            </a:r>
            <a:endParaRPr sz="2133" b="1" dirty="0">
              <a:solidFill>
                <a:srgbClr val="FF9900"/>
              </a:solidFill>
              <a:latin typeface="+mj-lt"/>
              <a:ea typeface="Muli"/>
              <a:cs typeface="Muli"/>
              <a:sym typeface="Muli"/>
            </a:endParaRP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4">
            <a:alphaModFix/>
          </a:blip>
          <a:srcRect l="54832" t="52481" r="26225" b="27389"/>
          <a:stretch/>
        </p:blipFill>
        <p:spPr>
          <a:xfrm>
            <a:off x="274525" y="4550529"/>
            <a:ext cx="972400" cy="91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6" name="Shape 416"/>
          <p:cNvSpPr/>
          <p:nvPr/>
        </p:nvSpPr>
        <p:spPr>
          <a:xfrm>
            <a:off x="703800" y="1854997"/>
            <a:ext cx="61384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just"/>
            <a:r>
              <a:rPr lang="en" sz="2133" dirty="0">
                <a:latin typeface="+mj-lt"/>
                <a:ea typeface="Muli"/>
                <a:cs typeface="Muli"/>
                <a:sym typeface="Muli"/>
              </a:rPr>
              <a:t>Acceso para todos: educación, salud y empleo</a:t>
            </a:r>
            <a:endParaRPr sz="2133" b="1" dirty="0">
              <a:solidFill>
                <a:srgbClr val="FF9900"/>
              </a:solidFill>
              <a:latin typeface="+mj-lt"/>
              <a:ea typeface="Muli"/>
              <a:cs typeface="Muli"/>
              <a:sym typeface="Muli"/>
            </a:endParaRPr>
          </a:p>
        </p:txBody>
      </p:sp>
      <p:pic>
        <p:nvPicPr>
          <p:cNvPr id="417" name="Shape 4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525" y="2028006"/>
            <a:ext cx="972400" cy="952282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/>
          <p:nvPr/>
        </p:nvSpPr>
        <p:spPr>
          <a:xfrm>
            <a:off x="6889007" y="2571305"/>
            <a:ext cx="3242885" cy="3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" sz="2133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El </a:t>
            </a:r>
            <a:r>
              <a:rPr lang="en" sz="2133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Estado </a:t>
            </a:r>
            <a:r>
              <a:rPr lang="en" sz="2133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juega un </a:t>
            </a:r>
            <a:r>
              <a:rPr lang="en" sz="2133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papel primordial</a:t>
            </a:r>
            <a:r>
              <a:rPr lang="en" sz="2133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en disminuir las brechas </a:t>
            </a:r>
            <a:r>
              <a:rPr lang="es-MX" sz="2133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de la desigualdad mediante p</a:t>
            </a:r>
            <a:r>
              <a:rPr lang="en" sz="2133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olíticas </a:t>
            </a:r>
            <a:r>
              <a:rPr lang="es-MX" sz="2133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sociales y </a:t>
            </a:r>
            <a:r>
              <a:rPr lang="en" sz="2133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redistributivas</a:t>
            </a:r>
            <a:endParaRPr sz="2133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A73ACEDB-9152-4CED-B4CB-117126CE7D64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4902DACD-88CC-4037-A9C4-2F1764BC823A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El combate a la desigualdad</a:t>
            </a:r>
          </a:p>
        </p:txBody>
      </p:sp>
      <p:pic>
        <p:nvPicPr>
          <p:cNvPr id="7170" name="Picture 2" descr="Icono polÃ­tico de la conferencia, estilo simple">
            <a:extLst>
              <a:ext uri="{FF2B5EF4-FFF2-40B4-BE49-F238E27FC236}">
                <a16:creationId xmlns:a16="http://schemas.microsoft.com/office/drawing/2014/main" xmlns="" id="{735FA7D5-BC91-4C6E-A57A-2EBCD7804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3194" r="6778" b="8418"/>
          <a:stretch/>
        </p:blipFill>
        <p:spPr bwMode="auto">
          <a:xfrm>
            <a:off x="274525" y="5750131"/>
            <a:ext cx="903396" cy="96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balance icono">
            <a:extLst>
              <a:ext uri="{FF2B5EF4-FFF2-40B4-BE49-F238E27FC236}">
                <a16:creationId xmlns:a16="http://schemas.microsoft.com/office/drawing/2014/main" xmlns="" id="{CAAF6B98-17E0-4D60-A797-4FFBDB4CC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397" y="332232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7528" y="1751914"/>
            <a:ext cx="10243931" cy="4351338"/>
          </a:xfrm>
        </p:spPr>
        <p:txBody>
          <a:bodyPr/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desigualdad se combate desde el Estado y también desde la sociedad 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sociedad debe mostrar el ejercicio apropiado de las libertades, el cumplimiento de los deberes, al igual que tolerancia y respeto a las diferencias y apego a los valores laicos y cívicos</a:t>
            </a:r>
          </a:p>
          <a:p>
            <a:pPr algn="just"/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32C8F29-4D88-40F3-9BD5-35392C03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34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98A249B1-6358-4EC9-BB20-D3434BD0BF2F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01362AA-C2C2-4EC8-BDE2-BA8C2B053ABB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La sociedad y el combate a la desigualdad</a:t>
            </a:r>
          </a:p>
        </p:txBody>
      </p:sp>
    </p:spTree>
    <p:extLst>
      <p:ext uri="{BB962C8B-B14F-4D97-AF65-F5344CB8AC3E}">
        <p14:creationId xmlns:p14="http://schemas.microsoft.com/office/powerpoint/2010/main" val="1634361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3914" y="1789212"/>
            <a:ext cx="10019830" cy="4771925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Existe un amplio debate respecto del papel del Estado y el mercado en materia de desarrollo humano y crecimiento económico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mercado por sí solo no resuelve, pero la intervención extrema del Estado provoca verdaderas catástrofes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requiere del equilibrio entre ellos y la virtud consiste en tener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mejor Estado y mejor mercado.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Estado eficiente con vocación social y mercado competente comprometido socialmente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5314C06-0BAB-42F8-A18F-F82E3D0F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35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612AD086-9EE2-4166-A495-85D2CA7A2B3E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8D9DE49-01D4-4EF4-A3E5-371225BAC5EE}"/>
              </a:ext>
            </a:extLst>
          </p:cNvPr>
          <p:cNvSpPr txBox="1">
            <a:spLocks/>
          </p:cNvSpPr>
          <p:nvPr/>
        </p:nvSpPr>
        <p:spPr>
          <a:xfrm>
            <a:off x="863438" y="152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El Estado y el mercado en el combate a la desigualdad</a:t>
            </a:r>
          </a:p>
        </p:txBody>
      </p:sp>
    </p:spTree>
    <p:extLst>
      <p:ext uri="{BB962C8B-B14F-4D97-AF65-F5344CB8AC3E}">
        <p14:creationId xmlns:p14="http://schemas.microsoft.com/office/powerpoint/2010/main" val="404221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3914" y="1789212"/>
            <a:ext cx="10019830" cy="4771925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requiere de políticas públicas integrales para los desprotegidos y del crecimiento económico sostenido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bienestar y el progreso no se dan en la pobreza, pero la sola generación de riqueza no garantiza niveles apropiados de vida y justicia social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5314C06-0BAB-42F8-A18F-F82E3D0F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36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612AD086-9EE2-4166-A495-85D2CA7A2B3E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8D9DE49-01D4-4EF4-A3E5-371225BAC5EE}"/>
              </a:ext>
            </a:extLst>
          </p:cNvPr>
          <p:cNvSpPr txBox="1">
            <a:spLocks/>
          </p:cNvSpPr>
          <p:nvPr/>
        </p:nvSpPr>
        <p:spPr>
          <a:xfrm>
            <a:off x="863438" y="152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El Estado y el mercado en el combate a la desigualdad</a:t>
            </a:r>
          </a:p>
        </p:txBody>
      </p:sp>
    </p:spTree>
    <p:extLst>
      <p:ext uri="{BB962C8B-B14F-4D97-AF65-F5344CB8AC3E}">
        <p14:creationId xmlns:p14="http://schemas.microsoft.com/office/powerpoint/2010/main" val="189827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9175" y="1990170"/>
            <a:ext cx="9862185" cy="4366180"/>
          </a:xfrm>
        </p:spPr>
        <p:txBody>
          <a:bodyPr>
            <a:normAutofit/>
          </a:bodyPr>
          <a:lstStyle/>
          <a:p>
            <a:pPr algn="just"/>
            <a:r>
              <a:rPr lang="es-MX" sz="3200" dirty="0"/>
              <a:t>No debe radicar solo en mantener los equilibrios macroeconómicos</a:t>
            </a:r>
          </a:p>
          <a:p>
            <a:pPr algn="just"/>
            <a:endParaRPr lang="es-MX" sz="900" dirty="0"/>
          </a:p>
          <a:p>
            <a:pPr algn="just"/>
            <a:r>
              <a:rPr lang="es-MX" sz="3200" dirty="0"/>
              <a:t>Deben encaminarse a construir una combinación virtuosa entre la libertad individual, la justicia social y la eficiencia económica, además de hacerlo en un entorno democrático </a:t>
            </a:r>
          </a:p>
          <a:p>
            <a:pPr algn="just"/>
            <a:endParaRPr lang="es-MX" sz="1100" dirty="0"/>
          </a:p>
          <a:p>
            <a:pPr algn="just"/>
            <a:r>
              <a:rPr lang="es-MX" sz="3200" dirty="0"/>
              <a:t>Se requiere de buenas políticas redistributivas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16BE950-5F8E-41F8-B304-E9E16487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37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486570EC-2685-48B8-B30C-18A12337BE5B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F536202-4E56-4C04-8BD9-E9C1AF0B8268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El objetivo deseable</a:t>
            </a:r>
          </a:p>
        </p:txBody>
      </p:sp>
    </p:spTree>
    <p:extLst>
      <p:ext uri="{BB962C8B-B14F-4D97-AF65-F5344CB8AC3E}">
        <p14:creationId xmlns:p14="http://schemas.microsoft.com/office/powerpoint/2010/main" val="2545473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1FC5C822-BFA0-46C0-B0CD-8FD0B116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38</a:t>
            </a:fld>
            <a:endParaRPr lang="en-US"/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xmlns="" id="{FFC84E60-E66D-4160-BC8B-15C4EF5C5319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ítulo 1">
            <a:extLst>
              <a:ext uri="{FF2B5EF4-FFF2-40B4-BE49-F238E27FC236}">
                <a16:creationId xmlns:a16="http://schemas.microsoft.com/office/drawing/2014/main" xmlns="" id="{0C9A007C-0B4C-49B3-8CD5-82D80D9F853C}"/>
              </a:ext>
            </a:extLst>
          </p:cNvPr>
          <p:cNvSpPr txBox="1">
            <a:spLocks/>
          </p:cNvSpPr>
          <p:nvPr/>
        </p:nvSpPr>
        <p:spPr>
          <a:xfrm>
            <a:off x="863438" y="-380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Desigualdad de ingreso antes y después de la </a:t>
            </a:r>
            <a:b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distribución según política impositiva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96C8D90D-3092-4C0D-836C-61EFB5C4004C}"/>
              </a:ext>
            </a:extLst>
          </p:cNvPr>
          <p:cNvSpPr txBox="1"/>
          <p:nvPr/>
        </p:nvSpPr>
        <p:spPr>
          <a:xfrm>
            <a:off x="2291449" y="634253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xmlns="" id="{23B06DF7-4C3A-4E7E-BE54-D82A70CDD620}"/>
              </a:ext>
            </a:extLst>
          </p:cNvPr>
          <p:cNvCxnSpPr/>
          <p:nvPr/>
        </p:nvCxnSpPr>
        <p:spPr>
          <a:xfrm flipV="1">
            <a:off x="2789160" y="5943296"/>
            <a:ext cx="5886632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CuadroTexto 87">
            <a:extLst>
              <a:ext uri="{FF2B5EF4-FFF2-40B4-BE49-F238E27FC236}">
                <a16:creationId xmlns:a16="http://schemas.microsoft.com/office/drawing/2014/main" xmlns="" id="{596E348C-78B5-4110-8D73-78BA080E56CF}"/>
              </a:ext>
            </a:extLst>
          </p:cNvPr>
          <p:cNvSpPr txBox="1"/>
          <p:nvPr/>
        </p:nvSpPr>
        <p:spPr>
          <a:xfrm>
            <a:off x="3403007" y="5506807"/>
            <a:ext cx="1605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Noruega</a:t>
            </a:r>
            <a:r>
              <a:rPr lang="es-MX" sz="2000" dirty="0"/>
              <a:t> 0.25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xmlns="" id="{4B841CCB-2A98-482B-AFAD-1864114F0EEB}"/>
              </a:ext>
            </a:extLst>
          </p:cNvPr>
          <p:cNvSpPr txBox="1"/>
          <p:nvPr/>
        </p:nvSpPr>
        <p:spPr>
          <a:xfrm>
            <a:off x="3432811" y="512318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Finlandia</a:t>
            </a:r>
            <a:r>
              <a:rPr lang="es-MX" sz="2000" dirty="0"/>
              <a:t> 0.26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xmlns="" id="{E684D405-476E-4D6D-B1D3-F2A1ECF53AC5}"/>
              </a:ext>
            </a:extLst>
          </p:cNvPr>
          <p:cNvSpPr txBox="1"/>
          <p:nvPr/>
        </p:nvSpPr>
        <p:spPr>
          <a:xfrm>
            <a:off x="3776581" y="4739560"/>
            <a:ext cx="1449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Bélgica</a:t>
            </a:r>
            <a:r>
              <a:rPr lang="es-MX" sz="2000" dirty="0"/>
              <a:t> 0.27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xmlns="" id="{2F1D977A-25FE-4406-BB83-B0D794312D80}"/>
              </a:ext>
            </a:extLst>
          </p:cNvPr>
          <p:cNvSpPr txBox="1"/>
          <p:nvPr/>
        </p:nvSpPr>
        <p:spPr>
          <a:xfrm>
            <a:off x="4021423" y="4355937"/>
            <a:ext cx="1459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Francia</a:t>
            </a:r>
            <a:r>
              <a:rPr lang="es-MX" sz="2000" dirty="0"/>
              <a:t> 0.29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xmlns="" id="{B7D2DD14-9FD2-47DB-973A-CEC09082266B}"/>
              </a:ext>
            </a:extLst>
          </p:cNvPr>
          <p:cNvSpPr txBox="1"/>
          <p:nvPr/>
        </p:nvSpPr>
        <p:spPr>
          <a:xfrm>
            <a:off x="4488510" y="3972314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España</a:t>
            </a:r>
            <a:r>
              <a:rPr lang="es-MX" sz="2000" dirty="0"/>
              <a:t> 0.35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xmlns="" id="{CF0066D8-7423-478F-AE43-37EF251E7152}"/>
              </a:ext>
            </a:extLst>
          </p:cNvPr>
          <p:cNvSpPr txBox="1"/>
          <p:nvPr/>
        </p:nvSpPr>
        <p:spPr>
          <a:xfrm>
            <a:off x="4146007" y="3588691"/>
            <a:ext cx="2005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Reino</a:t>
            </a:r>
            <a:r>
              <a:rPr lang="es-MX" sz="2000" dirty="0"/>
              <a:t> </a:t>
            </a:r>
            <a:r>
              <a:rPr lang="es-MX" sz="2000" b="1" dirty="0"/>
              <a:t>Unido</a:t>
            </a:r>
            <a:r>
              <a:rPr lang="es-MX" sz="2000" dirty="0"/>
              <a:t> 0.36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1B266A4D-3536-492A-813D-66A3B5423724}"/>
              </a:ext>
            </a:extLst>
          </p:cNvPr>
          <p:cNvSpPr txBox="1"/>
          <p:nvPr/>
        </p:nvSpPr>
        <p:spPr>
          <a:xfrm>
            <a:off x="4213775" y="3205068"/>
            <a:ext cx="2314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Estados</a:t>
            </a:r>
            <a:r>
              <a:rPr lang="es-MX" sz="2000" dirty="0"/>
              <a:t> </a:t>
            </a:r>
            <a:r>
              <a:rPr lang="es-MX" sz="2000" b="1" dirty="0"/>
              <a:t>Unidos</a:t>
            </a:r>
            <a:r>
              <a:rPr lang="es-MX" sz="2000" dirty="0"/>
              <a:t> 0.39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xmlns="" id="{EAF5CFAB-D65A-4A34-85DF-D6C322212DB3}"/>
              </a:ext>
            </a:extLst>
          </p:cNvPr>
          <p:cNvSpPr txBox="1"/>
          <p:nvPr/>
        </p:nvSpPr>
        <p:spPr>
          <a:xfrm>
            <a:off x="5430245" y="2821445"/>
            <a:ext cx="14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México</a:t>
            </a:r>
            <a:r>
              <a:rPr lang="es-MX" sz="2000" dirty="0"/>
              <a:t> 0.46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xmlns="" id="{E23F916B-4FC0-476D-99A2-DFAC7D412030}"/>
              </a:ext>
            </a:extLst>
          </p:cNvPr>
          <p:cNvSpPr txBox="1"/>
          <p:nvPr/>
        </p:nvSpPr>
        <p:spPr>
          <a:xfrm>
            <a:off x="5721401" y="2437822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Chile</a:t>
            </a:r>
            <a:r>
              <a:rPr lang="es-MX" sz="2000" dirty="0"/>
              <a:t> 0.47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xmlns="" id="{36F75357-51D4-44D3-9087-816D54E0470C}"/>
              </a:ext>
            </a:extLst>
          </p:cNvPr>
          <p:cNvSpPr txBox="1"/>
          <p:nvPr/>
        </p:nvSpPr>
        <p:spPr>
          <a:xfrm>
            <a:off x="6672090" y="5523529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0.41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xmlns="" id="{50448257-B956-4F00-B13A-D25B9E3ED44C}"/>
              </a:ext>
            </a:extLst>
          </p:cNvPr>
          <p:cNvSpPr txBox="1"/>
          <p:nvPr/>
        </p:nvSpPr>
        <p:spPr>
          <a:xfrm>
            <a:off x="7480536" y="5141827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0.50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xmlns="" id="{10BCE045-4097-46F5-BB05-BA774FFE7228}"/>
              </a:ext>
            </a:extLst>
          </p:cNvPr>
          <p:cNvSpPr txBox="1"/>
          <p:nvPr/>
        </p:nvSpPr>
        <p:spPr>
          <a:xfrm>
            <a:off x="7434816" y="4760124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0.49</a:t>
            </a:r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xmlns="" id="{F20E4647-FD48-4FFB-857F-8F59AC35F80E}"/>
              </a:ext>
            </a:extLst>
          </p:cNvPr>
          <p:cNvSpPr txBox="1"/>
          <p:nvPr/>
        </p:nvSpPr>
        <p:spPr>
          <a:xfrm>
            <a:off x="7495776" y="4378421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0.50</a:t>
            </a: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xmlns="" id="{109FEF48-19BE-4973-AB8A-88A7B6E516A0}"/>
              </a:ext>
            </a:extLst>
          </p:cNvPr>
          <p:cNvSpPr txBox="1"/>
          <p:nvPr/>
        </p:nvSpPr>
        <p:spPr>
          <a:xfrm>
            <a:off x="7899636" y="3996718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0.53</a:t>
            </a:r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xmlns="" id="{CD59B5DB-D588-4E17-A291-D653ABFF062A}"/>
              </a:ext>
            </a:extLst>
          </p:cNvPr>
          <p:cNvSpPr txBox="1"/>
          <p:nvPr/>
        </p:nvSpPr>
        <p:spPr>
          <a:xfrm>
            <a:off x="7899636" y="3615015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0.53</a:t>
            </a: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xmlns="" id="{AF360E2F-5298-4EDF-AC5E-F17A6B6947B5}"/>
              </a:ext>
            </a:extLst>
          </p:cNvPr>
          <p:cNvSpPr txBox="1"/>
          <p:nvPr/>
        </p:nvSpPr>
        <p:spPr>
          <a:xfrm>
            <a:off x="7579596" y="3233312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0.51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xmlns="" id="{623049F1-B6F5-445B-AF6D-6E35FC609DC0}"/>
              </a:ext>
            </a:extLst>
          </p:cNvPr>
          <p:cNvSpPr txBox="1"/>
          <p:nvPr/>
        </p:nvSpPr>
        <p:spPr>
          <a:xfrm>
            <a:off x="7389096" y="2851609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0.48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xmlns="" id="{3205C236-24EC-49E4-8934-E4FA177A7C7E}"/>
              </a:ext>
            </a:extLst>
          </p:cNvPr>
          <p:cNvSpPr txBox="1"/>
          <p:nvPr/>
        </p:nvSpPr>
        <p:spPr>
          <a:xfrm>
            <a:off x="7495776" y="2469906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0.50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xmlns="" id="{48B606CF-BB35-438D-A678-07322F3E97FD}"/>
              </a:ext>
            </a:extLst>
          </p:cNvPr>
          <p:cNvSpPr txBox="1"/>
          <p:nvPr/>
        </p:nvSpPr>
        <p:spPr>
          <a:xfrm>
            <a:off x="3033979" y="62016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xmlns="" id="{DD1E554B-278A-4CFD-B780-4F4697F54ADD}"/>
              </a:ext>
            </a:extLst>
          </p:cNvPr>
          <p:cNvSpPr txBox="1"/>
          <p:nvPr/>
        </p:nvSpPr>
        <p:spPr>
          <a:xfrm>
            <a:off x="3508224" y="62016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xmlns="" id="{A7BFA642-4E34-49B7-AB41-640D9FD4BB5F}"/>
              </a:ext>
            </a:extLst>
          </p:cNvPr>
          <p:cNvSpPr txBox="1"/>
          <p:nvPr/>
        </p:nvSpPr>
        <p:spPr>
          <a:xfrm>
            <a:off x="3982469" y="62016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0.15</a:t>
            </a: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xmlns="" id="{9016E1AF-C4D5-476D-84C1-455DD7D748B1}"/>
              </a:ext>
            </a:extLst>
          </p:cNvPr>
          <p:cNvSpPr txBox="1"/>
          <p:nvPr/>
        </p:nvSpPr>
        <p:spPr>
          <a:xfrm>
            <a:off x="4456714" y="62016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0.20</a:t>
            </a:r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xmlns="" id="{11551F7A-EAD4-4370-8295-72F940870D87}"/>
              </a:ext>
            </a:extLst>
          </p:cNvPr>
          <p:cNvSpPr txBox="1"/>
          <p:nvPr/>
        </p:nvSpPr>
        <p:spPr>
          <a:xfrm>
            <a:off x="4930959" y="62016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xmlns="" id="{BD5A1150-4BF6-4645-A18C-1DBCCE60E821}"/>
              </a:ext>
            </a:extLst>
          </p:cNvPr>
          <p:cNvSpPr txBox="1"/>
          <p:nvPr/>
        </p:nvSpPr>
        <p:spPr>
          <a:xfrm>
            <a:off x="5405204" y="62016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0.30</a:t>
            </a: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xmlns="" id="{7612D6F6-8451-40C6-A5BA-10A3F1858D3D}"/>
              </a:ext>
            </a:extLst>
          </p:cNvPr>
          <p:cNvSpPr txBox="1"/>
          <p:nvPr/>
        </p:nvSpPr>
        <p:spPr>
          <a:xfrm>
            <a:off x="6827939" y="62016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0.45</a:t>
            </a:r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xmlns="" id="{BF5A512E-D3BC-4099-A59C-8732AC6403B6}"/>
              </a:ext>
            </a:extLst>
          </p:cNvPr>
          <p:cNvSpPr txBox="1"/>
          <p:nvPr/>
        </p:nvSpPr>
        <p:spPr>
          <a:xfrm>
            <a:off x="5879449" y="62016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0.35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xmlns="" id="{5B11A6E5-A67B-455D-BD82-D84F358D09FC}"/>
              </a:ext>
            </a:extLst>
          </p:cNvPr>
          <p:cNvSpPr txBox="1"/>
          <p:nvPr/>
        </p:nvSpPr>
        <p:spPr>
          <a:xfrm>
            <a:off x="6353694" y="62016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0.40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xmlns="" id="{9AF71A2D-1258-40AC-83EB-8FEB233AC5D4}"/>
              </a:ext>
            </a:extLst>
          </p:cNvPr>
          <p:cNvSpPr txBox="1"/>
          <p:nvPr/>
        </p:nvSpPr>
        <p:spPr>
          <a:xfrm>
            <a:off x="7302184" y="62016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xmlns="" id="{F8747978-7A73-4D42-BBAC-98B7E189E551}"/>
              </a:ext>
            </a:extLst>
          </p:cNvPr>
          <p:cNvSpPr txBox="1"/>
          <p:nvPr/>
        </p:nvSpPr>
        <p:spPr>
          <a:xfrm>
            <a:off x="7776429" y="62016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0.55</a:t>
            </a:r>
          </a:p>
        </p:txBody>
      </p:sp>
      <p:sp>
        <p:nvSpPr>
          <p:cNvPr id="144" name="CuadroTexto 143">
            <a:extLst>
              <a:ext uri="{FF2B5EF4-FFF2-40B4-BE49-F238E27FC236}">
                <a16:creationId xmlns:a16="http://schemas.microsoft.com/office/drawing/2014/main" xmlns="" id="{586D8D00-6422-4D52-98E8-5368684E6D5C}"/>
              </a:ext>
            </a:extLst>
          </p:cNvPr>
          <p:cNvSpPr txBox="1"/>
          <p:nvPr/>
        </p:nvSpPr>
        <p:spPr>
          <a:xfrm>
            <a:off x="8250676" y="62016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0.60</a:t>
            </a:r>
          </a:p>
        </p:txBody>
      </p: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xmlns="" id="{C7DF89BA-3D54-43FF-9C03-06FA6E1D097E}"/>
              </a:ext>
            </a:extLst>
          </p:cNvPr>
          <p:cNvCxnSpPr/>
          <p:nvPr/>
        </p:nvCxnSpPr>
        <p:spPr>
          <a:xfrm flipV="1">
            <a:off x="8420242" y="5943301"/>
            <a:ext cx="2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ector recto 145">
            <a:extLst>
              <a:ext uri="{FF2B5EF4-FFF2-40B4-BE49-F238E27FC236}">
                <a16:creationId xmlns:a16="http://schemas.microsoft.com/office/drawing/2014/main" xmlns="" id="{F7239060-0AA1-4326-AC85-3D8378C73FED}"/>
              </a:ext>
            </a:extLst>
          </p:cNvPr>
          <p:cNvCxnSpPr/>
          <p:nvPr/>
        </p:nvCxnSpPr>
        <p:spPr>
          <a:xfrm flipV="1">
            <a:off x="3721975" y="5943301"/>
            <a:ext cx="2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xmlns="" id="{567E2E9C-4102-40B8-97FA-A6C870362DC0}"/>
              </a:ext>
            </a:extLst>
          </p:cNvPr>
          <p:cNvCxnSpPr/>
          <p:nvPr/>
        </p:nvCxnSpPr>
        <p:spPr>
          <a:xfrm flipV="1">
            <a:off x="4191802" y="5943301"/>
            <a:ext cx="2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Conector recto 147">
            <a:extLst>
              <a:ext uri="{FF2B5EF4-FFF2-40B4-BE49-F238E27FC236}">
                <a16:creationId xmlns:a16="http://schemas.microsoft.com/office/drawing/2014/main" xmlns="" id="{71DAD9E7-D284-426A-B468-F168329E0790}"/>
              </a:ext>
            </a:extLst>
          </p:cNvPr>
          <p:cNvCxnSpPr/>
          <p:nvPr/>
        </p:nvCxnSpPr>
        <p:spPr>
          <a:xfrm flipV="1">
            <a:off x="4661629" y="5943301"/>
            <a:ext cx="2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ector recto 148">
            <a:extLst>
              <a:ext uri="{FF2B5EF4-FFF2-40B4-BE49-F238E27FC236}">
                <a16:creationId xmlns:a16="http://schemas.microsoft.com/office/drawing/2014/main" xmlns="" id="{88194885-D6E4-4FC6-A53B-56134DD68664}"/>
              </a:ext>
            </a:extLst>
          </p:cNvPr>
          <p:cNvCxnSpPr/>
          <p:nvPr/>
        </p:nvCxnSpPr>
        <p:spPr>
          <a:xfrm flipV="1">
            <a:off x="5131456" y="5943301"/>
            <a:ext cx="2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xmlns="" id="{CFA06509-A528-401A-89BE-A1017AC4B502}"/>
              </a:ext>
            </a:extLst>
          </p:cNvPr>
          <p:cNvCxnSpPr/>
          <p:nvPr/>
        </p:nvCxnSpPr>
        <p:spPr>
          <a:xfrm flipV="1">
            <a:off x="5601283" y="5943301"/>
            <a:ext cx="2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ector recto 150">
            <a:extLst>
              <a:ext uri="{FF2B5EF4-FFF2-40B4-BE49-F238E27FC236}">
                <a16:creationId xmlns:a16="http://schemas.microsoft.com/office/drawing/2014/main" xmlns="" id="{D9A28AD1-4369-4310-800E-762B1F44E38B}"/>
              </a:ext>
            </a:extLst>
          </p:cNvPr>
          <p:cNvCxnSpPr/>
          <p:nvPr/>
        </p:nvCxnSpPr>
        <p:spPr>
          <a:xfrm flipV="1">
            <a:off x="6071110" y="5943301"/>
            <a:ext cx="2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xmlns="" id="{B011FD5C-0DB8-4B0D-A9C4-4BF9FD0FD70A}"/>
              </a:ext>
            </a:extLst>
          </p:cNvPr>
          <p:cNvCxnSpPr/>
          <p:nvPr/>
        </p:nvCxnSpPr>
        <p:spPr>
          <a:xfrm flipV="1">
            <a:off x="6540937" y="5943301"/>
            <a:ext cx="2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Conector recto 152">
            <a:extLst>
              <a:ext uri="{FF2B5EF4-FFF2-40B4-BE49-F238E27FC236}">
                <a16:creationId xmlns:a16="http://schemas.microsoft.com/office/drawing/2014/main" xmlns="" id="{69FB077D-2001-4C20-85B6-7E0A5008C4CB}"/>
              </a:ext>
            </a:extLst>
          </p:cNvPr>
          <p:cNvCxnSpPr/>
          <p:nvPr/>
        </p:nvCxnSpPr>
        <p:spPr>
          <a:xfrm flipV="1">
            <a:off x="7010764" y="5943301"/>
            <a:ext cx="2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Conector recto 153">
            <a:extLst>
              <a:ext uri="{FF2B5EF4-FFF2-40B4-BE49-F238E27FC236}">
                <a16:creationId xmlns:a16="http://schemas.microsoft.com/office/drawing/2014/main" xmlns="" id="{68A4E8D7-D2F6-4431-97FA-CD76F674D8C4}"/>
              </a:ext>
            </a:extLst>
          </p:cNvPr>
          <p:cNvCxnSpPr/>
          <p:nvPr/>
        </p:nvCxnSpPr>
        <p:spPr>
          <a:xfrm flipV="1">
            <a:off x="7480591" y="5943301"/>
            <a:ext cx="2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ector recto 154">
            <a:extLst>
              <a:ext uri="{FF2B5EF4-FFF2-40B4-BE49-F238E27FC236}">
                <a16:creationId xmlns:a16="http://schemas.microsoft.com/office/drawing/2014/main" xmlns="" id="{318F12A3-5D8A-4164-BE02-8713F0CD7E1B}"/>
              </a:ext>
            </a:extLst>
          </p:cNvPr>
          <p:cNvCxnSpPr/>
          <p:nvPr/>
        </p:nvCxnSpPr>
        <p:spPr>
          <a:xfrm flipV="1">
            <a:off x="7950418" y="5943301"/>
            <a:ext cx="2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Conector recto 155">
            <a:extLst>
              <a:ext uri="{FF2B5EF4-FFF2-40B4-BE49-F238E27FC236}">
                <a16:creationId xmlns:a16="http://schemas.microsoft.com/office/drawing/2014/main" xmlns="" id="{6BD2FCFB-FD11-4547-92B5-1FAFE967DC9D}"/>
              </a:ext>
            </a:extLst>
          </p:cNvPr>
          <p:cNvCxnSpPr/>
          <p:nvPr/>
        </p:nvCxnSpPr>
        <p:spPr>
          <a:xfrm flipV="1">
            <a:off x="3258982" y="5943301"/>
            <a:ext cx="2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Conector recto 156">
            <a:extLst>
              <a:ext uri="{FF2B5EF4-FFF2-40B4-BE49-F238E27FC236}">
                <a16:creationId xmlns:a16="http://schemas.microsoft.com/office/drawing/2014/main" xmlns="" id="{A67AEF52-C719-4FA8-9DF2-BF7F0908EE07}"/>
              </a:ext>
            </a:extLst>
          </p:cNvPr>
          <p:cNvCxnSpPr>
            <a:cxnSpLocks/>
          </p:cNvCxnSpPr>
          <p:nvPr/>
        </p:nvCxnSpPr>
        <p:spPr>
          <a:xfrm flipH="1">
            <a:off x="2790071" y="1973917"/>
            <a:ext cx="1" cy="39693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CuadroTexto 157">
            <a:extLst>
              <a:ext uri="{FF2B5EF4-FFF2-40B4-BE49-F238E27FC236}">
                <a16:creationId xmlns:a16="http://schemas.microsoft.com/office/drawing/2014/main" xmlns="" id="{6F4537F6-9DF4-48AB-B542-644DA43D8943}"/>
              </a:ext>
            </a:extLst>
          </p:cNvPr>
          <p:cNvSpPr txBox="1"/>
          <p:nvPr/>
        </p:nvSpPr>
        <p:spPr>
          <a:xfrm>
            <a:off x="3017937" y="1496433"/>
            <a:ext cx="6420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Países seleccionados de la OCDE, 2012 - 2017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3119630E-6A9F-425A-A7A6-A5AFD899D11B}"/>
              </a:ext>
            </a:extLst>
          </p:cNvPr>
          <p:cNvGrpSpPr/>
          <p:nvPr/>
        </p:nvGrpSpPr>
        <p:grpSpPr>
          <a:xfrm>
            <a:off x="7125242" y="2593445"/>
            <a:ext cx="355349" cy="146565"/>
            <a:chOff x="7125242" y="2541827"/>
            <a:chExt cx="355349" cy="146565"/>
          </a:xfrm>
        </p:grpSpPr>
        <p:cxnSp>
          <p:nvCxnSpPr>
            <p:cNvPr id="87" name="Conector recto 86">
              <a:extLst>
                <a:ext uri="{FF2B5EF4-FFF2-40B4-BE49-F238E27FC236}">
                  <a16:creationId xmlns:a16="http://schemas.microsoft.com/office/drawing/2014/main" xmlns="" id="{D79279A7-5E4F-4226-BBAD-E9166AFF44F6}"/>
                </a:ext>
              </a:extLst>
            </p:cNvPr>
            <p:cNvCxnSpPr/>
            <p:nvPr/>
          </p:nvCxnSpPr>
          <p:spPr>
            <a:xfrm>
              <a:off x="7143942" y="2615109"/>
              <a:ext cx="336649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Conector recto 167">
              <a:extLst>
                <a:ext uri="{FF2B5EF4-FFF2-40B4-BE49-F238E27FC236}">
                  <a16:creationId xmlns:a16="http://schemas.microsoft.com/office/drawing/2014/main" xmlns="" id="{7A9DAD69-93AD-4C89-B6FE-896B341604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242" y="2541827"/>
              <a:ext cx="3515" cy="1465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Conector recto 170">
              <a:extLst>
                <a:ext uri="{FF2B5EF4-FFF2-40B4-BE49-F238E27FC236}">
                  <a16:creationId xmlns:a16="http://schemas.microsoft.com/office/drawing/2014/main" xmlns="" id="{C070172B-A184-42C5-9F0B-5FA5B5F73C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76272" y="2541827"/>
              <a:ext cx="3515" cy="14656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03826BB5-EA1E-4DE8-A99D-E8175F951879}"/>
              </a:ext>
            </a:extLst>
          </p:cNvPr>
          <p:cNvGrpSpPr/>
          <p:nvPr/>
        </p:nvGrpSpPr>
        <p:grpSpPr>
          <a:xfrm>
            <a:off x="7053750" y="2970558"/>
            <a:ext cx="327365" cy="146565"/>
            <a:chOff x="7053750" y="2870605"/>
            <a:chExt cx="327365" cy="146565"/>
          </a:xfrm>
        </p:grpSpPr>
        <p:cxnSp>
          <p:nvCxnSpPr>
            <p:cNvPr id="86" name="Conector recto 85">
              <a:extLst>
                <a:ext uri="{FF2B5EF4-FFF2-40B4-BE49-F238E27FC236}">
                  <a16:creationId xmlns:a16="http://schemas.microsoft.com/office/drawing/2014/main" xmlns="" id="{2FAC30C5-4961-4402-9E67-5A162D7F06F7}"/>
                </a:ext>
              </a:extLst>
            </p:cNvPr>
            <p:cNvCxnSpPr/>
            <p:nvPr/>
          </p:nvCxnSpPr>
          <p:spPr>
            <a:xfrm>
              <a:off x="7057265" y="2955990"/>
              <a:ext cx="32385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Conector recto 166">
              <a:extLst>
                <a:ext uri="{FF2B5EF4-FFF2-40B4-BE49-F238E27FC236}">
                  <a16:creationId xmlns:a16="http://schemas.microsoft.com/office/drawing/2014/main" xmlns="" id="{97037228-7872-4E8A-9F53-58ECE5C359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53750" y="2870605"/>
              <a:ext cx="3515" cy="1465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Conector recto 171">
              <a:extLst>
                <a:ext uri="{FF2B5EF4-FFF2-40B4-BE49-F238E27FC236}">
                  <a16:creationId xmlns:a16="http://schemas.microsoft.com/office/drawing/2014/main" xmlns="" id="{1B6C91E0-5128-4CB4-B65A-E917C0927A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6653" y="2870605"/>
              <a:ext cx="3515" cy="14656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234E3D44-3B16-4C32-843B-B2074F16C75F}"/>
              </a:ext>
            </a:extLst>
          </p:cNvPr>
          <p:cNvGrpSpPr/>
          <p:nvPr/>
        </p:nvGrpSpPr>
        <p:grpSpPr>
          <a:xfrm>
            <a:off x="6477487" y="3347671"/>
            <a:ext cx="1084603" cy="146565"/>
            <a:chOff x="6477487" y="3223588"/>
            <a:chExt cx="1084603" cy="146565"/>
          </a:xfrm>
        </p:grpSpPr>
        <p:cxnSp>
          <p:nvCxnSpPr>
            <p:cNvPr id="85" name="Conector recto 84">
              <a:extLst>
                <a:ext uri="{FF2B5EF4-FFF2-40B4-BE49-F238E27FC236}">
                  <a16:creationId xmlns:a16="http://schemas.microsoft.com/office/drawing/2014/main" xmlns="" id="{7E38E148-7C8F-40B3-A3EA-DF066B2D563C}"/>
                </a:ext>
              </a:extLst>
            </p:cNvPr>
            <p:cNvCxnSpPr/>
            <p:nvPr/>
          </p:nvCxnSpPr>
          <p:spPr>
            <a:xfrm>
              <a:off x="6481002" y="3296871"/>
              <a:ext cx="108108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Conector recto 165">
              <a:extLst>
                <a:ext uri="{FF2B5EF4-FFF2-40B4-BE49-F238E27FC236}">
                  <a16:creationId xmlns:a16="http://schemas.microsoft.com/office/drawing/2014/main" xmlns="" id="{8C42D90A-AE8C-453B-A87B-A7E76113E9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77487" y="3223588"/>
              <a:ext cx="3515" cy="1465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Conector recto 173">
              <a:extLst>
                <a:ext uri="{FF2B5EF4-FFF2-40B4-BE49-F238E27FC236}">
                  <a16:creationId xmlns:a16="http://schemas.microsoft.com/office/drawing/2014/main" xmlns="" id="{A64A58DE-ED33-4512-BB4E-C6EDBF597E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58575" y="3223588"/>
              <a:ext cx="3515" cy="14656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0781327A-CF4D-4841-A84F-98824DDE77B5}"/>
              </a:ext>
            </a:extLst>
          </p:cNvPr>
          <p:cNvGrpSpPr/>
          <p:nvPr/>
        </p:nvGrpSpPr>
        <p:grpSpPr>
          <a:xfrm>
            <a:off x="6160962" y="3724784"/>
            <a:ext cx="1724978" cy="146565"/>
            <a:chOff x="6160962" y="3559892"/>
            <a:chExt cx="1724978" cy="146565"/>
          </a:xfrm>
        </p:grpSpPr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xmlns="" id="{86BC4302-0B45-47CB-8256-4FD27ECC07F9}"/>
                </a:ext>
              </a:extLst>
            </p:cNvPr>
            <p:cNvCxnSpPr/>
            <p:nvPr/>
          </p:nvCxnSpPr>
          <p:spPr>
            <a:xfrm>
              <a:off x="6160962" y="3637752"/>
              <a:ext cx="172497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Conector recto 164">
              <a:extLst>
                <a:ext uri="{FF2B5EF4-FFF2-40B4-BE49-F238E27FC236}">
                  <a16:creationId xmlns:a16="http://schemas.microsoft.com/office/drawing/2014/main" xmlns="" id="{86821A68-4CE7-4CB6-86CB-A2DC3F413E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0962" y="3559892"/>
              <a:ext cx="3515" cy="1465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Conector recto 174">
              <a:extLst>
                <a:ext uri="{FF2B5EF4-FFF2-40B4-BE49-F238E27FC236}">
                  <a16:creationId xmlns:a16="http://schemas.microsoft.com/office/drawing/2014/main" xmlns="" id="{0B7FFF3D-AAC7-4643-B6FC-6D51FBF71D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7599" y="3559892"/>
              <a:ext cx="3515" cy="14656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60A7F2AE-D080-4E46-8FF6-66059521FCF9}"/>
              </a:ext>
            </a:extLst>
          </p:cNvPr>
          <p:cNvGrpSpPr/>
          <p:nvPr/>
        </p:nvGrpSpPr>
        <p:grpSpPr>
          <a:xfrm>
            <a:off x="6053293" y="4101897"/>
            <a:ext cx="1832647" cy="146565"/>
            <a:chOff x="6053293" y="3906544"/>
            <a:chExt cx="1832647" cy="146565"/>
          </a:xfrm>
        </p:grpSpPr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xmlns="" id="{87D33CC9-C5F0-4A23-9AD9-1BA781D7197B}"/>
                </a:ext>
              </a:extLst>
            </p:cNvPr>
            <p:cNvCxnSpPr/>
            <p:nvPr/>
          </p:nvCxnSpPr>
          <p:spPr>
            <a:xfrm>
              <a:off x="6071110" y="3978633"/>
              <a:ext cx="181483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Conector recto 163">
              <a:extLst>
                <a:ext uri="{FF2B5EF4-FFF2-40B4-BE49-F238E27FC236}">
                  <a16:creationId xmlns:a16="http://schemas.microsoft.com/office/drawing/2014/main" xmlns="" id="{E91F16EF-1FD0-4209-ACF8-D99901B032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53293" y="3906544"/>
              <a:ext cx="3515" cy="1465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Conector recto 175">
              <a:extLst>
                <a:ext uri="{FF2B5EF4-FFF2-40B4-BE49-F238E27FC236}">
                  <a16:creationId xmlns:a16="http://schemas.microsoft.com/office/drawing/2014/main" xmlns="" id="{1D4CEBB5-0E53-46AD-B055-0368ED8B93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0779" y="3906544"/>
              <a:ext cx="3515" cy="14656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50431534-6C93-4E89-BBFB-FC3ACACF25F6}"/>
              </a:ext>
            </a:extLst>
          </p:cNvPr>
          <p:cNvGrpSpPr/>
          <p:nvPr/>
        </p:nvGrpSpPr>
        <p:grpSpPr>
          <a:xfrm>
            <a:off x="5601283" y="4479010"/>
            <a:ext cx="1879308" cy="146565"/>
            <a:chOff x="5601283" y="4249725"/>
            <a:chExt cx="1879308" cy="146565"/>
          </a:xfrm>
        </p:grpSpPr>
        <p:cxnSp>
          <p:nvCxnSpPr>
            <p:cNvPr id="82" name="Conector recto 81">
              <a:extLst>
                <a:ext uri="{FF2B5EF4-FFF2-40B4-BE49-F238E27FC236}">
                  <a16:creationId xmlns:a16="http://schemas.microsoft.com/office/drawing/2014/main" xmlns="" id="{ABDD661D-7430-4DA1-A544-BB6CFDB6E97C}"/>
                </a:ext>
              </a:extLst>
            </p:cNvPr>
            <p:cNvCxnSpPr/>
            <p:nvPr/>
          </p:nvCxnSpPr>
          <p:spPr>
            <a:xfrm>
              <a:off x="5601283" y="4319514"/>
              <a:ext cx="187930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Conector recto 162">
              <a:extLst>
                <a:ext uri="{FF2B5EF4-FFF2-40B4-BE49-F238E27FC236}">
                  <a16:creationId xmlns:a16="http://schemas.microsoft.com/office/drawing/2014/main" xmlns="" id="{F023E624-3E13-49F2-8FDD-4E55ADE1C0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01641" y="4249725"/>
              <a:ext cx="3515" cy="1465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Conector recto 176">
              <a:extLst>
                <a:ext uri="{FF2B5EF4-FFF2-40B4-BE49-F238E27FC236}">
                  <a16:creationId xmlns:a16="http://schemas.microsoft.com/office/drawing/2014/main" xmlns="" id="{477386D4-F82B-4AD0-A582-AC1EEC1CA9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72757" y="4249725"/>
              <a:ext cx="3515" cy="14656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17A86098-6D01-4E82-8546-37FFAB4F6F5D}"/>
              </a:ext>
            </a:extLst>
          </p:cNvPr>
          <p:cNvGrpSpPr/>
          <p:nvPr/>
        </p:nvGrpSpPr>
        <p:grpSpPr>
          <a:xfrm>
            <a:off x="5339521" y="4856122"/>
            <a:ext cx="2078741" cy="146565"/>
            <a:chOff x="5339521" y="4924280"/>
            <a:chExt cx="2078741" cy="146565"/>
          </a:xfrm>
        </p:grpSpPr>
        <p:cxnSp>
          <p:nvCxnSpPr>
            <p:cNvPr id="80" name="Conector recto 79">
              <a:extLst>
                <a:ext uri="{FF2B5EF4-FFF2-40B4-BE49-F238E27FC236}">
                  <a16:creationId xmlns:a16="http://schemas.microsoft.com/office/drawing/2014/main" xmlns="" id="{618B2A17-E3B0-4FE7-9DE3-91F5F1BCBF8E}"/>
                </a:ext>
              </a:extLst>
            </p:cNvPr>
            <p:cNvCxnSpPr/>
            <p:nvPr/>
          </p:nvCxnSpPr>
          <p:spPr>
            <a:xfrm>
              <a:off x="5356075" y="5001276"/>
              <a:ext cx="2062187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Conector recto 160">
              <a:extLst>
                <a:ext uri="{FF2B5EF4-FFF2-40B4-BE49-F238E27FC236}">
                  <a16:creationId xmlns:a16="http://schemas.microsoft.com/office/drawing/2014/main" xmlns="" id="{B426709F-3B65-4485-92F2-D88B6931FD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9521" y="4924280"/>
              <a:ext cx="3515" cy="1465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Conector recto 178">
              <a:extLst>
                <a:ext uri="{FF2B5EF4-FFF2-40B4-BE49-F238E27FC236}">
                  <a16:creationId xmlns:a16="http://schemas.microsoft.com/office/drawing/2014/main" xmlns="" id="{A56B281F-F707-4774-BCB9-3282A6213D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06284" y="4924280"/>
              <a:ext cx="3515" cy="14656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E5F904B0-FAB1-4B2B-9CF3-A44DC6BED3E7}"/>
              </a:ext>
            </a:extLst>
          </p:cNvPr>
          <p:cNvGrpSpPr/>
          <p:nvPr/>
        </p:nvGrpSpPr>
        <p:grpSpPr>
          <a:xfrm>
            <a:off x="5197218" y="5233234"/>
            <a:ext cx="2283373" cy="146565"/>
            <a:chOff x="5197218" y="5272318"/>
            <a:chExt cx="2283373" cy="146565"/>
          </a:xfrm>
        </p:grpSpPr>
        <p:cxnSp>
          <p:nvCxnSpPr>
            <p:cNvPr id="79" name="Conector recto 78">
              <a:extLst>
                <a:ext uri="{FF2B5EF4-FFF2-40B4-BE49-F238E27FC236}">
                  <a16:creationId xmlns:a16="http://schemas.microsoft.com/office/drawing/2014/main" xmlns="" id="{5A5605F6-021E-45C7-8920-46435A3E8943}"/>
                </a:ext>
              </a:extLst>
            </p:cNvPr>
            <p:cNvCxnSpPr/>
            <p:nvPr/>
          </p:nvCxnSpPr>
          <p:spPr>
            <a:xfrm>
              <a:off x="5200842" y="5342157"/>
              <a:ext cx="2279749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Conector recto 159">
              <a:extLst>
                <a:ext uri="{FF2B5EF4-FFF2-40B4-BE49-F238E27FC236}">
                  <a16:creationId xmlns:a16="http://schemas.microsoft.com/office/drawing/2014/main" xmlns="" id="{FE0F2AEC-14F4-4FD3-900D-2081959F18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97218" y="5272318"/>
              <a:ext cx="3515" cy="1465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Conector recto 179">
              <a:extLst>
                <a:ext uri="{FF2B5EF4-FFF2-40B4-BE49-F238E27FC236}">
                  <a16:creationId xmlns:a16="http://schemas.microsoft.com/office/drawing/2014/main" xmlns="" id="{F73EBCE2-F500-49DE-839F-1E7F839FD9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55919" y="5272318"/>
              <a:ext cx="3515" cy="14656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8E511685-D99E-48D9-96C7-CEC57B7B3319}"/>
              </a:ext>
            </a:extLst>
          </p:cNvPr>
          <p:cNvGrpSpPr/>
          <p:nvPr/>
        </p:nvGrpSpPr>
        <p:grpSpPr>
          <a:xfrm>
            <a:off x="5118886" y="5610345"/>
            <a:ext cx="1522136" cy="146565"/>
            <a:chOff x="5118886" y="5610345"/>
            <a:chExt cx="1522136" cy="146565"/>
          </a:xfrm>
        </p:grpSpPr>
        <p:cxnSp>
          <p:nvCxnSpPr>
            <p:cNvPr id="78" name="Conector recto 77">
              <a:extLst>
                <a:ext uri="{FF2B5EF4-FFF2-40B4-BE49-F238E27FC236}">
                  <a16:creationId xmlns:a16="http://schemas.microsoft.com/office/drawing/2014/main" xmlns="" id="{9AA7E681-C6F9-4CC7-8203-99A44B78BFD7}"/>
                </a:ext>
              </a:extLst>
            </p:cNvPr>
            <p:cNvCxnSpPr/>
            <p:nvPr/>
          </p:nvCxnSpPr>
          <p:spPr>
            <a:xfrm>
              <a:off x="5131456" y="5683034"/>
              <a:ext cx="1509566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Conector recto 158">
              <a:extLst>
                <a:ext uri="{FF2B5EF4-FFF2-40B4-BE49-F238E27FC236}">
                  <a16:creationId xmlns:a16="http://schemas.microsoft.com/office/drawing/2014/main" xmlns="" id="{3D9DB8D0-95E3-4701-8937-5CBB84F307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18886" y="5610345"/>
              <a:ext cx="3515" cy="1465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Conector recto 180">
              <a:extLst>
                <a:ext uri="{FF2B5EF4-FFF2-40B4-BE49-F238E27FC236}">
                  <a16:creationId xmlns:a16="http://schemas.microsoft.com/office/drawing/2014/main" xmlns="" id="{88E8CDB7-2B8F-4365-B17B-6CF887C1A6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8195" y="5610345"/>
              <a:ext cx="3515" cy="14656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CuadroTexto 99">
            <a:extLst>
              <a:ext uri="{FF2B5EF4-FFF2-40B4-BE49-F238E27FC236}">
                <a16:creationId xmlns:a16="http://schemas.microsoft.com/office/drawing/2014/main" xmlns="" id="{DE617F7C-9C62-458C-AEE2-CE1890B17C00}"/>
              </a:ext>
            </a:extLst>
          </p:cNvPr>
          <p:cNvSpPr txBox="1"/>
          <p:nvPr/>
        </p:nvSpPr>
        <p:spPr>
          <a:xfrm>
            <a:off x="1215745" y="6396092"/>
            <a:ext cx="148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Fuente: OCDE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CD01E44C-9080-40A4-8AC7-468FA0FAECC4}"/>
              </a:ext>
            </a:extLst>
          </p:cNvPr>
          <p:cNvSpPr/>
          <p:nvPr/>
        </p:nvSpPr>
        <p:spPr>
          <a:xfrm>
            <a:off x="8957429" y="3986225"/>
            <a:ext cx="20752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xmlns="" id="{BEE9A698-553B-45F5-BCCC-4114D4570505}"/>
              </a:ext>
            </a:extLst>
          </p:cNvPr>
          <p:cNvSpPr/>
          <p:nvPr/>
        </p:nvSpPr>
        <p:spPr>
          <a:xfrm>
            <a:off x="8957429" y="4499383"/>
            <a:ext cx="207524" cy="365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0FABC94-770A-4671-9AC3-41302A0AF674}"/>
              </a:ext>
            </a:extLst>
          </p:cNvPr>
          <p:cNvSpPr txBox="1"/>
          <p:nvPr/>
        </p:nvSpPr>
        <p:spPr>
          <a:xfrm>
            <a:off x="9207500" y="4007162"/>
            <a:ext cx="265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Antes de políticas públicas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xmlns="" id="{D09095DF-3A51-481E-A787-E26764C1A959}"/>
              </a:ext>
            </a:extLst>
          </p:cNvPr>
          <p:cNvSpPr txBox="1"/>
          <p:nvPr/>
        </p:nvSpPr>
        <p:spPr>
          <a:xfrm>
            <a:off x="9207500" y="4499383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Después de ellas</a:t>
            </a:r>
          </a:p>
        </p:txBody>
      </p:sp>
    </p:spTree>
    <p:extLst>
      <p:ext uri="{BB962C8B-B14F-4D97-AF65-F5344CB8AC3E}">
        <p14:creationId xmlns:p14="http://schemas.microsoft.com/office/powerpoint/2010/main" val="2899222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sldNum" idx="12"/>
          </p:nvPr>
        </p:nvSpPr>
        <p:spPr>
          <a:xfrm>
            <a:off x="10707064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39</a:t>
            </a:fld>
            <a:endParaRPr dirty="0"/>
          </a:p>
        </p:txBody>
      </p:sp>
      <p:sp>
        <p:nvSpPr>
          <p:cNvPr id="474" name="Shape 474"/>
          <p:cNvSpPr txBox="1"/>
          <p:nvPr/>
        </p:nvSpPr>
        <p:spPr>
          <a:xfrm>
            <a:off x="781877" y="1600202"/>
            <a:ext cx="10515600" cy="48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desigualdad</a:t>
            </a: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es un </a:t>
            </a: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problema trascendente</a:t>
            </a: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la sociedad contemporánea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es uno de los campos afectados por la </a:t>
            </a: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desigualdad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es uno de los países con mayor desigualdad. Se ubica en el </a:t>
            </a: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lugar 119 entre 151 naciones</a:t>
            </a: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 solo 32 lugares del país más desigual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Algunos </a:t>
            </a: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problemas de salud </a:t>
            </a: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nuestra población deben ser </a:t>
            </a: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atendidos</a:t>
            </a: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 el combate a la pobreza y la desigualdad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Salud y educación de calidad </a:t>
            </a: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para todos, junto con </a:t>
            </a: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empleo pleno</a:t>
            </a: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son el mejor antídoto de la desigualdad. Deben desarrollarse en </a:t>
            </a: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democracia</a:t>
            </a: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con respeto a la </a:t>
            </a: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libertad individual </a:t>
            </a: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 dentro de la </a:t>
            </a: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justicia social </a:t>
            </a:r>
            <a:r>
              <a:rPr lang="es-MX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MX" sz="24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eficiencia económica</a:t>
            </a:r>
          </a:p>
          <a:p>
            <a:pPr marL="122237" algn="just">
              <a:spcBef>
                <a:spcPts val="600"/>
              </a:spcBef>
              <a:spcAft>
                <a:spcPts val="600"/>
              </a:spcAft>
              <a:buSzPts val="1600"/>
            </a:pPr>
            <a:endParaRPr sz="3200" dirty="0">
              <a:highlight>
                <a:srgbClr val="FFFFFF"/>
              </a:highlight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983BD895-6C46-4AD1-88B8-2D3C5F10F524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99C08BC-7B7B-4C19-8A93-68E69F3726D6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Conclusiones </a:t>
            </a:r>
          </a:p>
        </p:txBody>
      </p:sp>
    </p:spTree>
    <p:extLst>
      <p:ext uri="{BB962C8B-B14F-4D97-AF65-F5344CB8AC3E}">
        <p14:creationId xmlns:p14="http://schemas.microsoft.com/office/powerpoint/2010/main" val="138232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77952" y="1324906"/>
            <a:ext cx="10205207" cy="42081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68288" indent="-268288" algn="just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La desigualdad parte de una definición parcialmente arbitraria de lo que significa </a:t>
            </a:r>
            <a:r>
              <a:rPr lang="es-MX" sz="24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no ser iguales. </a:t>
            </a:r>
            <a:r>
              <a:rPr lang="es-MX" sz="240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Puede referirse a salud, educación, ingreso o riqueza entre otras</a:t>
            </a:r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</a:pPr>
            <a:endParaRPr lang="es-MX" sz="100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</a:pPr>
            <a:r>
              <a:rPr lang="en" sz="24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Desigualdad es la </a:t>
            </a:r>
            <a:r>
              <a:rPr lang="e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disparidad fundamental que permite a un individuo ciertas elecciones materiales, mientras que niega a otro esas mismas elecciones</a:t>
            </a:r>
            <a:r>
              <a:rPr lang="en" sz="24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1</a:t>
            </a:r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</a:pPr>
            <a:endParaRPr lang="en" sz="1000" baseline="30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</a:pPr>
            <a:r>
              <a:rPr lang="en" sz="24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El juicio y la medición de la desigualdad es </a:t>
            </a:r>
            <a:r>
              <a:rPr lang="e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completamente dependiente de la variable elegida</a:t>
            </a:r>
            <a:r>
              <a:rPr lang="en" sz="2400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" sz="24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para realizar comparaciones </a:t>
            </a:r>
            <a:r>
              <a:rPr lang="es-MX" sz="24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y se define en términos relativos y de acuerdo con la medición</a:t>
            </a:r>
            <a:r>
              <a:rPr lang="en" sz="2400" baseline="30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2</a:t>
            </a:r>
            <a:endParaRPr lang="en" sz="24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0654929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>
                <a:latin typeface="+mj-lt"/>
              </a:rPr>
              <a:pPr/>
              <a:t>4</a:t>
            </a:fld>
            <a:endParaRPr dirty="0">
              <a:latin typeface="+mj-lt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0" y="6276861"/>
            <a:ext cx="11296400" cy="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 baseline="30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1 </a:t>
            </a:r>
            <a:r>
              <a:rPr lang="en" sz="14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Ray (1998). </a:t>
            </a:r>
            <a:r>
              <a:rPr lang="en" sz="1400" i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Development Economics.</a:t>
            </a:r>
            <a:r>
              <a:rPr lang="en" sz="14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Princeton: Princeton University Press.</a:t>
            </a:r>
            <a:endParaRPr sz="14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r>
              <a:rPr lang="en" sz="1400" baseline="30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2  </a:t>
            </a:r>
            <a:r>
              <a:rPr lang="en" sz="14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Sen (1992). </a:t>
            </a:r>
            <a:r>
              <a:rPr lang="en" sz="1400" i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Inequality reexamined.</a:t>
            </a:r>
            <a:r>
              <a:rPr lang="en" sz="14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Oxford: Oxford University Press.</a:t>
            </a:r>
            <a:endParaRPr sz="14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65F327B2-747C-4DA6-AC12-C130BDF1C942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EC8C7634-A63E-4A35-8EAB-75BFA7986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2" y="53274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¿Qué es la desigualdad?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542014" y="3722884"/>
            <a:ext cx="5549200" cy="130803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spcBef>
                <a:spcPts val="1333"/>
              </a:spcBef>
              <a:buNone/>
            </a:pP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La desigualdad dificulta el </a:t>
            </a:r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acceso parejo </a:t>
            </a: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 las oportunidades de desarrollo y limita</a:t>
            </a:r>
            <a:r>
              <a:rPr lang="en" sz="20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las</a:t>
            </a:r>
            <a:r>
              <a:rPr lang="en" sz="20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opciones de movilidad ascendente</a:t>
            </a:r>
            <a:endParaRPr lang="en" sz="20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0" indent="0" algn="just">
              <a:spcBef>
                <a:spcPts val="1333"/>
              </a:spcBef>
              <a:buNone/>
            </a:pP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b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</a:br>
            <a:endParaRPr sz="20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0" indent="0" algn="just">
              <a:spcBef>
                <a:spcPts val="1333"/>
              </a:spcBef>
              <a:buNone/>
            </a:pPr>
            <a:endParaRPr sz="20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39967" y="2056200"/>
            <a:ext cx="5549200" cy="130803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spcBef>
                <a:spcPts val="1333"/>
              </a:spcBef>
              <a:buNone/>
            </a:pP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Existe un componente de ética que subyace en la desigualdad. </a:t>
            </a:r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El tema es importante porque es trascendente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1287367" y="1141699"/>
            <a:ext cx="99224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ontserrat"/>
                <a:cs typeface="Montserrat"/>
                <a:sym typeface="Montserrat"/>
              </a:rPr>
              <a:t>La desigualdad es uno de los insumos de la injusticia social</a:t>
            </a:r>
            <a:endParaRPr sz="2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1340373" y="6370034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>
                <a:latin typeface="+mj-lt"/>
              </a:rPr>
              <a:pPr/>
              <a:t>5</a:t>
            </a:fld>
            <a:endParaRPr dirty="0">
              <a:latin typeface="+mj-lt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83700" y="1855499"/>
            <a:ext cx="3487968" cy="43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sz="22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Por sí misma</a:t>
            </a:r>
            <a:endParaRPr sz="2200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545200" y="2056200"/>
            <a:ext cx="5549200" cy="130803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spcBef>
                <a:spcPts val="1333"/>
              </a:spcBef>
              <a:buNone/>
            </a:pP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Altos niveles de desigualdad tienden a aumentar los </a:t>
            </a:r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grados absolutos </a:t>
            </a: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y</a:t>
            </a:r>
            <a:r>
              <a:rPr lang="en" sz="20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relativos de privación</a:t>
            </a:r>
            <a:r>
              <a:rPr lang="en" sz="2000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en una característica dada</a:t>
            </a:r>
            <a:endParaRPr sz="20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0" indent="0" algn="just">
              <a:spcBef>
                <a:spcPts val="1333"/>
              </a:spcBef>
              <a:buNone/>
            </a:pPr>
            <a:endParaRPr sz="20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248566" y="1855499"/>
            <a:ext cx="3337139" cy="43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sz="22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Pobreza</a:t>
            </a:r>
            <a:endParaRPr sz="2200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57037" y="5365130"/>
            <a:ext cx="5549200" cy="130803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 defTabSz="1018092">
              <a:spcBef>
                <a:spcPts val="1333"/>
              </a:spcBef>
              <a:buNone/>
            </a:pP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Países con cifras elevadas de desigualdad alcanzan en promedio </a:t>
            </a:r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menores tasas de crecimiento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00786" y="5173597"/>
            <a:ext cx="3487968" cy="43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sz="22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Crecimiento económico</a:t>
            </a:r>
            <a:endParaRPr sz="2200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97398" y="3710665"/>
            <a:ext cx="5549200" cy="130803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spcBef>
                <a:spcPts val="1333"/>
              </a:spcBef>
              <a:buNone/>
            </a:pP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La desigualdad </a:t>
            </a:r>
            <a:r>
              <a:rPr lang="es-MX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es</a:t>
            </a: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fuente de conflicto</a:t>
            </a:r>
            <a:r>
              <a:rPr lang="en" sz="2000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y </a:t>
            </a:r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agrava </a:t>
            </a:r>
            <a:r>
              <a:rPr lang="es-MX" sz="20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la</a:t>
            </a:r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violencia</a:t>
            </a: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. Refleja </a:t>
            </a:r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falta de oportunidades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0" indent="0" algn="just">
              <a:spcBef>
                <a:spcPts val="1333"/>
              </a:spcBef>
              <a:buNone/>
            </a:pPr>
            <a:endParaRPr sz="20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00786" y="3519132"/>
            <a:ext cx="3337139" cy="43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sz="22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Conflictos sociales</a:t>
            </a:r>
            <a:endParaRPr sz="2200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504817" y="5467532"/>
            <a:ext cx="5549200" cy="130803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buNone/>
            </a:pP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La persistencia de la desigualdad se traduce en la incapacidad para acceder a los </a:t>
            </a:r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mismos derechos</a:t>
            </a: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, y en la </a:t>
            </a:r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exclusión </a:t>
            </a:r>
            <a:r>
              <a:rPr lang="en" sz="20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de sectores de la población de los asuntos públicos</a:t>
            </a:r>
            <a:endParaRPr sz="20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248566" y="5152979"/>
            <a:ext cx="3487968" cy="43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sz="22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Política</a:t>
            </a:r>
            <a:endParaRPr sz="2200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248572" y="3528392"/>
            <a:ext cx="3337139" cy="43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sz="22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Movilidad social</a:t>
            </a:r>
            <a:endParaRPr sz="2200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9C6540ED-C6C8-45E1-BB35-81ED7A4E092A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907AB901-194C-4141-9333-18412FB9F527}"/>
              </a:ext>
            </a:extLst>
          </p:cNvPr>
          <p:cNvSpPr txBox="1">
            <a:spLocks/>
          </p:cNvSpPr>
          <p:nvPr/>
        </p:nvSpPr>
        <p:spPr>
          <a:xfrm>
            <a:off x="877952" y="1529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¿Porqué importa la desigualdad?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D3740B0C-935A-4293-B9FB-479DA420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6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2FE6E2-59FE-43B7-B96D-F8E8E3172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99" y="136525"/>
            <a:ext cx="9520853" cy="665158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968ADE6-39C9-44BF-AC22-47D26EB222C8}"/>
              </a:ext>
            </a:extLst>
          </p:cNvPr>
          <p:cNvSpPr/>
          <p:nvPr/>
        </p:nvSpPr>
        <p:spPr>
          <a:xfrm>
            <a:off x="5085927" y="5818080"/>
            <a:ext cx="1563755" cy="424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>
                    <a:lumMod val="65000"/>
                  </a:schemeClr>
                </a:solidFill>
              </a:rPr>
              <a:t>INGRESO</a:t>
            </a:r>
            <a:endParaRPr lang="es-MX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4461B204-1BEA-4E30-B49C-A058D67F9378}"/>
              </a:ext>
            </a:extLst>
          </p:cNvPr>
          <p:cNvSpPr/>
          <p:nvPr/>
        </p:nvSpPr>
        <p:spPr>
          <a:xfrm>
            <a:off x="4034857" y="5818079"/>
            <a:ext cx="1051070" cy="424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>
                    <a:lumMod val="65000"/>
                  </a:schemeClr>
                </a:solidFill>
              </a:rPr>
              <a:t>pobre</a:t>
            </a:r>
            <a:endParaRPr lang="es-MX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D54479E5-6C47-45F5-B992-91D417525368}"/>
              </a:ext>
            </a:extLst>
          </p:cNvPr>
          <p:cNvSpPr/>
          <p:nvPr/>
        </p:nvSpPr>
        <p:spPr>
          <a:xfrm>
            <a:off x="6707243" y="5818079"/>
            <a:ext cx="1051070" cy="424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>
                    <a:lumMod val="65000"/>
                  </a:schemeClr>
                </a:solidFill>
              </a:rPr>
              <a:t>rico</a:t>
            </a:r>
            <a:endParaRPr lang="es-MX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Arrow Connector 7">
            <a:extLst>
              <a:ext uri="{FF2B5EF4-FFF2-40B4-BE49-F238E27FC236}">
                <a16:creationId xmlns:a16="http://schemas.microsoft.com/office/drawing/2014/main" xmlns="" id="{4743CE07-2AE6-4F96-BA75-EAFA1D5A2D7D}"/>
              </a:ext>
            </a:extLst>
          </p:cNvPr>
          <p:cNvCxnSpPr>
            <a:cxnSpLocks/>
          </p:cNvCxnSpPr>
          <p:nvPr/>
        </p:nvCxnSpPr>
        <p:spPr>
          <a:xfrm flipV="1">
            <a:off x="7665129" y="6030113"/>
            <a:ext cx="30148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9">
            <a:extLst>
              <a:ext uri="{FF2B5EF4-FFF2-40B4-BE49-F238E27FC236}">
                <a16:creationId xmlns:a16="http://schemas.microsoft.com/office/drawing/2014/main" xmlns="" id="{5487B93E-47B3-40B0-B54B-119521817B2C}"/>
              </a:ext>
            </a:extLst>
          </p:cNvPr>
          <p:cNvCxnSpPr>
            <a:cxnSpLocks/>
          </p:cNvCxnSpPr>
          <p:nvPr/>
        </p:nvCxnSpPr>
        <p:spPr>
          <a:xfrm flipH="1" flipV="1">
            <a:off x="3855344" y="6030113"/>
            <a:ext cx="2799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C215760-E45B-4E70-8FC0-35A45BC87527}"/>
              </a:ext>
            </a:extLst>
          </p:cNvPr>
          <p:cNvSpPr/>
          <p:nvPr/>
        </p:nvSpPr>
        <p:spPr>
          <a:xfrm rot="16200000">
            <a:off x="663014" y="3118362"/>
            <a:ext cx="1563755" cy="364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>
                    <a:lumMod val="65000"/>
                  </a:schemeClr>
                </a:solidFill>
              </a:rPr>
              <a:t>SALUD</a:t>
            </a:r>
            <a:endParaRPr lang="es-MX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D5A4BA8E-10F1-4B97-B9BC-A043E9F7B821}"/>
              </a:ext>
            </a:extLst>
          </p:cNvPr>
          <p:cNvSpPr/>
          <p:nvPr/>
        </p:nvSpPr>
        <p:spPr>
          <a:xfrm rot="16200000">
            <a:off x="851631" y="2153391"/>
            <a:ext cx="1051070" cy="13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>
                    <a:lumMod val="65000"/>
                  </a:schemeClr>
                </a:solidFill>
              </a:rPr>
              <a:t>saludable</a:t>
            </a:r>
            <a:endParaRPr lang="es-MX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xmlns="" id="{BCC7DC48-ED38-48D5-B169-5C16A8476726}"/>
              </a:ext>
            </a:extLst>
          </p:cNvPr>
          <p:cNvSpPr/>
          <p:nvPr/>
        </p:nvSpPr>
        <p:spPr>
          <a:xfrm rot="16200000">
            <a:off x="851631" y="4237982"/>
            <a:ext cx="1051070" cy="13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>
                    <a:lumMod val="65000"/>
                  </a:schemeClr>
                </a:solidFill>
              </a:rPr>
              <a:t>enfermo</a:t>
            </a:r>
            <a:endParaRPr lang="es-MX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xmlns="" id="{0B411109-9EE8-4F46-812D-99B462972CFC}"/>
              </a:ext>
            </a:extLst>
          </p:cNvPr>
          <p:cNvSpPr/>
          <p:nvPr/>
        </p:nvSpPr>
        <p:spPr>
          <a:xfrm>
            <a:off x="8462149" y="2437696"/>
            <a:ext cx="1733107" cy="11376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gráfica compara la esperanza de vida y el PIB per cápita para las 182 naciones reconocidas por las Naciones Unidas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xmlns="" id="{878FF9DF-325C-4D53-B4BA-DE4B4D577785}"/>
              </a:ext>
            </a:extLst>
          </p:cNvPr>
          <p:cNvSpPr/>
          <p:nvPr/>
        </p:nvSpPr>
        <p:spPr>
          <a:xfrm>
            <a:off x="8584423" y="3715613"/>
            <a:ext cx="1488558" cy="1291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POR REGIÓN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xmlns="" id="{CC10EDFB-A5DC-4281-B7D2-DF4E5BDBDA2C}"/>
              </a:ext>
            </a:extLst>
          </p:cNvPr>
          <p:cNvSpPr/>
          <p:nvPr/>
        </p:nvSpPr>
        <p:spPr>
          <a:xfrm>
            <a:off x="8462149" y="4644479"/>
            <a:ext cx="1733107" cy="1291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DE POBLACIÓN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xmlns="" id="{255AD376-733A-4598-9930-DA39A4EEC9A6}"/>
              </a:ext>
            </a:extLst>
          </p:cNvPr>
          <p:cNvSpPr/>
          <p:nvPr/>
        </p:nvSpPr>
        <p:spPr>
          <a:xfrm rot="16200000">
            <a:off x="40921" y="3563426"/>
            <a:ext cx="1836813" cy="24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>
                    <a:lumMod val="65000"/>
                  </a:schemeClr>
                </a:solidFill>
              </a:rPr>
              <a:t>ESPERANZA DE VIDA</a:t>
            </a:r>
            <a:endParaRPr lang="es-MX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6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A82B99D-5EE9-4A48-8FFB-7C8D8DD50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7" t="17492" r="7899" b="21460"/>
          <a:stretch/>
        </p:blipFill>
        <p:spPr>
          <a:xfrm>
            <a:off x="877952" y="1131012"/>
            <a:ext cx="10436096" cy="500949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387716E-C87C-48A5-846A-A8A72E3D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2DD90CCC-CBE3-409B-BBFB-7BFC38F5C0A0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32B5A9A-8A72-4FB8-8D0E-520725486F75}"/>
              </a:ext>
            </a:extLst>
          </p:cNvPr>
          <p:cNvSpPr txBox="1">
            <a:spLocks/>
          </p:cNvSpPr>
          <p:nvPr/>
        </p:nvSpPr>
        <p:spPr>
          <a:xfrm>
            <a:off x="877952" y="1529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Índice de Gini, 2013</a:t>
            </a:r>
          </a:p>
        </p:txBody>
      </p:sp>
      <p:sp>
        <p:nvSpPr>
          <p:cNvPr id="8" name="Shape 165">
            <a:extLst>
              <a:ext uri="{FF2B5EF4-FFF2-40B4-BE49-F238E27FC236}">
                <a16:creationId xmlns:a16="http://schemas.microsoft.com/office/drawing/2014/main" xmlns="" id="{82E03CAD-D731-4AA6-A983-DFC391626391}"/>
              </a:ext>
            </a:extLst>
          </p:cNvPr>
          <p:cNvSpPr txBox="1"/>
          <p:nvPr/>
        </p:nvSpPr>
        <p:spPr>
          <a:xfrm>
            <a:off x="91000" y="6638033"/>
            <a:ext cx="4000000" cy="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333" dirty="0">
                <a:latin typeface="+mj-lt"/>
                <a:ea typeface="Muli"/>
                <a:cs typeface="Muli"/>
                <a:sym typeface="Muli"/>
              </a:rPr>
              <a:t>Fuente: </a:t>
            </a:r>
            <a:r>
              <a:rPr lang="es-MX" sz="1333" dirty="0">
                <a:latin typeface="+mj-lt"/>
                <a:ea typeface="Muli"/>
                <a:cs typeface="Muli"/>
                <a:sym typeface="Muli"/>
              </a:rPr>
              <a:t>Banco Mundial</a:t>
            </a:r>
            <a:endParaRPr sz="1333" dirty="0">
              <a:latin typeface="+mj-lt"/>
              <a:ea typeface="Muli"/>
              <a:cs typeface="Muli"/>
              <a:sym typeface="Mul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020CBC2-EF14-4AB4-82F5-B8230094A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2" t="84457" r="305" b="6506"/>
          <a:stretch/>
        </p:blipFill>
        <p:spPr>
          <a:xfrm>
            <a:off x="1019175" y="5995307"/>
            <a:ext cx="8540189" cy="5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2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F733786-0AF3-432B-9EEB-B180F03E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86DF-FBA4-4F75-9DBA-AC9E84FEAB70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DBB6445-7394-4F4D-AD4A-646591413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16" r="29986" b="-1"/>
          <a:stretch/>
        </p:blipFill>
        <p:spPr>
          <a:xfrm>
            <a:off x="781877" y="910006"/>
            <a:ext cx="6940163" cy="6045037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9CAE377E-C239-4856-AE47-4226DFF85CEC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83003E7-E447-4F72-BB4A-168CE9DAE6EF}"/>
              </a:ext>
            </a:extLst>
          </p:cNvPr>
          <p:cNvSpPr txBox="1">
            <a:spLocks/>
          </p:cNvSpPr>
          <p:nvPr/>
        </p:nvSpPr>
        <p:spPr>
          <a:xfrm>
            <a:off x="2042160" y="-64794"/>
            <a:ext cx="93368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Inequidad económica promedio por regiones mundiales. 1988 - 2013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F8F356EC-2FC6-483D-AA87-92AE002EE3F5}"/>
              </a:ext>
            </a:extLst>
          </p:cNvPr>
          <p:cNvSpPr/>
          <p:nvPr/>
        </p:nvSpPr>
        <p:spPr>
          <a:xfrm>
            <a:off x="8372332" y="1991498"/>
            <a:ext cx="2743199" cy="424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Latinoamérica y el Caribe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23BAA15B-E4B6-4B99-BFB6-F830BF92CD6F}"/>
              </a:ext>
            </a:extLst>
          </p:cNvPr>
          <p:cNvSpPr/>
          <p:nvPr/>
        </p:nvSpPr>
        <p:spPr>
          <a:xfrm>
            <a:off x="8689838" y="3008000"/>
            <a:ext cx="3502162" cy="182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África subsahariana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Asia Oriental y Pacífico</a:t>
            </a:r>
          </a:p>
          <a:p>
            <a:r>
              <a:rPr lang="es-MX" dirty="0">
                <a:solidFill>
                  <a:schemeClr val="tx1"/>
                </a:solidFill>
              </a:rPr>
              <a:t>Medio Oriente y Norte de África</a:t>
            </a:r>
          </a:p>
          <a:p>
            <a:r>
              <a:rPr lang="es-MX" dirty="0">
                <a:solidFill>
                  <a:schemeClr val="tx1"/>
                </a:solidFill>
              </a:rPr>
              <a:t>Asia del Sur</a:t>
            </a:r>
          </a:p>
          <a:p>
            <a:r>
              <a:rPr lang="es-MX" dirty="0">
                <a:solidFill>
                  <a:schemeClr val="tx1"/>
                </a:solidFill>
              </a:rPr>
              <a:t>Países Industrializados</a:t>
            </a:r>
          </a:p>
          <a:p>
            <a:r>
              <a:rPr lang="es-MX" dirty="0">
                <a:solidFill>
                  <a:schemeClr val="tx1"/>
                </a:solidFill>
              </a:rPr>
              <a:t>Europa del Este y Asia Central 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6404B999-D0B2-444E-99CA-1AADA97D5C0D}"/>
              </a:ext>
            </a:extLst>
          </p:cNvPr>
          <p:cNvSpPr/>
          <p:nvPr/>
        </p:nvSpPr>
        <p:spPr>
          <a:xfrm rot="16200000">
            <a:off x="-1017860" y="3295852"/>
            <a:ext cx="3957678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Promedio del coeficiente de Gini al interior de los países por región</a:t>
            </a:r>
          </a:p>
          <a:p>
            <a:pPr algn="ctr"/>
            <a:endParaRPr lang="es-MX" sz="2000" dirty="0">
              <a:solidFill>
                <a:schemeClr val="tx1"/>
              </a:solidFill>
            </a:endParaRPr>
          </a:p>
          <a:p>
            <a:pPr algn="ctr"/>
            <a:endParaRPr lang="es-MX" sz="1600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567AC6A-D88C-43B9-89FD-AE4AF8BBB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16" t="22001" r="26608" b="39998"/>
          <a:stretch/>
        </p:blipFill>
        <p:spPr>
          <a:xfrm>
            <a:off x="7743966" y="1462967"/>
            <a:ext cx="799531" cy="38702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957FB6A-55F1-41BB-9F33-CC9E369BB504}"/>
              </a:ext>
            </a:extLst>
          </p:cNvPr>
          <p:cNvSpPr/>
          <p:nvPr/>
        </p:nvSpPr>
        <p:spPr>
          <a:xfrm>
            <a:off x="7574280" y="2148840"/>
            <a:ext cx="147760" cy="2118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23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2247640" y="3725509"/>
            <a:ext cx="3421200" cy="281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>
                <a:latin typeface="+mn-lt"/>
              </a:rPr>
              <a:pPr/>
              <a:t>9</a:t>
            </a:fld>
            <a:endParaRPr dirty="0">
              <a:latin typeface="+mn-lt"/>
            </a:endParaRP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 l="67181" t="50246" r="3997" b="8285"/>
          <a:stretch/>
        </p:blipFill>
        <p:spPr>
          <a:xfrm>
            <a:off x="4196669" y="4485093"/>
            <a:ext cx="1234800" cy="125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3" name="Shape 333"/>
          <p:cNvSpPr/>
          <p:nvPr/>
        </p:nvSpPr>
        <p:spPr>
          <a:xfrm>
            <a:off x="2533373" y="4485093"/>
            <a:ext cx="1173200" cy="1256000"/>
          </a:xfrm>
          <a:prstGeom prst="ellipse">
            <a:avLst/>
          </a:prstGeom>
          <a:solidFill>
            <a:srgbClr val="01A7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 dirty="0">
                <a:solidFill>
                  <a:srgbClr val="FFFFFF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0%</a:t>
            </a:r>
            <a:endParaRPr sz="2133" b="1" dirty="0">
              <a:solidFill>
                <a:srgbClr val="FFFFFF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3867635" y="5757215"/>
            <a:ext cx="1914096" cy="6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16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Uno por ciento más rico</a:t>
            </a:r>
            <a:endParaRPr sz="1600" b="1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2092031" y="5741060"/>
            <a:ext cx="1961600" cy="6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16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50 por ciento más pobre</a:t>
            </a:r>
            <a:endParaRPr sz="1600" b="1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368369" y="3698527"/>
            <a:ext cx="3124400" cy="9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1867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Riqueza generada</a:t>
            </a:r>
            <a:endParaRPr sz="1867" b="1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0" indent="0" algn="ctr">
              <a:buNone/>
            </a:pPr>
            <a:r>
              <a:rPr lang="en" sz="1867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(2017)</a:t>
            </a:r>
            <a:endParaRPr sz="1867" b="1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4270891" y="4586691"/>
            <a:ext cx="1173200" cy="125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82%</a:t>
            </a:r>
            <a:endParaRPr b="1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3439236" y="1159858"/>
            <a:ext cx="5322627" cy="2185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3671251" y="1416535"/>
            <a:ext cx="4796644" cy="56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El uno por ciento más rico </a:t>
            </a:r>
            <a:r>
              <a:rPr lang="es-MX" sz="28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tiene el</a:t>
            </a:r>
            <a:endParaRPr sz="2800" b="1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3439236" y="2175894"/>
            <a:ext cx="5322627" cy="12262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412547" y="2049144"/>
            <a:ext cx="5112841" cy="130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" b="1" dirty="0">
                <a:solidFill>
                  <a:srgbClr val="FFC000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50 por ciento del total de riqueza en el mundo</a:t>
            </a:r>
            <a:endParaRPr b="1" dirty="0">
              <a:solidFill>
                <a:srgbClr val="FFC000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5855735" y="3701793"/>
            <a:ext cx="3687231" cy="281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5984536" y="3955893"/>
            <a:ext cx="1383600" cy="1435200"/>
          </a:xfrm>
          <a:prstGeom prst="blockArc">
            <a:avLst>
              <a:gd name="adj1" fmla="val 2388828"/>
              <a:gd name="adj2" fmla="val 19710807"/>
              <a:gd name="adj3" fmla="val 20245"/>
            </a:avLst>
          </a:prstGeom>
          <a:solidFill>
            <a:srgbClr val="01A7A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b="1" dirty="0">
              <a:solidFill>
                <a:srgbClr val="FFFFFF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7783253" y="3955893"/>
            <a:ext cx="1383600" cy="1435200"/>
          </a:xfrm>
          <a:prstGeom prst="blockArc">
            <a:avLst>
              <a:gd name="adj1" fmla="val 19110448"/>
              <a:gd name="adj2" fmla="val 19710807"/>
              <a:gd name="adj3" fmla="val 20245"/>
            </a:avLst>
          </a:prstGeom>
          <a:solidFill>
            <a:srgbClr val="01A7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6110336" y="4201293"/>
            <a:ext cx="1132000" cy="944400"/>
          </a:xfrm>
          <a:prstGeom prst="pie">
            <a:avLst>
              <a:gd name="adj1" fmla="val 0"/>
              <a:gd name="adj2" fmla="val 822782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endParaRPr sz="2400" b="1" dirty="0">
              <a:solidFill>
                <a:srgbClr val="FFFFFF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7848669" y="4201293"/>
            <a:ext cx="1132000" cy="944400"/>
          </a:xfrm>
          <a:prstGeom prst="pie">
            <a:avLst>
              <a:gd name="adj1" fmla="val 0"/>
              <a:gd name="adj2" fmla="val 10733131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7148478" y="4459157"/>
            <a:ext cx="828000" cy="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2.7%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5953189" y="4381669"/>
            <a:ext cx="828000" cy="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70%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8089978" y="4601478"/>
            <a:ext cx="828000" cy="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46%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8525388" y="3876026"/>
            <a:ext cx="828000" cy="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0.7%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6452069" y="6012523"/>
            <a:ext cx="212000" cy="179200"/>
          </a:xfrm>
          <a:prstGeom prst="rect">
            <a:avLst/>
          </a:prstGeom>
          <a:solidFill>
            <a:srgbClr val="01A7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5757253" y="5309924"/>
            <a:ext cx="1961600" cy="6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14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Riqueza menor a 10 mil dólares</a:t>
            </a:r>
            <a:endParaRPr sz="1400" b="1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7576665" y="5226749"/>
            <a:ext cx="2061756" cy="6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14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Riqueza mayor a </a:t>
            </a:r>
            <a:br>
              <a:rPr lang="en" sz="14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</a:br>
            <a:r>
              <a:rPr lang="es-MX" sz="14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un</a:t>
            </a:r>
            <a:r>
              <a:rPr lang="en" sz="1400" b="1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millón de dólares</a:t>
            </a:r>
            <a:endParaRPr sz="1400" b="1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604669" y="5913302"/>
            <a:ext cx="2548400" cy="6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12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Porcentaje de adultos</a:t>
            </a:r>
            <a:endParaRPr sz="12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0" indent="0">
              <a:buNone/>
            </a:pPr>
            <a:endParaRPr lang="en" sz="5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  <a:p>
            <a:pPr marL="0" indent="0">
              <a:buNone/>
            </a:pPr>
            <a:r>
              <a:rPr lang="en" sz="1200" dirty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Porcentaje de riqueza</a:t>
            </a:r>
            <a:endParaRPr sz="1200" dirty="0"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6452069" y="6240605"/>
            <a:ext cx="212000" cy="179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hape 285"/>
          <p:cNvSpPr txBox="1"/>
          <p:nvPr/>
        </p:nvSpPr>
        <p:spPr>
          <a:xfrm>
            <a:off x="-44483" y="6690223"/>
            <a:ext cx="4840000" cy="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333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Fuente: Oxfam, Credit Suisse, Inequality Report 2017</a:t>
            </a:r>
            <a:endParaRPr sz="1333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xmlns="" id="{407376C4-9E5F-4CB3-B4C9-185D86EA566C}"/>
              </a:ext>
            </a:extLst>
          </p:cNvPr>
          <p:cNvCxnSpPr/>
          <p:nvPr/>
        </p:nvCxnSpPr>
        <p:spPr>
          <a:xfrm>
            <a:off x="781877" y="1083370"/>
            <a:ext cx="105752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ítulo 1">
            <a:extLst>
              <a:ext uri="{FF2B5EF4-FFF2-40B4-BE49-F238E27FC236}">
                <a16:creationId xmlns:a16="http://schemas.microsoft.com/office/drawing/2014/main" xmlns="" id="{CD0BC79E-4E13-48E6-9E59-B982DEFA5D4B}"/>
              </a:ext>
            </a:extLst>
          </p:cNvPr>
          <p:cNvSpPr txBox="1">
            <a:spLocks/>
          </p:cNvSpPr>
          <p:nvPr/>
        </p:nvSpPr>
        <p:spPr>
          <a:xfrm>
            <a:off x="863438" y="138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La desigualdad en datos - ingreso y riqueza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2132</Words>
  <Application>Microsoft Office PowerPoint</Application>
  <PresentationFormat>Panorámica</PresentationFormat>
  <Paragraphs>357</Paragraphs>
  <Slides>39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Montserrat</vt:lpstr>
      <vt:lpstr>Muli</vt:lpstr>
      <vt:lpstr>Times New Roman</vt:lpstr>
      <vt:lpstr>Tema de Office</vt:lpstr>
      <vt:lpstr>Document</vt:lpstr>
      <vt:lpstr>Desigualdad y salud,  un problema de  México y el mundo  </vt:lpstr>
      <vt:lpstr>Agradecimientos</vt:lpstr>
      <vt:lpstr>Consideraciones generales   </vt:lpstr>
      <vt:lpstr>¿Qué es la desigualdad?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Coeficiente de Gini en entidades federativas con cifras extremas</vt:lpstr>
      <vt:lpstr>Coeficiente de Gini para México. 1984 - 2014</vt:lpstr>
      <vt:lpstr>Presentación de PowerPoint</vt:lpstr>
      <vt:lpstr>Municipios con mayor y menor IDH en 2015</vt:lpstr>
      <vt:lpstr>Presentación de PowerPoint</vt:lpstr>
      <vt:lpstr>Índice de rezago social muy bajo  Índice de rezago social bajo  Índice de rezago social medio  Índice de rezago social alto  Índice de rezago social muy alto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México, 2016 Entidades Federativas con cifras extremas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Desigualdad y salud, un problema de México y el mundo.  </dc:title>
  <dc:creator>juan pablo</dc:creator>
  <cp:lastModifiedBy>Cabina-ANM</cp:lastModifiedBy>
  <cp:revision>126</cp:revision>
  <dcterms:created xsi:type="dcterms:W3CDTF">2019-06-24T19:41:51Z</dcterms:created>
  <dcterms:modified xsi:type="dcterms:W3CDTF">2019-06-26T23:20:28Z</dcterms:modified>
</cp:coreProperties>
</file>