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8" r:id="rId3"/>
    <p:sldId id="269" r:id="rId4"/>
    <p:sldId id="277" r:id="rId5"/>
    <p:sldId id="279" r:id="rId6"/>
    <p:sldId id="295" r:id="rId7"/>
    <p:sldId id="296" r:id="rId8"/>
    <p:sldId id="286" r:id="rId9"/>
    <p:sldId id="287" r:id="rId10"/>
    <p:sldId id="292" r:id="rId11"/>
    <p:sldId id="298" r:id="rId12"/>
  </p:sldIdLst>
  <p:sldSz cx="12192000" cy="6858000"/>
  <p:notesSz cx="7053263"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67"/>
    <a:srgbClr val="245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MX"/>
          </a:p>
        </p:txBody>
      </p:sp>
      <p:sp>
        <p:nvSpPr>
          <p:cNvPr id="3" name="Marcador de fecha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B637158-DD0F-406F-8EC7-189F447C9AB7}" type="datetimeFigureOut">
              <a:rPr lang="es-MX" smtClean="0"/>
              <a:t>15/10/2019</a:t>
            </a:fld>
            <a:endParaRPr lang="es-MX"/>
          </a:p>
        </p:txBody>
      </p:sp>
      <p:sp>
        <p:nvSpPr>
          <p:cNvPr id="4" name="Marcador de imagen de diapositiva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s-MX"/>
          </a:p>
        </p:txBody>
      </p:sp>
      <p:sp>
        <p:nvSpPr>
          <p:cNvPr id="5" name="Marcador de notas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F619EC41-131F-4719-AB4C-9A3659E0356B}" type="slidenum">
              <a:rPr lang="es-MX" smtClean="0"/>
              <a:t>‹Nº›</a:t>
            </a:fld>
            <a:endParaRPr lang="es-MX"/>
          </a:p>
        </p:txBody>
      </p:sp>
    </p:spTree>
    <p:extLst>
      <p:ext uri="{BB962C8B-B14F-4D97-AF65-F5344CB8AC3E}">
        <p14:creationId xmlns:p14="http://schemas.microsoft.com/office/powerpoint/2010/main" val="325563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1</a:t>
            </a:fld>
            <a:endParaRPr lang="es-ES" dirty="0"/>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2</a:t>
            </a:fld>
            <a:endParaRPr lang="es-ES"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3</a:t>
            </a:fld>
            <a:endParaRPr lang="es-ES" dirty="0"/>
          </a:p>
        </p:txBody>
      </p:sp>
    </p:spTree>
    <p:extLst>
      <p:ext uri="{BB962C8B-B14F-4D97-AF65-F5344CB8AC3E}">
        <p14:creationId xmlns:p14="http://schemas.microsoft.com/office/powerpoint/2010/main" val="285139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EEDCD-9496-481D-9B5F-07DE06596B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BC6E0ED-2AE9-41F9-AE69-FA6F0D20F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11E5D8A-7BA6-4737-8172-CBAD31A5C863}"/>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5" name="Marcador de pie de página 4">
            <a:extLst>
              <a:ext uri="{FF2B5EF4-FFF2-40B4-BE49-F238E27FC236}">
                <a16:creationId xmlns:a16="http://schemas.microsoft.com/office/drawing/2014/main" id="{D9A88D8A-6B96-475A-B9ED-8EAD280C5C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132F640-2627-4960-B1FE-9C9EAD46A102}"/>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121978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96189-8E41-4E6A-85E8-DA0FFFF030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B2C953C-B02B-4CDE-82F4-6EDBF242084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9964E8-1490-4F70-9634-9325F1899F39}"/>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5" name="Marcador de pie de página 4">
            <a:extLst>
              <a:ext uri="{FF2B5EF4-FFF2-40B4-BE49-F238E27FC236}">
                <a16:creationId xmlns:a16="http://schemas.microsoft.com/office/drawing/2014/main" id="{6D7F8345-1E4C-47C1-86D5-5A6CBF80A2B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E5037F7-E5E9-42D2-8AED-931B69AA301D}"/>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358835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E8FF4D-BEBC-476A-A626-7506ECEB6C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44C1B60-36D7-431E-9E13-CF45E1AE7DA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C042C30-A3AD-45A2-A081-D6813C40CFCC}"/>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5" name="Marcador de pie de página 4">
            <a:extLst>
              <a:ext uri="{FF2B5EF4-FFF2-40B4-BE49-F238E27FC236}">
                <a16:creationId xmlns:a16="http://schemas.microsoft.com/office/drawing/2014/main" id="{08EA88C8-CDEE-4191-848D-25B6C994E7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696B0B7-C456-47D2-94E1-5EC25442D351}"/>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139047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de título_0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es-ES" noProof="0" dirty="0"/>
              <a:t>El título se escribe aquí</a:t>
            </a:r>
          </a:p>
        </p:txBody>
      </p:sp>
      <p:sp>
        <p:nvSpPr>
          <p:cNvPr id="3" name="Subtítu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pic>
        <p:nvPicPr>
          <p:cNvPr id="9" name="Imagen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Conector recto 4">
            <a:extLst>
              <a:ext uri="{FF2B5EF4-FFF2-40B4-BE49-F238E27FC236}">
                <a16:creationId xmlns:a16="http://schemas.microsoft.com/office/drawing/2014/main" id="{819AFA09-F4B1-493D-BCAD-FF30C20CD1AA}"/>
              </a:ext>
            </a:extLst>
          </p:cNvPr>
          <p:cNvCxnSpPr/>
          <p:nvPr userDrawn="1"/>
        </p:nvCxnSpPr>
        <p:spPr>
          <a:xfrm>
            <a:off x="6469778" y="4233582"/>
            <a:ext cx="33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7366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cabezado de sección con image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es-ES" noProof="0"/>
              <a:t>Haga clic para modificar el estilo de título del patrón</a:t>
            </a:r>
            <a:endParaRPr lang="es-ES" noProof="0" dirty="0"/>
          </a:p>
        </p:txBody>
      </p:sp>
      <p:sp>
        <p:nvSpPr>
          <p:cNvPr id="3" name="Marcador de texto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Aquí se incluye texto ficticio</a:t>
            </a:r>
          </a:p>
        </p:txBody>
      </p:sp>
      <p:pic>
        <p:nvPicPr>
          <p:cNvPr id="8" name="Imagen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Elips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número de diapositiva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es-ES" noProof="0" smtClean="0"/>
              <a:pPr rtl="0"/>
              <a:t>‹Nº›</a:t>
            </a:fld>
            <a:endParaRPr lang="es-ES" noProof="0" dirty="0"/>
          </a:p>
        </p:txBody>
      </p:sp>
      <p:sp>
        <p:nvSpPr>
          <p:cNvPr id="15" name="Marcador de posición de imagen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0554849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ítulo y contenido con imagen">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pic>
        <p:nvPicPr>
          <p:cNvPr id="8" name="Imagen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upo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orma libre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23" name="Marcador de posición de imagen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es-ES" noProof="0"/>
              <a:t>Haga clic en el icono para agregar una imagen</a:t>
            </a:r>
            <a:endParaRPr lang="es-ES" noProof="0" dirty="0"/>
          </a:p>
        </p:txBody>
      </p:sp>
      <p:sp>
        <p:nvSpPr>
          <p:cNvPr id="14" name="Título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233832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44254-369A-497D-9E86-8D10C10973C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3B82B0-A404-4E14-A67F-9420894AA7E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4239F77-5360-4BD3-8543-A0539C236464}"/>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5" name="Marcador de pie de página 4">
            <a:extLst>
              <a:ext uri="{FF2B5EF4-FFF2-40B4-BE49-F238E27FC236}">
                <a16:creationId xmlns:a16="http://schemas.microsoft.com/office/drawing/2014/main" id="{58BB0852-6F14-4796-B8A3-00D4ABB7999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C012B8-2C0E-4265-9F39-989756570EAF}"/>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344352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ABDC0-86DC-4451-8AAE-BDF8252AF2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86C0FF5-8CD1-4E08-807C-00D0E831C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9042A90-B3AB-4E59-BCFF-522A0EAF5F88}"/>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5" name="Marcador de pie de página 4">
            <a:extLst>
              <a:ext uri="{FF2B5EF4-FFF2-40B4-BE49-F238E27FC236}">
                <a16:creationId xmlns:a16="http://schemas.microsoft.com/office/drawing/2014/main" id="{2369BC42-D9B2-49A4-B4A6-97D5E4EEC9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190D27-F5E6-4DBA-8C63-03B98EF08666}"/>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23100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AF618-0ED2-4A07-B484-4A50CD81633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3F2AF93-8C53-42B0-9900-6DCD1BBCADC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9523066-2B9C-4DE9-A948-C0C35D25057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05EA82FF-7362-4B7B-929A-FED036042B35}"/>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6" name="Marcador de pie de página 5">
            <a:extLst>
              <a:ext uri="{FF2B5EF4-FFF2-40B4-BE49-F238E27FC236}">
                <a16:creationId xmlns:a16="http://schemas.microsoft.com/office/drawing/2014/main" id="{FF83A99D-FFEB-43C3-B661-BE3DA8C669A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A11C6B9-FEE2-42C3-9646-9AABBA59A8EB}"/>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356150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ECCBC-9590-4FD2-B7BC-0FC0D0A261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89358CE-B775-4719-8A79-3A558E0C8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2530F67-66E9-4B2D-8525-93A12BC0CD9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DF40E79-02C6-402A-90FA-8367A5F1D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E2A6CFE-0FCF-4D2D-ADB9-EE3E136337B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5E43C20-32A6-4196-8260-82DE9E4895A9}"/>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8" name="Marcador de pie de página 7">
            <a:extLst>
              <a:ext uri="{FF2B5EF4-FFF2-40B4-BE49-F238E27FC236}">
                <a16:creationId xmlns:a16="http://schemas.microsoft.com/office/drawing/2014/main" id="{21030D41-163C-4795-A225-D452F884729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D4F5BCA-1658-4367-8F79-A0C9B59E5D00}"/>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141719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06ED9-3658-409C-B5B0-FDFA873B4B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C8E2E04-5E90-4324-B4EC-FEFE211B7018}"/>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4" name="Marcador de pie de página 3">
            <a:extLst>
              <a:ext uri="{FF2B5EF4-FFF2-40B4-BE49-F238E27FC236}">
                <a16:creationId xmlns:a16="http://schemas.microsoft.com/office/drawing/2014/main" id="{5F839D3F-8CFF-477E-86E5-5B927775552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77E9563-73A4-4EE6-85E1-E03EF6417103}"/>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262150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021C3F-5163-45F0-920C-4A9A9161F76B}"/>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3" name="Marcador de pie de página 2">
            <a:extLst>
              <a:ext uri="{FF2B5EF4-FFF2-40B4-BE49-F238E27FC236}">
                <a16:creationId xmlns:a16="http://schemas.microsoft.com/office/drawing/2014/main" id="{69942457-C83F-44B9-8184-1954BCC76BA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C4A20AA-945A-4B52-9672-AD8142AEAF6E}"/>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41189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B51D9-A3D5-4A54-8809-6B4A55B9B2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225BC82-993B-4EC4-8759-1D5CE6815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19293CA-6686-4763-80F7-6F847711B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B0426EA-83A6-4511-BA5E-4A07DF71D716}"/>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6" name="Marcador de pie de página 5">
            <a:extLst>
              <a:ext uri="{FF2B5EF4-FFF2-40B4-BE49-F238E27FC236}">
                <a16:creationId xmlns:a16="http://schemas.microsoft.com/office/drawing/2014/main" id="{3581741F-858D-4C58-B7CF-05D480F1D62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A6E1861-7E77-4512-8689-EB13E379EFB8}"/>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74554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B6805-0C6A-4C3D-85E6-EA2AF2F328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192BCF9-A0AB-4A29-A0C6-3BE0E38D7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FEAFE72-DDD3-4D62-9782-5C5797F6E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31404A4-844E-4A19-AC2C-EF6E3FB8CB1B}"/>
              </a:ext>
            </a:extLst>
          </p:cNvPr>
          <p:cNvSpPr>
            <a:spLocks noGrp="1"/>
          </p:cNvSpPr>
          <p:nvPr>
            <p:ph type="dt" sz="half" idx="10"/>
          </p:nvPr>
        </p:nvSpPr>
        <p:spPr/>
        <p:txBody>
          <a:bodyPr/>
          <a:lstStyle/>
          <a:p>
            <a:fld id="{51C6635A-A04A-4A42-A2E0-72180DCE0A23}" type="datetimeFigureOut">
              <a:rPr lang="es-MX" smtClean="0"/>
              <a:t>15/10/2019</a:t>
            </a:fld>
            <a:endParaRPr lang="es-MX"/>
          </a:p>
        </p:txBody>
      </p:sp>
      <p:sp>
        <p:nvSpPr>
          <p:cNvPr id="6" name="Marcador de pie de página 5">
            <a:extLst>
              <a:ext uri="{FF2B5EF4-FFF2-40B4-BE49-F238E27FC236}">
                <a16:creationId xmlns:a16="http://schemas.microsoft.com/office/drawing/2014/main" id="{FE7DB38E-C056-4D15-BF8D-1235F25BC8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8C5C208-8AAC-4AC5-B48B-54D4669FA4A1}"/>
              </a:ext>
            </a:extLst>
          </p:cNvPr>
          <p:cNvSpPr>
            <a:spLocks noGrp="1"/>
          </p:cNvSpPr>
          <p:nvPr>
            <p:ph type="sldNum" sz="quarter" idx="12"/>
          </p:nvPr>
        </p:nvSpPr>
        <p:spPr/>
        <p:txBody>
          <a:bodyPr/>
          <a:lstStyle/>
          <a:p>
            <a:fld id="{E3F05D48-A33F-4EB6-BDE8-06717CE0BB14}" type="slidenum">
              <a:rPr lang="es-MX" smtClean="0"/>
              <a:t>‹Nº›</a:t>
            </a:fld>
            <a:endParaRPr lang="es-MX"/>
          </a:p>
        </p:txBody>
      </p:sp>
    </p:spTree>
    <p:extLst>
      <p:ext uri="{BB962C8B-B14F-4D97-AF65-F5344CB8AC3E}">
        <p14:creationId xmlns:p14="http://schemas.microsoft.com/office/powerpoint/2010/main" val="3536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367">
            <a:alpha val="99000"/>
          </a:srgb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CD8CB5-D9CC-4A36-B2F0-FAD997AB3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5A79CE1-B344-4C3E-8C16-E41512436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B0124BB-9FC5-43C2-87BC-499E15DFE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6635A-A04A-4A42-A2E0-72180DCE0A23}" type="datetimeFigureOut">
              <a:rPr lang="es-MX" smtClean="0"/>
              <a:t>15/10/2019</a:t>
            </a:fld>
            <a:endParaRPr lang="es-MX"/>
          </a:p>
        </p:txBody>
      </p:sp>
      <p:sp>
        <p:nvSpPr>
          <p:cNvPr id="5" name="Marcador de pie de página 4">
            <a:extLst>
              <a:ext uri="{FF2B5EF4-FFF2-40B4-BE49-F238E27FC236}">
                <a16:creationId xmlns:a16="http://schemas.microsoft.com/office/drawing/2014/main" id="{7CF19062-0E4E-4F06-AC46-18CCA28D1C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4BE5A29-F372-4598-945D-DFB89F77A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05D48-A33F-4EB6-BDE8-06717CE0BB14}" type="slidenum">
              <a:rPr lang="es-MX" smtClean="0"/>
              <a:t>‹Nº›</a:t>
            </a:fld>
            <a:endParaRPr lang="es-MX"/>
          </a:p>
        </p:txBody>
      </p:sp>
    </p:spTree>
    <p:extLst>
      <p:ext uri="{BB962C8B-B14F-4D97-AF65-F5344CB8AC3E}">
        <p14:creationId xmlns:p14="http://schemas.microsoft.com/office/powerpoint/2010/main" val="3892820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17.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B08B8-3DB3-4637-AE23-B8DB96D9FCEC}"/>
              </a:ext>
            </a:extLst>
          </p:cNvPr>
          <p:cNvSpPr>
            <a:spLocks noGrp="1"/>
          </p:cNvSpPr>
          <p:nvPr>
            <p:ph type="ctrTitle"/>
          </p:nvPr>
        </p:nvSpPr>
        <p:spPr>
          <a:xfrm>
            <a:off x="228105" y="2999110"/>
            <a:ext cx="6963765" cy="1597733"/>
          </a:xfrm>
        </p:spPr>
        <p:txBody>
          <a:bodyPr rtlCol="0"/>
          <a:lstStyle/>
          <a:p>
            <a:pPr rtl="0"/>
            <a:r>
              <a:rPr lang="es-ES" sz="4400" dirty="0"/>
              <a:t>Neumología actual y del futuro</a:t>
            </a:r>
          </a:p>
        </p:txBody>
      </p:sp>
      <p:sp>
        <p:nvSpPr>
          <p:cNvPr id="3" name="Subtítulo 2">
            <a:extLst>
              <a:ext uri="{FF2B5EF4-FFF2-40B4-BE49-F238E27FC236}">
                <a16:creationId xmlns:a16="http://schemas.microsoft.com/office/drawing/2014/main" id="{2198AA37-E298-4CD8-9F0F-2123ACFD9653}"/>
              </a:ext>
            </a:extLst>
          </p:cNvPr>
          <p:cNvSpPr>
            <a:spLocks noGrp="1"/>
          </p:cNvSpPr>
          <p:nvPr>
            <p:ph type="subTitle" idx="1"/>
          </p:nvPr>
        </p:nvSpPr>
        <p:spPr>
          <a:xfrm>
            <a:off x="6342223" y="4413806"/>
            <a:ext cx="5143500" cy="503167"/>
          </a:xfrm>
        </p:spPr>
        <p:txBody>
          <a:bodyPr rtlCol="0"/>
          <a:lstStyle/>
          <a:p>
            <a:pPr rtl="0"/>
            <a:r>
              <a:rPr lang="es-ES" sz="2000" dirty="0"/>
              <a:t>Dr. Horacio rubio Monteverde</a:t>
            </a:r>
          </a:p>
          <a:p>
            <a:pPr rtl="0"/>
            <a:r>
              <a:rPr lang="es-ES" sz="2000" dirty="0"/>
              <a:t>Director general de atención a la salud unam</a:t>
            </a:r>
          </a:p>
          <a:p>
            <a:pPr rtl="0"/>
            <a:r>
              <a:rPr lang="es-ES" sz="2000" dirty="0"/>
              <a:t>Miembro titular de la academia nacional de medicina </a:t>
            </a:r>
          </a:p>
        </p:txBody>
      </p:sp>
      <p:pic>
        <p:nvPicPr>
          <p:cNvPr id="1026" name="Picture 2" descr="Resultado de imagen para academia nacional de medicina">
            <a:extLst>
              <a:ext uri="{FF2B5EF4-FFF2-40B4-BE49-F238E27FC236}">
                <a16:creationId xmlns:a16="http://schemas.microsoft.com/office/drawing/2014/main" id="{F26E6C77-DF8F-4B99-85F1-8DAB22AD9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9615" y="232197"/>
            <a:ext cx="1460873" cy="1471211"/>
          </a:xfrm>
          <a:prstGeom prst="flowChartConnector">
            <a:avLst/>
          </a:prstGeom>
          <a:solidFill>
            <a:schemeClr val="bg2"/>
          </a:solidFill>
        </p:spPr>
      </p:pic>
      <p:pic>
        <p:nvPicPr>
          <p:cNvPr id="1030" name="Picture 6" descr="Resultado de imagen para unam png">
            <a:extLst>
              <a:ext uri="{FF2B5EF4-FFF2-40B4-BE49-F238E27FC236}">
                <a16:creationId xmlns:a16="http://schemas.microsoft.com/office/drawing/2014/main" id="{B98BB3B7-F8A7-487A-BE4E-FD79002D5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5" y="232197"/>
            <a:ext cx="1604865" cy="1597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B50075F-C820-44E1-B077-612F6B9A1D96}"/>
              </a:ext>
            </a:extLst>
          </p:cNvPr>
          <p:cNvSpPr txBox="1"/>
          <p:nvPr/>
        </p:nvSpPr>
        <p:spPr>
          <a:xfrm>
            <a:off x="9183189" y="6387737"/>
            <a:ext cx="2573177" cy="369332"/>
          </a:xfrm>
          <a:prstGeom prst="rect">
            <a:avLst/>
          </a:prstGeom>
          <a:noFill/>
        </p:spPr>
        <p:txBody>
          <a:bodyPr wrap="square" rtlCol="0">
            <a:spAutoFit/>
          </a:bodyPr>
          <a:lstStyle/>
          <a:p>
            <a:pPr algn="r"/>
            <a:r>
              <a:rPr lang="es-MX" dirty="0">
                <a:solidFill>
                  <a:schemeClr val="bg1"/>
                </a:solidFill>
              </a:rPr>
              <a:t>16 DE OCTUBRE 2019</a:t>
            </a:r>
          </a:p>
        </p:txBody>
      </p:sp>
      <p:sp>
        <p:nvSpPr>
          <p:cNvPr id="6" name="CuadroTexto 5">
            <a:extLst>
              <a:ext uri="{FF2B5EF4-FFF2-40B4-BE49-F238E27FC236}">
                <a16:creationId xmlns:a16="http://schemas.microsoft.com/office/drawing/2014/main" id="{7D16A76F-5557-4CBA-A2BA-05C9643D88AC}"/>
              </a:ext>
            </a:extLst>
          </p:cNvPr>
          <p:cNvSpPr txBox="1"/>
          <p:nvPr/>
        </p:nvSpPr>
        <p:spPr>
          <a:xfrm>
            <a:off x="228105" y="6256471"/>
            <a:ext cx="5192785" cy="369332"/>
          </a:xfrm>
          <a:prstGeom prst="rect">
            <a:avLst/>
          </a:prstGeom>
          <a:noFill/>
        </p:spPr>
        <p:txBody>
          <a:bodyPr wrap="square" rtlCol="0">
            <a:spAutoFit/>
          </a:bodyPr>
          <a:lstStyle/>
          <a:p>
            <a:r>
              <a:rPr lang="es-MX" dirty="0">
                <a:solidFill>
                  <a:schemeClr val="bg1"/>
                </a:solidFill>
              </a:rPr>
              <a:t>Agradecimiento a la Academia Nacional de Medicina </a:t>
            </a:r>
          </a:p>
        </p:txBody>
      </p:sp>
      <p:pic>
        <p:nvPicPr>
          <p:cNvPr id="7" name="Imagen 6">
            <a:extLst>
              <a:ext uri="{FF2B5EF4-FFF2-40B4-BE49-F238E27FC236}">
                <a16:creationId xmlns:a16="http://schemas.microsoft.com/office/drawing/2014/main" id="{BAC0E7E5-4340-472C-85D6-AC25E196C2DE}"/>
              </a:ext>
            </a:extLst>
          </p:cNvPr>
          <p:cNvPicPr>
            <a:picLocks noChangeAspect="1"/>
          </p:cNvPicPr>
          <p:nvPr/>
        </p:nvPicPr>
        <p:blipFill>
          <a:blip r:embed="rId5"/>
          <a:stretch>
            <a:fillRect/>
          </a:stretch>
        </p:blipFill>
        <p:spPr>
          <a:xfrm>
            <a:off x="2350928" y="840720"/>
            <a:ext cx="7405468" cy="19116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AEAA4A5-1AC5-47E9-A71A-E35640FA4B6E}"/>
              </a:ext>
            </a:extLst>
          </p:cNvPr>
          <p:cNvSpPr>
            <a:spLocks noGrp="1"/>
          </p:cNvSpPr>
          <p:nvPr>
            <p:ph type="sldNum" sz="quarter" idx="12"/>
          </p:nvPr>
        </p:nvSpPr>
        <p:spPr/>
        <p:txBody>
          <a:bodyPr/>
          <a:lstStyle/>
          <a:p>
            <a:pPr rtl="0"/>
            <a:fld id="{9EC71654-96A5-4280-94F3-931C61A9F92C}" type="slidenum">
              <a:rPr lang="es-ES" noProof="0" smtClean="0"/>
              <a:pPr rtl="0"/>
              <a:t>10</a:t>
            </a:fld>
            <a:endParaRPr lang="es-ES" noProof="0" dirty="0"/>
          </a:p>
        </p:txBody>
      </p:sp>
      <p:sp>
        <p:nvSpPr>
          <p:cNvPr id="4" name="Marcador de texto 3">
            <a:extLst>
              <a:ext uri="{FF2B5EF4-FFF2-40B4-BE49-F238E27FC236}">
                <a16:creationId xmlns:a16="http://schemas.microsoft.com/office/drawing/2014/main" id="{E6D6F8B2-83EE-413B-9D91-C7BF477F6C39}"/>
              </a:ext>
            </a:extLst>
          </p:cNvPr>
          <p:cNvSpPr>
            <a:spLocks noGrp="1"/>
          </p:cNvSpPr>
          <p:nvPr>
            <p:ph type="body" idx="1"/>
          </p:nvPr>
        </p:nvSpPr>
        <p:spPr>
          <a:xfrm>
            <a:off x="5375868" y="1482840"/>
            <a:ext cx="6536992" cy="4312955"/>
          </a:xfrm>
        </p:spPr>
        <p:txBody>
          <a:bodyPr>
            <a:normAutofit/>
          </a:bodyPr>
          <a:lstStyle/>
          <a:p>
            <a:pPr algn="just">
              <a:spcBef>
                <a:spcPts val="500"/>
              </a:spcBef>
              <a:spcAft>
                <a:spcPts val="500"/>
              </a:spcAft>
            </a:pPr>
            <a:r>
              <a:rPr lang="es-ES" sz="2000" dirty="0">
                <a:solidFill>
                  <a:schemeClr val="bg1"/>
                </a:solidFill>
                <a:latin typeface="Arial" charset="0"/>
                <a:cs typeface="Arial" charset="0"/>
              </a:rPr>
              <a:t>La medicina basada en evidencias, provee de un camino ordenado que conduce a la información pertinente.</a:t>
            </a:r>
          </a:p>
          <a:p>
            <a:pPr algn="just">
              <a:spcBef>
                <a:spcPts val="500"/>
              </a:spcBef>
              <a:spcAft>
                <a:spcPts val="500"/>
              </a:spcAft>
            </a:pPr>
            <a:r>
              <a:rPr lang="es-ES" sz="2000" dirty="0">
                <a:solidFill>
                  <a:schemeClr val="bg1"/>
                </a:solidFill>
                <a:latin typeface="Arial" charset="0"/>
                <a:cs typeface="Arial" charset="0"/>
              </a:rPr>
              <a:t>La ética médica debe ser impartida por los médicos que ejercen la clínica junto al lecho del paciente o en el consultorio donde se enfrentan la toma de decisiones de los problemas.</a:t>
            </a:r>
            <a:endParaRPr lang="es-ES_tradnl" sz="2000" dirty="0">
              <a:solidFill>
                <a:schemeClr val="bg1"/>
              </a:solidFill>
              <a:latin typeface="Arial" charset="0"/>
              <a:cs typeface="Arial" charset="0"/>
            </a:endParaRPr>
          </a:p>
          <a:p>
            <a:pPr algn="just">
              <a:spcBef>
                <a:spcPts val="500"/>
              </a:spcBef>
              <a:spcAft>
                <a:spcPts val="500"/>
              </a:spcAft>
            </a:pPr>
            <a:endParaRPr lang="es-ES_tradnl" sz="2000" dirty="0">
              <a:solidFill>
                <a:schemeClr val="bg1"/>
              </a:solidFill>
              <a:latin typeface="Arial" charset="0"/>
              <a:cs typeface="Arial" charset="0"/>
            </a:endParaRPr>
          </a:p>
          <a:p>
            <a:pPr algn="just">
              <a:spcBef>
                <a:spcPts val="500"/>
              </a:spcBef>
              <a:spcAft>
                <a:spcPts val="500"/>
              </a:spcAft>
            </a:pPr>
            <a:r>
              <a:rPr lang="es-ES" sz="2000" dirty="0">
                <a:solidFill>
                  <a:schemeClr val="bg1"/>
                </a:solidFill>
                <a:latin typeface="Arial" charset="0"/>
                <a:cs typeface="Arial" charset="0"/>
              </a:rPr>
              <a:t>El Neumólogo recién egresado debe ser solidario, caritativo,  respetuoso de la autonomía y dignidad de los seres humanos.</a:t>
            </a:r>
            <a:endParaRPr lang="es-MX" dirty="0"/>
          </a:p>
        </p:txBody>
      </p:sp>
      <p:sp>
        <p:nvSpPr>
          <p:cNvPr id="5" name="Título 1">
            <a:extLst>
              <a:ext uri="{FF2B5EF4-FFF2-40B4-BE49-F238E27FC236}">
                <a16:creationId xmlns:a16="http://schemas.microsoft.com/office/drawing/2014/main" id="{0A0520ED-7F8E-472E-B96B-EE9AF0BF4169}"/>
              </a:ext>
            </a:extLst>
          </p:cNvPr>
          <p:cNvSpPr>
            <a:spLocks noGrp="1"/>
          </p:cNvSpPr>
          <p:nvPr>
            <p:ph type="title"/>
          </p:nvPr>
        </p:nvSpPr>
        <p:spPr>
          <a:xfrm>
            <a:off x="831850" y="182563"/>
            <a:ext cx="10515600" cy="939800"/>
          </a:xfrm>
        </p:spPr>
        <p:txBody>
          <a:bodyPr>
            <a:normAutofit/>
          </a:bodyPr>
          <a:lstStyle/>
          <a:p>
            <a:pPr algn="ctr"/>
            <a:r>
              <a:rPr lang="es-MX" sz="4000" dirty="0">
                <a:solidFill>
                  <a:schemeClr val="bg1"/>
                </a:solidFill>
                <a:latin typeface="Arial" panose="020B0604020202020204" pitchFamily="34" charset="0"/>
                <a:cs typeface="Arial" panose="020B0604020202020204" pitchFamily="34" charset="0"/>
              </a:rPr>
              <a:t>Neumología actual </a:t>
            </a:r>
          </a:p>
        </p:txBody>
      </p:sp>
      <p:pic>
        <p:nvPicPr>
          <p:cNvPr id="8" name="Imagen 7">
            <a:extLst>
              <a:ext uri="{FF2B5EF4-FFF2-40B4-BE49-F238E27FC236}">
                <a16:creationId xmlns:a16="http://schemas.microsoft.com/office/drawing/2014/main" id="{38C10BA5-6C27-4F27-8E47-9DFD5F41487A}"/>
              </a:ext>
            </a:extLst>
          </p:cNvPr>
          <p:cNvPicPr>
            <a:picLocks noChangeAspect="1"/>
          </p:cNvPicPr>
          <p:nvPr/>
        </p:nvPicPr>
        <p:blipFill>
          <a:blip r:embed="rId2"/>
          <a:stretch>
            <a:fillRect/>
          </a:stretch>
        </p:blipFill>
        <p:spPr>
          <a:xfrm>
            <a:off x="594856" y="1586749"/>
            <a:ext cx="4398768" cy="4398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Resultado de imagen para academia nacional de medicina">
            <a:extLst>
              <a:ext uri="{FF2B5EF4-FFF2-40B4-BE49-F238E27FC236}">
                <a16:creationId xmlns:a16="http://schemas.microsoft.com/office/drawing/2014/main" id="{C8122BF6-D0FF-4274-8DB0-185BFB488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951" y="43175"/>
            <a:ext cx="1143489" cy="1151581"/>
          </a:xfrm>
          <a:prstGeom prst="flowChartConnector">
            <a:avLst/>
          </a:prstGeom>
          <a:solidFill>
            <a:schemeClr val="bg2"/>
          </a:solidFill>
        </p:spPr>
      </p:pic>
      <p:pic>
        <p:nvPicPr>
          <p:cNvPr id="10" name="Imagen 9">
            <a:extLst>
              <a:ext uri="{FF2B5EF4-FFF2-40B4-BE49-F238E27FC236}">
                <a16:creationId xmlns:a16="http://schemas.microsoft.com/office/drawing/2014/main" id="{F7D38797-4AEE-4CAB-B0A4-EA7EAB790858}"/>
              </a:ext>
            </a:extLst>
          </p:cNvPr>
          <p:cNvPicPr>
            <a:picLocks noChangeAspect="1"/>
          </p:cNvPicPr>
          <p:nvPr/>
        </p:nvPicPr>
        <p:blipFill>
          <a:blip r:embed="rId4"/>
          <a:stretch>
            <a:fillRect/>
          </a:stretch>
        </p:blipFill>
        <p:spPr>
          <a:xfrm>
            <a:off x="198498" y="87852"/>
            <a:ext cx="1202464" cy="1202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3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8FC135E-3566-4E9A-8F10-7CF2B73F7741}"/>
              </a:ext>
            </a:extLst>
          </p:cNvPr>
          <p:cNvGraphicFramePr>
            <a:graphicFrameLocks noGrp="1"/>
          </p:cNvGraphicFramePr>
          <p:nvPr>
            <p:extLst>
              <p:ext uri="{D42A27DB-BD31-4B8C-83A1-F6EECF244321}">
                <p14:modId xmlns:p14="http://schemas.microsoft.com/office/powerpoint/2010/main" val="2049367643"/>
              </p:ext>
            </p:extLst>
          </p:nvPr>
        </p:nvGraphicFramePr>
        <p:xfrm>
          <a:off x="1320553" y="1033078"/>
          <a:ext cx="9176655" cy="5126922"/>
        </p:xfrm>
        <a:graphic>
          <a:graphicData uri="http://schemas.openxmlformats.org/drawingml/2006/table">
            <a:tbl>
              <a:tblPr firstRow="1" bandRow="1">
                <a:tableStyleId>{22838BEF-8BB2-4498-84A7-C5851F593DF1}</a:tableStyleId>
              </a:tblPr>
              <a:tblGrid>
                <a:gridCol w="7413171">
                  <a:extLst>
                    <a:ext uri="{9D8B030D-6E8A-4147-A177-3AD203B41FA5}">
                      <a16:colId xmlns:a16="http://schemas.microsoft.com/office/drawing/2014/main" val="3978029206"/>
                    </a:ext>
                  </a:extLst>
                </a:gridCol>
                <a:gridCol w="1763484">
                  <a:extLst>
                    <a:ext uri="{9D8B030D-6E8A-4147-A177-3AD203B41FA5}">
                      <a16:colId xmlns:a16="http://schemas.microsoft.com/office/drawing/2014/main" val="1244878308"/>
                    </a:ext>
                  </a:extLst>
                </a:gridCol>
              </a:tblGrid>
              <a:tr h="832394">
                <a:tc>
                  <a:txBody>
                    <a:bodyPr/>
                    <a:lstStyle/>
                    <a:p>
                      <a:pPr algn="ctr">
                        <a:lnSpc>
                          <a:spcPct val="107000"/>
                        </a:lnSpc>
                        <a:spcAft>
                          <a:spcPts val="800"/>
                        </a:spcAft>
                      </a:pPr>
                      <a:r>
                        <a:rPr lang="es-MX" sz="2000" dirty="0">
                          <a:effectLst/>
                          <a:latin typeface="Arial" panose="020B0604020202020204" pitchFamily="34" charset="0"/>
                          <a:cs typeface="Arial" panose="020B0604020202020204" pitchFamily="34" charset="0"/>
                        </a:rPr>
                        <a:t>Temas / Ponentes</a:t>
                      </a:r>
                      <a:endParaRPr lang="es-MX" sz="20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tc>
                <a:tc>
                  <a:txBody>
                    <a:bodyPr/>
                    <a:lstStyle/>
                    <a:p>
                      <a:pPr algn="ctr"/>
                      <a:r>
                        <a:rPr lang="es-MX" sz="2000" kern="1200" dirty="0">
                          <a:effectLst/>
                          <a:latin typeface="Arial" panose="020B0604020202020204" pitchFamily="34" charset="0"/>
                          <a:cs typeface="Arial" panose="020B0604020202020204" pitchFamily="34" charset="0"/>
                        </a:rPr>
                        <a:t>Tiempo exposición</a:t>
                      </a:r>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818445"/>
                  </a:ext>
                </a:extLst>
              </a:tr>
              <a:tr h="1120817">
                <a:tc>
                  <a:txBody>
                    <a:bodyPr/>
                    <a:lstStyle/>
                    <a:p>
                      <a:pPr algn="l">
                        <a:lnSpc>
                          <a:spcPct val="107000"/>
                        </a:lnSpc>
                        <a:spcAft>
                          <a:spcPts val="800"/>
                        </a:spcAft>
                      </a:pPr>
                      <a:r>
                        <a:rPr lang="es-MX" sz="2000" b="1" dirty="0">
                          <a:effectLst/>
                          <a:latin typeface="Arial" panose="020B0604020202020204" pitchFamily="34" charset="0"/>
                          <a:ea typeface="Calibri" panose="020F0502020204030204" pitchFamily="34" charset="0"/>
                          <a:cs typeface="Arial" panose="020B0604020202020204" pitchFamily="34" charset="0"/>
                        </a:rPr>
                        <a:t>8 décadas de la historia del Instituto Nacional de Enfermedades Respiratorias, logros </a:t>
                      </a:r>
                      <a:endParaRPr lang="es-MX" sz="20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es-MX" sz="2000" i="0" dirty="0">
                          <a:effectLst/>
                          <a:latin typeface="Arial" panose="020B0604020202020204" pitchFamily="34" charset="0"/>
                          <a:ea typeface="Calibri" panose="020F0502020204030204" pitchFamily="34" charset="0"/>
                          <a:cs typeface="Arial" panose="020B0604020202020204" pitchFamily="34" charset="0"/>
                        </a:rPr>
                        <a:t>Dr. Jorge Salas Hernández </a:t>
                      </a:r>
                    </a:p>
                  </a:txBody>
                  <a:tcPr marL="89535" marR="89535" marT="0" marB="0"/>
                </a:tc>
                <a:tc>
                  <a:txBody>
                    <a:bodyPr/>
                    <a:lstStyle/>
                    <a:p>
                      <a:pPr algn="ctr"/>
                      <a:r>
                        <a:rPr lang="es-MX" sz="2000" kern="1200" dirty="0">
                          <a:effectLst/>
                          <a:latin typeface="Arial" panose="020B0604020202020204" pitchFamily="34" charset="0"/>
                          <a:cs typeface="Arial" panose="020B0604020202020204" pitchFamily="34" charset="0"/>
                        </a:rPr>
                        <a:t>12’</a:t>
                      </a:r>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2856944"/>
                  </a:ext>
                </a:extLst>
              </a:tr>
              <a:tr h="1037646">
                <a:tc>
                  <a:txBody>
                    <a:bodyPr/>
                    <a:lstStyle/>
                    <a:p>
                      <a:pPr algn="l">
                        <a:lnSpc>
                          <a:spcPct val="107000"/>
                        </a:lnSpc>
                        <a:spcAft>
                          <a:spcPts val="800"/>
                        </a:spcAft>
                      </a:pPr>
                      <a:r>
                        <a:rPr lang="es-MX" sz="2000" b="1" dirty="0">
                          <a:effectLst/>
                          <a:latin typeface="Arial" panose="020B0604020202020204" pitchFamily="34" charset="0"/>
                          <a:cs typeface="Arial" panose="020B0604020202020204" pitchFamily="34" charset="0"/>
                        </a:rPr>
                        <a:t>Aportaciones del diagnostico por imagen a la neumología</a:t>
                      </a:r>
                    </a:p>
                    <a:p>
                      <a:pPr algn="l">
                        <a:lnSpc>
                          <a:spcPct val="107000"/>
                        </a:lnSpc>
                        <a:spcAft>
                          <a:spcPts val="800"/>
                        </a:spcAft>
                      </a:pPr>
                      <a:r>
                        <a:rPr lang="es-MX" sz="2000" dirty="0">
                          <a:effectLst/>
                          <a:latin typeface="Arial" panose="020B0604020202020204" pitchFamily="34" charset="0"/>
                          <a:cs typeface="Arial" panose="020B0604020202020204" pitchFamily="34" charset="0"/>
                        </a:rPr>
                        <a:t>Dr. José Luis Críales Cortés</a:t>
                      </a:r>
                      <a:endParaRPr lang="es-MX" sz="20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tc>
                <a:tc>
                  <a:txBody>
                    <a:bodyPr/>
                    <a:lstStyle/>
                    <a:p>
                      <a:pPr algn="ctr"/>
                      <a:r>
                        <a:rPr lang="es-MX" sz="2000" kern="1200" dirty="0">
                          <a:effectLst/>
                          <a:latin typeface="Arial" panose="020B0604020202020204" pitchFamily="34" charset="0"/>
                          <a:cs typeface="Arial" panose="020B0604020202020204" pitchFamily="34" charset="0"/>
                        </a:rPr>
                        <a:t>12’</a:t>
                      </a:r>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7339739"/>
                  </a:ext>
                </a:extLst>
              </a:tr>
              <a:tr h="978142">
                <a:tc>
                  <a:txBody>
                    <a:bodyPr/>
                    <a:lstStyle/>
                    <a:p>
                      <a:pPr algn="l">
                        <a:lnSpc>
                          <a:spcPct val="107000"/>
                        </a:lnSpc>
                        <a:spcAft>
                          <a:spcPts val="800"/>
                        </a:spcAft>
                      </a:pPr>
                      <a:r>
                        <a:rPr lang="es-MX" sz="2000" b="1" dirty="0">
                          <a:effectLst/>
                          <a:latin typeface="Arial" panose="020B0604020202020204" pitchFamily="34" charset="0"/>
                          <a:cs typeface="Arial" panose="020B0604020202020204" pitchFamily="34" charset="0"/>
                        </a:rPr>
                        <a:t>Cáncer por tabaquismo </a:t>
                      </a:r>
                    </a:p>
                    <a:p>
                      <a:pPr algn="l">
                        <a:lnSpc>
                          <a:spcPct val="107000"/>
                        </a:lnSpc>
                        <a:spcAft>
                          <a:spcPts val="800"/>
                        </a:spcAft>
                      </a:pPr>
                      <a:r>
                        <a:rPr lang="es-MX" sz="2000" dirty="0">
                          <a:effectLst/>
                          <a:latin typeface="Arial" panose="020B0604020202020204" pitchFamily="34" charset="0"/>
                          <a:cs typeface="Arial" panose="020B0604020202020204" pitchFamily="34" charset="0"/>
                        </a:rPr>
                        <a:t>Dra. Renata Báez</a:t>
                      </a:r>
                      <a:endParaRPr lang="es-MX" sz="20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tc>
                <a:tc>
                  <a:txBody>
                    <a:bodyPr/>
                    <a:lstStyle/>
                    <a:p>
                      <a:pPr algn="ctr"/>
                      <a:r>
                        <a:rPr lang="es-MX" sz="2000" kern="1200" dirty="0">
                          <a:effectLst/>
                          <a:latin typeface="Arial" panose="020B0604020202020204" pitchFamily="34" charset="0"/>
                          <a:cs typeface="Arial" panose="020B0604020202020204" pitchFamily="34" charset="0"/>
                        </a:rPr>
                        <a:t>12’</a:t>
                      </a:r>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6858164"/>
                  </a:ext>
                </a:extLst>
              </a:tr>
              <a:tr h="978142">
                <a:tc>
                  <a:txBody>
                    <a:bodyPr/>
                    <a:lstStyle/>
                    <a:p>
                      <a:pPr algn="l">
                        <a:lnSpc>
                          <a:spcPct val="107000"/>
                        </a:lnSpc>
                        <a:spcAft>
                          <a:spcPts val="800"/>
                        </a:spcAft>
                      </a:pPr>
                      <a:r>
                        <a:rPr lang="es-MX" sz="2000" b="1" dirty="0">
                          <a:effectLst/>
                          <a:latin typeface="Arial" panose="020B0604020202020204" pitchFamily="34" charset="0"/>
                          <a:cs typeface="Arial" panose="020B0604020202020204" pitchFamily="34" charset="0"/>
                        </a:rPr>
                        <a:t>Logros de la investigación en la neumología </a:t>
                      </a:r>
                    </a:p>
                    <a:p>
                      <a:pPr algn="l">
                        <a:lnSpc>
                          <a:spcPct val="107000"/>
                        </a:lnSpc>
                        <a:spcAft>
                          <a:spcPts val="800"/>
                        </a:spcAft>
                      </a:pPr>
                      <a:r>
                        <a:rPr lang="es-MX" sz="2000" dirty="0">
                          <a:effectLst/>
                          <a:latin typeface="Arial" panose="020B0604020202020204" pitchFamily="34" charset="0"/>
                          <a:cs typeface="Arial" panose="020B0604020202020204" pitchFamily="34" charset="0"/>
                        </a:rPr>
                        <a:t>Dr. Moisés Selman Lama</a:t>
                      </a:r>
                    </a:p>
                    <a:p>
                      <a:pPr algn="l">
                        <a:lnSpc>
                          <a:spcPct val="107000"/>
                        </a:lnSpc>
                        <a:spcAft>
                          <a:spcPts val="800"/>
                        </a:spcAft>
                      </a:pPr>
                      <a:r>
                        <a:rPr lang="es-MX" sz="2000" dirty="0">
                          <a:effectLst/>
                          <a:latin typeface="Arial" panose="020B0604020202020204" pitchFamily="34" charset="0"/>
                          <a:cs typeface="Arial" panose="020B0604020202020204" pitchFamily="34" charset="0"/>
                        </a:rPr>
                        <a:t>Dr. Joaquín Alejandro Zúñiga Ramos</a:t>
                      </a:r>
                      <a:endParaRPr lang="es-MX" sz="20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tc>
                <a:tc>
                  <a:txBody>
                    <a:bodyPr/>
                    <a:lstStyle/>
                    <a:p>
                      <a:pPr algn="ctr"/>
                      <a:r>
                        <a:rPr lang="es-MX" sz="2000" kern="1200" dirty="0">
                          <a:effectLst/>
                          <a:latin typeface="Arial" panose="020B0604020202020204" pitchFamily="34" charset="0"/>
                          <a:cs typeface="Arial" panose="020B0604020202020204" pitchFamily="34" charset="0"/>
                        </a:rPr>
                        <a:t>12’</a:t>
                      </a:r>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4039682"/>
                  </a:ext>
                </a:extLst>
              </a:tr>
            </a:tbl>
          </a:graphicData>
        </a:graphic>
      </p:graphicFrame>
      <p:sp>
        <p:nvSpPr>
          <p:cNvPr id="4" name="CuadroTexto 3">
            <a:extLst>
              <a:ext uri="{FF2B5EF4-FFF2-40B4-BE49-F238E27FC236}">
                <a16:creationId xmlns:a16="http://schemas.microsoft.com/office/drawing/2014/main" id="{1F6D2E7D-84C0-4286-8420-F6307B7D0F20}"/>
              </a:ext>
            </a:extLst>
          </p:cNvPr>
          <p:cNvSpPr txBox="1"/>
          <p:nvPr/>
        </p:nvSpPr>
        <p:spPr>
          <a:xfrm>
            <a:off x="1535837" y="0"/>
            <a:ext cx="9028590" cy="1077218"/>
          </a:xfrm>
          <a:prstGeom prst="rect">
            <a:avLst/>
          </a:prstGeom>
          <a:noFill/>
        </p:spPr>
        <p:txBody>
          <a:bodyPr wrap="square" rtlCol="0">
            <a:spAutoFit/>
          </a:bodyPr>
          <a:lstStyle/>
          <a:p>
            <a:pPr algn="ctr"/>
            <a:r>
              <a:rPr lang="es-MX" sz="3600" b="1" u="sng" dirty="0">
                <a:solidFill>
                  <a:schemeClr val="bg1"/>
                </a:solidFill>
              </a:rPr>
              <a:t>Actualidades y proyección de la neumología </a:t>
            </a:r>
            <a:endParaRPr lang="es-MX" sz="3600" dirty="0">
              <a:solidFill>
                <a:schemeClr val="bg1"/>
              </a:solidFill>
            </a:endParaRPr>
          </a:p>
          <a:p>
            <a:pPr algn="ctr"/>
            <a:endParaRPr lang="es-MX" sz="2800" dirty="0">
              <a:solidFill>
                <a:schemeClr val="bg1"/>
              </a:solidFill>
            </a:endParaRPr>
          </a:p>
        </p:txBody>
      </p:sp>
      <p:pic>
        <p:nvPicPr>
          <p:cNvPr id="5" name="Imagen 4">
            <a:extLst>
              <a:ext uri="{FF2B5EF4-FFF2-40B4-BE49-F238E27FC236}">
                <a16:creationId xmlns:a16="http://schemas.microsoft.com/office/drawing/2014/main" id="{557797DD-0AC0-4AC2-9E6C-59840732BBED}"/>
              </a:ext>
            </a:extLst>
          </p:cNvPr>
          <p:cNvPicPr>
            <a:picLocks noChangeAspect="1"/>
          </p:cNvPicPr>
          <p:nvPr/>
        </p:nvPicPr>
        <p:blipFill>
          <a:blip r:embed="rId2"/>
          <a:stretch>
            <a:fillRect/>
          </a:stretch>
        </p:blipFill>
        <p:spPr>
          <a:xfrm>
            <a:off x="83088" y="19329"/>
            <a:ext cx="944502" cy="944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Resultado de imagen para academia nacional de medicina">
            <a:extLst>
              <a:ext uri="{FF2B5EF4-FFF2-40B4-BE49-F238E27FC236}">
                <a16:creationId xmlns:a16="http://schemas.microsoft.com/office/drawing/2014/main" id="{32DF103E-1585-49C0-9D40-E0F374D59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5864" y="19330"/>
            <a:ext cx="1006625" cy="1013748"/>
          </a:xfrm>
          <a:prstGeom prst="flowChartConnector">
            <a:avLst/>
          </a:prstGeom>
          <a:solidFill>
            <a:schemeClr val="bg2"/>
          </a:solidFill>
        </p:spPr>
      </p:pic>
    </p:spTree>
    <p:extLst>
      <p:ext uri="{BB962C8B-B14F-4D97-AF65-F5344CB8AC3E}">
        <p14:creationId xmlns:p14="http://schemas.microsoft.com/office/powerpoint/2010/main" val="394023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4C2A7-EC84-4D8C-9CA2-F6AE46F51FB6}"/>
              </a:ext>
            </a:extLst>
          </p:cNvPr>
          <p:cNvSpPr>
            <a:spLocks noGrp="1"/>
          </p:cNvSpPr>
          <p:nvPr>
            <p:ph type="title"/>
          </p:nvPr>
        </p:nvSpPr>
        <p:spPr>
          <a:xfrm>
            <a:off x="569104" y="108366"/>
            <a:ext cx="5636087" cy="824695"/>
          </a:xfrm>
        </p:spPr>
        <p:txBody>
          <a:bodyPr rtlCol="0"/>
          <a:lstStyle/>
          <a:p>
            <a:r>
              <a:rPr lang="es-ES" sz="3600" dirty="0"/>
              <a:t>	</a:t>
            </a:r>
            <a:r>
              <a:rPr lang="es-ES" sz="3600" dirty="0">
                <a:latin typeface="Arial" panose="020B0604020202020204" pitchFamily="34" charset="0"/>
                <a:cs typeface="Arial" panose="020B0604020202020204" pitchFamily="34" charset="0"/>
              </a:rPr>
              <a:t>Antecedentes</a:t>
            </a:r>
          </a:p>
        </p:txBody>
      </p:sp>
      <p:sp>
        <p:nvSpPr>
          <p:cNvPr id="3" name="Marcador de texto 2">
            <a:extLst>
              <a:ext uri="{FF2B5EF4-FFF2-40B4-BE49-F238E27FC236}">
                <a16:creationId xmlns:a16="http://schemas.microsoft.com/office/drawing/2014/main" id="{56960426-AAA6-4126-93AF-30F7DEE010A4}"/>
              </a:ext>
            </a:extLst>
          </p:cNvPr>
          <p:cNvSpPr>
            <a:spLocks noGrp="1"/>
          </p:cNvSpPr>
          <p:nvPr>
            <p:ph type="body" idx="1"/>
          </p:nvPr>
        </p:nvSpPr>
        <p:spPr>
          <a:xfrm>
            <a:off x="4888752" y="849088"/>
            <a:ext cx="6303655" cy="5900546"/>
          </a:xfrm>
        </p:spPr>
        <p:txBody>
          <a:bodyPr rtlCol="0"/>
          <a:lstStyle/>
          <a:p>
            <a:pPr algn="just">
              <a:lnSpc>
                <a:spcPct val="100000"/>
              </a:lnSpc>
              <a:spcBef>
                <a:spcPts val="0"/>
              </a:spcBef>
            </a:pPr>
            <a:r>
              <a:rPr lang="es-ES" sz="2000" dirty="0">
                <a:latin typeface="Arial" charset="0"/>
                <a:cs typeface="Arial" charset="0"/>
              </a:rPr>
              <a:t>La Neumología tiene su origen en la antigua Tisiología, que estudia a los pacientes con tuberculosis, ha sido encontrada en momias de 12 mil años de antigüedad.</a:t>
            </a:r>
          </a:p>
          <a:p>
            <a:pPr algn="just">
              <a:lnSpc>
                <a:spcPct val="100000"/>
              </a:lnSpc>
              <a:spcBef>
                <a:spcPts val="0"/>
              </a:spcBef>
            </a:pPr>
            <a:endParaRPr lang="es-ES" sz="2000" dirty="0">
              <a:latin typeface="Arial" charset="0"/>
              <a:cs typeface="Arial" charset="0"/>
            </a:endParaRPr>
          </a:p>
          <a:p>
            <a:pPr algn="just">
              <a:lnSpc>
                <a:spcPct val="100000"/>
              </a:lnSpc>
              <a:spcBef>
                <a:spcPts val="0"/>
              </a:spcBef>
            </a:pPr>
            <a:r>
              <a:rPr lang="es-ES" sz="2000" b="1" dirty="0">
                <a:latin typeface="Arial" charset="0"/>
                <a:cs typeface="Arial" charset="0"/>
              </a:rPr>
              <a:t>Hipócrates (460 a. C.)</a:t>
            </a:r>
            <a:r>
              <a:rPr lang="es-ES" sz="2000" dirty="0">
                <a:latin typeface="Arial" charset="0"/>
                <a:cs typeface="Arial" charset="0"/>
              </a:rPr>
              <a:t> señalaba que la tisis era uno de los problemas importantes de salud de su tiempo. </a:t>
            </a:r>
          </a:p>
          <a:p>
            <a:pPr algn="just">
              <a:lnSpc>
                <a:spcPct val="100000"/>
              </a:lnSpc>
              <a:spcBef>
                <a:spcPts val="0"/>
              </a:spcBef>
            </a:pPr>
            <a:endParaRPr lang="es-ES" sz="2000" dirty="0">
              <a:latin typeface="Arial" charset="0"/>
              <a:cs typeface="Arial" charset="0"/>
            </a:endParaRPr>
          </a:p>
          <a:p>
            <a:pPr algn="just">
              <a:lnSpc>
                <a:spcPct val="100000"/>
              </a:lnSpc>
              <a:spcBef>
                <a:spcPts val="0"/>
              </a:spcBef>
            </a:pPr>
            <a:r>
              <a:rPr lang="es-ES" sz="2000" b="1" dirty="0">
                <a:latin typeface="Arial" charset="0"/>
                <a:cs typeface="Arial" charset="0"/>
              </a:rPr>
              <a:t>Galeno (131-201 d. C.)</a:t>
            </a:r>
            <a:r>
              <a:rPr lang="es-ES" sz="2000" dirty="0">
                <a:latin typeface="Arial" charset="0"/>
                <a:cs typeface="Arial" charset="0"/>
              </a:rPr>
              <a:t> también estudió esta enfermedad y es autor del tratado “Sobre el movimiento del Tórax  y los pulmones”.</a:t>
            </a:r>
          </a:p>
          <a:p>
            <a:pPr algn="just">
              <a:lnSpc>
                <a:spcPct val="100000"/>
              </a:lnSpc>
              <a:spcBef>
                <a:spcPts val="0"/>
              </a:spcBef>
            </a:pPr>
            <a:endParaRPr lang="es-ES" sz="2000" b="1" dirty="0">
              <a:latin typeface="Arial" charset="0"/>
              <a:cs typeface="Arial" charset="0"/>
            </a:endParaRPr>
          </a:p>
          <a:p>
            <a:pPr algn="just">
              <a:lnSpc>
                <a:spcPct val="100000"/>
              </a:lnSpc>
              <a:spcBef>
                <a:spcPts val="0"/>
              </a:spcBef>
            </a:pPr>
            <a:r>
              <a:rPr lang="es-ES" sz="2000" b="1" u="sng" dirty="0">
                <a:latin typeface="Arial" charset="0"/>
                <a:cs typeface="Arial" charset="0"/>
              </a:rPr>
              <a:t>De</a:t>
            </a:r>
            <a:r>
              <a:rPr lang="es-ES" sz="2000" b="1" dirty="0">
                <a:latin typeface="Arial" charset="0"/>
                <a:cs typeface="Arial" charset="0"/>
              </a:rPr>
              <a:t> los años 980 a 1782 destacaron los estudios de Avicena, </a:t>
            </a:r>
          </a:p>
          <a:p>
            <a:pPr algn="just">
              <a:lnSpc>
                <a:spcPct val="100000"/>
              </a:lnSpc>
              <a:spcBef>
                <a:spcPts val="0"/>
              </a:spcBef>
            </a:pPr>
            <a:endParaRPr lang="es-ES" sz="2000" dirty="0">
              <a:latin typeface="Arial" charset="0"/>
              <a:cs typeface="Arial" charset="0"/>
            </a:endParaRPr>
          </a:p>
          <a:p>
            <a:pPr algn="just">
              <a:lnSpc>
                <a:spcPct val="100000"/>
              </a:lnSpc>
              <a:spcBef>
                <a:spcPts val="0"/>
              </a:spcBef>
            </a:pPr>
            <a:r>
              <a:rPr lang="es-ES" sz="2000" b="1" dirty="0">
                <a:latin typeface="Arial" charset="0"/>
                <a:cs typeface="Arial" charset="0"/>
              </a:rPr>
              <a:t>Los de  Lucca y de Nápoles en </a:t>
            </a:r>
            <a:r>
              <a:rPr lang="es-ES" sz="2000" dirty="0">
                <a:latin typeface="Arial" charset="0"/>
                <a:cs typeface="Arial" charset="0"/>
              </a:rPr>
              <a:t>Italia; se creó el departamento para tuberculosos en hospital de enfermos avanzados </a:t>
            </a:r>
            <a:endParaRPr lang="es-ES" sz="2000" dirty="0"/>
          </a:p>
          <a:p>
            <a:pPr rtl="0"/>
            <a:endParaRPr lang="es-ES" dirty="0"/>
          </a:p>
        </p:txBody>
      </p:sp>
      <p:sp>
        <p:nvSpPr>
          <p:cNvPr id="4" name="Marcador de número de diapositiva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rtlCol="0"/>
          <a:lstStyle/>
          <a:p>
            <a:pPr rtl="0"/>
            <a:fld id="{9EC71654-96A5-4280-94F3-931C61A9F92C}" type="slidenum">
              <a:rPr lang="es-ES" smtClean="0"/>
              <a:pPr rtl="0"/>
              <a:t>2</a:t>
            </a:fld>
            <a:endParaRPr lang="es-ES" dirty="0"/>
          </a:p>
        </p:txBody>
      </p:sp>
      <p:pic>
        <p:nvPicPr>
          <p:cNvPr id="11" name="Marcador de posición de imagen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a:stretch>
            <a:fillRect/>
          </a:stretch>
        </p:blipFill>
        <p:spPr>
          <a:xfrm>
            <a:off x="151396" y="2491644"/>
            <a:ext cx="4566067" cy="4257990"/>
          </a:xfrm>
          <a:prstGeom prst="ellipse">
            <a:avLst/>
          </a:prstGeom>
          <a:ln>
            <a:noFill/>
          </a:ln>
          <a:effectLst>
            <a:softEdge rad="112500"/>
          </a:effectLst>
        </p:spPr>
      </p:pic>
      <p:pic>
        <p:nvPicPr>
          <p:cNvPr id="6" name="Picture 2" descr="Resultado de imagen para academia nacional de medicina">
            <a:extLst>
              <a:ext uri="{FF2B5EF4-FFF2-40B4-BE49-F238E27FC236}">
                <a16:creationId xmlns:a16="http://schemas.microsoft.com/office/drawing/2014/main" id="{F254BA92-4982-4445-A759-442AABEEA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8511" y="2665"/>
            <a:ext cx="1143489" cy="1151581"/>
          </a:xfrm>
          <a:prstGeom prst="flowChartConnector">
            <a:avLst/>
          </a:prstGeom>
          <a:solidFill>
            <a:schemeClr val="bg2"/>
          </a:solidFill>
        </p:spPr>
      </p:pic>
      <p:pic>
        <p:nvPicPr>
          <p:cNvPr id="9" name="Imagen 8">
            <a:extLst>
              <a:ext uri="{FF2B5EF4-FFF2-40B4-BE49-F238E27FC236}">
                <a16:creationId xmlns:a16="http://schemas.microsoft.com/office/drawing/2014/main" id="{28B0A423-BC36-4C27-B44A-C13C8AC07DB9}"/>
              </a:ext>
            </a:extLst>
          </p:cNvPr>
          <p:cNvPicPr>
            <a:picLocks noChangeAspect="1"/>
          </p:cNvPicPr>
          <p:nvPr/>
        </p:nvPicPr>
        <p:blipFill>
          <a:blip r:embed="rId5"/>
          <a:stretch>
            <a:fillRect/>
          </a:stretch>
        </p:blipFill>
        <p:spPr>
          <a:xfrm>
            <a:off x="95167" y="108366"/>
            <a:ext cx="1266705" cy="1266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753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2A9C73-06ED-419B-81B5-491CBFC22330}"/>
              </a:ext>
            </a:extLst>
          </p:cNvPr>
          <p:cNvSpPr>
            <a:spLocks noGrp="1"/>
          </p:cNvSpPr>
          <p:nvPr>
            <p:ph idx="1"/>
          </p:nvPr>
        </p:nvSpPr>
        <p:spPr>
          <a:xfrm>
            <a:off x="1361872" y="1040523"/>
            <a:ext cx="6770076" cy="4966137"/>
          </a:xfrm>
        </p:spPr>
        <p:txBody>
          <a:bodyPr rtlCol="0"/>
          <a:lstStyle/>
          <a:p>
            <a:pPr marL="0" indent="0">
              <a:buNone/>
            </a:pPr>
            <a:r>
              <a:rPr lang="es-ES" sz="2000" b="1" dirty="0">
                <a:solidFill>
                  <a:schemeClr val="accent3">
                    <a:lumMod val="75000"/>
                    <a:lumOff val="25000"/>
                  </a:schemeClr>
                </a:solidFill>
                <a:latin typeface="Arial" charset="0"/>
                <a:cs typeface="Arial" charset="0"/>
              </a:rPr>
              <a:t> </a:t>
            </a:r>
            <a:r>
              <a:rPr lang="es-ES" sz="2800" b="1" dirty="0">
                <a:solidFill>
                  <a:schemeClr val="bg1">
                    <a:lumMod val="95000"/>
                  </a:schemeClr>
                </a:solidFill>
                <a:latin typeface="Arial" charset="0"/>
                <a:cs typeface="Arial" charset="0"/>
              </a:rPr>
              <a:t>René Théophile H </a:t>
            </a:r>
            <a:r>
              <a:rPr lang="es-ES" sz="2800" b="1" dirty="0" err="1">
                <a:solidFill>
                  <a:schemeClr val="bg1">
                    <a:lumMod val="95000"/>
                  </a:schemeClr>
                </a:solidFill>
                <a:latin typeface="Arial" charset="0"/>
                <a:cs typeface="Arial" charset="0"/>
              </a:rPr>
              <a:t>Läennec</a:t>
            </a:r>
            <a:r>
              <a:rPr lang="es-ES" sz="2800" b="1" dirty="0">
                <a:solidFill>
                  <a:schemeClr val="bg1">
                    <a:lumMod val="95000"/>
                  </a:schemeClr>
                </a:solidFill>
                <a:latin typeface="Arial" charset="0"/>
                <a:cs typeface="Arial" charset="0"/>
              </a:rPr>
              <a:t> </a:t>
            </a:r>
            <a:r>
              <a:rPr lang="es-ES" sz="2800" dirty="0">
                <a:solidFill>
                  <a:schemeClr val="bg1">
                    <a:lumMod val="95000"/>
                  </a:schemeClr>
                </a:solidFill>
                <a:latin typeface="Arial" charset="0"/>
                <a:cs typeface="Arial" charset="0"/>
              </a:rPr>
              <a:t>(1781-1826</a:t>
            </a:r>
            <a:r>
              <a:rPr lang="es-ES" dirty="0">
                <a:solidFill>
                  <a:schemeClr val="bg1">
                    <a:lumMod val="95000"/>
                  </a:schemeClr>
                </a:solidFill>
                <a:latin typeface="Arial" charset="0"/>
                <a:cs typeface="Arial" charset="0"/>
              </a:rPr>
              <a:t>)</a:t>
            </a:r>
          </a:p>
          <a:p>
            <a:pPr marL="0" indent="0">
              <a:buNone/>
            </a:pPr>
            <a:r>
              <a:rPr lang="es-ES" sz="2000" dirty="0">
                <a:latin typeface="Arial" charset="0"/>
                <a:cs typeface="Arial" charset="0"/>
              </a:rPr>
              <a:t>	</a:t>
            </a:r>
          </a:p>
          <a:p>
            <a:pPr marL="0" indent="0" algn="just">
              <a:buNone/>
            </a:pPr>
            <a:r>
              <a:rPr lang="es-ES" dirty="0">
                <a:solidFill>
                  <a:schemeClr val="bg1"/>
                </a:solidFill>
                <a:latin typeface="Arial" charset="0"/>
                <a:cs typeface="Arial" charset="0"/>
              </a:rPr>
              <a:t>Médico francés, músico, escritor, inventor del estetoscopio; su mayor contribución  fue con respecto a la tuberculosis.</a:t>
            </a:r>
          </a:p>
          <a:p>
            <a:pPr marL="0" indent="0" algn="just">
              <a:buNone/>
            </a:pPr>
            <a:r>
              <a:rPr lang="es-ES" dirty="0">
                <a:solidFill>
                  <a:schemeClr val="bg1"/>
                </a:solidFill>
                <a:latin typeface="Arial" charset="0"/>
                <a:cs typeface="Arial" charset="0"/>
              </a:rPr>
              <a:t>Afirmó que llegaría a ser curable, identificó la presencia de tubérculos que originan las “cavernas”. </a:t>
            </a:r>
            <a:r>
              <a:rPr lang="es-ES" u="sng" dirty="0">
                <a:solidFill>
                  <a:schemeClr val="bg1"/>
                </a:solidFill>
                <a:latin typeface="Arial" charset="0"/>
                <a:cs typeface="Arial" charset="0"/>
              </a:rPr>
              <a:t>Describió</a:t>
            </a:r>
            <a:r>
              <a:rPr lang="es-ES" dirty="0">
                <a:solidFill>
                  <a:schemeClr val="bg1"/>
                </a:solidFill>
                <a:latin typeface="Arial" charset="0"/>
                <a:cs typeface="Arial" charset="0"/>
              </a:rPr>
              <a:t> los soplos pulmonares y diferentes tipos de estertores respiratorios. </a:t>
            </a:r>
          </a:p>
          <a:p>
            <a:pPr marL="0" indent="0" algn="just">
              <a:buNone/>
            </a:pPr>
            <a:r>
              <a:rPr lang="es-ES" dirty="0">
                <a:solidFill>
                  <a:schemeClr val="bg1"/>
                </a:solidFill>
                <a:latin typeface="Arial" charset="0"/>
                <a:cs typeface="Arial" charset="0"/>
              </a:rPr>
              <a:t>Falleció a los 45 años por  tuberculosis</a:t>
            </a:r>
          </a:p>
          <a:p>
            <a:pPr marL="0" indent="0">
              <a:buNone/>
            </a:pPr>
            <a:endParaRPr lang="es-ES" sz="2000" dirty="0">
              <a:latin typeface="Arial" charset="0"/>
              <a:cs typeface="Arial" charset="0"/>
            </a:endParaRPr>
          </a:p>
        </p:txBody>
      </p:sp>
      <p:sp>
        <p:nvSpPr>
          <p:cNvPr id="4" name="Marcador de número de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es-ES" smtClean="0"/>
              <a:pPr rtl="0"/>
              <a:t>3</a:t>
            </a:fld>
            <a:endParaRPr lang="es-ES" dirty="0"/>
          </a:p>
        </p:txBody>
      </p:sp>
      <p:pic>
        <p:nvPicPr>
          <p:cNvPr id="7" name="Marcador de posición de imagen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3"/>
          <a:stretch>
            <a:fillRect/>
          </a:stretch>
        </p:blipFill>
        <p:spPr>
          <a:xfrm>
            <a:off x="8552732" y="1346681"/>
            <a:ext cx="3105424" cy="4164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ítulo 1">
            <a:extLst>
              <a:ext uri="{FF2B5EF4-FFF2-40B4-BE49-F238E27FC236}">
                <a16:creationId xmlns:a16="http://schemas.microsoft.com/office/drawing/2014/main" id="{E2C50832-0B36-43C5-98EC-4CD165D78718}"/>
              </a:ext>
            </a:extLst>
          </p:cNvPr>
          <p:cNvSpPr>
            <a:spLocks noGrp="1"/>
          </p:cNvSpPr>
          <p:nvPr>
            <p:ph type="title"/>
          </p:nvPr>
        </p:nvSpPr>
        <p:spPr>
          <a:xfrm>
            <a:off x="3775246" y="190490"/>
            <a:ext cx="5818555" cy="770405"/>
          </a:xfrm>
        </p:spPr>
        <p:txBody>
          <a:bodyPr rtlCol="0"/>
          <a:lstStyle/>
          <a:p>
            <a:pPr rtl="0"/>
            <a:r>
              <a:rPr lang="es-ES" sz="3600" dirty="0">
                <a:solidFill>
                  <a:schemeClr val="bg1"/>
                </a:solidFill>
                <a:latin typeface="Century Gothic" panose="020B0502020202020204" pitchFamily="34" charset="0"/>
              </a:rPr>
              <a:t>Antecedentes</a:t>
            </a:r>
            <a:br>
              <a:rPr lang="es-ES" dirty="0"/>
            </a:br>
            <a:endParaRPr lang="es-ES" dirty="0"/>
          </a:p>
        </p:txBody>
      </p:sp>
      <p:pic>
        <p:nvPicPr>
          <p:cNvPr id="6" name="Picture 2" descr="Resultado de imagen para academia nacional de medicina">
            <a:extLst>
              <a:ext uri="{FF2B5EF4-FFF2-40B4-BE49-F238E27FC236}">
                <a16:creationId xmlns:a16="http://schemas.microsoft.com/office/drawing/2014/main" id="{53AC2759-D468-415D-B736-E0CC5C021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9181" y="15654"/>
            <a:ext cx="1143489" cy="1151581"/>
          </a:xfrm>
          <a:prstGeom prst="flowChartConnector">
            <a:avLst/>
          </a:prstGeom>
          <a:solidFill>
            <a:schemeClr val="bg2"/>
          </a:solidFill>
        </p:spPr>
      </p:pic>
      <p:pic>
        <p:nvPicPr>
          <p:cNvPr id="9" name="Picture 2" descr="Resultado de imagen para logo unam">
            <a:extLst>
              <a:ext uri="{FF2B5EF4-FFF2-40B4-BE49-F238E27FC236}">
                <a16:creationId xmlns:a16="http://schemas.microsoft.com/office/drawing/2014/main" id="{C7E5CF7C-241D-4697-B5FF-E4703F516DD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0" y="15654"/>
            <a:ext cx="1455574" cy="140892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Tree>
    <p:extLst>
      <p:ext uri="{BB962C8B-B14F-4D97-AF65-F5344CB8AC3E}">
        <p14:creationId xmlns:p14="http://schemas.microsoft.com/office/powerpoint/2010/main" val="43356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6F93E46-2391-4B09-9700-9DC9E64EE4EC}"/>
              </a:ext>
            </a:extLst>
          </p:cNvPr>
          <p:cNvSpPr>
            <a:spLocks noGrp="1"/>
          </p:cNvSpPr>
          <p:nvPr>
            <p:ph idx="1"/>
          </p:nvPr>
        </p:nvSpPr>
        <p:spPr>
          <a:xfrm>
            <a:off x="515938" y="1440874"/>
            <a:ext cx="6435468" cy="3229449"/>
          </a:xfrm>
        </p:spPr>
        <p:txBody>
          <a:bodyPr/>
          <a:lstStyle/>
          <a:p>
            <a:pPr algn="just">
              <a:buNone/>
            </a:pPr>
            <a:r>
              <a:rPr lang="es-ES" dirty="0">
                <a:latin typeface="Arial" charset="0"/>
                <a:cs typeface="Arial" charset="0"/>
              </a:rPr>
              <a:t>   </a:t>
            </a:r>
            <a:r>
              <a:rPr lang="es-ES" dirty="0">
                <a:solidFill>
                  <a:schemeClr val="bg1"/>
                </a:solidFill>
                <a:latin typeface="Arial" charset="0"/>
                <a:cs typeface="Arial" charset="0"/>
              </a:rPr>
              <a:t>En 1882 Descubrió el </a:t>
            </a:r>
            <a:r>
              <a:rPr lang="es-ES" i="1" dirty="0" err="1">
                <a:solidFill>
                  <a:schemeClr val="bg1"/>
                </a:solidFill>
                <a:latin typeface="Arial" charset="0"/>
                <a:cs typeface="Arial" charset="0"/>
              </a:rPr>
              <a:t>Mycobacterium</a:t>
            </a:r>
            <a:r>
              <a:rPr lang="es-ES" i="1" dirty="0">
                <a:solidFill>
                  <a:schemeClr val="bg1"/>
                </a:solidFill>
                <a:latin typeface="Arial" charset="0"/>
                <a:cs typeface="Arial" charset="0"/>
              </a:rPr>
              <a:t> tuberculosis</a:t>
            </a:r>
            <a:r>
              <a:rPr lang="es-ES" dirty="0">
                <a:solidFill>
                  <a:schemeClr val="bg1"/>
                </a:solidFill>
                <a:latin typeface="Arial" charset="0"/>
                <a:cs typeface="Arial" charset="0"/>
              </a:rPr>
              <a:t>. Desde entonces lleva el nombre de  “bacilo de Koch” y </a:t>
            </a:r>
            <a:r>
              <a:rPr lang="es-ES" u="sng" dirty="0">
                <a:solidFill>
                  <a:schemeClr val="bg1"/>
                </a:solidFill>
                <a:latin typeface="Arial" charset="0"/>
                <a:cs typeface="Arial" charset="0"/>
              </a:rPr>
              <a:t>definió</a:t>
            </a:r>
            <a:r>
              <a:rPr lang="es-ES" dirty="0">
                <a:solidFill>
                  <a:schemeClr val="bg1"/>
                </a:solidFill>
                <a:latin typeface="Arial" charset="0"/>
                <a:cs typeface="Arial" charset="0"/>
              </a:rPr>
              <a:t> a la enfermedad como proceso infecto contagioso</a:t>
            </a:r>
          </a:p>
          <a:p>
            <a:pPr algn="just">
              <a:buNone/>
            </a:pPr>
            <a:r>
              <a:rPr lang="es-ES" dirty="0">
                <a:solidFill>
                  <a:schemeClr val="bg1"/>
                </a:solidFill>
                <a:latin typeface="Arial" charset="0"/>
                <a:cs typeface="Arial" charset="0"/>
              </a:rPr>
              <a:t>   En 1905 recibió el Premio Nobel de Fisiología y Medicina por su investigación sobre la tuberculosis humana y animal.</a:t>
            </a:r>
          </a:p>
        </p:txBody>
      </p:sp>
      <p:sp>
        <p:nvSpPr>
          <p:cNvPr id="3" name="Marcador de número de diapositiva 2">
            <a:extLst>
              <a:ext uri="{FF2B5EF4-FFF2-40B4-BE49-F238E27FC236}">
                <a16:creationId xmlns:a16="http://schemas.microsoft.com/office/drawing/2014/main" id="{4E5CBBEE-A148-4097-A38B-20CC5198E8F0}"/>
              </a:ext>
            </a:extLst>
          </p:cNvPr>
          <p:cNvSpPr>
            <a:spLocks noGrp="1"/>
          </p:cNvSpPr>
          <p:nvPr>
            <p:ph type="sldNum" sz="quarter" idx="12"/>
          </p:nvPr>
        </p:nvSpPr>
        <p:spPr/>
        <p:txBody>
          <a:bodyPr/>
          <a:lstStyle/>
          <a:p>
            <a:pPr rtl="0"/>
            <a:fld id="{9EC71654-96A5-4280-94F3-931C61A9F92C}" type="slidenum">
              <a:rPr lang="es-ES" noProof="0" smtClean="0"/>
              <a:pPr rtl="0"/>
              <a:t>4</a:t>
            </a:fld>
            <a:endParaRPr lang="es-ES" noProof="0" dirty="0"/>
          </a:p>
        </p:txBody>
      </p:sp>
      <p:sp>
        <p:nvSpPr>
          <p:cNvPr id="5" name="Título 4">
            <a:extLst>
              <a:ext uri="{FF2B5EF4-FFF2-40B4-BE49-F238E27FC236}">
                <a16:creationId xmlns:a16="http://schemas.microsoft.com/office/drawing/2014/main" id="{5185E3FD-D288-4898-8ECE-03AF0A23BEA0}"/>
              </a:ext>
            </a:extLst>
          </p:cNvPr>
          <p:cNvSpPr>
            <a:spLocks noGrp="1"/>
          </p:cNvSpPr>
          <p:nvPr>
            <p:ph type="title"/>
          </p:nvPr>
        </p:nvSpPr>
        <p:spPr>
          <a:xfrm>
            <a:off x="2960483" y="305214"/>
            <a:ext cx="6533791" cy="572460"/>
          </a:xfrm>
        </p:spPr>
        <p:txBody>
          <a:bodyPr/>
          <a:lstStyle/>
          <a:p>
            <a:r>
              <a:rPr lang="es-ES" sz="2800" dirty="0">
                <a:latin typeface="Arial" charset="0"/>
                <a:cs typeface="Arial" charset="0"/>
              </a:rPr>
              <a:t> </a:t>
            </a:r>
            <a:r>
              <a:rPr lang="es-ES" dirty="0">
                <a:solidFill>
                  <a:schemeClr val="bg1"/>
                </a:solidFill>
                <a:latin typeface="Arial" charset="0"/>
                <a:cs typeface="Arial" charset="0"/>
              </a:rPr>
              <a:t>Roberto Koch (1843-1910) </a:t>
            </a:r>
            <a:br>
              <a:rPr lang="es-ES" dirty="0">
                <a:latin typeface="Arial" charset="0"/>
                <a:cs typeface="Arial" charset="0"/>
              </a:rPr>
            </a:br>
            <a:endParaRPr lang="es-MX" dirty="0"/>
          </a:p>
        </p:txBody>
      </p:sp>
      <p:pic>
        <p:nvPicPr>
          <p:cNvPr id="6" name="Picture 2" descr="Resultado de imagen para Roberto Koch">
            <a:extLst>
              <a:ext uri="{FF2B5EF4-FFF2-40B4-BE49-F238E27FC236}">
                <a16:creationId xmlns:a16="http://schemas.microsoft.com/office/drawing/2014/main" id="{3AFA9DD7-80E4-4185-A05F-CD467B29537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433" r="3433"/>
          <a:stretch>
            <a:fillRect/>
          </a:stretch>
        </p:blipFill>
        <p:spPr bwMode="auto">
          <a:xfrm>
            <a:off x="7678576" y="1124844"/>
            <a:ext cx="3260605" cy="2988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2832A55-E4E1-4F60-8A16-3901CB917009}"/>
              </a:ext>
            </a:extLst>
          </p:cNvPr>
          <p:cNvSpPr txBox="1"/>
          <p:nvPr/>
        </p:nvSpPr>
        <p:spPr>
          <a:xfrm>
            <a:off x="3928356" y="4502743"/>
            <a:ext cx="5291843" cy="2585323"/>
          </a:xfrm>
          <a:prstGeom prst="rect">
            <a:avLst/>
          </a:prstGeom>
          <a:noFill/>
        </p:spPr>
        <p:txBody>
          <a:bodyPr wrap="square" rtlCol="0">
            <a:spAutoFit/>
          </a:bodyPr>
          <a:lstStyle/>
          <a:p>
            <a:pPr algn="just"/>
            <a:r>
              <a:rPr lang="es-ES" sz="2400" dirty="0">
                <a:solidFill>
                  <a:schemeClr val="bg1"/>
                </a:solidFill>
                <a:latin typeface="Arial" panose="020B0604020202020204" pitchFamily="34" charset="0"/>
                <a:cs typeface="Arial" panose="020B0604020202020204" pitchFamily="34" charset="0"/>
              </a:rPr>
              <a:t>En el año 1902 se celebró el IV Congreso Internacional de la TBP en Berlín, donde se aprobó utilizar la Cruz de Lorena como símbolo mundial de la lucha contra la tuberculosis.</a:t>
            </a:r>
            <a:endParaRPr lang="es-MX" sz="2400" dirty="0">
              <a:solidFill>
                <a:schemeClr val="bg1"/>
              </a:solidFill>
              <a:latin typeface="Arial" panose="020B0604020202020204" pitchFamily="34" charset="0"/>
              <a:cs typeface="Arial" panose="020B0604020202020204" pitchFamily="34" charset="0"/>
            </a:endParaRPr>
          </a:p>
          <a:p>
            <a:endParaRPr lang="es-MX" dirty="0"/>
          </a:p>
        </p:txBody>
      </p:sp>
      <p:pic>
        <p:nvPicPr>
          <p:cNvPr id="8" name="8 Imagen" descr="cruzselena2.jpg">
            <a:extLst>
              <a:ext uri="{FF2B5EF4-FFF2-40B4-BE49-F238E27FC236}">
                <a16:creationId xmlns:a16="http://schemas.microsoft.com/office/drawing/2014/main" id="{B45DA420-FA65-4896-9268-F922BF66D576}"/>
              </a:ext>
            </a:extLst>
          </p:cNvPr>
          <p:cNvPicPr>
            <a:picLocks noChangeAspect="1"/>
          </p:cNvPicPr>
          <p:nvPr/>
        </p:nvPicPr>
        <p:blipFill>
          <a:blip r:embed="rId3" cstate="print"/>
          <a:stretch>
            <a:fillRect/>
          </a:stretch>
        </p:blipFill>
        <p:spPr>
          <a:xfrm>
            <a:off x="754617" y="4652756"/>
            <a:ext cx="2565673" cy="1695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Resultado de imagen para academia nacional de medicina">
            <a:extLst>
              <a:ext uri="{FF2B5EF4-FFF2-40B4-BE49-F238E27FC236}">
                <a16:creationId xmlns:a16="http://schemas.microsoft.com/office/drawing/2014/main" id="{5F8C115D-61D0-4F1F-A587-E76242A42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9181" y="15654"/>
            <a:ext cx="1143489" cy="1151581"/>
          </a:xfrm>
          <a:prstGeom prst="flowChartConnector">
            <a:avLst/>
          </a:prstGeom>
          <a:solidFill>
            <a:schemeClr val="bg2"/>
          </a:solidFill>
        </p:spPr>
      </p:pic>
      <p:pic>
        <p:nvPicPr>
          <p:cNvPr id="12" name="Picture 2" descr="Resultado de imagen para logo unam">
            <a:extLst>
              <a:ext uri="{FF2B5EF4-FFF2-40B4-BE49-F238E27FC236}">
                <a16:creationId xmlns:a16="http://schemas.microsoft.com/office/drawing/2014/main" id="{BBFEBE6E-75D6-4E49-A912-6E8E221C13D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0" y="0"/>
            <a:ext cx="1455574" cy="140892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Tree>
    <p:extLst>
      <p:ext uri="{BB962C8B-B14F-4D97-AF65-F5344CB8AC3E}">
        <p14:creationId xmlns:p14="http://schemas.microsoft.com/office/powerpoint/2010/main" val="85706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AF416CC-7956-4690-90CA-0A2892DACD49}"/>
              </a:ext>
            </a:extLst>
          </p:cNvPr>
          <p:cNvSpPr>
            <a:spLocks noGrp="1"/>
          </p:cNvSpPr>
          <p:nvPr>
            <p:ph type="sldNum" sz="quarter" idx="12"/>
          </p:nvPr>
        </p:nvSpPr>
        <p:spPr/>
        <p:txBody>
          <a:bodyPr/>
          <a:lstStyle/>
          <a:p>
            <a:pPr rtl="0"/>
            <a:fld id="{9EC71654-96A5-4280-94F3-931C61A9F92C}" type="slidenum">
              <a:rPr lang="es-ES" noProof="0" smtClean="0"/>
              <a:pPr rtl="0"/>
              <a:t>5</a:t>
            </a:fld>
            <a:endParaRPr lang="es-ES" noProof="0" dirty="0"/>
          </a:p>
        </p:txBody>
      </p:sp>
      <p:sp>
        <p:nvSpPr>
          <p:cNvPr id="5" name="Título 4">
            <a:extLst>
              <a:ext uri="{FF2B5EF4-FFF2-40B4-BE49-F238E27FC236}">
                <a16:creationId xmlns:a16="http://schemas.microsoft.com/office/drawing/2014/main" id="{E2601D90-0987-46AF-949B-B9CFA90E1667}"/>
              </a:ext>
            </a:extLst>
          </p:cNvPr>
          <p:cNvSpPr>
            <a:spLocks noGrp="1"/>
          </p:cNvSpPr>
          <p:nvPr>
            <p:ph type="title"/>
          </p:nvPr>
        </p:nvSpPr>
        <p:spPr>
          <a:xfrm>
            <a:off x="831850" y="182563"/>
            <a:ext cx="10515600" cy="939800"/>
          </a:xfrm>
        </p:spPr>
        <p:txBody>
          <a:bodyPr/>
          <a:lstStyle/>
          <a:p>
            <a:pPr algn="ctr"/>
            <a:r>
              <a:rPr lang="es-MX" sz="4800" dirty="0">
                <a:solidFill>
                  <a:schemeClr val="bg1"/>
                </a:solidFill>
              </a:rPr>
              <a:t>Antecedentes</a:t>
            </a:r>
            <a:r>
              <a:rPr lang="es-MX" dirty="0"/>
              <a:t> </a:t>
            </a:r>
          </a:p>
        </p:txBody>
      </p:sp>
      <p:pic>
        <p:nvPicPr>
          <p:cNvPr id="6" name="9 Imagen" descr="eduardoliceaga.jpg">
            <a:extLst>
              <a:ext uri="{FF2B5EF4-FFF2-40B4-BE49-F238E27FC236}">
                <a16:creationId xmlns:a16="http://schemas.microsoft.com/office/drawing/2014/main" id="{1B48B6AD-C2B1-45BA-8ECD-0F7164F22A04}"/>
              </a:ext>
            </a:extLst>
          </p:cNvPr>
          <p:cNvPicPr>
            <a:picLocks noChangeAspect="1"/>
          </p:cNvPicPr>
          <p:nvPr/>
        </p:nvPicPr>
        <p:blipFill>
          <a:blip r:embed="rId2" cstate="print"/>
          <a:stretch>
            <a:fillRect/>
          </a:stretch>
        </p:blipFill>
        <p:spPr>
          <a:xfrm>
            <a:off x="8918066" y="797668"/>
            <a:ext cx="1919121" cy="23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a:extLst>
              <a:ext uri="{FF2B5EF4-FFF2-40B4-BE49-F238E27FC236}">
                <a16:creationId xmlns:a16="http://schemas.microsoft.com/office/drawing/2014/main" id="{24E76E88-E78B-4E58-BF43-2D04749461A6}"/>
              </a:ext>
            </a:extLst>
          </p:cNvPr>
          <p:cNvSpPr/>
          <p:nvPr/>
        </p:nvSpPr>
        <p:spPr>
          <a:xfrm>
            <a:off x="494581" y="1202912"/>
            <a:ext cx="7891307" cy="2462213"/>
          </a:xfrm>
          <a:prstGeom prst="rect">
            <a:avLst/>
          </a:prstGeom>
        </p:spPr>
        <p:txBody>
          <a:bodyPr wrap="square">
            <a:spAutoFit/>
          </a:bodyPr>
          <a:lstStyle/>
          <a:p>
            <a:pPr algn="just"/>
            <a:r>
              <a:rPr lang="es-ES" sz="2200" dirty="0">
                <a:solidFill>
                  <a:schemeClr val="bg1"/>
                </a:solidFill>
                <a:latin typeface="Arial" charset="0"/>
                <a:cs typeface="Times New Roman" pitchFamily="18" charset="0"/>
              </a:rPr>
              <a:t>En México el primer reporte que se registró sobre tuberculosis, lo informó el Dr. Eduardo Liceaga. Director del hospital de maternidad e infancia, destinó un área a enfermos tísicos.</a:t>
            </a:r>
          </a:p>
          <a:p>
            <a:pPr algn="just"/>
            <a:r>
              <a:rPr lang="es-ES" sz="2200" dirty="0">
                <a:solidFill>
                  <a:schemeClr val="bg1"/>
                </a:solidFill>
                <a:latin typeface="Arial" charset="0"/>
                <a:cs typeface="Times New Roman" pitchFamily="18" charset="0"/>
              </a:rPr>
              <a:t>En 1905 en el Hospital General de México, destinó un pabellón para los pacientes tuberculosos, </a:t>
            </a:r>
            <a:r>
              <a:rPr lang="es-ES" sz="2200" u="sng" dirty="0">
                <a:solidFill>
                  <a:schemeClr val="bg1"/>
                </a:solidFill>
                <a:latin typeface="Arial" charset="0"/>
                <a:cs typeface="Times New Roman" pitchFamily="18" charset="0"/>
              </a:rPr>
              <a:t>aislado</a:t>
            </a:r>
            <a:r>
              <a:rPr lang="es-ES" sz="2200" dirty="0">
                <a:solidFill>
                  <a:schemeClr val="bg1"/>
                </a:solidFill>
                <a:latin typeface="Arial" charset="0"/>
                <a:cs typeface="Times New Roman" pitchFamily="18" charset="0"/>
              </a:rPr>
              <a:t> del resto del nosocomio. </a:t>
            </a:r>
          </a:p>
        </p:txBody>
      </p:sp>
      <p:sp>
        <p:nvSpPr>
          <p:cNvPr id="9" name="Rectángulo 8">
            <a:extLst>
              <a:ext uri="{FF2B5EF4-FFF2-40B4-BE49-F238E27FC236}">
                <a16:creationId xmlns:a16="http://schemas.microsoft.com/office/drawing/2014/main" id="{8E279406-040E-4539-9E39-0ACA35571DB9}"/>
              </a:ext>
            </a:extLst>
          </p:cNvPr>
          <p:cNvSpPr/>
          <p:nvPr/>
        </p:nvSpPr>
        <p:spPr>
          <a:xfrm>
            <a:off x="3444815" y="3716097"/>
            <a:ext cx="7545238" cy="2800767"/>
          </a:xfrm>
          <a:prstGeom prst="rect">
            <a:avLst/>
          </a:prstGeom>
        </p:spPr>
        <p:txBody>
          <a:bodyPr wrap="square">
            <a:spAutoFit/>
          </a:bodyPr>
          <a:lstStyle/>
          <a:p>
            <a:pPr algn="just"/>
            <a:r>
              <a:rPr lang="es-ES" sz="2200" dirty="0">
                <a:solidFill>
                  <a:schemeClr val="bg1"/>
                </a:solidFill>
                <a:latin typeface="Arial" panose="020B0604020202020204" pitchFamily="34" charset="0"/>
                <a:cs typeface="Arial" panose="020B0604020202020204" pitchFamily="34" charset="0"/>
              </a:rPr>
              <a:t>Hasta 1918,  se crea el centro antituberculoso del país en donde el Dr. Manuel Gea González aplica por primera vez el neumotórax intra pleural. En 1928 lo nombran Jefe de la Campaña Antituberculosa y en 1930 establece normas y metas especificas, similares a las de otros países. En 1934 aplicación de vacuna BCG.</a:t>
            </a:r>
          </a:p>
          <a:p>
            <a:pPr algn="just"/>
            <a:r>
              <a:rPr lang="es-ES" sz="2200" dirty="0">
                <a:solidFill>
                  <a:schemeClr val="bg1"/>
                </a:solidFill>
                <a:latin typeface="Arial" panose="020B0604020202020204" pitchFamily="34" charset="0"/>
                <a:cs typeface="Arial" panose="020B0604020202020204" pitchFamily="34" charset="0"/>
              </a:rPr>
              <a:t> </a:t>
            </a:r>
            <a:br>
              <a:rPr lang="es-ES" sz="2200" dirty="0">
                <a:solidFill>
                  <a:schemeClr val="bg1"/>
                </a:solidFill>
                <a:latin typeface="Arial" panose="020B0604020202020204" pitchFamily="34" charset="0"/>
                <a:cs typeface="Arial" panose="020B0604020202020204" pitchFamily="34" charset="0"/>
              </a:rPr>
            </a:br>
            <a:endParaRPr lang="es-MX" sz="2200" dirty="0">
              <a:solidFill>
                <a:schemeClr val="bg1"/>
              </a:solidFill>
              <a:latin typeface="Arial" panose="020B0604020202020204" pitchFamily="34" charset="0"/>
              <a:cs typeface="Arial" panose="020B0604020202020204" pitchFamily="34" charset="0"/>
            </a:endParaRPr>
          </a:p>
        </p:txBody>
      </p:sp>
      <p:pic>
        <p:nvPicPr>
          <p:cNvPr id="10" name="Picture 2" descr="Resultado de imagen para academia nacional de medicina">
            <a:extLst>
              <a:ext uri="{FF2B5EF4-FFF2-40B4-BE49-F238E27FC236}">
                <a16:creationId xmlns:a16="http://schemas.microsoft.com/office/drawing/2014/main" id="{DC29D5F3-8E55-4A6A-83F4-06751BA91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411" y="0"/>
            <a:ext cx="1143489" cy="1151581"/>
          </a:xfrm>
          <a:prstGeom prst="flowChartConnector">
            <a:avLst/>
          </a:prstGeom>
          <a:solidFill>
            <a:schemeClr val="bg2"/>
          </a:solidFill>
        </p:spPr>
      </p:pic>
      <p:pic>
        <p:nvPicPr>
          <p:cNvPr id="11" name="Picture 5" descr="gea">
            <a:extLst>
              <a:ext uri="{FF2B5EF4-FFF2-40B4-BE49-F238E27FC236}">
                <a16:creationId xmlns:a16="http://schemas.microsoft.com/office/drawing/2014/main" id="{4E6FC1B2-E1A4-44CB-94DE-EB43B23C927E}"/>
              </a:ext>
            </a:extLst>
          </p:cNvPr>
          <p:cNvPicPr>
            <a:picLocks noChangeAspect="1" noChangeArrowheads="1"/>
          </p:cNvPicPr>
          <p:nvPr/>
        </p:nvPicPr>
        <p:blipFill>
          <a:blip r:embed="rId4" cstate="print">
            <a:lum contrast="30000"/>
            <a:grayscl/>
          </a:blip>
          <a:srcRect l="10503" r="5470"/>
          <a:stretch>
            <a:fillRect/>
          </a:stretch>
        </p:blipFill>
        <p:spPr bwMode="auto">
          <a:xfrm>
            <a:off x="819031" y="3789001"/>
            <a:ext cx="2100558" cy="2567349"/>
          </a:xfrm>
          <a:prstGeom prst="rect">
            <a:avLst/>
          </a:prstGeom>
          <a:ln>
            <a:noFill/>
          </a:ln>
          <a:effectLst>
            <a:softEdge rad="112500"/>
          </a:effectLst>
        </p:spPr>
      </p:pic>
      <p:pic>
        <p:nvPicPr>
          <p:cNvPr id="13" name="Picture 2" descr="Resultado de imagen para logo unam">
            <a:extLst>
              <a:ext uri="{FF2B5EF4-FFF2-40B4-BE49-F238E27FC236}">
                <a16:creationId xmlns:a16="http://schemas.microsoft.com/office/drawing/2014/main" id="{A35995AC-DFEB-418F-9195-6BCB6F9B230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0" y="0"/>
            <a:ext cx="1287624" cy="120291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Tree>
    <p:extLst>
      <p:ext uri="{BB962C8B-B14F-4D97-AF65-F5344CB8AC3E}">
        <p14:creationId xmlns:p14="http://schemas.microsoft.com/office/powerpoint/2010/main" val="197949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2BE799D-9889-4B2E-945E-E6DA2DF7B256}"/>
              </a:ext>
            </a:extLst>
          </p:cNvPr>
          <p:cNvSpPr>
            <a:spLocks noGrp="1"/>
          </p:cNvSpPr>
          <p:nvPr>
            <p:ph type="sldNum" sz="quarter" idx="12"/>
          </p:nvPr>
        </p:nvSpPr>
        <p:spPr/>
        <p:txBody>
          <a:bodyPr/>
          <a:lstStyle/>
          <a:p>
            <a:pPr rtl="0"/>
            <a:fld id="{9EC71654-96A5-4280-94F3-931C61A9F92C}" type="slidenum">
              <a:rPr lang="es-ES" noProof="0" smtClean="0"/>
              <a:pPr rtl="0"/>
              <a:t>6</a:t>
            </a:fld>
            <a:endParaRPr lang="es-ES" noProof="0" dirty="0"/>
          </a:p>
        </p:txBody>
      </p:sp>
      <p:sp>
        <p:nvSpPr>
          <p:cNvPr id="5" name="Rectángulo 4">
            <a:extLst>
              <a:ext uri="{FF2B5EF4-FFF2-40B4-BE49-F238E27FC236}">
                <a16:creationId xmlns:a16="http://schemas.microsoft.com/office/drawing/2014/main" id="{F4ABD279-9DC3-44A6-A93F-278D08B35F54}"/>
              </a:ext>
            </a:extLst>
          </p:cNvPr>
          <p:cNvSpPr/>
          <p:nvPr/>
        </p:nvSpPr>
        <p:spPr>
          <a:xfrm>
            <a:off x="1121923" y="275087"/>
            <a:ext cx="9539592" cy="954107"/>
          </a:xfrm>
          <a:prstGeom prst="rect">
            <a:avLst/>
          </a:prstGeom>
        </p:spPr>
        <p:txBody>
          <a:bodyPr wrap="square">
            <a:spAutoFit/>
          </a:bodyPr>
          <a:lstStyle/>
          <a:p>
            <a:pPr algn="ctr"/>
            <a:r>
              <a:rPr lang="es-MX" sz="2800" cap="all" dirty="0">
                <a:solidFill>
                  <a:schemeClr val="bg1"/>
                </a:solidFill>
              </a:rPr>
              <a:t>Transición de la tisiología a la neumología</a:t>
            </a:r>
            <a:br>
              <a:rPr lang="es-MX" sz="2800" cap="all" dirty="0">
                <a:solidFill>
                  <a:schemeClr val="bg1"/>
                </a:solidFill>
              </a:rPr>
            </a:br>
            <a:r>
              <a:rPr lang="es-MX" sz="2800" cap="all" dirty="0">
                <a:solidFill>
                  <a:schemeClr val="bg1"/>
                </a:solidFill>
              </a:rPr>
              <a:t> 1928-1939</a:t>
            </a:r>
            <a:endParaRPr lang="es-MX" sz="2800" cap="all" dirty="0"/>
          </a:p>
        </p:txBody>
      </p:sp>
      <p:sp>
        <p:nvSpPr>
          <p:cNvPr id="6" name="Rectángulo 5">
            <a:extLst>
              <a:ext uri="{FF2B5EF4-FFF2-40B4-BE49-F238E27FC236}">
                <a16:creationId xmlns:a16="http://schemas.microsoft.com/office/drawing/2014/main" id="{96E988CB-A0A0-4FB1-8861-C45706C1D0BA}"/>
              </a:ext>
            </a:extLst>
          </p:cNvPr>
          <p:cNvSpPr/>
          <p:nvPr/>
        </p:nvSpPr>
        <p:spPr>
          <a:xfrm>
            <a:off x="549417" y="2806914"/>
            <a:ext cx="3126711" cy="400110"/>
          </a:xfrm>
          <a:prstGeom prst="rect">
            <a:avLst/>
          </a:prstGeom>
        </p:spPr>
        <p:txBody>
          <a:bodyPr wrap="square">
            <a:spAutoFit/>
          </a:bodyPr>
          <a:lstStyle/>
          <a:p>
            <a:r>
              <a:rPr lang="es-MX" sz="2000" dirty="0">
                <a:solidFill>
                  <a:schemeClr val="bg1"/>
                </a:solidFill>
                <a:latin typeface="Arial" panose="020B0604020202020204" pitchFamily="34" charset="0"/>
                <a:cs typeface="Arial" panose="020B0604020202020204" pitchFamily="34" charset="0"/>
              </a:rPr>
              <a:t>Dr. Ismael Cosío Villegas</a:t>
            </a:r>
          </a:p>
        </p:txBody>
      </p:sp>
      <p:sp>
        <p:nvSpPr>
          <p:cNvPr id="7" name="Marcador de contenido 3">
            <a:extLst>
              <a:ext uri="{FF2B5EF4-FFF2-40B4-BE49-F238E27FC236}">
                <a16:creationId xmlns:a16="http://schemas.microsoft.com/office/drawing/2014/main" id="{4D3D46C1-5FC7-4B45-A28A-3AE08C58FFFD}"/>
              </a:ext>
            </a:extLst>
          </p:cNvPr>
          <p:cNvSpPr txBox="1">
            <a:spLocks/>
          </p:cNvSpPr>
          <p:nvPr/>
        </p:nvSpPr>
        <p:spPr>
          <a:xfrm>
            <a:off x="311921" y="3438936"/>
            <a:ext cx="3601704" cy="25046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2000" dirty="0">
                <a:latin typeface="Arial" charset="0"/>
                <a:cs typeface="Times New Roman" pitchFamily="18" charset="0"/>
              </a:rPr>
              <a:t> En 1928 fue jefe del Servicio para TBP de Hospital General de México.</a:t>
            </a:r>
          </a:p>
          <a:p>
            <a:pPr algn="just"/>
            <a:r>
              <a:rPr lang="es-MX" sz="2000" dirty="0">
                <a:latin typeface="Arial" pitchFamily="34" charset="0"/>
                <a:cs typeface="Arial" pitchFamily="34" charset="0"/>
              </a:rPr>
              <a:t>Ex Director  del Sanatorio Huipulco.  Ex Presidente de la Academia de Medicina.(1961)</a:t>
            </a:r>
          </a:p>
          <a:p>
            <a:endParaRPr lang="es-MX" dirty="0"/>
          </a:p>
        </p:txBody>
      </p:sp>
      <p:pic>
        <p:nvPicPr>
          <p:cNvPr id="8" name="Picture 4" descr="Imagen 008">
            <a:extLst>
              <a:ext uri="{FF2B5EF4-FFF2-40B4-BE49-F238E27FC236}">
                <a16:creationId xmlns:a16="http://schemas.microsoft.com/office/drawing/2014/main" id="{4517DB16-9C33-4385-9DB0-1BBA7B7E70CA}"/>
              </a:ext>
            </a:extLst>
          </p:cNvPr>
          <p:cNvPicPr>
            <a:picLocks noChangeAspect="1" noChangeArrowheads="1"/>
          </p:cNvPicPr>
          <p:nvPr/>
        </p:nvPicPr>
        <p:blipFill>
          <a:blip r:embed="rId2" cstate="print">
            <a:grayscl/>
          </a:blip>
          <a:srcRect l="40065" t="20045" r="28671" b="50484"/>
          <a:stretch>
            <a:fillRect/>
          </a:stretch>
        </p:blipFill>
        <p:spPr bwMode="auto">
          <a:xfrm>
            <a:off x="1590522" y="950534"/>
            <a:ext cx="1446086" cy="1775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9 Imagen" descr="huipulco.jpg">
            <a:extLst>
              <a:ext uri="{FF2B5EF4-FFF2-40B4-BE49-F238E27FC236}">
                <a16:creationId xmlns:a16="http://schemas.microsoft.com/office/drawing/2014/main" id="{8A5F8DB5-501D-4084-97E4-F0251A286DEA}"/>
              </a:ext>
            </a:extLst>
          </p:cNvPr>
          <p:cNvPicPr>
            <a:picLocks noChangeAspect="1"/>
          </p:cNvPicPr>
          <p:nvPr/>
        </p:nvPicPr>
        <p:blipFill>
          <a:blip r:embed="rId3" cstate="print">
            <a:duotone>
              <a:schemeClr val="accent1">
                <a:shade val="45000"/>
                <a:satMod val="135000"/>
              </a:schemeClr>
              <a:prstClr val="white"/>
            </a:duotone>
          </a:blip>
          <a:srcRect l="17180" r="17180"/>
          <a:stretch>
            <a:fillRect/>
          </a:stretch>
        </p:blipFill>
        <p:spPr>
          <a:xfrm>
            <a:off x="4019033" y="1947885"/>
            <a:ext cx="4188709" cy="388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ángulo 9">
            <a:extLst>
              <a:ext uri="{FF2B5EF4-FFF2-40B4-BE49-F238E27FC236}">
                <a16:creationId xmlns:a16="http://schemas.microsoft.com/office/drawing/2014/main" id="{89D038C6-2994-4019-9BBB-B5220FC4F2C3}"/>
              </a:ext>
            </a:extLst>
          </p:cNvPr>
          <p:cNvSpPr/>
          <p:nvPr/>
        </p:nvSpPr>
        <p:spPr>
          <a:xfrm>
            <a:off x="9127509" y="2725992"/>
            <a:ext cx="2406941" cy="400110"/>
          </a:xfrm>
          <a:prstGeom prst="rect">
            <a:avLst/>
          </a:prstGeom>
        </p:spPr>
        <p:txBody>
          <a:bodyPr wrap="none">
            <a:spAutoFit/>
          </a:bodyPr>
          <a:lstStyle/>
          <a:p>
            <a:r>
              <a:rPr lang="es-MX" sz="2000" dirty="0">
                <a:solidFill>
                  <a:schemeClr val="bg1"/>
                </a:solidFill>
                <a:latin typeface="Arial" panose="020B0604020202020204" pitchFamily="34" charset="0"/>
                <a:cs typeface="Arial" panose="020B0604020202020204" pitchFamily="34" charset="0"/>
              </a:rPr>
              <a:t>Dr. Donato  Alarcón</a:t>
            </a:r>
          </a:p>
        </p:txBody>
      </p:sp>
      <p:sp>
        <p:nvSpPr>
          <p:cNvPr id="11" name="Marcador de contenido 6">
            <a:extLst>
              <a:ext uri="{FF2B5EF4-FFF2-40B4-BE49-F238E27FC236}">
                <a16:creationId xmlns:a16="http://schemas.microsoft.com/office/drawing/2014/main" id="{1E5636BA-CFB5-4F6E-9851-99DCF0618339}"/>
              </a:ext>
            </a:extLst>
          </p:cNvPr>
          <p:cNvSpPr txBox="1">
            <a:spLocks/>
          </p:cNvSpPr>
          <p:nvPr/>
        </p:nvSpPr>
        <p:spPr>
          <a:xfrm>
            <a:off x="8527124" y="3207024"/>
            <a:ext cx="3445566" cy="2504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000" dirty="0">
                <a:solidFill>
                  <a:schemeClr val="bg1"/>
                </a:solidFill>
                <a:latin typeface="Arial" panose="020B0604020202020204" pitchFamily="34" charset="0"/>
                <a:cs typeface="Arial" panose="020B0604020202020204" pitchFamily="34" charset="0"/>
              </a:rPr>
              <a:t>Primer Director del Sanatorio Huipulco.  Ex Presidente de la Academia de Medicina.  (1951)</a:t>
            </a:r>
            <a:endParaRPr lang="es-MX" sz="2000" dirty="0">
              <a:solidFill>
                <a:schemeClr val="bg1"/>
              </a:solidFill>
              <a:latin typeface="Arial" panose="020B0604020202020204" pitchFamily="34" charset="0"/>
              <a:cs typeface="Arial" panose="020B0604020202020204" pitchFamily="34" charset="0"/>
            </a:endParaRPr>
          </a:p>
          <a:p>
            <a:pPr algn="just"/>
            <a:r>
              <a:rPr lang="es-MX" sz="2000" dirty="0">
                <a:solidFill>
                  <a:schemeClr val="bg1"/>
                </a:solidFill>
                <a:latin typeface="Arial" panose="020B0604020202020204" pitchFamily="34" charset="0"/>
                <a:cs typeface="Arial" panose="020B0604020202020204" pitchFamily="34" charset="0"/>
              </a:rPr>
              <a:t>Ex Director de la Facultad de Medicina de la UNAM.</a:t>
            </a:r>
            <a:endParaRPr lang="es-ES" sz="2000" dirty="0">
              <a:solidFill>
                <a:schemeClr val="bg1"/>
              </a:solidFill>
              <a:latin typeface="Arial" panose="020B0604020202020204" pitchFamily="34" charset="0"/>
              <a:cs typeface="Arial" panose="020B0604020202020204" pitchFamily="34" charset="0"/>
            </a:endParaRPr>
          </a:p>
        </p:txBody>
      </p:sp>
      <p:pic>
        <p:nvPicPr>
          <p:cNvPr id="12" name="Picture 8" descr="Imagen relacionada">
            <a:extLst>
              <a:ext uri="{FF2B5EF4-FFF2-40B4-BE49-F238E27FC236}">
                <a16:creationId xmlns:a16="http://schemas.microsoft.com/office/drawing/2014/main" id="{E9649EC6-DDB1-4FE5-9B55-8B3B7471F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316" y="711839"/>
            <a:ext cx="1479647" cy="1972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2" descr="Resultado de imagen para academia nacional de medicina">
            <a:extLst>
              <a:ext uri="{FF2B5EF4-FFF2-40B4-BE49-F238E27FC236}">
                <a16:creationId xmlns:a16="http://schemas.microsoft.com/office/drawing/2014/main" id="{9F23DB44-E607-4132-B858-CF796AFEB5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3866" y="9706"/>
            <a:ext cx="1143489" cy="1151581"/>
          </a:xfrm>
          <a:prstGeom prst="flowChartConnector">
            <a:avLst/>
          </a:prstGeom>
          <a:solidFill>
            <a:schemeClr val="bg2"/>
          </a:solidFill>
        </p:spPr>
      </p:pic>
      <p:pic>
        <p:nvPicPr>
          <p:cNvPr id="15" name="Picture 2" descr="Resultado de imagen para logo unam">
            <a:extLst>
              <a:ext uri="{FF2B5EF4-FFF2-40B4-BE49-F238E27FC236}">
                <a16:creationId xmlns:a16="http://schemas.microsoft.com/office/drawing/2014/main" id="{220135A0-B8BE-47C2-B205-460AE76A056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74911" y="47679"/>
            <a:ext cx="1455574" cy="140892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Tree>
    <p:extLst>
      <p:ext uri="{BB962C8B-B14F-4D97-AF65-F5344CB8AC3E}">
        <p14:creationId xmlns:p14="http://schemas.microsoft.com/office/powerpoint/2010/main" val="354731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Resultado de imagen para academia nacional de medicina">
            <a:extLst>
              <a:ext uri="{FF2B5EF4-FFF2-40B4-BE49-F238E27FC236}">
                <a16:creationId xmlns:a16="http://schemas.microsoft.com/office/drawing/2014/main" id="{20C7FF6C-8DB0-4010-8DDB-2DB5C95EB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9928" y="35889"/>
            <a:ext cx="992072" cy="999092"/>
          </a:xfrm>
          <a:prstGeom prst="flowChartConnector">
            <a:avLst/>
          </a:prstGeom>
          <a:solidFill>
            <a:schemeClr val="bg2"/>
          </a:solidFill>
        </p:spPr>
      </p:pic>
      <p:pic>
        <p:nvPicPr>
          <p:cNvPr id="1026" name="Picture 2" descr="Resultado de imagen para logo unam">
            <a:extLst>
              <a:ext uri="{FF2B5EF4-FFF2-40B4-BE49-F238E27FC236}">
                <a16:creationId xmlns:a16="http://schemas.microsoft.com/office/drawing/2014/main" id="{D4EBD5D8-2468-4156-AE53-FD4930030B2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0" y="120581"/>
            <a:ext cx="944677" cy="9144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
        <p:nvSpPr>
          <p:cNvPr id="9" name="CuadroTexto 8">
            <a:extLst>
              <a:ext uri="{FF2B5EF4-FFF2-40B4-BE49-F238E27FC236}">
                <a16:creationId xmlns:a16="http://schemas.microsoft.com/office/drawing/2014/main" id="{4CD8BEBB-EE1E-422D-BF74-5ACF3162C5AA}"/>
              </a:ext>
            </a:extLst>
          </p:cNvPr>
          <p:cNvSpPr txBox="1"/>
          <p:nvPr/>
        </p:nvSpPr>
        <p:spPr>
          <a:xfrm>
            <a:off x="944677" y="323619"/>
            <a:ext cx="3872205" cy="1631216"/>
          </a:xfrm>
          <a:prstGeom prst="rect">
            <a:avLst/>
          </a:prstGeom>
          <a:noFill/>
        </p:spPr>
        <p:txBody>
          <a:bodyPr wrap="square" rtlCol="0">
            <a:spAutoFit/>
          </a:bodyPr>
          <a:lstStyle/>
          <a:p>
            <a:pPr algn="ctr"/>
            <a:r>
              <a:rPr lang="es-MX" sz="2000" dirty="0">
                <a:solidFill>
                  <a:schemeClr val="bg1"/>
                </a:solidFill>
              </a:rPr>
              <a:t>TRANSICIÓN A LA NEUMOLOGÍA </a:t>
            </a:r>
          </a:p>
          <a:p>
            <a:pPr algn="ctr"/>
            <a:r>
              <a:rPr lang="es-MX" sz="2000" dirty="0">
                <a:solidFill>
                  <a:schemeClr val="bg1"/>
                </a:solidFill>
              </a:rPr>
              <a:t>1940 - 1976</a:t>
            </a:r>
          </a:p>
          <a:p>
            <a:pPr marL="342900" indent="-342900">
              <a:buFont typeface="Wingdings" panose="05000000000000000000" pitchFamily="2" charset="2"/>
              <a:buChar char="§"/>
            </a:pPr>
            <a:r>
              <a:rPr lang="es-MX" sz="2000" dirty="0">
                <a:solidFill>
                  <a:schemeClr val="bg1"/>
                </a:solidFill>
              </a:rPr>
              <a:t>Dr. Alejandro Celis Salazar</a:t>
            </a:r>
          </a:p>
          <a:p>
            <a:pPr marL="342900" indent="-342900">
              <a:buFont typeface="Wingdings" panose="05000000000000000000" pitchFamily="2" charset="2"/>
              <a:buChar char="§"/>
            </a:pPr>
            <a:r>
              <a:rPr lang="es-MX" sz="2000" dirty="0">
                <a:solidFill>
                  <a:schemeClr val="bg1"/>
                </a:solidFill>
              </a:rPr>
              <a:t>Dr. Miguel Jiménez Sánchez</a:t>
            </a:r>
          </a:p>
          <a:p>
            <a:pPr marL="342900" indent="-342900">
              <a:buFont typeface="Wingdings" panose="05000000000000000000" pitchFamily="2" charset="2"/>
              <a:buChar char="§"/>
            </a:pPr>
            <a:r>
              <a:rPr lang="es-MX" sz="2000" dirty="0">
                <a:solidFill>
                  <a:schemeClr val="bg1"/>
                </a:solidFill>
              </a:rPr>
              <a:t>Dr. Fernando Rebóra Gutiérrez </a:t>
            </a:r>
            <a:endParaRPr lang="es-MX" dirty="0">
              <a:solidFill>
                <a:schemeClr val="bg1"/>
              </a:solidFill>
            </a:endParaRPr>
          </a:p>
        </p:txBody>
      </p:sp>
      <p:sp>
        <p:nvSpPr>
          <p:cNvPr id="11" name="CuadroTexto 10">
            <a:extLst>
              <a:ext uri="{FF2B5EF4-FFF2-40B4-BE49-F238E27FC236}">
                <a16:creationId xmlns:a16="http://schemas.microsoft.com/office/drawing/2014/main" id="{68F6D2C8-7C89-4DD2-B228-2B4B2F0678DD}"/>
              </a:ext>
            </a:extLst>
          </p:cNvPr>
          <p:cNvSpPr txBox="1"/>
          <p:nvPr/>
        </p:nvSpPr>
        <p:spPr>
          <a:xfrm>
            <a:off x="944677" y="2221229"/>
            <a:ext cx="3872205" cy="707886"/>
          </a:xfrm>
          <a:prstGeom prst="rect">
            <a:avLst/>
          </a:prstGeom>
          <a:noFill/>
        </p:spPr>
        <p:txBody>
          <a:bodyPr wrap="square" rtlCol="0">
            <a:spAutoFit/>
          </a:bodyPr>
          <a:lstStyle/>
          <a:p>
            <a:pPr marL="342900" indent="-342900">
              <a:buFont typeface="Wingdings" panose="05000000000000000000" pitchFamily="2" charset="2"/>
              <a:buChar char="§"/>
            </a:pPr>
            <a:r>
              <a:rPr lang="es-MX" sz="2000" dirty="0">
                <a:solidFill>
                  <a:schemeClr val="bg1"/>
                </a:solidFill>
              </a:rPr>
              <a:t>Dr. Horacio Rubio Palacios</a:t>
            </a:r>
          </a:p>
          <a:p>
            <a:pPr marL="342900" indent="-342900">
              <a:buFont typeface="Wingdings" panose="05000000000000000000" pitchFamily="2" charset="2"/>
              <a:buChar char="§"/>
            </a:pPr>
            <a:r>
              <a:rPr lang="es-MX" sz="2000" dirty="0">
                <a:solidFill>
                  <a:schemeClr val="bg1"/>
                </a:solidFill>
              </a:rPr>
              <a:t>Dr. Fernando Katz Avrutzky</a:t>
            </a:r>
          </a:p>
        </p:txBody>
      </p:sp>
      <p:sp>
        <p:nvSpPr>
          <p:cNvPr id="12" name="CuadroTexto 11">
            <a:extLst>
              <a:ext uri="{FF2B5EF4-FFF2-40B4-BE49-F238E27FC236}">
                <a16:creationId xmlns:a16="http://schemas.microsoft.com/office/drawing/2014/main" id="{1D1C83D3-099C-4B02-9118-27E036BF3C54}"/>
              </a:ext>
            </a:extLst>
          </p:cNvPr>
          <p:cNvSpPr txBox="1"/>
          <p:nvPr/>
        </p:nvSpPr>
        <p:spPr>
          <a:xfrm>
            <a:off x="944677" y="3113278"/>
            <a:ext cx="4140508" cy="1631216"/>
          </a:xfrm>
          <a:prstGeom prst="rect">
            <a:avLst/>
          </a:prstGeom>
          <a:noFill/>
        </p:spPr>
        <p:txBody>
          <a:bodyPr wrap="square" rtlCol="0">
            <a:spAutoFit/>
          </a:bodyPr>
          <a:lstStyle/>
          <a:p>
            <a:pPr algn="ctr"/>
            <a:r>
              <a:rPr lang="es-MX" sz="2000" dirty="0">
                <a:solidFill>
                  <a:schemeClr val="bg1"/>
                </a:solidFill>
              </a:rPr>
              <a:t>CONSOLIDACIÓN DE LA NEUMOLOGÍA </a:t>
            </a:r>
          </a:p>
          <a:p>
            <a:pPr algn="ctr"/>
            <a:r>
              <a:rPr lang="es-MX" sz="2000" dirty="0">
                <a:solidFill>
                  <a:schemeClr val="bg1"/>
                </a:solidFill>
              </a:rPr>
              <a:t>1980 – 2012 </a:t>
            </a:r>
            <a:r>
              <a:rPr lang="es-MX" sz="2000" b="1" dirty="0">
                <a:solidFill>
                  <a:schemeClr val="bg1"/>
                </a:solidFill>
              </a:rPr>
              <a:t>Hospital General </a:t>
            </a:r>
          </a:p>
          <a:p>
            <a:pPr marL="342900" indent="-342900">
              <a:buFont typeface="Wingdings" panose="05000000000000000000" pitchFamily="2" charset="2"/>
              <a:buChar char="§"/>
            </a:pPr>
            <a:r>
              <a:rPr lang="es-MX" sz="2000" dirty="0">
                <a:solidFill>
                  <a:schemeClr val="bg1"/>
                </a:solidFill>
              </a:rPr>
              <a:t>Dr. Carlos R. Pacheco</a:t>
            </a:r>
          </a:p>
          <a:p>
            <a:pPr marL="342900" indent="-342900">
              <a:buFont typeface="Wingdings" panose="05000000000000000000" pitchFamily="2" charset="2"/>
              <a:buChar char="§"/>
            </a:pPr>
            <a:r>
              <a:rPr lang="es-MX" sz="2000" dirty="0">
                <a:solidFill>
                  <a:schemeClr val="bg1"/>
                </a:solidFill>
              </a:rPr>
              <a:t>Dr. Raúl Cicero Sabido</a:t>
            </a:r>
          </a:p>
          <a:p>
            <a:pPr marL="342900" indent="-342900">
              <a:buFont typeface="Wingdings" panose="05000000000000000000" pitchFamily="2" charset="2"/>
              <a:buChar char="§"/>
            </a:pPr>
            <a:r>
              <a:rPr lang="es-MX" sz="2000" dirty="0">
                <a:solidFill>
                  <a:schemeClr val="bg1"/>
                </a:solidFill>
              </a:rPr>
              <a:t>Dr. José Kuthy Porter</a:t>
            </a:r>
          </a:p>
        </p:txBody>
      </p:sp>
      <p:sp>
        <p:nvSpPr>
          <p:cNvPr id="13" name="CuadroTexto 12">
            <a:extLst>
              <a:ext uri="{FF2B5EF4-FFF2-40B4-BE49-F238E27FC236}">
                <a16:creationId xmlns:a16="http://schemas.microsoft.com/office/drawing/2014/main" id="{30C791EC-8E80-4269-B669-9378EB5821BE}"/>
              </a:ext>
            </a:extLst>
          </p:cNvPr>
          <p:cNvSpPr txBox="1"/>
          <p:nvPr/>
        </p:nvSpPr>
        <p:spPr>
          <a:xfrm>
            <a:off x="877849" y="5131426"/>
            <a:ext cx="4140508" cy="1015663"/>
          </a:xfrm>
          <a:prstGeom prst="rect">
            <a:avLst/>
          </a:prstGeom>
          <a:noFill/>
        </p:spPr>
        <p:txBody>
          <a:bodyPr wrap="square" rtlCol="0">
            <a:spAutoFit/>
          </a:bodyPr>
          <a:lstStyle/>
          <a:p>
            <a:pPr algn="ctr"/>
            <a:r>
              <a:rPr lang="es-MX" sz="2000" dirty="0">
                <a:solidFill>
                  <a:schemeClr val="bg1"/>
                </a:solidFill>
              </a:rPr>
              <a:t>CONSOLIDACIÓN DE LA NEUMOLOGÍA </a:t>
            </a:r>
          </a:p>
          <a:p>
            <a:pPr algn="ctr"/>
            <a:r>
              <a:rPr lang="es-MX" sz="2000" dirty="0">
                <a:solidFill>
                  <a:schemeClr val="bg1"/>
                </a:solidFill>
              </a:rPr>
              <a:t>1980 – 2012 </a:t>
            </a:r>
            <a:r>
              <a:rPr lang="es-MX" sz="2000" b="1" dirty="0">
                <a:solidFill>
                  <a:schemeClr val="bg1"/>
                </a:solidFill>
              </a:rPr>
              <a:t>Hospital General </a:t>
            </a:r>
          </a:p>
          <a:p>
            <a:pPr marL="342900" indent="-342900">
              <a:buFont typeface="Wingdings" panose="05000000000000000000" pitchFamily="2" charset="2"/>
              <a:buChar char="§"/>
            </a:pPr>
            <a:r>
              <a:rPr lang="es-MX" sz="2000" dirty="0">
                <a:solidFill>
                  <a:schemeClr val="bg1"/>
                </a:solidFill>
              </a:rPr>
              <a:t>Dr. Octavio Rivero Serrano</a:t>
            </a:r>
          </a:p>
        </p:txBody>
      </p:sp>
      <p:sp>
        <p:nvSpPr>
          <p:cNvPr id="15" name="CuadroTexto 14">
            <a:extLst>
              <a:ext uri="{FF2B5EF4-FFF2-40B4-BE49-F238E27FC236}">
                <a16:creationId xmlns:a16="http://schemas.microsoft.com/office/drawing/2014/main" id="{51BFAC36-EEEF-4976-8D6D-6D56C0984EAE}"/>
              </a:ext>
            </a:extLst>
          </p:cNvPr>
          <p:cNvSpPr txBox="1"/>
          <p:nvPr/>
        </p:nvSpPr>
        <p:spPr>
          <a:xfrm>
            <a:off x="6361880" y="323619"/>
            <a:ext cx="4140508" cy="1323439"/>
          </a:xfrm>
          <a:prstGeom prst="rect">
            <a:avLst/>
          </a:prstGeom>
          <a:noFill/>
        </p:spPr>
        <p:txBody>
          <a:bodyPr wrap="square" rtlCol="0">
            <a:spAutoFit/>
          </a:bodyPr>
          <a:lstStyle/>
          <a:p>
            <a:pPr algn="ctr"/>
            <a:r>
              <a:rPr lang="es-MX" sz="2000" dirty="0">
                <a:solidFill>
                  <a:schemeClr val="bg1"/>
                </a:solidFill>
              </a:rPr>
              <a:t>CONSOLIDACIÓN DE LA NEUMOLOGÍA </a:t>
            </a:r>
          </a:p>
          <a:p>
            <a:pPr algn="ctr"/>
            <a:r>
              <a:rPr lang="es-MX" sz="2000" dirty="0">
                <a:solidFill>
                  <a:schemeClr val="bg1"/>
                </a:solidFill>
              </a:rPr>
              <a:t>1980 – 2012 </a:t>
            </a:r>
            <a:r>
              <a:rPr lang="es-MX" sz="2000" b="1" dirty="0">
                <a:solidFill>
                  <a:schemeClr val="bg1"/>
                </a:solidFill>
              </a:rPr>
              <a:t>INER</a:t>
            </a:r>
          </a:p>
          <a:p>
            <a:pPr marL="342900" indent="-342900">
              <a:buFont typeface="Wingdings" panose="05000000000000000000" pitchFamily="2" charset="2"/>
              <a:buChar char="§"/>
            </a:pPr>
            <a:r>
              <a:rPr lang="es-MX" sz="2000" dirty="0">
                <a:solidFill>
                  <a:schemeClr val="bg1"/>
                </a:solidFill>
              </a:rPr>
              <a:t>Dr. Horacio Rubio Monteverde</a:t>
            </a:r>
          </a:p>
          <a:p>
            <a:pPr marL="342900" indent="-342900">
              <a:buFont typeface="Wingdings" panose="05000000000000000000" pitchFamily="2" charset="2"/>
              <a:buChar char="§"/>
            </a:pPr>
            <a:r>
              <a:rPr lang="es-MX" sz="2000" dirty="0">
                <a:solidFill>
                  <a:schemeClr val="bg1"/>
                </a:solidFill>
              </a:rPr>
              <a:t>Dr. Jaime Villalba Caloca</a:t>
            </a:r>
          </a:p>
        </p:txBody>
      </p:sp>
      <p:sp>
        <p:nvSpPr>
          <p:cNvPr id="16" name="CuadroTexto 15">
            <a:extLst>
              <a:ext uri="{FF2B5EF4-FFF2-40B4-BE49-F238E27FC236}">
                <a16:creationId xmlns:a16="http://schemas.microsoft.com/office/drawing/2014/main" id="{5175944D-61E4-4464-9C21-AE78D93D1B16}"/>
              </a:ext>
            </a:extLst>
          </p:cNvPr>
          <p:cNvSpPr txBox="1"/>
          <p:nvPr/>
        </p:nvSpPr>
        <p:spPr>
          <a:xfrm>
            <a:off x="6767120" y="4005481"/>
            <a:ext cx="4140508" cy="2554545"/>
          </a:xfrm>
          <a:prstGeom prst="rect">
            <a:avLst/>
          </a:prstGeom>
          <a:noFill/>
        </p:spPr>
        <p:txBody>
          <a:bodyPr wrap="square" rtlCol="0">
            <a:spAutoFit/>
          </a:bodyPr>
          <a:lstStyle/>
          <a:p>
            <a:pPr algn="ctr"/>
            <a:r>
              <a:rPr lang="es-MX" sz="2000" dirty="0">
                <a:solidFill>
                  <a:schemeClr val="bg1"/>
                </a:solidFill>
              </a:rPr>
              <a:t>CONSOLIDACIÓN DE LA NEUMOLOGÍA </a:t>
            </a:r>
          </a:p>
          <a:p>
            <a:pPr algn="ctr"/>
            <a:r>
              <a:rPr lang="es-MX" sz="2000" dirty="0">
                <a:solidFill>
                  <a:schemeClr val="bg1"/>
                </a:solidFill>
              </a:rPr>
              <a:t>1980 – 2019 </a:t>
            </a:r>
            <a:r>
              <a:rPr lang="es-MX" sz="2000" b="1" dirty="0">
                <a:solidFill>
                  <a:schemeClr val="bg1"/>
                </a:solidFill>
              </a:rPr>
              <a:t>INER</a:t>
            </a:r>
            <a:endParaRPr lang="es-MX" sz="2000" dirty="0">
              <a:solidFill>
                <a:schemeClr val="bg1"/>
              </a:solidFill>
            </a:endParaRPr>
          </a:p>
          <a:p>
            <a:pPr marL="342900" indent="-342900">
              <a:buFont typeface="Wingdings" panose="05000000000000000000" pitchFamily="2" charset="2"/>
              <a:buChar char="§"/>
            </a:pPr>
            <a:r>
              <a:rPr lang="es-MX" sz="2000" dirty="0">
                <a:solidFill>
                  <a:schemeClr val="bg1"/>
                </a:solidFill>
              </a:rPr>
              <a:t>Dr. Fernando Cano Valle</a:t>
            </a:r>
          </a:p>
          <a:p>
            <a:pPr marL="342900" indent="-342900">
              <a:buFont typeface="Wingdings" panose="05000000000000000000" pitchFamily="2" charset="2"/>
              <a:buChar char="§"/>
            </a:pPr>
            <a:r>
              <a:rPr lang="es-MX" sz="2000" dirty="0">
                <a:solidFill>
                  <a:schemeClr val="bg1"/>
                </a:solidFill>
              </a:rPr>
              <a:t>Dr. Rogelio Pérez Padilla</a:t>
            </a:r>
          </a:p>
          <a:p>
            <a:pPr marL="342900" indent="-342900">
              <a:buFont typeface="Wingdings" panose="05000000000000000000" pitchFamily="2" charset="2"/>
              <a:buChar char="§"/>
            </a:pPr>
            <a:r>
              <a:rPr lang="es-MX" sz="2000" dirty="0">
                <a:solidFill>
                  <a:schemeClr val="bg1"/>
                </a:solidFill>
              </a:rPr>
              <a:t>Director actual : Dr. Jorge Salas Hernández</a:t>
            </a:r>
            <a:br>
              <a:rPr lang="es-MX" dirty="0"/>
            </a:br>
            <a:br>
              <a:rPr lang="es-MX" sz="2000" dirty="0"/>
            </a:br>
            <a:endParaRPr lang="es-MX" sz="2000" dirty="0">
              <a:solidFill>
                <a:schemeClr val="bg1"/>
              </a:solidFill>
            </a:endParaRPr>
          </a:p>
        </p:txBody>
      </p:sp>
      <p:pic>
        <p:nvPicPr>
          <p:cNvPr id="10" name="18 Imagen" descr="fachada.jpg">
            <a:extLst>
              <a:ext uri="{FF2B5EF4-FFF2-40B4-BE49-F238E27FC236}">
                <a16:creationId xmlns:a16="http://schemas.microsoft.com/office/drawing/2014/main" id="{26406D25-CCC5-4249-8234-A62B624D0B18}"/>
              </a:ext>
            </a:extLst>
          </p:cNvPr>
          <p:cNvPicPr>
            <a:picLocks noChangeAspect="1"/>
          </p:cNvPicPr>
          <p:nvPr/>
        </p:nvPicPr>
        <p:blipFill>
          <a:blip r:embed="rId5" cstate="print"/>
          <a:stretch>
            <a:fillRect/>
          </a:stretch>
        </p:blipFill>
        <p:spPr>
          <a:xfrm>
            <a:off x="5440292" y="1957396"/>
            <a:ext cx="2309563" cy="1790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11 CuadroTexto">
            <a:extLst>
              <a:ext uri="{FF2B5EF4-FFF2-40B4-BE49-F238E27FC236}">
                <a16:creationId xmlns:a16="http://schemas.microsoft.com/office/drawing/2014/main" id="{85D4610F-F755-4B33-8F2B-76EA0D88D734}"/>
              </a:ext>
            </a:extLst>
          </p:cNvPr>
          <p:cNvSpPr txBox="1"/>
          <p:nvPr/>
        </p:nvSpPr>
        <p:spPr>
          <a:xfrm>
            <a:off x="8104963" y="2082226"/>
            <a:ext cx="3211785" cy="2062103"/>
          </a:xfrm>
          <a:prstGeom prst="rect">
            <a:avLst/>
          </a:prstGeom>
          <a:noFill/>
          <a:ln>
            <a:noFill/>
          </a:ln>
        </p:spPr>
        <p:txBody>
          <a:bodyPr wrap="square" rtlCol="0">
            <a:spAutoFit/>
          </a:bodyPr>
          <a:lstStyle/>
          <a:p>
            <a:r>
              <a:rPr lang="es-ES" sz="1600" dirty="0">
                <a:solidFill>
                  <a:schemeClr val="bg1"/>
                </a:solidFill>
              </a:rPr>
              <a:t>INER .-Descentralización  en  1982. Formador de Neumólogos y  Otorrinolaringólogos, </a:t>
            </a:r>
            <a:r>
              <a:rPr lang="es-ES" sz="1600" dirty="0" err="1">
                <a:solidFill>
                  <a:schemeClr val="bg1"/>
                </a:solidFill>
              </a:rPr>
              <a:t>Maestrias</a:t>
            </a:r>
            <a:r>
              <a:rPr lang="es-ES" sz="1600" dirty="0">
                <a:solidFill>
                  <a:schemeClr val="bg1"/>
                </a:solidFill>
              </a:rPr>
              <a:t> y Doctorados </a:t>
            </a:r>
          </a:p>
          <a:p>
            <a:r>
              <a:rPr lang="es-ES" sz="1600" dirty="0">
                <a:solidFill>
                  <a:schemeClr val="bg1"/>
                </a:solidFill>
              </a:rPr>
              <a:t>Investigación básica y aplicada.</a:t>
            </a:r>
          </a:p>
          <a:p>
            <a:r>
              <a:rPr lang="es-ES" sz="1600" dirty="0">
                <a:solidFill>
                  <a:schemeClr val="bg1"/>
                </a:solidFill>
              </a:rPr>
              <a:t>Atención de excelencia.</a:t>
            </a:r>
          </a:p>
          <a:p>
            <a:endParaRPr lang="es-ES" sz="1600" dirty="0"/>
          </a:p>
          <a:p>
            <a:endParaRPr lang="es-ES" sz="1600" dirty="0"/>
          </a:p>
        </p:txBody>
      </p:sp>
    </p:spTree>
    <p:extLst>
      <p:ext uri="{BB962C8B-B14F-4D97-AF65-F5344CB8AC3E}">
        <p14:creationId xmlns:p14="http://schemas.microsoft.com/office/powerpoint/2010/main" val="259147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BC2E8-1928-4E56-ADA5-DD6D7C0C17E0}"/>
              </a:ext>
            </a:extLst>
          </p:cNvPr>
          <p:cNvSpPr>
            <a:spLocks noGrp="1"/>
          </p:cNvSpPr>
          <p:nvPr>
            <p:ph type="ctrTitle"/>
          </p:nvPr>
        </p:nvSpPr>
        <p:spPr>
          <a:xfrm>
            <a:off x="1847461" y="-39006"/>
            <a:ext cx="6707694" cy="1046567"/>
          </a:xfrm>
        </p:spPr>
        <p:txBody>
          <a:bodyPr/>
          <a:lstStyle/>
          <a:p>
            <a:pPr algn="ctr"/>
            <a:r>
              <a:rPr lang="es-MX" sz="4400" dirty="0"/>
              <a:t>Neumología actual </a:t>
            </a:r>
          </a:p>
        </p:txBody>
      </p:sp>
      <p:pic>
        <p:nvPicPr>
          <p:cNvPr id="7" name="Marcador de posición de imagen 6">
            <a:extLst>
              <a:ext uri="{FF2B5EF4-FFF2-40B4-BE49-F238E27FC236}">
                <a16:creationId xmlns:a16="http://schemas.microsoft.com/office/drawing/2014/main" id="{212F77FA-7738-431F-9509-5A651B126CD5}"/>
              </a:ext>
            </a:extLst>
          </p:cNvPr>
          <p:cNvPicPr>
            <a:picLocks noGrp="1" noChangeAspect="1"/>
          </p:cNvPicPr>
          <p:nvPr>
            <p:ph type="pic" sz="quarter" idx="10"/>
          </p:nvPr>
        </p:nvPicPr>
        <p:blipFill>
          <a:blip r:embed="rId2"/>
          <a:stretch>
            <a:fillRect/>
          </a:stretch>
        </p:blipFill>
        <p:spPr>
          <a:xfrm>
            <a:off x="318677" y="1572255"/>
            <a:ext cx="5014126" cy="4960857"/>
          </a:xfrm>
        </p:spPr>
      </p:pic>
      <p:sp>
        <p:nvSpPr>
          <p:cNvPr id="5" name="CuadroTexto 4">
            <a:extLst>
              <a:ext uri="{FF2B5EF4-FFF2-40B4-BE49-F238E27FC236}">
                <a16:creationId xmlns:a16="http://schemas.microsoft.com/office/drawing/2014/main" id="{DC447D7A-D738-4FF6-BDD6-885B63BFACB1}"/>
              </a:ext>
            </a:extLst>
          </p:cNvPr>
          <p:cNvSpPr txBox="1"/>
          <p:nvPr/>
        </p:nvSpPr>
        <p:spPr>
          <a:xfrm>
            <a:off x="5505062" y="1347077"/>
            <a:ext cx="6243520" cy="4375557"/>
          </a:xfrm>
          <a:prstGeom prst="rect">
            <a:avLst/>
          </a:prstGeom>
          <a:noFill/>
        </p:spPr>
        <p:txBody>
          <a:bodyPr wrap="square" rtlCol="0">
            <a:spAutoFit/>
          </a:bodyPr>
          <a:lstStyle/>
          <a:p>
            <a:pPr algn="just">
              <a:spcBef>
                <a:spcPct val="50000"/>
              </a:spcBef>
              <a:spcAft>
                <a:spcPts val="500"/>
              </a:spcAft>
            </a:pPr>
            <a:r>
              <a:rPr lang="es-ES" sz="2000" dirty="0">
                <a:solidFill>
                  <a:schemeClr val="bg1"/>
                </a:solidFill>
                <a:latin typeface="Arial" pitchFamily="34" charset="0"/>
                <a:cs typeface="Arial" pitchFamily="34" charset="0"/>
              </a:rPr>
              <a:t>En la actualidad en nuestro país, el curso de Neumología es de tres años, los estudios deben llevarse a cabo en unidades médicas que cumplan con los requerimientos señalados en la última edición del PUEM 2008 en Neumología. </a:t>
            </a:r>
          </a:p>
          <a:p>
            <a:pPr algn="just">
              <a:spcBef>
                <a:spcPct val="50000"/>
              </a:spcBef>
              <a:spcAft>
                <a:spcPts val="500"/>
              </a:spcAft>
            </a:pPr>
            <a:endParaRPr lang="es-ES" sz="2000" b="1" u="sng" dirty="0">
              <a:solidFill>
                <a:schemeClr val="bg1"/>
              </a:solidFill>
              <a:latin typeface="Arial" pitchFamily="34" charset="0"/>
              <a:cs typeface="Arial" pitchFamily="34" charset="0"/>
            </a:endParaRPr>
          </a:p>
          <a:p>
            <a:pPr algn="just"/>
            <a:r>
              <a:rPr lang="es-ES" sz="2000" b="1" u="sng" dirty="0">
                <a:solidFill>
                  <a:schemeClr val="bg1"/>
                </a:solidFill>
                <a:latin typeface="Arial" pitchFamily="34" charset="0"/>
                <a:cs typeface="Arial" pitchFamily="34" charset="0"/>
              </a:rPr>
              <a:t>Unidades médicas sedes</a:t>
            </a:r>
          </a:p>
          <a:p>
            <a:pPr marL="342900" indent="-342900" algn="just">
              <a:buFont typeface="Wingdings" panose="05000000000000000000" pitchFamily="2" charset="2"/>
              <a:buChar char="v"/>
            </a:pPr>
            <a:r>
              <a:rPr lang="es-ES" sz="2000" dirty="0">
                <a:solidFill>
                  <a:schemeClr val="bg1"/>
                </a:solidFill>
                <a:latin typeface="Arial" pitchFamily="34" charset="0"/>
                <a:cs typeface="Arial" pitchFamily="34" charset="0"/>
              </a:rPr>
              <a:t>CMN La Raza Hospital Gral. Dr. Gaudencio González Garza IMSS</a:t>
            </a:r>
          </a:p>
          <a:p>
            <a:pPr marL="342900" indent="-342900" algn="just">
              <a:buFont typeface="Wingdings" panose="05000000000000000000" pitchFamily="2" charset="2"/>
              <a:buChar char="v"/>
            </a:pPr>
            <a:r>
              <a:rPr lang="es-ES" sz="2000" dirty="0">
                <a:solidFill>
                  <a:schemeClr val="bg1"/>
                </a:solidFill>
                <a:latin typeface="Arial" pitchFamily="34" charset="0"/>
                <a:cs typeface="Arial" pitchFamily="34" charset="0"/>
              </a:rPr>
              <a:t>Hospital Gral. de México “Eduardo Liceaga,  SSA</a:t>
            </a:r>
          </a:p>
          <a:p>
            <a:pPr marL="342900" indent="-342900" algn="just">
              <a:buFont typeface="Wingdings" panose="05000000000000000000" pitchFamily="2" charset="2"/>
              <a:buChar char="v"/>
            </a:pPr>
            <a:r>
              <a:rPr lang="es-ES" sz="2000" dirty="0">
                <a:solidFill>
                  <a:schemeClr val="bg1"/>
                </a:solidFill>
                <a:latin typeface="Arial" pitchFamily="34" charset="0"/>
                <a:cs typeface="Arial" pitchFamily="34" charset="0"/>
              </a:rPr>
              <a:t>Hospital Univ. de Monterrey, N.L.</a:t>
            </a:r>
          </a:p>
          <a:p>
            <a:pPr marL="342900" indent="-342900" algn="just">
              <a:buFont typeface="Wingdings" panose="05000000000000000000" pitchFamily="2" charset="2"/>
              <a:buChar char="v"/>
            </a:pPr>
            <a:r>
              <a:rPr lang="es-ES" sz="2000" dirty="0">
                <a:solidFill>
                  <a:schemeClr val="bg1"/>
                </a:solidFill>
                <a:latin typeface="Arial" pitchFamily="34" charset="0"/>
                <a:cs typeface="Arial" pitchFamily="34" charset="0"/>
              </a:rPr>
              <a:t>Instituto de Enfermedades Respiratorias INER, SSA</a:t>
            </a:r>
          </a:p>
        </p:txBody>
      </p:sp>
      <p:pic>
        <p:nvPicPr>
          <p:cNvPr id="6" name="Picture 2" descr="Resultado de imagen para academia nacional de medicina">
            <a:extLst>
              <a:ext uri="{FF2B5EF4-FFF2-40B4-BE49-F238E27FC236}">
                <a16:creationId xmlns:a16="http://schemas.microsoft.com/office/drawing/2014/main" id="{8E893468-D606-47D5-9965-101F43CE3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270" y="120581"/>
            <a:ext cx="1143489" cy="1151581"/>
          </a:xfrm>
          <a:prstGeom prst="flowChartConnector">
            <a:avLst/>
          </a:prstGeom>
          <a:solidFill>
            <a:schemeClr val="bg2"/>
          </a:solidFill>
        </p:spPr>
      </p:pic>
      <p:pic>
        <p:nvPicPr>
          <p:cNvPr id="9" name="Picture 2" descr="Resultado de imagen para logo unam">
            <a:extLst>
              <a:ext uri="{FF2B5EF4-FFF2-40B4-BE49-F238E27FC236}">
                <a16:creationId xmlns:a16="http://schemas.microsoft.com/office/drawing/2014/main" id="{F473F7F0-7488-48BC-8270-F0060647C6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0" y="0"/>
            <a:ext cx="1455574" cy="140892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Tree>
    <p:extLst>
      <p:ext uri="{BB962C8B-B14F-4D97-AF65-F5344CB8AC3E}">
        <p14:creationId xmlns:p14="http://schemas.microsoft.com/office/powerpoint/2010/main" val="313494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4187EDE-794C-4E9D-B298-FAB1222BF75C}"/>
              </a:ext>
            </a:extLst>
          </p:cNvPr>
          <p:cNvSpPr>
            <a:spLocks noGrp="1"/>
          </p:cNvSpPr>
          <p:nvPr>
            <p:ph idx="1"/>
          </p:nvPr>
        </p:nvSpPr>
        <p:spPr>
          <a:xfrm>
            <a:off x="881908" y="1241041"/>
            <a:ext cx="6614808" cy="3079289"/>
          </a:xfrm>
        </p:spPr>
        <p:txBody>
          <a:bodyPr/>
          <a:lstStyle/>
          <a:p>
            <a:pPr marL="0" indent="0" algn="just">
              <a:spcBef>
                <a:spcPct val="50000"/>
              </a:spcBef>
              <a:spcAft>
                <a:spcPts val="500"/>
              </a:spcAft>
              <a:buNone/>
            </a:pPr>
            <a:r>
              <a:rPr lang="es-ES" sz="2000" dirty="0">
                <a:solidFill>
                  <a:schemeClr val="bg1"/>
                </a:solidFill>
                <a:cs typeface="Times New Roman" pitchFamily="18" charset="0"/>
              </a:rPr>
              <a:t>Atención médica, función profesional que aplica el conocimiento y tecnología de la medicina que permiten la prevención diagnostico tratamiento y rehabilitación de enfermedades respiratorias. </a:t>
            </a:r>
          </a:p>
          <a:p>
            <a:pPr marL="0" indent="0">
              <a:buNone/>
            </a:pPr>
            <a:r>
              <a:rPr lang="es-MX" sz="2000" dirty="0">
                <a:solidFill>
                  <a:schemeClr val="bg1"/>
                </a:solidFill>
              </a:rPr>
              <a:t>La investigación médica es el conjunto de actividades realizadas bajo el proceder sistemático, reflexivo y critico orientado a la detección de los problemas de salud respiratoria. </a:t>
            </a:r>
          </a:p>
          <a:p>
            <a:pPr marL="0" indent="0">
              <a:buNone/>
            </a:pPr>
            <a:r>
              <a:rPr lang="es-MX" sz="2000" dirty="0">
                <a:solidFill>
                  <a:schemeClr val="bg1"/>
                </a:solidFill>
              </a:rPr>
              <a:t>La función educativa es una consecuencia natural del quehacer de atención medica.</a:t>
            </a:r>
          </a:p>
        </p:txBody>
      </p:sp>
      <p:sp>
        <p:nvSpPr>
          <p:cNvPr id="3" name="Marcador de número de diapositiva 2">
            <a:extLst>
              <a:ext uri="{FF2B5EF4-FFF2-40B4-BE49-F238E27FC236}">
                <a16:creationId xmlns:a16="http://schemas.microsoft.com/office/drawing/2014/main" id="{778D98EC-FF8D-4692-B2F8-A30B5EC01E00}"/>
              </a:ext>
            </a:extLst>
          </p:cNvPr>
          <p:cNvSpPr>
            <a:spLocks noGrp="1"/>
          </p:cNvSpPr>
          <p:nvPr>
            <p:ph type="sldNum" sz="quarter" idx="12"/>
          </p:nvPr>
        </p:nvSpPr>
        <p:spPr/>
        <p:txBody>
          <a:bodyPr/>
          <a:lstStyle/>
          <a:p>
            <a:pPr rtl="0"/>
            <a:fld id="{9EC71654-96A5-4280-94F3-931C61A9F92C}" type="slidenum">
              <a:rPr lang="es-ES" noProof="0" smtClean="0"/>
              <a:pPr rtl="0"/>
              <a:t>9</a:t>
            </a:fld>
            <a:endParaRPr lang="es-ES" noProof="0" dirty="0"/>
          </a:p>
        </p:txBody>
      </p:sp>
      <p:pic>
        <p:nvPicPr>
          <p:cNvPr id="9" name="Marcador de posición de imagen 8">
            <a:extLst>
              <a:ext uri="{FF2B5EF4-FFF2-40B4-BE49-F238E27FC236}">
                <a16:creationId xmlns:a16="http://schemas.microsoft.com/office/drawing/2014/main" id="{317A9B61-3F4C-4BB1-B87E-F42F4225A868}"/>
              </a:ext>
            </a:extLst>
          </p:cNvPr>
          <p:cNvPicPr>
            <a:picLocks noGrp="1" noChangeAspect="1"/>
          </p:cNvPicPr>
          <p:nvPr>
            <p:ph type="pic" sz="quarter" idx="13"/>
          </p:nvPr>
        </p:nvPicPr>
        <p:blipFill>
          <a:blip r:embed="rId2"/>
          <a:srcRect t="11486" b="11486"/>
          <a:stretch>
            <a:fillRect/>
          </a:stretch>
        </p:blipFill>
        <p:spPr>
          <a:xfrm>
            <a:off x="7819226" y="1183735"/>
            <a:ext cx="3276262" cy="3020113"/>
          </a:xfrm>
          <a:prstGeom prst="rect">
            <a:avLst/>
          </a:prstGeom>
          <a:ln>
            <a:noFill/>
          </a:ln>
          <a:effectLst>
            <a:softEdge rad="112500"/>
          </a:effectLst>
        </p:spPr>
      </p:pic>
      <p:sp>
        <p:nvSpPr>
          <p:cNvPr id="6" name="Rectángulo 5">
            <a:extLst>
              <a:ext uri="{FF2B5EF4-FFF2-40B4-BE49-F238E27FC236}">
                <a16:creationId xmlns:a16="http://schemas.microsoft.com/office/drawing/2014/main" id="{C9C471DF-B38D-40A2-A5D6-D3ECA157A4A7}"/>
              </a:ext>
            </a:extLst>
          </p:cNvPr>
          <p:cNvSpPr/>
          <p:nvPr/>
        </p:nvSpPr>
        <p:spPr>
          <a:xfrm>
            <a:off x="4377380" y="4604606"/>
            <a:ext cx="6238672" cy="1631216"/>
          </a:xfrm>
          <a:prstGeom prst="rect">
            <a:avLst/>
          </a:prstGeom>
        </p:spPr>
        <p:txBody>
          <a:bodyPr wrap="square">
            <a:spAutoFit/>
          </a:bodyPr>
          <a:lstStyle/>
          <a:p>
            <a:pPr algn="just">
              <a:spcBef>
                <a:spcPct val="50000"/>
              </a:spcBef>
              <a:spcAft>
                <a:spcPts val="500"/>
              </a:spcAft>
            </a:pPr>
            <a:r>
              <a:rPr lang="es-ES" sz="2000" dirty="0">
                <a:solidFill>
                  <a:schemeClr val="bg1"/>
                </a:solidFill>
                <a:cs typeface="Times New Roman" pitchFamily="18" charset="0"/>
              </a:rPr>
              <a:t>Ahora se cuenta con elementos de Imagenología moderna (TAC), y Tomografía por emisión de positrones; y métodos invasores como la, broncoscopia, toracoscopia video asistida, biopsia transtorácica etc. estudios que permiten un diagnóstico adecuado. </a:t>
            </a:r>
          </a:p>
        </p:txBody>
      </p:sp>
      <p:pic>
        <p:nvPicPr>
          <p:cNvPr id="1026" name="Picture 2" descr="Imagen relacionada">
            <a:extLst>
              <a:ext uri="{FF2B5EF4-FFF2-40B4-BE49-F238E27FC236}">
                <a16:creationId xmlns:a16="http://schemas.microsoft.com/office/drawing/2014/main" id="{DFFC165F-5F14-4AD3-B27C-D6E9F1F9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84" y="4481206"/>
            <a:ext cx="3173228" cy="2185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ítulo 1">
            <a:extLst>
              <a:ext uri="{FF2B5EF4-FFF2-40B4-BE49-F238E27FC236}">
                <a16:creationId xmlns:a16="http://schemas.microsoft.com/office/drawing/2014/main" id="{104D6454-3E30-4494-BF1E-201DB4BC7994}"/>
              </a:ext>
            </a:extLst>
          </p:cNvPr>
          <p:cNvSpPr txBox="1">
            <a:spLocks/>
          </p:cNvSpPr>
          <p:nvPr/>
        </p:nvSpPr>
        <p:spPr>
          <a:xfrm>
            <a:off x="2028116" y="63408"/>
            <a:ext cx="6885968" cy="104656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s-MX" sz="3600" dirty="0">
                <a:solidFill>
                  <a:schemeClr val="bg1"/>
                </a:solidFill>
              </a:rPr>
              <a:t>Neumología actual </a:t>
            </a:r>
          </a:p>
        </p:txBody>
      </p:sp>
      <p:pic>
        <p:nvPicPr>
          <p:cNvPr id="10" name="Picture 2" descr="Resultado de imagen para academia nacional de medicina">
            <a:extLst>
              <a:ext uri="{FF2B5EF4-FFF2-40B4-BE49-F238E27FC236}">
                <a16:creationId xmlns:a16="http://schemas.microsoft.com/office/drawing/2014/main" id="{3B42B6F0-247B-4816-87B7-F96E8ABDA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1951" y="43175"/>
            <a:ext cx="1143489" cy="1151581"/>
          </a:xfrm>
          <a:prstGeom prst="flowChartConnector">
            <a:avLst/>
          </a:prstGeom>
          <a:solidFill>
            <a:schemeClr val="bg2"/>
          </a:solidFill>
        </p:spPr>
      </p:pic>
      <p:pic>
        <p:nvPicPr>
          <p:cNvPr id="12" name="Picture 2" descr="Resultado de imagen para logo unam">
            <a:extLst>
              <a:ext uri="{FF2B5EF4-FFF2-40B4-BE49-F238E27FC236}">
                <a16:creationId xmlns:a16="http://schemas.microsoft.com/office/drawing/2014/main" id="{463B8145-C497-4CD3-A9A9-BE9E4E20D1D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1483" t="10001" r="20068" b="30364"/>
          <a:stretch/>
        </p:blipFill>
        <p:spPr bwMode="auto">
          <a:xfrm>
            <a:off x="65314" y="23927"/>
            <a:ext cx="1189712" cy="1151581"/>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Tree>
    <p:extLst>
      <p:ext uri="{BB962C8B-B14F-4D97-AF65-F5344CB8AC3E}">
        <p14:creationId xmlns:p14="http://schemas.microsoft.com/office/powerpoint/2010/main" val="2623920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933</Words>
  <Application>Microsoft Office PowerPoint</Application>
  <PresentationFormat>Panorámica</PresentationFormat>
  <Paragraphs>109</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Century Gothic</vt:lpstr>
      <vt:lpstr>Times New Roman</vt:lpstr>
      <vt:lpstr>Wingdings</vt:lpstr>
      <vt:lpstr>Tema de Office</vt:lpstr>
      <vt:lpstr>Neumología actual y del futuro</vt:lpstr>
      <vt:lpstr> Antecedentes</vt:lpstr>
      <vt:lpstr>Antecedentes </vt:lpstr>
      <vt:lpstr> Roberto Koch (1843-1910)  </vt:lpstr>
      <vt:lpstr>Antecedentes </vt:lpstr>
      <vt:lpstr>Presentación de PowerPoint</vt:lpstr>
      <vt:lpstr>Presentación de PowerPoint</vt:lpstr>
      <vt:lpstr>Neumología actual </vt:lpstr>
      <vt:lpstr>Presentación de PowerPoint</vt:lpstr>
      <vt:lpstr>Neumología actual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Neumología actual y del futuro</dc:title>
  <dc:creator>tere MeDiNa</dc:creator>
  <cp:lastModifiedBy>tere MeDiNa</cp:lastModifiedBy>
  <cp:revision>28</cp:revision>
  <cp:lastPrinted>2019-10-14T17:53:43Z</cp:lastPrinted>
  <dcterms:created xsi:type="dcterms:W3CDTF">2019-10-10T19:06:17Z</dcterms:created>
  <dcterms:modified xsi:type="dcterms:W3CDTF">2019-10-15T18:57:57Z</dcterms:modified>
</cp:coreProperties>
</file>