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820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95" r:id="rId13"/>
    <p:sldId id="335" r:id="rId14"/>
    <p:sldId id="819" r:id="rId15"/>
    <p:sldId id="374" r:id="rId16"/>
    <p:sldId id="331" r:id="rId17"/>
    <p:sldId id="300" r:id="rId18"/>
    <p:sldId id="301" r:id="rId19"/>
    <p:sldId id="310" r:id="rId20"/>
    <p:sldId id="308" r:id="rId21"/>
    <p:sldId id="396" r:id="rId22"/>
    <p:sldId id="397" r:id="rId23"/>
    <p:sldId id="273" r:id="rId24"/>
    <p:sldId id="274" r:id="rId25"/>
    <p:sldId id="361" r:id="rId26"/>
    <p:sldId id="279" r:id="rId27"/>
    <p:sldId id="280" r:id="rId28"/>
    <p:sldId id="371" r:id="rId29"/>
    <p:sldId id="326" r:id="rId30"/>
    <p:sldId id="821" r:id="rId31"/>
    <p:sldId id="277" r:id="rId32"/>
    <p:sldId id="282" r:id="rId33"/>
    <p:sldId id="284" r:id="rId34"/>
    <p:sldId id="287" r:id="rId35"/>
    <p:sldId id="271" r:id="rId36"/>
    <p:sldId id="272" r:id="rId3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4"/>
    <p:restoredTop sz="94704"/>
  </p:normalViewPr>
  <p:slideViewPr>
    <p:cSldViewPr snapToGrid="0" snapToObjects="1">
      <p:cViewPr varScale="1">
        <p:scale>
          <a:sx n="115" d="100"/>
          <a:sy n="115" d="100"/>
        </p:scale>
        <p:origin x="192" y="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dirty="0"/>
              <a:t>IMPLANTES</a:t>
            </a:r>
            <a:r>
              <a:rPr lang="es-MX" sz="2000" b="1" baseline="0" dirty="0"/>
              <a:t>  COCLEARES 2013-2018</a:t>
            </a:r>
            <a:endParaRPr lang="es-MX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87B41"/>
            </a:solidFill>
            <a:ln>
              <a:noFill/>
            </a:ln>
            <a:effectLst/>
            <a:sp3d/>
          </c:spPr>
          <c:invertIfNegative val="0"/>
          <c:cat>
            <c:numRef>
              <c:f>Hoja1!$A$2:$A$7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14</c:v>
                </c:pt>
                <c:pt idx="1">
                  <c:v>18</c:v>
                </c:pt>
                <c:pt idx="2">
                  <c:v>22</c:v>
                </c:pt>
                <c:pt idx="3">
                  <c:v>29</c:v>
                </c:pt>
                <c:pt idx="4">
                  <c:v>24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F-384C-827F-D5354CCA8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5705296"/>
        <c:axId val="554168640"/>
        <c:axId val="0"/>
      </c:bar3DChart>
      <c:catAx>
        <c:axId val="55570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54168640"/>
        <c:crosses val="autoZero"/>
        <c:auto val="1"/>
        <c:lblAlgn val="ctr"/>
        <c:lblOffset val="100"/>
        <c:noMultiLvlLbl val="0"/>
      </c:catAx>
      <c:valAx>
        <c:axId val="55416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55705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9C210-CE74-644C-952F-789183E576A9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1AD7804-E82C-6B46-9134-25AE72A83AC3}">
      <dgm:prSet phldrT="[Texto]" custT="1"/>
      <dgm:spPr/>
      <dgm:t>
        <a:bodyPr/>
        <a:lstStyle/>
        <a:p>
          <a:r>
            <a:rPr lang="es-E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POSGRADO</a:t>
          </a:r>
        </a:p>
      </dgm:t>
    </dgm:pt>
    <dgm:pt modelId="{23176EE0-D799-D848-A72E-7408807C912D}" type="parTrans" cxnId="{D0862E62-176E-164E-B340-5B3B4649325A}">
      <dgm:prSet/>
      <dgm:spPr/>
      <dgm:t>
        <a:bodyPr/>
        <a:lstStyle/>
        <a:p>
          <a:endParaRPr lang="es-ES"/>
        </a:p>
      </dgm:t>
    </dgm:pt>
    <dgm:pt modelId="{97443534-4C9F-9245-A9D4-D7FF2C14F2BC}" type="sibTrans" cxnId="{D0862E62-176E-164E-B340-5B3B4649325A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C0E46FCC-6E3D-C547-ADE4-7BE463DD15F4}">
      <dgm:prSet phldrT="[Texto]" custT="1"/>
      <dgm:spPr/>
      <dgm:t>
        <a:bodyPr/>
        <a:lstStyle/>
        <a:p>
          <a:r>
            <a:rPr lang="es-E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PREGRADO</a:t>
          </a:r>
        </a:p>
      </dgm:t>
    </dgm:pt>
    <dgm:pt modelId="{2C68B31F-BD91-F049-AB13-2B53E705240E}" type="parTrans" cxnId="{B5306992-4EB0-7E4D-AFBA-DF539E49AEC7}">
      <dgm:prSet/>
      <dgm:spPr/>
      <dgm:t>
        <a:bodyPr/>
        <a:lstStyle/>
        <a:p>
          <a:endParaRPr lang="es-ES"/>
        </a:p>
      </dgm:t>
    </dgm:pt>
    <dgm:pt modelId="{E84AE2A8-D7DE-6142-B1A1-50B432B4BE92}" type="sibTrans" cxnId="{B5306992-4EB0-7E4D-AFBA-DF539E49AEC7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C1F11C76-323F-814B-9EF1-051C0D13F6AC}">
      <dgm:prSet phldrT="[Texto]" custT="1"/>
      <dgm:spPr/>
      <dgm:t>
        <a:bodyPr/>
        <a:lstStyle/>
        <a:p>
          <a:r>
            <a:rPr lang="es-E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EDUCACIÓN CONTINUA</a:t>
          </a:r>
        </a:p>
      </dgm:t>
    </dgm:pt>
    <dgm:pt modelId="{00A3AE4F-6454-C749-828A-D31DACF4F4CF}" type="parTrans" cxnId="{C0CBD0AB-D4E6-9242-B171-0C9E6D92C40A}">
      <dgm:prSet/>
      <dgm:spPr/>
      <dgm:t>
        <a:bodyPr/>
        <a:lstStyle/>
        <a:p>
          <a:endParaRPr lang="es-ES"/>
        </a:p>
      </dgm:t>
    </dgm:pt>
    <dgm:pt modelId="{F4104783-76DC-2245-923E-7535B78693BC}" type="sibTrans" cxnId="{C0CBD0AB-D4E6-9242-B171-0C9E6D92C40A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7E5D56A0-64DC-C34C-8169-299028BDEE96}" type="pres">
      <dgm:prSet presAssocID="{EF19C210-CE74-644C-952F-789183E576A9}" presName="cycle" presStyleCnt="0">
        <dgm:presLayoutVars>
          <dgm:dir/>
          <dgm:resizeHandles val="exact"/>
        </dgm:presLayoutVars>
      </dgm:prSet>
      <dgm:spPr/>
    </dgm:pt>
    <dgm:pt modelId="{2706B4C3-EAE0-844F-BEE9-6A31E9BA8887}" type="pres">
      <dgm:prSet presAssocID="{21AD7804-E82C-6B46-9134-25AE72A83AC3}" presName="dummy" presStyleCnt="0"/>
      <dgm:spPr/>
    </dgm:pt>
    <dgm:pt modelId="{CB4D3BAB-F000-154F-BEFF-411244B6DDD5}" type="pres">
      <dgm:prSet presAssocID="{21AD7804-E82C-6B46-9134-25AE72A83AC3}" presName="node" presStyleLbl="revTx" presStyleIdx="0" presStyleCnt="3">
        <dgm:presLayoutVars>
          <dgm:bulletEnabled val="1"/>
        </dgm:presLayoutVars>
      </dgm:prSet>
      <dgm:spPr/>
    </dgm:pt>
    <dgm:pt modelId="{C6C76533-AF7D-A44C-973E-B3D1610D1B8D}" type="pres">
      <dgm:prSet presAssocID="{97443534-4C9F-9245-A9D4-D7FF2C14F2BC}" presName="sibTrans" presStyleLbl="node1" presStyleIdx="0" presStyleCnt="3" custScaleX="160938" custScaleY="129060"/>
      <dgm:spPr/>
    </dgm:pt>
    <dgm:pt modelId="{853EDF7D-188B-0E49-B741-527A8B9D443F}" type="pres">
      <dgm:prSet presAssocID="{C0E46FCC-6E3D-C547-ADE4-7BE463DD15F4}" presName="dummy" presStyleCnt="0"/>
      <dgm:spPr/>
    </dgm:pt>
    <dgm:pt modelId="{51359BFE-0ED2-AE4C-96F0-9F3E597BB1DC}" type="pres">
      <dgm:prSet presAssocID="{C0E46FCC-6E3D-C547-ADE4-7BE463DD15F4}" presName="node" presStyleLbl="revTx" presStyleIdx="1" presStyleCnt="3">
        <dgm:presLayoutVars>
          <dgm:bulletEnabled val="1"/>
        </dgm:presLayoutVars>
      </dgm:prSet>
      <dgm:spPr/>
    </dgm:pt>
    <dgm:pt modelId="{516FE205-74A0-5D45-8A18-C6A7C7E2BE10}" type="pres">
      <dgm:prSet presAssocID="{E84AE2A8-D7DE-6142-B1A1-50B432B4BE92}" presName="sibTrans" presStyleLbl="node1" presStyleIdx="1" presStyleCnt="3" custScaleX="160938" custScaleY="137481" custLinFactNeighborX="3400" custLinFactNeighborY="-2267"/>
      <dgm:spPr/>
    </dgm:pt>
    <dgm:pt modelId="{3CBF829D-BB5E-4149-AE47-688D7444E796}" type="pres">
      <dgm:prSet presAssocID="{C1F11C76-323F-814B-9EF1-051C0D13F6AC}" presName="dummy" presStyleCnt="0"/>
      <dgm:spPr/>
    </dgm:pt>
    <dgm:pt modelId="{A873DF84-697E-434C-A5D7-A227A508A0C7}" type="pres">
      <dgm:prSet presAssocID="{C1F11C76-323F-814B-9EF1-051C0D13F6AC}" presName="node" presStyleLbl="revTx" presStyleIdx="2" presStyleCnt="3">
        <dgm:presLayoutVars>
          <dgm:bulletEnabled val="1"/>
        </dgm:presLayoutVars>
      </dgm:prSet>
      <dgm:spPr/>
    </dgm:pt>
    <dgm:pt modelId="{F6D890FF-01E5-8D44-98FE-2E61FCA762C5}" type="pres">
      <dgm:prSet presAssocID="{F4104783-76DC-2245-923E-7535B78693BC}" presName="sibTrans" presStyleLbl="node1" presStyleIdx="2" presStyleCnt="3" custScaleX="160904" custScaleY="155182" custLinFactNeighborX="1983" custLinFactNeighborY="10199"/>
      <dgm:spPr/>
    </dgm:pt>
  </dgm:ptLst>
  <dgm:cxnLst>
    <dgm:cxn modelId="{762FE508-B8D6-A64E-A048-130CBD9ED4C5}" type="presOf" srcId="{21AD7804-E82C-6B46-9134-25AE72A83AC3}" destId="{CB4D3BAB-F000-154F-BEFF-411244B6DDD5}" srcOrd="0" destOrd="0" presId="urn:microsoft.com/office/officeart/2005/8/layout/cycle1"/>
    <dgm:cxn modelId="{03AF950D-689E-694F-8165-6A3EC3DA0877}" type="presOf" srcId="{C0E46FCC-6E3D-C547-ADE4-7BE463DD15F4}" destId="{51359BFE-0ED2-AE4C-96F0-9F3E597BB1DC}" srcOrd="0" destOrd="0" presId="urn:microsoft.com/office/officeart/2005/8/layout/cycle1"/>
    <dgm:cxn modelId="{AA85B343-E4CB-0B4A-B653-C1052B534BC7}" type="presOf" srcId="{97443534-4C9F-9245-A9D4-D7FF2C14F2BC}" destId="{C6C76533-AF7D-A44C-973E-B3D1610D1B8D}" srcOrd="0" destOrd="0" presId="urn:microsoft.com/office/officeart/2005/8/layout/cycle1"/>
    <dgm:cxn modelId="{D0862E62-176E-164E-B340-5B3B4649325A}" srcId="{EF19C210-CE74-644C-952F-789183E576A9}" destId="{21AD7804-E82C-6B46-9134-25AE72A83AC3}" srcOrd="0" destOrd="0" parTransId="{23176EE0-D799-D848-A72E-7408807C912D}" sibTransId="{97443534-4C9F-9245-A9D4-D7FF2C14F2BC}"/>
    <dgm:cxn modelId="{59B37974-40BA-6C47-AB93-AA26D2E3AFE8}" type="presOf" srcId="{EF19C210-CE74-644C-952F-789183E576A9}" destId="{7E5D56A0-64DC-C34C-8169-299028BDEE96}" srcOrd="0" destOrd="0" presId="urn:microsoft.com/office/officeart/2005/8/layout/cycle1"/>
    <dgm:cxn modelId="{5440CB7F-D06E-8A43-8694-8915CAE90C55}" type="presOf" srcId="{E84AE2A8-D7DE-6142-B1A1-50B432B4BE92}" destId="{516FE205-74A0-5D45-8A18-C6A7C7E2BE10}" srcOrd="0" destOrd="0" presId="urn:microsoft.com/office/officeart/2005/8/layout/cycle1"/>
    <dgm:cxn modelId="{A9655F89-9CA3-0548-8682-D13135486364}" type="presOf" srcId="{C1F11C76-323F-814B-9EF1-051C0D13F6AC}" destId="{A873DF84-697E-434C-A5D7-A227A508A0C7}" srcOrd="0" destOrd="0" presId="urn:microsoft.com/office/officeart/2005/8/layout/cycle1"/>
    <dgm:cxn modelId="{B5306992-4EB0-7E4D-AFBA-DF539E49AEC7}" srcId="{EF19C210-CE74-644C-952F-789183E576A9}" destId="{C0E46FCC-6E3D-C547-ADE4-7BE463DD15F4}" srcOrd="1" destOrd="0" parTransId="{2C68B31F-BD91-F049-AB13-2B53E705240E}" sibTransId="{E84AE2A8-D7DE-6142-B1A1-50B432B4BE92}"/>
    <dgm:cxn modelId="{C0CBD0AB-D4E6-9242-B171-0C9E6D92C40A}" srcId="{EF19C210-CE74-644C-952F-789183E576A9}" destId="{C1F11C76-323F-814B-9EF1-051C0D13F6AC}" srcOrd="2" destOrd="0" parTransId="{00A3AE4F-6454-C749-828A-D31DACF4F4CF}" sibTransId="{F4104783-76DC-2245-923E-7535B78693BC}"/>
    <dgm:cxn modelId="{9C8EBCC3-7396-EC46-BAAF-DEBB7261D5EE}" type="presOf" srcId="{F4104783-76DC-2245-923E-7535B78693BC}" destId="{F6D890FF-01E5-8D44-98FE-2E61FCA762C5}" srcOrd="0" destOrd="0" presId="urn:microsoft.com/office/officeart/2005/8/layout/cycle1"/>
    <dgm:cxn modelId="{B1828AD6-808B-E541-B3E4-F17B74A37FD5}" type="presParOf" srcId="{7E5D56A0-64DC-C34C-8169-299028BDEE96}" destId="{2706B4C3-EAE0-844F-BEE9-6A31E9BA8887}" srcOrd="0" destOrd="0" presId="urn:microsoft.com/office/officeart/2005/8/layout/cycle1"/>
    <dgm:cxn modelId="{DB364D95-5A3F-1045-92DC-8188AC9C6035}" type="presParOf" srcId="{7E5D56A0-64DC-C34C-8169-299028BDEE96}" destId="{CB4D3BAB-F000-154F-BEFF-411244B6DDD5}" srcOrd="1" destOrd="0" presId="urn:microsoft.com/office/officeart/2005/8/layout/cycle1"/>
    <dgm:cxn modelId="{7E5A192A-F247-AE4B-B31B-3DFB38E348DC}" type="presParOf" srcId="{7E5D56A0-64DC-C34C-8169-299028BDEE96}" destId="{C6C76533-AF7D-A44C-973E-B3D1610D1B8D}" srcOrd="2" destOrd="0" presId="urn:microsoft.com/office/officeart/2005/8/layout/cycle1"/>
    <dgm:cxn modelId="{29D3E7A7-4195-594F-AAC5-41EE86479739}" type="presParOf" srcId="{7E5D56A0-64DC-C34C-8169-299028BDEE96}" destId="{853EDF7D-188B-0E49-B741-527A8B9D443F}" srcOrd="3" destOrd="0" presId="urn:microsoft.com/office/officeart/2005/8/layout/cycle1"/>
    <dgm:cxn modelId="{FCE2C326-6B49-8443-ACE9-0DBE01FFC299}" type="presParOf" srcId="{7E5D56A0-64DC-C34C-8169-299028BDEE96}" destId="{51359BFE-0ED2-AE4C-96F0-9F3E597BB1DC}" srcOrd="4" destOrd="0" presId="urn:microsoft.com/office/officeart/2005/8/layout/cycle1"/>
    <dgm:cxn modelId="{52FA1DF1-4515-A744-B5BA-6CE4C13D57F7}" type="presParOf" srcId="{7E5D56A0-64DC-C34C-8169-299028BDEE96}" destId="{516FE205-74A0-5D45-8A18-C6A7C7E2BE10}" srcOrd="5" destOrd="0" presId="urn:microsoft.com/office/officeart/2005/8/layout/cycle1"/>
    <dgm:cxn modelId="{BB88C3D2-EF58-AD4E-A41F-107A79428CFC}" type="presParOf" srcId="{7E5D56A0-64DC-C34C-8169-299028BDEE96}" destId="{3CBF829D-BB5E-4149-AE47-688D7444E796}" srcOrd="6" destOrd="0" presId="urn:microsoft.com/office/officeart/2005/8/layout/cycle1"/>
    <dgm:cxn modelId="{81C444C5-A096-C94F-8FCF-C606B4876133}" type="presParOf" srcId="{7E5D56A0-64DC-C34C-8169-299028BDEE96}" destId="{A873DF84-697E-434C-A5D7-A227A508A0C7}" srcOrd="7" destOrd="0" presId="urn:microsoft.com/office/officeart/2005/8/layout/cycle1"/>
    <dgm:cxn modelId="{9E5D52E5-DD70-B64E-B701-974F7F3A5710}" type="presParOf" srcId="{7E5D56A0-64DC-C34C-8169-299028BDEE96}" destId="{F6D890FF-01E5-8D44-98FE-2E61FCA762C5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89055-12A5-3D45-ADD3-DDD311097483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BA9F21-947B-B746-B7AF-1467197E1869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just"/>
          <a:r>
            <a:rPr lang="es-ES" sz="1600" dirty="0"/>
            <a:t>	</a:t>
          </a:r>
        </a:p>
      </dgm:t>
    </dgm:pt>
    <dgm:pt modelId="{D1770828-F892-2040-9754-3F3A4B8EDE57}" type="parTrans" cxnId="{2C1D2102-D858-654F-959C-A3D0CC79FFF4}">
      <dgm:prSet/>
      <dgm:spPr/>
      <dgm:t>
        <a:bodyPr/>
        <a:lstStyle/>
        <a:p>
          <a:endParaRPr lang="es-ES"/>
        </a:p>
      </dgm:t>
    </dgm:pt>
    <dgm:pt modelId="{4A993B0D-4913-9A44-8CBB-F07D8C7723F5}" type="sibTrans" cxnId="{2C1D2102-D858-654F-959C-A3D0CC79FFF4}">
      <dgm:prSet/>
      <dgm:spPr/>
      <dgm:t>
        <a:bodyPr/>
        <a:lstStyle/>
        <a:p>
          <a:endParaRPr lang="es-ES"/>
        </a:p>
      </dgm:t>
    </dgm:pt>
    <dgm:pt modelId="{E4F3B1EA-4C8A-244A-8E2C-FA1AC4190049}">
      <dgm:prSet phldrT="[Texto]" custT="1"/>
      <dgm:spPr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1</a:t>
          </a:r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. Genómica y Enfermedades Respiratorias.</a:t>
          </a:r>
        </a:p>
        <a:p>
          <a:pPr algn="just"/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2. Medicina Ambiental.</a:t>
          </a:r>
        </a:p>
        <a:p>
          <a:pPr algn="just"/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3. Envejecimiento, Biología Pulmonar y Enfermedades Crónico Degenerativas.</a:t>
          </a:r>
        </a:p>
      </dgm:t>
    </dgm:pt>
    <dgm:pt modelId="{8B01CC82-D19D-4A4F-BE9A-699F83644241}" type="parTrans" cxnId="{596B141A-4D04-BA47-8D95-422CEB55E285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D208AFB-894A-E948-B9DF-4E35B80C6F1C}" type="sibTrans" cxnId="{596B141A-4D04-BA47-8D95-422CEB55E285}">
      <dgm:prSet/>
      <dgm:spPr/>
      <dgm:t>
        <a:bodyPr/>
        <a:lstStyle/>
        <a:p>
          <a:endParaRPr lang="es-ES"/>
        </a:p>
      </dgm:t>
    </dgm:pt>
    <dgm:pt modelId="{25EA0443-0659-214E-BC91-A34F3FE90D3A}">
      <dgm:prSet phldrT="[Texto]" custT="1"/>
      <dgm:spPr>
        <a:solidFill>
          <a:schemeClr val="bg1">
            <a:lumMod val="85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4. Envejecimiento Pulmonar y Enfermedades </a:t>
          </a:r>
          <a:r>
            <a:rPr lang="es-ES" sz="1400" b="1" dirty="0" err="1">
              <a:solidFill>
                <a:srgbClr val="17375E"/>
              </a:solidFill>
              <a:latin typeface="Arial"/>
              <a:cs typeface="Arial"/>
            </a:rPr>
            <a:t>Fibrosantes</a:t>
          </a:r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 del Pulmón.</a:t>
          </a:r>
        </a:p>
        <a:p>
          <a:pPr algn="just"/>
          <a:r>
            <a:rPr lang="es-ES" sz="1400" b="1" dirty="0">
              <a:solidFill>
                <a:srgbClr val="17375E"/>
              </a:solidFill>
              <a:latin typeface="Arial"/>
              <a:cs typeface="Arial"/>
            </a:rPr>
            <a:t>5. Cáncer Pulmonar y Banco de Tejidos.</a:t>
          </a:r>
        </a:p>
      </dgm:t>
    </dgm:pt>
    <dgm:pt modelId="{D50D19B1-C75F-0A4B-BD61-55298E90C4D6}" type="parTrans" cxnId="{F79BE864-C6D9-284E-BEEA-5992B4E1BE99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45B4D36E-91A6-1D4C-BD9C-C5E0BB4EBAD5}" type="sibTrans" cxnId="{F79BE864-C6D9-284E-BEEA-5992B4E1BE99}">
      <dgm:prSet/>
      <dgm:spPr/>
      <dgm:t>
        <a:bodyPr/>
        <a:lstStyle/>
        <a:p>
          <a:endParaRPr lang="es-ES"/>
        </a:p>
      </dgm:t>
    </dgm:pt>
    <dgm:pt modelId="{C1835A94-C19B-E54D-A510-048BA4B5C398}">
      <dgm:prSet phldrT="[Texto]" custT="1"/>
      <dgm:spPr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l"/>
          <a:r>
            <a:rPr lang="es-ES" sz="14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6. Investigación y respuesta a Enfermedades Infecciosas Emergentes. </a:t>
          </a:r>
          <a:endParaRPr lang="es-ES" sz="14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algn="l"/>
          <a:r>
            <a:rPr lang="es-ES" sz="14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7. Desarrollo de Patentes.</a:t>
          </a:r>
        </a:p>
        <a:p>
          <a:pPr algn="l"/>
          <a:r>
            <a:rPr lang="es-ES" sz="14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8. Unidad de Investigación Clínica y </a:t>
          </a:r>
          <a:r>
            <a:rPr lang="es-ES" sz="1400" b="1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Traslacional</a:t>
          </a:r>
          <a:r>
            <a:rPr lang="es-ES" sz="14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.</a:t>
          </a:r>
        </a:p>
      </dgm:t>
    </dgm:pt>
    <dgm:pt modelId="{12A7C803-6024-2643-983A-04DE235FAF32}" type="parTrans" cxnId="{6021A84F-CCC5-8E40-8C72-28B415302AF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A13A0BB0-ECD9-2644-9331-9F509F01002A}" type="sibTrans" cxnId="{6021A84F-CCC5-8E40-8C72-28B415302AF7}">
      <dgm:prSet/>
      <dgm:spPr/>
      <dgm:t>
        <a:bodyPr/>
        <a:lstStyle/>
        <a:p>
          <a:endParaRPr lang="es-ES"/>
        </a:p>
      </dgm:t>
    </dgm:pt>
    <dgm:pt modelId="{1F6264CB-D127-984D-BAB3-7D6B034D96EE}" type="pres">
      <dgm:prSet presAssocID="{34F89055-12A5-3D45-ADD3-DDD31109748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6C3A0C-7860-D848-8DC0-A1988E351697}" type="pres">
      <dgm:prSet presAssocID="{72BA9F21-947B-B746-B7AF-1467197E1869}" presName="centerShape" presStyleLbl="node0" presStyleIdx="0" presStyleCnt="1" custScaleX="111088" custLinFactNeighborX="-670" custLinFactNeighborY="44"/>
      <dgm:spPr/>
    </dgm:pt>
    <dgm:pt modelId="{AD33059D-9D33-E14A-AC3F-9579F7D8561C}" type="pres">
      <dgm:prSet presAssocID="{8B01CC82-D19D-4A4F-BE9A-699F83644241}" presName="parTrans" presStyleLbl="bgSibTrans2D1" presStyleIdx="0" presStyleCnt="3" custScaleX="57882" custScaleY="84648" custLinFactNeighborX="26853" custLinFactNeighborY="44927"/>
      <dgm:spPr/>
    </dgm:pt>
    <dgm:pt modelId="{9C4CC1AD-C1DE-C249-8A9E-E128763F2594}" type="pres">
      <dgm:prSet presAssocID="{E4F3B1EA-4C8A-244A-8E2C-FA1AC4190049}" presName="node" presStyleLbl="node1" presStyleIdx="0" presStyleCnt="3" custScaleX="119797" custScaleY="108919" custRadScaleRad="110615" custRadScaleInc="3656">
        <dgm:presLayoutVars>
          <dgm:bulletEnabled val="1"/>
        </dgm:presLayoutVars>
      </dgm:prSet>
      <dgm:spPr/>
    </dgm:pt>
    <dgm:pt modelId="{FB1FD513-D91F-E74C-8B77-95478ACDAC21}" type="pres">
      <dgm:prSet presAssocID="{D50D19B1-C75F-0A4B-BD61-55298E90C4D6}" presName="parTrans" presStyleLbl="bgSibTrans2D1" presStyleIdx="1" presStyleCnt="3" custAng="21471129" custScaleX="80577" custScaleY="94006" custLinFactNeighborX="-3646" custLinFactNeighborY="42660"/>
      <dgm:spPr/>
    </dgm:pt>
    <dgm:pt modelId="{2AFAE4A9-453B-D043-AF89-3A4B3DA49952}" type="pres">
      <dgm:prSet presAssocID="{25EA0443-0659-214E-BC91-A34F3FE90D3A}" presName="node" presStyleLbl="node1" presStyleIdx="1" presStyleCnt="3" custRadScaleRad="100004" custRadScaleInc="354">
        <dgm:presLayoutVars>
          <dgm:bulletEnabled val="1"/>
        </dgm:presLayoutVars>
      </dgm:prSet>
      <dgm:spPr/>
    </dgm:pt>
    <dgm:pt modelId="{4F40F970-7FF1-6D40-9B43-423DF61F68B3}" type="pres">
      <dgm:prSet presAssocID="{12A7C803-6024-2643-983A-04DE235FAF32}" presName="parTrans" presStyleLbl="bgSibTrans2D1" presStyleIdx="2" presStyleCnt="3" custScaleX="68120" custScaleY="80424" custLinFactNeighborX="-22712" custLinFactNeighborY="21243"/>
      <dgm:spPr/>
    </dgm:pt>
    <dgm:pt modelId="{BB97AA89-7562-634B-8972-3B1407CAF435}" type="pres">
      <dgm:prSet presAssocID="{C1835A94-C19B-E54D-A510-048BA4B5C398}" presName="node" presStyleLbl="node1" presStyleIdx="2" presStyleCnt="3" custScaleX="105926" custRadScaleRad="105150" custRadScaleInc="1054">
        <dgm:presLayoutVars>
          <dgm:bulletEnabled val="1"/>
        </dgm:presLayoutVars>
      </dgm:prSet>
      <dgm:spPr/>
    </dgm:pt>
  </dgm:ptLst>
  <dgm:cxnLst>
    <dgm:cxn modelId="{2C1D2102-D858-654F-959C-A3D0CC79FFF4}" srcId="{34F89055-12A5-3D45-ADD3-DDD311097483}" destId="{72BA9F21-947B-B746-B7AF-1467197E1869}" srcOrd="0" destOrd="0" parTransId="{D1770828-F892-2040-9754-3F3A4B8EDE57}" sibTransId="{4A993B0D-4913-9A44-8CBB-F07D8C7723F5}"/>
    <dgm:cxn modelId="{7EB74B06-AFA2-1349-9105-D6CAD1FED69E}" type="presOf" srcId="{25EA0443-0659-214E-BC91-A34F3FE90D3A}" destId="{2AFAE4A9-453B-D043-AF89-3A4B3DA49952}" srcOrd="0" destOrd="0" presId="urn:microsoft.com/office/officeart/2005/8/layout/radial4"/>
    <dgm:cxn modelId="{596B141A-4D04-BA47-8D95-422CEB55E285}" srcId="{72BA9F21-947B-B746-B7AF-1467197E1869}" destId="{E4F3B1EA-4C8A-244A-8E2C-FA1AC4190049}" srcOrd="0" destOrd="0" parTransId="{8B01CC82-D19D-4A4F-BE9A-699F83644241}" sibTransId="{ED208AFB-894A-E948-B9DF-4E35B80C6F1C}"/>
    <dgm:cxn modelId="{01B0FC2D-18F2-9842-BF07-B3EF300D3D8A}" type="presOf" srcId="{72BA9F21-947B-B746-B7AF-1467197E1869}" destId="{786C3A0C-7860-D848-8DC0-A1988E351697}" srcOrd="0" destOrd="0" presId="urn:microsoft.com/office/officeart/2005/8/layout/radial4"/>
    <dgm:cxn modelId="{11A5DA3D-23AF-1B4C-A5C8-C29FC8536B4B}" type="presOf" srcId="{D50D19B1-C75F-0A4B-BD61-55298E90C4D6}" destId="{FB1FD513-D91F-E74C-8B77-95478ACDAC21}" srcOrd="0" destOrd="0" presId="urn:microsoft.com/office/officeart/2005/8/layout/radial4"/>
    <dgm:cxn modelId="{3F621348-4C0B-2E45-AB46-59D844223CC5}" type="presOf" srcId="{C1835A94-C19B-E54D-A510-048BA4B5C398}" destId="{BB97AA89-7562-634B-8972-3B1407CAF435}" srcOrd="0" destOrd="0" presId="urn:microsoft.com/office/officeart/2005/8/layout/radial4"/>
    <dgm:cxn modelId="{6021A84F-CCC5-8E40-8C72-28B415302AF7}" srcId="{72BA9F21-947B-B746-B7AF-1467197E1869}" destId="{C1835A94-C19B-E54D-A510-048BA4B5C398}" srcOrd="2" destOrd="0" parTransId="{12A7C803-6024-2643-983A-04DE235FAF32}" sibTransId="{A13A0BB0-ECD9-2644-9331-9F509F01002A}"/>
    <dgm:cxn modelId="{345C995B-BA3B-7A4A-837F-50A2C9998C12}" type="presOf" srcId="{E4F3B1EA-4C8A-244A-8E2C-FA1AC4190049}" destId="{9C4CC1AD-C1DE-C249-8A9E-E128763F2594}" srcOrd="0" destOrd="0" presId="urn:microsoft.com/office/officeart/2005/8/layout/radial4"/>
    <dgm:cxn modelId="{F79BE864-C6D9-284E-BEEA-5992B4E1BE99}" srcId="{72BA9F21-947B-B746-B7AF-1467197E1869}" destId="{25EA0443-0659-214E-BC91-A34F3FE90D3A}" srcOrd="1" destOrd="0" parTransId="{D50D19B1-C75F-0A4B-BD61-55298E90C4D6}" sibTransId="{45B4D36E-91A6-1D4C-BD9C-C5E0BB4EBAD5}"/>
    <dgm:cxn modelId="{7C75C473-5721-1743-8B01-8426925E8A11}" type="presOf" srcId="{12A7C803-6024-2643-983A-04DE235FAF32}" destId="{4F40F970-7FF1-6D40-9B43-423DF61F68B3}" srcOrd="0" destOrd="0" presId="urn:microsoft.com/office/officeart/2005/8/layout/radial4"/>
    <dgm:cxn modelId="{DE93067C-B139-7D4B-B6C2-C378938E52FC}" type="presOf" srcId="{34F89055-12A5-3D45-ADD3-DDD311097483}" destId="{1F6264CB-D127-984D-BAB3-7D6B034D96EE}" srcOrd="0" destOrd="0" presId="urn:microsoft.com/office/officeart/2005/8/layout/radial4"/>
    <dgm:cxn modelId="{0E2F30A9-E1C6-844B-A801-CB35D43BBE87}" type="presOf" srcId="{8B01CC82-D19D-4A4F-BE9A-699F83644241}" destId="{AD33059D-9D33-E14A-AC3F-9579F7D8561C}" srcOrd="0" destOrd="0" presId="urn:microsoft.com/office/officeart/2005/8/layout/radial4"/>
    <dgm:cxn modelId="{0D3DE57F-3B4D-DD41-AA4A-B3A4C3A34712}" type="presParOf" srcId="{1F6264CB-D127-984D-BAB3-7D6B034D96EE}" destId="{786C3A0C-7860-D848-8DC0-A1988E351697}" srcOrd="0" destOrd="0" presId="urn:microsoft.com/office/officeart/2005/8/layout/radial4"/>
    <dgm:cxn modelId="{6C27A694-4C11-FA46-8C0C-E9000907E441}" type="presParOf" srcId="{1F6264CB-D127-984D-BAB3-7D6B034D96EE}" destId="{AD33059D-9D33-E14A-AC3F-9579F7D8561C}" srcOrd="1" destOrd="0" presId="urn:microsoft.com/office/officeart/2005/8/layout/radial4"/>
    <dgm:cxn modelId="{A067BD61-D3F3-524C-9DC6-3032E1B9CDAB}" type="presParOf" srcId="{1F6264CB-D127-984D-BAB3-7D6B034D96EE}" destId="{9C4CC1AD-C1DE-C249-8A9E-E128763F2594}" srcOrd="2" destOrd="0" presId="urn:microsoft.com/office/officeart/2005/8/layout/radial4"/>
    <dgm:cxn modelId="{98C505D4-F1E9-534F-9C89-9D4A16FE0DED}" type="presParOf" srcId="{1F6264CB-D127-984D-BAB3-7D6B034D96EE}" destId="{FB1FD513-D91F-E74C-8B77-95478ACDAC21}" srcOrd="3" destOrd="0" presId="urn:microsoft.com/office/officeart/2005/8/layout/radial4"/>
    <dgm:cxn modelId="{3197F730-0BE4-8B42-8D37-DEA26B64E5AA}" type="presParOf" srcId="{1F6264CB-D127-984D-BAB3-7D6B034D96EE}" destId="{2AFAE4A9-453B-D043-AF89-3A4B3DA49952}" srcOrd="4" destOrd="0" presId="urn:microsoft.com/office/officeart/2005/8/layout/radial4"/>
    <dgm:cxn modelId="{4CFD257E-7802-924F-B1DB-32FC498BF8A8}" type="presParOf" srcId="{1F6264CB-D127-984D-BAB3-7D6B034D96EE}" destId="{4F40F970-7FF1-6D40-9B43-423DF61F68B3}" srcOrd="5" destOrd="0" presId="urn:microsoft.com/office/officeart/2005/8/layout/radial4"/>
    <dgm:cxn modelId="{41138FF5-B5D3-B24B-A6C3-2887A9DEA772}" type="presParOf" srcId="{1F6264CB-D127-984D-BAB3-7D6B034D96EE}" destId="{BB97AA89-7562-634B-8972-3B1407CAF43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F89055-12A5-3D45-ADD3-DDD311097483}" type="doc">
      <dgm:prSet loTypeId="urn:microsoft.com/office/officeart/2005/8/layout/radial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BA9F21-947B-B746-B7AF-1467197E1869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just"/>
          <a:r>
            <a:rPr lang="es-ES" sz="1600" dirty="0"/>
            <a:t>	</a:t>
          </a:r>
        </a:p>
      </dgm:t>
    </dgm:pt>
    <dgm:pt modelId="{D1770828-F892-2040-9754-3F3A4B8EDE57}" type="parTrans" cxnId="{2C1D2102-D858-654F-959C-A3D0CC79FFF4}">
      <dgm:prSet/>
      <dgm:spPr/>
      <dgm:t>
        <a:bodyPr/>
        <a:lstStyle/>
        <a:p>
          <a:endParaRPr lang="es-ES"/>
        </a:p>
      </dgm:t>
    </dgm:pt>
    <dgm:pt modelId="{4A993B0D-4913-9A44-8CBB-F07D8C7723F5}" type="sibTrans" cxnId="{2C1D2102-D858-654F-959C-A3D0CC79FFF4}">
      <dgm:prSet/>
      <dgm:spPr/>
      <dgm:t>
        <a:bodyPr/>
        <a:lstStyle/>
        <a:p>
          <a:endParaRPr lang="es-ES"/>
        </a:p>
      </dgm:t>
    </dgm:pt>
    <dgm:pt modelId="{E4F3B1EA-4C8A-244A-8E2C-FA1AC4190049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chemeClr val="tx2"/>
              </a:solidFill>
              <a:latin typeface="Arial"/>
              <a:cs typeface="Arial"/>
            </a:rPr>
            <a:t>1. AIRE etapa 2.</a:t>
          </a:r>
        </a:p>
        <a:p>
          <a:pPr algn="just"/>
          <a:r>
            <a:rPr lang="es-ES" sz="1400" b="1" dirty="0">
              <a:solidFill>
                <a:schemeClr val="tx2"/>
              </a:solidFill>
              <a:latin typeface="Arial"/>
              <a:cs typeface="Arial"/>
            </a:rPr>
            <a:t>2. Curso Universitario de Especialización en Neumología y Medicina Crítica. </a:t>
          </a:r>
        </a:p>
        <a:p>
          <a:pPr algn="just"/>
          <a:endParaRPr lang="es-ES" sz="1400" b="1" dirty="0">
            <a:solidFill>
              <a:schemeClr val="tx2"/>
            </a:solidFill>
            <a:latin typeface="Arial"/>
            <a:cs typeface="Arial"/>
          </a:endParaRPr>
        </a:p>
      </dgm:t>
    </dgm:pt>
    <dgm:pt modelId="{8B01CC82-D19D-4A4F-BE9A-699F83644241}" type="parTrans" cxnId="{596B141A-4D04-BA47-8D95-422CEB55E285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ED208AFB-894A-E948-B9DF-4E35B80C6F1C}" type="sibTrans" cxnId="{596B141A-4D04-BA47-8D95-422CEB55E285}">
      <dgm:prSet/>
      <dgm:spPr/>
      <dgm:t>
        <a:bodyPr/>
        <a:lstStyle/>
        <a:p>
          <a:endParaRPr lang="es-ES"/>
        </a:p>
      </dgm:t>
    </dgm:pt>
    <dgm:pt modelId="{25EA0443-0659-214E-BC91-A34F3FE90D3A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/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3. Licenciatura en Terapia Respiratoria.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4. Producción Audiovisual de Procedimientos Diagnósticos y Terapéuticos</a:t>
          </a:r>
        </a:p>
      </dgm:t>
    </dgm:pt>
    <dgm:pt modelId="{D50D19B1-C75F-0A4B-BD61-55298E90C4D6}" type="parTrans" cxnId="{F79BE864-C6D9-284E-BEEA-5992B4E1BE99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45B4D36E-91A6-1D4C-BD9C-C5E0BB4EBAD5}" type="sibTrans" cxnId="{F79BE864-C6D9-284E-BEEA-5992B4E1BE99}">
      <dgm:prSet/>
      <dgm:spPr/>
      <dgm:t>
        <a:bodyPr/>
        <a:lstStyle/>
        <a:p>
          <a:endParaRPr lang="es-ES"/>
        </a:p>
      </dgm:t>
    </dgm:pt>
    <dgm:pt modelId="{C1835A94-C19B-E54D-A510-048BA4B5C398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/>
          </a:solidFill>
        </a:ln>
      </dgm:spPr>
      <dgm:t>
        <a:bodyPr/>
        <a:lstStyle/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5</a:t>
          </a:r>
          <a:r>
            <a:rPr lang="es-ES" sz="1400" b="1" dirty="0">
              <a:solidFill>
                <a:schemeClr val="tx2"/>
              </a:solidFill>
              <a:latin typeface="Arial"/>
              <a:cs typeface="Arial"/>
            </a:rPr>
            <a:t>. Educación en Medicina Respiratoria: Proyectos Estratégicos.</a:t>
          </a:r>
        </a:p>
        <a:p>
          <a:pPr algn="l"/>
          <a:r>
            <a:rPr lang="es-ES" sz="1400" b="1" dirty="0">
              <a:solidFill>
                <a:schemeClr val="tx2"/>
              </a:solidFill>
              <a:latin typeface="Arial"/>
              <a:cs typeface="Arial"/>
            </a:rPr>
            <a:t>6. Edición de Textos de Medicina Respiratoria.</a:t>
          </a:r>
        </a:p>
        <a:p>
          <a:pPr algn="l"/>
          <a:r>
            <a:rPr lang="es-ES" sz="1400" b="1" dirty="0">
              <a:solidFill>
                <a:schemeClr val="tx2"/>
              </a:solidFill>
              <a:latin typeface="Arial"/>
              <a:cs typeface="Arial"/>
            </a:rPr>
            <a:t>7. Promoción de la Salud Respiratoria en la infancia.</a:t>
          </a:r>
        </a:p>
      </dgm:t>
    </dgm:pt>
    <dgm:pt modelId="{A13A0BB0-ECD9-2644-9331-9F509F01002A}" type="sibTrans" cxnId="{6021A84F-CCC5-8E40-8C72-28B415302AF7}">
      <dgm:prSet/>
      <dgm:spPr/>
      <dgm:t>
        <a:bodyPr/>
        <a:lstStyle/>
        <a:p>
          <a:endParaRPr lang="es-ES"/>
        </a:p>
      </dgm:t>
    </dgm:pt>
    <dgm:pt modelId="{12A7C803-6024-2643-983A-04DE235FAF32}" type="parTrans" cxnId="{6021A84F-CCC5-8E40-8C72-28B415302AF7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1F6264CB-D127-984D-BAB3-7D6B034D96EE}" type="pres">
      <dgm:prSet presAssocID="{34F89055-12A5-3D45-ADD3-DDD31109748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6C3A0C-7860-D848-8DC0-A1988E351697}" type="pres">
      <dgm:prSet presAssocID="{72BA9F21-947B-B746-B7AF-1467197E1869}" presName="centerShape" presStyleLbl="node0" presStyleIdx="0" presStyleCnt="1" custLinFactNeighborY="250"/>
      <dgm:spPr/>
    </dgm:pt>
    <dgm:pt modelId="{AD33059D-9D33-E14A-AC3F-9579F7D8561C}" type="pres">
      <dgm:prSet presAssocID="{8B01CC82-D19D-4A4F-BE9A-699F83644241}" presName="parTrans" presStyleLbl="bgSibTrans2D1" presStyleIdx="0" presStyleCnt="3" custScaleX="52820" custLinFactNeighborX="22617" custLinFactNeighborY="61239"/>
      <dgm:spPr/>
    </dgm:pt>
    <dgm:pt modelId="{9C4CC1AD-C1DE-C249-8A9E-E128763F2594}" type="pres">
      <dgm:prSet presAssocID="{E4F3B1EA-4C8A-244A-8E2C-FA1AC4190049}" presName="node" presStyleLbl="node1" presStyleIdx="0" presStyleCnt="3" custScaleX="107941" custScaleY="108919" custRadScaleRad="107338" custRadScaleInc="1734">
        <dgm:presLayoutVars>
          <dgm:bulletEnabled val="1"/>
        </dgm:presLayoutVars>
      </dgm:prSet>
      <dgm:spPr/>
    </dgm:pt>
    <dgm:pt modelId="{FB1FD513-D91F-E74C-8B77-95478ACDAC21}" type="pres">
      <dgm:prSet presAssocID="{D50D19B1-C75F-0A4B-BD61-55298E90C4D6}" presName="parTrans" presStyleLbl="bgSibTrans2D1" presStyleIdx="1" presStyleCnt="3" custAng="21523755" custScaleX="91054" custScaleY="116747" custLinFactNeighborY="26344"/>
      <dgm:spPr/>
    </dgm:pt>
    <dgm:pt modelId="{2AFAE4A9-453B-D043-AF89-3A4B3DA49952}" type="pres">
      <dgm:prSet presAssocID="{25EA0443-0659-214E-BC91-A34F3FE90D3A}" presName="node" presStyleLbl="node1" presStyleIdx="1" presStyleCnt="3" custScaleX="114963" custRadScaleRad="100025" custRadScaleInc="2118">
        <dgm:presLayoutVars>
          <dgm:bulletEnabled val="1"/>
        </dgm:presLayoutVars>
      </dgm:prSet>
      <dgm:spPr/>
    </dgm:pt>
    <dgm:pt modelId="{4F40F970-7FF1-6D40-9B43-423DF61F68B3}" type="pres">
      <dgm:prSet presAssocID="{12A7C803-6024-2643-983A-04DE235FAF32}" presName="parTrans" presStyleLbl="bgSibTrans2D1" presStyleIdx="2" presStyleCnt="3" custScaleX="59008" custLinFactNeighborX="-25462" custLinFactNeighborY="26495" custRadScaleRad="46414"/>
      <dgm:spPr/>
    </dgm:pt>
    <dgm:pt modelId="{BB97AA89-7562-634B-8972-3B1407CAF435}" type="pres">
      <dgm:prSet presAssocID="{C1835A94-C19B-E54D-A510-048BA4B5C398}" presName="node" presStyleLbl="node1" presStyleIdx="2" presStyleCnt="3" custRadScaleRad="105150" custRadScaleInc="1054">
        <dgm:presLayoutVars>
          <dgm:bulletEnabled val="1"/>
        </dgm:presLayoutVars>
      </dgm:prSet>
      <dgm:spPr/>
    </dgm:pt>
  </dgm:ptLst>
  <dgm:cxnLst>
    <dgm:cxn modelId="{2C1D2102-D858-654F-959C-A3D0CC79FFF4}" srcId="{34F89055-12A5-3D45-ADD3-DDD311097483}" destId="{72BA9F21-947B-B746-B7AF-1467197E1869}" srcOrd="0" destOrd="0" parTransId="{D1770828-F892-2040-9754-3F3A4B8EDE57}" sibTransId="{4A993B0D-4913-9A44-8CBB-F07D8C7723F5}"/>
    <dgm:cxn modelId="{5FAC0819-3B7C-7646-A1AA-DDD6A5E5D688}" type="presOf" srcId="{12A7C803-6024-2643-983A-04DE235FAF32}" destId="{4F40F970-7FF1-6D40-9B43-423DF61F68B3}" srcOrd="0" destOrd="0" presId="urn:microsoft.com/office/officeart/2005/8/layout/radial4"/>
    <dgm:cxn modelId="{596B141A-4D04-BA47-8D95-422CEB55E285}" srcId="{72BA9F21-947B-B746-B7AF-1467197E1869}" destId="{E4F3B1EA-4C8A-244A-8E2C-FA1AC4190049}" srcOrd="0" destOrd="0" parTransId="{8B01CC82-D19D-4A4F-BE9A-699F83644241}" sibTransId="{ED208AFB-894A-E948-B9DF-4E35B80C6F1C}"/>
    <dgm:cxn modelId="{A21DD51D-81F8-CB4B-868B-32F25D8AA8DC}" type="presOf" srcId="{8B01CC82-D19D-4A4F-BE9A-699F83644241}" destId="{AD33059D-9D33-E14A-AC3F-9579F7D8561C}" srcOrd="0" destOrd="0" presId="urn:microsoft.com/office/officeart/2005/8/layout/radial4"/>
    <dgm:cxn modelId="{CA91FE1E-DB01-8645-91B9-8EEBE1B1752B}" type="presOf" srcId="{34F89055-12A5-3D45-ADD3-DDD311097483}" destId="{1F6264CB-D127-984D-BAB3-7D6B034D96EE}" srcOrd="0" destOrd="0" presId="urn:microsoft.com/office/officeart/2005/8/layout/radial4"/>
    <dgm:cxn modelId="{6021A84F-CCC5-8E40-8C72-28B415302AF7}" srcId="{72BA9F21-947B-B746-B7AF-1467197E1869}" destId="{C1835A94-C19B-E54D-A510-048BA4B5C398}" srcOrd="2" destOrd="0" parTransId="{12A7C803-6024-2643-983A-04DE235FAF32}" sibTransId="{A13A0BB0-ECD9-2644-9331-9F509F01002A}"/>
    <dgm:cxn modelId="{F79BE864-C6D9-284E-BEEA-5992B4E1BE99}" srcId="{72BA9F21-947B-B746-B7AF-1467197E1869}" destId="{25EA0443-0659-214E-BC91-A34F3FE90D3A}" srcOrd="1" destOrd="0" parTransId="{D50D19B1-C75F-0A4B-BD61-55298E90C4D6}" sibTransId="{45B4D36E-91A6-1D4C-BD9C-C5E0BB4EBAD5}"/>
    <dgm:cxn modelId="{F40F49B4-CB91-AC44-8766-8E9A700F4E76}" type="presOf" srcId="{25EA0443-0659-214E-BC91-A34F3FE90D3A}" destId="{2AFAE4A9-453B-D043-AF89-3A4B3DA49952}" srcOrd="0" destOrd="0" presId="urn:microsoft.com/office/officeart/2005/8/layout/radial4"/>
    <dgm:cxn modelId="{0625AEBA-9B10-B341-92CC-5BA5DFE51374}" type="presOf" srcId="{E4F3B1EA-4C8A-244A-8E2C-FA1AC4190049}" destId="{9C4CC1AD-C1DE-C249-8A9E-E128763F2594}" srcOrd="0" destOrd="0" presId="urn:microsoft.com/office/officeart/2005/8/layout/radial4"/>
    <dgm:cxn modelId="{F314C2E3-33B3-D94C-8C30-383472B935A2}" type="presOf" srcId="{C1835A94-C19B-E54D-A510-048BA4B5C398}" destId="{BB97AA89-7562-634B-8972-3B1407CAF435}" srcOrd="0" destOrd="0" presId="urn:microsoft.com/office/officeart/2005/8/layout/radial4"/>
    <dgm:cxn modelId="{C811C0EF-12C5-A947-92AF-ABED9B0685BA}" type="presOf" srcId="{72BA9F21-947B-B746-B7AF-1467197E1869}" destId="{786C3A0C-7860-D848-8DC0-A1988E351697}" srcOrd="0" destOrd="0" presId="urn:microsoft.com/office/officeart/2005/8/layout/radial4"/>
    <dgm:cxn modelId="{EEEF4AF6-FEA6-3849-8BC2-1F9C1D5ABD28}" type="presOf" srcId="{D50D19B1-C75F-0A4B-BD61-55298E90C4D6}" destId="{FB1FD513-D91F-E74C-8B77-95478ACDAC21}" srcOrd="0" destOrd="0" presId="urn:microsoft.com/office/officeart/2005/8/layout/radial4"/>
    <dgm:cxn modelId="{4AA4E737-84FE-7E40-9DBC-722983C1823E}" type="presParOf" srcId="{1F6264CB-D127-984D-BAB3-7D6B034D96EE}" destId="{786C3A0C-7860-D848-8DC0-A1988E351697}" srcOrd="0" destOrd="0" presId="urn:microsoft.com/office/officeart/2005/8/layout/radial4"/>
    <dgm:cxn modelId="{C212F463-9D33-4F46-8FB0-CEEBA134F90A}" type="presParOf" srcId="{1F6264CB-D127-984D-BAB3-7D6B034D96EE}" destId="{AD33059D-9D33-E14A-AC3F-9579F7D8561C}" srcOrd="1" destOrd="0" presId="urn:microsoft.com/office/officeart/2005/8/layout/radial4"/>
    <dgm:cxn modelId="{082DCF6C-BC22-074A-A6D6-E18A1F6060A4}" type="presParOf" srcId="{1F6264CB-D127-984D-BAB3-7D6B034D96EE}" destId="{9C4CC1AD-C1DE-C249-8A9E-E128763F2594}" srcOrd="2" destOrd="0" presId="urn:microsoft.com/office/officeart/2005/8/layout/radial4"/>
    <dgm:cxn modelId="{4D2E97CB-47DD-0546-B8BB-584CD769B776}" type="presParOf" srcId="{1F6264CB-D127-984D-BAB3-7D6B034D96EE}" destId="{FB1FD513-D91F-E74C-8B77-95478ACDAC21}" srcOrd="3" destOrd="0" presId="urn:microsoft.com/office/officeart/2005/8/layout/radial4"/>
    <dgm:cxn modelId="{A97B79F0-A38A-8A44-B190-87E98D874F83}" type="presParOf" srcId="{1F6264CB-D127-984D-BAB3-7D6B034D96EE}" destId="{2AFAE4A9-453B-D043-AF89-3A4B3DA49952}" srcOrd="4" destOrd="0" presId="urn:microsoft.com/office/officeart/2005/8/layout/radial4"/>
    <dgm:cxn modelId="{CE10DC17-6156-A142-8F52-4399D01FDF26}" type="presParOf" srcId="{1F6264CB-D127-984D-BAB3-7D6B034D96EE}" destId="{4F40F970-7FF1-6D40-9B43-423DF61F68B3}" srcOrd="5" destOrd="0" presId="urn:microsoft.com/office/officeart/2005/8/layout/radial4"/>
    <dgm:cxn modelId="{A8DDAFBD-A0B2-C943-BBDD-BC147258E2DD}" type="presParOf" srcId="{1F6264CB-D127-984D-BAB3-7D6B034D96EE}" destId="{BB97AA89-7562-634B-8972-3B1407CAF43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F89055-12A5-3D45-ADD3-DDD311097483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BA9F21-947B-B746-B7AF-1467197E1869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just"/>
          <a:r>
            <a:rPr lang="es-ES" sz="1600" dirty="0"/>
            <a:t>	</a:t>
          </a:r>
        </a:p>
      </dgm:t>
    </dgm:pt>
    <dgm:pt modelId="{D1770828-F892-2040-9754-3F3A4B8EDE57}" type="parTrans" cxnId="{2C1D2102-D858-654F-959C-A3D0CC79FFF4}">
      <dgm:prSet/>
      <dgm:spPr/>
      <dgm:t>
        <a:bodyPr/>
        <a:lstStyle/>
        <a:p>
          <a:endParaRPr lang="es-ES"/>
        </a:p>
      </dgm:t>
    </dgm:pt>
    <dgm:pt modelId="{4A993B0D-4913-9A44-8CBB-F07D8C7723F5}" type="sibTrans" cxnId="{2C1D2102-D858-654F-959C-A3D0CC79FFF4}">
      <dgm:prSet/>
      <dgm:spPr/>
      <dgm:t>
        <a:bodyPr/>
        <a:lstStyle/>
        <a:p>
          <a:endParaRPr lang="es-ES"/>
        </a:p>
      </dgm:t>
    </dgm:pt>
    <dgm:pt modelId="{E4F3B1EA-4C8A-244A-8E2C-FA1AC4190049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1. Unidad de Cuidados Paliativos Respiratorios.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2.Telemedicina Respiratoria.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3. Hospital de Día.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4. Neumología Geriátrica</a:t>
          </a:r>
        </a:p>
      </dgm:t>
    </dgm:pt>
    <dgm:pt modelId="{8B01CC82-D19D-4A4F-BE9A-699F83644241}" type="parTrans" cxnId="{596B141A-4D04-BA47-8D95-422CEB55E285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ED208AFB-894A-E948-B9DF-4E35B80C6F1C}" type="sibTrans" cxnId="{596B141A-4D04-BA47-8D95-422CEB55E285}">
      <dgm:prSet/>
      <dgm:spPr/>
      <dgm:t>
        <a:bodyPr/>
        <a:lstStyle/>
        <a:p>
          <a:endParaRPr lang="es-ES"/>
        </a:p>
      </dgm:t>
    </dgm:pt>
    <dgm:pt modelId="{25EA0443-0659-214E-BC91-A34F3FE90D3A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endParaRPr lang="es-ES" sz="1400" b="1" dirty="0">
            <a:solidFill>
              <a:srgbClr val="000000"/>
            </a:solidFill>
          </a:endParaRP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5. Estratégico de Gestión de la Calidad y Seguridad de los Pacientes.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6. Auditorias Clínicas.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7. Laboratorio de Fisiología Nasal.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8. Los Líderes del Futuro.</a:t>
          </a:r>
        </a:p>
        <a:p>
          <a:pPr algn="just"/>
          <a:endParaRPr lang="es-ES" sz="1400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D50D19B1-C75F-0A4B-BD61-55298E90C4D6}" type="parTrans" cxnId="{F79BE864-C6D9-284E-BEEA-5992B4E1BE99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45B4D36E-91A6-1D4C-BD9C-C5E0BB4EBAD5}" type="sibTrans" cxnId="{F79BE864-C6D9-284E-BEEA-5992B4E1BE99}">
      <dgm:prSet/>
      <dgm:spPr/>
      <dgm:t>
        <a:bodyPr/>
        <a:lstStyle/>
        <a:p>
          <a:endParaRPr lang="es-ES"/>
        </a:p>
      </dgm:t>
    </dgm:pt>
    <dgm:pt modelId="{C1835A94-C19B-E54D-A510-048BA4B5C398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9. Enfermedades, Adicciones y Estilos de Vida de impacto negativo en el Aparato Respiratorio.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10. Centro de Preparación de Mezclas/Centro Oncológico Integral.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11. Progresión en Equipamiento de Imagen.</a:t>
          </a:r>
        </a:p>
      </dgm:t>
    </dgm:pt>
    <dgm:pt modelId="{A13A0BB0-ECD9-2644-9331-9F509F01002A}" type="sibTrans" cxnId="{6021A84F-CCC5-8E40-8C72-28B415302AF7}">
      <dgm:prSet/>
      <dgm:spPr/>
      <dgm:t>
        <a:bodyPr/>
        <a:lstStyle/>
        <a:p>
          <a:endParaRPr lang="es-ES"/>
        </a:p>
      </dgm:t>
    </dgm:pt>
    <dgm:pt modelId="{12A7C803-6024-2643-983A-04DE235FAF32}" type="parTrans" cxnId="{6021A84F-CCC5-8E40-8C72-28B415302AF7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4B6AB690-157E-7D43-A940-AF2BF171BCC0}">
      <dgm:prSet phldrT="[Texto]" custRadScaleRad="105150" custRadScaleInc="1054"/>
      <dgm:spPr>
        <a:solidFill>
          <a:schemeClr val="accent6">
            <a:lumMod val="20000"/>
            <a:lumOff val="80000"/>
          </a:schemeClr>
        </a:solidFill>
        <a:ln w="15875"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0283760D-73B3-6643-85CA-39C3FE26FFCB}" type="parTrans" cxnId="{61FE6148-3C17-2F4E-8152-0C8FCEFDDBDF}">
      <dgm:prSet custScaleX="59008" custLinFactNeighborX="-33613" custLinFactNeighborY="14565"/>
      <dgm:spPr/>
      <dgm:t>
        <a:bodyPr/>
        <a:lstStyle/>
        <a:p>
          <a:endParaRPr lang="es-ES"/>
        </a:p>
      </dgm:t>
    </dgm:pt>
    <dgm:pt modelId="{805B63EC-4DB1-E342-949B-2D0FB792FD8D}" type="sibTrans" cxnId="{61FE6148-3C17-2F4E-8152-0C8FCEFDDBDF}">
      <dgm:prSet/>
      <dgm:spPr/>
      <dgm:t>
        <a:bodyPr/>
        <a:lstStyle/>
        <a:p>
          <a:endParaRPr lang="es-ES"/>
        </a:p>
      </dgm:t>
    </dgm:pt>
    <dgm:pt modelId="{66A8E2B0-B3EE-B747-B3C0-394B03F6CD1D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l"/>
          <a:endParaRPr lang="es-ES" sz="1400" b="1" dirty="0">
            <a:solidFill>
              <a:srgbClr val="000000"/>
            </a:solidFill>
          </a:endParaRP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12. Trasplante Pulmonar II.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13. Apoyo Vital Extracorpóreo. 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14. Creación de la Unidad de Epidemiología Hospitalaria.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15. Cirugía Robótica.</a:t>
          </a:r>
        </a:p>
        <a:p>
          <a:pPr algn="l"/>
          <a:endParaRPr lang="es-ES" sz="1400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9E5E63AB-CF5A-F943-B816-94C0F6AF7A72}" type="parTrans" cxnId="{EC5CEC87-732C-F749-A7A6-EA3C0D60AD0A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9EC16466-8822-054B-ABB1-E0F2E920690A}" type="sibTrans" cxnId="{EC5CEC87-732C-F749-A7A6-EA3C0D60AD0A}">
      <dgm:prSet/>
      <dgm:spPr/>
      <dgm:t>
        <a:bodyPr/>
        <a:lstStyle/>
        <a:p>
          <a:endParaRPr lang="es-ES"/>
        </a:p>
      </dgm:t>
    </dgm:pt>
    <dgm:pt modelId="{1F6264CB-D127-984D-BAB3-7D6B034D96EE}" type="pres">
      <dgm:prSet presAssocID="{34F89055-12A5-3D45-ADD3-DDD31109748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6C3A0C-7860-D848-8DC0-A1988E351697}" type="pres">
      <dgm:prSet presAssocID="{72BA9F21-947B-B746-B7AF-1467197E1869}" presName="centerShape" presStyleLbl="node0" presStyleIdx="0" presStyleCnt="1" custLinFactNeighborY="-10910"/>
      <dgm:spPr/>
    </dgm:pt>
    <dgm:pt modelId="{AD33059D-9D33-E14A-AC3F-9579F7D8561C}" type="pres">
      <dgm:prSet presAssocID="{8B01CC82-D19D-4A4F-BE9A-699F83644241}" presName="parTrans" presStyleLbl="bgSibTrans2D1" presStyleIdx="0" presStyleCnt="4" custScaleX="52820" custLinFactNeighborX="42617" custLinFactNeighborY="47885"/>
      <dgm:spPr/>
    </dgm:pt>
    <dgm:pt modelId="{9C4CC1AD-C1DE-C249-8A9E-E128763F2594}" type="pres">
      <dgm:prSet presAssocID="{E4F3B1EA-4C8A-244A-8E2C-FA1AC4190049}" presName="node" presStyleLbl="node1" presStyleIdx="0" presStyleCnt="4" custScaleX="121210" custScaleY="108919" custRadScaleRad="90802" custRadScaleInc="-41142">
        <dgm:presLayoutVars>
          <dgm:bulletEnabled val="1"/>
        </dgm:presLayoutVars>
      </dgm:prSet>
      <dgm:spPr/>
    </dgm:pt>
    <dgm:pt modelId="{FB1FD513-D91F-E74C-8B77-95478ACDAC21}" type="pres">
      <dgm:prSet presAssocID="{D50D19B1-C75F-0A4B-BD61-55298E90C4D6}" presName="parTrans" presStyleLbl="bgSibTrans2D1" presStyleIdx="1" presStyleCnt="4" custAng="21363112" custScaleX="68319" custScaleY="97215" custLinFactNeighborX="8748" custLinFactNeighborY="75464"/>
      <dgm:spPr/>
    </dgm:pt>
    <dgm:pt modelId="{2AFAE4A9-453B-D043-AF89-3A4B3DA49952}" type="pres">
      <dgm:prSet presAssocID="{25EA0443-0659-214E-BC91-A34F3FE90D3A}" presName="node" presStyleLbl="node1" presStyleIdx="1" presStyleCnt="4" custScaleX="124991" custScaleY="109942" custRadScaleRad="112249" custRadScaleInc="-24971">
        <dgm:presLayoutVars>
          <dgm:bulletEnabled val="1"/>
        </dgm:presLayoutVars>
      </dgm:prSet>
      <dgm:spPr/>
    </dgm:pt>
    <dgm:pt modelId="{4F40F970-7FF1-6D40-9B43-423DF61F68B3}" type="pres">
      <dgm:prSet presAssocID="{12A7C803-6024-2643-983A-04DE235FAF32}" presName="parTrans" presStyleLbl="bgSibTrans2D1" presStyleIdx="2" presStyleCnt="4" custScaleX="59008" custLinFactNeighborX="-12543" custLinFactNeighborY="88326"/>
      <dgm:spPr/>
    </dgm:pt>
    <dgm:pt modelId="{BB97AA89-7562-634B-8972-3B1407CAF435}" type="pres">
      <dgm:prSet presAssocID="{C1835A94-C19B-E54D-A510-048BA4B5C398}" presName="node" presStyleLbl="node1" presStyleIdx="2" presStyleCnt="4" custScaleX="124021" custScaleY="111056" custRadScaleRad="118833" custRadScaleInc="35006">
        <dgm:presLayoutVars>
          <dgm:bulletEnabled val="1"/>
        </dgm:presLayoutVars>
      </dgm:prSet>
      <dgm:spPr/>
    </dgm:pt>
    <dgm:pt modelId="{71CBF40A-9D20-284B-B617-C9D06D8C3ACC}" type="pres">
      <dgm:prSet presAssocID="{9E5E63AB-CF5A-F943-B816-94C0F6AF7A72}" presName="parTrans" presStyleLbl="bgSibTrans2D1" presStyleIdx="3" presStyleCnt="4" custLinFactNeighborX="-23845" custLinFactNeighborY="69657"/>
      <dgm:spPr/>
    </dgm:pt>
    <dgm:pt modelId="{35DBCED8-80EC-BB4F-B500-2C02CDCD4534}" type="pres">
      <dgm:prSet presAssocID="{66A8E2B0-B3EE-B747-B3C0-394B03F6CD1D}" presName="node" presStyleLbl="node1" presStyleIdx="3" presStyleCnt="4" custScaleX="124082" custScaleY="117383" custRadScaleRad="89765" custRadScaleInc="48996">
        <dgm:presLayoutVars>
          <dgm:bulletEnabled val="1"/>
        </dgm:presLayoutVars>
      </dgm:prSet>
      <dgm:spPr/>
    </dgm:pt>
  </dgm:ptLst>
  <dgm:cxnLst>
    <dgm:cxn modelId="{2C1D2102-D858-654F-959C-A3D0CC79FFF4}" srcId="{34F89055-12A5-3D45-ADD3-DDD311097483}" destId="{72BA9F21-947B-B746-B7AF-1467197E1869}" srcOrd="0" destOrd="0" parTransId="{D1770828-F892-2040-9754-3F3A4B8EDE57}" sibTransId="{4A993B0D-4913-9A44-8CBB-F07D8C7723F5}"/>
    <dgm:cxn modelId="{F5057C02-750F-BA4D-B032-2084C291C2CA}" type="presOf" srcId="{25EA0443-0659-214E-BC91-A34F3FE90D3A}" destId="{2AFAE4A9-453B-D043-AF89-3A4B3DA49952}" srcOrd="0" destOrd="0" presId="urn:microsoft.com/office/officeart/2005/8/layout/radial4"/>
    <dgm:cxn modelId="{ECFAED17-EBA0-9143-812E-1F800975F7A7}" type="presOf" srcId="{72BA9F21-947B-B746-B7AF-1467197E1869}" destId="{786C3A0C-7860-D848-8DC0-A1988E351697}" srcOrd="0" destOrd="0" presId="urn:microsoft.com/office/officeart/2005/8/layout/radial4"/>
    <dgm:cxn modelId="{596B141A-4D04-BA47-8D95-422CEB55E285}" srcId="{72BA9F21-947B-B746-B7AF-1467197E1869}" destId="{E4F3B1EA-4C8A-244A-8E2C-FA1AC4190049}" srcOrd="0" destOrd="0" parTransId="{8B01CC82-D19D-4A4F-BE9A-699F83644241}" sibTransId="{ED208AFB-894A-E948-B9DF-4E35B80C6F1C}"/>
    <dgm:cxn modelId="{4E911444-63AD-844C-A351-2151FF914471}" type="presOf" srcId="{66A8E2B0-B3EE-B747-B3C0-394B03F6CD1D}" destId="{35DBCED8-80EC-BB4F-B500-2C02CDCD4534}" srcOrd="0" destOrd="0" presId="urn:microsoft.com/office/officeart/2005/8/layout/radial4"/>
    <dgm:cxn modelId="{61FE6148-3C17-2F4E-8152-0C8FCEFDDBDF}" srcId="{34F89055-12A5-3D45-ADD3-DDD311097483}" destId="{4B6AB690-157E-7D43-A940-AF2BF171BCC0}" srcOrd="1" destOrd="0" parTransId="{0283760D-73B3-6643-85CA-39C3FE26FFCB}" sibTransId="{805B63EC-4DB1-E342-949B-2D0FB792FD8D}"/>
    <dgm:cxn modelId="{8E31C64A-547D-3A44-B0C1-3BAE2714A93B}" type="presOf" srcId="{34F89055-12A5-3D45-ADD3-DDD311097483}" destId="{1F6264CB-D127-984D-BAB3-7D6B034D96EE}" srcOrd="0" destOrd="0" presId="urn:microsoft.com/office/officeart/2005/8/layout/radial4"/>
    <dgm:cxn modelId="{6021A84F-CCC5-8E40-8C72-28B415302AF7}" srcId="{72BA9F21-947B-B746-B7AF-1467197E1869}" destId="{C1835A94-C19B-E54D-A510-048BA4B5C398}" srcOrd="2" destOrd="0" parTransId="{12A7C803-6024-2643-983A-04DE235FAF32}" sibTransId="{A13A0BB0-ECD9-2644-9331-9F509F01002A}"/>
    <dgm:cxn modelId="{F79BE864-C6D9-284E-BEEA-5992B4E1BE99}" srcId="{72BA9F21-947B-B746-B7AF-1467197E1869}" destId="{25EA0443-0659-214E-BC91-A34F3FE90D3A}" srcOrd="1" destOrd="0" parTransId="{D50D19B1-C75F-0A4B-BD61-55298E90C4D6}" sibTransId="{45B4D36E-91A6-1D4C-BD9C-C5E0BB4EBAD5}"/>
    <dgm:cxn modelId="{6F41B873-EA56-FD4C-B5CF-E5D4E69E7EEA}" type="presOf" srcId="{C1835A94-C19B-E54D-A510-048BA4B5C398}" destId="{BB97AA89-7562-634B-8972-3B1407CAF435}" srcOrd="0" destOrd="0" presId="urn:microsoft.com/office/officeart/2005/8/layout/radial4"/>
    <dgm:cxn modelId="{EC5CEC87-732C-F749-A7A6-EA3C0D60AD0A}" srcId="{72BA9F21-947B-B746-B7AF-1467197E1869}" destId="{66A8E2B0-B3EE-B747-B3C0-394B03F6CD1D}" srcOrd="3" destOrd="0" parTransId="{9E5E63AB-CF5A-F943-B816-94C0F6AF7A72}" sibTransId="{9EC16466-8822-054B-ABB1-E0F2E920690A}"/>
    <dgm:cxn modelId="{3F5D0EA8-A9FF-EF48-97AF-2084AFC467A1}" type="presOf" srcId="{8B01CC82-D19D-4A4F-BE9A-699F83644241}" destId="{AD33059D-9D33-E14A-AC3F-9579F7D8561C}" srcOrd="0" destOrd="0" presId="urn:microsoft.com/office/officeart/2005/8/layout/radial4"/>
    <dgm:cxn modelId="{D2D50CB4-754B-434F-9A69-D7629663B01F}" type="presOf" srcId="{9E5E63AB-CF5A-F943-B816-94C0F6AF7A72}" destId="{71CBF40A-9D20-284B-B617-C9D06D8C3ACC}" srcOrd="0" destOrd="0" presId="urn:microsoft.com/office/officeart/2005/8/layout/radial4"/>
    <dgm:cxn modelId="{8A158BBD-EA8D-F845-9757-57F359128ED9}" type="presOf" srcId="{D50D19B1-C75F-0A4B-BD61-55298E90C4D6}" destId="{FB1FD513-D91F-E74C-8B77-95478ACDAC21}" srcOrd="0" destOrd="0" presId="urn:microsoft.com/office/officeart/2005/8/layout/radial4"/>
    <dgm:cxn modelId="{CE703BDA-22F5-F144-866D-CA865BAA50B8}" type="presOf" srcId="{E4F3B1EA-4C8A-244A-8E2C-FA1AC4190049}" destId="{9C4CC1AD-C1DE-C249-8A9E-E128763F2594}" srcOrd="0" destOrd="0" presId="urn:microsoft.com/office/officeart/2005/8/layout/radial4"/>
    <dgm:cxn modelId="{A352A7EE-4261-7D4E-9EF3-F83D4A1665C3}" type="presOf" srcId="{12A7C803-6024-2643-983A-04DE235FAF32}" destId="{4F40F970-7FF1-6D40-9B43-423DF61F68B3}" srcOrd="0" destOrd="0" presId="urn:microsoft.com/office/officeart/2005/8/layout/radial4"/>
    <dgm:cxn modelId="{171FDA8A-5F1E-EC46-A1C8-49DC48BA5116}" type="presParOf" srcId="{1F6264CB-D127-984D-BAB3-7D6B034D96EE}" destId="{786C3A0C-7860-D848-8DC0-A1988E351697}" srcOrd="0" destOrd="0" presId="urn:microsoft.com/office/officeart/2005/8/layout/radial4"/>
    <dgm:cxn modelId="{8E3FB4BF-D58E-E742-9F4E-518D8D372AB5}" type="presParOf" srcId="{1F6264CB-D127-984D-BAB3-7D6B034D96EE}" destId="{AD33059D-9D33-E14A-AC3F-9579F7D8561C}" srcOrd="1" destOrd="0" presId="urn:microsoft.com/office/officeart/2005/8/layout/radial4"/>
    <dgm:cxn modelId="{80882B4F-42E1-D348-868E-0728C075962C}" type="presParOf" srcId="{1F6264CB-D127-984D-BAB3-7D6B034D96EE}" destId="{9C4CC1AD-C1DE-C249-8A9E-E128763F2594}" srcOrd="2" destOrd="0" presId="urn:microsoft.com/office/officeart/2005/8/layout/radial4"/>
    <dgm:cxn modelId="{04F43669-3370-C446-A474-679DC3DD7EB2}" type="presParOf" srcId="{1F6264CB-D127-984D-BAB3-7D6B034D96EE}" destId="{FB1FD513-D91F-E74C-8B77-95478ACDAC21}" srcOrd="3" destOrd="0" presId="urn:microsoft.com/office/officeart/2005/8/layout/radial4"/>
    <dgm:cxn modelId="{E11A9620-3F2F-FE4C-B6ED-BFF912892A01}" type="presParOf" srcId="{1F6264CB-D127-984D-BAB3-7D6B034D96EE}" destId="{2AFAE4A9-453B-D043-AF89-3A4B3DA49952}" srcOrd="4" destOrd="0" presId="urn:microsoft.com/office/officeart/2005/8/layout/radial4"/>
    <dgm:cxn modelId="{E7350A88-E79D-6B49-BBFE-BD83B8E1BA2A}" type="presParOf" srcId="{1F6264CB-D127-984D-BAB3-7D6B034D96EE}" destId="{4F40F970-7FF1-6D40-9B43-423DF61F68B3}" srcOrd="5" destOrd="0" presId="urn:microsoft.com/office/officeart/2005/8/layout/radial4"/>
    <dgm:cxn modelId="{FAB5CDB8-110C-0B45-B431-DE002C10F04E}" type="presParOf" srcId="{1F6264CB-D127-984D-BAB3-7D6B034D96EE}" destId="{BB97AA89-7562-634B-8972-3B1407CAF435}" srcOrd="6" destOrd="0" presId="urn:microsoft.com/office/officeart/2005/8/layout/radial4"/>
    <dgm:cxn modelId="{F178D6A2-BBEE-D341-986E-BFB1377C8B63}" type="presParOf" srcId="{1F6264CB-D127-984D-BAB3-7D6B034D96EE}" destId="{71CBF40A-9D20-284B-B617-C9D06D8C3ACC}" srcOrd="7" destOrd="0" presId="urn:microsoft.com/office/officeart/2005/8/layout/radial4"/>
    <dgm:cxn modelId="{6ACB0401-F38E-6846-8BEF-17243E65FEF0}" type="presParOf" srcId="{1F6264CB-D127-984D-BAB3-7D6B034D96EE}" destId="{35DBCED8-80EC-BB4F-B500-2C02CDCD453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F89055-12A5-3D45-ADD3-DDD311097483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BA9F21-947B-B746-B7AF-1467197E1869}">
      <dgm:prSet phldrT="[Texto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just"/>
          <a:r>
            <a:rPr lang="es-ES" sz="1600" dirty="0"/>
            <a:t>	</a:t>
          </a:r>
        </a:p>
      </dgm:t>
    </dgm:pt>
    <dgm:pt modelId="{D1770828-F892-2040-9754-3F3A4B8EDE57}" type="parTrans" cxnId="{2C1D2102-D858-654F-959C-A3D0CC79FFF4}">
      <dgm:prSet/>
      <dgm:spPr/>
      <dgm:t>
        <a:bodyPr/>
        <a:lstStyle/>
        <a:p>
          <a:endParaRPr lang="es-ES"/>
        </a:p>
      </dgm:t>
    </dgm:pt>
    <dgm:pt modelId="{4A993B0D-4913-9A44-8CBB-F07D8C7723F5}" type="sibTrans" cxnId="{2C1D2102-D858-654F-959C-A3D0CC79FFF4}">
      <dgm:prSet/>
      <dgm:spPr/>
      <dgm:t>
        <a:bodyPr/>
        <a:lstStyle/>
        <a:p>
          <a:endParaRPr lang="es-ES"/>
        </a:p>
      </dgm:t>
    </dgm:pt>
    <dgm:pt modelId="{E4F3B1EA-4C8A-244A-8E2C-FA1AC4190049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1. Unidad de Género.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2. Unidad de Economía de la Salud Respiratoria.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3. Reingeniería de la Estructura de Apoyo a las Áreas Sustantivas.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4</a:t>
          </a:r>
          <a:r>
            <a:rPr lang="es-ES" sz="1400" b="1">
              <a:solidFill>
                <a:srgbClr val="1F497D"/>
              </a:solidFill>
              <a:latin typeface="Arial"/>
              <a:cs typeface="Arial"/>
            </a:rPr>
            <a:t>. Proteccion </a:t>
          </a:r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Civil.</a:t>
          </a:r>
        </a:p>
      </dgm:t>
    </dgm:pt>
    <dgm:pt modelId="{8B01CC82-D19D-4A4F-BE9A-699F83644241}" type="parTrans" cxnId="{596B141A-4D04-BA47-8D95-422CEB55E285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ED208AFB-894A-E948-B9DF-4E35B80C6F1C}" type="sibTrans" cxnId="{596B141A-4D04-BA47-8D95-422CEB55E285}">
      <dgm:prSet/>
      <dgm:spPr/>
      <dgm:t>
        <a:bodyPr/>
        <a:lstStyle/>
        <a:p>
          <a:endParaRPr lang="es-ES"/>
        </a:p>
      </dgm:t>
    </dgm:pt>
    <dgm:pt modelId="{25EA0443-0659-214E-BC91-A34F3FE90D3A}">
      <dgm:prSet phldrT="[Texto]" custT="1"/>
      <dgm:spPr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endParaRPr lang="es-ES" sz="1400" b="1" dirty="0">
            <a:solidFill>
              <a:srgbClr val="000000"/>
            </a:solidFill>
          </a:endParaRP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5. Promoción de una Cultura de Prevención en materia de Seguridad y Salud en el Trabajo.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6. Generación de Estrategias de Ahorro y Eficiencia Energética.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 7. Responsabilidad Social con el Patronato.</a:t>
          </a:r>
        </a:p>
        <a:p>
          <a:pPr algn="just"/>
          <a:endParaRPr lang="es-ES" sz="1400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D50D19B1-C75F-0A4B-BD61-55298E90C4D6}" type="parTrans" cxnId="{F79BE864-C6D9-284E-BEEA-5992B4E1BE99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45B4D36E-91A6-1D4C-BD9C-C5E0BB4EBAD5}" type="sibTrans" cxnId="{F79BE864-C6D9-284E-BEEA-5992B4E1BE99}">
      <dgm:prSet/>
      <dgm:spPr/>
      <dgm:t>
        <a:bodyPr/>
        <a:lstStyle/>
        <a:p>
          <a:endParaRPr lang="es-ES"/>
        </a:p>
      </dgm:t>
    </dgm:pt>
    <dgm:pt modelId="{C1835A94-C19B-E54D-A510-048BA4B5C398}">
      <dgm:prSet phldrT="[Texto]" custT="1"/>
      <dgm:spPr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8. INER y la Sociedad.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9. Desarrollo de Infraestructura institucional.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10. Conclusión de la Torre de Investigación.</a:t>
          </a:r>
        </a:p>
        <a:p>
          <a:pPr algn="l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11. Gestión y Construcción de la Torre Médico- Quirúrgica para la optimización de la atención hospitalaria.</a:t>
          </a:r>
        </a:p>
      </dgm:t>
    </dgm:pt>
    <dgm:pt modelId="{A13A0BB0-ECD9-2644-9331-9F509F01002A}" type="sibTrans" cxnId="{6021A84F-CCC5-8E40-8C72-28B415302AF7}">
      <dgm:prSet/>
      <dgm:spPr/>
      <dgm:t>
        <a:bodyPr/>
        <a:lstStyle/>
        <a:p>
          <a:endParaRPr lang="es-ES"/>
        </a:p>
      </dgm:t>
    </dgm:pt>
    <dgm:pt modelId="{12A7C803-6024-2643-983A-04DE235FAF32}" type="parTrans" cxnId="{6021A84F-CCC5-8E40-8C72-28B415302AF7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4B6AB690-157E-7D43-A940-AF2BF171BCC0}">
      <dgm:prSet phldrT="[Texto]" custRadScaleRad="105150" custRadScaleInc="1054"/>
      <dgm:spPr>
        <a:solidFill>
          <a:schemeClr val="accent6">
            <a:lumMod val="20000"/>
            <a:lumOff val="80000"/>
          </a:schemeClr>
        </a:solidFill>
        <a:ln w="15875"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0283760D-73B3-6643-85CA-39C3FE26FFCB}" type="parTrans" cxnId="{61FE6148-3C17-2F4E-8152-0C8FCEFDDBDF}">
      <dgm:prSet custScaleX="59008" custLinFactNeighborX="-33613" custLinFactNeighborY="14565"/>
      <dgm:spPr/>
      <dgm:t>
        <a:bodyPr/>
        <a:lstStyle/>
        <a:p>
          <a:endParaRPr lang="es-ES"/>
        </a:p>
      </dgm:t>
    </dgm:pt>
    <dgm:pt modelId="{805B63EC-4DB1-E342-949B-2D0FB792FD8D}" type="sibTrans" cxnId="{61FE6148-3C17-2F4E-8152-0C8FCEFDDBDF}">
      <dgm:prSet/>
      <dgm:spPr/>
      <dgm:t>
        <a:bodyPr/>
        <a:lstStyle/>
        <a:p>
          <a:endParaRPr lang="es-ES"/>
        </a:p>
      </dgm:t>
    </dgm:pt>
    <dgm:pt modelId="{66A8E2B0-B3EE-B747-B3C0-394B03F6CD1D}">
      <dgm:prSet phldrT="[Texto]" custT="1"/>
      <dgm:spPr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</dgm:spPr>
      <dgm:t>
        <a:bodyPr/>
        <a:lstStyle/>
        <a:p>
          <a:pPr algn="just"/>
          <a:endParaRPr lang="es-ES" sz="1400" b="1" dirty="0">
            <a:solidFill>
              <a:srgbClr val="000000"/>
            </a:solidFill>
          </a:endParaRP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12. Fortalecimiento de la Estructura Orgánica.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13. Gestión y Obtención de fuentes de financiamiento.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14. Gestión de Plazas de acuerdo al crecimiento institucional.</a:t>
          </a:r>
        </a:p>
        <a:p>
          <a:pPr algn="just"/>
          <a:r>
            <a:rPr lang="es-ES" sz="1400" b="1" dirty="0">
              <a:solidFill>
                <a:srgbClr val="1F497D"/>
              </a:solidFill>
              <a:latin typeface="Arial"/>
              <a:cs typeface="Arial"/>
            </a:rPr>
            <a:t>15. Mejora del Clima Laboral.</a:t>
          </a:r>
        </a:p>
        <a:p>
          <a:pPr algn="just"/>
          <a:endParaRPr lang="es-ES" sz="1400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9E5E63AB-CF5A-F943-B816-94C0F6AF7A72}" type="parTrans" cxnId="{EC5CEC87-732C-F749-A7A6-EA3C0D60AD0A}">
      <dgm:prSet/>
      <dgm:spPr>
        <a:solidFill>
          <a:schemeClr val="tx2"/>
        </a:solidFill>
      </dgm:spPr>
      <dgm:t>
        <a:bodyPr/>
        <a:lstStyle/>
        <a:p>
          <a:endParaRPr lang="es-ES"/>
        </a:p>
      </dgm:t>
    </dgm:pt>
    <dgm:pt modelId="{9EC16466-8822-054B-ABB1-E0F2E920690A}" type="sibTrans" cxnId="{EC5CEC87-732C-F749-A7A6-EA3C0D60AD0A}">
      <dgm:prSet/>
      <dgm:spPr/>
      <dgm:t>
        <a:bodyPr/>
        <a:lstStyle/>
        <a:p>
          <a:endParaRPr lang="es-ES"/>
        </a:p>
      </dgm:t>
    </dgm:pt>
    <dgm:pt modelId="{1F6264CB-D127-984D-BAB3-7D6B034D96EE}" type="pres">
      <dgm:prSet presAssocID="{34F89055-12A5-3D45-ADD3-DDD31109748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6C3A0C-7860-D848-8DC0-A1988E351697}" type="pres">
      <dgm:prSet presAssocID="{72BA9F21-947B-B746-B7AF-1467197E1869}" presName="centerShape" presStyleLbl="node0" presStyleIdx="0" presStyleCnt="1" custLinFactNeighborX="-1250" custLinFactNeighborY="-4961"/>
      <dgm:spPr/>
    </dgm:pt>
    <dgm:pt modelId="{AD33059D-9D33-E14A-AC3F-9579F7D8561C}" type="pres">
      <dgm:prSet presAssocID="{8B01CC82-D19D-4A4F-BE9A-699F83644241}" presName="parTrans" presStyleLbl="bgSibTrans2D1" presStyleIdx="0" presStyleCnt="4" custScaleX="62505" custScaleY="85148" custLinFactNeighborX="27852" custLinFactNeighborY="60260"/>
      <dgm:spPr/>
    </dgm:pt>
    <dgm:pt modelId="{9C4CC1AD-C1DE-C249-8A9E-E128763F2594}" type="pres">
      <dgm:prSet presAssocID="{E4F3B1EA-4C8A-244A-8E2C-FA1AC4190049}" presName="node" presStyleLbl="node1" presStyleIdx="0" presStyleCnt="4" custScaleX="117343" custScaleY="116464" custRadScaleRad="97362" custRadScaleInc="-17301">
        <dgm:presLayoutVars>
          <dgm:bulletEnabled val="1"/>
        </dgm:presLayoutVars>
      </dgm:prSet>
      <dgm:spPr/>
    </dgm:pt>
    <dgm:pt modelId="{FB1FD513-D91F-E74C-8B77-95478ACDAC21}" type="pres">
      <dgm:prSet presAssocID="{D50D19B1-C75F-0A4B-BD61-55298E90C4D6}" presName="parTrans" presStyleLbl="bgSibTrans2D1" presStyleIdx="1" presStyleCnt="4" custAng="21363112" custScaleX="61244" custScaleY="79184" custLinFactNeighborX="-5615" custLinFactNeighborY="95092"/>
      <dgm:spPr/>
    </dgm:pt>
    <dgm:pt modelId="{2AFAE4A9-453B-D043-AF89-3A4B3DA49952}" type="pres">
      <dgm:prSet presAssocID="{25EA0443-0659-214E-BC91-A34F3FE90D3A}" presName="node" presStyleLbl="node1" presStyleIdx="1" presStyleCnt="4" custScaleX="127990" custScaleY="107519" custRadScaleRad="103574" custRadScaleInc="-9618">
        <dgm:presLayoutVars>
          <dgm:bulletEnabled val="1"/>
        </dgm:presLayoutVars>
      </dgm:prSet>
      <dgm:spPr/>
    </dgm:pt>
    <dgm:pt modelId="{4F40F970-7FF1-6D40-9B43-423DF61F68B3}" type="pres">
      <dgm:prSet presAssocID="{12A7C803-6024-2643-983A-04DE235FAF32}" presName="parTrans" presStyleLbl="bgSibTrans2D1" presStyleIdx="2" presStyleCnt="4" custScaleX="51214" custScaleY="80122" custLinFactNeighborX="-11775" custLinFactNeighborY="83376"/>
      <dgm:spPr/>
    </dgm:pt>
    <dgm:pt modelId="{BB97AA89-7562-634B-8972-3B1407CAF435}" type="pres">
      <dgm:prSet presAssocID="{C1835A94-C19B-E54D-A510-048BA4B5C398}" presName="node" presStyleLbl="node1" presStyleIdx="2" presStyleCnt="4" custScaleX="127237" custScaleY="112354" custRadScaleRad="109530" custRadScaleInc="17946">
        <dgm:presLayoutVars>
          <dgm:bulletEnabled val="1"/>
        </dgm:presLayoutVars>
      </dgm:prSet>
      <dgm:spPr/>
    </dgm:pt>
    <dgm:pt modelId="{71CBF40A-9D20-284B-B617-C9D06D8C3ACC}" type="pres">
      <dgm:prSet presAssocID="{9E5E63AB-CF5A-F943-B816-94C0F6AF7A72}" presName="parTrans" presStyleLbl="bgSibTrans2D1" presStyleIdx="3" presStyleCnt="4" custLinFactNeighborX="-7681" custLinFactNeighborY="46874"/>
      <dgm:spPr/>
    </dgm:pt>
    <dgm:pt modelId="{35DBCED8-80EC-BB4F-B500-2C02CDCD4534}" type="pres">
      <dgm:prSet presAssocID="{66A8E2B0-B3EE-B747-B3C0-394B03F6CD1D}" presName="node" presStyleLbl="node1" presStyleIdx="3" presStyleCnt="4" custScaleX="118229" custScaleY="116366" custRadScaleRad="91786" custRadScaleInc="16212">
        <dgm:presLayoutVars>
          <dgm:bulletEnabled val="1"/>
        </dgm:presLayoutVars>
      </dgm:prSet>
      <dgm:spPr/>
    </dgm:pt>
  </dgm:ptLst>
  <dgm:cxnLst>
    <dgm:cxn modelId="{2C1D2102-D858-654F-959C-A3D0CC79FFF4}" srcId="{34F89055-12A5-3D45-ADD3-DDD311097483}" destId="{72BA9F21-947B-B746-B7AF-1467197E1869}" srcOrd="0" destOrd="0" parTransId="{D1770828-F892-2040-9754-3F3A4B8EDE57}" sibTransId="{4A993B0D-4913-9A44-8CBB-F07D8C7723F5}"/>
    <dgm:cxn modelId="{40E3C002-6EE0-D44B-BAA4-8B0C334FE964}" type="presOf" srcId="{D50D19B1-C75F-0A4B-BD61-55298E90C4D6}" destId="{FB1FD513-D91F-E74C-8B77-95478ACDAC21}" srcOrd="0" destOrd="0" presId="urn:microsoft.com/office/officeart/2005/8/layout/radial4"/>
    <dgm:cxn modelId="{596B141A-4D04-BA47-8D95-422CEB55E285}" srcId="{72BA9F21-947B-B746-B7AF-1467197E1869}" destId="{E4F3B1EA-4C8A-244A-8E2C-FA1AC4190049}" srcOrd="0" destOrd="0" parTransId="{8B01CC82-D19D-4A4F-BE9A-699F83644241}" sibTransId="{ED208AFB-894A-E948-B9DF-4E35B80C6F1C}"/>
    <dgm:cxn modelId="{EF6DC237-7D27-CF4E-B164-BDE0A792C553}" type="presOf" srcId="{72BA9F21-947B-B746-B7AF-1467197E1869}" destId="{786C3A0C-7860-D848-8DC0-A1988E351697}" srcOrd="0" destOrd="0" presId="urn:microsoft.com/office/officeart/2005/8/layout/radial4"/>
    <dgm:cxn modelId="{61FE6148-3C17-2F4E-8152-0C8FCEFDDBDF}" srcId="{34F89055-12A5-3D45-ADD3-DDD311097483}" destId="{4B6AB690-157E-7D43-A940-AF2BF171BCC0}" srcOrd="1" destOrd="0" parTransId="{0283760D-73B3-6643-85CA-39C3FE26FFCB}" sibTransId="{805B63EC-4DB1-E342-949B-2D0FB792FD8D}"/>
    <dgm:cxn modelId="{6021A84F-CCC5-8E40-8C72-28B415302AF7}" srcId="{72BA9F21-947B-B746-B7AF-1467197E1869}" destId="{C1835A94-C19B-E54D-A510-048BA4B5C398}" srcOrd="2" destOrd="0" parTransId="{12A7C803-6024-2643-983A-04DE235FAF32}" sibTransId="{A13A0BB0-ECD9-2644-9331-9F509F01002A}"/>
    <dgm:cxn modelId="{F79BE864-C6D9-284E-BEEA-5992B4E1BE99}" srcId="{72BA9F21-947B-B746-B7AF-1467197E1869}" destId="{25EA0443-0659-214E-BC91-A34F3FE90D3A}" srcOrd="1" destOrd="0" parTransId="{D50D19B1-C75F-0A4B-BD61-55298E90C4D6}" sibTransId="{45B4D36E-91A6-1D4C-BD9C-C5E0BB4EBAD5}"/>
    <dgm:cxn modelId="{D9061368-AB43-834A-8B84-F6C7A1653706}" type="presOf" srcId="{E4F3B1EA-4C8A-244A-8E2C-FA1AC4190049}" destId="{9C4CC1AD-C1DE-C249-8A9E-E128763F2594}" srcOrd="0" destOrd="0" presId="urn:microsoft.com/office/officeart/2005/8/layout/radial4"/>
    <dgm:cxn modelId="{333C8D6D-6FEB-4A42-90AC-6728F4B06E2E}" type="presOf" srcId="{9E5E63AB-CF5A-F943-B816-94C0F6AF7A72}" destId="{71CBF40A-9D20-284B-B617-C9D06D8C3ACC}" srcOrd="0" destOrd="0" presId="urn:microsoft.com/office/officeart/2005/8/layout/radial4"/>
    <dgm:cxn modelId="{1167B271-FA9F-024B-98C6-AC91CA6BEC65}" type="presOf" srcId="{66A8E2B0-B3EE-B747-B3C0-394B03F6CD1D}" destId="{35DBCED8-80EC-BB4F-B500-2C02CDCD4534}" srcOrd="0" destOrd="0" presId="urn:microsoft.com/office/officeart/2005/8/layout/radial4"/>
    <dgm:cxn modelId="{EC5CEC87-732C-F749-A7A6-EA3C0D60AD0A}" srcId="{72BA9F21-947B-B746-B7AF-1467197E1869}" destId="{66A8E2B0-B3EE-B747-B3C0-394B03F6CD1D}" srcOrd="3" destOrd="0" parTransId="{9E5E63AB-CF5A-F943-B816-94C0F6AF7A72}" sibTransId="{9EC16466-8822-054B-ABB1-E0F2E920690A}"/>
    <dgm:cxn modelId="{39009C92-C0CE-964A-B638-C9CD3665CA58}" type="presOf" srcId="{34F89055-12A5-3D45-ADD3-DDD311097483}" destId="{1F6264CB-D127-984D-BAB3-7D6B034D96EE}" srcOrd="0" destOrd="0" presId="urn:microsoft.com/office/officeart/2005/8/layout/radial4"/>
    <dgm:cxn modelId="{B4E102AE-9487-8342-8D96-026769756162}" type="presOf" srcId="{25EA0443-0659-214E-BC91-A34F3FE90D3A}" destId="{2AFAE4A9-453B-D043-AF89-3A4B3DA49952}" srcOrd="0" destOrd="0" presId="urn:microsoft.com/office/officeart/2005/8/layout/radial4"/>
    <dgm:cxn modelId="{A0ABD8CE-6C26-5E40-8075-B6C0F6C862BA}" type="presOf" srcId="{8B01CC82-D19D-4A4F-BE9A-699F83644241}" destId="{AD33059D-9D33-E14A-AC3F-9579F7D8561C}" srcOrd="0" destOrd="0" presId="urn:microsoft.com/office/officeart/2005/8/layout/radial4"/>
    <dgm:cxn modelId="{CC2AFAE2-A7B3-2946-A3C6-260ADFEFAB93}" type="presOf" srcId="{12A7C803-6024-2643-983A-04DE235FAF32}" destId="{4F40F970-7FF1-6D40-9B43-423DF61F68B3}" srcOrd="0" destOrd="0" presId="urn:microsoft.com/office/officeart/2005/8/layout/radial4"/>
    <dgm:cxn modelId="{F57001ED-B61B-E440-8B35-7E5444F7A42C}" type="presOf" srcId="{C1835A94-C19B-E54D-A510-048BA4B5C398}" destId="{BB97AA89-7562-634B-8972-3B1407CAF435}" srcOrd="0" destOrd="0" presId="urn:microsoft.com/office/officeart/2005/8/layout/radial4"/>
    <dgm:cxn modelId="{1D80755D-BF98-2F46-945E-A6BBC0733BD2}" type="presParOf" srcId="{1F6264CB-D127-984D-BAB3-7D6B034D96EE}" destId="{786C3A0C-7860-D848-8DC0-A1988E351697}" srcOrd="0" destOrd="0" presId="urn:microsoft.com/office/officeart/2005/8/layout/radial4"/>
    <dgm:cxn modelId="{36F0901C-FA35-634B-8964-EFBCD44E1297}" type="presParOf" srcId="{1F6264CB-D127-984D-BAB3-7D6B034D96EE}" destId="{AD33059D-9D33-E14A-AC3F-9579F7D8561C}" srcOrd="1" destOrd="0" presId="urn:microsoft.com/office/officeart/2005/8/layout/radial4"/>
    <dgm:cxn modelId="{34068A94-5181-9A43-B3A8-B3D212C6FF93}" type="presParOf" srcId="{1F6264CB-D127-984D-BAB3-7D6B034D96EE}" destId="{9C4CC1AD-C1DE-C249-8A9E-E128763F2594}" srcOrd="2" destOrd="0" presId="urn:microsoft.com/office/officeart/2005/8/layout/radial4"/>
    <dgm:cxn modelId="{52F251B4-938E-0345-ACA8-32FA69C3C4B9}" type="presParOf" srcId="{1F6264CB-D127-984D-BAB3-7D6B034D96EE}" destId="{FB1FD513-D91F-E74C-8B77-95478ACDAC21}" srcOrd="3" destOrd="0" presId="urn:microsoft.com/office/officeart/2005/8/layout/radial4"/>
    <dgm:cxn modelId="{39BDF09A-003D-8942-BC2D-6B51A68E6A78}" type="presParOf" srcId="{1F6264CB-D127-984D-BAB3-7D6B034D96EE}" destId="{2AFAE4A9-453B-D043-AF89-3A4B3DA49952}" srcOrd="4" destOrd="0" presId="urn:microsoft.com/office/officeart/2005/8/layout/radial4"/>
    <dgm:cxn modelId="{67BCEB90-7E95-A04A-971C-9CAECCCC8174}" type="presParOf" srcId="{1F6264CB-D127-984D-BAB3-7D6B034D96EE}" destId="{4F40F970-7FF1-6D40-9B43-423DF61F68B3}" srcOrd="5" destOrd="0" presId="urn:microsoft.com/office/officeart/2005/8/layout/radial4"/>
    <dgm:cxn modelId="{988D750B-F18D-824F-BE4A-983B6C46A813}" type="presParOf" srcId="{1F6264CB-D127-984D-BAB3-7D6B034D96EE}" destId="{BB97AA89-7562-634B-8972-3B1407CAF435}" srcOrd="6" destOrd="0" presId="urn:microsoft.com/office/officeart/2005/8/layout/radial4"/>
    <dgm:cxn modelId="{5AECCADD-53FD-1843-8B03-32874ECC000C}" type="presParOf" srcId="{1F6264CB-D127-984D-BAB3-7D6B034D96EE}" destId="{71CBF40A-9D20-284B-B617-C9D06D8C3ACC}" srcOrd="7" destOrd="0" presId="urn:microsoft.com/office/officeart/2005/8/layout/radial4"/>
    <dgm:cxn modelId="{8E31D668-1E47-AF4A-9F1C-207BC8C19BA7}" type="presParOf" srcId="{1F6264CB-D127-984D-BAB3-7D6B034D96EE}" destId="{35DBCED8-80EC-BB4F-B500-2C02CDCD453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D3BAB-F000-154F-BEFF-411244B6DDD5}">
      <dsp:nvSpPr>
        <dsp:cNvPr id="0" name=""/>
        <dsp:cNvSpPr/>
      </dsp:nvSpPr>
      <dsp:spPr>
        <a:xfrm>
          <a:off x="4224744" y="347528"/>
          <a:ext cx="1771216" cy="177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POSGRADO</a:t>
          </a:r>
        </a:p>
      </dsp:txBody>
      <dsp:txXfrm>
        <a:off x="4224744" y="347528"/>
        <a:ext cx="1771216" cy="1771216"/>
      </dsp:txXfrm>
    </dsp:sp>
    <dsp:sp modelId="{C6C76533-AF7D-A44C-973E-B3D1610D1B8D}">
      <dsp:nvSpPr>
        <dsp:cNvPr id="0" name=""/>
        <dsp:cNvSpPr/>
      </dsp:nvSpPr>
      <dsp:spPr>
        <a:xfrm>
          <a:off x="248820" y="-610127"/>
          <a:ext cx="6742780" cy="5407195"/>
        </a:xfrm>
        <a:prstGeom prst="circularArrow">
          <a:avLst>
            <a:gd name="adj1" fmla="val 8244"/>
            <a:gd name="adj2" fmla="val 575717"/>
            <a:gd name="adj3" fmla="val 2965685"/>
            <a:gd name="adj4" fmla="val 50497"/>
            <a:gd name="adj5" fmla="val 9618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59BFE-0ED2-AE4C-96F0-9F3E597BB1DC}">
      <dsp:nvSpPr>
        <dsp:cNvPr id="0" name=""/>
        <dsp:cNvSpPr/>
      </dsp:nvSpPr>
      <dsp:spPr>
        <a:xfrm>
          <a:off x="2734602" y="2928530"/>
          <a:ext cx="1771216" cy="177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PREGRADO</a:t>
          </a:r>
        </a:p>
      </dsp:txBody>
      <dsp:txXfrm>
        <a:off x="2734602" y="2928530"/>
        <a:ext cx="1771216" cy="1771216"/>
      </dsp:txXfrm>
    </dsp:sp>
    <dsp:sp modelId="{516FE205-74A0-5D45-8A18-C6A7C7E2BE10}">
      <dsp:nvSpPr>
        <dsp:cNvPr id="0" name=""/>
        <dsp:cNvSpPr/>
      </dsp:nvSpPr>
      <dsp:spPr>
        <a:xfrm>
          <a:off x="391269" y="-881513"/>
          <a:ext cx="6742780" cy="5760008"/>
        </a:xfrm>
        <a:prstGeom prst="circularArrow">
          <a:avLst>
            <a:gd name="adj1" fmla="val 8244"/>
            <a:gd name="adj2" fmla="val 575717"/>
            <a:gd name="adj3" fmla="val 10173786"/>
            <a:gd name="adj4" fmla="val 7258598"/>
            <a:gd name="adj5" fmla="val 9618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73DF84-697E-434C-A5D7-A227A508A0C7}">
      <dsp:nvSpPr>
        <dsp:cNvPr id="0" name=""/>
        <dsp:cNvSpPr/>
      </dsp:nvSpPr>
      <dsp:spPr>
        <a:xfrm>
          <a:off x="1244459" y="347528"/>
          <a:ext cx="1771216" cy="177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EDUCACIÓN CONTINUA</a:t>
          </a:r>
        </a:p>
      </dsp:txBody>
      <dsp:txXfrm>
        <a:off x="1244459" y="347528"/>
        <a:ext cx="1771216" cy="1771216"/>
      </dsp:txXfrm>
    </dsp:sp>
    <dsp:sp modelId="{F6D890FF-01E5-8D44-98FE-2E61FCA762C5}">
      <dsp:nvSpPr>
        <dsp:cNvPr id="0" name=""/>
        <dsp:cNvSpPr/>
      </dsp:nvSpPr>
      <dsp:spPr>
        <a:xfrm>
          <a:off x="332613" y="-730035"/>
          <a:ext cx="6741355" cy="6501622"/>
        </a:xfrm>
        <a:prstGeom prst="circularArrow">
          <a:avLst>
            <a:gd name="adj1" fmla="val 8244"/>
            <a:gd name="adj2" fmla="val 575717"/>
            <a:gd name="adj3" fmla="val 16858429"/>
            <a:gd name="adj4" fmla="val 14965853"/>
            <a:gd name="adj5" fmla="val 9618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C3A0C-7860-D848-8DC0-A1988E351697}">
      <dsp:nvSpPr>
        <dsp:cNvPr id="0" name=""/>
        <dsp:cNvSpPr/>
      </dsp:nvSpPr>
      <dsp:spPr>
        <a:xfrm>
          <a:off x="2869092" y="2988598"/>
          <a:ext cx="2730624" cy="2458073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	</a:t>
          </a:r>
        </a:p>
      </dsp:txBody>
      <dsp:txXfrm>
        <a:off x="3268983" y="3348574"/>
        <a:ext cx="1930842" cy="1738121"/>
      </dsp:txXfrm>
    </dsp:sp>
    <dsp:sp modelId="{AD33059D-9D33-E14A-AC3F-9579F7D8561C}">
      <dsp:nvSpPr>
        <dsp:cNvPr id="0" name=""/>
        <dsp:cNvSpPr/>
      </dsp:nvSpPr>
      <dsp:spPr>
        <a:xfrm rot="13064301">
          <a:off x="2204497" y="2699576"/>
          <a:ext cx="1245286" cy="593002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CC1AD-C1DE-C249-8A9E-E128763F2594}">
      <dsp:nvSpPr>
        <dsp:cNvPr id="0" name=""/>
        <dsp:cNvSpPr/>
      </dsp:nvSpPr>
      <dsp:spPr>
        <a:xfrm>
          <a:off x="0" y="1005567"/>
          <a:ext cx="2797462" cy="203475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1</a:t>
          </a: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. Genómica y Enfermedades Respiratorias.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2. Medicina Ambiental.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3. Envejecimiento, Biología Pulmonar y Enfermedades Crónico Degenerativas.</a:t>
          </a:r>
        </a:p>
      </dsp:txBody>
      <dsp:txXfrm>
        <a:off x="59596" y="1065163"/>
        <a:ext cx="2678270" cy="1915562"/>
      </dsp:txXfrm>
    </dsp:sp>
    <dsp:sp modelId="{FB1FD513-D91F-E74C-8B77-95478ACDAC21}">
      <dsp:nvSpPr>
        <dsp:cNvPr id="0" name=""/>
        <dsp:cNvSpPr/>
      </dsp:nvSpPr>
      <dsp:spPr>
        <a:xfrm rot="16129880">
          <a:off x="3421860" y="1875924"/>
          <a:ext cx="1562678" cy="658559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AE4A9-453B-D043-AF89-3A4B3DA49952}">
      <dsp:nvSpPr>
        <dsp:cNvPr id="0" name=""/>
        <dsp:cNvSpPr/>
      </dsp:nvSpPr>
      <dsp:spPr>
        <a:xfrm>
          <a:off x="3122894" y="2743"/>
          <a:ext cx="2335169" cy="186813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4. Envejecimiento Pulmonar y Enfermedades </a:t>
          </a:r>
          <a:r>
            <a:rPr lang="es-ES" sz="1400" b="1" kern="1200" dirty="0" err="1">
              <a:solidFill>
                <a:srgbClr val="17375E"/>
              </a:solidFill>
              <a:latin typeface="Arial"/>
              <a:cs typeface="Arial"/>
            </a:rPr>
            <a:t>Fibrosantes</a:t>
          </a: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 del Pulmón.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7375E"/>
              </a:solidFill>
              <a:latin typeface="Arial"/>
              <a:cs typeface="Arial"/>
            </a:rPr>
            <a:t>5. Cáncer Pulmonar y Banco de Tejidos.</a:t>
          </a:r>
        </a:p>
      </dsp:txBody>
      <dsp:txXfrm>
        <a:off x="3177610" y="57459"/>
        <a:ext cx="2225737" cy="1758703"/>
      </dsp:txXfrm>
    </dsp:sp>
    <dsp:sp modelId="{4F40F970-7FF1-6D40-9B43-423DF61F68B3}">
      <dsp:nvSpPr>
        <dsp:cNvPr id="0" name=""/>
        <dsp:cNvSpPr/>
      </dsp:nvSpPr>
      <dsp:spPr>
        <a:xfrm rot="19560083">
          <a:off x="5112171" y="2708702"/>
          <a:ext cx="1394761" cy="563411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97AA89-7562-634B-8972-3B1407CAF435}">
      <dsp:nvSpPr>
        <dsp:cNvPr id="0" name=""/>
        <dsp:cNvSpPr/>
      </dsp:nvSpPr>
      <dsp:spPr>
        <a:xfrm>
          <a:off x="5886549" y="1335067"/>
          <a:ext cx="2473551" cy="186813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6. Investigación y respuesta a Enfermedades Infecciosas Emergentes. </a:t>
          </a:r>
          <a:endParaRPr lang="es-ES" sz="1400" kern="12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7. Desarrollo de Patentes.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8. Unidad de Investigación Clínica y </a:t>
          </a:r>
          <a:r>
            <a:rPr lang="es-ES" sz="1400" b="1" kern="120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Traslacional</a:t>
          </a:r>
          <a:r>
            <a:rPr lang="es-ES" sz="1400" b="1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.</a:t>
          </a:r>
        </a:p>
      </dsp:txBody>
      <dsp:txXfrm>
        <a:off x="5941265" y="1389783"/>
        <a:ext cx="2364119" cy="1758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C3A0C-7860-D848-8DC0-A1988E351697}">
      <dsp:nvSpPr>
        <dsp:cNvPr id="0" name=""/>
        <dsp:cNvSpPr/>
      </dsp:nvSpPr>
      <dsp:spPr>
        <a:xfrm>
          <a:off x="3014672" y="3142626"/>
          <a:ext cx="2458073" cy="2458073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	</a:t>
          </a:r>
        </a:p>
      </dsp:txBody>
      <dsp:txXfrm>
        <a:off x="3374648" y="3502602"/>
        <a:ext cx="1738121" cy="1738121"/>
      </dsp:txXfrm>
    </dsp:sp>
    <dsp:sp modelId="{AD33059D-9D33-E14A-AC3F-9579F7D8561C}">
      <dsp:nvSpPr>
        <dsp:cNvPr id="0" name=""/>
        <dsp:cNvSpPr/>
      </dsp:nvSpPr>
      <dsp:spPr>
        <a:xfrm rot="12962518">
          <a:off x="2112204" y="2963561"/>
          <a:ext cx="1228213" cy="700550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CC1AD-C1DE-C249-8A9E-E128763F2594}">
      <dsp:nvSpPr>
        <dsp:cNvPr id="0" name=""/>
        <dsp:cNvSpPr/>
      </dsp:nvSpPr>
      <dsp:spPr>
        <a:xfrm>
          <a:off x="3" y="1183377"/>
          <a:ext cx="2520605" cy="203475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/>
              </a:solidFill>
              <a:latin typeface="Arial"/>
              <a:cs typeface="Arial"/>
            </a:rPr>
            <a:t>1. AIRE etapa 2.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/>
              </a:solidFill>
              <a:latin typeface="Arial"/>
              <a:cs typeface="Arial"/>
            </a:rPr>
            <a:t>2. Curso Universitario de Especialización en Neumología y Medicina Crítica. 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chemeClr val="tx2"/>
            </a:solidFill>
            <a:latin typeface="Arial"/>
            <a:cs typeface="Arial"/>
          </a:endParaRPr>
        </a:p>
      </dsp:txBody>
      <dsp:txXfrm>
        <a:off x="59599" y="1242973"/>
        <a:ext cx="2401413" cy="1915562"/>
      </dsp:txXfrm>
    </dsp:sp>
    <dsp:sp modelId="{FB1FD513-D91F-E74C-8B77-95478ACDAC21}">
      <dsp:nvSpPr>
        <dsp:cNvPr id="0" name=""/>
        <dsp:cNvSpPr/>
      </dsp:nvSpPr>
      <dsp:spPr>
        <a:xfrm rot="16200000">
          <a:off x="3346305" y="1753430"/>
          <a:ext cx="1901009" cy="817872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AE4A9-453B-D043-AF89-3A4B3DA49952}">
      <dsp:nvSpPr>
        <dsp:cNvPr id="0" name=""/>
        <dsp:cNvSpPr/>
      </dsp:nvSpPr>
      <dsp:spPr>
        <a:xfrm>
          <a:off x="2977670" y="110"/>
          <a:ext cx="2684580" cy="186813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3. Licenciatura en Terapia Respiratoria.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4. Producción Audiovisual de Procedimientos Diagnósticos y Terapéuticos</a:t>
          </a:r>
        </a:p>
      </dsp:txBody>
      <dsp:txXfrm>
        <a:off x="3032386" y="54826"/>
        <a:ext cx="2575148" cy="1758703"/>
      </dsp:txXfrm>
    </dsp:sp>
    <dsp:sp modelId="{4F40F970-7FF1-6D40-9B43-423DF61F68B3}">
      <dsp:nvSpPr>
        <dsp:cNvPr id="0" name=""/>
        <dsp:cNvSpPr/>
      </dsp:nvSpPr>
      <dsp:spPr>
        <a:xfrm rot="19537839">
          <a:off x="5057749" y="2802837"/>
          <a:ext cx="1330156" cy="700550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97AA89-7562-634B-8972-3B1407CAF435}">
      <dsp:nvSpPr>
        <dsp:cNvPr id="0" name=""/>
        <dsp:cNvSpPr/>
      </dsp:nvSpPr>
      <dsp:spPr>
        <a:xfrm>
          <a:off x="6059530" y="1397158"/>
          <a:ext cx="2335169" cy="186813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5</a:t>
          </a:r>
          <a:r>
            <a:rPr lang="es-ES" sz="1400" b="1" kern="1200" dirty="0">
              <a:solidFill>
                <a:schemeClr val="tx2"/>
              </a:solidFill>
              <a:latin typeface="Arial"/>
              <a:cs typeface="Arial"/>
            </a:rPr>
            <a:t>. Educación en Medicina Respiratoria: Proyectos Estratégicos.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/>
              </a:solidFill>
              <a:latin typeface="Arial"/>
              <a:cs typeface="Arial"/>
            </a:rPr>
            <a:t>6. Edición de Textos de Medicina Respiratoria.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2"/>
              </a:solidFill>
              <a:latin typeface="Arial"/>
              <a:cs typeface="Arial"/>
            </a:rPr>
            <a:t>7. Promoción de la Salud Respiratoria en la infancia.</a:t>
          </a:r>
        </a:p>
      </dsp:txBody>
      <dsp:txXfrm>
        <a:off x="6114246" y="1451874"/>
        <a:ext cx="2225737" cy="17587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C3A0C-7860-D848-8DC0-A1988E351697}">
      <dsp:nvSpPr>
        <dsp:cNvPr id="0" name=""/>
        <dsp:cNvSpPr/>
      </dsp:nvSpPr>
      <dsp:spPr>
        <a:xfrm>
          <a:off x="3186968" y="2475174"/>
          <a:ext cx="2369439" cy="2369439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	</a:t>
          </a:r>
        </a:p>
      </dsp:txBody>
      <dsp:txXfrm>
        <a:off x="3533964" y="2822170"/>
        <a:ext cx="1675447" cy="1675447"/>
      </dsp:txXfrm>
    </dsp:sp>
    <dsp:sp modelId="{AD33059D-9D33-E14A-AC3F-9579F7D8561C}">
      <dsp:nvSpPr>
        <dsp:cNvPr id="0" name=""/>
        <dsp:cNvSpPr/>
      </dsp:nvSpPr>
      <dsp:spPr>
        <a:xfrm rot="9791231">
          <a:off x="2529955" y="4295202"/>
          <a:ext cx="1004062" cy="675290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CC1AD-C1DE-C249-8A9E-E128763F2594}">
      <dsp:nvSpPr>
        <dsp:cNvPr id="0" name=""/>
        <dsp:cNvSpPr/>
      </dsp:nvSpPr>
      <dsp:spPr>
        <a:xfrm>
          <a:off x="-52154" y="3603708"/>
          <a:ext cx="2728397" cy="196138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1. Unidad de Cuidados Paliativos Respiratorios.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2.Telemedicina Respiratoria.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3. Hospital de Día.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4. Neumología Geriátrica</a:t>
          </a:r>
        </a:p>
      </dsp:txBody>
      <dsp:txXfrm>
        <a:off x="5293" y="3661155"/>
        <a:ext cx="2613503" cy="1846490"/>
      </dsp:txXfrm>
    </dsp:sp>
    <dsp:sp modelId="{FB1FD513-D91F-E74C-8B77-95478ACDAC21}">
      <dsp:nvSpPr>
        <dsp:cNvPr id="0" name=""/>
        <dsp:cNvSpPr/>
      </dsp:nvSpPr>
      <dsp:spPr>
        <a:xfrm rot="13323284">
          <a:off x="2311324" y="2214836"/>
          <a:ext cx="1317122" cy="656483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AE4A9-453B-D043-AF89-3A4B3DA49952}">
      <dsp:nvSpPr>
        <dsp:cNvPr id="0" name=""/>
        <dsp:cNvSpPr/>
      </dsp:nvSpPr>
      <dsp:spPr>
        <a:xfrm>
          <a:off x="724897" y="350132"/>
          <a:ext cx="2813506" cy="197980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</a:endParaRP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5. Estratégico de Gestión de la Calidad y Seguridad de los Pacientes.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6. Auditorias Clínicas.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7. Laboratorio de Fisiología Nasal.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8. Los Líderes del Futuro.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782884" y="408119"/>
        <a:ext cx="2697532" cy="1863832"/>
      </dsp:txXfrm>
    </dsp:sp>
    <dsp:sp modelId="{4F40F970-7FF1-6D40-9B43-423DF61F68B3}">
      <dsp:nvSpPr>
        <dsp:cNvPr id="0" name=""/>
        <dsp:cNvSpPr/>
      </dsp:nvSpPr>
      <dsp:spPr>
        <a:xfrm rot="19120751">
          <a:off x="5258727" y="2334590"/>
          <a:ext cx="1283814" cy="675290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97AA89-7562-634B-8972-3B1407CAF435}">
      <dsp:nvSpPr>
        <dsp:cNvPr id="0" name=""/>
        <dsp:cNvSpPr/>
      </dsp:nvSpPr>
      <dsp:spPr>
        <a:xfrm>
          <a:off x="5594679" y="357577"/>
          <a:ext cx="2791671" cy="199986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9. Enfermedades, Adicciones y Estilos de Vida de impacto negativo en el Aparato Respiratorio.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10. Centro de Preparación de Mezclas/Centro Oncológico Integral.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11. Progresión en Equipamiento de Imagen.</a:t>
          </a:r>
        </a:p>
      </dsp:txBody>
      <dsp:txXfrm>
        <a:off x="5653253" y="416151"/>
        <a:ext cx="2674523" cy="1882719"/>
      </dsp:txXfrm>
    </dsp:sp>
    <dsp:sp modelId="{71CBF40A-9D20-284B-B617-C9D06D8C3ACC}">
      <dsp:nvSpPr>
        <dsp:cNvPr id="0" name=""/>
        <dsp:cNvSpPr/>
      </dsp:nvSpPr>
      <dsp:spPr>
        <a:xfrm rot="1213938">
          <a:off x="5073373" y="4570940"/>
          <a:ext cx="1909419" cy="675290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BCED8-80EC-BB4F-B500-2C02CDCD4534}">
      <dsp:nvSpPr>
        <dsp:cNvPr id="0" name=""/>
        <dsp:cNvSpPr/>
      </dsp:nvSpPr>
      <dsp:spPr>
        <a:xfrm>
          <a:off x="5982664" y="3711462"/>
          <a:ext cx="2793044" cy="211380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12. Trasplante Pulmonar II.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13. Apoyo Vital Extracorpóreo.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14. Creación de la Unidad de Epidemiología Hospitalaria.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15. Cirugía Robótica.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6044575" y="3773373"/>
        <a:ext cx="2669222" cy="1989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C3A0C-7860-D848-8DC0-A1988E351697}">
      <dsp:nvSpPr>
        <dsp:cNvPr id="0" name=""/>
        <dsp:cNvSpPr/>
      </dsp:nvSpPr>
      <dsp:spPr>
        <a:xfrm>
          <a:off x="3050660" y="2801683"/>
          <a:ext cx="2321433" cy="2321433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	</a:t>
          </a:r>
        </a:p>
      </dsp:txBody>
      <dsp:txXfrm>
        <a:off x="3390626" y="3141649"/>
        <a:ext cx="1641501" cy="1641501"/>
      </dsp:txXfrm>
    </dsp:sp>
    <dsp:sp modelId="{AD33059D-9D33-E14A-AC3F-9579F7D8561C}">
      <dsp:nvSpPr>
        <dsp:cNvPr id="0" name=""/>
        <dsp:cNvSpPr/>
      </dsp:nvSpPr>
      <dsp:spPr>
        <a:xfrm rot="10884208">
          <a:off x="1958738" y="4025759"/>
          <a:ext cx="1153173" cy="563346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4CC1AD-C1DE-C249-8A9E-E128763F2594}">
      <dsp:nvSpPr>
        <dsp:cNvPr id="0" name=""/>
        <dsp:cNvSpPr/>
      </dsp:nvSpPr>
      <dsp:spPr>
        <a:xfrm>
          <a:off x="-194631" y="2858773"/>
          <a:ext cx="2587837" cy="2054761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1. Unidad de Género.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2. Unidad de Economía de la Salud Respiratoria.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3. Reingeniería de la Estructura de Apoyo a las Áreas Sustantivas.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4</a:t>
          </a:r>
          <a:r>
            <a:rPr lang="es-ES" sz="1400" b="1" kern="1200">
              <a:solidFill>
                <a:srgbClr val="1F497D"/>
              </a:solidFill>
              <a:latin typeface="Arial"/>
              <a:cs typeface="Arial"/>
            </a:rPr>
            <a:t>. Proteccion </a:t>
          </a: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Civil.</a:t>
          </a:r>
        </a:p>
      </dsp:txBody>
      <dsp:txXfrm>
        <a:off x="-134449" y="2918955"/>
        <a:ext cx="2467473" cy="1934397"/>
      </dsp:txXfrm>
    </dsp:sp>
    <dsp:sp modelId="{FB1FD513-D91F-E74C-8B77-95478ACDAC21}">
      <dsp:nvSpPr>
        <dsp:cNvPr id="0" name=""/>
        <dsp:cNvSpPr/>
      </dsp:nvSpPr>
      <dsp:spPr>
        <a:xfrm rot="14105114">
          <a:off x="2423455" y="2456973"/>
          <a:ext cx="1122599" cy="523887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AE4A9-453B-D043-AF89-3A4B3DA49952}">
      <dsp:nvSpPr>
        <dsp:cNvPr id="0" name=""/>
        <dsp:cNvSpPr/>
      </dsp:nvSpPr>
      <dsp:spPr>
        <a:xfrm>
          <a:off x="1204783" y="355441"/>
          <a:ext cx="2822641" cy="189694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9050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</a:endParaRP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5. Promoción de una Cultura de Prevención en materia de Seguridad y Salud en el Trabajo.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6. Generación de Estrategias de Ahorro y Eficiencia Energética.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 7. Responsabilidad Social con el Patronato.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260343" y="411001"/>
        <a:ext cx="2711521" cy="1785825"/>
      </dsp:txXfrm>
    </dsp:sp>
    <dsp:sp modelId="{4F40F970-7FF1-6D40-9B43-423DF61F68B3}">
      <dsp:nvSpPr>
        <dsp:cNvPr id="0" name=""/>
        <dsp:cNvSpPr/>
      </dsp:nvSpPr>
      <dsp:spPr>
        <a:xfrm rot="18435767">
          <a:off x="4838239" y="2384286"/>
          <a:ext cx="1084693" cy="530093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97AA89-7562-634B-8972-3B1407CAF435}">
      <dsp:nvSpPr>
        <dsp:cNvPr id="0" name=""/>
        <dsp:cNvSpPr/>
      </dsp:nvSpPr>
      <dsp:spPr>
        <a:xfrm>
          <a:off x="4868141" y="263777"/>
          <a:ext cx="2806035" cy="198224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8. INER y la Sociedad.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9. Desarrollo de Infraestructura institucional.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10. Conclusión de la Torre de Investigación.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11. Gestión y Construcción de la Torre Médico- Quirúrgica para la optimización de la atención hospitalaria.</a:t>
          </a:r>
        </a:p>
      </dsp:txBody>
      <dsp:txXfrm>
        <a:off x="4926199" y="321835"/>
        <a:ext cx="2689919" cy="1866133"/>
      </dsp:txXfrm>
    </dsp:sp>
    <dsp:sp modelId="{71CBF40A-9D20-284B-B617-C9D06D8C3ACC}">
      <dsp:nvSpPr>
        <dsp:cNvPr id="0" name=""/>
        <dsp:cNvSpPr/>
      </dsp:nvSpPr>
      <dsp:spPr>
        <a:xfrm rot="21512349">
          <a:off x="5337420" y="3886153"/>
          <a:ext cx="1825188" cy="661608"/>
        </a:xfrm>
        <a:prstGeom prst="lef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BCED8-80EC-BB4F-B500-2C02CDCD4534}">
      <dsp:nvSpPr>
        <dsp:cNvPr id="0" name=""/>
        <dsp:cNvSpPr/>
      </dsp:nvSpPr>
      <dsp:spPr>
        <a:xfrm>
          <a:off x="5998816" y="2857053"/>
          <a:ext cx="2607376" cy="205303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5875">
          <a:solidFill>
            <a:schemeClr val="tx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</a:endParaRP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12. Fortalecimiento de la Estructura Orgánica.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13. Gestión y Obtención de fuentes de financiamiento.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14. Gestión de Plazas de acuerdo al crecimiento institucional.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1F497D"/>
              </a:solidFill>
              <a:latin typeface="Arial"/>
              <a:cs typeface="Arial"/>
            </a:rPr>
            <a:t>15. Mejora del Clima Laboral.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6058947" y="2917184"/>
        <a:ext cx="2487114" cy="1932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1FB84-83E5-854B-A8A6-382AEA9BEAEE}" type="datetimeFigureOut">
              <a:rPr lang="es-MX" smtClean="0"/>
              <a:t>16/10/19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7D0C9-B766-4A40-B3EF-D5415AC6AC7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83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898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336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36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72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16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ABFD7-98B5-E14C-9208-5794C517E5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2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ABFD7-98B5-E14C-9208-5794C517E5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7D0C9-B766-4A40-B3EF-D5415AC6AC71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294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03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50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78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37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081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92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74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86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47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45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52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81EF8-4944-9149-8D22-B4ABB5777AB0}" type="datetimeFigureOut">
              <a:rPr lang="es-ES" smtClean="0"/>
              <a:t>16/10/19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C8978-996B-1448-9BE9-DE1B339B4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1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package" Target="../embeddings/Documento_de_Microsoft_Word.doc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achada Ciel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67" y="3510649"/>
            <a:ext cx="8344289" cy="264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Fachadacollag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05255"/>
            <a:ext cx="9144000" cy="2004695"/>
          </a:xfrm>
          <a:solidFill>
            <a:schemeClr val="lt1">
              <a:alpha val="61000"/>
            </a:schemeClr>
          </a:solidFill>
          <a:effectLst>
            <a:softEdge rad="508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  <a:t>OCHO DÉCADAS DE LA HISTORIA DEL </a:t>
            </a:r>
            <a:b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  <a:t>INSTITUTO NACIONAL DE ENFERMEDADES RESPIRATORIAS</a:t>
            </a:r>
            <a:b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  <a:t>ISMAEL COSÍO VILLEGAS</a:t>
            </a:r>
            <a:b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300" b="1" dirty="0">
                <a:latin typeface="Arial" panose="020B0604020202020204" pitchFamily="34" charset="0"/>
                <a:cs typeface="Arial" panose="020B0604020202020204" pitchFamily="34" charset="0"/>
              </a:rPr>
              <a:t>LOGROS</a:t>
            </a:r>
          </a:p>
        </p:txBody>
      </p:sp>
    </p:spTree>
    <p:extLst>
      <p:ext uri="{BB962C8B-B14F-4D97-AF65-F5344CB8AC3E}">
        <p14:creationId xmlns:p14="http://schemas.microsoft.com/office/powerpoint/2010/main" val="270900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Apertura de cursos de alta especialidad.</a:t>
            </a:r>
          </a:p>
          <a:p>
            <a:endParaRPr lang="es-ES" dirty="0"/>
          </a:p>
          <a:p>
            <a:r>
              <a:rPr lang="es-ES" dirty="0"/>
              <a:t>Escuelas de Enfermería y Terapia Respiratoria.</a:t>
            </a:r>
          </a:p>
          <a:p>
            <a:endParaRPr lang="es-ES" dirty="0"/>
          </a:p>
          <a:p>
            <a:r>
              <a:rPr lang="es-ES" dirty="0"/>
              <a:t>Adecuación y Construcción de áreas.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2000" dirty="0">
                <a:latin typeface="Calibri" charset="0"/>
              </a:rPr>
            </a:br>
            <a:r>
              <a:rPr lang="es-MX" dirty="0">
                <a:latin typeface="Calibri" charset="0"/>
              </a:rPr>
              <a:t>Dr. Fernando Cano Valle </a:t>
            </a:r>
            <a:br>
              <a:rPr lang="es-MX" dirty="0">
                <a:latin typeface="Calibri" charset="0"/>
              </a:rPr>
            </a:br>
            <a:r>
              <a:rPr lang="es-MX" sz="2000" dirty="0">
                <a:latin typeface="Calibri" charset="0"/>
              </a:rPr>
              <a:t> </a:t>
            </a:r>
            <a:r>
              <a:rPr lang="es-MX" sz="2800" b="1" dirty="0">
                <a:latin typeface="Calibri" charset="0"/>
              </a:rPr>
              <a:t>( 2003- 2008 )</a:t>
            </a:r>
            <a:r>
              <a:rPr lang="es-MX" sz="2800" dirty="0">
                <a:latin typeface="Calibri" charset="0"/>
              </a:rPr>
              <a:t> </a:t>
            </a:r>
            <a:br>
              <a:rPr lang="es-MX" sz="2800" dirty="0">
                <a:latin typeface="Calibri" charset="0"/>
              </a:rPr>
            </a:br>
            <a:r>
              <a:rPr lang="es-MX" sz="2000" b="1" dirty="0">
                <a:latin typeface="Calibri" charset="0"/>
              </a:rPr>
              <a:t>Instituto Nacional de Enfermedades Respiratorias </a:t>
            </a:r>
            <a:br>
              <a:rPr lang="es-MX" sz="2000" b="1" dirty="0">
                <a:latin typeface="Calibri" charset="0"/>
              </a:rPr>
            </a:br>
            <a:r>
              <a:rPr lang="es-MX" sz="2000" b="1" dirty="0">
                <a:latin typeface="Calibri" charset="0"/>
              </a:rPr>
              <a:t>Ismael Cosío Villegas</a:t>
            </a:r>
            <a:endParaRPr lang="es-MX" sz="2800" dirty="0">
              <a:latin typeface="Calibri" charset="0"/>
            </a:endParaRPr>
          </a:p>
        </p:txBody>
      </p:sp>
      <p:pic>
        <p:nvPicPr>
          <p:cNvPr id="6" name="Imagen 5" descr="RETRATO_Cano_11X14_Definitiv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64" y="2110531"/>
            <a:ext cx="3155922" cy="401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84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 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Liderazgo institucional:</a:t>
            </a:r>
          </a:p>
          <a:p>
            <a:pPr marL="0" indent="0">
              <a:buNone/>
            </a:pPr>
            <a:r>
              <a:rPr lang="es-ES" dirty="0"/>
              <a:t>	Influenza.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Desarrollo de la investigación clínica y básica.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Profesionalización docente.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Interacción con instituciones educativas y de salud.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Impulso de la Neumología.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1050" dirty="0">
                <a:latin typeface="Calibri" charset="0"/>
              </a:rPr>
            </a:br>
            <a:r>
              <a:rPr lang="es-MX" sz="4000" dirty="0">
                <a:latin typeface="Calibri" charset="0"/>
              </a:rPr>
              <a:t>Dr. José Rogelio  Pérez Padilla </a:t>
            </a:r>
            <a:br>
              <a:rPr lang="es-MX" sz="4000" dirty="0">
                <a:latin typeface="Calibri" charset="0"/>
              </a:rPr>
            </a:br>
            <a:r>
              <a:rPr lang="es-MX" sz="4000" dirty="0">
                <a:latin typeface="Calibri" charset="0"/>
              </a:rPr>
              <a:t> </a:t>
            </a:r>
            <a:r>
              <a:rPr lang="es-MX" sz="3200" dirty="0">
                <a:latin typeface="Calibri" charset="0"/>
              </a:rPr>
              <a:t>(2008-2013) </a:t>
            </a:r>
            <a:br>
              <a:rPr lang="es-MX" sz="4000" dirty="0">
                <a:latin typeface="Calibri" charset="0"/>
              </a:rPr>
            </a:br>
            <a:r>
              <a:rPr lang="es-MX" sz="2000" dirty="0">
                <a:latin typeface="Calibri" charset="0"/>
              </a:rPr>
              <a:t> Instituto Nacional de Enfermedades Respiratorias </a:t>
            </a:r>
            <a:br>
              <a:rPr lang="es-MX" sz="2000" dirty="0">
                <a:latin typeface="Calibri" charset="0"/>
              </a:rPr>
            </a:br>
            <a:r>
              <a:rPr lang="es-MX" altLang="ja-JP" sz="2000" dirty="0">
                <a:latin typeface="Calibri" charset="0"/>
              </a:rPr>
              <a:t>Ismael Cosío Villegas</a:t>
            </a:r>
          </a:p>
        </p:txBody>
      </p:sp>
      <p:pic>
        <p:nvPicPr>
          <p:cNvPr id="2" name="Imagen 1" descr="DrPerezPadillaProRebe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8" y="2099996"/>
            <a:ext cx="3059990" cy="36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8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Imagen 10" descr="DSC_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0" y="4692650"/>
            <a:ext cx="2454275" cy="16303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6" name="Imagen 9" descr="DSC_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888" y="2740025"/>
            <a:ext cx="2447925" cy="162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Imagen 2" descr="DSC_001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700" y="1416050"/>
            <a:ext cx="2190750" cy="145573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Imagen 11" descr="DSC_002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2944813"/>
            <a:ext cx="1831975" cy="12160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096000" y="1335088"/>
            <a:ext cx="293052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rgbClr val="0D0D0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                            INER - UNAM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38065" y="4233862"/>
          <a:ext cx="6459537" cy="2329648"/>
        </p:xfrm>
        <a:graphic>
          <a:graphicData uri="http://schemas.openxmlformats.org/drawingml/2006/table">
            <a:tbl>
              <a:tblPr/>
              <a:tblGrid>
                <a:gridCol w="253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546"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Facultad de Ciencias</a:t>
                      </a:r>
                    </a:p>
                  </a:txBody>
                  <a:tcPr marT="45650" marB="4565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 Laboratorios de </a:t>
                      </a: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Biopatología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 Pulmonar y Fibrosis.</a:t>
                      </a:r>
                    </a:p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1 Laboratorio de </a:t>
                      </a: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Microtecnología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Licenciatura de Física Biomédica</a:t>
                      </a:r>
                    </a:p>
                  </a:txBody>
                  <a:tcPr marT="45650" marB="4565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02"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Instituto Investigaciones Biomédicas</a:t>
                      </a:r>
                    </a:p>
                  </a:txBody>
                  <a:tcPr marT="45650" marB="4565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Laboratorio de Toxicología</a:t>
                      </a:r>
                    </a:p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Laboratorio de Contaminación Ambiental</a:t>
                      </a:r>
                    </a:p>
                  </a:txBody>
                  <a:tcPr marT="45650" marB="4565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8558" name="Imagen 2" descr="DSC_00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1416050"/>
            <a:ext cx="2743200" cy="18208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6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344A2-FC7E-3C46-B018-794C0BFF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7" y="884231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PROYECTOS DE INVESTIGACIÓN CON CENTROS EXTRANJEROS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(Tb, Influenza, Fibrosis Pulmonar, Tabaco, Inmunología).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36A231-90F5-A044-AA9A-926260822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2"/>
            <a:ext cx="4038600" cy="4525963"/>
          </a:xfrm>
        </p:spPr>
        <p:txBody>
          <a:bodyPr>
            <a:normAutofit fontScale="47500" lnSpcReduction="20000"/>
          </a:bodyPr>
          <a:lstStyle/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Medicina, Universidad de Ginebra, Suiza.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d´Orléans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Francia. 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Washington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 (NIH).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Western Reserve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Fraser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Vancouver,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St. Louis, USA (NIH).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Medical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USA.</a:t>
            </a:r>
          </a:p>
          <a:p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South of California, USA.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CD2A05-9176-344B-8C1F-203E4CBC3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23052"/>
            <a:ext cx="4038600" cy="4525963"/>
          </a:xfrm>
        </p:spPr>
        <p:txBody>
          <a:bodyPr>
            <a:normAutofit fontScale="47500" lnSpcReduction="20000"/>
          </a:bodyPr>
          <a:lstStyle/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Stanford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USA.</a:t>
            </a:r>
          </a:p>
          <a:p>
            <a:pPr marL="0" indent="0">
              <a:buNone/>
            </a:pP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USA.</a:t>
            </a:r>
          </a:p>
          <a:p>
            <a:pPr marL="0" lv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de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Bellvitge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Barcelona, Es.</a:t>
            </a:r>
          </a:p>
          <a:p>
            <a:pPr marL="0" lv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Pittsburgh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USA.</a:t>
            </a:r>
          </a:p>
          <a:p>
            <a:pPr marL="0" lv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Medical Center, USA.</a:t>
            </a:r>
          </a:p>
          <a:p>
            <a:pPr mar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Reutgers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 (NIH)</a:t>
            </a:r>
          </a:p>
          <a:p>
            <a:pPr mar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</a:t>
            </a:r>
            <a:r>
              <a:rPr lang="es-ES_tradnl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 (Comunidad Europea).</a:t>
            </a:r>
          </a:p>
          <a:p>
            <a:pPr marL="0" indent="0">
              <a:buNone/>
            </a:pPr>
            <a:endParaRPr lang="es-ES_tradnl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Mundial de la Salud.</a:t>
            </a:r>
          </a:p>
          <a:p>
            <a:pPr marL="0" indent="0">
              <a:buNone/>
            </a:pPr>
            <a:endParaRPr lang="es-ES_trad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456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8FAD63-1389-8C47-B85C-A036ECD2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747" y="1430640"/>
            <a:ext cx="2193887" cy="265557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5F90F99-4E3A-BE40-A8DB-CE935CC983F6}"/>
              </a:ext>
            </a:extLst>
          </p:cNvPr>
          <p:cNvSpPr txBox="1">
            <a:spLocks/>
          </p:cNvSpPr>
          <p:nvPr/>
        </p:nvSpPr>
        <p:spPr>
          <a:xfrm>
            <a:off x="1230304" y="740616"/>
            <a:ext cx="6557963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CONTRIBUCIONES DE INVESTIGACIÓN EN EL INER A 10 AÑOS DE LA PANDEMIA DE INFLUENZA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D01EFB-6457-F947-976F-1DA9E4AC29AE}"/>
              </a:ext>
            </a:extLst>
          </p:cNvPr>
          <p:cNvSpPr txBox="1"/>
          <p:nvPr/>
        </p:nvSpPr>
        <p:spPr>
          <a:xfrm>
            <a:off x="1293020" y="1711079"/>
            <a:ext cx="3810980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80 artículos en revistas indexadas</a:t>
            </a:r>
          </a:p>
          <a:p>
            <a:pPr marL="214313" indent="-214313">
              <a:buFont typeface="Arial"/>
              <a:buChar char="•"/>
            </a:pP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10 artículos en revistas no indexadas</a:t>
            </a:r>
          </a:p>
          <a:p>
            <a:pPr marL="214313" indent="-214313">
              <a:buFont typeface="Arial"/>
              <a:buChar char="•"/>
            </a:pP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5 Capítulos de Libro/Libros</a:t>
            </a:r>
          </a:p>
          <a:p>
            <a:pPr marL="214313" indent="-214313">
              <a:buFont typeface="Arial"/>
              <a:buChar char="•"/>
            </a:pP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Premios y distinciones CCINSHAE</a:t>
            </a:r>
          </a:p>
          <a:p>
            <a:pPr marL="214313" indent="-214313">
              <a:buFont typeface="Arial"/>
              <a:buChar char="•"/>
            </a:pPr>
            <a:endParaRPr lang="es-ES" sz="135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E9EBA5-D068-2B4D-BB72-FDA684CC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548" y="2636791"/>
            <a:ext cx="2277159" cy="28988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252136-8397-1548-A8C5-DCE6B83DF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6" y="2636791"/>
            <a:ext cx="2119000" cy="26166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16AB40A-0F69-EC4F-933F-DA621BC5B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202" y="3396202"/>
            <a:ext cx="2086032" cy="25389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932F67-5FA2-0542-A2EC-31E37D7CB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709" y="3301446"/>
            <a:ext cx="2019827" cy="27017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1ACE03-E382-FB41-8123-677967D16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641" y="3449785"/>
            <a:ext cx="2208214" cy="25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CD3681-696A-6B40-A218-34DB7CB9F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343025"/>
            <a:ext cx="8229600" cy="4525962"/>
          </a:xfrm>
        </p:spPr>
        <p:txBody>
          <a:bodyPr>
            <a:normAutofit fontScale="62500" lnSpcReduction="20000"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PROYECTOS CON IMPACTO CLÍNICO Y SOCIAL</a:t>
            </a:r>
            <a:endParaRPr lang="es-MX" sz="2000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es-MX" b="1" i="1" dirty="0">
                <a:solidFill>
                  <a:srgbClr val="C00000"/>
                </a:solidFill>
              </a:rPr>
              <a:t>TOXICIDAD DE LA CENIZA VOLCÁNICA DEL POPOCATÉPETL</a:t>
            </a:r>
          </a:p>
          <a:p>
            <a:pPr marL="114300" indent="0">
              <a:buNone/>
            </a:pPr>
            <a:r>
              <a:rPr lang="es-MX" b="1" dirty="0"/>
              <a:t>Objetivo: </a:t>
            </a:r>
            <a:r>
              <a:rPr lang="es-MX" dirty="0"/>
              <a:t>Evaluar la composición de la ceniza emanada de la constante erupción del Popocatépetl, su citotoxicidad, la respuesta enzimática antioxidante y los niveles de SPA y SPD en líneas celulares epiteliales humanas A549.</a:t>
            </a:r>
          </a:p>
          <a:p>
            <a:r>
              <a:rPr lang="es-MX" dirty="0"/>
              <a:t>Principales hallazgos: La ceniza volcánica del Popocatépetl tiene la capacidad de reducir la viabilidad celular, aumentar vesículas con pH ácido, alterando la expresión de proteínas del surfactante y activando enzimas antioxidantes lo cual podría ser el resultado del alto contenido de fluoruros y silicio.</a:t>
            </a:r>
          </a:p>
          <a:p>
            <a:r>
              <a:rPr lang="es-MX" dirty="0"/>
              <a:t>Este efecto negativo de la ceniza volcánica podría estar determinando un incremento de enfermedades respiratorias diversas como cáncer, infecciones recurrentes, así como enfermedades intersticiales de pulmón en pobladores de esa y otras regiones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232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/>
          </p:nvPr>
        </p:nvGraphicFramePr>
        <p:xfrm>
          <a:off x="913955" y="1305720"/>
          <a:ext cx="7240421" cy="47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679387" y="2980436"/>
            <a:ext cx="1755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LA EDUCACIÓN EN EL INER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6799A4-F180-7549-A0E2-655111D654BE}"/>
              </a:ext>
            </a:extLst>
          </p:cNvPr>
          <p:cNvSpPr txBox="1"/>
          <p:nvPr/>
        </p:nvSpPr>
        <p:spPr>
          <a:xfrm>
            <a:off x="6108569" y="1451728"/>
            <a:ext cx="252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Especialidades Médicas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Alta Especialidad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Maestría y Doctorado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6AB088-47C2-A445-9BAF-23EE73BA807D}"/>
              </a:ext>
            </a:extLst>
          </p:cNvPr>
          <p:cNvSpPr txBox="1"/>
          <p:nvPr/>
        </p:nvSpPr>
        <p:spPr>
          <a:xfrm>
            <a:off x="3318236" y="5657671"/>
            <a:ext cx="423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Medicina (8 IES)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Licenciatura en Enfermería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Técnico Superior Universitario en Terapia Respiratoria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Servicio Social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Prácticas profesionales</a:t>
            </a:r>
          </a:p>
          <a:p>
            <a:endParaRPr lang="es-MX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EB66EE-7C95-B54A-8032-A436DACBE058}"/>
              </a:ext>
            </a:extLst>
          </p:cNvPr>
          <p:cNvSpPr txBox="1"/>
          <p:nvPr/>
        </p:nvSpPr>
        <p:spPr>
          <a:xfrm>
            <a:off x="897243" y="1589824"/>
            <a:ext cx="1234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Cursos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Diplomados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Congresos</a:t>
            </a:r>
          </a:p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Sesiones </a:t>
            </a:r>
          </a:p>
          <a:p>
            <a:endParaRPr lang="es-MX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63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565150" y="1860550"/>
          <a:ext cx="8207375" cy="4502152"/>
        </p:xfrm>
        <a:graphic>
          <a:graphicData uri="http://schemas.openxmlformats.org/drawingml/2006/table">
            <a:tbl>
              <a:tblPr/>
              <a:tblGrid>
                <a:gridCol w="2074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110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Programa de Certificación Espirométrica para la Atención de </a:t>
                      </a:r>
                      <a:endParaRPr kumimoji="0" lang="es-MX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Enfermedades Respiratorias </a:t>
                      </a:r>
                      <a:endParaRPr kumimoji="0" lang="es-MX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Sede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Estados Participantes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Asistentes 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Centros de Salud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Hospitales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663">
                <a:tc rowSpan="2"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Tlaxcala 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Tlaxcala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9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3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Puebla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5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663">
                <a:tc rowSpan="2"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San Luis Potosí 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San Luis Potosí 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13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6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Guanajuato 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17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5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3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Baja California Sur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Baja California Sur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4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INER 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Estado de México 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51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27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325">
                <a:tc rowSpan="2"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INER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Hospitales de 2do. Nivel CDMX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26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Puebla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3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INER </a:t>
                      </a: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Centros de Salud CDMX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11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6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0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788">
                <a:tc gridSpan="2"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Total participantes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186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62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17</a:t>
                      </a:r>
                      <a:endParaRPr kumimoji="0" lang="es-MX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388">
                <a:tc gridSpan="5"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Fuente: </a:t>
                      </a:r>
                      <a:r>
                        <a:rPr kumimoji="0" 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Dirección de Enseñanza.</a:t>
                      </a:r>
                      <a:endParaRPr kumimoji="0" 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MS Mincho" charset="0"/>
                        <a:cs typeface="MS Mincho" charset="0"/>
                      </a:endParaRPr>
                    </a:p>
                  </a:txBody>
                  <a:tcPr marL="68596" marR="68596" marT="34255" marB="3425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737" name="CuadroTexto 2"/>
          <p:cNvSpPr txBox="1">
            <a:spLocks noChangeArrowheads="1"/>
          </p:cNvSpPr>
          <p:nvPr/>
        </p:nvSpPr>
        <p:spPr bwMode="auto">
          <a:xfrm>
            <a:off x="1735138" y="903288"/>
            <a:ext cx="5661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INER EN EL PRIMERO Y SEGUNDO NIVEL DE ATENCIÓN</a:t>
            </a:r>
          </a:p>
        </p:txBody>
      </p:sp>
    </p:spTree>
    <p:extLst>
      <p:ext uri="{BB962C8B-B14F-4D97-AF65-F5344CB8AC3E}">
        <p14:creationId xmlns:p14="http://schemas.microsoft.com/office/powerpoint/2010/main" val="259307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533" y="2809460"/>
            <a:ext cx="3261356" cy="2138639"/>
          </a:xfrm>
          <a:prstGeom prst="rect">
            <a:avLst/>
          </a:prstGeom>
          <a:noFill/>
          <a:ln>
            <a:noFill/>
          </a:ln>
          <a:effectLst>
            <a:outerShdw blurRad="263525" dist="3302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uadroTexto 2"/>
          <p:cNvSpPr txBox="1">
            <a:spLocks noChangeArrowheads="1"/>
          </p:cNvSpPr>
          <p:nvPr/>
        </p:nvSpPr>
        <p:spPr bwMode="auto">
          <a:xfrm>
            <a:off x="940901" y="397563"/>
            <a:ext cx="76332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ATENCIÓN ESPECÍFICO EN ENFERMEDADES RESPIRATORIAS E INFECCIOSAS </a:t>
            </a:r>
            <a:r>
              <a:rPr lang="es-MX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(PAE-ERI)</a:t>
            </a:r>
          </a:p>
        </p:txBody>
      </p:sp>
      <p:graphicFrame>
        <p:nvGraphicFramePr>
          <p:cNvPr id="114692" name="Objeto 6"/>
          <p:cNvGraphicFramePr>
            <a:graphicFrameLocks noChangeAspect="1"/>
          </p:cNvGraphicFramePr>
          <p:nvPr>
            <p:extLst/>
          </p:nvPr>
        </p:nvGraphicFramePr>
        <p:xfrm>
          <a:off x="132798" y="1437167"/>
          <a:ext cx="5376863" cy="5387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4" imgW="5803686" imgH="6654555" progId="Word.Document.12">
                  <p:embed/>
                </p:oleObj>
              </mc:Choice>
              <mc:Fallback>
                <p:oleObj name="Document" r:id="rId4" imgW="5803686" imgH="6654555" progId="Word.Document.12">
                  <p:embed/>
                  <p:pic>
                    <p:nvPicPr>
                      <p:cNvPr id="114692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98" y="1437167"/>
                        <a:ext cx="5376863" cy="5387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6992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97;p80" descr="Asma y condiciones especiales.png">
            <a:extLst>
              <a:ext uri="{FF2B5EF4-FFF2-40B4-BE49-F238E27FC236}">
                <a16:creationId xmlns:a16="http://schemas.microsoft.com/office/drawing/2014/main" id="{F7855DAF-7BE8-6B45-A3F0-18FADD5E43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687" y="3787775"/>
            <a:ext cx="1804987" cy="2587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" name="Google Shape;498;p80">
            <a:extLst>
              <a:ext uri="{FF2B5EF4-FFF2-40B4-BE49-F238E27FC236}">
                <a16:creationId xmlns:a16="http://schemas.microsoft.com/office/drawing/2014/main" id="{0CE8A8D4-F9A7-EF4B-B169-ABF876652B44}"/>
              </a:ext>
            </a:extLst>
          </p:cNvPr>
          <p:cNvSpPr txBox="1">
            <a:spLocks/>
          </p:cNvSpPr>
          <p:nvPr/>
        </p:nvSpPr>
        <p:spPr>
          <a:xfrm>
            <a:off x="685800" y="1216025"/>
            <a:ext cx="77724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3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EDICIÓN DE LIBROS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Google Shape;499;p80" descr="manual de urgencias.tiff">
            <a:extLst>
              <a:ext uri="{FF2B5EF4-FFF2-40B4-BE49-F238E27FC236}">
                <a16:creationId xmlns:a16="http://schemas.microsoft.com/office/drawing/2014/main" id="{F38795A6-22E3-924C-A812-8AA05A64D3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7050" y="3789362"/>
            <a:ext cx="1797050" cy="2587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" name="Google Shape;500;p80" descr="Libro INSIDE.png">
            <a:extLst>
              <a:ext uri="{FF2B5EF4-FFF2-40B4-BE49-F238E27FC236}">
                <a16:creationId xmlns:a16="http://schemas.microsoft.com/office/drawing/2014/main" id="{889B9270-7DB9-354B-AC2C-4AE90A841C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987" y="1784350"/>
            <a:ext cx="1803400" cy="2419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" name="Google Shape;501;p80">
            <a:extLst>
              <a:ext uri="{FF2B5EF4-FFF2-40B4-BE49-F238E27FC236}">
                <a16:creationId xmlns:a16="http://schemas.microsoft.com/office/drawing/2014/main" id="{C52F2BDA-EC9C-C648-B6CE-260961C3B3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8650" y="3841750"/>
            <a:ext cx="1920875" cy="2497138"/>
          </a:xfrm>
          <a:prstGeom prst="rect">
            <a:avLst/>
          </a:prstGeom>
          <a:noFill/>
          <a:ln>
            <a:noFill/>
          </a:ln>
          <a:effectLst>
            <a:outerShdw blurRad="57150" dist="19050" dir="11820034" algn="bl" rotWithShape="0">
              <a:srgbClr val="666666">
                <a:alpha val="75686"/>
              </a:srgbClr>
            </a:outerShdw>
          </a:effectLst>
        </p:spPr>
      </p:pic>
      <p:pic>
        <p:nvPicPr>
          <p:cNvPr id="9" name="Google Shape;502;p80" descr="Corazón pulmón.jpg">
            <a:extLst>
              <a:ext uri="{FF2B5EF4-FFF2-40B4-BE49-F238E27FC236}">
                <a16:creationId xmlns:a16="http://schemas.microsoft.com/office/drawing/2014/main" id="{96E37FC3-70E6-EA44-9ED4-D1842D40DD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7400" y="1784350"/>
            <a:ext cx="1806575" cy="25828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0" name="Google Shape;503;p80">
            <a:extLst>
              <a:ext uri="{FF2B5EF4-FFF2-40B4-BE49-F238E27FC236}">
                <a16:creationId xmlns:a16="http://schemas.microsoft.com/office/drawing/2014/main" id="{18143E6F-3D91-4F45-B860-A1A889C926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68812" y="1752600"/>
            <a:ext cx="1912937" cy="2444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6981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ER panorámica história.jpg">
            <a:extLst>
              <a:ext uri="{FF2B5EF4-FFF2-40B4-BE49-F238E27FC236}">
                <a16:creationId xmlns:a16="http://schemas.microsoft.com/office/drawing/2014/main" id="{775B66AF-6FBC-9748-ADC9-855B8D679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5" y="154974"/>
            <a:ext cx="8585762" cy="65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2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Rbcu5RBO97lpOhaElPtqvi7vQq6f5_P06NpP1PKy_xEJW0609kMIsjDMX5QPtav_NMgxixZsYX6o9gNXULG7scMikEU6o8TA2Rs_JCjrhPvCGu-TQ9MexbSM0wKOHR31">
            <a:extLst>
              <a:ext uri="{FF2B5EF4-FFF2-40B4-BE49-F238E27FC236}">
                <a16:creationId xmlns:a16="http://schemas.microsoft.com/office/drawing/2014/main" id="{0052460B-BA32-BD40-8C9B-2D8A6128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536926"/>
            <a:ext cx="63912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18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5B3BD23C-7574-FA4B-ADCA-F91D371BE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8" t="19553" r="35911" b="6161"/>
          <a:stretch/>
        </p:blipFill>
        <p:spPr>
          <a:xfrm>
            <a:off x="999308" y="1232092"/>
            <a:ext cx="7612380" cy="47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80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" name="Google Shape;537;p86"/>
          <p:cNvGraphicFramePr/>
          <p:nvPr>
            <p:extLst/>
          </p:nvPr>
        </p:nvGraphicFramePr>
        <p:xfrm>
          <a:off x="403225" y="850072"/>
          <a:ext cx="8169274" cy="587936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68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3650">
                  <a:extLst>
                    <a:ext uri="{9D8B030D-6E8A-4147-A177-3AD203B41FA5}">
                      <a16:colId xmlns:a16="http://schemas.microsoft.com/office/drawing/2014/main" val="48736695"/>
                    </a:ext>
                  </a:extLst>
                </a:gridCol>
              </a:tblGrid>
              <a:tr h="515925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Diez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principales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causas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atención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en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la Unidad de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Urgencias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Respiratorias</a:t>
                      </a:r>
                      <a:r>
                        <a:rPr lang="en-US" sz="16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2013-2018</a:t>
                      </a:r>
                      <a:endParaRPr sz="16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400"/>
                        <a:buFont typeface="Arial"/>
                        <a:buNone/>
                      </a:pPr>
                      <a:endParaRPr dirty="0"/>
                    </a:p>
                  </a:txBody>
                  <a:tcPr marL="58825" marR="58825" marT="29425" marB="294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Causa</a:t>
                      </a: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2015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2017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2018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Asma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3,831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3,446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3,292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3,384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2,957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2,944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Influenza (gripe) y neumonías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1,212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2,320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1,708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2,054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1,886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1,660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Infecciones</a:t>
                      </a: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agudas</a:t>
                      </a: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altas</a:t>
                      </a: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4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faringitis</a:t>
                      </a: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, sinusitis y </a:t>
                      </a:r>
                      <a:r>
                        <a:rPr lang="en-US" sz="14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amigdalitis</a:t>
                      </a: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3,529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2,146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2,098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1,443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1,072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604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Bronquitis, enfisema y EPOC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1,246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1,102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927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850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830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889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Enfermedades intersticiales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594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528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481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672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738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833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Tumores malignos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422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409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446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572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534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604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Enfermedades del oído y de la apófisis mastoides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286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448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509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480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324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Enfermedades pleurales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473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434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436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506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660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555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Otras enfermedades del sistema respiratorio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472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453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387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476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476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422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Tuberculosis, secuelas de tuberculosis y micobacteriosis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 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 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259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296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298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Principales causas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11,779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11,124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10,223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10,725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9,947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9,133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Todas las demás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4,550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4,214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3,866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3,869</a:t>
                      </a:r>
                      <a:endParaRPr sz="1400" b="0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3,942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3,803</a:t>
                      </a:r>
                      <a:endParaRPr sz="14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Total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16,329</a:t>
                      </a: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15,338</a:t>
                      </a: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14,089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14,594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13,889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4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12,936</a:t>
                      </a: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Fuente: </a:t>
                      </a:r>
                      <a:r>
                        <a:rPr lang="en-US" sz="12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Dirección</a:t>
                      </a:r>
                      <a:r>
                        <a:rPr lang="en-U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1" i="0" u="none" strike="noStrike" cap="none" dirty="0" err="1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Médica</a:t>
                      </a:r>
                      <a:r>
                        <a:rPr lang="en-U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-INER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8825" marR="58825" marT="29425" marB="294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 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 </a:t>
                      </a:r>
                      <a:endParaRPr sz="1400" b="1" i="0" u="none" strike="noStrike" cap="none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sz="1400" b="1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34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" name="Google Shape;542;p87"/>
          <p:cNvGraphicFramePr/>
          <p:nvPr>
            <p:extLst/>
          </p:nvPr>
        </p:nvGraphicFramePr>
        <p:xfrm>
          <a:off x="519112" y="1457325"/>
          <a:ext cx="8159724" cy="5292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8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7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9723">
                  <a:extLst>
                    <a:ext uri="{9D8B030D-6E8A-4147-A177-3AD203B41FA5}">
                      <a16:colId xmlns:a16="http://schemas.microsoft.com/office/drawing/2014/main" val="1720784104"/>
                    </a:ext>
                  </a:extLst>
                </a:gridCol>
              </a:tblGrid>
              <a:tr h="274625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Diez </a:t>
                      </a:r>
                      <a:r>
                        <a:rPr lang="en-US" sz="18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principales</a:t>
                      </a: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8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causas</a:t>
                      </a: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</a:t>
                      </a:r>
                      <a:r>
                        <a:rPr lang="en-US" sz="18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morbilidad</a:t>
                      </a: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8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hospitalaria</a:t>
                      </a: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2013-2018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800"/>
                        <a:buFont typeface="Arial"/>
                        <a:buNone/>
                      </a:pP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Causa</a:t>
                      </a:r>
                      <a:endParaRPr dirty="0"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2013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2015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2018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Influenza y neumonías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748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674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647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Tumores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malignos</a:t>
                      </a:r>
                      <a:endParaRPr dirty="0"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682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590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Enfermedades intersticiales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363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520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462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Asma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362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294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310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Enfermedad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virus de la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inmunodeficiencia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humana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(VIH)</a:t>
                      </a:r>
                      <a:endParaRPr dirty="0"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409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473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Enfermedades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pleurales</a:t>
                      </a:r>
                      <a:endParaRPr dirty="0"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229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253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Rinitis alérgica y obstructiva</a:t>
                      </a:r>
                      <a:endParaRPr/>
                    </a:p>
                  </a:txBody>
                  <a:tcPr marL="66950" marR="66950" marT="33475" marB="33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Tuberculosis,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secuelas</a:t>
                      </a: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 </a:t>
                      </a:r>
                      <a:r>
                        <a:rPr lang="en-US" sz="12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micobacteriosis</a:t>
                      </a:r>
                      <a:endParaRPr dirty="0"/>
                    </a:p>
                  </a:txBody>
                  <a:tcPr marL="66950" marR="66950" marT="33475" marB="33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163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173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Trastornos del sueño </a:t>
                      </a:r>
                      <a:endParaRPr/>
                    </a:p>
                  </a:txBody>
                  <a:tcPr marL="66950" marR="66950" marT="33475" marB="33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129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Estenosis traqueal y laríngea</a:t>
                      </a:r>
                      <a:endParaRPr/>
                    </a:p>
                  </a:txBody>
                  <a:tcPr marL="66950" marR="66950" marT="33475" marB="33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Arial"/>
                          <a:sym typeface="Calibri"/>
                        </a:rPr>
                        <a:t>175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Diez primeras causas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3,248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3,323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3,434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3,394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3,071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3,448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Todas las demás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1,024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1,104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1,090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1,445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1,002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4,538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4,291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4,538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4,484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4,516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4,450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575">
                <a:tc gridSpan="6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Fuente</a:t>
                      </a: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US" sz="1200" b="0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Dirección</a:t>
                      </a: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200" b="0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Médica</a:t>
                      </a: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-INER.</a:t>
                      </a:r>
                      <a:endParaRPr dirty="0"/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66950" marR="66950" marT="33475" marB="33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7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Google Shape;547;p88"/>
          <p:cNvGraphicFramePr/>
          <p:nvPr>
            <p:extLst/>
          </p:nvPr>
        </p:nvGraphicFramePr>
        <p:xfrm>
          <a:off x="447675" y="1298575"/>
          <a:ext cx="8239075" cy="54466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3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3252">
                  <a:extLst>
                    <a:ext uri="{9D8B030D-6E8A-4147-A177-3AD203B41FA5}">
                      <a16:colId xmlns:a16="http://schemas.microsoft.com/office/drawing/2014/main" val="4251223500"/>
                    </a:ext>
                  </a:extLst>
                </a:gridCol>
              </a:tblGrid>
              <a:tr h="342900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Intervenciones</a:t>
                      </a: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 </a:t>
                      </a:r>
                      <a:r>
                        <a:rPr lang="en-US" sz="14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Procedimientos</a:t>
                      </a: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Quirúrgicos</a:t>
                      </a: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/ </a:t>
                      </a:r>
                      <a:r>
                        <a:rPr lang="en-US" sz="14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Estudios</a:t>
                      </a: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1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Endoscópicos</a:t>
                      </a: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2013-2018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400"/>
                        <a:buFont typeface="Arial"/>
                        <a:buNone/>
                      </a:pP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Cirugía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2015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dirty="0">
                          <a:solidFill>
                            <a:srgbClr val="002060"/>
                          </a:solidFill>
                        </a:rPr>
                        <a:t>2018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Toracopulmonar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1,145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1,216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1,302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1,202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1,087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1,117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Otorrinolaringología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1,016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917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886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Estomatológica (maxilofacial)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11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General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21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Oftalmología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27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Cirugías mayores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2,303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1,956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2,350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2,226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2,105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Arial"/>
                          <a:sym typeface="Arial"/>
                        </a:rPr>
                        <a:t>2,062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Procedimientos menores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8,346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7,377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6,179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10,093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12,031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Arial"/>
                          <a:sym typeface="Arial"/>
                        </a:rPr>
                        <a:t>10,630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10,649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9,333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8,529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12,319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14,136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12,692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Estudios endoscópicos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Broncoscopía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1,286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1,245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1,544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1,565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1,836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1,677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Ultrasonido endobronquial (EBUS)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146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180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Panendoscopía, esófagogastroscopía, colonoscopía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227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259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0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255</a:t>
                      </a:r>
                      <a:endParaRPr sz="1200" b="0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</a:t>
                      </a:r>
                      <a:endParaRPr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1,551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1,565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1,916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1,969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2,241</a:t>
                      </a:r>
                      <a:endParaRPr dirty="0"/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i="0" u="none" strike="noStrike" cap="none" dirty="0">
                          <a:solidFill>
                            <a:srgbClr val="1F497D"/>
                          </a:solidFill>
                          <a:latin typeface="Arial"/>
                          <a:cs typeface="Arial"/>
                          <a:sym typeface="Arial"/>
                        </a:rPr>
                        <a:t>2,112</a:t>
                      </a:r>
                      <a:endParaRPr sz="1200" b="1" i="0" u="none" strike="noStrike" cap="none" dirty="0">
                        <a:solidFill>
                          <a:srgbClr val="1F497D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750">
                <a:tc gridSpan="6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Fuente: </a:t>
                      </a:r>
                      <a:r>
                        <a:rPr lang="en-US" sz="1100" b="0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Dirección</a:t>
                      </a:r>
                      <a:r>
                        <a:rPr lang="en-US" sz="11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100" b="0" i="0" u="none" dirty="0" err="1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Médica</a:t>
                      </a:r>
                      <a:r>
                        <a:rPr lang="en-US" sz="1100" b="0" i="0" u="none" dirty="0">
                          <a:solidFill>
                            <a:srgbClr val="1F497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-INER.</a:t>
                      </a:r>
                      <a:endParaRPr dirty="0"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ts val="1100"/>
                        <a:buFont typeface="Arial"/>
                        <a:buNone/>
                      </a:pPr>
                      <a:endParaRPr dirty="0"/>
                    </a:p>
                  </a:txBody>
                  <a:tcPr marL="64200" marR="64200" marT="32100" marB="321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459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DF5FCB9-8EA6-C54C-A71D-1B975891C84A}"/>
              </a:ext>
            </a:extLst>
          </p:cNvPr>
          <p:cNvGraphicFramePr/>
          <p:nvPr>
            <p:extLst/>
          </p:nvPr>
        </p:nvGraphicFramePr>
        <p:xfrm>
          <a:off x="622855" y="1550501"/>
          <a:ext cx="7275443" cy="492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Google Shape;566;p91">
            <a:extLst>
              <a:ext uri="{FF2B5EF4-FFF2-40B4-BE49-F238E27FC236}">
                <a16:creationId xmlns:a16="http://schemas.microsoft.com/office/drawing/2014/main" id="{A882A25A-2295-D14E-85A5-A478970E71D9}"/>
              </a:ext>
            </a:extLst>
          </p:cNvPr>
          <p:cNvSpPr txBox="1"/>
          <p:nvPr/>
        </p:nvSpPr>
        <p:spPr>
          <a:xfrm>
            <a:off x="7307262" y="2709862"/>
            <a:ext cx="1836737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1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46.5% (134/288)  </a:t>
            </a:r>
            <a:r>
              <a:rPr lang="en-US" sz="1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inició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1999.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28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3"/>
          <p:cNvSpPr txBox="1"/>
          <p:nvPr/>
        </p:nvSpPr>
        <p:spPr>
          <a:xfrm>
            <a:off x="355600" y="2135187"/>
            <a:ext cx="3313112" cy="440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Blefaroplastia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Lipectomía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Ritidectomía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cérvico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-facial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Mentoplastía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implante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mentón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Rinoseptoplastía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estética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Frontoplastía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Liposucción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cervical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Plicatura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SMAS 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Otoplastía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Estudios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neurofisiológicos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bajo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anestesia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niños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candidatos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implante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coclear</a:t>
            </a:r>
            <a:r>
              <a:rPr lang="en-US" sz="200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584" name="Google Shape;584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9037" y="3455987"/>
            <a:ext cx="28575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112" y="1598612"/>
            <a:ext cx="2738437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837" y="3425825"/>
            <a:ext cx="2466975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3"/>
          <p:cNvSpPr txBox="1"/>
          <p:nvPr/>
        </p:nvSpPr>
        <p:spPr>
          <a:xfrm>
            <a:off x="898525" y="1282700"/>
            <a:ext cx="4333875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2060"/>
                </a:solidFill>
                <a:sym typeface="Arial"/>
              </a:rPr>
              <a:t>NUEVOS PROCEDIMIENTOS IMPLEMENTADOS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9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4"/>
          <p:cNvSpPr txBox="1">
            <a:spLocks noGrp="1"/>
          </p:cNvSpPr>
          <p:nvPr>
            <p:ph type="title"/>
          </p:nvPr>
        </p:nvSpPr>
        <p:spPr>
          <a:xfrm>
            <a:off x="87313" y="1208088"/>
            <a:ext cx="90566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Font typeface="Arial"/>
              <a:buNone/>
            </a:pPr>
            <a:r>
              <a:rPr lang="en-US" sz="20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UNIDAD</a:t>
            </a:r>
            <a:r>
              <a:rPr lang="en-US" sz="2000" b="1" i="0" u="none" dirty="0">
                <a:solidFill>
                  <a:srgbClr val="002060"/>
                </a:solidFill>
                <a:sym typeface="Arial"/>
              </a:rPr>
              <a:t> DE DIAGNÓSTICO Y TRATAMIENTO AMBULATORIO</a:t>
            </a:r>
            <a:endParaRPr sz="2000" dirty="0">
              <a:solidFill>
                <a:srgbClr val="002060"/>
              </a:solidFill>
            </a:endParaRPr>
          </a:p>
        </p:txBody>
      </p:sp>
      <p:pic>
        <p:nvPicPr>
          <p:cNvPr id="593" name="Google Shape;593;p94" descr="CLINSUE.tiff"/>
          <p:cNvPicPr preferRelativeResize="0"/>
          <p:nvPr/>
        </p:nvPicPr>
        <p:blipFill rotWithShape="1">
          <a:blip r:embed="rId3">
            <a:alphaModFix/>
          </a:blip>
          <a:srcRect r="-2485"/>
          <a:stretch/>
        </p:blipFill>
        <p:spPr>
          <a:xfrm>
            <a:off x="582612" y="3073400"/>
            <a:ext cx="2617787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4"/>
          <p:cNvSpPr txBox="1"/>
          <p:nvPr/>
        </p:nvSpPr>
        <p:spPr>
          <a:xfrm>
            <a:off x="3543300" y="1670050"/>
            <a:ext cx="5067300" cy="526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Poligrafías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respiratorias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pruebas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terapéuticas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con CPAP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automático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Capacitación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pacientes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familiares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realizar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estudios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domiciliarios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Reducción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tiempos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espera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varios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meses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 un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máximo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dos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semanas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disponibles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24 horas.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121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C45215-2ED3-2C49-8588-9B74C167DF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2" y="3359865"/>
            <a:ext cx="4940811" cy="327947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3B2E82-21D2-5B4F-BC42-51B6C6A5DBF4}"/>
              </a:ext>
            </a:extLst>
          </p:cNvPr>
          <p:cNvSpPr txBox="1"/>
          <p:nvPr/>
        </p:nvSpPr>
        <p:spPr>
          <a:xfrm>
            <a:off x="5261113" y="1868554"/>
            <a:ext cx="36807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Noviembre 2018.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Hombre de 47 años con fibrosis pulmonar avanzada.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14 horas de trabajo.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Activación de grupo multidisciplinario de trabajo.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Optima coordinacion intra y extrainstitucional.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Uso de ECMO.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EB04AA-7088-764E-9CFE-C0E0DBA5A533}"/>
              </a:ext>
            </a:extLst>
          </p:cNvPr>
          <p:cNvSpPr txBox="1"/>
          <p:nvPr/>
        </p:nvSpPr>
        <p:spPr>
          <a:xfrm>
            <a:off x="1491916" y="1270535"/>
            <a:ext cx="45238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17375E"/>
              </a:buClr>
              <a:buSzPts val="2400"/>
              <a:buNone/>
              <a:defRPr sz="2000" b="1">
                <a:solidFill>
                  <a:schemeClr val="tx1"/>
                </a:solidFill>
              </a:defRPr>
            </a:lvl1pPr>
            <a:lvl2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algn="ctr"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s-MX" sz="2400" dirty="0">
                <a:solidFill>
                  <a:srgbClr val="002060"/>
                </a:solidFill>
              </a:rPr>
              <a:t>TRASPLANTE PULMONAR</a:t>
            </a:r>
          </a:p>
        </p:txBody>
      </p:sp>
    </p:spTree>
    <p:extLst>
      <p:ext uri="{BB962C8B-B14F-4D97-AF65-F5344CB8AC3E}">
        <p14:creationId xmlns:p14="http://schemas.microsoft.com/office/powerpoint/2010/main" val="100915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ítulo 1"/>
          <p:cNvSpPr>
            <a:spLocks noGrp="1"/>
          </p:cNvSpPr>
          <p:nvPr>
            <p:ph type="ctrTitle"/>
          </p:nvPr>
        </p:nvSpPr>
        <p:spPr>
          <a:xfrm>
            <a:off x="347663" y="926217"/>
            <a:ext cx="8288337" cy="1200328"/>
          </a:xfrm>
          <a:noFill/>
          <a:ln>
            <a:noFill/>
          </a:ln>
        </p:spPr>
        <p:txBody>
          <a:bodyPr anchor="ctr">
            <a:spAutoFit/>
          </a:bodyPr>
          <a:lstStyle/>
          <a:p>
            <a:r>
              <a:rPr lang="es-ES" sz="2400" b="1" dirty="0">
                <a:solidFill>
                  <a:srgbClr val="1F497D"/>
                </a:solidFill>
                <a:latin typeface="Arial" charset="0"/>
                <a:ea typeface="MS PGothic" charset="0"/>
                <a:cs typeface="MS PGothic" charset="0"/>
              </a:rPr>
              <a:t>CERTIFICACIÓN EN EL MODELO DE SEGURIDAD DEL PACIENTE DEL CONSEJO DE SALUBRIDAD GENERAL POR CINCO AÑOS CON UNA CALIFICACIÓN DE 9.4.</a:t>
            </a:r>
          </a:p>
        </p:txBody>
      </p:sp>
      <p:pic>
        <p:nvPicPr>
          <p:cNvPr id="143362" name="Imagen 1" descr="IMG_09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185988"/>
            <a:ext cx="29162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Imagen 2" descr="Certificacion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738" y="2405063"/>
            <a:ext cx="31369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Imagen 1" descr="170418_Certificaci__n_de_Establesimientos_de_Atenci__n_M__dica_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203700"/>
            <a:ext cx="340201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6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dirty="0">
                <a:latin typeface="Calibri" charset="0"/>
              </a:rPr>
              <a:t>Dr. Donato G. Alarcón </a:t>
            </a:r>
            <a:r>
              <a:rPr lang="es-MX" sz="1800" dirty="0">
                <a:latin typeface="Calibri" charset="0"/>
              </a:rPr>
              <a:t>       </a:t>
            </a:r>
            <a:br>
              <a:rPr lang="es-MX" sz="1800" dirty="0">
                <a:latin typeface="Calibri" charset="0"/>
              </a:rPr>
            </a:br>
            <a:r>
              <a:rPr lang="es-MX" sz="2400" b="1" dirty="0">
                <a:latin typeface="Calibri" charset="0"/>
              </a:rPr>
              <a:t>(1936-1947)</a:t>
            </a:r>
            <a:br>
              <a:rPr lang="es-MX" sz="2800" b="1" dirty="0">
                <a:latin typeface="Calibri" charset="0"/>
              </a:rPr>
            </a:br>
            <a:r>
              <a:rPr lang="es-MX" sz="2800" dirty="0">
                <a:latin typeface="Calibri" charset="0"/>
              </a:rPr>
              <a:t> </a:t>
            </a:r>
            <a:r>
              <a:rPr lang="es-MX" sz="1600" b="1" dirty="0">
                <a:latin typeface="Calibri" charset="0"/>
              </a:rPr>
              <a:t>Sanatorio para Enfermos Tuberculosos de Huipulco</a:t>
            </a:r>
            <a:br>
              <a:rPr lang="es-MX" sz="2400" b="1" dirty="0">
                <a:latin typeface="Calibri" charset="0"/>
              </a:rPr>
            </a:br>
            <a:endParaRPr lang="es-ES" sz="16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Planeación del Sanatorio en 1926.</a:t>
            </a:r>
          </a:p>
          <a:p>
            <a:r>
              <a:rPr lang="es-ES" dirty="0"/>
              <a:t>300 camas</a:t>
            </a:r>
          </a:p>
          <a:p>
            <a:r>
              <a:rPr lang="es-ES" dirty="0"/>
              <a:t>Pasillos de 80 m de largo</a:t>
            </a:r>
          </a:p>
          <a:p>
            <a:r>
              <a:rPr lang="es-ES" dirty="0"/>
              <a:t>Altura de 4 m</a:t>
            </a:r>
          </a:p>
          <a:p>
            <a:r>
              <a:rPr lang="es-ES" dirty="0"/>
              <a:t>Curso de entrenamiento de Tuberculosis</a:t>
            </a:r>
          </a:p>
        </p:txBody>
      </p:sp>
      <p:pic>
        <p:nvPicPr>
          <p:cNvPr id="6" name="Imagen 5" descr="DrDonat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17" y="1631894"/>
            <a:ext cx="3306802" cy="4494269"/>
          </a:xfrm>
          <a:prstGeom prst="rect">
            <a:avLst/>
          </a:prstGeom>
          <a:effectLst>
            <a:outerShdw blurRad="50800" dist="457200" dir="2700000" sx="98000" sy="98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401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DA181-DBA0-F24C-99FD-E96E2ED8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0" y="228600"/>
            <a:ext cx="8179904" cy="6460435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0D0AEE-3988-7F43-962D-8A7FDE3C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07" y="99392"/>
            <a:ext cx="597341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52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020696"/>
          <a:ext cx="8394700" cy="544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25853" y="4834858"/>
            <a:ext cx="212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PROGRAMAS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065677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736600"/>
          <a:ext cx="8394700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864010" y="4730261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PROGRAMAS DE EDUCACIÓN</a:t>
            </a:r>
          </a:p>
        </p:txBody>
      </p:sp>
    </p:spTree>
    <p:extLst>
      <p:ext uri="{BB962C8B-B14F-4D97-AF65-F5344CB8AC3E}">
        <p14:creationId xmlns:p14="http://schemas.microsoft.com/office/powerpoint/2010/main" val="3770835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694211"/>
              </p:ext>
            </p:extLst>
          </p:nvPr>
        </p:nvGraphicFramePr>
        <p:xfrm>
          <a:off x="266700" y="620058"/>
          <a:ext cx="8775700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68310" y="3645480"/>
            <a:ext cx="177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PROGRAMAS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DE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ATENCIÓN MÉDICA</a:t>
            </a:r>
          </a:p>
        </p:txBody>
      </p:sp>
    </p:spTree>
    <p:extLst>
      <p:ext uri="{BB962C8B-B14F-4D97-AF65-F5344CB8AC3E}">
        <p14:creationId xmlns:p14="http://schemas.microsoft.com/office/powerpoint/2010/main" val="334280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755454"/>
          <a:ext cx="85979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508890" y="3958034"/>
            <a:ext cx="2315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PROGRAMAS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DE ADMINISTRACIÓN Y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PLANEACIÓN</a:t>
            </a:r>
          </a:p>
        </p:txBody>
      </p:sp>
    </p:spTree>
    <p:extLst>
      <p:ext uri="{BB962C8B-B14F-4D97-AF65-F5344CB8AC3E}">
        <p14:creationId xmlns:p14="http://schemas.microsoft.com/office/powerpoint/2010/main" val="4068945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ra-Margarit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672" y="4842255"/>
            <a:ext cx="1533684" cy="1997355"/>
          </a:xfrm>
          <a:prstGeom prst="rect">
            <a:avLst/>
          </a:prstGeom>
        </p:spPr>
      </p:pic>
      <p:pic>
        <p:nvPicPr>
          <p:cNvPr id="5" name="Imagen 4" descr="Dr.-Arturo_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" y="4878670"/>
            <a:ext cx="1479466" cy="1921654"/>
          </a:xfrm>
          <a:prstGeom prst="rect">
            <a:avLst/>
          </a:prstGeom>
        </p:spPr>
      </p:pic>
      <p:pic>
        <p:nvPicPr>
          <p:cNvPr id="6" name="Imagen 5" descr="Dr-Rogeli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815" y="4842254"/>
            <a:ext cx="1625552" cy="1982845"/>
          </a:xfrm>
          <a:prstGeom prst="rect">
            <a:avLst/>
          </a:prstGeom>
        </p:spPr>
      </p:pic>
      <p:pic>
        <p:nvPicPr>
          <p:cNvPr id="8" name="Imagen 7" descr="Dr-Miguel_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902" y="2415210"/>
            <a:ext cx="1436828" cy="2013110"/>
          </a:xfrm>
          <a:prstGeom prst="rect">
            <a:avLst/>
          </a:prstGeom>
        </p:spPr>
      </p:pic>
      <p:pic>
        <p:nvPicPr>
          <p:cNvPr id="10" name="Imagen 9" descr="Dr-Castorena_0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89" y="40326"/>
            <a:ext cx="1420793" cy="2123740"/>
          </a:xfrm>
          <a:prstGeom prst="rect">
            <a:avLst/>
          </a:prstGeom>
        </p:spPr>
      </p:pic>
      <p:pic>
        <p:nvPicPr>
          <p:cNvPr id="12" name="Imagen 11" descr="Mtra-Evangelina_0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3" y="2420662"/>
            <a:ext cx="1508277" cy="1997673"/>
          </a:xfrm>
          <a:prstGeom prst="rect">
            <a:avLst/>
          </a:prstGeom>
        </p:spPr>
      </p:pic>
      <p:pic>
        <p:nvPicPr>
          <p:cNvPr id="13" name="Imagen 12" descr="DrVillalba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17" y="2415209"/>
            <a:ext cx="1620052" cy="2003127"/>
          </a:xfrm>
          <a:prstGeom prst="rect">
            <a:avLst/>
          </a:prstGeom>
        </p:spPr>
      </p:pic>
      <p:pic>
        <p:nvPicPr>
          <p:cNvPr id="3" name="Imagen 2" descr="foto santillan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483659" y="4873593"/>
            <a:ext cx="1347605" cy="1885916"/>
          </a:xfrm>
          <a:prstGeom prst="rect">
            <a:avLst/>
          </a:prstGeom>
        </p:spPr>
      </p:pic>
      <p:pic>
        <p:nvPicPr>
          <p:cNvPr id="15" name="Imagen 14" descr="DraLauraGochicoa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269" y="2415209"/>
            <a:ext cx="1471087" cy="2039423"/>
          </a:xfrm>
          <a:prstGeom prst="rect">
            <a:avLst/>
          </a:prstGeom>
        </p:spPr>
      </p:pic>
      <p:pic>
        <p:nvPicPr>
          <p:cNvPr id="16" name="Imagen 15" descr="DraLisetteCirsterna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541" y="37540"/>
            <a:ext cx="1490242" cy="2126526"/>
          </a:xfrm>
          <a:prstGeom prst="rect">
            <a:avLst/>
          </a:prstGeom>
        </p:spPr>
      </p:pic>
      <p:pic>
        <p:nvPicPr>
          <p:cNvPr id="17" name="Imagen 16" descr="DraMaDeLaLuzGarcía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478" y="68066"/>
            <a:ext cx="1478802" cy="2096001"/>
          </a:xfrm>
          <a:prstGeom prst="rect">
            <a:avLst/>
          </a:prstGeom>
        </p:spPr>
      </p:pic>
      <p:pic>
        <p:nvPicPr>
          <p:cNvPr id="18" name="Imagen 17" descr="DraRenataBáez2.JP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480" y="2415209"/>
            <a:ext cx="1513572" cy="2030287"/>
          </a:xfrm>
          <a:prstGeom prst="rect">
            <a:avLst/>
          </a:prstGeom>
        </p:spPr>
      </p:pic>
      <p:pic>
        <p:nvPicPr>
          <p:cNvPr id="19" name="Imagen 18" descr="DraRocíoChapela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714" y="4873593"/>
            <a:ext cx="1509958" cy="1926731"/>
          </a:xfrm>
          <a:prstGeom prst="rect">
            <a:avLst/>
          </a:prstGeom>
        </p:spPr>
      </p:pic>
      <p:pic>
        <p:nvPicPr>
          <p:cNvPr id="21" name="Imagen 20" descr="DrJoseLuisSandoval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575" y="2387058"/>
            <a:ext cx="1506425" cy="2036353"/>
          </a:xfrm>
          <a:prstGeom prst="rect">
            <a:avLst/>
          </a:prstGeom>
        </p:spPr>
      </p:pic>
      <p:pic>
        <p:nvPicPr>
          <p:cNvPr id="22" name="Imagen 21" descr="DrJuanCarlosVázquez3.jpg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6" y="34534"/>
            <a:ext cx="1544925" cy="2129532"/>
          </a:xfrm>
          <a:prstGeom prst="rect">
            <a:avLst/>
          </a:prstGeom>
        </p:spPr>
      </p:pic>
      <p:pic>
        <p:nvPicPr>
          <p:cNvPr id="23" name="Imagen 22" descr="DrjustinoRegalado.JPG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428" y="61585"/>
            <a:ext cx="1482367" cy="2102483"/>
          </a:xfrm>
          <a:prstGeom prst="rect">
            <a:avLst/>
          </a:prstGeom>
        </p:spPr>
      </p:pic>
      <p:pic>
        <p:nvPicPr>
          <p:cNvPr id="24" name="Imagen 23" descr="DrSelman copy.jp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298" y="55985"/>
            <a:ext cx="1427100" cy="2108081"/>
          </a:xfrm>
          <a:prstGeom prst="rect">
            <a:avLst/>
          </a:prstGeom>
        </p:spPr>
      </p:pic>
      <p:pic>
        <p:nvPicPr>
          <p:cNvPr id="25" name="Imagen 24" descr="DrSoda2.jpg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184" y="4842254"/>
            <a:ext cx="1533954" cy="19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47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82905"/>
            <a:ext cx="7772400" cy="2717545"/>
          </a:xfrm>
        </p:spPr>
        <p:txBody>
          <a:bodyPr/>
          <a:lstStyle/>
          <a:p>
            <a:r>
              <a:rPr lang="es-ES" dirty="0"/>
              <a:t>	foto </a:t>
            </a:r>
            <a:r>
              <a:rPr lang="es-ES" dirty="0" err="1"/>
              <a:t>iner</a:t>
            </a:r>
            <a:endParaRPr lang="es-ES" dirty="0"/>
          </a:p>
        </p:txBody>
      </p:sp>
      <p:pic>
        <p:nvPicPr>
          <p:cNvPr id="4" name="Imagen 1" descr="DJI_00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012"/>
            <a:ext cx="9144000" cy="62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34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17"/>
            <a:ext cx="9144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67755"/>
            <a:ext cx="4038600" cy="4525963"/>
          </a:xfrm>
        </p:spPr>
        <p:txBody>
          <a:bodyPr/>
          <a:lstStyle/>
          <a:p>
            <a:r>
              <a:rPr lang="es-ES" dirty="0"/>
              <a:t>Auge y declinación de la cirugía en tuberculosis.</a:t>
            </a:r>
          </a:p>
          <a:p>
            <a:r>
              <a:rPr lang="es-ES" dirty="0"/>
              <a:t>Inicio de los fármacos antituberculosos.</a:t>
            </a:r>
          </a:p>
          <a:p>
            <a:r>
              <a:rPr lang="es-ES" dirty="0"/>
              <a:t>Docente por excelencia.</a:t>
            </a:r>
          </a:p>
          <a:p>
            <a:r>
              <a:rPr lang="es-ES" dirty="0"/>
              <a:t>Trato digno al paciente.</a:t>
            </a:r>
          </a:p>
          <a:p>
            <a:r>
              <a:rPr lang="es-ES" dirty="0"/>
              <a:t>Incremento a 500 camas.</a:t>
            </a:r>
          </a:p>
          <a:p>
            <a:endParaRPr lang="es-ES" dirty="0"/>
          </a:p>
        </p:txBody>
      </p:sp>
      <p:sp>
        <p:nvSpPr>
          <p:cNvPr id="6" name="5 CuadroTexto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92081"/>
            <a:ext cx="8229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879725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3600" dirty="0">
                <a:latin typeface="Calibri" charset="0"/>
              </a:rPr>
              <a:t> Dr. Fernando Rébora Gutiérrez </a:t>
            </a:r>
            <a:r>
              <a:rPr lang="es-MX" sz="1800" dirty="0">
                <a:latin typeface="Calibri" charset="0"/>
              </a:rPr>
              <a:t>       </a:t>
            </a:r>
          </a:p>
          <a:p>
            <a:pPr algn="ctr" eaLnBrk="1" hangingPunct="1"/>
            <a:r>
              <a:rPr lang="es-MX" sz="2000" b="1" dirty="0">
                <a:latin typeface="Calibri" charset="0"/>
              </a:rPr>
              <a:t>(1947-1956)</a:t>
            </a:r>
            <a:r>
              <a:rPr lang="es-MX" sz="2000" dirty="0">
                <a:latin typeface="Calibri" charset="0"/>
              </a:rPr>
              <a:t> </a:t>
            </a:r>
          </a:p>
          <a:p>
            <a:pPr algn="ctr" eaLnBrk="1" hangingPunct="1"/>
            <a:r>
              <a:rPr lang="es-MX" sz="1600" b="1" dirty="0">
                <a:latin typeface="Calibri" charset="0"/>
              </a:rPr>
              <a:t>Sanatorio para Enfermos Tuberculosos de Huipulco</a:t>
            </a:r>
          </a:p>
          <a:p>
            <a:pPr algn="ctr" eaLnBrk="1" hangingPunct="1"/>
            <a:r>
              <a:rPr lang="es-MX" sz="2000" b="1" dirty="0">
                <a:latin typeface="Calibri" charset="0"/>
              </a:rPr>
              <a:t>(1965 – 1966)</a:t>
            </a:r>
            <a:endParaRPr lang="es-MX" sz="2000" dirty="0">
              <a:latin typeface="Calibri" charset="0"/>
            </a:endParaRPr>
          </a:p>
        </p:txBody>
      </p:sp>
      <p:pic>
        <p:nvPicPr>
          <p:cNvPr id="5" name="Imagen 4" descr="Dr. Fernando Rébor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98847"/>
            <a:ext cx="3419963" cy="4427316"/>
          </a:xfrm>
          <a:prstGeom prst="rect">
            <a:avLst/>
          </a:prstGeom>
          <a:effectLst>
            <a:outerShdw blurRad="50800" dist="457200" dir="2700000" sx="98000" sy="98000" algn="tl" rotWithShape="0">
              <a:schemeClr val="tx1">
                <a:lumMod val="75000"/>
                <a:lumOff val="25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40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60533"/>
            <a:ext cx="8229600" cy="1143000"/>
          </a:xfrm>
        </p:spPr>
        <p:txBody>
          <a:bodyPr>
            <a:noAutofit/>
          </a:bodyPr>
          <a:lstStyle/>
          <a:p>
            <a:r>
              <a:rPr lang="es-MX" sz="4000" dirty="0">
                <a:latin typeface="Calibri" charset="0"/>
              </a:rPr>
              <a:t>Dr. Ismael Cosío Villegas</a:t>
            </a:r>
            <a:r>
              <a:rPr lang="es-MX" sz="2000" dirty="0">
                <a:latin typeface="Calibri" charset="0"/>
              </a:rPr>
              <a:t>   </a:t>
            </a:r>
            <a:br>
              <a:rPr lang="es-MX" sz="2000" dirty="0">
                <a:latin typeface="Calibri" charset="0"/>
              </a:rPr>
            </a:br>
            <a:r>
              <a:rPr lang="es-MX" sz="2800" b="1" dirty="0">
                <a:latin typeface="Calibri" charset="0"/>
              </a:rPr>
              <a:t>( 1956-1965 </a:t>
            </a:r>
            <a:r>
              <a:rPr lang="es-MX" sz="2800" dirty="0">
                <a:latin typeface="Calibri" charset="0"/>
              </a:rPr>
              <a:t>) </a:t>
            </a:r>
            <a:br>
              <a:rPr lang="es-MX" sz="2800" dirty="0">
                <a:latin typeface="Calibri" charset="0"/>
              </a:rPr>
            </a:br>
            <a:r>
              <a:rPr lang="es-MX" sz="2800" dirty="0">
                <a:latin typeface="Calibri" charset="0"/>
              </a:rPr>
              <a:t> </a:t>
            </a:r>
            <a:r>
              <a:rPr lang="es-MX" sz="1800" b="1" dirty="0">
                <a:latin typeface="Calibri" charset="0"/>
              </a:rPr>
              <a:t>Sanatorio para Enfermos Tuberculosos de Huipulco</a:t>
            </a:r>
            <a:br>
              <a:rPr lang="es-MX" sz="2800" b="1" dirty="0">
                <a:latin typeface="Calibri" charset="0"/>
              </a:rPr>
            </a:br>
            <a:br>
              <a:rPr lang="es-MX" sz="2800" b="1" dirty="0">
                <a:latin typeface="Calibri" charset="0"/>
              </a:rPr>
            </a:br>
            <a:endParaRPr lang="es-ES" sz="18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Promoción de estancias en el extranjero de los médicos de base.</a:t>
            </a:r>
          </a:p>
          <a:p>
            <a:endParaRPr lang="es-ES" dirty="0"/>
          </a:p>
          <a:p>
            <a:r>
              <a:rPr lang="es-ES" dirty="0"/>
              <a:t>Apertura de un espacio para la cirugía experimental.</a:t>
            </a:r>
          </a:p>
          <a:p>
            <a:endParaRPr lang="es-ES" dirty="0"/>
          </a:p>
          <a:p>
            <a:r>
              <a:rPr lang="es-ES" dirty="0"/>
              <a:t>Apertura de un pabellón infantil</a:t>
            </a:r>
          </a:p>
        </p:txBody>
      </p:sp>
      <p:pic>
        <p:nvPicPr>
          <p:cNvPr id="6" name="Imagen 5" descr="DrCosioV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0"/>
            <a:ext cx="4048633" cy="4858360"/>
          </a:xfrm>
          <a:prstGeom prst="rect">
            <a:avLst/>
          </a:prstGeom>
          <a:effectLst>
            <a:outerShdw blurRad="50800" dist="419100" dir="2700000" sx="98000" sy="98000" algn="tl" rotWithShape="0">
              <a:schemeClr val="tx1">
                <a:lumMod val="65000"/>
                <a:lumOff val="35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65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>
                <a:latin typeface="Calibri" charset="0"/>
              </a:rPr>
              <a:t> </a:t>
            </a:r>
            <a:br>
              <a:rPr lang="es-MX" sz="2800" dirty="0">
                <a:latin typeface="Calibri" charset="0"/>
              </a:rPr>
            </a:br>
            <a:r>
              <a:rPr lang="es-MX" sz="2800" dirty="0">
                <a:latin typeface="Calibri" charset="0"/>
              </a:rPr>
              <a:t>Dr. Miguel Jiménez Sánchez </a:t>
            </a:r>
            <a:r>
              <a:rPr lang="es-MX" sz="1400" dirty="0">
                <a:latin typeface="Calibri" charset="0"/>
              </a:rPr>
              <a:t>   </a:t>
            </a:r>
            <a:br>
              <a:rPr lang="es-MX" sz="1400" dirty="0">
                <a:latin typeface="Calibri" charset="0"/>
              </a:rPr>
            </a:br>
            <a:r>
              <a:rPr lang="es-MX" sz="1800" b="1" dirty="0">
                <a:latin typeface="Calibri" charset="0"/>
              </a:rPr>
              <a:t>( 1966- 1975 )</a:t>
            </a:r>
            <a:br>
              <a:rPr lang="es-MX" sz="1800" b="1" dirty="0">
                <a:latin typeface="Calibri" charset="0"/>
              </a:rPr>
            </a:br>
            <a:r>
              <a:rPr lang="es-MX" sz="1200" b="1" dirty="0">
                <a:latin typeface="Calibri" charset="0"/>
              </a:rPr>
              <a:t>Hospital para Enfermedades Pulmonares de Huipulco</a:t>
            </a:r>
            <a:br>
              <a:rPr lang="es-MX" sz="1200" dirty="0">
                <a:latin typeface="Calibri" charset="0"/>
              </a:rPr>
            </a:br>
            <a:r>
              <a:rPr lang="es-MX" sz="1800" b="1" dirty="0">
                <a:latin typeface="Calibri" charset="0"/>
              </a:rPr>
              <a:t>( 1975- 1977 )</a:t>
            </a:r>
            <a:br>
              <a:rPr lang="es-MX" sz="1800" b="1" dirty="0">
                <a:latin typeface="Calibri" charset="0"/>
              </a:rPr>
            </a:br>
            <a:r>
              <a:rPr lang="es-MX" sz="1200" b="1" dirty="0">
                <a:latin typeface="Calibri" charset="0"/>
              </a:rPr>
              <a:t>Instituto Nacional de Enfermedades Pulmonares</a:t>
            </a:r>
            <a:br>
              <a:rPr lang="es-MX" sz="1200" dirty="0">
                <a:latin typeface="Calibri" charset="0"/>
              </a:rPr>
            </a:br>
            <a:endParaRPr lang="es-ES" sz="1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31897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s-ES" dirty="0"/>
              <a:t>En 1967 inicio de la actividades de pregrado de Medicina.</a:t>
            </a:r>
          </a:p>
          <a:p>
            <a:r>
              <a:rPr lang="es-ES" dirty="0"/>
              <a:t>Cambio de denominación del hospital</a:t>
            </a:r>
          </a:p>
          <a:p>
            <a:r>
              <a:rPr lang="es-ES" dirty="0"/>
              <a:t>Creación de la Unidad de Investigación y Cirugía Experimental</a:t>
            </a:r>
          </a:p>
          <a:p>
            <a:r>
              <a:rPr lang="es-ES" dirty="0"/>
              <a:t>En 1970 residencia de Neumología.</a:t>
            </a:r>
          </a:p>
        </p:txBody>
      </p:sp>
      <p:pic>
        <p:nvPicPr>
          <p:cNvPr id="6" name="Imagen 5" descr="DrJiménez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57543"/>
            <a:ext cx="3507976" cy="45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0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102229"/>
            <a:ext cx="4038600" cy="4525963"/>
          </a:xfrm>
        </p:spPr>
        <p:txBody>
          <a:bodyPr/>
          <a:lstStyle/>
          <a:p>
            <a:r>
              <a:rPr lang="es-ES" dirty="0"/>
              <a:t>Impulsor del diseño de la Medicina Neumológica</a:t>
            </a:r>
          </a:p>
          <a:p>
            <a:endParaRPr lang="es-ES" dirty="0"/>
          </a:p>
          <a:p>
            <a:r>
              <a:rPr lang="es-ES" dirty="0"/>
              <a:t>Atención médica por clínicas temáticas.</a:t>
            </a:r>
          </a:p>
          <a:p>
            <a:endParaRPr lang="es-ES" dirty="0"/>
          </a:p>
          <a:p>
            <a:r>
              <a:rPr lang="es-ES" dirty="0"/>
              <a:t>Unidad de Cuidados Intensivos.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337513"/>
            <a:ext cx="8229600" cy="1143000"/>
          </a:xfrm>
        </p:spPr>
        <p:txBody>
          <a:bodyPr>
            <a:noAutofit/>
          </a:bodyPr>
          <a:lstStyle/>
          <a:p>
            <a:r>
              <a:rPr lang="es-MX" sz="3600" dirty="0">
                <a:latin typeface="Calibri" charset="0"/>
              </a:rPr>
              <a:t>Dr. José Luis Luna Aguilar </a:t>
            </a:r>
            <a:br>
              <a:rPr lang="es-MX" sz="1800" dirty="0">
                <a:latin typeface="Calibri" charset="0"/>
              </a:rPr>
            </a:br>
            <a:r>
              <a:rPr lang="es-MX" sz="2000" b="1" dirty="0">
                <a:latin typeface="Calibri" charset="0"/>
              </a:rPr>
              <a:t>( 1977-1980 )</a:t>
            </a:r>
            <a:r>
              <a:rPr lang="es-MX" sz="2000" dirty="0">
                <a:latin typeface="Calibri" charset="0"/>
              </a:rPr>
              <a:t> </a:t>
            </a:r>
            <a:br>
              <a:rPr lang="es-MX" sz="2400" dirty="0">
                <a:latin typeface="Calibri" charset="0"/>
              </a:rPr>
            </a:br>
            <a:r>
              <a:rPr lang="es-MX" sz="2400" dirty="0">
                <a:latin typeface="Calibri" charset="0"/>
              </a:rPr>
              <a:t> </a:t>
            </a:r>
            <a:r>
              <a:rPr lang="es-MX" sz="1600" b="1" dirty="0">
                <a:latin typeface="Calibri" charset="0"/>
              </a:rPr>
              <a:t>Instituto Nacional de Enfermedades Pulmonares</a:t>
            </a:r>
            <a:br>
              <a:rPr lang="es-MX" sz="2000" b="1" dirty="0">
                <a:latin typeface="Calibri" charset="0"/>
              </a:rPr>
            </a:br>
            <a:endParaRPr lang="es-ES" sz="1600" dirty="0"/>
          </a:p>
        </p:txBody>
      </p:sp>
      <p:pic>
        <p:nvPicPr>
          <p:cNvPr id="2" name="Imagen 1" descr="DrLun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16429"/>
            <a:ext cx="3440552" cy="43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25576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Descentralización del Instituto.</a:t>
            </a:r>
          </a:p>
          <a:p>
            <a:r>
              <a:rPr lang="es-ES" dirty="0"/>
              <a:t>Apertura del servicio y residencia en ORL, Rehabilitación y Tabaquismo.</a:t>
            </a:r>
          </a:p>
          <a:p>
            <a:r>
              <a:rPr lang="es-ES" dirty="0"/>
              <a:t>Programa de trasplante pulmonar.</a:t>
            </a:r>
          </a:p>
          <a:p>
            <a:r>
              <a:rPr lang="es-ES" dirty="0"/>
              <a:t>Convenios con diversas instituciones.</a:t>
            </a:r>
          </a:p>
          <a:p>
            <a:r>
              <a:rPr lang="es-ES" dirty="0"/>
              <a:t>Crecimiento institucional. 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4000" dirty="0">
                <a:latin typeface="Calibri" charset="0"/>
              </a:rPr>
              <a:t>Dr. Horacio Rubio Monteverde </a:t>
            </a:r>
            <a:br>
              <a:rPr lang="es-MX" sz="1800" b="1" dirty="0">
                <a:latin typeface="Calibri" charset="0"/>
              </a:rPr>
            </a:br>
            <a:r>
              <a:rPr lang="es-MX" sz="1800" b="1" dirty="0">
                <a:latin typeface="Calibri" charset="0"/>
              </a:rPr>
              <a:t>( 1980- 1982 )</a:t>
            </a:r>
            <a:br>
              <a:rPr lang="es-MX" sz="1800" dirty="0">
                <a:latin typeface="Calibri" charset="0"/>
              </a:rPr>
            </a:br>
            <a:r>
              <a:rPr lang="es-MX" sz="1800" dirty="0">
                <a:latin typeface="Calibri" charset="0"/>
              </a:rPr>
              <a:t> </a:t>
            </a:r>
            <a:r>
              <a:rPr lang="es-MX" sz="1800" b="1" dirty="0">
                <a:latin typeface="Calibri" charset="0"/>
              </a:rPr>
              <a:t>Instituto Nacional de Enfermedades Pulmonares</a:t>
            </a:r>
            <a:br>
              <a:rPr lang="es-MX" sz="1800" b="1" dirty="0">
                <a:latin typeface="Calibri" charset="0"/>
              </a:rPr>
            </a:br>
            <a:r>
              <a:rPr lang="es-MX" sz="1800" b="1" dirty="0">
                <a:latin typeface="Calibri" charset="0"/>
              </a:rPr>
              <a:t>( 1982- 1993 )</a:t>
            </a:r>
            <a:br>
              <a:rPr lang="es-MX" sz="1800" dirty="0"/>
            </a:br>
            <a:r>
              <a:rPr lang="es-MX" sz="1800" dirty="0">
                <a:latin typeface="Calibri" charset="0"/>
              </a:rPr>
              <a:t> </a:t>
            </a:r>
            <a:r>
              <a:rPr lang="es-MX" sz="1800" b="1" dirty="0">
                <a:latin typeface="Calibri" charset="0"/>
              </a:rPr>
              <a:t>Instituto Nacional de Enfermedades Respiratorias</a:t>
            </a:r>
            <a:endParaRPr lang="es-MX" sz="1800" dirty="0">
              <a:latin typeface="Calibri" charset="0"/>
            </a:endParaRPr>
          </a:p>
        </p:txBody>
      </p:sp>
      <p:pic>
        <p:nvPicPr>
          <p:cNvPr id="2" name="Imagen 1" descr="DrRubi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4" y="1898801"/>
            <a:ext cx="3414451" cy="44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achadacollage2.jpg"/>
          <p:cNvPicPr>
            <a:picLocks noChangeAspect="1"/>
          </p:cNvPicPr>
          <p:nvPr/>
        </p:nvPicPr>
        <p:blipFill>
          <a:blip r:embed="rId2" cstate="screen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52"/>
            <a:ext cx="9144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05002"/>
            <a:ext cx="4038600" cy="4525963"/>
          </a:xfrm>
        </p:spPr>
        <p:txBody>
          <a:bodyPr/>
          <a:lstStyle/>
          <a:p>
            <a:r>
              <a:rPr lang="es-ES" dirty="0"/>
              <a:t>Fortalecimiento y apertura de especialidades.</a:t>
            </a:r>
          </a:p>
          <a:p>
            <a:r>
              <a:rPr lang="es-ES" dirty="0"/>
              <a:t>Fortalecimiento de la investigación.</a:t>
            </a:r>
          </a:p>
          <a:p>
            <a:r>
              <a:rPr lang="es-ES" dirty="0"/>
              <a:t>Promoción de médicos en el extranjero en Canadá, EUA y Europa.</a:t>
            </a:r>
          </a:p>
          <a:p>
            <a:r>
              <a:rPr lang="es-ES" dirty="0"/>
              <a:t>Construcción.</a:t>
            </a:r>
          </a:p>
          <a:p>
            <a:endParaRPr lang="es-E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4000" dirty="0">
                <a:latin typeface="Calibri" charset="0"/>
              </a:rPr>
            </a:br>
            <a:r>
              <a:rPr lang="es-MX" sz="4000" dirty="0">
                <a:latin typeface="Calibri" charset="0"/>
              </a:rPr>
              <a:t>Dr. Jaime Villalba Caloca </a:t>
            </a:r>
            <a:br>
              <a:rPr lang="es-MX" sz="1800" dirty="0">
                <a:latin typeface="Calibri" charset="0"/>
              </a:rPr>
            </a:br>
            <a:r>
              <a:rPr lang="es-MX" sz="2400" b="1" dirty="0">
                <a:latin typeface="Calibri" charset="0"/>
              </a:rPr>
              <a:t>( 1993-2003 )</a:t>
            </a:r>
            <a:br>
              <a:rPr lang="es-MX" sz="2400" b="1" dirty="0">
                <a:latin typeface="Calibri" charset="0"/>
              </a:rPr>
            </a:br>
            <a:r>
              <a:rPr lang="es-MX" sz="2400" dirty="0">
                <a:latin typeface="Calibri" charset="0"/>
              </a:rPr>
              <a:t> </a:t>
            </a:r>
            <a:r>
              <a:rPr lang="es-MX" sz="1800" b="1" dirty="0">
                <a:latin typeface="Calibri" charset="0"/>
              </a:rPr>
              <a:t>Instituto Nacional de Enfermedades Respiratorias </a:t>
            </a:r>
            <a:br>
              <a:rPr lang="es-MX" sz="2400" dirty="0">
                <a:latin typeface="Calibri" charset="0"/>
              </a:rPr>
            </a:br>
            <a:br>
              <a:rPr lang="es-MX" sz="2800" dirty="0">
                <a:latin typeface="Calibri" charset="0"/>
              </a:rPr>
            </a:br>
            <a:endParaRPr lang="es-MX" sz="2800" dirty="0">
              <a:latin typeface="Calibri" charset="0"/>
            </a:endParaRPr>
          </a:p>
        </p:txBody>
      </p:sp>
      <p:pic>
        <p:nvPicPr>
          <p:cNvPr id="5" name="Imagen 4" descr="DrVillalb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42" y="1956094"/>
            <a:ext cx="3075924" cy="407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56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1622</Words>
  <Application>Microsoft Macintosh PowerPoint</Application>
  <PresentationFormat>Presentación en pantalla (4:3)</PresentationFormat>
  <Paragraphs>583</Paragraphs>
  <Slides>36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MS Mincho</vt:lpstr>
      <vt:lpstr>ＭＳ Ｐゴシック</vt:lpstr>
      <vt:lpstr>ＭＳ Ｐゴシック</vt:lpstr>
      <vt:lpstr>Arial</vt:lpstr>
      <vt:lpstr>Calibri</vt:lpstr>
      <vt:lpstr>Tahoma</vt:lpstr>
      <vt:lpstr>Tema de Office</vt:lpstr>
      <vt:lpstr>Document</vt:lpstr>
      <vt:lpstr>OCHO DÉCADAS DE LA HISTORIA DEL  INSTITUTO NACIONAL DE ENFERMEDADES RESPIRATORIAS ISMAEL COSÍO VILLEGAS LOGROS</vt:lpstr>
      <vt:lpstr>Presentación de PowerPoint</vt:lpstr>
      <vt:lpstr>Dr. Donato G. Alarcón         (1936-1947)  Sanatorio para Enfermos Tuberculosos de Huipulco </vt:lpstr>
      <vt:lpstr> Dr. Fernando Rébora Gutiérrez         (1947-1956)  Sanatorio para Enfermos Tuberculosos de Huipulco (1965 – 1966)</vt:lpstr>
      <vt:lpstr>Dr. Ismael Cosío Villegas    ( 1956-1965 )   Sanatorio para Enfermos Tuberculosos de Huipulco  </vt:lpstr>
      <vt:lpstr>  Dr. Miguel Jiménez Sánchez     ( 1966- 1975 ) Hospital para Enfermedades Pulmonares de Huipulco ( 1975- 1977 ) Instituto Nacional de Enfermedades Pulmonares </vt:lpstr>
      <vt:lpstr>Dr. José Luis Luna Aguilar  ( 1977-1980 )   Instituto Nacional de Enfermedades Pulmonares </vt:lpstr>
      <vt:lpstr>Dr. Horacio Rubio Monteverde  ( 1980- 1982 )  Instituto Nacional de Enfermedades Pulmonares ( 1982- 1993 )  Instituto Nacional de Enfermedades Respiratorias</vt:lpstr>
      <vt:lpstr> Dr. Jaime Villalba Caloca  ( 1993-2003 )  Instituto Nacional de Enfermedades Respiratorias   </vt:lpstr>
      <vt:lpstr> Dr. Fernando Cano Valle   ( 2003- 2008 )  Instituto Nacional de Enfermedades Respiratorias  Ismael Cosío Villegas</vt:lpstr>
      <vt:lpstr> Dr. José Rogelio  Pérez Padilla   (2008-2013)   Instituto Nacional de Enfermedades Respiratorias  Ismael Cosío Villegas</vt:lpstr>
      <vt:lpstr>Presentación de PowerPoint</vt:lpstr>
      <vt:lpstr>PROYECTOS DE INVESTIGACIÓN CON CENTROS EXTRANJEROS (Tb, Influenza, Fibrosis Pulmonar, Tabaco, Inmunología).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DE DIAGNÓSTICO Y TRATAMIENTO AMBULATORIO</vt:lpstr>
      <vt:lpstr>Presentación de PowerPoint</vt:lpstr>
      <vt:lpstr>CERTIFICACIÓN EN EL MODELO DE SEGURIDAD DEL PACIENTE DEL CONSEJO DE SALUBRIDAD GENERAL POR CINCO AÑOS CON UNA CALIFICACIÓN DE 9.4.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foto iner</vt:lpstr>
    </vt:vector>
  </TitlesOfParts>
  <Company>INER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CAMINAR DEL INER: DE SANATORIO PARA ENFERMOS TUBERCULOSO0S DE HUIPULCO A INSTITUTO NACIONAL DE ENFERMEDADES RESPIRATORIAS</dc:title>
  <dc:creator>JORGE SALAS HERNANDEZ</dc:creator>
  <cp:lastModifiedBy>jsalashdg@gmail.com</cp:lastModifiedBy>
  <cp:revision>55</cp:revision>
  <dcterms:created xsi:type="dcterms:W3CDTF">2014-03-03T15:29:10Z</dcterms:created>
  <dcterms:modified xsi:type="dcterms:W3CDTF">2019-10-16T21:32:25Z</dcterms:modified>
</cp:coreProperties>
</file>