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16" r:id="rId3"/>
    <p:sldId id="317" r:id="rId4"/>
    <p:sldId id="318" r:id="rId5"/>
    <p:sldId id="341" r:id="rId6"/>
    <p:sldId id="319" r:id="rId7"/>
    <p:sldId id="320" r:id="rId8"/>
    <p:sldId id="321" r:id="rId9"/>
    <p:sldId id="337" r:id="rId10"/>
    <p:sldId id="338" r:id="rId11"/>
    <p:sldId id="322" r:id="rId12"/>
    <p:sldId id="323" r:id="rId13"/>
    <p:sldId id="340" r:id="rId14"/>
    <p:sldId id="324" r:id="rId15"/>
    <p:sldId id="325" r:id="rId16"/>
    <p:sldId id="326" r:id="rId17"/>
    <p:sldId id="327" r:id="rId18"/>
    <p:sldId id="333" r:id="rId19"/>
    <p:sldId id="332" r:id="rId20"/>
    <p:sldId id="328" r:id="rId21"/>
    <p:sldId id="329" r:id="rId22"/>
    <p:sldId id="330" r:id="rId23"/>
    <p:sldId id="33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CEE"/>
    <a:srgbClr val="C8E0FF"/>
    <a:srgbClr val="EDED00"/>
    <a:srgbClr val="DC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94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18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7" d="100"/>
        <a:sy n="10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CC8D7-8C98-FE43-9B6F-F7BF553E428A}" type="datetimeFigureOut">
              <a:rPr lang="es-ES_tradnl" smtClean="0"/>
              <a:t>13/10/19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E15CA-C974-0945-ABDC-0E187867050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863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E15CA-C974-0945-ABDC-0E1878670500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3548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E15CA-C974-0945-ABDC-0E1878670500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5789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E15CA-C974-0945-ABDC-0E1878670500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6446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E15CA-C974-0945-ABDC-0E1878670500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982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27A-91C0-874E-8B09-95BFC69B7DC4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9CCA-3268-3D41-892D-CE7D8B60B5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0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27A-91C0-874E-8B09-95BFC69B7DC4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9CCA-3268-3D41-892D-CE7D8B60B5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27A-91C0-874E-8B09-95BFC69B7DC4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9CCA-3268-3D41-892D-CE7D8B60B5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1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27A-91C0-874E-8B09-95BFC69B7DC4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9CCA-3268-3D41-892D-CE7D8B60B5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8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27A-91C0-874E-8B09-95BFC69B7DC4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9CCA-3268-3D41-892D-CE7D8B60B5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5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27A-91C0-874E-8B09-95BFC69B7DC4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9CCA-3268-3D41-892D-CE7D8B60B5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5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27A-91C0-874E-8B09-95BFC69B7DC4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9CCA-3268-3D41-892D-CE7D8B60B5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3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27A-91C0-874E-8B09-95BFC69B7DC4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9CCA-3268-3D41-892D-CE7D8B60B5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1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27A-91C0-874E-8B09-95BFC69B7DC4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9CCA-3268-3D41-892D-CE7D8B60B5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5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27A-91C0-874E-8B09-95BFC69B7DC4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9CCA-3268-3D41-892D-CE7D8B60B5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9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927A-91C0-874E-8B09-95BFC69B7DC4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9CCA-3268-3D41-892D-CE7D8B60B5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8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D927A-91C0-874E-8B09-95BFC69B7DC4}" type="datetimeFigureOut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C9CCA-3268-3D41-892D-CE7D8B60B5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49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302" y="2908901"/>
            <a:ext cx="7772400" cy="1470025"/>
          </a:xfrm>
        </p:spPr>
        <p:txBody>
          <a:bodyPr>
            <a:noAutofit/>
          </a:bodyPr>
          <a:lstStyle/>
          <a:p>
            <a:r>
              <a:rPr lang="es-ES_tradnl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Factores de riesgo y validación externa de reglas de predicción clínica para mortalidad en neumonía adquirida en la comunidad. </a:t>
            </a:r>
            <a:br>
              <a:rPr lang="es-ES_tradnl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4042" y="4788244"/>
            <a:ext cx="7417660" cy="17526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A. Renata </a:t>
            </a:r>
            <a:r>
              <a:rPr lang="en-US" dirty="0" err="1">
                <a:latin typeface="Century Gothic" charset="0"/>
                <a:ea typeface="Century Gothic" charset="0"/>
                <a:cs typeface="Century Gothic" charset="0"/>
              </a:rPr>
              <a:t>Báez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err="1">
                <a:latin typeface="Century Gothic" charset="0"/>
                <a:ea typeface="Century Gothic" charset="0"/>
                <a:cs typeface="Century Gothic" charset="0"/>
              </a:rPr>
              <a:t>Saldaña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25" y="312438"/>
            <a:ext cx="1565018" cy="155695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485032" y="1419649"/>
            <a:ext cx="4355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Trabajo </a:t>
            </a:r>
            <a:r>
              <a:rPr lang="es-ES_tradnl" sz="360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de Ingreso</a:t>
            </a:r>
          </a:p>
        </p:txBody>
      </p:sp>
    </p:spTree>
    <p:extLst>
      <p:ext uri="{BB962C8B-B14F-4D97-AF65-F5344CB8AC3E}">
        <p14:creationId xmlns:p14="http://schemas.microsoft.com/office/powerpoint/2010/main" val="4149812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8">
            <a:extLst>
              <a:ext uri="{FF2B5EF4-FFF2-40B4-BE49-F238E27FC236}">
                <a16:creationId xmlns:a16="http://schemas.microsoft.com/office/drawing/2014/main" id="{D1DC23B6-F335-1849-901F-879907421326}"/>
              </a:ext>
            </a:extLst>
          </p:cNvPr>
          <p:cNvSpPr txBox="1">
            <a:spLocks noChangeAspect="1" noEditPoints="1" noChangeArrowheads="1" noChangeShapeType="1" noTextEdit="1"/>
          </p:cNvSpPr>
          <p:nvPr/>
        </p:nvSpPr>
        <p:spPr bwMode="auto">
          <a:xfrm>
            <a:off x="1170890" y="3868082"/>
            <a:ext cx="2551256" cy="2407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s-ES" sz="1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Prueba mental abreviada (cada pregunta tiene un valor de 1 punto, 10 puntos en total)</a:t>
            </a:r>
            <a:endParaRPr lang="es-MX" sz="1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Edad</a:t>
            </a:r>
            <a:endParaRPr lang="es-MX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Fecha de nacimiento</a:t>
            </a:r>
            <a:endParaRPr lang="es-MX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Año </a:t>
            </a:r>
            <a:endParaRPr lang="es-MX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Hora (la más aproximada)</a:t>
            </a:r>
            <a:endParaRPr lang="es-MX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del hospital</a:t>
            </a:r>
            <a:endParaRPr lang="es-MX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Reconocer a dos personas (p.ej. doctor, enfermera)</a:t>
            </a:r>
            <a:endParaRPr lang="es-MX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Diga su dirección</a:t>
            </a:r>
            <a:endParaRPr lang="es-MX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Fecha de la primera guerra mundial</a:t>
            </a:r>
            <a:endParaRPr lang="es-MX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del presidente</a:t>
            </a:r>
            <a:endParaRPr lang="es-MX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Cuenta regresiva de uno en uno a partir del número 20</a:t>
            </a:r>
            <a:endParaRPr lang="es-MX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C67A202-A632-364A-94DD-454ADAB76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068583"/>
              </p:ext>
            </p:extLst>
          </p:nvPr>
        </p:nvGraphicFramePr>
        <p:xfrm>
          <a:off x="338429" y="1205229"/>
          <a:ext cx="5915886" cy="24415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{16D9F66E-5EB9-4882-86FB-DCBF35E3C3E4}</a:tableStyleId>
              </a:tblPr>
              <a:tblGrid>
                <a:gridCol w="1725805">
                  <a:extLst>
                    <a:ext uri="{9D8B030D-6E8A-4147-A177-3AD203B41FA5}">
                      <a16:colId xmlns:a16="http://schemas.microsoft.com/office/drawing/2014/main" val="2419324358"/>
                    </a:ext>
                  </a:extLst>
                </a:gridCol>
                <a:gridCol w="3395809">
                  <a:extLst>
                    <a:ext uri="{9D8B030D-6E8A-4147-A177-3AD203B41FA5}">
                      <a16:colId xmlns:a16="http://schemas.microsoft.com/office/drawing/2014/main" val="2000878979"/>
                    </a:ext>
                  </a:extLst>
                </a:gridCol>
                <a:gridCol w="794272">
                  <a:extLst>
                    <a:ext uri="{9D8B030D-6E8A-4147-A177-3AD203B41FA5}">
                      <a16:colId xmlns:a16="http://schemas.microsoft.com/office/drawing/2014/main" val="3976368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Confusión</a:t>
                      </a:r>
                      <a:endParaRPr lang="es-MX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</a:rPr>
                        <a:t>Definida esta al obtener una calificación de 8 o menos en la prueba del estado mental abreviado </a:t>
                      </a:r>
                      <a:endParaRPr lang="es-MX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</a:rPr>
                        <a:t>1 punto</a:t>
                      </a:r>
                      <a:endParaRPr lang="es-MX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3291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Nitrógeno ureico</a:t>
                      </a:r>
                      <a:endParaRPr lang="es-MX" sz="16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</a:rPr>
                        <a:t>Mayor o igual a 20 mg/dl</a:t>
                      </a:r>
                      <a:endParaRPr lang="es-MX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dirty="0">
                          <a:effectLst/>
                        </a:rPr>
                        <a:t>1 punto</a:t>
                      </a:r>
                      <a:endParaRPr lang="es-MX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177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Frecuencia respiratoria</a:t>
                      </a:r>
                      <a:endParaRPr lang="es-MX" sz="16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</a:rPr>
                        <a:t>Mayor o igual a 30 por minuto</a:t>
                      </a:r>
                      <a:endParaRPr lang="es-MX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dirty="0">
                          <a:effectLst/>
                        </a:rPr>
                        <a:t>1 punto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0808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Presión arterial  </a:t>
                      </a:r>
                      <a:endParaRPr lang="es-MX" sz="16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</a:rPr>
                        <a:t>Sistólica menor de 90 mm Hg y/o diastólica menor o igual a 60 mm Hg.</a:t>
                      </a:r>
                      <a:endParaRPr lang="es-MX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dirty="0">
                          <a:effectLst/>
                        </a:rPr>
                        <a:t>1 punto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4664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Edad</a:t>
                      </a:r>
                      <a:endParaRPr lang="es-MX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0" u="sng" dirty="0">
                          <a:effectLst/>
                        </a:rPr>
                        <a:t>&gt;</a:t>
                      </a:r>
                      <a:r>
                        <a:rPr lang="es-MX" sz="1600" b="0" u="none" dirty="0">
                          <a:effectLst/>
                        </a:rPr>
                        <a:t> 65 años </a:t>
                      </a:r>
                      <a:endParaRPr lang="es-MX" sz="1600" b="0" u="sng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</a:rPr>
                        <a:t>1 punto</a:t>
                      </a:r>
                      <a:endParaRPr lang="es-MX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1032312"/>
                  </a:ext>
                </a:extLst>
              </a:tr>
            </a:tbl>
          </a:graphicData>
        </a:graphic>
      </p:graphicFrame>
      <p:sp>
        <p:nvSpPr>
          <p:cNvPr id="6" name="Título 5">
            <a:extLst>
              <a:ext uri="{FF2B5EF4-FFF2-40B4-BE49-F238E27FC236}">
                <a16:creationId xmlns:a16="http://schemas.microsoft.com/office/drawing/2014/main" id="{028050ED-D7F6-5D4A-920A-DCCAFD4A5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CURB-65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E1A89B-04BC-F94B-99D1-9C971C714256}"/>
              </a:ext>
            </a:extLst>
          </p:cNvPr>
          <p:cNvSpPr txBox="1"/>
          <p:nvPr/>
        </p:nvSpPr>
        <p:spPr>
          <a:xfrm>
            <a:off x="6470988" y="2010487"/>
            <a:ext cx="1999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Calificación de 0 a 5 puntos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A968774-98A0-2C42-A3D9-3D32749255F6}"/>
              </a:ext>
            </a:extLst>
          </p:cNvPr>
          <p:cNvSpPr/>
          <p:nvPr/>
        </p:nvSpPr>
        <p:spPr>
          <a:xfrm>
            <a:off x="5610822" y="6105869"/>
            <a:ext cx="29250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dirty="0"/>
              <a:t>Lim WS. Thorax 2000;55:219e23.</a:t>
            </a:r>
          </a:p>
        </p:txBody>
      </p:sp>
    </p:spTree>
    <p:extLst>
      <p:ext uri="{BB962C8B-B14F-4D97-AF65-F5344CB8AC3E}">
        <p14:creationId xmlns:p14="http://schemas.microsoft.com/office/powerpoint/2010/main" val="3754623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Análisis estadístico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/>
              <a:t>Análisis </a:t>
            </a:r>
            <a:r>
              <a:rPr lang="es-ES_tradnl" dirty="0" err="1"/>
              <a:t>bivariado</a:t>
            </a:r>
            <a:r>
              <a:rPr lang="es-ES_tradnl" dirty="0"/>
              <a:t> y multivariado mediante regresión logística</a:t>
            </a:r>
          </a:p>
          <a:p>
            <a:pPr lvl="1"/>
            <a:r>
              <a:rPr lang="es-ES_tradnl" dirty="0"/>
              <a:t>Asociación entre variable dependiente e independientes</a:t>
            </a:r>
          </a:p>
          <a:p>
            <a:r>
              <a:rPr lang="es-ES" dirty="0"/>
              <a:t>Se comparó la distribución de riesgos para los índices PSI y CURB-65 con respecto a la mortalidad observada y esperada en las cohortes originales de donde derivaron dichos índices  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0881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Análisis estadístico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dirty="0"/>
              <a:t>Se graficó la respuesta de los índices de gravedad PSI y CURB-65 de acuerdo a la variación del nivel de positividad respecto a la variable dependiente (defunción hospitalaria) y el área bajo la curva mediante la curva ROC y, de acuerdo a ello se identificó el mejor punto de corte para cada uno de los índices.</a:t>
            </a:r>
            <a:endParaRPr lang="es-ES_tradnl" dirty="0"/>
          </a:p>
          <a:p>
            <a:r>
              <a:rPr lang="es-MX" dirty="0"/>
              <a:t>Mediante cuadros de contingencia 2x2 se midió la sensibilidad, especificidad, valores predictivo positivo y negativo y razones de verosimilitud al mejor punto de corte identificado para PSI y CURB-65. 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46648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10A4240-84B1-0745-941B-F82E1EF512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Resultados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EC928230-5F13-0946-BC90-595BCD07C5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3873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311709"/>
            <a:ext cx="8229600" cy="615048"/>
          </a:xfrm>
        </p:spPr>
        <p:txBody>
          <a:bodyPr>
            <a:noAutofit/>
          </a:bodyPr>
          <a:lstStyle/>
          <a:p>
            <a:r>
              <a:rPr lang="es-ES_tradnl" sz="2800" dirty="0">
                <a:solidFill>
                  <a:srgbClr val="FFC000"/>
                </a:solidFill>
              </a:rPr>
              <a:t>Características basales de la población de estudio con respecto al estado vital</a:t>
            </a:r>
            <a:br>
              <a:rPr lang="es-ES_tradnl" sz="2800" dirty="0">
                <a:solidFill>
                  <a:srgbClr val="FFC000"/>
                </a:solidFill>
              </a:rPr>
            </a:br>
            <a:endParaRPr lang="es-ES_tradnl" sz="2800" dirty="0">
              <a:solidFill>
                <a:srgbClr val="FFC000"/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862359"/>
              </p:ext>
            </p:extLst>
          </p:nvPr>
        </p:nvGraphicFramePr>
        <p:xfrm>
          <a:off x="649263" y="852617"/>
          <a:ext cx="7845471" cy="570088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85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4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5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Características clínicas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Casos </a:t>
                      </a:r>
                      <a:endParaRPr lang="es-ES_tradnl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(n= 87)</a:t>
                      </a:r>
                      <a:endParaRPr lang="es-ES_tradnl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n (%)</a:t>
                      </a: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Controles</a:t>
                      </a:r>
                      <a:endParaRPr lang="es-ES_tradnl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(n=230)</a:t>
                      </a:r>
                      <a:endParaRPr lang="es-ES_tradnl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 (%)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</a:rPr>
                        <a:t>Odds</a:t>
                      </a:r>
                      <a:r>
                        <a:rPr lang="es-ES" sz="1400" dirty="0">
                          <a:effectLst/>
                        </a:rPr>
                        <a:t> ratio (IC 95%)*</a:t>
                      </a: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Valor de p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Generales</a:t>
                      </a: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</a:rPr>
                        <a:t>Edad en años </a:t>
                      </a:r>
                      <a:endParaRPr lang="es-ES_tradnl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64 (47-79)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55 (38-71)</a:t>
                      </a: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6"/>
                          </a:solidFill>
                          <a:effectLst/>
                        </a:rPr>
                        <a:t>1.0 (1.0-1.03)</a:t>
                      </a:r>
                      <a:endParaRPr lang="es-ES_tradnl" sz="1400" dirty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0.006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Edad &gt; 50 años</a:t>
                      </a:r>
                      <a:r>
                        <a:rPr lang="es-ES_tradnl" sz="1400" b="0" baseline="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endParaRPr lang="es-ES_tradnl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63 (72.4)</a:t>
                      </a: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133 (57.8)</a:t>
                      </a: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solidFill>
                            <a:schemeClr val="accent6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1.91 (1.1—3.28)</a:t>
                      </a: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0.018</a:t>
                      </a:r>
                    </a:p>
                  </a:txBody>
                  <a:tcPr marL="62861" marR="6286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</a:rPr>
                        <a:t>Sexo</a:t>
                      </a:r>
                      <a:endParaRPr lang="es-ES_tradnl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</a:rPr>
                        <a:t>Mujer</a:t>
                      </a:r>
                      <a:endParaRPr lang="es-ES_tradnl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45 (51.7)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99 (43)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1.41 (0.86-2.32)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0.167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</a:rPr>
                        <a:t>Hombre</a:t>
                      </a:r>
                      <a:endParaRPr lang="es-ES_tradnl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42 (48.3)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131 (57)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Comorbilidades</a:t>
                      </a: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</a:rPr>
                        <a:t>Al menos una comorbilidad</a:t>
                      </a:r>
                      <a:endParaRPr lang="es-ES_tradnl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54 (62)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135 (58.7)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1.15 (0.69 - 1.91)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0.585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</a:rPr>
                        <a:t>Diabetes</a:t>
                      </a:r>
                      <a:endParaRPr lang="es-ES_tradnl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19 (21.8)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68 (29.6)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0.67 (0.37 - 1.19)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0.171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</a:rPr>
                        <a:t>Hipertensión arterial</a:t>
                      </a:r>
                      <a:endParaRPr lang="es-ES_tradnl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9 (10.3)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36 (15.7)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0.67 (0.38 - 1.17)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0.160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8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</a:rPr>
                        <a:t>Cardiovascular</a:t>
                      </a:r>
                      <a:endParaRPr lang="es-ES_tradnl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13 (15)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 (8.7)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1.84 (0.87 - 3.89)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0.108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</a:rPr>
                        <a:t>Cerebrovascular</a:t>
                      </a:r>
                      <a:endParaRPr lang="es-ES_tradnl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18 (20.7)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25 (10.9)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6"/>
                          </a:solidFill>
                          <a:effectLst/>
                        </a:rPr>
                        <a:t>2.13 (1.10 - 4.16)</a:t>
                      </a:r>
                      <a:endParaRPr lang="es-ES_tradnl" sz="1400" dirty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0.025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8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</a:rPr>
                        <a:t>Neoplásica</a:t>
                      </a:r>
                      <a:endParaRPr lang="es-ES_tradnl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 (2.3)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9 (3.9)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0.58 (0.12 -2.73)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0.489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6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</a:rPr>
                        <a:t>Tabaquismo actual o pasado</a:t>
                      </a:r>
                      <a:endParaRPr lang="es-ES_tradnl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40 (46)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105 (45.7)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1.01 (0.62-1.66)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0.959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6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</a:rPr>
                        <a:t>Exposición a humo de leña</a:t>
                      </a:r>
                      <a:endParaRPr lang="es-ES_tradnl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28 (32.2)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59 (25.7)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1.38 (0.80-2.36)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0.246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8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</a:rPr>
                        <a:t>Antibiótico previo</a:t>
                      </a:r>
                      <a:endParaRPr lang="es-ES_tradnl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38 (43.7)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87 (37.8)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1.27 (0.78-2-10)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0.342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96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</a:rPr>
                        <a:t>Índice PSI &gt; 85 puntos</a:t>
                      </a:r>
                      <a:endParaRPr lang="es-ES_tradnl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70 (80.4)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89 (38.7)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6"/>
                          </a:solidFill>
                          <a:effectLst/>
                        </a:rPr>
                        <a:t>6.5 (3.6-11.8)</a:t>
                      </a:r>
                      <a:endParaRPr lang="es-ES_tradnl" sz="1400" dirty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0.001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96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</a:rPr>
                        <a:t>Índice CURB-65 &gt; 2 puntos</a:t>
                      </a:r>
                      <a:endParaRPr lang="es-ES_tradnl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65 (74.7)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96 (41.7)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6"/>
                          </a:solidFill>
                          <a:effectLst/>
                        </a:rPr>
                        <a:t>4.1 (2.4-7.1)</a:t>
                      </a:r>
                      <a:endParaRPr lang="es-ES_tradnl" sz="1400" dirty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0.001</a:t>
                      </a: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2861" marR="62861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548183" y="6488668"/>
            <a:ext cx="300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*Regresión logística </a:t>
            </a:r>
            <a:r>
              <a:rPr lang="es-ES_tradnl" dirty="0" err="1"/>
              <a:t>bivariada</a:t>
            </a:r>
            <a:r>
              <a:rPr lang="es-ES_trad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8216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0973"/>
          </a:xfrm>
        </p:spPr>
        <p:txBody>
          <a:bodyPr>
            <a:noAutofit/>
          </a:bodyPr>
          <a:lstStyle/>
          <a:p>
            <a:r>
              <a:rPr lang="es-ES_tradnl" sz="2400">
                <a:solidFill>
                  <a:srgbClr val="FFC000"/>
                </a:solidFill>
              </a:rPr>
              <a:t>Signos vitales y variables de laboratorio clínico seleccionadas con respecto al estado vital de la población de estudio.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908715"/>
              </p:ext>
            </p:extLst>
          </p:nvPr>
        </p:nvGraphicFramePr>
        <p:xfrm>
          <a:off x="345990" y="1167715"/>
          <a:ext cx="8229600" cy="543456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944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3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9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9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Casos (n= 87)</a:t>
                      </a:r>
                      <a:endParaRPr lang="es-ES_tradnl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 (%)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Controles</a:t>
                      </a:r>
                      <a:endParaRPr lang="es-ES_tradnl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(n=230)</a:t>
                      </a:r>
                      <a:endParaRPr lang="es-ES_tradnl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 (%)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Odds ratio (IC 95%)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Valor de p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Signos clínicos</a:t>
                      </a: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16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Presión sistólica &lt; 90 mm Hg</a:t>
                      </a:r>
                      <a:endParaRPr lang="es-ES_tradnl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13 (14.9)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17 (7.4)</a:t>
                      </a: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6"/>
                          </a:solidFill>
                          <a:effectLst/>
                        </a:rPr>
                        <a:t>2.13 (0.99 - 4.60 )</a:t>
                      </a:r>
                      <a:endParaRPr lang="es-ES_tradnl" sz="1400" dirty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0.054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16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Frecuencia cardiaca &gt;124/</a:t>
                      </a:r>
                      <a:r>
                        <a:rPr lang="es-ES" sz="1400" dirty="0" err="1">
                          <a:effectLst/>
                        </a:rPr>
                        <a:t>lpm</a:t>
                      </a:r>
                      <a:endParaRPr lang="es-ES_tradnl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19 (21.8)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24 (10.4)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6"/>
                          </a:solidFill>
                          <a:effectLst/>
                        </a:rPr>
                        <a:t>2.39 (1.24 - 4.65 )</a:t>
                      </a:r>
                      <a:endParaRPr lang="es-ES_tradnl" sz="1400" dirty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0.010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16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Frecuencia respiratoria </a:t>
                      </a:r>
                      <a:r>
                        <a:rPr lang="es-ES" sz="1400" u="sng" dirty="0">
                          <a:effectLst/>
                        </a:rPr>
                        <a:t>&gt;</a:t>
                      </a:r>
                      <a:r>
                        <a:rPr lang="es-ES" sz="1400" dirty="0">
                          <a:effectLst/>
                        </a:rPr>
                        <a:t> 30 rpm</a:t>
                      </a:r>
                      <a:endParaRPr lang="es-ES_tradnl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38 (46.7)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48 (20.9)</a:t>
                      </a: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6"/>
                          </a:solidFill>
                          <a:effectLst/>
                        </a:rPr>
                        <a:t>2.86 (1.68 - 4.86)</a:t>
                      </a:r>
                      <a:endParaRPr lang="es-ES_tradnl" sz="1400" dirty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0.001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2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Derrame pleural</a:t>
                      </a:r>
                      <a:endParaRPr lang="es-ES_tradnl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 (5.8)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37 (16.1)</a:t>
                      </a: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6"/>
                          </a:solidFill>
                          <a:effectLst/>
                        </a:rPr>
                        <a:t>0.32 (0.12 - 0.84)</a:t>
                      </a:r>
                      <a:endParaRPr lang="es-ES_tradnl" sz="1400" dirty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0.020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Laboratorio clínico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_tradnl" sz="1400" dirty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855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Leucocitos totales </a:t>
                      </a:r>
                      <a:r>
                        <a:rPr lang="es-ES" sz="1400" u="sng" dirty="0">
                          <a:effectLst/>
                        </a:rPr>
                        <a:t>&gt;</a:t>
                      </a:r>
                      <a:r>
                        <a:rPr lang="es-ES" sz="1400" dirty="0">
                          <a:effectLst/>
                        </a:rPr>
                        <a:t> 12,000 mm</a:t>
                      </a:r>
                      <a:r>
                        <a:rPr lang="es-ES" sz="1400" baseline="30000" dirty="0">
                          <a:effectLst/>
                        </a:rPr>
                        <a:t>3</a:t>
                      </a:r>
                      <a:endParaRPr lang="es-ES_tradnl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56 (64.4)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106 (46.1)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6"/>
                          </a:solidFill>
                          <a:effectLst/>
                        </a:rPr>
                        <a:t>2.11 (1.3 - 3.5)</a:t>
                      </a:r>
                      <a:endParaRPr lang="es-ES_tradnl" sz="1400" dirty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0.004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28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Leucocitos totales </a:t>
                      </a:r>
                      <a:r>
                        <a:rPr lang="es-ES" sz="1400" u="sng" dirty="0">
                          <a:effectLst/>
                        </a:rPr>
                        <a:t>&lt;</a:t>
                      </a:r>
                      <a:r>
                        <a:rPr lang="es-ES" sz="1400" dirty="0">
                          <a:effectLst/>
                        </a:rPr>
                        <a:t> 3,500</a:t>
                      </a:r>
                      <a:endParaRPr lang="es-ES_tradnl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 (4.6)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 (1.7)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2.76 (0.68 - 11.2)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0.155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167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Neutrófilos totales </a:t>
                      </a:r>
                      <a:r>
                        <a:rPr lang="es-ES" sz="1400" u="sng" dirty="0">
                          <a:effectLst/>
                        </a:rPr>
                        <a:t>&gt;</a:t>
                      </a:r>
                      <a:r>
                        <a:rPr lang="es-ES" sz="1400" dirty="0">
                          <a:effectLst/>
                        </a:rPr>
                        <a:t> 9,500</a:t>
                      </a:r>
                      <a:endParaRPr lang="es-ES_tradnl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52 (59.8)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107 (46.5)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6"/>
                          </a:solidFill>
                          <a:effectLst/>
                        </a:rPr>
                        <a:t>1.70 (1.03 -  2.82)</a:t>
                      </a:r>
                      <a:endParaRPr lang="es-ES_tradnl" sz="1400" dirty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0.036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167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</a:rPr>
                        <a:t>Hematócrito</a:t>
                      </a:r>
                      <a:r>
                        <a:rPr lang="es-ES" sz="1400" dirty="0">
                          <a:effectLst/>
                        </a:rPr>
                        <a:t> &lt; 30%</a:t>
                      </a:r>
                      <a:endParaRPr lang="es-ES_tradnl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14 (16.1)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16 (7)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6"/>
                          </a:solidFill>
                          <a:effectLst/>
                        </a:rPr>
                        <a:t>2.6 (1.2 - 5.5)</a:t>
                      </a:r>
                      <a:endParaRPr lang="es-ES_tradnl" sz="1400" dirty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0.016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28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Glucosa &gt; 250 mg/</a:t>
                      </a:r>
                      <a:r>
                        <a:rPr lang="es-ES" sz="1400" dirty="0" err="1">
                          <a:effectLst/>
                        </a:rPr>
                        <a:t>dL</a:t>
                      </a:r>
                      <a:endParaRPr lang="es-ES_tradnl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8 (9.2)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17 (7.4)</a:t>
                      </a: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1.3 (0.5 - 3)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0.596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9855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Nitrógeno de la urea </a:t>
                      </a:r>
                      <a:r>
                        <a:rPr lang="es-ES" sz="1400" u="sng" dirty="0">
                          <a:effectLst/>
                        </a:rPr>
                        <a:t>&gt;</a:t>
                      </a:r>
                      <a:r>
                        <a:rPr lang="es-ES" sz="1400" dirty="0">
                          <a:effectLst/>
                        </a:rPr>
                        <a:t> 30 mg/</a:t>
                      </a:r>
                      <a:r>
                        <a:rPr lang="es-ES" sz="1400" dirty="0" err="1">
                          <a:effectLst/>
                        </a:rPr>
                        <a:t>dL</a:t>
                      </a:r>
                      <a:endParaRPr lang="es-ES_tradnl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42 (48.3)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36 (15.7)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6"/>
                          </a:solidFill>
                          <a:effectLst/>
                        </a:rPr>
                        <a:t>5 (2.9 - 8.7)</a:t>
                      </a:r>
                      <a:endParaRPr lang="es-ES_tradnl" sz="1400" dirty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0.001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9928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Sodio &lt;130 </a:t>
                      </a:r>
                      <a:r>
                        <a:rPr lang="es-ES" sz="1400" dirty="0" err="1">
                          <a:effectLst/>
                        </a:rPr>
                        <a:t>mmol</a:t>
                      </a:r>
                      <a:r>
                        <a:rPr lang="es-ES" sz="1400" dirty="0">
                          <a:effectLst/>
                        </a:rPr>
                        <a:t>/L</a:t>
                      </a:r>
                      <a:endParaRPr lang="es-ES_tradnl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6 (7)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21 (9)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0.74 (0.29-1.89)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0.526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9855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Albúmina sérica &lt; 3.0 g/dl</a:t>
                      </a:r>
                      <a:endParaRPr lang="es-ES_tradnl" sz="1400" dirty="0">
                        <a:effectLst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N/n </a:t>
                      </a:r>
                      <a:endParaRPr lang="es-ES_tradnl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66/85 (77.7)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153/289 (73.2)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1.27 (0.70 – 2.3)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0.429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167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pH arterial &lt; 7.35</a:t>
                      </a:r>
                      <a:endParaRPr lang="es-ES_tradnl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14 (16.1)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17 (7.4)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6"/>
                          </a:solidFill>
                          <a:effectLst/>
                        </a:rPr>
                        <a:t>2.40 (1.13- 5.12)</a:t>
                      </a:r>
                      <a:endParaRPr lang="es-ES_tradnl" sz="1400" dirty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0.023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9167"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SpO2 &lt; 88%</a:t>
                      </a:r>
                      <a:endParaRPr lang="es-ES_tradnl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63 (72.4)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116 (50.4)</a:t>
                      </a:r>
                      <a:endParaRPr lang="es-ES_tradnl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accent6"/>
                          </a:solidFill>
                          <a:effectLst/>
                        </a:rPr>
                        <a:t>2.57 (1.51- 4.41)</a:t>
                      </a:r>
                      <a:endParaRPr lang="es-ES_tradnl" sz="1400" dirty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0.001</a:t>
                      </a: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354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4843" y="497059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Modelo para mortalidad por neumonía adquirida en la comunidad*  </a:t>
            </a:r>
            <a:endParaRPr lang="es-ES_tradnl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673948"/>
              </p:ext>
            </p:extLst>
          </p:nvPr>
        </p:nvGraphicFramePr>
        <p:xfrm>
          <a:off x="346911" y="1812858"/>
          <a:ext cx="4828004" cy="296163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40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732">
                <a:tc>
                  <a:txBody>
                    <a:bodyPr/>
                    <a:lstStyle/>
                    <a:p>
                      <a:r>
                        <a:rPr lang="es-ES" sz="1400" dirty="0">
                          <a:effectLst/>
                        </a:rPr>
                        <a:t>Características clínicas</a:t>
                      </a:r>
                      <a:endParaRPr lang="es-ES_tradnl" sz="14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OR IC 95%</a:t>
                      </a:r>
                      <a:endParaRPr lang="es-ES_tradnl" sz="14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Valor de p</a:t>
                      </a:r>
                      <a:endParaRPr lang="es-ES_tradnl" sz="14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63"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Edad &gt; 50 años</a:t>
                      </a:r>
                      <a:endParaRPr lang="es-ES_tradnl" sz="14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2.44 (1.17-5.09)</a:t>
                      </a:r>
                      <a:endParaRPr lang="es-ES_tradnl" sz="14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0.017</a:t>
                      </a:r>
                      <a:endParaRPr lang="es-ES_tradnl" sz="14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63"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Mujer </a:t>
                      </a:r>
                      <a:endParaRPr lang="es-ES_tradnl" sz="14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2.07 (1.13-3.8)</a:t>
                      </a:r>
                      <a:endParaRPr lang="es-ES_tradnl" sz="14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0.019</a:t>
                      </a:r>
                      <a:endParaRPr lang="es-ES_tradnl" sz="14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63"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Hipertensión arterial</a:t>
                      </a:r>
                      <a:endParaRPr lang="es-ES_tradnl" sz="14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effectLst/>
                        </a:rPr>
                        <a:t>0.41 (0.21 – 0.82)</a:t>
                      </a:r>
                      <a:endParaRPr lang="es-ES_tradnl" sz="14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0.012</a:t>
                      </a:r>
                      <a:endParaRPr lang="es-ES_tradnl" sz="14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63"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Frecuencia cardiaca &gt; 124 lpm</a:t>
                      </a:r>
                      <a:endParaRPr lang="es-ES_tradnl" sz="14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effectLst/>
                        </a:rPr>
                        <a:t>2.65 (1.15 - 6.12)</a:t>
                      </a:r>
                      <a:endParaRPr lang="es-ES_tradnl" sz="14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0.022</a:t>
                      </a:r>
                      <a:endParaRPr lang="es-ES_tradnl" sz="14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63"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Frecuencia respiratoria &gt; 30 rpm</a:t>
                      </a:r>
                      <a:endParaRPr lang="es-ES_tradnl" sz="14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effectLst/>
                        </a:rPr>
                        <a:t>2.87 (1.55 – 5.31)</a:t>
                      </a:r>
                      <a:endParaRPr lang="es-ES_tradnl" sz="14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0.001</a:t>
                      </a:r>
                      <a:endParaRPr lang="es-ES_tradnl" sz="14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020"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Leucocitos totales </a:t>
                      </a:r>
                      <a:r>
                        <a:rPr lang="es-ES" sz="1400" u="sng">
                          <a:effectLst/>
                        </a:rPr>
                        <a:t>&gt;</a:t>
                      </a:r>
                      <a:r>
                        <a:rPr lang="es-ES" sz="1400">
                          <a:effectLst/>
                        </a:rPr>
                        <a:t> 12,000</a:t>
                      </a:r>
                      <a:endParaRPr lang="es-ES_tradnl" sz="14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2.14 (1.20 – 3.83)</a:t>
                      </a:r>
                      <a:endParaRPr lang="es-ES_tradnl" sz="14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0.010</a:t>
                      </a:r>
                      <a:endParaRPr lang="es-ES_tradnl" sz="14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63"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Nitrógeno de la urea &gt; 30 mg/dL</a:t>
                      </a:r>
                      <a:endParaRPr lang="es-ES_tradnl" sz="14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effectLst/>
                        </a:rPr>
                        <a:t>4.97 (2.62 – 9.41)</a:t>
                      </a:r>
                      <a:endParaRPr lang="es-ES_tradnl" sz="140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effectLst/>
                        </a:rPr>
                        <a:t>0.000</a:t>
                      </a:r>
                      <a:endParaRPr lang="es-ES_tradnl" sz="14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962183" y="4947289"/>
            <a:ext cx="3977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charset="0"/>
                <a:ea typeface="Times New Roman" charset="0"/>
              </a:rPr>
              <a:t>*Regresión logística multivariada</a:t>
            </a:r>
            <a:r>
              <a:rPr lang="es-ES_tradnl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630AB20-6613-6B40-BAAB-477EDD45D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058" y="1812858"/>
            <a:ext cx="3376220" cy="245543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C574EF5-216C-F247-A9CB-5E8C453E041E}"/>
              </a:ext>
            </a:extLst>
          </p:cNvPr>
          <p:cNvSpPr txBox="1"/>
          <p:nvPr/>
        </p:nvSpPr>
        <p:spPr>
          <a:xfrm>
            <a:off x="7519594" y="285590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0.7913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D5707C8-0EFF-5A42-A99B-A30CA3163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897068"/>
              </p:ext>
            </p:extLst>
          </p:nvPr>
        </p:nvGraphicFramePr>
        <p:xfrm>
          <a:off x="5325034" y="4613536"/>
          <a:ext cx="3497243" cy="18288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43201">
                  <a:extLst>
                    <a:ext uri="{9D8B030D-6E8A-4147-A177-3AD203B41FA5}">
                      <a16:colId xmlns:a16="http://schemas.microsoft.com/office/drawing/2014/main" val="2886967066"/>
                    </a:ext>
                  </a:extLst>
                </a:gridCol>
                <a:gridCol w="754042">
                  <a:extLst>
                    <a:ext uri="{9D8B030D-6E8A-4147-A177-3AD203B41FA5}">
                      <a16:colId xmlns:a16="http://schemas.microsoft.com/office/drawing/2014/main" val="634265165"/>
                    </a:ext>
                  </a:extLst>
                </a:gridCol>
              </a:tblGrid>
              <a:tr h="264937">
                <a:tc>
                  <a:txBody>
                    <a:bodyPr/>
                    <a:lstStyle/>
                    <a:p>
                      <a:r>
                        <a:rPr lang="es-MX" b="0" dirty="0"/>
                        <a:t>Sensibilidad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0" dirty="0"/>
                        <a:t>49%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154311"/>
                  </a:ext>
                </a:extLst>
              </a:tr>
              <a:tr h="264937">
                <a:tc>
                  <a:txBody>
                    <a:bodyPr/>
                    <a:lstStyle/>
                    <a:p>
                      <a:r>
                        <a:rPr lang="es-MX" dirty="0"/>
                        <a:t>Especificidad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91%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152280"/>
                  </a:ext>
                </a:extLst>
              </a:tr>
              <a:tr h="264937">
                <a:tc>
                  <a:txBody>
                    <a:bodyPr/>
                    <a:lstStyle/>
                    <a:p>
                      <a:r>
                        <a:rPr lang="es-MX" dirty="0"/>
                        <a:t>Valor predicitvo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306134"/>
                  </a:ext>
                </a:extLst>
              </a:tr>
              <a:tr h="264937">
                <a:tc>
                  <a:txBody>
                    <a:bodyPr/>
                    <a:lstStyle/>
                    <a:p>
                      <a:r>
                        <a:rPr lang="es-MX" dirty="0"/>
                        <a:t>Valor predictivo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106522"/>
                  </a:ext>
                </a:extLst>
              </a:tr>
              <a:tr h="264937">
                <a:tc>
                  <a:txBody>
                    <a:bodyPr/>
                    <a:lstStyle/>
                    <a:p>
                      <a:r>
                        <a:rPr lang="es-MX" dirty="0"/>
                        <a:t>Correctamente clasificados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734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067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7946"/>
          </a:xfrm>
        </p:spPr>
        <p:txBody>
          <a:bodyPr>
            <a:noAutofit/>
          </a:bodyPr>
          <a:lstStyle/>
          <a:p>
            <a:r>
              <a:rPr lang="es-ES_tradnl" sz="3200" dirty="0">
                <a:solidFill>
                  <a:srgbClr val="FFC000"/>
                </a:solidFill>
              </a:rPr>
              <a:t>Distribución de riesgos y mortalidad observada y esperada de acuerdo a las cohortes originales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045324"/>
              </p:ext>
            </p:extLst>
          </p:nvPr>
        </p:nvGraphicFramePr>
        <p:xfrm>
          <a:off x="656216" y="1267031"/>
          <a:ext cx="7648688" cy="494326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796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8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6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5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Graduación de la gravedad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>
                          <a:effectLst/>
                        </a:rPr>
                        <a:t>Distribución de riesgos observadas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>
                          <a:effectLst/>
                        </a:rPr>
                        <a:t>n=317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n (%)</a:t>
                      </a:r>
                      <a:endParaRPr lang="es-ES_tradnl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>
                          <a:effectLst/>
                        </a:rPr>
                        <a:t>Defunciones observadas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>
                          <a:effectLst/>
                        </a:rPr>
                        <a:t>n= 87</a:t>
                      </a:r>
                      <a:endParaRPr lang="es-ES_tradnl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n (%)</a:t>
                      </a:r>
                      <a:endParaRPr lang="es-ES_tradnl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Defunciones esperadas (cohorte original) (%)*</a:t>
                      </a:r>
                      <a:endParaRPr lang="es-ES_tradnl" sz="20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PSI clase I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52 (16.4)</a:t>
                      </a:r>
                      <a:endParaRPr lang="es-ES_tradnl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3/52 (5.8)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0.1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PSI clase II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61 (19.2)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7/61 (11.5)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0.6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PSI clase III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68 (21.5)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16/68 (23.5)</a:t>
                      </a:r>
                      <a:endParaRPr lang="es-ES_tradnl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0.9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PSI clase IV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94 (29.7)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39/94 (41.5)</a:t>
                      </a:r>
                      <a:endParaRPr lang="es-ES_tradnl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9.3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PSI clase V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42 (13.3)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22 (52.4)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27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CURB 0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80 (25.2)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 (12.5)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0.7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CURB 1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76 (24)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12 (15.8)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2.1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CURB 2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88 (27.8)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31 (35.2)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9.2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CURB 3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55 (17.4)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23 (41.8)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14.5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CURB 4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16 (5)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9 (56.3)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40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CURB 5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 (0.63)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 (100)</a:t>
                      </a:r>
                      <a:endParaRPr lang="es-ES_tradnl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     -----</a:t>
                      </a:r>
                      <a:endParaRPr lang="es-ES_tradnl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32397D4-500E-3640-8080-4D0CF246362B}"/>
              </a:ext>
            </a:extLst>
          </p:cNvPr>
          <p:cNvSpPr txBox="1"/>
          <p:nvPr/>
        </p:nvSpPr>
        <p:spPr>
          <a:xfrm>
            <a:off x="5873675" y="6386514"/>
            <a:ext cx="2741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*Fine JM. NEJM 1997; 336:243</a:t>
            </a:r>
          </a:p>
        </p:txBody>
      </p:sp>
    </p:spTree>
    <p:extLst>
      <p:ext uri="{BB962C8B-B14F-4D97-AF65-F5344CB8AC3E}">
        <p14:creationId xmlns:p14="http://schemas.microsoft.com/office/powerpoint/2010/main" val="776590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Curva ROC para mortalidad por NAC y PSI</a:t>
            </a:r>
            <a:br>
              <a:rPr lang="es-ES_tradnl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es-ES_tradnl" sz="3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0" y="1631779"/>
            <a:ext cx="68453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89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Curva ROC para mortalidad y CURB-65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0" y="1607065"/>
            <a:ext cx="68453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00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C000"/>
                </a:solidFill>
                <a:latin typeface="Century Gothic" charset="0"/>
                <a:ea typeface="Century Gothic" charset="0"/>
                <a:cs typeface="Century Gothic" charset="0"/>
              </a:rPr>
              <a:t>Antecedentes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Neumonía adquirida en la comunidad (NAC)</a:t>
            </a:r>
          </a:p>
          <a:p>
            <a:pPr lvl="1"/>
            <a:r>
              <a:rPr lang="es-ES_tradnl" dirty="0"/>
              <a:t>Evaluación de la gravedad es fundamental </a:t>
            </a:r>
          </a:p>
          <a:p>
            <a:pPr lvl="2"/>
            <a:r>
              <a:rPr lang="es-ES_tradnl" dirty="0"/>
              <a:t>Identificación de riesgo elevado de muerte</a:t>
            </a:r>
          </a:p>
          <a:p>
            <a:pPr lvl="2"/>
            <a:r>
              <a:rPr lang="es-ES_tradnl" dirty="0"/>
              <a:t>Sitio de la atención médica </a:t>
            </a:r>
          </a:p>
          <a:p>
            <a:r>
              <a:rPr lang="es-MX" dirty="0"/>
              <a:t>Modelos de predicción de riesgo más utilizados </a:t>
            </a:r>
          </a:p>
          <a:p>
            <a:pPr lvl="1"/>
            <a:r>
              <a:rPr lang="es-MX" dirty="0"/>
              <a:t> Índice de gravedad para neumonía (PSI por sus siglas en inglés)</a:t>
            </a:r>
          </a:p>
          <a:p>
            <a:pPr lvl="1"/>
            <a:r>
              <a:rPr lang="es-MX" dirty="0"/>
              <a:t>CURB-65</a:t>
            </a:r>
            <a:endParaRPr lang="es-ES_tradnl" dirty="0"/>
          </a:p>
          <a:p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25" y="312438"/>
            <a:ext cx="947694" cy="94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17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97060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Desempeño de las reglas de predicción clínica PSI </a:t>
            </a:r>
            <a:r>
              <a:rPr lang="es-ES_tradnl" sz="28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&gt;</a:t>
            </a:r>
            <a:r>
              <a:rPr lang="es-ES_tradnl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85 y CURB-65 </a:t>
            </a:r>
            <a:r>
              <a:rPr lang="es-ES_tradnl" sz="28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&gt;</a:t>
            </a:r>
            <a:r>
              <a:rPr lang="es-ES_tradnl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2 para predecir muerte por neumonía adquirida en la comunidad.</a:t>
            </a:r>
            <a:br>
              <a:rPr lang="es-ES_tradnl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es-ES_tradnl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537179"/>
              </p:ext>
            </p:extLst>
          </p:nvPr>
        </p:nvGraphicFramePr>
        <p:xfrm>
          <a:off x="696954" y="1553999"/>
          <a:ext cx="7750089" cy="303036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393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 </a:t>
                      </a:r>
                      <a:endParaRPr lang="es-ES_tradnl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PSI </a:t>
                      </a:r>
                      <a:r>
                        <a:rPr lang="es-ES_tradnl" sz="1800" u="sng">
                          <a:effectLst/>
                        </a:rPr>
                        <a:t>&gt;</a:t>
                      </a:r>
                      <a:r>
                        <a:rPr lang="es-ES_tradnl" sz="1800">
                          <a:effectLst/>
                        </a:rPr>
                        <a:t> 85</a:t>
                      </a:r>
                      <a:endParaRPr lang="es-ES_tradnl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CURB-65 </a:t>
                      </a:r>
                      <a:r>
                        <a:rPr lang="es-ES_tradnl" sz="1800" u="sng">
                          <a:effectLst/>
                        </a:rPr>
                        <a:t>&gt;</a:t>
                      </a:r>
                      <a:r>
                        <a:rPr lang="es-ES_tradnl" sz="1800">
                          <a:effectLst/>
                        </a:rPr>
                        <a:t> 2</a:t>
                      </a:r>
                      <a:endParaRPr lang="es-ES_tradnl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Sensibilidad % (IC 95%) 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80 (76 - 85)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75 (70 - 80)</a:t>
                      </a:r>
                      <a:endParaRPr lang="es-ES_tradnl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Especificidad % (IC 95%)</a:t>
                      </a:r>
                      <a:endParaRPr lang="es-ES_tradnl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61 (56 - 67)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58 (53 - 64)</a:t>
                      </a:r>
                      <a:endParaRPr lang="es-ES_tradnl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Valor predictivo positivo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% (IC 95%)</a:t>
                      </a:r>
                      <a:endParaRPr lang="es-ES_tradnl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44 (39 - 50)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40 (35 - 46)</a:t>
                      </a:r>
                      <a:endParaRPr lang="es-ES_tradnl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Valor predictivo negativo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% (IC 95%)</a:t>
                      </a:r>
                      <a:endParaRPr lang="es-ES_tradnl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89 (86 - 93)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86 (82 - 90)</a:t>
                      </a:r>
                      <a:endParaRPr lang="es-ES_tradnl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Razón de verosimilitud positiva</a:t>
                      </a:r>
                      <a:endParaRPr lang="es-ES_tradnl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2.08       </a:t>
                      </a:r>
                      <a:endParaRPr lang="es-ES_tradnl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1.8       </a:t>
                      </a:r>
                      <a:endParaRPr lang="es-ES_tradnl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Razón de verosimilitud negativa</a:t>
                      </a:r>
                      <a:endParaRPr lang="es-ES_tradnl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0.32</a:t>
                      </a:r>
                      <a:endParaRPr lang="es-ES_tradnl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0.43</a:t>
                      </a:r>
                      <a:endParaRPr lang="es-ES_tradnl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Correctamente clasificados (%)</a:t>
                      </a:r>
                      <a:endParaRPr lang="es-ES_tradnl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>
                          <a:effectLst/>
                        </a:rPr>
                        <a:t>67</a:t>
                      </a:r>
                      <a:endParaRPr lang="es-ES_tradnl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63   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4A96980-C3C3-4842-8594-FDDB321F7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850761"/>
              </p:ext>
            </p:extLst>
          </p:nvPr>
        </p:nvGraphicFramePr>
        <p:xfrm>
          <a:off x="1523998" y="4764998"/>
          <a:ext cx="6096000" cy="1752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9950556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988616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43005281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MX" dirty="0"/>
                        <a:t>Sensibilidad y especificidad combinadas de un metaanálisis de 23 estudios*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373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PSI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CURB-65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720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Sensibilidad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90 (87-92)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62 (54-70)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365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Especificidad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53 (46-59)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79 (75-83)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684197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BDBCCA80-EC25-5F4C-8CE1-E1163A6F70A6}"/>
              </a:ext>
            </a:extLst>
          </p:cNvPr>
          <p:cNvSpPr/>
          <p:nvPr/>
        </p:nvSpPr>
        <p:spPr>
          <a:xfrm>
            <a:off x="2554941" y="6550223"/>
            <a:ext cx="44518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/>
              <a:t>*Thorax 2010;65:884e890.doi:10.1136/thx.2009.134072 </a:t>
            </a:r>
          </a:p>
        </p:txBody>
      </p:sp>
    </p:spTree>
    <p:extLst>
      <p:ext uri="{BB962C8B-B14F-4D97-AF65-F5344CB8AC3E}">
        <p14:creationId xmlns:p14="http://schemas.microsoft.com/office/powerpoint/2010/main" val="914534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5396"/>
            <a:ext cx="8229600" cy="1143000"/>
          </a:xfrm>
        </p:spPr>
        <p:txBody>
          <a:bodyPr/>
          <a:lstStyle/>
          <a:p>
            <a:r>
              <a:rPr lang="es-ES_tradnl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Muchas de las variables asociadas a mortalidad para NAC en nuestra población, son consistentes con las que se describen en los índices PSI y CURB-65</a:t>
            </a:r>
          </a:p>
          <a:p>
            <a:r>
              <a:rPr lang="es-ES" dirty="0"/>
              <a:t>Otras variables asociadas</a:t>
            </a:r>
          </a:p>
          <a:p>
            <a:pPr lvl="1"/>
            <a:r>
              <a:rPr lang="es-ES" dirty="0"/>
              <a:t>Leucocitos totales &gt; 12,000 y neutrófilos totales &gt; 9,500 </a:t>
            </a:r>
          </a:p>
          <a:p>
            <a:pPr lvl="1"/>
            <a:r>
              <a:rPr lang="es-ES" dirty="0"/>
              <a:t>Derrame pleural y el antecedente de hipertensión arterial sistémica</a:t>
            </a:r>
          </a:p>
          <a:p>
            <a:pPr lvl="2"/>
            <a:r>
              <a:rPr lang="es-ES" dirty="0"/>
              <a:t>Variables protectoras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37383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Distribución de riesgos y mortalidad observada y esperada (cohortes originales) </a:t>
            </a:r>
          </a:p>
          <a:p>
            <a:pPr lvl="1"/>
            <a:r>
              <a:rPr lang="es-ES" dirty="0"/>
              <a:t>No son útiles para identificar los casos con riesgo bajo de mortalidad, ya que la subestiman</a:t>
            </a:r>
            <a:endParaRPr lang="es-ES_tradnl" dirty="0"/>
          </a:p>
          <a:p>
            <a:r>
              <a:rPr lang="es-ES" dirty="0"/>
              <a:t>Desempeño de los índices PSI y CURB-65 </a:t>
            </a:r>
          </a:p>
          <a:p>
            <a:pPr lvl="1"/>
            <a:r>
              <a:rPr lang="es-ES" dirty="0"/>
              <a:t>Aceptable y entre ambos similar </a:t>
            </a:r>
          </a:p>
          <a:p>
            <a:pPr lvl="1"/>
            <a:r>
              <a:rPr lang="es-ES" dirty="0"/>
              <a:t>Es mejor cuando la prueba es negativa, (PSI &lt; 85 y CURB-65 &lt; 2 puntos)</a:t>
            </a:r>
          </a:p>
          <a:p>
            <a:pPr lvl="2"/>
            <a:r>
              <a:rPr lang="es-ES" dirty="0"/>
              <a:t>Descartan mortalidad con mayor precisión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5479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Ambos índices se pueden utilizar en nuestra población</a:t>
            </a:r>
          </a:p>
          <a:p>
            <a:r>
              <a:rPr lang="es-ES" dirty="0"/>
              <a:t>Utilizar los índices de predicción de riesgo de forma paralela al juicio clínico</a:t>
            </a:r>
          </a:p>
          <a:p>
            <a:r>
              <a:rPr lang="es-ES" dirty="0"/>
              <a:t>Limitaciones del estudio</a:t>
            </a:r>
          </a:p>
          <a:p>
            <a:pPr lvl="1"/>
            <a:r>
              <a:rPr lang="es-ES" dirty="0"/>
              <a:t>Diseño de casos y controles</a:t>
            </a:r>
          </a:p>
          <a:p>
            <a:pPr lvl="1"/>
            <a:r>
              <a:rPr lang="es-ES" dirty="0"/>
              <a:t>Sólo se incluyeron casos hospitalizados</a:t>
            </a:r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9764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C000"/>
                </a:solidFill>
              </a:rPr>
              <a:t>Antecedentes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CURB-65 y PSI</a:t>
            </a:r>
          </a:p>
          <a:p>
            <a:pPr lvl="1"/>
            <a:r>
              <a:rPr lang="es-ES_tradnl" dirty="0"/>
              <a:t>Validez y precisión variables</a:t>
            </a:r>
          </a:p>
          <a:p>
            <a:pPr lvl="2"/>
            <a:r>
              <a:rPr lang="es-ES_tradnl" dirty="0"/>
              <a:t>Jóvenes, adultos mayores, factores sociales, estado funcional</a:t>
            </a:r>
          </a:p>
          <a:p>
            <a:pPr lvl="1"/>
            <a:r>
              <a:rPr lang="es-ES_tradnl" dirty="0"/>
              <a:t>Reflejan perfil de riesgo de pacientes en un escenario y tiempo específicos</a:t>
            </a:r>
          </a:p>
          <a:p>
            <a:pPr lvl="1"/>
            <a:r>
              <a:rPr lang="es-ES_tradnl" dirty="0"/>
              <a:t>Demostrar su validez en pacientes diferentes a la cohorte original</a:t>
            </a:r>
          </a:p>
          <a:p>
            <a:pPr lvl="2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6303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C000"/>
                </a:solidFill>
              </a:rPr>
              <a:t>Objetivo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Identificar los factores de riesgo independientes asociados a mortalidad hospitalaria en pacientes con neumonía adquirida en la comunidad, y analizar la validez de los índices </a:t>
            </a:r>
            <a:r>
              <a:rPr lang="es-ES_tradnl" dirty="0" err="1"/>
              <a:t>Pneumonia</a:t>
            </a:r>
            <a:r>
              <a:rPr lang="es-ES_tradnl" dirty="0"/>
              <a:t> </a:t>
            </a:r>
            <a:r>
              <a:rPr lang="es-ES_tradnl" dirty="0" err="1"/>
              <a:t>Severity</a:t>
            </a:r>
            <a:r>
              <a:rPr lang="es-ES_tradnl" dirty="0"/>
              <a:t> </a:t>
            </a:r>
            <a:r>
              <a:rPr lang="es-ES_tradnl" dirty="0" err="1"/>
              <a:t>Index</a:t>
            </a:r>
            <a:r>
              <a:rPr lang="es-ES_tradnl" dirty="0"/>
              <a:t> (PSI) y CURB-65 para predecir mortalidad. </a:t>
            </a:r>
            <a:endParaRPr lang="es-ES_tradn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750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00361A3-2720-2348-857C-C6A58F2CAB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Material y métodos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7AC289F4-1619-6B4C-B064-B887583FC4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8083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Métodos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>
                <a:solidFill>
                  <a:srgbClr val="F0ECEE"/>
                </a:solidFill>
              </a:rPr>
              <a:t>Estudio de casos y controles</a:t>
            </a:r>
          </a:p>
          <a:p>
            <a:r>
              <a:rPr lang="es-ES_tradnl" dirty="0">
                <a:solidFill>
                  <a:srgbClr val="F0ECEE"/>
                </a:solidFill>
              </a:rPr>
              <a:t>Pacientes hospitalizados con diagnóstico de NAC</a:t>
            </a:r>
          </a:p>
          <a:p>
            <a:pPr lvl="1"/>
            <a:r>
              <a:rPr lang="es-MX" dirty="0">
                <a:solidFill>
                  <a:srgbClr val="F0ECEE"/>
                </a:solidFill>
              </a:rPr>
              <a:t>Enfermedad aguda en la que el paciente presenta una opacidad pulmonar nueva asociada al menos a uno de los siguientes signos o síntomas: tos de reciente inicio, fiebre o hipotermia, leucocitosis, o leucopenia, para los que no hay otra explicación y la enfermedad es la causa principal para la admisión hospitalaria y se trató como neumonía.</a:t>
            </a:r>
            <a:r>
              <a:rPr lang="es-ES_tradnl" dirty="0">
                <a:solidFill>
                  <a:srgbClr val="F0ECEE"/>
                </a:solidFill>
              </a:rPr>
              <a:t>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176428" y="6126163"/>
            <a:ext cx="29638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dirty="0" err="1">
                <a:solidFill>
                  <a:srgbClr val="FFC000"/>
                </a:solidFill>
                <a:latin typeface="Arial" charset="0"/>
                <a:ea typeface="Times New Roman" charset="0"/>
              </a:rPr>
              <a:t>Neumol</a:t>
            </a:r>
            <a:r>
              <a:rPr lang="es-ES_tradnl" sz="1200" dirty="0">
                <a:solidFill>
                  <a:srgbClr val="FFC000"/>
                </a:solidFill>
                <a:latin typeface="Arial" charset="0"/>
                <a:ea typeface="Times New Roman" charset="0"/>
              </a:rPr>
              <a:t> </a:t>
            </a:r>
            <a:r>
              <a:rPr lang="es-ES_tradnl" sz="1200" dirty="0" err="1">
                <a:solidFill>
                  <a:srgbClr val="FFC000"/>
                </a:solidFill>
                <a:latin typeface="Arial" charset="0"/>
                <a:ea typeface="Times New Roman" charset="0"/>
              </a:rPr>
              <a:t>Cir</a:t>
            </a:r>
            <a:r>
              <a:rPr lang="es-ES_tradnl" sz="1200" dirty="0">
                <a:solidFill>
                  <a:srgbClr val="FFC000"/>
                </a:solidFill>
                <a:latin typeface="Arial" charset="0"/>
                <a:ea typeface="Times New Roman" charset="0"/>
              </a:rPr>
              <a:t> </a:t>
            </a:r>
            <a:r>
              <a:rPr lang="es-ES_tradnl" sz="1200" dirty="0" err="1">
                <a:solidFill>
                  <a:srgbClr val="FFC000"/>
                </a:solidFill>
                <a:latin typeface="Arial" charset="0"/>
                <a:ea typeface="Times New Roman" charset="0"/>
              </a:rPr>
              <a:t>Torax</a:t>
            </a:r>
            <a:r>
              <a:rPr lang="es-ES_tradnl" sz="1200" dirty="0">
                <a:solidFill>
                  <a:srgbClr val="FFC000"/>
                </a:solidFill>
                <a:latin typeface="Arial" charset="0"/>
                <a:ea typeface="Times New Roman" charset="0"/>
              </a:rPr>
              <a:t> 2013; 72- </a:t>
            </a:r>
            <a:r>
              <a:rPr lang="es-ES_tradnl" sz="1200" dirty="0" err="1">
                <a:solidFill>
                  <a:srgbClr val="FFC000"/>
                </a:solidFill>
                <a:latin typeface="Arial" charset="0"/>
                <a:ea typeface="Times New Roman" charset="0"/>
              </a:rPr>
              <a:t>Supl</a:t>
            </a:r>
            <a:r>
              <a:rPr lang="es-ES_tradnl" sz="1200" dirty="0">
                <a:solidFill>
                  <a:srgbClr val="FFC000"/>
                </a:solidFill>
                <a:latin typeface="Arial" charset="0"/>
                <a:ea typeface="Times New Roman" charset="0"/>
              </a:rPr>
              <a:t>. 1:6-43</a:t>
            </a:r>
            <a:r>
              <a:rPr lang="es-ES_tradnl" sz="1200" dirty="0">
                <a:solidFill>
                  <a:srgbClr val="FFC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713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C000"/>
                </a:solidFill>
              </a:rPr>
              <a:t>Métodos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Definición de Caso</a:t>
            </a:r>
            <a:endParaRPr lang="es-ES_tradnl" dirty="0"/>
          </a:p>
          <a:p>
            <a:pPr lvl="1"/>
            <a:r>
              <a:rPr lang="es-MX" dirty="0"/>
              <a:t>Paciente con diagnóstico de ingreso de neumonía adquirida en la comunidad que falleció durante su hospitalización.</a:t>
            </a:r>
            <a:endParaRPr lang="es-ES_tradnl" dirty="0"/>
          </a:p>
          <a:p>
            <a:r>
              <a:rPr lang="es-MX" dirty="0"/>
              <a:t>Definición de Control</a:t>
            </a:r>
            <a:endParaRPr lang="es-ES_tradnl" dirty="0"/>
          </a:p>
          <a:p>
            <a:pPr lvl="1"/>
            <a:r>
              <a:rPr lang="es-MX" dirty="0"/>
              <a:t>Paciente hospitalizado con diagnóstico de ingreso de neumonía adquirida en la comunidad que egresó por curación. </a:t>
            </a:r>
          </a:p>
          <a:p>
            <a:r>
              <a:rPr lang="es-MX" dirty="0"/>
              <a:t>Variable desenlace: muerte hospitalaria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991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C000"/>
                </a:solidFill>
              </a:rPr>
              <a:t>Variables independientes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dirty="0"/>
              <a:t>Carácterísticas generales</a:t>
            </a:r>
          </a:p>
          <a:p>
            <a:r>
              <a:rPr lang="es-MX" dirty="0"/>
              <a:t>Características clínicas (comorbilidad, síntomas, tiempo de padecimiento, tiempo entre el inicio del padecimiento y el inicio del tratamiento) </a:t>
            </a:r>
          </a:p>
          <a:p>
            <a:r>
              <a:rPr lang="es-MX" dirty="0"/>
              <a:t>Antecedentes de vacunación para influenza y neumococo, </a:t>
            </a:r>
          </a:p>
          <a:p>
            <a:r>
              <a:rPr lang="es-MX" dirty="0"/>
              <a:t>Derrame pleural </a:t>
            </a:r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dirty="0"/>
              <a:t>Obesidad (IMC &gt;30 Kg/m2) y desnutrición (IMC &lt; 18.5 Kg/m2 para mujeres y para hombres &lt; 20 Kg/m2), </a:t>
            </a:r>
          </a:p>
          <a:p>
            <a:r>
              <a:rPr lang="es-MX" dirty="0"/>
              <a:t>Pruebas de laboratorio clínico rutinario</a:t>
            </a:r>
          </a:p>
          <a:p>
            <a:r>
              <a:rPr lang="es-MX" dirty="0"/>
              <a:t>Tratamiento antibiótico inicial </a:t>
            </a:r>
          </a:p>
          <a:p>
            <a:r>
              <a:rPr lang="es-MX" dirty="0"/>
              <a:t>Microorganismos aislados</a:t>
            </a:r>
          </a:p>
          <a:p>
            <a:r>
              <a:rPr lang="es-ES" dirty="0"/>
              <a:t>C</a:t>
            </a:r>
            <a:r>
              <a:rPr lang="es-ES_tradnl" dirty="0" err="1"/>
              <a:t>alificación</a:t>
            </a:r>
            <a:r>
              <a:rPr lang="es-ES_tradnl" dirty="0"/>
              <a:t> de los índices de gravedad PSI y CURB65.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8521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3158CB6-FF5B-0441-9B9F-CE39198A3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50" y="274638"/>
            <a:ext cx="5716702" cy="6406984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ECD64431-9784-9743-9426-C6CC43121DB7}"/>
              </a:ext>
            </a:extLst>
          </p:cNvPr>
          <p:cNvSpPr/>
          <p:nvPr/>
        </p:nvSpPr>
        <p:spPr>
          <a:xfrm>
            <a:off x="6185647" y="1571540"/>
            <a:ext cx="24150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 de clasificación de la gravedad de la neumonía y factores asociados para decidir la admisión al hospital de la pacientes con NAC. (tomado y modificado de Fine y cols.</a:t>
            </a:r>
            <a:r>
              <a:rPr lang="es-MX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98B6236-75E3-8049-A50B-B7E3DA9C458A}"/>
              </a:ext>
            </a:extLst>
          </p:cNvPr>
          <p:cNvSpPr txBox="1"/>
          <p:nvPr/>
        </p:nvSpPr>
        <p:spPr>
          <a:xfrm>
            <a:off x="6884895" y="871370"/>
            <a:ext cx="689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PSI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24CDD0C-70FE-7E47-8DC9-3B70E689574A}"/>
              </a:ext>
            </a:extLst>
          </p:cNvPr>
          <p:cNvSpPr txBox="1"/>
          <p:nvPr/>
        </p:nvSpPr>
        <p:spPr>
          <a:xfrm>
            <a:off x="6255972" y="6207163"/>
            <a:ext cx="2637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Fine MJ.  NEJM 1997;336:243</a:t>
            </a:r>
          </a:p>
        </p:txBody>
      </p:sp>
    </p:spTree>
    <p:extLst>
      <p:ext uri="{BB962C8B-B14F-4D97-AF65-F5344CB8AC3E}">
        <p14:creationId xmlns:p14="http://schemas.microsoft.com/office/powerpoint/2010/main" val="211289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3830</TotalTime>
  <Words>1949</Words>
  <Application>Microsoft Macintosh PowerPoint</Application>
  <PresentationFormat>Presentación en pantalla (4:3)</PresentationFormat>
  <Paragraphs>423</Paragraphs>
  <Slides>23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Office Theme</vt:lpstr>
      <vt:lpstr>Factores de riesgo y validación externa de reglas de predicción clínica para mortalidad en neumonía adquirida en la comunidad.  </vt:lpstr>
      <vt:lpstr>Antecedentes</vt:lpstr>
      <vt:lpstr>Antecedentes</vt:lpstr>
      <vt:lpstr>Objetivo</vt:lpstr>
      <vt:lpstr>Material y métodos</vt:lpstr>
      <vt:lpstr>Métodos</vt:lpstr>
      <vt:lpstr>Métodos</vt:lpstr>
      <vt:lpstr>Variables independientes</vt:lpstr>
      <vt:lpstr>Presentación de PowerPoint</vt:lpstr>
      <vt:lpstr>CURB-65</vt:lpstr>
      <vt:lpstr>Análisis estadístico</vt:lpstr>
      <vt:lpstr>Análisis estadístico</vt:lpstr>
      <vt:lpstr>Resultados</vt:lpstr>
      <vt:lpstr>Características basales de la población de estudio con respecto al estado vital </vt:lpstr>
      <vt:lpstr>Signos vitales y variables de laboratorio clínico seleccionadas con respecto al estado vital de la población de estudio.</vt:lpstr>
      <vt:lpstr>Modelo para mortalidad por neumonía adquirida en la comunidad*  </vt:lpstr>
      <vt:lpstr>Distribución de riesgos y mortalidad observada y esperada de acuerdo a las cohortes originales </vt:lpstr>
      <vt:lpstr>Curva ROC para mortalidad por NAC y PSI </vt:lpstr>
      <vt:lpstr>Curva ROC para mortalidad y CURB-65 </vt:lpstr>
      <vt:lpstr>Desempeño de las reglas de predicción clínica PSI &gt;85 y CURB-65 &gt; 2 para predecir muerte por neumonía adquirida en la comunidad. </vt:lpstr>
      <vt:lpstr>Conclusiones</vt:lpstr>
      <vt:lpstr>Conclusiones</vt:lpstr>
      <vt:lpstr>Conclusiones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Tamizaje del cáncer de pulmón</dc:title>
  <dc:creator>Renata Báez Saldaña</dc:creator>
  <cp:lastModifiedBy>Microsoft Office User</cp:lastModifiedBy>
  <cp:revision>158</cp:revision>
  <dcterms:created xsi:type="dcterms:W3CDTF">2014-10-03T20:05:52Z</dcterms:created>
  <dcterms:modified xsi:type="dcterms:W3CDTF">2019-10-14T01:06:13Z</dcterms:modified>
</cp:coreProperties>
</file>