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32" r:id="rId4"/>
    <p:sldMasterId id="2147483744" r:id="rId5"/>
    <p:sldMasterId id="2147483757" r:id="rId6"/>
    <p:sldMasterId id="2147483770" r:id="rId7"/>
    <p:sldMasterId id="2147483783" r:id="rId8"/>
    <p:sldMasterId id="2147483796" r:id="rId9"/>
    <p:sldMasterId id="2147483809" r:id="rId10"/>
    <p:sldMasterId id="2147483821" r:id="rId11"/>
  </p:sldMasterIdLst>
  <p:sldIdLst>
    <p:sldId id="290" r:id="rId12"/>
    <p:sldId id="323" r:id="rId13"/>
    <p:sldId id="324" r:id="rId14"/>
    <p:sldId id="325" r:id="rId15"/>
    <p:sldId id="326" r:id="rId16"/>
    <p:sldId id="319" r:id="rId17"/>
    <p:sldId id="307" r:id="rId18"/>
    <p:sldId id="334" r:id="rId19"/>
    <p:sldId id="336" r:id="rId20"/>
    <p:sldId id="337" r:id="rId21"/>
    <p:sldId id="314" r:id="rId22"/>
    <p:sldId id="312" r:id="rId23"/>
    <p:sldId id="340" r:id="rId24"/>
    <p:sldId id="342" r:id="rId25"/>
    <p:sldId id="313" r:id="rId26"/>
    <p:sldId id="315" r:id="rId27"/>
    <p:sldId id="316" r:id="rId28"/>
    <p:sldId id="320" r:id="rId29"/>
    <p:sldId id="321" r:id="rId30"/>
    <p:sldId id="322" r:id="rId31"/>
    <p:sldId id="317" r:id="rId32"/>
    <p:sldId id="311" r:id="rId33"/>
    <p:sldId id="318" r:id="rId34"/>
    <p:sldId id="338" r:id="rId35"/>
    <p:sldId id="339" r:id="rId36"/>
    <p:sldId id="267" r:id="rId37"/>
    <p:sldId id="328" r:id="rId38"/>
    <p:sldId id="289" r:id="rId39"/>
    <p:sldId id="269" r:id="rId40"/>
    <p:sldId id="271" r:id="rId41"/>
    <p:sldId id="343" r:id="rId42"/>
    <p:sldId id="273" r:id="rId43"/>
    <p:sldId id="274" r:id="rId44"/>
    <p:sldId id="275" r:id="rId45"/>
    <p:sldId id="344" r:id="rId46"/>
    <p:sldId id="333" r:id="rId47"/>
    <p:sldId id="276" r:id="rId48"/>
    <p:sldId id="330" r:id="rId49"/>
    <p:sldId id="331" r:id="rId50"/>
    <p:sldId id="332" r:id="rId51"/>
    <p:sldId id="329" r:id="rId5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view3D>
      <c:rotX val="25"/>
      <c:hPercent val="53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95092607153786"/>
          <c:y val="2.6939655172413791E-2"/>
          <c:w val="0.84801857385105073"/>
          <c:h val="0.83152427538691287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'2004 a 2017 '!$D$6</c:f>
              <c:strCache>
                <c:ptCount val="1"/>
                <c:pt idx="0">
                  <c:v>Registros</c:v>
                </c:pt>
              </c:strCache>
            </c:strRef>
          </c:tx>
          <c:invertIfNegative val="0"/>
          <c:cat>
            <c:numRef>
              <c:f>'2004 a 2017 '!$B$7:$B$21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'2004 a 2017 '!$D$7:$D$21</c:f>
              <c:numCache>
                <c:formatCode>General</c:formatCode>
                <c:ptCount val="15"/>
                <c:pt idx="0">
                  <c:v>89</c:v>
                </c:pt>
                <c:pt idx="1">
                  <c:v>213</c:v>
                </c:pt>
                <c:pt idx="2">
                  <c:v>248</c:v>
                </c:pt>
                <c:pt idx="3">
                  <c:v>280</c:v>
                </c:pt>
                <c:pt idx="4">
                  <c:v>207</c:v>
                </c:pt>
                <c:pt idx="5">
                  <c:v>185</c:v>
                </c:pt>
                <c:pt idx="6">
                  <c:v>231</c:v>
                </c:pt>
                <c:pt idx="7">
                  <c:v>225</c:v>
                </c:pt>
                <c:pt idx="8">
                  <c:v>257</c:v>
                </c:pt>
                <c:pt idx="9">
                  <c:v>248</c:v>
                </c:pt>
                <c:pt idx="10">
                  <c:v>222</c:v>
                </c:pt>
                <c:pt idx="11">
                  <c:v>274</c:v>
                </c:pt>
                <c:pt idx="12">
                  <c:v>280</c:v>
                </c:pt>
                <c:pt idx="13">
                  <c:v>300</c:v>
                </c:pt>
                <c:pt idx="14">
                  <c:v>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D8-4258-BCA7-BE5C5E3503CB}"/>
            </c:ext>
          </c:extLst>
        </c:ser>
        <c:ser>
          <c:idx val="2"/>
          <c:order val="1"/>
          <c:tx>
            <c:strRef>
              <c:f>'2004 a 2017 '!$E$6</c:f>
              <c:strCache>
                <c:ptCount val="1"/>
                <c:pt idx="0">
                  <c:v>Renovaciones</c:v>
                </c:pt>
              </c:strCache>
            </c:strRef>
          </c:tx>
          <c:invertIfNegative val="0"/>
          <c:cat>
            <c:numRef>
              <c:f>'2004 a 2017 '!$B$7:$B$21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'2004 a 2017 '!$E$7:$E$21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9</c:v>
                </c:pt>
                <c:pt idx="4">
                  <c:v>16</c:v>
                </c:pt>
                <c:pt idx="5">
                  <c:v>9</c:v>
                </c:pt>
                <c:pt idx="6">
                  <c:v>12</c:v>
                </c:pt>
                <c:pt idx="7">
                  <c:v>12</c:v>
                </c:pt>
                <c:pt idx="8">
                  <c:v>10</c:v>
                </c:pt>
                <c:pt idx="9">
                  <c:v>12</c:v>
                </c:pt>
                <c:pt idx="10">
                  <c:v>9</c:v>
                </c:pt>
                <c:pt idx="11">
                  <c:v>17</c:v>
                </c:pt>
                <c:pt idx="12">
                  <c:v>21</c:v>
                </c:pt>
                <c:pt idx="13">
                  <c:v>6</c:v>
                </c:pt>
                <c:pt idx="14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D8-4258-BCA7-BE5C5E350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006912"/>
        <c:axId val="52008448"/>
        <c:axId val="0"/>
      </c:bar3DChart>
      <c:catAx>
        <c:axId val="5200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52008448"/>
        <c:crosses val="autoZero"/>
        <c:auto val="1"/>
        <c:lblAlgn val="ctr"/>
        <c:lblOffset val="100"/>
        <c:noMultiLvlLbl val="0"/>
      </c:catAx>
      <c:valAx>
        <c:axId val="520084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20069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0.00718</cdr:x>
      <cdr:y>0.01018</cdr:y>
    </cdr:from>
    <cdr:to>
      <cdr:x>1</cdr:x>
      <cdr:y>0.07441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196" y="46363"/>
          <a:ext cx="7908879" cy="331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s-MX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Registros y Renovaciones 2004- septiembre 2018</a:t>
          </a:r>
        </a:p>
        <a:p xmlns:a="http://schemas.openxmlformats.org/drawingml/2006/main">
          <a:pPr algn="ctr" rtl="0">
            <a:defRPr sz="1000"/>
          </a:pPr>
          <a:endParaRPr lang="es-MX" sz="11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es-MX" sz="11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502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774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051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719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8054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084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751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568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096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3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259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562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439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18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903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986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073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724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81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62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78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128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128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84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590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164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032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8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6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09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41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95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61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0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77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95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00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35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64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09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41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95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9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6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00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77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95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00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35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64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09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41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95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61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00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77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95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00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35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60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07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09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6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97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62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73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561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09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506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46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647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67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0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578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04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41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21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97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8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13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597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6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671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075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57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04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418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9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21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970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8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597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647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671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075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578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04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418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9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218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9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8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13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5975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71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11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276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325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12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711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1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F2D1-2455-4B40-9972-3774F211E753}" type="datetimeFigureOut">
              <a:rPr lang="es-MX" smtClean="0"/>
              <a:t>06/03/2019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3AE1-13DA-4776-A3B8-1AFAC92BAD25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9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2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9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9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9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3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5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5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5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F2D1-2455-4B40-9972-3774F211E75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06/03/2019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E3AE1-13DA-4776-A3B8-1AFAC92BAD2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3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emf"/><Relationship Id="rId7" Type="http://schemas.openxmlformats.org/officeDocument/2006/relationships/image" Target="../media/image34.jpeg"/><Relationship Id="rId12" Type="http://schemas.openxmlformats.org/officeDocument/2006/relationships/image" Target="../media/image2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¿A QUIÉN CORRESPONDE Y QUE ENFOQUE DEBIERA DE TENER LA EDUCACIÓN MÉDICA CONTINUA DEL MÉDICO GENERAL EN MÉXICO?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Dr. Adolfo Chávez Negrete</a:t>
            </a:r>
          </a:p>
          <a:p>
            <a:r>
              <a:rPr lang="es-MX" sz="2800" dirty="0" smtClean="0"/>
              <a:t>Subcomité de Educación Médica Continua</a:t>
            </a:r>
            <a:endParaRPr lang="es-MX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1575073" cy="153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60" y="505289"/>
            <a:ext cx="1295871" cy="127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2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>
            <a:extLst>
              <a:ext uri="{FF2B5EF4-FFF2-40B4-BE49-F238E27FC236}">
                <a16:creationId xmlns:a16="http://schemas.microsoft.com/office/drawing/2014/main" xmlns="" id="{5074C289-EA65-4CDF-8A1F-8382C3E67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373390"/>
            <a:ext cx="5544616" cy="46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3E1EB1-B07F-4982-9E5A-A1380BA8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dirty="0" smtClean="0"/>
              <a:t>Cursos </a:t>
            </a:r>
            <a:r>
              <a:rPr lang="es-MX" sz="3200" dirty="0"/>
              <a:t>por entidad federativa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D6C5F892-49A3-4918-9021-0D7BC9633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05308"/>
              </p:ext>
            </p:extLst>
          </p:nvPr>
        </p:nvGraphicFramePr>
        <p:xfrm>
          <a:off x="628650" y="1825625"/>
          <a:ext cx="78867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xmlns="" val="3359878287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159638401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246314992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3890193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Entidad federativa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I.C. 95%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659261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Ciudad de México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313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21.8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19.7-24.0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233732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Estado de México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5.3-7.8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064644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Jalisco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5.7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4.5-6.9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94796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Nuevo León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5.7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4.5-6.9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2410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Puebla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5.2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4.0-6.3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18898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Veracruz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2.8-4.8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62826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Tamaulipas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2.8-4.8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0321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Baja California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2.8-4.8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76922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Guanajuato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2.7-3.7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415398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Chihuahua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2.7-4.6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008103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Resto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519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36.2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33.7-38.7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467572736"/>
                  </a:ext>
                </a:extLst>
              </a:tr>
            </a:tbl>
          </a:graphicData>
        </a:graphic>
      </p:graphicFrame>
      <p:pic>
        <p:nvPicPr>
          <p:cNvPr id="5" name="Imagen 12">
            <a:extLst>
              <a:ext uri="{FF2B5EF4-FFF2-40B4-BE49-F238E27FC236}">
                <a16:creationId xmlns="" xmlns:a16="http://schemas.microsoft.com/office/drawing/2014/main" id="{4F6A1B0C-0D29-4406-A05B-64474AA75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" r="57015"/>
          <a:stretch/>
        </p:blipFill>
        <p:spPr>
          <a:xfrm>
            <a:off x="755576" y="219311"/>
            <a:ext cx="957050" cy="8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5A60BA-1B73-4154-B17F-BEE467B6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dirty="0" smtClean="0"/>
              <a:t>Cursos por </a:t>
            </a:r>
            <a:r>
              <a:rPr lang="es-MX" sz="3200" dirty="0"/>
              <a:t>organizador 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(</a:t>
            </a:r>
            <a:r>
              <a:rPr lang="es-MX" sz="3200" dirty="0"/>
              <a:t>n= 1,434)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44AA8E9E-F821-4C3F-B648-1D4D05A60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754125"/>
              </p:ext>
            </p:extLst>
          </p:nvPr>
        </p:nvGraphicFramePr>
        <p:xfrm>
          <a:off x="467544" y="1484784"/>
          <a:ext cx="8335838" cy="4766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842">
                  <a:extLst>
                    <a:ext uri="{9D8B030D-6E8A-4147-A177-3AD203B41FA5}">
                      <a16:colId xmlns:a16="http://schemas.microsoft.com/office/drawing/2014/main" xmlns="" val="1080563001"/>
                    </a:ext>
                  </a:extLst>
                </a:gridCol>
                <a:gridCol w="1544542">
                  <a:extLst>
                    <a:ext uri="{9D8B030D-6E8A-4147-A177-3AD203B41FA5}">
                      <a16:colId xmlns:a16="http://schemas.microsoft.com/office/drawing/2014/main" xmlns="" val="3970471672"/>
                    </a:ext>
                  </a:extLst>
                </a:gridCol>
                <a:gridCol w="813420">
                  <a:extLst>
                    <a:ext uri="{9D8B030D-6E8A-4147-A177-3AD203B41FA5}">
                      <a16:colId xmlns:a16="http://schemas.microsoft.com/office/drawing/2014/main" xmlns="" val="2398651240"/>
                    </a:ext>
                  </a:extLst>
                </a:gridCol>
                <a:gridCol w="1562844">
                  <a:extLst>
                    <a:ext uri="{9D8B030D-6E8A-4147-A177-3AD203B41FA5}">
                      <a16:colId xmlns:a16="http://schemas.microsoft.com/office/drawing/2014/main" xmlns="" val="4213474254"/>
                    </a:ext>
                  </a:extLst>
                </a:gridCol>
                <a:gridCol w="637923">
                  <a:extLst>
                    <a:ext uri="{9D8B030D-6E8A-4147-A177-3AD203B41FA5}">
                      <a16:colId xmlns:a16="http://schemas.microsoft.com/office/drawing/2014/main" xmlns="" val="910634076"/>
                    </a:ext>
                  </a:extLst>
                </a:gridCol>
                <a:gridCol w="674433">
                  <a:extLst>
                    <a:ext uri="{9D8B030D-6E8A-4147-A177-3AD203B41FA5}">
                      <a16:colId xmlns:a16="http://schemas.microsoft.com/office/drawing/2014/main" xmlns="" val="2500387975"/>
                    </a:ext>
                  </a:extLst>
                </a:gridCol>
                <a:gridCol w="1190834">
                  <a:extLst>
                    <a:ext uri="{9D8B030D-6E8A-4147-A177-3AD203B41FA5}">
                      <a16:colId xmlns:a16="http://schemas.microsoft.com/office/drawing/2014/main" xmlns="" val="4077763470"/>
                    </a:ext>
                  </a:extLst>
                </a:gridCol>
              </a:tblGrid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Organizador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Monotemático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Multitemático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Total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7084635"/>
                  </a:ext>
                </a:extLst>
              </a:tr>
              <a:tr h="705980">
                <a:tc>
                  <a:txBody>
                    <a:bodyPr/>
                    <a:lstStyle/>
                    <a:p>
                      <a:r>
                        <a:rPr lang="es-MX" dirty="0"/>
                        <a:t>Industria químico farmacéutica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170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94.4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180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12.6</a:t>
                      </a:r>
                    </a:p>
                    <a:p>
                      <a:pPr algn="ctr"/>
                      <a:r>
                        <a:rPr lang="es-MX" b="1" dirty="0"/>
                        <a:t>(10.8-14.3</a:t>
                      </a:r>
                      <a:r>
                        <a:rPr lang="es-MX" b="1" dirty="0" smtClean="0"/>
                        <a:t>)</a:t>
                      </a:r>
                      <a:endParaRPr lang="es-MX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690049536"/>
                  </a:ext>
                </a:extLst>
              </a:tr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Institución de salud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73.7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26.3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38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2.6</a:t>
                      </a:r>
                    </a:p>
                    <a:p>
                      <a:pPr algn="ctr"/>
                      <a:r>
                        <a:rPr lang="es-MX" b="1" dirty="0"/>
                        <a:t>(1.8-3.5)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779204945"/>
                  </a:ext>
                </a:extLst>
              </a:tr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Institución educativa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66.7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33.3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0.2</a:t>
                      </a:r>
                    </a:p>
                    <a:p>
                      <a:pPr algn="ctr"/>
                      <a:r>
                        <a:rPr lang="es-MX" b="1" dirty="0"/>
                        <a:t>(0.0-0.4)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783619167"/>
                  </a:ext>
                </a:extLst>
              </a:tr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Promotor comercial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98.9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87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6.1</a:t>
                      </a:r>
                    </a:p>
                    <a:p>
                      <a:pPr algn="ctr"/>
                      <a:r>
                        <a:rPr lang="es-MX" b="1" dirty="0"/>
                        <a:t>(4.8-7.3)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105637504"/>
                  </a:ext>
                </a:extLst>
              </a:tr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Sociedad médica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335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56.2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261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43.8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596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41.6</a:t>
                      </a:r>
                    </a:p>
                    <a:p>
                      <a:pPr algn="ctr"/>
                      <a:r>
                        <a:rPr lang="es-MX" b="1" dirty="0"/>
                        <a:t>(39.0-44.1)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496559160"/>
                  </a:ext>
                </a:extLst>
              </a:tr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Otro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507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95.7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530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37.0</a:t>
                      </a:r>
                    </a:p>
                    <a:p>
                      <a:pPr algn="ctr"/>
                      <a:r>
                        <a:rPr lang="es-MX" b="1" dirty="0"/>
                        <a:t>(34.5-39.5)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644163311"/>
                  </a:ext>
                </a:extLst>
              </a:tr>
              <a:tr h="308544">
                <a:tc>
                  <a:txBody>
                    <a:bodyPr/>
                    <a:lstStyle/>
                    <a:p>
                      <a:r>
                        <a:rPr lang="es-MX" dirty="0"/>
                        <a:t>Total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1054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73.5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380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26.5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1,434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702304891"/>
                  </a:ext>
                </a:extLst>
              </a:tr>
            </a:tbl>
          </a:graphicData>
        </a:graphic>
      </p:graphicFrame>
      <p:pic>
        <p:nvPicPr>
          <p:cNvPr id="5" name="Imagen 12">
            <a:extLst>
              <a:ext uri="{FF2B5EF4-FFF2-40B4-BE49-F238E27FC236}">
                <a16:creationId xmlns="" xmlns:a16="http://schemas.microsoft.com/office/drawing/2014/main" id="{4F6A1B0C-0D29-4406-A05B-64474AA75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" r="57015"/>
          <a:stretch/>
        </p:blipFill>
        <p:spPr>
          <a:xfrm>
            <a:off x="755576" y="219311"/>
            <a:ext cx="957050" cy="8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5A60BA-1B73-4154-B17F-BEE467B6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dirty="0" smtClean="0"/>
              <a:t>Cursos por </a:t>
            </a:r>
            <a:r>
              <a:rPr lang="es-MX" sz="3200" dirty="0"/>
              <a:t>organizador 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(</a:t>
            </a:r>
            <a:r>
              <a:rPr lang="es-MX" sz="3200" dirty="0"/>
              <a:t>n= 1,434)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44AA8E9E-F821-4C3F-B648-1D4D05A60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403177"/>
              </p:ext>
            </p:extLst>
          </p:nvPr>
        </p:nvGraphicFramePr>
        <p:xfrm>
          <a:off x="467544" y="1484784"/>
          <a:ext cx="8335838" cy="4766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842">
                  <a:extLst>
                    <a:ext uri="{9D8B030D-6E8A-4147-A177-3AD203B41FA5}">
                      <a16:colId xmlns:a16="http://schemas.microsoft.com/office/drawing/2014/main" xmlns="" val="1080563001"/>
                    </a:ext>
                  </a:extLst>
                </a:gridCol>
                <a:gridCol w="1544542">
                  <a:extLst>
                    <a:ext uri="{9D8B030D-6E8A-4147-A177-3AD203B41FA5}">
                      <a16:colId xmlns:a16="http://schemas.microsoft.com/office/drawing/2014/main" xmlns="" val="3970471672"/>
                    </a:ext>
                  </a:extLst>
                </a:gridCol>
                <a:gridCol w="813420">
                  <a:extLst>
                    <a:ext uri="{9D8B030D-6E8A-4147-A177-3AD203B41FA5}">
                      <a16:colId xmlns:a16="http://schemas.microsoft.com/office/drawing/2014/main" xmlns="" val="2398651240"/>
                    </a:ext>
                  </a:extLst>
                </a:gridCol>
                <a:gridCol w="1562844">
                  <a:extLst>
                    <a:ext uri="{9D8B030D-6E8A-4147-A177-3AD203B41FA5}">
                      <a16:colId xmlns:a16="http://schemas.microsoft.com/office/drawing/2014/main" xmlns="" val="4213474254"/>
                    </a:ext>
                  </a:extLst>
                </a:gridCol>
                <a:gridCol w="637923">
                  <a:extLst>
                    <a:ext uri="{9D8B030D-6E8A-4147-A177-3AD203B41FA5}">
                      <a16:colId xmlns:a16="http://schemas.microsoft.com/office/drawing/2014/main" xmlns="" val="910634076"/>
                    </a:ext>
                  </a:extLst>
                </a:gridCol>
                <a:gridCol w="674433">
                  <a:extLst>
                    <a:ext uri="{9D8B030D-6E8A-4147-A177-3AD203B41FA5}">
                      <a16:colId xmlns:a16="http://schemas.microsoft.com/office/drawing/2014/main" xmlns="" val="2500387975"/>
                    </a:ext>
                  </a:extLst>
                </a:gridCol>
                <a:gridCol w="1190834">
                  <a:extLst>
                    <a:ext uri="{9D8B030D-6E8A-4147-A177-3AD203B41FA5}">
                      <a16:colId xmlns:a16="http://schemas.microsoft.com/office/drawing/2014/main" xmlns="" val="4077763470"/>
                    </a:ext>
                  </a:extLst>
                </a:gridCol>
              </a:tblGrid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Organizador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Monotemático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Multitemático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Total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7084635"/>
                  </a:ext>
                </a:extLst>
              </a:tr>
              <a:tr h="705980">
                <a:tc>
                  <a:txBody>
                    <a:bodyPr/>
                    <a:lstStyle/>
                    <a:p>
                      <a:r>
                        <a:rPr lang="es-MX" dirty="0"/>
                        <a:t>Industria químico farmacéutica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170</a:t>
                      </a:r>
                    </a:p>
                  </a:txBody>
                  <a:tcPr marL="68580" marR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94.4</a:t>
                      </a:r>
                    </a:p>
                  </a:txBody>
                  <a:tcPr marL="68580" marR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180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12.6</a:t>
                      </a:r>
                    </a:p>
                    <a:p>
                      <a:pPr algn="ctr"/>
                      <a:r>
                        <a:rPr lang="es-MX" b="1" dirty="0"/>
                        <a:t>(10.8-14.3</a:t>
                      </a:r>
                      <a:r>
                        <a:rPr lang="es-MX" b="1" dirty="0" smtClean="0"/>
                        <a:t>)</a:t>
                      </a:r>
                      <a:endParaRPr lang="es-MX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690049536"/>
                  </a:ext>
                </a:extLst>
              </a:tr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Institución de salud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73.7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26.3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38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2.6</a:t>
                      </a:r>
                    </a:p>
                    <a:p>
                      <a:pPr algn="ctr"/>
                      <a:r>
                        <a:rPr lang="es-MX" b="1" dirty="0"/>
                        <a:t>(1.8-3.5)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779204945"/>
                  </a:ext>
                </a:extLst>
              </a:tr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Institución educativa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66.7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33.3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0.2</a:t>
                      </a:r>
                    </a:p>
                    <a:p>
                      <a:pPr algn="ctr"/>
                      <a:r>
                        <a:rPr lang="es-MX" b="1" dirty="0"/>
                        <a:t>(0.0-0.4)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783619167"/>
                  </a:ext>
                </a:extLst>
              </a:tr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Promotor comercial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98.9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87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6.1</a:t>
                      </a:r>
                    </a:p>
                    <a:p>
                      <a:pPr algn="ctr"/>
                      <a:r>
                        <a:rPr lang="es-MX" b="1" dirty="0"/>
                        <a:t>(4.8-7.3)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105637504"/>
                  </a:ext>
                </a:extLst>
              </a:tr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Sociedad médica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335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56.2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261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43.8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596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41.6</a:t>
                      </a:r>
                    </a:p>
                    <a:p>
                      <a:pPr algn="ctr"/>
                      <a:r>
                        <a:rPr lang="es-MX" b="1" dirty="0"/>
                        <a:t>(39.0-44.1)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496559160"/>
                  </a:ext>
                </a:extLst>
              </a:tr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Otro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507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95.7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530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37.0</a:t>
                      </a:r>
                    </a:p>
                    <a:p>
                      <a:pPr algn="ctr"/>
                      <a:r>
                        <a:rPr lang="es-MX" b="1" dirty="0"/>
                        <a:t>(34.5-39.5)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644163311"/>
                  </a:ext>
                </a:extLst>
              </a:tr>
              <a:tr h="308544">
                <a:tc>
                  <a:txBody>
                    <a:bodyPr/>
                    <a:lstStyle/>
                    <a:p>
                      <a:r>
                        <a:rPr lang="es-MX" dirty="0"/>
                        <a:t>Total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1054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73.5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380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26.5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1,434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702304891"/>
                  </a:ext>
                </a:extLst>
              </a:tr>
            </a:tbl>
          </a:graphicData>
        </a:graphic>
      </p:graphicFrame>
      <p:pic>
        <p:nvPicPr>
          <p:cNvPr id="5" name="Imagen 12">
            <a:extLst>
              <a:ext uri="{FF2B5EF4-FFF2-40B4-BE49-F238E27FC236}">
                <a16:creationId xmlns="" xmlns:a16="http://schemas.microsoft.com/office/drawing/2014/main" id="{4F6A1B0C-0D29-4406-A05B-64474AA75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" r="57015"/>
          <a:stretch/>
        </p:blipFill>
        <p:spPr>
          <a:xfrm>
            <a:off x="755576" y="219311"/>
            <a:ext cx="957050" cy="8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5A60BA-1B73-4154-B17F-BEE467B6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dirty="0" smtClean="0"/>
              <a:t>Cursos por </a:t>
            </a:r>
            <a:r>
              <a:rPr lang="es-MX" sz="3200" dirty="0"/>
              <a:t>organizador 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(</a:t>
            </a:r>
            <a:r>
              <a:rPr lang="es-MX" sz="3200" dirty="0"/>
              <a:t>n= 1,434)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44AA8E9E-F821-4C3F-B648-1D4D05A60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271797"/>
              </p:ext>
            </p:extLst>
          </p:nvPr>
        </p:nvGraphicFramePr>
        <p:xfrm>
          <a:off x="467544" y="1484784"/>
          <a:ext cx="8335838" cy="4766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842">
                  <a:extLst>
                    <a:ext uri="{9D8B030D-6E8A-4147-A177-3AD203B41FA5}">
                      <a16:colId xmlns:a16="http://schemas.microsoft.com/office/drawing/2014/main" xmlns="" val="1080563001"/>
                    </a:ext>
                  </a:extLst>
                </a:gridCol>
                <a:gridCol w="1544542">
                  <a:extLst>
                    <a:ext uri="{9D8B030D-6E8A-4147-A177-3AD203B41FA5}">
                      <a16:colId xmlns:a16="http://schemas.microsoft.com/office/drawing/2014/main" xmlns="" val="3970471672"/>
                    </a:ext>
                  </a:extLst>
                </a:gridCol>
                <a:gridCol w="813420">
                  <a:extLst>
                    <a:ext uri="{9D8B030D-6E8A-4147-A177-3AD203B41FA5}">
                      <a16:colId xmlns:a16="http://schemas.microsoft.com/office/drawing/2014/main" xmlns="" val="2398651240"/>
                    </a:ext>
                  </a:extLst>
                </a:gridCol>
                <a:gridCol w="1562844">
                  <a:extLst>
                    <a:ext uri="{9D8B030D-6E8A-4147-A177-3AD203B41FA5}">
                      <a16:colId xmlns:a16="http://schemas.microsoft.com/office/drawing/2014/main" xmlns="" val="4213474254"/>
                    </a:ext>
                  </a:extLst>
                </a:gridCol>
                <a:gridCol w="637923">
                  <a:extLst>
                    <a:ext uri="{9D8B030D-6E8A-4147-A177-3AD203B41FA5}">
                      <a16:colId xmlns:a16="http://schemas.microsoft.com/office/drawing/2014/main" xmlns="" val="910634076"/>
                    </a:ext>
                  </a:extLst>
                </a:gridCol>
                <a:gridCol w="674433">
                  <a:extLst>
                    <a:ext uri="{9D8B030D-6E8A-4147-A177-3AD203B41FA5}">
                      <a16:colId xmlns:a16="http://schemas.microsoft.com/office/drawing/2014/main" xmlns="" val="2500387975"/>
                    </a:ext>
                  </a:extLst>
                </a:gridCol>
                <a:gridCol w="1190834">
                  <a:extLst>
                    <a:ext uri="{9D8B030D-6E8A-4147-A177-3AD203B41FA5}">
                      <a16:colId xmlns:a16="http://schemas.microsoft.com/office/drawing/2014/main" xmlns="" val="4077763470"/>
                    </a:ext>
                  </a:extLst>
                </a:gridCol>
              </a:tblGrid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Organizador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Monotemático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Multitemático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Total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7084635"/>
                  </a:ext>
                </a:extLst>
              </a:tr>
              <a:tr h="705980">
                <a:tc>
                  <a:txBody>
                    <a:bodyPr/>
                    <a:lstStyle/>
                    <a:p>
                      <a:r>
                        <a:rPr lang="es-MX" dirty="0"/>
                        <a:t>Industria químico farmacéutica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170</a:t>
                      </a:r>
                    </a:p>
                  </a:txBody>
                  <a:tcPr marL="68580" marR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94.4</a:t>
                      </a:r>
                    </a:p>
                  </a:txBody>
                  <a:tcPr marL="68580" marR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180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12.6</a:t>
                      </a:r>
                    </a:p>
                    <a:p>
                      <a:pPr algn="ctr"/>
                      <a:r>
                        <a:rPr lang="es-MX" b="1" dirty="0"/>
                        <a:t>(10.8-14.3</a:t>
                      </a:r>
                      <a:r>
                        <a:rPr lang="es-MX" b="1" dirty="0" smtClean="0"/>
                        <a:t>)</a:t>
                      </a:r>
                      <a:endParaRPr lang="es-MX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690049536"/>
                  </a:ext>
                </a:extLst>
              </a:tr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Institución de salud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73.7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26.3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38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2.6</a:t>
                      </a:r>
                    </a:p>
                    <a:p>
                      <a:pPr algn="ctr"/>
                      <a:r>
                        <a:rPr lang="es-MX" b="1" dirty="0"/>
                        <a:t>(1.8-3.5)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779204945"/>
                  </a:ext>
                </a:extLst>
              </a:tr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Institución educativa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66.7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33.3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0.2</a:t>
                      </a:r>
                    </a:p>
                    <a:p>
                      <a:pPr algn="ctr"/>
                      <a:r>
                        <a:rPr lang="es-MX" b="1" dirty="0"/>
                        <a:t>(0.0-0.4)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783619167"/>
                  </a:ext>
                </a:extLst>
              </a:tr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Promotor comercial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98.9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87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6.1</a:t>
                      </a:r>
                    </a:p>
                    <a:p>
                      <a:pPr algn="ctr"/>
                      <a:r>
                        <a:rPr lang="es-MX" b="1" dirty="0"/>
                        <a:t>(4.8-7.3)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105637504"/>
                  </a:ext>
                </a:extLst>
              </a:tr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Sociedad médica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335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56.2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261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43.8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596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41.6</a:t>
                      </a:r>
                    </a:p>
                    <a:p>
                      <a:pPr algn="ctr"/>
                      <a:r>
                        <a:rPr lang="es-MX" b="1" dirty="0"/>
                        <a:t>(39.0-44.1)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496559160"/>
                  </a:ext>
                </a:extLst>
              </a:tr>
              <a:tr h="494186">
                <a:tc>
                  <a:txBody>
                    <a:bodyPr/>
                    <a:lstStyle/>
                    <a:p>
                      <a:r>
                        <a:rPr lang="es-MX" dirty="0"/>
                        <a:t>Otro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507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95.7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530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37.0</a:t>
                      </a:r>
                    </a:p>
                    <a:p>
                      <a:pPr algn="ctr"/>
                      <a:r>
                        <a:rPr lang="es-MX" b="1" dirty="0"/>
                        <a:t>(34.5-39.5)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644163311"/>
                  </a:ext>
                </a:extLst>
              </a:tr>
              <a:tr h="308544">
                <a:tc>
                  <a:txBody>
                    <a:bodyPr/>
                    <a:lstStyle/>
                    <a:p>
                      <a:r>
                        <a:rPr lang="es-MX" dirty="0"/>
                        <a:t>Total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1054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73.5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380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26.5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/>
                        <a:t>1,434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702304891"/>
                  </a:ext>
                </a:extLst>
              </a:tr>
            </a:tbl>
          </a:graphicData>
        </a:graphic>
      </p:graphicFrame>
      <p:pic>
        <p:nvPicPr>
          <p:cNvPr id="5" name="Imagen 12">
            <a:extLst>
              <a:ext uri="{FF2B5EF4-FFF2-40B4-BE49-F238E27FC236}">
                <a16:creationId xmlns="" xmlns:a16="http://schemas.microsoft.com/office/drawing/2014/main" id="{4F6A1B0C-0D29-4406-A05B-64474AA75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" r="57015"/>
          <a:stretch/>
        </p:blipFill>
        <p:spPr>
          <a:xfrm>
            <a:off x="755576" y="219311"/>
            <a:ext cx="957050" cy="8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9DA05A-713E-4198-842A-C0ABF853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dirty="0"/>
              <a:t> </a:t>
            </a:r>
            <a:r>
              <a:rPr lang="es-MX" sz="3200" dirty="0" smtClean="0"/>
              <a:t>        Curso monotemático</a:t>
            </a:r>
            <a:r>
              <a:rPr lang="es-MX" sz="3200" dirty="0"/>
              <a:t>, por organizador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A95D437C-DB86-4D3A-9A74-531BC2043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005988"/>
              </p:ext>
            </p:extLst>
          </p:nvPr>
        </p:nvGraphicFramePr>
        <p:xfrm>
          <a:off x="628649" y="1825625"/>
          <a:ext cx="78867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772">
                  <a:extLst>
                    <a:ext uri="{9D8B030D-6E8A-4147-A177-3AD203B41FA5}">
                      <a16:colId xmlns:a16="http://schemas.microsoft.com/office/drawing/2014/main" xmlns="" val="2774230295"/>
                    </a:ext>
                  </a:extLst>
                </a:gridCol>
                <a:gridCol w="1816578">
                  <a:extLst>
                    <a:ext uri="{9D8B030D-6E8A-4147-A177-3AD203B41FA5}">
                      <a16:colId xmlns:a16="http://schemas.microsoft.com/office/drawing/2014/main" xmlns="" val="360293203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113832450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2643821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Organizador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 (</a:t>
                      </a:r>
                      <a:r>
                        <a:rPr lang="el-GR" dirty="0">
                          <a:latin typeface="Century Gothic" panose="020B0502020202020204" pitchFamily="34" charset="0"/>
                        </a:rPr>
                        <a:t>χ</a:t>
                      </a:r>
                      <a:r>
                        <a:rPr lang="es-MX" baseline="30000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s-MX" dirty="0">
                          <a:latin typeface="Century Gothic" panose="020B0502020202020204" pitchFamily="34" charset="0"/>
                        </a:rPr>
                        <a:t>)</a:t>
                      </a:r>
                      <a:endParaRPr lang="es-MX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Razón de momios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Intervalos de confianza del 95%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53210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Industria químico farmacéutica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&lt; 0.001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43.9-162.7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89200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Institución de salud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&lt; 0.001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.39-17.3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107597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Institución educativa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0.11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--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---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617468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Promotor comercial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&lt; 0.001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407.9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56.6-2944.6</a:t>
                      </a: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2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Sociedad médica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&lt; 0.001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0.04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0.03-0.06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489829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Otros organizadores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&lt; 0.001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14.4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9.3-22.3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811769805"/>
                  </a:ext>
                </a:extLst>
              </a:tr>
            </a:tbl>
          </a:graphicData>
        </a:graphic>
      </p:graphicFrame>
      <p:pic>
        <p:nvPicPr>
          <p:cNvPr id="5" name="Imagen 12">
            <a:extLst>
              <a:ext uri="{FF2B5EF4-FFF2-40B4-BE49-F238E27FC236}">
                <a16:creationId xmlns="" xmlns:a16="http://schemas.microsoft.com/office/drawing/2014/main" id="{4F6A1B0C-0D29-4406-A05B-64474AA75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" r="57015"/>
          <a:stretch/>
        </p:blipFill>
        <p:spPr>
          <a:xfrm>
            <a:off x="755576" y="219311"/>
            <a:ext cx="957050" cy="8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3EF238-6E27-4DFE-B843-ECBA2446D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/>
              <a:t>Áreas </a:t>
            </a:r>
            <a:r>
              <a:rPr lang="es-MX" sz="2800" dirty="0" smtClean="0"/>
              <a:t> </a:t>
            </a:r>
            <a:r>
              <a:rPr lang="es-MX" sz="2800" dirty="0"/>
              <a:t>en que se ofertan los cursos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9D380D07-81FB-401B-8A50-CAFD75D00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773323"/>
              </p:ext>
            </p:extLst>
          </p:nvPr>
        </p:nvGraphicFramePr>
        <p:xfrm>
          <a:off x="611560" y="1196752"/>
          <a:ext cx="78867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xmlns="" val="37839871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197895321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400306768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1528885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Área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I.C. 95%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30352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General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380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26.5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24.2-28.8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73552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Endocrinología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303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21.1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19.0-23.2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1532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Medicina Interna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176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12.3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10.6-14.0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92527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Urología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149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10.4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8.8-12.0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954655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/>
                        <a:t>Cardiología</a:t>
                      </a:r>
                      <a:endParaRPr lang="es-MX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133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7.8-10.8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34497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Gastroenterología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2.9-4.9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134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Otorrino</a:t>
                      </a:r>
                      <a:endParaRPr lang="es-MX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2.4-4.2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04951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Pediatría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2.1-3.8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25836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Anestesiología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1.3-2.8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88196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Gineco</a:t>
                      </a:r>
                      <a:r>
                        <a:rPr lang="es-MX" dirty="0" smtClean="0"/>
                        <a:t>-obstetricia</a:t>
                      </a:r>
                      <a:endParaRPr lang="es-MX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1.0-2.3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85293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Resto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6.7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5.4-8.0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848292719"/>
                  </a:ext>
                </a:extLst>
              </a:tr>
            </a:tbl>
          </a:graphicData>
        </a:graphic>
      </p:graphicFrame>
      <p:pic>
        <p:nvPicPr>
          <p:cNvPr id="5" name="Imagen 12">
            <a:extLst>
              <a:ext uri="{FF2B5EF4-FFF2-40B4-BE49-F238E27FC236}">
                <a16:creationId xmlns="" xmlns:a16="http://schemas.microsoft.com/office/drawing/2014/main" id="{4F6A1B0C-0D29-4406-A05B-64474AA75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" r="57015"/>
          <a:stretch/>
        </p:blipFill>
        <p:spPr>
          <a:xfrm>
            <a:off x="755576" y="219311"/>
            <a:ext cx="957050" cy="8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3EF238-6E27-4DFE-B843-ECBA2446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6821"/>
            <a:ext cx="7886700" cy="885916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Temas más frecuentes </a:t>
            </a:r>
            <a:r>
              <a:rPr lang="es-MX" sz="2800" dirty="0" smtClean="0"/>
              <a:t>en </a:t>
            </a:r>
            <a:r>
              <a:rPr lang="es-MX" sz="2800" dirty="0"/>
              <a:t>los cursos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9D380D07-81FB-401B-8A50-CAFD75D00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868421"/>
              </p:ext>
            </p:extLst>
          </p:nvPr>
        </p:nvGraphicFramePr>
        <p:xfrm>
          <a:off x="251520" y="1365808"/>
          <a:ext cx="8568956" cy="4865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9">
                  <a:extLst>
                    <a:ext uri="{9D8B030D-6E8A-4147-A177-3AD203B41FA5}">
                      <a16:colId xmlns:a16="http://schemas.microsoft.com/office/drawing/2014/main" xmlns="" val="378398712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xmlns="" val="1978953214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xmlns="" val="4003067686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xmlns="" val="1528885381"/>
                    </a:ext>
                  </a:extLst>
                </a:gridCol>
              </a:tblGrid>
              <a:tr h="338125">
                <a:tc>
                  <a:txBody>
                    <a:bodyPr/>
                    <a:lstStyle/>
                    <a:p>
                      <a:r>
                        <a:rPr lang="es-MX" dirty="0" smtClean="0"/>
                        <a:t>Temas</a:t>
                      </a:r>
                      <a:endParaRPr lang="es-MX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I.C. 95%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30352998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r>
                        <a:rPr lang="es-MX" sz="1600" dirty="0"/>
                        <a:t>General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708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49.4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46.8-52.0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73552218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Diabetes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277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19.3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17.3-21.4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153293918"/>
                  </a:ext>
                </a:extLst>
              </a:tr>
              <a:tr h="673121">
                <a:tc>
                  <a:txBody>
                    <a:bodyPr/>
                    <a:lstStyle/>
                    <a:p>
                      <a:r>
                        <a:rPr lang="es-MX" sz="1600" dirty="0"/>
                        <a:t>Infecciones de vías </a:t>
                      </a:r>
                      <a:r>
                        <a:rPr lang="es-MX" sz="1600" dirty="0" smtClean="0"/>
                        <a:t>urinarias</a:t>
                      </a:r>
                      <a:endParaRPr lang="es-MX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148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10.3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8.7-11.9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92527664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Hipertensión arterial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63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3.3-5.5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954655679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Vértigo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1.9-3.6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34497842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Nutrición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34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2.4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1.6-3.2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13465330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Dolor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2.0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1.3-2.8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04951057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Sobrepeso/obesidad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0.8-2.0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258368975"/>
                  </a:ext>
                </a:extLst>
              </a:tr>
              <a:tr h="441441">
                <a:tc>
                  <a:txBody>
                    <a:bodyPr/>
                    <a:lstStyle/>
                    <a:p>
                      <a:r>
                        <a:rPr lang="es-MX" sz="1600" dirty="0"/>
                        <a:t>Cardiopatía isquémica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0.3-1.2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881960644"/>
                  </a:ext>
                </a:extLst>
              </a:tr>
              <a:tr h="591718">
                <a:tc>
                  <a:txBody>
                    <a:bodyPr/>
                    <a:lstStyle/>
                    <a:p>
                      <a:r>
                        <a:rPr lang="es-MX" sz="1600" dirty="0"/>
                        <a:t>Infección de vías urinarias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0.2-1.0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852938369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Resto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95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6.6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5.3-7.9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848292719"/>
                  </a:ext>
                </a:extLst>
              </a:tr>
            </a:tbl>
          </a:graphicData>
        </a:graphic>
      </p:graphicFrame>
      <p:pic>
        <p:nvPicPr>
          <p:cNvPr id="5" name="Imagen 12">
            <a:extLst>
              <a:ext uri="{FF2B5EF4-FFF2-40B4-BE49-F238E27FC236}">
                <a16:creationId xmlns="" xmlns:a16="http://schemas.microsoft.com/office/drawing/2014/main" id="{4F6A1B0C-0D29-4406-A05B-64474AA75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" r="57015"/>
          <a:stretch/>
        </p:blipFill>
        <p:spPr>
          <a:xfrm>
            <a:off x="755576" y="219311"/>
            <a:ext cx="957050" cy="8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3EF238-6E27-4DFE-B843-ECBA2446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6821"/>
            <a:ext cx="7886700" cy="885916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Temas más frecuentes </a:t>
            </a:r>
            <a:r>
              <a:rPr lang="es-MX" sz="2800" dirty="0" smtClean="0"/>
              <a:t>en </a:t>
            </a:r>
            <a:r>
              <a:rPr lang="es-MX" sz="2800" dirty="0"/>
              <a:t>los cursos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9512" y="3140968"/>
            <a:ext cx="86409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323528" y="3140968"/>
            <a:ext cx="8496944" cy="360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9D380D07-81FB-401B-8A50-CAFD75D00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034927"/>
              </p:ext>
            </p:extLst>
          </p:nvPr>
        </p:nvGraphicFramePr>
        <p:xfrm>
          <a:off x="251520" y="1365808"/>
          <a:ext cx="8568956" cy="4865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9">
                  <a:extLst>
                    <a:ext uri="{9D8B030D-6E8A-4147-A177-3AD203B41FA5}">
                      <a16:colId xmlns:a16="http://schemas.microsoft.com/office/drawing/2014/main" xmlns="" val="378398712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xmlns="" val="1978953214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xmlns="" val="4003067686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xmlns="" val="1528885381"/>
                    </a:ext>
                  </a:extLst>
                </a:gridCol>
              </a:tblGrid>
              <a:tr h="338125">
                <a:tc>
                  <a:txBody>
                    <a:bodyPr/>
                    <a:lstStyle/>
                    <a:p>
                      <a:r>
                        <a:rPr lang="es-MX" dirty="0" smtClean="0"/>
                        <a:t>Temas</a:t>
                      </a:r>
                      <a:endParaRPr lang="es-MX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I.C. 95%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30352998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r>
                        <a:rPr lang="es-MX" sz="1600" dirty="0"/>
                        <a:t>General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708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49.4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46.8-52.0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73552218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Diabetes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277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19.3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17.3-21.4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153293918"/>
                  </a:ext>
                </a:extLst>
              </a:tr>
              <a:tr h="673121">
                <a:tc>
                  <a:txBody>
                    <a:bodyPr/>
                    <a:lstStyle/>
                    <a:p>
                      <a:r>
                        <a:rPr lang="es-MX" sz="1600" dirty="0"/>
                        <a:t>Infecciones de vías </a:t>
                      </a:r>
                      <a:r>
                        <a:rPr lang="es-MX" sz="1600" dirty="0" smtClean="0"/>
                        <a:t>urinarias</a:t>
                      </a:r>
                      <a:endParaRPr lang="es-MX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148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10.3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8.7-11.9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92527664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Hipertensión arterial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63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4.3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3.3-5.5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954655679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Vértigo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1.9-3.6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34497842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Nutrición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34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2.4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1.6-3.2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13465330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Dolor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2.0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1.3-2.8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04951057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Sobrepeso/obesidad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0.8-2.0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258368975"/>
                  </a:ext>
                </a:extLst>
              </a:tr>
              <a:tr h="441441">
                <a:tc>
                  <a:txBody>
                    <a:bodyPr/>
                    <a:lstStyle/>
                    <a:p>
                      <a:r>
                        <a:rPr lang="es-MX" sz="1600" dirty="0"/>
                        <a:t>Cardiopatía isquémica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0.3-1.2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881960644"/>
                  </a:ext>
                </a:extLst>
              </a:tr>
              <a:tr h="591718">
                <a:tc>
                  <a:txBody>
                    <a:bodyPr/>
                    <a:lstStyle/>
                    <a:p>
                      <a:r>
                        <a:rPr lang="es-MX" sz="1600" dirty="0"/>
                        <a:t>Infección de vías urinarias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0.2-1.0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852938369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Resto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95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6.6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5.3-7.9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848292719"/>
                  </a:ext>
                </a:extLst>
              </a:tr>
            </a:tbl>
          </a:graphicData>
        </a:graphic>
      </p:graphicFrame>
      <p:pic>
        <p:nvPicPr>
          <p:cNvPr id="8" name="Imagen 12">
            <a:extLst>
              <a:ext uri="{FF2B5EF4-FFF2-40B4-BE49-F238E27FC236}">
                <a16:creationId xmlns="" xmlns:a16="http://schemas.microsoft.com/office/drawing/2014/main" id="{4F6A1B0C-0D29-4406-A05B-64474AA75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" r="57015"/>
          <a:stretch/>
        </p:blipFill>
        <p:spPr>
          <a:xfrm>
            <a:off x="755576" y="219311"/>
            <a:ext cx="957050" cy="8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3EF238-6E27-4DFE-B843-ECBA2446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6821"/>
            <a:ext cx="7886700" cy="885916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Temas más frecuentes </a:t>
            </a:r>
            <a:r>
              <a:rPr lang="es-MX" sz="2800" dirty="0" smtClean="0"/>
              <a:t>en </a:t>
            </a:r>
            <a:r>
              <a:rPr lang="es-MX" sz="2800" dirty="0"/>
              <a:t>los cursos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9D380D07-81FB-401B-8A50-CAFD75D00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850114"/>
              </p:ext>
            </p:extLst>
          </p:nvPr>
        </p:nvGraphicFramePr>
        <p:xfrm>
          <a:off x="251520" y="1365808"/>
          <a:ext cx="8568956" cy="4865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9">
                  <a:extLst>
                    <a:ext uri="{9D8B030D-6E8A-4147-A177-3AD203B41FA5}">
                      <a16:colId xmlns:a16="http://schemas.microsoft.com/office/drawing/2014/main" xmlns="" val="378398712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xmlns="" val="1978953214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xmlns="" val="4003067686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xmlns="" val="1528885381"/>
                    </a:ext>
                  </a:extLst>
                </a:gridCol>
              </a:tblGrid>
              <a:tr h="338125">
                <a:tc>
                  <a:txBody>
                    <a:bodyPr/>
                    <a:lstStyle/>
                    <a:p>
                      <a:r>
                        <a:rPr lang="es-MX" dirty="0" smtClean="0"/>
                        <a:t>Temas</a:t>
                      </a:r>
                      <a:endParaRPr lang="es-MX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I.C. 95%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30352998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r>
                        <a:rPr lang="es-MX" sz="1600" dirty="0"/>
                        <a:t>General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708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49.4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46.8-52.0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73552218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Diabetes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277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19.3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17.3-21.4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153293918"/>
                  </a:ext>
                </a:extLst>
              </a:tr>
              <a:tr h="673121">
                <a:tc>
                  <a:txBody>
                    <a:bodyPr/>
                    <a:lstStyle/>
                    <a:p>
                      <a:r>
                        <a:rPr lang="es-MX" sz="1600" dirty="0"/>
                        <a:t>Infecciones de vías </a:t>
                      </a:r>
                      <a:r>
                        <a:rPr lang="es-MX" sz="1600" dirty="0" smtClean="0"/>
                        <a:t>urinarias</a:t>
                      </a:r>
                      <a:endParaRPr lang="es-MX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148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10.3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8.7-11.9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92527664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Hipertensión arterial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63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4.3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3.3-5.5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954655679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Vértigo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1.9-3.6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34497842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Nutrición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34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2.4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1.6-3.2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13465330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Dolor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2.0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1.3-2.8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04951057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Sobrepeso/obesidad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0.8-2.0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258368975"/>
                  </a:ext>
                </a:extLst>
              </a:tr>
              <a:tr h="441441">
                <a:tc>
                  <a:txBody>
                    <a:bodyPr/>
                    <a:lstStyle/>
                    <a:p>
                      <a:r>
                        <a:rPr lang="es-MX" sz="1600" dirty="0"/>
                        <a:t>Cardiopatía isquémica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0.3-1.2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881960644"/>
                  </a:ext>
                </a:extLst>
              </a:tr>
              <a:tr h="591718">
                <a:tc>
                  <a:txBody>
                    <a:bodyPr/>
                    <a:lstStyle/>
                    <a:p>
                      <a:r>
                        <a:rPr lang="es-MX" sz="1600" dirty="0"/>
                        <a:t>Infección de vías urinarias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0.2-1.0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852938369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Resto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95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6.6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5.3-7.9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848292719"/>
                  </a:ext>
                </a:extLst>
              </a:tr>
            </a:tbl>
          </a:graphicData>
        </a:graphic>
      </p:graphicFrame>
      <p:pic>
        <p:nvPicPr>
          <p:cNvPr id="5" name="Imagen 12">
            <a:extLst>
              <a:ext uri="{FF2B5EF4-FFF2-40B4-BE49-F238E27FC236}">
                <a16:creationId xmlns="" xmlns:a16="http://schemas.microsoft.com/office/drawing/2014/main" id="{4F6A1B0C-0D29-4406-A05B-64474AA75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" r="57015"/>
          <a:stretch/>
        </p:blipFill>
        <p:spPr>
          <a:xfrm>
            <a:off x="755576" y="219311"/>
            <a:ext cx="957050" cy="8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752" y="245369"/>
            <a:ext cx="7406640" cy="850107"/>
          </a:xfrm>
        </p:spPr>
        <p:txBody>
          <a:bodyPr>
            <a:normAutofit/>
          </a:bodyPr>
          <a:lstStyle/>
          <a:p>
            <a:r>
              <a:rPr lang="es-MX" sz="2520" dirty="0">
                <a:solidFill>
                  <a:srgbClr val="FFFFFF"/>
                </a:solidFill>
              </a:rPr>
              <a:t>Mortalidad en México: 2012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D1F051E-660F-41C2-8670-8E6734143188}"/>
              </a:ext>
            </a:extLst>
          </p:cNvPr>
          <p:cNvSpPr txBox="1"/>
          <p:nvPr/>
        </p:nvSpPr>
        <p:spPr>
          <a:xfrm>
            <a:off x="7696201" y="795329"/>
            <a:ext cx="7569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50" dirty="0"/>
              <a:t>141,619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="" xmlns:a16="http://schemas.microsoft.com/office/drawing/2014/main" id="{49D90089-349C-40F4-BA46-742E4A1E6116}"/>
              </a:ext>
            </a:extLst>
          </p:cNvPr>
          <p:cNvSpPr/>
          <p:nvPr/>
        </p:nvSpPr>
        <p:spPr>
          <a:xfrm>
            <a:off x="7456759" y="964100"/>
            <a:ext cx="248758" cy="99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391E2B20-9764-401A-8292-1CBFE2376E16}"/>
              </a:ext>
            </a:extLst>
          </p:cNvPr>
          <p:cNvSpPr txBox="1"/>
          <p:nvPr/>
        </p:nvSpPr>
        <p:spPr>
          <a:xfrm flipH="1">
            <a:off x="13326" y="1311578"/>
            <a:ext cx="186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Mortalidad En México, </a:t>
            </a:r>
            <a:r>
              <a:rPr lang="es-MX" b="1" dirty="0" smtClean="0"/>
              <a:t>2018</a:t>
            </a:r>
            <a:endParaRPr lang="es-MX" b="1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37D7865-B02E-411D-AF68-1E13D3707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1463"/>
            <a:ext cx="5334000" cy="5817852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="" xmlns:a16="http://schemas.microsoft.com/office/drawing/2014/main" id="{79EC2668-B8CC-43CE-BB1A-1905BF8F4966}"/>
              </a:ext>
            </a:extLst>
          </p:cNvPr>
          <p:cNvSpPr/>
          <p:nvPr/>
        </p:nvSpPr>
        <p:spPr>
          <a:xfrm>
            <a:off x="3962400" y="673919"/>
            <a:ext cx="3429000" cy="6214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9F4544FA-128A-40CA-8A53-3C63080A4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5" y="316791"/>
            <a:ext cx="970200" cy="8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3EF238-6E27-4DFE-B843-ECBA2446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6821"/>
            <a:ext cx="7886700" cy="885916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Temas más frecuentes </a:t>
            </a:r>
            <a:r>
              <a:rPr lang="es-MX" sz="2800" dirty="0" smtClean="0"/>
              <a:t>en </a:t>
            </a:r>
            <a:r>
              <a:rPr lang="es-MX" sz="2800" dirty="0"/>
              <a:t>los cursos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9D380D07-81FB-401B-8A50-CAFD75D00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278736"/>
              </p:ext>
            </p:extLst>
          </p:nvPr>
        </p:nvGraphicFramePr>
        <p:xfrm>
          <a:off x="251520" y="1365808"/>
          <a:ext cx="8568956" cy="4865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9">
                  <a:extLst>
                    <a:ext uri="{9D8B030D-6E8A-4147-A177-3AD203B41FA5}">
                      <a16:colId xmlns:a16="http://schemas.microsoft.com/office/drawing/2014/main" xmlns="" val="378398712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xmlns="" val="1978953214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xmlns="" val="4003067686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xmlns="" val="1528885381"/>
                    </a:ext>
                  </a:extLst>
                </a:gridCol>
              </a:tblGrid>
              <a:tr h="338125">
                <a:tc>
                  <a:txBody>
                    <a:bodyPr/>
                    <a:lstStyle/>
                    <a:p>
                      <a:r>
                        <a:rPr lang="es-MX" dirty="0" smtClean="0"/>
                        <a:t>Temas</a:t>
                      </a:r>
                      <a:endParaRPr lang="es-MX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I.C. 95%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30352998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r>
                        <a:rPr lang="es-MX" sz="1600" dirty="0"/>
                        <a:t>General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708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49.4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46.8-52.0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73552218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Diabetes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277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19.3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17.3-21.4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153293918"/>
                  </a:ext>
                </a:extLst>
              </a:tr>
              <a:tr h="673121">
                <a:tc>
                  <a:txBody>
                    <a:bodyPr/>
                    <a:lstStyle/>
                    <a:p>
                      <a:r>
                        <a:rPr lang="es-MX" sz="1600" dirty="0"/>
                        <a:t>Infecciones de vías </a:t>
                      </a:r>
                      <a:r>
                        <a:rPr lang="es-MX" sz="1600" dirty="0" smtClean="0"/>
                        <a:t>urinarias</a:t>
                      </a:r>
                      <a:endParaRPr lang="es-MX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148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10.3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8.7-11.9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92527664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Hipertensión arterial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63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4.3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3.3-5.5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954655679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Vértigo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1.9-3.6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34497842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Nutrición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34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2.4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1.6-3.2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13465330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Dolor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2.0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1.3-2.8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104951057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Sobrepeso/obesidad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1.4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rgbClr val="FF0000"/>
                          </a:solidFill>
                        </a:rPr>
                        <a:t>0.8-2.0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258368975"/>
                  </a:ext>
                </a:extLst>
              </a:tr>
              <a:tr h="441441">
                <a:tc>
                  <a:txBody>
                    <a:bodyPr/>
                    <a:lstStyle/>
                    <a:p>
                      <a:r>
                        <a:rPr lang="es-MX" sz="1600" dirty="0"/>
                        <a:t>Cardiopatía isquémica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0.3-1.2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881960644"/>
                  </a:ext>
                </a:extLst>
              </a:tr>
              <a:tr h="591718">
                <a:tc>
                  <a:txBody>
                    <a:bodyPr/>
                    <a:lstStyle/>
                    <a:p>
                      <a:r>
                        <a:rPr lang="es-MX" sz="1600" dirty="0"/>
                        <a:t>Infección de vías urinarias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0.2-1.0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852938369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r>
                        <a:rPr lang="es-MX" sz="1600" dirty="0"/>
                        <a:t>Resto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95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6.6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5.3-7.9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848292719"/>
                  </a:ext>
                </a:extLst>
              </a:tr>
            </a:tbl>
          </a:graphicData>
        </a:graphic>
      </p:graphicFrame>
      <p:pic>
        <p:nvPicPr>
          <p:cNvPr id="5" name="Imagen 12">
            <a:extLst>
              <a:ext uri="{FF2B5EF4-FFF2-40B4-BE49-F238E27FC236}">
                <a16:creationId xmlns="" xmlns:a16="http://schemas.microsoft.com/office/drawing/2014/main" id="{4F6A1B0C-0D29-4406-A05B-64474AA75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" r="57015"/>
          <a:stretch/>
        </p:blipFill>
        <p:spPr>
          <a:xfrm>
            <a:off x="755576" y="219311"/>
            <a:ext cx="957050" cy="8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B62203-FBCD-4BFA-AE17-BF263C31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dirty="0"/>
              <a:t>Correspondencia entre temas impartidos 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en </a:t>
            </a:r>
            <a:r>
              <a:rPr lang="es-MX" sz="3200" dirty="0"/>
              <a:t>los cursos y </a:t>
            </a:r>
            <a:r>
              <a:rPr lang="es-MX" sz="3200" dirty="0" smtClean="0"/>
              <a:t>morbilidad</a:t>
            </a:r>
            <a:endParaRPr lang="es-MX" sz="32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D5CE8EE7-6850-4B6D-B8CF-1C7CFA50D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427167"/>
              </p:ext>
            </p:extLst>
          </p:nvPr>
        </p:nvGraphicFramePr>
        <p:xfrm>
          <a:off x="628650" y="1825625"/>
          <a:ext cx="78867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xmlns="" val="183128743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275345342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141704576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1390139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Corresponde a tres primeras causas de morbilidad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I.C. 95%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0872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No corresponde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1.096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78.1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76.0-80.3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35203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Corresponde a una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149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10.6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9.0-12.2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30762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Corresponde a dos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2.8-4.8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54100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Corresponde a tres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7.5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6.1-8.9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9675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Total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1,403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---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44718406"/>
                  </a:ext>
                </a:extLst>
              </a:tr>
            </a:tbl>
          </a:graphicData>
        </a:graphic>
      </p:graphicFrame>
      <p:pic>
        <p:nvPicPr>
          <p:cNvPr id="5" name="Imagen 12">
            <a:extLst>
              <a:ext uri="{FF2B5EF4-FFF2-40B4-BE49-F238E27FC236}">
                <a16:creationId xmlns="" xmlns:a16="http://schemas.microsoft.com/office/drawing/2014/main" id="{4F6A1B0C-0D29-4406-A05B-64474AA75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" r="57015"/>
          <a:stretch/>
        </p:blipFill>
        <p:spPr>
          <a:xfrm>
            <a:off x="323528" y="237769"/>
            <a:ext cx="957050" cy="8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87624" y="2761858"/>
            <a:ext cx="626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¿EXISTEN CURSOS PARA REALIZAR PREVENCIÓN?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1433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67744" y="2420888"/>
            <a:ext cx="36760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 smtClean="0"/>
              <a:t>NINGUNO</a:t>
            </a:r>
            <a:endParaRPr lang="es-MX" sz="6600" dirty="0"/>
          </a:p>
        </p:txBody>
      </p:sp>
    </p:spTree>
    <p:extLst>
      <p:ext uri="{BB962C8B-B14F-4D97-AF65-F5344CB8AC3E}">
        <p14:creationId xmlns:p14="http://schemas.microsoft.com/office/powerpoint/2010/main" val="37951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87624" y="2761858"/>
            <a:ext cx="6925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prstClr val="black"/>
                </a:solidFill>
              </a:rPr>
              <a:t>¿A QUIEN CORRESPONDE CAPACITAR EN PREVENCIÓN</a:t>
            </a:r>
          </a:p>
          <a:p>
            <a:r>
              <a:rPr lang="es-MX" sz="2400" dirty="0" smtClean="0">
                <a:solidFill>
                  <a:prstClr val="black"/>
                </a:solidFill>
              </a:rPr>
              <a:t>A LOS MEDICOS DE PRIMER CONTACTO ?</a:t>
            </a:r>
            <a:endParaRPr lang="es-MX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mage result for instituciones de sal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840760" cy="45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78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6A61F33-562B-4B28-BBA3-FD442D95B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5" y="1916832"/>
            <a:ext cx="3832219" cy="370859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527575" y="1109935"/>
            <a:ext cx="4192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/>
              <a:t>WORLD HEALTH ORGANIZATION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175875" y="152264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2018</a:t>
            </a:r>
            <a:endParaRPr lang="es-MX" sz="2000" dirty="0"/>
          </a:p>
        </p:txBody>
      </p:sp>
      <p:sp>
        <p:nvSpPr>
          <p:cNvPr id="5" name="AutoShape 2" descr="Image result for cenapre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4" descr="Image result for cenapre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6" descr="Image result for cenapre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8" name="Picture 8" descr="Image result for cenapre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29" y="194530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Image result for ALIANZA PARA UN CORAZON SALUDAB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32" name="Picture 1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88" y="1945523"/>
            <a:ext cx="1512169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SOCIEDAD MEXICANA DE CARDIOLOG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3740050"/>
            <a:ext cx="1434404" cy="180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SOCIEDAD DE CARDIOLOGOS DE MEX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91" y="3717032"/>
            <a:ext cx="1618233" cy="161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n para OMRON">
            <a:extLst>
              <a:ext uri="{FF2B5EF4-FFF2-40B4-BE49-F238E27FC236}">
                <a16:creationId xmlns="" xmlns:a16="http://schemas.microsoft.com/office/drawing/2014/main" id="{8808B85F-2346-4CCF-A20B-1B9DCB974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22" y="5625431"/>
            <a:ext cx="786367" cy="7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4C7120E-150C-49AC-AD75-5FF150D0F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16" y="3625128"/>
            <a:ext cx="3908520" cy="262776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FED8A3BB-F4C0-4780-B386-A3CD0D419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668" y="1953650"/>
            <a:ext cx="3678523" cy="36692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AA1DBDA-2D65-4C92-B143-ECF119DD9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8" y="347471"/>
            <a:ext cx="970028" cy="1322501"/>
          </a:xfrm>
          <a:prstGeom prst="rect">
            <a:avLst/>
          </a:prstGeom>
        </p:spPr>
      </p:pic>
      <p:pic>
        <p:nvPicPr>
          <p:cNvPr id="6" name="Imagen 5" descr="Imagen que contiene imágenes prediseñadas&#10;&#10;Descripción generada con confianza muy alta">
            <a:extLst>
              <a:ext uri="{FF2B5EF4-FFF2-40B4-BE49-F238E27FC236}">
                <a16:creationId xmlns="" xmlns:a16="http://schemas.microsoft.com/office/drawing/2014/main" id="{9EFDE736-C225-4EE3-94A9-2DFF6C60A6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78" y="489734"/>
            <a:ext cx="592926" cy="10007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6B7DBE5-7124-4E02-8D4B-B8E8F112B0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51" y="565849"/>
            <a:ext cx="725475" cy="8262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337006A7-D372-4B87-9773-0F2E35BBD6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03" y="310215"/>
            <a:ext cx="1019818" cy="13597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7A9A4A4-F302-440E-BC1E-CCDFCF096F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357" y="489734"/>
            <a:ext cx="706948" cy="90248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C71DE72A-B971-4CEA-B356-883937647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13" y="1924218"/>
            <a:ext cx="624868" cy="10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 descr="Imagen que contiene imágenes prediseñadas&#10;&#10;Descripción generada con confianza muy alta">
            <a:extLst>
              <a:ext uri="{FF2B5EF4-FFF2-40B4-BE49-F238E27FC236}">
                <a16:creationId xmlns="" xmlns:a16="http://schemas.microsoft.com/office/drawing/2014/main" id="{B4C91A4B-1FF9-4D70-B1A0-0AA5307713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79" y="1669972"/>
            <a:ext cx="881342" cy="11751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5E632DDD-70D4-4D8D-BA56-643B3AC1A4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9" y="1944843"/>
            <a:ext cx="1743276" cy="11621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4F6A1B0C-0D29-4406-A05B-64474AA752B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" r="57015"/>
          <a:stretch/>
        </p:blipFill>
        <p:spPr>
          <a:xfrm>
            <a:off x="1835697" y="585645"/>
            <a:ext cx="957050" cy="8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62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47483"/>
            <a:ext cx="9031716" cy="507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400" dirty="0"/>
              <a:t>WORLD HEALTH ORGANIZATION</a:t>
            </a:r>
            <a:br>
              <a:rPr lang="es-MX" sz="2400" dirty="0"/>
            </a:br>
            <a:r>
              <a:rPr lang="es-MX" sz="2400" dirty="0"/>
              <a:t>MAY </a:t>
            </a:r>
            <a:r>
              <a:rPr lang="es-MX" sz="2400" dirty="0" smtClean="0"/>
              <a:t>MEASUREMENT MONTH</a:t>
            </a:r>
            <a:br>
              <a:rPr lang="es-MX" sz="2400" dirty="0" smtClean="0"/>
            </a:br>
            <a:r>
              <a:rPr lang="es-MX" sz="2400" dirty="0" smtClean="0"/>
              <a:t>INTERNATIONAL SOCIETY OF HYPERTENSION</a:t>
            </a:r>
            <a:endParaRPr lang="es-MX" sz="2400" dirty="0"/>
          </a:p>
        </p:txBody>
      </p:sp>
      <p:pic>
        <p:nvPicPr>
          <p:cNvPr id="5" name="Imagen 12">
            <a:extLst>
              <a:ext uri="{FF2B5EF4-FFF2-40B4-BE49-F238E27FC236}">
                <a16:creationId xmlns="" xmlns:a16="http://schemas.microsoft.com/office/drawing/2014/main" id="{4F6A1B0C-0D29-4406-A05B-64474AA75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" r="57015"/>
          <a:stretch/>
        </p:blipFill>
        <p:spPr>
          <a:xfrm>
            <a:off x="755576" y="219311"/>
            <a:ext cx="957050" cy="8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8593058-7470-46CA-B82B-9F3885AFE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794" y="1430863"/>
            <a:ext cx="5994412" cy="399627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779912" y="5805264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 = 4,260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10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752" y="245369"/>
            <a:ext cx="7406640" cy="850107"/>
          </a:xfrm>
        </p:spPr>
        <p:txBody>
          <a:bodyPr>
            <a:normAutofit/>
          </a:bodyPr>
          <a:lstStyle/>
          <a:p>
            <a:r>
              <a:rPr lang="es-MX" sz="2520" dirty="0">
                <a:solidFill>
                  <a:srgbClr val="FFFFFF"/>
                </a:solidFill>
              </a:rPr>
              <a:t>Mortalidad en México: 2012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CF1CDB49-42BD-49D9-BABB-317BA2B1D545}"/>
              </a:ext>
            </a:extLst>
          </p:cNvPr>
          <p:cNvSpPr/>
          <p:nvPr/>
        </p:nvSpPr>
        <p:spPr>
          <a:xfrm>
            <a:off x="4933528" y="5805264"/>
            <a:ext cx="259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rgbClr val="000000"/>
                </a:solidFill>
                <a:latin typeface="Arial" panose="020B0604020202020204" pitchFamily="34" charset="0"/>
              </a:rPr>
              <a:t>INEGI, 31 DE OCTUBRE DE 2018 </a:t>
            </a:r>
            <a:endParaRPr lang="es-MX" sz="1200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9F4544FA-128A-40CA-8A53-3C63080A4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85" y="316791"/>
            <a:ext cx="970200" cy="8286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DE84E62-C247-4F62-B7EC-466FFA0D0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0" y="1665184"/>
            <a:ext cx="7732385" cy="36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50FDD82-7690-435F-A0E7-AD314CAE7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56792"/>
            <a:ext cx="6196338" cy="413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90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22C09517-DD3C-4C13-B2E2-497A63233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84784"/>
            <a:ext cx="6192688" cy="41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05DD1D3-A3D0-4E77-96BC-7F22CAE25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56" y="1280592"/>
            <a:ext cx="6462972" cy="4308647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1403648" y="2060848"/>
            <a:ext cx="1008112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8684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2BD1D38-0517-4800-90FD-B4CD2C0CF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196752"/>
            <a:ext cx="6372200" cy="4248133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1547664" y="1985975"/>
            <a:ext cx="1008112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5586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3A39047-D79D-410A-A55D-D48FA450E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529318"/>
            <a:ext cx="6089881" cy="40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70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6878461-87C9-44FC-8709-99A571A76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544960"/>
            <a:ext cx="5652120" cy="37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merida yuca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128"/>
            <a:ext cx="916834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45066" y="188640"/>
            <a:ext cx="6740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 smtClean="0"/>
              <a:t>PREVENCIÓN DE RIESGO CARDIOVASCULAR</a:t>
            </a:r>
          </a:p>
          <a:p>
            <a:pPr algn="ctr"/>
            <a:r>
              <a:rPr lang="es-MX" sz="2800" dirty="0" smtClean="0"/>
              <a:t>PARA MÉDICOS DE PRIMER CONTACTO</a:t>
            </a:r>
            <a:endParaRPr lang="es-MX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660232" y="6447073"/>
            <a:ext cx="178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Febrero 16, 2019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2749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88" y="904132"/>
            <a:ext cx="5983439" cy="498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028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1"/>
            <a:ext cx="4536504" cy="551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07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82706"/>
            <a:ext cx="6696744" cy="502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0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B777803D-5225-464D-A4DD-980180F8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1DEE0-97C6-4FFE-8B67-C2F0B6189AE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9829781-B636-47CE-A879-115E2FCF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399795"/>
            <a:ext cx="7590321" cy="3488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4690BC4-B334-471D-9AD4-3D1B8C4DB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477000"/>
            <a:ext cx="2269375" cy="2032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7CABFF2-8BEB-406F-8BC7-BF961CC02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359400"/>
            <a:ext cx="4209068" cy="3999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5DF5CCE-108F-4AF4-A1E8-F0813AAB1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077309"/>
            <a:ext cx="6392496" cy="12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648072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TALLER PRESIMPOSIUM PARA CALCULAR </a:t>
            </a:r>
            <a:br>
              <a:rPr lang="es-MX" sz="2800" dirty="0" smtClean="0"/>
            </a:br>
            <a:r>
              <a:rPr lang="es-MX" sz="2800" dirty="0" smtClean="0"/>
              <a:t>EL RIESGO CARDIOVASCULAR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799"/>
            <a:ext cx="8136904" cy="457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12">
            <a:extLst>
              <a:ext uri="{FF2B5EF4-FFF2-40B4-BE49-F238E27FC236}">
                <a16:creationId xmlns="" xmlns:a16="http://schemas.microsoft.com/office/drawing/2014/main" id="{4F6A1B0C-0D29-4406-A05B-64474AA75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0" r="57015"/>
          <a:stretch/>
        </p:blipFill>
        <p:spPr>
          <a:xfrm>
            <a:off x="323528" y="188640"/>
            <a:ext cx="1224136" cy="1134505"/>
          </a:xfrm>
          <a:prstGeom prst="rect">
            <a:avLst/>
          </a:prstGeom>
        </p:spPr>
      </p:pic>
      <p:pic>
        <p:nvPicPr>
          <p:cNvPr id="7175" name="Picture 7" descr="Image result for riesgo cardiovascular framingh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799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="" xmlns:a16="http://schemas.microsoft.com/office/drawing/2014/main" id="{D819A13F-6AB4-427A-8D38-FBE96A58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1DEE0-97C6-4FFE-8B67-C2F0B6189AE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59B4BAB8-B5FD-4401-9924-3A8E5953A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74" y="1577331"/>
            <a:ext cx="3810786" cy="4064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F09254B-A9AA-4CAC-846B-8DC9C124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7026"/>
            <a:ext cx="3962400" cy="11207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C8D306F-286D-45CE-A46B-44BAC7407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477000"/>
            <a:ext cx="2269375" cy="20320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="" xmlns:a16="http://schemas.microsoft.com/office/drawing/2014/main" id="{5D23E1F0-6A26-464B-A756-E7A02C4BCCE2}"/>
              </a:ext>
            </a:extLst>
          </p:cNvPr>
          <p:cNvSpPr/>
          <p:nvPr/>
        </p:nvSpPr>
        <p:spPr>
          <a:xfrm>
            <a:off x="761214" y="1848235"/>
            <a:ext cx="3963186" cy="6214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131AB5F2-7023-4DAA-8C6D-7568194CEEFF}"/>
              </a:ext>
            </a:extLst>
          </p:cNvPr>
          <p:cNvGrpSpPr/>
          <p:nvPr/>
        </p:nvGrpSpPr>
        <p:grpSpPr>
          <a:xfrm>
            <a:off x="5121240" y="1675992"/>
            <a:ext cx="3909691" cy="4191408"/>
            <a:chOff x="5121240" y="1256994"/>
            <a:chExt cx="3909691" cy="3143556"/>
          </a:xfrm>
        </p:grpSpPr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BDBC8EB0-0446-4A1F-AC1A-B3990BD5D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3556" y="4095750"/>
              <a:ext cx="2967644" cy="304800"/>
            </a:xfrm>
            <a:prstGeom prst="rect">
              <a:avLst/>
            </a:prstGeom>
          </p:spPr>
        </p:pic>
        <p:grpSp>
          <p:nvGrpSpPr>
            <p:cNvPr id="12" name="Grupo 11">
              <a:extLst>
                <a:ext uri="{FF2B5EF4-FFF2-40B4-BE49-F238E27FC236}">
                  <a16:creationId xmlns="" xmlns:a16="http://schemas.microsoft.com/office/drawing/2014/main" id="{7A32454D-7019-44CC-A16E-BEF0BA24790A}"/>
                </a:ext>
              </a:extLst>
            </p:cNvPr>
            <p:cNvGrpSpPr/>
            <p:nvPr/>
          </p:nvGrpSpPr>
          <p:grpSpPr>
            <a:xfrm>
              <a:off x="5121240" y="1256994"/>
              <a:ext cx="3909691" cy="2762556"/>
              <a:chOff x="5121240" y="1256994"/>
              <a:chExt cx="3909691" cy="2762556"/>
            </a:xfrm>
          </p:grpSpPr>
          <p:pic>
            <p:nvPicPr>
              <p:cNvPr id="7" name="Imagen 6">
                <a:extLst>
                  <a:ext uri="{FF2B5EF4-FFF2-40B4-BE49-F238E27FC236}">
                    <a16:creationId xmlns="" xmlns:a16="http://schemas.microsoft.com/office/drawing/2014/main" id="{44CF7077-CC15-4887-9D96-508F15E2B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21240" y="1256994"/>
                <a:ext cx="3733260" cy="2762556"/>
              </a:xfrm>
              <a:prstGeom prst="rect">
                <a:avLst/>
              </a:prstGeom>
            </p:spPr>
          </p:pic>
          <p:grpSp>
            <p:nvGrpSpPr>
              <p:cNvPr id="11" name="Grupo 10">
                <a:extLst>
                  <a:ext uri="{FF2B5EF4-FFF2-40B4-BE49-F238E27FC236}">
                    <a16:creationId xmlns="" xmlns:a16="http://schemas.microsoft.com/office/drawing/2014/main" id="{D54C59D8-DE4E-48B8-A163-2A4D07BF2F95}"/>
                  </a:ext>
                </a:extLst>
              </p:cNvPr>
              <p:cNvGrpSpPr/>
              <p:nvPr/>
            </p:nvGrpSpPr>
            <p:grpSpPr>
              <a:xfrm>
                <a:off x="8153400" y="1619232"/>
                <a:ext cx="877531" cy="919013"/>
                <a:chOff x="8153400" y="1619232"/>
                <a:chExt cx="877531" cy="919013"/>
              </a:xfrm>
            </p:grpSpPr>
            <p:sp>
              <p:nvSpPr>
                <p:cNvPr id="9" name="CuadroTexto 8">
                  <a:extLst>
                    <a:ext uri="{FF2B5EF4-FFF2-40B4-BE49-F238E27FC236}">
                      <a16:creationId xmlns="" xmlns:a16="http://schemas.microsoft.com/office/drawing/2014/main" id="{9DC84F14-D6AA-4E05-8525-225AA6A1AD13}"/>
                    </a:ext>
                  </a:extLst>
                </p:cNvPr>
                <p:cNvSpPr txBox="1"/>
                <p:nvPr/>
              </p:nvSpPr>
              <p:spPr>
                <a:xfrm>
                  <a:off x="8153400" y="1619232"/>
                  <a:ext cx="513282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2000" b="1" dirty="0"/>
                    <a:t>4.9</a:t>
                  </a:r>
                </a:p>
              </p:txBody>
            </p:sp>
            <p:sp>
              <p:nvSpPr>
                <p:cNvPr id="10" name="CuadroTexto 9">
                  <a:extLst>
                    <a:ext uri="{FF2B5EF4-FFF2-40B4-BE49-F238E27FC236}">
                      <a16:creationId xmlns="" xmlns:a16="http://schemas.microsoft.com/office/drawing/2014/main" id="{BAE55859-956F-40DA-B7B1-F004622699AA}"/>
                    </a:ext>
                  </a:extLst>
                </p:cNvPr>
                <p:cNvSpPr txBox="1"/>
                <p:nvPr/>
              </p:nvSpPr>
              <p:spPr>
                <a:xfrm>
                  <a:off x="8517649" y="2238162"/>
                  <a:ext cx="513282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MX" sz="2000" b="1" dirty="0"/>
                    <a:t>2.9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621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957679"/>
              </p:ext>
            </p:extLst>
          </p:nvPr>
        </p:nvGraphicFramePr>
        <p:xfrm>
          <a:off x="1699890" y="958200"/>
          <a:ext cx="5608414" cy="583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o" r:id="rId3" imgW="6463889" imgH="6721820" progId="Word.Document.12">
                  <p:embed/>
                </p:oleObj>
              </mc:Choice>
              <mc:Fallback>
                <p:oleObj name="Documento" r:id="rId3" imgW="6463889" imgH="67218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9890" y="958200"/>
                        <a:ext cx="5608414" cy="583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Image result for secretaria de salu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171400"/>
            <a:ext cx="2160240" cy="127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CED36722-8BCD-4762-BF24-F769BAED2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accent2">
                    <a:lumMod val="50000"/>
                  </a:schemeClr>
                </a:solidFill>
              </a:rPr>
              <a:t>Análisis </a:t>
            </a:r>
            <a: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es-MX" dirty="0">
                <a:solidFill>
                  <a:schemeClr val="accent2">
                    <a:lumMod val="50000"/>
                  </a:schemeClr>
                </a:solidFill>
              </a:rPr>
              <a:t>temas de educación médica continua registrados ante el SEMC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1727588" cy="77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3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 descr="ajajajaj">
            <a:extLst>
              <a:ext uri="{FF2B5EF4-FFF2-40B4-BE49-F238E27FC236}">
                <a16:creationId xmlns:a16="http://schemas.microsoft.com/office/drawing/2014/main" xmlns="" id="{E2B9BEC1-A511-4CBA-8126-28DDA0699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709200"/>
              </p:ext>
            </p:extLst>
          </p:nvPr>
        </p:nvGraphicFramePr>
        <p:xfrm>
          <a:off x="539552" y="1124744"/>
          <a:ext cx="8202930" cy="471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44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>
            <a:extLst>
              <a:ext uri="{FF2B5EF4-FFF2-40B4-BE49-F238E27FC236}">
                <a16:creationId xmlns:a16="http://schemas.microsoft.com/office/drawing/2014/main" xmlns="" id="{40907E40-EC5A-4F0A-B3AC-EF36942E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964416"/>
            <a:ext cx="5915000" cy="49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856</Words>
  <Application>Microsoft Office PowerPoint</Application>
  <PresentationFormat>Presentación en pantalla (4:3)</PresentationFormat>
  <Paragraphs>560</Paragraphs>
  <Slides>41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3" baseType="lpstr">
      <vt:lpstr>Tema de Office</vt:lpstr>
      <vt:lpstr>3_Tema de Office</vt:lpstr>
      <vt:lpstr>4_Tema de Office</vt:lpstr>
      <vt:lpstr>7_Tema de Office</vt:lpstr>
      <vt:lpstr>5_Tema de Office</vt:lpstr>
      <vt:lpstr>6_Tema de Office</vt:lpstr>
      <vt:lpstr>8_Tema de Office</vt:lpstr>
      <vt:lpstr>9_Tema de Office</vt:lpstr>
      <vt:lpstr>1_Tema de Office</vt:lpstr>
      <vt:lpstr>2_Tema de Office</vt:lpstr>
      <vt:lpstr>10_Tema de Office</vt:lpstr>
      <vt:lpstr>Documento</vt:lpstr>
      <vt:lpstr>¿A QUIÉN CORRESPONDE Y QUE ENFOQUE DEBIERA DE TENER LA EDUCACIÓN MÉDICA CONTINUA DEL MÉDICO GENERAL EN MÉXICO?</vt:lpstr>
      <vt:lpstr>Mortalidad en México: 2012</vt:lpstr>
      <vt:lpstr>Mortalidad en México: 2012</vt:lpstr>
      <vt:lpstr>Presentación de PowerPoint</vt:lpstr>
      <vt:lpstr>Presentación de PowerPoint</vt:lpstr>
      <vt:lpstr>Presentación de PowerPoint</vt:lpstr>
      <vt:lpstr>Análisis de temas de educación médica continua registrados ante el SEMC</vt:lpstr>
      <vt:lpstr>Presentación de PowerPoint</vt:lpstr>
      <vt:lpstr>Presentación de PowerPoint</vt:lpstr>
      <vt:lpstr>Presentación de PowerPoint</vt:lpstr>
      <vt:lpstr>Cursos por entidad federativa</vt:lpstr>
      <vt:lpstr>Cursos por organizador  (n= 1,434)</vt:lpstr>
      <vt:lpstr>Cursos por organizador  (n= 1,434)</vt:lpstr>
      <vt:lpstr>Cursos por organizador  (n= 1,434)</vt:lpstr>
      <vt:lpstr>         Curso monotemático, por organizador</vt:lpstr>
      <vt:lpstr>Áreas  en que se ofertan los cursos</vt:lpstr>
      <vt:lpstr>Temas más frecuentes en los cursos</vt:lpstr>
      <vt:lpstr>Temas más frecuentes en los cursos</vt:lpstr>
      <vt:lpstr>Temas más frecuentes en los cursos</vt:lpstr>
      <vt:lpstr>Temas más frecuentes en los cursos</vt:lpstr>
      <vt:lpstr>Correspondencia entre temas impartidos  en los cursos y morbilidad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WORLD HEALTH ORGANIZATION MAY MEASUREMENT MONTH INTERNATIONAL SOCIETY OF HYPERTENSION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TALLER PRESIMPOSIUM PARA CALCULAR  EL RIESGO CARDIOVASCULAR</vt:lpstr>
    </vt:vector>
  </TitlesOfParts>
  <Company>ANM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GerHP</dc:creator>
  <cp:lastModifiedBy>SIGLO21-Dr.Chavez</cp:lastModifiedBy>
  <cp:revision>37</cp:revision>
  <dcterms:created xsi:type="dcterms:W3CDTF">2018-09-11T21:46:16Z</dcterms:created>
  <dcterms:modified xsi:type="dcterms:W3CDTF">2019-03-06T23:29:53Z</dcterms:modified>
</cp:coreProperties>
</file>