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645" r:id="rId3"/>
    <p:sldId id="644" r:id="rId4"/>
    <p:sldId id="261" r:id="rId5"/>
    <p:sldId id="263" r:id="rId6"/>
    <p:sldId id="654" r:id="rId7"/>
    <p:sldId id="346" r:id="rId8"/>
    <p:sldId id="658" r:id="rId9"/>
    <p:sldId id="711" r:id="rId10"/>
    <p:sldId id="704" r:id="rId11"/>
    <p:sldId id="662" r:id="rId12"/>
    <p:sldId id="403" r:id="rId13"/>
    <p:sldId id="705" r:id="rId14"/>
    <p:sldId id="733" r:id="rId15"/>
    <p:sldId id="564" r:id="rId16"/>
    <p:sldId id="566" r:id="rId17"/>
    <p:sldId id="668" r:id="rId18"/>
    <p:sldId id="669" r:id="rId19"/>
    <p:sldId id="342" r:id="rId20"/>
    <p:sldId id="707" r:id="rId21"/>
    <p:sldId id="696" r:id="rId22"/>
    <p:sldId id="710" r:id="rId23"/>
    <p:sldId id="709" r:id="rId24"/>
    <p:sldId id="671" r:id="rId25"/>
    <p:sldId id="702" r:id="rId26"/>
    <p:sldId id="712" r:id="rId27"/>
    <p:sldId id="720" r:id="rId28"/>
    <p:sldId id="404" r:id="rId29"/>
    <p:sldId id="405" r:id="rId30"/>
    <p:sldId id="406" r:id="rId31"/>
    <p:sldId id="718" r:id="rId32"/>
    <p:sldId id="414" r:id="rId33"/>
    <p:sldId id="721" r:id="rId34"/>
    <p:sldId id="717" r:id="rId35"/>
    <p:sldId id="719" r:id="rId36"/>
    <p:sldId id="713" r:id="rId37"/>
    <p:sldId id="729" r:id="rId38"/>
    <p:sldId id="730" r:id="rId39"/>
    <p:sldId id="727" r:id="rId40"/>
    <p:sldId id="732" r:id="rId41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99"/>
    <a:srgbClr val="9933FF"/>
    <a:srgbClr val="FF0066"/>
    <a:srgbClr val="990099"/>
    <a:srgbClr val="006600"/>
    <a:srgbClr val="800080"/>
    <a:srgbClr val="FFCC00"/>
    <a:srgbClr val="9900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07ED-24F6-41C1-A804-182B2979878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6DF4-2CC2-4152-AD68-C55AC0DE07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0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1B412-0ECB-41F2-B8AC-A8967CE7C4B5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CF0A3-49B2-4886-B3A9-9DC8D7A23A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0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188D-FDF4-42BF-80C8-49BADE3D72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2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86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03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28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4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2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1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9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5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13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3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710F-6B9B-412A-B008-95B3347C610C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9D8D-30C9-42B7-8CE1-A1E5777F42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9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jpeg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jpe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9.png"/><Relationship Id="rId7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37185" y="2532457"/>
            <a:ext cx="687617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FF9933"/>
                </a:solidFill>
              </a:rPr>
              <a:t>¿Cuál debe ser el perfil del médico general mexicano?</a:t>
            </a:r>
            <a:endParaRPr lang="es-MX" sz="5400" b="1" dirty="0">
              <a:solidFill>
                <a:srgbClr val="FF9933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96136" y="5898505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CC9900"/>
                </a:solidFill>
                <a:latin typeface="Calibri" pitchFamily="34" charset="0"/>
              </a:rPr>
              <a:t>dservin@up.edu.mx</a:t>
            </a: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2411760" y="4339788"/>
            <a:ext cx="4243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latin typeface="Calibri" pitchFamily="34" charset="0"/>
              </a:rPr>
              <a:t>David Servín Hernández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75656" y="116632"/>
            <a:ext cx="504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0" y="476672"/>
            <a:ext cx="1544856" cy="15448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37" y="673556"/>
            <a:ext cx="5410075" cy="1122026"/>
          </a:xfrm>
          <a:prstGeom prst="rect">
            <a:avLst/>
          </a:prstGeom>
        </p:spPr>
      </p:pic>
      <p:pic>
        <p:nvPicPr>
          <p:cNvPr id="11" name="Picture 3" descr="C:\Users\dservin\Downloads\ESCUDOUP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810730" cy="7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467047" cy="14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8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0780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¿QUÉ IMPLICACIONES TIENE ESTA PERSPECTIVA DE LA COMPLEJIDAD?</a:t>
            </a:r>
          </a:p>
        </p:txBody>
      </p:sp>
      <p:sp>
        <p:nvSpPr>
          <p:cNvPr id="4" name="1 Rectángulo"/>
          <p:cNvSpPr/>
          <p:nvPr/>
        </p:nvSpPr>
        <p:spPr>
          <a:xfrm>
            <a:off x="809082" y="1390928"/>
            <a:ext cx="6876177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F9933"/>
                </a:solidFill>
              </a:rPr>
              <a:t>¿Cuál debe ser el perfil del médico general mexicano?</a:t>
            </a:r>
            <a:endParaRPr lang="es-MX" sz="4800" b="1" dirty="0">
              <a:solidFill>
                <a:srgbClr val="FF99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4085" y="5733256"/>
            <a:ext cx="4616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rgbClr val="990099"/>
                </a:solidFill>
              </a:rPr>
              <a:t>EL PENSAMIENTO COMPLEJO:</a:t>
            </a:r>
          </a:p>
          <a:p>
            <a:pPr algn="ctr"/>
            <a:r>
              <a:rPr lang="es-MX" sz="2800" b="1" dirty="0">
                <a:solidFill>
                  <a:srgbClr val="990099"/>
                </a:solidFill>
              </a:rPr>
              <a:t>INHERENTE A LA MEDICINA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5625" y="3384720"/>
            <a:ext cx="2820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i="1" dirty="0">
                <a:latin typeface="Arial" panose="020B0604020202020204" pitchFamily="34" charset="0"/>
                <a:ea typeface="Calibri" panose="020F0502020204030204" pitchFamily="34" charset="0"/>
              </a:rPr>
              <a:t>Andamiaje </a:t>
            </a:r>
          </a:p>
          <a:p>
            <a:pPr algn="ctr"/>
            <a:r>
              <a:rPr lang="es-MX" sz="2800" i="1" dirty="0">
                <a:latin typeface="Arial" panose="020B0604020202020204" pitchFamily="34" charset="0"/>
                <a:ea typeface="Calibri" panose="020F0502020204030204" pitchFamily="34" charset="0"/>
              </a:rPr>
              <a:t>para la </a:t>
            </a:r>
          </a:p>
          <a:p>
            <a:pPr algn="ctr"/>
            <a:r>
              <a:rPr lang="es-MX" sz="2800" i="1" dirty="0">
                <a:latin typeface="Arial" panose="020B0604020202020204" pitchFamily="34" charset="0"/>
                <a:ea typeface="Calibri" panose="020F0502020204030204" pitchFamily="34" charset="0"/>
              </a:rPr>
              <a:t>re – evolución o transformación</a:t>
            </a:r>
            <a:endParaRPr lang="es-MX" sz="2800" i="1" dirty="0"/>
          </a:p>
        </p:txBody>
      </p:sp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64953"/>
              </p:ext>
            </p:extLst>
          </p:nvPr>
        </p:nvGraphicFramePr>
        <p:xfrm>
          <a:off x="4725283" y="2939493"/>
          <a:ext cx="3290837" cy="22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Chart" r:id="rId3" imgW="6095979" imgH="4069049" progId="MSGraph.Chart.8">
                  <p:embed followColorScheme="full"/>
                </p:oleObj>
              </mc:Choice>
              <mc:Fallback>
                <p:oleObj name="Chart" r:id="rId3" imgW="6095979" imgH="40690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283" y="2939493"/>
                        <a:ext cx="3290837" cy="2217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 a la derecha con bandas 2">
            <a:extLst>
              <a:ext uri="{FF2B5EF4-FFF2-40B4-BE49-F238E27FC236}">
                <a16:creationId xmlns:a16="http://schemas.microsoft.com/office/drawing/2014/main" id="{61487021-6C9D-44A5-A41F-EA3B6A35012F}"/>
              </a:ext>
            </a:extLst>
          </p:cNvPr>
          <p:cNvSpPr/>
          <p:nvPr/>
        </p:nvSpPr>
        <p:spPr>
          <a:xfrm rot="16200000">
            <a:off x="2456328" y="3537345"/>
            <a:ext cx="2606588" cy="12091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F76C3A-7A8D-40B5-8435-92A5F8ED99FB}"/>
              </a:ext>
            </a:extLst>
          </p:cNvPr>
          <p:cNvSpPr/>
          <p:nvPr/>
        </p:nvSpPr>
        <p:spPr>
          <a:xfrm>
            <a:off x="5292080" y="5085184"/>
            <a:ext cx="19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Investigación </a:t>
            </a:r>
            <a:endParaRPr lang="es-MX" b="1" dirty="0">
              <a:solidFill>
                <a:srgbClr val="FF0066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334CBE-1C22-4BC7-95CE-BEAFEEEE5282}"/>
              </a:ext>
            </a:extLst>
          </p:cNvPr>
          <p:cNvSpPr/>
          <p:nvPr/>
        </p:nvSpPr>
        <p:spPr>
          <a:xfrm>
            <a:off x="6810251" y="2820895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Atención </a:t>
            </a:r>
          </a:p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Médica</a:t>
            </a:r>
            <a:endParaRPr lang="es-MX" b="1" dirty="0">
              <a:solidFill>
                <a:srgbClr val="000099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8BD8C1-0A1A-4097-909F-1BDF21D31900}"/>
              </a:ext>
            </a:extLst>
          </p:cNvPr>
          <p:cNvSpPr/>
          <p:nvPr/>
        </p:nvSpPr>
        <p:spPr>
          <a:xfrm>
            <a:off x="4322146" y="2670161"/>
            <a:ext cx="176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Fundamentos </a:t>
            </a:r>
          </a:p>
          <a:p>
            <a:pPr algn="ctr"/>
            <a:r>
              <a:rPr lang="es-MX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Científicos</a:t>
            </a:r>
            <a:endParaRPr lang="es-MX" b="1" dirty="0">
              <a:solidFill>
                <a:srgbClr val="CC66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020720-EA3B-4320-A38C-5E4236DD1E1A}"/>
              </a:ext>
            </a:extLst>
          </p:cNvPr>
          <p:cNvSpPr/>
          <p:nvPr/>
        </p:nvSpPr>
        <p:spPr>
          <a:xfrm>
            <a:off x="7197379" y="400317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Profesionalismo</a:t>
            </a:r>
            <a:endParaRPr lang="es-MX" b="1" dirty="0">
              <a:solidFill>
                <a:srgbClr val="80008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5CF5D3-C806-4D8D-8FA1-EEB38059B7E1}"/>
              </a:ext>
            </a:extLst>
          </p:cNvPr>
          <p:cNvSpPr/>
          <p:nvPr/>
        </p:nvSpPr>
        <p:spPr>
          <a:xfrm>
            <a:off x="4139952" y="3861048"/>
            <a:ext cx="126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Sistemas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Salud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E7C881-35C9-43E8-92D7-7B2F4E3572BA}"/>
              </a:ext>
            </a:extLst>
          </p:cNvPr>
          <p:cNvSpPr/>
          <p:nvPr/>
        </p:nvSpPr>
        <p:spPr>
          <a:xfrm>
            <a:off x="5420504" y="3864673"/>
            <a:ext cx="171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Desarrollo</a:t>
            </a:r>
          </a:p>
          <a:p>
            <a:pPr algn="ctr"/>
            <a:r>
              <a:rPr lang="es-MX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Personal </a:t>
            </a:r>
            <a:endParaRPr lang="es-MX" b="1" dirty="0">
              <a:solidFill>
                <a:srgbClr val="0066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BA49811-B172-49D8-A34A-F658B8A08548}"/>
              </a:ext>
            </a:extLst>
          </p:cNvPr>
          <p:cNvSpPr/>
          <p:nvPr/>
        </p:nvSpPr>
        <p:spPr>
          <a:xfrm rot="16200000">
            <a:off x="2880919" y="4097742"/>
            <a:ext cx="1716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INTEGRAR</a:t>
            </a:r>
          </a:p>
        </p:txBody>
      </p:sp>
    </p:spTree>
    <p:extLst>
      <p:ext uri="{BB962C8B-B14F-4D97-AF65-F5344CB8AC3E}">
        <p14:creationId xmlns:p14="http://schemas.microsoft.com/office/powerpoint/2010/main" val="33305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OleChart spid="9" grpId="0"/>
      <p:bldP spid="11" grpId="0" animBg="1"/>
      <p:bldP spid="3" grpId="0"/>
      <p:bldP spid="5" grpId="0"/>
      <p:bldP spid="7" grpId="0"/>
      <p:bldP spid="12" grpId="0"/>
      <p:bldP spid="13" grpId="0"/>
      <p:bldP spid="1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6DD279-9E4B-4B62-A0F3-F551F723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6" y="3645024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/>
              <a:t>¿Cuáles son los actuares del médico imprescindibles para el presente y para proyectarse al futuro?</a:t>
            </a:r>
          </a:p>
        </p:txBody>
      </p:sp>
      <p:sp>
        <p:nvSpPr>
          <p:cNvPr id="4" name="Rectángulo 25"/>
          <p:cNvSpPr/>
          <p:nvPr/>
        </p:nvSpPr>
        <p:spPr>
          <a:xfrm>
            <a:off x="1619672" y="1124744"/>
            <a:ext cx="57906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>
                <a:solidFill>
                  <a:srgbClr val="000099"/>
                </a:solidFill>
              </a:rPr>
              <a:t>DEFINIR LOS ELEMENTOS DEL</a:t>
            </a:r>
          </a:p>
          <a:p>
            <a:pPr algn="ctr"/>
            <a:r>
              <a:rPr lang="es-MX" sz="3600" b="1" dirty="0">
                <a:solidFill>
                  <a:srgbClr val="000099"/>
                </a:solidFill>
              </a:rPr>
              <a:t>PENSAMIENTO COMPLEJO </a:t>
            </a:r>
            <a:endParaRPr lang="es-MX" sz="3600" dirty="0">
              <a:solidFill>
                <a:srgbClr val="000099"/>
              </a:solidFill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1BB15D55-D2A3-4E7E-A68E-32D850F1B7EC}"/>
              </a:ext>
            </a:extLst>
          </p:cNvPr>
          <p:cNvSpPr/>
          <p:nvPr/>
        </p:nvSpPr>
        <p:spPr>
          <a:xfrm>
            <a:off x="3779912" y="2492896"/>
            <a:ext cx="936104" cy="1008112"/>
          </a:xfrm>
          <a:prstGeom prst="downArrow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41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187624" y="2348880"/>
            <a:ext cx="6768752" cy="2424616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 sz="440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19672" y="2780928"/>
            <a:ext cx="6192688" cy="1496864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3200" dirty="0">
                <a:solidFill>
                  <a:srgbClr val="000099"/>
                </a:solidFill>
              </a:rPr>
              <a:t>MIRAR AL FENÓMENO SALUD – ENFERMEDAD COMO UN SISTEMA COMPLEJO</a:t>
            </a:r>
            <a:endParaRPr lang="es-MX" sz="3200" b="1" dirty="0">
              <a:solidFill>
                <a:srgbClr val="000099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75" y="226886"/>
            <a:ext cx="3863849" cy="185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1">
            <a:extLst>
              <a:ext uri="{FF2B5EF4-FFF2-40B4-BE49-F238E27FC236}">
                <a16:creationId xmlns:a16="http://schemas.microsoft.com/office/drawing/2014/main" id="{7929751B-70E6-42FB-9342-8420D41E7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80280"/>
              </p:ext>
            </p:extLst>
          </p:nvPr>
        </p:nvGraphicFramePr>
        <p:xfrm>
          <a:off x="3762506" y="5009200"/>
          <a:ext cx="2439688" cy="164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Chart" r:id="rId4" imgW="6095979" imgH="4069049" progId="MSGraph.Chart.8">
                  <p:embed followColorScheme="full"/>
                </p:oleObj>
              </mc:Choice>
              <mc:Fallback>
                <p:oleObj name="Chart" r:id="rId4" imgW="6095979" imgH="4069049" progId="MSGraph.Chart.8">
                  <p:embed followColorScheme="full"/>
                  <p:pic>
                    <p:nvPicPr>
                      <p:cNvPr id="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506" y="5009200"/>
                        <a:ext cx="2439688" cy="164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AE09B154-D869-4D05-9E98-E31452E5E34D}"/>
              </a:ext>
            </a:extLst>
          </p:cNvPr>
          <p:cNvSpPr/>
          <p:nvPr/>
        </p:nvSpPr>
        <p:spPr>
          <a:xfrm>
            <a:off x="5436096" y="497418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Atención </a:t>
            </a:r>
          </a:p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Médica</a:t>
            </a:r>
            <a:endParaRPr lang="es-MX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295636" y="711860"/>
            <a:ext cx="6552728" cy="59046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339752" y="1484784"/>
            <a:ext cx="1584176" cy="1440160"/>
          </a:xfrm>
          <a:prstGeom prst="ellipse">
            <a:avLst/>
          </a:prstGeom>
          <a:noFill/>
          <a:ln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860032" y="1211318"/>
            <a:ext cx="1584176" cy="144016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723967" y="4289660"/>
            <a:ext cx="1584176" cy="1440160"/>
          </a:xfrm>
          <a:prstGeom prst="ellipse">
            <a:avLst/>
          </a:pr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2493264" y="4149724"/>
            <a:ext cx="1584176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915816" y="184482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72177" y="1628801"/>
            <a:ext cx="43633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55857" y="4575110"/>
            <a:ext cx="39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73595" y="448827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27784" y="188640"/>
            <a:ext cx="4192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MIRADA MULTIFACTORIAL 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16" name="Rectángulo 2">
            <a:extLst>
              <a:ext uri="{FF2B5EF4-FFF2-40B4-BE49-F238E27FC236}">
                <a16:creationId xmlns:a16="http://schemas.microsoft.com/office/drawing/2014/main" id="{0F5EBB60-7DE1-4FA4-B0ED-ED615E37A79D}"/>
              </a:ext>
            </a:extLst>
          </p:cNvPr>
          <p:cNvSpPr/>
          <p:nvPr/>
        </p:nvSpPr>
        <p:spPr>
          <a:xfrm>
            <a:off x="2300391" y="3138991"/>
            <a:ext cx="469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b="1" dirty="0"/>
              <a:t>E</a:t>
            </a:r>
            <a:r>
              <a:rPr lang="es-MX" sz="2800" b="1" dirty="0"/>
              <a:t>NFERMEDAD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7AFC805-DFA5-4AE0-B780-BCDE0B34C5CD}"/>
              </a:ext>
            </a:extLst>
          </p:cNvPr>
          <p:cNvSpPr/>
          <p:nvPr/>
        </p:nvSpPr>
        <p:spPr>
          <a:xfrm rot="17713710">
            <a:off x="4869540" y="2668917"/>
            <a:ext cx="396044" cy="3097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9D4F0BFC-7EEF-44BB-B8FE-408D7228A88C}"/>
              </a:ext>
            </a:extLst>
          </p:cNvPr>
          <p:cNvSpPr/>
          <p:nvPr/>
        </p:nvSpPr>
        <p:spPr>
          <a:xfrm rot="13550826">
            <a:off x="3777402" y="2692477"/>
            <a:ext cx="396044" cy="3612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BBD4DAE-6AD0-4603-8DF6-E413C0A2A3F0}"/>
              </a:ext>
            </a:extLst>
          </p:cNvPr>
          <p:cNvSpPr/>
          <p:nvPr/>
        </p:nvSpPr>
        <p:spPr>
          <a:xfrm rot="3980599">
            <a:off x="5034635" y="3820885"/>
            <a:ext cx="396044" cy="3097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D4BFD4E1-E0D7-475A-914A-08DFC1A99AB8}"/>
              </a:ext>
            </a:extLst>
          </p:cNvPr>
          <p:cNvSpPr/>
          <p:nvPr/>
        </p:nvSpPr>
        <p:spPr>
          <a:xfrm rot="8110617">
            <a:off x="3803221" y="3805675"/>
            <a:ext cx="396044" cy="3097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44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331641" y="692696"/>
            <a:ext cx="6552728" cy="5904656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339752" y="1484784"/>
            <a:ext cx="1584176" cy="1440160"/>
          </a:xfrm>
          <a:prstGeom prst="ellipse">
            <a:avLst/>
          </a:prstGeom>
          <a:noFill/>
          <a:ln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860033" y="1196752"/>
            <a:ext cx="1584176" cy="1440160"/>
          </a:xfrm>
          <a:prstGeom prst="ellipse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891796" y="3299312"/>
            <a:ext cx="1584176" cy="1440160"/>
          </a:xfrm>
          <a:prstGeom prst="ellipse">
            <a:avLst/>
          </a:pr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1356" y="3760476"/>
            <a:ext cx="1584176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067944" y="4851158"/>
            <a:ext cx="1584176" cy="1440160"/>
          </a:xfrm>
          <a:prstGeom prst="ellipse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66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25053" y="1769886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4400" dirty="0">
                <a:solidFill>
                  <a:srgbClr val="000099"/>
                </a:solidFill>
              </a:rPr>
              <a:t>A</a:t>
            </a:r>
            <a:endParaRPr lang="es-MX" sz="4400" dirty="0">
              <a:solidFill>
                <a:srgbClr val="000099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18602" y="1489144"/>
            <a:ext cx="49084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494746" y="3592580"/>
            <a:ext cx="486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587854" y="515573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rgbClr val="006600"/>
                </a:solidFill>
              </a:rPr>
              <a:t>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12845" y="4065057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2" name="Flecha curvada hacia la izquierda 31"/>
          <p:cNvSpPr/>
          <p:nvPr/>
        </p:nvSpPr>
        <p:spPr>
          <a:xfrm rot="1890732">
            <a:off x="3608603" y="5147870"/>
            <a:ext cx="328476" cy="53930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Flecha curvada hacia la izquierda 32"/>
          <p:cNvSpPr/>
          <p:nvPr/>
        </p:nvSpPr>
        <p:spPr>
          <a:xfrm rot="12341455">
            <a:off x="3282964" y="4987330"/>
            <a:ext cx="309385" cy="511844"/>
          </a:xfrm>
          <a:prstGeom prst="curved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 curvada hacia la izquierda 33"/>
          <p:cNvSpPr/>
          <p:nvPr/>
        </p:nvSpPr>
        <p:spPr>
          <a:xfrm rot="19766000">
            <a:off x="5982452" y="4643841"/>
            <a:ext cx="328476" cy="539308"/>
          </a:xfrm>
          <a:prstGeom prst="curved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Flecha curvada hacia la izquierda 34"/>
          <p:cNvSpPr/>
          <p:nvPr/>
        </p:nvSpPr>
        <p:spPr>
          <a:xfrm rot="8616723">
            <a:off x="5653120" y="4839024"/>
            <a:ext cx="309385" cy="511844"/>
          </a:xfrm>
          <a:prstGeom prst="curvedLeftArrow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Flecha curvada hacia la izquierda 35"/>
          <p:cNvSpPr/>
          <p:nvPr/>
        </p:nvSpPr>
        <p:spPr>
          <a:xfrm rot="15634726">
            <a:off x="6131085" y="2424939"/>
            <a:ext cx="328476" cy="539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Flecha curvada hacia la izquierda 36"/>
          <p:cNvSpPr/>
          <p:nvPr/>
        </p:nvSpPr>
        <p:spPr>
          <a:xfrm rot="4485449">
            <a:off x="6217951" y="2813549"/>
            <a:ext cx="309385" cy="511844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0" name="Flecha curvada hacia la izquierda 39"/>
          <p:cNvSpPr/>
          <p:nvPr/>
        </p:nvSpPr>
        <p:spPr>
          <a:xfrm>
            <a:off x="4387542" y="1665556"/>
            <a:ext cx="328476" cy="539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1" name="Flecha curvada hacia la izquierda 40"/>
          <p:cNvSpPr/>
          <p:nvPr/>
        </p:nvSpPr>
        <p:spPr>
          <a:xfrm rot="10450723">
            <a:off x="4027484" y="1678650"/>
            <a:ext cx="309385" cy="511844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2" name="Flecha curvada hacia la izquierda 41"/>
          <p:cNvSpPr/>
          <p:nvPr/>
        </p:nvSpPr>
        <p:spPr>
          <a:xfrm rot="16795181">
            <a:off x="2541438" y="2863527"/>
            <a:ext cx="328476" cy="53930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3" name="Flecha curvada hacia la izquierda 42"/>
          <p:cNvSpPr/>
          <p:nvPr/>
        </p:nvSpPr>
        <p:spPr>
          <a:xfrm rot="5645904">
            <a:off x="2494801" y="3273659"/>
            <a:ext cx="309385" cy="5118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Flecha curvada hacia la izquierda 39"/>
          <p:cNvSpPr/>
          <p:nvPr/>
        </p:nvSpPr>
        <p:spPr>
          <a:xfrm rot="18230064">
            <a:off x="3293168" y="1213665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Flecha curvada hacia la izquierda 39"/>
          <p:cNvSpPr/>
          <p:nvPr/>
        </p:nvSpPr>
        <p:spPr>
          <a:xfrm rot="18230064">
            <a:off x="7086707" y="3109865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Flecha curvada hacia la izquierda 39"/>
          <p:cNvSpPr/>
          <p:nvPr/>
        </p:nvSpPr>
        <p:spPr>
          <a:xfrm rot="11391639">
            <a:off x="1767117" y="3999522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Flecha curvada hacia la izquierda 39"/>
          <p:cNvSpPr/>
          <p:nvPr/>
        </p:nvSpPr>
        <p:spPr>
          <a:xfrm rot="14268922">
            <a:off x="5096681" y="921699"/>
            <a:ext cx="328476" cy="539308"/>
          </a:xfrm>
          <a:prstGeom prst="curvedLeftArrow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Flecha curvada hacia la izquierda 39"/>
          <p:cNvSpPr/>
          <p:nvPr/>
        </p:nvSpPr>
        <p:spPr>
          <a:xfrm rot="15612689">
            <a:off x="4510222" y="4542661"/>
            <a:ext cx="328476" cy="539308"/>
          </a:xfrm>
          <a:prstGeom prst="curvedLeftArrow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Flecha curvada hacia la izquierda"/>
          <p:cNvSpPr/>
          <p:nvPr/>
        </p:nvSpPr>
        <p:spPr>
          <a:xfrm rot="8081032">
            <a:off x="1802436" y="1377644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30 Flecha curvada hacia la izquierda"/>
          <p:cNvSpPr/>
          <p:nvPr/>
        </p:nvSpPr>
        <p:spPr>
          <a:xfrm rot="4550590">
            <a:off x="1531519" y="4766778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37 Flecha curvada hacia la izquierda"/>
          <p:cNvSpPr/>
          <p:nvPr/>
        </p:nvSpPr>
        <p:spPr>
          <a:xfrm rot="20432672">
            <a:off x="7329729" y="4538527"/>
            <a:ext cx="383691" cy="1352217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38 Flecha curvada hacia la izquierda"/>
          <p:cNvSpPr/>
          <p:nvPr/>
        </p:nvSpPr>
        <p:spPr>
          <a:xfrm rot="15280700">
            <a:off x="6595903" y="806812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558B7E3-F7B6-4E0C-A130-4D5DD67A737E}"/>
              </a:ext>
            </a:extLst>
          </p:cNvPr>
          <p:cNvSpPr/>
          <p:nvPr/>
        </p:nvSpPr>
        <p:spPr>
          <a:xfrm>
            <a:off x="2627784" y="188640"/>
            <a:ext cx="4539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000099"/>
                </a:solidFill>
              </a:rPr>
              <a:t>PERSPECTIVA COMPLEJIDAD  </a:t>
            </a:r>
            <a:endParaRPr lang="es-MX" sz="2800" dirty="0">
              <a:solidFill>
                <a:srgbClr val="000099"/>
              </a:solidFill>
            </a:endParaRPr>
          </a:p>
        </p:txBody>
      </p:sp>
      <p:sp>
        <p:nvSpPr>
          <p:cNvPr id="45" name="Rectángulo 2">
            <a:extLst>
              <a:ext uri="{FF2B5EF4-FFF2-40B4-BE49-F238E27FC236}">
                <a16:creationId xmlns:a16="http://schemas.microsoft.com/office/drawing/2014/main" id="{B5F8326A-CDDB-4955-B0D1-3C2DD79E07EF}"/>
              </a:ext>
            </a:extLst>
          </p:cNvPr>
          <p:cNvSpPr/>
          <p:nvPr/>
        </p:nvSpPr>
        <p:spPr>
          <a:xfrm>
            <a:off x="2267744" y="2924944"/>
            <a:ext cx="4695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ENFERMEDAD:</a:t>
            </a:r>
          </a:p>
          <a:p>
            <a:pPr algn="ctr"/>
            <a:r>
              <a:rPr lang="es-MX" sz="2400" b="1" dirty="0"/>
              <a:t>¿INTERCONEXIONES?</a:t>
            </a:r>
          </a:p>
          <a:p>
            <a:pPr algn="ctr"/>
            <a:r>
              <a:rPr lang="es-MX" sz="2400" b="1" dirty="0"/>
              <a:t>¿QUÉ EMERGE?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5669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no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1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16288" y="404664"/>
            <a:ext cx="7069149" cy="1179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600" b="1" dirty="0">
                <a:solidFill>
                  <a:srgbClr val="000099"/>
                </a:solidFill>
              </a:rPr>
              <a:t>PRÁCTICA CLÍNICA </a:t>
            </a:r>
          </a:p>
          <a:p>
            <a:pPr algn="ctr"/>
            <a:r>
              <a:rPr lang="es-MX" sz="3600" b="1" dirty="0">
                <a:solidFill>
                  <a:srgbClr val="990099"/>
                </a:solidFill>
              </a:rPr>
              <a:t>PENSAMIENTO COMPLEJO</a:t>
            </a:r>
            <a:endParaRPr lang="es-MX" sz="3600" dirty="0">
              <a:solidFill>
                <a:srgbClr val="990099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2311218"/>
            <a:ext cx="3284195" cy="2485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dirty="0">
                <a:solidFill>
                  <a:srgbClr val="FF0000"/>
                </a:solidFill>
              </a:rPr>
              <a:t>Multicausalidad (diagnóstico diferencial) y</a:t>
            </a:r>
          </a:p>
          <a:p>
            <a:pPr algn="ctr"/>
            <a:r>
              <a:rPr lang="es-MX" sz="2400" dirty="0" err="1">
                <a:solidFill>
                  <a:srgbClr val="FF0000"/>
                </a:solidFill>
              </a:rPr>
              <a:t>Co-tratamientos</a:t>
            </a:r>
            <a:r>
              <a:rPr lang="es-MX" sz="2400" dirty="0">
                <a:solidFill>
                  <a:srgbClr val="FF0000"/>
                </a:solidFill>
              </a:rPr>
              <a:t> con respuestas </a:t>
            </a:r>
            <a:r>
              <a:rPr lang="es-MX" sz="2400" dirty="0" err="1">
                <a:solidFill>
                  <a:srgbClr val="FF0000"/>
                </a:solidFill>
              </a:rPr>
              <a:t>multigraduales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endParaRPr lang="es-MX" sz="105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35896" y="2780928"/>
            <a:ext cx="531097" cy="15498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5399F9-E389-427A-821F-9E8EB157D5B1}"/>
              </a:ext>
            </a:extLst>
          </p:cNvPr>
          <p:cNvSpPr/>
          <p:nvPr/>
        </p:nvSpPr>
        <p:spPr>
          <a:xfrm>
            <a:off x="4522870" y="2714144"/>
            <a:ext cx="3865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009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Aproximarse a las distintas e inseparables dimensiones del paciente junto con los contextos familiares y de bienestar social.</a:t>
            </a:r>
            <a:endParaRPr lang="es-MX" sz="2000" dirty="0">
              <a:solidFill>
                <a:srgbClr val="000099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76274E-5ACD-4A5A-BA82-22B1394C52F4}"/>
              </a:ext>
            </a:extLst>
          </p:cNvPr>
          <p:cNvSpPr/>
          <p:nvPr/>
        </p:nvSpPr>
        <p:spPr>
          <a:xfrm>
            <a:off x="827582" y="511393"/>
            <a:ext cx="8037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/>
              <a:t>¿Las enfermedades son “complejas”?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80580" y="5130551"/>
            <a:ext cx="1923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000099"/>
                </a:solidFill>
              </a:rPr>
              <a:t>La salud = </a:t>
            </a:r>
          </a:p>
          <a:p>
            <a:pPr algn="ctr"/>
            <a:r>
              <a:rPr lang="es-MX" sz="3200" dirty="0">
                <a:solidFill>
                  <a:srgbClr val="000099"/>
                </a:solidFill>
              </a:rPr>
              <a:t>complejo.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92080" y="4941168"/>
            <a:ext cx="26134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solidFill>
                  <a:srgbClr val="FF0000"/>
                </a:solidFill>
              </a:rPr>
              <a:t>Enfermedad = 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</a:rPr>
              <a:t>pérdida de la 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</a:rPr>
              <a:t>complejidad.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55" y="1273726"/>
            <a:ext cx="5597675" cy="36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306001" y="4509120"/>
            <a:ext cx="48965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2529A-591E-4D0D-9B98-C06C2EC0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sz="4400" b="1" dirty="0">
                <a:solidFill>
                  <a:srgbClr val="000099"/>
                </a:solidFill>
                <a:latin typeface="Candara" panose="020E0502030303020204" pitchFamily="34" charset="0"/>
              </a:rPr>
              <a:t>SALUD</a:t>
            </a:r>
          </a:p>
          <a:p>
            <a:pPr marL="0" indent="0" algn="ctr">
              <a:buNone/>
            </a:pPr>
            <a:endParaRPr lang="es-MX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s-MX" sz="3600" b="1" dirty="0">
                <a:solidFill>
                  <a:srgbClr val="000099"/>
                </a:solidFill>
                <a:latin typeface="Candara" panose="020E0502030303020204" pitchFamily="34" charset="0"/>
              </a:rPr>
              <a:t>Florece y evoluciona a través de la dinámica de interconexiones de elementos que refleja una </a:t>
            </a:r>
            <a:r>
              <a:rPr lang="es-MX" sz="3600" b="1" dirty="0" err="1">
                <a:solidFill>
                  <a:srgbClr val="990099"/>
                </a:solidFill>
                <a:latin typeface="Candara" panose="020E0502030303020204" pitchFamily="34" charset="0"/>
              </a:rPr>
              <a:t>auto-organización</a:t>
            </a:r>
            <a:r>
              <a:rPr lang="es-MX" sz="3600" b="1" dirty="0">
                <a:solidFill>
                  <a:srgbClr val="000099"/>
                </a:solidFill>
                <a:latin typeface="Candara" panose="020E0502030303020204" pitchFamily="34" charset="0"/>
              </a:rPr>
              <a:t> y una </a:t>
            </a:r>
            <a:r>
              <a:rPr lang="es-MX" sz="3600" b="1" dirty="0">
                <a:solidFill>
                  <a:srgbClr val="FF0066"/>
                </a:solidFill>
                <a:latin typeface="Candara" panose="020E0502030303020204" pitchFamily="34" charset="0"/>
              </a:rPr>
              <a:t>resiliencia</a:t>
            </a:r>
            <a:r>
              <a:rPr lang="es-MX" sz="3600" b="1" dirty="0">
                <a:solidFill>
                  <a:srgbClr val="000099"/>
                </a:solidFill>
                <a:latin typeface="Candara" panose="020E0502030303020204" pitchFamily="34" charset="0"/>
              </a:rPr>
              <a:t> ante ambientes constantemente cambiantes.</a:t>
            </a:r>
          </a:p>
          <a:p>
            <a:pPr marL="0" indent="0" algn="ctr">
              <a:buNone/>
            </a:pPr>
            <a:endParaRPr lang="es-MX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iologia7alonso.files.wordpress.com/2011/12/citoesquel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8" y="504363"/>
            <a:ext cx="7416824" cy="48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28184" y="980727"/>
            <a:ext cx="2097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solidFill>
                  <a:srgbClr val="FFC000"/>
                </a:solidFill>
              </a:rPr>
              <a:t>MATRIZ</a:t>
            </a:r>
          </a:p>
          <a:p>
            <a:pPr algn="ctr"/>
            <a:r>
              <a:rPr lang="es-MX" sz="2400" dirty="0">
                <a:solidFill>
                  <a:srgbClr val="FFC000"/>
                </a:solidFill>
              </a:rPr>
              <a:t>EXTRACELULAR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63688" y="952609"/>
            <a:ext cx="1297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CÉLULA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23628" y="5773471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i="1" dirty="0">
                <a:solidFill>
                  <a:srgbClr val="002060"/>
                </a:solidFill>
              </a:rPr>
              <a:t>SISTEMA COMPLEJO A NIVEL CELULAR: </a:t>
            </a:r>
          </a:p>
          <a:p>
            <a:pPr algn="ctr"/>
            <a:r>
              <a:rPr lang="es-MX" sz="2000" i="1" dirty="0">
                <a:solidFill>
                  <a:srgbClr val="002060"/>
                </a:solidFill>
              </a:rPr>
              <a:t>INTERACCIONES CITOESQUELETO – MATRIZ EXTRACELULAR</a:t>
            </a:r>
            <a:endParaRPr lang="es-MX" sz="2000" dirty="0"/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2D1600B-203A-499F-81D4-FC1ED114DFE2}"/>
              </a:ext>
            </a:extLst>
          </p:cNvPr>
          <p:cNvSpPr/>
          <p:nvPr/>
        </p:nvSpPr>
        <p:spPr>
          <a:xfrm>
            <a:off x="3263950" y="1821586"/>
            <a:ext cx="2616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CITOESQUELETO</a:t>
            </a:r>
          </a:p>
        </p:txBody>
      </p:sp>
    </p:spTree>
    <p:extLst>
      <p:ext uri="{BB962C8B-B14F-4D97-AF65-F5344CB8AC3E}">
        <p14:creationId xmlns:p14="http://schemas.microsoft.com/office/powerpoint/2010/main" val="268775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540803"/>
            <a:ext cx="693959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F9933"/>
                </a:solidFill>
              </a:rPr>
              <a:t>¿Cuál debe ser el perfil del </a:t>
            </a:r>
          </a:p>
          <a:p>
            <a:r>
              <a:rPr lang="es-MX" sz="3600" dirty="0">
                <a:solidFill>
                  <a:srgbClr val="FF9933"/>
                </a:solidFill>
              </a:rPr>
              <a:t>médico general mexicano?</a:t>
            </a:r>
            <a:endParaRPr lang="es-MX" sz="5400" b="1" dirty="0">
              <a:solidFill>
                <a:srgbClr val="FF9933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75656" y="116632"/>
            <a:ext cx="504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593470" y="288910"/>
            <a:ext cx="6070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</a:rPr>
              <a:t>Conocimientos, habilidades y destrezas, actitudes y valores, que delimitan su ejercicio profesional. </a:t>
            </a:r>
            <a:endParaRPr lang="es-MX" sz="2400" i="1" dirty="0"/>
          </a:p>
        </p:txBody>
      </p:sp>
      <p:sp>
        <p:nvSpPr>
          <p:cNvPr id="7" name="Flecha derecha 6"/>
          <p:cNvSpPr/>
          <p:nvPr/>
        </p:nvSpPr>
        <p:spPr>
          <a:xfrm rot="16200000">
            <a:off x="4196701" y="1714136"/>
            <a:ext cx="504056" cy="360040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294" name="Picture 6" descr="Servicios en LÃ­nea del ISS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35" y="5507036"/>
            <a:ext cx="810436" cy="4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Salud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35" y="3842911"/>
            <a:ext cx="1121767" cy="11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www.facmed.unam.mx/img_b/licenciaturas/f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304" name="Picture 16" descr="http://www.facmed.unam.mx/img_b/ticker/fm_800_trans_az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34" y="5066457"/>
            <a:ext cx="456027" cy="4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398" y="4129445"/>
            <a:ext cx="607188" cy="572227"/>
          </a:xfrm>
          <a:prstGeom prst="rect">
            <a:avLst/>
          </a:prstGeom>
        </p:spPr>
      </p:pic>
      <p:pic>
        <p:nvPicPr>
          <p:cNvPr id="19" name="Picture 2" descr="C:\Users\dservin\Downloads\LOGO_MEDICINA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04" y="4811422"/>
            <a:ext cx="651126" cy="1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dservin\Downloads\ESCUDOUP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0" y="4149238"/>
            <a:ext cx="723134" cy="6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Image result for medicina tec monterre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76" y="5172407"/>
            <a:ext cx="1080288" cy="9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Image result for reporte flex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38" y="4126195"/>
            <a:ext cx="1897690" cy="23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Image result for competencias amfe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11" y="4276213"/>
            <a:ext cx="1611967" cy="20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ct 31">
            <a:extLst>
              <a:ext uri="{FF2B5EF4-FFF2-40B4-BE49-F238E27FC236}">
                <a16:creationId xmlns:a16="http://schemas.microsoft.com/office/drawing/2014/main" id="{A1780A12-9FAE-4545-9D3E-DA80C4E2A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7217"/>
              </p:ext>
            </p:extLst>
          </p:nvPr>
        </p:nvGraphicFramePr>
        <p:xfrm>
          <a:off x="6528296" y="2489320"/>
          <a:ext cx="1850929" cy="124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Chart" r:id="rId12" imgW="6095979" imgH="4069049" progId="MSGraph.Chart.8">
                  <p:embed followColorScheme="full"/>
                </p:oleObj>
              </mc:Choice>
              <mc:Fallback>
                <p:oleObj name="Chart" r:id="rId12" imgW="6095979" imgH="4069049" progId="MSGraph.Chart.8">
                  <p:embed followColorScheme="full"/>
                  <p:pic>
                    <p:nvPicPr>
                      <p:cNvPr id="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296" y="2489320"/>
                        <a:ext cx="1850929" cy="1247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Image result for imss logotip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0437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DB8F10-E13C-4C59-B135-5E142150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3810215" cy="475252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3DB4ED5-E210-4E1A-B11F-54A3713F3CB7}"/>
              </a:ext>
            </a:extLst>
          </p:cNvPr>
          <p:cNvSpPr/>
          <p:nvPr/>
        </p:nvSpPr>
        <p:spPr>
          <a:xfrm>
            <a:off x="5076056" y="2564904"/>
            <a:ext cx="3483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dirty="0">
                <a:solidFill>
                  <a:srgbClr val="C00000"/>
                </a:solidFill>
              </a:rPr>
              <a:t>TA = GC X RP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67944" y="1700808"/>
            <a:ext cx="5760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1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9" y="620688"/>
            <a:ext cx="786358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6" y="5949280"/>
            <a:ext cx="6375400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3DD5AC4-9D9B-4847-AD92-A21068F4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980728"/>
            <a:ext cx="876422" cy="7240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0995C9-C5F9-4C45-AB21-18A013B48C77}"/>
              </a:ext>
            </a:extLst>
          </p:cNvPr>
          <p:cNvSpPr/>
          <p:nvPr/>
        </p:nvSpPr>
        <p:spPr>
          <a:xfrm>
            <a:off x="2915816" y="5085184"/>
            <a:ext cx="45365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60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5EC8B3-E51C-424C-B87E-44E0A2B9BC28}"/>
              </a:ext>
            </a:extLst>
          </p:cNvPr>
          <p:cNvSpPr/>
          <p:nvPr/>
        </p:nvSpPr>
        <p:spPr>
          <a:xfrm>
            <a:off x="1318202" y="1443841"/>
            <a:ext cx="6507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ENFERMEDAD </a:t>
            </a:r>
          </a:p>
          <a:p>
            <a:pPr algn="ctr"/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Refleja la pérdida de las interconexiones en las redes homeostáticas de los subsistemas morfológicos y fisiológicos. </a:t>
            </a:r>
            <a:endParaRPr lang="es-MX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20E9C3-E6C2-47C6-8FF2-84553770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3" y="188640"/>
            <a:ext cx="862167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citoesqueleto ingber">
            <a:extLst>
              <a:ext uri="{FF2B5EF4-FFF2-40B4-BE49-F238E27FC236}">
                <a16:creationId xmlns:a16="http://schemas.microsoft.com/office/drawing/2014/main" id="{4E15FB37-0991-4055-804E-8CADCE6B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28650" y="836713"/>
            <a:ext cx="3708080" cy="3708083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6/6c/COLUMNAR_ESTRATIFICADO.jpeg">
            <a:extLst>
              <a:ext uri="{FF2B5EF4-FFF2-40B4-BE49-F238E27FC236}">
                <a16:creationId xmlns:a16="http://schemas.microsoft.com/office/drawing/2014/main" id="{59D05FDB-AF33-4CBA-B0CA-4E16C90B5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r="5537" b="3"/>
          <a:stretch/>
        </p:blipFill>
        <p:spPr bwMode="auto">
          <a:xfrm>
            <a:off x="4807270" y="836712"/>
            <a:ext cx="3708080" cy="3708083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36A3DC-801F-4612-863E-05757D4B813E}"/>
              </a:ext>
            </a:extLst>
          </p:cNvPr>
          <p:cNvSpPr/>
          <p:nvPr/>
        </p:nvSpPr>
        <p:spPr>
          <a:xfrm>
            <a:off x="827584" y="4869160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Desconexión citoesqueleto - matriz extracelular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E57831-A17E-4EB3-B955-6C61470672C0}"/>
              </a:ext>
            </a:extLst>
          </p:cNvPr>
          <p:cNvSpPr/>
          <p:nvPr/>
        </p:nvSpPr>
        <p:spPr>
          <a:xfrm>
            <a:off x="5611829" y="4869160"/>
            <a:ext cx="27045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Crecimiento de </a:t>
            </a:r>
          </a:p>
          <a:p>
            <a:pPr algn="ctr"/>
            <a:r>
              <a:rPr lang="es-MX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células </a:t>
            </a:r>
          </a:p>
          <a:p>
            <a:pPr algn="ctr"/>
            <a:r>
              <a:rPr lang="es-MX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neoplásicas. 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ACE128-E5C0-4627-91A6-B795E2D0D461}"/>
              </a:ext>
            </a:extLst>
          </p:cNvPr>
          <p:cNvSpPr/>
          <p:nvPr/>
        </p:nvSpPr>
        <p:spPr>
          <a:xfrm>
            <a:off x="4563594" y="5219110"/>
            <a:ext cx="627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endParaRPr lang="es-MX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238"/>
            <a:ext cx="6790832" cy="61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34096" y="836712"/>
            <a:ext cx="2105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salud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34096" y="1700808"/>
            <a:ext cx="2758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enfermedad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38965" y="2636912"/>
            <a:ext cx="2105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salud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206104" y="3645024"/>
            <a:ext cx="2758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enfermedad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88255" y="4653136"/>
            <a:ext cx="2758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enfermedad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38965" y="5517232"/>
            <a:ext cx="2105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Experiencia de salud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1363047" y="5419123"/>
            <a:ext cx="8931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Tiempo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67741" y="2348880"/>
            <a:ext cx="15174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99"/>
                </a:solidFill>
              </a:rPr>
              <a:t>PREVENCIÓN:</a:t>
            </a:r>
          </a:p>
          <a:p>
            <a:pPr algn="ctr"/>
            <a:r>
              <a:rPr lang="es-MX" dirty="0">
                <a:solidFill>
                  <a:srgbClr val="000099"/>
                </a:solidFill>
              </a:rPr>
              <a:t>Partir de lo sano, no de lo enfermo.</a:t>
            </a:r>
          </a:p>
        </p:txBody>
      </p:sp>
    </p:spTree>
    <p:extLst>
      <p:ext uri="{BB962C8B-B14F-4D97-AF65-F5344CB8AC3E}">
        <p14:creationId xmlns:p14="http://schemas.microsoft.com/office/powerpoint/2010/main" val="11352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187624" y="2348880"/>
            <a:ext cx="6768752" cy="2424616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 sz="440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7" y="2865233"/>
            <a:ext cx="5616624" cy="1127533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400" dirty="0">
                <a:solidFill>
                  <a:srgbClr val="000099"/>
                </a:solidFill>
              </a:rPr>
              <a:t>MIRAR AL FENÓMENO SALUD – ENFERMEDAD COMO UN SISTEMA COMPLEJO</a:t>
            </a:r>
            <a:endParaRPr lang="es-MX" sz="2400" b="1" dirty="0">
              <a:solidFill>
                <a:srgbClr val="000099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75" y="226886"/>
            <a:ext cx="3863849" cy="185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1">
            <a:extLst>
              <a:ext uri="{FF2B5EF4-FFF2-40B4-BE49-F238E27FC236}">
                <a16:creationId xmlns:a16="http://schemas.microsoft.com/office/drawing/2014/main" id="{7929751B-70E6-42FB-9342-8420D41E749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62506" y="5009200"/>
          <a:ext cx="2439688" cy="164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Chart" r:id="rId4" imgW="6095979" imgH="4069049" progId="MSGraph.Chart.8">
                  <p:embed followColorScheme="full"/>
                </p:oleObj>
              </mc:Choice>
              <mc:Fallback>
                <p:oleObj name="Chart" r:id="rId4" imgW="6095979" imgH="4069049" progId="MSGraph.Chart.8">
                  <p:embed followColorScheme="full"/>
                  <p:pic>
                    <p:nvPicPr>
                      <p:cNvPr id="7" name="Object 31">
                        <a:extLst>
                          <a:ext uri="{FF2B5EF4-FFF2-40B4-BE49-F238E27FC236}">
                            <a16:creationId xmlns:a16="http://schemas.microsoft.com/office/drawing/2014/main" id="{7929751B-70E6-42FB-9342-8420D41E7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506" y="5009200"/>
                        <a:ext cx="2439688" cy="164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AE09B154-D869-4D05-9E98-E31452E5E34D}"/>
              </a:ext>
            </a:extLst>
          </p:cNvPr>
          <p:cNvSpPr/>
          <p:nvPr/>
        </p:nvSpPr>
        <p:spPr>
          <a:xfrm>
            <a:off x="5436096" y="497418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Atención </a:t>
            </a:r>
          </a:p>
          <a:p>
            <a:pPr algn="ctr"/>
            <a:r>
              <a:rPr lang="es-MX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Médica</a:t>
            </a:r>
            <a:endParaRPr lang="es-MX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1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683568" y="1700808"/>
            <a:ext cx="7632848" cy="3528392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6" y="2395215"/>
            <a:ext cx="6300700" cy="2235528"/>
          </a:xfrm>
          <a:prstGeom prst="rect">
            <a:avLst/>
          </a:prstGeom>
          <a:ln>
            <a:noFill/>
          </a:ln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PARTICIPAR EN ACCIONES QUE CONTRIBUYAN 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A UNA MEJOR SALUD COMUNITARIA. 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La salud biológica, emocional, familiar están conectadas con la social. Incluir las tareas que conciernen a la salud pública, cuidar el derecho a la salud, trabajar por la calidad de los servicios. </a:t>
            </a:r>
          </a:p>
        </p:txBody>
      </p:sp>
      <p:graphicFrame>
        <p:nvGraphicFramePr>
          <p:cNvPr id="5" name="Object 31">
            <a:extLst>
              <a:ext uri="{FF2B5EF4-FFF2-40B4-BE49-F238E27FC236}">
                <a16:creationId xmlns:a16="http://schemas.microsoft.com/office/drawing/2014/main" id="{DD7E35B9-0591-42C3-A440-53B750A896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79912" y="5533198"/>
          <a:ext cx="2206258" cy="120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Chart" r:id="rId3" imgW="6095979" imgH="4069049" progId="MSGraph.Chart.8">
                  <p:embed followColorScheme="full"/>
                </p:oleObj>
              </mc:Choice>
              <mc:Fallback>
                <p:oleObj name="Chart" r:id="rId3" imgW="6095979" imgH="4069049" progId="MSGraph.Chart.8">
                  <p:embed followColorScheme="full"/>
                  <p:pic>
                    <p:nvPicPr>
                      <p:cNvPr id="5" name="Object 31">
                        <a:extLst>
                          <a:ext uri="{FF2B5EF4-FFF2-40B4-BE49-F238E27FC236}">
                            <a16:creationId xmlns:a16="http://schemas.microsoft.com/office/drawing/2014/main" id="{DD7E35B9-0591-42C3-A440-53B750A89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533198"/>
                        <a:ext cx="2206258" cy="120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25CF5D3-C806-4D8D-8FA1-EEB38059B7E1}"/>
              </a:ext>
            </a:extLst>
          </p:cNvPr>
          <p:cNvSpPr/>
          <p:nvPr/>
        </p:nvSpPr>
        <p:spPr>
          <a:xfrm>
            <a:off x="2915816" y="5675618"/>
            <a:ext cx="1261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Sistemas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Salud 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8" y="275138"/>
            <a:ext cx="1514909" cy="12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0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63588" y="1628800"/>
            <a:ext cx="7416824" cy="3540006"/>
          </a:xfrm>
          <a:prstGeom prst="ellipse">
            <a:avLst/>
          </a:prstGeom>
          <a:solidFill>
            <a:schemeClr val="bg1"/>
          </a:solidFill>
          <a:ln w="317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 sz="4400">
              <a:solidFill>
                <a:srgbClr val="00009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6" y="1894968"/>
            <a:ext cx="6480720" cy="2974192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400" b="1" dirty="0">
                <a:solidFill>
                  <a:srgbClr val="CC6600"/>
                </a:solidFill>
              </a:rPr>
              <a:t>COMUNICARSE Y TRABAJAR EN </a:t>
            </a:r>
          </a:p>
          <a:p>
            <a:pPr algn="ctr"/>
            <a:r>
              <a:rPr lang="es-MX" sz="2400" b="1" dirty="0">
                <a:solidFill>
                  <a:srgbClr val="CC6600"/>
                </a:solidFill>
              </a:rPr>
              <a:t>UN GRUPO INTERDISCIPLINARIO. </a:t>
            </a:r>
          </a:p>
          <a:p>
            <a:pPr algn="ctr"/>
            <a:r>
              <a:rPr lang="es-MX" sz="2400" b="1" dirty="0">
                <a:solidFill>
                  <a:srgbClr val="CC6600"/>
                </a:solidFill>
              </a:rPr>
              <a:t>Aportando desde diversas áreas a fin de mejorar los roles de los profesionales de la salud.</a:t>
            </a:r>
          </a:p>
          <a:p>
            <a:pPr algn="ctr"/>
            <a:r>
              <a:rPr lang="es-MX" sz="2400" b="1" dirty="0">
                <a:solidFill>
                  <a:srgbClr val="CC6600"/>
                </a:solidFill>
              </a:rPr>
              <a:t>Puentes entre médicos, psicólogas, enfermeras, nutriólogas, trabajadoras sociales, </a:t>
            </a:r>
            <a:r>
              <a:rPr lang="es-MX" sz="2400" b="1" dirty="0" err="1">
                <a:solidFill>
                  <a:srgbClr val="CC6600"/>
                </a:solidFill>
              </a:rPr>
              <a:t>tanatólogas</a:t>
            </a:r>
            <a:r>
              <a:rPr lang="es-MX" sz="2400" b="1" dirty="0">
                <a:solidFill>
                  <a:srgbClr val="CC6600"/>
                </a:solidFill>
              </a:rPr>
              <a:t>, para inducir la construcción de un conocimiento científico interdisciplinario. </a:t>
            </a:r>
          </a:p>
        </p:txBody>
      </p:sp>
      <p:graphicFrame>
        <p:nvGraphicFramePr>
          <p:cNvPr id="7" name="Object 31">
            <a:extLst>
              <a:ext uri="{FF2B5EF4-FFF2-40B4-BE49-F238E27FC236}">
                <a16:creationId xmlns:a16="http://schemas.microsoft.com/office/drawing/2014/main" id="{D440AB5B-6C5A-47CA-870D-DCB4DA384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62576"/>
              </p:ext>
            </p:extLst>
          </p:nvPr>
        </p:nvGraphicFramePr>
        <p:xfrm>
          <a:off x="3779912" y="5317174"/>
          <a:ext cx="2206258" cy="120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Chart" r:id="rId3" imgW="6095979" imgH="4069049" progId="MSGraph.Chart.8">
                  <p:embed followColorScheme="full"/>
                </p:oleObj>
              </mc:Choice>
              <mc:Fallback>
                <p:oleObj name="Chart" r:id="rId3" imgW="6095979" imgH="4069049" progId="MSGraph.Chart.8">
                  <p:embed followColorScheme="full"/>
                  <p:pic>
                    <p:nvPicPr>
                      <p:cNvPr id="7" name="Object 31">
                        <a:extLst>
                          <a:ext uri="{FF2B5EF4-FFF2-40B4-BE49-F238E27FC236}">
                            <a16:creationId xmlns:a16="http://schemas.microsoft.com/office/drawing/2014/main" id="{7929751B-70E6-42FB-9342-8420D41E7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317174"/>
                        <a:ext cx="2206258" cy="120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D30B8BA0-5FDF-4D72-8768-0B37480BE95B}"/>
              </a:ext>
            </a:extLst>
          </p:cNvPr>
          <p:cNvSpPr/>
          <p:nvPr/>
        </p:nvSpPr>
        <p:spPr>
          <a:xfrm>
            <a:off x="2568189" y="5274928"/>
            <a:ext cx="176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Fundamentos </a:t>
            </a:r>
          </a:p>
          <a:p>
            <a:pPr algn="ctr"/>
            <a:r>
              <a:rPr lang="es-MX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Científicos</a:t>
            </a:r>
            <a:endParaRPr lang="es-MX" b="1" dirty="0">
              <a:solidFill>
                <a:srgbClr val="CC66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15103"/>
            <a:ext cx="1491812" cy="12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23528" y="1556793"/>
            <a:ext cx="8208912" cy="3528391"/>
          </a:xfrm>
          <a:prstGeom prst="ellipse">
            <a:avLst/>
          </a:prstGeom>
          <a:noFill/>
          <a:ln w="31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 sz="320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03648" y="1916832"/>
            <a:ext cx="6192688" cy="2974192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400" b="1" dirty="0">
                <a:solidFill>
                  <a:srgbClr val="FF0066"/>
                </a:solidFill>
              </a:rPr>
              <a:t>INVESTIGAR CON RIGOR Y CREATIVIDAD </a:t>
            </a:r>
          </a:p>
          <a:p>
            <a:pPr algn="ctr"/>
            <a:r>
              <a:rPr lang="es-MX" sz="2400" b="1" dirty="0">
                <a:solidFill>
                  <a:srgbClr val="FF0066"/>
                </a:solidFill>
              </a:rPr>
              <a:t>EN LA INCERTIDUMBRE</a:t>
            </a:r>
          </a:p>
          <a:p>
            <a:pPr algn="ctr"/>
            <a:r>
              <a:rPr lang="es-MX" sz="2400" b="1" dirty="0">
                <a:solidFill>
                  <a:srgbClr val="FF0066"/>
                </a:solidFill>
              </a:rPr>
              <a:t>Retar a delinear nuevas formas de investigar, de indagar creativamente las interconexiones y las emergencias que se suscitan, de entretejer lo aparentemente inconexo.</a:t>
            </a:r>
          </a:p>
          <a:p>
            <a:pPr algn="ctr"/>
            <a:r>
              <a:rPr lang="es-MX" sz="2400" b="1" dirty="0">
                <a:solidFill>
                  <a:srgbClr val="FF0066"/>
                </a:solidFill>
              </a:rPr>
              <a:t>Ciencia de las partes a Ciencia de la integración de las partes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1642"/>
            <a:ext cx="1872208" cy="12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1">
            <a:extLst>
              <a:ext uri="{FF2B5EF4-FFF2-40B4-BE49-F238E27FC236}">
                <a16:creationId xmlns:a16="http://schemas.microsoft.com/office/drawing/2014/main" id="{5B136DB5-2C4A-4759-8C98-7076B44EC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05359"/>
              </p:ext>
            </p:extLst>
          </p:nvPr>
        </p:nvGraphicFramePr>
        <p:xfrm>
          <a:off x="3779912" y="5101150"/>
          <a:ext cx="2206258" cy="120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Chart" r:id="rId4" imgW="6095979" imgH="4069049" progId="MSGraph.Chart.8">
                  <p:embed followColorScheme="full"/>
                </p:oleObj>
              </mc:Choice>
              <mc:Fallback>
                <p:oleObj name="Chart" r:id="rId4" imgW="6095979" imgH="4069049" progId="MSGraph.Chart.8">
                  <p:embed followColorScheme="full"/>
                  <p:pic>
                    <p:nvPicPr>
                      <p:cNvPr id="7" name="Object 31">
                        <a:extLst>
                          <a:ext uri="{FF2B5EF4-FFF2-40B4-BE49-F238E27FC236}">
                            <a16:creationId xmlns:a16="http://schemas.microsoft.com/office/drawing/2014/main" id="{D440AB5B-6C5A-47CA-870D-DCB4DA384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101150"/>
                        <a:ext cx="2206258" cy="120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F578FF3-F132-4295-A7B4-A54C8B83C4BA}"/>
              </a:ext>
            </a:extLst>
          </p:cNvPr>
          <p:cNvSpPr/>
          <p:nvPr/>
        </p:nvSpPr>
        <p:spPr>
          <a:xfrm>
            <a:off x="3870175" y="6298123"/>
            <a:ext cx="192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Investigación </a:t>
            </a:r>
            <a:endParaRPr lang="es-MX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3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75656" y="116632"/>
            <a:ext cx="504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374023" y="165857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</a:rPr>
              <a:t>Delinear los ejes claves para estructurar el perfil de egreso del médico mexicano.</a:t>
            </a:r>
            <a:endParaRPr lang="es-MX" sz="2400" i="1" dirty="0"/>
          </a:p>
        </p:txBody>
      </p:sp>
      <p:sp>
        <p:nvSpPr>
          <p:cNvPr id="7" name="Rectángulo 6"/>
          <p:cNvSpPr/>
          <p:nvPr/>
        </p:nvSpPr>
        <p:spPr>
          <a:xfrm>
            <a:off x="1475656" y="470743"/>
            <a:ext cx="6271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</a:rPr>
              <a:t>Implementación en las escuelas de medicina y su desarrollo en el sistema de salud. </a:t>
            </a:r>
            <a:endParaRPr lang="es-MX" sz="2400" i="1" dirty="0"/>
          </a:p>
        </p:txBody>
      </p:sp>
      <p:sp>
        <p:nvSpPr>
          <p:cNvPr id="8" name="Flecha derecha 7"/>
          <p:cNvSpPr/>
          <p:nvPr/>
        </p:nvSpPr>
        <p:spPr>
          <a:xfrm rot="16200000">
            <a:off x="4206388" y="2503225"/>
            <a:ext cx="281237" cy="360040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 rot="16200000">
            <a:off x="4206387" y="1278176"/>
            <a:ext cx="281237" cy="360040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 rot="16200000">
            <a:off x="4199375" y="4576484"/>
            <a:ext cx="531695" cy="562252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604189" y="5192026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Perspectiva de la Complejidad</a:t>
            </a:r>
            <a:endParaRPr lang="es-MX" sz="3600" dirty="0">
              <a:solidFill>
                <a:srgbClr val="002060"/>
              </a:solidFill>
            </a:endParaRP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672B3981-1F9E-4753-A724-54EAC236E0DF}"/>
              </a:ext>
            </a:extLst>
          </p:cNvPr>
          <p:cNvSpPr/>
          <p:nvPr/>
        </p:nvSpPr>
        <p:spPr>
          <a:xfrm>
            <a:off x="1115616" y="3092767"/>
            <a:ext cx="693959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F9933"/>
                </a:solidFill>
              </a:rPr>
              <a:t>¿Cuál debe ser el perfil del </a:t>
            </a:r>
          </a:p>
          <a:p>
            <a:r>
              <a:rPr lang="es-MX" sz="3600" dirty="0">
                <a:solidFill>
                  <a:srgbClr val="FF9933"/>
                </a:solidFill>
              </a:rPr>
              <a:t>médico general mexicano?</a:t>
            </a:r>
            <a:endParaRPr lang="es-MX" sz="5400" b="1" dirty="0">
              <a:solidFill>
                <a:srgbClr val="FF9933"/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521F524-5316-4778-9B0D-FD3340AB3570}"/>
              </a:ext>
            </a:extLst>
          </p:cNvPr>
          <p:cNvCxnSpPr>
            <a:cxnSpLocks/>
          </p:cNvCxnSpPr>
          <p:nvPr/>
        </p:nvCxnSpPr>
        <p:spPr>
          <a:xfrm flipV="1">
            <a:off x="4429426" y="3684584"/>
            <a:ext cx="1850928" cy="83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4B2FD2-0F71-4DDA-AF6F-23C8B1277461}"/>
              </a:ext>
            </a:extLst>
          </p:cNvPr>
          <p:cNvCxnSpPr>
            <a:cxnSpLocks/>
          </p:cNvCxnSpPr>
          <p:nvPr/>
        </p:nvCxnSpPr>
        <p:spPr>
          <a:xfrm>
            <a:off x="1260846" y="4196988"/>
            <a:ext cx="46793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7566CF0-EA94-4614-9A9A-6803AC02C2BA}"/>
              </a:ext>
            </a:extLst>
          </p:cNvPr>
          <p:cNvCxnSpPr>
            <a:cxnSpLocks/>
          </p:cNvCxnSpPr>
          <p:nvPr/>
        </p:nvCxnSpPr>
        <p:spPr>
          <a:xfrm>
            <a:off x="2375755" y="3684584"/>
            <a:ext cx="15481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1">
            <a:extLst>
              <a:ext uri="{FF2B5EF4-FFF2-40B4-BE49-F238E27FC236}">
                <a16:creationId xmlns:a16="http://schemas.microsoft.com/office/drawing/2014/main" id="{637B77C3-5526-4DFA-84CF-0F48D3B55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61916"/>
              </p:ext>
            </p:extLst>
          </p:nvPr>
        </p:nvGraphicFramePr>
        <p:xfrm>
          <a:off x="6312272" y="3041284"/>
          <a:ext cx="1850929" cy="124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Chart" r:id="rId3" imgW="6095979" imgH="4069049" progId="MSGraph.Chart.8">
                  <p:embed followColorScheme="full"/>
                </p:oleObj>
              </mc:Choice>
              <mc:Fallback>
                <p:oleObj name="Chart" r:id="rId3" imgW="6095979" imgH="4069049" progId="MSGraph.Chart.8">
                  <p:embed followColorScheme="full"/>
                  <p:pic>
                    <p:nvPicPr>
                      <p:cNvPr id="23" name="Object 31">
                        <a:extLst>
                          <a:ext uri="{FF2B5EF4-FFF2-40B4-BE49-F238E27FC236}">
                            <a16:creationId xmlns:a16="http://schemas.microsoft.com/office/drawing/2014/main" id="{A1780A12-9FAE-4545-9D3E-DA80C4E2A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272" y="3041284"/>
                        <a:ext cx="1850929" cy="1247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7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1556792"/>
            <a:ext cx="8280920" cy="3976406"/>
          </a:xfrm>
          <a:prstGeom prst="ellipse">
            <a:avLst/>
          </a:prstGeom>
          <a:solidFill>
            <a:schemeClr val="bg1"/>
          </a:solidFill>
          <a:ln w="3175">
            <a:solidFill>
              <a:srgbClr val="99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23628" y="2255008"/>
            <a:ext cx="6696744" cy="2604860"/>
          </a:xfrm>
          <a:prstGeom prst="rect">
            <a:avLst/>
          </a:prstGeom>
          <a:ln>
            <a:noFill/>
          </a:ln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400" b="1" dirty="0">
                <a:solidFill>
                  <a:srgbClr val="990099"/>
                </a:solidFill>
              </a:rPr>
              <a:t>MANIFESTAR CON AUTENTICIDAD LA FACETA HUMANÍSTICA/BIOÉTICA</a:t>
            </a:r>
          </a:p>
          <a:p>
            <a:pPr algn="ctr"/>
            <a:r>
              <a:rPr lang="es-MX" sz="2400" b="1" dirty="0">
                <a:solidFill>
                  <a:srgbClr val="990099"/>
                </a:solidFill>
              </a:rPr>
              <a:t>Propiciar una tendencia a actuar con valores desde la faceta humanística y éticamente responsable en la relación paciente - médico, que favorezca un genuino cuidado por el otro y una actitud de acompañamiento.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544788-9EB0-4D28-9F87-7A194A26C26A}"/>
              </a:ext>
            </a:extLst>
          </p:cNvPr>
          <p:cNvSpPr/>
          <p:nvPr/>
        </p:nvSpPr>
        <p:spPr>
          <a:xfrm>
            <a:off x="5508104" y="601199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Profesionalismo</a:t>
            </a:r>
            <a:endParaRPr lang="es-MX" b="1" dirty="0">
              <a:solidFill>
                <a:srgbClr val="800080"/>
              </a:solidFill>
            </a:endParaRPr>
          </a:p>
        </p:txBody>
      </p:sp>
      <p:graphicFrame>
        <p:nvGraphicFramePr>
          <p:cNvPr id="6" name="Object 31">
            <a:extLst>
              <a:ext uri="{FF2B5EF4-FFF2-40B4-BE49-F238E27FC236}">
                <a16:creationId xmlns:a16="http://schemas.microsoft.com/office/drawing/2014/main" id="{DD7E35B9-0591-42C3-A440-53B750A89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77042"/>
              </p:ext>
            </p:extLst>
          </p:nvPr>
        </p:nvGraphicFramePr>
        <p:xfrm>
          <a:off x="3779912" y="5533198"/>
          <a:ext cx="2206258" cy="120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Chart" r:id="rId3" imgW="6095979" imgH="4069049" progId="MSGraph.Chart.8">
                  <p:embed followColorScheme="full"/>
                </p:oleObj>
              </mc:Choice>
              <mc:Fallback>
                <p:oleObj name="Chart" r:id="rId3" imgW="6095979" imgH="4069049" progId="MSGraph.Chart.8">
                  <p:embed followColorScheme="full"/>
                  <p:pic>
                    <p:nvPicPr>
                      <p:cNvPr id="5" name="Object 31">
                        <a:extLst>
                          <a:ext uri="{FF2B5EF4-FFF2-40B4-BE49-F238E27FC236}">
                            <a16:creationId xmlns:a16="http://schemas.microsoft.com/office/drawing/2014/main" id="{5B136DB5-2C4A-4759-8C98-7076B44EC9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533198"/>
                        <a:ext cx="2206258" cy="120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Image result for human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92947"/>
            <a:ext cx="1872208" cy="13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4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 Yin and Y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68" y="169073"/>
            <a:ext cx="1188132" cy="9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31">
            <a:extLst>
              <a:ext uri="{FF2B5EF4-FFF2-40B4-BE49-F238E27FC236}">
                <a16:creationId xmlns:a16="http://schemas.microsoft.com/office/drawing/2014/main" id="{DD7E35B9-0591-42C3-A440-53B750A89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99031"/>
              </p:ext>
            </p:extLst>
          </p:nvPr>
        </p:nvGraphicFramePr>
        <p:xfrm>
          <a:off x="3542230" y="5315986"/>
          <a:ext cx="2566298" cy="140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Chart" r:id="rId4" imgW="6095979" imgH="4069049" progId="MSGraph.Chart.8">
                  <p:embed followColorScheme="full"/>
                </p:oleObj>
              </mc:Choice>
              <mc:Fallback>
                <p:oleObj name="Chart" r:id="rId4" imgW="6095979" imgH="4069049" progId="MSGraph.Chart.8">
                  <p:embed followColorScheme="full"/>
                  <p:pic>
                    <p:nvPicPr>
                      <p:cNvPr id="5" name="Object 31">
                        <a:extLst>
                          <a:ext uri="{FF2B5EF4-FFF2-40B4-BE49-F238E27FC236}">
                            <a16:creationId xmlns:a16="http://schemas.microsoft.com/office/drawing/2014/main" id="{DD7E35B9-0591-42C3-A440-53B750A89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230" y="5315986"/>
                        <a:ext cx="2566298" cy="1405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425CF5D3-C806-4D8D-8FA1-EEB38059B7E1}"/>
              </a:ext>
            </a:extLst>
          </p:cNvPr>
          <p:cNvSpPr/>
          <p:nvPr/>
        </p:nvSpPr>
        <p:spPr>
          <a:xfrm>
            <a:off x="4139952" y="5805264"/>
            <a:ext cx="11368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5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Desarrollo</a:t>
            </a:r>
          </a:p>
          <a:p>
            <a:pPr algn="ctr"/>
            <a:r>
              <a:rPr lang="es-MX" sz="1500" b="1" dirty="0">
                <a:solidFill>
                  <a:srgbClr val="006600"/>
                </a:solidFill>
                <a:latin typeface="Arial" panose="020B0604020202020204" pitchFamily="34" charset="0"/>
              </a:rPr>
              <a:t>Personal</a:t>
            </a:r>
            <a:endParaRPr lang="es-MX" sz="1500" b="1" dirty="0">
              <a:solidFill>
                <a:srgbClr val="006600"/>
              </a:solidFill>
            </a:endParaRPr>
          </a:p>
        </p:txBody>
      </p:sp>
      <p:sp>
        <p:nvSpPr>
          <p:cNvPr id="5" name="1 Elipse"/>
          <p:cNvSpPr/>
          <p:nvPr/>
        </p:nvSpPr>
        <p:spPr>
          <a:xfrm>
            <a:off x="431540" y="1339580"/>
            <a:ext cx="8280920" cy="3976406"/>
          </a:xfrm>
          <a:prstGeom prst="ellipse">
            <a:avLst/>
          </a:prstGeom>
          <a:solidFill>
            <a:schemeClr val="bg1"/>
          </a:solidFill>
          <a:ln w="3175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1691680" y="2243395"/>
            <a:ext cx="5975314" cy="2481749"/>
          </a:xfrm>
          <a:prstGeom prst="rect">
            <a:avLst/>
          </a:prstGeom>
          <a:ln>
            <a:noFill/>
          </a:ln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2000" b="1" dirty="0">
                <a:solidFill>
                  <a:srgbClr val="006600"/>
                </a:solidFill>
              </a:rPr>
              <a:t>APLICAR CAPACIDADES COGNITIVAS, METACOGNITIVAS Y DE ATENCIÓN PLENA.</a:t>
            </a:r>
          </a:p>
          <a:p>
            <a:pPr algn="ctr"/>
            <a:r>
              <a:rPr lang="es-MX" sz="2000" b="1" dirty="0">
                <a:solidFill>
                  <a:srgbClr val="006600"/>
                </a:solidFill>
              </a:rPr>
              <a:t>Incluye las habilidades informáticas y las tecnológicas, el pensamiento matemático, las capacidades metacognitivas que le permitan preguntarse constantemente qué tipo de conocimiento está construyendo; y la práctica de la atención plena para fluir en la relación paciente – médico, y ante el estrés.</a:t>
            </a:r>
          </a:p>
        </p:txBody>
      </p:sp>
    </p:spTree>
    <p:extLst>
      <p:ext uri="{BB962C8B-B14F-4D97-AF65-F5344CB8AC3E}">
        <p14:creationId xmlns:p14="http://schemas.microsoft.com/office/powerpoint/2010/main" val="152203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7497">
            <a:off x="894665" y="772353"/>
            <a:ext cx="7654669" cy="6021672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21714"/>
            <a:ext cx="1018973" cy="5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70353"/>
            <a:ext cx="907496" cy="5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Blue Yin and Ya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11" y="5817423"/>
            <a:ext cx="769778" cy="4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761559" y="138673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PERFIL DEL MÉDICO Y </a:t>
            </a:r>
            <a:r>
              <a:rPr lang="es-MX" sz="2800" b="1" dirty="0">
                <a:solidFill>
                  <a:srgbClr val="9900CC"/>
                </a:solidFill>
              </a:rPr>
              <a:t>EL PENSAMIENTO COMPLEJO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331" y="764704"/>
            <a:ext cx="754132" cy="635504"/>
          </a:xfrm>
          <a:prstGeom prst="rect">
            <a:avLst/>
          </a:prstGeom>
        </p:spPr>
      </p:pic>
      <p:sp>
        <p:nvSpPr>
          <p:cNvPr id="15" name="2 Rectángulo"/>
          <p:cNvSpPr/>
          <p:nvPr/>
        </p:nvSpPr>
        <p:spPr>
          <a:xfrm>
            <a:off x="503699" y="1875463"/>
            <a:ext cx="1728192" cy="758201"/>
          </a:xfrm>
          <a:prstGeom prst="rect">
            <a:avLst/>
          </a:prstGeom>
        </p:spPr>
        <p:txBody>
          <a:bodyPr wrap="square" lIns="19349" tIns="9674" rIns="19349" bIns="9674">
            <a:spAutoFit/>
          </a:bodyPr>
          <a:lstStyle/>
          <a:p>
            <a:pPr algn="ctr"/>
            <a:r>
              <a:rPr lang="es-MX" sz="1200" b="1" dirty="0">
                <a:solidFill>
                  <a:srgbClr val="000099"/>
                </a:solidFill>
              </a:rPr>
              <a:t>MIRAR AL FENÓMENO SALUD – ENFERMEDAD COMO UN SISTEMA COMPLEJO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1999" y="4902698"/>
            <a:ext cx="221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FF0000"/>
                </a:solidFill>
              </a:rPr>
              <a:t>PARTICIPAR EN ACCIONES QUE CONTRIBUYAN </a:t>
            </a:r>
          </a:p>
          <a:p>
            <a:pPr algn="ctr"/>
            <a:r>
              <a:rPr lang="es-MX" sz="1200" b="1" dirty="0">
                <a:solidFill>
                  <a:srgbClr val="FF0000"/>
                </a:solidFill>
              </a:rPr>
              <a:t>A UNA MEJOR SALUD COMUNITARIA. </a:t>
            </a:r>
          </a:p>
        </p:txBody>
      </p: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1106"/>
            <a:ext cx="686759" cy="5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humanis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27" y="1583206"/>
            <a:ext cx="963999" cy="6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3560010" y="1340768"/>
            <a:ext cx="2884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C6600"/>
                </a:solidFill>
              </a:rPr>
              <a:t>COMUNICARSE Y TRABAJAR EN </a:t>
            </a:r>
          </a:p>
          <a:p>
            <a:pPr algn="ctr"/>
            <a:r>
              <a:rPr lang="es-MX" sz="1400" b="1" dirty="0">
                <a:solidFill>
                  <a:srgbClr val="CC6600"/>
                </a:solidFill>
              </a:rPr>
              <a:t>UN GRUPO INTERDISCIPLINARIO.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31227" y="4502380"/>
            <a:ext cx="1997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FF0066"/>
                </a:solidFill>
              </a:rPr>
              <a:t>INVESTIGAR CON RIGOR Y CREATIVIDAD </a:t>
            </a:r>
          </a:p>
          <a:p>
            <a:pPr algn="ctr"/>
            <a:r>
              <a:rPr lang="es-MX" sz="1400" b="1" dirty="0">
                <a:solidFill>
                  <a:srgbClr val="FF0066"/>
                </a:solidFill>
              </a:rPr>
              <a:t>EN LA INCERTIDUMBRE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09928" y="2308553"/>
            <a:ext cx="293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990099"/>
                </a:solidFill>
              </a:rPr>
              <a:t>MANIFESTAR CON AUTENTICIDAD </a:t>
            </a:r>
          </a:p>
          <a:p>
            <a:pPr algn="ctr"/>
            <a:r>
              <a:rPr lang="es-MX" sz="1400" b="1" dirty="0">
                <a:solidFill>
                  <a:srgbClr val="990099"/>
                </a:solidFill>
              </a:rPr>
              <a:t>LA FACETA HUMANÍSTICA/BIOÉTICA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812151" y="5589240"/>
            <a:ext cx="2362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6600"/>
                </a:solidFill>
              </a:rPr>
              <a:t>APLICAR CAPACIDADES COGNITIVAS, METACOGNITIVAS Y DE ATENCIÓN PLENA.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E7C881-35C9-43E8-92D7-7B2F4E3572BA}"/>
              </a:ext>
            </a:extLst>
          </p:cNvPr>
          <p:cNvSpPr/>
          <p:nvPr/>
        </p:nvSpPr>
        <p:spPr>
          <a:xfrm>
            <a:off x="3620304" y="3615839"/>
            <a:ext cx="171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Desarrollo</a:t>
            </a:r>
          </a:p>
          <a:p>
            <a:pPr algn="ctr"/>
            <a:r>
              <a:rPr lang="es-MX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Personal </a:t>
            </a:r>
            <a:endParaRPr lang="es-MX" b="1" dirty="0">
              <a:solidFill>
                <a:srgbClr val="006600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88121">
            <a:off x="3653190" y="2622447"/>
            <a:ext cx="1839789" cy="2289413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98BD8C1-0A1A-4097-909F-1BDF21D31900}"/>
              </a:ext>
            </a:extLst>
          </p:cNvPr>
          <p:cNvSpPr/>
          <p:nvPr/>
        </p:nvSpPr>
        <p:spPr>
          <a:xfrm>
            <a:off x="2875218" y="3899038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Fundamentos </a:t>
            </a:r>
          </a:p>
          <a:p>
            <a:pPr algn="ctr"/>
            <a:r>
              <a:rPr lang="es-MX" sz="1200" b="1" dirty="0">
                <a:solidFill>
                  <a:srgbClr val="CC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Científicos</a:t>
            </a:r>
            <a:endParaRPr lang="es-MX" sz="1200" b="1" dirty="0">
              <a:solidFill>
                <a:srgbClr val="CC660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B334CBE-1C22-4BC7-95CE-BEAFEEEE5282}"/>
              </a:ext>
            </a:extLst>
          </p:cNvPr>
          <p:cNvSpPr/>
          <p:nvPr/>
        </p:nvSpPr>
        <p:spPr>
          <a:xfrm>
            <a:off x="3226995" y="318379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Atención </a:t>
            </a:r>
          </a:p>
          <a:p>
            <a:pPr algn="ctr"/>
            <a:r>
              <a:rPr lang="es-MX" sz="12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Médica</a:t>
            </a:r>
            <a:endParaRPr lang="es-MX" sz="1200" b="1" dirty="0">
              <a:solidFill>
                <a:srgbClr val="000099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25CF5D3-C806-4D8D-8FA1-EEB38059B7E1}"/>
              </a:ext>
            </a:extLst>
          </p:cNvPr>
          <p:cNvSpPr/>
          <p:nvPr/>
        </p:nvSpPr>
        <p:spPr>
          <a:xfrm>
            <a:off x="4748719" y="4348184"/>
            <a:ext cx="90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Sistemas </a:t>
            </a:r>
          </a:p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</a:p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Salud 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A020720-EA3B-4320-A38C-5E4236DD1E1A}"/>
              </a:ext>
            </a:extLst>
          </p:cNvPr>
          <p:cNvSpPr/>
          <p:nvPr/>
        </p:nvSpPr>
        <p:spPr>
          <a:xfrm>
            <a:off x="4594881" y="2985015"/>
            <a:ext cx="1382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Profesionalismo</a:t>
            </a:r>
            <a:endParaRPr lang="es-MX" sz="1200" b="1" dirty="0">
              <a:solidFill>
                <a:srgbClr val="80008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6F76C3A-7A8D-40B5-8435-92A5F8ED99FB}"/>
              </a:ext>
            </a:extLst>
          </p:cNvPr>
          <p:cNvSpPr/>
          <p:nvPr/>
        </p:nvSpPr>
        <p:spPr>
          <a:xfrm>
            <a:off x="4937048" y="3676304"/>
            <a:ext cx="1925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Investigación </a:t>
            </a:r>
            <a:endParaRPr lang="es-MX" sz="1200" b="1" dirty="0">
              <a:solidFill>
                <a:srgbClr val="FF0066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158567" y="3593482"/>
            <a:ext cx="97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6600"/>
                </a:solidFill>
              </a:rPr>
              <a:t>Desarrollo</a:t>
            </a:r>
          </a:p>
          <a:p>
            <a:pPr algn="ctr"/>
            <a:r>
              <a:rPr lang="es-MX" sz="1400" b="1" dirty="0">
                <a:solidFill>
                  <a:srgbClr val="006600"/>
                </a:solidFill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2147459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679" y="2791568"/>
            <a:ext cx="4029313" cy="2725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dirty="0">
                <a:solidFill>
                  <a:srgbClr val="FF0000"/>
                </a:solidFill>
              </a:rPr>
              <a:t>El médico con pensamiento complejo no podría trabajar en un sistema de salud inequitativo, fragmentado o aislado de lo social.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148064" y="2780928"/>
            <a:ext cx="353873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0099"/>
                </a:solidFill>
              </a:rPr>
              <a:t>El médico no podría formarse en escuelas y facultades de medicina que no pongan atención en la salud – enfermedad como experiencia humana.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20211" y="1919937"/>
            <a:ext cx="274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Sistema de Salud: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67323" y="1919937"/>
            <a:ext cx="2900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Educación médica:</a:t>
            </a:r>
          </a:p>
        </p:txBody>
      </p:sp>
    </p:spTree>
    <p:extLst>
      <p:ext uri="{BB962C8B-B14F-4D97-AF65-F5344CB8AC3E}">
        <p14:creationId xmlns:p14="http://schemas.microsoft.com/office/powerpoint/2010/main" val="13433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104456" cy="32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74931" y="240766"/>
            <a:ext cx="274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Sistema de Salud: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63507" y="1482926"/>
            <a:ext cx="246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Instituciones de Salud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3107" y="3359792"/>
            <a:ext cx="1102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Servicios</a:t>
            </a:r>
          </a:p>
        </p:txBody>
      </p:sp>
      <p:sp>
        <p:nvSpPr>
          <p:cNvPr id="6" name="Rectángulo 5"/>
          <p:cNvSpPr/>
          <p:nvPr/>
        </p:nvSpPr>
        <p:spPr>
          <a:xfrm rot="19687724">
            <a:off x="2846199" y="4513529"/>
            <a:ext cx="1567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Colaboración</a:t>
            </a:r>
          </a:p>
          <a:p>
            <a:pPr algn="ctr"/>
            <a:r>
              <a:rPr lang="es-MX" sz="2000" dirty="0">
                <a:solidFill>
                  <a:srgbClr val="FF0000"/>
                </a:solidFill>
              </a:rPr>
              <a:t>Intersectorial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82456" y="3931248"/>
            <a:ext cx="21523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Capacidad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Resolutiva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en Atención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Primaria y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Bienestar Social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418788" y="397069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Rectángulo 8"/>
          <p:cNvSpPr/>
          <p:nvPr/>
        </p:nvSpPr>
        <p:spPr>
          <a:xfrm rot="19620752">
            <a:off x="6329218" y="2708920"/>
            <a:ext cx="1382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Comunidad</a:t>
            </a:r>
          </a:p>
        </p:txBody>
      </p:sp>
      <p:sp>
        <p:nvSpPr>
          <p:cNvPr id="10" name="Rectángulo 9"/>
          <p:cNvSpPr/>
          <p:nvPr/>
        </p:nvSpPr>
        <p:spPr>
          <a:xfrm rot="19517657">
            <a:off x="5654121" y="915852"/>
            <a:ext cx="2174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Educación en salud</a:t>
            </a:r>
          </a:p>
        </p:txBody>
      </p:sp>
    </p:spTree>
    <p:extLst>
      <p:ext uri="{BB962C8B-B14F-4D97-AF65-F5344CB8AC3E}">
        <p14:creationId xmlns:p14="http://schemas.microsoft.com/office/powerpoint/2010/main" val="156620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4409">
            <a:off x="1235921" y="3004447"/>
            <a:ext cx="6287269" cy="45821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20092" y="484346"/>
            <a:ext cx="2804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Educación médica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36096" y="1268760"/>
            <a:ext cx="7200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724128" y="5733256"/>
            <a:ext cx="7200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5816819" y="5874675"/>
            <a:ext cx="2355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Especialización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835696" y="4437112"/>
            <a:ext cx="1326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Médico</a:t>
            </a:r>
          </a:p>
          <a:p>
            <a:pPr algn="ctr"/>
            <a:r>
              <a:rPr lang="es-MX" sz="2800" dirty="0">
                <a:solidFill>
                  <a:srgbClr val="000099"/>
                </a:solidFill>
              </a:rPr>
              <a:t>General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22448" y="2960477"/>
            <a:ext cx="72008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5597404" y="3147943"/>
            <a:ext cx="2791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Atención Primaria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520" y="1268760"/>
            <a:ext cx="85425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000099"/>
                </a:solidFill>
              </a:rPr>
              <a:t>Escuelas y Facultades de Medicina = </a:t>
            </a:r>
            <a:r>
              <a:rPr lang="es-MX" sz="2800" dirty="0">
                <a:solidFill>
                  <a:srgbClr val="990099"/>
                </a:solidFill>
              </a:rPr>
              <a:t>Centros Académicos </a:t>
            </a:r>
          </a:p>
          <a:p>
            <a:pPr algn="ctr"/>
            <a:r>
              <a:rPr lang="es-MX" sz="2800" dirty="0">
                <a:solidFill>
                  <a:srgbClr val="990099"/>
                </a:solidFill>
              </a:rPr>
              <a:t>en Ciencias de la Salud y Complejidad</a:t>
            </a:r>
            <a:endParaRPr lang="es-MX" sz="2400" dirty="0">
              <a:solidFill>
                <a:srgbClr val="99009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39952" y="4764106"/>
            <a:ext cx="488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solidFill>
                  <a:srgbClr val="990099"/>
                </a:solidFill>
              </a:rPr>
              <a:t>Desarrollo del Pensamiento Complejo</a:t>
            </a:r>
            <a:endParaRPr lang="es-MX" sz="2000" dirty="0">
              <a:solidFill>
                <a:srgbClr val="990099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491880" y="4994938"/>
            <a:ext cx="432048" cy="522294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01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1513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543600" y="1743096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Estructuración del</a:t>
            </a: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 de Salud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 rot="16200000">
            <a:off x="-337271" y="389240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Matrícula de egreso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375114" y="2748373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Médicos </a:t>
            </a: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generales 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636998" y="4791738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Médicos </a:t>
            </a: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Especialistas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3775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The_Doctor_Luke_Fil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24744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115616" y="32202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le dará valor al perfil del médico general? </a:t>
            </a:r>
            <a:endParaRPr lang="es-MX" sz="20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7584" y="5805264"/>
            <a:ext cx="7992888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 pensamiento complejo permee todas sus facetas. </a:t>
            </a:r>
            <a:endParaRPr lang="es-MX" sz="20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295636" y="711860"/>
            <a:ext cx="6552728" cy="59046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179371" y="2055732"/>
            <a:ext cx="1584176" cy="1440160"/>
          </a:xfrm>
          <a:prstGeom prst="ellipse">
            <a:avLst/>
          </a:prstGeom>
          <a:noFill/>
          <a:ln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231740" y="4131078"/>
            <a:ext cx="1584176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248023" y="2544979"/>
            <a:ext cx="1446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000099"/>
                </a:solidFill>
              </a:rPr>
              <a:t>Genómica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40659" y="3006644"/>
            <a:ext cx="2065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9933FF"/>
                </a:solidFill>
              </a:rPr>
              <a:t>Futuro de la Medicina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19565" y="4451984"/>
            <a:ext cx="140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</a:rPr>
              <a:t>Avance</a:t>
            </a:r>
          </a:p>
          <a:p>
            <a:pPr algn="ctr"/>
            <a:r>
              <a:rPr lang="es-MX" sz="2000" dirty="0">
                <a:solidFill>
                  <a:srgbClr val="FF0000"/>
                </a:solidFill>
              </a:rPr>
              <a:t>Tecnológico</a:t>
            </a:r>
          </a:p>
        </p:txBody>
      </p:sp>
      <p:sp>
        <p:nvSpPr>
          <p:cNvPr id="8" name="Flecha derecha 7"/>
          <p:cNvSpPr/>
          <p:nvPr/>
        </p:nvSpPr>
        <p:spPr>
          <a:xfrm rot="919740">
            <a:off x="4108344" y="2778185"/>
            <a:ext cx="1080120" cy="307957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erecha 15"/>
          <p:cNvSpPr/>
          <p:nvPr/>
        </p:nvSpPr>
        <p:spPr>
          <a:xfrm rot="20122572">
            <a:off x="4151578" y="4144074"/>
            <a:ext cx="1080120" cy="307957"/>
          </a:xfrm>
          <a:prstGeom prst="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776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331641" y="692696"/>
            <a:ext cx="6552728" cy="5904656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339752" y="1484784"/>
            <a:ext cx="1584176" cy="1440160"/>
          </a:xfrm>
          <a:prstGeom prst="ellipse">
            <a:avLst/>
          </a:prstGeom>
          <a:noFill/>
          <a:ln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860033" y="1196752"/>
            <a:ext cx="1584176" cy="1440160"/>
          </a:xfrm>
          <a:prstGeom prst="ellipse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891796" y="3299312"/>
            <a:ext cx="1584176" cy="1440160"/>
          </a:xfrm>
          <a:prstGeom prst="ellipse">
            <a:avLst/>
          </a:prstGeom>
          <a:noFill/>
          <a:ln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1356" y="3760476"/>
            <a:ext cx="1584176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067944" y="4851158"/>
            <a:ext cx="1584176" cy="1440160"/>
          </a:xfrm>
          <a:prstGeom prst="ellipse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66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64186" y="1765059"/>
            <a:ext cx="1625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000099"/>
                </a:solidFill>
              </a:rPr>
              <a:t>Genómica</a:t>
            </a:r>
          </a:p>
          <a:p>
            <a:pPr algn="ctr"/>
            <a:r>
              <a:rPr lang="es-MX" sz="2400" dirty="0" err="1">
                <a:solidFill>
                  <a:srgbClr val="000099"/>
                </a:solidFill>
              </a:rPr>
              <a:t>Epigenética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11120" y="1489144"/>
            <a:ext cx="130580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FF6600"/>
                </a:solidFill>
              </a:rPr>
              <a:t>Salud</a:t>
            </a:r>
          </a:p>
          <a:p>
            <a:pPr algn="ctr"/>
            <a:r>
              <a:rPr lang="es-MX" sz="2400" dirty="0">
                <a:solidFill>
                  <a:srgbClr val="FF6600"/>
                </a:solidFill>
              </a:rPr>
              <a:t>Biológica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59138" y="3591245"/>
            <a:ext cx="154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FF0066"/>
                </a:solidFill>
              </a:rPr>
              <a:t>Salud</a:t>
            </a:r>
          </a:p>
          <a:p>
            <a:pPr algn="ctr"/>
            <a:r>
              <a:rPr lang="es-MX" sz="2400" dirty="0">
                <a:solidFill>
                  <a:srgbClr val="FF0066"/>
                </a:solidFill>
              </a:rPr>
              <a:t>Psicológica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65781" y="5155739"/>
            <a:ext cx="1176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006600"/>
                </a:solidFill>
              </a:rPr>
              <a:t>Salud</a:t>
            </a:r>
          </a:p>
          <a:p>
            <a:pPr algn="ctr"/>
            <a:r>
              <a:rPr lang="es-MX" sz="2400" dirty="0">
                <a:solidFill>
                  <a:srgbClr val="006600"/>
                </a:solidFill>
              </a:rPr>
              <a:t>Familiar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90028" y="4065057"/>
            <a:ext cx="9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Salud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Social</a:t>
            </a:r>
          </a:p>
        </p:txBody>
      </p:sp>
      <p:sp>
        <p:nvSpPr>
          <p:cNvPr id="32" name="Flecha curvada hacia la izquierda 31"/>
          <p:cNvSpPr/>
          <p:nvPr/>
        </p:nvSpPr>
        <p:spPr>
          <a:xfrm rot="1890732">
            <a:off x="3608603" y="5147870"/>
            <a:ext cx="328476" cy="53930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Flecha curvada hacia la izquierda 32"/>
          <p:cNvSpPr/>
          <p:nvPr/>
        </p:nvSpPr>
        <p:spPr>
          <a:xfrm rot="12341455">
            <a:off x="3282964" y="4987330"/>
            <a:ext cx="309385" cy="511844"/>
          </a:xfrm>
          <a:prstGeom prst="curved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 curvada hacia la izquierda 33"/>
          <p:cNvSpPr/>
          <p:nvPr/>
        </p:nvSpPr>
        <p:spPr>
          <a:xfrm rot="19766000">
            <a:off x="5982452" y="4643841"/>
            <a:ext cx="328476" cy="539308"/>
          </a:xfrm>
          <a:prstGeom prst="curved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Flecha curvada hacia la izquierda 34"/>
          <p:cNvSpPr/>
          <p:nvPr/>
        </p:nvSpPr>
        <p:spPr>
          <a:xfrm rot="8616723">
            <a:off x="5653120" y="4839024"/>
            <a:ext cx="309385" cy="511844"/>
          </a:xfrm>
          <a:prstGeom prst="curvedLeftArrow">
            <a:avLst/>
          </a:prstGeom>
          <a:solidFill>
            <a:srgbClr val="FF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Flecha curvada hacia la izquierda 35"/>
          <p:cNvSpPr/>
          <p:nvPr/>
        </p:nvSpPr>
        <p:spPr>
          <a:xfrm rot="15634726">
            <a:off x="6131085" y="2424939"/>
            <a:ext cx="328476" cy="539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Flecha curvada hacia la izquierda 36"/>
          <p:cNvSpPr/>
          <p:nvPr/>
        </p:nvSpPr>
        <p:spPr>
          <a:xfrm rot="4485449">
            <a:off x="6217951" y="2813549"/>
            <a:ext cx="309385" cy="511844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0" name="Flecha curvada hacia la izquierda 39"/>
          <p:cNvSpPr/>
          <p:nvPr/>
        </p:nvSpPr>
        <p:spPr>
          <a:xfrm>
            <a:off x="4387542" y="1665556"/>
            <a:ext cx="328476" cy="5393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1" name="Flecha curvada hacia la izquierda 40"/>
          <p:cNvSpPr/>
          <p:nvPr/>
        </p:nvSpPr>
        <p:spPr>
          <a:xfrm rot="10450723">
            <a:off x="4027484" y="1678650"/>
            <a:ext cx="309385" cy="511844"/>
          </a:xfrm>
          <a:prstGeom prst="curved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2" name="Flecha curvada hacia la izquierda 41"/>
          <p:cNvSpPr/>
          <p:nvPr/>
        </p:nvSpPr>
        <p:spPr>
          <a:xfrm rot="16795181">
            <a:off x="2541438" y="2863527"/>
            <a:ext cx="328476" cy="53930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3" name="Flecha curvada hacia la izquierda 42"/>
          <p:cNvSpPr/>
          <p:nvPr/>
        </p:nvSpPr>
        <p:spPr>
          <a:xfrm rot="5645904">
            <a:off x="2494801" y="3273659"/>
            <a:ext cx="309385" cy="5118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471349" y="159894"/>
            <a:ext cx="634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000066"/>
                </a:solidFill>
              </a:rPr>
              <a:t>Poner en juego el pensamiento complejo</a:t>
            </a:r>
            <a:endParaRPr lang="es-MX" sz="2800" dirty="0"/>
          </a:p>
        </p:txBody>
      </p:sp>
      <p:sp>
        <p:nvSpPr>
          <p:cNvPr id="25" name="Flecha curvada hacia la izquierda 39"/>
          <p:cNvSpPr/>
          <p:nvPr/>
        </p:nvSpPr>
        <p:spPr>
          <a:xfrm rot="18230064">
            <a:off x="3293168" y="1213665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Flecha curvada hacia la izquierda 39"/>
          <p:cNvSpPr/>
          <p:nvPr/>
        </p:nvSpPr>
        <p:spPr>
          <a:xfrm rot="18230064">
            <a:off x="7086707" y="3109865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Flecha curvada hacia la izquierda 39"/>
          <p:cNvSpPr/>
          <p:nvPr/>
        </p:nvSpPr>
        <p:spPr>
          <a:xfrm rot="11391639">
            <a:off x="1767117" y="3999522"/>
            <a:ext cx="328476" cy="539308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Flecha curvada hacia la izquierda 39"/>
          <p:cNvSpPr/>
          <p:nvPr/>
        </p:nvSpPr>
        <p:spPr>
          <a:xfrm rot="14268922">
            <a:off x="5096681" y="921699"/>
            <a:ext cx="328476" cy="539308"/>
          </a:xfrm>
          <a:prstGeom prst="curvedLeftArrow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Flecha curvada hacia la izquierda 39"/>
          <p:cNvSpPr/>
          <p:nvPr/>
        </p:nvSpPr>
        <p:spPr>
          <a:xfrm rot="15612689">
            <a:off x="4510222" y="4542661"/>
            <a:ext cx="328476" cy="539308"/>
          </a:xfrm>
          <a:prstGeom prst="curvedLeftArrow">
            <a:avLst/>
          </a:prstGeom>
          <a:solidFill>
            <a:srgbClr val="00FFCC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Flecha curvada hacia la izquierda"/>
          <p:cNvSpPr/>
          <p:nvPr/>
        </p:nvSpPr>
        <p:spPr>
          <a:xfrm rot="8081032">
            <a:off x="1802436" y="1377644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30 Flecha curvada hacia la izquierda"/>
          <p:cNvSpPr/>
          <p:nvPr/>
        </p:nvSpPr>
        <p:spPr>
          <a:xfrm rot="4550590">
            <a:off x="1531519" y="4766778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8" name="37 Flecha curvada hacia la izquierda"/>
          <p:cNvSpPr/>
          <p:nvPr/>
        </p:nvSpPr>
        <p:spPr>
          <a:xfrm rot="20432672">
            <a:off x="7329729" y="4538527"/>
            <a:ext cx="383691" cy="1352217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38 Flecha curvada hacia la izquierda"/>
          <p:cNvSpPr/>
          <p:nvPr/>
        </p:nvSpPr>
        <p:spPr>
          <a:xfrm rot="15280700">
            <a:off x="6595903" y="806812"/>
            <a:ext cx="383691" cy="1078379"/>
          </a:xfrm>
          <a:prstGeom prst="curvedLef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6" name="2 Rectángulo"/>
          <p:cNvSpPr/>
          <p:nvPr/>
        </p:nvSpPr>
        <p:spPr>
          <a:xfrm>
            <a:off x="3520284" y="2897360"/>
            <a:ext cx="222774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800" b="1" i="1" dirty="0">
                <a:solidFill>
                  <a:srgbClr val="9933FF"/>
                </a:solidFill>
              </a:rPr>
              <a:t>FUTURO DE LA</a:t>
            </a:r>
          </a:p>
          <a:p>
            <a:pPr algn="ctr"/>
            <a:r>
              <a:rPr lang="es-MX" sz="2800" b="1" i="1" dirty="0">
                <a:solidFill>
                  <a:srgbClr val="9933FF"/>
                </a:solidFill>
              </a:rPr>
              <a:t>MEDICINA</a:t>
            </a:r>
          </a:p>
        </p:txBody>
      </p:sp>
    </p:spTree>
    <p:extLst>
      <p:ext uri="{BB962C8B-B14F-4D97-AF65-F5344CB8AC3E}">
        <p14:creationId xmlns:p14="http://schemas.microsoft.com/office/powerpoint/2010/main" val="18112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7 Elipse"/>
          <p:cNvSpPr/>
          <p:nvPr/>
        </p:nvSpPr>
        <p:spPr>
          <a:xfrm>
            <a:off x="417909" y="1318459"/>
            <a:ext cx="2520280" cy="22803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0" name="57 Elipse"/>
          <p:cNvSpPr/>
          <p:nvPr/>
        </p:nvSpPr>
        <p:spPr>
          <a:xfrm>
            <a:off x="5220072" y="910460"/>
            <a:ext cx="3240360" cy="3096345"/>
          </a:xfrm>
          <a:prstGeom prst="ellipse">
            <a:avLst/>
          </a:prstGeom>
          <a:solidFill>
            <a:schemeClr val="bg1"/>
          </a:solidFill>
          <a:ln w="317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1640" y="2174524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/>
              <a:t>Y</a:t>
            </a:r>
            <a:r>
              <a:rPr lang="es-MX" sz="2800" b="1" dirty="0"/>
              <a:t>O</a:t>
            </a:r>
            <a:endParaRPr lang="es-MX" sz="4000" dirty="0"/>
          </a:p>
        </p:txBody>
      </p:sp>
      <p:sp>
        <p:nvSpPr>
          <p:cNvPr id="12" name="Rectángulo 11"/>
          <p:cNvSpPr/>
          <p:nvPr/>
        </p:nvSpPr>
        <p:spPr>
          <a:xfrm>
            <a:off x="5782334" y="264129"/>
            <a:ext cx="2115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>
                <a:solidFill>
                  <a:srgbClr val="CC6600"/>
                </a:solidFill>
              </a:rPr>
              <a:t>REALIDAD</a:t>
            </a:r>
          </a:p>
        </p:txBody>
      </p:sp>
      <p:sp>
        <p:nvSpPr>
          <p:cNvPr id="6" name="5 Flecha abajo"/>
          <p:cNvSpPr/>
          <p:nvPr/>
        </p:nvSpPr>
        <p:spPr>
          <a:xfrm rot="5400000">
            <a:off x="4355976" y="1228504"/>
            <a:ext cx="864096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abajo"/>
          <p:cNvSpPr/>
          <p:nvPr/>
        </p:nvSpPr>
        <p:spPr>
          <a:xfrm rot="5400000">
            <a:off x="4355976" y="2334356"/>
            <a:ext cx="864096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abajo"/>
          <p:cNvSpPr/>
          <p:nvPr/>
        </p:nvSpPr>
        <p:spPr>
          <a:xfrm rot="5400000">
            <a:off x="4355976" y="3289144"/>
            <a:ext cx="864096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400593" y="5499229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La dificultad que encuentro al tratar de entender algo.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13" name="6 Rectángulo"/>
          <p:cNvSpPr/>
          <p:nvPr/>
        </p:nvSpPr>
        <p:spPr>
          <a:xfrm>
            <a:off x="1343534" y="4694270"/>
            <a:ext cx="2634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i="1" dirty="0">
                <a:solidFill>
                  <a:srgbClr val="FF0000"/>
                </a:solidFill>
              </a:rPr>
              <a:t>COMPLICADO:</a:t>
            </a:r>
          </a:p>
        </p:txBody>
      </p:sp>
      <p:sp>
        <p:nvSpPr>
          <p:cNvPr id="14" name="Flecha a la derecha con bandas 13"/>
          <p:cNvSpPr/>
          <p:nvPr/>
        </p:nvSpPr>
        <p:spPr>
          <a:xfrm>
            <a:off x="3275856" y="2160532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2" grpId="0"/>
      <p:bldP spid="6" grpId="0" animBg="1"/>
      <p:bldP spid="29" grpId="0" animBg="1"/>
      <p:bldP spid="37" grpId="0" animBg="1"/>
      <p:bldP spid="11" grpId="0"/>
      <p:bldP spid="13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5367720" cy="5184576"/>
          </a:xfrm>
          <a:prstGeom prst="rect">
            <a:avLst/>
          </a:prstGeom>
        </p:spPr>
      </p:pic>
      <p:sp>
        <p:nvSpPr>
          <p:cNvPr id="11" name="Oval 3"/>
          <p:cNvSpPr>
            <a:spLocks noChangeArrowheads="1"/>
          </p:cNvSpPr>
          <p:nvPr/>
        </p:nvSpPr>
        <p:spPr bwMode="auto">
          <a:xfrm rot="600000">
            <a:off x="6752632" y="3539210"/>
            <a:ext cx="576263" cy="217487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1"/>
          </a:gradFill>
          <a:ln w="28575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 rot="600000">
            <a:off x="6630400" y="3347603"/>
            <a:ext cx="863600" cy="287337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r="100000" b="100000"/>
            </a:path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600000">
            <a:off x="6576425" y="3222458"/>
            <a:ext cx="1081087" cy="28892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 rot="600000">
            <a:off x="6435137" y="3031370"/>
            <a:ext cx="1368425" cy="290513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600000">
            <a:off x="6244637" y="2814354"/>
            <a:ext cx="1800225" cy="287338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18900000" scaled="1"/>
          </a:gradFill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 rot="600000">
            <a:off x="6025562" y="2589856"/>
            <a:ext cx="2227263" cy="287337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 rot="600000">
            <a:off x="5952537" y="2388839"/>
            <a:ext cx="2508250" cy="288925"/>
          </a:xfrm>
          <a:prstGeom prst="ellipse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18900000" scaled="1"/>
          </a:gradFill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rot="600000">
            <a:off x="5730287" y="2176309"/>
            <a:ext cx="3017838" cy="334962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5856985" y="4077072"/>
            <a:ext cx="269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Co-construcción y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- evolución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medicina mexicana del siglo XXI.</a:t>
            </a:r>
            <a:endParaRPr lang="es-MX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7 Elipse"/>
          <p:cNvSpPr/>
          <p:nvPr/>
        </p:nvSpPr>
        <p:spPr>
          <a:xfrm>
            <a:off x="467545" y="1142705"/>
            <a:ext cx="2448272" cy="22803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0" name="57 Elipse"/>
          <p:cNvSpPr/>
          <p:nvPr/>
        </p:nvSpPr>
        <p:spPr>
          <a:xfrm>
            <a:off x="5328084" y="941453"/>
            <a:ext cx="3240360" cy="3096345"/>
          </a:xfrm>
          <a:prstGeom prst="ellipse">
            <a:avLst/>
          </a:prstGeom>
          <a:solidFill>
            <a:schemeClr val="bg1"/>
          </a:solidFill>
          <a:ln w="317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53234" y="1947786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/>
              <a:t>Y</a:t>
            </a:r>
            <a:r>
              <a:rPr lang="es-MX" sz="2800" b="1" dirty="0"/>
              <a:t>O</a:t>
            </a:r>
            <a:endParaRPr lang="es-MX" sz="4000" dirty="0"/>
          </a:p>
        </p:txBody>
      </p:sp>
      <p:sp>
        <p:nvSpPr>
          <p:cNvPr id="3" name="Flecha a la derecha con bandas 2"/>
          <p:cNvSpPr/>
          <p:nvPr/>
        </p:nvSpPr>
        <p:spPr>
          <a:xfrm rot="10800000">
            <a:off x="4197165" y="926679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476312" y="2301729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800000"/>
                </a:solidFill>
              </a:rPr>
              <a:t>A</a:t>
            </a:r>
            <a:endParaRPr lang="es-MX" sz="3200" dirty="0">
              <a:solidFill>
                <a:srgbClr val="80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75356" y="1621077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B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488616" y="1499072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6666"/>
                </a:solidFill>
              </a:rPr>
              <a:t>C</a:t>
            </a:r>
            <a:endParaRPr lang="es-MX" sz="3200" dirty="0">
              <a:solidFill>
                <a:srgbClr val="006666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726956" y="2439934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D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157452" y="2477195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99CC"/>
                </a:solidFill>
              </a:rPr>
              <a:t>E</a:t>
            </a:r>
            <a:endParaRPr lang="es-MX" sz="3200" dirty="0">
              <a:solidFill>
                <a:srgbClr val="0099CC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911124" y="1698484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6600"/>
                </a:solidFill>
              </a:rPr>
              <a:t>Y</a:t>
            </a:r>
            <a:endParaRPr lang="es-MX" sz="3200" dirty="0">
              <a:solidFill>
                <a:srgbClr val="00660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73654" y="2871062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333300"/>
                </a:solidFill>
              </a:rPr>
              <a:t>Z</a:t>
            </a:r>
            <a:endParaRPr lang="es-MX" sz="3200" dirty="0">
              <a:solidFill>
                <a:srgbClr val="333300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6207846" y="1630914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Flecha curvada hacia abajo 29"/>
          <p:cNvSpPr/>
          <p:nvPr/>
        </p:nvSpPr>
        <p:spPr>
          <a:xfrm>
            <a:off x="7017184" y="1613098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Flecha curvada hacia abajo 30"/>
          <p:cNvSpPr/>
          <p:nvPr/>
        </p:nvSpPr>
        <p:spPr>
          <a:xfrm rot="5400000">
            <a:off x="7681590" y="2100821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Flecha curvada hacia abajo 31"/>
          <p:cNvSpPr/>
          <p:nvPr/>
        </p:nvSpPr>
        <p:spPr>
          <a:xfrm rot="9209125">
            <a:off x="7219308" y="2879762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Flecha curvada hacia abajo 32"/>
          <p:cNvSpPr/>
          <p:nvPr/>
        </p:nvSpPr>
        <p:spPr>
          <a:xfrm rot="15969738">
            <a:off x="5835062" y="2308600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 curvada hacia abajo 33"/>
          <p:cNvSpPr/>
          <p:nvPr/>
        </p:nvSpPr>
        <p:spPr>
          <a:xfrm rot="5652274">
            <a:off x="7043147" y="2204842"/>
            <a:ext cx="676094" cy="237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Flecha curvada hacia abajo 34"/>
          <p:cNvSpPr/>
          <p:nvPr/>
        </p:nvSpPr>
        <p:spPr>
          <a:xfrm rot="12514669">
            <a:off x="6292198" y="3103092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Flecha curvada hacia abajo 35"/>
          <p:cNvSpPr/>
          <p:nvPr/>
        </p:nvSpPr>
        <p:spPr>
          <a:xfrm rot="15969738">
            <a:off x="6116229" y="2265358"/>
            <a:ext cx="731339" cy="1708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887554" y="5428381"/>
            <a:ext cx="7158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99"/>
                </a:solidFill>
              </a:rPr>
              <a:t>Denota a la realidad que esconde un sinnúmero de componentes que están conectados entre si.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63271" y="4869160"/>
            <a:ext cx="241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i="1" dirty="0">
                <a:solidFill>
                  <a:srgbClr val="000099"/>
                </a:solidFill>
              </a:rPr>
              <a:t>COMPLEJIDAD:</a:t>
            </a:r>
          </a:p>
        </p:txBody>
      </p:sp>
      <p:sp>
        <p:nvSpPr>
          <p:cNvPr id="38" name="Flecha a la derecha con bandas 2"/>
          <p:cNvSpPr/>
          <p:nvPr/>
        </p:nvSpPr>
        <p:spPr>
          <a:xfrm rot="10800000">
            <a:off x="4211961" y="1766097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a la derecha con bandas 2"/>
          <p:cNvSpPr/>
          <p:nvPr/>
        </p:nvSpPr>
        <p:spPr>
          <a:xfrm rot="10800000">
            <a:off x="4211961" y="2616690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Flecha a la derecha con bandas 2"/>
          <p:cNvSpPr/>
          <p:nvPr/>
        </p:nvSpPr>
        <p:spPr>
          <a:xfrm>
            <a:off x="2987825" y="1790775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695053" y="4100093"/>
            <a:ext cx="4260524" cy="461665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i="1" dirty="0" err="1">
                <a:solidFill>
                  <a:srgbClr val="000099"/>
                </a:solidFill>
              </a:rPr>
              <a:t>Complexus</a:t>
            </a:r>
            <a:r>
              <a:rPr lang="es-MX" sz="2400" b="1" i="1" dirty="0">
                <a:solidFill>
                  <a:srgbClr val="000099"/>
                </a:solidFill>
              </a:rPr>
              <a:t> = “entrelazado”</a:t>
            </a:r>
            <a:endParaRPr lang="es-MX" sz="2400" i="1" dirty="0">
              <a:solidFill>
                <a:srgbClr val="000099"/>
              </a:solidFill>
            </a:endParaRPr>
          </a:p>
        </p:txBody>
      </p:sp>
      <p:sp>
        <p:nvSpPr>
          <p:cNvPr id="7" name="Flecha a la derecha con muesca 6"/>
          <p:cNvSpPr/>
          <p:nvPr/>
        </p:nvSpPr>
        <p:spPr>
          <a:xfrm rot="5188419">
            <a:off x="6942952" y="3290290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a la derecha con muesca 28"/>
          <p:cNvSpPr/>
          <p:nvPr/>
        </p:nvSpPr>
        <p:spPr>
          <a:xfrm rot="228998">
            <a:off x="7964036" y="2400610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lecha a la derecha con muesca 40"/>
          <p:cNvSpPr/>
          <p:nvPr/>
        </p:nvSpPr>
        <p:spPr>
          <a:xfrm rot="16200000">
            <a:off x="6771724" y="1282202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 a la derecha con muesca 41"/>
          <p:cNvSpPr/>
          <p:nvPr/>
        </p:nvSpPr>
        <p:spPr>
          <a:xfrm rot="11071213">
            <a:off x="5690493" y="2124162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 11">
            <a:extLst>
              <a:ext uri="{FF2B5EF4-FFF2-40B4-BE49-F238E27FC236}">
                <a16:creationId xmlns:a16="http://schemas.microsoft.com/office/drawing/2014/main" id="{D7E36B41-14B0-49B3-BF6E-6F581AEAEE7A}"/>
              </a:ext>
            </a:extLst>
          </p:cNvPr>
          <p:cNvSpPr/>
          <p:nvPr/>
        </p:nvSpPr>
        <p:spPr>
          <a:xfrm>
            <a:off x="5787620" y="116632"/>
            <a:ext cx="2115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>
                <a:solidFill>
                  <a:srgbClr val="CC6600"/>
                </a:solidFill>
              </a:rPr>
              <a:t>REALIDAD</a:t>
            </a:r>
          </a:p>
        </p:txBody>
      </p:sp>
    </p:spTree>
    <p:extLst>
      <p:ext uri="{BB962C8B-B14F-4D97-AF65-F5344CB8AC3E}">
        <p14:creationId xmlns:p14="http://schemas.microsoft.com/office/powerpoint/2010/main" val="197316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8" y="1052736"/>
            <a:ext cx="42367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9" y="834971"/>
            <a:ext cx="504055" cy="518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55575" y="834972"/>
            <a:ext cx="483246" cy="5186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638821" y="5683710"/>
            <a:ext cx="3672408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601812" y="908721"/>
            <a:ext cx="3672408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 descr="Resultado de imagen para sistemas comple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98" y="1478076"/>
            <a:ext cx="4420782" cy="47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"/>
          <p:cNvSpPr/>
          <p:nvPr/>
        </p:nvSpPr>
        <p:spPr>
          <a:xfrm>
            <a:off x="2699792" y="188642"/>
            <a:ext cx="3987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solidFill>
                  <a:srgbClr val="000099"/>
                </a:solidFill>
              </a:rPr>
              <a:t>Sistemas Complejos</a:t>
            </a:r>
          </a:p>
        </p:txBody>
      </p:sp>
      <p:sp>
        <p:nvSpPr>
          <p:cNvPr id="3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335236" y="11732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Imagen relacionada"/>
          <p:cNvSpPr>
            <a:spLocks noChangeAspect="1" noChangeArrowheads="1"/>
          </p:cNvSpPr>
          <p:nvPr/>
        </p:nvSpPr>
        <p:spPr bwMode="auto">
          <a:xfrm>
            <a:off x="487636" y="13256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601812" y="5085184"/>
            <a:ext cx="1737940" cy="7425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77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1692B80D-A0CF-4BBB-BD68-CD9FCD9C5033}"/>
              </a:ext>
            </a:extLst>
          </p:cNvPr>
          <p:cNvSpPr/>
          <p:nvPr/>
        </p:nvSpPr>
        <p:spPr>
          <a:xfrm>
            <a:off x="2578313" y="476672"/>
            <a:ext cx="3987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solidFill>
                  <a:srgbClr val="000099"/>
                </a:solidFill>
              </a:rPr>
              <a:t>Sistemas Complejos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CBAEA3-A68A-4DF1-AFD9-A0592F96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56902"/>
            <a:ext cx="7632848" cy="5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3CDC8-8346-45D7-90DC-46FA2522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4044209"/>
            <a:ext cx="7632848" cy="1607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rgbClr val="000099"/>
                </a:solidFill>
              </a:rPr>
              <a:t>CONTEMPLAR EL EJERCICIO DE UN</a:t>
            </a:r>
          </a:p>
          <a:p>
            <a:pPr marL="0" indent="0" algn="ctr">
              <a:buNone/>
            </a:pPr>
            <a:r>
              <a:rPr lang="es-MX" dirty="0">
                <a:solidFill>
                  <a:srgbClr val="000099"/>
                </a:solidFill>
              </a:rPr>
              <a:t>PENSAMIENTO COMPLEJO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688" y="332656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¿QUÉ IMPLICACIONES TIENE ESTA PERSPECTIVA DE LA COMPLEJIDAD?</a:t>
            </a:r>
          </a:p>
        </p:txBody>
      </p:sp>
      <p:sp>
        <p:nvSpPr>
          <p:cNvPr id="4" name="1 Rectángulo"/>
          <p:cNvSpPr/>
          <p:nvPr/>
        </p:nvSpPr>
        <p:spPr>
          <a:xfrm>
            <a:off x="1133911" y="1659018"/>
            <a:ext cx="6876177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FF9933"/>
                </a:solidFill>
              </a:rPr>
              <a:t>¿Cuál debe ser el perfil del médico general mexicano?</a:t>
            </a:r>
            <a:endParaRPr lang="es-MX" sz="4800" b="1" dirty="0">
              <a:solidFill>
                <a:srgbClr val="FF9933"/>
              </a:solidFill>
            </a:endParaRPr>
          </a:p>
        </p:txBody>
      </p:sp>
      <p:sp>
        <p:nvSpPr>
          <p:cNvPr id="6" name="Flecha a la derecha con bandas 2">
            <a:extLst>
              <a:ext uri="{FF2B5EF4-FFF2-40B4-BE49-F238E27FC236}">
                <a16:creationId xmlns:a16="http://schemas.microsoft.com/office/drawing/2014/main" id="{DC891017-1B78-4BBC-8D51-404AD95B85DA}"/>
              </a:ext>
            </a:extLst>
          </p:cNvPr>
          <p:cNvSpPr/>
          <p:nvPr/>
        </p:nvSpPr>
        <p:spPr>
          <a:xfrm rot="16200000">
            <a:off x="3830885" y="2906924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3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7 Elipse"/>
          <p:cNvSpPr/>
          <p:nvPr/>
        </p:nvSpPr>
        <p:spPr>
          <a:xfrm>
            <a:off x="251520" y="1080350"/>
            <a:ext cx="2448272" cy="228034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10" name="57 Elipse"/>
          <p:cNvSpPr/>
          <p:nvPr/>
        </p:nvSpPr>
        <p:spPr>
          <a:xfrm>
            <a:off x="5580112" y="941453"/>
            <a:ext cx="3240360" cy="3096345"/>
          </a:xfrm>
          <a:prstGeom prst="ellipse">
            <a:avLst/>
          </a:prstGeom>
          <a:solidFill>
            <a:schemeClr val="bg1"/>
          </a:solidFill>
          <a:ln w="3175">
            <a:solidFill>
              <a:srgbClr val="CC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00204" y="188640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/>
              <a:t>Y</a:t>
            </a:r>
            <a:r>
              <a:rPr lang="es-MX" sz="2800" b="1" dirty="0"/>
              <a:t>O</a:t>
            </a:r>
            <a:endParaRPr lang="es-MX" sz="4000" dirty="0"/>
          </a:p>
        </p:txBody>
      </p:sp>
      <p:sp>
        <p:nvSpPr>
          <p:cNvPr id="3" name="Flecha a la derecha con bandas 2"/>
          <p:cNvSpPr/>
          <p:nvPr/>
        </p:nvSpPr>
        <p:spPr>
          <a:xfrm rot="10800000">
            <a:off x="4449193" y="926679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728340" y="2301729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800000"/>
                </a:solidFill>
              </a:rPr>
              <a:t>A</a:t>
            </a:r>
            <a:endParaRPr lang="es-MX" sz="3200" dirty="0">
              <a:solidFill>
                <a:srgbClr val="80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927384" y="1621077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B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40644" y="1499072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6666"/>
                </a:solidFill>
              </a:rPr>
              <a:t>C</a:t>
            </a:r>
            <a:endParaRPr lang="es-MX" sz="3200" dirty="0">
              <a:solidFill>
                <a:srgbClr val="006666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978984" y="2439934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D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409480" y="2477195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99CC"/>
                </a:solidFill>
              </a:rPr>
              <a:t>E</a:t>
            </a:r>
            <a:endParaRPr lang="es-MX" sz="3200" dirty="0">
              <a:solidFill>
                <a:srgbClr val="0099CC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163152" y="1698484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6600"/>
                </a:solidFill>
              </a:rPr>
              <a:t>Y</a:t>
            </a:r>
            <a:endParaRPr lang="es-MX" sz="3200" dirty="0">
              <a:solidFill>
                <a:srgbClr val="00660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125682" y="2871062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333300"/>
                </a:solidFill>
              </a:rPr>
              <a:t>Z</a:t>
            </a:r>
            <a:endParaRPr lang="es-MX" sz="3200" dirty="0">
              <a:solidFill>
                <a:srgbClr val="333300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6459874" y="1630914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Flecha curvada hacia abajo 29"/>
          <p:cNvSpPr/>
          <p:nvPr/>
        </p:nvSpPr>
        <p:spPr>
          <a:xfrm>
            <a:off x="7269212" y="1613098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Flecha curvada hacia abajo 30"/>
          <p:cNvSpPr/>
          <p:nvPr/>
        </p:nvSpPr>
        <p:spPr>
          <a:xfrm rot="5400000">
            <a:off x="7933618" y="2100821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Flecha curvada hacia abajo 31"/>
          <p:cNvSpPr/>
          <p:nvPr/>
        </p:nvSpPr>
        <p:spPr>
          <a:xfrm rot="9209125">
            <a:off x="7471336" y="2879762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Flecha curvada hacia abajo 32"/>
          <p:cNvSpPr/>
          <p:nvPr/>
        </p:nvSpPr>
        <p:spPr>
          <a:xfrm rot="15969738">
            <a:off x="6087090" y="2308600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 curvada hacia abajo 33"/>
          <p:cNvSpPr/>
          <p:nvPr/>
        </p:nvSpPr>
        <p:spPr>
          <a:xfrm rot="5652274">
            <a:off x="7295175" y="2204842"/>
            <a:ext cx="676094" cy="2373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Flecha curvada hacia abajo 34"/>
          <p:cNvSpPr/>
          <p:nvPr/>
        </p:nvSpPr>
        <p:spPr>
          <a:xfrm rot="12514669">
            <a:off x="6544226" y="3103092"/>
            <a:ext cx="558814" cy="193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Flecha curvada hacia abajo 35"/>
          <p:cNvSpPr/>
          <p:nvPr/>
        </p:nvSpPr>
        <p:spPr>
          <a:xfrm rot="15969738">
            <a:off x="6368257" y="2265358"/>
            <a:ext cx="731339" cy="1708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51520" y="407707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0099"/>
                </a:solidFill>
              </a:rPr>
              <a:t>Interconectar distintas dimensiones de lo real.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0099"/>
                </a:solidFill>
              </a:rPr>
              <a:t>No centrarse en fragmentos aislados.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0099"/>
                </a:solidFill>
              </a:rPr>
              <a:t>Distinguir no para separar sino para religar.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0099"/>
                </a:solidFill>
              </a:rPr>
              <a:t>Visualizar el conjunto partes – totalidad.</a:t>
            </a:r>
          </a:p>
        </p:txBody>
      </p:sp>
      <p:sp>
        <p:nvSpPr>
          <p:cNvPr id="38" name="Flecha a la derecha con bandas 2"/>
          <p:cNvSpPr/>
          <p:nvPr/>
        </p:nvSpPr>
        <p:spPr>
          <a:xfrm rot="10800000">
            <a:off x="4463989" y="1766097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a la derecha con bandas 2"/>
          <p:cNvSpPr/>
          <p:nvPr/>
        </p:nvSpPr>
        <p:spPr>
          <a:xfrm rot="10800000">
            <a:off x="4463989" y="2616690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Flecha a la derecha con bandas 2"/>
          <p:cNvSpPr/>
          <p:nvPr/>
        </p:nvSpPr>
        <p:spPr>
          <a:xfrm>
            <a:off x="3059832" y="1728420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5940152" y="116632"/>
            <a:ext cx="2501443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0099"/>
                </a:solidFill>
              </a:rPr>
              <a:t>SISTEMAS </a:t>
            </a:r>
          </a:p>
          <a:p>
            <a:pPr algn="ctr"/>
            <a:r>
              <a:rPr lang="es-MX" sz="2400" b="1" dirty="0">
                <a:solidFill>
                  <a:srgbClr val="000099"/>
                </a:solidFill>
              </a:rPr>
              <a:t>COMPLEJOS</a:t>
            </a:r>
            <a:endParaRPr lang="es-MX" sz="2400" dirty="0">
              <a:solidFill>
                <a:srgbClr val="000099"/>
              </a:solidFill>
            </a:endParaRPr>
          </a:p>
        </p:txBody>
      </p:sp>
      <p:sp>
        <p:nvSpPr>
          <p:cNvPr id="7" name="Flecha a la derecha con muesca 6"/>
          <p:cNvSpPr/>
          <p:nvPr/>
        </p:nvSpPr>
        <p:spPr>
          <a:xfrm rot="5188419">
            <a:off x="7194980" y="3290290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a la derecha con muesca 28"/>
          <p:cNvSpPr/>
          <p:nvPr/>
        </p:nvSpPr>
        <p:spPr>
          <a:xfrm rot="228998">
            <a:off x="8216064" y="2400610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lecha a la derecha con muesca 40"/>
          <p:cNvSpPr/>
          <p:nvPr/>
        </p:nvSpPr>
        <p:spPr>
          <a:xfrm rot="16200000">
            <a:off x="7023752" y="1282202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 a la derecha con muesca 41"/>
          <p:cNvSpPr/>
          <p:nvPr/>
        </p:nvSpPr>
        <p:spPr>
          <a:xfrm rot="11071213">
            <a:off x="5942521" y="2124162"/>
            <a:ext cx="241637" cy="462924"/>
          </a:xfrm>
          <a:prstGeom prst="notched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 Rectángulo">
            <a:extLst>
              <a:ext uri="{FF2B5EF4-FFF2-40B4-BE49-F238E27FC236}">
                <a16:creationId xmlns:a16="http://schemas.microsoft.com/office/drawing/2014/main" id="{DB009D40-4D49-4035-9ACD-23FF1F3ECE17}"/>
              </a:ext>
            </a:extLst>
          </p:cNvPr>
          <p:cNvSpPr/>
          <p:nvPr/>
        </p:nvSpPr>
        <p:spPr>
          <a:xfrm>
            <a:off x="452671" y="1499300"/>
            <a:ext cx="21520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i="1" dirty="0">
                <a:solidFill>
                  <a:srgbClr val="000099"/>
                </a:solidFill>
              </a:rPr>
              <a:t>PENSAMIENTO </a:t>
            </a:r>
          </a:p>
          <a:p>
            <a:pPr algn="ctr"/>
            <a:r>
              <a:rPr lang="es-MX" sz="2400" b="1" i="1" dirty="0">
                <a:solidFill>
                  <a:srgbClr val="000099"/>
                </a:solidFill>
              </a:rPr>
              <a:t>COMPLEJO</a:t>
            </a:r>
          </a:p>
          <a:p>
            <a:pPr algn="ctr"/>
            <a:r>
              <a:rPr lang="es-MX" sz="2400" b="1" i="1" dirty="0">
                <a:solidFill>
                  <a:srgbClr val="000099"/>
                </a:solidFill>
              </a:rPr>
              <a:t>(Atributo </a:t>
            </a:r>
          </a:p>
          <a:p>
            <a:pPr algn="ctr"/>
            <a:r>
              <a:rPr lang="es-MX" sz="2400" b="1" i="1" dirty="0">
                <a:solidFill>
                  <a:srgbClr val="000099"/>
                </a:solidFill>
              </a:rPr>
              <a:t>mental)</a:t>
            </a:r>
          </a:p>
        </p:txBody>
      </p:sp>
      <p:sp>
        <p:nvSpPr>
          <p:cNvPr id="45" name="Flecha a la derecha con bandas 2">
            <a:extLst>
              <a:ext uri="{FF2B5EF4-FFF2-40B4-BE49-F238E27FC236}">
                <a16:creationId xmlns:a16="http://schemas.microsoft.com/office/drawing/2014/main" id="{07D8B7BF-383C-40C5-B23A-86CEA1F1FB90}"/>
              </a:ext>
            </a:extLst>
          </p:cNvPr>
          <p:cNvSpPr/>
          <p:nvPr/>
        </p:nvSpPr>
        <p:spPr>
          <a:xfrm>
            <a:off x="3059832" y="2636912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 a la derecha con bandas 2">
            <a:extLst>
              <a:ext uri="{FF2B5EF4-FFF2-40B4-BE49-F238E27FC236}">
                <a16:creationId xmlns:a16="http://schemas.microsoft.com/office/drawing/2014/main" id="{2EC15A10-A661-4627-AFBA-D37935588D55}"/>
              </a:ext>
            </a:extLst>
          </p:cNvPr>
          <p:cNvSpPr/>
          <p:nvPr/>
        </p:nvSpPr>
        <p:spPr>
          <a:xfrm>
            <a:off x="3059832" y="908720"/>
            <a:ext cx="79208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 Rectángulo">
            <a:extLst>
              <a:ext uri="{FF2B5EF4-FFF2-40B4-BE49-F238E27FC236}">
                <a16:creationId xmlns:a16="http://schemas.microsoft.com/office/drawing/2014/main" id="{DDADD951-2720-437F-A1F9-BAD56ED8ACC0}"/>
              </a:ext>
            </a:extLst>
          </p:cNvPr>
          <p:cNvSpPr/>
          <p:nvPr/>
        </p:nvSpPr>
        <p:spPr>
          <a:xfrm>
            <a:off x="2948302" y="3441788"/>
            <a:ext cx="2634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i="1" dirty="0">
                <a:solidFill>
                  <a:srgbClr val="000099"/>
                </a:solidFill>
              </a:rPr>
              <a:t>Aproximarse a…</a:t>
            </a:r>
          </a:p>
        </p:txBody>
      </p:sp>
    </p:spTree>
    <p:extLst>
      <p:ext uri="{BB962C8B-B14F-4D97-AF65-F5344CB8AC3E}">
        <p14:creationId xmlns:p14="http://schemas.microsoft.com/office/powerpoint/2010/main" val="20921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3" grpId="0" animBg="1"/>
      <p:bldP spid="4" grpId="0"/>
      <p:bldP spid="18" grpId="0"/>
      <p:bldP spid="24" grpId="0"/>
      <p:bldP spid="25" grpId="0"/>
      <p:bldP spid="26" grpId="0"/>
      <p:bldP spid="27" grpId="0"/>
      <p:bldP spid="28" grpId="0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6" grpId="0" animBg="1"/>
      <p:bldP spid="7" grpId="0" animBg="1"/>
      <p:bldP spid="29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1000</Words>
  <Application>Microsoft Office PowerPoint</Application>
  <PresentationFormat>Presentación en pantalla (4:3)</PresentationFormat>
  <Paragraphs>237</Paragraphs>
  <Slides>40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Candara</vt:lpstr>
      <vt:lpstr>Tema de Office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Servin Hernandez</dc:creator>
  <cp:lastModifiedBy>David Servin Hernandez</cp:lastModifiedBy>
  <cp:revision>58</cp:revision>
  <cp:lastPrinted>2019-03-05T18:22:58Z</cp:lastPrinted>
  <dcterms:created xsi:type="dcterms:W3CDTF">2019-02-28T17:17:52Z</dcterms:created>
  <dcterms:modified xsi:type="dcterms:W3CDTF">2019-03-06T21:54:26Z</dcterms:modified>
</cp:coreProperties>
</file>