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39" r:id="rId2"/>
    <p:sldId id="524" r:id="rId3"/>
    <p:sldId id="525" r:id="rId4"/>
    <p:sldId id="527" r:id="rId5"/>
    <p:sldId id="530" r:id="rId6"/>
    <p:sldId id="529" r:id="rId7"/>
  </p:sldIdLst>
  <p:sldSz cx="9144000" cy="6858000" type="screen4x3"/>
  <p:notesSz cx="7010400" cy="9296400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orient="horz" pos="279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pos="4105">
          <p15:clr>
            <a:srgbClr val="A4A3A4"/>
          </p15:clr>
        </p15:guide>
        <p15:guide id="5" pos="2880">
          <p15:clr>
            <a:srgbClr val="A4A3A4"/>
          </p15:clr>
        </p15:guide>
        <p15:guide id="6" pos="3470">
          <p15:clr>
            <a:srgbClr val="A4A3A4"/>
          </p15:clr>
        </p15:guide>
        <p15:guide id="7" pos="249">
          <p15:clr>
            <a:srgbClr val="A4A3A4"/>
          </p15:clr>
        </p15:guide>
        <p15:guide id="8" pos="5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a Ebba Christina Laurell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6600"/>
    <a:srgbClr val="CC3300"/>
    <a:srgbClr val="000000"/>
    <a:srgbClr val="990000"/>
    <a:srgbClr val="006600"/>
    <a:srgbClr val="1E6825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14" autoAdjust="0"/>
  </p:normalViewPr>
  <p:slideViewPr>
    <p:cSldViewPr>
      <p:cViewPr varScale="1">
        <p:scale>
          <a:sx n="99" d="100"/>
          <a:sy n="99" d="100"/>
        </p:scale>
        <p:origin x="246" y="72"/>
      </p:cViewPr>
      <p:guideLst>
        <p:guide orient="horz" pos="2205"/>
        <p:guide orient="horz" pos="2795"/>
        <p:guide orient="horz" pos="1525"/>
        <p:guide pos="4105"/>
        <p:guide pos="2880"/>
        <p:guide pos="3470"/>
        <p:guide pos="249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776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fld id="{F3CFEED3-A776-C147-BF22-E8F8528513A1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312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u="sng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u="sng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u="sng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u="sng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fld id="{8DC7007C-6872-1245-B5E8-28DABC805261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81186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95D68C-9BB8-6141-A39A-E3AEB1FAB483}" type="slidenum">
              <a:rPr lang="es-ES_tradnl"/>
              <a:pPr>
                <a:defRPr/>
              </a:pPr>
              <a:t>1</a:t>
            </a:fld>
            <a:endParaRPr lang="es-ES_tradnl" dirty="0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9360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FE09E1-08D9-1A40-8A9D-CDE523A6B9A5}" type="slidenum">
              <a:rPr lang="es-ES_tradnl"/>
              <a:pPr>
                <a:defRPr/>
              </a:pPr>
              <a:t>2</a:t>
            </a:fld>
            <a:endParaRPr lang="es-ES_tradnl" dirty="0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8161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FE09E1-08D9-1A40-8A9D-CDE523A6B9A5}" type="slidenum">
              <a:rPr lang="es-ES_tradnl"/>
              <a:pPr>
                <a:defRPr/>
              </a:pPr>
              <a:t>3</a:t>
            </a:fld>
            <a:endParaRPr lang="es-ES_tradnl" dirty="0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0085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BAB58-B214-2F46-AE3C-E180976F05BF}" type="slidenum">
              <a:rPr lang="es-ES_tradnl"/>
              <a:pPr>
                <a:defRPr/>
              </a:pPr>
              <a:t>4</a:t>
            </a:fld>
            <a:endParaRPr lang="es-ES_tradnl" dirty="0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2925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BAB58-B214-2F46-AE3C-E180976F05BF}" type="slidenum">
              <a:rPr lang="es-ES_tradnl"/>
              <a:pPr>
                <a:defRPr/>
              </a:pPr>
              <a:t>5</a:t>
            </a:fld>
            <a:endParaRPr lang="es-ES_tradnl" dirty="0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1285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FE09E1-08D9-1A40-8A9D-CDE523A6B9A5}" type="slidenum">
              <a:rPr lang="es-ES_tradnl"/>
              <a:pPr>
                <a:defRPr/>
              </a:pPr>
              <a:t>6</a:t>
            </a:fld>
            <a:endParaRPr lang="es-ES_tradnl" dirty="0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248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5CDB0-B0AF-A94B-BE2C-19EB86734454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29673380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FBCB5-F911-514C-BC1D-4DE0419633D0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41600601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8B21C-1B31-FC45-AE6C-EDC4D992BDF0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778581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CB657-93DC-4B43-87BE-9B3725FB5380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94448258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81524-351D-EF4F-A654-276C13DD0CF7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02241974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A20C3-0B2C-A74A-8AA2-F3CC706BCF63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736978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8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9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BB379-C784-574A-B368-EBE6828C3225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50290789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5B4DC-DA42-BC42-A2F6-23F479885FD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78307397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9698C-3C8C-3D4E-BF6F-2DC18F9E15FC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3687300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C86E2-4D8D-E345-A0CE-954F1F01C9B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5750084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dirty="0" smtClean="0"/>
              <a:t>Arrastre la imagen al marcador de posición o haga clic en el icono para agregar</a:t>
            </a:r>
            <a:endParaRPr lang="es-ES" noProof="0" dirty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C9E6C-19A8-E443-B73C-6897A39CF21A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99796461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Rectangle 117"/>
          <p:cNvSpPr>
            <a:spLocks noChangeArrowheads="1"/>
          </p:cNvSpPr>
          <p:nvPr/>
        </p:nvSpPr>
        <p:spPr bwMode="auto">
          <a:xfrm>
            <a:off x="0" y="5954713"/>
            <a:ext cx="9144000" cy="91598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22" tIns="45711" rIns="91422" bIns="45711"/>
          <a:lstStyle/>
          <a:p>
            <a:pPr>
              <a:spcBef>
                <a:spcPct val="0"/>
              </a:spcBef>
              <a:defRPr/>
            </a:pPr>
            <a:endParaRPr lang="es-ES" sz="23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137" name="Rectangle 1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388" y="6251575"/>
            <a:ext cx="19050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38" name="Rectangle 1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51575"/>
            <a:ext cx="289718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b="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39" name="Rectangle 1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51575"/>
            <a:ext cx="19050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b="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fld id="{48415915-6ECC-984F-99C1-3D6ED7960A81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7253288" y="6548438"/>
            <a:ext cx="19050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58" tIns="46030" rIns="92058" bIns="46030" anchor="ctr"/>
          <a:lstStyle/>
          <a:p>
            <a:pPr algn="r">
              <a:spcBef>
                <a:spcPct val="0"/>
              </a:spcBef>
              <a:defRPr/>
            </a:pPr>
            <a:fld id="{D791143C-F780-AB43-9E73-A1C7ED1FA772}" type="slidenum">
              <a:rPr lang="es-ES" sz="100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pPr algn="r">
                <a:spcBef>
                  <a:spcPct val="0"/>
                </a:spcBef>
                <a:defRPr/>
              </a:pPr>
              <a:t>‹Nº›</a:t>
            </a:fld>
            <a:endParaRPr lang="es-ES" sz="1000" dirty="0"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4538" indent="-287338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</a:defRPr>
      </a:lvl3pPr>
      <a:lvl4pPr marL="1598613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5813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5pPr>
      <a:lvl6pPr marL="2513013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6pPr>
      <a:lvl7pPr marL="2970213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7pPr>
      <a:lvl8pPr marL="3427413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8pPr>
      <a:lvl9pPr marL="3884613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3826" name="Rectangle 2"/>
          <p:cNvSpPr>
            <a:spLocks noChangeArrowheads="1"/>
          </p:cNvSpPr>
          <p:nvPr/>
        </p:nvSpPr>
        <p:spPr bwMode="auto">
          <a:xfrm>
            <a:off x="0" y="2375009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MX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E68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¿Nuevas soluciones a viejos problemas?</a:t>
            </a:r>
          </a:p>
          <a:p>
            <a:pPr algn="ctr">
              <a:spcBef>
                <a:spcPct val="0"/>
              </a:spcBef>
              <a:defRPr/>
            </a:pPr>
            <a:endParaRPr lang="es-MX" sz="36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E682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  <a:p>
            <a:pPr algn="ctr">
              <a:spcBef>
                <a:spcPct val="0"/>
              </a:spcBef>
              <a:defRPr/>
            </a:pPr>
            <a:r>
              <a:rPr lang="es-ES_tradnl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E68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Subsecretaría de Integración y Desarrollo del Sector Salud</a:t>
            </a:r>
            <a:r>
              <a:rPr lang="es-MX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E68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 </a:t>
            </a:r>
            <a:br>
              <a:rPr lang="es-MX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E68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</a:br>
            <a:endParaRPr lang="es-MX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E682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572000" y="6237312"/>
            <a:ext cx="43910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             </a:t>
            </a:r>
            <a:r>
              <a:rPr lang="es-ES" sz="1600" dirty="0" smtClean="0"/>
              <a:t>Asa Cristina Laurell, </a:t>
            </a:r>
            <a:r>
              <a:rPr lang="es-ES" sz="1600" dirty="0" smtClean="0"/>
              <a:t>13 </a:t>
            </a:r>
            <a:r>
              <a:rPr lang="es-ES" sz="1600" dirty="0" smtClean="0"/>
              <a:t>de febrero  2019</a:t>
            </a:r>
            <a:endParaRPr lang="es-ES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9506"/>
            <a:ext cx="3640322" cy="64319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ChangeArrowheads="1"/>
          </p:cNvSpPr>
          <p:nvPr/>
        </p:nvSpPr>
        <p:spPr bwMode="auto">
          <a:xfrm>
            <a:off x="790575" y="1552144"/>
            <a:ext cx="8353425" cy="209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76238" indent="-376238">
              <a:spcBef>
                <a:spcPts val="0"/>
              </a:spcBef>
              <a:spcAft>
                <a:spcPts val="600"/>
              </a:spcAft>
              <a:buClr>
                <a:srgbClr val="990000"/>
              </a:buClr>
              <a:buFont typeface="WP IconicSymbolsB" charset="0"/>
              <a:buBlip>
                <a:blip r:embed="rId3"/>
              </a:buBlip>
              <a:defRPr/>
            </a:pPr>
            <a:r>
              <a:rPr lang="es-ES_tradnl" sz="2200" dirty="0">
                <a:solidFill>
                  <a:schemeClr val="tx1"/>
                </a:solidFill>
              </a:rPr>
              <a:t>Seguridad social </a:t>
            </a:r>
            <a:r>
              <a:rPr lang="es-ES_tradnl" sz="2200" dirty="0" smtClean="0">
                <a:solidFill>
                  <a:schemeClr val="tx1"/>
                </a:solidFill>
              </a:rPr>
              <a:t>universal</a:t>
            </a:r>
          </a:p>
          <a:p>
            <a:pPr marL="376238" indent="-376238">
              <a:spcBef>
                <a:spcPts val="0"/>
              </a:spcBef>
              <a:spcAft>
                <a:spcPts val="600"/>
              </a:spcAft>
              <a:buClr>
                <a:srgbClr val="990000"/>
              </a:buClr>
              <a:buFont typeface="WP IconicSymbolsB" charset="0"/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</a:rPr>
              <a:t>Cobertura universal de salud</a:t>
            </a:r>
          </a:p>
          <a:p>
            <a:pPr marL="376238" indent="-376238">
              <a:spcBef>
                <a:spcPts val="0"/>
              </a:spcBef>
              <a:spcAft>
                <a:spcPts val="600"/>
              </a:spcAft>
              <a:buClr>
                <a:srgbClr val="990000"/>
              </a:buClr>
              <a:buFont typeface="WP IconicSymbolsB" charset="0"/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</a:rPr>
              <a:t>Sistema </a:t>
            </a:r>
            <a:r>
              <a:rPr lang="es-ES_tradnl" sz="2200" dirty="0">
                <a:solidFill>
                  <a:schemeClr val="tx1"/>
                </a:solidFill>
              </a:rPr>
              <a:t>único de </a:t>
            </a:r>
            <a:r>
              <a:rPr lang="es-ES_tradnl" sz="2200" dirty="0" smtClean="0">
                <a:solidFill>
                  <a:schemeClr val="tx1"/>
                </a:solidFill>
              </a:rPr>
              <a:t>salud </a:t>
            </a:r>
          </a:p>
          <a:p>
            <a:pPr marL="376238" indent="-376238">
              <a:spcBef>
                <a:spcPts val="0"/>
              </a:spcBef>
              <a:spcAft>
                <a:spcPts val="600"/>
              </a:spcAft>
              <a:buClr>
                <a:srgbClr val="990000"/>
              </a:buClr>
              <a:buFont typeface="WP IconicSymbolsB" charset="0"/>
              <a:buBlip>
                <a:blip r:embed="rId3"/>
              </a:buBlip>
              <a:defRPr/>
            </a:pPr>
            <a:r>
              <a:rPr lang="es-ES_tradnl" sz="2200" dirty="0">
                <a:solidFill>
                  <a:schemeClr val="tx1"/>
                </a:solidFill>
              </a:rPr>
              <a:t>C</a:t>
            </a:r>
            <a:r>
              <a:rPr lang="es-ES_tradnl" sz="2200" dirty="0" smtClean="0">
                <a:solidFill>
                  <a:schemeClr val="tx1"/>
                </a:solidFill>
              </a:rPr>
              <a:t>alidad</a:t>
            </a:r>
            <a:r>
              <a:rPr lang="es-ES_tradnl" sz="2200" dirty="0">
                <a:solidFill>
                  <a:schemeClr val="tx1"/>
                </a:solidFill>
              </a:rPr>
              <a:t>, calidez y </a:t>
            </a:r>
            <a:r>
              <a:rPr lang="es-ES_tradnl" sz="2200" dirty="0" smtClean="0">
                <a:solidFill>
                  <a:schemeClr val="tx1"/>
                </a:solidFill>
              </a:rPr>
              <a:t>eficiencia</a:t>
            </a:r>
          </a:p>
          <a:p>
            <a:pPr marL="376238" indent="-376238">
              <a:spcBef>
                <a:spcPts val="0"/>
              </a:spcBef>
              <a:spcAft>
                <a:spcPts val="600"/>
              </a:spcAft>
              <a:buClr>
                <a:srgbClr val="990000"/>
              </a:buClr>
              <a:buFont typeface="WP IconicSymbolsB" charset="0"/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DERECHO A LA PROTECCIÓN DE LA SALUD </a:t>
            </a:r>
            <a:endParaRPr lang="es-MX" sz="2200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  <p:sp>
        <p:nvSpPr>
          <p:cNvPr id="461827" name="Rectangle 3"/>
          <p:cNvSpPr>
            <a:spLocks noChangeArrowheads="1"/>
          </p:cNvSpPr>
          <p:nvPr/>
        </p:nvSpPr>
        <p:spPr bwMode="auto">
          <a:xfrm>
            <a:off x="250824" y="745540"/>
            <a:ext cx="8893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808000">
                    <a:alpha val="5000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76250" indent="-476250">
              <a:buClr>
                <a:srgbClr val="003300"/>
              </a:buClr>
              <a:buFont typeface="Wingdings" charset="0"/>
              <a:buChar char="ü"/>
              <a:defRPr/>
            </a:pPr>
            <a:r>
              <a:rPr kumimoji="1" lang="es-MX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Promesas no cumplidas (1983)  1997, 2001 a 2018</a:t>
            </a:r>
            <a:endParaRPr kumimoji="1" lang="es-MX" sz="28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  <p:sp>
        <p:nvSpPr>
          <p:cNvPr id="461828" name="Text Box 4"/>
          <p:cNvSpPr txBox="1">
            <a:spLocks noChangeArrowheads="1"/>
          </p:cNvSpPr>
          <p:nvPr/>
        </p:nvSpPr>
        <p:spPr bwMode="auto">
          <a:xfrm>
            <a:off x="-36512" y="-605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ES_tradnl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E68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EL PUNTO DE PARTIDA</a:t>
            </a:r>
            <a:endParaRPr lang="es-ES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E682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827584" y="3696927"/>
            <a:ext cx="8136904" cy="18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Blip>
                <a:blip r:embed="rId3"/>
              </a:buBlip>
              <a:defRPr/>
            </a:pPr>
            <a:r>
              <a:rPr lang="es-ES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Responsabilidad de una instancia del Estado resolverlas: la Secretaría de Salud;</a:t>
            </a:r>
          </a:p>
          <a:p>
            <a:pPr>
              <a:lnSpc>
                <a:spcPct val="90000"/>
              </a:lnSpc>
              <a:spcBef>
                <a:spcPct val="40000"/>
              </a:spcBef>
              <a:buBlip>
                <a:blip r:embed="rId3"/>
              </a:buBlip>
              <a:defRPr/>
            </a:pPr>
            <a:r>
              <a:rPr lang="es-ES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Volver a la concepción de la salud como derecho social y como obligación del Estado; </a:t>
            </a:r>
          </a:p>
          <a:p>
            <a:pPr>
              <a:lnSpc>
                <a:spcPct val="90000"/>
              </a:lnSpc>
              <a:spcBef>
                <a:spcPct val="40000"/>
              </a:spcBef>
              <a:buBlip>
                <a:blip r:embed="rId3"/>
              </a:buBlip>
              <a:defRPr/>
            </a:pPr>
            <a:r>
              <a:rPr lang="es-ES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Acceso universal y equitativo a los servicios requeridos </a:t>
            </a:r>
          </a:p>
        </p:txBody>
      </p:sp>
    </p:spTree>
    <p:extLst>
      <p:ext uri="{BB962C8B-B14F-4D97-AF65-F5344CB8AC3E}">
        <p14:creationId xmlns:p14="http://schemas.microsoft.com/office/powerpoint/2010/main" val="45529415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ChangeArrowheads="1"/>
          </p:cNvSpPr>
          <p:nvPr/>
        </p:nvSpPr>
        <p:spPr bwMode="auto">
          <a:xfrm>
            <a:off x="611560" y="1052736"/>
            <a:ext cx="8353425" cy="2864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20700" indent="-342900">
              <a:lnSpc>
                <a:spcPct val="80000"/>
              </a:lnSpc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MX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Falta de planeación integral</a:t>
            </a:r>
          </a:p>
          <a:p>
            <a:pPr marL="520700" indent="-342900">
              <a:lnSpc>
                <a:spcPct val="80000"/>
              </a:lnSpc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MX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Instalaciones de salud con grave sobrecarga de servicios </a:t>
            </a:r>
          </a:p>
          <a:p>
            <a:pPr marL="520700" indent="-342900">
              <a:lnSpc>
                <a:spcPct val="80000"/>
              </a:lnSpc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MX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Desarticulación de acciones de promoción, educación, prevención y atención en 1</a:t>
            </a:r>
            <a:r>
              <a:rPr lang="es-MX" sz="22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er </a:t>
            </a:r>
            <a:r>
              <a:rPr lang="es-MX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nivel </a:t>
            </a:r>
          </a:p>
          <a:p>
            <a:pPr marL="520700" indent="-342900">
              <a:lnSpc>
                <a:spcPct val="80000"/>
              </a:lnSpc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MX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1</a:t>
            </a:r>
            <a:r>
              <a:rPr lang="es-MX" sz="22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er, </a:t>
            </a:r>
            <a:r>
              <a:rPr lang="es-MX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2º y 3</a:t>
            </a:r>
            <a:r>
              <a:rPr lang="es-MX" sz="22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er</a:t>
            </a:r>
            <a:r>
              <a:rPr lang="es-MX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tercer nivel desconectados</a:t>
            </a:r>
          </a:p>
          <a:p>
            <a:pPr marL="520700" indent="-342900">
              <a:lnSpc>
                <a:spcPct val="80000"/>
              </a:lnSpc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MX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Falta de infraestructura de salud y ausencia de mantenimiento </a:t>
            </a:r>
          </a:p>
          <a:p>
            <a:pPr marL="520700" indent="-342900">
              <a:lnSpc>
                <a:spcPct val="80000"/>
              </a:lnSpc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MX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Desabasto de medicamento y otros insumos</a:t>
            </a:r>
          </a:p>
          <a:p>
            <a:pPr marL="520700" indent="-342900">
              <a:lnSpc>
                <a:spcPct val="80000"/>
              </a:lnSpc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MX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Plantillas irregulares y mal distribuidas </a:t>
            </a:r>
          </a:p>
          <a:p>
            <a:pPr marL="520700" indent="-342900">
              <a:lnSpc>
                <a:spcPct val="80000"/>
              </a:lnSpc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MX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Obras abandonadas o inconclusas</a:t>
            </a:r>
            <a:endParaRPr lang="es-MX" sz="22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  <p:sp>
        <p:nvSpPr>
          <p:cNvPr id="461827" name="Rectangle 3"/>
          <p:cNvSpPr>
            <a:spLocks noChangeArrowheads="1"/>
          </p:cNvSpPr>
          <p:nvPr/>
        </p:nvSpPr>
        <p:spPr bwMode="auto">
          <a:xfrm>
            <a:off x="250824" y="519063"/>
            <a:ext cx="8893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808000">
                    <a:alpha val="5000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76250" indent="-476250">
              <a:buClr>
                <a:srgbClr val="003300"/>
              </a:buClr>
              <a:buFont typeface="Wingdings" charset="0"/>
              <a:buChar char="ü"/>
              <a:defRPr/>
            </a:pPr>
            <a:r>
              <a:rPr kumimoji="1" lang="es-MX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Descentralización a los estados</a:t>
            </a:r>
            <a:endParaRPr kumimoji="1" lang="es-MX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  <p:sp>
        <p:nvSpPr>
          <p:cNvPr id="461828" name="Text Box 4"/>
          <p:cNvSpPr txBox="1">
            <a:spLocks noChangeArrowheads="1"/>
          </p:cNvSpPr>
          <p:nvPr/>
        </p:nvSpPr>
        <p:spPr bwMode="auto">
          <a:xfrm>
            <a:off x="0" y="-27384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ES_tradnl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E68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Organización institucional parchada e inequitativa</a:t>
            </a:r>
            <a:endParaRPr lang="es-ES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E682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sp>
        <p:nvSpPr>
          <p:cNvPr id="461835" name="Text Box 11"/>
          <p:cNvSpPr txBox="1">
            <a:spLocks noChangeArrowheads="1"/>
          </p:cNvSpPr>
          <p:nvPr/>
        </p:nvSpPr>
        <p:spPr bwMode="auto">
          <a:xfrm>
            <a:off x="0" y="594928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 algn="ctr">
              <a:spcBef>
                <a:spcPts val="480"/>
              </a:spcBef>
              <a:tabLst/>
            </a:pPr>
            <a:r>
              <a:rPr lang="es-ES" dirty="0" smtClean="0">
                <a:solidFill>
                  <a:srgbClr val="FFFFFF"/>
                </a:solidFill>
              </a:rPr>
              <a:t>Estancamiento o empeoramiento de las condiciones colectivas de salud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23528" y="3861048"/>
            <a:ext cx="8820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rgbClr val="003300"/>
              </a:buClr>
              <a:buFont typeface="Wingdings" charset="2"/>
              <a:buChar char="ü"/>
              <a:defRPr/>
            </a:pPr>
            <a:r>
              <a:rPr kumimoji="1" lang="es-ES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Modelo de financiamiento restrictivo e insuficiente 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915863" y="4364231"/>
            <a:ext cx="8048625" cy="158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42900" indent="-342900"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SNPSS + FASSA dualidad de fuente de recursos</a:t>
            </a:r>
          </a:p>
          <a:p>
            <a:pPr marL="342900" indent="-342900"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Uso restringido a los Paquetes de servicios </a:t>
            </a:r>
          </a:p>
          <a:p>
            <a:pPr marL="342900" indent="-342900"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Caja chica estatal y corrupción</a:t>
            </a:r>
          </a:p>
          <a:p>
            <a:pPr marL="342900" indent="-342900"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Modelo de atención derivado del modelo de financiamiento </a:t>
            </a:r>
          </a:p>
        </p:txBody>
      </p:sp>
    </p:spTree>
    <p:extLst>
      <p:ext uri="{BB962C8B-B14F-4D97-AF65-F5344CB8AC3E}">
        <p14:creationId xmlns:p14="http://schemas.microsoft.com/office/powerpoint/2010/main" val="262272666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5" name="Text Box 3"/>
          <p:cNvSpPr txBox="1">
            <a:spLocks noChangeArrowheads="1"/>
          </p:cNvSpPr>
          <p:nvPr/>
        </p:nvSpPr>
        <p:spPr bwMode="auto">
          <a:xfrm>
            <a:off x="107504" y="764704"/>
            <a:ext cx="8820150" cy="1539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12788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ts val="600"/>
              </a:spcBef>
              <a:buClr>
                <a:srgbClr val="1E6825"/>
              </a:buClr>
              <a:buFont typeface="Wingdings" charset="0"/>
              <a:buChar char="ü"/>
              <a:defRPr/>
            </a:pP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Garantizar el derecho a la protección de la salud a </a:t>
            </a:r>
            <a:r>
              <a:rPr lang="es-ES_tradnl" sz="2200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tod@s</a:t>
            </a: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s-ES_tradnl" sz="2200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l@s</a:t>
            </a: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s-ES_tradnl" sz="2200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mexican@s</a:t>
            </a:r>
            <a:endParaRPr lang="es-ES_tradnl" sz="22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lnSpc>
                <a:spcPct val="85000"/>
              </a:lnSpc>
              <a:spcBef>
                <a:spcPts val="0"/>
              </a:spcBef>
              <a:buClr>
                <a:srgbClr val="1E6825"/>
              </a:buClr>
              <a:buFont typeface="Wingdings" charset="0"/>
              <a:buChar char="ü"/>
              <a:defRPr/>
            </a:pP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Prestación de Servicios de Salud y Medicamentos Gratuitos para la población sin seguro social laboral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Clr>
                <a:srgbClr val="1E6825"/>
              </a:buClr>
              <a:defRPr/>
            </a:pP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      Requisitos: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3568" y="2420888"/>
            <a:ext cx="8460432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000" dirty="0" smtClean="0">
                <a:solidFill>
                  <a:srgbClr val="000000"/>
                </a:solidFill>
              </a:rPr>
              <a:t>Planeación nacional con ampliación y fortalecimiento infraestructura (centros de salud, clínicas y hospitales) con recursos federales y con prioridad para las regiones más atrasadas o vulnerables;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000" dirty="0" smtClean="0">
                <a:solidFill>
                  <a:srgbClr val="000000"/>
                </a:solidFill>
              </a:rPr>
              <a:t>Rescatar obras inconclusas;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000" dirty="0" smtClean="0">
                <a:solidFill>
                  <a:srgbClr val="000000"/>
                </a:solidFill>
              </a:rPr>
              <a:t>Ampliar y construir desde “abajo hacia arriba”;</a:t>
            </a:r>
            <a:endParaRPr lang="es-ES" sz="2000" dirty="0">
              <a:solidFill>
                <a:srgbClr val="000000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000" dirty="0" smtClean="0">
                <a:solidFill>
                  <a:srgbClr val="000000"/>
                </a:solidFill>
              </a:rPr>
              <a:t>Regularizar plazas y abrir plazas para las nuevas unidades de salud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000" dirty="0" smtClean="0">
                <a:solidFill>
                  <a:srgbClr val="000000"/>
                </a:solidFill>
              </a:rPr>
              <a:t>Educación continua temas prioritarios;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000" dirty="0" smtClean="0">
                <a:solidFill>
                  <a:srgbClr val="000000"/>
                </a:solidFill>
              </a:rPr>
              <a:t>Acuerdos con las entidades federativas y los institutos de seguridad social;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000" dirty="0" smtClean="0">
                <a:solidFill>
                  <a:srgbClr val="000000"/>
                </a:solidFill>
              </a:rPr>
              <a:t>Garantía abasto mediante sistema en tiempo real integral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0" y="116632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Programa de salud de la 4ª Transformación</a:t>
            </a:r>
            <a:endParaRPr lang="es-E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1489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332656"/>
            <a:ext cx="8892480" cy="2809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5000"/>
              </a:lnSpc>
              <a:spcBef>
                <a:spcPct val="40000"/>
              </a:spcBef>
              <a:buClr>
                <a:srgbClr val="1E6825"/>
              </a:buClr>
              <a:buFont typeface="Wingdings" charset="2"/>
              <a:buChar char="ü"/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Nuevo modelo de atención APS-I Nacional: hacia la equidad en el acceso con dignidad, calidad y eficiencia</a:t>
            </a:r>
          </a:p>
          <a:p>
            <a:pPr marL="457200" indent="-457200">
              <a:lnSpc>
                <a:spcPct val="85000"/>
              </a:lnSpc>
              <a:spcBef>
                <a:spcPct val="40000"/>
              </a:spcBef>
              <a:buClr>
                <a:srgbClr val="1E6825"/>
              </a:buClr>
              <a:buFont typeface="Wingdings" charset="2"/>
              <a:buChar char="ü"/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Diagnóstico nacional de servicios estatales de salud con participación </a:t>
            </a:r>
            <a:r>
              <a:rPr lang="es-ES_tradnl" sz="22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</a:t>
            </a: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el personal de salud: unidad por unidad fortalecimiento en el corto, mediano y largo plazo</a:t>
            </a:r>
          </a:p>
          <a:p>
            <a:pPr marL="457200" indent="-457200">
              <a:lnSpc>
                <a:spcPct val="85000"/>
              </a:lnSpc>
              <a:spcBef>
                <a:spcPct val="40000"/>
              </a:spcBef>
              <a:buClr>
                <a:srgbClr val="1E6825"/>
              </a:buClr>
              <a:buFont typeface="Wingdings" charset="2"/>
              <a:buChar char="ü"/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Construcción RISS para garantizar atención médica del nivel de complejidad requerido</a:t>
            </a:r>
          </a:p>
          <a:p>
            <a:pPr marL="457200" indent="-457200">
              <a:lnSpc>
                <a:spcPct val="85000"/>
              </a:lnSpc>
              <a:spcBef>
                <a:spcPct val="40000"/>
              </a:spcBef>
              <a:buClr>
                <a:srgbClr val="1E6825"/>
              </a:buClr>
              <a:buFont typeface="Wingdings" charset="2"/>
              <a:buChar char="ü"/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Planeación compartida de servicios con seguridad social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755576" y="3212976"/>
            <a:ext cx="849694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6000" indent="-34290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000" dirty="0" smtClean="0">
                <a:solidFill>
                  <a:srgbClr val="000000"/>
                </a:solidFill>
              </a:rPr>
              <a:t>Unificar modelo de atención básico</a:t>
            </a:r>
          </a:p>
          <a:p>
            <a:pPr marL="306000" indent="-34290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000" dirty="0" smtClean="0">
                <a:solidFill>
                  <a:srgbClr val="000000"/>
                </a:solidFill>
              </a:rPr>
              <a:t>Fortalecer 1er nivel de atención como base territorial de la atención</a:t>
            </a:r>
          </a:p>
          <a:p>
            <a:pPr marL="306000" indent="-34290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000" dirty="0" smtClean="0">
                <a:solidFill>
                  <a:srgbClr val="000000"/>
                </a:solidFill>
              </a:rPr>
              <a:t>Énfasis en el </a:t>
            </a:r>
            <a:r>
              <a:rPr lang="es-ES" sz="2000" dirty="0">
                <a:solidFill>
                  <a:srgbClr val="000000"/>
                </a:solidFill>
              </a:rPr>
              <a:t>trabajo en y con la </a:t>
            </a:r>
            <a:r>
              <a:rPr lang="es-ES" sz="2000" dirty="0" smtClean="0">
                <a:solidFill>
                  <a:srgbClr val="000000"/>
                </a:solidFill>
              </a:rPr>
              <a:t>comunidad;</a:t>
            </a:r>
            <a:endParaRPr lang="es-ES" sz="2000" dirty="0">
              <a:solidFill>
                <a:srgbClr val="000000"/>
              </a:solidFill>
            </a:endParaRPr>
          </a:p>
          <a:p>
            <a:pPr marL="306000" indent="-34290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000" dirty="0" smtClean="0">
                <a:solidFill>
                  <a:srgbClr val="000000"/>
                </a:solidFill>
              </a:rPr>
              <a:t>Intercambio de servicios en urgencias reales; </a:t>
            </a:r>
          </a:p>
          <a:p>
            <a:pPr marL="306000" indent="-34290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000" dirty="0" smtClean="0">
                <a:solidFill>
                  <a:srgbClr val="000000"/>
                </a:solidFill>
              </a:rPr>
              <a:t>Sustituir subrogación privada de servicios por intercambio de servicios;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79512" y="4797152"/>
            <a:ext cx="871296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6600"/>
              </a:buClr>
              <a:buFont typeface="Wingdings" charset="2"/>
              <a:buChar char="ü"/>
            </a:pPr>
            <a:r>
              <a:rPr lang="es-ES" sz="2400" dirty="0">
                <a:solidFill>
                  <a:srgbClr val="990000"/>
                </a:solidFill>
              </a:rPr>
              <a:t>Ir hacia la integración de un sistema nacional, público y universal de salud igualando </a:t>
            </a:r>
            <a:r>
              <a:rPr lang="es-ES" sz="2400" dirty="0">
                <a:solidFill>
                  <a:srgbClr val="000000"/>
                </a:solidFill>
              </a:rPr>
              <a:t>derechos hacia arriba y construyendo desde las partes más fuertes del sistema público</a:t>
            </a:r>
            <a:r>
              <a:rPr lang="es-ES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2008" y="5949280"/>
            <a:ext cx="903649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dirty="0"/>
              <a:t>Acuerdos voluntarios con las entidades federativas para federalizar los servicios y operación bajo el mando de l Secretaría de Salud federal 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10018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ChangeArrowheads="1"/>
          </p:cNvSpPr>
          <p:nvPr/>
        </p:nvSpPr>
        <p:spPr bwMode="auto">
          <a:xfrm>
            <a:off x="790575" y="1092706"/>
            <a:ext cx="8353425" cy="1472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76238" indent="-376238">
              <a:lnSpc>
                <a:spcPct val="80000"/>
              </a:lnSpc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Funcionarios </a:t>
            </a: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honestos </a:t>
            </a: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“Barrer la escalera de arriba hacia abajo”</a:t>
            </a:r>
          </a:p>
          <a:p>
            <a:pPr marL="376238" indent="-376238">
              <a:lnSpc>
                <a:spcPct val="80000"/>
              </a:lnSpc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Castigo a trasgresores hacia adelante </a:t>
            </a:r>
          </a:p>
          <a:p>
            <a:pPr marL="376238" indent="-376238">
              <a:lnSpc>
                <a:spcPct val="80000"/>
              </a:lnSpc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Licitaciones de obra, mantenimiento, medicamentos e otros insumos con contralores ciudadanos conocedores del tema </a:t>
            </a:r>
          </a:p>
          <a:p>
            <a:pPr marL="376238" indent="-376238">
              <a:lnSpc>
                <a:spcPct val="80000"/>
              </a:lnSpc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Transparencia completa</a:t>
            </a:r>
          </a:p>
        </p:txBody>
      </p:sp>
      <p:sp>
        <p:nvSpPr>
          <p:cNvPr id="461827" name="Rectangle 3"/>
          <p:cNvSpPr>
            <a:spLocks noChangeArrowheads="1"/>
          </p:cNvSpPr>
          <p:nvPr/>
        </p:nvSpPr>
        <p:spPr bwMode="auto">
          <a:xfrm>
            <a:off x="250824" y="549841"/>
            <a:ext cx="889317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808000">
                    <a:alpha val="5000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76250" indent="-476250">
              <a:buClr>
                <a:srgbClr val="003300"/>
              </a:buClr>
              <a:buFont typeface="Wingdings" charset="0"/>
              <a:buChar char="ü"/>
              <a:defRPr/>
            </a:pPr>
            <a:r>
              <a:rPr kumimoji="1" lang="es-MX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Combate a la corrupción </a:t>
            </a:r>
            <a:r>
              <a:rPr kumimoji="1"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(ahorro del orden 8% en presupuesto salud)</a:t>
            </a:r>
            <a:endParaRPr kumimoji="1" lang="es-MX" sz="20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  <p:sp>
        <p:nvSpPr>
          <p:cNvPr id="461835" name="Text Box 11"/>
          <p:cNvSpPr txBox="1">
            <a:spLocks noChangeArrowheads="1"/>
          </p:cNvSpPr>
          <p:nvPr/>
        </p:nvSpPr>
        <p:spPr bwMode="auto">
          <a:xfrm>
            <a:off x="374650" y="4591409"/>
            <a:ext cx="8769350" cy="1429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42900" lvl="0" indent="-342900">
              <a:spcBef>
                <a:spcPts val="480"/>
              </a:spcBef>
              <a:buClr>
                <a:srgbClr val="006600"/>
              </a:buClr>
              <a:buFont typeface="Wingdings" charset="2"/>
              <a:buChar char="ü"/>
              <a:tabLst/>
            </a:pPr>
            <a:r>
              <a:rPr lang="es-ES" sz="2200" dirty="0" smtClean="0"/>
              <a:t>Incremento al presupuesto </a:t>
            </a:r>
            <a:r>
              <a:rPr lang="es-ES" sz="2200" dirty="0" err="1" smtClean="0"/>
              <a:t>SSa</a:t>
            </a:r>
            <a:r>
              <a:rPr lang="es-ES" sz="2200" dirty="0" smtClean="0"/>
              <a:t> y FASSA; IMSS e ISSSTE </a:t>
            </a:r>
          </a:p>
          <a:p>
            <a:pPr marL="903288" lvl="0" indent="-366713">
              <a:lnSpc>
                <a:spcPts val="2100"/>
              </a:lnSpc>
              <a:spcBef>
                <a:spcPts val="480"/>
              </a:spcBef>
              <a:buClr>
                <a:srgbClr val="990000"/>
              </a:buClr>
              <a:buFont typeface="Wingdings" charset="2"/>
              <a:buChar char="§"/>
              <a:tabLst/>
            </a:pPr>
            <a:r>
              <a:rPr lang="es-ES" sz="2000" dirty="0" smtClean="0"/>
              <a:t>Incremento costos </a:t>
            </a:r>
            <a:r>
              <a:rPr lang="es-ES_tradnl" sz="2000" dirty="0" smtClean="0"/>
              <a:t>menos</a:t>
            </a:r>
            <a:r>
              <a:rPr lang="es-ES" sz="2000" dirty="0" smtClean="0"/>
              <a:t> ahorros</a:t>
            </a:r>
          </a:p>
          <a:p>
            <a:pPr marL="903288" lvl="0" indent="-366713">
              <a:lnSpc>
                <a:spcPts val="2100"/>
              </a:lnSpc>
              <a:spcBef>
                <a:spcPts val="480"/>
              </a:spcBef>
              <a:buClr>
                <a:srgbClr val="990000"/>
              </a:buClr>
              <a:buFont typeface="Wingdings" charset="2"/>
              <a:buChar char="§"/>
              <a:tabLst/>
            </a:pPr>
            <a:r>
              <a:rPr lang="es-ES" sz="2000" dirty="0" smtClean="0"/>
              <a:t>Total sexenal neto aproximadamente 90 mil millones escalonado </a:t>
            </a:r>
          </a:p>
          <a:p>
            <a:pPr marL="903288" lvl="0" indent="-366713">
              <a:lnSpc>
                <a:spcPts val="2100"/>
              </a:lnSpc>
              <a:spcBef>
                <a:spcPts val="480"/>
              </a:spcBef>
              <a:buClr>
                <a:srgbClr val="990000"/>
              </a:buClr>
              <a:buFont typeface="Wingdings" charset="2"/>
              <a:buChar char="§"/>
              <a:tabLst/>
            </a:pPr>
            <a:r>
              <a:rPr lang="es-ES" sz="2000" dirty="0" smtClean="0"/>
              <a:t>Incremento anual del orden del 8%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07504" y="2546320"/>
            <a:ext cx="882047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rgbClr val="006600"/>
              </a:buClr>
              <a:buFont typeface="Wingdings" charset="2"/>
              <a:buChar char="ü"/>
              <a:defRPr/>
            </a:pPr>
            <a:r>
              <a:rPr kumimoji="1" lang="es-ES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Austeridad Republicana </a:t>
            </a:r>
            <a:r>
              <a:rPr kumimoji="1" lang="es-E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(ahorro del orden de 5% del presupuesto de salud)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915863" y="3237170"/>
            <a:ext cx="8048625" cy="1343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Recortar la alta burocracia en un 30 a 50%</a:t>
            </a:r>
          </a:p>
          <a:p>
            <a:pPr marL="342900" indent="-342900">
              <a:lnSpc>
                <a:spcPct val="90000"/>
              </a:lnSpc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Reorganización y compactación de la estructura </a:t>
            </a:r>
          </a:p>
          <a:p>
            <a:pPr marL="342900" indent="-342900">
              <a:lnSpc>
                <a:spcPct val="90000"/>
              </a:lnSpc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Bajar los sueldos de los altos funcionarios en un 50%</a:t>
            </a:r>
          </a:p>
          <a:p>
            <a:pPr marL="342900" indent="-342900">
              <a:lnSpc>
                <a:spcPct val="90000"/>
              </a:lnSpc>
              <a:spcBef>
                <a:spcPts val="360"/>
              </a:spcBef>
              <a:buClr>
                <a:srgbClr val="990000"/>
              </a:buClr>
              <a:buFont typeface="Wingdings" charset="2"/>
              <a:buChar char="§"/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Eliminar privilegios y gastos superfluos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839596" y="116632"/>
            <a:ext cx="2578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chemeClr val="tx1"/>
                </a:solidFill>
              </a:rPr>
              <a:t>Financiamiento</a:t>
            </a:r>
            <a:endParaRPr lang="es-E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53951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uro_vs_SUS_ISAGS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570163" algn="l"/>
            <a:tab pos="5335588" algn="l"/>
            <a:tab pos="5427663" algn="l"/>
            <a:tab pos="5576888" algn="l"/>
            <a:tab pos="8661400" algn="r"/>
          </a:tabLst>
          <a:defRPr kumimoji="0" lang="es-ES_tradnl" sz="1400" b="1" i="0" u="none" strike="noStrike" cap="none" normalizeH="0" baseline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570163" algn="l"/>
            <a:tab pos="5335588" algn="l"/>
            <a:tab pos="5427663" algn="l"/>
            <a:tab pos="5576888" algn="l"/>
            <a:tab pos="8661400" algn="r"/>
          </a:tabLst>
          <a:defRPr kumimoji="0" lang="es-ES_tradnl" sz="1400" b="1" i="0" u="none" strike="noStrike" cap="none" normalizeH="0" baseline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Seguro_vs_SUS_ISAGS.potx</Template>
  <TotalTime>13697</TotalTime>
  <Words>612</Words>
  <Application>Microsoft Office PowerPoint</Application>
  <PresentationFormat>Presentación en pantalla (4:3)</PresentationFormat>
  <Paragraphs>73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ＭＳ Ｐゴシック</vt:lpstr>
      <vt:lpstr>Times New Roman</vt:lpstr>
      <vt:lpstr>Wingdings</vt:lpstr>
      <vt:lpstr>WP IconicSymbolsB</vt:lpstr>
      <vt:lpstr>Seguro_vs_SUS_ISAGS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> 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nación</dc:title>
  <dc:subject>Morena AMLO</dc:subject>
  <dc:creator>Dra. laurell</dc:creator>
  <cp:keywords/>
  <dc:description/>
  <cp:lastModifiedBy>José Gandhi Estrada Ramos</cp:lastModifiedBy>
  <cp:revision>736</cp:revision>
  <cp:lastPrinted>2013-02-13T18:23:48Z</cp:lastPrinted>
  <dcterms:created xsi:type="dcterms:W3CDTF">2005-01-21T17:28:13Z</dcterms:created>
  <dcterms:modified xsi:type="dcterms:W3CDTF">2019-02-13T20:31:59Z</dcterms:modified>
  <cp:category/>
</cp:coreProperties>
</file>