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439" r:id="rId2"/>
    <p:sldId id="524" r:id="rId3"/>
    <p:sldId id="525" r:id="rId4"/>
    <p:sldId id="527" r:id="rId5"/>
    <p:sldId id="530" r:id="rId6"/>
    <p:sldId id="529" r:id="rId7"/>
  </p:sldIdLst>
  <p:sldSz cx="9144000" cy="6858000" type="screen4x3"/>
  <p:notesSz cx="7010400" cy="9296400"/>
  <p:defaultTextStyle>
    <a:defPPr>
      <a:defRPr lang="es-ES_tradnl"/>
    </a:defPPr>
    <a:lvl1pPr algn="l" rtl="0" eaLnBrk="0" fontAlgn="base" hangingPunct="0">
      <a:spcBef>
        <a:spcPct val="50000"/>
      </a:spcBef>
      <a:spcAft>
        <a:spcPct val="0"/>
      </a:spcAft>
      <a:defRPr sz="1400" b="1" kern="1200">
        <a:solidFill>
          <a:schemeClr val="bg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50000"/>
      </a:spcBef>
      <a:spcAft>
        <a:spcPct val="0"/>
      </a:spcAft>
      <a:defRPr sz="1400" b="1" kern="1200">
        <a:solidFill>
          <a:schemeClr val="bg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50000"/>
      </a:spcBef>
      <a:spcAft>
        <a:spcPct val="0"/>
      </a:spcAft>
      <a:defRPr sz="1400" b="1" kern="1200">
        <a:solidFill>
          <a:schemeClr val="bg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50000"/>
      </a:spcBef>
      <a:spcAft>
        <a:spcPct val="0"/>
      </a:spcAft>
      <a:defRPr sz="1400" b="1" kern="1200">
        <a:solidFill>
          <a:schemeClr val="bg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50000"/>
      </a:spcBef>
      <a:spcAft>
        <a:spcPct val="0"/>
      </a:spcAft>
      <a:defRPr sz="1400" b="1" kern="1200">
        <a:solidFill>
          <a:schemeClr val="bg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400" b="1" kern="1200">
        <a:solidFill>
          <a:schemeClr val="bg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400" b="1" kern="1200">
        <a:solidFill>
          <a:schemeClr val="bg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400" b="1" kern="1200">
        <a:solidFill>
          <a:schemeClr val="bg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400" b="1" kern="1200">
        <a:solidFill>
          <a:schemeClr val="bg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205">
          <p15:clr>
            <a:srgbClr val="A4A3A4"/>
          </p15:clr>
        </p15:guide>
        <p15:guide id="2" orient="horz" pos="2795">
          <p15:clr>
            <a:srgbClr val="A4A3A4"/>
          </p15:clr>
        </p15:guide>
        <p15:guide id="3" orient="horz" pos="1525">
          <p15:clr>
            <a:srgbClr val="A4A3A4"/>
          </p15:clr>
        </p15:guide>
        <p15:guide id="4" pos="4105">
          <p15:clr>
            <a:srgbClr val="A4A3A4"/>
          </p15:clr>
        </p15:guide>
        <p15:guide id="5" pos="2880">
          <p15:clr>
            <a:srgbClr val="A4A3A4"/>
          </p15:clr>
        </p15:guide>
        <p15:guide id="6" pos="3470">
          <p15:clr>
            <a:srgbClr val="A4A3A4"/>
          </p15:clr>
        </p15:guide>
        <p15:guide id="7" pos="249">
          <p15:clr>
            <a:srgbClr val="A4A3A4"/>
          </p15:clr>
        </p15:guide>
        <p15:guide id="8" pos="52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sa Ebba Christina Laurell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CC6600"/>
    <a:srgbClr val="CC3300"/>
    <a:srgbClr val="000000"/>
    <a:srgbClr val="990000"/>
    <a:srgbClr val="006600"/>
    <a:srgbClr val="1E6825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4" autoAdjust="0"/>
    <p:restoredTop sz="94614" autoAdjust="0"/>
  </p:normalViewPr>
  <p:slideViewPr>
    <p:cSldViewPr>
      <p:cViewPr varScale="1">
        <p:scale>
          <a:sx n="99" d="100"/>
          <a:sy n="99" d="100"/>
        </p:scale>
        <p:origin x="246" y="72"/>
      </p:cViewPr>
      <p:guideLst>
        <p:guide orient="horz" pos="2205"/>
        <p:guide orient="horz" pos="2795"/>
        <p:guide orient="horz" pos="1525"/>
        <p:guide pos="4105"/>
        <p:guide pos="2880"/>
        <p:guide pos="3470"/>
        <p:guide pos="249"/>
        <p:guide pos="52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1776" y="-96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0" smtClean="0">
                <a:solidFill>
                  <a:schemeClr val="tx1"/>
                </a:solidFill>
                <a:effectLst/>
                <a:cs typeface="+mn-cs"/>
              </a:defRPr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2400" y="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0" smtClean="0">
                <a:solidFill>
                  <a:schemeClr val="tx1"/>
                </a:solidFill>
                <a:effectLst/>
                <a:cs typeface="+mn-cs"/>
              </a:defRPr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920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0" smtClean="0">
                <a:solidFill>
                  <a:schemeClr val="tx1"/>
                </a:solidFill>
                <a:effectLst/>
                <a:cs typeface="+mn-cs"/>
              </a:defRPr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2400" y="883920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0" smtClean="0">
                <a:solidFill>
                  <a:schemeClr val="tx1"/>
                </a:solidFill>
                <a:effectLst/>
                <a:cs typeface="+mn-cs"/>
              </a:defRPr>
            </a:lvl1pPr>
          </a:lstStyle>
          <a:p>
            <a:pPr>
              <a:defRPr/>
            </a:pPr>
            <a:fld id="{F3CFEED3-A776-C147-BF22-E8F8528513A1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731212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0" u="sng" smtClean="0">
                <a:solidFill>
                  <a:schemeClr val="tx1"/>
                </a:solidFill>
                <a:effectLst/>
                <a:cs typeface="+mn-cs"/>
              </a:defRPr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2400" y="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0" u="sng" smtClean="0">
                <a:solidFill>
                  <a:schemeClr val="tx1"/>
                </a:solidFill>
                <a:effectLst/>
                <a:cs typeface="+mn-cs"/>
              </a:defRPr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839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8400" y="685800"/>
            <a:ext cx="4673600" cy="3505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839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9600"/>
            <a:ext cx="518160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noProof="0" smtClean="0"/>
              <a:t>Haga clic para modificar el estilo de texto del patrón</a:t>
            </a:r>
          </a:p>
          <a:p>
            <a:pPr lvl="1"/>
            <a:r>
              <a:rPr lang="es-ES_tradnl" noProof="0" smtClean="0"/>
              <a:t>Segundo nivel</a:t>
            </a:r>
          </a:p>
          <a:p>
            <a:pPr lvl="2"/>
            <a:r>
              <a:rPr lang="es-ES_tradnl" noProof="0" smtClean="0"/>
              <a:t>Tercer nivel</a:t>
            </a:r>
          </a:p>
          <a:p>
            <a:pPr lvl="3"/>
            <a:r>
              <a:rPr lang="es-ES_tradnl" noProof="0" smtClean="0"/>
              <a:t>Cuarto nivel</a:t>
            </a:r>
          </a:p>
          <a:p>
            <a:pPr lvl="4"/>
            <a:r>
              <a:rPr lang="es-ES_tradnl" noProof="0" smtClean="0"/>
              <a:t>Quinto nivel</a:t>
            </a:r>
          </a:p>
        </p:txBody>
      </p:sp>
      <p:sp>
        <p:nvSpPr>
          <p:cNvPr id="839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920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0" u="sng" smtClean="0">
                <a:solidFill>
                  <a:schemeClr val="tx1"/>
                </a:solidFill>
                <a:effectLst/>
                <a:cs typeface="+mn-cs"/>
              </a:defRPr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839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2400" y="883920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0" u="sng" smtClean="0">
                <a:solidFill>
                  <a:schemeClr val="tx1"/>
                </a:solidFill>
                <a:effectLst/>
                <a:cs typeface="+mn-cs"/>
              </a:defRPr>
            </a:lvl1pPr>
          </a:lstStyle>
          <a:p>
            <a:pPr>
              <a:defRPr/>
            </a:pPr>
            <a:fld id="{8DC7007C-6872-1245-B5E8-28DABC805261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1811861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895D68C-9BB8-6141-A39A-E3AEB1FAB483}" type="slidenum">
              <a:rPr lang="es-ES_tradnl"/>
              <a:pPr>
                <a:defRPr/>
              </a:pPr>
              <a:t>1</a:t>
            </a:fld>
            <a:endParaRPr lang="es-ES_tradnl" dirty="0"/>
          </a:p>
        </p:txBody>
      </p:sp>
      <p:sp>
        <p:nvSpPr>
          <p:cNvPr id="334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34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s-ES" dirty="0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93608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CFE09E1-08D9-1A40-8A9D-CDE523A6B9A5}" type="slidenum">
              <a:rPr lang="es-ES_tradnl"/>
              <a:pPr>
                <a:defRPr/>
              </a:pPr>
              <a:t>2</a:t>
            </a:fld>
            <a:endParaRPr lang="es-ES_tradnl" dirty="0"/>
          </a:p>
        </p:txBody>
      </p:sp>
      <p:sp>
        <p:nvSpPr>
          <p:cNvPr id="462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62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s-ES" dirty="0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81612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CFE09E1-08D9-1A40-8A9D-CDE523A6B9A5}" type="slidenum">
              <a:rPr lang="es-ES_tradnl"/>
              <a:pPr>
                <a:defRPr/>
              </a:pPr>
              <a:t>3</a:t>
            </a:fld>
            <a:endParaRPr lang="es-ES_tradnl" dirty="0"/>
          </a:p>
        </p:txBody>
      </p:sp>
      <p:sp>
        <p:nvSpPr>
          <p:cNvPr id="462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62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s-ES" dirty="0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00851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21BAB58-B214-2F46-AE3C-E180976F05BF}" type="slidenum">
              <a:rPr lang="es-ES_tradnl"/>
              <a:pPr>
                <a:defRPr/>
              </a:pPr>
              <a:t>4</a:t>
            </a:fld>
            <a:endParaRPr lang="es-ES_tradnl" dirty="0"/>
          </a:p>
        </p:txBody>
      </p:sp>
      <p:sp>
        <p:nvSpPr>
          <p:cNvPr id="423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23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s-ES" dirty="0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29250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21BAB58-B214-2F46-AE3C-E180976F05BF}" type="slidenum">
              <a:rPr lang="es-ES_tradnl"/>
              <a:pPr>
                <a:defRPr/>
              </a:pPr>
              <a:t>5</a:t>
            </a:fld>
            <a:endParaRPr lang="es-ES_tradnl" dirty="0"/>
          </a:p>
        </p:txBody>
      </p:sp>
      <p:sp>
        <p:nvSpPr>
          <p:cNvPr id="423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23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s-ES" dirty="0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12850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CFE09E1-08D9-1A40-8A9D-CDE523A6B9A5}" type="slidenum">
              <a:rPr lang="es-ES_tradnl"/>
              <a:pPr>
                <a:defRPr/>
              </a:pPr>
              <a:t>6</a:t>
            </a:fld>
            <a:endParaRPr lang="es-ES_tradnl" dirty="0"/>
          </a:p>
        </p:txBody>
      </p:sp>
      <p:sp>
        <p:nvSpPr>
          <p:cNvPr id="462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62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s-ES" dirty="0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562487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Rectangle 1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5" name="Rectangle 1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6" name="Rectangle 1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45CDB0-B0AF-A94B-BE2C-19EB86734454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329673380"/>
      </p:ext>
    </p:extLst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Rectangle 1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5" name="Rectangle 1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6" name="Rectangle 1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AFBCB5-F911-514C-BC1D-4DE0419633D0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841600601"/>
      </p:ext>
    </p:extLst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Rectangle 1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5" name="Rectangle 1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6" name="Rectangle 1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F8B21C-1B31-FC45-AE6C-EDC4D992BDF0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27785813"/>
      </p:ext>
    </p:extLst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Rectangle 1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5" name="Rectangle 1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6" name="Rectangle 1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2CB657-93DC-4B43-87BE-9B3725FB5380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4294448258"/>
      </p:ext>
    </p:extLst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Rectangle 1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5" name="Rectangle 1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6" name="Rectangle 1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581524-351D-EF4F-A654-276C13DD0CF7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602241974"/>
      </p:ext>
    </p:extLst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Rectangle 1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6" name="Rectangle 1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7" name="Rectangle 1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CA20C3-0B2C-A74A-8AA2-F3CC706BCF63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9736978"/>
      </p:ext>
    </p:extLst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Rectangle 1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8" name="Rectangle 1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9" name="Rectangle 1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1BB379-C784-574A-B368-EBE6828C3225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550290789"/>
      </p:ext>
    </p:extLst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Rectangle 1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4" name="Rectangle 1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5" name="Rectangle 1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25B4DC-DA42-BC42-A2F6-23F479885FDF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078307397"/>
      </p:ext>
    </p:extLst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3" name="Rectangle 1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4" name="Rectangle 1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29698C-3C8C-3D4E-BF6F-2DC18F9E15FC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836873005"/>
      </p:ext>
    </p:extLst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Rectangle 1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6" name="Rectangle 1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7" name="Rectangle 1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DC86E2-4D8D-E345-A0CE-954F1F01C9BF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957500840"/>
      </p:ext>
    </p:extLst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_tradnl" noProof="0" dirty="0" smtClean="0"/>
              <a:t>Arrastre la imagen al marcador de posición o haga clic en el icono para agregar</a:t>
            </a:r>
            <a:endParaRPr lang="es-ES" noProof="0" dirty="0" smtClean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Rectangle 1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6" name="Rectangle 1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7" name="Rectangle 1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7C9E6C-19A8-E443-B73C-6897A39CF21A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899796461"/>
      </p:ext>
    </p:extLst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1" name="Rectangle 117"/>
          <p:cNvSpPr>
            <a:spLocks noChangeArrowheads="1"/>
          </p:cNvSpPr>
          <p:nvPr/>
        </p:nvSpPr>
        <p:spPr bwMode="auto">
          <a:xfrm>
            <a:off x="0" y="5954713"/>
            <a:ext cx="9144000" cy="915987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1422" tIns="45711" rIns="91422" bIns="45711"/>
          <a:lstStyle/>
          <a:p>
            <a:pPr>
              <a:spcBef>
                <a:spcPct val="0"/>
              </a:spcBef>
              <a:defRPr/>
            </a:pPr>
            <a:endParaRPr lang="es-ES" sz="2300" b="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137" name="Rectangle 11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7388" y="6251575"/>
            <a:ext cx="1905000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b="0" smtClean="0">
                <a:solidFill>
                  <a:schemeClr val="tx1"/>
                </a:solidFill>
                <a:effectLst/>
                <a:cs typeface="+mn-cs"/>
              </a:defRPr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1138" name="Rectangle 1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51575"/>
            <a:ext cx="2897188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b="0" smtClean="0">
                <a:solidFill>
                  <a:schemeClr val="tx1"/>
                </a:solidFill>
                <a:effectLst/>
                <a:cs typeface="+mn-cs"/>
              </a:defRPr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1139" name="Rectangle 1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51575"/>
            <a:ext cx="1905000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b="0" smtClean="0">
                <a:solidFill>
                  <a:schemeClr val="tx1"/>
                </a:solidFill>
                <a:effectLst/>
                <a:cs typeface="+mn-cs"/>
              </a:defRPr>
            </a:lvl1pPr>
          </a:lstStyle>
          <a:p>
            <a:pPr>
              <a:defRPr/>
            </a:pPr>
            <a:fld id="{48415915-6ECC-984F-99C1-3D6ED7960A81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  <p:sp>
        <p:nvSpPr>
          <p:cNvPr id="1140" name="Rectangle 116"/>
          <p:cNvSpPr>
            <a:spLocks noChangeArrowheads="1"/>
          </p:cNvSpPr>
          <p:nvPr/>
        </p:nvSpPr>
        <p:spPr bwMode="auto">
          <a:xfrm>
            <a:off x="7253288" y="6548438"/>
            <a:ext cx="19050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58" tIns="46030" rIns="92058" bIns="46030" anchor="ctr"/>
          <a:lstStyle/>
          <a:p>
            <a:pPr algn="r">
              <a:spcBef>
                <a:spcPct val="0"/>
              </a:spcBef>
              <a:defRPr/>
            </a:pPr>
            <a:fld id="{D791143C-F780-AB43-9E73-A1C7ED1FA772}" type="slidenum">
              <a:rPr lang="es-ES" sz="1000"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pPr algn="r">
                <a:spcBef>
                  <a:spcPct val="0"/>
                </a:spcBef>
                <a:defRPr/>
              </a:pPr>
              <a:t>‹Nº›</a:t>
            </a:fld>
            <a:endParaRPr lang="es-ES" sz="1000" dirty="0">
              <a:effectLst>
                <a:outerShdw blurRad="38100" dist="38100" dir="2700000" algn="tl">
                  <a:srgbClr val="DDDDDD"/>
                </a:outerShdw>
              </a:effectLst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rand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Times New Roman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Times New Roman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Times New Roman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1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4538" indent="-287338" algn="l" rtl="0" eaLnBrk="1" fontAlgn="base" hangingPunct="1">
        <a:spcBef>
          <a:spcPct val="20000"/>
        </a:spcBef>
        <a:spcAft>
          <a:spcPct val="0"/>
        </a:spcAft>
        <a:buChar char="–"/>
        <a:defRPr sz="2700">
          <a:solidFill>
            <a:schemeClr val="tx1"/>
          </a:solidFill>
          <a:latin typeface="+mn-lt"/>
          <a:ea typeface="+mn-ea"/>
        </a:defRPr>
      </a:lvl2pPr>
      <a:lvl3pPr marL="1141413" indent="-227013" algn="l" rtl="0" eaLnBrk="1" fontAlgn="base" hangingPunct="1">
        <a:spcBef>
          <a:spcPct val="20000"/>
        </a:spcBef>
        <a:spcAft>
          <a:spcPct val="0"/>
        </a:spcAft>
        <a:buChar char="•"/>
        <a:defRPr sz="2300">
          <a:solidFill>
            <a:schemeClr val="tx1"/>
          </a:solidFill>
          <a:latin typeface="+mn-lt"/>
          <a:ea typeface="+mn-ea"/>
        </a:defRPr>
      </a:lvl3pPr>
      <a:lvl4pPr marL="1598613" indent="-228600" algn="l" rtl="0" eaLnBrk="1" fontAlgn="base" hangingPunct="1">
        <a:spcBef>
          <a:spcPct val="20000"/>
        </a:spcBef>
        <a:spcAft>
          <a:spcPct val="0"/>
        </a:spcAft>
        <a:buChar char="–"/>
        <a:defRPr sz="1900">
          <a:solidFill>
            <a:schemeClr val="tx1"/>
          </a:solidFill>
          <a:latin typeface="+mn-lt"/>
          <a:ea typeface="+mn-ea"/>
        </a:defRPr>
      </a:lvl4pPr>
      <a:lvl5pPr marL="2055813" indent="-228600" algn="l" rtl="0" eaLnBrk="1" fontAlgn="base" hangingPunct="1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  <a:ea typeface="+mn-ea"/>
        </a:defRPr>
      </a:lvl5pPr>
      <a:lvl6pPr marL="2513013" indent="-228600" algn="l" rtl="0" eaLnBrk="1" fontAlgn="base" hangingPunct="1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  <a:ea typeface="+mn-ea"/>
        </a:defRPr>
      </a:lvl6pPr>
      <a:lvl7pPr marL="2970213" indent="-228600" algn="l" rtl="0" eaLnBrk="1" fontAlgn="base" hangingPunct="1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  <a:ea typeface="+mn-ea"/>
        </a:defRPr>
      </a:lvl7pPr>
      <a:lvl8pPr marL="3427413" indent="-228600" algn="l" rtl="0" eaLnBrk="1" fontAlgn="base" hangingPunct="1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  <a:ea typeface="+mn-ea"/>
        </a:defRPr>
      </a:lvl8pPr>
      <a:lvl9pPr marL="3884613" indent="-228600" algn="l" rtl="0" eaLnBrk="1" fontAlgn="base" hangingPunct="1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Imagen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8640"/>
            <a:ext cx="9144000" cy="590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3826" name="Rectangle 2"/>
          <p:cNvSpPr>
            <a:spLocks noChangeArrowheads="1"/>
          </p:cNvSpPr>
          <p:nvPr/>
        </p:nvSpPr>
        <p:spPr bwMode="auto">
          <a:xfrm>
            <a:off x="0" y="2375009"/>
            <a:ext cx="91440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s-MX" sz="36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1E682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+mn-cs"/>
              </a:rPr>
              <a:t>¿Nuevas soluciones a viejos problemas?</a:t>
            </a:r>
          </a:p>
          <a:p>
            <a:pPr algn="ctr">
              <a:spcBef>
                <a:spcPct val="0"/>
              </a:spcBef>
              <a:defRPr/>
            </a:pPr>
            <a:endParaRPr lang="es-MX" sz="360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1E6825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+mn-cs"/>
            </a:endParaRPr>
          </a:p>
          <a:p>
            <a:pPr algn="ctr">
              <a:spcBef>
                <a:spcPct val="0"/>
              </a:spcBef>
              <a:defRPr/>
            </a:pPr>
            <a:r>
              <a:rPr lang="es-ES_tradnl" sz="28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1E682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+mn-cs"/>
              </a:rPr>
              <a:t>Subsecretaría de Integración y Desarrollo del Sector Salud</a:t>
            </a:r>
            <a:r>
              <a:rPr lang="es-MX" sz="28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1E682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+mn-cs"/>
              </a:rPr>
              <a:t> </a:t>
            </a:r>
            <a:br>
              <a:rPr lang="es-MX" sz="28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1E682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+mn-cs"/>
              </a:rPr>
            </a:br>
            <a:endParaRPr lang="es-MX" sz="28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1E6825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+mn-cs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4572000" y="6237312"/>
            <a:ext cx="43910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             </a:t>
            </a:r>
            <a:r>
              <a:rPr lang="es-ES" sz="1600" dirty="0" smtClean="0"/>
              <a:t>Asa Cristina Laurell, </a:t>
            </a:r>
            <a:r>
              <a:rPr lang="es-ES" sz="1600" dirty="0" smtClean="0"/>
              <a:t>13 </a:t>
            </a:r>
            <a:r>
              <a:rPr lang="es-ES" sz="1600" dirty="0" smtClean="0"/>
              <a:t>de febrero  2019</a:t>
            </a:r>
            <a:endParaRPr lang="es-ES" sz="16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49506"/>
            <a:ext cx="3640322" cy="643190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826" name="Rectangle 2"/>
          <p:cNvSpPr>
            <a:spLocks noChangeArrowheads="1"/>
          </p:cNvSpPr>
          <p:nvPr/>
        </p:nvSpPr>
        <p:spPr bwMode="auto">
          <a:xfrm>
            <a:off x="790575" y="1552144"/>
            <a:ext cx="8353425" cy="2092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76238" indent="-376238">
              <a:spcBef>
                <a:spcPts val="0"/>
              </a:spcBef>
              <a:spcAft>
                <a:spcPts val="600"/>
              </a:spcAft>
              <a:buClr>
                <a:srgbClr val="990000"/>
              </a:buClr>
              <a:buFont typeface="WP IconicSymbolsB" charset="0"/>
              <a:buBlip>
                <a:blip r:embed="rId3"/>
              </a:buBlip>
              <a:defRPr/>
            </a:pPr>
            <a:r>
              <a:rPr lang="es-ES_tradnl" sz="2200" dirty="0">
                <a:solidFill>
                  <a:schemeClr val="tx1"/>
                </a:solidFill>
              </a:rPr>
              <a:t>Seguridad social </a:t>
            </a:r>
            <a:r>
              <a:rPr lang="es-ES_tradnl" sz="2200" dirty="0" smtClean="0">
                <a:solidFill>
                  <a:schemeClr val="tx1"/>
                </a:solidFill>
              </a:rPr>
              <a:t>universal</a:t>
            </a:r>
          </a:p>
          <a:p>
            <a:pPr marL="376238" indent="-376238">
              <a:spcBef>
                <a:spcPts val="0"/>
              </a:spcBef>
              <a:spcAft>
                <a:spcPts val="600"/>
              </a:spcAft>
              <a:buClr>
                <a:srgbClr val="990000"/>
              </a:buClr>
              <a:buFont typeface="WP IconicSymbolsB" charset="0"/>
              <a:buBlip>
                <a:blip r:embed="rId3"/>
              </a:buBlip>
              <a:defRPr/>
            </a:pPr>
            <a:r>
              <a:rPr lang="es-ES_tradnl" sz="2200" dirty="0" smtClean="0">
                <a:solidFill>
                  <a:schemeClr val="tx1"/>
                </a:solidFill>
              </a:rPr>
              <a:t>Cobertura universal de salud</a:t>
            </a:r>
          </a:p>
          <a:p>
            <a:pPr marL="376238" indent="-376238">
              <a:spcBef>
                <a:spcPts val="0"/>
              </a:spcBef>
              <a:spcAft>
                <a:spcPts val="600"/>
              </a:spcAft>
              <a:buClr>
                <a:srgbClr val="990000"/>
              </a:buClr>
              <a:buFont typeface="WP IconicSymbolsB" charset="0"/>
              <a:buBlip>
                <a:blip r:embed="rId3"/>
              </a:buBlip>
              <a:defRPr/>
            </a:pPr>
            <a:r>
              <a:rPr lang="es-ES_tradnl" sz="2200" dirty="0" smtClean="0">
                <a:solidFill>
                  <a:schemeClr val="tx1"/>
                </a:solidFill>
              </a:rPr>
              <a:t>Sistema </a:t>
            </a:r>
            <a:r>
              <a:rPr lang="es-ES_tradnl" sz="2200" dirty="0">
                <a:solidFill>
                  <a:schemeClr val="tx1"/>
                </a:solidFill>
              </a:rPr>
              <a:t>único de </a:t>
            </a:r>
            <a:r>
              <a:rPr lang="es-ES_tradnl" sz="2200" dirty="0" smtClean="0">
                <a:solidFill>
                  <a:schemeClr val="tx1"/>
                </a:solidFill>
              </a:rPr>
              <a:t>salud </a:t>
            </a:r>
          </a:p>
          <a:p>
            <a:pPr marL="376238" indent="-376238">
              <a:spcBef>
                <a:spcPts val="0"/>
              </a:spcBef>
              <a:spcAft>
                <a:spcPts val="600"/>
              </a:spcAft>
              <a:buClr>
                <a:srgbClr val="990000"/>
              </a:buClr>
              <a:buFont typeface="WP IconicSymbolsB" charset="0"/>
              <a:buBlip>
                <a:blip r:embed="rId3"/>
              </a:buBlip>
              <a:defRPr/>
            </a:pPr>
            <a:r>
              <a:rPr lang="es-ES_tradnl" sz="2200" dirty="0">
                <a:solidFill>
                  <a:schemeClr val="tx1"/>
                </a:solidFill>
              </a:rPr>
              <a:t>C</a:t>
            </a:r>
            <a:r>
              <a:rPr lang="es-ES_tradnl" sz="2200" dirty="0" smtClean="0">
                <a:solidFill>
                  <a:schemeClr val="tx1"/>
                </a:solidFill>
              </a:rPr>
              <a:t>alidad</a:t>
            </a:r>
            <a:r>
              <a:rPr lang="es-ES_tradnl" sz="2200" dirty="0">
                <a:solidFill>
                  <a:schemeClr val="tx1"/>
                </a:solidFill>
              </a:rPr>
              <a:t>, calidez y </a:t>
            </a:r>
            <a:r>
              <a:rPr lang="es-ES_tradnl" sz="2200" dirty="0" smtClean="0">
                <a:solidFill>
                  <a:schemeClr val="tx1"/>
                </a:solidFill>
              </a:rPr>
              <a:t>eficiencia</a:t>
            </a:r>
          </a:p>
          <a:p>
            <a:pPr marL="376238" indent="-376238">
              <a:spcBef>
                <a:spcPts val="0"/>
              </a:spcBef>
              <a:spcAft>
                <a:spcPts val="600"/>
              </a:spcAft>
              <a:buClr>
                <a:srgbClr val="990000"/>
              </a:buClr>
              <a:buFont typeface="WP IconicSymbolsB" charset="0"/>
              <a:buBlip>
                <a:blip r:embed="rId3"/>
              </a:buBlip>
              <a:defRPr/>
            </a:pPr>
            <a:r>
              <a:rPr lang="es-ES_tradnl" sz="2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DERECHO A LA PROTECCIÓN DE LA SALUD </a:t>
            </a:r>
            <a:endParaRPr lang="es-MX" sz="2200" dirty="0" smtClean="0">
              <a:solidFill>
                <a:schemeClr val="tx1"/>
              </a:solidFill>
              <a:effectLst>
                <a:outerShdw blurRad="38100" dist="38100" dir="2700000" algn="tl">
                  <a:srgbClr val="DDDDDD"/>
                </a:outerShdw>
              </a:effectLst>
              <a:cs typeface="+mn-cs"/>
            </a:endParaRPr>
          </a:p>
        </p:txBody>
      </p:sp>
      <p:sp>
        <p:nvSpPr>
          <p:cNvPr id="461827" name="Rectangle 3"/>
          <p:cNvSpPr>
            <a:spLocks noChangeArrowheads="1"/>
          </p:cNvSpPr>
          <p:nvPr/>
        </p:nvSpPr>
        <p:spPr bwMode="auto">
          <a:xfrm>
            <a:off x="250824" y="745540"/>
            <a:ext cx="88931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808000">
                    <a:alpha val="50000"/>
                  </a:srgbClr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476250" indent="-476250">
              <a:buClr>
                <a:srgbClr val="003300"/>
              </a:buClr>
              <a:buFont typeface="Wingdings" charset="0"/>
              <a:buChar char="ü"/>
              <a:defRPr/>
            </a:pPr>
            <a:r>
              <a:rPr kumimoji="1" lang="es-MX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Promesas no cumplidas (1983)  1997, 2001 a 2018</a:t>
            </a:r>
            <a:endParaRPr kumimoji="1" lang="es-MX" sz="2800" dirty="0">
              <a:solidFill>
                <a:schemeClr val="tx1"/>
              </a:solidFill>
              <a:effectLst>
                <a:outerShdw blurRad="38100" dist="38100" dir="2700000" algn="tl">
                  <a:srgbClr val="DDDDDD"/>
                </a:outerShdw>
              </a:effectLst>
              <a:cs typeface="+mn-cs"/>
            </a:endParaRPr>
          </a:p>
        </p:txBody>
      </p:sp>
      <p:sp>
        <p:nvSpPr>
          <p:cNvPr id="461828" name="Text Box 4"/>
          <p:cNvSpPr txBox="1">
            <a:spLocks noChangeArrowheads="1"/>
          </p:cNvSpPr>
          <p:nvPr/>
        </p:nvSpPr>
        <p:spPr bwMode="auto">
          <a:xfrm>
            <a:off x="-36512" y="-6052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s-ES_tradnl" sz="28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1E682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+mn-cs"/>
              </a:rPr>
              <a:t>EL PUNTO DE PARTIDA</a:t>
            </a:r>
            <a:endParaRPr lang="es-ES" sz="28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1E6825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+mn-cs"/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827584" y="3696927"/>
            <a:ext cx="8136904" cy="18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266700" indent="-266700">
              <a:spcBef>
                <a:spcPct val="0"/>
              </a:spcBef>
              <a:tabLst>
                <a:tab pos="2570163" algn="l"/>
                <a:tab pos="5335588" algn="l"/>
                <a:tab pos="5427663" algn="l"/>
                <a:tab pos="5576888" algn="l"/>
                <a:tab pos="8661400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spcBef>
                <a:spcPct val="0"/>
              </a:spcBef>
              <a:tabLst>
                <a:tab pos="2570163" algn="l"/>
                <a:tab pos="5335588" algn="l"/>
                <a:tab pos="5427663" algn="l"/>
                <a:tab pos="5576888" algn="l"/>
                <a:tab pos="8661400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spcBef>
                <a:spcPct val="0"/>
              </a:spcBef>
              <a:tabLst>
                <a:tab pos="2570163" algn="l"/>
                <a:tab pos="5335588" algn="l"/>
                <a:tab pos="5427663" algn="l"/>
                <a:tab pos="5576888" algn="l"/>
                <a:tab pos="8661400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spcBef>
                <a:spcPct val="0"/>
              </a:spcBef>
              <a:tabLst>
                <a:tab pos="2570163" algn="l"/>
                <a:tab pos="5335588" algn="l"/>
                <a:tab pos="5427663" algn="l"/>
                <a:tab pos="5576888" algn="l"/>
                <a:tab pos="8661400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spcBef>
                <a:spcPct val="0"/>
              </a:spcBef>
              <a:tabLst>
                <a:tab pos="2570163" algn="l"/>
                <a:tab pos="5335588" algn="l"/>
                <a:tab pos="5427663" algn="l"/>
                <a:tab pos="5576888" algn="l"/>
                <a:tab pos="8661400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570163" algn="l"/>
                <a:tab pos="5335588" algn="l"/>
                <a:tab pos="5427663" algn="l"/>
                <a:tab pos="5576888" algn="l"/>
                <a:tab pos="8661400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570163" algn="l"/>
                <a:tab pos="5335588" algn="l"/>
                <a:tab pos="5427663" algn="l"/>
                <a:tab pos="5576888" algn="l"/>
                <a:tab pos="8661400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570163" algn="l"/>
                <a:tab pos="5335588" algn="l"/>
                <a:tab pos="5427663" algn="l"/>
                <a:tab pos="5576888" algn="l"/>
                <a:tab pos="8661400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570163" algn="l"/>
                <a:tab pos="5335588" algn="l"/>
                <a:tab pos="5427663" algn="l"/>
                <a:tab pos="5576888" algn="l"/>
                <a:tab pos="8661400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  <a:spcBef>
                <a:spcPct val="40000"/>
              </a:spcBef>
              <a:buBlip>
                <a:blip r:embed="rId3"/>
              </a:buBlip>
              <a:defRPr/>
            </a:pPr>
            <a:r>
              <a:rPr lang="es-ES" sz="2200" dirty="0" smtClean="0"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Responsabilidad de una instancia del Estado resolverlas: la Secretaría de Salud;</a:t>
            </a:r>
          </a:p>
          <a:p>
            <a:pPr>
              <a:lnSpc>
                <a:spcPct val="90000"/>
              </a:lnSpc>
              <a:spcBef>
                <a:spcPct val="40000"/>
              </a:spcBef>
              <a:buBlip>
                <a:blip r:embed="rId3"/>
              </a:buBlip>
              <a:defRPr/>
            </a:pPr>
            <a:r>
              <a:rPr lang="es-ES" sz="2200" dirty="0" smtClean="0"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Volver a la concepción de la salud como derecho social y como obligación del Estado; </a:t>
            </a:r>
          </a:p>
          <a:p>
            <a:pPr>
              <a:lnSpc>
                <a:spcPct val="90000"/>
              </a:lnSpc>
              <a:spcBef>
                <a:spcPct val="40000"/>
              </a:spcBef>
              <a:buBlip>
                <a:blip r:embed="rId3"/>
              </a:buBlip>
              <a:defRPr/>
            </a:pPr>
            <a:r>
              <a:rPr lang="es-ES" sz="2200" dirty="0" smtClean="0"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Acceso universal y equitativo a los servicios requeridos </a:t>
            </a:r>
          </a:p>
        </p:txBody>
      </p:sp>
    </p:spTree>
    <p:extLst>
      <p:ext uri="{BB962C8B-B14F-4D97-AF65-F5344CB8AC3E}">
        <p14:creationId xmlns:p14="http://schemas.microsoft.com/office/powerpoint/2010/main" val="455294159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826" name="Rectangle 2"/>
          <p:cNvSpPr>
            <a:spLocks noChangeArrowheads="1"/>
          </p:cNvSpPr>
          <p:nvPr/>
        </p:nvSpPr>
        <p:spPr bwMode="auto">
          <a:xfrm>
            <a:off x="611560" y="1052736"/>
            <a:ext cx="8353425" cy="28643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520700" indent="-342900">
              <a:lnSpc>
                <a:spcPct val="80000"/>
              </a:lnSpc>
              <a:spcBef>
                <a:spcPts val="360"/>
              </a:spcBef>
              <a:buClr>
                <a:srgbClr val="990000"/>
              </a:buClr>
              <a:buFont typeface="Wingdings" charset="2"/>
              <a:buChar char="§"/>
              <a:defRPr/>
            </a:pPr>
            <a:r>
              <a:rPr lang="es-MX" sz="2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Falta de planeación integral</a:t>
            </a:r>
          </a:p>
          <a:p>
            <a:pPr marL="520700" indent="-342900">
              <a:lnSpc>
                <a:spcPct val="80000"/>
              </a:lnSpc>
              <a:spcBef>
                <a:spcPts val="360"/>
              </a:spcBef>
              <a:buClr>
                <a:srgbClr val="990000"/>
              </a:buClr>
              <a:buFont typeface="Wingdings" charset="2"/>
              <a:buChar char="§"/>
              <a:defRPr/>
            </a:pPr>
            <a:r>
              <a:rPr lang="es-MX" sz="2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Instalaciones de salud con grave sobrecarga de servicios </a:t>
            </a:r>
          </a:p>
          <a:p>
            <a:pPr marL="520700" indent="-342900">
              <a:lnSpc>
                <a:spcPct val="80000"/>
              </a:lnSpc>
              <a:spcBef>
                <a:spcPts val="360"/>
              </a:spcBef>
              <a:buClr>
                <a:srgbClr val="990000"/>
              </a:buClr>
              <a:buFont typeface="Wingdings" charset="2"/>
              <a:buChar char="§"/>
              <a:defRPr/>
            </a:pPr>
            <a:r>
              <a:rPr lang="es-MX" sz="2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Desarticulación de acciones de promoción, educación, prevención y atención en 1</a:t>
            </a:r>
            <a:r>
              <a:rPr lang="es-MX" sz="2200" baseline="30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er </a:t>
            </a:r>
            <a:r>
              <a:rPr lang="es-MX" sz="2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nivel </a:t>
            </a:r>
          </a:p>
          <a:p>
            <a:pPr marL="520700" indent="-342900">
              <a:lnSpc>
                <a:spcPct val="80000"/>
              </a:lnSpc>
              <a:spcBef>
                <a:spcPts val="360"/>
              </a:spcBef>
              <a:buClr>
                <a:srgbClr val="990000"/>
              </a:buClr>
              <a:buFont typeface="Wingdings" charset="2"/>
              <a:buChar char="§"/>
              <a:defRPr/>
            </a:pPr>
            <a:r>
              <a:rPr lang="es-MX" sz="2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1</a:t>
            </a:r>
            <a:r>
              <a:rPr lang="es-MX" sz="2200" baseline="30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er, </a:t>
            </a:r>
            <a:r>
              <a:rPr lang="es-MX" sz="2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2º y 3</a:t>
            </a:r>
            <a:r>
              <a:rPr lang="es-MX" sz="2200" baseline="30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er</a:t>
            </a:r>
            <a:r>
              <a:rPr lang="es-MX" sz="2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 tercer nivel desconectados</a:t>
            </a:r>
          </a:p>
          <a:p>
            <a:pPr marL="520700" indent="-342900">
              <a:lnSpc>
                <a:spcPct val="80000"/>
              </a:lnSpc>
              <a:spcBef>
                <a:spcPts val="360"/>
              </a:spcBef>
              <a:buClr>
                <a:srgbClr val="990000"/>
              </a:buClr>
              <a:buFont typeface="Wingdings" charset="2"/>
              <a:buChar char="§"/>
              <a:defRPr/>
            </a:pPr>
            <a:r>
              <a:rPr lang="es-MX" sz="2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Falta de infraestructura de salud y ausencia de mantenimiento </a:t>
            </a:r>
          </a:p>
          <a:p>
            <a:pPr marL="520700" indent="-342900">
              <a:lnSpc>
                <a:spcPct val="80000"/>
              </a:lnSpc>
              <a:spcBef>
                <a:spcPts val="360"/>
              </a:spcBef>
              <a:buClr>
                <a:srgbClr val="990000"/>
              </a:buClr>
              <a:buFont typeface="Wingdings" charset="2"/>
              <a:buChar char="§"/>
              <a:defRPr/>
            </a:pPr>
            <a:r>
              <a:rPr lang="es-MX" sz="2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Desabasto de medicamento y otros insumos</a:t>
            </a:r>
          </a:p>
          <a:p>
            <a:pPr marL="520700" indent="-342900">
              <a:lnSpc>
                <a:spcPct val="80000"/>
              </a:lnSpc>
              <a:spcBef>
                <a:spcPts val="360"/>
              </a:spcBef>
              <a:buClr>
                <a:srgbClr val="990000"/>
              </a:buClr>
              <a:buFont typeface="Wingdings" charset="2"/>
              <a:buChar char="§"/>
              <a:defRPr/>
            </a:pPr>
            <a:r>
              <a:rPr lang="es-MX" sz="2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Plantillas irregulares y mal distribuidas </a:t>
            </a:r>
          </a:p>
          <a:p>
            <a:pPr marL="520700" indent="-342900">
              <a:lnSpc>
                <a:spcPct val="80000"/>
              </a:lnSpc>
              <a:spcBef>
                <a:spcPts val="360"/>
              </a:spcBef>
              <a:buClr>
                <a:srgbClr val="990000"/>
              </a:buClr>
              <a:buFont typeface="Wingdings" charset="2"/>
              <a:buChar char="§"/>
              <a:defRPr/>
            </a:pPr>
            <a:r>
              <a:rPr lang="es-MX" sz="2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Obras abandonadas o inconclusas</a:t>
            </a:r>
            <a:endParaRPr lang="es-MX" sz="2200" dirty="0">
              <a:solidFill>
                <a:schemeClr val="tx1"/>
              </a:solidFill>
              <a:effectLst>
                <a:outerShdw blurRad="38100" dist="38100" dir="2700000" algn="tl">
                  <a:srgbClr val="DDDDDD"/>
                </a:outerShdw>
              </a:effectLst>
              <a:cs typeface="+mn-cs"/>
            </a:endParaRPr>
          </a:p>
        </p:txBody>
      </p:sp>
      <p:sp>
        <p:nvSpPr>
          <p:cNvPr id="461827" name="Rectangle 3"/>
          <p:cNvSpPr>
            <a:spLocks noChangeArrowheads="1"/>
          </p:cNvSpPr>
          <p:nvPr/>
        </p:nvSpPr>
        <p:spPr bwMode="auto">
          <a:xfrm>
            <a:off x="250824" y="519063"/>
            <a:ext cx="88931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808000">
                    <a:alpha val="50000"/>
                  </a:srgbClr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476250" indent="-476250">
              <a:buClr>
                <a:srgbClr val="003300"/>
              </a:buClr>
              <a:buFont typeface="Wingdings" charset="0"/>
              <a:buChar char="ü"/>
              <a:defRPr/>
            </a:pPr>
            <a:r>
              <a:rPr kumimoji="1" lang="es-MX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Descentralización a los estados</a:t>
            </a:r>
            <a:endParaRPr kumimoji="1" lang="es-MX" sz="2400" dirty="0">
              <a:solidFill>
                <a:schemeClr val="tx1"/>
              </a:solidFill>
              <a:effectLst>
                <a:outerShdw blurRad="38100" dist="38100" dir="2700000" algn="tl">
                  <a:srgbClr val="DDDDDD"/>
                </a:outerShdw>
              </a:effectLst>
              <a:cs typeface="+mn-cs"/>
            </a:endParaRPr>
          </a:p>
        </p:txBody>
      </p:sp>
      <p:sp>
        <p:nvSpPr>
          <p:cNvPr id="461828" name="Text Box 4"/>
          <p:cNvSpPr txBox="1">
            <a:spLocks noChangeArrowheads="1"/>
          </p:cNvSpPr>
          <p:nvPr/>
        </p:nvSpPr>
        <p:spPr bwMode="auto">
          <a:xfrm>
            <a:off x="0" y="-27384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s-ES_tradnl" sz="28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1E682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+mn-cs"/>
              </a:rPr>
              <a:t>Organización institucional parchada e inequitativa</a:t>
            </a:r>
            <a:endParaRPr lang="es-ES" sz="28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1E6825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+mn-cs"/>
            </a:endParaRPr>
          </a:p>
        </p:txBody>
      </p:sp>
      <p:sp>
        <p:nvSpPr>
          <p:cNvPr id="461835" name="Text Box 11"/>
          <p:cNvSpPr txBox="1">
            <a:spLocks noChangeArrowheads="1"/>
          </p:cNvSpPr>
          <p:nvPr/>
        </p:nvSpPr>
        <p:spPr bwMode="auto">
          <a:xfrm>
            <a:off x="0" y="594928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0"/>
              </a:spcBef>
              <a:tabLst>
                <a:tab pos="2570163" algn="l"/>
                <a:tab pos="5335588" algn="l"/>
                <a:tab pos="5427663" algn="l"/>
                <a:tab pos="5576888" algn="l"/>
                <a:tab pos="8661400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spcBef>
                <a:spcPct val="0"/>
              </a:spcBef>
              <a:tabLst>
                <a:tab pos="2570163" algn="l"/>
                <a:tab pos="5335588" algn="l"/>
                <a:tab pos="5427663" algn="l"/>
                <a:tab pos="5576888" algn="l"/>
                <a:tab pos="8661400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spcBef>
                <a:spcPct val="0"/>
              </a:spcBef>
              <a:tabLst>
                <a:tab pos="2570163" algn="l"/>
                <a:tab pos="5335588" algn="l"/>
                <a:tab pos="5427663" algn="l"/>
                <a:tab pos="5576888" algn="l"/>
                <a:tab pos="8661400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spcBef>
                <a:spcPct val="0"/>
              </a:spcBef>
              <a:tabLst>
                <a:tab pos="2570163" algn="l"/>
                <a:tab pos="5335588" algn="l"/>
                <a:tab pos="5427663" algn="l"/>
                <a:tab pos="5576888" algn="l"/>
                <a:tab pos="8661400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spcBef>
                <a:spcPct val="0"/>
              </a:spcBef>
              <a:tabLst>
                <a:tab pos="2570163" algn="l"/>
                <a:tab pos="5335588" algn="l"/>
                <a:tab pos="5427663" algn="l"/>
                <a:tab pos="5576888" algn="l"/>
                <a:tab pos="8661400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570163" algn="l"/>
                <a:tab pos="5335588" algn="l"/>
                <a:tab pos="5427663" algn="l"/>
                <a:tab pos="5576888" algn="l"/>
                <a:tab pos="8661400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570163" algn="l"/>
                <a:tab pos="5335588" algn="l"/>
                <a:tab pos="5427663" algn="l"/>
                <a:tab pos="5576888" algn="l"/>
                <a:tab pos="8661400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570163" algn="l"/>
                <a:tab pos="5335588" algn="l"/>
                <a:tab pos="5427663" algn="l"/>
                <a:tab pos="5576888" algn="l"/>
                <a:tab pos="8661400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570163" algn="l"/>
                <a:tab pos="5335588" algn="l"/>
                <a:tab pos="5427663" algn="l"/>
                <a:tab pos="5576888" algn="l"/>
                <a:tab pos="8661400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lvl="0" algn="ctr">
              <a:spcBef>
                <a:spcPts val="480"/>
              </a:spcBef>
              <a:tabLst/>
            </a:pPr>
            <a:r>
              <a:rPr lang="es-ES" dirty="0" smtClean="0">
                <a:solidFill>
                  <a:srgbClr val="FFFFFF"/>
                </a:solidFill>
              </a:rPr>
              <a:t>Estancamiento o empeoramiento de las condiciones colectivas de salud</a:t>
            </a:r>
            <a:endParaRPr lang="es-ES" dirty="0">
              <a:solidFill>
                <a:srgbClr val="FFFFFF"/>
              </a:solidFill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23528" y="3861048"/>
            <a:ext cx="88204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0"/>
              </a:spcBef>
              <a:tabLst>
                <a:tab pos="2570163" algn="l"/>
                <a:tab pos="5335588" algn="l"/>
                <a:tab pos="5427663" algn="l"/>
                <a:tab pos="5576888" algn="l"/>
                <a:tab pos="8661400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spcBef>
                <a:spcPct val="0"/>
              </a:spcBef>
              <a:tabLst>
                <a:tab pos="2570163" algn="l"/>
                <a:tab pos="5335588" algn="l"/>
                <a:tab pos="5427663" algn="l"/>
                <a:tab pos="5576888" algn="l"/>
                <a:tab pos="8661400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spcBef>
                <a:spcPct val="0"/>
              </a:spcBef>
              <a:tabLst>
                <a:tab pos="2570163" algn="l"/>
                <a:tab pos="5335588" algn="l"/>
                <a:tab pos="5427663" algn="l"/>
                <a:tab pos="5576888" algn="l"/>
                <a:tab pos="8661400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spcBef>
                <a:spcPct val="0"/>
              </a:spcBef>
              <a:tabLst>
                <a:tab pos="2570163" algn="l"/>
                <a:tab pos="5335588" algn="l"/>
                <a:tab pos="5427663" algn="l"/>
                <a:tab pos="5576888" algn="l"/>
                <a:tab pos="8661400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spcBef>
                <a:spcPct val="0"/>
              </a:spcBef>
              <a:tabLst>
                <a:tab pos="2570163" algn="l"/>
                <a:tab pos="5335588" algn="l"/>
                <a:tab pos="5427663" algn="l"/>
                <a:tab pos="5576888" algn="l"/>
                <a:tab pos="8661400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570163" algn="l"/>
                <a:tab pos="5335588" algn="l"/>
                <a:tab pos="5427663" algn="l"/>
                <a:tab pos="5576888" algn="l"/>
                <a:tab pos="8661400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570163" algn="l"/>
                <a:tab pos="5335588" algn="l"/>
                <a:tab pos="5427663" algn="l"/>
                <a:tab pos="5576888" algn="l"/>
                <a:tab pos="8661400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570163" algn="l"/>
                <a:tab pos="5335588" algn="l"/>
                <a:tab pos="5427663" algn="l"/>
                <a:tab pos="5576888" algn="l"/>
                <a:tab pos="8661400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570163" algn="l"/>
                <a:tab pos="5335588" algn="l"/>
                <a:tab pos="5427663" algn="l"/>
                <a:tab pos="5576888" algn="l"/>
                <a:tab pos="8661400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marL="342900" indent="-342900">
              <a:spcBef>
                <a:spcPct val="50000"/>
              </a:spcBef>
              <a:buClr>
                <a:srgbClr val="003300"/>
              </a:buClr>
              <a:buFont typeface="Wingdings" charset="2"/>
              <a:buChar char="ü"/>
              <a:defRPr/>
            </a:pPr>
            <a:r>
              <a:rPr kumimoji="1" lang="es-ES" dirty="0" smtClean="0"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Modelo de financiamiento restrictivo e insuficiente </a:t>
            </a: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915863" y="4364231"/>
            <a:ext cx="8048625" cy="1585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6700" indent="-266700">
              <a:spcBef>
                <a:spcPct val="0"/>
              </a:spcBef>
              <a:tabLst>
                <a:tab pos="2570163" algn="l"/>
                <a:tab pos="5335588" algn="l"/>
                <a:tab pos="5427663" algn="l"/>
                <a:tab pos="5576888" algn="l"/>
                <a:tab pos="8661400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spcBef>
                <a:spcPct val="0"/>
              </a:spcBef>
              <a:tabLst>
                <a:tab pos="2570163" algn="l"/>
                <a:tab pos="5335588" algn="l"/>
                <a:tab pos="5427663" algn="l"/>
                <a:tab pos="5576888" algn="l"/>
                <a:tab pos="8661400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spcBef>
                <a:spcPct val="0"/>
              </a:spcBef>
              <a:tabLst>
                <a:tab pos="2570163" algn="l"/>
                <a:tab pos="5335588" algn="l"/>
                <a:tab pos="5427663" algn="l"/>
                <a:tab pos="5576888" algn="l"/>
                <a:tab pos="8661400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spcBef>
                <a:spcPct val="0"/>
              </a:spcBef>
              <a:tabLst>
                <a:tab pos="2570163" algn="l"/>
                <a:tab pos="5335588" algn="l"/>
                <a:tab pos="5427663" algn="l"/>
                <a:tab pos="5576888" algn="l"/>
                <a:tab pos="8661400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spcBef>
                <a:spcPct val="0"/>
              </a:spcBef>
              <a:tabLst>
                <a:tab pos="2570163" algn="l"/>
                <a:tab pos="5335588" algn="l"/>
                <a:tab pos="5427663" algn="l"/>
                <a:tab pos="5576888" algn="l"/>
                <a:tab pos="8661400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570163" algn="l"/>
                <a:tab pos="5335588" algn="l"/>
                <a:tab pos="5427663" algn="l"/>
                <a:tab pos="5576888" algn="l"/>
                <a:tab pos="8661400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570163" algn="l"/>
                <a:tab pos="5335588" algn="l"/>
                <a:tab pos="5427663" algn="l"/>
                <a:tab pos="5576888" algn="l"/>
                <a:tab pos="8661400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570163" algn="l"/>
                <a:tab pos="5335588" algn="l"/>
                <a:tab pos="5427663" algn="l"/>
                <a:tab pos="5576888" algn="l"/>
                <a:tab pos="8661400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570163" algn="l"/>
                <a:tab pos="5335588" algn="l"/>
                <a:tab pos="5427663" algn="l"/>
                <a:tab pos="5576888" algn="l"/>
                <a:tab pos="8661400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marL="342900" indent="-342900">
              <a:spcBef>
                <a:spcPts val="360"/>
              </a:spcBef>
              <a:buClr>
                <a:srgbClr val="990000"/>
              </a:buClr>
              <a:buFont typeface="Wingdings" charset="2"/>
              <a:buChar char="§"/>
              <a:defRPr/>
            </a:pPr>
            <a:r>
              <a:rPr lang="es-ES" sz="2200" dirty="0" smtClean="0"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SNPSS + FASSA dualidad de fuente de recursos</a:t>
            </a:r>
          </a:p>
          <a:p>
            <a:pPr marL="342900" indent="-342900">
              <a:spcBef>
                <a:spcPts val="360"/>
              </a:spcBef>
              <a:buClr>
                <a:srgbClr val="990000"/>
              </a:buClr>
              <a:buFont typeface="Wingdings" charset="2"/>
              <a:buChar char="§"/>
              <a:defRPr/>
            </a:pPr>
            <a:r>
              <a:rPr lang="es-ES" sz="2200" dirty="0" smtClean="0"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Uso restringido a los Paquetes de servicios </a:t>
            </a:r>
          </a:p>
          <a:p>
            <a:pPr marL="342900" indent="-342900">
              <a:spcBef>
                <a:spcPts val="360"/>
              </a:spcBef>
              <a:buClr>
                <a:srgbClr val="990000"/>
              </a:buClr>
              <a:buFont typeface="Wingdings" charset="2"/>
              <a:buChar char="§"/>
              <a:defRPr/>
            </a:pPr>
            <a:r>
              <a:rPr lang="es-ES" sz="2200" dirty="0" smtClean="0"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Caja chica estatal y corrupción</a:t>
            </a:r>
          </a:p>
          <a:p>
            <a:pPr marL="342900" indent="-342900">
              <a:spcBef>
                <a:spcPts val="360"/>
              </a:spcBef>
              <a:buClr>
                <a:srgbClr val="990000"/>
              </a:buClr>
              <a:buFont typeface="Wingdings" charset="2"/>
              <a:buChar char="§"/>
              <a:defRPr/>
            </a:pPr>
            <a:r>
              <a:rPr lang="es-ES" sz="2200" dirty="0" smtClean="0"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Modelo de atención derivado del modelo de financiamiento </a:t>
            </a:r>
          </a:p>
        </p:txBody>
      </p:sp>
    </p:spTree>
    <p:extLst>
      <p:ext uri="{BB962C8B-B14F-4D97-AF65-F5344CB8AC3E}">
        <p14:creationId xmlns:p14="http://schemas.microsoft.com/office/powerpoint/2010/main" val="2622726667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915" name="Text Box 3"/>
          <p:cNvSpPr txBox="1">
            <a:spLocks noChangeArrowheads="1"/>
          </p:cNvSpPr>
          <p:nvPr/>
        </p:nvSpPr>
        <p:spPr bwMode="auto">
          <a:xfrm>
            <a:off x="107504" y="764704"/>
            <a:ext cx="8820150" cy="1539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533400" indent="-533400">
              <a:spcBef>
                <a:spcPct val="0"/>
              </a:spcBef>
              <a:tabLst>
                <a:tab pos="2570163" algn="l"/>
                <a:tab pos="5335588" algn="l"/>
                <a:tab pos="5427663" algn="l"/>
                <a:tab pos="5576888" algn="l"/>
                <a:tab pos="8661400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12788">
              <a:spcBef>
                <a:spcPct val="0"/>
              </a:spcBef>
              <a:tabLst>
                <a:tab pos="2570163" algn="l"/>
                <a:tab pos="5335588" algn="l"/>
                <a:tab pos="5427663" algn="l"/>
                <a:tab pos="5576888" algn="l"/>
                <a:tab pos="8661400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spcBef>
                <a:spcPct val="0"/>
              </a:spcBef>
              <a:tabLst>
                <a:tab pos="2570163" algn="l"/>
                <a:tab pos="5335588" algn="l"/>
                <a:tab pos="5427663" algn="l"/>
                <a:tab pos="5576888" algn="l"/>
                <a:tab pos="8661400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spcBef>
                <a:spcPct val="0"/>
              </a:spcBef>
              <a:tabLst>
                <a:tab pos="2570163" algn="l"/>
                <a:tab pos="5335588" algn="l"/>
                <a:tab pos="5427663" algn="l"/>
                <a:tab pos="5576888" algn="l"/>
                <a:tab pos="8661400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spcBef>
                <a:spcPct val="0"/>
              </a:spcBef>
              <a:tabLst>
                <a:tab pos="2570163" algn="l"/>
                <a:tab pos="5335588" algn="l"/>
                <a:tab pos="5427663" algn="l"/>
                <a:tab pos="5576888" algn="l"/>
                <a:tab pos="8661400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570163" algn="l"/>
                <a:tab pos="5335588" algn="l"/>
                <a:tab pos="5427663" algn="l"/>
                <a:tab pos="5576888" algn="l"/>
                <a:tab pos="8661400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570163" algn="l"/>
                <a:tab pos="5335588" algn="l"/>
                <a:tab pos="5427663" algn="l"/>
                <a:tab pos="5576888" algn="l"/>
                <a:tab pos="8661400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570163" algn="l"/>
                <a:tab pos="5335588" algn="l"/>
                <a:tab pos="5427663" algn="l"/>
                <a:tab pos="5576888" algn="l"/>
                <a:tab pos="8661400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570163" algn="l"/>
                <a:tab pos="5335588" algn="l"/>
                <a:tab pos="5427663" algn="l"/>
                <a:tab pos="5576888" algn="l"/>
                <a:tab pos="8661400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85000"/>
              </a:lnSpc>
              <a:spcBef>
                <a:spcPts val="600"/>
              </a:spcBef>
              <a:buClr>
                <a:srgbClr val="1E6825"/>
              </a:buClr>
              <a:buFont typeface="Wingdings" charset="0"/>
              <a:buChar char="ü"/>
              <a:defRPr/>
            </a:pPr>
            <a:r>
              <a:rPr lang="es-ES_tradnl" sz="2200" dirty="0" smtClean="0">
                <a:effectLst>
                  <a:outerShdw blurRad="38100" dist="38100" dir="2700000" algn="tl">
                    <a:srgbClr val="DDDDDD"/>
                  </a:outerShdw>
                </a:effectLst>
              </a:rPr>
              <a:t>Garantizar el derecho a la protección de la salud a </a:t>
            </a:r>
            <a:r>
              <a:rPr lang="es-ES_tradnl" sz="2200" dirty="0" err="1" smtClean="0">
                <a:effectLst>
                  <a:outerShdw blurRad="38100" dist="38100" dir="2700000" algn="tl">
                    <a:srgbClr val="DDDDDD"/>
                  </a:outerShdw>
                </a:effectLst>
              </a:rPr>
              <a:t>tod@s</a:t>
            </a:r>
            <a:r>
              <a:rPr lang="es-ES_tradnl" sz="2200" dirty="0" smtClean="0">
                <a:effectLst>
                  <a:outerShdw blurRad="38100" dist="38100" dir="2700000" algn="tl">
                    <a:srgbClr val="DDDDDD"/>
                  </a:outerShdw>
                </a:effectLst>
              </a:rPr>
              <a:t> </a:t>
            </a:r>
            <a:r>
              <a:rPr lang="es-ES_tradnl" sz="2200" dirty="0" err="1" smtClean="0">
                <a:effectLst>
                  <a:outerShdw blurRad="38100" dist="38100" dir="2700000" algn="tl">
                    <a:srgbClr val="DDDDDD"/>
                  </a:outerShdw>
                </a:effectLst>
              </a:rPr>
              <a:t>l@s</a:t>
            </a:r>
            <a:r>
              <a:rPr lang="es-ES_tradnl" sz="2200" dirty="0" smtClean="0">
                <a:effectLst>
                  <a:outerShdw blurRad="38100" dist="38100" dir="2700000" algn="tl">
                    <a:srgbClr val="DDDDDD"/>
                  </a:outerShdw>
                </a:effectLst>
              </a:rPr>
              <a:t> </a:t>
            </a:r>
            <a:r>
              <a:rPr lang="es-ES_tradnl" sz="2200" dirty="0" err="1" smtClean="0">
                <a:effectLst>
                  <a:outerShdw blurRad="38100" dist="38100" dir="2700000" algn="tl">
                    <a:srgbClr val="DDDDDD"/>
                  </a:outerShdw>
                </a:effectLst>
              </a:rPr>
              <a:t>mexican@s</a:t>
            </a:r>
            <a:endParaRPr lang="es-ES_tradnl" sz="2200" dirty="0" smtClean="0"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>
              <a:lnSpc>
                <a:spcPct val="85000"/>
              </a:lnSpc>
              <a:spcBef>
                <a:spcPts val="0"/>
              </a:spcBef>
              <a:buClr>
                <a:srgbClr val="1E6825"/>
              </a:buClr>
              <a:buFont typeface="Wingdings" charset="0"/>
              <a:buChar char="ü"/>
              <a:defRPr/>
            </a:pPr>
            <a:r>
              <a:rPr lang="es-ES_tradnl" sz="2200" dirty="0" smtClean="0">
                <a:effectLst>
                  <a:outerShdw blurRad="38100" dist="38100" dir="2700000" algn="tl">
                    <a:srgbClr val="DDDDDD"/>
                  </a:outerShdw>
                </a:effectLst>
              </a:rPr>
              <a:t>Prestación de Servicios de Salud y Medicamentos Gratuitos para la población sin seguro social laboral</a:t>
            </a:r>
          </a:p>
          <a:p>
            <a:pPr marL="0" indent="0">
              <a:lnSpc>
                <a:spcPct val="85000"/>
              </a:lnSpc>
              <a:spcBef>
                <a:spcPts val="0"/>
              </a:spcBef>
              <a:buClr>
                <a:srgbClr val="1E6825"/>
              </a:buClr>
              <a:defRPr/>
            </a:pPr>
            <a:r>
              <a:rPr lang="es-ES_tradnl" sz="2200" dirty="0" smtClean="0">
                <a:effectLst>
                  <a:outerShdw blurRad="38100" dist="38100" dir="2700000" algn="tl">
                    <a:srgbClr val="DDDDDD"/>
                  </a:outerShdw>
                </a:effectLst>
              </a:rPr>
              <a:t>       Requisitos: 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683568" y="2420888"/>
            <a:ext cx="8460432" cy="363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>
              <a:spcBef>
                <a:spcPts val="0"/>
              </a:spcBef>
              <a:spcAft>
                <a:spcPts val="600"/>
              </a:spcAft>
              <a:buClr>
                <a:srgbClr val="990000"/>
              </a:buClr>
              <a:buFont typeface="Wingdings" charset="2"/>
              <a:buChar char="§"/>
              <a:defRPr/>
            </a:pPr>
            <a:r>
              <a:rPr lang="es-ES" sz="2000" dirty="0" smtClean="0">
                <a:solidFill>
                  <a:srgbClr val="000000"/>
                </a:solidFill>
              </a:rPr>
              <a:t>Planeación nacional con ampliación y fortalecimiento infraestructura (centros de salud, clínicas y hospitales) con recursos federales y con prioridad para las regiones más atrasadas o vulnerables;</a:t>
            </a: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Clr>
                <a:srgbClr val="990000"/>
              </a:buClr>
              <a:buFont typeface="Wingdings" charset="2"/>
              <a:buChar char="§"/>
              <a:defRPr/>
            </a:pPr>
            <a:r>
              <a:rPr lang="es-ES" sz="2000" dirty="0" smtClean="0">
                <a:solidFill>
                  <a:srgbClr val="000000"/>
                </a:solidFill>
              </a:rPr>
              <a:t>Rescatar obras inconclusas; </a:t>
            </a: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Clr>
                <a:srgbClr val="990000"/>
              </a:buClr>
              <a:buFont typeface="Wingdings" charset="2"/>
              <a:buChar char="§"/>
              <a:defRPr/>
            </a:pPr>
            <a:r>
              <a:rPr lang="es-ES" sz="2000" dirty="0" smtClean="0">
                <a:solidFill>
                  <a:srgbClr val="000000"/>
                </a:solidFill>
              </a:rPr>
              <a:t>Ampliar y construir desde “abajo hacia arriba”;</a:t>
            </a:r>
            <a:endParaRPr lang="es-ES" sz="2000" dirty="0">
              <a:solidFill>
                <a:srgbClr val="000000"/>
              </a:solidFill>
            </a:endParaRP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Clr>
                <a:srgbClr val="990000"/>
              </a:buClr>
              <a:buFont typeface="Wingdings" charset="2"/>
              <a:buChar char="§"/>
              <a:defRPr/>
            </a:pPr>
            <a:r>
              <a:rPr lang="es-ES" sz="2000" dirty="0" smtClean="0">
                <a:solidFill>
                  <a:srgbClr val="000000"/>
                </a:solidFill>
              </a:rPr>
              <a:t>Regularizar plazas y abrir plazas para las nuevas unidades de salud</a:t>
            </a: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Clr>
                <a:srgbClr val="990000"/>
              </a:buClr>
              <a:buFont typeface="Wingdings" charset="2"/>
              <a:buChar char="§"/>
              <a:defRPr/>
            </a:pPr>
            <a:r>
              <a:rPr lang="es-ES" sz="2000" dirty="0" smtClean="0">
                <a:solidFill>
                  <a:srgbClr val="000000"/>
                </a:solidFill>
              </a:rPr>
              <a:t>Educación continua temas prioritarios; </a:t>
            </a: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Clr>
                <a:srgbClr val="990000"/>
              </a:buClr>
              <a:buFont typeface="Wingdings" charset="2"/>
              <a:buChar char="§"/>
              <a:defRPr/>
            </a:pPr>
            <a:r>
              <a:rPr lang="es-ES" sz="2000" dirty="0" smtClean="0">
                <a:solidFill>
                  <a:srgbClr val="000000"/>
                </a:solidFill>
              </a:rPr>
              <a:t>Acuerdos con las entidades federativas y los institutos de seguridad social;</a:t>
            </a: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Clr>
                <a:srgbClr val="990000"/>
              </a:buClr>
              <a:buFont typeface="Wingdings" charset="2"/>
              <a:buChar char="§"/>
              <a:defRPr/>
            </a:pPr>
            <a:r>
              <a:rPr lang="es-ES" sz="2000" dirty="0" smtClean="0">
                <a:solidFill>
                  <a:srgbClr val="000000"/>
                </a:solidFill>
              </a:rPr>
              <a:t>Garantía abasto mediante sistema en tiempo real integral 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0" y="116632"/>
            <a:ext cx="9036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Programa de salud de la 4ª Transformación</a:t>
            </a:r>
            <a:endParaRPr lang="es-ES" sz="2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4514891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79512" y="332656"/>
            <a:ext cx="8892480" cy="2809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85000"/>
              </a:lnSpc>
              <a:spcBef>
                <a:spcPct val="40000"/>
              </a:spcBef>
              <a:buClr>
                <a:srgbClr val="1E6825"/>
              </a:buClr>
              <a:buFont typeface="Wingdings" charset="2"/>
              <a:buChar char="ü"/>
              <a:defRPr/>
            </a:pPr>
            <a:r>
              <a:rPr lang="es-ES_tradnl" sz="2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Nuevo modelo de atención APS-I Nacional: hacia la equidad en el acceso con dignidad, calidad y eficiencia</a:t>
            </a:r>
          </a:p>
          <a:p>
            <a:pPr marL="457200" indent="-457200">
              <a:lnSpc>
                <a:spcPct val="85000"/>
              </a:lnSpc>
              <a:spcBef>
                <a:spcPct val="40000"/>
              </a:spcBef>
              <a:buClr>
                <a:srgbClr val="1E6825"/>
              </a:buClr>
              <a:buFont typeface="Wingdings" charset="2"/>
              <a:buChar char="ü"/>
              <a:defRPr/>
            </a:pPr>
            <a:r>
              <a:rPr lang="es-ES_tradnl" sz="2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Diagnóstico nacional de servicios estatales de salud con participación </a:t>
            </a:r>
            <a:r>
              <a:rPr lang="es-ES_tradnl" sz="2200" dirty="0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d</a:t>
            </a:r>
            <a:r>
              <a:rPr lang="es-ES_tradnl" sz="2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el personal de salud: unidad por unidad fortalecimiento en el corto, mediano y largo plazo</a:t>
            </a:r>
          </a:p>
          <a:p>
            <a:pPr marL="457200" indent="-457200">
              <a:lnSpc>
                <a:spcPct val="85000"/>
              </a:lnSpc>
              <a:spcBef>
                <a:spcPct val="40000"/>
              </a:spcBef>
              <a:buClr>
                <a:srgbClr val="1E6825"/>
              </a:buClr>
              <a:buFont typeface="Wingdings" charset="2"/>
              <a:buChar char="ü"/>
              <a:defRPr/>
            </a:pPr>
            <a:r>
              <a:rPr lang="es-ES_tradnl" sz="2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Construcción RISS para garantizar atención médica del nivel de complejidad requerido</a:t>
            </a:r>
          </a:p>
          <a:p>
            <a:pPr marL="457200" indent="-457200">
              <a:lnSpc>
                <a:spcPct val="85000"/>
              </a:lnSpc>
              <a:spcBef>
                <a:spcPct val="40000"/>
              </a:spcBef>
              <a:buClr>
                <a:srgbClr val="1E6825"/>
              </a:buClr>
              <a:buFont typeface="Wingdings" charset="2"/>
              <a:buChar char="ü"/>
              <a:defRPr/>
            </a:pPr>
            <a:r>
              <a:rPr lang="es-ES_tradnl" sz="2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Planeación compartida de servicios con seguridad social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755576" y="3212976"/>
            <a:ext cx="8496944" cy="1641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06000" indent="-34290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Font typeface="Wingdings" charset="2"/>
              <a:buChar char="§"/>
              <a:defRPr/>
            </a:pPr>
            <a:r>
              <a:rPr lang="es-ES" sz="2000" dirty="0" smtClean="0">
                <a:solidFill>
                  <a:srgbClr val="000000"/>
                </a:solidFill>
              </a:rPr>
              <a:t>Unificar modelo de atención básico</a:t>
            </a:r>
          </a:p>
          <a:p>
            <a:pPr marL="306000" indent="-34290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Font typeface="Wingdings" charset="2"/>
              <a:buChar char="§"/>
              <a:defRPr/>
            </a:pPr>
            <a:r>
              <a:rPr lang="es-ES" sz="2000" dirty="0" smtClean="0">
                <a:solidFill>
                  <a:srgbClr val="000000"/>
                </a:solidFill>
              </a:rPr>
              <a:t>Fortalecer 1er nivel de atención como base territorial de la atención</a:t>
            </a:r>
          </a:p>
          <a:p>
            <a:pPr marL="306000" indent="-34290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Font typeface="Wingdings" charset="2"/>
              <a:buChar char="§"/>
              <a:defRPr/>
            </a:pPr>
            <a:r>
              <a:rPr lang="es-ES" sz="2000" dirty="0" smtClean="0">
                <a:solidFill>
                  <a:srgbClr val="000000"/>
                </a:solidFill>
              </a:rPr>
              <a:t>Énfasis en el </a:t>
            </a:r>
            <a:r>
              <a:rPr lang="es-ES" sz="2000" dirty="0">
                <a:solidFill>
                  <a:srgbClr val="000000"/>
                </a:solidFill>
              </a:rPr>
              <a:t>trabajo en y con la </a:t>
            </a:r>
            <a:r>
              <a:rPr lang="es-ES" sz="2000" dirty="0" smtClean="0">
                <a:solidFill>
                  <a:srgbClr val="000000"/>
                </a:solidFill>
              </a:rPr>
              <a:t>comunidad;</a:t>
            </a:r>
            <a:endParaRPr lang="es-ES" sz="2000" dirty="0">
              <a:solidFill>
                <a:srgbClr val="000000"/>
              </a:solidFill>
            </a:endParaRPr>
          </a:p>
          <a:p>
            <a:pPr marL="306000" indent="-34290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Font typeface="Wingdings" charset="2"/>
              <a:buChar char="§"/>
              <a:defRPr/>
            </a:pPr>
            <a:r>
              <a:rPr lang="es-ES" sz="2000" dirty="0" smtClean="0">
                <a:solidFill>
                  <a:srgbClr val="000000"/>
                </a:solidFill>
              </a:rPr>
              <a:t>Intercambio de servicios en urgencias reales; </a:t>
            </a:r>
          </a:p>
          <a:p>
            <a:pPr marL="306000" indent="-34290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rgbClr val="990000"/>
              </a:buClr>
              <a:buFont typeface="Wingdings" charset="2"/>
              <a:buChar char="§"/>
              <a:defRPr/>
            </a:pPr>
            <a:r>
              <a:rPr lang="es-ES" sz="2000" dirty="0" smtClean="0">
                <a:solidFill>
                  <a:srgbClr val="000000"/>
                </a:solidFill>
              </a:rPr>
              <a:t>Sustituir subrogación privada de servicios por intercambio de servicios; </a:t>
            </a:r>
          </a:p>
        </p:txBody>
      </p:sp>
      <p:sp>
        <p:nvSpPr>
          <p:cNvPr id="4" name="Rectángulo 3"/>
          <p:cNvSpPr/>
          <p:nvPr/>
        </p:nvSpPr>
        <p:spPr>
          <a:xfrm>
            <a:off x="179512" y="4797152"/>
            <a:ext cx="8712968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006600"/>
              </a:buClr>
              <a:buFont typeface="Wingdings" charset="2"/>
              <a:buChar char="ü"/>
            </a:pPr>
            <a:r>
              <a:rPr lang="es-ES" sz="2400" dirty="0">
                <a:solidFill>
                  <a:srgbClr val="990000"/>
                </a:solidFill>
              </a:rPr>
              <a:t>Ir hacia la integración de un sistema nacional, público y universal de salud igualando </a:t>
            </a:r>
            <a:r>
              <a:rPr lang="es-ES" sz="2400" dirty="0">
                <a:solidFill>
                  <a:srgbClr val="000000"/>
                </a:solidFill>
              </a:rPr>
              <a:t>derechos hacia arriba y construyendo desde las partes más fuertes del sistema público</a:t>
            </a:r>
            <a:r>
              <a:rPr lang="es-ES" dirty="0">
                <a:solidFill>
                  <a:srgbClr val="000000"/>
                </a:solidFill>
              </a:rPr>
              <a:t>. 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72008" y="5949280"/>
            <a:ext cx="9036496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200" dirty="0"/>
              <a:t>Acuerdos voluntarios con las entidades federativas para federalizar los servicios y operación bajo el mando de l Secretaría de Salud federal  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41001862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826" name="Rectangle 2"/>
          <p:cNvSpPr>
            <a:spLocks noChangeArrowheads="1"/>
          </p:cNvSpPr>
          <p:nvPr/>
        </p:nvSpPr>
        <p:spPr bwMode="auto">
          <a:xfrm>
            <a:off x="790575" y="1092706"/>
            <a:ext cx="8353425" cy="1472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76238" indent="-376238">
              <a:lnSpc>
                <a:spcPct val="80000"/>
              </a:lnSpc>
              <a:spcBef>
                <a:spcPts val="360"/>
              </a:spcBef>
              <a:buClr>
                <a:srgbClr val="990000"/>
              </a:buClr>
              <a:buFont typeface="Wingdings" charset="2"/>
              <a:buChar char="§"/>
              <a:defRPr/>
            </a:pPr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Funcionarios </a:t>
            </a:r>
            <a:r>
              <a:rPr lang="es-MX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honestos </a:t>
            </a:r>
            <a:r>
              <a:rPr lang="es-MX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“Barrer la escalera de arriba hacia abajo”</a:t>
            </a:r>
          </a:p>
          <a:p>
            <a:pPr marL="376238" indent="-376238">
              <a:lnSpc>
                <a:spcPct val="80000"/>
              </a:lnSpc>
              <a:spcBef>
                <a:spcPts val="360"/>
              </a:spcBef>
              <a:buClr>
                <a:srgbClr val="990000"/>
              </a:buClr>
              <a:buFont typeface="Wingdings" charset="2"/>
              <a:buChar char="§"/>
              <a:defRPr/>
            </a:pPr>
            <a:r>
              <a:rPr lang="es-MX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Castigo a trasgresores hacia adelante </a:t>
            </a:r>
          </a:p>
          <a:p>
            <a:pPr marL="376238" indent="-376238">
              <a:lnSpc>
                <a:spcPct val="80000"/>
              </a:lnSpc>
              <a:spcBef>
                <a:spcPts val="360"/>
              </a:spcBef>
              <a:buClr>
                <a:srgbClr val="990000"/>
              </a:buClr>
              <a:buFont typeface="Wingdings" charset="2"/>
              <a:buChar char="§"/>
              <a:defRPr/>
            </a:pPr>
            <a:r>
              <a:rPr lang="es-MX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Licitaciones de obra, mantenimiento, medicamentos e otros insumos con contralores ciudadanos conocedores del tema </a:t>
            </a:r>
          </a:p>
          <a:p>
            <a:pPr marL="376238" indent="-376238">
              <a:lnSpc>
                <a:spcPct val="80000"/>
              </a:lnSpc>
              <a:spcBef>
                <a:spcPts val="360"/>
              </a:spcBef>
              <a:buClr>
                <a:srgbClr val="990000"/>
              </a:buClr>
              <a:buFont typeface="Wingdings" charset="2"/>
              <a:buChar char="§"/>
              <a:defRPr/>
            </a:pPr>
            <a:r>
              <a:rPr lang="es-MX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Transparencia completa</a:t>
            </a:r>
          </a:p>
        </p:txBody>
      </p:sp>
      <p:sp>
        <p:nvSpPr>
          <p:cNvPr id="461827" name="Rectangle 3"/>
          <p:cNvSpPr>
            <a:spLocks noChangeArrowheads="1"/>
          </p:cNvSpPr>
          <p:nvPr/>
        </p:nvSpPr>
        <p:spPr bwMode="auto">
          <a:xfrm>
            <a:off x="250824" y="549841"/>
            <a:ext cx="8893175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808000">
                    <a:alpha val="50000"/>
                  </a:srgbClr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476250" indent="-476250">
              <a:buClr>
                <a:srgbClr val="003300"/>
              </a:buClr>
              <a:buFont typeface="Wingdings" charset="0"/>
              <a:buChar char="ü"/>
              <a:defRPr/>
            </a:pPr>
            <a:r>
              <a:rPr kumimoji="1" lang="es-MX" sz="2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Combate a la corrupción </a:t>
            </a:r>
            <a:r>
              <a:rPr kumimoji="1" lang="es-MX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(ahorro del orden 8% en presupuesto salud)</a:t>
            </a:r>
            <a:endParaRPr kumimoji="1" lang="es-MX" sz="2000" dirty="0">
              <a:solidFill>
                <a:schemeClr val="tx1"/>
              </a:solidFill>
              <a:effectLst>
                <a:outerShdw blurRad="38100" dist="38100" dir="2700000" algn="tl">
                  <a:srgbClr val="DDDDDD"/>
                </a:outerShdw>
              </a:effectLst>
              <a:cs typeface="+mn-cs"/>
            </a:endParaRPr>
          </a:p>
        </p:txBody>
      </p:sp>
      <p:sp>
        <p:nvSpPr>
          <p:cNvPr id="461835" name="Text Box 11"/>
          <p:cNvSpPr txBox="1">
            <a:spLocks noChangeArrowheads="1"/>
          </p:cNvSpPr>
          <p:nvPr/>
        </p:nvSpPr>
        <p:spPr bwMode="auto">
          <a:xfrm>
            <a:off x="374650" y="4591409"/>
            <a:ext cx="8769350" cy="14298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0"/>
              </a:spcBef>
              <a:tabLst>
                <a:tab pos="2570163" algn="l"/>
                <a:tab pos="5335588" algn="l"/>
                <a:tab pos="5427663" algn="l"/>
                <a:tab pos="5576888" algn="l"/>
                <a:tab pos="8661400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spcBef>
                <a:spcPct val="0"/>
              </a:spcBef>
              <a:tabLst>
                <a:tab pos="2570163" algn="l"/>
                <a:tab pos="5335588" algn="l"/>
                <a:tab pos="5427663" algn="l"/>
                <a:tab pos="5576888" algn="l"/>
                <a:tab pos="8661400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spcBef>
                <a:spcPct val="0"/>
              </a:spcBef>
              <a:tabLst>
                <a:tab pos="2570163" algn="l"/>
                <a:tab pos="5335588" algn="l"/>
                <a:tab pos="5427663" algn="l"/>
                <a:tab pos="5576888" algn="l"/>
                <a:tab pos="8661400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spcBef>
                <a:spcPct val="0"/>
              </a:spcBef>
              <a:tabLst>
                <a:tab pos="2570163" algn="l"/>
                <a:tab pos="5335588" algn="l"/>
                <a:tab pos="5427663" algn="l"/>
                <a:tab pos="5576888" algn="l"/>
                <a:tab pos="8661400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spcBef>
                <a:spcPct val="0"/>
              </a:spcBef>
              <a:tabLst>
                <a:tab pos="2570163" algn="l"/>
                <a:tab pos="5335588" algn="l"/>
                <a:tab pos="5427663" algn="l"/>
                <a:tab pos="5576888" algn="l"/>
                <a:tab pos="8661400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570163" algn="l"/>
                <a:tab pos="5335588" algn="l"/>
                <a:tab pos="5427663" algn="l"/>
                <a:tab pos="5576888" algn="l"/>
                <a:tab pos="8661400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570163" algn="l"/>
                <a:tab pos="5335588" algn="l"/>
                <a:tab pos="5427663" algn="l"/>
                <a:tab pos="5576888" algn="l"/>
                <a:tab pos="8661400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570163" algn="l"/>
                <a:tab pos="5335588" algn="l"/>
                <a:tab pos="5427663" algn="l"/>
                <a:tab pos="5576888" algn="l"/>
                <a:tab pos="8661400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570163" algn="l"/>
                <a:tab pos="5335588" algn="l"/>
                <a:tab pos="5427663" algn="l"/>
                <a:tab pos="5576888" algn="l"/>
                <a:tab pos="8661400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marL="342900" lvl="0" indent="-342900">
              <a:spcBef>
                <a:spcPts val="480"/>
              </a:spcBef>
              <a:buClr>
                <a:srgbClr val="006600"/>
              </a:buClr>
              <a:buFont typeface="Wingdings" charset="2"/>
              <a:buChar char="ü"/>
              <a:tabLst/>
            </a:pPr>
            <a:r>
              <a:rPr lang="es-ES" sz="2200" dirty="0" smtClean="0"/>
              <a:t>Incremento al presupuesto </a:t>
            </a:r>
            <a:r>
              <a:rPr lang="es-ES" sz="2200" dirty="0" err="1" smtClean="0"/>
              <a:t>SSa</a:t>
            </a:r>
            <a:r>
              <a:rPr lang="es-ES" sz="2200" dirty="0" smtClean="0"/>
              <a:t> y FASSA; IMSS e ISSSTE </a:t>
            </a:r>
          </a:p>
          <a:p>
            <a:pPr marL="903288" lvl="0" indent="-366713">
              <a:lnSpc>
                <a:spcPts val="2100"/>
              </a:lnSpc>
              <a:spcBef>
                <a:spcPts val="480"/>
              </a:spcBef>
              <a:buClr>
                <a:srgbClr val="990000"/>
              </a:buClr>
              <a:buFont typeface="Wingdings" charset="2"/>
              <a:buChar char="§"/>
              <a:tabLst/>
            </a:pPr>
            <a:r>
              <a:rPr lang="es-ES" sz="2000" dirty="0" smtClean="0"/>
              <a:t>Incremento costos </a:t>
            </a:r>
            <a:r>
              <a:rPr lang="es-ES_tradnl" sz="2000" dirty="0" smtClean="0"/>
              <a:t>menos</a:t>
            </a:r>
            <a:r>
              <a:rPr lang="es-ES" sz="2000" dirty="0" smtClean="0"/>
              <a:t> ahorros</a:t>
            </a:r>
          </a:p>
          <a:p>
            <a:pPr marL="903288" lvl="0" indent="-366713">
              <a:lnSpc>
                <a:spcPts val="2100"/>
              </a:lnSpc>
              <a:spcBef>
                <a:spcPts val="480"/>
              </a:spcBef>
              <a:buClr>
                <a:srgbClr val="990000"/>
              </a:buClr>
              <a:buFont typeface="Wingdings" charset="2"/>
              <a:buChar char="§"/>
              <a:tabLst/>
            </a:pPr>
            <a:r>
              <a:rPr lang="es-ES" sz="2000" dirty="0" smtClean="0"/>
              <a:t>Total sexenal neto aproximadamente 90 mil millones escalonado </a:t>
            </a:r>
          </a:p>
          <a:p>
            <a:pPr marL="903288" lvl="0" indent="-366713">
              <a:lnSpc>
                <a:spcPts val="2100"/>
              </a:lnSpc>
              <a:spcBef>
                <a:spcPts val="480"/>
              </a:spcBef>
              <a:buClr>
                <a:srgbClr val="990000"/>
              </a:buClr>
              <a:buFont typeface="Wingdings" charset="2"/>
              <a:buChar char="§"/>
              <a:tabLst/>
            </a:pPr>
            <a:r>
              <a:rPr lang="es-ES" sz="2000" dirty="0" smtClean="0"/>
              <a:t>Incremento anual del orden del 8%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107504" y="2546320"/>
            <a:ext cx="8820472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0"/>
              </a:spcBef>
              <a:tabLst>
                <a:tab pos="2570163" algn="l"/>
                <a:tab pos="5335588" algn="l"/>
                <a:tab pos="5427663" algn="l"/>
                <a:tab pos="5576888" algn="l"/>
                <a:tab pos="8661400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spcBef>
                <a:spcPct val="0"/>
              </a:spcBef>
              <a:tabLst>
                <a:tab pos="2570163" algn="l"/>
                <a:tab pos="5335588" algn="l"/>
                <a:tab pos="5427663" algn="l"/>
                <a:tab pos="5576888" algn="l"/>
                <a:tab pos="8661400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spcBef>
                <a:spcPct val="0"/>
              </a:spcBef>
              <a:tabLst>
                <a:tab pos="2570163" algn="l"/>
                <a:tab pos="5335588" algn="l"/>
                <a:tab pos="5427663" algn="l"/>
                <a:tab pos="5576888" algn="l"/>
                <a:tab pos="8661400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spcBef>
                <a:spcPct val="0"/>
              </a:spcBef>
              <a:tabLst>
                <a:tab pos="2570163" algn="l"/>
                <a:tab pos="5335588" algn="l"/>
                <a:tab pos="5427663" algn="l"/>
                <a:tab pos="5576888" algn="l"/>
                <a:tab pos="8661400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spcBef>
                <a:spcPct val="0"/>
              </a:spcBef>
              <a:tabLst>
                <a:tab pos="2570163" algn="l"/>
                <a:tab pos="5335588" algn="l"/>
                <a:tab pos="5427663" algn="l"/>
                <a:tab pos="5576888" algn="l"/>
                <a:tab pos="8661400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570163" algn="l"/>
                <a:tab pos="5335588" algn="l"/>
                <a:tab pos="5427663" algn="l"/>
                <a:tab pos="5576888" algn="l"/>
                <a:tab pos="8661400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570163" algn="l"/>
                <a:tab pos="5335588" algn="l"/>
                <a:tab pos="5427663" algn="l"/>
                <a:tab pos="5576888" algn="l"/>
                <a:tab pos="8661400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570163" algn="l"/>
                <a:tab pos="5335588" algn="l"/>
                <a:tab pos="5427663" algn="l"/>
                <a:tab pos="5576888" algn="l"/>
                <a:tab pos="8661400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570163" algn="l"/>
                <a:tab pos="5335588" algn="l"/>
                <a:tab pos="5427663" algn="l"/>
                <a:tab pos="5576888" algn="l"/>
                <a:tab pos="8661400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marL="342900" indent="-342900">
              <a:spcBef>
                <a:spcPct val="50000"/>
              </a:spcBef>
              <a:buClr>
                <a:srgbClr val="006600"/>
              </a:buClr>
              <a:buFont typeface="Wingdings" charset="2"/>
              <a:buChar char="ü"/>
              <a:defRPr/>
            </a:pPr>
            <a:r>
              <a:rPr kumimoji="1" lang="es-ES" sz="2200" dirty="0" smtClean="0"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Austeridad Republicana </a:t>
            </a:r>
            <a:r>
              <a:rPr kumimoji="1" lang="es-ES" sz="2000" dirty="0" smtClean="0"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(ahorro del orden de 5% del presupuesto de salud)</a:t>
            </a: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915863" y="3237170"/>
            <a:ext cx="8048625" cy="1343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6700" indent="-266700">
              <a:spcBef>
                <a:spcPct val="0"/>
              </a:spcBef>
              <a:tabLst>
                <a:tab pos="2570163" algn="l"/>
                <a:tab pos="5335588" algn="l"/>
                <a:tab pos="5427663" algn="l"/>
                <a:tab pos="5576888" algn="l"/>
                <a:tab pos="8661400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spcBef>
                <a:spcPct val="0"/>
              </a:spcBef>
              <a:tabLst>
                <a:tab pos="2570163" algn="l"/>
                <a:tab pos="5335588" algn="l"/>
                <a:tab pos="5427663" algn="l"/>
                <a:tab pos="5576888" algn="l"/>
                <a:tab pos="8661400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spcBef>
                <a:spcPct val="0"/>
              </a:spcBef>
              <a:tabLst>
                <a:tab pos="2570163" algn="l"/>
                <a:tab pos="5335588" algn="l"/>
                <a:tab pos="5427663" algn="l"/>
                <a:tab pos="5576888" algn="l"/>
                <a:tab pos="8661400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spcBef>
                <a:spcPct val="0"/>
              </a:spcBef>
              <a:tabLst>
                <a:tab pos="2570163" algn="l"/>
                <a:tab pos="5335588" algn="l"/>
                <a:tab pos="5427663" algn="l"/>
                <a:tab pos="5576888" algn="l"/>
                <a:tab pos="8661400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spcBef>
                <a:spcPct val="0"/>
              </a:spcBef>
              <a:tabLst>
                <a:tab pos="2570163" algn="l"/>
                <a:tab pos="5335588" algn="l"/>
                <a:tab pos="5427663" algn="l"/>
                <a:tab pos="5576888" algn="l"/>
                <a:tab pos="8661400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570163" algn="l"/>
                <a:tab pos="5335588" algn="l"/>
                <a:tab pos="5427663" algn="l"/>
                <a:tab pos="5576888" algn="l"/>
                <a:tab pos="8661400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570163" algn="l"/>
                <a:tab pos="5335588" algn="l"/>
                <a:tab pos="5427663" algn="l"/>
                <a:tab pos="5576888" algn="l"/>
                <a:tab pos="8661400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570163" algn="l"/>
                <a:tab pos="5335588" algn="l"/>
                <a:tab pos="5427663" algn="l"/>
                <a:tab pos="5576888" algn="l"/>
                <a:tab pos="8661400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570163" algn="l"/>
                <a:tab pos="5335588" algn="l"/>
                <a:tab pos="5427663" algn="l"/>
                <a:tab pos="5576888" algn="l"/>
                <a:tab pos="8661400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marL="342900" indent="-342900">
              <a:lnSpc>
                <a:spcPct val="90000"/>
              </a:lnSpc>
              <a:spcBef>
                <a:spcPts val="360"/>
              </a:spcBef>
              <a:buClr>
                <a:srgbClr val="990000"/>
              </a:buClr>
              <a:buFont typeface="Wingdings" charset="2"/>
              <a:buChar char="§"/>
              <a:defRPr/>
            </a:pPr>
            <a:r>
              <a:rPr lang="es-ES" sz="2000" dirty="0" smtClean="0"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Recortar la alta burocracia en un 30 a 50%</a:t>
            </a:r>
          </a:p>
          <a:p>
            <a:pPr marL="342900" indent="-342900">
              <a:lnSpc>
                <a:spcPct val="90000"/>
              </a:lnSpc>
              <a:spcBef>
                <a:spcPts val="360"/>
              </a:spcBef>
              <a:buClr>
                <a:srgbClr val="990000"/>
              </a:buClr>
              <a:buFont typeface="Wingdings" charset="2"/>
              <a:buChar char="§"/>
              <a:defRPr/>
            </a:pPr>
            <a:r>
              <a:rPr lang="es-ES" sz="2000" dirty="0" smtClean="0"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Reorganización y compactación de la estructura </a:t>
            </a:r>
          </a:p>
          <a:p>
            <a:pPr marL="342900" indent="-342900">
              <a:lnSpc>
                <a:spcPct val="90000"/>
              </a:lnSpc>
              <a:spcBef>
                <a:spcPts val="360"/>
              </a:spcBef>
              <a:buClr>
                <a:srgbClr val="990000"/>
              </a:buClr>
              <a:buFont typeface="Wingdings" charset="2"/>
              <a:buChar char="§"/>
              <a:defRPr/>
            </a:pPr>
            <a:r>
              <a:rPr lang="es-ES" sz="2000" dirty="0" smtClean="0"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Bajar los sueldos de los altos funcionarios en un 50%</a:t>
            </a:r>
          </a:p>
          <a:p>
            <a:pPr marL="342900" indent="-342900">
              <a:lnSpc>
                <a:spcPct val="90000"/>
              </a:lnSpc>
              <a:spcBef>
                <a:spcPts val="360"/>
              </a:spcBef>
              <a:buClr>
                <a:srgbClr val="990000"/>
              </a:buClr>
              <a:buFont typeface="Wingdings" charset="2"/>
              <a:buChar char="§"/>
              <a:defRPr/>
            </a:pPr>
            <a:r>
              <a:rPr lang="es-ES" sz="2000" dirty="0" smtClean="0"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Eliminar privilegios y gastos superfluos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2839596" y="116632"/>
            <a:ext cx="25784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>
                <a:solidFill>
                  <a:schemeClr val="tx1"/>
                </a:solidFill>
              </a:rPr>
              <a:t>Financiamiento</a:t>
            </a:r>
            <a:endParaRPr lang="es-E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539514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guro_vs_SUS_ISAGS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iseño predeterminado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=""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=""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>
            <a:tab pos="2570163" algn="l"/>
            <a:tab pos="5335588" algn="l"/>
            <a:tab pos="5427663" algn="l"/>
            <a:tab pos="5576888" algn="l"/>
            <a:tab pos="8661400" algn="r"/>
          </a:tabLst>
          <a:defRPr kumimoji="0" lang="es-ES_tradnl" sz="1400" b="1" i="0" u="none" strike="noStrike" cap="none" normalizeH="0" baseline="0">
            <a:ln>
              <a:noFill/>
            </a:ln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=""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=""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>
            <a:tab pos="2570163" algn="l"/>
            <a:tab pos="5335588" algn="l"/>
            <a:tab pos="5427663" algn="l"/>
            <a:tab pos="5576888" algn="l"/>
            <a:tab pos="8661400" algn="r"/>
          </a:tabLst>
          <a:defRPr kumimoji="0" lang="es-ES_tradnl" sz="1400" b="1" i="0" u="none" strike="noStrike" cap="none" normalizeH="0" baseline="0">
            <a:ln>
              <a:noFill/>
            </a:ln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Seguro_vs_SUS_ISAGS.potx</Template>
  <TotalTime>13697</TotalTime>
  <Words>612</Words>
  <Application>Microsoft Office PowerPoint</Application>
  <PresentationFormat>Presentación en pantalla (4:3)</PresentationFormat>
  <Paragraphs>73</Paragraphs>
  <Slides>6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ＭＳ Ｐゴシック</vt:lpstr>
      <vt:lpstr>Times New Roman</vt:lpstr>
      <vt:lpstr>Wingdings</vt:lpstr>
      <vt:lpstr>WP IconicSymbolsB</vt:lpstr>
      <vt:lpstr>Seguro_vs_SUS_ISAGS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Manager/>
  <Company> 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Proyecto de nación</dc:title>
  <dc:subject>Morena AMLO</dc:subject>
  <dc:creator>Dra. laurell</dc:creator>
  <cp:keywords/>
  <dc:description/>
  <cp:lastModifiedBy>José Gandhi Estrada Ramos</cp:lastModifiedBy>
  <cp:revision>736</cp:revision>
  <cp:lastPrinted>2013-02-13T18:23:48Z</cp:lastPrinted>
  <dcterms:created xsi:type="dcterms:W3CDTF">2005-01-21T17:28:13Z</dcterms:created>
  <dcterms:modified xsi:type="dcterms:W3CDTF">2019-02-13T20:31:59Z</dcterms:modified>
  <cp:category/>
</cp:coreProperties>
</file>