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89" r:id="rId4"/>
    <p:sldId id="288" r:id="rId5"/>
    <p:sldId id="272" r:id="rId6"/>
    <p:sldId id="287" r:id="rId7"/>
    <p:sldId id="259" r:id="rId8"/>
    <p:sldId id="266" r:id="rId9"/>
    <p:sldId id="265" r:id="rId10"/>
    <p:sldId id="264" r:id="rId11"/>
    <p:sldId id="274" r:id="rId12"/>
    <p:sldId id="293" r:id="rId13"/>
    <p:sldId id="279" r:id="rId14"/>
    <p:sldId id="291" r:id="rId15"/>
    <p:sldId id="292" r:id="rId16"/>
    <p:sldId id="29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53D1A"/>
    <a:srgbClr val="197414"/>
    <a:srgbClr val="157363"/>
    <a:srgbClr val="62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87F-475E-80EA-D6F4514855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87F-475E-80EA-D6F4514855E5}"/>
              </c:ext>
            </c:extLst>
          </c:dPt>
          <c:cat>
            <c:strRef>
              <c:f>Hoja1!$A$2:$A$3</c:f>
              <c:strCache>
                <c:ptCount val="2"/>
                <c:pt idx="0">
                  <c:v>Acreditados</c:v>
                </c:pt>
                <c:pt idx="1">
                  <c:v>No Acreditados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7743</c:v>
                </c:pt>
                <c:pt idx="1">
                  <c:v>15331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09-4F96-A1CE-B4E33122D3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Servicio Social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C8-4948-B28A-1B7506C1046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C8-4948-B28A-1B7506C1046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C8-4948-B28A-1B7506C1046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5C8-4948-B28A-1B7506C10463}"/>
              </c:ext>
            </c:extLst>
          </c:dPt>
          <c:cat>
            <c:strRef>
              <c:f>Hoja1!$A$2:$A$5</c:f>
              <c:strCache>
                <c:ptCount val="4"/>
                <c:pt idx="0">
                  <c:v>Medicina</c:v>
                </c:pt>
                <c:pt idx="1">
                  <c:v>Enfermería</c:v>
                </c:pt>
                <c:pt idx="2">
                  <c:v>Estomatología</c:v>
                </c:pt>
                <c:pt idx="3">
                  <c:v>Otros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9333</c:v>
                </c:pt>
                <c:pt idx="1">
                  <c:v>25415</c:v>
                </c:pt>
                <c:pt idx="2">
                  <c:v>3244</c:v>
                </c:pt>
                <c:pt idx="3">
                  <c:v>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09-4EE5-95B6-2CFC1E472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D845F-9EDA-4AE5-8A94-0C79EF4B79AA}" type="doc">
      <dgm:prSet loTypeId="urn:microsoft.com/office/officeart/2005/8/layout/radial3" loCatId="relationship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es-GT"/>
        </a:p>
      </dgm:t>
    </dgm:pt>
    <dgm:pt modelId="{1942DF9F-927E-4887-8A8E-44D1EADA4508}">
      <dgm:prSet phldrT="[Texto]" custT="1"/>
      <dgm:spPr>
        <a:xfrm>
          <a:off x="2245467" y="1382798"/>
          <a:ext cx="3359252" cy="3359252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sz="2800" dirty="0" smtClean="0">
              <a:solidFill>
                <a:srgbClr val="003366"/>
              </a:solidFill>
              <a:latin typeface="Montserrat" panose="00000500000000000000" pitchFamily="2" charset="0"/>
              <a:ea typeface="+mn-ea"/>
              <a:cs typeface="+mn-cs"/>
            </a:rPr>
            <a:t>SISTEMA DE SALUD</a:t>
          </a:r>
        </a:p>
        <a:p>
          <a:r>
            <a:rPr lang="es-GT" sz="1600" b="1" i="1" dirty="0" smtClean="0">
              <a:solidFill>
                <a:srgbClr val="003366"/>
              </a:solidFill>
              <a:latin typeface="Montserrat" panose="00000500000000000000" pitchFamily="2" charset="0"/>
              <a:ea typeface="+mn-ea"/>
              <a:cs typeface="+mn-cs"/>
            </a:rPr>
            <a:t>- Sin cumplirse el derecho a la salud -</a:t>
          </a:r>
          <a:endParaRPr lang="es-GT" sz="1600" b="1" i="1" dirty="0">
            <a:solidFill>
              <a:srgbClr val="003366"/>
            </a:solidFill>
            <a:latin typeface="Montserrat" panose="00000500000000000000" pitchFamily="2" charset="0"/>
            <a:ea typeface="+mn-ea"/>
            <a:cs typeface="+mn-cs"/>
          </a:endParaRPr>
        </a:p>
      </dgm:t>
    </dgm:pt>
    <dgm:pt modelId="{987C0BA8-FDA3-46BF-999A-1B74A52AE393}" type="parTrans" cxnId="{BFE5E93D-A1BE-4D51-A5F3-DFD4C001D69C}">
      <dgm:prSet/>
      <dgm:spPr/>
      <dgm:t>
        <a:bodyPr/>
        <a:lstStyle/>
        <a:p>
          <a:endParaRPr lang="es-GT"/>
        </a:p>
      </dgm:t>
    </dgm:pt>
    <dgm:pt modelId="{BFC13A04-B31A-4B76-91F9-0C9B48A3C49C}" type="sibTrans" cxnId="{BFE5E93D-A1BE-4D51-A5F3-DFD4C001D69C}">
      <dgm:prSet/>
      <dgm:spPr/>
      <dgm:t>
        <a:bodyPr/>
        <a:lstStyle/>
        <a:p>
          <a:endParaRPr lang="es-GT"/>
        </a:p>
      </dgm:t>
    </dgm:pt>
    <dgm:pt modelId="{05E0F15F-3E17-47B7-BF1B-BFA34FC6C0D4}">
      <dgm:prSet phldrT="[Texto]"/>
      <dgm:spPr>
        <a:xfrm>
          <a:off x="3085280" y="33215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Ausencia de rectoría y gobernanza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7D42146C-F0BF-470D-B7F6-09409FCF9BD4}" type="parTrans" cxnId="{243805D5-3D97-4D89-B15A-F95D98D07FED}">
      <dgm:prSet/>
      <dgm:spPr/>
      <dgm:t>
        <a:bodyPr/>
        <a:lstStyle/>
        <a:p>
          <a:endParaRPr lang="es-GT"/>
        </a:p>
      </dgm:t>
    </dgm:pt>
    <dgm:pt modelId="{4A578AE8-A9DA-4E77-A1F7-82FCECE091B1}" type="sibTrans" cxnId="{243805D5-3D97-4D89-B15A-F95D98D07FED}">
      <dgm:prSet/>
      <dgm:spPr/>
      <dgm:t>
        <a:bodyPr/>
        <a:lstStyle/>
        <a:p>
          <a:endParaRPr lang="es-GT"/>
        </a:p>
      </dgm:t>
    </dgm:pt>
    <dgm:pt modelId="{16E5D8E8-92A8-4171-A715-2D82EFF2803E}">
      <dgm:prSet phldrT="[Texto]"/>
      <dgm:spPr>
        <a:xfrm>
          <a:off x="4492597" y="545436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Falta de red institucional de servicios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D46EFB46-3EA9-4221-9617-FB863570E580}" type="parTrans" cxnId="{60B87294-8631-4EAE-8BAE-69F39ACDA83A}">
      <dgm:prSet/>
      <dgm:spPr/>
      <dgm:t>
        <a:bodyPr/>
        <a:lstStyle/>
        <a:p>
          <a:endParaRPr lang="es-GT"/>
        </a:p>
      </dgm:t>
    </dgm:pt>
    <dgm:pt modelId="{C210599B-5364-4204-B386-D48D8FB3F652}" type="sibTrans" cxnId="{60B87294-8631-4EAE-8BAE-69F39ACDA83A}">
      <dgm:prSet/>
      <dgm:spPr/>
      <dgm:t>
        <a:bodyPr/>
        <a:lstStyle/>
        <a:p>
          <a:endParaRPr lang="es-GT"/>
        </a:p>
      </dgm:t>
    </dgm:pt>
    <dgm:pt modelId="{34D8D51E-6D80-4ABF-A628-591BBB870823}">
      <dgm:prSet phldrT="[Texto]"/>
      <dgm:spPr>
        <a:xfrm>
          <a:off x="5241414" y="1842426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Modelo </a:t>
          </a:r>
          <a:r>
            <a:rPr lang="es-GT" dirty="0" err="1" smtClean="0">
              <a:latin typeface="Montserrat" panose="00000500000000000000" pitchFamily="2" charset="0"/>
              <a:ea typeface="+mn-ea"/>
              <a:cs typeface="+mn-cs"/>
            </a:rPr>
            <a:t>neoliberalista</a:t>
          </a:r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 en la atención a la salud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4C650A2F-582B-4EF2-82F3-7BE6BDC53F01}" type="parTrans" cxnId="{D2F9C89E-3B6A-4DC7-B7DF-0372B73E7BE5}">
      <dgm:prSet/>
      <dgm:spPr/>
      <dgm:t>
        <a:bodyPr/>
        <a:lstStyle/>
        <a:p>
          <a:endParaRPr lang="es-GT"/>
        </a:p>
      </dgm:t>
    </dgm:pt>
    <dgm:pt modelId="{B3E0BF59-1098-47D6-8488-5EFB647EE150}" type="sibTrans" cxnId="{D2F9C89E-3B6A-4DC7-B7DF-0372B73E7BE5}">
      <dgm:prSet/>
      <dgm:spPr/>
      <dgm:t>
        <a:bodyPr/>
        <a:lstStyle/>
        <a:p>
          <a:endParaRPr lang="es-GT"/>
        </a:p>
      </dgm:t>
    </dgm:pt>
    <dgm:pt modelId="{D01E36CF-2796-47EA-841A-9536917C3E7D}">
      <dgm:prSet phldrT="[Texto]"/>
      <dgm:spPr>
        <a:xfrm>
          <a:off x="3834098" y="4279970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Burocracia  y corrupción en regulación administrativa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697AE357-93F6-4396-8E94-40405BC998E7}" type="parTrans" cxnId="{00C3DF1E-598C-4506-B8C1-665C4AB276A2}">
      <dgm:prSet/>
      <dgm:spPr/>
      <dgm:t>
        <a:bodyPr/>
        <a:lstStyle/>
        <a:p>
          <a:endParaRPr lang="es-GT"/>
        </a:p>
      </dgm:t>
    </dgm:pt>
    <dgm:pt modelId="{872DDA40-8FCC-416C-B7B2-2A3B1F66A3C1}" type="sibTrans" cxnId="{00C3DF1E-598C-4506-B8C1-665C4AB276A2}">
      <dgm:prSet/>
      <dgm:spPr/>
      <dgm:t>
        <a:bodyPr/>
        <a:lstStyle/>
        <a:p>
          <a:endParaRPr lang="es-GT"/>
        </a:p>
      </dgm:t>
    </dgm:pt>
    <dgm:pt modelId="{D7F43C12-4F9A-4551-9B71-4692A8F99E7A}">
      <dgm:prSet phldrT="[Texto]"/>
      <dgm:spPr>
        <a:xfrm>
          <a:off x="1220891" y="3299016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Estructura organizativa inadecuada y no funcional 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D445C740-B930-43D4-8721-037B0B89229E}" type="parTrans" cxnId="{A13C132F-1021-4F97-AB54-59CD54EA996A}">
      <dgm:prSet/>
      <dgm:spPr/>
      <dgm:t>
        <a:bodyPr/>
        <a:lstStyle/>
        <a:p>
          <a:endParaRPr lang="es-GT"/>
        </a:p>
      </dgm:t>
    </dgm:pt>
    <dgm:pt modelId="{A5B4A08B-07B3-4B6B-A958-1F80F2D75E2A}" type="sibTrans" cxnId="{A13C132F-1021-4F97-AB54-59CD54EA996A}">
      <dgm:prSet/>
      <dgm:spPr/>
      <dgm:t>
        <a:bodyPr/>
        <a:lstStyle/>
        <a:p>
          <a:endParaRPr lang="es-GT"/>
        </a:p>
      </dgm:t>
    </dgm:pt>
    <dgm:pt modelId="{FBA919B2-BC82-404D-8D7E-0DC4DCACC7D4}">
      <dgm:prSet phldrT="[Texto]"/>
      <dgm:spPr>
        <a:xfrm>
          <a:off x="2336462" y="4279970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Presupuesto insuficiente y uso ineficiente de recursos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CE1C84F7-86AC-400F-AC23-878733B6DB34}" type="parTrans" cxnId="{46857322-C295-446F-AAE1-47B4080E9F1D}">
      <dgm:prSet/>
      <dgm:spPr/>
      <dgm:t>
        <a:bodyPr/>
        <a:lstStyle/>
        <a:p>
          <a:endParaRPr lang="es-GT"/>
        </a:p>
      </dgm:t>
    </dgm:pt>
    <dgm:pt modelId="{4A7E910B-8F0B-4C7B-836A-02DD89D6E8A7}" type="sibTrans" cxnId="{46857322-C295-446F-AAE1-47B4080E9F1D}">
      <dgm:prSet/>
      <dgm:spPr/>
      <dgm:t>
        <a:bodyPr/>
        <a:lstStyle/>
        <a:p>
          <a:endParaRPr lang="es-GT"/>
        </a:p>
      </dgm:t>
    </dgm:pt>
    <dgm:pt modelId="{2DF7FD2D-2582-4BE1-96B8-94AD0B67CB55}">
      <dgm:prSet phldrT="[Texto]"/>
      <dgm:spPr>
        <a:xfrm>
          <a:off x="929146" y="1842426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Situación epidemiológica no cumplida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C1B798D7-AF24-4E67-9C46-4C94E1C8EECE}" type="parTrans" cxnId="{D4CB2721-AD99-4FF5-BF2B-D3B464014FA3}">
      <dgm:prSet/>
      <dgm:spPr/>
      <dgm:t>
        <a:bodyPr/>
        <a:lstStyle/>
        <a:p>
          <a:endParaRPr lang="es-GT"/>
        </a:p>
      </dgm:t>
    </dgm:pt>
    <dgm:pt modelId="{EBB77B5C-0FC3-4DF0-9BF1-1F1E7FA77A8C}" type="sibTrans" cxnId="{D4CB2721-AD99-4FF5-BF2B-D3B464014FA3}">
      <dgm:prSet/>
      <dgm:spPr/>
      <dgm:t>
        <a:bodyPr/>
        <a:lstStyle/>
        <a:p>
          <a:endParaRPr lang="es-GT"/>
        </a:p>
      </dgm:t>
    </dgm:pt>
    <dgm:pt modelId="{6F406AB8-6A7E-4702-BAD5-E21139D7F871}">
      <dgm:prSet phldrT="[Texto]"/>
      <dgm:spPr>
        <a:xfrm>
          <a:off x="4981353" y="3317309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Exclusión y acceso inequitativo a la atención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4D9D78FF-FB46-47DB-A420-95BCE60D052E}" type="parTrans" cxnId="{4EDF615A-C91C-4597-A634-21A252F5D575}">
      <dgm:prSet/>
      <dgm:spPr/>
      <dgm:t>
        <a:bodyPr/>
        <a:lstStyle/>
        <a:p>
          <a:endParaRPr lang="es-GT"/>
        </a:p>
      </dgm:t>
    </dgm:pt>
    <dgm:pt modelId="{44B8A533-1EC0-47B2-80DD-B8A9F1D75132}" type="sibTrans" cxnId="{4EDF615A-C91C-4597-A634-21A252F5D575}">
      <dgm:prSet/>
      <dgm:spPr/>
      <dgm:t>
        <a:bodyPr/>
        <a:lstStyle/>
        <a:p>
          <a:endParaRPr lang="es-GT"/>
        </a:p>
      </dgm:t>
    </dgm:pt>
    <dgm:pt modelId="{9F72C373-607D-48D3-ACC9-A58D8904AF61}">
      <dgm:prSet phldrT="[Texto]"/>
      <dgm:spPr>
        <a:xfrm>
          <a:off x="1677963" y="545436"/>
          <a:ext cx="1679626" cy="1679626"/>
        </a:xfrm>
        <a:prstGeom prst="ellipse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es-GT" dirty="0" smtClean="0">
              <a:latin typeface="Montserrat" panose="00000500000000000000" pitchFamily="2" charset="0"/>
              <a:ea typeface="+mn-ea"/>
              <a:cs typeface="+mn-cs"/>
            </a:rPr>
            <a:t>Funciones de la salud pública abandonadas</a:t>
          </a:r>
          <a:endParaRPr lang="es-GT" dirty="0">
            <a:latin typeface="Montserrat" panose="00000500000000000000" pitchFamily="2" charset="0"/>
            <a:ea typeface="+mn-ea"/>
            <a:cs typeface="+mn-cs"/>
          </a:endParaRPr>
        </a:p>
      </dgm:t>
    </dgm:pt>
    <dgm:pt modelId="{72CDF584-079D-4C9E-8689-40650EAE2C6F}" type="parTrans" cxnId="{B2CDD355-A794-4899-9447-709227DF908E}">
      <dgm:prSet/>
      <dgm:spPr/>
      <dgm:t>
        <a:bodyPr/>
        <a:lstStyle/>
        <a:p>
          <a:endParaRPr lang="es-GT"/>
        </a:p>
      </dgm:t>
    </dgm:pt>
    <dgm:pt modelId="{DF2DA1E8-D285-417C-8121-1A70AF27D1AA}" type="sibTrans" cxnId="{B2CDD355-A794-4899-9447-709227DF908E}">
      <dgm:prSet/>
      <dgm:spPr/>
      <dgm:t>
        <a:bodyPr/>
        <a:lstStyle/>
        <a:p>
          <a:endParaRPr lang="es-GT"/>
        </a:p>
      </dgm:t>
    </dgm:pt>
    <dgm:pt modelId="{A34A2C68-BB0F-44CC-9082-2F747E98261C}" type="pres">
      <dgm:prSet presAssocID="{307D845F-9EDA-4AE5-8A94-0C79EF4B79A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F1F86F9-57FB-4E78-8934-B4004961EBA1}" type="pres">
      <dgm:prSet presAssocID="{307D845F-9EDA-4AE5-8A94-0C79EF4B79AA}" presName="radial" presStyleCnt="0">
        <dgm:presLayoutVars>
          <dgm:animLvl val="ctr"/>
        </dgm:presLayoutVars>
      </dgm:prSet>
      <dgm:spPr/>
      <dgm:t>
        <a:bodyPr/>
        <a:lstStyle/>
        <a:p>
          <a:endParaRPr lang="es-MX"/>
        </a:p>
      </dgm:t>
    </dgm:pt>
    <dgm:pt modelId="{9BA8229F-E270-46C4-9766-3ACEA8A280DD}" type="pres">
      <dgm:prSet presAssocID="{1942DF9F-927E-4887-8A8E-44D1EADA4508}" presName="centerShape" presStyleLbl="vennNode1" presStyleIdx="0" presStyleCnt="10"/>
      <dgm:spPr/>
      <dgm:t>
        <a:bodyPr/>
        <a:lstStyle/>
        <a:p>
          <a:endParaRPr lang="es-MX"/>
        </a:p>
      </dgm:t>
    </dgm:pt>
    <dgm:pt modelId="{8E7B4180-ABED-42DF-B47D-811AAF7AFF12}" type="pres">
      <dgm:prSet presAssocID="{05E0F15F-3E17-47B7-BF1B-BFA34FC6C0D4}" presName="node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110A53-6EDF-4032-90AE-53D05857415E}" type="pres">
      <dgm:prSet presAssocID="{16E5D8E8-92A8-4171-A715-2D82EFF2803E}" presName="node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A32CE7-0D0D-425E-9468-67513A0D97D5}" type="pres">
      <dgm:prSet presAssocID="{34D8D51E-6D80-4ABF-A628-591BBB870823}" presName="node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5607BF-4BD9-4DBC-AC45-6D6F8643E1A2}" type="pres">
      <dgm:prSet presAssocID="{6F406AB8-6A7E-4702-BAD5-E21139D7F871}" presName="node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345FBD-2360-42D6-A334-521125919144}" type="pres">
      <dgm:prSet presAssocID="{D01E36CF-2796-47EA-841A-9536917C3E7D}" presName="node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A6DA69-18A1-4A54-9AB3-41354082024C}" type="pres">
      <dgm:prSet presAssocID="{FBA919B2-BC82-404D-8D7E-0DC4DCACC7D4}" presName="node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473C56F-C319-42BD-8D99-96B06701CC0D}" type="pres">
      <dgm:prSet presAssocID="{D7F43C12-4F9A-4551-9B71-4692A8F99E7A}" presName="node" presStyleLbl="vennNode1" presStyleIdx="7" presStyleCnt="10" custRadScaleRad="983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82C4BE-F961-4107-B716-DE273017B729}" type="pres">
      <dgm:prSet presAssocID="{2DF7FD2D-2582-4BE1-96B8-94AD0B67CB55}" presName="node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AA0F95-1FAC-4F68-AF65-A72381467503}" type="pres">
      <dgm:prSet presAssocID="{9F72C373-607D-48D3-ACC9-A58D8904AF61}" presName="node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3EC8AD6-23C8-48DC-826E-425A6AF43542}" type="presOf" srcId="{FBA919B2-BC82-404D-8D7E-0DC4DCACC7D4}" destId="{FEA6DA69-18A1-4A54-9AB3-41354082024C}" srcOrd="0" destOrd="0" presId="urn:microsoft.com/office/officeart/2005/8/layout/radial3"/>
    <dgm:cxn modelId="{B2CDD355-A794-4899-9447-709227DF908E}" srcId="{1942DF9F-927E-4887-8A8E-44D1EADA4508}" destId="{9F72C373-607D-48D3-ACC9-A58D8904AF61}" srcOrd="8" destOrd="0" parTransId="{72CDF584-079D-4C9E-8689-40650EAE2C6F}" sibTransId="{DF2DA1E8-D285-417C-8121-1A70AF27D1AA}"/>
    <dgm:cxn modelId="{29346C83-9BF3-475A-A266-59119C1FE69C}" type="presOf" srcId="{16E5D8E8-92A8-4171-A715-2D82EFF2803E}" destId="{E6110A53-6EDF-4032-90AE-53D05857415E}" srcOrd="0" destOrd="0" presId="urn:microsoft.com/office/officeart/2005/8/layout/radial3"/>
    <dgm:cxn modelId="{243805D5-3D97-4D89-B15A-F95D98D07FED}" srcId="{1942DF9F-927E-4887-8A8E-44D1EADA4508}" destId="{05E0F15F-3E17-47B7-BF1B-BFA34FC6C0D4}" srcOrd="0" destOrd="0" parTransId="{7D42146C-F0BF-470D-B7F6-09409FCF9BD4}" sibTransId="{4A578AE8-A9DA-4E77-A1F7-82FCECE091B1}"/>
    <dgm:cxn modelId="{792036BB-CC16-439C-9486-1F6CFB781FA4}" type="presOf" srcId="{D7F43C12-4F9A-4551-9B71-4692A8F99E7A}" destId="{C473C56F-C319-42BD-8D99-96B06701CC0D}" srcOrd="0" destOrd="0" presId="urn:microsoft.com/office/officeart/2005/8/layout/radial3"/>
    <dgm:cxn modelId="{BFE5E93D-A1BE-4D51-A5F3-DFD4C001D69C}" srcId="{307D845F-9EDA-4AE5-8A94-0C79EF4B79AA}" destId="{1942DF9F-927E-4887-8A8E-44D1EADA4508}" srcOrd="0" destOrd="0" parTransId="{987C0BA8-FDA3-46BF-999A-1B74A52AE393}" sibTransId="{BFC13A04-B31A-4B76-91F9-0C9B48A3C49C}"/>
    <dgm:cxn modelId="{E6E0A3A7-1606-4077-841F-F6575B059296}" type="presOf" srcId="{9F72C373-607D-48D3-ACC9-A58D8904AF61}" destId="{96AA0F95-1FAC-4F68-AF65-A72381467503}" srcOrd="0" destOrd="0" presId="urn:microsoft.com/office/officeart/2005/8/layout/radial3"/>
    <dgm:cxn modelId="{F45A115F-223A-4EC1-B4D7-BF72D2E25C6F}" type="presOf" srcId="{34D8D51E-6D80-4ABF-A628-591BBB870823}" destId="{29A32CE7-0D0D-425E-9468-67513A0D97D5}" srcOrd="0" destOrd="0" presId="urn:microsoft.com/office/officeart/2005/8/layout/radial3"/>
    <dgm:cxn modelId="{F4439CFA-B402-4B08-9920-79C1C36CC027}" type="presOf" srcId="{1942DF9F-927E-4887-8A8E-44D1EADA4508}" destId="{9BA8229F-E270-46C4-9766-3ACEA8A280DD}" srcOrd="0" destOrd="0" presId="urn:microsoft.com/office/officeart/2005/8/layout/radial3"/>
    <dgm:cxn modelId="{D4CB2721-AD99-4FF5-BF2B-D3B464014FA3}" srcId="{1942DF9F-927E-4887-8A8E-44D1EADA4508}" destId="{2DF7FD2D-2582-4BE1-96B8-94AD0B67CB55}" srcOrd="7" destOrd="0" parTransId="{C1B798D7-AF24-4E67-9C46-4C94E1C8EECE}" sibTransId="{EBB77B5C-0FC3-4DF0-9BF1-1F1E7FA77A8C}"/>
    <dgm:cxn modelId="{60B87294-8631-4EAE-8BAE-69F39ACDA83A}" srcId="{1942DF9F-927E-4887-8A8E-44D1EADA4508}" destId="{16E5D8E8-92A8-4171-A715-2D82EFF2803E}" srcOrd="1" destOrd="0" parTransId="{D46EFB46-3EA9-4221-9617-FB863570E580}" sibTransId="{C210599B-5364-4204-B386-D48D8FB3F652}"/>
    <dgm:cxn modelId="{D2F9C89E-3B6A-4DC7-B7DF-0372B73E7BE5}" srcId="{1942DF9F-927E-4887-8A8E-44D1EADA4508}" destId="{34D8D51E-6D80-4ABF-A628-591BBB870823}" srcOrd="2" destOrd="0" parTransId="{4C650A2F-582B-4EF2-82F3-7BE6BDC53F01}" sibTransId="{B3E0BF59-1098-47D6-8488-5EFB647EE150}"/>
    <dgm:cxn modelId="{00C3DF1E-598C-4506-B8C1-665C4AB276A2}" srcId="{1942DF9F-927E-4887-8A8E-44D1EADA4508}" destId="{D01E36CF-2796-47EA-841A-9536917C3E7D}" srcOrd="4" destOrd="0" parTransId="{697AE357-93F6-4396-8E94-40405BC998E7}" sibTransId="{872DDA40-8FCC-416C-B7B2-2A3B1F66A3C1}"/>
    <dgm:cxn modelId="{ABA96A99-637D-4B5D-841F-B68CDC53A79F}" type="presOf" srcId="{05E0F15F-3E17-47B7-BF1B-BFA34FC6C0D4}" destId="{8E7B4180-ABED-42DF-B47D-811AAF7AFF12}" srcOrd="0" destOrd="0" presId="urn:microsoft.com/office/officeart/2005/8/layout/radial3"/>
    <dgm:cxn modelId="{AE2ACEF6-5843-4BDD-9664-E841BCD59300}" type="presOf" srcId="{307D845F-9EDA-4AE5-8A94-0C79EF4B79AA}" destId="{A34A2C68-BB0F-44CC-9082-2F747E98261C}" srcOrd="0" destOrd="0" presId="urn:microsoft.com/office/officeart/2005/8/layout/radial3"/>
    <dgm:cxn modelId="{169854F0-A986-4496-B556-6CBEB09F240B}" type="presOf" srcId="{6F406AB8-6A7E-4702-BAD5-E21139D7F871}" destId="{DC5607BF-4BD9-4DBC-AC45-6D6F8643E1A2}" srcOrd="0" destOrd="0" presId="urn:microsoft.com/office/officeart/2005/8/layout/radial3"/>
    <dgm:cxn modelId="{10AA0A65-4272-4BB1-9EB1-4701CD45AAFB}" type="presOf" srcId="{2DF7FD2D-2582-4BE1-96B8-94AD0B67CB55}" destId="{6F82C4BE-F961-4107-B716-DE273017B729}" srcOrd="0" destOrd="0" presId="urn:microsoft.com/office/officeart/2005/8/layout/radial3"/>
    <dgm:cxn modelId="{46857322-C295-446F-AAE1-47B4080E9F1D}" srcId="{1942DF9F-927E-4887-8A8E-44D1EADA4508}" destId="{FBA919B2-BC82-404D-8D7E-0DC4DCACC7D4}" srcOrd="5" destOrd="0" parTransId="{CE1C84F7-86AC-400F-AC23-878733B6DB34}" sibTransId="{4A7E910B-8F0B-4C7B-836A-02DD89D6E8A7}"/>
    <dgm:cxn modelId="{4EDF615A-C91C-4597-A634-21A252F5D575}" srcId="{1942DF9F-927E-4887-8A8E-44D1EADA4508}" destId="{6F406AB8-6A7E-4702-BAD5-E21139D7F871}" srcOrd="3" destOrd="0" parTransId="{4D9D78FF-FB46-47DB-A420-95BCE60D052E}" sibTransId="{44B8A533-1EC0-47B2-80DD-B8A9F1D75132}"/>
    <dgm:cxn modelId="{A13C132F-1021-4F97-AB54-59CD54EA996A}" srcId="{1942DF9F-927E-4887-8A8E-44D1EADA4508}" destId="{D7F43C12-4F9A-4551-9B71-4692A8F99E7A}" srcOrd="6" destOrd="0" parTransId="{D445C740-B930-43D4-8721-037B0B89229E}" sibTransId="{A5B4A08B-07B3-4B6B-A958-1F80F2D75E2A}"/>
    <dgm:cxn modelId="{A4EF8F4F-4444-4906-8CC8-DE605E0CE855}" type="presOf" srcId="{D01E36CF-2796-47EA-841A-9536917C3E7D}" destId="{3F345FBD-2360-42D6-A334-521125919144}" srcOrd="0" destOrd="0" presId="urn:microsoft.com/office/officeart/2005/8/layout/radial3"/>
    <dgm:cxn modelId="{34DB6D9D-A08A-4C6A-9ACB-6188EF9C1F0E}" type="presParOf" srcId="{A34A2C68-BB0F-44CC-9082-2F747E98261C}" destId="{BF1F86F9-57FB-4E78-8934-B4004961EBA1}" srcOrd="0" destOrd="0" presId="urn:microsoft.com/office/officeart/2005/8/layout/radial3"/>
    <dgm:cxn modelId="{C69615E6-11DF-4564-B9BB-188D367EA200}" type="presParOf" srcId="{BF1F86F9-57FB-4E78-8934-B4004961EBA1}" destId="{9BA8229F-E270-46C4-9766-3ACEA8A280DD}" srcOrd="0" destOrd="0" presId="urn:microsoft.com/office/officeart/2005/8/layout/radial3"/>
    <dgm:cxn modelId="{679BFE83-07C2-4A92-A9F1-33C26A6096E3}" type="presParOf" srcId="{BF1F86F9-57FB-4E78-8934-B4004961EBA1}" destId="{8E7B4180-ABED-42DF-B47D-811AAF7AFF12}" srcOrd="1" destOrd="0" presId="urn:microsoft.com/office/officeart/2005/8/layout/radial3"/>
    <dgm:cxn modelId="{1A83BACC-C914-43C2-9EF2-FE5BD3F83BE2}" type="presParOf" srcId="{BF1F86F9-57FB-4E78-8934-B4004961EBA1}" destId="{E6110A53-6EDF-4032-90AE-53D05857415E}" srcOrd="2" destOrd="0" presId="urn:microsoft.com/office/officeart/2005/8/layout/radial3"/>
    <dgm:cxn modelId="{E7B62DD8-5868-4C36-A472-BDBB0596AD9C}" type="presParOf" srcId="{BF1F86F9-57FB-4E78-8934-B4004961EBA1}" destId="{29A32CE7-0D0D-425E-9468-67513A0D97D5}" srcOrd="3" destOrd="0" presId="urn:microsoft.com/office/officeart/2005/8/layout/radial3"/>
    <dgm:cxn modelId="{B641459E-7DCE-48CC-9441-0D2FDEC5DA68}" type="presParOf" srcId="{BF1F86F9-57FB-4E78-8934-B4004961EBA1}" destId="{DC5607BF-4BD9-4DBC-AC45-6D6F8643E1A2}" srcOrd="4" destOrd="0" presId="urn:microsoft.com/office/officeart/2005/8/layout/radial3"/>
    <dgm:cxn modelId="{8864377C-E315-4994-A13A-C7FD96E2438B}" type="presParOf" srcId="{BF1F86F9-57FB-4E78-8934-B4004961EBA1}" destId="{3F345FBD-2360-42D6-A334-521125919144}" srcOrd="5" destOrd="0" presId="urn:microsoft.com/office/officeart/2005/8/layout/radial3"/>
    <dgm:cxn modelId="{0931CB9E-A4FA-455D-A394-6C3490F95073}" type="presParOf" srcId="{BF1F86F9-57FB-4E78-8934-B4004961EBA1}" destId="{FEA6DA69-18A1-4A54-9AB3-41354082024C}" srcOrd="6" destOrd="0" presId="urn:microsoft.com/office/officeart/2005/8/layout/radial3"/>
    <dgm:cxn modelId="{EFB164FD-6BA1-471E-836D-1A885D217E04}" type="presParOf" srcId="{BF1F86F9-57FB-4E78-8934-B4004961EBA1}" destId="{C473C56F-C319-42BD-8D99-96B06701CC0D}" srcOrd="7" destOrd="0" presId="urn:microsoft.com/office/officeart/2005/8/layout/radial3"/>
    <dgm:cxn modelId="{C1DDB266-18A5-4EBA-B6DA-3F6921092525}" type="presParOf" srcId="{BF1F86F9-57FB-4E78-8934-B4004961EBA1}" destId="{6F82C4BE-F961-4107-B716-DE273017B729}" srcOrd="8" destOrd="0" presId="urn:microsoft.com/office/officeart/2005/8/layout/radial3"/>
    <dgm:cxn modelId="{98E5EB2A-0515-465D-B99F-C7425607FBC5}" type="presParOf" srcId="{BF1F86F9-57FB-4E78-8934-B4004961EBA1}" destId="{96AA0F95-1FAC-4F68-AF65-A72381467503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B9A406-952B-4FB8-8A7E-D0E0F297558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B2B7444-6C98-41AE-99B4-4940171BCD3E}">
      <dgm:prSet phldrT="[Texto]" custT="1"/>
      <dgm:spPr/>
      <dgm:t>
        <a:bodyPr/>
        <a:lstStyle/>
        <a:p>
          <a:r>
            <a:rPr lang="es-ES" sz="2000" dirty="0" smtClean="0">
              <a:latin typeface="Montserrat" panose="00000500000000000000" pitchFamily="2" charset="0"/>
            </a:rPr>
            <a:t>Centros o clínicas de salud en estados con mayor pobreza</a:t>
          </a:r>
          <a:endParaRPr lang="es-ES" sz="2000" dirty="0">
            <a:latin typeface="Montserrat" panose="00000500000000000000" pitchFamily="2" charset="0"/>
          </a:endParaRPr>
        </a:p>
      </dgm:t>
    </dgm:pt>
    <dgm:pt modelId="{3DCB4865-F2A8-4224-AF98-4D35E86B6F12}" type="parTrans" cxnId="{2B51D6B6-1F4D-4972-A2DE-B46B4EB9D9D2}">
      <dgm:prSet/>
      <dgm:spPr/>
      <dgm:t>
        <a:bodyPr/>
        <a:lstStyle/>
        <a:p>
          <a:endParaRPr lang="es-ES"/>
        </a:p>
      </dgm:t>
    </dgm:pt>
    <dgm:pt modelId="{225B4C92-C1C5-42D8-8125-6EEB99D97048}" type="sibTrans" cxnId="{2B51D6B6-1F4D-4972-A2DE-B46B4EB9D9D2}">
      <dgm:prSet/>
      <dgm:spPr/>
      <dgm:t>
        <a:bodyPr/>
        <a:lstStyle/>
        <a:p>
          <a:endParaRPr lang="es-ES"/>
        </a:p>
      </dgm:t>
    </dgm:pt>
    <dgm:pt modelId="{4845AC38-45E2-45BD-9199-DDCAE83CE562}">
      <dgm:prSet phldrT="[Texto]" custT="1"/>
      <dgm:spPr/>
      <dgm:t>
        <a:bodyPr/>
        <a:lstStyle/>
        <a:p>
          <a:r>
            <a:rPr lang="es-ES" sz="2000" dirty="0" smtClean="0">
              <a:latin typeface="Montserrat" panose="00000500000000000000" pitchFamily="2" charset="0"/>
            </a:rPr>
            <a:t>Hospitales generales </a:t>
          </a:r>
          <a:endParaRPr lang="es-ES" sz="2000" dirty="0">
            <a:latin typeface="Montserrat" panose="00000500000000000000" pitchFamily="2" charset="0"/>
          </a:endParaRPr>
        </a:p>
      </dgm:t>
    </dgm:pt>
    <dgm:pt modelId="{5285F779-CFE2-4DBB-A1F9-8E6504CBDC41}" type="parTrans" cxnId="{1A6B04DE-37F7-4539-A37C-D965F02A05B2}">
      <dgm:prSet/>
      <dgm:spPr/>
      <dgm:t>
        <a:bodyPr/>
        <a:lstStyle/>
        <a:p>
          <a:endParaRPr lang="es-ES"/>
        </a:p>
      </dgm:t>
    </dgm:pt>
    <dgm:pt modelId="{C1CA1BB5-92A6-4EE7-9056-F16FE3DA21DA}" type="sibTrans" cxnId="{1A6B04DE-37F7-4539-A37C-D965F02A05B2}">
      <dgm:prSet/>
      <dgm:spPr/>
      <dgm:t>
        <a:bodyPr/>
        <a:lstStyle/>
        <a:p>
          <a:endParaRPr lang="es-ES"/>
        </a:p>
      </dgm:t>
    </dgm:pt>
    <dgm:pt modelId="{BC912BD3-5349-47FF-BBC8-2DA97D9631BC}">
      <dgm:prSet phldrT="[Texto]" custT="1"/>
      <dgm:spPr/>
      <dgm:t>
        <a:bodyPr/>
        <a:lstStyle/>
        <a:p>
          <a:pPr algn="ctr"/>
          <a:r>
            <a:rPr lang="es-MX" sz="2000" dirty="0" smtClean="0">
              <a:latin typeface="Montserrat" panose="00000500000000000000" pitchFamily="2" charset="0"/>
            </a:rPr>
            <a:t>Todos los servicios federales y estatales</a:t>
          </a:r>
          <a:endParaRPr lang="es-ES" sz="2000" dirty="0">
            <a:latin typeface="Montserrat" panose="00000500000000000000" pitchFamily="2" charset="0"/>
          </a:endParaRPr>
        </a:p>
      </dgm:t>
    </dgm:pt>
    <dgm:pt modelId="{C8F47594-A175-4860-A404-5BE1DD0CC7FB}" type="parTrans" cxnId="{41996265-E91A-44FE-9DE6-B42B07984113}">
      <dgm:prSet/>
      <dgm:spPr/>
      <dgm:t>
        <a:bodyPr/>
        <a:lstStyle/>
        <a:p>
          <a:endParaRPr lang="es-ES"/>
        </a:p>
      </dgm:t>
    </dgm:pt>
    <dgm:pt modelId="{1B289A2E-2E37-4C9C-B457-DC0396FC5057}" type="sibTrans" cxnId="{41996265-E91A-44FE-9DE6-B42B07984113}">
      <dgm:prSet/>
      <dgm:spPr/>
      <dgm:t>
        <a:bodyPr/>
        <a:lstStyle/>
        <a:p>
          <a:endParaRPr lang="es-ES"/>
        </a:p>
      </dgm:t>
    </dgm:pt>
    <dgm:pt modelId="{3D8D2171-E789-4F93-BF4B-8C25A7B9B8C3}" type="pres">
      <dgm:prSet presAssocID="{41B9A406-952B-4FB8-8A7E-D0E0F297558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1A87BE2F-0E0B-4096-AA8C-8CAC54D692C7}" type="pres">
      <dgm:prSet presAssocID="{CB2B7444-6C98-41AE-99B4-4940171BCD3E}" presName="composite" presStyleCnt="0"/>
      <dgm:spPr/>
    </dgm:pt>
    <dgm:pt modelId="{9BBBF68E-3E14-421B-85EB-B84C38F45345}" type="pres">
      <dgm:prSet presAssocID="{CB2B7444-6C98-41AE-99B4-4940171BCD3E}" presName="LShape" presStyleLbl="alignNode1" presStyleIdx="0" presStyleCnt="5"/>
      <dgm:spPr>
        <a:solidFill>
          <a:srgbClr val="003366"/>
        </a:solidFill>
        <a:ln>
          <a:solidFill>
            <a:srgbClr val="003366"/>
          </a:solidFill>
        </a:ln>
      </dgm:spPr>
      <dgm:t>
        <a:bodyPr/>
        <a:lstStyle/>
        <a:p>
          <a:endParaRPr lang="es-ES"/>
        </a:p>
      </dgm:t>
    </dgm:pt>
    <dgm:pt modelId="{08CFE90B-9056-4A91-A54F-293691D71260}" type="pres">
      <dgm:prSet presAssocID="{CB2B7444-6C98-41AE-99B4-4940171BCD3E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9CAB1D-927F-45DB-BF5B-DFBFF8B9FE58}" type="pres">
      <dgm:prSet presAssocID="{CB2B7444-6C98-41AE-99B4-4940171BCD3E}" presName="Triangle" presStyleLbl="alignNode1" presStyleIdx="1" presStyleCnt="5"/>
      <dgm:spPr>
        <a:solidFill>
          <a:srgbClr val="003366"/>
        </a:solidFill>
        <a:ln>
          <a:solidFill>
            <a:srgbClr val="003366"/>
          </a:solidFill>
        </a:ln>
      </dgm:spPr>
      <dgm:t>
        <a:bodyPr/>
        <a:lstStyle/>
        <a:p>
          <a:endParaRPr lang="es-ES"/>
        </a:p>
      </dgm:t>
    </dgm:pt>
    <dgm:pt modelId="{58F4A597-2D57-4FE5-97B9-FD49993F1782}" type="pres">
      <dgm:prSet presAssocID="{225B4C92-C1C5-42D8-8125-6EEB99D97048}" presName="sibTrans" presStyleCnt="0"/>
      <dgm:spPr/>
    </dgm:pt>
    <dgm:pt modelId="{50B2DD1D-3AA6-4831-B397-18298B9DAC90}" type="pres">
      <dgm:prSet presAssocID="{225B4C92-C1C5-42D8-8125-6EEB99D97048}" presName="space" presStyleCnt="0"/>
      <dgm:spPr/>
    </dgm:pt>
    <dgm:pt modelId="{2BF2CC4F-C97F-4799-9D45-C7C9E5802F46}" type="pres">
      <dgm:prSet presAssocID="{4845AC38-45E2-45BD-9199-DDCAE83CE562}" presName="composite" presStyleCnt="0"/>
      <dgm:spPr/>
    </dgm:pt>
    <dgm:pt modelId="{B647472E-CDD5-4676-BAAE-9B157CE2B493}" type="pres">
      <dgm:prSet presAssocID="{4845AC38-45E2-45BD-9199-DDCAE83CE562}" presName="LShape" presStyleLbl="alignNode1" presStyleIdx="2" presStyleCnt="5"/>
      <dgm:spPr>
        <a:solidFill>
          <a:srgbClr val="003366"/>
        </a:solidFill>
        <a:ln>
          <a:solidFill>
            <a:srgbClr val="003366"/>
          </a:solidFill>
        </a:ln>
      </dgm:spPr>
      <dgm:t>
        <a:bodyPr/>
        <a:lstStyle/>
        <a:p>
          <a:endParaRPr lang="es-ES"/>
        </a:p>
      </dgm:t>
    </dgm:pt>
    <dgm:pt modelId="{69B940C0-C7F1-4ABD-B8A3-E5997947CB89}" type="pres">
      <dgm:prSet presAssocID="{4845AC38-45E2-45BD-9199-DDCAE83CE562}" presName="ParentText" presStyleLbl="revTx" presStyleIdx="1" presStyleCnt="3" custScaleX="75793" custLinFactNeighborX="-4376" custLinFactNeighborY="-4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154FA9-5723-418F-83F4-546EF42755EA}" type="pres">
      <dgm:prSet presAssocID="{4845AC38-45E2-45BD-9199-DDCAE83CE562}" presName="Triangle" presStyleLbl="alignNode1" presStyleIdx="3" presStyleCnt="5"/>
      <dgm:spPr>
        <a:solidFill>
          <a:srgbClr val="003366"/>
        </a:solidFill>
        <a:ln>
          <a:solidFill>
            <a:srgbClr val="003366"/>
          </a:solidFill>
        </a:ln>
      </dgm:spPr>
      <dgm:t>
        <a:bodyPr/>
        <a:lstStyle/>
        <a:p>
          <a:endParaRPr lang="es-ES"/>
        </a:p>
      </dgm:t>
    </dgm:pt>
    <dgm:pt modelId="{9194568D-BE08-4773-BB11-2799EBE61027}" type="pres">
      <dgm:prSet presAssocID="{C1CA1BB5-92A6-4EE7-9056-F16FE3DA21DA}" presName="sibTrans" presStyleCnt="0"/>
      <dgm:spPr/>
    </dgm:pt>
    <dgm:pt modelId="{3D5B062A-6A35-4CA1-96FC-A888961DDA6B}" type="pres">
      <dgm:prSet presAssocID="{C1CA1BB5-92A6-4EE7-9056-F16FE3DA21DA}" presName="space" presStyleCnt="0"/>
      <dgm:spPr/>
    </dgm:pt>
    <dgm:pt modelId="{1B140FB0-95F1-42D0-8B02-799884C27FB0}" type="pres">
      <dgm:prSet presAssocID="{BC912BD3-5349-47FF-BBC8-2DA97D9631BC}" presName="composite" presStyleCnt="0"/>
      <dgm:spPr/>
    </dgm:pt>
    <dgm:pt modelId="{F3037E7C-6DE8-4147-8E55-D462B183F49D}" type="pres">
      <dgm:prSet presAssocID="{BC912BD3-5349-47FF-BBC8-2DA97D9631BC}" presName="LShape" presStyleLbl="alignNode1" presStyleIdx="4" presStyleCnt="5"/>
      <dgm:spPr>
        <a:solidFill>
          <a:srgbClr val="003366"/>
        </a:solidFill>
        <a:ln>
          <a:solidFill>
            <a:srgbClr val="003366"/>
          </a:solidFill>
        </a:ln>
      </dgm:spPr>
      <dgm:t>
        <a:bodyPr/>
        <a:lstStyle/>
        <a:p>
          <a:endParaRPr lang="es-ES"/>
        </a:p>
      </dgm:t>
    </dgm:pt>
    <dgm:pt modelId="{F49A3DD1-5751-4689-A14A-D743E76A2D1D}" type="pres">
      <dgm:prSet presAssocID="{BC912BD3-5349-47FF-BBC8-2DA97D9631BC}" presName="ParentText" presStyleLbl="revTx" presStyleIdx="2" presStyleCnt="3" custLinFactNeighborX="-3250" custLinFactNeighborY="1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8543E50-FECD-48AA-817B-C894ED6D3BAA}" type="presOf" srcId="{BC912BD3-5349-47FF-BBC8-2DA97D9631BC}" destId="{F49A3DD1-5751-4689-A14A-D743E76A2D1D}" srcOrd="0" destOrd="0" presId="urn:microsoft.com/office/officeart/2009/3/layout/StepUpProcess"/>
    <dgm:cxn modelId="{1A6B04DE-37F7-4539-A37C-D965F02A05B2}" srcId="{41B9A406-952B-4FB8-8A7E-D0E0F2975580}" destId="{4845AC38-45E2-45BD-9199-DDCAE83CE562}" srcOrd="1" destOrd="0" parTransId="{5285F779-CFE2-4DBB-A1F9-8E6504CBDC41}" sibTransId="{C1CA1BB5-92A6-4EE7-9056-F16FE3DA21DA}"/>
    <dgm:cxn modelId="{41996265-E91A-44FE-9DE6-B42B07984113}" srcId="{41B9A406-952B-4FB8-8A7E-D0E0F2975580}" destId="{BC912BD3-5349-47FF-BBC8-2DA97D9631BC}" srcOrd="2" destOrd="0" parTransId="{C8F47594-A175-4860-A404-5BE1DD0CC7FB}" sibTransId="{1B289A2E-2E37-4C9C-B457-DC0396FC5057}"/>
    <dgm:cxn modelId="{F7C5E35F-CC9D-4208-AADC-AA8035663B79}" type="presOf" srcId="{4845AC38-45E2-45BD-9199-DDCAE83CE562}" destId="{69B940C0-C7F1-4ABD-B8A3-E5997947CB89}" srcOrd="0" destOrd="0" presId="urn:microsoft.com/office/officeart/2009/3/layout/StepUpProcess"/>
    <dgm:cxn modelId="{845FCAD4-8529-4E10-9D76-4F0889D7EEDA}" type="presOf" srcId="{41B9A406-952B-4FB8-8A7E-D0E0F2975580}" destId="{3D8D2171-E789-4F93-BF4B-8C25A7B9B8C3}" srcOrd="0" destOrd="0" presId="urn:microsoft.com/office/officeart/2009/3/layout/StepUpProcess"/>
    <dgm:cxn modelId="{D7575A89-8168-43DB-AD54-CB3EE978C544}" type="presOf" srcId="{CB2B7444-6C98-41AE-99B4-4940171BCD3E}" destId="{08CFE90B-9056-4A91-A54F-293691D71260}" srcOrd="0" destOrd="0" presId="urn:microsoft.com/office/officeart/2009/3/layout/StepUpProcess"/>
    <dgm:cxn modelId="{2B51D6B6-1F4D-4972-A2DE-B46B4EB9D9D2}" srcId="{41B9A406-952B-4FB8-8A7E-D0E0F2975580}" destId="{CB2B7444-6C98-41AE-99B4-4940171BCD3E}" srcOrd="0" destOrd="0" parTransId="{3DCB4865-F2A8-4224-AF98-4D35E86B6F12}" sibTransId="{225B4C92-C1C5-42D8-8125-6EEB99D97048}"/>
    <dgm:cxn modelId="{9680E4AB-3B82-4B73-B194-1FAE70E50011}" type="presParOf" srcId="{3D8D2171-E789-4F93-BF4B-8C25A7B9B8C3}" destId="{1A87BE2F-0E0B-4096-AA8C-8CAC54D692C7}" srcOrd="0" destOrd="0" presId="urn:microsoft.com/office/officeart/2009/3/layout/StepUpProcess"/>
    <dgm:cxn modelId="{4B0AD8B6-AFCD-4BEA-87E7-BD1EEEE2E0E4}" type="presParOf" srcId="{1A87BE2F-0E0B-4096-AA8C-8CAC54D692C7}" destId="{9BBBF68E-3E14-421B-85EB-B84C38F45345}" srcOrd="0" destOrd="0" presId="urn:microsoft.com/office/officeart/2009/3/layout/StepUpProcess"/>
    <dgm:cxn modelId="{F825582D-761E-45E2-9298-6BF3D29BB5A7}" type="presParOf" srcId="{1A87BE2F-0E0B-4096-AA8C-8CAC54D692C7}" destId="{08CFE90B-9056-4A91-A54F-293691D71260}" srcOrd="1" destOrd="0" presId="urn:microsoft.com/office/officeart/2009/3/layout/StepUpProcess"/>
    <dgm:cxn modelId="{4E6F07DA-D4C3-428B-8F82-795F72EF7F21}" type="presParOf" srcId="{1A87BE2F-0E0B-4096-AA8C-8CAC54D692C7}" destId="{9F9CAB1D-927F-45DB-BF5B-DFBFF8B9FE58}" srcOrd="2" destOrd="0" presId="urn:microsoft.com/office/officeart/2009/3/layout/StepUpProcess"/>
    <dgm:cxn modelId="{4F50E1C3-DF2C-4E95-A748-B2E45D95E207}" type="presParOf" srcId="{3D8D2171-E789-4F93-BF4B-8C25A7B9B8C3}" destId="{58F4A597-2D57-4FE5-97B9-FD49993F1782}" srcOrd="1" destOrd="0" presId="urn:microsoft.com/office/officeart/2009/3/layout/StepUpProcess"/>
    <dgm:cxn modelId="{675CCF5F-4340-4EDC-A03D-CEC55E770F44}" type="presParOf" srcId="{58F4A597-2D57-4FE5-97B9-FD49993F1782}" destId="{50B2DD1D-3AA6-4831-B397-18298B9DAC90}" srcOrd="0" destOrd="0" presId="urn:microsoft.com/office/officeart/2009/3/layout/StepUpProcess"/>
    <dgm:cxn modelId="{5826D3F9-F25E-42D7-A3B6-B1E484958F7D}" type="presParOf" srcId="{3D8D2171-E789-4F93-BF4B-8C25A7B9B8C3}" destId="{2BF2CC4F-C97F-4799-9D45-C7C9E5802F46}" srcOrd="2" destOrd="0" presId="urn:microsoft.com/office/officeart/2009/3/layout/StepUpProcess"/>
    <dgm:cxn modelId="{63867D91-87C3-4A0C-852E-40203940F633}" type="presParOf" srcId="{2BF2CC4F-C97F-4799-9D45-C7C9E5802F46}" destId="{B647472E-CDD5-4676-BAAE-9B157CE2B493}" srcOrd="0" destOrd="0" presId="urn:microsoft.com/office/officeart/2009/3/layout/StepUpProcess"/>
    <dgm:cxn modelId="{F5D1AD28-28FC-4F03-892F-876EC47C0B22}" type="presParOf" srcId="{2BF2CC4F-C97F-4799-9D45-C7C9E5802F46}" destId="{69B940C0-C7F1-4ABD-B8A3-E5997947CB89}" srcOrd="1" destOrd="0" presId="urn:microsoft.com/office/officeart/2009/3/layout/StepUpProcess"/>
    <dgm:cxn modelId="{42E44624-8840-4758-A0D2-3EEF22928D4B}" type="presParOf" srcId="{2BF2CC4F-C97F-4799-9D45-C7C9E5802F46}" destId="{03154FA9-5723-418F-83F4-546EF42755EA}" srcOrd="2" destOrd="0" presId="urn:microsoft.com/office/officeart/2009/3/layout/StepUpProcess"/>
    <dgm:cxn modelId="{7996E6F1-10F6-4C97-BFBF-9E71B3BC8520}" type="presParOf" srcId="{3D8D2171-E789-4F93-BF4B-8C25A7B9B8C3}" destId="{9194568D-BE08-4773-BB11-2799EBE61027}" srcOrd="3" destOrd="0" presId="urn:microsoft.com/office/officeart/2009/3/layout/StepUpProcess"/>
    <dgm:cxn modelId="{51472779-3690-4D7B-A10D-D5B40A99D534}" type="presParOf" srcId="{9194568D-BE08-4773-BB11-2799EBE61027}" destId="{3D5B062A-6A35-4CA1-96FC-A888961DDA6B}" srcOrd="0" destOrd="0" presId="urn:microsoft.com/office/officeart/2009/3/layout/StepUpProcess"/>
    <dgm:cxn modelId="{80080F49-14B9-459C-A769-728DFA66546A}" type="presParOf" srcId="{3D8D2171-E789-4F93-BF4B-8C25A7B9B8C3}" destId="{1B140FB0-95F1-42D0-8B02-799884C27FB0}" srcOrd="4" destOrd="0" presId="urn:microsoft.com/office/officeart/2009/3/layout/StepUpProcess"/>
    <dgm:cxn modelId="{11639F54-7F90-43F3-9A04-BCBD845FAD2D}" type="presParOf" srcId="{1B140FB0-95F1-42D0-8B02-799884C27FB0}" destId="{F3037E7C-6DE8-4147-8E55-D462B183F49D}" srcOrd="0" destOrd="0" presId="urn:microsoft.com/office/officeart/2009/3/layout/StepUpProcess"/>
    <dgm:cxn modelId="{769456DE-3353-4228-977B-0699CCC0AF7A}" type="presParOf" srcId="{1B140FB0-95F1-42D0-8B02-799884C27FB0}" destId="{F49A3DD1-5751-4689-A14A-D743E76A2D1D}" srcOrd="1" destOrd="0" presId="urn:microsoft.com/office/officeart/2009/3/layout/StepUp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8229F-E270-46C4-9766-3ACEA8A280DD}">
      <dsp:nvSpPr>
        <dsp:cNvPr id="0" name=""/>
        <dsp:cNvSpPr/>
      </dsp:nvSpPr>
      <dsp:spPr>
        <a:xfrm>
          <a:off x="2279377" y="1422052"/>
          <a:ext cx="3454612" cy="3454612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2800" kern="1200" dirty="0" smtClean="0">
              <a:solidFill>
                <a:srgbClr val="003366"/>
              </a:solidFill>
              <a:latin typeface="Montserrat" panose="00000500000000000000" pitchFamily="2" charset="0"/>
              <a:ea typeface="+mn-ea"/>
              <a:cs typeface="+mn-cs"/>
            </a:rPr>
            <a:t>SISTEMA DE SALUD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600" b="1" i="1" kern="1200" dirty="0" smtClean="0">
              <a:solidFill>
                <a:srgbClr val="003366"/>
              </a:solidFill>
              <a:latin typeface="Montserrat" panose="00000500000000000000" pitchFamily="2" charset="0"/>
              <a:ea typeface="+mn-ea"/>
              <a:cs typeface="+mn-cs"/>
            </a:rPr>
            <a:t>- Sin cumplirse el derecho a la salud -</a:t>
          </a:r>
          <a:endParaRPr lang="es-GT" sz="1600" b="1" i="1" kern="1200" dirty="0">
            <a:solidFill>
              <a:srgbClr val="003366"/>
            </a:solidFill>
            <a:latin typeface="Montserrat" panose="00000500000000000000" pitchFamily="2" charset="0"/>
            <a:ea typeface="+mn-ea"/>
            <a:cs typeface="+mn-cs"/>
          </a:endParaRPr>
        </a:p>
      </dsp:txBody>
      <dsp:txXfrm>
        <a:off x="2785293" y="1927968"/>
        <a:ext cx="2442780" cy="2442780"/>
      </dsp:txXfrm>
    </dsp:sp>
    <dsp:sp modelId="{8E7B4180-ABED-42DF-B47D-811AAF7AFF12}">
      <dsp:nvSpPr>
        <dsp:cNvPr id="0" name=""/>
        <dsp:cNvSpPr/>
      </dsp:nvSpPr>
      <dsp:spPr>
        <a:xfrm>
          <a:off x="3143030" y="34158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3"/>
            <a:satOff val="894"/>
            <a:lumOff val="584"/>
            <a:alphaOff val="3333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Ausencia de rectoría y gobernanza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3395988" y="287116"/>
        <a:ext cx="1221390" cy="1221390"/>
      </dsp:txXfrm>
    </dsp:sp>
    <dsp:sp modelId="{E6110A53-6EDF-4032-90AE-53D05857415E}">
      <dsp:nvSpPr>
        <dsp:cNvPr id="0" name=""/>
        <dsp:cNvSpPr/>
      </dsp:nvSpPr>
      <dsp:spPr>
        <a:xfrm>
          <a:off x="4590297" y="560920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5"/>
            <a:satOff val="1788"/>
            <a:lumOff val="1168"/>
            <a:alphaOff val="6667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Falta de red institucional de servicios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4843255" y="813878"/>
        <a:ext cx="1221390" cy="1221390"/>
      </dsp:txXfrm>
    </dsp:sp>
    <dsp:sp modelId="{29A32CE7-0D0D-425E-9468-67513A0D97D5}">
      <dsp:nvSpPr>
        <dsp:cNvPr id="0" name=""/>
        <dsp:cNvSpPr/>
      </dsp:nvSpPr>
      <dsp:spPr>
        <a:xfrm>
          <a:off x="5360371" y="1894728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8"/>
            <a:satOff val="2682"/>
            <a:lumOff val="1753"/>
            <a:alphaOff val="1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Modelo </a:t>
          </a:r>
          <a:r>
            <a:rPr lang="es-GT" sz="1100" kern="1200" dirty="0" err="1" smtClean="0">
              <a:latin typeface="Montserrat" panose="00000500000000000000" pitchFamily="2" charset="0"/>
              <a:ea typeface="+mn-ea"/>
              <a:cs typeface="+mn-cs"/>
            </a:rPr>
            <a:t>neoliberalista</a:t>
          </a: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 en la atención a la salud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5613329" y="2147686"/>
        <a:ext cx="1221390" cy="1221390"/>
      </dsp:txXfrm>
    </dsp:sp>
    <dsp:sp modelId="{DC5607BF-4BD9-4DBC-AC45-6D6F8643E1A2}">
      <dsp:nvSpPr>
        <dsp:cNvPr id="0" name=""/>
        <dsp:cNvSpPr/>
      </dsp:nvSpPr>
      <dsp:spPr>
        <a:xfrm>
          <a:off x="5092927" y="3411478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11"/>
            <a:satOff val="3576"/>
            <a:lumOff val="2337"/>
            <a:alphaOff val="13333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Exclusión y acceso inequitativo a la atención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5345885" y="3664436"/>
        <a:ext cx="1221390" cy="1221390"/>
      </dsp:txXfrm>
    </dsp:sp>
    <dsp:sp modelId="{3F345FBD-2360-42D6-A334-521125919144}">
      <dsp:nvSpPr>
        <dsp:cNvPr id="0" name=""/>
        <dsp:cNvSpPr/>
      </dsp:nvSpPr>
      <dsp:spPr>
        <a:xfrm>
          <a:off x="3913104" y="4401467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14"/>
            <a:satOff val="4469"/>
            <a:lumOff val="2921"/>
            <a:alphaOff val="16667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Burocracia  y corrupción en regulación administrativa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4166062" y="4654425"/>
        <a:ext cx="1221390" cy="1221390"/>
      </dsp:txXfrm>
    </dsp:sp>
    <dsp:sp modelId="{FEA6DA69-18A1-4A54-9AB3-41354082024C}">
      <dsp:nvSpPr>
        <dsp:cNvPr id="0" name=""/>
        <dsp:cNvSpPr/>
      </dsp:nvSpPr>
      <dsp:spPr>
        <a:xfrm>
          <a:off x="2372955" y="4401467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16"/>
            <a:satOff val="5363"/>
            <a:lumOff val="3505"/>
            <a:alphaOff val="2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Presupuesto insuficiente y uso ineficiente de recursos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2625913" y="4654425"/>
        <a:ext cx="1221390" cy="1221390"/>
      </dsp:txXfrm>
    </dsp:sp>
    <dsp:sp modelId="{C473C56F-C319-42BD-8D99-96B06701CC0D}">
      <dsp:nvSpPr>
        <dsp:cNvPr id="0" name=""/>
        <dsp:cNvSpPr/>
      </dsp:nvSpPr>
      <dsp:spPr>
        <a:xfrm>
          <a:off x="1225716" y="3392667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19"/>
            <a:satOff val="6257"/>
            <a:lumOff val="4090"/>
            <a:alphaOff val="23333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Estructura organizativa inadecuada y no funcional 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1478674" y="3645625"/>
        <a:ext cx="1221390" cy="1221390"/>
      </dsp:txXfrm>
    </dsp:sp>
    <dsp:sp modelId="{6F82C4BE-F961-4107-B716-DE273017B729}">
      <dsp:nvSpPr>
        <dsp:cNvPr id="0" name=""/>
        <dsp:cNvSpPr/>
      </dsp:nvSpPr>
      <dsp:spPr>
        <a:xfrm>
          <a:off x="925689" y="1894728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22"/>
            <a:satOff val="7151"/>
            <a:lumOff val="4674"/>
            <a:alphaOff val="26667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Situación epidemiológica no cumplida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1178647" y="2147686"/>
        <a:ext cx="1221390" cy="1221390"/>
      </dsp:txXfrm>
    </dsp:sp>
    <dsp:sp modelId="{96AA0F95-1FAC-4F68-AF65-A72381467503}">
      <dsp:nvSpPr>
        <dsp:cNvPr id="0" name=""/>
        <dsp:cNvSpPr/>
      </dsp:nvSpPr>
      <dsp:spPr>
        <a:xfrm>
          <a:off x="1695763" y="560920"/>
          <a:ext cx="1727306" cy="1727306"/>
        </a:xfrm>
        <a:prstGeom prst="ellipse">
          <a:avLst/>
        </a:prstGeom>
        <a:solidFill>
          <a:schemeClr val="accent1">
            <a:shade val="80000"/>
            <a:alpha val="50000"/>
            <a:hueOff val="25"/>
            <a:satOff val="8045"/>
            <a:lumOff val="5258"/>
            <a:alphaOff val="3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GT" sz="1100" kern="1200" dirty="0" smtClean="0">
              <a:latin typeface="Montserrat" panose="00000500000000000000" pitchFamily="2" charset="0"/>
              <a:ea typeface="+mn-ea"/>
              <a:cs typeface="+mn-cs"/>
            </a:rPr>
            <a:t>Funciones de la salud pública abandonadas</a:t>
          </a:r>
          <a:endParaRPr lang="es-GT" sz="1100" kern="1200" dirty="0">
            <a:latin typeface="Montserrat" panose="00000500000000000000" pitchFamily="2" charset="0"/>
            <a:ea typeface="+mn-ea"/>
            <a:cs typeface="+mn-cs"/>
          </a:endParaRPr>
        </a:p>
      </dsp:txBody>
      <dsp:txXfrm>
        <a:off x="1948721" y="813878"/>
        <a:ext cx="1221390" cy="1221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BBF68E-3E14-421B-85EB-B84C38F45345}">
      <dsp:nvSpPr>
        <dsp:cNvPr id="0" name=""/>
        <dsp:cNvSpPr/>
      </dsp:nvSpPr>
      <dsp:spPr>
        <a:xfrm rot="5400000">
          <a:off x="572361" y="1652324"/>
          <a:ext cx="1710618" cy="2846430"/>
        </a:xfrm>
        <a:prstGeom prst="corner">
          <a:avLst>
            <a:gd name="adj1" fmla="val 16120"/>
            <a:gd name="adj2" fmla="val 16110"/>
          </a:avLst>
        </a:prstGeom>
        <a:solidFill>
          <a:srgbClr val="003366"/>
        </a:solidFill>
        <a:ln w="10795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CFE90B-9056-4A91-A54F-293691D71260}">
      <dsp:nvSpPr>
        <dsp:cNvPr id="0" name=""/>
        <dsp:cNvSpPr/>
      </dsp:nvSpPr>
      <dsp:spPr>
        <a:xfrm>
          <a:off x="286816" y="2502793"/>
          <a:ext cx="2569773" cy="225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Montserrat" panose="00000500000000000000" pitchFamily="2" charset="0"/>
            </a:rPr>
            <a:t>Centros o clínicas de salud en estados con mayor pobreza</a:t>
          </a:r>
          <a:endParaRPr lang="es-ES" sz="2000" kern="1200" dirty="0">
            <a:latin typeface="Montserrat" panose="00000500000000000000" pitchFamily="2" charset="0"/>
          </a:endParaRPr>
        </a:p>
      </dsp:txBody>
      <dsp:txXfrm>
        <a:off x="286816" y="2502793"/>
        <a:ext cx="2569773" cy="2252556"/>
      </dsp:txXfrm>
    </dsp:sp>
    <dsp:sp modelId="{9F9CAB1D-927F-45DB-BF5B-DFBFF8B9FE58}">
      <dsp:nvSpPr>
        <dsp:cNvPr id="0" name=""/>
        <dsp:cNvSpPr/>
      </dsp:nvSpPr>
      <dsp:spPr>
        <a:xfrm>
          <a:off x="2371727" y="1442767"/>
          <a:ext cx="484862" cy="484862"/>
        </a:xfrm>
        <a:prstGeom prst="triangle">
          <a:avLst>
            <a:gd name="adj" fmla="val 100000"/>
          </a:avLst>
        </a:prstGeom>
        <a:solidFill>
          <a:srgbClr val="003366"/>
        </a:solidFill>
        <a:ln w="10795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47472E-CDD5-4676-BAAE-9B157CE2B493}">
      <dsp:nvSpPr>
        <dsp:cNvPr id="0" name=""/>
        <dsp:cNvSpPr/>
      </dsp:nvSpPr>
      <dsp:spPr>
        <a:xfrm rot="5400000">
          <a:off x="3718265" y="873867"/>
          <a:ext cx="1710618" cy="2846430"/>
        </a:xfrm>
        <a:prstGeom prst="corner">
          <a:avLst>
            <a:gd name="adj1" fmla="val 16120"/>
            <a:gd name="adj2" fmla="val 16110"/>
          </a:avLst>
        </a:prstGeom>
        <a:solidFill>
          <a:srgbClr val="003366"/>
        </a:solidFill>
        <a:ln w="10795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940C0-C7F1-4ABD-B8A3-E5997947CB89}">
      <dsp:nvSpPr>
        <dsp:cNvPr id="0" name=""/>
        <dsp:cNvSpPr/>
      </dsp:nvSpPr>
      <dsp:spPr>
        <a:xfrm>
          <a:off x="3631300" y="1714966"/>
          <a:ext cx="1947708" cy="225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Montserrat" panose="00000500000000000000" pitchFamily="2" charset="0"/>
            </a:rPr>
            <a:t>Hospitales generales </a:t>
          </a:r>
          <a:endParaRPr lang="es-ES" sz="2000" kern="1200" dirty="0">
            <a:latin typeface="Montserrat" panose="00000500000000000000" pitchFamily="2" charset="0"/>
          </a:endParaRPr>
        </a:p>
      </dsp:txBody>
      <dsp:txXfrm>
        <a:off x="3631300" y="1714966"/>
        <a:ext cx="1947708" cy="2252556"/>
      </dsp:txXfrm>
    </dsp:sp>
    <dsp:sp modelId="{03154FA9-5723-418F-83F4-546EF42755EA}">
      <dsp:nvSpPr>
        <dsp:cNvPr id="0" name=""/>
        <dsp:cNvSpPr/>
      </dsp:nvSpPr>
      <dsp:spPr>
        <a:xfrm>
          <a:off x="5517631" y="664310"/>
          <a:ext cx="484862" cy="484862"/>
        </a:xfrm>
        <a:prstGeom prst="triangle">
          <a:avLst>
            <a:gd name="adj" fmla="val 100000"/>
          </a:avLst>
        </a:prstGeom>
        <a:solidFill>
          <a:srgbClr val="003366"/>
        </a:solidFill>
        <a:ln w="10795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37E7C-6DE8-4147-8E55-D462B183F49D}">
      <dsp:nvSpPr>
        <dsp:cNvPr id="0" name=""/>
        <dsp:cNvSpPr/>
      </dsp:nvSpPr>
      <dsp:spPr>
        <a:xfrm rot="5400000">
          <a:off x="6864170" y="95410"/>
          <a:ext cx="1710618" cy="2846430"/>
        </a:xfrm>
        <a:prstGeom prst="corner">
          <a:avLst>
            <a:gd name="adj1" fmla="val 16120"/>
            <a:gd name="adj2" fmla="val 16110"/>
          </a:avLst>
        </a:prstGeom>
        <a:solidFill>
          <a:srgbClr val="003366"/>
        </a:solidFill>
        <a:ln w="10795" cap="flat" cmpd="sng" algn="ctr">
          <a:solidFill>
            <a:srgbClr val="0033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A3DD1-5751-4689-A14A-D743E76A2D1D}">
      <dsp:nvSpPr>
        <dsp:cNvPr id="0" name=""/>
        <dsp:cNvSpPr/>
      </dsp:nvSpPr>
      <dsp:spPr>
        <a:xfrm>
          <a:off x="6495107" y="949709"/>
          <a:ext cx="2569773" cy="225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Montserrat" panose="00000500000000000000" pitchFamily="2" charset="0"/>
            </a:rPr>
            <a:t>Todos los servicios federales y estatales</a:t>
          </a:r>
          <a:endParaRPr lang="es-ES" sz="2000" kern="1200" dirty="0">
            <a:latin typeface="Montserrat" panose="00000500000000000000" pitchFamily="2" charset="0"/>
          </a:endParaRPr>
        </a:p>
      </dsp:txBody>
      <dsp:txXfrm>
        <a:off x="6495107" y="949709"/>
        <a:ext cx="2569773" cy="22525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2.wdp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8735" y="2702499"/>
            <a:ext cx="6793057" cy="1303635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El sistema de Salud en la </a:t>
            </a:r>
            <a:br>
              <a:rPr lang="es-MX" sz="3200" dirty="0" smtClean="0">
                <a:solidFill>
                  <a:srgbClr val="003366"/>
                </a:solidFill>
                <a:latin typeface="Calibri" panose="020F0502020204030204" pitchFamily="34" charset="0"/>
              </a:rPr>
            </a:br>
            <a:r>
              <a:rPr lang="es-MX" sz="3200" dirty="0">
                <a:solidFill>
                  <a:srgbClr val="003366"/>
                </a:solidFill>
                <a:latin typeface="Calibri" panose="020F0502020204030204" pitchFamily="34" charset="0"/>
              </a:rPr>
              <a:t>c</a:t>
            </a:r>
            <a:r>
              <a:rPr lang="es-MX" sz="32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uarta transformación de México</a:t>
            </a:r>
            <a:endParaRPr lang="es-MX" sz="32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8735" y="4562181"/>
            <a:ext cx="5034778" cy="914400"/>
          </a:xfrm>
        </p:spPr>
        <p:txBody>
          <a:bodyPr>
            <a:normAutofit/>
          </a:bodyPr>
          <a:lstStyle/>
          <a:p>
            <a:r>
              <a:rPr lang="es-MX" sz="2100" dirty="0" smtClean="0">
                <a:latin typeface="Calibri" panose="020F0502020204030204" pitchFamily="34" charset="0"/>
              </a:rPr>
              <a:t>Dr. Jorge Carlos Alcocer Varela</a:t>
            </a:r>
          </a:p>
          <a:p>
            <a:r>
              <a:rPr lang="es-MX" sz="2100" dirty="0" smtClean="0">
                <a:latin typeface="Calibri" panose="020F0502020204030204" pitchFamily="34" charset="0"/>
              </a:rPr>
              <a:t>Secretario de Salud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251" y="-91440"/>
            <a:ext cx="5084261" cy="2702499"/>
          </a:xfrm>
          <a:prstGeom prst="rect">
            <a:avLst/>
          </a:prstGeom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549908" y="-1411273"/>
            <a:ext cx="7315200" cy="32552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latin typeface="Calibri" panose="020F0502020204030204" pitchFamily="34" charset="0"/>
              </a:rPr>
              <a:t>Sesión Conjunta</a:t>
            </a:r>
          </a:p>
          <a:p>
            <a:r>
              <a:rPr lang="es-MX" sz="2800" dirty="0" smtClean="0">
                <a:latin typeface="Calibri" panose="020F0502020204030204" pitchFamily="34" charset="0"/>
              </a:rPr>
              <a:t>Academia Nacional de Medicina - Secretaría de Salud</a:t>
            </a:r>
            <a:endParaRPr lang="es-MX" sz="2800" dirty="0">
              <a:latin typeface="Calibri" panose="020F0502020204030204" pitchFamily="34" charset="0"/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7475379" y="5736723"/>
            <a:ext cx="1743435" cy="4559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Febrero 2019</a:t>
            </a:r>
            <a:endParaRPr lang="es-MX" sz="18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7778" y1="18667" x2="17778" y2="18667"/>
                        <a14:foregroundMark x1="24000" y1="17333" x2="24000" y2="17333"/>
                        <a14:foregroundMark x1="24444" y1="16889" x2="25778" y2="16000"/>
                        <a14:foregroundMark x1="27111" y1="15556" x2="27111" y2="15556"/>
                        <a14:foregroundMark x1="34667" y1="12444" x2="34667" y2="12444"/>
                        <a14:foregroundMark x1="35556" y1="12000" x2="37333" y2="11556"/>
                        <a14:foregroundMark x1="38667" y1="11111" x2="41333" y2="10667"/>
                        <a14:foregroundMark x1="42222" y1="10667" x2="44000" y2="10222"/>
                        <a14:foregroundMark x1="44889" y1="9778" x2="46222" y2="9778"/>
                        <a14:foregroundMark x1="47556" y1="9778" x2="51556" y2="9778"/>
                        <a14:foregroundMark x1="52000" y1="9778" x2="53333" y2="10667"/>
                        <a14:foregroundMark x1="55556" y1="10667" x2="60889" y2="12444"/>
                        <a14:foregroundMark x1="63111" y1="13333" x2="63111" y2="13333"/>
                        <a14:foregroundMark x1="65333" y1="13333" x2="67556" y2="14222"/>
                        <a14:foregroundMark x1="70667" y1="15111" x2="70667" y2="15111"/>
                        <a14:foregroundMark x1="71556" y1="16000" x2="74667" y2="19111"/>
                        <a14:foregroundMark x1="76000" y1="19556" x2="76000" y2="19556"/>
                        <a14:foregroundMark x1="77778" y1="21333" x2="77778" y2="21333"/>
                        <a14:foregroundMark x1="80444" y1="23556" x2="82667" y2="25333"/>
                        <a14:foregroundMark x1="82667" y1="25778" x2="83111" y2="27111"/>
                        <a14:foregroundMark x1="83111" y1="28000" x2="83556" y2="29778"/>
                        <a14:foregroundMark x1="85333" y1="30667" x2="85778" y2="31556"/>
                        <a14:foregroundMark x1="87556" y1="34222" x2="89333" y2="36889"/>
                        <a14:foregroundMark x1="89333" y1="37778" x2="89333" y2="39111"/>
                        <a14:foregroundMark x1="89333" y1="40000" x2="89778" y2="43111"/>
                        <a14:foregroundMark x1="89778" y1="45333" x2="89778" y2="46667"/>
                        <a14:foregroundMark x1="89778" y1="48889" x2="89778" y2="50667"/>
                        <a14:foregroundMark x1="89778" y1="52444" x2="89778" y2="54667"/>
                        <a14:foregroundMark x1="89778" y1="55556" x2="89778" y2="57333"/>
                        <a14:foregroundMark x1="89333" y1="60000" x2="88000" y2="63556"/>
                        <a14:foregroundMark x1="87556" y1="64444" x2="87111" y2="68444"/>
                        <a14:foregroundMark x1="86222" y1="70222" x2="86222" y2="70222"/>
                        <a14:foregroundMark x1="84889" y1="72000" x2="83556" y2="74667"/>
                        <a14:foregroundMark x1="80889" y1="77333" x2="80889" y2="77333"/>
                        <a14:foregroundMark x1="80444" y1="77778" x2="79556" y2="80000"/>
                        <a14:foregroundMark x1="78667" y1="80444" x2="77333" y2="81778"/>
                        <a14:foregroundMark x1="74222" y1="83556" x2="64000" y2="85333"/>
                        <a14:foregroundMark x1="63556" y1="85333" x2="53333" y2="88000"/>
                        <a14:foregroundMark x1="52000" y1="88889" x2="50222" y2="89333"/>
                        <a14:foregroundMark x1="47111" y1="91556" x2="44889" y2="92000"/>
                        <a14:foregroundMark x1="42667" y1="92000" x2="42667" y2="92000"/>
                        <a14:foregroundMark x1="36444" y1="92000" x2="36444" y2="92000"/>
                        <a14:foregroundMark x1="34667" y1="90667" x2="34667" y2="90667"/>
                        <a14:foregroundMark x1="30667" y1="89333" x2="30667" y2="89333"/>
                        <a14:foregroundMark x1="29778" y1="88000" x2="29778" y2="88000"/>
                        <a14:foregroundMark x1="25333" y1="86222" x2="23556" y2="84444"/>
                        <a14:foregroundMark x1="20000" y1="82222" x2="20000" y2="82222"/>
                        <a14:foregroundMark x1="20000" y1="82222" x2="16444" y2="77333"/>
                        <a14:foregroundMark x1="16000" y1="76000" x2="16000" y2="76000"/>
                        <a14:foregroundMark x1="14222" y1="74667" x2="13778" y2="73778"/>
                        <a14:foregroundMark x1="12444" y1="70667" x2="11556" y2="68889"/>
                        <a14:foregroundMark x1="10222" y1="65778" x2="10222" y2="65778"/>
                        <a14:foregroundMark x1="9778" y1="64444" x2="9778" y2="62667"/>
                        <a14:foregroundMark x1="9778" y1="62222" x2="9778" y2="62222"/>
                        <a14:foregroundMark x1="9778" y1="59556" x2="9778" y2="58667"/>
                        <a14:foregroundMark x1="9333" y1="56889" x2="9333" y2="56889"/>
                        <a14:foregroundMark x1="9333" y1="55556" x2="9333" y2="52889"/>
                        <a14:foregroundMark x1="8889" y1="50222" x2="8889" y2="50222"/>
                        <a14:foregroundMark x1="8889" y1="49333" x2="8889" y2="45778"/>
                        <a14:foregroundMark x1="8444" y1="44444" x2="8444" y2="44444"/>
                        <a14:foregroundMark x1="8444" y1="43111" x2="8444" y2="43111"/>
                        <a14:foregroundMark x1="8444" y1="40889" x2="8444" y2="40889"/>
                        <a14:foregroundMark x1="8444" y1="39556" x2="8444" y2="39556"/>
                        <a14:foregroundMark x1="8444" y1="38222" x2="9333" y2="37333"/>
                        <a14:foregroundMark x1="9333" y1="36000" x2="9333" y2="36000"/>
                        <a14:foregroundMark x1="10222" y1="35111" x2="10667" y2="34222"/>
                        <a14:foregroundMark x1="12000" y1="32889" x2="12000" y2="32889"/>
                        <a14:foregroundMark x1="12889" y1="31556" x2="12889" y2="31556"/>
                        <a14:foregroundMark x1="13333" y1="30667" x2="13333" y2="30667"/>
                        <a14:foregroundMark x1="13333" y1="29333" x2="14222" y2="28000"/>
                        <a14:foregroundMark x1="15111" y1="27556" x2="15111" y2="27556"/>
                        <a14:foregroundMark x1="15556" y1="25778" x2="15556" y2="25778"/>
                        <a14:foregroundMark x1="16000" y1="24889" x2="19111" y2="22667"/>
                        <a14:foregroundMark x1="20889" y1="21333" x2="20889" y2="21333"/>
                        <a14:foregroundMark x1="21778" y1="20000" x2="21778" y2="20000"/>
                        <a14:foregroundMark x1="22222" y1="19111" x2="22222" y2="19111"/>
                        <a14:foregroundMark x1="28889" y1="15556" x2="28889" y2="15556"/>
                        <a14:foregroundMark x1="30667" y1="13333" x2="33778" y2="11111"/>
                        <a14:foregroundMark x1="34667" y1="9778" x2="34667" y2="9778"/>
                        <a14:foregroundMark x1="34667" y1="9778" x2="34667" y2="9778"/>
                        <a14:foregroundMark x1="37333" y1="8889" x2="37333" y2="8889"/>
                        <a14:foregroundMark x1="37778" y1="8444" x2="37778" y2="8444"/>
                        <a14:foregroundMark x1="38667" y1="8444" x2="40889" y2="7556"/>
                        <a14:foregroundMark x1="40889" y1="7556" x2="40889" y2="7556"/>
                        <a14:foregroundMark x1="42667" y1="6667" x2="44000" y2="6667"/>
                        <a14:foregroundMark x1="44000" y1="6667" x2="44000" y2="6667"/>
                        <a14:foregroundMark x1="46222" y1="6667" x2="46222" y2="6667"/>
                        <a14:foregroundMark x1="47111" y1="5778" x2="50667" y2="5778"/>
                        <a14:foregroundMark x1="51111" y1="5778" x2="52444" y2="5778"/>
                        <a14:foregroundMark x1="52444" y1="5778" x2="52444" y2="5778"/>
                        <a14:foregroundMark x1="55556" y1="5333" x2="55556" y2="5333"/>
                        <a14:foregroundMark x1="55556" y1="5333" x2="55556" y2="5333"/>
                        <a14:foregroundMark x1="58222" y1="5333" x2="58222" y2="5333"/>
                        <a14:foregroundMark x1="60444" y1="6222" x2="60444" y2="6222"/>
                        <a14:foregroundMark x1="60444" y1="6222" x2="60444" y2="6222"/>
                        <a14:foregroundMark x1="62222" y1="7111" x2="62222" y2="7111"/>
                        <a14:foregroundMark x1="65333" y1="8000" x2="65333" y2="8000"/>
                        <a14:foregroundMark x1="65778" y1="8000" x2="67556" y2="8889"/>
                        <a14:foregroundMark x1="67556" y1="8889" x2="67556" y2="8889"/>
                        <a14:foregroundMark x1="68444" y1="8889" x2="71556" y2="10222"/>
                        <a14:foregroundMark x1="72000" y1="10222" x2="72000" y2="10222"/>
                        <a14:foregroundMark x1="72444" y1="11111" x2="73778" y2="12000"/>
                        <a14:foregroundMark x1="73778" y1="12000" x2="74667" y2="12889"/>
                        <a14:foregroundMark x1="75556" y1="12889" x2="75556" y2="12889"/>
                        <a14:foregroundMark x1="77778" y1="15111" x2="77778" y2="15111"/>
                        <a14:foregroundMark x1="78667" y1="15556" x2="78667" y2="15556"/>
                        <a14:foregroundMark x1="79556" y1="16000" x2="79556" y2="16000"/>
                        <a14:foregroundMark x1="81778" y1="16889" x2="81778" y2="16889"/>
                        <a14:foregroundMark x1="82667" y1="17778" x2="82667" y2="17778"/>
                        <a14:foregroundMark x1="84444" y1="19556" x2="84444" y2="19556"/>
                        <a14:foregroundMark x1="85333" y1="20444" x2="86667" y2="21778"/>
                        <a14:foregroundMark x1="86667" y1="21778" x2="86667" y2="21778"/>
                        <a14:foregroundMark x1="87111" y1="23556" x2="87111" y2="23556"/>
                        <a14:foregroundMark x1="89778" y1="26222" x2="89778" y2="26222"/>
                        <a14:foregroundMark x1="89778" y1="26222" x2="89778" y2="26222"/>
                        <a14:foregroundMark x1="91556" y1="29778" x2="91556" y2="29778"/>
                        <a14:foregroundMark x1="92444" y1="31556" x2="92444" y2="31556"/>
                        <a14:foregroundMark x1="92889" y1="32000" x2="92889" y2="32000"/>
                        <a14:foregroundMark x1="93333" y1="34222" x2="93333" y2="34222"/>
                        <a14:foregroundMark x1="93778" y1="35556" x2="94667" y2="38222"/>
                        <a14:foregroundMark x1="94667" y1="38667" x2="94667" y2="38667"/>
                        <a14:foregroundMark x1="94667" y1="39111" x2="94667" y2="39111"/>
                        <a14:foregroundMark x1="95111" y1="40889" x2="95111" y2="44000"/>
                        <a14:foregroundMark x1="95111" y1="44000" x2="95111" y2="44000"/>
                        <a14:foregroundMark x1="95111" y1="44000" x2="95111" y2="44000"/>
                        <a14:foregroundMark x1="95111" y1="46667" x2="95111" y2="46667"/>
                        <a14:foregroundMark x1="95111" y1="49333" x2="95111" y2="49333"/>
                        <a14:foregroundMark x1="94667" y1="50667" x2="94667" y2="50667"/>
                        <a14:foregroundMark x1="94667" y1="53333" x2="94667" y2="53333"/>
                        <a14:foregroundMark x1="94667" y1="55111" x2="94667" y2="55111"/>
                        <a14:foregroundMark x1="94667" y1="56889" x2="94667" y2="58667"/>
                        <a14:foregroundMark x1="94667" y1="59111" x2="94222" y2="60444"/>
                        <a14:foregroundMark x1="94222" y1="60889" x2="93778" y2="61778"/>
                        <a14:foregroundMark x1="93778" y1="62222" x2="93333" y2="63556"/>
                        <a14:foregroundMark x1="92889" y1="65333" x2="92889" y2="65333"/>
                        <a14:foregroundMark x1="92444" y1="66222" x2="92000" y2="67556"/>
                        <a14:foregroundMark x1="92000" y1="67556" x2="90222" y2="70222"/>
                        <a14:foregroundMark x1="89778" y1="70667" x2="89778" y2="70667"/>
                        <a14:foregroundMark x1="89778" y1="71111" x2="89778" y2="71111"/>
                        <a14:foregroundMark x1="86667" y1="74667" x2="86667" y2="74667"/>
                        <a14:foregroundMark x1="85778" y1="76444" x2="85333" y2="77333"/>
                        <a14:foregroundMark x1="92444" y1="40889" x2="92444" y2="40889"/>
                        <a14:foregroundMark x1="88000" y1="30222" x2="88000" y2="30222"/>
                        <a14:foregroundMark x1="86222" y1="27111" x2="86222" y2="27111"/>
                        <a14:foregroundMark x1="80444" y1="24444" x2="80444" y2="24444"/>
                        <a14:foregroundMark x1="77778" y1="19111" x2="77778" y2="19111"/>
                        <a14:foregroundMark x1="52444" y1="4000" x2="52444" y2="4000"/>
                        <a14:foregroundMark x1="52444" y1="4000" x2="52444" y2="4000"/>
                        <a14:foregroundMark x1="52444" y1="4000" x2="52444" y2="4000"/>
                        <a14:foregroundMark x1="50222" y1="4000" x2="50222" y2="4000"/>
                        <a14:foregroundMark x1="49333" y1="4000" x2="49333" y2="4000"/>
                        <a14:foregroundMark x1="48444" y1="4000" x2="48444" y2="4000"/>
                        <a14:foregroundMark x1="47111" y1="4000" x2="47111" y2="4000"/>
                        <a14:foregroundMark x1="47111" y1="4444" x2="47111" y2="4444"/>
                        <a14:foregroundMark x1="45778" y1="4889" x2="45778" y2="4889"/>
                        <a14:foregroundMark x1="44000" y1="5333" x2="44000" y2="5333"/>
                        <a14:foregroundMark x1="43556" y1="5333" x2="43556" y2="5333"/>
                        <a14:foregroundMark x1="41778" y1="6222" x2="41778" y2="6222"/>
                        <a14:foregroundMark x1="40000" y1="6222" x2="40000" y2="6222"/>
                        <a14:foregroundMark x1="39556" y1="6222" x2="39556" y2="6222"/>
                        <a14:foregroundMark x1="38667" y1="6667" x2="38667" y2="6667"/>
                        <a14:foregroundMark x1="36444" y1="7556" x2="36444" y2="7556"/>
                        <a14:foregroundMark x1="36000" y1="7556" x2="36000" y2="7556"/>
                        <a14:foregroundMark x1="35111" y1="8444" x2="35111" y2="8444"/>
                        <a14:foregroundMark x1="32889" y1="8889" x2="32889" y2="8889"/>
                        <a14:foregroundMark x1="32889" y1="8889" x2="32889" y2="8889"/>
                        <a14:foregroundMark x1="30667" y1="10222" x2="30667" y2="10222"/>
                        <a14:foregroundMark x1="23111" y1="11111" x2="23111" y2="11111"/>
                        <a14:foregroundMark x1="22667" y1="12000" x2="22667" y2="12000"/>
                        <a14:foregroundMark x1="20889" y1="15556" x2="20889" y2="15556"/>
                        <a14:foregroundMark x1="20000" y1="16000" x2="20000" y2="16000"/>
                        <a14:foregroundMark x1="19111" y1="16444" x2="18222" y2="17333"/>
                        <a14:foregroundMark x1="18222" y1="17333" x2="18222" y2="17333"/>
                        <a14:foregroundMark x1="17778" y1="17778" x2="17778" y2="17778"/>
                        <a14:foregroundMark x1="17778" y1="18222" x2="16889" y2="19111"/>
                        <a14:foregroundMark x1="16889" y1="19111" x2="16444" y2="20444"/>
                        <a14:foregroundMark x1="8889" y1="26222" x2="8889" y2="26222"/>
                        <a14:foregroundMark x1="7556" y1="32444" x2="7556" y2="32444"/>
                        <a14:foregroundMark x1="4889" y1="39111" x2="4889" y2="39111"/>
                        <a14:foregroundMark x1="4000" y1="46222" x2="4000" y2="46222"/>
                        <a14:foregroundMark x1="4444" y1="52444" x2="4444" y2="52444"/>
                        <a14:foregroundMark x1="6667" y1="56444" x2="6667" y2="56444"/>
                        <a14:foregroundMark x1="4889" y1="58222" x2="4889" y2="58222"/>
                        <a14:foregroundMark x1="10667" y1="52889" x2="10667" y2="52889"/>
                        <a14:foregroundMark x1="12000" y1="59556" x2="12000" y2="59556"/>
                        <a14:foregroundMark x1="5778" y1="64444" x2="5778" y2="64444"/>
                        <a14:foregroundMark x1="8000" y1="70667" x2="8000" y2="70667"/>
                        <a14:foregroundMark x1="11556" y1="67556" x2="11556" y2="67556"/>
                        <a14:foregroundMark x1="19556" y1="85778" x2="19556" y2="85778"/>
                        <a14:foregroundMark x1="16000" y1="83111" x2="16000" y2="83111"/>
                        <a14:foregroundMark x1="22667" y1="87556" x2="22667" y2="87556"/>
                        <a14:foregroundMark x1="35556" y1="95111" x2="35556" y2="95111"/>
                        <a14:foregroundMark x1="42222" y1="95111" x2="42222" y2="95111"/>
                        <a14:foregroundMark x1="38667" y1="95111" x2="38667" y2="95111"/>
                        <a14:foregroundMark x1="39556" y1="91556" x2="39556" y2="91556"/>
                        <a14:foregroundMark x1="48444" y1="94667" x2="48444" y2="94667"/>
                        <a14:foregroundMark x1="51111" y1="95111" x2="51111" y2="95111"/>
                        <a14:foregroundMark x1="54667" y1="94222" x2="54667" y2="94222"/>
                        <a14:foregroundMark x1="56889" y1="93778" x2="56889" y2="93778"/>
                        <a14:foregroundMark x1="58667" y1="93333" x2="59556" y2="93333"/>
                        <a14:foregroundMark x1="61333" y1="92444" x2="63111" y2="92000"/>
                        <a14:foregroundMark x1="64444" y1="91556" x2="64444" y2="91556"/>
                        <a14:foregroundMark x1="65333" y1="91111" x2="65333" y2="91111"/>
                        <a14:foregroundMark x1="67556" y1="90667" x2="67556" y2="90667"/>
                        <a14:foregroundMark x1="68444" y1="89778" x2="68444" y2="89778"/>
                        <a14:foregroundMark x1="70222" y1="88889" x2="70222" y2="88889"/>
                        <a14:foregroundMark x1="71556" y1="88889" x2="71556" y2="88889"/>
                        <a14:foregroundMark x1="64889" y1="94667" x2="64889" y2="94667"/>
                        <a14:foregroundMark x1="63111" y1="95111" x2="63111" y2="95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0841" y="764771"/>
            <a:ext cx="1180408" cy="118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726660" y="63699"/>
            <a:ext cx="10489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Se fortalecerá el Primer Nivel de Atención mediante:</a:t>
            </a:r>
            <a:endParaRPr lang="es-MX" sz="16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64697" y="3324514"/>
            <a:ext cx="26849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Calibri" panose="020F0502020204030204" pitchFamily="34" charset="0"/>
              </a:rPr>
              <a:t>Territorio</a:t>
            </a:r>
            <a:endParaRPr lang="es-MX" sz="24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851" y="1599980"/>
            <a:ext cx="1700685" cy="170068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075" y="1708695"/>
            <a:ext cx="1483257" cy="1483257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8049684" y="3191952"/>
            <a:ext cx="26849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Calibri" panose="020F0502020204030204" pitchFamily="34" charset="0"/>
              </a:rPr>
              <a:t>Centro de salud</a:t>
            </a:r>
            <a:endParaRPr lang="es-MX" sz="24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EFADF4F6-E90B-47EA-A076-EF589F7D01F5}"/>
              </a:ext>
            </a:extLst>
          </p:cNvPr>
          <p:cNvSpPr/>
          <p:nvPr/>
        </p:nvSpPr>
        <p:spPr>
          <a:xfrm>
            <a:off x="4210717" y="1233343"/>
            <a:ext cx="33371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Promoción</a:t>
            </a:r>
          </a:p>
          <a:p>
            <a:pPr algn="ctr"/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Educación</a:t>
            </a:r>
            <a:endParaRPr lang="es-MX" sz="32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4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Prevención</a:t>
            </a:r>
            <a:endParaRPr lang="es-MX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407317" y="4530855"/>
            <a:ext cx="8943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Resolverá el </a:t>
            </a:r>
            <a:r>
              <a:rPr lang="es-MX" sz="4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80-85%</a:t>
            </a:r>
            <a:r>
              <a:rPr lang="es-MX" sz="36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3200" dirty="0">
                <a:solidFill>
                  <a:srgbClr val="003366"/>
                </a:solidFill>
                <a:latin typeface="Calibri" panose="020F0502020204030204" pitchFamily="34" charset="0"/>
              </a:rPr>
              <a:t>de la problemática de salud</a:t>
            </a:r>
          </a:p>
        </p:txBody>
      </p:sp>
      <p:sp>
        <p:nvSpPr>
          <p:cNvPr id="14" name="Flecha derecha 13"/>
          <p:cNvSpPr/>
          <p:nvPr/>
        </p:nvSpPr>
        <p:spPr>
          <a:xfrm>
            <a:off x="7547894" y="2400300"/>
            <a:ext cx="662656" cy="495300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15" name="Flecha derecha 14"/>
          <p:cNvSpPr/>
          <p:nvPr/>
        </p:nvSpPr>
        <p:spPr>
          <a:xfrm rot="10800000">
            <a:off x="3548061" y="2400300"/>
            <a:ext cx="662656" cy="495300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5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>
                <a:latin typeface="Calibri" panose="020F0502020204030204" pitchFamily="34" charset="0"/>
              </a:rPr>
              <a:t>Diplomados de actualización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41843" y="115547"/>
            <a:ext cx="10489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>
                <a:solidFill>
                  <a:srgbClr val="003366"/>
                </a:solidFill>
                <a:latin typeface="Calibri" panose="020F0502020204030204" pitchFamily="34" charset="0"/>
              </a:rPr>
              <a:t>Educación-capacitación en la reorganización</a:t>
            </a:r>
            <a:endParaRPr lang="es-ES_tradnl" sz="20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047439" y="1245791"/>
            <a:ext cx="83258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Replantear </a:t>
            </a:r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formación académica y práctica de los profesionistas de salud a nivel medio superior y </a:t>
            </a:r>
            <a: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superior.</a:t>
            </a:r>
            <a:endParaRPr lang="es-MX" sz="2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286019" y="4558877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42649" y="3208297"/>
            <a:ext cx="101596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P</a:t>
            </a: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lanes </a:t>
            </a: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de estudio </a:t>
            </a:r>
            <a:r>
              <a:rPr lang="es-MX" sz="2400" dirty="0">
                <a:latin typeface="Calibri" panose="020F0502020204030204" pitchFamily="34" charset="0"/>
              </a:rPr>
              <a:t>hacia un enfoque que permita a los egresados integrarse al trabajo de primer nivel de atención con un </a:t>
            </a: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componente humanista </a:t>
            </a: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importante.</a:t>
            </a:r>
            <a:endParaRPr lang="es-MX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53" y="1235923"/>
            <a:ext cx="1430290" cy="143029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54" y="1218796"/>
            <a:ext cx="1435311" cy="1435311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142649" y="5277170"/>
            <a:ext cx="101596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Diplomados </a:t>
            </a: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de actualización </a:t>
            </a:r>
            <a:r>
              <a:rPr lang="es-MX" sz="2400" dirty="0">
                <a:latin typeface="Calibri" panose="020F0502020204030204" pitchFamily="34" charset="0"/>
              </a:rPr>
              <a:t>para los médicos de primer nivel de </a:t>
            </a:r>
            <a:r>
              <a:rPr lang="es-MX" sz="2400" dirty="0" smtClean="0">
                <a:latin typeface="Calibri" panose="020F0502020204030204" pitchFamily="34" charset="0"/>
              </a:rPr>
              <a:t>atención.</a:t>
            </a: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2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2919" y="0"/>
            <a:ext cx="119390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721565"/>
              </p:ext>
            </p:extLst>
          </p:nvPr>
        </p:nvGraphicFramePr>
        <p:xfrm>
          <a:off x="2681052" y="1279394"/>
          <a:ext cx="4756649" cy="3709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66552" y="107151"/>
            <a:ext cx="97871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Acreditación hospitalaria</a:t>
            </a:r>
            <a:r>
              <a:rPr lang="es-MX" sz="24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2800" dirty="0">
                <a:solidFill>
                  <a:srgbClr val="003366"/>
                </a:solidFill>
                <a:latin typeface="Calibri" panose="020F0502020204030204" pitchFamily="34" charset="0"/>
              </a:rPr>
              <a:t>a diciembre de </a:t>
            </a:r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2018</a:t>
            </a:r>
            <a:endParaRPr lang="es-MX" sz="28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366626" y="4975158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56965" y="735817"/>
            <a:ext cx="113967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Total </a:t>
            </a: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23,074</a:t>
            </a:r>
            <a:r>
              <a:rPr lang="es-MX" sz="2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hospitales susceptibles de acreditación.</a:t>
            </a:r>
            <a:endParaRPr lang="es-MX" sz="2400" b="1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85404" y="3352050"/>
            <a:ext cx="33882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8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r>
              <a:rPr lang="es-MX" sz="36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15,331</a:t>
            </a:r>
            <a:r>
              <a:rPr lang="es-MX" sz="2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hospitales no acreditados.</a:t>
            </a:r>
          </a:p>
          <a:p>
            <a:endParaRPr lang="es-MX" sz="36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037464" y="1405363"/>
            <a:ext cx="40644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7,743</a:t>
            </a:r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2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hospitales Acreditados al Sistema de Protección en Salud.</a:t>
            </a:r>
          </a:p>
          <a:p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673609" y="4580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386671" y="4352324"/>
            <a:ext cx="880532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8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r>
              <a:rPr lang="es-MX" sz="4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E</a:t>
            </a:r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n el </a:t>
            </a:r>
            <a:r>
              <a:rPr lang="es-MX" sz="2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Programa anual de Acreditación 2019 </a:t>
            </a:r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se contemplan </a:t>
            </a:r>
            <a:r>
              <a:rPr lang="es-MX" sz="2800" b="1" dirty="0">
                <a:solidFill>
                  <a:srgbClr val="003366"/>
                </a:solidFill>
                <a:latin typeface="Calibri" panose="020F0502020204030204" pitchFamily="34" charset="0"/>
              </a:rPr>
              <a:t>3,235</a:t>
            </a:r>
            <a:r>
              <a:rPr lang="es-MX" sz="2800" dirty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2800" b="1" dirty="0">
                <a:solidFill>
                  <a:srgbClr val="003366"/>
                </a:solidFill>
                <a:latin typeface="Calibri" panose="020F0502020204030204" pitchFamily="34" charset="0"/>
              </a:rPr>
              <a:t>evaluaciones </a:t>
            </a:r>
            <a:r>
              <a:rPr lang="es-MX" sz="2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hospitalarias.</a:t>
            </a:r>
            <a:endParaRPr lang="es-MX" sz="2000" b="1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endParaRPr lang="es-MX" sz="36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76724" y="6456953"/>
            <a:ext cx="5878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Calibri" panose="020F0502020204030204" pitchFamily="34" charset="0"/>
              </a:rPr>
              <a:t>Fuente:  Dirección General de Calidad y Educación en Salud</a:t>
            </a:r>
            <a:endParaRPr lang="es-MX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0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973668" y="4937213"/>
            <a:ext cx="11044700" cy="1710205"/>
          </a:xfrm>
          <a:prstGeom prst="rect">
            <a:avLst/>
          </a:prstGeom>
          <a:gradFill flip="none" rotWithShape="1">
            <a:gsLst>
              <a:gs pos="0">
                <a:srgbClr val="621132">
                  <a:tint val="66000"/>
                  <a:satMod val="160000"/>
                </a:srgbClr>
              </a:gs>
              <a:gs pos="50000">
                <a:srgbClr val="621132">
                  <a:tint val="44500"/>
                  <a:satMod val="160000"/>
                </a:srgbClr>
              </a:gs>
              <a:gs pos="100000">
                <a:srgbClr val="621132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rgbClr val="62113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2400" dirty="0" smtClean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31207" y="170023"/>
            <a:ext cx="1037560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b="1" dirty="0">
                <a:solidFill>
                  <a:srgbClr val="003366"/>
                </a:solidFill>
                <a:latin typeface="Calibri" panose="020F0502020204030204" pitchFamily="34" charset="0"/>
              </a:rPr>
              <a:t>Producción nacional de medicamentos y vacunas y su distribución</a:t>
            </a:r>
            <a:endParaRPr lang="es-ES_tradnl" sz="21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47869" y="5148302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72746" y="833393"/>
            <a:ext cx="10111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 smtClean="0">
                <a:latin typeface="Calibri" panose="020F0502020204030204" pitchFamily="34" charset="0"/>
              </a:rPr>
              <a:t>En conjunto con: </a:t>
            </a:r>
            <a:endParaRPr lang="es-MX" sz="2400" dirty="0">
              <a:latin typeface="Calibri" panose="020F0502020204030204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774" y="1378886"/>
            <a:ext cx="1160471" cy="82426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695" t="34902" r="23729" b="36058"/>
          <a:stretch/>
        </p:blipFill>
        <p:spPr>
          <a:xfrm>
            <a:off x="4270599" y="1310523"/>
            <a:ext cx="2004562" cy="823496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166598" y="2303685"/>
            <a:ext cx="10111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Calibri" panose="020F0502020204030204" pitchFamily="34" charset="0"/>
              </a:rPr>
              <a:t>Objetivos:</a:t>
            </a:r>
            <a:endParaRPr lang="es-MX" sz="2000" dirty="0"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743854" y="2741462"/>
            <a:ext cx="11151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Ir </a:t>
            </a:r>
            <a:r>
              <a:rPr lang="es-MX" sz="2200" b="1" dirty="0">
                <a:solidFill>
                  <a:srgbClr val="003366"/>
                </a:solidFill>
                <a:latin typeface="Calibri" panose="020F0502020204030204" pitchFamily="34" charset="0"/>
              </a:rPr>
              <a:t>hacia la suficiencia nacional de productos básicos para la soberanía </a:t>
            </a:r>
            <a:r>
              <a:rPr lang="es-MX" sz="2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nacional y disminución de costos</a:t>
            </a:r>
            <a:r>
              <a:rPr lang="es-MX" sz="2200" dirty="0">
                <a:solidFill>
                  <a:srgbClr val="003366"/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15" name="Picture 2" descr="https://www.birmex.gob.mx/images/logo-02.png?crc=28806925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40" y="4446279"/>
            <a:ext cx="3353999" cy="124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394139" y="4424860"/>
            <a:ext cx="6919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latin typeface="Calibri" panose="020F0502020204030204" pitchFamily="34" charset="0"/>
              </a:rPr>
              <a:t>Productor de </a:t>
            </a:r>
            <a:r>
              <a:rPr lang="es-MX" sz="2400" dirty="0">
                <a:latin typeface="Calibri" panose="020F0502020204030204" pitchFamily="34" charset="0"/>
              </a:rPr>
              <a:t>medicamentos y vacunas, importador de productos farmacéuticos y distribuidor nacional de estos productos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1166057" y="3768574"/>
            <a:ext cx="101117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 smtClean="0">
                <a:latin typeface="Calibri" panose="020F0502020204030204" pitchFamily="34" charset="0"/>
              </a:rPr>
              <a:t>A través de:</a:t>
            </a:r>
            <a:endParaRPr lang="es-MX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1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66552" y="107151"/>
            <a:ext cx="97871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dirty="0">
                <a:solidFill>
                  <a:srgbClr val="003366"/>
                </a:solidFill>
                <a:latin typeface="Calibri" panose="020F0502020204030204" pitchFamily="34" charset="0"/>
              </a:rPr>
              <a:t>Aún se escuchan las palabras del </a:t>
            </a:r>
            <a:r>
              <a:rPr lang="es-MX" sz="2100" b="1" dirty="0">
                <a:solidFill>
                  <a:srgbClr val="003366"/>
                </a:solidFill>
                <a:latin typeface="Calibri" panose="020F0502020204030204" pitchFamily="34" charset="0"/>
              </a:rPr>
              <a:t>Dr. </a:t>
            </a:r>
            <a:r>
              <a:rPr lang="es-MX" sz="21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Guillermo Soberón </a:t>
            </a:r>
            <a:r>
              <a:rPr lang="es-MX" sz="2100" dirty="0">
                <a:solidFill>
                  <a:srgbClr val="003366"/>
                </a:solidFill>
                <a:latin typeface="Calibri" panose="020F0502020204030204" pitchFamily="34" charset="0"/>
              </a:rPr>
              <a:t>durante los festejos del </a:t>
            </a:r>
            <a:r>
              <a:rPr lang="es-MX" sz="21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70</a:t>
            </a:r>
            <a:r>
              <a:rPr lang="es-MX" sz="2100" dirty="0">
                <a:solidFill>
                  <a:srgbClr val="003366"/>
                </a:solidFill>
                <a:latin typeface="Calibri" panose="020F0502020204030204" pitchFamily="34" charset="0"/>
              </a:rPr>
              <a:t>° aniversario de la Secretaría de Salud…</a:t>
            </a:r>
            <a:endParaRPr lang="es-ES_tradnl" sz="21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366626" y="4975158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95684" y="1380147"/>
            <a:ext cx="74400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3366"/>
                </a:solidFill>
                <a:latin typeface="Calibri" panose="020F0502020204030204" pitchFamily="34" charset="0"/>
              </a:rPr>
              <a:t>E</a:t>
            </a: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ntre las inequidades e insuficiencias del Sistema de Salud en México </a:t>
            </a: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destacan:</a:t>
            </a:r>
            <a:endParaRPr lang="es-MX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Forma libre 17"/>
          <p:cNvSpPr/>
          <p:nvPr/>
        </p:nvSpPr>
        <p:spPr>
          <a:xfrm>
            <a:off x="1327364" y="2605283"/>
            <a:ext cx="11131018" cy="418639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La </a:t>
            </a:r>
            <a:r>
              <a:rPr lang="es-MX" sz="2200" kern="0" dirty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segmentación institucional 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Forma libre 18"/>
          <p:cNvSpPr/>
          <p:nvPr/>
        </p:nvSpPr>
        <p:spPr>
          <a:xfrm>
            <a:off x="1327364" y="3016654"/>
            <a:ext cx="7951594" cy="377157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A5A5A5">
                    <a:lumMod val="75000"/>
                  </a:srgbClr>
                </a:solidFill>
                <a:latin typeface="Calibri" panose="020F0502020204030204" pitchFamily="34" charset="0"/>
              </a:rPr>
              <a:t>La </a:t>
            </a:r>
            <a:r>
              <a:rPr lang="es-MX" sz="2200" kern="0" dirty="0">
                <a:solidFill>
                  <a:srgbClr val="A5A5A5">
                    <a:lumMod val="75000"/>
                  </a:srgbClr>
                </a:solidFill>
                <a:latin typeface="Calibri" panose="020F0502020204030204" pitchFamily="34" charset="0"/>
              </a:rPr>
              <a:t>duplicidad de gastos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0" name="Forma libre 19"/>
          <p:cNvSpPr/>
          <p:nvPr/>
        </p:nvSpPr>
        <p:spPr>
          <a:xfrm>
            <a:off x="1327364" y="3450616"/>
            <a:ext cx="11131018" cy="418639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El </a:t>
            </a:r>
            <a:r>
              <a:rPr lang="es-MX" sz="2200" kern="0" dirty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rezago de las estructuras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1" name="Forma libre 20"/>
          <p:cNvSpPr/>
          <p:nvPr/>
        </p:nvSpPr>
        <p:spPr>
          <a:xfrm>
            <a:off x="1327364" y="3851371"/>
            <a:ext cx="8911838" cy="377157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A5A5A5">
                    <a:lumMod val="75000"/>
                  </a:srgbClr>
                </a:solidFill>
                <a:latin typeface="Calibri" panose="020F0502020204030204" pitchFamily="34" charset="0"/>
              </a:rPr>
              <a:t>La </a:t>
            </a:r>
            <a:r>
              <a:rPr lang="es-MX" sz="2200" kern="0" dirty="0">
                <a:solidFill>
                  <a:srgbClr val="A5A5A5">
                    <a:lumMod val="75000"/>
                  </a:srgbClr>
                </a:solidFill>
                <a:latin typeface="Calibri" panose="020F0502020204030204" pitchFamily="34" charset="0"/>
              </a:rPr>
              <a:t>inequitativa distribución geográfica de los recursos 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2" name="Forma libre 21"/>
          <p:cNvSpPr/>
          <p:nvPr/>
        </p:nvSpPr>
        <p:spPr>
          <a:xfrm>
            <a:off x="1327364" y="4260382"/>
            <a:ext cx="11131018" cy="418639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Las </a:t>
            </a:r>
            <a:r>
              <a:rPr lang="es-MX" sz="2200" kern="0" dirty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diferencias en calidad 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3" name="Forma libre 22"/>
          <p:cNvSpPr/>
          <p:nvPr/>
        </p:nvSpPr>
        <p:spPr>
          <a:xfrm>
            <a:off x="1327364" y="4643253"/>
            <a:ext cx="8911838" cy="377157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A5A5A5">
                    <a:lumMod val="75000"/>
                  </a:srgbClr>
                </a:solidFill>
                <a:latin typeface="Calibri" panose="020F0502020204030204" pitchFamily="34" charset="0"/>
              </a:rPr>
              <a:t>La </a:t>
            </a:r>
            <a:r>
              <a:rPr lang="es-MX" sz="2200" kern="0" dirty="0">
                <a:solidFill>
                  <a:srgbClr val="A5A5A5">
                    <a:lumMod val="75000"/>
                  </a:srgbClr>
                </a:solidFill>
                <a:latin typeface="Calibri" panose="020F0502020204030204" pitchFamily="34" charset="0"/>
              </a:rPr>
              <a:t>desbalanceada disponibilidad de recursos humanos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A5A5A5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4" name="Forma libre 23"/>
          <p:cNvSpPr/>
          <p:nvPr/>
        </p:nvSpPr>
        <p:spPr>
          <a:xfrm>
            <a:off x="1327364" y="5032374"/>
            <a:ext cx="11131018" cy="418639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342900" lvl="0" indent="-34290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  <a:defRPr/>
            </a:pPr>
            <a:r>
              <a:rPr lang="es-MX" sz="2200" kern="0" dirty="0" smtClean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Los </a:t>
            </a:r>
            <a:r>
              <a:rPr lang="es-MX" sz="2200" kern="0" dirty="0">
                <a:solidFill>
                  <a:srgbClr val="ED7D31">
                    <a:lumMod val="75000"/>
                  </a:srgbClr>
                </a:solidFill>
                <a:latin typeface="Calibri" panose="020F0502020204030204" pitchFamily="34" charset="0"/>
              </a:rPr>
              <a:t>crecientes costos de la demanda y de los precios de los insumos</a:t>
            </a:r>
            <a:endParaRPr kumimoji="0" lang="es-MX" sz="2200" b="0" i="0" u="none" strike="noStrike" kern="0" cap="none" spc="0" normalizeH="0" baseline="0" noProof="0" dirty="0" smtClean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0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66552" y="107151"/>
            <a:ext cx="97871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dirty="0">
                <a:solidFill>
                  <a:srgbClr val="003366"/>
                </a:solidFill>
                <a:latin typeface="Calibri" panose="020F0502020204030204" pitchFamily="34" charset="0"/>
              </a:rPr>
              <a:t>Aún se escuchan las palabras del </a:t>
            </a:r>
            <a:r>
              <a:rPr lang="es-MX" sz="2100" b="1" dirty="0">
                <a:solidFill>
                  <a:srgbClr val="003366"/>
                </a:solidFill>
                <a:latin typeface="Calibri" panose="020F0502020204030204" pitchFamily="34" charset="0"/>
              </a:rPr>
              <a:t>Dr. </a:t>
            </a:r>
            <a:r>
              <a:rPr lang="es-MX" sz="21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Guillermo Soberón </a:t>
            </a:r>
            <a:r>
              <a:rPr lang="es-MX" sz="2100" dirty="0">
                <a:solidFill>
                  <a:srgbClr val="003366"/>
                </a:solidFill>
                <a:latin typeface="Calibri" panose="020F0502020204030204" pitchFamily="34" charset="0"/>
              </a:rPr>
              <a:t>durante los festejos del </a:t>
            </a:r>
            <a:r>
              <a:rPr lang="es-MX" sz="21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70</a:t>
            </a:r>
            <a:r>
              <a:rPr lang="es-MX" sz="2100" dirty="0">
                <a:solidFill>
                  <a:srgbClr val="003366"/>
                </a:solidFill>
                <a:latin typeface="Calibri" panose="020F0502020204030204" pitchFamily="34" charset="0"/>
              </a:rPr>
              <a:t>° aniversario de la Secretaría de Salud…</a:t>
            </a:r>
            <a:endParaRPr lang="es-ES_tradnl" sz="21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366626" y="4975158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052092" y="1266450"/>
            <a:ext cx="102009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En su colofón precisó:</a:t>
            </a:r>
          </a:p>
          <a:p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endParaRPr lang="es-MX" sz="3200" b="1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“Muy </a:t>
            </a:r>
            <a:r>
              <a:rPr lang="es-MX" sz="3200" b="1" dirty="0">
                <a:solidFill>
                  <a:srgbClr val="003366"/>
                </a:solidFill>
                <a:latin typeface="Calibri" panose="020F0502020204030204" pitchFamily="34" charset="0"/>
              </a:rPr>
              <a:t>necesario avanzar hacia la universalidad, tanto para hacer efectivo el derecho a la salud, como para eliminar desigualdades y </a:t>
            </a:r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homogeneizar </a:t>
            </a:r>
            <a:r>
              <a:rPr lang="es-MX" sz="3200" b="1" dirty="0">
                <a:solidFill>
                  <a:srgbClr val="003366"/>
                </a:solidFill>
                <a:latin typeface="Calibri" panose="020F0502020204030204" pitchFamily="34" charset="0"/>
              </a:rPr>
              <a:t>la </a:t>
            </a:r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calidad”.</a:t>
            </a:r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8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2919" y="0"/>
            <a:ext cx="119390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066552" y="107151"/>
            <a:ext cx="97871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Número de Pasantes de Servicio </a:t>
            </a:r>
            <a:r>
              <a:rPr lang="es-MX" sz="2000" b="1" dirty="0">
                <a:solidFill>
                  <a:srgbClr val="003366"/>
                </a:solidFill>
                <a:latin typeface="Calibri" panose="020F0502020204030204" pitchFamily="34" charset="0"/>
              </a:rPr>
              <a:t>S</a:t>
            </a:r>
            <a:r>
              <a:rPr lang="es-MX" sz="20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ocial y de Internos de Pregrado</a:t>
            </a:r>
            <a:endParaRPr lang="es-MX" sz="20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366626" y="4975158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90586" y="718566"/>
            <a:ext cx="1139674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En 2019, la Secretaría de Salud presta servicios en 51,318 campos clínicos.</a:t>
            </a:r>
          </a:p>
          <a:p>
            <a:endParaRPr lang="es-MX" sz="2400" b="1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r>
              <a:rPr lang="es-MX" sz="2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De estos:  </a:t>
            </a:r>
            <a:r>
              <a:rPr lang="es-MX" sz="2000" b="1" dirty="0">
                <a:solidFill>
                  <a:srgbClr val="003366"/>
                </a:solidFill>
                <a:latin typeface="Calibri" panose="020F0502020204030204" pitchFamily="34" charset="0"/>
              </a:rPr>
              <a:t>5,326 </a:t>
            </a:r>
            <a:r>
              <a:rPr lang="es-MX" sz="2000" dirty="0">
                <a:solidFill>
                  <a:srgbClr val="003366"/>
                </a:solidFill>
                <a:latin typeface="Calibri" panose="020F0502020204030204" pitchFamily="34" charset="0"/>
              </a:rPr>
              <a:t>para</a:t>
            </a:r>
            <a:r>
              <a:rPr lang="es-MX" sz="2000" b="1" dirty="0">
                <a:solidFill>
                  <a:srgbClr val="003366"/>
                </a:solidFill>
                <a:latin typeface="Calibri" panose="020F0502020204030204" pitchFamily="34" charset="0"/>
              </a:rPr>
              <a:t> Médicos Internos de Pregrado </a:t>
            </a:r>
          </a:p>
          <a:p>
            <a:endParaRPr lang="es-MX" sz="2000" b="1" dirty="0" smtClean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r>
              <a:rPr lang="es-MX" sz="2000" b="1" dirty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20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                45,992 </a:t>
            </a:r>
            <a:r>
              <a:rPr lang="es-MX" sz="2000" dirty="0" smtClean="0">
                <a:solidFill>
                  <a:srgbClr val="003366"/>
                </a:solidFill>
                <a:latin typeface="Calibri" panose="020F0502020204030204" pitchFamily="34" charset="0"/>
              </a:rPr>
              <a:t>son para </a:t>
            </a:r>
            <a:r>
              <a:rPr lang="es-MX" sz="20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pasantes de Servicio Social, de los cuales: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76724" y="6456953"/>
            <a:ext cx="5878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Calibri" panose="020F0502020204030204" pitchFamily="34" charset="0"/>
              </a:rPr>
              <a:t>Fuente:  Dirección General de Calidad y Educación en Salud</a:t>
            </a:r>
            <a:endParaRPr lang="es-MX" sz="1600" dirty="0">
              <a:latin typeface="Calibri" panose="020F0502020204030204" pitchFamily="34" charset="0"/>
            </a:endParaRP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941197351"/>
              </p:ext>
            </p:extLst>
          </p:nvPr>
        </p:nvGraphicFramePr>
        <p:xfrm>
          <a:off x="2277077" y="2411337"/>
          <a:ext cx="6815315" cy="3736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5980162" y="2688278"/>
            <a:ext cx="11737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9,333</a:t>
            </a:r>
          </a:p>
          <a:p>
            <a:r>
              <a:rPr lang="es-MX" sz="20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Medicina</a:t>
            </a:r>
            <a:endParaRPr lang="es-MX" sz="2000" dirty="0">
              <a:latin typeface="Calibri" panose="020F05020202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5175537" y="4061202"/>
            <a:ext cx="1597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24,415</a:t>
            </a:r>
          </a:p>
          <a:p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Enfermería</a:t>
            </a:r>
            <a:endParaRPr lang="es-MX" sz="2400" dirty="0">
              <a:latin typeface="Calibri" panose="020F050202020403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140607" y="3152741"/>
            <a:ext cx="1396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3,244</a:t>
            </a:r>
          </a:p>
          <a:p>
            <a:r>
              <a:rPr lang="es-MX" sz="16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Estomatología</a:t>
            </a:r>
            <a:endParaRPr lang="es-MX" sz="1600" dirty="0">
              <a:latin typeface="Calibri" panose="020F050202020403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496907" y="2734502"/>
            <a:ext cx="714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8,000</a:t>
            </a:r>
          </a:p>
          <a:p>
            <a:r>
              <a:rPr lang="es-MX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Otros</a:t>
            </a:r>
            <a:endParaRPr lang="es-MX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3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178103" y="-173690"/>
            <a:ext cx="7881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A</a:t>
            </a: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cceso efectivo a los servicios requeridos para la población sin seguro social laboral</a:t>
            </a:r>
            <a:endParaRPr lang="es-MX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518285" y="1537550"/>
            <a:ext cx="11408348" cy="2033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MX" sz="43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Artículo 4° constitucional: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es-MX" dirty="0" smtClean="0">
                <a:solidFill>
                  <a:schemeClr val="tx1"/>
                </a:solidFill>
                <a:latin typeface="Calibri" panose="020F0502020204030204" pitchFamily="34" charset="0"/>
              </a:rPr>
              <a:t>Toda persona tiene derecho a la protección de la salud. La ley definirá las bases y modalidades para el acceso a los servicios de salud y establecerá la concurrencia de la Federación y las entidades federativas en materia de salubridad general.</a:t>
            </a:r>
            <a:endParaRPr lang="es-MX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11" name="Marcador de contenido 2"/>
          <p:cNvSpPr txBox="1">
            <a:spLocks/>
          </p:cNvSpPr>
          <p:nvPr/>
        </p:nvSpPr>
        <p:spPr>
          <a:xfrm>
            <a:off x="400292" y="4078764"/>
            <a:ext cx="11408348" cy="2033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MX" sz="28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Objetivo: </a:t>
            </a:r>
            <a:r>
              <a:rPr lang="es-MX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Que todos los mexicanos, independientemente de su condición laboral o socioeconómica tengan acceso a los servicios integrales de salud.</a:t>
            </a:r>
            <a:endParaRPr lang="es-MX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5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847869" y="5148302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934293"/>
              </p:ext>
            </p:extLst>
          </p:nvPr>
        </p:nvGraphicFramePr>
        <p:xfrm>
          <a:off x="4952831" y="285188"/>
          <a:ext cx="8013367" cy="6162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4A383572-F477-4A7D-B747-33E8D36AF26A}"/>
              </a:ext>
            </a:extLst>
          </p:cNvPr>
          <p:cNvSpPr/>
          <p:nvPr/>
        </p:nvSpPr>
        <p:spPr>
          <a:xfrm>
            <a:off x="18596" y="2028601"/>
            <a:ext cx="6617781" cy="4330428"/>
          </a:xfrm>
          <a:prstGeom prst="rect">
            <a:avLst/>
          </a:prstGeom>
          <a:ln w="38100">
            <a:noFill/>
          </a:ln>
        </p:spPr>
        <p:txBody>
          <a:bodyPr wrap="square">
            <a:noAutofit/>
          </a:bodyPr>
          <a:lstStyle/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Ausencia de una Política Nacional de Salud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Programas sexenales. 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Judicialización de la administración pública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Corrupción y deshonestidad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Flexibilización y precarización del trabajo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Estructura física abandonada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Botín de partidos políticos y otros actores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Falta de competencias técnicas y administrativas</a:t>
            </a:r>
          </a:p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GT" sz="19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Dificultades para integrar los sistemas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231207" y="170023"/>
            <a:ext cx="10375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Estado de desastre</a:t>
            </a:r>
            <a:endParaRPr lang="es-ES_tradnl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12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BA8229F-E270-46C4-9766-3ACEA8A28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>
                                            <p:graphicEl>
                                              <a:dgm id="{9BA8229F-E270-46C4-9766-3ACEA8A28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>
                                            <p:graphicEl>
                                              <a:dgm id="{9BA8229F-E270-46C4-9766-3ACEA8A28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E7B4180-ABED-42DF-B47D-811AAF7AF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>
                                            <p:graphicEl>
                                              <a:dgm id="{8E7B4180-ABED-42DF-B47D-811AAF7AF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>
                                            <p:graphicEl>
                                              <a:dgm id="{8E7B4180-ABED-42DF-B47D-811AAF7AFF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110A53-6EDF-4032-90AE-53D0585741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9">
                                            <p:graphicEl>
                                              <a:dgm id="{E6110A53-6EDF-4032-90AE-53D0585741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9">
                                            <p:graphicEl>
                                              <a:dgm id="{E6110A53-6EDF-4032-90AE-53D0585741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A32CE7-0D0D-425E-9468-67513A0D9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9">
                                            <p:graphicEl>
                                              <a:dgm id="{29A32CE7-0D0D-425E-9468-67513A0D9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9">
                                            <p:graphicEl>
                                              <a:dgm id="{29A32CE7-0D0D-425E-9468-67513A0D9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C5607BF-4BD9-4DBC-AC45-6D6F8643E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9">
                                            <p:graphicEl>
                                              <a:dgm id="{DC5607BF-4BD9-4DBC-AC45-6D6F8643E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9">
                                            <p:graphicEl>
                                              <a:dgm id="{DC5607BF-4BD9-4DBC-AC45-6D6F8643E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345FBD-2360-42D6-A334-521125919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9">
                                            <p:graphicEl>
                                              <a:dgm id="{3F345FBD-2360-42D6-A334-521125919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9">
                                            <p:graphicEl>
                                              <a:dgm id="{3F345FBD-2360-42D6-A334-521125919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EA6DA69-18A1-4A54-9AB3-4135408202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9">
                                            <p:graphicEl>
                                              <a:dgm id="{FEA6DA69-18A1-4A54-9AB3-4135408202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9">
                                            <p:graphicEl>
                                              <a:dgm id="{FEA6DA69-18A1-4A54-9AB3-4135408202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473C56F-C319-42BD-8D99-96B06701C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9">
                                            <p:graphicEl>
                                              <a:dgm id="{C473C56F-C319-42BD-8D99-96B06701C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9">
                                            <p:graphicEl>
                                              <a:dgm id="{C473C56F-C319-42BD-8D99-96B06701CC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F82C4BE-F961-4107-B716-DE273017B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9">
                                            <p:graphicEl>
                                              <a:dgm id="{6F82C4BE-F961-4107-B716-DE273017B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9">
                                            <p:graphicEl>
                                              <a:dgm id="{6F82C4BE-F961-4107-B716-DE273017B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6AA0F95-1FAC-4F68-AF65-A723814675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9">
                                            <p:graphicEl>
                                              <a:dgm id="{96AA0F95-1FAC-4F68-AF65-A723814675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9">
                                            <p:graphicEl>
                                              <a:dgm id="{96AA0F95-1FAC-4F68-AF65-A723814675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847869" y="5148302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231207" y="170023"/>
            <a:ext cx="1037560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Camino de la Cuarta Transformación</a:t>
            </a:r>
            <a:endParaRPr lang="es-ES_tradnl" sz="21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449269" y="1474084"/>
            <a:ext cx="8108434" cy="4635674"/>
            <a:chOff x="337931" y="816746"/>
            <a:chExt cx="8742782" cy="4998337"/>
          </a:xfrm>
        </p:grpSpPr>
        <p:grpSp>
          <p:nvGrpSpPr>
            <p:cNvPr id="11" name="Grupo 10"/>
            <p:cNvGrpSpPr/>
            <p:nvPr/>
          </p:nvGrpSpPr>
          <p:grpSpPr>
            <a:xfrm>
              <a:off x="3239207" y="816746"/>
              <a:ext cx="5841506" cy="4234650"/>
              <a:chOff x="3638702" y="275208"/>
              <a:chExt cx="5841506" cy="4234650"/>
            </a:xfrm>
          </p:grpSpPr>
          <p:cxnSp>
            <p:nvCxnSpPr>
              <p:cNvPr id="18" name="Conector recto de flecha 17"/>
              <p:cNvCxnSpPr/>
              <p:nvPr/>
            </p:nvCxnSpPr>
            <p:spPr>
              <a:xfrm flipV="1">
                <a:off x="3638702" y="4483222"/>
                <a:ext cx="5841506" cy="26635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003366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9" name="Conector recto de flecha 18"/>
              <p:cNvCxnSpPr/>
              <p:nvPr/>
            </p:nvCxnSpPr>
            <p:spPr>
              <a:xfrm flipH="1" flipV="1">
                <a:off x="3648722" y="275208"/>
                <a:ext cx="17756" cy="4234649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003366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" name="Conector recto 19"/>
              <p:cNvCxnSpPr/>
              <p:nvPr/>
            </p:nvCxnSpPr>
            <p:spPr>
              <a:xfrm flipV="1">
                <a:off x="3666478" y="807868"/>
                <a:ext cx="4898761" cy="3701990"/>
              </a:xfrm>
              <a:prstGeom prst="line">
                <a:avLst/>
              </a:prstGeom>
              <a:noFill/>
              <a:ln w="6350" cap="flat" cmpd="sng" algn="ctr">
                <a:solidFill>
                  <a:srgbClr val="ED7D31">
                    <a:lumMod val="75000"/>
                  </a:srgb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1" name="Conector recto 20"/>
              <p:cNvCxnSpPr/>
              <p:nvPr/>
            </p:nvCxnSpPr>
            <p:spPr>
              <a:xfrm>
                <a:off x="3639915" y="3221028"/>
                <a:ext cx="1708703" cy="6301"/>
              </a:xfrm>
              <a:prstGeom prst="line">
                <a:avLst/>
              </a:prstGeom>
              <a:noFill/>
              <a:ln w="6350" cap="flat" cmpd="sng" algn="ctr">
                <a:solidFill>
                  <a:srgbClr val="00336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2" name="Conector recto 21"/>
              <p:cNvCxnSpPr/>
              <p:nvPr/>
            </p:nvCxnSpPr>
            <p:spPr>
              <a:xfrm>
                <a:off x="5358530" y="3201685"/>
                <a:ext cx="1" cy="1281537"/>
              </a:xfrm>
              <a:prstGeom prst="line">
                <a:avLst/>
              </a:prstGeom>
              <a:noFill/>
              <a:ln w="6350" cap="flat" cmpd="sng" algn="ctr">
                <a:solidFill>
                  <a:srgbClr val="00336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3" name="Conector recto 22"/>
              <p:cNvCxnSpPr/>
              <p:nvPr/>
            </p:nvCxnSpPr>
            <p:spPr>
              <a:xfrm flipV="1">
                <a:off x="3648722" y="2083247"/>
                <a:ext cx="3242185" cy="29641"/>
              </a:xfrm>
              <a:prstGeom prst="line">
                <a:avLst/>
              </a:prstGeom>
              <a:noFill/>
              <a:ln w="6350" cap="flat" cmpd="sng" algn="ctr">
                <a:solidFill>
                  <a:srgbClr val="00336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4" name="Conector recto 23"/>
              <p:cNvCxnSpPr/>
              <p:nvPr/>
            </p:nvCxnSpPr>
            <p:spPr>
              <a:xfrm flipH="1">
                <a:off x="6866851" y="2082157"/>
                <a:ext cx="6299" cy="2426074"/>
              </a:xfrm>
              <a:prstGeom prst="line">
                <a:avLst/>
              </a:prstGeom>
              <a:noFill/>
              <a:ln w="6350" cap="flat" cmpd="sng" algn="ctr">
                <a:solidFill>
                  <a:srgbClr val="00336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" name="Conector recto 24"/>
              <p:cNvCxnSpPr/>
              <p:nvPr/>
            </p:nvCxnSpPr>
            <p:spPr>
              <a:xfrm flipV="1">
                <a:off x="3666478" y="824137"/>
                <a:ext cx="4898761" cy="19243"/>
              </a:xfrm>
              <a:prstGeom prst="line">
                <a:avLst/>
              </a:prstGeom>
              <a:noFill/>
              <a:ln w="6350" cap="flat" cmpd="sng" algn="ctr">
                <a:solidFill>
                  <a:srgbClr val="003366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" name="Conector recto 25"/>
              <p:cNvCxnSpPr/>
              <p:nvPr/>
            </p:nvCxnSpPr>
            <p:spPr>
              <a:xfrm>
                <a:off x="8553683" y="821185"/>
                <a:ext cx="11412" cy="3656008"/>
              </a:xfrm>
              <a:prstGeom prst="line">
                <a:avLst/>
              </a:prstGeom>
              <a:noFill/>
              <a:ln w="6350" cap="flat" cmpd="sng" algn="ctr">
                <a:solidFill>
                  <a:srgbClr val="003366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12" name="CuadroTexto 11"/>
            <p:cNvSpPr txBox="1"/>
            <p:nvPr/>
          </p:nvSpPr>
          <p:spPr>
            <a:xfrm>
              <a:off x="4322021" y="5184558"/>
              <a:ext cx="1269507" cy="365040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Corto plazo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5823750" y="5184559"/>
              <a:ext cx="1440403" cy="630524"/>
            </a:xfrm>
            <a:prstGeom prst="rect">
              <a:avLst/>
            </a:prstGeom>
            <a:solidFill>
              <a:srgbClr val="A5A5A5">
                <a:lumMod val="40000"/>
                <a:lumOff val="60000"/>
              </a:srgbClr>
            </a:solidFill>
            <a:ln w="635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Mediano plazo</a:t>
              </a:r>
            </a:p>
          </p:txBody>
        </p:sp>
        <p:sp>
          <p:nvSpPr>
            <p:cNvPr id="14" name="CuadroTexto 13"/>
            <p:cNvSpPr txBox="1"/>
            <p:nvPr/>
          </p:nvSpPr>
          <p:spPr>
            <a:xfrm>
              <a:off x="7464942" y="5184557"/>
              <a:ext cx="1367161" cy="365040"/>
            </a:xfrm>
            <a:prstGeom prst="rect">
              <a:avLst/>
            </a:prstGeom>
            <a:gradFill rotWithShape="1">
              <a:gsLst>
                <a:gs pos="0">
                  <a:srgbClr val="70AD47">
                    <a:lumMod val="110000"/>
                    <a:satMod val="105000"/>
                    <a:tint val="67000"/>
                  </a:srgbClr>
                </a:gs>
                <a:gs pos="50000">
                  <a:srgbClr val="70AD47">
                    <a:lumMod val="105000"/>
                    <a:satMod val="103000"/>
                    <a:tint val="73000"/>
                  </a:srgbClr>
                </a:gs>
                <a:gs pos="100000">
                  <a:srgbClr val="70AD47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Largo plazo</a:t>
              </a: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353238" y="3383680"/>
              <a:ext cx="2757725" cy="69689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Servicios Médicos y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Medicamentos gratuitos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337931" y="1159591"/>
              <a:ext cx="2766261" cy="431412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Calidad y Equidad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353238" y="2287621"/>
              <a:ext cx="2756055" cy="69689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A5A5A5"/>
              </a:solidFill>
              <a:prstDash val="solid"/>
              <a:miter lim="800000"/>
            </a:ln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GT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A5A5A5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Cambios legales y estructurales</a:t>
              </a:r>
            </a:p>
          </p:txBody>
        </p:sp>
      </p:grpSp>
      <p:sp>
        <p:nvSpPr>
          <p:cNvPr id="27" name="CuadroTexto 26"/>
          <p:cNvSpPr txBox="1"/>
          <p:nvPr/>
        </p:nvSpPr>
        <p:spPr>
          <a:xfrm>
            <a:off x="8870949" y="925880"/>
            <a:ext cx="3136955" cy="165700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G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Política Nacional de Salud</a:t>
            </a:r>
          </a:p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G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Integración institucional,</a:t>
            </a:r>
            <a:r>
              <a:rPr kumimoji="0" lang="es-GT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es-G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cultural y social</a:t>
            </a:r>
          </a:p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GT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Sustentabilidad económica</a:t>
            </a:r>
          </a:p>
        </p:txBody>
      </p:sp>
      <p:sp>
        <p:nvSpPr>
          <p:cNvPr id="28" name="Flecha abajo 27"/>
          <p:cNvSpPr/>
          <p:nvPr/>
        </p:nvSpPr>
        <p:spPr>
          <a:xfrm>
            <a:off x="10085384" y="2704999"/>
            <a:ext cx="708084" cy="979790"/>
          </a:xfrm>
          <a:prstGeom prst="downArrow">
            <a:avLst/>
          </a:prstGeom>
          <a:solidFill>
            <a:srgbClr val="ED7D31">
              <a:lumMod val="60000"/>
              <a:lumOff val="40000"/>
            </a:srgbClr>
          </a:solidFill>
          <a:ln w="12700" cap="flat" cmpd="sng" algn="ctr">
            <a:solidFill>
              <a:srgbClr val="ED7D31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GT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9011693" y="3806903"/>
            <a:ext cx="2855466" cy="129547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wrap="square" rtlCol="0" anchor="ctr">
            <a:normAutofit fontScale="85000" lnSpcReduction="10000"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GT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anose="020F0502020204030204" pitchFamily="34" charset="0"/>
              </a:rPr>
              <a:t>Transformación incluyente de la Salud y Bienestar  del mexicano y la construcción de la paz</a:t>
            </a:r>
          </a:p>
        </p:txBody>
      </p:sp>
      <p:sp>
        <p:nvSpPr>
          <p:cNvPr id="30" name="Elipse 29"/>
          <p:cNvSpPr/>
          <p:nvPr/>
        </p:nvSpPr>
        <p:spPr>
          <a:xfrm>
            <a:off x="5582643" y="2770894"/>
            <a:ext cx="1158375" cy="729800"/>
          </a:xfrm>
          <a:prstGeom prst="ellipse">
            <a:avLst/>
          </a:prstGeom>
          <a:gradFill rotWithShape="1">
            <a:gsLst>
              <a:gs pos="0">
                <a:srgbClr val="4472C4">
                  <a:lumMod val="110000"/>
                  <a:satMod val="105000"/>
                  <a:tint val="67000"/>
                </a:srgbClr>
              </a:gs>
              <a:gs pos="50000">
                <a:srgbClr val="4472C4">
                  <a:lumMod val="105000"/>
                  <a:satMod val="103000"/>
                  <a:tint val="73000"/>
                </a:srgbClr>
              </a:gs>
              <a:gs pos="100000">
                <a:srgbClr val="4472C4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G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APS-I</a:t>
            </a:r>
          </a:p>
        </p:txBody>
      </p:sp>
      <p:sp>
        <p:nvSpPr>
          <p:cNvPr id="31" name="Elipse 30"/>
          <p:cNvSpPr/>
          <p:nvPr/>
        </p:nvSpPr>
        <p:spPr>
          <a:xfrm>
            <a:off x="6657948" y="1202066"/>
            <a:ext cx="1993392" cy="1243186"/>
          </a:xfrm>
          <a:prstGeom prst="ellipse">
            <a:avLst/>
          </a:prstGeom>
          <a:solidFill>
            <a:srgbClr val="ED7D31">
              <a:lumMod val="20000"/>
              <a:lumOff val="80000"/>
            </a:srgbClr>
          </a:solidFill>
          <a:ln w="6350" cap="flat" cmpd="sng" algn="ctr">
            <a:solidFill>
              <a:srgbClr val="ED7D31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GT" sz="1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SISTEMA NACIONAL DE SALUD</a:t>
            </a:r>
          </a:p>
        </p:txBody>
      </p:sp>
    </p:spTree>
    <p:extLst>
      <p:ext uri="{BB962C8B-B14F-4D97-AF65-F5344CB8AC3E}">
        <p14:creationId xmlns:p14="http://schemas.microsoft.com/office/powerpoint/2010/main" val="231452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Flecha derecha 5"/>
          <p:cNvSpPr/>
          <p:nvPr/>
        </p:nvSpPr>
        <p:spPr>
          <a:xfrm>
            <a:off x="5059841" y="193932"/>
            <a:ext cx="3596791" cy="136793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228600" dist="50800" dir="6120000" sx="109000" sy="109000" algn="ctr" rotWithShape="0">
              <a:srgbClr val="000000">
                <a:alpha val="4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7" name="Anillo 6"/>
          <p:cNvSpPr/>
          <p:nvPr/>
        </p:nvSpPr>
        <p:spPr>
          <a:xfrm>
            <a:off x="2645739" y="534402"/>
            <a:ext cx="4828210" cy="4807008"/>
          </a:xfrm>
          <a:prstGeom prst="donut">
            <a:avLst>
              <a:gd name="adj" fmla="val 1459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  <a:headEnd type="none" w="med" len="med"/>
            <a:tailEnd type="none" w="med" len="med"/>
          </a:ln>
          <a:effectLst>
            <a:outerShdw blurRad="228600" dist="127000" dir="3600000" sx="103000" sy="103000" algn="ctr" rotWithShape="0">
              <a:srgbClr val="000000">
                <a:alpha val="50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 rot="17159169">
            <a:off x="3919270" y="228599"/>
            <a:ext cx="4244749" cy="596478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5766403"/>
              </a:avLst>
            </a:prstTxWarp>
            <a:spAutoFit/>
          </a:bodyPr>
          <a:lstStyle/>
          <a:p>
            <a:pPr algn="ctr"/>
            <a:r>
              <a:rPr lang="es-ES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CUARTA</a:t>
            </a:r>
            <a:endParaRPr lang="es-ES" sz="4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 rot="2788214">
            <a:off x="2878159" y="899389"/>
            <a:ext cx="3994208" cy="44591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5443083"/>
              </a:avLst>
            </a:prstTxWarp>
            <a:spAutoFit/>
          </a:bodyPr>
          <a:lstStyle/>
          <a:p>
            <a:pPr algn="ctr"/>
            <a:r>
              <a:rPr lang="es-ES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TRANSFORMACIÓN</a:t>
            </a:r>
            <a:endParaRPr lang="es-E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004132" y="-2682683"/>
            <a:ext cx="6111417" cy="776076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s-ES" sz="4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NACIONAL</a:t>
            </a:r>
            <a:endParaRPr lang="es-ES" sz="40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507937" y="2672948"/>
            <a:ext cx="3103803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Combate a la Corrupción e Impunidad</a:t>
            </a:r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177511" y="5411887"/>
            <a:ext cx="3764653" cy="5078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  <a:effectLst>
            <a:outerShdw blurRad="279400" dist="50800" dir="3600000" sx="106000" sy="106000" algn="ctr" rotWithShape="0">
              <a:srgbClr val="000000">
                <a:alpha val="6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atin typeface="Calibri" panose="020F0502020204030204" pitchFamily="34" charset="0"/>
              </a:rPr>
              <a:t>AUSTERIDAD</a:t>
            </a:r>
            <a:endParaRPr lang="es-MX" sz="3600" dirty="0"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17750" y="6012243"/>
            <a:ext cx="8915025" cy="486248"/>
          </a:xfrm>
          <a:prstGeom prst="rect">
            <a:avLst/>
          </a:prstGeom>
          <a:solidFill>
            <a:srgbClr val="003366"/>
          </a:solidFill>
          <a:ln>
            <a:solidFill>
              <a:schemeClr val="tx2"/>
            </a:solidFill>
          </a:ln>
          <a:effectLst>
            <a:outerShdw blurRad="469900" dist="88900" sx="103000" sy="103000" algn="ctr" rotWithShape="0">
              <a:srgbClr val="000000">
                <a:alpha val="6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latin typeface="Calibri" panose="020F0502020204030204" pitchFamily="34" charset="0"/>
              </a:rPr>
              <a:t>NO CÓMPLICES      NO INFLUYENTISMO     NO MOCHES</a:t>
            </a:r>
            <a:endParaRPr lang="es-MX" sz="2800" dirty="0">
              <a:latin typeface="Calibri" panose="020F05020202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134078" y="1326588"/>
            <a:ext cx="3276698" cy="30008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lang="es-MX" sz="3200" b="1" dirty="0" smtClean="0">
                <a:solidFill>
                  <a:srgbClr val="053D1A"/>
                </a:solidFill>
                <a:latin typeface="Calibri" panose="020F0502020204030204" pitchFamily="34" charset="0"/>
              </a:rPr>
              <a:t>Desarrollo </a:t>
            </a:r>
          </a:p>
          <a:p>
            <a:pPr algn="ctr">
              <a:lnSpc>
                <a:spcPts val="3840"/>
              </a:lnSpc>
            </a:pPr>
            <a:endParaRPr lang="es-MX" sz="3200" b="1" dirty="0" smtClean="0">
              <a:solidFill>
                <a:srgbClr val="053D1A"/>
              </a:solidFill>
              <a:latin typeface="Calibri" panose="020F0502020204030204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s-MX" sz="3200" b="1" dirty="0" smtClean="0">
                <a:solidFill>
                  <a:srgbClr val="053D1A"/>
                </a:solidFill>
                <a:latin typeface="Calibri" panose="020F0502020204030204" pitchFamily="34" charset="0"/>
              </a:rPr>
              <a:t>Paz y Justicia Social</a:t>
            </a:r>
          </a:p>
          <a:p>
            <a:pPr algn="ctr">
              <a:lnSpc>
                <a:spcPts val="3840"/>
              </a:lnSpc>
            </a:pPr>
            <a:endParaRPr lang="es-MX" sz="2900" b="1" dirty="0" smtClean="0">
              <a:solidFill>
                <a:srgbClr val="053D1A"/>
              </a:solidFill>
              <a:latin typeface="Calibri" panose="020F0502020204030204" pitchFamily="34" charset="0"/>
            </a:endParaRPr>
          </a:p>
          <a:p>
            <a:pPr algn="ctr">
              <a:lnSpc>
                <a:spcPts val="3840"/>
              </a:lnSpc>
            </a:pPr>
            <a:r>
              <a:rPr lang="es-MX" sz="3200" b="1" dirty="0" smtClean="0">
                <a:solidFill>
                  <a:srgbClr val="053D1A"/>
                </a:solidFill>
                <a:latin typeface="Calibri" panose="020F0502020204030204" pitchFamily="34" charset="0"/>
              </a:rPr>
              <a:t>Bienestar</a:t>
            </a:r>
            <a:endParaRPr lang="es-MX" sz="3200" b="1" dirty="0">
              <a:solidFill>
                <a:srgbClr val="053D1A"/>
              </a:solidFill>
              <a:latin typeface="Calibri" panose="020F050202020403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297" y="1561863"/>
            <a:ext cx="1021088" cy="10210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071" y="158277"/>
            <a:ext cx="1421330" cy="1421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Rectángulo 17"/>
          <p:cNvSpPr/>
          <p:nvPr/>
        </p:nvSpPr>
        <p:spPr>
          <a:xfrm>
            <a:off x="2847869" y="4553129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6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54454" y="818416"/>
            <a:ext cx="7315200" cy="5120640"/>
          </a:xfrm>
        </p:spPr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2433055" y="5102610"/>
            <a:ext cx="6943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MX" sz="2800" dirty="0">
              <a:solidFill>
                <a:srgbClr val="62113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231207" y="170023"/>
            <a:ext cx="103756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La salud como política de estado</a:t>
            </a:r>
            <a:endParaRPr lang="es-ES_tradnl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Forma libre 21"/>
          <p:cNvSpPr/>
          <p:nvPr/>
        </p:nvSpPr>
        <p:spPr>
          <a:xfrm>
            <a:off x="735068" y="1179746"/>
            <a:ext cx="11131018" cy="418639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atención a la salud en México con una visión de política de Estado</a:t>
            </a:r>
          </a:p>
        </p:txBody>
      </p:sp>
      <p:sp>
        <p:nvSpPr>
          <p:cNvPr id="23" name="Forma libre 22"/>
          <p:cNvSpPr/>
          <p:nvPr/>
        </p:nvSpPr>
        <p:spPr>
          <a:xfrm>
            <a:off x="735068" y="1648240"/>
            <a:ext cx="7951594" cy="377157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gobernanza en el sector salud</a:t>
            </a:r>
          </a:p>
        </p:txBody>
      </p:sp>
      <p:sp>
        <p:nvSpPr>
          <p:cNvPr id="24" name="Forma libre 23"/>
          <p:cNvSpPr/>
          <p:nvPr/>
        </p:nvSpPr>
        <p:spPr>
          <a:xfrm>
            <a:off x="735068" y="2092010"/>
            <a:ext cx="7951594" cy="377161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reforma del marco jurídico</a:t>
            </a:r>
          </a:p>
        </p:txBody>
      </p:sp>
      <p:sp>
        <p:nvSpPr>
          <p:cNvPr id="25" name="Forma libre 24"/>
          <p:cNvSpPr/>
          <p:nvPr/>
        </p:nvSpPr>
        <p:spPr>
          <a:xfrm>
            <a:off x="735068" y="2525735"/>
            <a:ext cx="7951594" cy="404112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El sustento económico de la Salud</a:t>
            </a:r>
          </a:p>
        </p:txBody>
      </p:sp>
      <p:sp>
        <p:nvSpPr>
          <p:cNvPr id="26" name="Forma libre 25"/>
          <p:cNvSpPr/>
          <p:nvPr/>
        </p:nvSpPr>
        <p:spPr>
          <a:xfrm>
            <a:off x="735068" y="2970793"/>
            <a:ext cx="7951594" cy="383898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reorganización del Sistema de Salud</a:t>
            </a:r>
          </a:p>
        </p:txBody>
      </p:sp>
      <p:sp>
        <p:nvSpPr>
          <p:cNvPr id="27" name="Forma libre 26"/>
          <p:cNvSpPr/>
          <p:nvPr/>
        </p:nvSpPr>
        <p:spPr>
          <a:xfrm>
            <a:off x="735068" y="3418746"/>
            <a:ext cx="10354547" cy="418640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APS-I como nueva política de salud para los mexicanos</a:t>
            </a:r>
          </a:p>
        </p:txBody>
      </p:sp>
      <p:sp>
        <p:nvSpPr>
          <p:cNvPr id="28" name="Forma libre 27"/>
          <p:cNvSpPr/>
          <p:nvPr/>
        </p:nvSpPr>
        <p:spPr>
          <a:xfrm>
            <a:off x="735068" y="3850312"/>
            <a:ext cx="7951594" cy="397372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universalización de los servicios de Salud</a:t>
            </a:r>
          </a:p>
        </p:txBody>
      </p:sp>
      <p:sp>
        <p:nvSpPr>
          <p:cNvPr id="29" name="Forma libre 28"/>
          <p:cNvSpPr/>
          <p:nvPr/>
        </p:nvSpPr>
        <p:spPr>
          <a:xfrm>
            <a:off x="735068" y="4345188"/>
            <a:ext cx="10174232" cy="397372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El diseño e implementación de Políticas Públicas transversales</a:t>
            </a:r>
          </a:p>
        </p:txBody>
      </p:sp>
      <p:sp>
        <p:nvSpPr>
          <p:cNvPr id="31" name="Forma libre 30"/>
          <p:cNvSpPr/>
          <p:nvPr/>
        </p:nvSpPr>
        <p:spPr>
          <a:xfrm>
            <a:off x="735068" y="4845688"/>
            <a:ext cx="7951594" cy="397370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Educación para la Salud</a:t>
            </a:r>
          </a:p>
        </p:txBody>
      </p:sp>
      <p:sp>
        <p:nvSpPr>
          <p:cNvPr id="32" name="Forma libre 31"/>
          <p:cNvSpPr/>
          <p:nvPr/>
        </p:nvSpPr>
        <p:spPr>
          <a:xfrm>
            <a:off x="735068" y="5306832"/>
            <a:ext cx="7951594" cy="397369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Desarrollo tecnológico  y científico en Salud</a:t>
            </a:r>
          </a:p>
        </p:txBody>
      </p:sp>
      <p:sp>
        <p:nvSpPr>
          <p:cNvPr id="33" name="Forma libre 32"/>
          <p:cNvSpPr/>
          <p:nvPr/>
        </p:nvSpPr>
        <p:spPr>
          <a:xfrm>
            <a:off x="735068" y="5793309"/>
            <a:ext cx="7951594" cy="397368"/>
          </a:xfrm>
          <a:custGeom>
            <a:avLst/>
            <a:gdLst>
              <a:gd name="connsiteX0" fmla="*/ 0 w 8253984"/>
              <a:gd name="connsiteY0" fmla="*/ 0 h 397375"/>
              <a:gd name="connsiteX1" fmla="*/ 8253984 w 8253984"/>
              <a:gd name="connsiteY1" fmla="*/ 0 h 397375"/>
              <a:gd name="connsiteX2" fmla="*/ 8253984 w 8253984"/>
              <a:gd name="connsiteY2" fmla="*/ 397375 h 397375"/>
              <a:gd name="connsiteX3" fmla="*/ 0 w 8253984"/>
              <a:gd name="connsiteY3" fmla="*/ 397375 h 397375"/>
              <a:gd name="connsiteX4" fmla="*/ 0 w 8253984"/>
              <a:gd name="connsiteY4" fmla="*/ 0 h 397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3984" h="397375">
                <a:moveTo>
                  <a:pt x="0" y="0"/>
                </a:moveTo>
                <a:lnTo>
                  <a:pt x="8253984" y="0"/>
                </a:lnTo>
                <a:lnTo>
                  <a:pt x="8253984" y="397375"/>
                </a:lnTo>
                <a:lnTo>
                  <a:pt x="0" y="397375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68580" tIns="68580" rIns="68580" bIns="68580" numCol="1" spcCol="1270" anchor="t" anchorCtr="0">
            <a:noAutofit/>
          </a:bodyPr>
          <a:lstStyle/>
          <a:p>
            <a:pPr marL="285750" marR="0" lvl="0" indent="-285750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rPr>
              <a:t>La Salud y Bienestar como base de la Paz</a:t>
            </a:r>
          </a:p>
        </p:txBody>
      </p:sp>
    </p:spTree>
    <p:extLst>
      <p:ext uri="{BB962C8B-B14F-4D97-AF65-F5344CB8AC3E}">
        <p14:creationId xmlns:p14="http://schemas.microsoft.com/office/powerpoint/2010/main" val="1477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12" name="Marcador de contenido 2"/>
          <p:cNvSpPr txBox="1">
            <a:spLocks/>
          </p:cNvSpPr>
          <p:nvPr/>
        </p:nvSpPr>
        <p:spPr>
          <a:xfrm>
            <a:off x="2066552" y="86796"/>
            <a:ext cx="9677571" cy="1342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 </a:t>
            </a:r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S</a:t>
            </a: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 creará una Política de Servicios de Salud y Medicamentos Gratuitos que se instrumentará desde abajo hasta arriba.</a:t>
            </a:r>
            <a:endParaRPr lang="es-MX" sz="2400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1563793478"/>
              </p:ext>
            </p:extLst>
          </p:nvPr>
        </p:nvGraphicFramePr>
        <p:xfrm>
          <a:off x="1519573" y="2449350"/>
          <a:ext cx="915285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Imagen 13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501" y="2731625"/>
            <a:ext cx="1094763" cy="109476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689" y="1095085"/>
            <a:ext cx="1934990" cy="193499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553" y="3826388"/>
            <a:ext cx="817660" cy="81766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434" y="3563784"/>
            <a:ext cx="996642" cy="996642"/>
          </a:xfrm>
          <a:prstGeom prst="rect">
            <a:avLst/>
          </a:prstGeom>
        </p:spPr>
      </p:pic>
      <p:sp>
        <p:nvSpPr>
          <p:cNvPr id="5" name="Flecha derecha 4"/>
          <p:cNvSpPr/>
          <p:nvPr/>
        </p:nvSpPr>
        <p:spPr>
          <a:xfrm rot="20756037">
            <a:off x="1626030" y="5578611"/>
            <a:ext cx="9917625" cy="478157"/>
          </a:xfrm>
          <a:prstGeom prst="rightArrow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12" name="Flecha a la derecha con muesca 11"/>
          <p:cNvSpPr/>
          <p:nvPr/>
        </p:nvSpPr>
        <p:spPr>
          <a:xfrm>
            <a:off x="9939338" y="1006928"/>
            <a:ext cx="2200275" cy="2819399"/>
          </a:xfrm>
          <a:prstGeom prst="notchedRightArrow">
            <a:avLst>
              <a:gd name="adj1" fmla="val 50000"/>
              <a:gd name="adj2" fmla="val 48729"/>
            </a:avLst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513111" y="115547"/>
            <a:ext cx="10489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Cronograma operativo:</a:t>
            </a:r>
            <a:endParaRPr lang="es-MX" sz="14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76809" y="1701963"/>
            <a:ext cx="3749871" cy="1428750"/>
          </a:xfrm>
          <a:prstGeom prst="rect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alibri" panose="020F0502020204030204" pitchFamily="34" charset="0"/>
              </a:rPr>
              <a:t>Corto plazo:</a:t>
            </a:r>
          </a:p>
          <a:p>
            <a:pPr algn="ctr"/>
            <a:endParaRPr lang="es-MX" sz="1400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Abasto de medicamentos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Mantenimiento de inmuebles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Mantenimiento de equipo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Contratación de personal necesario</a:t>
            </a:r>
            <a:endParaRPr lang="es-MX" sz="1400" dirty="0">
              <a:latin typeface="Calibri" panose="020F050202020403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246313" y="1701963"/>
            <a:ext cx="7239939" cy="1428750"/>
          </a:xfrm>
          <a:prstGeom prst="rect">
            <a:avLst/>
          </a:prstGeom>
          <a:solidFill>
            <a:srgbClr val="003366"/>
          </a:solidFill>
          <a:ln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alibri" panose="020F0502020204030204" pitchFamily="34" charset="0"/>
              </a:rPr>
              <a:t>Mediano plazo: </a:t>
            </a:r>
            <a:r>
              <a:rPr lang="es-MX" sz="1600" b="1" dirty="0" smtClean="0">
                <a:latin typeface="Calibri" panose="020F0502020204030204" pitchFamily="34" charset="0"/>
              </a:rPr>
              <a:t>(2 años)</a:t>
            </a:r>
          </a:p>
          <a:p>
            <a:pPr algn="ctr"/>
            <a:endParaRPr lang="es-MX" sz="1400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Ampliación de la infraestructura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Sistema de control en tiempo real de abasto de medicamentos e insumos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400" dirty="0" smtClean="0">
                <a:latin typeface="Calibri" panose="020F0502020204030204" pitchFamily="34" charset="0"/>
              </a:rPr>
              <a:t>Mantenimiento preventivo de unidades y equipo</a:t>
            </a:r>
            <a:endParaRPr lang="es-MX" sz="1400" dirty="0">
              <a:latin typeface="Calibri" panose="020F050202020403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069182" y="3826327"/>
            <a:ext cx="93130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Reforma </a:t>
            </a:r>
            <a:r>
              <a:rPr lang="es-MX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integral de la Ley General de Salud </a:t>
            </a:r>
            <a:r>
              <a:rPr lang="es-MX" sz="2400" dirty="0">
                <a:latin typeface="Calibri" panose="020F0502020204030204" pitchFamily="34" charset="0"/>
              </a:rPr>
              <a:t>quitando todas las referencias a la distribución de responsabilidades entre la federación y los estados en materia de salud.</a:t>
            </a:r>
          </a:p>
        </p:txBody>
      </p:sp>
    </p:spTree>
    <p:extLst>
      <p:ext uri="{BB962C8B-B14F-4D97-AF65-F5344CB8AC3E}">
        <p14:creationId xmlns:p14="http://schemas.microsoft.com/office/powerpoint/2010/main" val="36730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>
              <a:latin typeface="Calibri" panose="020F0502020204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52919" y="0"/>
            <a:ext cx="11939081" cy="67333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Calibri" panose="020F05020202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9" t="34839" r="23461" b="35118"/>
          <a:stretch/>
        </p:blipFill>
        <p:spPr>
          <a:xfrm>
            <a:off x="58190" y="107151"/>
            <a:ext cx="1813633" cy="541242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2066552" y="-14075"/>
            <a:ext cx="9962201" cy="1284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itchFamily="18" charset="2"/>
              <a:buNone/>
            </a:pPr>
            <a:r>
              <a:rPr lang="es-MX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Se establecerá un modelo de:</a:t>
            </a:r>
          </a:p>
          <a:p>
            <a:pPr marL="0" indent="0" algn="just">
              <a:buFont typeface="Wingdings 2" pitchFamily="18" charset="2"/>
              <a:buNone/>
            </a:pPr>
            <a:r>
              <a:rPr lang="es-MX" sz="32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Atención Primaria de Salud Integral (APS-I) </a:t>
            </a:r>
            <a:endParaRPr lang="es-MX" sz="3200" b="1" dirty="0">
              <a:solidFill>
                <a:srgbClr val="003366"/>
              </a:solidFill>
              <a:latin typeface="Calibri" panose="020F0502020204030204" pitchFamily="34" charset="0"/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xmlns="" id="{C2971261-6A7E-4F53-B81A-3D387862F4D9}"/>
              </a:ext>
            </a:extLst>
          </p:cNvPr>
          <p:cNvSpPr txBox="1">
            <a:spLocks/>
          </p:cNvSpPr>
          <p:nvPr/>
        </p:nvSpPr>
        <p:spPr>
          <a:xfrm>
            <a:off x="1114899" y="1993019"/>
            <a:ext cx="6454301" cy="1284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s-MX" b="1" dirty="0">
              <a:solidFill>
                <a:srgbClr val="660033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EFADF4F6-E90B-47EA-A076-EF589F7D01F5}"/>
              </a:ext>
            </a:extLst>
          </p:cNvPr>
          <p:cNvSpPr/>
          <p:nvPr/>
        </p:nvSpPr>
        <p:spPr>
          <a:xfrm>
            <a:off x="1726660" y="263538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Prevención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Detección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Tratamiento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1749043"/>
            <a:ext cx="3788157" cy="3788157"/>
          </a:xfrm>
          <a:prstGeom prst="rect">
            <a:avLst/>
          </a:prstGeom>
        </p:spPr>
      </p:pic>
      <p:sp>
        <p:nvSpPr>
          <p:cNvPr id="11" name="Google Shape;97;p15">
            <a:extLst>
              <a:ext uri="{FF2B5EF4-FFF2-40B4-BE49-F238E27FC236}">
                <a16:creationId xmlns:a16="http://schemas.microsoft.com/office/drawing/2014/main" xmlns="" id="{1C1191D5-B0D5-454D-AE92-62C6831D2126}"/>
              </a:ext>
            </a:extLst>
          </p:cNvPr>
          <p:cNvSpPr txBox="1"/>
          <p:nvPr/>
        </p:nvSpPr>
        <p:spPr>
          <a:xfrm>
            <a:off x="7774801" y="3227566"/>
            <a:ext cx="1460901" cy="1273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spcBef>
                <a:spcPts val="600"/>
              </a:spcBef>
            </a:pPr>
            <a:r>
              <a:rPr lang="es-ES" sz="2800" b="1" dirty="0">
                <a:solidFill>
                  <a:srgbClr val="003366"/>
                </a:solidFill>
                <a:latin typeface="Calibri" panose="020F0502020204030204" pitchFamily="34" charset="0"/>
                <a:ea typeface="Bitter"/>
                <a:cs typeface="Bitter"/>
                <a:sym typeface="Bitter"/>
              </a:rPr>
              <a:t>APS-I</a:t>
            </a:r>
          </a:p>
        </p:txBody>
      </p:sp>
    </p:spTree>
    <p:extLst>
      <p:ext uri="{BB962C8B-B14F-4D97-AF65-F5344CB8AC3E}">
        <p14:creationId xmlns:p14="http://schemas.microsoft.com/office/powerpoint/2010/main" val="23926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735</TotalTime>
  <Words>909</Words>
  <Application>Microsoft Office PowerPoint</Application>
  <PresentationFormat>Panorámica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Arial</vt:lpstr>
      <vt:lpstr>Bitter</vt:lpstr>
      <vt:lpstr>Calibri</vt:lpstr>
      <vt:lpstr>Corbel</vt:lpstr>
      <vt:lpstr>Montserrat</vt:lpstr>
      <vt:lpstr>Wingdings</vt:lpstr>
      <vt:lpstr>Wingdings 2</vt:lpstr>
      <vt:lpstr>Marco</vt:lpstr>
      <vt:lpstr>El sistema de Salud en la  cuarta transformación de México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de Salud en la  Cuarta Transformación de México</dc:title>
  <dc:creator>José Luis García Ceja</dc:creator>
  <cp:lastModifiedBy>Cabina-ANM</cp:lastModifiedBy>
  <cp:revision>56</cp:revision>
  <dcterms:created xsi:type="dcterms:W3CDTF">2019-02-11T15:48:43Z</dcterms:created>
  <dcterms:modified xsi:type="dcterms:W3CDTF">2019-02-14T00:49:16Z</dcterms:modified>
</cp:coreProperties>
</file>