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67" r:id="rId2"/>
    <p:sldId id="257" r:id="rId3"/>
    <p:sldId id="819" r:id="rId4"/>
    <p:sldId id="816" r:id="rId5"/>
    <p:sldId id="818" r:id="rId6"/>
    <p:sldId id="821" r:id="rId7"/>
    <p:sldId id="826" r:id="rId8"/>
    <p:sldId id="268" r:id="rId9"/>
    <p:sldId id="274" r:id="rId10"/>
    <p:sldId id="823" r:id="rId11"/>
    <p:sldId id="275" r:id="rId12"/>
    <p:sldId id="820" r:id="rId13"/>
    <p:sldId id="815" r:id="rId14"/>
    <p:sldId id="824" r:id="rId15"/>
    <p:sldId id="825" r:id="rId1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145"/>
    <a:srgbClr val="DEC9A2"/>
    <a:srgbClr val="800000"/>
    <a:srgbClr val="BC945A"/>
    <a:srgbClr val="C39C55"/>
    <a:srgbClr val="CDAC71"/>
    <a:srgbClr val="BC9042"/>
    <a:srgbClr val="B9254F"/>
    <a:srgbClr val="245C4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35"/>
    <p:restoredTop sz="92843" autoAdjust="0"/>
  </p:normalViewPr>
  <p:slideViewPr>
    <p:cSldViewPr snapToGrid="0" snapToObjects="1">
      <p:cViewPr varScale="1">
        <p:scale>
          <a:sx n="96" d="100"/>
          <a:sy n="96" d="100"/>
        </p:scale>
        <p:origin x="65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9" d="100"/>
        <a:sy n="109" d="100"/>
      </p:scale>
      <p:origin x="0" y="0"/>
    </p:cViewPr>
  </p:sorterViewPr>
  <p:notesViewPr>
    <p:cSldViewPr snapToGrid="0" snapToObjects="1">
      <p:cViewPr varScale="1">
        <p:scale>
          <a:sx n="79" d="100"/>
          <a:sy n="79" d="100"/>
        </p:scale>
        <p:origin x="20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032F2E-E476-436E-96C8-13A41903AE9C}" type="doc">
      <dgm:prSet loTypeId="urn:microsoft.com/office/officeart/2009/3/layout/RandomtoResultProcess" loCatId="process" qsTypeId="urn:microsoft.com/office/officeart/2005/8/quickstyle/3d1" qsCatId="3D" csTypeId="urn:microsoft.com/office/officeart/2005/8/colors/colorful3" csCatId="colorful" phldr="1"/>
      <dgm:spPr/>
      <dgm:t>
        <a:bodyPr/>
        <a:lstStyle/>
        <a:p>
          <a:endParaRPr lang="es-ES"/>
        </a:p>
      </dgm:t>
    </dgm:pt>
    <dgm:pt modelId="{58EDC5D7-60EB-42A3-A2A4-E7B74595C2DC}">
      <dgm:prSet phldrT="[Texto]" custT="1"/>
      <dgm:spPr/>
      <dgm:t>
        <a:bodyPr/>
        <a:lstStyle/>
        <a:p>
          <a:r>
            <a:rPr lang="es-ES" sz="2800" b="1" dirty="0">
              <a:latin typeface="+mn-lt"/>
            </a:rPr>
            <a:t>8 </a:t>
          </a:r>
          <a:r>
            <a:rPr lang="es-ES" sz="1600" b="1" dirty="0">
              <a:latin typeface="+mn-lt"/>
            </a:rPr>
            <a:t>Cuadros Básicos y Catálogos de Insumos del Sector Salud</a:t>
          </a:r>
        </a:p>
      </dgm:t>
    </dgm:pt>
    <dgm:pt modelId="{BEE519B1-4382-40C1-A74D-81828A3FDC7E}" type="sibTrans" cxnId="{137B3ACB-530D-478C-BA0A-5C4C869B6167}">
      <dgm:prSet/>
      <dgm:spPr/>
      <dgm:t>
        <a:bodyPr/>
        <a:lstStyle/>
        <a:p>
          <a:endParaRPr lang="es-ES"/>
        </a:p>
      </dgm:t>
    </dgm:pt>
    <dgm:pt modelId="{82C4B716-E3E1-4DE6-9F1D-D6BF49E55368}" type="parTrans" cxnId="{137B3ACB-530D-478C-BA0A-5C4C869B6167}">
      <dgm:prSet/>
      <dgm:spPr/>
      <dgm:t>
        <a:bodyPr/>
        <a:lstStyle/>
        <a:p>
          <a:endParaRPr lang="es-ES"/>
        </a:p>
      </dgm:t>
    </dgm:pt>
    <dgm:pt modelId="{D9ADB1C8-D86A-4F3F-85E7-C2CFBECDC3FA}">
      <dgm:prSet phldrT="[Texto]" custT="1"/>
      <dgm:spPr/>
      <dgm:t>
        <a:bodyPr/>
        <a:lstStyle/>
        <a:p>
          <a:r>
            <a:rPr lang="es-ES" sz="2400" b="1" dirty="0">
              <a:effectLst>
                <a:outerShdw blurRad="38100" dist="38100" dir="2700000" algn="tl">
                  <a:srgbClr val="000000">
                    <a:alpha val="43137"/>
                  </a:srgbClr>
                </a:outerShdw>
              </a:effectLst>
              <a:latin typeface="+mj-lt"/>
            </a:rPr>
            <a:t>COMPENDIO UNIVERSAL DE INSUMOS PARA LA SALUD</a:t>
          </a:r>
        </a:p>
      </dgm:t>
    </dgm:pt>
    <dgm:pt modelId="{03C81E55-34B7-4BAA-935E-ADF9E5D90C90}" type="sibTrans" cxnId="{BD74971C-F95D-45E0-8A81-0D7957725629}">
      <dgm:prSet/>
      <dgm:spPr/>
      <dgm:t>
        <a:bodyPr/>
        <a:lstStyle/>
        <a:p>
          <a:endParaRPr lang="es-ES"/>
        </a:p>
      </dgm:t>
    </dgm:pt>
    <dgm:pt modelId="{1E0C4E42-4689-4F60-9ED0-489BEACF3F96}" type="parTrans" cxnId="{BD74971C-F95D-45E0-8A81-0D7957725629}">
      <dgm:prSet/>
      <dgm:spPr/>
      <dgm:t>
        <a:bodyPr/>
        <a:lstStyle/>
        <a:p>
          <a:endParaRPr lang="es-ES"/>
        </a:p>
      </dgm:t>
    </dgm:pt>
    <dgm:pt modelId="{953D2338-6FA8-4004-85D5-3D645DA876E0}">
      <dgm:prSet phldrT="[Texto]" custT="1"/>
      <dgm:spPr/>
      <dgm:t>
        <a:bodyPr/>
        <a:lstStyle/>
        <a:p>
          <a:pPr>
            <a:lnSpc>
              <a:spcPct val="100000"/>
            </a:lnSpc>
          </a:pPr>
          <a:r>
            <a:rPr lang="es-ES" sz="2400" b="1" dirty="0">
              <a:effectLst>
                <a:outerShdw blurRad="38100" dist="38100" dir="2700000" algn="tl">
                  <a:srgbClr val="000000">
                    <a:alpha val="43137"/>
                  </a:srgbClr>
                </a:outerShdw>
              </a:effectLst>
              <a:latin typeface="+mj-lt"/>
            </a:rPr>
            <a:t>OPTIMIZAR ABASTO </a:t>
          </a:r>
        </a:p>
        <a:p>
          <a:pPr>
            <a:lnSpc>
              <a:spcPct val="100000"/>
            </a:lnSpc>
          </a:pPr>
          <a:r>
            <a:rPr lang="es-ES" sz="2400" b="1" dirty="0">
              <a:effectLst>
                <a:outerShdw blurRad="38100" dist="38100" dir="2700000" algn="tl">
                  <a:srgbClr val="000000">
                    <a:alpha val="43137"/>
                  </a:srgbClr>
                </a:outerShdw>
              </a:effectLst>
              <a:latin typeface="+mj-lt"/>
            </a:rPr>
            <a:t>Y</a:t>
          </a:r>
        </a:p>
        <a:p>
          <a:pPr>
            <a:lnSpc>
              <a:spcPct val="100000"/>
            </a:lnSpc>
          </a:pPr>
          <a:r>
            <a:rPr lang="es-ES" sz="2400" b="1" dirty="0">
              <a:effectLst>
                <a:outerShdw blurRad="38100" dist="38100" dir="2700000" algn="tl">
                  <a:srgbClr val="000000">
                    <a:alpha val="43137"/>
                  </a:srgbClr>
                </a:outerShdw>
              </a:effectLst>
              <a:latin typeface="+mj-lt"/>
            </a:rPr>
            <a:t>GARANTIZAR GRATUIDAD</a:t>
          </a:r>
        </a:p>
      </dgm:t>
    </dgm:pt>
    <dgm:pt modelId="{B0B217D0-3CED-48F3-A2F7-3F66DF45EB34}" type="parTrans" cxnId="{32A4D9C1-E030-498B-B6C8-2EC9678CB4A6}">
      <dgm:prSet/>
      <dgm:spPr/>
      <dgm:t>
        <a:bodyPr/>
        <a:lstStyle/>
        <a:p>
          <a:endParaRPr lang="es-MX"/>
        </a:p>
      </dgm:t>
    </dgm:pt>
    <dgm:pt modelId="{D12FEAC9-E3DC-4C03-82D7-C1F54F28624A}" type="sibTrans" cxnId="{32A4D9C1-E030-498B-B6C8-2EC9678CB4A6}">
      <dgm:prSet/>
      <dgm:spPr/>
      <dgm:t>
        <a:bodyPr/>
        <a:lstStyle/>
        <a:p>
          <a:endParaRPr lang="es-MX"/>
        </a:p>
      </dgm:t>
    </dgm:pt>
    <dgm:pt modelId="{11668F2C-F077-44E5-8E90-DFE73D0D737D}" type="pres">
      <dgm:prSet presAssocID="{DE032F2E-E476-436E-96C8-13A41903AE9C}" presName="Name0" presStyleCnt="0">
        <dgm:presLayoutVars>
          <dgm:dir/>
          <dgm:animOne val="branch"/>
          <dgm:animLvl val="lvl"/>
        </dgm:presLayoutVars>
      </dgm:prSet>
      <dgm:spPr/>
      <dgm:t>
        <a:bodyPr/>
        <a:lstStyle/>
        <a:p>
          <a:endParaRPr lang="es-ES"/>
        </a:p>
      </dgm:t>
    </dgm:pt>
    <dgm:pt modelId="{97D3AE99-8B4C-4D84-8D82-3477E51F5C4C}" type="pres">
      <dgm:prSet presAssocID="{58EDC5D7-60EB-42A3-A2A4-E7B74595C2DC}" presName="chaos" presStyleCnt="0"/>
      <dgm:spPr/>
    </dgm:pt>
    <dgm:pt modelId="{41B64BD8-FB7E-4686-8AB0-E7A31F42080B}" type="pres">
      <dgm:prSet presAssocID="{58EDC5D7-60EB-42A3-A2A4-E7B74595C2DC}" presName="parTx1" presStyleLbl="revTx" presStyleIdx="0" presStyleCnt="2" custScaleX="93214"/>
      <dgm:spPr/>
      <dgm:t>
        <a:bodyPr/>
        <a:lstStyle/>
        <a:p>
          <a:endParaRPr lang="es-ES"/>
        </a:p>
      </dgm:t>
    </dgm:pt>
    <dgm:pt modelId="{C4A9C97A-AD1C-4CBD-8839-51925064298A}" type="pres">
      <dgm:prSet presAssocID="{58EDC5D7-60EB-42A3-A2A4-E7B74595C2DC}" presName="c1" presStyleLbl="node1" presStyleIdx="0" presStyleCnt="19" custScaleX="176586" custScaleY="175719"/>
      <dgm:spPr/>
    </dgm:pt>
    <dgm:pt modelId="{196F261A-2A4D-4BD2-A4A9-9F23402183EA}" type="pres">
      <dgm:prSet presAssocID="{58EDC5D7-60EB-42A3-A2A4-E7B74595C2DC}" presName="c2" presStyleLbl="node1" presStyleIdx="1" presStyleCnt="19"/>
      <dgm:spPr/>
    </dgm:pt>
    <dgm:pt modelId="{503183F1-9AA2-4FF3-8E50-D25B4831531E}" type="pres">
      <dgm:prSet presAssocID="{58EDC5D7-60EB-42A3-A2A4-E7B74595C2DC}" presName="c3" presStyleLbl="node1" presStyleIdx="2" presStyleCnt="19" custScaleX="142315" custScaleY="134112"/>
      <dgm:spPr/>
    </dgm:pt>
    <dgm:pt modelId="{A9B04D96-B6E5-42CF-A0DE-4C35843B54C3}" type="pres">
      <dgm:prSet presAssocID="{58EDC5D7-60EB-42A3-A2A4-E7B74595C2DC}" presName="c4" presStyleLbl="node1" presStyleIdx="3" presStyleCnt="19"/>
      <dgm:spPr/>
    </dgm:pt>
    <dgm:pt modelId="{9CADE7D4-EBD6-4462-9DAE-48AC2CB45F56}" type="pres">
      <dgm:prSet presAssocID="{58EDC5D7-60EB-42A3-A2A4-E7B74595C2DC}" presName="c5" presStyleLbl="node1" presStyleIdx="4" presStyleCnt="19"/>
      <dgm:spPr/>
    </dgm:pt>
    <dgm:pt modelId="{0678C392-6522-4620-9920-4DBF1C241C00}" type="pres">
      <dgm:prSet presAssocID="{58EDC5D7-60EB-42A3-A2A4-E7B74595C2DC}" presName="c6" presStyleLbl="node1" presStyleIdx="5" presStyleCnt="19"/>
      <dgm:spPr/>
    </dgm:pt>
    <dgm:pt modelId="{B6735BB2-BFAD-4D8D-9E50-F1B2A90405FF}" type="pres">
      <dgm:prSet presAssocID="{58EDC5D7-60EB-42A3-A2A4-E7B74595C2DC}" presName="c7" presStyleLbl="node1" presStyleIdx="6" presStyleCnt="19" custScaleX="142842" custScaleY="137757" custLinFactNeighborX="-17850" custLinFactNeighborY="18564"/>
      <dgm:spPr/>
    </dgm:pt>
    <dgm:pt modelId="{3A21C9B3-6F53-48E5-8C77-A4A8321F56E4}" type="pres">
      <dgm:prSet presAssocID="{58EDC5D7-60EB-42A3-A2A4-E7B74595C2DC}" presName="c8" presStyleLbl="node1" presStyleIdx="7" presStyleCnt="19"/>
      <dgm:spPr/>
    </dgm:pt>
    <dgm:pt modelId="{431CCF59-A4C2-410A-B037-CE33A9748FD8}" type="pres">
      <dgm:prSet presAssocID="{58EDC5D7-60EB-42A3-A2A4-E7B74595C2DC}" presName="c9" presStyleLbl="node1" presStyleIdx="8" presStyleCnt="19"/>
      <dgm:spPr/>
    </dgm:pt>
    <dgm:pt modelId="{09645CA4-4E1F-4F87-8168-1328E5F69CFE}" type="pres">
      <dgm:prSet presAssocID="{58EDC5D7-60EB-42A3-A2A4-E7B74595C2DC}" presName="c10" presStyleLbl="node1" presStyleIdx="9" presStyleCnt="19"/>
      <dgm:spPr/>
    </dgm:pt>
    <dgm:pt modelId="{18E13F68-13E2-4B0D-9285-EEF04A260B11}" type="pres">
      <dgm:prSet presAssocID="{58EDC5D7-60EB-42A3-A2A4-E7B74595C2DC}" presName="c11" presStyleLbl="node1" presStyleIdx="10" presStyleCnt="19" custScaleX="206090" custScaleY="202270"/>
      <dgm:spPr/>
    </dgm:pt>
    <dgm:pt modelId="{FD72AFAA-84ED-4591-9E16-2E64817A3D71}" type="pres">
      <dgm:prSet presAssocID="{58EDC5D7-60EB-42A3-A2A4-E7B74595C2DC}" presName="c12" presStyleLbl="node1" presStyleIdx="11" presStyleCnt="19"/>
      <dgm:spPr/>
    </dgm:pt>
    <dgm:pt modelId="{8B50B53A-27F8-40FC-9BB9-F7F85F8F45BC}" type="pres">
      <dgm:prSet presAssocID="{58EDC5D7-60EB-42A3-A2A4-E7B74595C2DC}" presName="c13" presStyleLbl="node1" presStyleIdx="12" presStyleCnt="19"/>
      <dgm:spPr/>
    </dgm:pt>
    <dgm:pt modelId="{7AB17F69-7296-4519-89E4-42390E22BDAF}" type="pres">
      <dgm:prSet presAssocID="{58EDC5D7-60EB-42A3-A2A4-E7B74595C2DC}" presName="c14" presStyleLbl="node1" presStyleIdx="13" presStyleCnt="19"/>
      <dgm:spPr/>
    </dgm:pt>
    <dgm:pt modelId="{74F46DF2-526C-4A4A-AE5B-6B0BAC1C56DA}" type="pres">
      <dgm:prSet presAssocID="{58EDC5D7-60EB-42A3-A2A4-E7B74595C2DC}" presName="c15" presStyleLbl="node1" presStyleIdx="14" presStyleCnt="19" custScaleX="127220" custScaleY="126686"/>
      <dgm:spPr/>
    </dgm:pt>
    <dgm:pt modelId="{8141DD0D-70DB-4C6C-A5F8-8AF663BC5BF2}" type="pres">
      <dgm:prSet presAssocID="{58EDC5D7-60EB-42A3-A2A4-E7B74595C2DC}" presName="c16" presStyleLbl="node1" presStyleIdx="15" presStyleCnt="19"/>
      <dgm:spPr/>
    </dgm:pt>
    <dgm:pt modelId="{EC30EFCD-0034-4DF8-84D1-32E589BAAE59}" type="pres">
      <dgm:prSet presAssocID="{58EDC5D7-60EB-42A3-A2A4-E7B74595C2DC}" presName="c17" presStyleLbl="node1" presStyleIdx="16" presStyleCnt="19" custScaleX="111994" custScaleY="107352"/>
      <dgm:spPr/>
    </dgm:pt>
    <dgm:pt modelId="{EBE3AF1A-E338-41FB-A196-CDC74972246C}" type="pres">
      <dgm:prSet presAssocID="{58EDC5D7-60EB-42A3-A2A4-E7B74595C2DC}" presName="c18" presStyleLbl="node1" presStyleIdx="17" presStyleCnt="19"/>
      <dgm:spPr/>
    </dgm:pt>
    <dgm:pt modelId="{375B23E1-ACEE-426F-B75D-EEF659F54EF8}" type="pres">
      <dgm:prSet presAssocID="{BEE519B1-4382-40C1-A74D-81828A3FDC7E}" presName="chevronComposite1" presStyleCnt="0"/>
      <dgm:spPr/>
    </dgm:pt>
    <dgm:pt modelId="{03F18375-540F-4991-BD58-D5C5A773FF99}" type="pres">
      <dgm:prSet presAssocID="{BEE519B1-4382-40C1-A74D-81828A3FDC7E}" presName="chevron1" presStyleLbl="sibTrans2D1" presStyleIdx="0" presStyleCnt="2"/>
      <dgm:spPr/>
    </dgm:pt>
    <dgm:pt modelId="{AAF4805D-E461-45BC-B0F5-07B64443BCC6}" type="pres">
      <dgm:prSet presAssocID="{BEE519B1-4382-40C1-A74D-81828A3FDC7E}" presName="spChevron1" presStyleCnt="0"/>
      <dgm:spPr/>
    </dgm:pt>
    <dgm:pt modelId="{D9BB5D57-7368-4DF4-9321-C15B9E8EC040}" type="pres">
      <dgm:prSet presAssocID="{D9ADB1C8-D86A-4F3F-85E7-C2CFBECDC3FA}" presName="middle" presStyleCnt="0"/>
      <dgm:spPr/>
    </dgm:pt>
    <dgm:pt modelId="{65DB3567-36EC-4BE5-913C-84D4FBBC6AF3}" type="pres">
      <dgm:prSet presAssocID="{D9ADB1C8-D86A-4F3F-85E7-C2CFBECDC3FA}" presName="parTxMid" presStyleLbl="revTx" presStyleIdx="1" presStyleCnt="2" custLinFactNeighborX="-498" custLinFactNeighborY="-1416"/>
      <dgm:spPr/>
      <dgm:t>
        <a:bodyPr/>
        <a:lstStyle/>
        <a:p>
          <a:endParaRPr lang="es-ES"/>
        </a:p>
      </dgm:t>
    </dgm:pt>
    <dgm:pt modelId="{8DACBF08-A5DA-422C-9948-E823A4CBB534}" type="pres">
      <dgm:prSet presAssocID="{D9ADB1C8-D86A-4F3F-85E7-C2CFBECDC3FA}" presName="spMid" presStyleCnt="0"/>
      <dgm:spPr/>
    </dgm:pt>
    <dgm:pt modelId="{B38B34DF-D4BB-4266-89E8-47D8EDEEB4BA}" type="pres">
      <dgm:prSet presAssocID="{03C81E55-34B7-4BAA-935E-ADF9E5D90C90}" presName="chevronComposite1" presStyleCnt="0"/>
      <dgm:spPr/>
    </dgm:pt>
    <dgm:pt modelId="{1934CFC3-F9AE-4B53-8116-2F15F7220C51}" type="pres">
      <dgm:prSet presAssocID="{03C81E55-34B7-4BAA-935E-ADF9E5D90C90}" presName="chevron1" presStyleLbl="sibTrans2D1" presStyleIdx="1" presStyleCnt="2" custLinFactNeighborX="-37084" custLinFactNeighborY="-458"/>
      <dgm:spPr/>
    </dgm:pt>
    <dgm:pt modelId="{CB309359-6BB7-4EA6-B53D-FD87DEFA0582}" type="pres">
      <dgm:prSet presAssocID="{03C81E55-34B7-4BAA-935E-ADF9E5D90C90}" presName="spChevron1" presStyleCnt="0"/>
      <dgm:spPr/>
    </dgm:pt>
    <dgm:pt modelId="{2D5EE799-7C9A-4110-ADE8-D023DC07CC42}" type="pres">
      <dgm:prSet presAssocID="{953D2338-6FA8-4004-85D5-3D645DA876E0}" presName="last" presStyleCnt="0"/>
      <dgm:spPr/>
    </dgm:pt>
    <dgm:pt modelId="{A895C2D1-094C-4117-88FE-76CCDB447C2B}" type="pres">
      <dgm:prSet presAssocID="{953D2338-6FA8-4004-85D5-3D645DA876E0}" presName="circleTx" presStyleLbl="node1" presStyleIdx="18" presStyleCnt="19" custScaleX="142543" custScaleY="148017" custLinFactNeighborX="41227" custLinFactNeighborY="-2510"/>
      <dgm:spPr/>
      <dgm:t>
        <a:bodyPr/>
        <a:lstStyle/>
        <a:p>
          <a:endParaRPr lang="es-ES"/>
        </a:p>
      </dgm:t>
    </dgm:pt>
    <dgm:pt modelId="{FD5DB7F3-C393-48E4-9FC7-CDBE1581AA56}" type="pres">
      <dgm:prSet presAssocID="{953D2338-6FA8-4004-85D5-3D645DA876E0}" presName="spN" presStyleCnt="0"/>
      <dgm:spPr/>
    </dgm:pt>
  </dgm:ptLst>
  <dgm:cxnLst>
    <dgm:cxn modelId="{BD74971C-F95D-45E0-8A81-0D7957725629}" srcId="{DE032F2E-E476-436E-96C8-13A41903AE9C}" destId="{D9ADB1C8-D86A-4F3F-85E7-C2CFBECDC3FA}" srcOrd="1" destOrd="0" parTransId="{1E0C4E42-4689-4F60-9ED0-489BEACF3F96}" sibTransId="{03C81E55-34B7-4BAA-935E-ADF9E5D90C90}"/>
    <dgm:cxn modelId="{228C2CD3-292F-4C81-9BF6-06F57C01A18D}" type="presOf" srcId="{D9ADB1C8-D86A-4F3F-85E7-C2CFBECDC3FA}" destId="{65DB3567-36EC-4BE5-913C-84D4FBBC6AF3}" srcOrd="0" destOrd="0" presId="urn:microsoft.com/office/officeart/2009/3/layout/RandomtoResultProcess"/>
    <dgm:cxn modelId="{FB1430AC-F1E7-40E9-81AA-F23D39F2BC94}" type="presOf" srcId="{58EDC5D7-60EB-42A3-A2A4-E7B74595C2DC}" destId="{41B64BD8-FB7E-4686-8AB0-E7A31F42080B}" srcOrd="0" destOrd="0" presId="urn:microsoft.com/office/officeart/2009/3/layout/RandomtoResultProcess"/>
    <dgm:cxn modelId="{137B3ACB-530D-478C-BA0A-5C4C869B6167}" srcId="{DE032F2E-E476-436E-96C8-13A41903AE9C}" destId="{58EDC5D7-60EB-42A3-A2A4-E7B74595C2DC}" srcOrd="0" destOrd="0" parTransId="{82C4B716-E3E1-4DE6-9F1D-D6BF49E55368}" sibTransId="{BEE519B1-4382-40C1-A74D-81828A3FDC7E}"/>
    <dgm:cxn modelId="{0A6FF8C0-49E7-4883-AF6B-9A1DD80126CD}" type="presOf" srcId="{DE032F2E-E476-436E-96C8-13A41903AE9C}" destId="{11668F2C-F077-44E5-8E90-DFE73D0D737D}" srcOrd="0" destOrd="0" presId="urn:microsoft.com/office/officeart/2009/3/layout/RandomtoResultProcess"/>
    <dgm:cxn modelId="{B9CE31A5-7FE1-4288-B465-E89A36B2689A}" type="presOf" srcId="{953D2338-6FA8-4004-85D5-3D645DA876E0}" destId="{A895C2D1-094C-4117-88FE-76CCDB447C2B}" srcOrd="0" destOrd="0" presId="urn:microsoft.com/office/officeart/2009/3/layout/RandomtoResultProcess"/>
    <dgm:cxn modelId="{32A4D9C1-E030-498B-B6C8-2EC9678CB4A6}" srcId="{DE032F2E-E476-436E-96C8-13A41903AE9C}" destId="{953D2338-6FA8-4004-85D5-3D645DA876E0}" srcOrd="2" destOrd="0" parTransId="{B0B217D0-3CED-48F3-A2F7-3F66DF45EB34}" sibTransId="{D12FEAC9-E3DC-4C03-82D7-C1F54F28624A}"/>
    <dgm:cxn modelId="{8E3ED174-0723-47E2-8EDD-19967FCB3967}" type="presParOf" srcId="{11668F2C-F077-44E5-8E90-DFE73D0D737D}" destId="{97D3AE99-8B4C-4D84-8D82-3477E51F5C4C}" srcOrd="0" destOrd="0" presId="urn:microsoft.com/office/officeart/2009/3/layout/RandomtoResultProcess"/>
    <dgm:cxn modelId="{7D95C07C-04DE-4A47-BF62-AFB1C17A14CF}" type="presParOf" srcId="{97D3AE99-8B4C-4D84-8D82-3477E51F5C4C}" destId="{41B64BD8-FB7E-4686-8AB0-E7A31F42080B}" srcOrd="0" destOrd="0" presId="urn:microsoft.com/office/officeart/2009/3/layout/RandomtoResultProcess"/>
    <dgm:cxn modelId="{232BA072-13B5-49D5-81EF-3C8FD25C7473}" type="presParOf" srcId="{97D3AE99-8B4C-4D84-8D82-3477E51F5C4C}" destId="{C4A9C97A-AD1C-4CBD-8839-51925064298A}" srcOrd="1" destOrd="0" presId="urn:microsoft.com/office/officeart/2009/3/layout/RandomtoResultProcess"/>
    <dgm:cxn modelId="{0868D9AA-C17D-4058-BDCD-906DAACD734E}" type="presParOf" srcId="{97D3AE99-8B4C-4D84-8D82-3477E51F5C4C}" destId="{196F261A-2A4D-4BD2-A4A9-9F23402183EA}" srcOrd="2" destOrd="0" presId="urn:microsoft.com/office/officeart/2009/3/layout/RandomtoResultProcess"/>
    <dgm:cxn modelId="{77D218D7-4E56-48C4-9FB1-E7C89D152683}" type="presParOf" srcId="{97D3AE99-8B4C-4D84-8D82-3477E51F5C4C}" destId="{503183F1-9AA2-4FF3-8E50-D25B4831531E}" srcOrd="3" destOrd="0" presId="urn:microsoft.com/office/officeart/2009/3/layout/RandomtoResultProcess"/>
    <dgm:cxn modelId="{EBADE08D-FE61-4C84-BA3E-2331AAFD0803}" type="presParOf" srcId="{97D3AE99-8B4C-4D84-8D82-3477E51F5C4C}" destId="{A9B04D96-B6E5-42CF-A0DE-4C35843B54C3}" srcOrd="4" destOrd="0" presId="urn:microsoft.com/office/officeart/2009/3/layout/RandomtoResultProcess"/>
    <dgm:cxn modelId="{A259E50B-FA9C-469A-A2AA-9AAB54C67004}" type="presParOf" srcId="{97D3AE99-8B4C-4D84-8D82-3477E51F5C4C}" destId="{9CADE7D4-EBD6-4462-9DAE-48AC2CB45F56}" srcOrd="5" destOrd="0" presId="urn:microsoft.com/office/officeart/2009/3/layout/RandomtoResultProcess"/>
    <dgm:cxn modelId="{2BCE3082-38A2-418A-A37B-EA7FD404DAF9}" type="presParOf" srcId="{97D3AE99-8B4C-4D84-8D82-3477E51F5C4C}" destId="{0678C392-6522-4620-9920-4DBF1C241C00}" srcOrd="6" destOrd="0" presId="urn:microsoft.com/office/officeart/2009/3/layout/RandomtoResultProcess"/>
    <dgm:cxn modelId="{DB2E559F-3517-450C-A8AB-39113586CB85}" type="presParOf" srcId="{97D3AE99-8B4C-4D84-8D82-3477E51F5C4C}" destId="{B6735BB2-BFAD-4D8D-9E50-F1B2A90405FF}" srcOrd="7" destOrd="0" presId="urn:microsoft.com/office/officeart/2009/3/layout/RandomtoResultProcess"/>
    <dgm:cxn modelId="{9B90FCBF-BEF9-4CFA-B86C-CFAD98808A99}" type="presParOf" srcId="{97D3AE99-8B4C-4D84-8D82-3477E51F5C4C}" destId="{3A21C9B3-6F53-48E5-8C77-A4A8321F56E4}" srcOrd="8" destOrd="0" presId="urn:microsoft.com/office/officeart/2009/3/layout/RandomtoResultProcess"/>
    <dgm:cxn modelId="{C5FA73EA-DDA5-4E06-861D-12CEEDBED3B5}" type="presParOf" srcId="{97D3AE99-8B4C-4D84-8D82-3477E51F5C4C}" destId="{431CCF59-A4C2-410A-B037-CE33A9748FD8}" srcOrd="9" destOrd="0" presId="urn:microsoft.com/office/officeart/2009/3/layout/RandomtoResultProcess"/>
    <dgm:cxn modelId="{9370BEDA-43BE-49EF-8A40-43047ADC9A3C}" type="presParOf" srcId="{97D3AE99-8B4C-4D84-8D82-3477E51F5C4C}" destId="{09645CA4-4E1F-4F87-8168-1328E5F69CFE}" srcOrd="10" destOrd="0" presId="urn:microsoft.com/office/officeart/2009/3/layout/RandomtoResultProcess"/>
    <dgm:cxn modelId="{82A1EE2D-4855-4CA3-AD13-009556D28B4A}" type="presParOf" srcId="{97D3AE99-8B4C-4D84-8D82-3477E51F5C4C}" destId="{18E13F68-13E2-4B0D-9285-EEF04A260B11}" srcOrd="11" destOrd="0" presId="urn:microsoft.com/office/officeart/2009/3/layout/RandomtoResultProcess"/>
    <dgm:cxn modelId="{2057ACFE-7C32-41AB-8B58-6D4F61DD9A73}" type="presParOf" srcId="{97D3AE99-8B4C-4D84-8D82-3477E51F5C4C}" destId="{FD72AFAA-84ED-4591-9E16-2E64817A3D71}" srcOrd="12" destOrd="0" presId="urn:microsoft.com/office/officeart/2009/3/layout/RandomtoResultProcess"/>
    <dgm:cxn modelId="{10A1C1A8-9C15-4888-9877-7E757DC71C0E}" type="presParOf" srcId="{97D3AE99-8B4C-4D84-8D82-3477E51F5C4C}" destId="{8B50B53A-27F8-40FC-9BB9-F7F85F8F45BC}" srcOrd="13" destOrd="0" presId="urn:microsoft.com/office/officeart/2009/3/layout/RandomtoResultProcess"/>
    <dgm:cxn modelId="{7522FDD8-6218-49A9-828A-AA4B9B884EFC}" type="presParOf" srcId="{97D3AE99-8B4C-4D84-8D82-3477E51F5C4C}" destId="{7AB17F69-7296-4519-89E4-42390E22BDAF}" srcOrd="14" destOrd="0" presId="urn:microsoft.com/office/officeart/2009/3/layout/RandomtoResultProcess"/>
    <dgm:cxn modelId="{343913D2-490F-41F4-84A3-295FE94DFE5D}" type="presParOf" srcId="{97D3AE99-8B4C-4D84-8D82-3477E51F5C4C}" destId="{74F46DF2-526C-4A4A-AE5B-6B0BAC1C56DA}" srcOrd="15" destOrd="0" presId="urn:microsoft.com/office/officeart/2009/3/layout/RandomtoResultProcess"/>
    <dgm:cxn modelId="{A3DC0688-269B-416B-A4C7-A9401112FF35}" type="presParOf" srcId="{97D3AE99-8B4C-4D84-8D82-3477E51F5C4C}" destId="{8141DD0D-70DB-4C6C-A5F8-8AF663BC5BF2}" srcOrd="16" destOrd="0" presId="urn:microsoft.com/office/officeart/2009/3/layout/RandomtoResultProcess"/>
    <dgm:cxn modelId="{DFD5C17C-AB82-4390-AA76-28DB7473211E}" type="presParOf" srcId="{97D3AE99-8B4C-4D84-8D82-3477E51F5C4C}" destId="{EC30EFCD-0034-4DF8-84D1-32E589BAAE59}" srcOrd="17" destOrd="0" presId="urn:microsoft.com/office/officeart/2009/3/layout/RandomtoResultProcess"/>
    <dgm:cxn modelId="{CB8B251C-67D0-4BB5-B617-515035CC61F6}" type="presParOf" srcId="{97D3AE99-8B4C-4D84-8D82-3477E51F5C4C}" destId="{EBE3AF1A-E338-41FB-A196-CDC74972246C}" srcOrd="18" destOrd="0" presId="urn:microsoft.com/office/officeart/2009/3/layout/RandomtoResultProcess"/>
    <dgm:cxn modelId="{E3723D65-BC1D-442C-AB21-38F41DE856A1}" type="presParOf" srcId="{11668F2C-F077-44E5-8E90-DFE73D0D737D}" destId="{375B23E1-ACEE-426F-B75D-EEF659F54EF8}" srcOrd="1" destOrd="0" presId="urn:microsoft.com/office/officeart/2009/3/layout/RandomtoResultProcess"/>
    <dgm:cxn modelId="{2186C75A-6D4E-4C7B-B689-C9C455C6D3C0}" type="presParOf" srcId="{375B23E1-ACEE-426F-B75D-EEF659F54EF8}" destId="{03F18375-540F-4991-BD58-D5C5A773FF99}" srcOrd="0" destOrd="0" presId="urn:microsoft.com/office/officeart/2009/3/layout/RandomtoResultProcess"/>
    <dgm:cxn modelId="{1D09C0B1-FEC1-4180-9E49-821C4EC29100}" type="presParOf" srcId="{375B23E1-ACEE-426F-B75D-EEF659F54EF8}" destId="{AAF4805D-E461-45BC-B0F5-07B64443BCC6}" srcOrd="1" destOrd="0" presId="urn:microsoft.com/office/officeart/2009/3/layout/RandomtoResultProcess"/>
    <dgm:cxn modelId="{3B33636D-0497-425D-9304-966BC33B1652}" type="presParOf" srcId="{11668F2C-F077-44E5-8E90-DFE73D0D737D}" destId="{D9BB5D57-7368-4DF4-9321-C15B9E8EC040}" srcOrd="2" destOrd="0" presId="urn:microsoft.com/office/officeart/2009/3/layout/RandomtoResultProcess"/>
    <dgm:cxn modelId="{09FA8109-0115-410E-8514-C6F36EA25CA0}" type="presParOf" srcId="{D9BB5D57-7368-4DF4-9321-C15B9E8EC040}" destId="{65DB3567-36EC-4BE5-913C-84D4FBBC6AF3}" srcOrd="0" destOrd="0" presId="urn:microsoft.com/office/officeart/2009/3/layout/RandomtoResultProcess"/>
    <dgm:cxn modelId="{49599748-F84C-4F43-ABD7-B843DBE65A95}" type="presParOf" srcId="{D9BB5D57-7368-4DF4-9321-C15B9E8EC040}" destId="{8DACBF08-A5DA-422C-9948-E823A4CBB534}" srcOrd="1" destOrd="0" presId="urn:microsoft.com/office/officeart/2009/3/layout/RandomtoResultProcess"/>
    <dgm:cxn modelId="{51A1632B-8448-47D7-AED2-FA03C2F02737}" type="presParOf" srcId="{11668F2C-F077-44E5-8E90-DFE73D0D737D}" destId="{B38B34DF-D4BB-4266-89E8-47D8EDEEB4BA}" srcOrd="3" destOrd="0" presId="urn:microsoft.com/office/officeart/2009/3/layout/RandomtoResultProcess"/>
    <dgm:cxn modelId="{5F8ED04D-C016-4E8B-A60D-027A9D2E7E0F}" type="presParOf" srcId="{B38B34DF-D4BB-4266-89E8-47D8EDEEB4BA}" destId="{1934CFC3-F9AE-4B53-8116-2F15F7220C51}" srcOrd="0" destOrd="0" presId="urn:microsoft.com/office/officeart/2009/3/layout/RandomtoResultProcess"/>
    <dgm:cxn modelId="{84161162-F48D-4F15-B5FF-C5BFF21252AE}" type="presParOf" srcId="{B38B34DF-D4BB-4266-89E8-47D8EDEEB4BA}" destId="{CB309359-6BB7-4EA6-B53D-FD87DEFA0582}" srcOrd="1" destOrd="0" presId="urn:microsoft.com/office/officeart/2009/3/layout/RandomtoResultProcess"/>
    <dgm:cxn modelId="{890C7F2D-FFC0-42FF-BBE9-0C062DC9E417}" type="presParOf" srcId="{11668F2C-F077-44E5-8E90-DFE73D0D737D}" destId="{2D5EE799-7C9A-4110-ADE8-D023DC07CC42}" srcOrd="4" destOrd="0" presId="urn:microsoft.com/office/officeart/2009/3/layout/RandomtoResultProcess"/>
    <dgm:cxn modelId="{8FE04A0D-F463-422E-B526-8B58ADAAC55B}" type="presParOf" srcId="{2D5EE799-7C9A-4110-ADE8-D023DC07CC42}" destId="{A895C2D1-094C-4117-88FE-76CCDB447C2B}" srcOrd="0" destOrd="0" presId="urn:microsoft.com/office/officeart/2009/3/layout/RandomtoResultProcess"/>
    <dgm:cxn modelId="{6426A08C-8F55-46C9-9204-99ED06F27E82}" type="presParOf" srcId="{2D5EE799-7C9A-4110-ADE8-D023DC07CC42}" destId="{FD5DB7F3-C393-48E4-9FC7-CDBE1581AA56}"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64BD8-FB7E-4686-8AB0-E7A31F42080B}">
      <dsp:nvSpPr>
        <dsp:cNvPr id="0" name=""/>
        <dsp:cNvSpPr/>
      </dsp:nvSpPr>
      <dsp:spPr>
        <a:xfrm>
          <a:off x="310327" y="882930"/>
          <a:ext cx="1980616" cy="70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b="1" kern="1200" dirty="0">
              <a:latin typeface="+mn-lt"/>
            </a:rPr>
            <a:t>8 </a:t>
          </a:r>
          <a:r>
            <a:rPr lang="es-ES" sz="1600" b="1" kern="1200" dirty="0">
              <a:latin typeface="+mn-lt"/>
            </a:rPr>
            <a:t>Cuadros Básicos y Catálogos de Insumos del Sector Salud</a:t>
          </a:r>
        </a:p>
      </dsp:txBody>
      <dsp:txXfrm>
        <a:off x="310327" y="882930"/>
        <a:ext cx="1980616" cy="700220"/>
      </dsp:txXfrm>
    </dsp:sp>
    <dsp:sp modelId="{C4A9C97A-AD1C-4CBD-8839-51925064298A}">
      <dsp:nvSpPr>
        <dsp:cNvPr id="0" name=""/>
        <dsp:cNvSpPr/>
      </dsp:nvSpPr>
      <dsp:spPr>
        <a:xfrm>
          <a:off x="171096" y="605976"/>
          <a:ext cx="298463" cy="29699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6F261A-2A4D-4BD2-A4A9-9F23402183EA}">
      <dsp:nvSpPr>
        <dsp:cNvPr id="0" name=""/>
        <dsp:cNvSpPr/>
      </dsp:nvSpPr>
      <dsp:spPr>
        <a:xfrm>
          <a:off x="354131" y="433340"/>
          <a:ext cx="169018" cy="169018"/>
        </a:xfrm>
        <a:prstGeom prst="ellipse">
          <a:avLst/>
        </a:prstGeom>
        <a:gradFill rotWithShape="0">
          <a:gsLst>
            <a:gs pos="0">
              <a:schemeClr val="accent3">
                <a:hueOff val="150589"/>
                <a:satOff val="5556"/>
                <a:lumOff val="-817"/>
                <a:alphaOff val="0"/>
                <a:satMod val="103000"/>
                <a:lumMod val="102000"/>
                <a:tint val="94000"/>
              </a:schemeClr>
            </a:gs>
            <a:gs pos="50000">
              <a:schemeClr val="accent3">
                <a:hueOff val="150589"/>
                <a:satOff val="5556"/>
                <a:lumOff val="-817"/>
                <a:alphaOff val="0"/>
                <a:satMod val="110000"/>
                <a:lumMod val="100000"/>
                <a:shade val="100000"/>
              </a:schemeClr>
            </a:gs>
            <a:gs pos="100000">
              <a:schemeClr val="accent3">
                <a:hueOff val="150589"/>
                <a:satOff val="5556"/>
                <a:lumOff val="-81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03183F1-9AA2-4FF3-8E50-D25B4831531E}">
      <dsp:nvSpPr>
        <dsp:cNvPr id="0" name=""/>
        <dsp:cNvSpPr/>
      </dsp:nvSpPr>
      <dsp:spPr>
        <a:xfrm>
          <a:off x="581888" y="435364"/>
          <a:ext cx="377989" cy="356202"/>
        </a:xfrm>
        <a:prstGeom prst="ellipse">
          <a:avLst/>
        </a:prstGeom>
        <a:gradFill rotWithShape="0">
          <a:gsLst>
            <a:gs pos="0">
              <a:schemeClr val="accent3">
                <a:hueOff val="301178"/>
                <a:satOff val="11111"/>
                <a:lumOff val="-1634"/>
                <a:alphaOff val="0"/>
                <a:satMod val="103000"/>
                <a:lumMod val="102000"/>
                <a:tint val="94000"/>
              </a:schemeClr>
            </a:gs>
            <a:gs pos="50000">
              <a:schemeClr val="accent3">
                <a:hueOff val="301178"/>
                <a:satOff val="11111"/>
                <a:lumOff val="-1634"/>
                <a:alphaOff val="0"/>
                <a:satMod val="110000"/>
                <a:lumMod val="100000"/>
                <a:shade val="100000"/>
              </a:schemeClr>
            </a:gs>
            <a:gs pos="100000">
              <a:schemeClr val="accent3">
                <a:hueOff val="301178"/>
                <a:satOff val="11111"/>
                <a:lumOff val="-163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B04D96-B6E5-42CF-A0DE-4C35843B54C3}">
      <dsp:nvSpPr>
        <dsp:cNvPr id="0" name=""/>
        <dsp:cNvSpPr/>
      </dsp:nvSpPr>
      <dsp:spPr>
        <a:xfrm>
          <a:off x="874709" y="220376"/>
          <a:ext cx="169018" cy="169018"/>
        </a:xfrm>
        <a:prstGeom prst="ellipse">
          <a:avLst/>
        </a:prstGeom>
        <a:gradFill rotWithShape="0">
          <a:gsLst>
            <a:gs pos="0">
              <a:schemeClr val="accent3">
                <a:hueOff val="451767"/>
                <a:satOff val="16667"/>
                <a:lumOff val="-2451"/>
                <a:alphaOff val="0"/>
                <a:satMod val="103000"/>
                <a:lumMod val="102000"/>
                <a:tint val="94000"/>
              </a:schemeClr>
            </a:gs>
            <a:gs pos="50000">
              <a:schemeClr val="accent3">
                <a:hueOff val="451767"/>
                <a:satOff val="16667"/>
                <a:lumOff val="-2451"/>
                <a:alphaOff val="0"/>
                <a:satMod val="110000"/>
                <a:lumMod val="100000"/>
                <a:shade val="100000"/>
              </a:schemeClr>
            </a:gs>
            <a:gs pos="100000">
              <a:schemeClr val="accent3">
                <a:hueOff val="451767"/>
                <a:satOff val="16667"/>
                <a:lumOff val="-24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CADE7D4-EBD6-4462-9DAE-48AC2CB45F56}">
      <dsp:nvSpPr>
        <dsp:cNvPr id="0" name=""/>
        <dsp:cNvSpPr/>
      </dsp:nvSpPr>
      <dsp:spPr>
        <a:xfrm>
          <a:off x="1182323" y="125726"/>
          <a:ext cx="169018" cy="169018"/>
        </a:xfrm>
        <a:prstGeom prst="ellipse">
          <a:avLst/>
        </a:prstGeom>
        <a:gradFill rotWithShape="0">
          <a:gsLst>
            <a:gs pos="0">
              <a:schemeClr val="accent3">
                <a:hueOff val="602355"/>
                <a:satOff val="22222"/>
                <a:lumOff val="-3268"/>
                <a:alphaOff val="0"/>
                <a:satMod val="103000"/>
                <a:lumMod val="102000"/>
                <a:tint val="94000"/>
              </a:schemeClr>
            </a:gs>
            <a:gs pos="50000">
              <a:schemeClr val="accent3">
                <a:hueOff val="602355"/>
                <a:satOff val="22222"/>
                <a:lumOff val="-3268"/>
                <a:alphaOff val="0"/>
                <a:satMod val="110000"/>
                <a:lumMod val="100000"/>
                <a:shade val="100000"/>
              </a:schemeClr>
            </a:gs>
            <a:gs pos="100000">
              <a:schemeClr val="accent3">
                <a:hueOff val="602355"/>
                <a:satOff val="22222"/>
                <a:lumOff val="-32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78C392-6522-4620-9920-4DBF1C241C00}">
      <dsp:nvSpPr>
        <dsp:cNvPr id="0" name=""/>
        <dsp:cNvSpPr/>
      </dsp:nvSpPr>
      <dsp:spPr>
        <a:xfrm>
          <a:off x="1560925" y="291364"/>
          <a:ext cx="169018" cy="169018"/>
        </a:xfrm>
        <a:prstGeom prst="ellipse">
          <a:avLst/>
        </a:prstGeom>
        <a:gradFill rotWithShape="0">
          <a:gsLst>
            <a:gs pos="0">
              <a:schemeClr val="accent3">
                <a:hueOff val="752944"/>
                <a:satOff val="27778"/>
                <a:lumOff val="-4085"/>
                <a:alphaOff val="0"/>
                <a:satMod val="103000"/>
                <a:lumMod val="102000"/>
                <a:tint val="94000"/>
              </a:schemeClr>
            </a:gs>
            <a:gs pos="50000">
              <a:schemeClr val="accent3">
                <a:hueOff val="752944"/>
                <a:satOff val="27778"/>
                <a:lumOff val="-4085"/>
                <a:alphaOff val="0"/>
                <a:satMod val="110000"/>
                <a:lumMod val="100000"/>
                <a:shade val="100000"/>
              </a:schemeClr>
            </a:gs>
            <a:gs pos="100000">
              <a:schemeClr val="accent3">
                <a:hueOff val="752944"/>
                <a:satOff val="27778"/>
                <a:lumOff val="-408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735BB2-BFAD-4D8D-9E50-F1B2A90405FF}">
      <dsp:nvSpPr>
        <dsp:cNvPr id="0" name=""/>
        <dsp:cNvSpPr/>
      </dsp:nvSpPr>
      <dsp:spPr>
        <a:xfrm>
          <a:off x="1693247" y="408842"/>
          <a:ext cx="379389" cy="365883"/>
        </a:xfrm>
        <a:prstGeom prst="ellips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A21C9B3-6F53-48E5-8C77-A4A8321F56E4}">
      <dsp:nvSpPr>
        <dsp:cNvPr id="0" name=""/>
        <dsp:cNvSpPr/>
      </dsp:nvSpPr>
      <dsp:spPr>
        <a:xfrm>
          <a:off x="2128827" y="669966"/>
          <a:ext cx="169018" cy="169018"/>
        </a:xfrm>
        <a:prstGeom prst="ellipse">
          <a:avLst/>
        </a:prstGeom>
        <a:gradFill rotWithShape="0">
          <a:gsLst>
            <a:gs pos="0">
              <a:schemeClr val="accent3">
                <a:hueOff val="1054122"/>
                <a:satOff val="38889"/>
                <a:lumOff val="-5719"/>
                <a:alphaOff val="0"/>
                <a:satMod val="103000"/>
                <a:lumMod val="102000"/>
                <a:tint val="94000"/>
              </a:schemeClr>
            </a:gs>
            <a:gs pos="50000">
              <a:schemeClr val="accent3">
                <a:hueOff val="1054122"/>
                <a:satOff val="38889"/>
                <a:lumOff val="-5719"/>
                <a:alphaOff val="0"/>
                <a:satMod val="110000"/>
                <a:lumMod val="100000"/>
                <a:shade val="100000"/>
              </a:schemeClr>
            </a:gs>
            <a:gs pos="100000">
              <a:schemeClr val="accent3">
                <a:hueOff val="1054122"/>
                <a:satOff val="38889"/>
                <a:lumOff val="-571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1CCF59-A4C2-410A-B037-CE33A9748FD8}">
      <dsp:nvSpPr>
        <dsp:cNvPr id="0" name=""/>
        <dsp:cNvSpPr/>
      </dsp:nvSpPr>
      <dsp:spPr>
        <a:xfrm>
          <a:off x="2270803" y="930255"/>
          <a:ext cx="169018" cy="169018"/>
        </a:xfrm>
        <a:prstGeom prst="ellipse">
          <a:avLst/>
        </a:prstGeom>
        <a:gradFill rotWithShape="0">
          <a:gsLst>
            <a:gs pos="0">
              <a:schemeClr val="accent3">
                <a:hueOff val="1204711"/>
                <a:satOff val="44444"/>
                <a:lumOff val="-6536"/>
                <a:alphaOff val="0"/>
                <a:satMod val="103000"/>
                <a:lumMod val="102000"/>
                <a:tint val="94000"/>
              </a:schemeClr>
            </a:gs>
            <a:gs pos="50000">
              <a:schemeClr val="accent3">
                <a:hueOff val="1204711"/>
                <a:satOff val="44444"/>
                <a:lumOff val="-6536"/>
                <a:alphaOff val="0"/>
                <a:satMod val="110000"/>
                <a:lumMod val="100000"/>
                <a:shade val="100000"/>
              </a:schemeClr>
            </a:gs>
            <a:gs pos="100000">
              <a:schemeClr val="accent3">
                <a:hueOff val="1204711"/>
                <a:satOff val="44444"/>
                <a:lumOff val="-65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9645CA4-4E1F-4F87-8168-1328E5F69CFE}">
      <dsp:nvSpPr>
        <dsp:cNvPr id="0" name=""/>
        <dsp:cNvSpPr/>
      </dsp:nvSpPr>
      <dsp:spPr>
        <a:xfrm>
          <a:off x="1040347" y="433340"/>
          <a:ext cx="434619" cy="434619"/>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E13F68-13E2-4B0D-9285-EEF04A260B11}">
      <dsp:nvSpPr>
        <dsp:cNvPr id="0" name=""/>
        <dsp:cNvSpPr/>
      </dsp:nvSpPr>
      <dsp:spPr>
        <a:xfrm>
          <a:off x="27849" y="1246092"/>
          <a:ext cx="348330" cy="341874"/>
        </a:xfrm>
        <a:prstGeom prst="ellipse">
          <a:avLst/>
        </a:prstGeom>
        <a:gradFill rotWithShape="0">
          <a:gsLst>
            <a:gs pos="0">
              <a:schemeClr val="accent3">
                <a:hueOff val="1505888"/>
                <a:satOff val="55556"/>
                <a:lumOff val="-8170"/>
                <a:alphaOff val="0"/>
                <a:satMod val="103000"/>
                <a:lumMod val="102000"/>
                <a:tint val="94000"/>
              </a:schemeClr>
            </a:gs>
            <a:gs pos="50000">
              <a:schemeClr val="accent3">
                <a:hueOff val="1505888"/>
                <a:satOff val="55556"/>
                <a:lumOff val="-8170"/>
                <a:alphaOff val="0"/>
                <a:satMod val="110000"/>
                <a:lumMod val="100000"/>
                <a:shade val="100000"/>
              </a:schemeClr>
            </a:gs>
            <a:gs pos="100000">
              <a:schemeClr val="accent3">
                <a:hueOff val="1505888"/>
                <a:satOff val="55556"/>
                <a:lumOff val="-81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72AFAA-84ED-4591-9E16-2E64817A3D71}">
      <dsp:nvSpPr>
        <dsp:cNvPr id="0" name=""/>
        <dsp:cNvSpPr/>
      </dsp:nvSpPr>
      <dsp:spPr>
        <a:xfrm>
          <a:off x="259481" y="1545483"/>
          <a:ext cx="265600" cy="265600"/>
        </a:xfrm>
        <a:prstGeom prst="ellipse">
          <a:avLst/>
        </a:prstGeom>
        <a:gradFill rotWithShape="0">
          <a:gsLst>
            <a:gs pos="0">
              <a:schemeClr val="accent3">
                <a:hueOff val="1656477"/>
                <a:satOff val="61111"/>
                <a:lumOff val="-8987"/>
                <a:alphaOff val="0"/>
                <a:satMod val="103000"/>
                <a:lumMod val="102000"/>
                <a:tint val="94000"/>
              </a:schemeClr>
            </a:gs>
            <a:gs pos="50000">
              <a:schemeClr val="accent3">
                <a:hueOff val="1656477"/>
                <a:satOff val="61111"/>
                <a:lumOff val="-8987"/>
                <a:alphaOff val="0"/>
                <a:satMod val="110000"/>
                <a:lumMod val="100000"/>
                <a:shade val="100000"/>
              </a:schemeClr>
            </a:gs>
            <a:gs pos="100000">
              <a:schemeClr val="accent3">
                <a:hueOff val="1656477"/>
                <a:satOff val="61111"/>
                <a:lumOff val="-89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B50B53A-27F8-40FC-9BB9-F7F85F8F45BC}">
      <dsp:nvSpPr>
        <dsp:cNvPr id="0" name=""/>
        <dsp:cNvSpPr/>
      </dsp:nvSpPr>
      <dsp:spPr>
        <a:xfrm>
          <a:off x="614420" y="1734784"/>
          <a:ext cx="386328" cy="386328"/>
        </a:xfrm>
        <a:prstGeom prst="ellips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B17F69-7296-4519-89E4-42390E22BDAF}">
      <dsp:nvSpPr>
        <dsp:cNvPr id="0" name=""/>
        <dsp:cNvSpPr/>
      </dsp:nvSpPr>
      <dsp:spPr>
        <a:xfrm>
          <a:off x="1111335" y="2042398"/>
          <a:ext cx="169018" cy="169018"/>
        </a:xfrm>
        <a:prstGeom prst="ellipse">
          <a:avLst/>
        </a:prstGeom>
        <a:gradFill rotWithShape="0">
          <a:gsLst>
            <a:gs pos="0">
              <a:schemeClr val="accent3">
                <a:hueOff val="1957655"/>
                <a:satOff val="72222"/>
                <a:lumOff val="-10621"/>
                <a:alphaOff val="0"/>
                <a:satMod val="103000"/>
                <a:lumMod val="102000"/>
                <a:tint val="94000"/>
              </a:schemeClr>
            </a:gs>
            <a:gs pos="50000">
              <a:schemeClr val="accent3">
                <a:hueOff val="1957655"/>
                <a:satOff val="72222"/>
                <a:lumOff val="-10621"/>
                <a:alphaOff val="0"/>
                <a:satMod val="110000"/>
                <a:lumMod val="100000"/>
                <a:shade val="100000"/>
              </a:schemeClr>
            </a:gs>
            <a:gs pos="100000">
              <a:schemeClr val="accent3">
                <a:hueOff val="1957655"/>
                <a:satOff val="72222"/>
                <a:lumOff val="-106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F46DF2-526C-4A4A-AE5B-6B0BAC1C56DA}">
      <dsp:nvSpPr>
        <dsp:cNvPr id="0" name=""/>
        <dsp:cNvSpPr/>
      </dsp:nvSpPr>
      <dsp:spPr>
        <a:xfrm>
          <a:off x="1169837" y="1699345"/>
          <a:ext cx="337897" cy="336478"/>
        </a:xfrm>
        <a:prstGeom prst="ellipse">
          <a:avLst/>
        </a:prstGeom>
        <a:gradFill rotWithShape="0">
          <a:gsLst>
            <a:gs pos="0">
              <a:schemeClr val="accent3">
                <a:hueOff val="2108244"/>
                <a:satOff val="77778"/>
                <a:lumOff val="-11438"/>
                <a:alphaOff val="0"/>
                <a:satMod val="103000"/>
                <a:lumMod val="102000"/>
                <a:tint val="94000"/>
              </a:schemeClr>
            </a:gs>
            <a:gs pos="50000">
              <a:schemeClr val="accent3">
                <a:hueOff val="2108244"/>
                <a:satOff val="77778"/>
                <a:lumOff val="-11438"/>
                <a:alphaOff val="0"/>
                <a:satMod val="110000"/>
                <a:lumMod val="100000"/>
                <a:shade val="100000"/>
              </a:schemeClr>
            </a:gs>
            <a:gs pos="100000">
              <a:schemeClr val="accent3">
                <a:hueOff val="2108244"/>
                <a:satOff val="77778"/>
                <a:lumOff val="-114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141DD0D-70DB-4C6C-A5F8-8AF663BC5BF2}">
      <dsp:nvSpPr>
        <dsp:cNvPr id="0" name=""/>
        <dsp:cNvSpPr/>
      </dsp:nvSpPr>
      <dsp:spPr>
        <a:xfrm>
          <a:off x="1442612" y="2066060"/>
          <a:ext cx="169018" cy="169018"/>
        </a:xfrm>
        <a:prstGeom prst="ellipse">
          <a:avLst/>
        </a:prstGeom>
        <a:gradFill rotWithShape="0">
          <a:gsLst>
            <a:gs pos="0">
              <a:schemeClr val="accent3">
                <a:hueOff val="2258833"/>
                <a:satOff val="83333"/>
                <a:lumOff val="-12255"/>
                <a:alphaOff val="0"/>
                <a:satMod val="103000"/>
                <a:lumMod val="102000"/>
                <a:tint val="94000"/>
              </a:schemeClr>
            </a:gs>
            <a:gs pos="50000">
              <a:schemeClr val="accent3">
                <a:hueOff val="2258833"/>
                <a:satOff val="83333"/>
                <a:lumOff val="-12255"/>
                <a:alphaOff val="0"/>
                <a:satMod val="110000"/>
                <a:lumMod val="100000"/>
                <a:shade val="100000"/>
              </a:schemeClr>
            </a:gs>
            <a:gs pos="100000">
              <a:schemeClr val="accent3">
                <a:hueOff val="2258833"/>
                <a:satOff val="83333"/>
                <a:lumOff val="-122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30EFCD-0034-4DF8-84D1-32E589BAAE59}">
      <dsp:nvSpPr>
        <dsp:cNvPr id="0" name=""/>
        <dsp:cNvSpPr/>
      </dsp:nvSpPr>
      <dsp:spPr>
        <a:xfrm>
          <a:off x="1632407" y="1673257"/>
          <a:ext cx="432664" cy="414731"/>
        </a:xfrm>
        <a:prstGeom prst="ellipse">
          <a:avLst/>
        </a:prstGeom>
        <a:gradFill rotWithShape="0">
          <a:gsLst>
            <a:gs pos="0">
              <a:schemeClr val="accent3">
                <a:hueOff val="2409421"/>
                <a:satOff val="88889"/>
                <a:lumOff val="-13072"/>
                <a:alphaOff val="0"/>
                <a:satMod val="103000"/>
                <a:lumMod val="102000"/>
                <a:tint val="94000"/>
              </a:schemeClr>
            </a:gs>
            <a:gs pos="50000">
              <a:schemeClr val="accent3">
                <a:hueOff val="2409421"/>
                <a:satOff val="88889"/>
                <a:lumOff val="-13072"/>
                <a:alphaOff val="0"/>
                <a:satMod val="110000"/>
                <a:lumMod val="100000"/>
                <a:shade val="100000"/>
              </a:schemeClr>
            </a:gs>
            <a:gs pos="100000">
              <a:schemeClr val="accent3">
                <a:hueOff val="2409421"/>
                <a:satOff val="88889"/>
                <a:lumOff val="-1307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BE3AF1A-E338-41FB-A196-CDC74972246C}">
      <dsp:nvSpPr>
        <dsp:cNvPr id="0" name=""/>
        <dsp:cNvSpPr/>
      </dsp:nvSpPr>
      <dsp:spPr>
        <a:xfrm>
          <a:off x="2176153" y="1592808"/>
          <a:ext cx="265600" cy="265600"/>
        </a:xfrm>
        <a:prstGeom prst="ellipse">
          <a:avLst/>
        </a:prstGeom>
        <a:gradFill rotWithShape="0">
          <a:gsLst>
            <a:gs pos="0">
              <a:schemeClr val="accent3">
                <a:hueOff val="2560010"/>
                <a:satOff val="94444"/>
                <a:lumOff val="-13889"/>
                <a:alphaOff val="0"/>
                <a:satMod val="103000"/>
                <a:lumMod val="102000"/>
                <a:tint val="94000"/>
              </a:schemeClr>
            </a:gs>
            <a:gs pos="50000">
              <a:schemeClr val="accent3">
                <a:hueOff val="2560010"/>
                <a:satOff val="94444"/>
                <a:lumOff val="-13889"/>
                <a:alphaOff val="0"/>
                <a:satMod val="110000"/>
                <a:lumMod val="100000"/>
                <a:shade val="100000"/>
              </a:schemeClr>
            </a:gs>
            <a:gs pos="100000">
              <a:schemeClr val="accent3">
                <a:hueOff val="2560010"/>
                <a:satOff val="94444"/>
                <a:lumOff val="-1388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3F18375-540F-4991-BD58-D5C5A773FF99}">
      <dsp:nvSpPr>
        <dsp:cNvPr id="0" name=""/>
        <dsp:cNvSpPr/>
      </dsp:nvSpPr>
      <dsp:spPr>
        <a:xfrm>
          <a:off x="2441753" y="480272"/>
          <a:ext cx="780031" cy="1489165"/>
        </a:xfrm>
        <a:prstGeom prst="chevron">
          <a:avLst>
            <a:gd name="adj" fmla="val 623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5DB3567-36EC-4BE5-913C-84D4FBBC6AF3}">
      <dsp:nvSpPr>
        <dsp:cNvPr id="0" name=""/>
        <dsp:cNvSpPr/>
      </dsp:nvSpPr>
      <dsp:spPr>
        <a:xfrm>
          <a:off x="3211191" y="459909"/>
          <a:ext cx="2127359" cy="1489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a:effectLst>
                <a:outerShdw blurRad="38100" dist="38100" dir="2700000" algn="tl">
                  <a:srgbClr val="000000">
                    <a:alpha val="43137"/>
                  </a:srgbClr>
                </a:outerShdw>
              </a:effectLst>
              <a:latin typeface="+mj-lt"/>
            </a:rPr>
            <a:t>COMPENDIO UNIVERSAL DE INSUMOS PARA LA SALUD</a:t>
          </a:r>
        </a:p>
      </dsp:txBody>
      <dsp:txXfrm>
        <a:off x="3211191" y="459909"/>
        <a:ext cx="2127359" cy="1489151"/>
      </dsp:txXfrm>
    </dsp:sp>
    <dsp:sp modelId="{1934CFC3-F9AE-4B53-8116-2F15F7220C51}">
      <dsp:nvSpPr>
        <dsp:cNvPr id="0" name=""/>
        <dsp:cNvSpPr/>
      </dsp:nvSpPr>
      <dsp:spPr>
        <a:xfrm>
          <a:off x="5059877" y="473451"/>
          <a:ext cx="780031" cy="1489165"/>
        </a:xfrm>
        <a:prstGeom prst="chevron">
          <a:avLst>
            <a:gd name="adj" fmla="val 6231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895C2D1-094C-4117-88FE-76CCDB447C2B}">
      <dsp:nvSpPr>
        <dsp:cNvPr id="0" name=""/>
        <dsp:cNvSpPr/>
      </dsp:nvSpPr>
      <dsp:spPr>
        <a:xfrm>
          <a:off x="6157025" y="80339"/>
          <a:ext cx="2577541" cy="2676525"/>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100000"/>
            </a:lnSpc>
            <a:spcBef>
              <a:spcPct val="0"/>
            </a:spcBef>
            <a:spcAft>
              <a:spcPct val="35000"/>
            </a:spcAft>
          </a:pPr>
          <a:r>
            <a:rPr lang="es-ES" sz="2400" b="1" kern="1200" dirty="0">
              <a:effectLst>
                <a:outerShdw blurRad="38100" dist="38100" dir="2700000" algn="tl">
                  <a:srgbClr val="000000">
                    <a:alpha val="43137"/>
                  </a:srgbClr>
                </a:outerShdw>
              </a:effectLst>
              <a:latin typeface="+mj-lt"/>
            </a:rPr>
            <a:t>OPTIMIZAR ABASTO </a:t>
          </a:r>
        </a:p>
        <a:p>
          <a:pPr lvl="0" algn="ctr" defTabSz="1066800">
            <a:lnSpc>
              <a:spcPct val="100000"/>
            </a:lnSpc>
            <a:spcBef>
              <a:spcPct val="0"/>
            </a:spcBef>
            <a:spcAft>
              <a:spcPct val="35000"/>
            </a:spcAft>
          </a:pPr>
          <a:r>
            <a:rPr lang="es-ES" sz="2400" b="1" kern="1200" dirty="0">
              <a:effectLst>
                <a:outerShdw blurRad="38100" dist="38100" dir="2700000" algn="tl">
                  <a:srgbClr val="000000">
                    <a:alpha val="43137"/>
                  </a:srgbClr>
                </a:outerShdw>
              </a:effectLst>
              <a:latin typeface="+mj-lt"/>
            </a:rPr>
            <a:t>Y</a:t>
          </a:r>
        </a:p>
        <a:p>
          <a:pPr lvl="0" algn="ctr" defTabSz="1066800">
            <a:lnSpc>
              <a:spcPct val="100000"/>
            </a:lnSpc>
            <a:spcBef>
              <a:spcPct val="0"/>
            </a:spcBef>
            <a:spcAft>
              <a:spcPct val="35000"/>
            </a:spcAft>
          </a:pPr>
          <a:r>
            <a:rPr lang="es-ES" sz="2400" b="1" kern="1200" dirty="0">
              <a:effectLst>
                <a:outerShdw blurRad="38100" dist="38100" dir="2700000" algn="tl">
                  <a:srgbClr val="000000">
                    <a:alpha val="43137"/>
                  </a:srgbClr>
                </a:outerShdw>
              </a:effectLst>
              <a:latin typeface="+mj-lt"/>
            </a:rPr>
            <a:t>GARANTIZAR GRATUIDAD</a:t>
          </a:r>
        </a:p>
      </dsp:txBody>
      <dsp:txXfrm>
        <a:off x="6534497" y="472307"/>
        <a:ext cx="1822597" cy="189258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4143588" y="0"/>
            <a:ext cx="3169920" cy="481727"/>
          </a:xfrm>
          <a:prstGeom prst="rect">
            <a:avLst/>
          </a:prstGeom>
        </p:spPr>
        <p:txBody>
          <a:bodyPr vert="horz" lIns="91440" tIns="45720" rIns="91440" bIns="45720" rtlCol="0"/>
          <a:lstStyle>
            <a:lvl1pPr algn="r">
              <a:defRPr sz="1200"/>
            </a:lvl1pPr>
          </a:lstStyle>
          <a:p>
            <a:fld id="{C8ECCBC1-3E32-45D8-8DED-7A4B59D36FCC}" type="datetimeFigureOut">
              <a:rPr lang="es-MX" smtClean="0"/>
              <a:t>13/02/2019</a:t>
            </a:fld>
            <a:endParaRPr lang="es-MX"/>
          </a:p>
        </p:txBody>
      </p:sp>
      <p:sp>
        <p:nvSpPr>
          <p:cNvPr id="4" name="Marcador de pie de página 3"/>
          <p:cNvSpPr>
            <a:spLocks noGrp="1"/>
          </p:cNvSpPr>
          <p:nvPr>
            <p:ph type="ftr" sz="quarter" idx="2"/>
          </p:nvPr>
        </p:nvSpPr>
        <p:spPr>
          <a:xfrm>
            <a:off x="0" y="9119474"/>
            <a:ext cx="3169920" cy="481726"/>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4143588" y="9119474"/>
            <a:ext cx="3169920" cy="481726"/>
          </a:xfrm>
          <a:prstGeom prst="rect">
            <a:avLst/>
          </a:prstGeom>
        </p:spPr>
        <p:txBody>
          <a:bodyPr vert="horz" lIns="91440" tIns="45720" rIns="91440" bIns="45720" rtlCol="0" anchor="b"/>
          <a:lstStyle>
            <a:lvl1pPr algn="r">
              <a:defRPr sz="1200"/>
            </a:lvl1pPr>
          </a:lstStyle>
          <a:p>
            <a:fld id="{64D0B6F8-A36B-413C-9314-4F6F0B6FC698}" type="slidenum">
              <a:rPr lang="es-MX" smtClean="0"/>
              <a:t>‹Nº›</a:t>
            </a:fld>
            <a:endParaRPr lang="es-MX"/>
          </a:p>
        </p:txBody>
      </p:sp>
    </p:spTree>
    <p:extLst>
      <p:ext uri="{BB962C8B-B14F-4D97-AF65-F5344CB8AC3E}">
        <p14:creationId xmlns:p14="http://schemas.microsoft.com/office/powerpoint/2010/main" val="140802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169920" cy="481727"/>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143588" y="0"/>
            <a:ext cx="3169920" cy="481727"/>
          </a:xfrm>
          <a:prstGeom prst="rect">
            <a:avLst/>
          </a:prstGeom>
        </p:spPr>
        <p:txBody>
          <a:bodyPr vert="horz" lIns="91440" tIns="45720" rIns="91440" bIns="45720" rtlCol="0"/>
          <a:lstStyle>
            <a:lvl1pPr algn="r">
              <a:defRPr sz="1200"/>
            </a:lvl1pPr>
          </a:lstStyle>
          <a:p>
            <a:fld id="{BFE72653-909C-41CD-B12A-F1FD1EF71DD4}" type="datetimeFigureOut">
              <a:rPr lang="es-MX" smtClean="0"/>
              <a:t>13/02/2019</a:t>
            </a:fld>
            <a:endParaRPr lang="es-MX"/>
          </a:p>
        </p:txBody>
      </p:sp>
      <p:sp>
        <p:nvSpPr>
          <p:cNvPr id="4" name="Marcador de imagen de diapositiva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31521" y="4620578"/>
            <a:ext cx="5852160" cy="3780473"/>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119474"/>
            <a:ext cx="3169920" cy="481726"/>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143588" y="9119474"/>
            <a:ext cx="3169920" cy="481726"/>
          </a:xfrm>
          <a:prstGeom prst="rect">
            <a:avLst/>
          </a:prstGeom>
        </p:spPr>
        <p:txBody>
          <a:bodyPr vert="horz" lIns="91440" tIns="45720" rIns="91440" bIns="45720" rtlCol="0" anchor="b"/>
          <a:lstStyle>
            <a:lvl1pPr algn="r">
              <a:defRPr sz="1200"/>
            </a:lvl1pPr>
          </a:lstStyle>
          <a:p>
            <a:fld id="{53B2F54B-0C89-48EE-9497-2EB835F17126}" type="slidenum">
              <a:rPr lang="es-MX" smtClean="0"/>
              <a:t>‹Nº›</a:t>
            </a:fld>
            <a:endParaRPr lang="es-MX"/>
          </a:p>
        </p:txBody>
      </p:sp>
    </p:spTree>
    <p:extLst>
      <p:ext uri="{BB962C8B-B14F-4D97-AF65-F5344CB8AC3E}">
        <p14:creationId xmlns:p14="http://schemas.microsoft.com/office/powerpoint/2010/main" val="114113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53B2F54B-0C89-48EE-9497-2EB835F17126}" type="slidenum">
              <a:rPr lang="es-MX" smtClean="0"/>
              <a:t>1</a:t>
            </a:fld>
            <a:endParaRPr lang="es-MX"/>
          </a:p>
        </p:txBody>
      </p:sp>
    </p:spTree>
    <p:extLst>
      <p:ext uri="{BB962C8B-B14F-4D97-AF65-F5344CB8AC3E}">
        <p14:creationId xmlns:p14="http://schemas.microsoft.com/office/powerpoint/2010/main" val="19373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0" i="0" kern="1200" dirty="0">
                <a:solidFill>
                  <a:schemeClr val="tx1"/>
                </a:solidFill>
                <a:effectLst/>
                <a:latin typeface="+mn-lt"/>
                <a:ea typeface="+mn-ea"/>
                <a:cs typeface="+mn-cs"/>
              </a:rPr>
              <a:t>ARTICULO 5o.-El Sistema Nacional de Salud esta constituido por las dependencias y entidades de la Administración Pública, tanto federal como local, y las personas físicas o morales de los sectores social y privado, que presten servicios de salud, así como por los mecanismos de coordinación de acciones, y tiene por objeto dar cumplimiento al derecho a la protección de la salud</a:t>
            </a:r>
            <a:endParaRPr lang="es-MX" dirty="0"/>
          </a:p>
        </p:txBody>
      </p:sp>
      <p:sp>
        <p:nvSpPr>
          <p:cNvPr id="4" name="Marcador de número de diapositiva 3"/>
          <p:cNvSpPr>
            <a:spLocks noGrp="1"/>
          </p:cNvSpPr>
          <p:nvPr>
            <p:ph type="sldNum" sz="quarter" idx="5"/>
          </p:nvPr>
        </p:nvSpPr>
        <p:spPr/>
        <p:txBody>
          <a:bodyPr/>
          <a:lstStyle/>
          <a:p>
            <a:fld id="{53B2F54B-0C89-48EE-9497-2EB835F17126}" type="slidenum">
              <a:rPr lang="es-MX" smtClean="0"/>
              <a:t>13</a:t>
            </a:fld>
            <a:endParaRPr lang="es-MX"/>
          </a:p>
        </p:txBody>
      </p:sp>
    </p:spTree>
    <p:extLst>
      <p:ext uri="{BB962C8B-B14F-4D97-AF65-F5344CB8AC3E}">
        <p14:creationId xmlns:p14="http://schemas.microsoft.com/office/powerpoint/2010/main" val="3783053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53B2F54B-0C89-48EE-9497-2EB835F17126}" type="slidenum">
              <a:rPr lang="es-MX" smtClean="0"/>
              <a:t>14</a:t>
            </a:fld>
            <a:endParaRPr lang="es-MX"/>
          </a:p>
        </p:txBody>
      </p:sp>
    </p:spTree>
    <p:extLst>
      <p:ext uri="{BB962C8B-B14F-4D97-AF65-F5344CB8AC3E}">
        <p14:creationId xmlns:p14="http://schemas.microsoft.com/office/powerpoint/2010/main" val="388965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2B8DF0E-90BF-EC4E-8934-156187A1162F}" type="datetimeFigureOut">
              <a:rPr lang="es-MX" smtClean="0"/>
              <a:t>13/02/2019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03822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B8DF0E-90BF-EC4E-8934-156187A1162F}" type="datetimeFigureOut">
              <a:rPr lang="es-MX" smtClean="0"/>
              <a:t>13/02/2019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cxnSp>
        <p:nvCxnSpPr>
          <p:cNvPr id="7" name="Straight Connector 7"/>
          <p:cNvCxnSpPr/>
          <p:nvPr userDrawn="1"/>
        </p:nvCxnSpPr>
        <p:spPr>
          <a:xfrm>
            <a:off x="628650" y="1806170"/>
            <a:ext cx="7884000" cy="0"/>
          </a:xfrm>
          <a:prstGeom prst="line">
            <a:avLst/>
          </a:prstGeom>
          <a:ln w="19050">
            <a:solidFill>
              <a:srgbClr val="BC94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13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B8DF0E-90BF-EC4E-8934-156187A1162F}" type="datetimeFigureOut">
              <a:rPr lang="es-MX" smtClean="0"/>
              <a:t>13/02/2019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88646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13/02/2019</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cxnSp>
        <p:nvCxnSpPr>
          <p:cNvPr id="7" name="Straight Connector 6"/>
          <p:cNvCxnSpPr/>
          <p:nvPr userDrawn="1"/>
        </p:nvCxnSpPr>
        <p:spPr>
          <a:xfrm>
            <a:off x="2643355" y="3453337"/>
            <a:ext cx="3771900" cy="0"/>
          </a:xfrm>
          <a:prstGeom prst="line">
            <a:avLst/>
          </a:prstGeom>
          <a:ln w="19050">
            <a:solidFill>
              <a:srgbClr val="DEC9A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hasCustomPrompt="1"/>
          </p:nvPr>
        </p:nvSpPr>
        <p:spPr>
          <a:xfrm>
            <a:off x="1143000" y="2072022"/>
            <a:ext cx="6858000" cy="946813"/>
          </a:xfrm>
        </p:spPr>
        <p:txBody>
          <a:bodyPr>
            <a:normAutofit/>
          </a:bodyPr>
          <a:lstStyle>
            <a:lvl1pPr marL="0" indent="0" algn="ctr">
              <a:buNone/>
              <a:defRPr sz="3000">
                <a:solidFill>
                  <a:srgbClr val="A42145"/>
                </a:solidFill>
                <a:latin typeface="Montserrat SemiBold" panose="00000700000000000000" pitchFamily="2" charset="0"/>
              </a:defRPr>
            </a:lvl1pPr>
          </a:lstStyle>
          <a:p>
            <a:pPr lvl="0"/>
            <a:r>
              <a:rPr lang="en-US" dirty="0"/>
              <a:t>CLICK TO EDIT MASTER TEXT STYLES</a:t>
            </a:r>
          </a:p>
        </p:txBody>
      </p:sp>
      <p:sp>
        <p:nvSpPr>
          <p:cNvPr id="18" name="Text Placeholder 17"/>
          <p:cNvSpPr>
            <a:spLocks noGrp="1"/>
          </p:cNvSpPr>
          <p:nvPr>
            <p:ph type="body" sz="quarter" idx="14"/>
          </p:nvPr>
        </p:nvSpPr>
        <p:spPr>
          <a:xfrm>
            <a:off x="1089423" y="3606800"/>
            <a:ext cx="6911578" cy="1144588"/>
          </a:xfrm>
        </p:spPr>
        <p:txBody>
          <a:bodyPr/>
          <a:lstStyle>
            <a:lvl1pPr marL="0" indent="0" algn="ctr">
              <a:buNone/>
              <a:defRPr>
                <a:solidFill>
                  <a:srgbClr val="DEC9A2"/>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1127301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2643355" y="1812853"/>
            <a:ext cx="5871995" cy="1325563"/>
          </a:xfrm>
        </p:spPr>
        <p:txBody>
          <a:bodyPr/>
          <a:lstStyle>
            <a:lvl1pPr algn="l">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13/02/2019</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82255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B8DF0E-90BF-EC4E-8934-156187A1162F}" type="datetimeFigureOut">
              <a:rPr lang="es-MX" smtClean="0"/>
              <a:t>13/02/2019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56613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2B8DF0E-90BF-EC4E-8934-156187A1162F}" type="datetimeFigureOut">
              <a:rPr lang="es-MX" smtClean="0"/>
              <a:t>13/02/2019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4495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B8DF0E-90BF-EC4E-8934-156187A1162F}" type="datetimeFigureOut">
              <a:rPr lang="es-MX" smtClean="0"/>
              <a:t>13/02/2019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21642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B8DF0E-90BF-EC4E-8934-156187A1162F}" type="datetimeFigureOut">
              <a:rPr lang="es-MX" smtClean="0"/>
              <a:t>13/02/2019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21597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2B8DF0E-90BF-EC4E-8934-156187A1162F}" type="datetimeFigureOut">
              <a:rPr lang="es-MX" smtClean="0"/>
              <a:t>13/02/2019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04691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8DF0E-90BF-EC4E-8934-156187A1162F}" type="datetimeFigureOut">
              <a:rPr lang="es-MX" smtClean="0"/>
              <a:t>13/02/2019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09059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B8DF0E-90BF-EC4E-8934-156187A1162F}" type="datetimeFigureOut">
              <a:rPr lang="es-MX" smtClean="0"/>
              <a:t>13/02/2019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69286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2B8DF0E-90BF-EC4E-8934-156187A1162F}" type="datetimeFigureOut">
              <a:rPr lang="es-MX" smtClean="0"/>
              <a:t>13/02/2019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60772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13/02/2019</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298472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3" Type="http://schemas.openxmlformats.org/officeDocument/2006/relationships/diagramLayout" Target="../diagrams/layout1.xml"/><Relationship Id="rId7" Type="http://schemas.openxmlformats.org/officeDocument/2006/relationships/image" Target="../media/image27.jpg"/><Relationship Id="rId12" Type="http://schemas.openxmlformats.org/officeDocument/2006/relationships/image" Target="../media/image32.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31.jpg"/><Relationship Id="rId5" Type="http://schemas.openxmlformats.org/officeDocument/2006/relationships/diagramColors" Target="../diagrams/colors1.xml"/><Relationship Id="rId10" Type="http://schemas.openxmlformats.org/officeDocument/2006/relationships/image" Target="../media/image30.jpg"/><Relationship Id="rId4" Type="http://schemas.openxmlformats.org/officeDocument/2006/relationships/diagramQuickStyle" Target="../diagrams/quickStyle1.xml"/><Relationship Id="rId9" Type="http://schemas.openxmlformats.org/officeDocument/2006/relationships/image" Target="../media/image29.jpeg"/><Relationship Id="rId14"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7353" y="2674717"/>
            <a:ext cx="6858000" cy="547042"/>
          </a:xfrm>
        </p:spPr>
        <p:txBody>
          <a:bodyPr>
            <a:normAutofit/>
          </a:bodyPr>
          <a:lstStyle/>
          <a:p>
            <a:r>
              <a:rPr lang="es-MX" sz="2800" b="1" dirty="0">
                <a:latin typeface="+mn-lt"/>
              </a:rPr>
              <a:t>EL CONSEJO DE SALUBRIDAD GENERAL</a:t>
            </a:r>
          </a:p>
        </p:txBody>
      </p:sp>
      <p:sp>
        <p:nvSpPr>
          <p:cNvPr id="3" name="Text Placeholder 2"/>
          <p:cNvSpPr>
            <a:spLocks noGrp="1"/>
          </p:cNvSpPr>
          <p:nvPr>
            <p:ph type="body" sz="quarter" idx="14"/>
          </p:nvPr>
        </p:nvSpPr>
        <p:spPr>
          <a:xfrm>
            <a:off x="1171576" y="3718782"/>
            <a:ext cx="6911578" cy="740368"/>
          </a:xfrm>
        </p:spPr>
        <p:txBody>
          <a:bodyPr>
            <a:normAutofit/>
          </a:bodyPr>
          <a:lstStyle/>
          <a:p>
            <a:r>
              <a:rPr lang="es-MX" b="1" dirty="0">
                <a:solidFill>
                  <a:srgbClr val="BC9042"/>
                </a:solidFill>
                <a:latin typeface="+mn-lt"/>
              </a:rPr>
              <a:t>De cara a la Cuarta Transformación</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6" y="312464"/>
            <a:ext cx="2354675" cy="1931196"/>
          </a:xfrm>
          <a:prstGeom prst="rect">
            <a:avLst/>
          </a:prstGeom>
        </p:spPr>
      </p:pic>
      <p:sp>
        <p:nvSpPr>
          <p:cNvPr id="4" name="CuadroTexto 3"/>
          <p:cNvSpPr txBox="1"/>
          <p:nvPr/>
        </p:nvSpPr>
        <p:spPr>
          <a:xfrm>
            <a:off x="6571633" y="6153374"/>
            <a:ext cx="2095499" cy="369332"/>
          </a:xfrm>
          <a:prstGeom prst="rect">
            <a:avLst/>
          </a:prstGeom>
          <a:noFill/>
        </p:spPr>
        <p:txBody>
          <a:bodyPr wrap="square" rtlCol="0">
            <a:spAutoFit/>
          </a:bodyPr>
          <a:lstStyle/>
          <a:p>
            <a:pPr algn="r"/>
            <a:r>
              <a:rPr lang="es-MX" i="1" dirty="0"/>
              <a:t>13 de Febrero 2019</a:t>
            </a:r>
          </a:p>
        </p:txBody>
      </p:sp>
      <p:pic>
        <p:nvPicPr>
          <p:cNvPr id="5" name="Picture 4">
            <a:extLst>
              <a:ext uri="{FF2B5EF4-FFF2-40B4-BE49-F238E27FC236}">
                <a16:creationId xmlns:a16="http://schemas.microsoft.com/office/drawing/2014/main" id="{DF8D2F26-4043-429D-ACA0-33E1C8B620B6}"/>
              </a:ext>
            </a:extLst>
          </p:cNvPr>
          <p:cNvPicPr>
            <a:picLocks noChangeAspect="1"/>
          </p:cNvPicPr>
          <p:nvPr/>
        </p:nvPicPr>
        <p:blipFill>
          <a:blip r:embed="rId4"/>
          <a:stretch>
            <a:fillRect/>
          </a:stretch>
        </p:blipFill>
        <p:spPr>
          <a:xfrm>
            <a:off x="6821091" y="146456"/>
            <a:ext cx="2095500" cy="1790700"/>
          </a:xfrm>
          <a:prstGeom prst="rect">
            <a:avLst/>
          </a:prstGeom>
        </p:spPr>
      </p:pic>
      <p:sp>
        <p:nvSpPr>
          <p:cNvPr id="7" name="TextBox 6">
            <a:extLst>
              <a:ext uri="{FF2B5EF4-FFF2-40B4-BE49-F238E27FC236}">
                <a16:creationId xmlns:a16="http://schemas.microsoft.com/office/drawing/2014/main" id="{02687BB2-6E1F-41B1-A819-BDDFB13E2D83}"/>
              </a:ext>
            </a:extLst>
          </p:cNvPr>
          <p:cNvSpPr txBox="1"/>
          <p:nvPr/>
        </p:nvSpPr>
        <p:spPr>
          <a:xfrm>
            <a:off x="1850231" y="4450838"/>
            <a:ext cx="5443538" cy="707886"/>
          </a:xfrm>
          <a:prstGeom prst="rect">
            <a:avLst/>
          </a:prstGeom>
          <a:noFill/>
        </p:spPr>
        <p:txBody>
          <a:bodyPr wrap="square" rtlCol="0">
            <a:spAutoFit/>
          </a:bodyPr>
          <a:lstStyle/>
          <a:p>
            <a:pPr algn="ctr"/>
            <a:r>
              <a:rPr lang="es-MX" sz="2000" b="1" dirty="0"/>
              <a:t>Dr. José Ignacio Santos Preciado</a:t>
            </a:r>
          </a:p>
          <a:p>
            <a:pPr algn="ctr"/>
            <a:r>
              <a:rPr lang="es-MX" sz="2000" b="1" dirty="0"/>
              <a:t>Secretario del Consejo </a:t>
            </a:r>
          </a:p>
        </p:txBody>
      </p:sp>
    </p:spTree>
    <p:extLst>
      <p:ext uri="{BB962C8B-B14F-4D97-AF65-F5344CB8AC3E}">
        <p14:creationId xmlns:p14="http://schemas.microsoft.com/office/powerpoint/2010/main" val="2388161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6">
            <a:extLst>
              <a:ext uri="{FF2B5EF4-FFF2-40B4-BE49-F238E27FC236}">
                <a16:creationId xmlns:a16="http://schemas.microsoft.com/office/drawing/2014/main" id="{16F4FC4B-1D17-408A-9E87-F9F98D5C0062}"/>
              </a:ext>
            </a:extLst>
          </p:cNvPr>
          <p:cNvCxnSpPr>
            <a:cxnSpLocks/>
          </p:cNvCxnSpPr>
          <p:nvPr/>
        </p:nvCxnSpPr>
        <p:spPr>
          <a:xfrm>
            <a:off x="6142042" y="11331"/>
            <a:ext cx="0" cy="372916"/>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cxnSp>
        <p:nvCxnSpPr>
          <p:cNvPr id="4" name="Straight Connector 8">
            <a:extLst>
              <a:ext uri="{FF2B5EF4-FFF2-40B4-BE49-F238E27FC236}">
                <a16:creationId xmlns:a16="http://schemas.microsoft.com/office/drawing/2014/main" id="{2C301BFA-8449-4547-B0BE-ECC4AA3E296B}"/>
              </a:ext>
            </a:extLst>
          </p:cNvPr>
          <p:cNvCxnSpPr>
            <a:cxnSpLocks/>
          </p:cNvCxnSpPr>
          <p:nvPr/>
        </p:nvCxnSpPr>
        <p:spPr>
          <a:xfrm>
            <a:off x="6372225" y="443955"/>
            <a:ext cx="2251214" cy="0"/>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sp>
        <p:nvSpPr>
          <p:cNvPr id="5" name="CuadroTexto 3">
            <a:extLst>
              <a:ext uri="{FF2B5EF4-FFF2-40B4-BE49-F238E27FC236}">
                <a16:creationId xmlns:a16="http://schemas.microsoft.com/office/drawing/2014/main" id="{6CCFBC4F-A7C5-4D55-A2DA-5E265CC32491}"/>
              </a:ext>
            </a:extLst>
          </p:cNvPr>
          <p:cNvSpPr txBox="1"/>
          <p:nvPr/>
        </p:nvSpPr>
        <p:spPr>
          <a:xfrm>
            <a:off x="220764" y="105926"/>
            <a:ext cx="4751286" cy="461665"/>
          </a:xfrm>
          <a:prstGeom prst="rect">
            <a:avLst/>
          </a:prstGeom>
          <a:noFill/>
        </p:spPr>
        <p:txBody>
          <a:bodyPr wrap="square" rtlCol="0">
            <a:spAutoFit/>
          </a:bodyPr>
          <a:lstStyle/>
          <a:p>
            <a:pPr algn="ctr"/>
            <a:r>
              <a:rPr lang="es-MX" sz="2400" b="1" dirty="0"/>
              <a:t>Precursores químicos</a:t>
            </a:r>
          </a:p>
        </p:txBody>
      </p:sp>
      <p:pic>
        <p:nvPicPr>
          <p:cNvPr id="9" name="Imagen 8"/>
          <p:cNvPicPr>
            <a:picLocks noChangeAspect="1"/>
          </p:cNvPicPr>
          <p:nvPr/>
        </p:nvPicPr>
        <p:blipFill rotWithShape="1">
          <a:blip r:embed="rId2"/>
          <a:srcRect r="21549"/>
          <a:stretch/>
        </p:blipFill>
        <p:spPr>
          <a:xfrm>
            <a:off x="200907" y="2043617"/>
            <a:ext cx="6595678" cy="4530587"/>
          </a:xfrm>
          <a:prstGeom prst="rect">
            <a:avLst/>
          </a:prstGeom>
        </p:spPr>
      </p:pic>
      <p:sp>
        <p:nvSpPr>
          <p:cNvPr id="11" name="Rectángulo redondeado 84">
            <a:extLst>
              <a:ext uri="{FF2B5EF4-FFF2-40B4-BE49-F238E27FC236}">
                <a16:creationId xmlns:a16="http://schemas.microsoft.com/office/drawing/2014/main" id="{398593D8-F5F4-46CF-A4B9-7B264BD024EC}"/>
              </a:ext>
            </a:extLst>
          </p:cNvPr>
          <p:cNvSpPr/>
          <p:nvPr/>
        </p:nvSpPr>
        <p:spPr>
          <a:xfrm>
            <a:off x="674991" y="654073"/>
            <a:ext cx="8121131" cy="1303062"/>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defRPr/>
            </a:pPr>
            <a:endParaRPr lang="es-ES_tradnl" sz="1600" b="1" dirty="0">
              <a:solidFill>
                <a:srgbClr val="990000"/>
              </a:solidFill>
            </a:endParaRPr>
          </a:p>
          <a:p>
            <a:pPr lvl="0" algn="just">
              <a:defRPr/>
            </a:pPr>
            <a:r>
              <a:rPr lang="es-ES_tradnl" sz="1600" b="1" dirty="0">
                <a:solidFill>
                  <a:srgbClr val="990000"/>
                </a:solidFill>
              </a:rPr>
              <a:t>Precursores químicos: </a:t>
            </a:r>
            <a:r>
              <a:rPr lang="es-ES_tradnl" sz="1600" b="1" dirty="0">
                <a:solidFill>
                  <a:prstClr val="black"/>
                </a:solidFill>
              </a:rPr>
              <a:t>Las substancias fundamentales para producir narcóticos, por incorporar a éstos su estructura molecular;</a:t>
            </a:r>
            <a:endParaRPr lang="es-MX" sz="1600" b="1" dirty="0">
              <a:solidFill>
                <a:prstClr val="black"/>
              </a:solidFill>
            </a:endParaRPr>
          </a:p>
          <a:p>
            <a:pPr lvl="0" algn="just">
              <a:defRPr/>
            </a:pPr>
            <a:endParaRPr lang="es-MX" sz="600" b="1" dirty="0">
              <a:solidFill>
                <a:prstClr val="black"/>
              </a:solidFill>
            </a:endParaRPr>
          </a:p>
          <a:p>
            <a:pPr lvl="0" algn="just">
              <a:defRPr/>
            </a:pPr>
            <a:r>
              <a:rPr lang="es-ES_tradnl" sz="1600" b="1" dirty="0">
                <a:solidFill>
                  <a:srgbClr val="990000"/>
                </a:solidFill>
              </a:rPr>
              <a:t>Productos químicos esenciales</a:t>
            </a:r>
            <a:r>
              <a:rPr lang="es-ES_tradnl" sz="1600" b="1" dirty="0">
                <a:solidFill>
                  <a:prstClr val="black"/>
                </a:solidFill>
              </a:rPr>
              <a:t>: Las substancias que, sin ser precursores químicos, pueden utilizarse para producir narcóticos, tales como solventes, reactivos o catalizadores;</a:t>
            </a:r>
            <a:endParaRPr lang="es-MX" sz="1600" b="1" dirty="0">
              <a:solidFill>
                <a:prstClr val="black"/>
              </a:solidFill>
            </a:endParaRPr>
          </a:p>
          <a:p>
            <a:pPr lvl="0" defTabSz="914400">
              <a:lnSpc>
                <a:spcPct val="90000"/>
              </a:lnSpc>
              <a:spcBef>
                <a:spcPct val="0"/>
              </a:spcBef>
              <a:defRPr/>
            </a:pPr>
            <a:endParaRPr lang="es-MX" sz="1500" b="1" dirty="0">
              <a:solidFill>
                <a:schemeClr val="tx1"/>
              </a:solidFill>
            </a:endParaRPr>
          </a:p>
        </p:txBody>
      </p:sp>
      <p:sp>
        <p:nvSpPr>
          <p:cNvPr id="13" name="Rectángulo redondeado 84">
            <a:extLst>
              <a:ext uri="{FF2B5EF4-FFF2-40B4-BE49-F238E27FC236}">
                <a16:creationId xmlns:a16="http://schemas.microsoft.com/office/drawing/2014/main" id="{4E0FD281-05EE-40C4-92C3-B77B5FFC6278}"/>
              </a:ext>
            </a:extLst>
          </p:cNvPr>
          <p:cNvSpPr/>
          <p:nvPr/>
        </p:nvSpPr>
        <p:spPr>
          <a:xfrm>
            <a:off x="6714239" y="2177881"/>
            <a:ext cx="2081883" cy="3738306"/>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nSpc>
                <a:spcPct val="120000"/>
              </a:lnSpc>
              <a:defRPr/>
            </a:pPr>
            <a:endParaRPr lang="es-MX" sz="800" b="1" dirty="0">
              <a:solidFill>
                <a:srgbClr val="A42145"/>
              </a:solidFill>
            </a:endParaRPr>
          </a:p>
          <a:p>
            <a:pPr lvl="0">
              <a:lnSpc>
                <a:spcPct val="120000"/>
              </a:lnSpc>
              <a:defRPr/>
            </a:pPr>
            <a:r>
              <a:rPr lang="es-MX" sz="1600" b="1" u="sng" dirty="0">
                <a:solidFill>
                  <a:srgbClr val="800000"/>
                </a:solidFill>
              </a:rPr>
              <a:t>Retomar la rectoría</a:t>
            </a:r>
          </a:p>
          <a:p>
            <a:pPr lvl="0">
              <a:lnSpc>
                <a:spcPct val="120000"/>
              </a:lnSpc>
              <a:defRPr/>
            </a:pPr>
            <a:endParaRPr lang="es-MX" sz="1000" b="1" dirty="0">
              <a:solidFill>
                <a:srgbClr val="800000"/>
              </a:solidFill>
            </a:endParaRPr>
          </a:p>
          <a:p>
            <a:pPr lvl="0">
              <a:lnSpc>
                <a:spcPct val="120000"/>
              </a:lnSpc>
              <a:defRPr/>
            </a:pPr>
            <a:r>
              <a:rPr lang="es-MX" sz="1600" b="1" dirty="0">
                <a:solidFill>
                  <a:srgbClr val="800000"/>
                </a:solidFill>
              </a:rPr>
              <a:t>Las dependencias alimentarán, de manera conjunta, una base de datos que el CSG resguardará y operará con apoyo de la Fiscalía General de la República. </a:t>
            </a:r>
            <a:endParaRPr lang="es-MX" sz="1400" b="1" dirty="0">
              <a:solidFill>
                <a:srgbClr val="800000"/>
              </a:solidFill>
            </a:endParaRPr>
          </a:p>
          <a:p>
            <a:pPr lvl="0" defTabSz="914400">
              <a:lnSpc>
                <a:spcPct val="90000"/>
              </a:lnSpc>
              <a:spcBef>
                <a:spcPct val="0"/>
              </a:spcBef>
              <a:defRPr/>
            </a:pPr>
            <a:endParaRPr lang="es-MX" sz="1600" b="1" dirty="0">
              <a:solidFill>
                <a:schemeClr val="tx1"/>
              </a:solidFill>
            </a:endParaRPr>
          </a:p>
        </p:txBody>
      </p:sp>
      <p:sp>
        <p:nvSpPr>
          <p:cNvPr id="10" name="CuadroTexto 3">
            <a:extLst>
              <a:ext uri="{FF2B5EF4-FFF2-40B4-BE49-F238E27FC236}">
                <a16:creationId xmlns:a16="http://schemas.microsoft.com/office/drawing/2014/main" id="{DD5E553A-08B5-493A-AEED-B5DF80154EFF}"/>
              </a:ext>
            </a:extLst>
          </p:cNvPr>
          <p:cNvSpPr txBox="1"/>
          <p:nvPr/>
        </p:nvSpPr>
        <p:spPr>
          <a:xfrm>
            <a:off x="6202813" y="33217"/>
            <a:ext cx="2713726" cy="400110"/>
          </a:xfrm>
          <a:prstGeom prst="rect">
            <a:avLst/>
          </a:prstGeom>
          <a:noFill/>
        </p:spPr>
        <p:txBody>
          <a:bodyPr wrap="square" rtlCol="0">
            <a:spAutoFit/>
          </a:bodyPr>
          <a:lstStyle/>
          <a:p>
            <a:r>
              <a:rPr lang="es-MX" sz="2000" b="1" i="1" dirty="0"/>
              <a:t>Priorización de Insumos</a:t>
            </a:r>
          </a:p>
        </p:txBody>
      </p:sp>
      <p:sp>
        <p:nvSpPr>
          <p:cNvPr id="2" name="CuadroTexto 1">
            <a:extLst>
              <a:ext uri="{FF2B5EF4-FFF2-40B4-BE49-F238E27FC236}">
                <a16:creationId xmlns:a16="http://schemas.microsoft.com/office/drawing/2014/main" id="{CD05A01B-57A1-CB41-A8FB-56D7B16E7EE8}"/>
              </a:ext>
            </a:extLst>
          </p:cNvPr>
          <p:cNvSpPr txBox="1"/>
          <p:nvPr/>
        </p:nvSpPr>
        <p:spPr>
          <a:xfrm>
            <a:off x="3171865" y="5486400"/>
            <a:ext cx="1013419" cy="369332"/>
          </a:xfrm>
          <a:prstGeom prst="rect">
            <a:avLst/>
          </a:prstGeom>
          <a:solidFill>
            <a:schemeClr val="bg1"/>
          </a:solidFill>
        </p:spPr>
        <p:txBody>
          <a:bodyPr wrap="none" rtlCol="0">
            <a:spAutoFit/>
          </a:bodyPr>
          <a:lstStyle/>
          <a:p>
            <a:r>
              <a:rPr lang="es-MX" b="1" dirty="0">
                <a:solidFill>
                  <a:srgbClr val="A42145"/>
                </a:solidFill>
              </a:rPr>
              <a:t>FISCALIA</a:t>
            </a:r>
          </a:p>
        </p:txBody>
      </p:sp>
    </p:spTree>
    <p:extLst>
      <p:ext uri="{BB962C8B-B14F-4D97-AF65-F5344CB8AC3E}">
        <p14:creationId xmlns:p14="http://schemas.microsoft.com/office/powerpoint/2010/main" val="2799773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
            <a:extLst>
              <a:ext uri="{FF2B5EF4-FFF2-40B4-BE49-F238E27FC236}">
                <a16:creationId xmlns:a16="http://schemas.microsoft.com/office/drawing/2014/main" id="{16A9272F-D386-410D-8C04-D9B0C76DA88C}"/>
              </a:ext>
            </a:extLst>
          </p:cNvPr>
          <p:cNvCxnSpPr>
            <a:cxnSpLocks/>
          </p:cNvCxnSpPr>
          <p:nvPr/>
        </p:nvCxnSpPr>
        <p:spPr>
          <a:xfrm>
            <a:off x="7178722" y="406541"/>
            <a:ext cx="1444717" cy="0"/>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cxnSp>
        <p:nvCxnSpPr>
          <p:cNvPr id="3" name="Straight Connector 6">
            <a:extLst>
              <a:ext uri="{FF2B5EF4-FFF2-40B4-BE49-F238E27FC236}">
                <a16:creationId xmlns:a16="http://schemas.microsoft.com/office/drawing/2014/main" id="{F578717D-5C7F-4FFE-88D8-BF4BBA31F3DA}"/>
              </a:ext>
            </a:extLst>
          </p:cNvPr>
          <p:cNvCxnSpPr>
            <a:cxnSpLocks/>
          </p:cNvCxnSpPr>
          <p:nvPr/>
        </p:nvCxnSpPr>
        <p:spPr>
          <a:xfrm>
            <a:off x="7047281" y="11331"/>
            <a:ext cx="0" cy="372916"/>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sp>
        <p:nvSpPr>
          <p:cNvPr id="5" name="CuadroTexto 3">
            <a:extLst>
              <a:ext uri="{FF2B5EF4-FFF2-40B4-BE49-F238E27FC236}">
                <a16:creationId xmlns:a16="http://schemas.microsoft.com/office/drawing/2014/main" id="{7FB71600-6168-461C-8DEB-E188891109D4}"/>
              </a:ext>
            </a:extLst>
          </p:cNvPr>
          <p:cNvSpPr txBox="1"/>
          <p:nvPr/>
        </p:nvSpPr>
        <p:spPr>
          <a:xfrm>
            <a:off x="7047281" y="-23701"/>
            <a:ext cx="1751947" cy="400110"/>
          </a:xfrm>
          <a:prstGeom prst="rect">
            <a:avLst/>
          </a:prstGeom>
          <a:noFill/>
        </p:spPr>
        <p:txBody>
          <a:bodyPr wrap="square" rtlCol="0">
            <a:spAutoFit/>
          </a:bodyPr>
          <a:lstStyle/>
          <a:p>
            <a:pPr algn="ctr"/>
            <a:r>
              <a:rPr lang="es-MX" sz="2000" b="1" i="1" dirty="0"/>
              <a:t>Articulación</a:t>
            </a:r>
          </a:p>
        </p:txBody>
      </p:sp>
      <p:sp>
        <p:nvSpPr>
          <p:cNvPr id="6" name="CuadroTexto 3">
            <a:extLst>
              <a:ext uri="{FF2B5EF4-FFF2-40B4-BE49-F238E27FC236}">
                <a16:creationId xmlns:a16="http://schemas.microsoft.com/office/drawing/2014/main" id="{6CCFBC4F-A7C5-4D55-A2DA-5E265CC32491}"/>
              </a:ext>
            </a:extLst>
          </p:cNvPr>
          <p:cNvSpPr txBox="1"/>
          <p:nvPr/>
        </p:nvSpPr>
        <p:spPr>
          <a:xfrm>
            <a:off x="0" y="493708"/>
            <a:ext cx="9333185" cy="430887"/>
          </a:xfrm>
          <a:prstGeom prst="rect">
            <a:avLst/>
          </a:prstGeom>
          <a:noFill/>
        </p:spPr>
        <p:txBody>
          <a:bodyPr wrap="square" rtlCol="0">
            <a:spAutoFit/>
          </a:bodyPr>
          <a:lstStyle/>
          <a:p>
            <a:pPr algn="ctr"/>
            <a:r>
              <a:rPr lang="es-MX" sz="2200" b="1" i="1" dirty="0"/>
              <a:t>Sistema Nacional de Certificación de Establecimientos de Atención Médica</a:t>
            </a:r>
          </a:p>
        </p:txBody>
      </p:sp>
      <p:sp>
        <p:nvSpPr>
          <p:cNvPr id="8" name="CuadroTexto 9">
            <a:extLst>
              <a:ext uri="{FF2B5EF4-FFF2-40B4-BE49-F238E27FC236}">
                <a16:creationId xmlns:a16="http://schemas.microsoft.com/office/drawing/2014/main" id="{8400DB15-5698-4160-BAA4-E7B71D485BB9}"/>
              </a:ext>
            </a:extLst>
          </p:cNvPr>
          <p:cNvSpPr txBox="1"/>
          <p:nvPr/>
        </p:nvSpPr>
        <p:spPr>
          <a:xfrm>
            <a:off x="917120" y="2660185"/>
            <a:ext cx="2923360" cy="400110"/>
          </a:xfrm>
          <a:prstGeom prst="rect">
            <a:avLst/>
          </a:prstGeom>
          <a:noFill/>
        </p:spPr>
        <p:txBody>
          <a:bodyPr wrap="square" rtlCol="0">
            <a:spAutoFit/>
          </a:bodyPr>
          <a:lstStyle/>
          <a:p>
            <a:r>
              <a:rPr lang="es-MX" sz="2000" b="1" dirty="0"/>
              <a:t>Articulación de procesos</a:t>
            </a:r>
            <a:endParaRPr lang="es-ES" sz="2000" b="1" dirty="0"/>
          </a:p>
        </p:txBody>
      </p:sp>
      <p:graphicFrame>
        <p:nvGraphicFramePr>
          <p:cNvPr id="12" name="Table 11">
            <a:extLst>
              <a:ext uri="{FF2B5EF4-FFF2-40B4-BE49-F238E27FC236}">
                <a16:creationId xmlns:a16="http://schemas.microsoft.com/office/drawing/2014/main" id="{EFE398AB-F92B-4326-A11B-EC5234B528DC}"/>
              </a:ext>
            </a:extLst>
          </p:cNvPr>
          <p:cNvGraphicFramePr>
            <a:graphicFrameLocks noGrp="1"/>
          </p:cNvGraphicFramePr>
          <p:nvPr>
            <p:extLst>
              <p:ext uri="{D42A27DB-BD31-4B8C-83A1-F6EECF244321}">
                <p14:modId xmlns:p14="http://schemas.microsoft.com/office/powerpoint/2010/main" val="1160218076"/>
              </p:ext>
            </p:extLst>
          </p:nvPr>
        </p:nvGraphicFramePr>
        <p:xfrm>
          <a:off x="4639967" y="3094029"/>
          <a:ext cx="4322072" cy="3114700"/>
        </p:xfrm>
        <a:graphic>
          <a:graphicData uri="http://schemas.openxmlformats.org/drawingml/2006/table">
            <a:tbl>
              <a:tblPr firstRow="1" bandRow="1">
                <a:tableStyleId>{5940675A-B579-460E-94D1-54222C63F5DA}</a:tableStyleId>
              </a:tblPr>
              <a:tblGrid>
                <a:gridCol w="1949778">
                  <a:extLst>
                    <a:ext uri="{9D8B030D-6E8A-4147-A177-3AD203B41FA5}">
                      <a16:colId xmlns:a16="http://schemas.microsoft.com/office/drawing/2014/main" val="3442671026"/>
                    </a:ext>
                  </a:extLst>
                </a:gridCol>
                <a:gridCol w="1304594">
                  <a:extLst>
                    <a:ext uri="{9D8B030D-6E8A-4147-A177-3AD203B41FA5}">
                      <a16:colId xmlns:a16="http://schemas.microsoft.com/office/drawing/2014/main" val="3042803232"/>
                    </a:ext>
                  </a:extLst>
                </a:gridCol>
                <a:gridCol w="1067700">
                  <a:extLst>
                    <a:ext uri="{9D8B030D-6E8A-4147-A177-3AD203B41FA5}">
                      <a16:colId xmlns:a16="http://schemas.microsoft.com/office/drawing/2014/main" val="257385109"/>
                    </a:ext>
                  </a:extLst>
                </a:gridCol>
              </a:tblGrid>
              <a:tr h="552513">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Certificaciones </a:t>
                      </a:r>
                      <a:r>
                        <a:rPr lang="es-MX" sz="1800" b="1" kern="1200" dirty="0" err="1">
                          <a:solidFill>
                            <a:schemeClr val="tx1"/>
                          </a:solidFill>
                          <a:latin typeface="+mn-lt"/>
                          <a:ea typeface="+mn-ea"/>
                          <a:cs typeface="+mn-cs"/>
                        </a:rPr>
                        <a:t>SiNaCEAM</a:t>
                      </a:r>
                      <a:endParaRPr lang="es-MX" sz="1800" b="1" kern="1200" dirty="0">
                        <a:solidFill>
                          <a:schemeClr val="tx1"/>
                        </a:solidFill>
                        <a:latin typeface="+mn-lt"/>
                        <a:ea typeface="+mn-ea"/>
                        <a:cs typeface="+mn-cs"/>
                      </a:endParaRP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solidFill>
                      <a:srgbClr val="DEC9A2"/>
                    </a:solidFill>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Vigentes</a:t>
                      </a:r>
                    </a:p>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Cierre-18</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solidFill>
                      <a:srgbClr val="DEC9A2"/>
                    </a:solidFill>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solidFill>
                      <a:srgbClr val="DEC9A2"/>
                    </a:solidFill>
                  </a:tcPr>
                </a:tc>
                <a:extLst>
                  <a:ext uri="{0D108BD9-81ED-4DB2-BD59-A6C34878D82A}">
                    <a16:rowId xmlns:a16="http://schemas.microsoft.com/office/drawing/2014/main" val="1867530617"/>
                  </a:ext>
                </a:extLst>
              </a:tr>
              <a:tr h="435970">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Hospital</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213</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64%</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extLst>
                  <a:ext uri="{0D108BD9-81ED-4DB2-BD59-A6C34878D82A}">
                    <a16:rowId xmlns:a16="http://schemas.microsoft.com/office/drawing/2014/main" val="1966102066"/>
                  </a:ext>
                </a:extLst>
              </a:tr>
              <a:tr h="435970">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CAPCE</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68</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20%</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extLst>
                  <a:ext uri="{0D108BD9-81ED-4DB2-BD59-A6C34878D82A}">
                    <a16:rowId xmlns:a16="http://schemas.microsoft.com/office/drawing/2014/main" val="4129241648"/>
                  </a:ext>
                </a:extLst>
              </a:tr>
              <a:tr h="435970">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Hemodiálisis</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45</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14%</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extLst>
                  <a:ext uri="{0D108BD9-81ED-4DB2-BD59-A6C34878D82A}">
                    <a16:rowId xmlns:a16="http://schemas.microsoft.com/office/drawing/2014/main" val="348458213"/>
                  </a:ext>
                </a:extLst>
              </a:tr>
              <a:tr h="785604">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Criterios Rehabilitación ISO</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6</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2%</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tcPr>
                </a:tc>
                <a:extLst>
                  <a:ext uri="{0D108BD9-81ED-4DB2-BD59-A6C34878D82A}">
                    <a16:rowId xmlns:a16="http://schemas.microsoft.com/office/drawing/2014/main" val="2038581552"/>
                  </a:ext>
                </a:extLst>
              </a:tr>
              <a:tr h="435970">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Total</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solidFill>
                      <a:srgbClr val="DEC9A2"/>
                    </a:solidFill>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332</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solidFill>
                      <a:srgbClr val="DEC9A2"/>
                    </a:solidFill>
                  </a:tcPr>
                </a:tc>
                <a:tc>
                  <a:txBody>
                    <a:bodyPr/>
                    <a:lstStyle/>
                    <a:p>
                      <a:pPr marL="0" marR="0" lvl="0" indent="0" algn="ctr" defTabSz="457200" rtl="0" eaLnBrk="1" latinLnBrk="0" hangingPunct="1">
                        <a:lnSpc>
                          <a:spcPct val="90000"/>
                        </a:lnSpc>
                        <a:spcBef>
                          <a:spcPts val="0"/>
                        </a:spcBef>
                        <a:spcAft>
                          <a:spcPts val="0"/>
                        </a:spcAft>
                        <a:buNone/>
                      </a:pPr>
                      <a:r>
                        <a:rPr lang="es-MX" sz="1800" b="1" kern="1200" dirty="0">
                          <a:solidFill>
                            <a:schemeClr val="tx1"/>
                          </a:solidFill>
                          <a:latin typeface="+mn-lt"/>
                          <a:ea typeface="+mn-ea"/>
                          <a:cs typeface="+mn-cs"/>
                        </a:rPr>
                        <a:t>100%</a:t>
                      </a:r>
                    </a:p>
                  </a:txBody>
                  <a:tcPr>
                    <a:lnL w="12700" cap="flat" cmpd="sng" algn="ctr">
                      <a:solidFill>
                        <a:srgbClr val="CDAC71"/>
                      </a:solidFill>
                      <a:prstDash val="solid"/>
                      <a:round/>
                      <a:headEnd type="none" w="med" len="med"/>
                      <a:tailEnd type="none" w="med" len="med"/>
                    </a:lnL>
                    <a:lnR w="12700" cap="flat" cmpd="sng" algn="ctr">
                      <a:solidFill>
                        <a:srgbClr val="CDAC71"/>
                      </a:solidFill>
                      <a:prstDash val="solid"/>
                      <a:round/>
                      <a:headEnd type="none" w="med" len="med"/>
                      <a:tailEnd type="none" w="med" len="med"/>
                    </a:lnR>
                    <a:lnT w="12700" cap="flat" cmpd="sng" algn="ctr">
                      <a:solidFill>
                        <a:srgbClr val="CDAC71"/>
                      </a:solidFill>
                      <a:prstDash val="solid"/>
                      <a:round/>
                      <a:headEnd type="none" w="med" len="med"/>
                      <a:tailEnd type="none" w="med" len="med"/>
                    </a:lnT>
                    <a:lnB w="12700" cap="flat" cmpd="sng" algn="ctr">
                      <a:solidFill>
                        <a:srgbClr val="CDAC71"/>
                      </a:solidFill>
                      <a:prstDash val="solid"/>
                      <a:round/>
                      <a:headEnd type="none" w="med" len="med"/>
                      <a:tailEnd type="none" w="med" len="med"/>
                    </a:lnB>
                    <a:solidFill>
                      <a:srgbClr val="DEC9A2"/>
                    </a:solidFill>
                  </a:tcPr>
                </a:tc>
                <a:extLst>
                  <a:ext uri="{0D108BD9-81ED-4DB2-BD59-A6C34878D82A}">
                    <a16:rowId xmlns:a16="http://schemas.microsoft.com/office/drawing/2014/main" val="2113636426"/>
                  </a:ext>
                </a:extLst>
              </a:tr>
            </a:tbl>
          </a:graphicData>
        </a:graphic>
      </p:graphicFrame>
      <p:sp>
        <p:nvSpPr>
          <p:cNvPr id="13" name="CuadroTexto 9">
            <a:extLst>
              <a:ext uri="{FF2B5EF4-FFF2-40B4-BE49-F238E27FC236}">
                <a16:creationId xmlns:a16="http://schemas.microsoft.com/office/drawing/2014/main" id="{5513205D-6A34-40AF-98B1-3548295ED823}"/>
              </a:ext>
            </a:extLst>
          </p:cNvPr>
          <p:cNvSpPr txBox="1"/>
          <p:nvPr/>
        </p:nvSpPr>
        <p:spPr>
          <a:xfrm>
            <a:off x="5648013" y="2651882"/>
            <a:ext cx="2614336" cy="400110"/>
          </a:xfrm>
          <a:prstGeom prst="rect">
            <a:avLst/>
          </a:prstGeom>
          <a:noFill/>
        </p:spPr>
        <p:txBody>
          <a:bodyPr wrap="square" rtlCol="0">
            <a:spAutoFit/>
          </a:bodyPr>
          <a:lstStyle/>
          <a:p>
            <a:pPr algn="ctr"/>
            <a:r>
              <a:rPr lang="es-ES" sz="2000" b="1" dirty="0"/>
              <a:t>Certificación universal</a:t>
            </a:r>
          </a:p>
        </p:txBody>
      </p:sp>
      <p:sp>
        <p:nvSpPr>
          <p:cNvPr id="11" name="Rectángulo redondeado 84">
            <a:extLst>
              <a:ext uri="{FF2B5EF4-FFF2-40B4-BE49-F238E27FC236}">
                <a16:creationId xmlns:a16="http://schemas.microsoft.com/office/drawing/2014/main" id="{A6B3552B-9805-4D68-B7EE-C48C50AB1389}"/>
              </a:ext>
            </a:extLst>
          </p:cNvPr>
          <p:cNvSpPr/>
          <p:nvPr/>
        </p:nvSpPr>
        <p:spPr>
          <a:xfrm>
            <a:off x="422116" y="1044433"/>
            <a:ext cx="8539923" cy="905374"/>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R="0" lvl="0" indent="0">
              <a:lnSpc>
                <a:spcPct val="90000"/>
              </a:lnSpc>
              <a:spcBef>
                <a:spcPts val="0"/>
              </a:spcBef>
              <a:spcAft>
                <a:spcPts val="0"/>
              </a:spcAft>
              <a:buNone/>
            </a:pPr>
            <a:r>
              <a:rPr lang="es-MX" b="1" dirty="0">
                <a:solidFill>
                  <a:schemeClr val="tx1"/>
                </a:solidFill>
              </a:rPr>
              <a:t>Incidir en la mejora continua de la calidad de los servicios de atención médica y de la seguridad que se brinda a los pacientes a través de la certificación de establecimientos de atención médica.</a:t>
            </a:r>
          </a:p>
        </p:txBody>
      </p:sp>
      <p:sp>
        <p:nvSpPr>
          <p:cNvPr id="14" name="CuadroTexto 9">
            <a:extLst>
              <a:ext uri="{FF2B5EF4-FFF2-40B4-BE49-F238E27FC236}">
                <a16:creationId xmlns:a16="http://schemas.microsoft.com/office/drawing/2014/main" id="{2DBB6735-A38D-4718-BB37-518A0F9D88A6}"/>
              </a:ext>
            </a:extLst>
          </p:cNvPr>
          <p:cNvSpPr txBox="1"/>
          <p:nvPr/>
        </p:nvSpPr>
        <p:spPr>
          <a:xfrm>
            <a:off x="290927" y="2016092"/>
            <a:ext cx="2759826" cy="369332"/>
          </a:xfrm>
          <a:prstGeom prst="rect">
            <a:avLst/>
          </a:prstGeom>
          <a:noFill/>
        </p:spPr>
        <p:txBody>
          <a:bodyPr wrap="square" rtlCol="0">
            <a:spAutoFit/>
          </a:bodyPr>
          <a:lstStyle/>
          <a:p>
            <a:r>
              <a:rPr lang="es-MX" b="1" dirty="0"/>
              <a:t>Los desafíos:</a:t>
            </a:r>
            <a:endParaRPr lang="es-ES" b="1" dirty="0"/>
          </a:p>
        </p:txBody>
      </p:sp>
      <p:pic>
        <p:nvPicPr>
          <p:cNvPr id="9" name="Imagen 8"/>
          <p:cNvPicPr>
            <a:picLocks noChangeAspect="1"/>
          </p:cNvPicPr>
          <p:nvPr/>
        </p:nvPicPr>
        <p:blipFill>
          <a:blip r:embed="rId2"/>
          <a:stretch>
            <a:fillRect/>
          </a:stretch>
        </p:blipFill>
        <p:spPr>
          <a:xfrm>
            <a:off x="190319" y="3094029"/>
            <a:ext cx="4282289" cy="3119495"/>
          </a:xfrm>
          <a:prstGeom prst="rect">
            <a:avLst/>
          </a:prstGeom>
        </p:spPr>
      </p:pic>
    </p:spTree>
    <p:extLst>
      <p:ext uri="{BB962C8B-B14F-4D97-AF65-F5344CB8AC3E}">
        <p14:creationId xmlns:p14="http://schemas.microsoft.com/office/powerpoint/2010/main" val="2858395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6">
            <a:extLst>
              <a:ext uri="{FF2B5EF4-FFF2-40B4-BE49-F238E27FC236}">
                <a16:creationId xmlns:a16="http://schemas.microsoft.com/office/drawing/2014/main" id="{16568648-DC30-4F48-A829-68BB0B01E567}"/>
              </a:ext>
            </a:extLst>
          </p:cNvPr>
          <p:cNvSpPr/>
          <p:nvPr/>
        </p:nvSpPr>
        <p:spPr>
          <a:xfrm>
            <a:off x="794868" y="2020863"/>
            <a:ext cx="1975623" cy="819628"/>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a:solidFill>
                  <a:schemeClr val="tx1"/>
                </a:solidFill>
              </a:rPr>
              <a:t>REGULACIÓN Y VINCULACIÓN</a:t>
            </a:r>
          </a:p>
        </p:txBody>
      </p:sp>
      <p:sp>
        <p:nvSpPr>
          <p:cNvPr id="7" name="Rectángulo 7">
            <a:extLst>
              <a:ext uri="{FF2B5EF4-FFF2-40B4-BE49-F238E27FC236}">
                <a16:creationId xmlns:a16="http://schemas.microsoft.com/office/drawing/2014/main" id="{505F43A0-A930-4BBA-9DB5-F841641974CB}"/>
              </a:ext>
            </a:extLst>
          </p:cNvPr>
          <p:cNvSpPr/>
          <p:nvPr/>
        </p:nvSpPr>
        <p:spPr>
          <a:xfrm>
            <a:off x="3565954" y="2025916"/>
            <a:ext cx="2075600" cy="819628"/>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b="1" dirty="0">
                <a:solidFill>
                  <a:schemeClr val="tx1"/>
                </a:solidFill>
              </a:rPr>
              <a:t>DESARROLLO DE LA RED DE EVALUADORES</a:t>
            </a:r>
          </a:p>
        </p:txBody>
      </p:sp>
      <p:sp>
        <p:nvSpPr>
          <p:cNvPr id="8" name="Rectángulo 8">
            <a:extLst>
              <a:ext uri="{FF2B5EF4-FFF2-40B4-BE49-F238E27FC236}">
                <a16:creationId xmlns:a16="http://schemas.microsoft.com/office/drawing/2014/main" id="{19856EEE-2424-4191-BB62-0F915FF328CD}"/>
              </a:ext>
            </a:extLst>
          </p:cNvPr>
          <p:cNvSpPr/>
          <p:nvPr/>
        </p:nvSpPr>
        <p:spPr>
          <a:xfrm>
            <a:off x="6178520" y="2025916"/>
            <a:ext cx="2170612" cy="819628"/>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b="1" dirty="0">
                <a:solidFill>
                  <a:schemeClr val="tx1"/>
                </a:solidFill>
              </a:rPr>
              <a:t>CERTIFICACIÓN</a:t>
            </a:r>
          </a:p>
        </p:txBody>
      </p:sp>
      <p:sp>
        <p:nvSpPr>
          <p:cNvPr id="9" name="Rectángulo 9">
            <a:extLst>
              <a:ext uri="{FF2B5EF4-FFF2-40B4-BE49-F238E27FC236}">
                <a16:creationId xmlns:a16="http://schemas.microsoft.com/office/drawing/2014/main" id="{87D0EF8A-2766-490C-BE5C-3BDC9A9DB877}"/>
              </a:ext>
            </a:extLst>
          </p:cNvPr>
          <p:cNvSpPr/>
          <p:nvPr/>
        </p:nvSpPr>
        <p:spPr>
          <a:xfrm>
            <a:off x="800376" y="2850259"/>
            <a:ext cx="1970115" cy="726931"/>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a:solidFill>
                  <a:schemeClr val="tx1"/>
                </a:solidFill>
                <a:ea typeface="Arial"/>
                <a:cs typeface="Arial"/>
              </a:rPr>
              <a:t>Actualización de la regulación </a:t>
            </a:r>
          </a:p>
        </p:txBody>
      </p:sp>
      <p:sp>
        <p:nvSpPr>
          <p:cNvPr id="10" name="Rectángulo 26">
            <a:extLst>
              <a:ext uri="{FF2B5EF4-FFF2-40B4-BE49-F238E27FC236}">
                <a16:creationId xmlns:a16="http://schemas.microsoft.com/office/drawing/2014/main" id="{C5D9BFAC-F15D-4B64-92AE-42EDEDD79585}"/>
              </a:ext>
            </a:extLst>
          </p:cNvPr>
          <p:cNvSpPr/>
          <p:nvPr/>
        </p:nvSpPr>
        <p:spPr>
          <a:xfrm>
            <a:off x="794869" y="3575578"/>
            <a:ext cx="1970115" cy="692345"/>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a:solidFill>
                  <a:schemeClr val="tx1"/>
                </a:solidFill>
                <a:ea typeface="Arial"/>
                <a:cs typeface="Arial"/>
              </a:rPr>
              <a:t>Estructuración de redes de apoyo </a:t>
            </a:r>
          </a:p>
        </p:txBody>
      </p:sp>
      <p:sp>
        <p:nvSpPr>
          <p:cNvPr id="11" name="Rectángulo 27">
            <a:extLst>
              <a:ext uri="{FF2B5EF4-FFF2-40B4-BE49-F238E27FC236}">
                <a16:creationId xmlns:a16="http://schemas.microsoft.com/office/drawing/2014/main" id="{E8E2ABE6-5B8E-4ED2-A5AA-92EE66A6EABD}"/>
              </a:ext>
            </a:extLst>
          </p:cNvPr>
          <p:cNvSpPr/>
          <p:nvPr/>
        </p:nvSpPr>
        <p:spPr>
          <a:xfrm>
            <a:off x="794870" y="4262277"/>
            <a:ext cx="1970115" cy="1091819"/>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a:solidFill>
                  <a:schemeClr val="tx1"/>
                </a:solidFill>
                <a:ea typeface="Arial"/>
                <a:cs typeface="Arial"/>
              </a:rPr>
              <a:t>Operar a través de unidades de evaluación para la certificación</a:t>
            </a:r>
          </a:p>
        </p:txBody>
      </p:sp>
      <p:sp>
        <p:nvSpPr>
          <p:cNvPr id="12" name="Rectángulo 28">
            <a:extLst>
              <a:ext uri="{FF2B5EF4-FFF2-40B4-BE49-F238E27FC236}">
                <a16:creationId xmlns:a16="http://schemas.microsoft.com/office/drawing/2014/main" id="{EC9B5306-834E-4B6E-98E2-2A8649D357FB}"/>
              </a:ext>
            </a:extLst>
          </p:cNvPr>
          <p:cNvSpPr/>
          <p:nvPr/>
        </p:nvSpPr>
        <p:spPr>
          <a:xfrm>
            <a:off x="3565955" y="2860369"/>
            <a:ext cx="2075599" cy="3328266"/>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a:solidFill>
                  <a:schemeClr val="tx1"/>
                </a:solidFill>
                <a:ea typeface="Arial"/>
                <a:cs typeface="Arial"/>
              </a:rPr>
              <a:t>Fortalecimiento y regionalización de la capacitación </a:t>
            </a:r>
          </a:p>
          <a:p>
            <a:pPr lvl="5"/>
            <a:endParaRPr lang="es-MX" sz="1700" b="1" dirty="0">
              <a:solidFill>
                <a:schemeClr val="tx1"/>
              </a:solidFill>
              <a:ea typeface="Arial"/>
              <a:cs typeface="Arial"/>
            </a:endParaRPr>
          </a:p>
          <a:p>
            <a:pPr marL="177800" lvl="5" indent="-177800">
              <a:buFont typeface="Arial" panose="020B0604020202020204" pitchFamily="34" charset="0"/>
              <a:buChar char="•"/>
            </a:pPr>
            <a:r>
              <a:rPr lang="es-MX" sz="1700" b="1" dirty="0">
                <a:solidFill>
                  <a:schemeClr val="tx1"/>
                </a:solidFill>
                <a:ea typeface="Arial"/>
                <a:cs typeface="Arial"/>
              </a:rPr>
              <a:t>En línea</a:t>
            </a:r>
          </a:p>
          <a:p>
            <a:pPr marL="177800" lvl="5" indent="-177800">
              <a:buFont typeface="Arial" panose="020B0604020202020204" pitchFamily="34" charset="0"/>
              <a:buChar char="•"/>
            </a:pPr>
            <a:r>
              <a:rPr lang="es-MX" sz="1700" b="1" dirty="0">
                <a:solidFill>
                  <a:schemeClr val="tx1"/>
                </a:solidFill>
                <a:ea typeface="Arial"/>
                <a:cs typeface="Arial"/>
              </a:rPr>
              <a:t>Presencial</a:t>
            </a:r>
          </a:p>
          <a:p>
            <a:pPr marL="177800" lvl="5" indent="-177800">
              <a:buFont typeface="Arial" panose="020B0604020202020204" pitchFamily="34" charset="0"/>
              <a:buChar char="•"/>
            </a:pPr>
            <a:r>
              <a:rPr lang="es-MX" sz="1700" b="1" dirty="0">
                <a:solidFill>
                  <a:schemeClr val="tx1"/>
                </a:solidFill>
                <a:ea typeface="Arial"/>
                <a:cs typeface="Arial"/>
              </a:rPr>
              <a:t>Formación </a:t>
            </a:r>
          </a:p>
          <a:p>
            <a:pPr marL="171450" lvl="5" indent="-171450">
              <a:buFont typeface="Arial" panose="020B0604020202020204" pitchFamily="34" charset="0"/>
              <a:buChar char="•"/>
            </a:pPr>
            <a:r>
              <a:rPr lang="es-MX" sz="1700" b="1" dirty="0">
                <a:solidFill>
                  <a:schemeClr val="tx1"/>
                </a:solidFill>
                <a:ea typeface="Arial"/>
                <a:cs typeface="Arial"/>
              </a:rPr>
              <a:t>Homogeneización de criterios de evaluación </a:t>
            </a:r>
          </a:p>
          <a:p>
            <a:pPr marL="171450" lvl="5" indent="-171450">
              <a:buFont typeface="Arial" panose="020B0604020202020204" pitchFamily="34" charset="0"/>
              <a:buChar char="•"/>
            </a:pPr>
            <a:endParaRPr lang="es-MX" sz="1700" b="1" dirty="0">
              <a:solidFill>
                <a:schemeClr val="tx1"/>
              </a:solidFill>
              <a:ea typeface="Arial"/>
              <a:cs typeface="Arial"/>
            </a:endParaRPr>
          </a:p>
          <a:p>
            <a:pPr marL="171450" lvl="5" indent="-171450">
              <a:buFont typeface="Arial" panose="020B0604020202020204" pitchFamily="34" charset="0"/>
              <a:buChar char="•"/>
            </a:pPr>
            <a:endParaRPr lang="es-MX" sz="1700" b="1" dirty="0">
              <a:solidFill>
                <a:schemeClr val="tx1"/>
              </a:solidFill>
              <a:ea typeface="Arial"/>
              <a:cs typeface="Arial"/>
            </a:endParaRPr>
          </a:p>
        </p:txBody>
      </p:sp>
      <p:sp>
        <p:nvSpPr>
          <p:cNvPr id="13" name="Rectángulo 32">
            <a:extLst>
              <a:ext uri="{FF2B5EF4-FFF2-40B4-BE49-F238E27FC236}">
                <a16:creationId xmlns:a16="http://schemas.microsoft.com/office/drawing/2014/main" id="{2A33AB0B-58F1-4A33-9D9E-E5FB714E1364}"/>
              </a:ext>
            </a:extLst>
          </p:cNvPr>
          <p:cNvSpPr/>
          <p:nvPr/>
        </p:nvSpPr>
        <p:spPr>
          <a:xfrm>
            <a:off x="6181172" y="2870137"/>
            <a:ext cx="2181417" cy="917784"/>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a:solidFill>
                  <a:schemeClr val="tx1"/>
                </a:solidFill>
                <a:ea typeface="Arial"/>
                <a:cs typeface="Arial"/>
              </a:rPr>
              <a:t>Utilización de plataformas tecnológicas</a:t>
            </a:r>
          </a:p>
        </p:txBody>
      </p:sp>
      <p:sp>
        <p:nvSpPr>
          <p:cNvPr id="14" name="Rectángulo 33">
            <a:extLst>
              <a:ext uri="{FF2B5EF4-FFF2-40B4-BE49-F238E27FC236}">
                <a16:creationId xmlns:a16="http://schemas.microsoft.com/office/drawing/2014/main" id="{0A398C29-4F20-4E53-AF24-DF481B17C123}"/>
              </a:ext>
            </a:extLst>
          </p:cNvPr>
          <p:cNvSpPr/>
          <p:nvPr/>
        </p:nvSpPr>
        <p:spPr>
          <a:xfrm>
            <a:off x="6181172" y="3787921"/>
            <a:ext cx="2181418" cy="836957"/>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a:solidFill>
                  <a:schemeClr val="tx1"/>
                </a:solidFill>
                <a:ea typeface="Arial"/>
                <a:cs typeface="Arial"/>
              </a:rPr>
              <a:t>Actualización de estándares </a:t>
            </a:r>
          </a:p>
        </p:txBody>
      </p:sp>
      <p:sp>
        <p:nvSpPr>
          <p:cNvPr id="15" name="Rectángulo 34">
            <a:extLst>
              <a:ext uri="{FF2B5EF4-FFF2-40B4-BE49-F238E27FC236}">
                <a16:creationId xmlns:a16="http://schemas.microsoft.com/office/drawing/2014/main" id="{F2F55C4D-0F50-40D1-9403-4CEE73A824FA}"/>
              </a:ext>
            </a:extLst>
          </p:cNvPr>
          <p:cNvSpPr/>
          <p:nvPr/>
        </p:nvSpPr>
        <p:spPr>
          <a:xfrm>
            <a:off x="6181172" y="4661682"/>
            <a:ext cx="2181417" cy="909647"/>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a:solidFill>
                  <a:schemeClr val="tx1"/>
                </a:solidFill>
                <a:ea typeface="Arial"/>
                <a:cs typeface="Arial"/>
              </a:rPr>
              <a:t>Evaluación permanente del proceso </a:t>
            </a:r>
          </a:p>
        </p:txBody>
      </p:sp>
      <p:sp>
        <p:nvSpPr>
          <p:cNvPr id="16" name="Rectángulo 35">
            <a:extLst>
              <a:ext uri="{FF2B5EF4-FFF2-40B4-BE49-F238E27FC236}">
                <a16:creationId xmlns:a16="http://schemas.microsoft.com/office/drawing/2014/main" id="{349D475D-372B-46DE-B3C5-F13A7B5AF462}"/>
              </a:ext>
            </a:extLst>
          </p:cNvPr>
          <p:cNvSpPr/>
          <p:nvPr/>
        </p:nvSpPr>
        <p:spPr>
          <a:xfrm>
            <a:off x="794868" y="5353469"/>
            <a:ext cx="1970115" cy="819628"/>
          </a:xfrm>
          <a:prstGeom prst="rect">
            <a:avLst/>
          </a:prstGeom>
          <a:noFill/>
          <a:ln w="57150">
            <a:solidFill>
              <a:srgbClr val="DEC9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700" b="1" dirty="0">
                <a:solidFill>
                  <a:schemeClr val="tx1"/>
                </a:solidFill>
                <a:ea typeface="Arial"/>
                <a:cs typeface="Arial"/>
              </a:rPr>
              <a:t>Mecanismos de supervisión y evaluación sólidos</a:t>
            </a:r>
          </a:p>
        </p:txBody>
      </p:sp>
      <p:sp>
        <p:nvSpPr>
          <p:cNvPr id="17" name="Rectángulo redondeado 84">
            <a:extLst>
              <a:ext uri="{FF2B5EF4-FFF2-40B4-BE49-F238E27FC236}">
                <a16:creationId xmlns:a16="http://schemas.microsoft.com/office/drawing/2014/main" id="{DA2CA210-89CB-4EAB-813F-E728031C0D6C}"/>
              </a:ext>
            </a:extLst>
          </p:cNvPr>
          <p:cNvSpPr/>
          <p:nvPr/>
        </p:nvSpPr>
        <p:spPr>
          <a:xfrm>
            <a:off x="425366" y="660255"/>
            <a:ext cx="8356775" cy="1169736"/>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s-MX" sz="2000" b="1" dirty="0">
                <a:solidFill>
                  <a:schemeClr val="tx1"/>
                </a:solidFill>
              </a:rPr>
              <a:t>Atender de manera prioritaria la certificación del primer nivel de atención </a:t>
            </a:r>
          </a:p>
          <a:p>
            <a:pPr marL="171450" indent="-171450">
              <a:buFont typeface="Arial" panose="020B0604020202020204" pitchFamily="34" charset="0"/>
              <a:buChar char="•"/>
            </a:pPr>
            <a:r>
              <a:rPr lang="es-MX" sz="2000" b="1" dirty="0">
                <a:solidFill>
                  <a:schemeClr val="tx1"/>
                </a:solidFill>
              </a:rPr>
              <a:t>Generar obligatoriedad gradual </a:t>
            </a:r>
          </a:p>
          <a:p>
            <a:pPr marL="171450" indent="-171450">
              <a:buFont typeface="Arial" panose="020B0604020202020204" pitchFamily="34" charset="0"/>
              <a:buChar char="•"/>
            </a:pPr>
            <a:r>
              <a:rPr lang="es-MX" sz="2000" b="1" dirty="0">
                <a:solidFill>
                  <a:schemeClr val="tx1"/>
                </a:solidFill>
              </a:rPr>
              <a:t>Ampliar el número de establecimientos certificados</a:t>
            </a:r>
          </a:p>
        </p:txBody>
      </p:sp>
      <p:cxnSp>
        <p:nvCxnSpPr>
          <p:cNvPr id="18" name="Straight Connector 8">
            <a:extLst>
              <a:ext uri="{FF2B5EF4-FFF2-40B4-BE49-F238E27FC236}">
                <a16:creationId xmlns:a16="http://schemas.microsoft.com/office/drawing/2014/main" id="{5AF4F807-161D-4A19-9058-4B32647EC531}"/>
              </a:ext>
            </a:extLst>
          </p:cNvPr>
          <p:cNvCxnSpPr>
            <a:cxnSpLocks/>
          </p:cNvCxnSpPr>
          <p:nvPr/>
        </p:nvCxnSpPr>
        <p:spPr>
          <a:xfrm>
            <a:off x="7178722" y="406541"/>
            <a:ext cx="1444717" cy="0"/>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cxnSp>
        <p:nvCxnSpPr>
          <p:cNvPr id="19" name="Straight Connector 6">
            <a:extLst>
              <a:ext uri="{FF2B5EF4-FFF2-40B4-BE49-F238E27FC236}">
                <a16:creationId xmlns:a16="http://schemas.microsoft.com/office/drawing/2014/main" id="{D0D71F11-EAAA-43ED-8279-B6A62F48295E}"/>
              </a:ext>
            </a:extLst>
          </p:cNvPr>
          <p:cNvCxnSpPr>
            <a:cxnSpLocks/>
          </p:cNvCxnSpPr>
          <p:nvPr/>
        </p:nvCxnSpPr>
        <p:spPr>
          <a:xfrm>
            <a:off x="7047281" y="11331"/>
            <a:ext cx="0" cy="372916"/>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sp>
        <p:nvSpPr>
          <p:cNvPr id="20" name="CuadroTexto 3">
            <a:extLst>
              <a:ext uri="{FF2B5EF4-FFF2-40B4-BE49-F238E27FC236}">
                <a16:creationId xmlns:a16="http://schemas.microsoft.com/office/drawing/2014/main" id="{8BE80E4A-8507-4BDA-8B6B-422FD01392D8}"/>
              </a:ext>
            </a:extLst>
          </p:cNvPr>
          <p:cNvSpPr txBox="1"/>
          <p:nvPr/>
        </p:nvSpPr>
        <p:spPr>
          <a:xfrm>
            <a:off x="7047281" y="-23701"/>
            <a:ext cx="1751947" cy="400110"/>
          </a:xfrm>
          <a:prstGeom prst="rect">
            <a:avLst/>
          </a:prstGeom>
          <a:noFill/>
        </p:spPr>
        <p:txBody>
          <a:bodyPr wrap="square" rtlCol="0">
            <a:spAutoFit/>
          </a:bodyPr>
          <a:lstStyle/>
          <a:p>
            <a:pPr algn="ctr"/>
            <a:r>
              <a:rPr lang="es-MX" sz="2000" b="1" i="1" dirty="0"/>
              <a:t>Articulación</a:t>
            </a:r>
          </a:p>
        </p:txBody>
      </p:sp>
      <p:sp>
        <p:nvSpPr>
          <p:cNvPr id="21" name="CuadroTexto 3">
            <a:extLst>
              <a:ext uri="{FF2B5EF4-FFF2-40B4-BE49-F238E27FC236}">
                <a16:creationId xmlns:a16="http://schemas.microsoft.com/office/drawing/2014/main" id="{6CCFBC4F-A7C5-4D55-A2DA-5E265CC32491}"/>
              </a:ext>
            </a:extLst>
          </p:cNvPr>
          <p:cNvSpPr txBox="1"/>
          <p:nvPr/>
        </p:nvSpPr>
        <p:spPr>
          <a:xfrm>
            <a:off x="502025" y="31102"/>
            <a:ext cx="2043952" cy="523220"/>
          </a:xfrm>
          <a:prstGeom prst="rect">
            <a:avLst/>
          </a:prstGeom>
          <a:noFill/>
        </p:spPr>
        <p:txBody>
          <a:bodyPr wrap="square" rtlCol="0">
            <a:spAutoFit/>
          </a:bodyPr>
          <a:lstStyle/>
          <a:p>
            <a:pPr algn="ctr"/>
            <a:r>
              <a:rPr lang="es-MX" sz="2800" b="1" i="1" dirty="0" smtClean="0"/>
              <a:t>Desafíos</a:t>
            </a:r>
            <a:endParaRPr lang="es-MX" sz="2800" b="1" i="1" dirty="0"/>
          </a:p>
        </p:txBody>
      </p:sp>
    </p:spTree>
    <p:extLst>
      <p:ext uri="{BB962C8B-B14F-4D97-AF65-F5344CB8AC3E}">
        <p14:creationId xmlns:p14="http://schemas.microsoft.com/office/powerpoint/2010/main" val="1833909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1C740A9-A563-4AA3-AEFA-9531BF546669}"/>
              </a:ext>
            </a:extLst>
          </p:cNvPr>
          <p:cNvSpPr txBox="1">
            <a:spLocks/>
          </p:cNvSpPr>
          <p:nvPr/>
        </p:nvSpPr>
        <p:spPr>
          <a:xfrm>
            <a:off x="502163" y="179677"/>
            <a:ext cx="8218538" cy="8262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rgbClr val="DEC9A2"/>
                </a:solidFill>
                <a:latin typeface="Montserrat SemiBold" panose="00000700000000000000" pitchFamily="2" charset="0"/>
                <a:ea typeface="+mj-ea"/>
                <a:cs typeface="+mj-cs"/>
              </a:defRPr>
            </a:lvl1pPr>
          </a:lstStyle>
          <a:p>
            <a:pPr algn="ctr"/>
            <a:r>
              <a:rPr lang="es-MX" sz="3200" b="1" dirty="0">
                <a:solidFill>
                  <a:srgbClr val="B9254F"/>
                </a:solidFill>
                <a:latin typeface="+mn-lt"/>
                <a:cs typeface="Arial" panose="020B0604020202020204" pitchFamily="34" charset="0"/>
              </a:rPr>
              <a:t>Cohesión del Sistema Nacional de Salud de cara a la Cuarta Transformación</a:t>
            </a:r>
          </a:p>
        </p:txBody>
      </p:sp>
      <p:sp>
        <p:nvSpPr>
          <p:cNvPr id="6" name="Rectángulo redondeado 84">
            <a:extLst>
              <a:ext uri="{FF2B5EF4-FFF2-40B4-BE49-F238E27FC236}">
                <a16:creationId xmlns:a16="http://schemas.microsoft.com/office/drawing/2014/main" id="{DA2CA210-89CB-4EAB-813F-E728031C0D6C}"/>
              </a:ext>
            </a:extLst>
          </p:cNvPr>
          <p:cNvSpPr/>
          <p:nvPr/>
        </p:nvSpPr>
        <p:spPr>
          <a:xfrm>
            <a:off x="825798" y="1168955"/>
            <a:ext cx="7841453" cy="2214422"/>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MX" sz="2000" b="1" dirty="0">
                <a:solidFill>
                  <a:schemeClr val="tx1"/>
                </a:solidFill>
                <a:cs typeface="Arial" panose="020B0604020202020204" pitchFamily="34" charset="0"/>
              </a:rPr>
              <a:t>Los sectores público y privado que prestan servicios de salud constituyen el denominado Sistema Nacional de Salud, SNS. En esta figura también está considerado el sector social. Toda vez que a esta forma de organización se le ha calificado como un sistema, la ley dispone que cuente con mecanismos de coordinación y le fija como objetivo dar cumplimiento al derecho a la protección de la salud. Art 5º, LGS.</a:t>
            </a:r>
          </a:p>
        </p:txBody>
      </p:sp>
      <p:sp>
        <p:nvSpPr>
          <p:cNvPr id="8" name="Rectángulo redondeado 84">
            <a:extLst>
              <a:ext uri="{FF2B5EF4-FFF2-40B4-BE49-F238E27FC236}">
                <a16:creationId xmlns:a16="http://schemas.microsoft.com/office/drawing/2014/main" id="{DA2CA210-89CB-4EAB-813F-E728031C0D6C}"/>
              </a:ext>
            </a:extLst>
          </p:cNvPr>
          <p:cNvSpPr/>
          <p:nvPr/>
        </p:nvSpPr>
        <p:spPr>
          <a:xfrm>
            <a:off x="867204" y="3796559"/>
            <a:ext cx="7841453" cy="924636"/>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MX" sz="2000" b="1" dirty="0">
                <a:solidFill>
                  <a:schemeClr val="tx1"/>
                </a:solidFill>
                <a:cs typeface="Arial" panose="020B0604020202020204" pitchFamily="34" charset="0"/>
              </a:rPr>
              <a:t>El SNS no es una persona jurídica, no tiene estructura orgánica, tampoco delibera, en realidad, tenemos un SNS imaginario.</a:t>
            </a:r>
          </a:p>
          <a:p>
            <a:pPr algn="just"/>
            <a:endParaRPr lang="es-MX" sz="500" b="1" dirty="0">
              <a:solidFill>
                <a:schemeClr val="tx1"/>
              </a:solidFill>
            </a:endParaRPr>
          </a:p>
        </p:txBody>
      </p:sp>
      <p:sp>
        <p:nvSpPr>
          <p:cNvPr id="9" name="Rectángulo redondeado 84">
            <a:extLst>
              <a:ext uri="{FF2B5EF4-FFF2-40B4-BE49-F238E27FC236}">
                <a16:creationId xmlns:a16="http://schemas.microsoft.com/office/drawing/2014/main" id="{DA2CA210-89CB-4EAB-813F-E728031C0D6C}"/>
              </a:ext>
            </a:extLst>
          </p:cNvPr>
          <p:cNvSpPr/>
          <p:nvPr/>
        </p:nvSpPr>
        <p:spPr>
          <a:xfrm>
            <a:off x="856085" y="5182587"/>
            <a:ext cx="7841453" cy="961950"/>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MX" sz="2000" b="1" dirty="0">
                <a:solidFill>
                  <a:schemeClr val="tx1"/>
                </a:solidFill>
                <a:cs typeface="Arial" panose="020B0604020202020204" pitchFamily="34" charset="0"/>
              </a:rPr>
              <a:t>El sistema es inexistente porque las personas físicas o morales que lo integran responden a intereses diversos pero legítimos.</a:t>
            </a:r>
          </a:p>
          <a:p>
            <a:pPr algn="just"/>
            <a:endParaRPr lang="es-MX" sz="500" b="1" dirty="0">
              <a:solidFill>
                <a:schemeClr val="tx1"/>
              </a:solidFill>
            </a:endParaRPr>
          </a:p>
        </p:txBody>
      </p:sp>
      <p:sp>
        <p:nvSpPr>
          <p:cNvPr id="5" name="Arrow: Pentagon 4">
            <a:extLst>
              <a:ext uri="{FF2B5EF4-FFF2-40B4-BE49-F238E27FC236}">
                <a16:creationId xmlns:a16="http://schemas.microsoft.com/office/drawing/2014/main" id="{0BB8D424-708C-4A07-A452-D1B7F69A2ABE}"/>
              </a:ext>
            </a:extLst>
          </p:cNvPr>
          <p:cNvSpPr/>
          <p:nvPr/>
        </p:nvSpPr>
        <p:spPr>
          <a:xfrm>
            <a:off x="108284" y="1767458"/>
            <a:ext cx="685800" cy="625642"/>
          </a:xfrm>
          <a:prstGeom prst="homePlate">
            <a:avLst/>
          </a:prstGeom>
          <a:solidFill>
            <a:srgbClr val="BC945A"/>
          </a:solidFill>
          <a:ln>
            <a:solidFill>
              <a:srgbClr val="BC9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1</a:t>
            </a:r>
          </a:p>
        </p:txBody>
      </p:sp>
      <p:sp>
        <p:nvSpPr>
          <p:cNvPr id="11" name="Arrow: Pentagon 10">
            <a:extLst>
              <a:ext uri="{FF2B5EF4-FFF2-40B4-BE49-F238E27FC236}">
                <a16:creationId xmlns:a16="http://schemas.microsoft.com/office/drawing/2014/main" id="{6491566A-B59D-4CF1-97AB-A4A564CCDBC3}"/>
              </a:ext>
            </a:extLst>
          </p:cNvPr>
          <p:cNvSpPr/>
          <p:nvPr/>
        </p:nvSpPr>
        <p:spPr>
          <a:xfrm>
            <a:off x="159263" y="3916239"/>
            <a:ext cx="685800" cy="625642"/>
          </a:xfrm>
          <a:prstGeom prst="homePlate">
            <a:avLst/>
          </a:prstGeom>
          <a:solidFill>
            <a:srgbClr val="BC945A"/>
          </a:solidFill>
          <a:ln>
            <a:solidFill>
              <a:srgbClr val="BC9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2</a:t>
            </a:r>
          </a:p>
        </p:txBody>
      </p:sp>
      <p:sp>
        <p:nvSpPr>
          <p:cNvPr id="12" name="Arrow: Pentagon 11">
            <a:extLst>
              <a:ext uri="{FF2B5EF4-FFF2-40B4-BE49-F238E27FC236}">
                <a16:creationId xmlns:a16="http://schemas.microsoft.com/office/drawing/2014/main" id="{4FB38881-A7C3-461F-8872-CE0CCCADF3B1}"/>
              </a:ext>
            </a:extLst>
          </p:cNvPr>
          <p:cNvSpPr/>
          <p:nvPr/>
        </p:nvSpPr>
        <p:spPr>
          <a:xfrm>
            <a:off x="144968" y="5350277"/>
            <a:ext cx="685800" cy="625642"/>
          </a:xfrm>
          <a:prstGeom prst="homePlate">
            <a:avLst/>
          </a:prstGeom>
          <a:solidFill>
            <a:srgbClr val="BC945A"/>
          </a:solidFill>
          <a:ln>
            <a:solidFill>
              <a:srgbClr val="BC9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3</a:t>
            </a:r>
          </a:p>
        </p:txBody>
      </p:sp>
    </p:spTree>
    <p:extLst>
      <p:ext uri="{BB962C8B-B14F-4D97-AF65-F5344CB8AC3E}">
        <p14:creationId xmlns:p14="http://schemas.microsoft.com/office/powerpoint/2010/main" val="260974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1C740A9-A563-4AA3-AEFA-9531BF546669}"/>
              </a:ext>
            </a:extLst>
          </p:cNvPr>
          <p:cNvSpPr txBox="1">
            <a:spLocks/>
          </p:cNvSpPr>
          <p:nvPr/>
        </p:nvSpPr>
        <p:spPr>
          <a:xfrm>
            <a:off x="490357" y="241977"/>
            <a:ext cx="8218538" cy="8262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kern="1200">
                <a:solidFill>
                  <a:srgbClr val="DEC9A2"/>
                </a:solidFill>
                <a:latin typeface="Montserrat SemiBold" panose="00000700000000000000" pitchFamily="2" charset="0"/>
                <a:ea typeface="+mj-ea"/>
                <a:cs typeface="+mj-cs"/>
              </a:defRPr>
            </a:lvl1pPr>
          </a:lstStyle>
          <a:p>
            <a:pPr algn="ctr"/>
            <a:r>
              <a:rPr lang="es-MX" sz="3200" b="1" dirty="0">
                <a:solidFill>
                  <a:srgbClr val="B9254F"/>
                </a:solidFill>
                <a:latin typeface="+mn-lt"/>
                <a:cs typeface="Arial" panose="020B0604020202020204" pitchFamily="34" charset="0"/>
              </a:rPr>
              <a:t>Cohesión del Sistema Nacional de Salud de cara a la Cuarta Transformación</a:t>
            </a:r>
          </a:p>
        </p:txBody>
      </p:sp>
      <p:sp>
        <p:nvSpPr>
          <p:cNvPr id="6" name="Rectángulo redondeado 84">
            <a:extLst>
              <a:ext uri="{FF2B5EF4-FFF2-40B4-BE49-F238E27FC236}">
                <a16:creationId xmlns:a16="http://schemas.microsoft.com/office/drawing/2014/main" id="{DA2CA210-89CB-4EAB-813F-E728031C0D6C}"/>
              </a:ext>
            </a:extLst>
          </p:cNvPr>
          <p:cNvSpPr/>
          <p:nvPr/>
        </p:nvSpPr>
        <p:spPr>
          <a:xfrm>
            <a:off x="867442" y="1188581"/>
            <a:ext cx="7841453" cy="1306286"/>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MX" sz="2000" b="1" dirty="0">
                <a:solidFill>
                  <a:schemeClr val="tx1"/>
                </a:solidFill>
                <a:cs typeface="Arial" panose="020B0604020202020204" pitchFamily="34" charset="0"/>
              </a:rPr>
              <a:t>La cohesión de los integrantes del SNS sólo la puede proporcionar el Consejo de Salubridad General, CSG, en primer término porque todos ellos son destinatarios de la competencia que le otorga la ley al propio Consejo.</a:t>
            </a:r>
          </a:p>
          <a:p>
            <a:pPr marL="171450" indent="-171450" algn="just">
              <a:buFont typeface="Arial" panose="020B0604020202020204" pitchFamily="34" charset="0"/>
              <a:buChar char="•"/>
            </a:pPr>
            <a:endParaRPr lang="es-MX" sz="600" b="1" dirty="0">
              <a:solidFill>
                <a:schemeClr val="tx1"/>
              </a:solidFill>
            </a:endParaRPr>
          </a:p>
        </p:txBody>
      </p:sp>
      <p:sp>
        <p:nvSpPr>
          <p:cNvPr id="8" name="Rectángulo redondeado 84">
            <a:extLst>
              <a:ext uri="{FF2B5EF4-FFF2-40B4-BE49-F238E27FC236}">
                <a16:creationId xmlns:a16="http://schemas.microsoft.com/office/drawing/2014/main" id="{DA2CA210-89CB-4EAB-813F-E728031C0D6C}"/>
              </a:ext>
            </a:extLst>
          </p:cNvPr>
          <p:cNvSpPr/>
          <p:nvPr/>
        </p:nvSpPr>
        <p:spPr>
          <a:xfrm>
            <a:off x="877381" y="2849361"/>
            <a:ext cx="7841453" cy="1473199"/>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MX" sz="2000" b="1" dirty="0">
                <a:solidFill>
                  <a:schemeClr val="tx1"/>
                </a:solidFill>
                <a:cs typeface="Arial" panose="020B0604020202020204" pitchFamily="34" charset="0"/>
              </a:rPr>
              <a:t>En el ámbito de un SNS con la necesidad de crear acciones tendientes al bienestar de la población, el CSG tiene la facultad para establecer los mecanismos de coordinación que se requieran. </a:t>
            </a:r>
          </a:p>
          <a:p>
            <a:pPr marL="171450" indent="-171450" algn="just">
              <a:buFont typeface="Arial" panose="020B0604020202020204" pitchFamily="34" charset="0"/>
              <a:buChar char="•"/>
            </a:pPr>
            <a:endParaRPr lang="es-MX" sz="600" b="1" dirty="0">
              <a:solidFill>
                <a:schemeClr val="tx1"/>
              </a:solidFill>
            </a:endParaRPr>
          </a:p>
        </p:txBody>
      </p:sp>
      <p:sp>
        <p:nvSpPr>
          <p:cNvPr id="9" name="Rectángulo redondeado 84">
            <a:extLst>
              <a:ext uri="{FF2B5EF4-FFF2-40B4-BE49-F238E27FC236}">
                <a16:creationId xmlns:a16="http://schemas.microsoft.com/office/drawing/2014/main" id="{DA2CA210-89CB-4EAB-813F-E728031C0D6C}"/>
              </a:ext>
            </a:extLst>
          </p:cNvPr>
          <p:cNvSpPr/>
          <p:nvPr/>
        </p:nvSpPr>
        <p:spPr>
          <a:xfrm>
            <a:off x="867442" y="4678769"/>
            <a:ext cx="7851392" cy="1729743"/>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lgn="just">
              <a:buFont typeface="Arial" panose="020B0604020202020204" pitchFamily="34" charset="0"/>
              <a:buChar char="•"/>
            </a:pPr>
            <a:endParaRPr lang="es-MX" sz="600" b="1" dirty="0">
              <a:solidFill>
                <a:schemeClr val="tx1"/>
              </a:solidFill>
            </a:endParaRPr>
          </a:p>
        </p:txBody>
      </p:sp>
      <p:sp>
        <p:nvSpPr>
          <p:cNvPr id="7" name="Arrow: Pentagon 6">
            <a:extLst>
              <a:ext uri="{FF2B5EF4-FFF2-40B4-BE49-F238E27FC236}">
                <a16:creationId xmlns:a16="http://schemas.microsoft.com/office/drawing/2014/main" id="{14673F73-410D-4A97-ABE0-14878A218CAB}"/>
              </a:ext>
            </a:extLst>
          </p:cNvPr>
          <p:cNvSpPr/>
          <p:nvPr/>
        </p:nvSpPr>
        <p:spPr>
          <a:xfrm>
            <a:off x="147457" y="1518964"/>
            <a:ext cx="685800" cy="625642"/>
          </a:xfrm>
          <a:prstGeom prst="homePlate">
            <a:avLst/>
          </a:prstGeom>
          <a:solidFill>
            <a:srgbClr val="BC945A"/>
          </a:solidFill>
          <a:ln>
            <a:solidFill>
              <a:srgbClr val="BC9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4</a:t>
            </a:r>
          </a:p>
        </p:txBody>
      </p:sp>
      <p:sp>
        <p:nvSpPr>
          <p:cNvPr id="10" name="Arrow: Pentagon 9">
            <a:extLst>
              <a:ext uri="{FF2B5EF4-FFF2-40B4-BE49-F238E27FC236}">
                <a16:creationId xmlns:a16="http://schemas.microsoft.com/office/drawing/2014/main" id="{80442327-92E5-4490-BF34-E922DA5083DF}"/>
              </a:ext>
            </a:extLst>
          </p:cNvPr>
          <p:cNvSpPr/>
          <p:nvPr/>
        </p:nvSpPr>
        <p:spPr>
          <a:xfrm>
            <a:off x="175417" y="3253530"/>
            <a:ext cx="685800" cy="625642"/>
          </a:xfrm>
          <a:prstGeom prst="homePlate">
            <a:avLst/>
          </a:prstGeom>
          <a:solidFill>
            <a:srgbClr val="BC945A"/>
          </a:solidFill>
          <a:ln>
            <a:solidFill>
              <a:srgbClr val="BC9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5</a:t>
            </a:r>
          </a:p>
        </p:txBody>
      </p:sp>
      <p:sp>
        <p:nvSpPr>
          <p:cNvPr id="11" name="Arrow: Pentagon 10">
            <a:extLst>
              <a:ext uri="{FF2B5EF4-FFF2-40B4-BE49-F238E27FC236}">
                <a16:creationId xmlns:a16="http://schemas.microsoft.com/office/drawing/2014/main" id="{BEDB4D6D-8F30-4559-8D23-CC26BBAFFFFC}"/>
              </a:ext>
            </a:extLst>
          </p:cNvPr>
          <p:cNvSpPr/>
          <p:nvPr/>
        </p:nvSpPr>
        <p:spPr>
          <a:xfrm>
            <a:off x="175417" y="5071284"/>
            <a:ext cx="685800" cy="625642"/>
          </a:xfrm>
          <a:prstGeom prst="homePlate">
            <a:avLst/>
          </a:prstGeom>
          <a:solidFill>
            <a:srgbClr val="BC945A"/>
          </a:solidFill>
          <a:ln>
            <a:solidFill>
              <a:srgbClr val="BC90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6</a:t>
            </a:r>
          </a:p>
        </p:txBody>
      </p:sp>
      <p:sp>
        <p:nvSpPr>
          <p:cNvPr id="2" name="Rectángulo 1">
            <a:extLst>
              <a:ext uri="{FF2B5EF4-FFF2-40B4-BE49-F238E27FC236}">
                <a16:creationId xmlns:a16="http://schemas.microsoft.com/office/drawing/2014/main" id="{9239F8D8-356E-7347-A930-1C814AA9B2D8}"/>
              </a:ext>
            </a:extLst>
          </p:cNvPr>
          <p:cNvSpPr/>
          <p:nvPr/>
        </p:nvSpPr>
        <p:spPr>
          <a:xfrm>
            <a:off x="927791" y="4645441"/>
            <a:ext cx="7720753" cy="1908215"/>
          </a:xfrm>
          <a:prstGeom prst="rect">
            <a:avLst/>
          </a:prstGeom>
        </p:spPr>
        <p:txBody>
          <a:bodyPr wrap="square">
            <a:spAutoFit/>
          </a:bodyPr>
          <a:lstStyle/>
          <a:p>
            <a:pPr algn="just">
              <a:lnSpc>
                <a:spcPct val="100000"/>
              </a:lnSpc>
              <a:spcBef>
                <a:spcPts val="0"/>
              </a:spcBef>
            </a:pPr>
            <a:r>
              <a:rPr lang="es-MX" sz="2000" b="1" dirty="0">
                <a:cs typeface="Arial" panose="020B0604020202020204" pitchFamily="34" charset="0"/>
              </a:rPr>
              <a:t>Sin necesidad de modificaciones legislativas, el Presidente del CSG y el correspondiente órgano colegiado, así como en su caso, con la Junta Ejecutiva, que contará con los </a:t>
            </a:r>
            <a:r>
              <a:rPr lang="es-MX" sz="2000" b="1" dirty="0" smtClean="0">
                <a:cs typeface="Arial" panose="020B0604020202020204" pitchFamily="34" charset="0"/>
              </a:rPr>
              <a:t>cuatro coordinadores </a:t>
            </a:r>
            <a:r>
              <a:rPr lang="es-MX" sz="2000" b="1" dirty="0">
                <a:cs typeface="Arial" panose="020B0604020202020204" pitchFamily="34" charset="0"/>
              </a:rPr>
              <a:t>regionales, establecerá las políticas para un Sistema Nacional de Salud para el Bienestar.</a:t>
            </a:r>
          </a:p>
          <a:p>
            <a:pPr algn="just">
              <a:lnSpc>
                <a:spcPct val="100000"/>
              </a:lnSpc>
              <a:spcBef>
                <a:spcPts val="0"/>
              </a:spcBef>
            </a:pPr>
            <a:endParaRPr lang="es-MX" dirty="0">
              <a:cs typeface="Arial" panose="020B0604020202020204" pitchFamily="34" charset="0"/>
            </a:endParaRPr>
          </a:p>
        </p:txBody>
      </p:sp>
    </p:spTree>
    <p:extLst>
      <p:ext uri="{BB962C8B-B14F-4D97-AF65-F5344CB8AC3E}">
        <p14:creationId xmlns:p14="http://schemas.microsoft.com/office/powerpoint/2010/main" val="1435667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3958F7-CA81-4467-A02A-DB2C4D1D05CD}"/>
              </a:ext>
            </a:extLst>
          </p:cNvPr>
          <p:cNvSpPr/>
          <p:nvPr/>
        </p:nvSpPr>
        <p:spPr>
          <a:xfrm>
            <a:off x="2345022" y="1840000"/>
            <a:ext cx="4961007" cy="2308324"/>
          </a:xfrm>
          <a:prstGeom prst="rect">
            <a:avLst/>
          </a:prstGeom>
        </p:spPr>
        <p:txBody>
          <a:bodyPr wrap="square">
            <a:spAutoFit/>
          </a:bodyPr>
          <a:lstStyle/>
          <a:p>
            <a:pPr algn="just"/>
            <a:r>
              <a:rPr lang="es-MX" sz="2400" b="1" dirty="0"/>
              <a:t>De cara a esta Cuarta Transformación, el Consejo se refrenda como la </a:t>
            </a:r>
            <a:r>
              <a:rPr lang="es-MX" sz="2400" b="1" i="1" dirty="0"/>
              <a:t>autoridad sanitaria rectora en las políticas públicas en salud</a:t>
            </a:r>
            <a:r>
              <a:rPr lang="es-MX" sz="2400" b="1" dirty="0"/>
              <a:t>, y así, contribuir a consolidar el Sistema Nacional de Salud para el Bienestar.</a:t>
            </a:r>
          </a:p>
        </p:txBody>
      </p:sp>
      <p:pic>
        <p:nvPicPr>
          <p:cNvPr id="16" name="Picture 15">
            <a:extLst>
              <a:ext uri="{FF2B5EF4-FFF2-40B4-BE49-F238E27FC236}">
                <a16:creationId xmlns:a16="http://schemas.microsoft.com/office/drawing/2014/main" id="{1C80ECFC-EB8A-4517-BC06-F6FDF1048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048" y="4148324"/>
            <a:ext cx="2026800" cy="2310929"/>
          </a:xfrm>
          <a:prstGeom prst="rect">
            <a:avLst/>
          </a:prstGeom>
        </p:spPr>
      </p:pic>
      <p:pic>
        <p:nvPicPr>
          <p:cNvPr id="17" name="Imagen 5">
            <a:extLst>
              <a:ext uri="{FF2B5EF4-FFF2-40B4-BE49-F238E27FC236}">
                <a16:creationId xmlns:a16="http://schemas.microsoft.com/office/drawing/2014/main" id="{4EA58EB3-01D3-4836-9EA1-594DC3F87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6" y="175986"/>
            <a:ext cx="2354675" cy="1931196"/>
          </a:xfrm>
          <a:prstGeom prst="rect">
            <a:avLst/>
          </a:prstGeom>
        </p:spPr>
      </p:pic>
      <p:sp>
        <p:nvSpPr>
          <p:cNvPr id="14" name="TextBox 13">
            <a:extLst>
              <a:ext uri="{FF2B5EF4-FFF2-40B4-BE49-F238E27FC236}">
                <a16:creationId xmlns:a16="http://schemas.microsoft.com/office/drawing/2014/main" id="{6D71D447-6767-4881-82B4-DDDD23CE49BC}"/>
              </a:ext>
            </a:extLst>
          </p:cNvPr>
          <p:cNvSpPr txBox="1"/>
          <p:nvPr/>
        </p:nvSpPr>
        <p:spPr>
          <a:xfrm>
            <a:off x="3035888" y="4662393"/>
            <a:ext cx="3109294" cy="769441"/>
          </a:xfrm>
          <a:prstGeom prst="rect">
            <a:avLst/>
          </a:prstGeom>
          <a:noFill/>
        </p:spPr>
        <p:txBody>
          <a:bodyPr wrap="square" rtlCol="0">
            <a:spAutoFit/>
          </a:bodyPr>
          <a:lstStyle/>
          <a:p>
            <a:pPr algn="ctr"/>
            <a:r>
              <a:rPr lang="es-MX" sz="4400" b="1" dirty="0">
                <a:solidFill>
                  <a:srgbClr val="A42145"/>
                </a:solidFill>
              </a:rPr>
              <a:t>Gracias</a:t>
            </a:r>
          </a:p>
        </p:txBody>
      </p:sp>
    </p:spTree>
    <p:extLst>
      <p:ext uri="{BB962C8B-B14F-4D97-AF65-F5344CB8AC3E}">
        <p14:creationId xmlns:p14="http://schemas.microsoft.com/office/powerpoint/2010/main" val="4182073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a:extLst>
              <a:ext uri="{FF2B5EF4-FFF2-40B4-BE49-F238E27FC236}">
                <a16:creationId xmlns:a16="http://schemas.microsoft.com/office/drawing/2014/main" id="{D96EEC2D-13DB-4344-9D84-018266987D0B}"/>
              </a:ext>
            </a:extLst>
          </p:cNvPr>
          <p:cNvSpPr txBox="1"/>
          <p:nvPr/>
        </p:nvSpPr>
        <p:spPr>
          <a:xfrm>
            <a:off x="6788426" y="0"/>
            <a:ext cx="2139631" cy="400110"/>
          </a:xfrm>
          <a:prstGeom prst="rect">
            <a:avLst/>
          </a:prstGeom>
          <a:noFill/>
        </p:spPr>
        <p:txBody>
          <a:bodyPr wrap="square" rtlCol="0">
            <a:spAutoFit/>
          </a:bodyPr>
          <a:lstStyle/>
          <a:p>
            <a:pPr algn="r"/>
            <a:r>
              <a:rPr lang="es-MX" sz="2000" b="1" i="1" dirty="0"/>
              <a:t>Introducción </a:t>
            </a:r>
          </a:p>
        </p:txBody>
      </p:sp>
      <p:cxnSp>
        <p:nvCxnSpPr>
          <p:cNvPr id="8" name="Straight Connector 7">
            <a:extLst>
              <a:ext uri="{FF2B5EF4-FFF2-40B4-BE49-F238E27FC236}">
                <a16:creationId xmlns:a16="http://schemas.microsoft.com/office/drawing/2014/main" id="{30A0DE53-5441-4429-B8EE-1D82020A8F14}"/>
              </a:ext>
            </a:extLst>
          </p:cNvPr>
          <p:cNvCxnSpPr>
            <a:cxnSpLocks/>
          </p:cNvCxnSpPr>
          <p:nvPr/>
        </p:nvCxnSpPr>
        <p:spPr>
          <a:xfrm>
            <a:off x="6996806" y="25853"/>
            <a:ext cx="0" cy="408592"/>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E3489F-78A0-4074-BEDE-8B780FC35710}"/>
              </a:ext>
            </a:extLst>
          </p:cNvPr>
          <p:cNvCxnSpPr>
            <a:cxnSpLocks/>
          </p:cNvCxnSpPr>
          <p:nvPr/>
        </p:nvCxnSpPr>
        <p:spPr>
          <a:xfrm>
            <a:off x="7136296" y="425373"/>
            <a:ext cx="1792551" cy="5934"/>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F50025A-617C-4A6A-A4B3-859EC91896B2}"/>
              </a:ext>
            </a:extLst>
          </p:cNvPr>
          <p:cNvSpPr txBox="1"/>
          <p:nvPr/>
        </p:nvSpPr>
        <p:spPr>
          <a:xfrm>
            <a:off x="971550" y="703269"/>
            <a:ext cx="7554812" cy="1631216"/>
          </a:xfrm>
          <a:prstGeom prst="rect">
            <a:avLst/>
          </a:prstGeom>
          <a:noFill/>
        </p:spPr>
        <p:txBody>
          <a:bodyPr wrap="square" rtlCol="0">
            <a:spAutoFit/>
          </a:bodyPr>
          <a:lstStyle/>
          <a:p>
            <a:pPr algn="just"/>
            <a:r>
              <a:rPr lang="es-MX" sz="2000" b="1" dirty="0"/>
              <a:t>El Consejo de Salubridad General es la institución que históricamente se ha encargado de la regulación de la salud pública de nuestro país; con sus 102 años de existencia, el Consejo es hoy por excelencia el órgano técnico-consultivo, ejecutivo y normativo en materia de salubridad general</a:t>
            </a:r>
            <a:r>
              <a:rPr lang="es-MX" sz="2000" b="1" dirty="0">
                <a:latin typeface="Montserrat"/>
              </a:rPr>
              <a:t>. </a:t>
            </a:r>
          </a:p>
        </p:txBody>
      </p:sp>
      <p:pic>
        <p:nvPicPr>
          <p:cNvPr id="16" name="Picture 15">
            <a:extLst>
              <a:ext uri="{FF2B5EF4-FFF2-40B4-BE49-F238E27FC236}">
                <a16:creationId xmlns:a16="http://schemas.microsoft.com/office/drawing/2014/main" id="{ED1061F3-4100-428F-A283-A676D40581EE}"/>
              </a:ext>
            </a:extLst>
          </p:cNvPr>
          <p:cNvPicPr>
            <a:picLocks noChangeAspect="1"/>
          </p:cNvPicPr>
          <p:nvPr/>
        </p:nvPicPr>
        <p:blipFill>
          <a:blip r:embed="rId2"/>
          <a:stretch>
            <a:fillRect/>
          </a:stretch>
        </p:blipFill>
        <p:spPr>
          <a:xfrm>
            <a:off x="254558" y="3314091"/>
            <a:ext cx="1927405" cy="2444514"/>
          </a:xfrm>
          <a:prstGeom prst="rect">
            <a:avLst/>
          </a:prstGeom>
        </p:spPr>
      </p:pic>
      <p:pic>
        <p:nvPicPr>
          <p:cNvPr id="17" name="Picture 16">
            <a:extLst>
              <a:ext uri="{FF2B5EF4-FFF2-40B4-BE49-F238E27FC236}">
                <a16:creationId xmlns:a16="http://schemas.microsoft.com/office/drawing/2014/main" id="{329C1F34-C0CF-4548-8C9B-9364D81F107F}"/>
              </a:ext>
            </a:extLst>
          </p:cNvPr>
          <p:cNvPicPr>
            <a:picLocks noChangeAspect="1"/>
          </p:cNvPicPr>
          <p:nvPr/>
        </p:nvPicPr>
        <p:blipFill>
          <a:blip r:embed="rId3"/>
          <a:stretch>
            <a:fillRect/>
          </a:stretch>
        </p:blipFill>
        <p:spPr>
          <a:xfrm>
            <a:off x="7337796" y="3332801"/>
            <a:ext cx="1591051" cy="2122786"/>
          </a:xfrm>
          <a:prstGeom prst="rect">
            <a:avLst/>
          </a:prstGeom>
        </p:spPr>
      </p:pic>
      <p:pic>
        <p:nvPicPr>
          <p:cNvPr id="18" name="Picture 17">
            <a:extLst>
              <a:ext uri="{FF2B5EF4-FFF2-40B4-BE49-F238E27FC236}">
                <a16:creationId xmlns:a16="http://schemas.microsoft.com/office/drawing/2014/main" id="{5C474B80-366E-48A1-815D-554410738951}"/>
              </a:ext>
            </a:extLst>
          </p:cNvPr>
          <p:cNvPicPr>
            <a:picLocks noChangeAspect="1"/>
          </p:cNvPicPr>
          <p:nvPr/>
        </p:nvPicPr>
        <p:blipFill rotWithShape="1">
          <a:blip r:embed="rId4"/>
          <a:srcRect l="3066" t="4879" r="3292" b="3570"/>
          <a:stretch/>
        </p:blipFill>
        <p:spPr>
          <a:xfrm>
            <a:off x="3673250" y="3976832"/>
            <a:ext cx="2347415" cy="1781773"/>
          </a:xfrm>
          <a:prstGeom prst="rect">
            <a:avLst/>
          </a:prstGeom>
        </p:spPr>
      </p:pic>
      <p:pic>
        <p:nvPicPr>
          <p:cNvPr id="19" name="Picture 18">
            <a:extLst>
              <a:ext uri="{FF2B5EF4-FFF2-40B4-BE49-F238E27FC236}">
                <a16:creationId xmlns:a16="http://schemas.microsoft.com/office/drawing/2014/main" id="{71CE501E-E19D-4A2F-97BD-4AC1C2B75E49}"/>
              </a:ext>
            </a:extLst>
          </p:cNvPr>
          <p:cNvPicPr>
            <a:picLocks noChangeAspect="1"/>
          </p:cNvPicPr>
          <p:nvPr/>
        </p:nvPicPr>
        <p:blipFill>
          <a:blip r:embed="rId5"/>
          <a:stretch>
            <a:fillRect/>
          </a:stretch>
        </p:blipFill>
        <p:spPr>
          <a:xfrm>
            <a:off x="1948369" y="2753907"/>
            <a:ext cx="2592201" cy="1593895"/>
          </a:xfrm>
          <a:prstGeom prst="rect">
            <a:avLst/>
          </a:prstGeom>
        </p:spPr>
      </p:pic>
      <p:pic>
        <p:nvPicPr>
          <p:cNvPr id="20" name="Picture 19">
            <a:extLst>
              <a:ext uri="{FF2B5EF4-FFF2-40B4-BE49-F238E27FC236}">
                <a16:creationId xmlns:a16="http://schemas.microsoft.com/office/drawing/2014/main" id="{5B0B1B2A-29FB-4BB5-B169-04DEF821E5ED}"/>
              </a:ext>
            </a:extLst>
          </p:cNvPr>
          <p:cNvPicPr>
            <a:picLocks noChangeAspect="1"/>
          </p:cNvPicPr>
          <p:nvPr/>
        </p:nvPicPr>
        <p:blipFill>
          <a:blip r:embed="rId6"/>
          <a:stretch>
            <a:fillRect/>
          </a:stretch>
        </p:blipFill>
        <p:spPr>
          <a:xfrm>
            <a:off x="5857701" y="2672384"/>
            <a:ext cx="1398923" cy="1965525"/>
          </a:xfrm>
          <a:prstGeom prst="rect">
            <a:avLst/>
          </a:prstGeom>
        </p:spPr>
      </p:pic>
    </p:spTree>
    <p:extLst>
      <p:ext uri="{BB962C8B-B14F-4D97-AF65-F5344CB8AC3E}">
        <p14:creationId xmlns:p14="http://schemas.microsoft.com/office/powerpoint/2010/main" val="3982976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6"/>
          <p:cNvCxnSpPr>
            <a:cxnSpLocks/>
          </p:cNvCxnSpPr>
          <p:nvPr/>
        </p:nvCxnSpPr>
        <p:spPr>
          <a:xfrm>
            <a:off x="7686776" y="-11209"/>
            <a:ext cx="0" cy="360761"/>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sp>
        <p:nvSpPr>
          <p:cNvPr id="22" name="CuadroTexto 3">
            <a:extLst>
              <a:ext uri="{FF2B5EF4-FFF2-40B4-BE49-F238E27FC236}">
                <a16:creationId xmlns:a16="http://schemas.microsoft.com/office/drawing/2014/main" id="{D96EEC2D-13DB-4344-9D84-018266987D0B}"/>
              </a:ext>
            </a:extLst>
          </p:cNvPr>
          <p:cNvSpPr txBox="1"/>
          <p:nvPr/>
        </p:nvSpPr>
        <p:spPr>
          <a:xfrm>
            <a:off x="7758786" y="10998"/>
            <a:ext cx="1201003" cy="369332"/>
          </a:xfrm>
          <a:prstGeom prst="rect">
            <a:avLst/>
          </a:prstGeom>
          <a:noFill/>
        </p:spPr>
        <p:txBody>
          <a:bodyPr wrap="square" rtlCol="0">
            <a:spAutoFit/>
          </a:bodyPr>
          <a:lstStyle/>
          <a:p>
            <a:pPr algn="ctr"/>
            <a:r>
              <a:rPr lang="es-MX" b="1" i="1" dirty="0">
                <a:latin typeface="Montserrat"/>
              </a:rPr>
              <a:t>Historia</a:t>
            </a:r>
          </a:p>
        </p:txBody>
      </p:sp>
      <p:cxnSp>
        <p:nvCxnSpPr>
          <p:cNvPr id="23" name="Straight Connector 8">
            <a:extLst>
              <a:ext uri="{FF2B5EF4-FFF2-40B4-BE49-F238E27FC236}">
                <a16:creationId xmlns:a16="http://schemas.microsoft.com/office/drawing/2014/main" id="{85723EE9-FE73-4E99-B361-5C3DFE50588B}"/>
              </a:ext>
            </a:extLst>
          </p:cNvPr>
          <p:cNvCxnSpPr>
            <a:cxnSpLocks/>
          </p:cNvCxnSpPr>
          <p:nvPr/>
        </p:nvCxnSpPr>
        <p:spPr>
          <a:xfrm>
            <a:off x="7855155" y="400289"/>
            <a:ext cx="911159" cy="0"/>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cxnSp>
        <p:nvCxnSpPr>
          <p:cNvPr id="24" name="Conector recto 10">
            <a:extLst>
              <a:ext uri="{FF2B5EF4-FFF2-40B4-BE49-F238E27FC236}">
                <a16:creationId xmlns:a16="http://schemas.microsoft.com/office/drawing/2014/main" id="{2BF3AEDD-5B48-43E3-8C61-83A3820B19FB}"/>
              </a:ext>
            </a:extLst>
          </p:cNvPr>
          <p:cNvCxnSpPr>
            <a:cxnSpLocks/>
          </p:cNvCxnSpPr>
          <p:nvPr/>
        </p:nvCxnSpPr>
        <p:spPr>
          <a:xfrm>
            <a:off x="9210" y="2972420"/>
            <a:ext cx="9134790" cy="0"/>
          </a:xfrm>
          <a:prstGeom prst="line">
            <a:avLst/>
          </a:prstGeom>
          <a:ln w="28575">
            <a:solidFill>
              <a:srgbClr val="A42145"/>
            </a:solidFill>
          </a:ln>
        </p:spPr>
        <p:style>
          <a:lnRef idx="1">
            <a:schemeClr val="dk1"/>
          </a:lnRef>
          <a:fillRef idx="0">
            <a:schemeClr val="dk1"/>
          </a:fillRef>
          <a:effectRef idx="0">
            <a:schemeClr val="dk1"/>
          </a:effectRef>
          <a:fontRef idx="minor">
            <a:schemeClr val="tx1"/>
          </a:fontRef>
        </p:style>
      </p:cxnSp>
      <p:sp>
        <p:nvSpPr>
          <p:cNvPr id="25" name="CuadroTexto 23">
            <a:extLst>
              <a:ext uri="{FF2B5EF4-FFF2-40B4-BE49-F238E27FC236}">
                <a16:creationId xmlns:a16="http://schemas.microsoft.com/office/drawing/2014/main" id="{AC39236D-FAD2-4FB8-9462-EE37C0B9FADE}"/>
              </a:ext>
            </a:extLst>
          </p:cNvPr>
          <p:cNvSpPr txBox="1"/>
          <p:nvPr/>
        </p:nvSpPr>
        <p:spPr>
          <a:xfrm>
            <a:off x="503017" y="3585416"/>
            <a:ext cx="3393629" cy="553998"/>
          </a:xfrm>
          <a:prstGeom prst="rect">
            <a:avLst/>
          </a:prstGeom>
          <a:noFill/>
        </p:spPr>
        <p:txBody>
          <a:bodyPr wrap="square" rtlCol="0">
            <a:spAutoFit/>
          </a:bodyPr>
          <a:lstStyle/>
          <a:p>
            <a:pPr algn="ctr"/>
            <a:r>
              <a:rPr lang="es-MX" sz="1600" b="1" i="1" dirty="0"/>
              <a:t>Real Tribunal del Protomedicato</a:t>
            </a:r>
            <a:endParaRPr lang="es-MX" sz="1600" i="1" dirty="0"/>
          </a:p>
          <a:p>
            <a:pPr algn="ctr"/>
            <a:r>
              <a:rPr lang="es-MX" sz="1400" b="1" dirty="0"/>
              <a:t>1628-1831</a:t>
            </a:r>
          </a:p>
        </p:txBody>
      </p:sp>
      <p:sp>
        <p:nvSpPr>
          <p:cNvPr id="26" name="CuadroTexto 26">
            <a:extLst>
              <a:ext uri="{FF2B5EF4-FFF2-40B4-BE49-F238E27FC236}">
                <a16:creationId xmlns:a16="http://schemas.microsoft.com/office/drawing/2014/main" id="{8E5F552B-39AE-48B8-A26F-9DD8D3A39BC0}"/>
              </a:ext>
            </a:extLst>
          </p:cNvPr>
          <p:cNvSpPr txBox="1"/>
          <p:nvPr/>
        </p:nvSpPr>
        <p:spPr>
          <a:xfrm>
            <a:off x="5372378" y="3159060"/>
            <a:ext cx="738719" cy="353943"/>
          </a:xfrm>
          <a:prstGeom prst="rect">
            <a:avLst/>
          </a:prstGeom>
          <a:noFill/>
        </p:spPr>
        <p:txBody>
          <a:bodyPr wrap="square" rtlCol="0">
            <a:spAutoFit/>
          </a:bodyPr>
          <a:lstStyle/>
          <a:p>
            <a:pPr algn="ctr"/>
            <a:r>
              <a:rPr lang="es-MX" sz="1700" b="1" dirty="0"/>
              <a:t>1831</a:t>
            </a:r>
          </a:p>
        </p:txBody>
      </p:sp>
      <p:sp>
        <p:nvSpPr>
          <p:cNvPr id="27" name="CuadroTexto 23">
            <a:extLst>
              <a:ext uri="{FF2B5EF4-FFF2-40B4-BE49-F238E27FC236}">
                <a16:creationId xmlns:a16="http://schemas.microsoft.com/office/drawing/2014/main" id="{7E8CA7F9-1D20-46A2-810C-E89D11B1ECE4}"/>
              </a:ext>
            </a:extLst>
          </p:cNvPr>
          <p:cNvSpPr txBox="1"/>
          <p:nvPr/>
        </p:nvSpPr>
        <p:spPr>
          <a:xfrm>
            <a:off x="90623" y="1969026"/>
            <a:ext cx="2535389" cy="461665"/>
          </a:xfrm>
          <a:prstGeom prst="rect">
            <a:avLst/>
          </a:prstGeom>
          <a:noFill/>
        </p:spPr>
        <p:txBody>
          <a:bodyPr wrap="square" rtlCol="0">
            <a:spAutoFit/>
          </a:bodyPr>
          <a:lstStyle/>
          <a:p>
            <a:pPr algn="ctr"/>
            <a:r>
              <a:rPr lang="es-MX" sz="1200" dirty="0"/>
              <a:t>México Colonial </a:t>
            </a:r>
          </a:p>
          <a:p>
            <a:pPr algn="ctr"/>
            <a:r>
              <a:rPr lang="es-MX" sz="1200" dirty="0"/>
              <a:t>(1521-1810)</a:t>
            </a:r>
          </a:p>
        </p:txBody>
      </p:sp>
      <p:sp>
        <p:nvSpPr>
          <p:cNvPr id="28" name="CuadroTexto 23">
            <a:extLst>
              <a:ext uri="{FF2B5EF4-FFF2-40B4-BE49-F238E27FC236}">
                <a16:creationId xmlns:a16="http://schemas.microsoft.com/office/drawing/2014/main" id="{2F7DFB57-291A-4BC1-BB14-470DA2EDF12F}"/>
              </a:ext>
            </a:extLst>
          </p:cNvPr>
          <p:cNvSpPr txBox="1"/>
          <p:nvPr/>
        </p:nvSpPr>
        <p:spPr>
          <a:xfrm>
            <a:off x="-89613" y="53603"/>
            <a:ext cx="2493358" cy="307777"/>
          </a:xfrm>
          <a:prstGeom prst="rect">
            <a:avLst/>
          </a:prstGeom>
          <a:noFill/>
        </p:spPr>
        <p:txBody>
          <a:bodyPr wrap="square" rtlCol="0">
            <a:spAutoFit/>
          </a:bodyPr>
          <a:lstStyle/>
          <a:p>
            <a:pPr algn="ctr"/>
            <a:r>
              <a:rPr lang="es-MX" sz="1400" i="1" dirty="0"/>
              <a:t>Historia de México</a:t>
            </a:r>
          </a:p>
        </p:txBody>
      </p:sp>
      <p:sp>
        <p:nvSpPr>
          <p:cNvPr id="29" name="CuadroTexto 23">
            <a:extLst>
              <a:ext uri="{FF2B5EF4-FFF2-40B4-BE49-F238E27FC236}">
                <a16:creationId xmlns:a16="http://schemas.microsoft.com/office/drawing/2014/main" id="{95E4AA30-C3E7-401B-AFD2-D4493FEBF1D4}"/>
              </a:ext>
            </a:extLst>
          </p:cNvPr>
          <p:cNvSpPr txBox="1"/>
          <p:nvPr/>
        </p:nvSpPr>
        <p:spPr>
          <a:xfrm>
            <a:off x="40099" y="6071984"/>
            <a:ext cx="2605647" cy="307777"/>
          </a:xfrm>
          <a:prstGeom prst="rect">
            <a:avLst/>
          </a:prstGeom>
          <a:noFill/>
        </p:spPr>
        <p:txBody>
          <a:bodyPr wrap="square" rtlCol="0">
            <a:spAutoFit/>
          </a:bodyPr>
          <a:lstStyle/>
          <a:p>
            <a:pPr algn="ctr"/>
            <a:r>
              <a:rPr lang="es-MX" sz="1400" i="1" dirty="0"/>
              <a:t>Historia de la Medicina Mexicana</a:t>
            </a:r>
          </a:p>
        </p:txBody>
      </p:sp>
      <p:sp>
        <p:nvSpPr>
          <p:cNvPr id="30" name="CuadroTexto 1">
            <a:extLst>
              <a:ext uri="{FF2B5EF4-FFF2-40B4-BE49-F238E27FC236}">
                <a16:creationId xmlns:a16="http://schemas.microsoft.com/office/drawing/2014/main" id="{C9633D13-58E0-4847-9A54-E588D84E5988}"/>
              </a:ext>
            </a:extLst>
          </p:cNvPr>
          <p:cNvSpPr txBox="1"/>
          <p:nvPr/>
        </p:nvSpPr>
        <p:spPr>
          <a:xfrm>
            <a:off x="196812" y="4177313"/>
            <a:ext cx="3750507" cy="1384995"/>
          </a:xfrm>
          <a:prstGeom prst="rect">
            <a:avLst/>
          </a:prstGeom>
          <a:noFill/>
        </p:spPr>
        <p:txBody>
          <a:bodyPr wrap="square" rtlCol="0">
            <a:spAutoFit/>
          </a:bodyPr>
          <a:lstStyle/>
          <a:p>
            <a:pPr indent="-285750" algn="just">
              <a:buFont typeface="Arial" panose="020B0604020202020204" pitchFamily="34" charset="0"/>
              <a:buChar char="•"/>
            </a:pPr>
            <a:r>
              <a:rPr lang="es-MX" sz="1400" b="1" dirty="0"/>
              <a:t>Integrado por un protomedicato y 3 examinadores nombrados por el rey, su fin era reglamentar la medicina en general.</a:t>
            </a:r>
            <a:endParaRPr lang="es-MX" sz="700" b="1" dirty="0"/>
          </a:p>
          <a:p>
            <a:pPr indent="-285750" algn="just">
              <a:buFont typeface="Arial" panose="020B0604020202020204" pitchFamily="34" charset="0"/>
              <a:buChar char="•"/>
            </a:pPr>
            <a:r>
              <a:rPr lang="es-MX" sz="1400" b="1" dirty="0"/>
              <a:t>Supervisaba la enseñanza, los planes de estudio, los títulos de los profesionales.</a:t>
            </a:r>
          </a:p>
          <a:p>
            <a:pPr indent="-285750" algn="just">
              <a:buFont typeface="Arial" panose="020B0604020202020204" pitchFamily="34" charset="0"/>
              <a:buChar char="•"/>
            </a:pPr>
            <a:r>
              <a:rPr lang="es-MX" sz="1400" b="1" dirty="0"/>
              <a:t>Supervisaba las boticas.</a:t>
            </a:r>
          </a:p>
        </p:txBody>
      </p:sp>
      <p:pic>
        <p:nvPicPr>
          <p:cNvPr id="31" name="Picture 10">
            <a:extLst>
              <a:ext uri="{FF2B5EF4-FFF2-40B4-BE49-F238E27FC236}">
                <a16:creationId xmlns:a16="http://schemas.microsoft.com/office/drawing/2014/main" id="{D0C50FA0-F77F-4355-944D-26470FF888E0}"/>
              </a:ext>
            </a:extLst>
          </p:cNvPr>
          <p:cNvPicPr>
            <a:picLocks noChangeAspect="1"/>
          </p:cNvPicPr>
          <p:nvPr/>
        </p:nvPicPr>
        <p:blipFill>
          <a:blip r:embed="rId2"/>
          <a:stretch>
            <a:fillRect/>
          </a:stretch>
        </p:blipFill>
        <p:spPr>
          <a:xfrm>
            <a:off x="607426" y="731857"/>
            <a:ext cx="1919187" cy="1174733"/>
          </a:xfrm>
          <a:prstGeom prst="rect">
            <a:avLst/>
          </a:prstGeom>
        </p:spPr>
      </p:pic>
      <p:pic>
        <p:nvPicPr>
          <p:cNvPr id="32" name="Picture 11">
            <a:extLst>
              <a:ext uri="{FF2B5EF4-FFF2-40B4-BE49-F238E27FC236}">
                <a16:creationId xmlns:a16="http://schemas.microsoft.com/office/drawing/2014/main" id="{AD0405E2-AE63-4C1B-9BE8-7D1B25135BC1}"/>
              </a:ext>
            </a:extLst>
          </p:cNvPr>
          <p:cNvPicPr>
            <a:picLocks noChangeAspect="1"/>
          </p:cNvPicPr>
          <p:nvPr/>
        </p:nvPicPr>
        <p:blipFill>
          <a:blip r:embed="rId3"/>
          <a:stretch>
            <a:fillRect/>
          </a:stretch>
        </p:blipFill>
        <p:spPr>
          <a:xfrm>
            <a:off x="3545589" y="451212"/>
            <a:ext cx="1682417" cy="1490855"/>
          </a:xfrm>
          <a:prstGeom prst="rect">
            <a:avLst/>
          </a:prstGeom>
        </p:spPr>
      </p:pic>
      <p:sp>
        <p:nvSpPr>
          <p:cNvPr id="33" name="Rectangle 32">
            <a:extLst>
              <a:ext uri="{FF2B5EF4-FFF2-40B4-BE49-F238E27FC236}">
                <a16:creationId xmlns:a16="http://schemas.microsoft.com/office/drawing/2014/main" id="{5C9A434D-9C9C-4358-9171-4DE923241BB5}"/>
              </a:ext>
            </a:extLst>
          </p:cNvPr>
          <p:cNvSpPr/>
          <p:nvPr/>
        </p:nvSpPr>
        <p:spPr>
          <a:xfrm>
            <a:off x="3753973" y="1932627"/>
            <a:ext cx="1144864" cy="461665"/>
          </a:xfrm>
          <a:prstGeom prst="rect">
            <a:avLst/>
          </a:prstGeom>
        </p:spPr>
        <p:txBody>
          <a:bodyPr wrap="none">
            <a:spAutoFit/>
          </a:bodyPr>
          <a:lstStyle/>
          <a:p>
            <a:pPr algn="ctr"/>
            <a:r>
              <a:rPr lang="es-MX" sz="1200" dirty="0"/>
              <a:t>Independencia </a:t>
            </a:r>
          </a:p>
          <a:p>
            <a:pPr algn="ctr"/>
            <a:r>
              <a:rPr lang="es-MX" sz="1200" dirty="0"/>
              <a:t>(1810-1821)</a:t>
            </a:r>
          </a:p>
        </p:txBody>
      </p:sp>
      <p:cxnSp>
        <p:nvCxnSpPr>
          <p:cNvPr id="34" name="Conector recto 10">
            <a:extLst>
              <a:ext uri="{FF2B5EF4-FFF2-40B4-BE49-F238E27FC236}">
                <a16:creationId xmlns:a16="http://schemas.microsoft.com/office/drawing/2014/main" id="{81F0B09D-08E1-44C4-9625-BE906020A1BC}"/>
              </a:ext>
            </a:extLst>
          </p:cNvPr>
          <p:cNvCxnSpPr>
            <a:cxnSpLocks/>
          </p:cNvCxnSpPr>
          <p:nvPr/>
        </p:nvCxnSpPr>
        <p:spPr>
          <a:xfrm>
            <a:off x="1342922" y="2743999"/>
            <a:ext cx="0" cy="376466"/>
          </a:xfrm>
          <a:prstGeom prst="line">
            <a:avLst/>
          </a:prstGeom>
          <a:ln w="76200">
            <a:solidFill>
              <a:srgbClr val="A42145"/>
            </a:solidFill>
          </a:ln>
        </p:spPr>
        <p:style>
          <a:lnRef idx="1">
            <a:schemeClr val="dk1"/>
          </a:lnRef>
          <a:fillRef idx="0">
            <a:schemeClr val="dk1"/>
          </a:fillRef>
          <a:effectRef idx="0">
            <a:schemeClr val="dk1"/>
          </a:effectRef>
          <a:fontRef idx="minor">
            <a:schemeClr val="tx1"/>
          </a:fontRef>
        </p:style>
      </p:cxnSp>
      <p:sp>
        <p:nvSpPr>
          <p:cNvPr id="37" name="CuadroTexto 26">
            <a:extLst>
              <a:ext uri="{FF2B5EF4-FFF2-40B4-BE49-F238E27FC236}">
                <a16:creationId xmlns:a16="http://schemas.microsoft.com/office/drawing/2014/main" id="{4834504B-9F93-4558-A263-D4F7D57847EB}"/>
              </a:ext>
            </a:extLst>
          </p:cNvPr>
          <p:cNvSpPr txBox="1"/>
          <p:nvPr/>
        </p:nvSpPr>
        <p:spPr>
          <a:xfrm>
            <a:off x="1014002" y="3204148"/>
            <a:ext cx="657840" cy="353943"/>
          </a:xfrm>
          <a:prstGeom prst="rect">
            <a:avLst/>
          </a:prstGeom>
          <a:noFill/>
        </p:spPr>
        <p:txBody>
          <a:bodyPr wrap="square" rtlCol="0">
            <a:spAutoFit/>
          </a:bodyPr>
          <a:lstStyle/>
          <a:p>
            <a:pPr algn="ctr"/>
            <a:r>
              <a:rPr lang="es-MX" sz="1700" b="1" dirty="0"/>
              <a:t>1628</a:t>
            </a:r>
          </a:p>
        </p:txBody>
      </p:sp>
      <p:sp>
        <p:nvSpPr>
          <p:cNvPr id="38" name="Scroll: Horizontal 61">
            <a:extLst>
              <a:ext uri="{FF2B5EF4-FFF2-40B4-BE49-F238E27FC236}">
                <a16:creationId xmlns:a16="http://schemas.microsoft.com/office/drawing/2014/main" id="{2E9EEC4C-30C3-4A19-ADD7-BED2B9C4BA12}"/>
              </a:ext>
            </a:extLst>
          </p:cNvPr>
          <p:cNvSpPr/>
          <p:nvPr/>
        </p:nvSpPr>
        <p:spPr>
          <a:xfrm>
            <a:off x="5116915" y="163308"/>
            <a:ext cx="1066787" cy="829144"/>
          </a:xfrm>
          <a:prstGeom prst="horizontalScroll">
            <a:avLst/>
          </a:prstGeom>
          <a:solidFill>
            <a:srgbClr val="B9254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a:t>1°T</a:t>
            </a:r>
            <a:endParaRPr lang="es-MX" b="1" dirty="0"/>
          </a:p>
        </p:txBody>
      </p:sp>
      <p:cxnSp>
        <p:nvCxnSpPr>
          <p:cNvPr id="39" name="Conector recto 10">
            <a:extLst>
              <a:ext uri="{FF2B5EF4-FFF2-40B4-BE49-F238E27FC236}">
                <a16:creationId xmlns:a16="http://schemas.microsoft.com/office/drawing/2014/main" id="{A81DBAE2-1499-4F4B-BBD2-8C49A7C03DF9}"/>
              </a:ext>
            </a:extLst>
          </p:cNvPr>
          <p:cNvCxnSpPr>
            <a:cxnSpLocks/>
          </p:cNvCxnSpPr>
          <p:nvPr/>
        </p:nvCxnSpPr>
        <p:spPr>
          <a:xfrm>
            <a:off x="3294555" y="2743999"/>
            <a:ext cx="0" cy="376466"/>
          </a:xfrm>
          <a:prstGeom prst="line">
            <a:avLst/>
          </a:prstGeom>
          <a:ln w="7620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40" name="CuadroTexto 26">
            <a:extLst>
              <a:ext uri="{FF2B5EF4-FFF2-40B4-BE49-F238E27FC236}">
                <a16:creationId xmlns:a16="http://schemas.microsoft.com/office/drawing/2014/main" id="{6D2D6C7E-E901-4D92-8659-DF99E5CF17D8}"/>
              </a:ext>
            </a:extLst>
          </p:cNvPr>
          <p:cNvSpPr txBox="1"/>
          <p:nvPr/>
        </p:nvSpPr>
        <p:spPr>
          <a:xfrm>
            <a:off x="2947401" y="2272373"/>
            <a:ext cx="657840" cy="353943"/>
          </a:xfrm>
          <a:prstGeom prst="rect">
            <a:avLst/>
          </a:prstGeom>
          <a:noFill/>
        </p:spPr>
        <p:txBody>
          <a:bodyPr wrap="square" rtlCol="0">
            <a:spAutoFit/>
          </a:bodyPr>
          <a:lstStyle/>
          <a:p>
            <a:pPr algn="ctr"/>
            <a:r>
              <a:rPr lang="es-MX" sz="1700" b="1" dirty="0"/>
              <a:t>1810</a:t>
            </a:r>
          </a:p>
        </p:txBody>
      </p:sp>
      <p:cxnSp>
        <p:nvCxnSpPr>
          <p:cNvPr id="41" name="Conector recto 10">
            <a:extLst>
              <a:ext uri="{FF2B5EF4-FFF2-40B4-BE49-F238E27FC236}">
                <a16:creationId xmlns:a16="http://schemas.microsoft.com/office/drawing/2014/main" id="{041B3831-D070-47B9-8129-C5945814AFC2}"/>
              </a:ext>
            </a:extLst>
          </p:cNvPr>
          <p:cNvCxnSpPr>
            <a:cxnSpLocks/>
          </p:cNvCxnSpPr>
          <p:nvPr/>
        </p:nvCxnSpPr>
        <p:spPr>
          <a:xfrm>
            <a:off x="5167883" y="2741102"/>
            <a:ext cx="0" cy="376466"/>
          </a:xfrm>
          <a:prstGeom prst="line">
            <a:avLst/>
          </a:prstGeom>
          <a:ln w="76200">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42" name="CuadroTexto 26">
            <a:extLst>
              <a:ext uri="{FF2B5EF4-FFF2-40B4-BE49-F238E27FC236}">
                <a16:creationId xmlns:a16="http://schemas.microsoft.com/office/drawing/2014/main" id="{B6B81D7C-8BE8-4F41-9FAD-3077606805D5}"/>
              </a:ext>
            </a:extLst>
          </p:cNvPr>
          <p:cNvSpPr txBox="1"/>
          <p:nvPr/>
        </p:nvSpPr>
        <p:spPr>
          <a:xfrm>
            <a:off x="4880921" y="2332380"/>
            <a:ext cx="657840" cy="353943"/>
          </a:xfrm>
          <a:prstGeom prst="rect">
            <a:avLst/>
          </a:prstGeom>
          <a:noFill/>
        </p:spPr>
        <p:txBody>
          <a:bodyPr wrap="square" rtlCol="0">
            <a:spAutoFit/>
          </a:bodyPr>
          <a:lstStyle/>
          <a:p>
            <a:pPr algn="ctr"/>
            <a:r>
              <a:rPr lang="es-MX" sz="1700" b="1" dirty="0"/>
              <a:t>1821</a:t>
            </a:r>
          </a:p>
        </p:txBody>
      </p:sp>
      <p:cxnSp>
        <p:nvCxnSpPr>
          <p:cNvPr id="43" name="Conector recto 10">
            <a:extLst>
              <a:ext uri="{FF2B5EF4-FFF2-40B4-BE49-F238E27FC236}">
                <a16:creationId xmlns:a16="http://schemas.microsoft.com/office/drawing/2014/main" id="{5BBCA0B5-4A5B-4025-84B2-9021BE9D5FFE}"/>
              </a:ext>
            </a:extLst>
          </p:cNvPr>
          <p:cNvCxnSpPr>
            <a:cxnSpLocks/>
          </p:cNvCxnSpPr>
          <p:nvPr/>
        </p:nvCxnSpPr>
        <p:spPr>
          <a:xfrm>
            <a:off x="5699691" y="2743999"/>
            <a:ext cx="0" cy="376466"/>
          </a:xfrm>
          <a:prstGeom prst="line">
            <a:avLst/>
          </a:prstGeom>
          <a:ln w="76200">
            <a:solidFill>
              <a:srgbClr val="A42145"/>
            </a:solidFill>
          </a:ln>
        </p:spPr>
        <p:style>
          <a:lnRef idx="1">
            <a:schemeClr val="dk1"/>
          </a:lnRef>
          <a:fillRef idx="0">
            <a:schemeClr val="dk1"/>
          </a:fillRef>
          <a:effectRef idx="0">
            <a:schemeClr val="dk1"/>
          </a:effectRef>
          <a:fontRef idx="minor">
            <a:schemeClr val="tx1"/>
          </a:fontRef>
        </p:style>
      </p:cxnSp>
      <p:sp>
        <p:nvSpPr>
          <p:cNvPr id="44" name="CuadroTexto 23">
            <a:extLst>
              <a:ext uri="{FF2B5EF4-FFF2-40B4-BE49-F238E27FC236}">
                <a16:creationId xmlns:a16="http://schemas.microsoft.com/office/drawing/2014/main" id="{2443434D-43B8-4875-BE42-B181521D3FB9}"/>
              </a:ext>
            </a:extLst>
          </p:cNvPr>
          <p:cNvSpPr txBox="1"/>
          <p:nvPr/>
        </p:nvSpPr>
        <p:spPr>
          <a:xfrm>
            <a:off x="3947319" y="3571793"/>
            <a:ext cx="3405981" cy="830997"/>
          </a:xfrm>
          <a:prstGeom prst="rect">
            <a:avLst/>
          </a:prstGeom>
          <a:noFill/>
        </p:spPr>
        <p:txBody>
          <a:bodyPr wrap="square" rtlCol="0">
            <a:spAutoFit/>
          </a:bodyPr>
          <a:lstStyle/>
          <a:p>
            <a:pPr algn="ctr"/>
            <a:r>
              <a:rPr lang="es-MX" sz="1600" b="1" i="1" dirty="0"/>
              <a:t>Junta denominada</a:t>
            </a:r>
          </a:p>
          <a:p>
            <a:pPr algn="ctr"/>
            <a:r>
              <a:rPr lang="es-MX" sz="1600" b="1" i="1" dirty="0"/>
              <a:t>Facultad Médica del Distrito Federal </a:t>
            </a:r>
            <a:endParaRPr lang="es-MX" sz="1600" i="1" dirty="0"/>
          </a:p>
          <a:p>
            <a:pPr algn="ctr"/>
            <a:r>
              <a:rPr lang="es-MX" sz="1600" b="1" i="1" dirty="0"/>
              <a:t>1831-1833</a:t>
            </a:r>
          </a:p>
        </p:txBody>
      </p:sp>
      <p:sp>
        <p:nvSpPr>
          <p:cNvPr id="45" name="CuadroTexto 1">
            <a:extLst>
              <a:ext uri="{FF2B5EF4-FFF2-40B4-BE49-F238E27FC236}">
                <a16:creationId xmlns:a16="http://schemas.microsoft.com/office/drawing/2014/main" id="{4AA69115-8023-4ADF-BA53-234ACC43D788}"/>
              </a:ext>
            </a:extLst>
          </p:cNvPr>
          <p:cNvSpPr txBox="1"/>
          <p:nvPr/>
        </p:nvSpPr>
        <p:spPr>
          <a:xfrm>
            <a:off x="4498825" y="4402790"/>
            <a:ext cx="2434360" cy="2062103"/>
          </a:xfrm>
          <a:prstGeom prst="rect">
            <a:avLst/>
          </a:prstGeom>
          <a:noFill/>
        </p:spPr>
        <p:txBody>
          <a:bodyPr wrap="square" rtlCol="0">
            <a:spAutoFit/>
          </a:bodyPr>
          <a:lstStyle/>
          <a:p>
            <a:pPr marL="171450" indent="-171450">
              <a:buFont typeface="Arial" panose="020B0604020202020204" pitchFamily="34" charset="0"/>
              <a:buChar char="•"/>
            </a:pPr>
            <a:r>
              <a:rPr lang="es-MX" sz="1400" b="1" dirty="0"/>
              <a:t>Sustituye al Protomedicato</a:t>
            </a:r>
          </a:p>
          <a:p>
            <a:endParaRPr lang="es-MX" sz="700" b="1" dirty="0"/>
          </a:p>
          <a:p>
            <a:pPr marL="171450" indent="-171450">
              <a:buFont typeface="Arial" panose="020B0604020202020204" pitchFamily="34" charset="0"/>
              <a:buChar char="•"/>
            </a:pPr>
            <a:r>
              <a:rPr lang="es-MX" sz="1400" b="1" dirty="0"/>
              <a:t>Compuesta de 8 profesores médicos cirujanos y 4 farmacéuticos.</a:t>
            </a:r>
          </a:p>
          <a:p>
            <a:endParaRPr lang="es-MX" sz="800" b="1" dirty="0"/>
          </a:p>
          <a:p>
            <a:pPr marL="171450" indent="-171450">
              <a:buFont typeface="Arial" panose="020B0604020202020204" pitchFamily="34" charset="0"/>
              <a:buChar char="•"/>
            </a:pPr>
            <a:r>
              <a:rPr lang="es-MX" sz="1400" b="1" dirty="0"/>
              <a:t>Sus atribuciones eran examinar a médicos, vigilar la higiene y la salubridad pública.</a:t>
            </a:r>
          </a:p>
        </p:txBody>
      </p:sp>
      <p:cxnSp>
        <p:nvCxnSpPr>
          <p:cNvPr id="46" name="Conector recto 10">
            <a:extLst>
              <a:ext uri="{FF2B5EF4-FFF2-40B4-BE49-F238E27FC236}">
                <a16:creationId xmlns:a16="http://schemas.microsoft.com/office/drawing/2014/main" id="{A069A0E5-98B0-4194-A88B-B21A3DA7AAE5}"/>
              </a:ext>
            </a:extLst>
          </p:cNvPr>
          <p:cNvCxnSpPr>
            <a:cxnSpLocks/>
          </p:cNvCxnSpPr>
          <p:nvPr/>
        </p:nvCxnSpPr>
        <p:spPr>
          <a:xfrm>
            <a:off x="8132403" y="2757265"/>
            <a:ext cx="0" cy="376466"/>
          </a:xfrm>
          <a:prstGeom prst="line">
            <a:avLst/>
          </a:prstGeom>
          <a:ln w="76200">
            <a:solidFill>
              <a:srgbClr val="A42145"/>
            </a:solidFill>
          </a:ln>
        </p:spPr>
        <p:style>
          <a:lnRef idx="1">
            <a:schemeClr val="dk1"/>
          </a:lnRef>
          <a:fillRef idx="0">
            <a:schemeClr val="dk1"/>
          </a:fillRef>
          <a:effectRef idx="0">
            <a:schemeClr val="dk1"/>
          </a:effectRef>
          <a:fontRef idx="minor">
            <a:schemeClr val="tx1"/>
          </a:fontRef>
        </p:style>
      </p:cxnSp>
      <p:sp>
        <p:nvSpPr>
          <p:cNvPr id="49" name="CuadroTexto 26">
            <a:extLst>
              <a:ext uri="{FF2B5EF4-FFF2-40B4-BE49-F238E27FC236}">
                <a16:creationId xmlns:a16="http://schemas.microsoft.com/office/drawing/2014/main" id="{A712DC97-4262-4E55-924B-632A19EC3D37}"/>
              </a:ext>
            </a:extLst>
          </p:cNvPr>
          <p:cNvSpPr txBox="1"/>
          <p:nvPr/>
        </p:nvSpPr>
        <p:spPr>
          <a:xfrm>
            <a:off x="6889960" y="1990436"/>
            <a:ext cx="1090840" cy="461665"/>
          </a:xfrm>
          <a:prstGeom prst="rect">
            <a:avLst/>
          </a:prstGeom>
          <a:noFill/>
        </p:spPr>
        <p:txBody>
          <a:bodyPr wrap="square" rtlCol="0">
            <a:spAutoFit/>
          </a:bodyPr>
          <a:lstStyle/>
          <a:p>
            <a:pPr algn="ctr"/>
            <a:r>
              <a:rPr lang="es-MX" sz="1200" dirty="0"/>
              <a:t>Gómez Farías</a:t>
            </a:r>
          </a:p>
          <a:p>
            <a:pPr algn="ctr"/>
            <a:r>
              <a:rPr lang="es-MX" sz="1200" dirty="0"/>
              <a:t>1833</a:t>
            </a:r>
          </a:p>
        </p:txBody>
      </p:sp>
      <p:sp>
        <p:nvSpPr>
          <p:cNvPr id="50" name="CuadroTexto 23">
            <a:extLst>
              <a:ext uri="{FF2B5EF4-FFF2-40B4-BE49-F238E27FC236}">
                <a16:creationId xmlns:a16="http://schemas.microsoft.com/office/drawing/2014/main" id="{5207D882-E08A-48D0-AAEC-9DF7F98C4CE1}"/>
              </a:ext>
            </a:extLst>
          </p:cNvPr>
          <p:cNvSpPr txBox="1"/>
          <p:nvPr/>
        </p:nvSpPr>
        <p:spPr>
          <a:xfrm>
            <a:off x="6972636" y="3571793"/>
            <a:ext cx="2319534" cy="861774"/>
          </a:xfrm>
          <a:prstGeom prst="rect">
            <a:avLst/>
          </a:prstGeom>
          <a:noFill/>
        </p:spPr>
        <p:txBody>
          <a:bodyPr wrap="square" rtlCol="0">
            <a:spAutoFit/>
          </a:bodyPr>
          <a:lstStyle/>
          <a:p>
            <a:pPr algn="ctr"/>
            <a:r>
              <a:rPr lang="es-MX" sz="1600" b="1" i="1" dirty="0"/>
              <a:t>Establecimiento de Ciencias Médicas</a:t>
            </a:r>
            <a:endParaRPr lang="es-MX" sz="1600" i="1" dirty="0"/>
          </a:p>
          <a:p>
            <a:pPr algn="ctr"/>
            <a:r>
              <a:rPr lang="es-MX" sz="1600" b="1" i="1" dirty="0"/>
              <a:t>1833-1840</a:t>
            </a:r>
          </a:p>
        </p:txBody>
      </p:sp>
      <p:sp>
        <p:nvSpPr>
          <p:cNvPr id="51" name="CuadroTexto 1">
            <a:extLst>
              <a:ext uri="{FF2B5EF4-FFF2-40B4-BE49-F238E27FC236}">
                <a16:creationId xmlns:a16="http://schemas.microsoft.com/office/drawing/2014/main" id="{56A395D2-096E-4C5A-8AFC-5B342F90AD03}"/>
              </a:ext>
            </a:extLst>
          </p:cNvPr>
          <p:cNvSpPr txBox="1"/>
          <p:nvPr/>
        </p:nvSpPr>
        <p:spPr>
          <a:xfrm>
            <a:off x="7096940" y="4402790"/>
            <a:ext cx="2070926" cy="1384995"/>
          </a:xfrm>
          <a:prstGeom prst="rect">
            <a:avLst/>
          </a:prstGeom>
          <a:noFill/>
        </p:spPr>
        <p:txBody>
          <a:bodyPr wrap="square" rtlCol="0">
            <a:spAutoFit/>
          </a:bodyPr>
          <a:lstStyle/>
          <a:p>
            <a:pPr indent="-285750">
              <a:buFont typeface="Arial" panose="020B0604020202020204" pitchFamily="34" charset="0"/>
              <a:buChar char="•"/>
            </a:pPr>
            <a:r>
              <a:rPr lang="es-MX" sz="1400" b="1" dirty="0"/>
              <a:t>Toma las atribuciones de la Facultad.</a:t>
            </a:r>
          </a:p>
          <a:p>
            <a:pPr indent="-285750">
              <a:buFont typeface="Arial" panose="020B0604020202020204" pitchFamily="34" charset="0"/>
              <a:buChar char="•"/>
            </a:pPr>
            <a:r>
              <a:rPr lang="es-MX" sz="1400" b="1" dirty="0"/>
              <a:t>Está compuesta de 8 profesores médicos cirujanos y 4 farmacéuticos.</a:t>
            </a:r>
          </a:p>
        </p:txBody>
      </p:sp>
      <p:pic>
        <p:nvPicPr>
          <p:cNvPr id="52" name="Picture 85">
            <a:extLst>
              <a:ext uri="{FF2B5EF4-FFF2-40B4-BE49-F238E27FC236}">
                <a16:creationId xmlns:a16="http://schemas.microsoft.com/office/drawing/2014/main" id="{9E572CB6-9F74-4E44-BD93-CAAFCDF20F0F}"/>
              </a:ext>
            </a:extLst>
          </p:cNvPr>
          <p:cNvPicPr>
            <a:picLocks noChangeAspect="1"/>
          </p:cNvPicPr>
          <p:nvPr/>
        </p:nvPicPr>
        <p:blipFill rotWithShape="1">
          <a:blip r:embed="rId4"/>
          <a:srcRect b="43401"/>
          <a:stretch/>
        </p:blipFill>
        <p:spPr>
          <a:xfrm>
            <a:off x="2799327" y="5457361"/>
            <a:ext cx="1611828" cy="1157043"/>
          </a:xfrm>
          <a:prstGeom prst="rect">
            <a:avLst/>
          </a:prstGeom>
        </p:spPr>
      </p:pic>
      <p:pic>
        <p:nvPicPr>
          <p:cNvPr id="53" name="Picture 86">
            <a:extLst>
              <a:ext uri="{FF2B5EF4-FFF2-40B4-BE49-F238E27FC236}">
                <a16:creationId xmlns:a16="http://schemas.microsoft.com/office/drawing/2014/main" id="{C775AF0A-0799-464E-99B7-2B3103E7B11C}"/>
              </a:ext>
            </a:extLst>
          </p:cNvPr>
          <p:cNvPicPr>
            <a:picLocks noChangeAspect="1"/>
          </p:cNvPicPr>
          <p:nvPr/>
        </p:nvPicPr>
        <p:blipFill>
          <a:blip r:embed="rId5"/>
          <a:stretch>
            <a:fillRect/>
          </a:stretch>
        </p:blipFill>
        <p:spPr>
          <a:xfrm>
            <a:off x="7479311" y="5787785"/>
            <a:ext cx="1619210" cy="995621"/>
          </a:xfrm>
          <a:prstGeom prst="rect">
            <a:avLst/>
          </a:prstGeom>
        </p:spPr>
      </p:pic>
      <p:pic>
        <p:nvPicPr>
          <p:cNvPr id="54" name="Picture 1">
            <a:extLst>
              <a:ext uri="{FF2B5EF4-FFF2-40B4-BE49-F238E27FC236}">
                <a16:creationId xmlns:a16="http://schemas.microsoft.com/office/drawing/2014/main" id="{7532A029-8DFB-470C-A7D8-FD7A6C6B9CCB}"/>
              </a:ext>
            </a:extLst>
          </p:cNvPr>
          <p:cNvPicPr>
            <a:picLocks noChangeAspect="1"/>
          </p:cNvPicPr>
          <p:nvPr/>
        </p:nvPicPr>
        <p:blipFill>
          <a:blip r:embed="rId6"/>
          <a:stretch>
            <a:fillRect/>
          </a:stretch>
        </p:blipFill>
        <p:spPr>
          <a:xfrm>
            <a:off x="6945911" y="869360"/>
            <a:ext cx="1066800" cy="1066800"/>
          </a:xfrm>
          <a:prstGeom prst="rect">
            <a:avLst/>
          </a:prstGeom>
        </p:spPr>
      </p:pic>
      <p:sp>
        <p:nvSpPr>
          <p:cNvPr id="55" name="CuadroTexto 26">
            <a:extLst>
              <a:ext uri="{FF2B5EF4-FFF2-40B4-BE49-F238E27FC236}">
                <a16:creationId xmlns:a16="http://schemas.microsoft.com/office/drawing/2014/main" id="{63747BA6-7D70-4ACD-9FDB-CCDFF3318CB3}"/>
              </a:ext>
            </a:extLst>
          </p:cNvPr>
          <p:cNvSpPr txBox="1"/>
          <p:nvPr/>
        </p:nvSpPr>
        <p:spPr>
          <a:xfrm>
            <a:off x="7776460" y="3192875"/>
            <a:ext cx="738719" cy="353943"/>
          </a:xfrm>
          <a:prstGeom prst="rect">
            <a:avLst/>
          </a:prstGeom>
          <a:noFill/>
        </p:spPr>
        <p:txBody>
          <a:bodyPr wrap="square" rtlCol="0">
            <a:spAutoFit/>
          </a:bodyPr>
          <a:lstStyle/>
          <a:p>
            <a:pPr algn="ctr"/>
            <a:r>
              <a:rPr lang="es-MX" sz="1700" b="1" dirty="0"/>
              <a:t>1840</a:t>
            </a:r>
          </a:p>
        </p:txBody>
      </p:sp>
    </p:spTree>
    <p:extLst>
      <p:ext uri="{BB962C8B-B14F-4D97-AF65-F5344CB8AC3E}">
        <p14:creationId xmlns:p14="http://schemas.microsoft.com/office/powerpoint/2010/main" val="3304551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6"/>
          <p:cNvCxnSpPr>
            <a:cxnSpLocks/>
          </p:cNvCxnSpPr>
          <p:nvPr/>
        </p:nvCxnSpPr>
        <p:spPr>
          <a:xfrm>
            <a:off x="7842251" y="0"/>
            <a:ext cx="0" cy="372916"/>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sp>
        <p:nvSpPr>
          <p:cNvPr id="26" name="CuadroTexto 3">
            <a:extLst>
              <a:ext uri="{FF2B5EF4-FFF2-40B4-BE49-F238E27FC236}">
                <a16:creationId xmlns:a16="http://schemas.microsoft.com/office/drawing/2014/main" id="{D96EEC2D-13DB-4344-9D84-018266987D0B}"/>
              </a:ext>
            </a:extLst>
          </p:cNvPr>
          <p:cNvSpPr txBox="1"/>
          <p:nvPr/>
        </p:nvSpPr>
        <p:spPr>
          <a:xfrm>
            <a:off x="7820885" y="20074"/>
            <a:ext cx="1198591" cy="400110"/>
          </a:xfrm>
          <a:prstGeom prst="rect">
            <a:avLst/>
          </a:prstGeom>
          <a:noFill/>
        </p:spPr>
        <p:txBody>
          <a:bodyPr wrap="square" rtlCol="0">
            <a:spAutoFit/>
          </a:bodyPr>
          <a:lstStyle/>
          <a:p>
            <a:pPr algn="ctr"/>
            <a:r>
              <a:rPr lang="es-MX" sz="2000" b="1" i="1" dirty="0"/>
              <a:t>Historia</a:t>
            </a:r>
          </a:p>
        </p:txBody>
      </p:sp>
      <p:cxnSp>
        <p:nvCxnSpPr>
          <p:cNvPr id="27" name="Straight Connector 8">
            <a:extLst>
              <a:ext uri="{FF2B5EF4-FFF2-40B4-BE49-F238E27FC236}">
                <a16:creationId xmlns:a16="http://schemas.microsoft.com/office/drawing/2014/main" id="{85723EE9-FE73-4E99-B361-5C3DFE50588B}"/>
              </a:ext>
            </a:extLst>
          </p:cNvPr>
          <p:cNvCxnSpPr>
            <a:cxnSpLocks/>
          </p:cNvCxnSpPr>
          <p:nvPr/>
        </p:nvCxnSpPr>
        <p:spPr>
          <a:xfrm>
            <a:off x="7995823" y="391871"/>
            <a:ext cx="800561" cy="0"/>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cxnSp>
        <p:nvCxnSpPr>
          <p:cNvPr id="29" name="Conector recto 10">
            <a:extLst>
              <a:ext uri="{FF2B5EF4-FFF2-40B4-BE49-F238E27FC236}">
                <a16:creationId xmlns:a16="http://schemas.microsoft.com/office/drawing/2014/main" id="{2BF3AEDD-5B48-43E3-8C61-83A3820B19FB}"/>
              </a:ext>
            </a:extLst>
          </p:cNvPr>
          <p:cNvCxnSpPr>
            <a:cxnSpLocks/>
          </p:cNvCxnSpPr>
          <p:nvPr/>
        </p:nvCxnSpPr>
        <p:spPr>
          <a:xfrm>
            <a:off x="9210" y="2972420"/>
            <a:ext cx="9134790" cy="0"/>
          </a:xfrm>
          <a:prstGeom prst="line">
            <a:avLst/>
          </a:prstGeom>
          <a:ln w="28575">
            <a:solidFill>
              <a:srgbClr val="A42145"/>
            </a:solidFill>
          </a:ln>
        </p:spPr>
        <p:style>
          <a:lnRef idx="1">
            <a:schemeClr val="dk1"/>
          </a:lnRef>
          <a:fillRef idx="0">
            <a:schemeClr val="dk1"/>
          </a:fillRef>
          <a:effectRef idx="0">
            <a:schemeClr val="dk1"/>
          </a:effectRef>
          <a:fontRef idx="minor">
            <a:schemeClr val="tx1"/>
          </a:fontRef>
        </p:style>
      </p:cxnSp>
      <p:sp>
        <p:nvSpPr>
          <p:cNvPr id="31" name="CuadroTexto 23">
            <a:extLst>
              <a:ext uri="{FF2B5EF4-FFF2-40B4-BE49-F238E27FC236}">
                <a16:creationId xmlns:a16="http://schemas.microsoft.com/office/drawing/2014/main" id="{2F7DFB57-291A-4BC1-BB14-470DA2EDF12F}"/>
              </a:ext>
            </a:extLst>
          </p:cNvPr>
          <p:cNvSpPr txBox="1"/>
          <p:nvPr/>
        </p:nvSpPr>
        <p:spPr>
          <a:xfrm>
            <a:off x="-68307" y="110006"/>
            <a:ext cx="2493358" cy="307777"/>
          </a:xfrm>
          <a:prstGeom prst="rect">
            <a:avLst/>
          </a:prstGeom>
          <a:noFill/>
        </p:spPr>
        <p:txBody>
          <a:bodyPr wrap="square" rtlCol="0">
            <a:spAutoFit/>
          </a:bodyPr>
          <a:lstStyle/>
          <a:p>
            <a:pPr algn="ctr"/>
            <a:r>
              <a:rPr lang="es-MX" sz="1400" i="1" dirty="0"/>
              <a:t>Historia de México</a:t>
            </a:r>
          </a:p>
        </p:txBody>
      </p:sp>
      <p:sp>
        <p:nvSpPr>
          <p:cNvPr id="33" name="CuadroTexto 1">
            <a:extLst>
              <a:ext uri="{FF2B5EF4-FFF2-40B4-BE49-F238E27FC236}">
                <a16:creationId xmlns:a16="http://schemas.microsoft.com/office/drawing/2014/main" id="{C9633D13-58E0-4847-9A54-E588D84E5988}"/>
              </a:ext>
            </a:extLst>
          </p:cNvPr>
          <p:cNvSpPr txBox="1"/>
          <p:nvPr/>
        </p:nvSpPr>
        <p:spPr>
          <a:xfrm>
            <a:off x="42490" y="4383012"/>
            <a:ext cx="1974907" cy="1492716"/>
          </a:xfrm>
          <a:prstGeom prst="rect">
            <a:avLst/>
          </a:prstGeom>
          <a:noFill/>
        </p:spPr>
        <p:txBody>
          <a:bodyPr wrap="square" rtlCol="0">
            <a:spAutoFit/>
          </a:bodyPr>
          <a:lstStyle/>
          <a:p>
            <a:r>
              <a:rPr lang="es-MX" sz="1300" b="1" dirty="0"/>
              <a:t>Vigilaba el ejercicio de la medicina, la inspección sanitaria de lugares públicos, boticas, prostíbulos y la aplicación de medidas preventivas y de emergencia.</a:t>
            </a:r>
          </a:p>
        </p:txBody>
      </p:sp>
      <p:sp>
        <p:nvSpPr>
          <p:cNvPr id="34" name="Rectangle 32">
            <a:extLst>
              <a:ext uri="{FF2B5EF4-FFF2-40B4-BE49-F238E27FC236}">
                <a16:creationId xmlns:a16="http://schemas.microsoft.com/office/drawing/2014/main" id="{5C9A434D-9C9C-4358-9171-4DE923241BB5}"/>
              </a:ext>
            </a:extLst>
          </p:cNvPr>
          <p:cNvSpPr/>
          <p:nvPr/>
        </p:nvSpPr>
        <p:spPr>
          <a:xfrm>
            <a:off x="2434387" y="6286967"/>
            <a:ext cx="4087978" cy="353943"/>
          </a:xfrm>
          <a:prstGeom prst="rect">
            <a:avLst/>
          </a:prstGeom>
          <a:ln>
            <a:noFill/>
          </a:ln>
        </p:spPr>
        <p:txBody>
          <a:bodyPr wrap="none">
            <a:spAutoFit/>
          </a:bodyPr>
          <a:lstStyle/>
          <a:p>
            <a:pPr algn="ctr"/>
            <a:r>
              <a:rPr lang="es-MX" sz="1700" b="1" i="1" dirty="0">
                <a:solidFill>
                  <a:srgbClr val="800000"/>
                </a:solidFill>
              </a:rPr>
              <a:t>De 1821 a 1910 hubo más de 50 epidemias </a:t>
            </a:r>
          </a:p>
        </p:txBody>
      </p:sp>
      <p:cxnSp>
        <p:nvCxnSpPr>
          <p:cNvPr id="35" name="Conector recto 10">
            <a:extLst>
              <a:ext uri="{FF2B5EF4-FFF2-40B4-BE49-F238E27FC236}">
                <a16:creationId xmlns:a16="http://schemas.microsoft.com/office/drawing/2014/main" id="{81F0B09D-08E1-44C4-9625-BE906020A1BC}"/>
              </a:ext>
            </a:extLst>
          </p:cNvPr>
          <p:cNvCxnSpPr>
            <a:cxnSpLocks/>
          </p:cNvCxnSpPr>
          <p:nvPr/>
        </p:nvCxnSpPr>
        <p:spPr>
          <a:xfrm>
            <a:off x="670053" y="2784187"/>
            <a:ext cx="0" cy="376466"/>
          </a:xfrm>
          <a:prstGeom prst="line">
            <a:avLst/>
          </a:prstGeom>
          <a:ln w="76200">
            <a:solidFill>
              <a:srgbClr val="A42145"/>
            </a:solidFill>
          </a:ln>
        </p:spPr>
        <p:style>
          <a:lnRef idx="1">
            <a:schemeClr val="dk1"/>
          </a:lnRef>
          <a:fillRef idx="0">
            <a:schemeClr val="dk1"/>
          </a:fillRef>
          <a:effectRef idx="0">
            <a:schemeClr val="dk1"/>
          </a:effectRef>
          <a:fontRef idx="minor">
            <a:schemeClr val="tx1"/>
          </a:fontRef>
        </p:style>
      </p:cxnSp>
      <p:sp>
        <p:nvSpPr>
          <p:cNvPr id="36" name="CuadroTexto 26">
            <a:extLst>
              <a:ext uri="{FF2B5EF4-FFF2-40B4-BE49-F238E27FC236}">
                <a16:creationId xmlns:a16="http://schemas.microsoft.com/office/drawing/2014/main" id="{4834504B-9F93-4558-A263-D4F7D57847EB}"/>
              </a:ext>
            </a:extLst>
          </p:cNvPr>
          <p:cNvSpPr txBox="1"/>
          <p:nvPr/>
        </p:nvSpPr>
        <p:spPr>
          <a:xfrm>
            <a:off x="318315" y="3202613"/>
            <a:ext cx="775586" cy="353943"/>
          </a:xfrm>
          <a:prstGeom prst="rect">
            <a:avLst/>
          </a:prstGeom>
          <a:noFill/>
        </p:spPr>
        <p:txBody>
          <a:bodyPr wrap="square" rtlCol="0">
            <a:spAutoFit/>
          </a:bodyPr>
          <a:lstStyle/>
          <a:p>
            <a:pPr algn="ctr"/>
            <a:r>
              <a:rPr lang="es-MX" sz="1700" b="1" dirty="0"/>
              <a:t>1841</a:t>
            </a:r>
          </a:p>
        </p:txBody>
      </p:sp>
      <p:sp>
        <p:nvSpPr>
          <p:cNvPr id="37" name="CuadroTexto 26">
            <a:extLst>
              <a:ext uri="{FF2B5EF4-FFF2-40B4-BE49-F238E27FC236}">
                <a16:creationId xmlns:a16="http://schemas.microsoft.com/office/drawing/2014/main" id="{B6B81D7C-8BE8-4F41-9FAD-3077606805D5}"/>
              </a:ext>
            </a:extLst>
          </p:cNvPr>
          <p:cNvSpPr txBox="1"/>
          <p:nvPr/>
        </p:nvSpPr>
        <p:spPr>
          <a:xfrm>
            <a:off x="4861639" y="3160652"/>
            <a:ext cx="657840" cy="353943"/>
          </a:xfrm>
          <a:prstGeom prst="rect">
            <a:avLst/>
          </a:prstGeom>
          <a:noFill/>
        </p:spPr>
        <p:txBody>
          <a:bodyPr wrap="square" rtlCol="0">
            <a:spAutoFit/>
          </a:bodyPr>
          <a:lstStyle/>
          <a:p>
            <a:pPr algn="ctr"/>
            <a:r>
              <a:rPr lang="es-MX" sz="1700" b="1" dirty="0"/>
              <a:t>1871</a:t>
            </a:r>
          </a:p>
        </p:txBody>
      </p:sp>
      <p:cxnSp>
        <p:nvCxnSpPr>
          <p:cNvPr id="38" name="Conector recto 10">
            <a:extLst>
              <a:ext uri="{FF2B5EF4-FFF2-40B4-BE49-F238E27FC236}">
                <a16:creationId xmlns:a16="http://schemas.microsoft.com/office/drawing/2014/main" id="{5BBCA0B5-4A5B-4025-84B2-9021BE9D5FFE}"/>
              </a:ext>
            </a:extLst>
          </p:cNvPr>
          <p:cNvCxnSpPr>
            <a:cxnSpLocks/>
          </p:cNvCxnSpPr>
          <p:nvPr/>
        </p:nvCxnSpPr>
        <p:spPr>
          <a:xfrm>
            <a:off x="3231550" y="2748801"/>
            <a:ext cx="0" cy="376466"/>
          </a:xfrm>
          <a:prstGeom prst="line">
            <a:avLst/>
          </a:prstGeom>
          <a:ln w="76200">
            <a:solidFill>
              <a:srgbClr val="A42145"/>
            </a:solidFill>
          </a:ln>
        </p:spPr>
        <p:style>
          <a:lnRef idx="1">
            <a:schemeClr val="dk1"/>
          </a:lnRef>
          <a:fillRef idx="0">
            <a:schemeClr val="dk1"/>
          </a:fillRef>
          <a:effectRef idx="0">
            <a:schemeClr val="dk1"/>
          </a:effectRef>
          <a:fontRef idx="minor">
            <a:schemeClr val="tx1"/>
          </a:fontRef>
        </p:style>
      </p:cxnSp>
      <p:sp>
        <p:nvSpPr>
          <p:cNvPr id="39" name="CuadroTexto 23">
            <a:extLst>
              <a:ext uri="{FF2B5EF4-FFF2-40B4-BE49-F238E27FC236}">
                <a16:creationId xmlns:a16="http://schemas.microsoft.com/office/drawing/2014/main" id="{2443434D-43B8-4875-BE42-B181521D3FB9}"/>
              </a:ext>
            </a:extLst>
          </p:cNvPr>
          <p:cNvSpPr txBox="1"/>
          <p:nvPr/>
        </p:nvSpPr>
        <p:spPr>
          <a:xfrm>
            <a:off x="-180217" y="3699995"/>
            <a:ext cx="2428447" cy="738664"/>
          </a:xfrm>
          <a:prstGeom prst="rect">
            <a:avLst/>
          </a:prstGeom>
          <a:noFill/>
        </p:spPr>
        <p:txBody>
          <a:bodyPr wrap="square" rtlCol="0">
            <a:spAutoFit/>
          </a:bodyPr>
          <a:lstStyle/>
          <a:p>
            <a:pPr algn="ctr"/>
            <a:r>
              <a:rPr lang="es-MX" sz="1400" b="1" i="1" dirty="0"/>
              <a:t>Consejo de Salubridad del Departamento de México</a:t>
            </a:r>
          </a:p>
          <a:p>
            <a:pPr algn="ctr"/>
            <a:r>
              <a:rPr lang="es-MX" sz="1400" i="1" dirty="0"/>
              <a:t>1841-1865</a:t>
            </a:r>
          </a:p>
        </p:txBody>
      </p:sp>
      <p:cxnSp>
        <p:nvCxnSpPr>
          <p:cNvPr id="40" name="Conector recto 10">
            <a:extLst>
              <a:ext uri="{FF2B5EF4-FFF2-40B4-BE49-F238E27FC236}">
                <a16:creationId xmlns:a16="http://schemas.microsoft.com/office/drawing/2014/main" id="{A069A0E5-98B0-4194-A88B-B21A3DA7AAE5}"/>
              </a:ext>
            </a:extLst>
          </p:cNvPr>
          <p:cNvCxnSpPr>
            <a:cxnSpLocks/>
          </p:cNvCxnSpPr>
          <p:nvPr/>
        </p:nvCxnSpPr>
        <p:spPr>
          <a:xfrm>
            <a:off x="5210952" y="2755375"/>
            <a:ext cx="0" cy="376466"/>
          </a:xfrm>
          <a:prstGeom prst="line">
            <a:avLst/>
          </a:prstGeom>
          <a:ln w="76200">
            <a:solidFill>
              <a:srgbClr val="A42145"/>
            </a:solidFill>
          </a:ln>
        </p:spPr>
        <p:style>
          <a:lnRef idx="1">
            <a:schemeClr val="dk1"/>
          </a:lnRef>
          <a:fillRef idx="0">
            <a:schemeClr val="dk1"/>
          </a:fillRef>
          <a:effectRef idx="0">
            <a:schemeClr val="dk1"/>
          </a:effectRef>
          <a:fontRef idx="minor">
            <a:schemeClr val="tx1"/>
          </a:fontRef>
        </p:style>
      </p:cxnSp>
      <p:sp>
        <p:nvSpPr>
          <p:cNvPr id="41" name="CuadroTexto 26">
            <a:extLst>
              <a:ext uri="{FF2B5EF4-FFF2-40B4-BE49-F238E27FC236}">
                <a16:creationId xmlns:a16="http://schemas.microsoft.com/office/drawing/2014/main" id="{46F51BAF-1928-4F24-B772-1C52EABB1B3B}"/>
              </a:ext>
            </a:extLst>
          </p:cNvPr>
          <p:cNvSpPr txBox="1"/>
          <p:nvPr/>
        </p:nvSpPr>
        <p:spPr>
          <a:xfrm>
            <a:off x="2895474" y="3160653"/>
            <a:ext cx="646975" cy="353943"/>
          </a:xfrm>
          <a:prstGeom prst="rect">
            <a:avLst/>
          </a:prstGeom>
          <a:noFill/>
        </p:spPr>
        <p:txBody>
          <a:bodyPr wrap="square" rtlCol="0">
            <a:spAutoFit/>
          </a:bodyPr>
          <a:lstStyle/>
          <a:p>
            <a:pPr algn="ctr"/>
            <a:r>
              <a:rPr lang="es-MX" sz="1700" b="1" dirty="0"/>
              <a:t>1865</a:t>
            </a:r>
          </a:p>
        </p:txBody>
      </p:sp>
      <p:sp>
        <p:nvSpPr>
          <p:cNvPr id="42" name="CuadroTexto 23">
            <a:extLst>
              <a:ext uri="{FF2B5EF4-FFF2-40B4-BE49-F238E27FC236}">
                <a16:creationId xmlns:a16="http://schemas.microsoft.com/office/drawing/2014/main" id="{4D422596-7611-4305-8D22-059A833EE9DE}"/>
              </a:ext>
            </a:extLst>
          </p:cNvPr>
          <p:cNvSpPr txBox="1"/>
          <p:nvPr/>
        </p:nvSpPr>
        <p:spPr>
          <a:xfrm>
            <a:off x="2260251" y="3700606"/>
            <a:ext cx="1838581" cy="523220"/>
          </a:xfrm>
          <a:prstGeom prst="rect">
            <a:avLst/>
          </a:prstGeom>
          <a:noFill/>
        </p:spPr>
        <p:txBody>
          <a:bodyPr wrap="square" rtlCol="0">
            <a:spAutoFit/>
          </a:bodyPr>
          <a:lstStyle/>
          <a:p>
            <a:pPr algn="ctr"/>
            <a:r>
              <a:rPr lang="es-MX" sz="1400" b="1" i="1" dirty="0"/>
              <a:t>Consejo Central de Salubridad</a:t>
            </a:r>
          </a:p>
        </p:txBody>
      </p:sp>
      <p:sp>
        <p:nvSpPr>
          <p:cNvPr id="43" name="CuadroTexto 1">
            <a:extLst>
              <a:ext uri="{FF2B5EF4-FFF2-40B4-BE49-F238E27FC236}">
                <a16:creationId xmlns:a16="http://schemas.microsoft.com/office/drawing/2014/main" id="{A6290B57-C03E-42A6-BE44-3E325F4F1976}"/>
              </a:ext>
            </a:extLst>
          </p:cNvPr>
          <p:cNvSpPr txBox="1"/>
          <p:nvPr/>
        </p:nvSpPr>
        <p:spPr>
          <a:xfrm>
            <a:off x="1983390" y="4224605"/>
            <a:ext cx="2428447" cy="1892826"/>
          </a:xfrm>
          <a:prstGeom prst="rect">
            <a:avLst/>
          </a:prstGeom>
          <a:noFill/>
        </p:spPr>
        <p:txBody>
          <a:bodyPr wrap="square" rtlCol="0">
            <a:spAutoFit/>
          </a:bodyPr>
          <a:lstStyle/>
          <a:p>
            <a:pPr marL="171450" indent="-171450">
              <a:buFont typeface="Arial" panose="020B0604020202020204" pitchFamily="34" charset="0"/>
              <a:buChar char="•"/>
            </a:pPr>
            <a:r>
              <a:rPr lang="es-MX" sz="1300" b="1" dirty="0"/>
              <a:t>Cambia de nombre sin modificar sus funciones.</a:t>
            </a:r>
          </a:p>
          <a:p>
            <a:pPr marL="171450" indent="-171450">
              <a:buFont typeface="Arial" panose="020B0604020202020204" pitchFamily="34" charset="0"/>
              <a:buChar char="•"/>
            </a:pPr>
            <a:r>
              <a:rPr lang="es-MX" sz="1300" b="1" dirty="0"/>
              <a:t>Se publica el Reglamento Interior de 1866.</a:t>
            </a:r>
          </a:p>
          <a:p>
            <a:pPr marL="171450" indent="-171450">
              <a:buFont typeface="Arial" panose="020B0604020202020204" pitchFamily="34" charset="0"/>
              <a:buChar char="•"/>
            </a:pPr>
            <a:r>
              <a:rPr lang="es-MX" sz="1300" b="1" dirty="0"/>
              <a:t>Crea Juntas de Salubridad en los gobiernos locales, extendiendo la responsabilidad de higiene y salubridad.</a:t>
            </a:r>
          </a:p>
        </p:txBody>
      </p:sp>
      <p:sp>
        <p:nvSpPr>
          <p:cNvPr id="45" name="Rectangle 92">
            <a:extLst>
              <a:ext uri="{FF2B5EF4-FFF2-40B4-BE49-F238E27FC236}">
                <a16:creationId xmlns:a16="http://schemas.microsoft.com/office/drawing/2014/main" id="{10476D75-57D0-401B-B8A2-1408ED24B0E7}"/>
              </a:ext>
            </a:extLst>
          </p:cNvPr>
          <p:cNvSpPr/>
          <p:nvPr/>
        </p:nvSpPr>
        <p:spPr>
          <a:xfrm>
            <a:off x="960692" y="1793489"/>
            <a:ext cx="1588319" cy="461665"/>
          </a:xfrm>
          <a:prstGeom prst="rect">
            <a:avLst/>
          </a:prstGeom>
        </p:spPr>
        <p:txBody>
          <a:bodyPr wrap="none">
            <a:spAutoFit/>
          </a:bodyPr>
          <a:lstStyle/>
          <a:p>
            <a:pPr algn="ctr"/>
            <a:r>
              <a:rPr lang="es-MX" sz="1200" b="1" i="1" dirty="0"/>
              <a:t>La Guerra de Reforma</a:t>
            </a:r>
          </a:p>
          <a:p>
            <a:pPr algn="ctr"/>
            <a:r>
              <a:rPr lang="es-MX" sz="1200" b="1" i="1" dirty="0"/>
              <a:t>1858-1861</a:t>
            </a:r>
          </a:p>
        </p:txBody>
      </p:sp>
      <p:pic>
        <p:nvPicPr>
          <p:cNvPr id="46" name="Picture 93">
            <a:extLst>
              <a:ext uri="{FF2B5EF4-FFF2-40B4-BE49-F238E27FC236}">
                <a16:creationId xmlns:a16="http://schemas.microsoft.com/office/drawing/2014/main" id="{3EB6E9F1-E93F-4EB8-A4E7-083935C928A8}"/>
              </a:ext>
            </a:extLst>
          </p:cNvPr>
          <p:cNvPicPr>
            <a:picLocks noChangeAspect="1"/>
          </p:cNvPicPr>
          <p:nvPr/>
        </p:nvPicPr>
        <p:blipFill>
          <a:blip r:embed="rId2"/>
          <a:stretch>
            <a:fillRect/>
          </a:stretch>
        </p:blipFill>
        <p:spPr>
          <a:xfrm>
            <a:off x="853320" y="535996"/>
            <a:ext cx="1777091" cy="1249988"/>
          </a:xfrm>
          <a:prstGeom prst="rect">
            <a:avLst/>
          </a:prstGeom>
        </p:spPr>
      </p:pic>
      <p:sp>
        <p:nvSpPr>
          <p:cNvPr id="47" name="Scroll: Horizontal 94">
            <a:extLst>
              <a:ext uri="{FF2B5EF4-FFF2-40B4-BE49-F238E27FC236}">
                <a16:creationId xmlns:a16="http://schemas.microsoft.com/office/drawing/2014/main" id="{CA96F5CB-5F51-435C-921A-734A6C38F7CF}"/>
              </a:ext>
            </a:extLst>
          </p:cNvPr>
          <p:cNvSpPr/>
          <p:nvPr/>
        </p:nvSpPr>
        <p:spPr>
          <a:xfrm>
            <a:off x="0" y="391871"/>
            <a:ext cx="988897" cy="698122"/>
          </a:xfrm>
          <a:prstGeom prst="horizontalScroll">
            <a:avLst/>
          </a:prstGeom>
          <a:solidFill>
            <a:srgbClr val="B9254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a:t>2°T</a:t>
            </a:r>
            <a:endParaRPr lang="es-MX" b="1" dirty="0"/>
          </a:p>
        </p:txBody>
      </p:sp>
      <p:pic>
        <p:nvPicPr>
          <p:cNvPr id="48" name="Picture 95">
            <a:extLst>
              <a:ext uri="{FF2B5EF4-FFF2-40B4-BE49-F238E27FC236}">
                <a16:creationId xmlns:a16="http://schemas.microsoft.com/office/drawing/2014/main" id="{F3531D98-3286-455E-847F-F7EED1BA4A3A}"/>
              </a:ext>
            </a:extLst>
          </p:cNvPr>
          <p:cNvPicPr>
            <a:picLocks noChangeAspect="1"/>
          </p:cNvPicPr>
          <p:nvPr/>
        </p:nvPicPr>
        <p:blipFill>
          <a:blip r:embed="rId3"/>
          <a:stretch>
            <a:fillRect/>
          </a:stretch>
        </p:blipFill>
        <p:spPr>
          <a:xfrm>
            <a:off x="3416625" y="374537"/>
            <a:ext cx="1905000" cy="1447800"/>
          </a:xfrm>
          <a:prstGeom prst="rect">
            <a:avLst/>
          </a:prstGeom>
        </p:spPr>
      </p:pic>
      <p:sp>
        <p:nvSpPr>
          <p:cNvPr id="49" name="Rectangle 96">
            <a:extLst>
              <a:ext uri="{FF2B5EF4-FFF2-40B4-BE49-F238E27FC236}">
                <a16:creationId xmlns:a16="http://schemas.microsoft.com/office/drawing/2014/main" id="{100CDDA5-2928-4F2A-A0E4-B090B9AF554A}"/>
              </a:ext>
            </a:extLst>
          </p:cNvPr>
          <p:cNvSpPr/>
          <p:nvPr/>
        </p:nvSpPr>
        <p:spPr>
          <a:xfrm>
            <a:off x="3841462" y="1827190"/>
            <a:ext cx="1038810" cy="461665"/>
          </a:xfrm>
          <a:prstGeom prst="rect">
            <a:avLst/>
          </a:prstGeom>
        </p:spPr>
        <p:txBody>
          <a:bodyPr wrap="none">
            <a:spAutoFit/>
          </a:bodyPr>
          <a:lstStyle/>
          <a:p>
            <a:pPr algn="ctr"/>
            <a:r>
              <a:rPr lang="es-MX" sz="1200" b="1" i="1" dirty="0"/>
              <a:t>Benito Juárez</a:t>
            </a:r>
          </a:p>
          <a:p>
            <a:pPr algn="ctr"/>
            <a:r>
              <a:rPr lang="es-MX" sz="1200" b="1" i="1" dirty="0"/>
              <a:t>1857-1872</a:t>
            </a:r>
          </a:p>
        </p:txBody>
      </p:sp>
      <p:sp>
        <p:nvSpPr>
          <p:cNvPr id="51" name="CuadroTexto 23">
            <a:extLst>
              <a:ext uri="{FF2B5EF4-FFF2-40B4-BE49-F238E27FC236}">
                <a16:creationId xmlns:a16="http://schemas.microsoft.com/office/drawing/2014/main" id="{EE685DFC-C687-4EA5-804E-F6251BB76654}"/>
              </a:ext>
            </a:extLst>
          </p:cNvPr>
          <p:cNvSpPr txBox="1"/>
          <p:nvPr/>
        </p:nvSpPr>
        <p:spPr>
          <a:xfrm>
            <a:off x="4411009" y="3726568"/>
            <a:ext cx="1917908" cy="523220"/>
          </a:xfrm>
          <a:prstGeom prst="rect">
            <a:avLst/>
          </a:prstGeom>
          <a:noFill/>
        </p:spPr>
        <p:txBody>
          <a:bodyPr wrap="square" rtlCol="0">
            <a:spAutoFit/>
          </a:bodyPr>
          <a:lstStyle/>
          <a:p>
            <a:pPr algn="ctr"/>
            <a:r>
              <a:rPr lang="es-MX" sz="1400" b="1" i="1" dirty="0"/>
              <a:t>Consejo Superior de Salubridad</a:t>
            </a:r>
          </a:p>
        </p:txBody>
      </p:sp>
      <p:sp>
        <p:nvSpPr>
          <p:cNvPr id="52" name="CuadroTexto 1">
            <a:extLst>
              <a:ext uri="{FF2B5EF4-FFF2-40B4-BE49-F238E27FC236}">
                <a16:creationId xmlns:a16="http://schemas.microsoft.com/office/drawing/2014/main" id="{B92A777F-293A-45AA-9EFE-77CF286308A1}"/>
              </a:ext>
            </a:extLst>
          </p:cNvPr>
          <p:cNvSpPr txBox="1"/>
          <p:nvPr/>
        </p:nvSpPr>
        <p:spPr>
          <a:xfrm>
            <a:off x="4390764" y="4241786"/>
            <a:ext cx="2131601" cy="1892826"/>
          </a:xfrm>
          <a:prstGeom prst="rect">
            <a:avLst/>
          </a:prstGeom>
          <a:noFill/>
        </p:spPr>
        <p:txBody>
          <a:bodyPr wrap="square" rtlCol="0">
            <a:spAutoFit/>
          </a:bodyPr>
          <a:lstStyle/>
          <a:p>
            <a:pPr indent="-285750">
              <a:buFont typeface="Arial" panose="020B0604020202020204" pitchFamily="34" charset="0"/>
              <a:buChar char="•"/>
            </a:pPr>
            <a:r>
              <a:rPr lang="es-MX" sz="1300" b="1" dirty="0"/>
              <a:t>Adscrito a la Secretaría de Gobernación.</a:t>
            </a:r>
          </a:p>
          <a:p>
            <a:pPr indent="-285750">
              <a:buFont typeface="Arial" panose="020B0604020202020204" pitchFamily="34" charset="0"/>
              <a:buChar char="•"/>
            </a:pPr>
            <a:r>
              <a:rPr lang="es-MX" sz="1300" b="1" dirty="0"/>
              <a:t>Dictaba medidas de salubridad pública</a:t>
            </a:r>
          </a:p>
          <a:p>
            <a:pPr indent="-285750">
              <a:buFont typeface="Arial" panose="020B0604020202020204" pitchFamily="34" charset="0"/>
              <a:buChar char="•"/>
            </a:pPr>
            <a:r>
              <a:rPr lang="es-MX" sz="1300" b="1" dirty="0"/>
              <a:t>Actuaba como policía sanitaria de los estados</a:t>
            </a:r>
          </a:p>
          <a:p>
            <a:pPr indent="-285750">
              <a:buFont typeface="Arial" panose="020B0604020202020204" pitchFamily="34" charset="0"/>
              <a:buChar char="•"/>
            </a:pPr>
            <a:r>
              <a:rPr lang="es-MX" sz="1300" b="1" dirty="0"/>
              <a:t>Establece delegaciones sanitarias en puertos y puntos fronterizos.</a:t>
            </a:r>
          </a:p>
        </p:txBody>
      </p:sp>
      <p:cxnSp>
        <p:nvCxnSpPr>
          <p:cNvPr id="53" name="Conector recto 10">
            <a:extLst>
              <a:ext uri="{FF2B5EF4-FFF2-40B4-BE49-F238E27FC236}">
                <a16:creationId xmlns:a16="http://schemas.microsoft.com/office/drawing/2014/main" id="{0E9C5280-5F20-4F51-A408-96C1FBDD7310}"/>
              </a:ext>
            </a:extLst>
          </p:cNvPr>
          <p:cNvCxnSpPr>
            <a:cxnSpLocks/>
          </p:cNvCxnSpPr>
          <p:nvPr/>
        </p:nvCxnSpPr>
        <p:spPr>
          <a:xfrm>
            <a:off x="6508993" y="2826147"/>
            <a:ext cx="0" cy="334506"/>
          </a:xfrm>
          <a:prstGeom prst="line">
            <a:avLst/>
          </a:prstGeom>
          <a:ln w="76200">
            <a:solidFill>
              <a:srgbClr val="A42145"/>
            </a:solidFill>
          </a:ln>
        </p:spPr>
        <p:style>
          <a:lnRef idx="1">
            <a:schemeClr val="dk1"/>
          </a:lnRef>
          <a:fillRef idx="0">
            <a:schemeClr val="dk1"/>
          </a:fillRef>
          <a:effectRef idx="0">
            <a:schemeClr val="dk1"/>
          </a:effectRef>
          <a:fontRef idx="minor">
            <a:schemeClr val="tx1"/>
          </a:fontRef>
        </p:style>
      </p:cxnSp>
      <p:sp>
        <p:nvSpPr>
          <p:cNvPr id="54" name="CuadroTexto 26">
            <a:extLst>
              <a:ext uri="{FF2B5EF4-FFF2-40B4-BE49-F238E27FC236}">
                <a16:creationId xmlns:a16="http://schemas.microsoft.com/office/drawing/2014/main" id="{A0778995-9A75-409D-A9E0-32A51FC7203C}"/>
              </a:ext>
            </a:extLst>
          </p:cNvPr>
          <p:cNvSpPr txBox="1"/>
          <p:nvPr/>
        </p:nvSpPr>
        <p:spPr>
          <a:xfrm>
            <a:off x="6163070" y="3157738"/>
            <a:ext cx="657840" cy="353943"/>
          </a:xfrm>
          <a:prstGeom prst="rect">
            <a:avLst/>
          </a:prstGeom>
          <a:noFill/>
        </p:spPr>
        <p:txBody>
          <a:bodyPr wrap="square" rtlCol="0">
            <a:spAutoFit/>
          </a:bodyPr>
          <a:lstStyle/>
          <a:p>
            <a:pPr algn="ctr"/>
            <a:r>
              <a:rPr lang="es-MX" sz="1700" b="1" dirty="0"/>
              <a:t>1891</a:t>
            </a:r>
          </a:p>
        </p:txBody>
      </p:sp>
      <p:sp>
        <p:nvSpPr>
          <p:cNvPr id="55" name="CuadroTexto 23">
            <a:extLst>
              <a:ext uri="{FF2B5EF4-FFF2-40B4-BE49-F238E27FC236}">
                <a16:creationId xmlns:a16="http://schemas.microsoft.com/office/drawing/2014/main" id="{560F5D79-CD0C-4BC1-866B-806D705BA15F}"/>
              </a:ext>
            </a:extLst>
          </p:cNvPr>
          <p:cNvSpPr txBox="1"/>
          <p:nvPr/>
        </p:nvSpPr>
        <p:spPr>
          <a:xfrm>
            <a:off x="5369963" y="2127112"/>
            <a:ext cx="2206646" cy="738664"/>
          </a:xfrm>
          <a:prstGeom prst="rect">
            <a:avLst/>
          </a:prstGeom>
          <a:noFill/>
        </p:spPr>
        <p:txBody>
          <a:bodyPr wrap="square" rtlCol="0">
            <a:spAutoFit/>
          </a:bodyPr>
          <a:lstStyle/>
          <a:p>
            <a:pPr algn="ctr"/>
            <a:r>
              <a:rPr lang="es-MX" sz="1400" b="1" i="1" dirty="0">
                <a:solidFill>
                  <a:srgbClr val="BC9042"/>
                </a:solidFill>
              </a:rPr>
              <a:t>Primer Código Sanitario</a:t>
            </a:r>
          </a:p>
          <a:p>
            <a:pPr algn="ctr"/>
            <a:r>
              <a:rPr lang="es-MX" sz="1400" b="1" i="1" dirty="0">
                <a:solidFill>
                  <a:srgbClr val="BC9042"/>
                </a:solidFill>
              </a:rPr>
              <a:t>15 de julio 1891</a:t>
            </a:r>
          </a:p>
          <a:p>
            <a:pPr algn="ctr"/>
            <a:r>
              <a:rPr lang="es-MX" sz="1400" b="1" i="1" dirty="0">
                <a:solidFill>
                  <a:srgbClr val="BC9042"/>
                </a:solidFill>
              </a:rPr>
              <a:t>CSS</a:t>
            </a:r>
          </a:p>
        </p:txBody>
      </p:sp>
      <p:cxnSp>
        <p:nvCxnSpPr>
          <p:cNvPr id="56" name="Conector recto 10">
            <a:extLst>
              <a:ext uri="{FF2B5EF4-FFF2-40B4-BE49-F238E27FC236}">
                <a16:creationId xmlns:a16="http://schemas.microsoft.com/office/drawing/2014/main" id="{2D2E3BC0-34F7-4A38-BDC3-2CA0D24419B7}"/>
              </a:ext>
            </a:extLst>
          </p:cNvPr>
          <p:cNvCxnSpPr>
            <a:cxnSpLocks/>
          </p:cNvCxnSpPr>
          <p:nvPr/>
        </p:nvCxnSpPr>
        <p:spPr>
          <a:xfrm>
            <a:off x="8396104" y="2781395"/>
            <a:ext cx="0" cy="376466"/>
          </a:xfrm>
          <a:prstGeom prst="line">
            <a:avLst/>
          </a:prstGeom>
          <a:ln w="76200">
            <a:solidFill>
              <a:srgbClr val="A42145"/>
            </a:solidFill>
          </a:ln>
        </p:spPr>
        <p:style>
          <a:lnRef idx="1">
            <a:schemeClr val="dk1"/>
          </a:lnRef>
          <a:fillRef idx="0">
            <a:schemeClr val="dk1"/>
          </a:fillRef>
          <a:effectRef idx="0">
            <a:schemeClr val="dk1"/>
          </a:effectRef>
          <a:fontRef idx="minor">
            <a:schemeClr val="tx1"/>
          </a:fontRef>
        </p:style>
      </p:cxnSp>
      <p:pic>
        <p:nvPicPr>
          <p:cNvPr id="57" name="Picture 108">
            <a:extLst>
              <a:ext uri="{FF2B5EF4-FFF2-40B4-BE49-F238E27FC236}">
                <a16:creationId xmlns:a16="http://schemas.microsoft.com/office/drawing/2014/main" id="{3F600ECC-64B8-421E-A5B8-D3EC0FF32F0B}"/>
              </a:ext>
            </a:extLst>
          </p:cNvPr>
          <p:cNvPicPr>
            <a:picLocks noChangeAspect="1"/>
          </p:cNvPicPr>
          <p:nvPr/>
        </p:nvPicPr>
        <p:blipFill>
          <a:blip r:embed="rId4"/>
          <a:stretch>
            <a:fillRect/>
          </a:stretch>
        </p:blipFill>
        <p:spPr>
          <a:xfrm>
            <a:off x="6107839" y="462615"/>
            <a:ext cx="2857500" cy="1419225"/>
          </a:xfrm>
          <a:prstGeom prst="rect">
            <a:avLst/>
          </a:prstGeom>
        </p:spPr>
      </p:pic>
      <p:sp>
        <p:nvSpPr>
          <p:cNvPr id="58" name="Rectangle 109">
            <a:extLst>
              <a:ext uri="{FF2B5EF4-FFF2-40B4-BE49-F238E27FC236}">
                <a16:creationId xmlns:a16="http://schemas.microsoft.com/office/drawing/2014/main" id="{CCC77BD3-CE4C-484D-88E0-9A76F20F8A9B}"/>
              </a:ext>
            </a:extLst>
          </p:cNvPr>
          <p:cNvSpPr/>
          <p:nvPr/>
        </p:nvSpPr>
        <p:spPr>
          <a:xfrm>
            <a:off x="6885533" y="1878256"/>
            <a:ext cx="1700172" cy="461665"/>
          </a:xfrm>
          <a:prstGeom prst="rect">
            <a:avLst/>
          </a:prstGeom>
        </p:spPr>
        <p:txBody>
          <a:bodyPr wrap="square">
            <a:spAutoFit/>
          </a:bodyPr>
          <a:lstStyle/>
          <a:p>
            <a:pPr algn="ctr"/>
            <a:r>
              <a:rPr lang="es-MX" sz="1200" b="1" i="1" dirty="0"/>
              <a:t>Revolución </a:t>
            </a:r>
          </a:p>
          <a:p>
            <a:pPr algn="ctr"/>
            <a:r>
              <a:rPr lang="es-MX" sz="1200" b="1" i="1" dirty="0"/>
              <a:t>1910-1917</a:t>
            </a:r>
          </a:p>
        </p:txBody>
      </p:sp>
      <p:sp>
        <p:nvSpPr>
          <p:cNvPr id="59" name="Scroll: Horizontal 110">
            <a:extLst>
              <a:ext uri="{FF2B5EF4-FFF2-40B4-BE49-F238E27FC236}">
                <a16:creationId xmlns:a16="http://schemas.microsoft.com/office/drawing/2014/main" id="{9C9AA07B-FA0C-4FAA-954B-2747E4C58413}"/>
              </a:ext>
            </a:extLst>
          </p:cNvPr>
          <p:cNvSpPr/>
          <p:nvPr/>
        </p:nvSpPr>
        <p:spPr>
          <a:xfrm>
            <a:off x="6018869" y="110006"/>
            <a:ext cx="972567" cy="788443"/>
          </a:xfrm>
          <a:prstGeom prst="horizontalScroll">
            <a:avLst/>
          </a:prstGeom>
          <a:solidFill>
            <a:srgbClr val="B9254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2400" b="1" dirty="0"/>
              <a:t>3°T</a:t>
            </a:r>
            <a:endParaRPr lang="es-MX" b="1" dirty="0"/>
          </a:p>
        </p:txBody>
      </p:sp>
      <p:sp>
        <p:nvSpPr>
          <p:cNvPr id="60" name="CuadroTexto 23">
            <a:extLst>
              <a:ext uri="{FF2B5EF4-FFF2-40B4-BE49-F238E27FC236}">
                <a16:creationId xmlns:a16="http://schemas.microsoft.com/office/drawing/2014/main" id="{2CC251BA-D5C2-4410-8E17-D0C75D6836A0}"/>
              </a:ext>
            </a:extLst>
          </p:cNvPr>
          <p:cNvSpPr txBox="1"/>
          <p:nvPr/>
        </p:nvSpPr>
        <p:spPr>
          <a:xfrm>
            <a:off x="7108228" y="3689687"/>
            <a:ext cx="1917908" cy="523220"/>
          </a:xfrm>
          <a:prstGeom prst="rect">
            <a:avLst/>
          </a:prstGeom>
          <a:noFill/>
        </p:spPr>
        <p:txBody>
          <a:bodyPr wrap="square" rtlCol="0">
            <a:spAutoFit/>
          </a:bodyPr>
          <a:lstStyle/>
          <a:p>
            <a:pPr algn="ctr"/>
            <a:r>
              <a:rPr lang="es-MX" sz="1400" b="1" i="1" dirty="0"/>
              <a:t>Consejo de Salubridad General </a:t>
            </a:r>
          </a:p>
        </p:txBody>
      </p:sp>
      <p:sp>
        <p:nvSpPr>
          <p:cNvPr id="61" name="CuadroTexto 1">
            <a:extLst>
              <a:ext uri="{FF2B5EF4-FFF2-40B4-BE49-F238E27FC236}">
                <a16:creationId xmlns:a16="http://schemas.microsoft.com/office/drawing/2014/main" id="{7F51FF7B-B4FC-4D1C-875C-5C041278CEC4}"/>
              </a:ext>
            </a:extLst>
          </p:cNvPr>
          <p:cNvSpPr txBox="1"/>
          <p:nvPr/>
        </p:nvSpPr>
        <p:spPr>
          <a:xfrm>
            <a:off x="6924414" y="4228214"/>
            <a:ext cx="2285537" cy="1892826"/>
          </a:xfrm>
          <a:prstGeom prst="rect">
            <a:avLst/>
          </a:prstGeom>
          <a:noFill/>
        </p:spPr>
        <p:txBody>
          <a:bodyPr wrap="square" rtlCol="0">
            <a:spAutoFit/>
          </a:bodyPr>
          <a:lstStyle/>
          <a:p>
            <a:pPr indent="-285750">
              <a:buFont typeface="Arial" panose="020B0604020202020204" pitchFamily="34" charset="0"/>
              <a:buChar char="•"/>
            </a:pPr>
            <a:r>
              <a:rPr lang="es-MX" sz="1300" b="1" dirty="0"/>
              <a:t>El Consejo aparece en el artículo 73 fracc. XVI en donde se establece como autoridad sanitaria, y sus disposiciones son obligatorias para todo el país</a:t>
            </a:r>
          </a:p>
          <a:p>
            <a:pPr indent="-285750">
              <a:buFont typeface="Arial" panose="020B0604020202020204" pitchFamily="34" charset="0"/>
              <a:buChar char="•"/>
            </a:pPr>
            <a:r>
              <a:rPr lang="es-MX" sz="1300" b="1" dirty="0"/>
              <a:t>Depende Directamente del Presidente de la República. </a:t>
            </a:r>
          </a:p>
        </p:txBody>
      </p:sp>
      <p:sp>
        <p:nvSpPr>
          <p:cNvPr id="62" name="CuadroTexto 26">
            <a:extLst>
              <a:ext uri="{FF2B5EF4-FFF2-40B4-BE49-F238E27FC236}">
                <a16:creationId xmlns:a16="http://schemas.microsoft.com/office/drawing/2014/main" id="{2A89A1A7-2A8B-4483-A10E-11641AD47FE9}"/>
              </a:ext>
            </a:extLst>
          </p:cNvPr>
          <p:cNvSpPr txBox="1"/>
          <p:nvPr/>
        </p:nvSpPr>
        <p:spPr>
          <a:xfrm>
            <a:off x="7546018" y="2371401"/>
            <a:ext cx="1700172" cy="307777"/>
          </a:xfrm>
          <a:prstGeom prst="rect">
            <a:avLst/>
          </a:prstGeom>
          <a:noFill/>
        </p:spPr>
        <p:txBody>
          <a:bodyPr wrap="square" rtlCol="0">
            <a:spAutoFit/>
          </a:bodyPr>
          <a:lstStyle/>
          <a:p>
            <a:pPr algn="ctr"/>
            <a:r>
              <a:rPr lang="es-MX" sz="1400" b="1" i="1" dirty="0">
                <a:solidFill>
                  <a:srgbClr val="BC9042"/>
                </a:solidFill>
              </a:rPr>
              <a:t>Constitución 1917</a:t>
            </a:r>
          </a:p>
        </p:txBody>
      </p:sp>
      <p:sp>
        <p:nvSpPr>
          <p:cNvPr id="63" name="CuadroTexto 23">
            <a:extLst>
              <a:ext uri="{FF2B5EF4-FFF2-40B4-BE49-F238E27FC236}">
                <a16:creationId xmlns:a16="http://schemas.microsoft.com/office/drawing/2014/main" id="{36DE6032-CBC1-4CC3-A968-3DABB64C24CA}"/>
              </a:ext>
            </a:extLst>
          </p:cNvPr>
          <p:cNvSpPr txBox="1"/>
          <p:nvPr/>
        </p:nvSpPr>
        <p:spPr>
          <a:xfrm>
            <a:off x="865276" y="2285291"/>
            <a:ext cx="1856595" cy="523220"/>
          </a:xfrm>
          <a:prstGeom prst="rect">
            <a:avLst/>
          </a:prstGeom>
          <a:noFill/>
        </p:spPr>
        <p:txBody>
          <a:bodyPr wrap="square" rtlCol="0">
            <a:spAutoFit/>
          </a:bodyPr>
          <a:lstStyle/>
          <a:p>
            <a:pPr algn="ctr"/>
            <a:r>
              <a:rPr lang="es-MX" sz="1400" b="1" i="1" dirty="0">
                <a:solidFill>
                  <a:srgbClr val="BC9042"/>
                </a:solidFill>
              </a:rPr>
              <a:t>Primera Famacopea</a:t>
            </a:r>
          </a:p>
          <a:p>
            <a:pPr algn="ctr"/>
            <a:r>
              <a:rPr lang="es-MX" sz="1400" b="1" i="1" dirty="0">
                <a:solidFill>
                  <a:srgbClr val="BC9042"/>
                </a:solidFill>
              </a:rPr>
              <a:t>Nacional</a:t>
            </a:r>
          </a:p>
        </p:txBody>
      </p:sp>
      <p:cxnSp>
        <p:nvCxnSpPr>
          <p:cNvPr id="64" name="Conector recto 10">
            <a:extLst>
              <a:ext uri="{FF2B5EF4-FFF2-40B4-BE49-F238E27FC236}">
                <a16:creationId xmlns:a16="http://schemas.microsoft.com/office/drawing/2014/main" id="{ED5DBF24-39E9-4CC3-B4BB-F8992F3B2E6B}"/>
              </a:ext>
            </a:extLst>
          </p:cNvPr>
          <p:cNvCxnSpPr>
            <a:cxnSpLocks/>
          </p:cNvCxnSpPr>
          <p:nvPr/>
        </p:nvCxnSpPr>
        <p:spPr>
          <a:xfrm>
            <a:off x="1683737" y="2773577"/>
            <a:ext cx="0" cy="376466"/>
          </a:xfrm>
          <a:prstGeom prst="line">
            <a:avLst/>
          </a:prstGeom>
          <a:ln w="76200">
            <a:solidFill>
              <a:srgbClr val="A42145"/>
            </a:solidFill>
          </a:ln>
        </p:spPr>
        <p:style>
          <a:lnRef idx="1">
            <a:schemeClr val="dk1"/>
          </a:lnRef>
          <a:fillRef idx="0">
            <a:schemeClr val="dk1"/>
          </a:fillRef>
          <a:effectRef idx="0">
            <a:schemeClr val="dk1"/>
          </a:effectRef>
          <a:fontRef idx="minor">
            <a:schemeClr val="tx1"/>
          </a:fontRef>
        </p:style>
      </p:cxnSp>
      <p:sp>
        <p:nvSpPr>
          <p:cNvPr id="65" name="CuadroTexto 26">
            <a:extLst>
              <a:ext uri="{FF2B5EF4-FFF2-40B4-BE49-F238E27FC236}">
                <a16:creationId xmlns:a16="http://schemas.microsoft.com/office/drawing/2014/main" id="{E297D2FE-89B3-4784-B9B0-1B3D1EEC7204}"/>
              </a:ext>
            </a:extLst>
          </p:cNvPr>
          <p:cNvSpPr txBox="1"/>
          <p:nvPr/>
        </p:nvSpPr>
        <p:spPr>
          <a:xfrm>
            <a:off x="1350077" y="3186557"/>
            <a:ext cx="667320" cy="353943"/>
          </a:xfrm>
          <a:prstGeom prst="rect">
            <a:avLst/>
          </a:prstGeom>
          <a:noFill/>
        </p:spPr>
        <p:txBody>
          <a:bodyPr wrap="square" rtlCol="0">
            <a:spAutoFit/>
          </a:bodyPr>
          <a:lstStyle/>
          <a:p>
            <a:pPr algn="ctr"/>
            <a:r>
              <a:rPr lang="es-MX" sz="1700" b="1" dirty="0"/>
              <a:t>1846</a:t>
            </a:r>
          </a:p>
        </p:txBody>
      </p:sp>
      <p:cxnSp>
        <p:nvCxnSpPr>
          <p:cNvPr id="44" name="Conector recto 10">
            <a:extLst>
              <a:ext uri="{FF2B5EF4-FFF2-40B4-BE49-F238E27FC236}">
                <a16:creationId xmlns:a16="http://schemas.microsoft.com/office/drawing/2014/main" id="{FA07FD6F-C40F-45F9-95A3-87D949E802FD}"/>
              </a:ext>
            </a:extLst>
          </p:cNvPr>
          <p:cNvCxnSpPr>
            <a:cxnSpLocks/>
          </p:cNvCxnSpPr>
          <p:nvPr/>
        </p:nvCxnSpPr>
        <p:spPr>
          <a:xfrm>
            <a:off x="670053" y="6489310"/>
            <a:ext cx="1697795" cy="0"/>
          </a:xfrm>
          <a:prstGeom prst="line">
            <a:avLst/>
          </a:prstGeom>
          <a:ln w="28575">
            <a:solidFill>
              <a:srgbClr val="A42145"/>
            </a:solidFill>
          </a:ln>
        </p:spPr>
        <p:style>
          <a:lnRef idx="1">
            <a:schemeClr val="dk1"/>
          </a:lnRef>
          <a:fillRef idx="0">
            <a:schemeClr val="dk1"/>
          </a:fillRef>
          <a:effectRef idx="0">
            <a:schemeClr val="dk1"/>
          </a:effectRef>
          <a:fontRef idx="minor">
            <a:schemeClr val="tx1"/>
          </a:fontRef>
        </p:style>
      </p:cxnSp>
      <p:cxnSp>
        <p:nvCxnSpPr>
          <p:cNvPr id="66" name="Conector recto 10">
            <a:extLst>
              <a:ext uri="{FF2B5EF4-FFF2-40B4-BE49-F238E27FC236}">
                <a16:creationId xmlns:a16="http://schemas.microsoft.com/office/drawing/2014/main" id="{98EA7FDF-24AB-4590-9F85-B421DE79A619}"/>
              </a:ext>
            </a:extLst>
          </p:cNvPr>
          <p:cNvCxnSpPr>
            <a:cxnSpLocks/>
          </p:cNvCxnSpPr>
          <p:nvPr/>
        </p:nvCxnSpPr>
        <p:spPr>
          <a:xfrm>
            <a:off x="6455826" y="6489310"/>
            <a:ext cx="1467031" cy="0"/>
          </a:xfrm>
          <a:prstGeom prst="line">
            <a:avLst/>
          </a:prstGeom>
          <a:ln w="28575">
            <a:solidFill>
              <a:srgbClr val="A42145"/>
            </a:solidFill>
          </a:ln>
        </p:spPr>
        <p:style>
          <a:lnRef idx="1">
            <a:schemeClr val="dk1"/>
          </a:lnRef>
          <a:fillRef idx="0">
            <a:schemeClr val="dk1"/>
          </a:fillRef>
          <a:effectRef idx="0">
            <a:schemeClr val="dk1"/>
          </a:effectRef>
          <a:fontRef idx="minor">
            <a:schemeClr val="tx1"/>
          </a:fontRef>
        </p:style>
      </p:cxnSp>
      <p:sp>
        <p:nvSpPr>
          <p:cNvPr id="67" name="CuadroTexto 26">
            <a:extLst>
              <a:ext uri="{FF2B5EF4-FFF2-40B4-BE49-F238E27FC236}">
                <a16:creationId xmlns:a16="http://schemas.microsoft.com/office/drawing/2014/main" id="{EA151393-E9F3-431C-988E-8495D48AAFEB}"/>
              </a:ext>
            </a:extLst>
          </p:cNvPr>
          <p:cNvSpPr txBox="1"/>
          <p:nvPr/>
        </p:nvSpPr>
        <p:spPr>
          <a:xfrm>
            <a:off x="8067183" y="3172884"/>
            <a:ext cx="657840" cy="353943"/>
          </a:xfrm>
          <a:prstGeom prst="rect">
            <a:avLst/>
          </a:prstGeom>
          <a:noFill/>
        </p:spPr>
        <p:txBody>
          <a:bodyPr wrap="square" rtlCol="0">
            <a:spAutoFit/>
          </a:bodyPr>
          <a:lstStyle/>
          <a:p>
            <a:pPr algn="ctr"/>
            <a:r>
              <a:rPr lang="es-MX" sz="1700" b="1" dirty="0"/>
              <a:t>1917</a:t>
            </a:r>
          </a:p>
        </p:txBody>
      </p:sp>
    </p:spTree>
    <p:extLst>
      <p:ext uri="{BB962C8B-B14F-4D97-AF65-F5344CB8AC3E}">
        <p14:creationId xmlns:p14="http://schemas.microsoft.com/office/powerpoint/2010/main" val="2964586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9E76DA-387B-4159-82AA-F59D92DA478F}"/>
              </a:ext>
            </a:extLst>
          </p:cNvPr>
          <p:cNvPicPr>
            <a:picLocks noChangeAspect="1"/>
          </p:cNvPicPr>
          <p:nvPr/>
        </p:nvPicPr>
        <p:blipFill>
          <a:blip r:embed="rId2"/>
          <a:stretch>
            <a:fillRect/>
          </a:stretch>
        </p:blipFill>
        <p:spPr>
          <a:xfrm>
            <a:off x="3007716" y="197499"/>
            <a:ext cx="1981200" cy="1400175"/>
          </a:xfrm>
          <a:prstGeom prst="rect">
            <a:avLst/>
          </a:prstGeom>
        </p:spPr>
      </p:pic>
      <p:pic>
        <p:nvPicPr>
          <p:cNvPr id="13" name="Imagen 81" descr="constitucion.jpg">
            <a:extLst>
              <a:ext uri="{FF2B5EF4-FFF2-40B4-BE49-F238E27FC236}">
                <a16:creationId xmlns:a16="http://schemas.microsoft.com/office/drawing/2014/main" id="{D1C4DB7E-73CA-496F-8977-C07FD3FD8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743" y="0"/>
            <a:ext cx="1288486" cy="1894424"/>
          </a:xfrm>
          <a:prstGeom prst="rect">
            <a:avLst/>
          </a:prstGeom>
          <a:ln>
            <a:noFill/>
          </a:ln>
          <a:effectLst>
            <a:softEdge rad="112500"/>
          </a:effectLst>
        </p:spPr>
      </p:pic>
      <p:sp>
        <p:nvSpPr>
          <p:cNvPr id="15" name="Rectangle 14">
            <a:extLst>
              <a:ext uri="{FF2B5EF4-FFF2-40B4-BE49-F238E27FC236}">
                <a16:creationId xmlns:a16="http://schemas.microsoft.com/office/drawing/2014/main" id="{923958F7-CA81-4467-A02A-DB2C4D1D05CD}"/>
              </a:ext>
            </a:extLst>
          </p:cNvPr>
          <p:cNvSpPr/>
          <p:nvPr/>
        </p:nvSpPr>
        <p:spPr>
          <a:xfrm>
            <a:off x="2588550" y="2015905"/>
            <a:ext cx="4961007" cy="2585323"/>
          </a:xfrm>
          <a:prstGeom prst="rect">
            <a:avLst/>
          </a:prstGeom>
        </p:spPr>
        <p:txBody>
          <a:bodyPr wrap="square">
            <a:spAutoFit/>
          </a:bodyPr>
          <a:lstStyle/>
          <a:p>
            <a:pPr algn="just"/>
            <a:r>
              <a:rPr lang="es-MX" b="1" dirty="0"/>
              <a:t>A lo largo de 102 años, las atribuciones y funciones del Consejo se han modificado para responder a los cambios epidemiológicos, demográficos y sociales.</a:t>
            </a:r>
          </a:p>
          <a:p>
            <a:pPr algn="just"/>
            <a:endParaRPr lang="es-MX" b="1" dirty="0"/>
          </a:p>
          <a:p>
            <a:pPr algn="just"/>
            <a:r>
              <a:rPr lang="es-MX" b="1" dirty="0"/>
              <a:t>Actualmente, además de las atribuciones históricas, tutela dos grandes ejes rectores: la priorización de insumos y la articulación con la calidad de atención y seguridad del paciente.</a:t>
            </a:r>
          </a:p>
        </p:txBody>
      </p:sp>
      <p:pic>
        <p:nvPicPr>
          <p:cNvPr id="3" name="Picture 2">
            <a:extLst>
              <a:ext uri="{FF2B5EF4-FFF2-40B4-BE49-F238E27FC236}">
                <a16:creationId xmlns:a16="http://schemas.microsoft.com/office/drawing/2014/main" id="{C38D1B9E-83D7-4792-8D5A-E79CC30F62DD}"/>
              </a:ext>
            </a:extLst>
          </p:cNvPr>
          <p:cNvPicPr>
            <a:picLocks noChangeAspect="1"/>
          </p:cNvPicPr>
          <p:nvPr/>
        </p:nvPicPr>
        <p:blipFill>
          <a:blip r:embed="rId4"/>
          <a:stretch>
            <a:fillRect/>
          </a:stretch>
        </p:blipFill>
        <p:spPr>
          <a:xfrm rot="16200000">
            <a:off x="665674" y="-143143"/>
            <a:ext cx="1557114" cy="2411575"/>
          </a:xfrm>
          <a:prstGeom prst="rect">
            <a:avLst/>
          </a:prstGeom>
        </p:spPr>
      </p:pic>
      <p:pic>
        <p:nvPicPr>
          <p:cNvPr id="4" name="Picture 3">
            <a:extLst>
              <a:ext uri="{FF2B5EF4-FFF2-40B4-BE49-F238E27FC236}">
                <a16:creationId xmlns:a16="http://schemas.microsoft.com/office/drawing/2014/main" id="{43222CB6-5C87-4DCF-A319-480ADB2D86FF}"/>
              </a:ext>
            </a:extLst>
          </p:cNvPr>
          <p:cNvPicPr>
            <a:picLocks noChangeAspect="1"/>
          </p:cNvPicPr>
          <p:nvPr/>
        </p:nvPicPr>
        <p:blipFill>
          <a:blip r:embed="rId5"/>
          <a:stretch>
            <a:fillRect/>
          </a:stretch>
        </p:blipFill>
        <p:spPr>
          <a:xfrm>
            <a:off x="0" y="2140440"/>
            <a:ext cx="2439918" cy="1795951"/>
          </a:xfrm>
          <a:prstGeom prst="rect">
            <a:avLst/>
          </a:prstGeom>
        </p:spPr>
      </p:pic>
      <p:pic>
        <p:nvPicPr>
          <p:cNvPr id="5" name="Picture 4">
            <a:extLst>
              <a:ext uri="{FF2B5EF4-FFF2-40B4-BE49-F238E27FC236}">
                <a16:creationId xmlns:a16="http://schemas.microsoft.com/office/drawing/2014/main" id="{2768A8C3-E291-42FD-A478-96EAC9D7437B}"/>
              </a:ext>
            </a:extLst>
          </p:cNvPr>
          <p:cNvPicPr>
            <a:picLocks noChangeAspect="1"/>
          </p:cNvPicPr>
          <p:nvPr/>
        </p:nvPicPr>
        <p:blipFill>
          <a:blip r:embed="rId6"/>
          <a:stretch>
            <a:fillRect/>
          </a:stretch>
        </p:blipFill>
        <p:spPr>
          <a:xfrm rot="16200000">
            <a:off x="2629532" y="4764144"/>
            <a:ext cx="1512921" cy="2036908"/>
          </a:xfrm>
          <a:prstGeom prst="rect">
            <a:avLst/>
          </a:prstGeom>
        </p:spPr>
      </p:pic>
      <p:pic>
        <p:nvPicPr>
          <p:cNvPr id="6" name="Picture 5">
            <a:extLst>
              <a:ext uri="{FF2B5EF4-FFF2-40B4-BE49-F238E27FC236}">
                <a16:creationId xmlns:a16="http://schemas.microsoft.com/office/drawing/2014/main" id="{1493B99F-52C1-400A-AEEA-FA6195795813}"/>
              </a:ext>
            </a:extLst>
          </p:cNvPr>
          <p:cNvPicPr>
            <a:picLocks noChangeAspect="1"/>
          </p:cNvPicPr>
          <p:nvPr/>
        </p:nvPicPr>
        <p:blipFill>
          <a:blip r:embed="rId7"/>
          <a:stretch>
            <a:fillRect/>
          </a:stretch>
        </p:blipFill>
        <p:spPr>
          <a:xfrm>
            <a:off x="4880076" y="5117308"/>
            <a:ext cx="1111291" cy="1474769"/>
          </a:xfrm>
          <a:prstGeom prst="rect">
            <a:avLst/>
          </a:prstGeom>
        </p:spPr>
      </p:pic>
      <p:pic>
        <p:nvPicPr>
          <p:cNvPr id="7" name="Picture 6">
            <a:extLst>
              <a:ext uri="{FF2B5EF4-FFF2-40B4-BE49-F238E27FC236}">
                <a16:creationId xmlns:a16="http://schemas.microsoft.com/office/drawing/2014/main" id="{C325FC7A-84D5-4389-B841-02C2B2158AFE}"/>
              </a:ext>
            </a:extLst>
          </p:cNvPr>
          <p:cNvPicPr>
            <a:picLocks noChangeAspect="1"/>
          </p:cNvPicPr>
          <p:nvPr/>
        </p:nvPicPr>
        <p:blipFill>
          <a:blip r:embed="rId8"/>
          <a:stretch>
            <a:fillRect/>
          </a:stretch>
        </p:blipFill>
        <p:spPr>
          <a:xfrm rot="16200000">
            <a:off x="7136351" y="4683032"/>
            <a:ext cx="1485969" cy="2165503"/>
          </a:xfrm>
          <a:prstGeom prst="rect">
            <a:avLst/>
          </a:prstGeom>
        </p:spPr>
      </p:pic>
      <p:pic>
        <p:nvPicPr>
          <p:cNvPr id="8" name="Picture 7">
            <a:extLst>
              <a:ext uri="{FF2B5EF4-FFF2-40B4-BE49-F238E27FC236}">
                <a16:creationId xmlns:a16="http://schemas.microsoft.com/office/drawing/2014/main" id="{A2CD8724-5C7F-436D-B730-005112E5B338}"/>
              </a:ext>
            </a:extLst>
          </p:cNvPr>
          <p:cNvPicPr>
            <a:picLocks noChangeAspect="1"/>
          </p:cNvPicPr>
          <p:nvPr/>
        </p:nvPicPr>
        <p:blipFill rotWithShape="1">
          <a:blip r:embed="rId9"/>
          <a:srcRect l="4066" b="4613"/>
          <a:stretch/>
        </p:blipFill>
        <p:spPr>
          <a:xfrm rot="5400000">
            <a:off x="7241676" y="-167913"/>
            <a:ext cx="1571625" cy="2032997"/>
          </a:xfrm>
          <a:prstGeom prst="rect">
            <a:avLst/>
          </a:prstGeom>
        </p:spPr>
      </p:pic>
      <p:pic>
        <p:nvPicPr>
          <p:cNvPr id="9" name="Picture 8">
            <a:extLst>
              <a:ext uri="{FF2B5EF4-FFF2-40B4-BE49-F238E27FC236}">
                <a16:creationId xmlns:a16="http://schemas.microsoft.com/office/drawing/2014/main" id="{8A65874B-2F77-47FF-A8F9-04B8E3FBF470}"/>
              </a:ext>
            </a:extLst>
          </p:cNvPr>
          <p:cNvPicPr>
            <a:picLocks noChangeAspect="1"/>
          </p:cNvPicPr>
          <p:nvPr/>
        </p:nvPicPr>
        <p:blipFill>
          <a:blip r:embed="rId10"/>
          <a:stretch>
            <a:fillRect/>
          </a:stretch>
        </p:blipFill>
        <p:spPr>
          <a:xfrm rot="10800000">
            <a:off x="238443" y="4358175"/>
            <a:ext cx="1898689" cy="1335927"/>
          </a:xfrm>
          <a:prstGeom prst="rect">
            <a:avLst/>
          </a:prstGeom>
        </p:spPr>
      </p:pic>
      <p:pic>
        <p:nvPicPr>
          <p:cNvPr id="10" name="Picture 9">
            <a:extLst>
              <a:ext uri="{FF2B5EF4-FFF2-40B4-BE49-F238E27FC236}">
                <a16:creationId xmlns:a16="http://schemas.microsoft.com/office/drawing/2014/main" id="{DE6CD6C3-00A7-46BB-87EA-5888D19B1F3E}"/>
              </a:ext>
            </a:extLst>
          </p:cNvPr>
          <p:cNvPicPr>
            <a:picLocks noChangeAspect="1"/>
          </p:cNvPicPr>
          <p:nvPr/>
        </p:nvPicPr>
        <p:blipFill>
          <a:blip r:embed="rId11"/>
          <a:stretch>
            <a:fillRect/>
          </a:stretch>
        </p:blipFill>
        <p:spPr>
          <a:xfrm rot="10800000">
            <a:off x="7653010" y="1761517"/>
            <a:ext cx="1390977" cy="942974"/>
          </a:xfrm>
          <a:prstGeom prst="rect">
            <a:avLst/>
          </a:prstGeom>
        </p:spPr>
      </p:pic>
      <p:pic>
        <p:nvPicPr>
          <p:cNvPr id="11" name="Picture 10">
            <a:extLst>
              <a:ext uri="{FF2B5EF4-FFF2-40B4-BE49-F238E27FC236}">
                <a16:creationId xmlns:a16="http://schemas.microsoft.com/office/drawing/2014/main" id="{0DB4152F-FDC2-4C3D-B5D6-524A21A7D230}"/>
              </a:ext>
            </a:extLst>
          </p:cNvPr>
          <p:cNvPicPr>
            <a:picLocks noChangeAspect="1"/>
          </p:cNvPicPr>
          <p:nvPr/>
        </p:nvPicPr>
        <p:blipFill>
          <a:blip r:embed="rId12"/>
          <a:stretch>
            <a:fillRect/>
          </a:stretch>
        </p:blipFill>
        <p:spPr>
          <a:xfrm>
            <a:off x="7653010" y="2863555"/>
            <a:ext cx="1285875" cy="1914525"/>
          </a:xfrm>
          <a:prstGeom prst="rect">
            <a:avLst/>
          </a:prstGeom>
        </p:spPr>
      </p:pic>
    </p:spTree>
    <p:extLst>
      <p:ext uri="{BB962C8B-B14F-4D97-AF65-F5344CB8AC3E}">
        <p14:creationId xmlns:p14="http://schemas.microsoft.com/office/powerpoint/2010/main" val="912193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4237682D-BDD3-415C-8947-1077B8689A74}"/>
              </a:ext>
            </a:extLst>
          </p:cNvPr>
          <p:cNvSpPr txBox="1"/>
          <p:nvPr/>
        </p:nvSpPr>
        <p:spPr>
          <a:xfrm>
            <a:off x="6141494" y="11957"/>
            <a:ext cx="3002080" cy="400110"/>
          </a:xfrm>
          <a:prstGeom prst="rect">
            <a:avLst/>
          </a:prstGeom>
          <a:noFill/>
        </p:spPr>
        <p:txBody>
          <a:bodyPr wrap="square" rtlCol="0">
            <a:spAutoFit/>
          </a:bodyPr>
          <a:lstStyle/>
          <a:p>
            <a:pPr algn="ctr"/>
            <a:r>
              <a:rPr lang="es-MX" sz="2000" b="1" i="1" dirty="0"/>
              <a:t>Priorización de Insumos </a:t>
            </a:r>
          </a:p>
        </p:txBody>
      </p:sp>
      <p:cxnSp>
        <p:nvCxnSpPr>
          <p:cNvPr id="3" name="Straight Connector 6">
            <a:extLst>
              <a:ext uri="{FF2B5EF4-FFF2-40B4-BE49-F238E27FC236}">
                <a16:creationId xmlns:a16="http://schemas.microsoft.com/office/drawing/2014/main" id="{16F4FC4B-1D17-408A-9E87-F9F98D5C0062}"/>
              </a:ext>
            </a:extLst>
          </p:cNvPr>
          <p:cNvCxnSpPr>
            <a:cxnSpLocks/>
          </p:cNvCxnSpPr>
          <p:nvPr/>
        </p:nvCxnSpPr>
        <p:spPr>
          <a:xfrm>
            <a:off x="6142042" y="11331"/>
            <a:ext cx="0" cy="372916"/>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cxnSp>
        <p:nvCxnSpPr>
          <p:cNvPr id="4" name="Straight Connector 8">
            <a:extLst>
              <a:ext uri="{FF2B5EF4-FFF2-40B4-BE49-F238E27FC236}">
                <a16:creationId xmlns:a16="http://schemas.microsoft.com/office/drawing/2014/main" id="{2C301BFA-8449-4547-B0BE-ECC4AA3E296B}"/>
              </a:ext>
            </a:extLst>
          </p:cNvPr>
          <p:cNvCxnSpPr>
            <a:cxnSpLocks/>
          </p:cNvCxnSpPr>
          <p:nvPr/>
        </p:nvCxnSpPr>
        <p:spPr>
          <a:xfrm>
            <a:off x="6372225" y="498547"/>
            <a:ext cx="2251214" cy="0"/>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87594498"/>
              </p:ext>
            </p:extLst>
          </p:nvPr>
        </p:nvGraphicFramePr>
        <p:xfrm>
          <a:off x="344233" y="625573"/>
          <a:ext cx="8423450" cy="2877596"/>
        </p:xfrm>
        <a:graphic>
          <a:graphicData uri="http://schemas.openxmlformats.org/drawingml/2006/table">
            <a:tbl>
              <a:tblPr>
                <a:tableStyleId>{0E3FDE45-AF77-4B5C-9715-49D594BDF05E}</a:tableStyleId>
              </a:tblPr>
              <a:tblGrid>
                <a:gridCol w="3402552">
                  <a:extLst>
                    <a:ext uri="{9D8B030D-6E8A-4147-A177-3AD203B41FA5}">
                      <a16:colId xmlns:a16="http://schemas.microsoft.com/office/drawing/2014/main" val="2648517776"/>
                    </a:ext>
                  </a:extLst>
                </a:gridCol>
                <a:gridCol w="981008">
                  <a:extLst>
                    <a:ext uri="{9D8B030D-6E8A-4147-A177-3AD203B41FA5}">
                      <a16:colId xmlns:a16="http://schemas.microsoft.com/office/drawing/2014/main" val="470043588"/>
                    </a:ext>
                  </a:extLst>
                </a:gridCol>
                <a:gridCol w="1326427">
                  <a:extLst>
                    <a:ext uri="{9D8B030D-6E8A-4147-A177-3AD203B41FA5}">
                      <a16:colId xmlns:a16="http://schemas.microsoft.com/office/drawing/2014/main" val="4243909184"/>
                    </a:ext>
                  </a:extLst>
                </a:gridCol>
                <a:gridCol w="1290429">
                  <a:extLst>
                    <a:ext uri="{9D8B030D-6E8A-4147-A177-3AD203B41FA5}">
                      <a16:colId xmlns:a16="http://schemas.microsoft.com/office/drawing/2014/main" val="2449921972"/>
                    </a:ext>
                  </a:extLst>
                </a:gridCol>
                <a:gridCol w="1423034">
                  <a:extLst>
                    <a:ext uri="{9D8B030D-6E8A-4147-A177-3AD203B41FA5}">
                      <a16:colId xmlns:a16="http://schemas.microsoft.com/office/drawing/2014/main" val="267801595"/>
                    </a:ext>
                  </a:extLst>
                </a:gridCol>
              </a:tblGrid>
              <a:tr h="265569">
                <a:tc rowSpan="2">
                  <a:txBody>
                    <a:bodyPr/>
                    <a:lstStyle/>
                    <a:p>
                      <a:pPr marL="0" algn="ctr" defTabSz="914400" rtl="0" eaLnBrk="1" fontAlgn="ctr" latinLnBrk="0" hangingPunct="1"/>
                      <a:r>
                        <a:rPr lang="es-MX" sz="1800" b="1" u="none" strike="noStrike" kern="1200" dirty="0">
                          <a:solidFill>
                            <a:schemeClr val="tx1"/>
                          </a:solidFill>
                          <a:effectLst/>
                          <a:latin typeface="+mn-lt"/>
                          <a:ea typeface="+mn-ea"/>
                          <a:cs typeface="+mn-cs"/>
                        </a:rPr>
                        <a:t>CUADROS  BASICOS </a:t>
                      </a:r>
                    </a:p>
                  </a:txBody>
                  <a:tcPr marL="6676" marR="6676" marT="6676" marB="0"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DEC9A2"/>
                    </a:solidFill>
                  </a:tcPr>
                </a:tc>
                <a:tc gridSpan="2">
                  <a:txBody>
                    <a:bodyPr/>
                    <a:lstStyle/>
                    <a:p>
                      <a:pPr algn="ctr" fontAlgn="ctr"/>
                      <a:r>
                        <a:rPr lang="es-MX" sz="1800" b="1" u="none" strike="noStrike" dirty="0">
                          <a:effectLst/>
                          <a:latin typeface="+mn-lt"/>
                        </a:rPr>
                        <a:t>INSUMOS</a:t>
                      </a:r>
                      <a:endParaRPr lang="es-MX" sz="1800" b="1" i="0" u="none" strike="noStrike" dirty="0">
                        <a:solidFill>
                          <a:srgbClr val="FFFFFF"/>
                        </a:solidFill>
                        <a:effectLst/>
                        <a:latin typeface="+mn-lt"/>
                      </a:endParaRPr>
                    </a:p>
                  </a:txBody>
                  <a:tcPr marL="6676" marR="6676" marT="667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EC9A2"/>
                    </a:solidFill>
                  </a:tcPr>
                </a:tc>
                <a:tc hMerge="1">
                  <a:txBody>
                    <a:bodyPr/>
                    <a:lstStyle/>
                    <a:p>
                      <a:endParaRPr lang="es-MX"/>
                    </a:p>
                  </a:txBody>
                  <a:tcPr/>
                </a:tc>
                <a:tc gridSpan="2">
                  <a:txBody>
                    <a:bodyPr/>
                    <a:lstStyle/>
                    <a:p>
                      <a:pPr algn="ctr" fontAlgn="ctr"/>
                      <a:r>
                        <a:rPr lang="es-MX" sz="1800" b="1" u="none" strike="noStrike" dirty="0">
                          <a:effectLst/>
                          <a:latin typeface="+mn-lt"/>
                        </a:rPr>
                        <a:t>CLAVES </a:t>
                      </a:r>
                      <a:endParaRPr lang="es-MX" sz="1800" b="1" i="0" u="none" strike="noStrike" dirty="0">
                        <a:solidFill>
                          <a:srgbClr val="FFFFFF"/>
                        </a:solidFill>
                        <a:effectLst/>
                        <a:latin typeface="+mn-lt"/>
                      </a:endParaRPr>
                    </a:p>
                  </a:txBody>
                  <a:tcPr marL="6676" marR="6676" marT="6676" marB="0"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DEC9A2"/>
                    </a:solidFill>
                  </a:tcPr>
                </a:tc>
                <a:tc hMerge="1">
                  <a:txBody>
                    <a:bodyPr/>
                    <a:lstStyle/>
                    <a:p>
                      <a:endParaRPr lang="es-MX"/>
                    </a:p>
                  </a:txBody>
                  <a:tcPr/>
                </a:tc>
                <a:extLst>
                  <a:ext uri="{0D108BD9-81ED-4DB2-BD59-A6C34878D82A}">
                    <a16:rowId xmlns:a16="http://schemas.microsoft.com/office/drawing/2014/main" val="2050542384"/>
                  </a:ext>
                </a:extLst>
              </a:tr>
              <a:tr h="265569">
                <a:tc vMerge="1">
                  <a:txBody>
                    <a:bodyPr/>
                    <a:lstStyle/>
                    <a:p>
                      <a:endParaRPr lang="es-MX"/>
                    </a:p>
                  </a:txBody>
                  <a:tcPr/>
                </a:tc>
                <a:tc>
                  <a:txBody>
                    <a:bodyPr/>
                    <a:lstStyle/>
                    <a:p>
                      <a:pPr algn="ctr" fontAlgn="ctr"/>
                      <a:r>
                        <a:rPr lang="es-MX" sz="1800" b="1" u="none" strike="noStrike" dirty="0">
                          <a:effectLst/>
                          <a:latin typeface="+mn-lt"/>
                        </a:rPr>
                        <a:t>No.</a:t>
                      </a:r>
                      <a:endParaRPr lang="es-MX" sz="1800" b="1" i="0" u="none" strike="noStrike" dirty="0">
                        <a:solidFill>
                          <a:srgbClr val="FFFFFF"/>
                        </a:solidFill>
                        <a:effectLst/>
                        <a:latin typeface="+mn-lt"/>
                      </a:endParaRPr>
                    </a:p>
                  </a:txBody>
                  <a:tcPr marL="6676" marR="6676" marT="667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EC9A2"/>
                    </a:solidFill>
                  </a:tcPr>
                </a:tc>
                <a:tc>
                  <a:txBody>
                    <a:bodyPr/>
                    <a:lstStyle/>
                    <a:p>
                      <a:pPr algn="ctr" fontAlgn="ctr"/>
                      <a:r>
                        <a:rPr lang="es-MX" sz="1800" b="1" u="none" strike="noStrike" dirty="0">
                          <a:effectLst/>
                          <a:latin typeface="+mn-lt"/>
                        </a:rPr>
                        <a:t>%</a:t>
                      </a:r>
                      <a:endParaRPr lang="es-MX" sz="1800" b="1" i="0" u="none" strike="noStrike" dirty="0">
                        <a:solidFill>
                          <a:srgbClr val="FFFFFF"/>
                        </a:solidFill>
                        <a:effectLst/>
                        <a:latin typeface="+mn-lt"/>
                      </a:endParaRPr>
                    </a:p>
                  </a:txBody>
                  <a:tcPr marL="6676" marR="6676" marT="667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EC9A2"/>
                    </a:solidFill>
                  </a:tcPr>
                </a:tc>
                <a:tc>
                  <a:txBody>
                    <a:bodyPr/>
                    <a:lstStyle/>
                    <a:p>
                      <a:pPr algn="ctr" fontAlgn="ctr"/>
                      <a:r>
                        <a:rPr lang="es-MX" sz="1800" b="1" u="none" strike="noStrike" dirty="0">
                          <a:effectLst/>
                          <a:latin typeface="+mn-lt"/>
                        </a:rPr>
                        <a:t>No.</a:t>
                      </a:r>
                      <a:endParaRPr lang="es-MX" sz="1800" b="1" i="0" u="none" strike="noStrike" dirty="0">
                        <a:solidFill>
                          <a:srgbClr val="FFFFFF"/>
                        </a:solidFill>
                        <a:effectLst/>
                        <a:latin typeface="+mn-lt"/>
                      </a:endParaRPr>
                    </a:p>
                  </a:txBody>
                  <a:tcPr marL="6676" marR="6676" marT="6676" marB="0" anchor="ctr">
                    <a:lnL w="12700" cap="flat" cmpd="sng" algn="ctr">
                      <a:noFill/>
                      <a:prstDash val="solid"/>
                      <a:round/>
                      <a:headEnd type="none" w="med" len="med"/>
                      <a:tailEnd type="none" w="med" len="med"/>
                    </a:lnL>
                    <a:lnT>
                      <a:noFill/>
                    </a:lnT>
                    <a:solidFill>
                      <a:srgbClr val="DEC9A2"/>
                    </a:solidFill>
                  </a:tcPr>
                </a:tc>
                <a:tc>
                  <a:txBody>
                    <a:bodyPr/>
                    <a:lstStyle/>
                    <a:p>
                      <a:pPr algn="ctr" fontAlgn="ctr"/>
                      <a:r>
                        <a:rPr lang="es-MX" sz="1800" b="1" u="none" strike="noStrike" dirty="0">
                          <a:effectLst/>
                          <a:latin typeface="+mn-lt"/>
                        </a:rPr>
                        <a:t>%</a:t>
                      </a:r>
                      <a:endParaRPr lang="es-MX" sz="1800" b="1" i="0" u="none" strike="noStrike" dirty="0">
                        <a:solidFill>
                          <a:srgbClr val="FFFFFF"/>
                        </a:solidFill>
                        <a:effectLst/>
                        <a:latin typeface="+mn-lt"/>
                      </a:endParaRPr>
                    </a:p>
                  </a:txBody>
                  <a:tcPr marL="6676" marR="6676" marT="6676" marB="0" anchor="ctr">
                    <a:lnT>
                      <a:noFill/>
                    </a:lnT>
                    <a:solidFill>
                      <a:srgbClr val="DEC9A2"/>
                    </a:solidFill>
                  </a:tcPr>
                </a:tc>
                <a:extLst>
                  <a:ext uri="{0D108BD9-81ED-4DB2-BD59-A6C34878D82A}">
                    <a16:rowId xmlns:a16="http://schemas.microsoft.com/office/drawing/2014/main" val="195505010"/>
                  </a:ext>
                </a:extLst>
              </a:tr>
              <a:tr h="236762">
                <a:tc>
                  <a:txBody>
                    <a:bodyPr/>
                    <a:lstStyle/>
                    <a:p>
                      <a:pPr algn="l" fontAlgn="ctr"/>
                      <a:r>
                        <a:rPr lang="es-MX" sz="1400" b="1" u="none" strike="noStrike" dirty="0">
                          <a:effectLst/>
                          <a:latin typeface="+mn-lt"/>
                        </a:rPr>
                        <a:t>Medicamentos </a:t>
                      </a:r>
                      <a:endParaRPr lang="es-MX" sz="1400" b="1" i="0" u="none" strike="noStrike" dirty="0">
                        <a:solidFill>
                          <a:srgbClr val="000000"/>
                        </a:solidFill>
                        <a:effectLst/>
                        <a:latin typeface="+mn-lt"/>
                      </a:endParaRPr>
                    </a:p>
                  </a:txBody>
                  <a:tcPr marL="6676" marR="6676" marT="6676" marB="0" anchor="ctr">
                    <a:lnR w="12700" cap="flat" cmpd="sng" algn="ctr">
                      <a:solidFill>
                        <a:srgbClr val="BC9042"/>
                      </a:solidFill>
                      <a:prstDash val="solid"/>
                      <a:round/>
                      <a:headEnd type="none" w="med" len="med"/>
                      <a:tailEnd type="none" w="med" len="med"/>
                    </a:lnR>
                    <a:lnT>
                      <a:noFill/>
                    </a:lnT>
                  </a:tcPr>
                </a:tc>
                <a:tc>
                  <a:txBody>
                    <a:bodyPr/>
                    <a:lstStyle/>
                    <a:p>
                      <a:pPr algn="ctr" fontAlgn="ctr"/>
                      <a:r>
                        <a:rPr lang="es-MX" sz="1600" b="1" u="none" strike="noStrike" dirty="0">
                          <a:effectLst/>
                          <a:latin typeface="+mn-lt"/>
                        </a:rPr>
                        <a:t>979</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s-MX" sz="1600" b="1" u="none" strike="noStrike" dirty="0">
                          <a:effectLst/>
                          <a:latin typeface="+mn-lt"/>
                        </a:rPr>
                        <a:t>32.68</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MX" sz="1600" b="1" u="none" strike="noStrike" dirty="0">
                          <a:effectLst/>
                          <a:latin typeface="+mn-lt"/>
                        </a:rPr>
                        <a:t>1865</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12.82</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tcPr>
                </a:tc>
                <a:extLst>
                  <a:ext uri="{0D108BD9-81ED-4DB2-BD59-A6C34878D82A}">
                    <a16:rowId xmlns:a16="http://schemas.microsoft.com/office/drawing/2014/main" val="2241073066"/>
                  </a:ext>
                </a:extLst>
              </a:tr>
              <a:tr h="236762">
                <a:tc>
                  <a:txBody>
                    <a:bodyPr/>
                    <a:lstStyle/>
                    <a:p>
                      <a:pPr algn="l" fontAlgn="ctr"/>
                      <a:r>
                        <a:rPr lang="es-MX" sz="1400" b="1" u="none" strike="noStrike" dirty="0">
                          <a:effectLst/>
                          <a:latin typeface="+mn-lt"/>
                        </a:rPr>
                        <a:t>Nutriología</a:t>
                      </a:r>
                      <a:endParaRPr lang="es-MX" sz="1400" b="1" i="0" u="none" strike="noStrike" dirty="0">
                        <a:solidFill>
                          <a:srgbClr val="000000"/>
                        </a:solidFill>
                        <a:effectLst/>
                        <a:latin typeface="+mn-lt"/>
                      </a:endParaRPr>
                    </a:p>
                  </a:txBody>
                  <a:tcPr marL="6676" marR="6676" marT="6676" marB="0" anchor="ctr">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72</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s-MX" sz="1600" b="1" u="none" strike="noStrike" dirty="0">
                          <a:effectLst/>
                          <a:latin typeface="+mn-lt"/>
                        </a:rPr>
                        <a:t>2.40</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MX" sz="1600" b="1" u="none" strike="noStrike" dirty="0">
                          <a:effectLst/>
                          <a:latin typeface="+mn-lt"/>
                        </a:rPr>
                        <a:t>97</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0.67</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tcPr>
                </a:tc>
                <a:extLst>
                  <a:ext uri="{0D108BD9-81ED-4DB2-BD59-A6C34878D82A}">
                    <a16:rowId xmlns:a16="http://schemas.microsoft.com/office/drawing/2014/main" val="4155623152"/>
                  </a:ext>
                </a:extLst>
              </a:tr>
              <a:tr h="236762">
                <a:tc>
                  <a:txBody>
                    <a:bodyPr/>
                    <a:lstStyle/>
                    <a:p>
                      <a:pPr algn="l" fontAlgn="ctr"/>
                      <a:r>
                        <a:rPr lang="es-MX" sz="1400" b="1" u="none" strike="noStrike" dirty="0">
                          <a:effectLst/>
                          <a:latin typeface="+mn-lt"/>
                        </a:rPr>
                        <a:t>Auxiliares de Diagnóstico </a:t>
                      </a:r>
                      <a:endParaRPr lang="es-MX" sz="1400" b="1" i="0" u="none" strike="noStrike" dirty="0">
                        <a:solidFill>
                          <a:srgbClr val="000000"/>
                        </a:solidFill>
                        <a:effectLst/>
                        <a:latin typeface="+mn-lt"/>
                      </a:endParaRPr>
                    </a:p>
                  </a:txBody>
                  <a:tcPr marL="6676" marR="6676" marT="6676" marB="0" anchor="ctr">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304</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s-MX" sz="1600" b="1" u="none" strike="noStrike" dirty="0">
                          <a:effectLst/>
                          <a:latin typeface="+mn-lt"/>
                        </a:rPr>
                        <a:t>10.15</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MX" sz="1600" b="1" u="none" strike="noStrike" dirty="0">
                          <a:effectLst/>
                          <a:latin typeface="+mn-lt"/>
                        </a:rPr>
                        <a:t>3,095</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21.27</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tcPr>
                </a:tc>
                <a:extLst>
                  <a:ext uri="{0D108BD9-81ED-4DB2-BD59-A6C34878D82A}">
                    <a16:rowId xmlns:a16="http://schemas.microsoft.com/office/drawing/2014/main" val="344729183"/>
                  </a:ext>
                </a:extLst>
              </a:tr>
              <a:tr h="236762">
                <a:tc>
                  <a:txBody>
                    <a:bodyPr/>
                    <a:lstStyle/>
                    <a:p>
                      <a:pPr algn="l" fontAlgn="ctr"/>
                      <a:r>
                        <a:rPr lang="es-MX" sz="1400" b="1" u="none" strike="noStrike" dirty="0">
                          <a:effectLst/>
                          <a:latin typeface="+mn-lt"/>
                        </a:rPr>
                        <a:t>Instrumental y Equipo Médico</a:t>
                      </a:r>
                      <a:endParaRPr lang="es-MX" sz="1400" b="1" i="0" u="none" strike="noStrike" dirty="0">
                        <a:solidFill>
                          <a:srgbClr val="000000"/>
                        </a:solidFill>
                        <a:effectLst/>
                        <a:latin typeface="+mn-lt"/>
                      </a:endParaRPr>
                    </a:p>
                  </a:txBody>
                  <a:tcPr marL="6676" marR="6676" marT="6676" marB="0" anchor="ctr">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1126</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s-MX" sz="1600" b="1" u="none" strike="noStrike" dirty="0">
                          <a:effectLst/>
                          <a:latin typeface="+mn-lt"/>
                        </a:rPr>
                        <a:t>37.58</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MX" sz="1600" b="1" u="none" strike="noStrike" dirty="0">
                          <a:effectLst/>
                          <a:latin typeface="+mn-lt"/>
                        </a:rPr>
                        <a:t>5257</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a:effectLst/>
                          <a:latin typeface="+mn-lt"/>
                        </a:rPr>
                        <a:t>36.13</a:t>
                      </a:r>
                      <a:endParaRPr lang="es-MX" sz="1600" b="1" i="0" u="none" strike="noStrike">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tcPr>
                </a:tc>
                <a:extLst>
                  <a:ext uri="{0D108BD9-81ED-4DB2-BD59-A6C34878D82A}">
                    <a16:rowId xmlns:a16="http://schemas.microsoft.com/office/drawing/2014/main" val="1290002532"/>
                  </a:ext>
                </a:extLst>
              </a:tr>
              <a:tr h="236762">
                <a:tc>
                  <a:txBody>
                    <a:bodyPr/>
                    <a:lstStyle/>
                    <a:p>
                      <a:pPr algn="l" fontAlgn="ctr"/>
                      <a:r>
                        <a:rPr lang="es-MX" sz="1400" b="1" u="none" strike="noStrike" dirty="0">
                          <a:effectLst/>
                          <a:latin typeface="+mn-lt"/>
                        </a:rPr>
                        <a:t>Material de Curación </a:t>
                      </a:r>
                      <a:endParaRPr lang="es-MX" sz="1400" b="1" i="0" u="none" strike="noStrike" dirty="0">
                        <a:solidFill>
                          <a:srgbClr val="000000"/>
                        </a:solidFill>
                        <a:effectLst/>
                        <a:latin typeface="+mn-lt"/>
                      </a:endParaRPr>
                    </a:p>
                  </a:txBody>
                  <a:tcPr marL="6676" marR="6676" marT="6676" marB="0" anchor="ctr">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387</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s-MX" sz="1600" b="1" u="none" strike="noStrike" dirty="0">
                          <a:effectLst/>
                          <a:latin typeface="+mn-lt"/>
                        </a:rPr>
                        <a:t>12.92</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MX" sz="1600" b="1" u="none" strike="noStrike" dirty="0">
                          <a:effectLst/>
                          <a:latin typeface="+mn-lt"/>
                        </a:rPr>
                        <a:t>2,848</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a:effectLst/>
                          <a:latin typeface="+mn-lt"/>
                        </a:rPr>
                        <a:t>19.58</a:t>
                      </a:r>
                      <a:endParaRPr lang="es-MX" sz="1600" b="1" i="0" u="none" strike="noStrike">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tcPr>
                </a:tc>
                <a:extLst>
                  <a:ext uri="{0D108BD9-81ED-4DB2-BD59-A6C34878D82A}">
                    <a16:rowId xmlns:a16="http://schemas.microsoft.com/office/drawing/2014/main" val="2716213671"/>
                  </a:ext>
                </a:extLst>
              </a:tr>
              <a:tr h="236762">
                <a:tc>
                  <a:txBody>
                    <a:bodyPr/>
                    <a:lstStyle/>
                    <a:p>
                      <a:pPr algn="l" fontAlgn="ctr"/>
                      <a:r>
                        <a:rPr lang="es-MX" sz="1400" b="1" u="none" strike="noStrike" dirty="0">
                          <a:effectLst/>
                          <a:latin typeface="+mn-lt"/>
                        </a:rPr>
                        <a:t>Osteosíntesis y Endoprótesis </a:t>
                      </a:r>
                      <a:endParaRPr lang="es-MX" sz="1400" b="1" i="0" u="none" strike="noStrike" dirty="0">
                        <a:solidFill>
                          <a:srgbClr val="000000"/>
                        </a:solidFill>
                        <a:effectLst/>
                        <a:latin typeface="+mn-lt"/>
                      </a:endParaRPr>
                    </a:p>
                  </a:txBody>
                  <a:tcPr marL="6676" marR="6676" marT="6676" marB="0" anchor="ctr">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86</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s-MX" sz="1600" b="1" u="none" strike="noStrike" dirty="0">
                          <a:effectLst/>
                          <a:latin typeface="+mn-lt"/>
                        </a:rPr>
                        <a:t>2.87</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MX" sz="1600" b="1" u="none" strike="noStrike" dirty="0">
                          <a:effectLst/>
                          <a:latin typeface="+mn-lt"/>
                        </a:rPr>
                        <a:t>1172</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8.06</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tcPr>
                </a:tc>
                <a:extLst>
                  <a:ext uri="{0D108BD9-81ED-4DB2-BD59-A6C34878D82A}">
                    <a16:rowId xmlns:a16="http://schemas.microsoft.com/office/drawing/2014/main" val="1806317514"/>
                  </a:ext>
                </a:extLst>
              </a:tr>
              <a:tr h="236762">
                <a:tc>
                  <a:txBody>
                    <a:bodyPr/>
                    <a:lstStyle/>
                    <a:p>
                      <a:pPr algn="l" fontAlgn="ctr"/>
                      <a:r>
                        <a:rPr lang="es-MX" sz="1400" b="1" u="none" strike="noStrike" dirty="0">
                          <a:effectLst/>
                          <a:latin typeface="+mn-lt"/>
                        </a:rPr>
                        <a:t>Medicamentos Herbolarios</a:t>
                      </a:r>
                      <a:endParaRPr lang="es-MX" sz="1400" b="1" i="0" u="none" strike="noStrike" dirty="0">
                        <a:solidFill>
                          <a:srgbClr val="000000"/>
                        </a:solidFill>
                        <a:effectLst/>
                        <a:latin typeface="+mn-lt"/>
                      </a:endParaRPr>
                    </a:p>
                  </a:txBody>
                  <a:tcPr marL="6676" marR="6676" marT="6676" marB="0" anchor="ctr">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6</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s-MX" sz="1600" b="1" u="none" strike="noStrike" dirty="0">
                          <a:effectLst/>
                          <a:latin typeface="+mn-lt"/>
                        </a:rPr>
                        <a:t>0.20</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MX" sz="1600" b="1" u="none" strike="noStrike" dirty="0">
                          <a:effectLst/>
                          <a:latin typeface="+mn-lt"/>
                        </a:rPr>
                        <a:t>7</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tcPr>
                </a:tc>
                <a:tc>
                  <a:txBody>
                    <a:bodyPr/>
                    <a:lstStyle/>
                    <a:p>
                      <a:pPr algn="ctr" fontAlgn="ctr"/>
                      <a:r>
                        <a:rPr lang="es-MX" sz="1600" b="1" u="none" strike="noStrike" dirty="0">
                          <a:effectLst/>
                          <a:latin typeface="+mn-lt"/>
                        </a:rPr>
                        <a:t>0.05</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tcPr>
                </a:tc>
                <a:extLst>
                  <a:ext uri="{0D108BD9-81ED-4DB2-BD59-A6C34878D82A}">
                    <a16:rowId xmlns:a16="http://schemas.microsoft.com/office/drawing/2014/main" val="2501039484"/>
                  </a:ext>
                </a:extLst>
              </a:tr>
              <a:tr h="236762">
                <a:tc>
                  <a:txBody>
                    <a:bodyPr/>
                    <a:lstStyle/>
                    <a:p>
                      <a:pPr algn="l" fontAlgn="ctr"/>
                      <a:r>
                        <a:rPr lang="es-MX" sz="1400" b="1" u="none" strike="noStrike" dirty="0">
                          <a:effectLst/>
                          <a:latin typeface="+mn-lt"/>
                        </a:rPr>
                        <a:t>Medicamentos Homeopáticos</a:t>
                      </a:r>
                      <a:endParaRPr lang="es-MX" sz="1400" b="1" i="0" u="none" strike="noStrike" dirty="0">
                        <a:solidFill>
                          <a:srgbClr val="000000"/>
                        </a:solidFill>
                        <a:effectLst/>
                        <a:latin typeface="+mn-lt"/>
                      </a:endParaRPr>
                    </a:p>
                  </a:txBody>
                  <a:tcPr marL="6676" marR="6676" marT="6676" marB="0" anchor="ctr">
                    <a:lnR w="12700" cap="flat" cmpd="sng" algn="ctr">
                      <a:solidFill>
                        <a:srgbClr val="BC9042"/>
                      </a:solidFill>
                      <a:prstDash val="solid"/>
                      <a:round/>
                      <a:headEnd type="none" w="med" len="med"/>
                      <a:tailEnd type="none" w="med" len="med"/>
                    </a:lnR>
                    <a:lnB>
                      <a:noFill/>
                    </a:lnB>
                  </a:tcPr>
                </a:tc>
                <a:tc>
                  <a:txBody>
                    <a:bodyPr/>
                    <a:lstStyle/>
                    <a:p>
                      <a:pPr algn="ctr" fontAlgn="ctr"/>
                      <a:r>
                        <a:rPr lang="es-MX" sz="1600" b="1" u="none" strike="noStrike" dirty="0">
                          <a:effectLst/>
                          <a:latin typeface="+mn-lt"/>
                        </a:rPr>
                        <a:t>36</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ctr"/>
                      <a:r>
                        <a:rPr lang="es-MX" sz="1600" b="1" u="none" strike="noStrike" dirty="0">
                          <a:effectLst/>
                          <a:latin typeface="+mn-lt"/>
                        </a:rPr>
                        <a:t>1.20</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s-MX" sz="1600" b="1" u="none" strike="noStrike" dirty="0">
                          <a:effectLst/>
                          <a:latin typeface="+mn-lt"/>
                        </a:rPr>
                        <a:t>208</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R w="12700" cap="flat" cmpd="sng" algn="ctr">
                      <a:solidFill>
                        <a:srgbClr val="BC9042"/>
                      </a:solidFill>
                      <a:prstDash val="solid"/>
                      <a:round/>
                      <a:headEnd type="none" w="med" len="med"/>
                      <a:tailEnd type="none" w="med" len="med"/>
                    </a:lnR>
                    <a:lnB>
                      <a:noFill/>
                    </a:lnB>
                  </a:tcPr>
                </a:tc>
                <a:tc>
                  <a:txBody>
                    <a:bodyPr/>
                    <a:lstStyle/>
                    <a:p>
                      <a:pPr algn="ctr" fontAlgn="ctr"/>
                      <a:r>
                        <a:rPr lang="es-MX" sz="1600" b="1" u="none" strike="noStrike" dirty="0">
                          <a:effectLst/>
                          <a:latin typeface="+mn-lt"/>
                        </a:rPr>
                        <a:t>1.43</a:t>
                      </a:r>
                      <a:endParaRPr lang="es-MX" sz="1600" b="1" i="0" u="none" strike="noStrike" dirty="0">
                        <a:solidFill>
                          <a:srgbClr val="000000"/>
                        </a:solidFill>
                        <a:effectLst/>
                        <a:latin typeface="+mn-lt"/>
                      </a:endParaRPr>
                    </a:p>
                  </a:txBody>
                  <a:tcPr marL="6676" marR="6676" marT="6676" marB="0" anchor="ctr">
                    <a:lnL w="12700" cap="flat" cmpd="sng" algn="ctr">
                      <a:solidFill>
                        <a:srgbClr val="BC9042"/>
                      </a:solidFill>
                      <a:prstDash val="solid"/>
                      <a:round/>
                      <a:headEnd type="none" w="med" len="med"/>
                      <a:tailEnd type="none" w="med" len="med"/>
                    </a:lnL>
                    <a:lnB>
                      <a:noFill/>
                    </a:lnB>
                  </a:tcPr>
                </a:tc>
                <a:extLst>
                  <a:ext uri="{0D108BD9-81ED-4DB2-BD59-A6C34878D82A}">
                    <a16:rowId xmlns:a16="http://schemas.microsoft.com/office/drawing/2014/main" val="2053982232"/>
                  </a:ext>
                </a:extLst>
              </a:tr>
              <a:tr h="265569">
                <a:tc>
                  <a:txBody>
                    <a:bodyPr/>
                    <a:lstStyle/>
                    <a:p>
                      <a:pPr algn="ctr" fontAlgn="ctr"/>
                      <a:r>
                        <a:rPr lang="es-MX" sz="2000" b="1" u="none" strike="noStrike" dirty="0">
                          <a:effectLst/>
                          <a:latin typeface="+mn-lt"/>
                        </a:rPr>
                        <a:t>TOTAL</a:t>
                      </a:r>
                      <a:endParaRPr lang="es-MX" sz="2000" b="1" i="0" u="none" strike="noStrike" dirty="0">
                        <a:solidFill>
                          <a:srgbClr val="000000"/>
                        </a:solidFill>
                        <a:effectLst/>
                        <a:latin typeface="+mn-lt"/>
                      </a:endParaRPr>
                    </a:p>
                  </a:txBody>
                  <a:tcPr marL="6676" marR="6676" marT="6676" marB="0" anchor="ctr">
                    <a:lnL>
                      <a:noFill/>
                    </a:lnL>
                    <a:lnR>
                      <a:noFill/>
                    </a:lnR>
                    <a:lnT>
                      <a:noFill/>
                    </a:lnT>
                    <a:lnB w="12700" cmpd="sng">
                      <a:noFill/>
                    </a:lnB>
                    <a:lnTlToBr w="12700" cmpd="sng">
                      <a:noFill/>
                      <a:prstDash val="solid"/>
                    </a:lnTlToBr>
                    <a:lnBlToTr w="12700" cmpd="sng">
                      <a:noFill/>
                      <a:prstDash val="solid"/>
                    </a:lnBlToTr>
                    <a:solidFill>
                      <a:srgbClr val="DEC9A2"/>
                    </a:solidFill>
                  </a:tcPr>
                </a:tc>
                <a:tc gridSpan="2">
                  <a:txBody>
                    <a:bodyPr/>
                    <a:lstStyle/>
                    <a:p>
                      <a:pPr algn="ctr" fontAlgn="ctr"/>
                      <a:r>
                        <a:rPr lang="es-MX" sz="2000" b="1" u="none" strike="noStrike" dirty="0">
                          <a:effectLst/>
                          <a:latin typeface="+mn-lt"/>
                        </a:rPr>
                        <a:t>2996</a:t>
                      </a:r>
                      <a:endParaRPr lang="es-MX" sz="2000" b="1" i="0" u="none" strike="noStrike" dirty="0">
                        <a:solidFill>
                          <a:srgbClr val="000000"/>
                        </a:solidFill>
                        <a:effectLst/>
                        <a:latin typeface="+mn-lt"/>
                      </a:endParaRPr>
                    </a:p>
                  </a:txBody>
                  <a:tcPr marL="6676" marR="6676" marT="6676" marB="0"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DEC9A2"/>
                    </a:solidFill>
                  </a:tcPr>
                </a:tc>
                <a:tc hMerge="1">
                  <a:txBody>
                    <a:bodyPr/>
                    <a:lstStyle/>
                    <a:p>
                      <a:endParaRPr lang="es-MX"/>
                    </a:p>
                  </a:txBody>
                  <a:tcPr/>
                </a:tc>
                <a:tc gridSpan="2">
                  <a:txBody>
                    <a:bodyPr/>
                    <a:lstStyle/>
                    <a:p>
                      <a:pPr marL="0" algn="ctr" defTabSz="914400" rtl="0" eaLnBrk="1" fontAlgn="ctr" latinLnBrk="0" hangingPunct="1"/>
                      <a:r>
                        <a:rPr lang="es-MX" sz="2000" b="1" u="none" strike="noStrike" kern="1200" dirty="0">
                          <a:solidFill>
                            <a:schemeClr val="tx1"/>
                          </a:solidFill>
                          <a:effectLst/>
                          <a:latin typeface="+mn-lt"/>
                          <a:ea typeface="+mn-ea"/>
                          <a:cs typeface="+mn-cs"/>
                        </a:rPr>
                        <a:t>14549</a:t>
                      </a:r>
                    </a:p>
                  </a:txBody>
                  <a:tcPr marL="6676" marR="6676" marT="6676" marB="0" anchor="ctr">
                    <a:lnL>
                      <a:noFill/>
                    </a:lnL>
                    <a:lnR>
                      <a:noFill/>
                    </a:lnR>
                    <a:lnT>
                      <a:noFill/>
                    </a:lnT>
                    <a:lnB w="12700" cmpd="sng">
                      <a:noFill/>
                    </a:lnB>
                    <a:lnTlToBr w="12700" cmpd="sng">
                      <a:noFill/>
                      <a:prstDash val="solid"/>
                    </a:lnTlToBr>
                    <a:lnBlToTr w="12700" cmpd="sng">
                      <a:noFill/>
                      <a:prstDash val="solid"/>
                    </a:lnBlToTr>
                    <a:solidFill>
                      <a:srgbClr val="DEC9A2"/>
                    </a:solidFill>
                  </a:tcPr>
                </a:tc>
                <a:tc hMerge="1">
                  <a:txBody>
                    <a:bodyPr/>
                    <a:lstStyle/>
                    <a:p>
                      <a:endParaRPr lang="es-MX"/>
                    </a:p>
                  </a:txBody>
                  <a:tcPr/>
                </a:tc>
                <a:extLst>
                  <a:ext uri="{0D108BD9-81ED-4DB2-BD59-A6C34878D82A}">
                    <a16:rowId xmlns:a16="http://schemas.microsoft.com/office/drawing/2014/main" val="2790358396"/>
                  </a:ext>
                </a:extLst>
              </a:tr>
            </a:tbl>
          </a:graphicData>
        </a:graphic>
      </p:graphicFrame>
      <p:sp>
        <p:nvSpPr>
          <p:cNvPr id="7" name="Rectángulo redondeado 84">
            <a:extLst>
              <a:ext uri="{FF2B5EF4-FFF2-40B4-BE49-F238E27FC236}">
                <a16:creationId xmlns:a16="http://schemas.microsoft.com/office/drawing/2014/main" id="{DA2CA210-89CB-4EAB-813F-E728031C0D6C}"/>
              </a:ext>
            </a:extLst>
          </p:cNvPr>
          <p:cNvSpPr/>
          <p:nvPr/>
        </p:nvSpPr>
        <p:spPr>
          <a:xfrm>
            <a:off x="309889" y="3649312"/>
            <a:ext cx="3471260" cy="2847115"/>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s-MX" sz="800" b="1" dirty="0">
              <a:solidFill>
                <a:schemeClr val="tx1"/>
              </a:solidFill>
            </a:endParaRPr>
          </a:p>
          <a:p>
            <a:r>
              <a:rPr lang="es-MX" b="1" dirty="0">
                <a:solidFill>
                  <a:schemeClr val="tx1"/>
                </a:solidFill>
              </a:rPr>
              <a:t>Problemática actual:</a:t>
            </a:r>
          </a:p>
          <a:p>
            <a:endParaRPr lang="es-MX" sz="900" b="1" dirty="0">
              <a:solidFill>
                <a:schemeClr val="tx1"/>
              </a:solidFill>
            </a:endParaRPr>
          </a:p>
          <a:p>
            <a:pPr marL="171450" indent="-171450">
              <a:buFont typeface="Arial" panose="020B0604020202020204" pitchFamily="34" charset="0"/>
              <a:buChar char="•"/>
            </a:pPr>
            <a:r>
              <a:rPr lang="es-MX" sz="1400" b="1" dirty="0">
                <a:solidFill>
                  <a:schemeClr val="tx1"/>
                </a:solidFill>
              </a:rPr>
              <a:t>Medicamentos: obsolescencia y falta de actualización.</a:t>
            </a:r>
          </a:p>
          <a:p>
            <a:pPr marL="171450" indent="-171450">
              <a:buFont typeface="Arial" panose="020B0604020202020204" pitchFamily="34" charset="0"/>
              <a:buChar char="•"/>
            </a:pPr>
            <a:r>
              <a:rPr lang="es-MX" sz="1400" b="1" dirty="0">
                <a:solidFill>
                  <a:schemeClr val="tx1"/>
                </a:solidFill>
              </a:rPr>
              <a:t>Incorporación impulsada por la industria farmacéutica</a:t>
            </a:r>
          </a:p>
          <a:p>
            <a:pPr marL="171450" indent="-171450">
              <a:buFont typeface="Arial" panose="020B0604020202020204" pitchFamily="34" charset="0"/>
              <a:buChar char="•"/>
            </a:pPr>
            <a:r>
              <a:rPr lang="es-MX" sz="1400" b="1" dirty="0">
                <a:solidFill>
                  <a:schemeClr val="tx1"/>
                </a:solidFill>
              </a:rPr>
              <a:t>Falta de transparencia en procesos</a:t>
            </a:r>
          </a:p>
          <a:p>
            <a:pPr marL="171450" indent="-171450">
              <a:buFont typeface="Arial" panose="020B0604020202020204" pitchFamily="34" charset="0"/>
              <a:buChar char="•"/>
            </a:pPr>
            <a:r>
              <a:rPr lang="es-MX" sz="1400" b="1" dirty="0">
                <a:solidFill>
                  <a:schemeClr val="tx1"/>
                </a:solidFill>
              </a:rPr>
              <a:t>Debilidad en los criterios de exclusión</a:t>
            </a:r>
          </a:p>
          <a:p>
            <a:pPr marL="171450" indent="-171450">
              <a:buFont typeface="Arial" panose="020B0604020202020204" pitchFamily="34" charset="0"/>
              <a:buChar char="•"/>
            </a:pPr>
            <a:r>
              <a:rPr lang="es-MX" sz="1400" b="1" dirty="0">
                <a:solidFill>
                  <a:schemeClr val="tx1"/>
                </a:solidFill>
              </a:rPr>
              <a:t>Sin homologación de estándares internacionales por nivel de atención</a:t>
            </a:r>
          </a:p>
          <a:p>
            <a:pPr marL="171450" indent="-171450">
              <a:buFont typeface="Arial" panose="020B0604020202020204" pitchFamily="34" charset="0"/>
              <a:buChar char="•"/>
            </a:pPr>
            <a:r>
              <a:rPr lang="es-MX" sz="1400" b="1" dirty="0">
                <a:solidFill>
                  <a:schemeClr val="tx1"/>
                </a:solidFill>
              </a:rPr>
              <a:t>Concepto limitativo de “cuadros básicos”</a:t>
            </a:r>
          </a:p>
        </p:txBody>
      </p:sp>
      <p:sp>
        <p:nvSpPr>
          <p:cNvPr id="8" name="Título 1">
            <a:extLst>
              <a:ext uri="{FF2B5EF4-FFF2-40B4-BE49-F238E27FC236}">
                <a16:creationId xmlns:a16="http://schemas.microsoft.com/office/drawing/2014/main" id="{118C14BD-1853-43D9-908B-29D6F87A9331}"/>
              </a:ext>
            </a:extLst>
          </p:cNvPr>
          <p:cNvSpPr txBox="1">
            <a:spLocks/>
          </p:cNvSpPr>
          <p:nvPr/>
        </p:nvSpPr>
        <p:spPr>
          <a:xfrm>
            <a:off x="911560" y="11957"/>
            <a:ext cx="4808557" cy="6564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1800" b="1" i="0" u="none" strike="noStrike" kern="1200" cap="none" spc="0" normalizeH="0" baseline="0" noProof="0" dirty="0">
                <a:ln>
                  <a:noFill/>
                </a:ln>
                <a:effectLst/>
                <a:uLnTx/>
                <a:uFillTx/>
                <a:latin typeface="+mn-lt"/>
                <a:ea typeface="+mj-ea"/>
                <a:cs typeface="+mj-cs"/>
              </a:rPr>
              <a:t>CUADROS BÁSICOS Y CATÁLOGOS DE INSUMOS DEL SECTOR SALUD</a:t>
            </a:r>
          </a:p>
        </p:txBody>
      </p:sp>
      <p:sp>
        <p:nvSpPr>
          <p:cNvPr id="12" name="Rectángulo redondeado 84">
            <a:extLst>
              <a:ext uri="{FF2B5EF4-FFF2-40B4-BE49-F238E27FC236}">
                <a16:creationId xmlns:a16="http://schemas.microsoft.com/office/drawing/2014/main" id="{B7DA950E-3B6E-4F28-9A74-79BD4FC56D31}"/>
              </a:ext>
            </a:extLst>
          </p:cNvPr>
          <p:cNvSpPr/>
          <p:nvPr/>
        </p:nvSpPr>
        <p:spPr>
          <a:xfrm>
            <a:off x="5758291" y="3557081"/>
            <a:ext cx="3185721" cy="3116435"/>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b="1" dirty="0">
                <a:solidFill>
                  <a:schemeClr val="tx1"/>
                </a:solidFill>
              </a:rPr>
              <a:t>Beneficios:</a:t>
            </a:r>
          </a:p>
          <a:p>
            <a:endParaRPr lang="es-MX" sz="400" b="1" dirty="0">
              <a:solidFill>
                <a:schemeClr val="tx1"/>
              </a:solidFill>
            </a:endParaRPr>
          </a:p>
          <a:p>
            <a:endParaRPr lang="es-MX" sz="200" b="1" dirty="0">
              <a:solidFill>
                <a:schemeClr val="tx1"/>
              </a:solidFill>
            </a:endParaRPr>
          </a:p>
          <a:p>
            <a:pPr marL="171450" indent="-171450">
              <a:buFont typeface="Arial" panose="020B0604020202020204" pitchFamily="34" charset="0"/>
              <a:buChar char="•"/>
            </a:pPr>
            <a:r>
              <a:rPr lang="es-MX" sz="1400" b="1" dirty="0">
                <a:solidFill>
                  <a:schemeClr val="tx1"/>
                </a:solidFill>
              </a:rPr>
              <a:t>Económicos a partir de la mejor planeación de adquisiciones, negociación de precios y liberación de recursos para la atención de otros programas.</a:t>
            </a:r>
          </a:p>
          <a:p>
            <a:pPr marL="171450" indent="-171450">
              <a:buFont typeface="Arial" panose="020B0604020202020204" pitchFamily="34" charset="0"/>
              <a:buChar char="•"/>
            </a:pPr>
            <a:r>
              <a:rPr lang="es-MX" sz="1400" b="1" dirty="0">
                <a:solidFill>
                  <a:schemeClr val="tx1"/>
                </a:solidFill>
              </a:rPr>
              <a:t>Procesos transparentes</a:t>
            </a:r>
          </a:p>
          <a:p>
            <a:pPr marL="171450" indent="-171450">
              <a:buFont typeface="Arial" panose="020B0604020202020204" pitchFamily="34" charset="0"/>
              <a:buChar char="•"/>
            </a:pPr>
            <a:r>
              <a:rPr lang="es-MX" sz="1400" b="1" dirty="0">
                <a:solidFill>
                  <a:schemeClr val="tx1"/>
                </a:solidFill>
              </a:rPr>
              <a:t>Calidad y eficacia terapéutica al incluirse insumos con mejores resultados en salud.</a:t>
            </a:r>
          </a:p>
          <a:p>
            <a:pPr marL="171450" indent="-171450">
              <a:buFont typeface="Arial" panose="020B0604020202020204" pitchFamily="34" charset="0"/>
              <a:buChar char="•"/>
            </a:pPr>
            <a:r>
              <a:rPr lang="es-MX" sz="1400" b="1" dirty="0">
                <a:solidFill>
                  <a:schemeClr val="tx1"/>
                </a:solidFill>
              </a:rPr>
              <a:t>Prescripión razonada y uso racional de medicamentos</a:t>
            </a:r>
            <a:endParaRPr lang="es-MX" sz="1050" b="1" dirty="0">
              <a:solidFill>
                <a:schemeClr val="tx1"/>
              </a:solidFill>
            </a:endParaRPr>
          </a:p>
        </p:txBody>
      </p:sp>
      <p:sp>
        <p:nvSpPr>
          <p:cNvPr id="11" name="Arrow: Pentagon 10">
            <a:extLst>
              <a:ext uri="{FF2B5EF4-FFF2-40B4-BE49-F238E27FC236}">
                <a16:creationId xmlns:a16="http://schemas.microsoft.com/office/drawing/2014/main" id="{20D2A331-14BE-49DC-B143-67BB27FA7749}"/>
              </a:ext>
            </a:extLst>
          </p:cNvPr>
          <p:cNvSpPr/>
          <p:nvPr/>
        </p:nvSpPr>
        <p:spPr>
          <a:xfrm>
            <a:off x="3912594" y="4331368"/>
            <a:ext cx="1845698" cy="799972"/>
          </a:xfrm>
          <a:prstGeom prst="homePlat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700" b="1" dirty="0">
              <a:solidFill>
                <a:schemeClr val="tx1"/>
              </a:solidFill>
            </a:endParaRPr>
          </a:p>
          <a:p>
            <a:pPr algn="ctr"/>
            <a:r>
              <a:rPr lang="es-MX" sz="1600" b="1" dirty="0">
                <a:solidFill>
                  <a:schemeClr val="tx1"/>
                </a:solidFill>
              </a:rPr>
              <a:t>Depuración de los Cuadros Básicos</a:t>
            </a:r>
          </a:p>
          <a:p>
            <a:pPr algn="ctr"/>
            <a:endParaRPr lang="es-MX" sz="1700" dirty="0"/>
          </a:p>
        </p:txBody>
      </p:sp>
    </p:spTree>
    <p:extLst>
      <p:ext uri="{BB962C8B-B14F-4D97-AF65-F5344CB8AC3E}">
        <p14:creationId xmlns:p14="http://schemas.microsoft.com/office/powerpoint/2010/main" val="337042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4237682D-BDD3-415C-8947-1077B8689A74}"/>
              </a:ext>
            </a:extLst>
          </p:cNvPr>
          <p:cNvSpPr txBox="1"/>
          <p:nvPr/>
        </p:nvSpPr>
        <p:spPr>
          <a:xfrm>
            <a:off x="6059611" y="11957"/>
            <a:ext cx="3043023" cy="400110"/>
          </a:xfrm>
          <a:prstGeom prst="rect">
            <a:avLst/>
          </a:prstGeom>
          <a:noFill/>
        </p:spPr>
        <p:txBody>
          <a:bodyPr wrap="square" rtlCol="0">
            <a:spAutoFit/>
          </a:bodyPr>
          <a:lstStyle/>
          <a:p>
            <a:pPr algn="ctr"/>
            <a:r>
              <a:rPr lang="es-MX" sz="2000" b="1" i="1" dirty="0"/>
              <a:t>Priorización de Insumos </a:t>
            </a:r>
          </a:p>
        </p:txBody>
      </p:sp>
      <p:cxnSp>
        <p:nvCxnSpPr>
          <p:cNvPr id="3" name="Straight Connector 6">
            <a:extLst>
              <a:ext uri="{FF2B5EF4-FFF2-40B4-BE49-F238E27FC236}">
                <a16:creationId xmlns:a16="http://schemas.microsoft.com/office/drawing/2014/main" id="{16F4FC4B-1D17-408A-9E87-F9F98D5C0062}"/>
              </a:ext>
            </a:extLst>
          </p:cNvPr>
          <p:cNvCxnSpPr>
            <a:cxnSpLocks/>
          </p:cNvCxnSpPr>
          <p:nvPr/>
        </p:nvCxnSpPr>
        <p:spPr>
          <a:xfrm>
            <a:off x="6142042" y="11331"/>
            <a:ext cx="0" cy="372916"/>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cxnSp>
        <p:nvCxnSpPr>
          <p:cNvPr id="4" name="Straight Connector 8">
            <a:extLst>
              <a:ext uri="{FF2B5EF4-FFF2-40B4-BE49-F238E27FC236}">
                <a16:creationId xmlns:a16="http://schemas.microsoft.com/office/drawing/2014/main" id="{2C301BFA-8449-4547-B0BE-ECC4AA3E296B}"/>
              </a:ext>
            </a:extLst>
          </p:cNvPr>
          <p:cNvCxnSpPr>
            <a:cxnSpLocks/>
          </p:cNvCxnSpPr>
          <p:nvPr/>
        </p:nvCxnSpPr>
        <p:spPr>
          <a:xfrm>
            <a:off x="6372225" y="498547"/>
            <a:ext cx="2251214" cy="0"/>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163441" y="571297"/>
            <a:ext cx="8898673" cy="150810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2300" b="1" i="0" strike="noStrike" kern="1200" cap="none" spc="0" normalizeH="0" baseline="0" noProof="0" dirty="0">
                <a:ln>
                  <a:noFill/>
                </a:ln>
                <a:solidFill>
                  <a:prstClr val="black"/>
                </a:solidFill>
                <a:effectLst/>
                <a:uLnTx/>
                <a:uFillTx/>
                <a:ea typeface="+mn-ea"/>
                <a:cs typeface="+mn-cs"/>
              </a:rPr>
              <a:t>Depuración de los  “cuadros básicos” y catálogos de insumos del sector salud mediante la evaluación de  la evidencia y eficiencia de medicamentos, auxiliares de diagnóstico e instrumentos y equipos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s-MX" sz="2300" b="1" i="0" strike="noStrike" kern="1200" cap="none" spc="0" normalizeH="0" baseline="0" noProof="0" dirty="0">
                <a:ln>
                  <a:noFill/>
                </a:ln>
                <a:solidFill>
                  <a:prstClr val="black"/>
                </a:solidFill>
                <a:effectLst/>
                <a:uLnTx/>
                <a:uFillTx/>
                <a:ea typeface="+mn-ea"/>
                <a:cs typeface="+mn-cs"/>
              </a:rPr>
              <a:t>médicos</a:t>
            </a:r>
          </a:p>
        </p:txBody>
      </p:sp>
      <p:graphicFrame>
        <p:nvGraphicFramePr>
          <p:cNvPr id="8" name="Diagrama 7"/>
          <p:cNvGraphicFramePr/>
          <p:nvPr>
            <p:extLst>
              <p:ext uri="{D42A27DB-BD31-4B8C-83A1-F6EECF244321}">
                <p14:modId xmlns:p14="http://schemas.microsoft.com/office/powerpoint/2010/main" val="290124101"/>
              </p:ext>
            </p:extLst>
          </p:nvPr>
        </p:nvGraphicFramePr>
        <p:xfrm>
          <a:off x="297730" y="2125228"/>
          <a:ext cx="8734567" cy="2927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upo 8"/>
          <p:cNvGrpSpPr/>
          <p:nvPr/>
        </p:nvGrpSpPr>
        <p:grpSpPr>
          <a:xfrm>
            <a:off x="226290" y="2471801"/>
            <a:ext cx="2182401" cy="1824932"/>
            <a:chOff x="976303" y="2456974"/>
            <a:chExt cx="2525583" cy="2119408"/>
          </a:xfrm>
        </p:grpSpPr>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6015" y="4125415"/>
              <a:ext cx="450967" cy="450967"/>
            </a:xfrm>
            <a:prstGeom prst="ellipse">
              <a:avLst/>
            </a:prstGeom>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1303" y="4096264"/>
              <a:ext cx="343733" cy="345561"/>
            </a:xfrm>
            <a:prstGeom prst="ellipse">
              <a:avLst/>
            </a:prstGeom>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8870" y="2714922"/>
              <a:ext cx="336476" cy="336476"/>
            </a:xfrm>
            <a:prstGeom prst="ellipse">
              <a:avLst/>
            </a:prstGeom>
          </p:spPr>
        </p:pic>
        <p:pic>
          <p:nvPicPr>
            <p:cNvPr id="13" name="Imagen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6303" y="3509100"/>
              <a:ext cx="403235" cy="403235"/>
            </a:xfrm>
            <a:prstGeom prst="ellipse">
              <a:avLst/>
            </a:prstGeom>
          </p:spPr>
        </p:pic>
        <p:pic>
          <p:nvPicPr>
            <p:cNvPr id="14" name="Imagen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55499" y="2489885"/>
              <a:ext cx="504846" cy="504846"/>
            </a:xfrm>
            <a:prstGeom prst="ellipse">
              <a:avLst/>
            </a:prstGeom>
          </p:spPr>
        </p:pic>
        <p:pic>
          <p:nvPicPr>
            <p:cNvPr id="15" name="Imagen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75700" y="2456974"/>
              <a:ext cx="426186" cy="426186"/>
            </a:xfrm>
            <a:prstGeom prst="ellipse">
              <a:avLst/>
            </a:prstGeom>
          </p:spPr>
        </p:pic>
        <p:pic>
          <p:nvPicPr>
            <p:cNvPr id="16" name="Imagen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22360" y="4061845"/>
              <a:ext cx="457387" cy="457387"/>
            </a:xfrm>
            <a:prstGeom prst="ellipse">
              <a:avLst/>
            </a:prstGeom>
          </p:spPr>
        </p:pic>
        <p:pic>
          <p:nvPicPr>
            <p:cNvPr id="17" name="Imagen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93164" y="2491053"/>
              <a:ext cx="405669" cy="405669"/>
            </a:xfrm>
            <a:prstGeom prst="ellipse">
              <a:avLst/>
            </a:prstGeom>
          </p:spPr>
        </p:pic>
      </p:grpSp>
      <p:sp>
        <p:nvSpPr>
          <p:cNvPr id="18" name="Rectangle 32">
            <a:extLst>
              <a:ext uri="{FF2B5EF4-FFF2-40B4-BE49-F238E27FC236}">
                <a16:creationId xmlns:a16="http://schemas.microsoft.com/office/drawing/2014/main" id="{B5F051BD-0205-4A62-8419-BF39C20D5993}"/>
              </a:ext>
            </a:extLst>
          </p:cNvPr>
          <p:cNvSpPr/>
          <p:nvPr/>
        </p:nvSpPr>
        <p:spPr>
          <a:xfrm>
            <a:off x="1689311" y="5401131"/>
            <a:ext cx="5542799" cy="400110"/>
          </a:xfrm>
          <a:prstGeom prst="rect">
            <a:avLst/>
          </a:prstGeom>
          <a:ln>
            <a:noFill/>
          </a:ln>
        </p:spPr>
        <p:txBody>
          <a:bodyPr wrap="none">
            <a:spAutoFit/>
          </a:bodyPr>
          <a:lstStyle/>
          <a:p>
            <a:pPr algn="ctr"/>
            <a:r>
              <a:rPr lang="es-MX" sz="2000" b="1" i="1" dirty="0">
                <a:solidFill>
                  <a:srgbClr val="800000"/>
                </a:solidFill>
              </a:rPr>
              <a:t>SISTEMA NACIONAL DE SALUD PARA EL BIENESTAR</a:t>
            </a:r>
          </a:p>
        </p:txBody>
      </p:sp>
      <p:cxnSp>
        <p:nvCxnSpPr>
          <p:cNvPr id="19" name="Conector recto 10">
            <a:extLst>
              <a:ext uri="{FF2B5EF4-FFF2-40B4-BE49-F238E27FC236}">
                <a16:creationId xmlns:a16="http://schemas.microsoft.com/office/drawing/2014/main" id="{2F638B5E-F623-445B-943E-3164A5461BC5}"/>
              </a:ext>
            </a:extLst>
          </p:cNvPr>
          <p:cNvCxnSpPr>
            <a:cxnSpLocks/>
          </p:cNvCxnSpPr>
          <p:nvPr/>
        </p:nvCxnSpPr>
        <p:spPr>
          <a:xfrm>
            <a:off x="406948" y="5631724"/>
            <a:ext cx="1294731" cy="0"/>
          </a:xfrm>
          <a:prstGeom prst="line">
            <a:avLst/>
          </a:prstGeom>
          <a:ln w="28575">
            <a:solidFill>
              <a:srgbClr val="A42145"/>
            </a:solidFill>
          </a:ln>
        </p:spPr>
        <p:style>
          <a:lnRef idx="1">
            <a:schemeClr val="dk1"/>
          </a:lnRef>
          <a:fillRef idx="0">
            <a:schemeClr val="dk1"/>
          </a:fillRef>
          <a:effectRef idx="0">
            <a:schemeClr val="dk1"/>
          </a:effectRef>
          <a:fontRef idx="minor">
            <a:schemeClr val="tx1"/>
          </a:fontRef>
        </p:style>
      </p:cxnSp>
      <p:cxnSp>
        <p:nvCxnSpPr>
          <p:cNvPr id="20" name="Conector recto 10">
            <a:extLst>
              <a:ext uri="{FF2B5EF4-FFF2-40B4-BE49-F238E27FC236}">
                <a16:creationId xmlns:a16="http://schemas.microsoft.com/office/drawing/2014/main" id="{392CA1B0-7B15-42DC-BBD7-B6361A3965E5}"/>
              </a:ext>
            </a:extLst>
          </p:cNvPr>
          <p:cNvCxnSpPr>
            <a:cxnSpLocks/>
          </p:cNvCxnSpPr>
          <p:nvPr/>
        </p:nvCxnSpPr>
        <p:spPr>
          <a:xfrm>
            <a:off x="7210399" y="5590780"/>
            <a:ext cx="1467031" cy="0"/>
          </a:xfrm>
          <a:prstGeom prst="line">
            <a:avLst/>
          </a:prstGeom>
          <a:ln w="28575">
            <a:solidFill>
              <a:srgbClr val="A4214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7417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16F4FC4B-1D17-408A-9E87-F9F98D5C0062}"/>
              </a:ext>
            </a:extLst>
          </p:cNvPr>
          <p:cNvCxnSpPr>
            <a:cxnSpLocks/>
          </p:cNvCxnSpPr>
          <p:nvPr/>
        </p:nvCxnSpPr>
        <p:spPr>
          <a:xfrm>
            <a:off x="6142042" y="11331"/>
            <a:ext cx="0" cy="372916"/>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cxnSp>
        <p:nvCxnSpPr>
          <p:cNvPr id="5" name="Straight Connector 8">
            <a:extLst>
              <a:ext uri="{FF2B5EF4-FFF2-40B4-BE49-F238E27FC236}">
                <a16:creationId xmlns:a16="http://schemas.microsoft.com/office/drawing/2014/main" id="{2C301BFA-8449-4547-B0BE-ECC4AA3E296B}"/>
              </a:ext>
            </a:extLst>
          </p:cNvPr>
          <p:cNvCxnSpPr>
            <a:cxnSpLocks/>
          </p:cNvCxnSpPr>
          <p:nvPr/>
        </p:nvCxnSpPr>
        <p:spPr>
          <a:xfrm>
            <a:off x="6372225" y="498547"/>
            <a:ext cx="2251214" cy="0"/>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144481" y="1898524"/>
            <a:ext cx="4377282" cy="4555093"/>
          </a:xfrm>
          <a:prstGeom prst="rect">
            <a:avLst/>
          </a:prstGeom>
        </p:spPr>
        <p:txBody>
          <a:bodyPr wrap="square">
            <a:spAutoFit/>
          </a:bodyPr>
          <a:lstStyle/>
          <a:p>
            <a:pPr marL="582930" lvl="0" indent="-400050" algn="just">
              <a:buFont typeface="+mj-lt"/>
              <a:buAutoNum type="romanUcPeriod"/>
              <a:defRPr/>
            </a:pPr>
            <a:r>
              <a:rPr kumimoji="0" lang="es-ES" b="1" i="0" u="none" strike="noStrike" kern="1200" cap="none" spc="0" normalizeH="0" baseline="0" noProof="0" dirty="0">
                <a:ln>
                  <a:noFill/>
                </a:ln>
                <a:solidFill>
                  <a:srgbClr val="000000"/>
                </a:solidFill>
                <a:effectLst/>
                <a:uLnTx/>
                <a:uFillTx/>
                <a:ea typeface="Times New Roman" panose="02020603050405020304" pitchFamily="18" charset="0"/>
              </a:rPr>
              <a:t>Diagnóstico y tratamiento del cáncer</a:t>
            </a:r>
          </a:p>
          <a:p>
            <a:pPr marL="582930" lvl="0" indent="-400050" algn="just">
              <a:buFont typeface="+mj-lt"/>
              <a:buAutoNum type="romanUcPeriod"/>
              <a:defRPr/>
            </a:pPr>
            <a:endParaRPr kumimoji="0" lang="es-MX" sz="700" b="1" i="0" u="none" strike="noStrike" kern="1200" cap="none" spc="0" normalizeH="0" baseline="0" noProof="0" dirty="0">
              <a:ln>
                <a:noFill/>
              </a:ln>
              <a:solidFill>
                <a:prstClr val="black"/>
              </a:solidFill>
              <a:effectLst/>
              <a:uLnTx/>
              <a:uFillTx/>
              <a:ea typeface="Times New Roman" panose="02020603050405020304" pitchFamily="18" charset="0"/>
            </a:endParaRPr>
          </a:p>
          <a:p>
            <a:pPr marL="582930" marR="0" lvl="0" indent="-400050" algn="just" defTabSz="457200" rtl="0" eaLnBrk="1" fontAlgn="auto" latinLnBrk="0" hangingPunct="1">
              <a:spcBef>
                <a:spcPts val="0"/>
              </a:spcBef>
              <a:buClrTx/>
              <a:buSzTx/>
              <a:buFont typeface="+mj-lt"/>
              <a:buAutoNum type="romanUcPeriod"/>
              <a:tabLst/>
              <a:defRPr/>
            </a:pPr>
            <a:r>
              <a:rPr kumimoji="0" lang="es-ES" b="1" i="0" u="none" strike="noStrike" kern="1200" cap="none" spc="0" normalizeH="0" baseline="0" noProof="0" dirty="0">
                <a:ln>
                  <a:noFill/>
                </a:ln>
                <a:solidFill>
                  <a:srgbClr val="000000"/>
                </a:solidFill>
                <a:effectLst/>
                <a:uLnTx/>
                <a:uFillTx/>
                <a:ea typeface="Times New Roman" panose="02020603050405020304" pitchFamily="18" charset="0"/>
              </a:rPr>
              <a:t>Problemas cardiovasculares;</a:t>
            </a:r>
          </a:p>
          <a:p>
            <a:pPr marL="582930" marR="0" lvl="0" indent="-400050" algn="just" defTabSz="457200" rtl="0" eaLnBrk="1" fontAlgn="auto" latinLnBrk="0" hangingPunct="1">
              <a:spcBef>
                <a:spcPts val="0"/>
              </a:spcBef>
              <a:buClrTx/>
              <a:buSzTx/>
              <a:buFont typeface="+mj-lt"/>
              <a:buAutoNum type="romanUcPeriod"/>
              <a:tabLst/>
              <a:defRPr/>
            </a:pPr>
            <a:endParaRPr kumimoji="0" lang="es-ES" sz="700" b="1" i="0" u="none" strike="noStrike" kern="1200" cap="none" spc="0" normalizeH="0" baseline="0" noProof="0" dirty="0">
              <a:ln>
                <a:noFill/>
              </a:ln>
              <a:solidFill>
                <a:srgbClr val="000000"/>
              </a:solidFill>
              <a:effectLst/>
              <a:uLnTx/>
              <a:uFillTx/>
              <a:ea typeface="Times New Roman" panose="02020603050405020304" pitchFamily="18" charset="0"/>
            </a:endParaRPr>
          </a:p>
          <a:p>
            <a:pPr marL="582930" marR="0" lvl="0" indent="-400050" algn="just" defTabSz="457200" rtl="0" eaLnBrk="1" fontAlgn="auto" latinLnBrk="0" hangingPunct="1">
              <a:spcBef>
                <a:spcPts val="0"/>
              </a:spcBef>
              <a:buClrTx/>
              <a:buSzTx/>
              <a:buFont typeface="+mj-lt"/>
              <a:buAutoNum type="romanUcPeriod"/>
              <a:tabLst/>
              <a:defRPr/>
            </a:pPr>
            <a:r>
              <a:rPr kumimoji="0" lang="es-ES" b="1" i="0" u="none" strike="noStrike" kern="1200" cap="none" spc="0" normalizeH="0" baseline="0" noProof="0" dirty="0">
                <a:ln>
                  <a:noFill/>
                </a:ln>
                <a:solidFill>
                  <a:srgbClr val="000000"/>
                </a:solidFill>
                <a:effectLst/>
                <a:uLnTx/>
                <a:uFillTx/>
                <a:ea typeface="Times New Roman" panose="02020603050405020304" pitchFamily="18" charset="0"/>
              </a:rPr>
              <a:t>Enfermedades cerebrovasculares;</a:t>
            </a:r>
          </a:p>
          <a:p>
            <a:pPr marL="582930" marR="0" lvl="0" indent="-400050" algn="just" defTabSz="457200" rtl="0" eaLnBrk="1" fontAlgn="auto" latinLnBrk="0" hangingPunct="1">
              <a:spcBef>
                <a:spcPts val="0"/>
              </a:spcBef>
              <a:buClrTx/>
              <a:buSzTx/>
              <a:buFont typeface="+mj-lt"/>
              <a:buAutoNum type="romanUcPeriod"/>
              <a:tabLst/>
              <a:defRPr/>
            </a:pPr>
            <a:endParaRPr kumimoji="0" lang="es-ES" sz="700" b="1" i="0" u="none" strike="noStrike" kern="1200" cap="none" spc="0" normalizeH="0" baseline="0" noProof="0" dirty="0">
              <a:ln>
                <a:noFill/>
              </a:ln>
              <a:solidFill>
                <a:srgbClr val="000000"/>
              </a:solidFill>
              <a:effectLst/>
              <a:uLnTx/>
              <a:uFillTx/>
              <a:ea typeface="Times New Roman" panose="02020603050405020304" pitchFamily="18" charset="0"/>
            </a:endParaRPr>
          </a:p>
          <a:p>
            <a:pPr marL="582930" marR="0" lvl="0" indent="-400050" algn="just" defTabSz="457200" rtl="0" eaLnBrk="1" fontAlgn="auto" latinLnBrk="0" hangingPunct="1">
              <a:spcBef>
                <a:spcPts val="0"/>
              </a:spcBef>
              <a:buClrTx/>
              <a:buSzTx/>
              <a:buFont typeface="+mj-lt"/>
              <a:buAutoNum type="romanUcPeriod"/>
              <a:tabLst/>
              <a:defRPr/>
            </a:pPr>
            <a:r>
              <a:rPr kumimoji="0" lang="es-ES" b="1" i="0" u="none" strike="noStrike" kern="1200" cap="none" spc="0" normalizeH="0" baseline="0" noProof="0" dirty="0">
                <a:ln>
                  <a:noFill/>
                </a:ln>
                <a:solidFill>
                  <a:srgbClr val="000000"/>
                </a:solidFill>
                <a:effectLst/>
                <a:uLnTx/>
                <a:uFillTx/>
                <a:ea typeface="Times New Roman" panose="02020603050405020304" pitchFamily="18" charset="0"/>
              </a:rPr>
              <a:t>Lesiones graves;</a:t>
            </a:r>
          </a:p>
          <a:p>
            <a:pPr marL="582930" marR="0" lvl="0" indent="-400050" algn="just" defTabSz="457200" rtl="0" eaLnBrk="1" fontAlgn="auto" latinLnBrk="0" hangingPunct="1">
              <a:spcBef>
                <a:spcPts val="0"/>
              </a:spcBef>
              <a:buClrTx/>
              <a:buSzTx/>
              <a:buFont typeface="+mj-lt"/>
              <a:buAutoNum type="romanUcPeriod"/>
              <a:tabLst/>
              <a:defRPr/>
            </a:pPr>
            <a:endParaRPr kumimoji="0" lang="es-ES" sz="700" b="1" i="0" u="none" strike="noStrike" kern="1200" cap="none" spc="0" normalizeH="0" baseline="0" noProof="0" dirty="0">
              <a:ln>
                <a:noFill/>
              </a:ln>
              <a:solidFill>
                <a:srgbClr val="000000"/>
              </a:solidFill>
              <a:effectLst/>
              <a:uLnTx/>
              <a:uFillTx/>
              <a:ea typeface="Times New Roman" panose="02020603050405020304" pitchFamily="18" charset="0"/>
            </a:endParaRPr>
          </a:p>
          <a:p>
            <a:pPr marL="582930" marR="0" lvl="0" indent="-400050" algn="just" defTabSz="457200" rtl="0" eaLnBrk="1" fontAlgn="auto" latinLnBrk="0" hangingPunct="1">
              <a:spcBef>
                <a:spcPts val="0"/>
              </a:spcBef>
              <a:buClrTx/>
              <a:buSzTx/>
              <a:buFont typeface="+mj-lt"/>
              <a:buAutoNum type="romanUcPeriod"/>
              <a:tabLst/>
              <a:defRPr/>
            </a:pPr>
            <a:r>
              <a:rPr kumimoji="0" lang="es-ES" b="1" i="0" u="none" strike="noStrike" kern="1200" cap="none" spc="0" normalizeH="0" baseline="0" noProof="0" dirty="0">
                <a:ln>
                  <a:noFill/>
                </a:ln>
                <a:solidFill>
                  <a:srgbClr val="000000"/>
                </a:solidFill>
                <a:effectLst/>
                <a:uLnTx/>
                <a:uFillTx/>
                <a:ea typeface="Times New Roman" panose="02020603050405020304" pitchFamily="18" charset="0"/>
              </a:rPr>
              <a:t>Rehabilitación de largo plazo;</a:t>
            </a:r>
          </a:p>
          <a:p>
            <a:pPr marL="582930" marR="0" lvl="0" indent="-400050" algn="just" defTabSz="457200" rtl="0" eaLnBrk="1" fontAlgn="auto" latinLnBrk="0" hangingPunct="1">
              <a:spcBef>
                <a:spcPts val="0"/>
              </a:spcBef>
              <a:buClrTx/>
              <a:buSzTx/>
              <a:buFont typeface="+mj-lt"/>
              <a:buAutoNum type="romanUcPeriod"/>
              <a:tabLst/>
              <a:defRPr/>
            </a:pPr>
            <a:endParaRPr kumimoji="0" lang="es-ES" sz="700" b="1" i="0" u="none" strike="noStrike" kern="1200" cap="none" spc="0" normalizeH="0" baseline="0" noProof="0" dirty="0">
              <a:ln>
                <a:noFill/>
              </a:ln>
              <a:solidFill>
                <a:srgbClr val="000000"/>
              </a:solidFill>
              <a:effectLst/>
              <a:uLnTx/>
              <a:uFillTx/>
              <a:ea typeface="Times New Roman" panose="02020603050405020304" pitchFamily="18" charset="0"/>
            </a:endParaRPr>
          </a:p>
          <a:p>
            <a:pPr marL="582930" marR="0" lvl="0" indent="-400050" algn="just" defTabSz="457200" rtl="0" eaLnBrk="1" fontAlgn="auto" latinLnBrk="0" hangingPunct="1">
              <a:spcBef>
                <a:spcPts val="0"/>
              </a:spcBef>
              <a:buClrTx/>
              <a:buSzTx/>
              <a:buFont typeface="+mj-lt"/>
              <a:buAutoNum type="romanUcPeriod"/>
              <a:tabLst/>
              <a:defRPr/>
            </a:pPr>
            <a:r>
              <a:rPr kumimoji="0" lang="es-ES" b="1" i="0" u="none" strike="noStrike" kern="1200" cap="none" spc="0" normalizeH="0" baseline="0" noProof="0" dirty="0">
                <a:ln>
                  <a:noFill/>
                </a:ln>
                <a:solidFill>
                  <a:srgbClr val="000000"/>
                </a:solidFill>
                <a:effectLst/>
                <a:uLnTx/>
                <a:uFillTx/>
                <a:ea typeface="Times New Roman" panose="02020603050405020304" pitchFamily="18" charset="0"/>
              </a:rPr>
              <a:t>VIH/SIDA, </a:t>
            </a:r>
            <a:r>
              <a:rPr kumimoji="0" lang="es-ES" b="1" i="0" u="none" strike="noStrike" kern="1200" cap="none" spc="0" normalizeH="0" baseline="0" noProof="0" dirty="0" err="1">
                <a:ln>
                  <a:noFill/>
                </a:ln>
                <a:solidFill>
                  <a:srgbClr val="000000"/>
                </a:solidFill>
                <a:effectLst/>
                <a:uLnTx/>
                <a:uFillTx/>
                <a:ea typeface="Times New Roman" panose="02020603050405020304" pitchFamily="18" charset="0"/>
              </a:rPr>
              <a:t>Hep.C</a:t>
            </a:r>
            <a:r>
              <a:rPr kumimoji="0" lang="es-ES" b="1" i="0" u="none" strike="noStrike" kern="1200" cap="none" spc="0" normalizeH="0" baseline="0" noProof="0" dirty="0">
                <a:ln>
                  <a:noFill/>
                </a:ln>
                <a:solidFill>
                  <a:srgbClr val="000000"/>
                </a:solidFill>
                <a:effectLst/>
                <a:uLnTx/>
                <a:uFillTx/>
                <a:ea typeface="Times New Roman" panose="02020603050405020304" pitchFamily="18" charset="0"/>
              </a:rPr>
              <a:t> y otras infecciones crónicas;</a:t>
            </a:r>
            <a:r>
              <a:rPr kumimoji="0" lang="es-ES" b="1" i="0" u="none" strike="noStrike" kern="1200" cap="none" spc="0" normalizeH="0" baseline="0" noProof="0" dirty="0">
                <a:ln>
                  <a:noFill/>
                </a:ln>
                <a:solidFill>
                  <a:srgbClr val="ED7D31">
                    <a:lumMod val="75000"/>
                  </a:srgbClr>
                </a:solidFill>
                <a:effectLst/>
                <a:uLnTx/>
                <a:uFillTx/>
                <a:ea typeface="Times New Roman" panose="02020603050405020304" pitchFamily="18" charset="0"/>
              </a:rPr>
              <a:t> </a:t>
            </a:r>
          </a:p>
          <a:p>
            <a:pPr marL="582930" marR="0" lvl="0" indent="-400050" algn="just" defTabSz="457200" rtl="0" eaLnBrk="1" fontAlgn="auto" latinLnBrk="0" hangingPunct="1">
              <a:spcBef>
                <a:spcPts val="0"/>
              </a:spcBef>
              <a:buClrTx/>
              <a:buSzTx/>
              <a:buFont typeface="+mj-lt"/>
              <a:buAutoNum type="romanUcPeriod"/>
              <a:tabLst/>
              <a:defRPr/>
            </a:pPr>
            <a:endParaRPr kumimoji="0" lang="es-ES" sz="700" b="1" i="0" u="none" strike="noStrike" kern="1200" cap="none" spc="0" normalizeH="0" baseline="0" noProof="0" dirty="0">
              <a:ln>
                <a:noFill/>
              </a:ln>
              <a:solidFill>
                <a:srgbClr val="000000"/>
              </a:solidFill>
              <a:effectLst/>
              <a:uLnTx/>
              <a:uFillTx/>
              <a:ea typeface="Times New Roman" panose="02020603050405020304" pitchFamily="18" charset="0"/>
            </a:endParaRPr>
          </a:p>
          <a:p>
            <a:pPr marL="582930" marR="0" lvl="0" indent="-400050" algn="just" defTabSz="457200" rtl="0" eaLnBrk="1" fontAlgn="auto" latinLnBrk="0" hangingPunct="1">
              <a:spcBef>
                <a:spcPts val="0"/>
              </a:spcBef>
              <a:buClrTx/>
              <a:buSzTx/>
              <a:buFont typeface="+mj-lt"/>
              <a:buAutoNum type="romanUcPeriod"/>
              <a:tabLst/>
              <a:defRPr/>
            </a:pPr>
            <a:r>
              <a:rPr kumimoji="0" lang="es-ES" b="1" i="0" u="none" strike="noStrike" kern="1200" cap="none" spc="0" normalizeH="0" baseline="0" noProof="0" dirty="0">
                <a:ln>
                  <a:noFill/>
                </a:ln>
                <a:solidFill>
                  <a:srgbClr val="000000"/>
                </a:solidFill>
                <a:effectLst/>
                <a:uLnTx/>
                <a:uFillTx/>
                <a:ea typeface="Times New Roman" panose="02020603050405020304" pitchFamily="18" charset="0"/>
              </a:rPr>
              <a:t>Cuidados intensivos neonatales;</a:t>
            </a:r>
          </a:p>
          <a:p>
            <a:pPr marL="457200" lvl="0" indent="-274320" algn="just">
              <a:defRPr/>
            </a:pPr>
            <a:r>
              <a:rPr lang="es-ES" b="1" dirty="0">
                <a:solidFill>
                  <a:srgbClr val="000000"/>
                </a:solidFill>
                <a:ea typeface="Times New Roman" panose="02020603050405020304" pitchFamily="18" charset="0"/>
              </a:rPr>
              <a:t>VIII. Trasplantes;</a:t>
            </a:r>
          </a:p>
          <a:p>
            <a:pPr marL="457200" lvl="0" indent="-274320" algn="just">
              <a:defRPr/>
            </a:pPr>
            <a:endParaRPr lang="es-ES" sz="700" b="1" dirty="0">
              <a:solidFill>
                <a:srgbClr val="000000"/>
              </a:solidFill>
              <a:ea typeface="Times New Roman" panose="02020603050405020304" pitchFamily="18" charset="0"/>
            </a:endParaRPr>
          </a:p>
          <a:p>
            <a:pPr marL="468630" lvl="0" indent="-285750" algn="just">
              <a:buFontTx/>
              <a:buAutoNum type="romanUcPeriod" startAt="9"/>
              <a:defRPr/>
            </a:pPr>
            <a:r>
              <a:rPr lang="es-ES" b="1" dirty="0">
                <a:solidFill>
                  <a:srgbClr val="000000"/>
                </a:solidFill>
                <a:ea typeface="Times New Roman" panose="02020603050405020304" pitchFamily="18" charset="0"/>
              </a:rPr>
              <a:t>Diálisis, y</a:t>
            </a:r>
          </a:p>
          <a:p>
            <a:pPr marL="468630" lvl="0" indent="-285750" algn="just">
              <a:buFontTx/>
              <a:buAutoNum type="romanUcPeriod" startAt="9"/>
              <a:defRPr/>
            </a:pPr>
            <a:endParaRPr lang="es-ES" sz="700" b="1" dirty="0">
              <a:solidFill>
                <a:srgbClr val="000000"/>
              </a:solidFill>
              <a:ea typeface="Times New Roman" panose="02020603050405020304" pitchFamily="18" charset="0"/>
            </a:endParaRPr>
          </a:p>
          <a:p>
            <a:pPr marL="468630" lvl="0" indent="-285750">
              <a:buFontTx/>
              <a:buAutoNum type="romanUcPeriod" startAt="9"/>
              <a:defRPr/>
            </a:pPr>
            <a:r>
              <a:rPr lang="es-ES" b="1" dirty="0"/>
              <a:t>Las demás, que con motivo de la definición de las enfermedades, tratamientos que determine el Consejo</a:t>
            </a:r>
            <a:endParaRPr kumimoji="0" lang="es-ES" b="1" i="0" u="none" strike="noStrike" kern="1200" cap="none" spc="0" normalizeH="0" baseline="0" noProof="0" dirty="0">
              <a:ln>
                <a:noFill/>
              </a:ln>
              <a:solidFill>
                <a:srgbClr val="000000"/>
              </a:solidFill>
              <a:effectLst/>
              <a:uLnTx/>
              <a:uFillTx/>
              <a:ea typeface="Times New Roman" panose="02020603050405020304" pitchFamily="18" charset="0"/>
            </a:endParaRPr>
          </a:p>
        </p:txBody>
      </p:sp>
      <p:sp>
        <p:nvSpPr>
          <p:cNvPr id="9" name="CuadroTexto 3">
            <a:extLst>
              <a:ext uri="{FF2B5EF4-FFF2-40B4-BE49-F238E27FC236}">
                <a16:creationId xmlns:a16="http://schemas.microsoft.com/office/drawing/2014/main" id="{5FDF6AD4-6F8F-4D56-8B43-1A775783F743}"/>
              </a:ext>
            </a:extLst>
          </p:cNvPr>
          <p:cNvSpPr txBox="1"/>
          <p:nvPr/>
        </p:nvSpPr>
        <p:spPr>
          <a:xfrm>
            <a:off x="6202813" y="33217"/>
            <a:ext cx="2713726" cy="400110"/>
          </a:xfrm>
          <a:prstGeom prst="rect">
            <a:avLst/>
          </a:prstGeom>
          <a:noFill/>
        </p:spPr>
        <p:txBody>
          <a:bodyPr wrap="square" rtlCol="0">
            <a:spAutoFit/>
          </a:bodyPr>
          <a:lstStyle/>
          <a:p>
            <a:r>
              <a:rPr lang="es-MX" sz="2000" b="1" i="1" dirty="0"/>
              <a:t>Priorización de Insumos</a:t>
            </a:r>
          </a:p>
        </p:txBody>
      </p:sp>
      <p:sp>
        <p:nvSpPr>
          <p:cNvPr id="10" name="Rectángulo redondeado 84">
            <a:extLst>
              <a:ext uri="{FF2B5EF4-FFF2-40B4-BE49-F238E27FC236}">
                <a16:creationId xmlns:a16="http://schemas.microsoft.com/office/drawing/2014/main" id="{C7CC7E16-34FE-4093-B2E8-FB6EECA9D7B0}"/>
              </a:ext>
            </a:extLst>
          </p:cNvPr>
          <p:cNvSpPr/>
          <p:nvPr/>
        </p:nvSpPr>
        <p:spPr>
          <a:xfrm>
            <a:off x="568270" y="674749"/>
            <a:ext cx="8205068" cy="954108"/>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S" b="1" dirty="0">
                <a:solidFill>
                  <a:prstClr val="black"/>
                </a:solidFill>
              </a:rPr>
              <a:t>El  26 de julio 2018 se publicó en el Diario Oficial de la Federación la Lista Actualizada la cual consta de </a:t>
            </a:r>
            <a:r>
              <a:rPr lang="es-ES" sz="2200" b="1" dirty="0">
                <a:solidFill>
                  <a:prstClr val="black"/>
                </a:solidFill>
              </a:rPr>
              <a:t>103 </a:t>
            </a:r>
            <a:r>
              <a:rPr lang="es-ES" b="1" dirty="0">
                <a:solidFill>
                  <a:prstClr val="black"/>
                </a:solidFill>
              </a:rPr>
              <a:t>protocolos técnicos y</a:t>
            </a:r>
            <a:r>
              <a:rPr lang="es-ES" sz="2200" b="1" dirty="0">
                <a:solidFill>
                  <a:prstClr val="black"/>
                </a:solidFill>
              </a:rPr>
              <a:t> 1,183 </a:t>
            </a:r>
            <a:r>
              <a:rPr lang="es-ES" b="1" dirty="0">
                <a:solidFill>
                  <a:prstClr val="black"/>
                </a:solidFill>
              </a:rPr>
              <a:t>enfermedades de alto costo</a:t>
            </a:r>
            <a:r>
              <a:rPr lang="es-MX" b="1" dirty="0">
                <a:solidFill>
                  <a:schemeClr val="tx1"/>
                </a:solidFill>
              </a:rPr>
              <a:t> </a:t>
            </a:r>
          </a:p>
        </p:txBody>
      </p:sp>
      <p:sp>
        <p:nvSpPr>
          <p:cNvPr id="11" name="Rectangle 10">
            <a:extLst>
              <a:ext uri="{FF2B5EF4-FFF2-40B4-BE49-F238E27FC236}">
                <a16:creationId xmlns:a16="http://schemas.microsoft.com/office/drawing/2014/main" id="{44359709-FB81-4806-87A7-43CC67ED145A}"/>
              </a:ext>
            </a:extLst>
          </p:cNvPr>
          <p:cNvSpPr/>
          <p:nvPr/>
        </p:nvSpPr>
        <p:spPr>
          <a:xfrm rot="16200000">
            <a:off x="-933445" y="3852905"/>
            <a:ext cx="2707297" cy="369332"/>
          </a:xfrm>
          <a:prstGeom prst="rect">
            <a:avLst/>
          </a:prstGeom>
        </p:spPr>
        <p:txBody>
          <a:bodyPr wrap="square">
            <a:spAutoFit/>
          </a:bodyPr>
          <a:lstStyle/>
          <a:p>
            <a:pPr algn="ctr"/>
            <a:r>
              <a:rPr lang="es-ES" b="1" dirty="0">
                <a:ea typeface="Times New Roman" panose="02020603050405020304" pitchFamily="18" charset="0"/>
              </a:rPr>
              <a:t>CATEGORÍAS</a:t>
            </a:r>
            <a:endParaRPr lang="es-MX" dirty="0"/>
          </a:p>
        </p:txBody>
      </p:sp>
      <p:sp>
        <p:nvSpPr>
          <p:cNvPr id="12" name="Left Brace 11">
            <a:extLst>
              <a:ext uri="{FF2B5EF4-FFF2-40B4-BE49-F238E27FC236}">
                <a16:creationId xmlns:a16="http://schemas.microsoft.com/office/drawing/2014/main" id="{ADB2D24C-0D30-4244-AE36-7892B673359A}"/>
              </a:ext>
            </a:extLst>
          </p:cNvPr>
          <p:cNvSpPr/>
          <p:nvPr/>
        </p:nvSpPr>
        <p:spPr>
          <a:xfrm>
            <a:off x="751358" y="1941371"/>
            <a:ext cx="246635" cy="4235247"/>
          </a:xfrm>
          <a:prstGeom prst="leftBrace">
            <a:avLst/>
          </a:prstGeom>
          <a:ln w="38100">
            <a:solidFill>
              <a:srgbClr val="BC9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Rectángulo redondeado 84">
            <a:extLst>
              <a:ext uri="{FF2B5EF4-FFF2-40B4-BE49-F238E27FC236}">
                <a16:creationId xmlns:a16="http://schemas.microsoft.com/office/drawing/2014/main" id="{6E7C813D-99A6-4F1E-9A66-E20995A72C33}"/>
              </a:ext>
            </a:extLst>
          </p:cNvPr>
          <p:cNvSpPr/>
          <p:nvPr/>
        </p:nvSpPr>
        <p:spPr>
          <a:xfrm>
            <a:off x="5521764" y="1941371"/>
            <a:ext cx="3386700" cy="3713193"/>
          </a:xfrm>
          <a:prstGeom prst="roundRect">
            <a:avLst/>
          </a:prstGeom>
          <a:noFill/>
          <a:ln w="57150">
            <a:solidFill>
              <a:srgbClr val="DEC9A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just">
              <a:defRPr/>
            </a:pPr>
            <a:endParaRPr lang="es-ES" b="1" dirty="0">
              <a:solidFill>
                <a:srgbClr val="800000"/>
              </a:solidFill>
              <a:ea typeface="Times New Roman" panose="02020603050405020304" pitchFamily="18" charset="0"/>
            </a:endParaRPr>
          </a:p>
        </p:txBody>
      </p:sp>
      <p:sp>
        <p:nvSpPr>
          <p:cNvPr id="16" name="CuadroTexto 3">
            <a:extLst>
              <a:ext uri="{FF2B5EF4-FFF2-40B4-BE49-F238E27FC236}">
                <a16:creationId xmlns:a16="http://schemas.microsoft.com/office/drawing/2014/main" id="{EF77C5C7-3CBD-4080-83AD-8E82F100C1B6}"/>
              </a:ext>
            </a:extLst>
          </p:cNvPr>
          <p:cNvSpPr txBox="1"/>
          <p:nvPr/>
        </p:nvSpPr>
        <p:spPr>
          <a:xfrm>
            <a:off x="1372165" y="59843"/>
            <a:ext cx="3921914" cy="461665"/>
          </a:xfrm>
          <a:prstGeom prst="rect">
            <a:avLst/>
          </a:prstGeom>
          <a:noFill/>
        </p:spPr>
        <p:txBody>
          <a:bodyPr wrap="square" rtlCol="0">
            <a:spAutoFit/>
          </a:bodyPr>
          <a:lstStyle/>
          <a:p>
            <a:pPr algn="ctr"/>
            <a:r>
              <a:rPr lang="es-MX" sz="2400" b="1" i="1" dirty="0"/>
              <a:t>Enfermedades de Alto Costo</a:t>
            </a:r>
          </a:p>
        </p:txBody>
      </p:sp>
      <p:sp>
        <p:nvSpPr>
          <p:cNvPr id="2" name="Rectángulo 1">
            <a:extLst>
              <a:ext uri="{FF2B5EF4-FFF2-40B4-BE49-F238E27FC236}">
                <a16:creationId xmlns:a16="http://schemas.microsoft.com/office/drawing/2014/main" id="{23A550D7-2813-7D47-825B-8FBC5A8FE073}"/>
              </a:ext>
            </a:extLst>
          </p:cNvPr>
          <p:cNvSpPr/>
          <p:nvPr/>
        </p:nvSpPr>
        <p:spPr>
          <a:xfrm>
            <a:off x="5521763" y="2324850"/>
            <a:ext cx="3251575" cy="3139321"/>
          </a:xfrm>
          <a:prstGeom prst="rect">
            <a:avLst/>
          </a:prstGeom>
        </p:spPr>
        <p:txBody>
          <a:bodyPr wrap="square">
            <a:spAutoFit/>
          </a:bodyPr>
          <a:lstStyle/>
          <a:p>
            <a:pPr lvl="0">
              <a:defRPr/>
            </a:pPr>
            <a:r>
              <a:rPr lang="es-ES" b="1" dirty="0">
                <a:solidFill>
                  <a:srgbClr val="ED7D31">
                    <a:lumMod val="75000"/>
                  </a:srgbClr>
                </a:solidFill>
                <a:ea typeface="Times New Roman" panose="02020603050405020304" pitchFamily="18" charset="0"/>
              </a:rPr>
              <a:t>Para la definición de las enfermedades, tratamientos, medicamentos y materiales asociados, la Comisión conformará comités técnicos  que tendrán como función analizar las solicitudes de definición de enfermedades que deban considerarse de alto costo; así como la actualización de protocolos técnicos.</a:t>
            </a:r>
            <a:endParaRPr lang="es-MX" b="1" dirty="0">
              <a:solidFill>
                <a:prstClr val="black"/>
              </a:solidFill>
            </a:endParaRPr>
          </a:p>
        </p:txBody>
      </p:sp>
      <p:sp>
        <p:nvSpPr>
          <p:cNvPr id="3" name="Rectángulo 2">
            <a:extLst>
              <a:ext uri="{FF2B5EF4-FFF2-40B4-BE49-F238E27FC236}">
                <a16:creationId xmlns:a16="http://schemas.microsoft.com/office/drawing/2014/main" id="{A1B8598C-B62A-C744-A337-4F9A8E0DE29C}"/>
              </a:ext>
            </a:extLst>
          </p:cNvPr>
          <p:cNvSpPr/>
          <p:nvPr/>
        </p:nvSpPr>
        <p:spPr>
          <a:xfrm>
            <a:off x="6536848" y="1938851"/>
            <a:ext cx="1378904" cy="369332"/>
          </a:xfrm>
          <a:prstGeom prst="rect">
            <a:avLst/>
          </a:prstGeom>
        </p:spPr>
        <p:txBody>
          <a:bodyPr wrap="none">
            <a:spAutoFit/>
          </a:bodyPr>
          <a:lstStyle/>
          <a:p>
            <a:r>
              <a:rPr lang="es-ES" b="1" u="sng" dirty="0">
                <a:solidFill>
                  <a:srgbClr val="800000"/>
                </a:solidFill>
                <a:ea typeface="Times New Roman" panose="02020603050405020304" pitchFamily="18" charset="0"/>
              </a:rPr>
              <a:t>Necesidades</a:t>
            </a:r>
            <a:endParaRPr lang="es-MX" dirty="0"/>
          </a:p>
        </p:txBody>
      </p:sp>
    </p:spTree>
    <p:extLst>
      <p:ext uri="{BB962C8B-B14F-4D97-AF65-F5344CB8AC3E}">
        <p14:creationId xmlns:p14="http://schemas.microsoft.com/office/powerpoint/2010/main" val="413268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6">
            <a:extLst>
              <a:ext uri="{FF2B5EF4-FFF2-40B4-BE49-F238E27FC236}">
                <a16:creationId xmlns:a16="http://schemas.microsoft.com/office/drawing/2014/main" id="{16F4FC4B-1D17-408A-9E87-F9F98D5C0062}"/>
              </a:ext>
            </a:extLst>
          </p:cNvPr>
          <p:cNvCxnSpPr>
            <a:cxnSpLocks/>
          </p:cNvCxnSpPr>
          <p:nvPr/>
        </p:nvCxnSpPr>
        <p:spPr>
          <a:xfrm>
            <a:off x="6142042" y="11331"/>
            <a:ext cx="0" cy="372916"/>
          </a:xfrm>
          <a:prstGeom prst="line">
            <a:avLst/>
          </a:prstGeom>
          <a:ln w="76200">
            <a:solidFill>
              <a:srgbClr val="DEC9A2"/>
            </a:solidFill>
          </a:ln>
        </p:spPr>
        <p:style>
          <a:lnRef idx="1">
            <a:schemeClr val="accent1"/>
          </a:lnRef>
          <a:fillRef idx="0">
            <a:schemeClr val="accent1"/>
          </a:fillRef>
          <a:effectRef idx="0">
            <a:schemeClr val="accent1"/>
          </a:effectRef>
          <a:fontRef idx="minor">
            <a:schemeClr val="tx1"/>
          </a:fontRef>
        </p:style>
      </p:cxnSp>
      <p:graphicFrame>
        <p:nvGraphicFramePr>
          <p:cNvPr id="24" name="Tabla 2">
            <a:extLst>
              <a:ext uri="{FF2B5EF4-FFF2-40B4-BE49-F238E27FC236}">
                <a16:creationId xmlns:a16="http://schemas.microsoft.com/office/drawing/2014/main" id="{417694EE-A5D3-435D-A9F5-DF8175DC876A}"/>
              </a:ext>
            </a:extLst>
          </p:cNvPr>
          <p:cNvGraphicFramePr>
            <a:graphicFrameLocks noGrp="1"/>
          </p:cNvGraphicFramePr>
          <p:nvPr>
            <p:extLst>
              <p:ext uri="{D42A27DB-BD31-4B8C-83A1-F6EECF244321}">
                <p14:modId xmlns:p14="http://schemas.microsoft.com/office/powerpoint/2010/main" val="1075681493"/>
              </p:ext>
            </p:extLst>
          </p:nvPr>
        </p:nvGraphicFramePr>
        <p:xfrm>
          <a:off x="5435601" y="632728"/>
          <a:ext cx="3488266" cy="5757674"/>
        </p:xfrm>
        <a:graphic>
          <a:graphicData uri="http://schemas.openxmlformats.org/drawingml/2006/table">
            <a:tbl>
              <a:tblPr firstRow="1" firstCol="1" bandRow="1">
                <a:effectLst>
                  <a:innerShdw blurRad="63500" dist="50800" dir="18900000">
                    <a:prstClr val="black">
                      <a:alpha val="50000"/>
                    </a:prstClr>
                  </a:innerShdw>
                </a:effectLst>
                <a:tableStyleId>{10A1B5D5-9B99-4C35-A422-299274C87663}</a:tableStyleId>
              </a:tblPr>
              <a:tblGrid>
                <a:gridCol w="2549798">
                  <a:extLst>
                    <a:ext uri="{9D8B030D-6E8A-4147-A177-3AD203B41FA5}">
                      <a16:colId xmlns:a16="http://schemas.microsoft.com/office/drawing/2014/main" val="20000"/>
                    </a:ext>
                  </a:extLst>
                </a:gridCol>
                <a:gridCol w="938468">
                  <a:extLst>
                    <a:ext uri="{9D8B030D-6E8A-4147-A177-3AD203B41FA5}">
                      <a16:colId xmlns:a16="http://schemas.microsoft.com/office/drawing/2014/main" val="20001"/>
                    </a:ext>
                  </a:extLst>
                </a:gridCol>
              </a:tblGrid>
              <a:tr h="285989">
                <a:tc>
                  <a:txBody>
                    <a:bodyPr/>
                    <a:lstStyle/>
                    <a:p>
                      <a:pPr algn="ctr">
                        <a:lnSpc>
                          <a:spcPct val="150000"/>
                        </a:lnSpc>
                        <a:spcAft>
                          <a:spcPts val="0"/>
                        </a:spcAft>
                      </a:pPr>
                      <a:r>
                        <a:rPr lang="es-ES" sz="1400" b="1" dirty="0">
                          <a:solidFill>
                            <a:schemeClr val="tx1"/>
                          </a:solidFill>
                          <a:effectLst/>
                        </a:rPr>
                        <a:t>20</a:t>
                      </a:r>
                      <a:r>
                        <a:rPr lang="es-ES" sz="1400" b="1" baseline="0" dirty="0">
                          <a:solidFill>
                            <a:schemeClr val="tx1"/>
                          </a:solidFill>
                          <a:effectLst/>
                        </a:rPr>
                        <a:t> </a:t>
                      </a:r>
                      <a:r>
                        <a:rPr lang="es-ES" sz="1100" b="1" baseline="0" dirty="0">
                          <a:solidFill>
                            <a:schemeClr val="tx1"/>
                          </a:solidFill>
                          <a:effectLst/>
                        </a:rPr>
                        <a:t> </a:t>
                      </a:r>
                      <a:r>
                        <a:rPr lang="es-ES" sz="1100" b="1" dirty="0">
                          <a:solidFill>
                            <a:schemeClr val="tx1"/>
                          </a:solidFill>
                          <a:effectLst/>
                        </a:rPr>
                        <a:t>ENFERMEDADES  RARAS </a:t>
                      </a:r>
                      <a:endParaRPr lang="es-MX" sz="1100" b="1" dirty="0">
                        <a:solidFill>
                          <a:schemeClr val="tx1"/>
                        </a:solidFill>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solidFill>
                      <a:srgbClr val="DEC9A2"/>
                    </a:solidFill>
                  </a:tcPr>
                </a:tc>
                <a:tc>
                  <a:txBody>
                    <a:bodyPr/>
                    <a:lstStyle/>
                    <a:p>
                      <a:pPr algn="ctr">
                        <a:lnSpc>
                          <a:spcPct val="150000"/>
                        </a:lnSpc>
                        <a:spcAft>
                          <a:spcPts val="0"/>
                        </a:spcAft>
                      </a:pPr>
                      <a:r>
                        <a:rPr lang="es-ES" sz="1050" b="1" dirty="0">
                          <a:solidFill>
                            <a:schemeClr val="tx1"/>
                          </a:solidFill>
                          <a:effectLst/>
                        </a:rPr>
                        <a:t>CÓDIGO</a:t>
                      </a:r>
                      <a:endParaRPr lang="es-MX" sz="1050" b="1" dirty="0">
                        <a:solidFill>
                          <a:schemeClr val="tx1"/>
                        </a:solidFill>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solidFill>
                      <a:srgbClr val="DEC9A2"/>
                    </a:solidFill>
                  </a:tcPr>
                </a:tc>
                <a:extLst>
                  <a:ext uri="{0D108BD9-81ED-4DB2-BD59-A6C34878D82A}">
                    <a16:rowId xmlns:a16="http://schemas.microsoft.com/office/drawing/2014/main" val="10000"/>
                  </a:ext>
                </a:extLst>
              </a:tr>
              <a:tr h="263471">
                <a:tc>
                  <a:txBody>
                    <a:bodyPr/>
                    <a:lstStyle/>
                    <a:p>
                      <a:pPr>
                        <a:lnSpc>
                          <a:spcPct val="150000"/>
                        </a:lnSpc>
                        <a:spcAft>
                          <a:spcPts val="0"/>
                        </a:spcAft>
                      </a:pPr>
                      <a:r>
                        <a:rPr lang="es-ES" sz="1100" b="1" dirty="0" err="1">
                          <a:effectLst/>
                          <a:latin typeface="+mn-lt"/>
                        </a:rPr>
                        <a:t>Mucopolisacaridosis</a:t>
                      </a:r>
                      <a:r>
                        <a:rPr lang="es-ES" sz="1100" b="1" dirty="0">
                          <a:effectLst/>
                          <a:latin typeface="+mn-lt"/>
                        </a:rPr>
                        <a:t> I </a:t>
                      </a:r>
                      <a:r>
                        <a:rPr lang="es-ES" sz="1100" b="1" dirty="0" err="1">
                          <a:effectLst/>
                          <a:latin typeface="+mn-lt"/>
                        </a:rPr>
                        <a:t>Hurler</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a:t>
                      </a:r>
                      <a:r>
                        <a:rPr lang="es-ES" sz="800" dirty="0">
                          <a:effectLst/>
                        </a:rPr>
                        <a:t>20170704E760</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01"/>
                  </a:ext>
                </a:extLst>
              </a:tr>
              <a:tr h="263471">
                <a:tc>
                  <a:txBody>
                    <a:bodyPr/>
                    <a:lstStyle/>
                    <a:p>
                      <a:pPr>
                        <a:lnSpc>
                          <a:spcPct val="150000"/>
                        </a:lnSpc>
                        <a:spcAft>
                          <a:spcPts val="0"/>
                        </a:spcAft>
                      </a:pPr>
                      <a:r>
                        <a:rPr lang="es-ES" sz="1100" b="1" dirty="0" err="1">
                          <a:effectLst/>
                          <a:latin typeface="+mn-lt"/>
                        </a:rPr>
                        <a:t>Mucopolisacaridosis</a:t>
                      </a:r>
                      <a:r>
                        <a:rPr lang="es-ES" sz="1100" b="1" dirty="0">
                          <a:effectLst/>
                          <a:latin typeface="+mn-lt"/>
                        </a:rPr>
                        <a:t> II Hunter</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2</a:t>
                      </a:r>
                      <a:r>
                        <a:rPr lang="es-ES" sz="800" dirty="0">
                          <a:effectLst/>
                        </a:rPr>
                        <a:t>20170704E761</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02"/>
                  </a:ext>
                </a:extLst>
              </a:tr>
              <a:tr h="263471">
                <a:tc>
                  <a:txBody>
                    <a:bodyPr/>
                    <a:lstStyle/>
                    <a:p>
                      <a:pPr>
                        <a:lnSpc>
                          <a:spcPct val="150000"/>
                        </a:lnSpc>
                        <a:spcAft>
                          <a:spcPts val="0"/>
                        </a:spcAft>
                      </a:pPr>
                      <a:r>
                        <a:rPr lang="es-ES" sz="1100" b="1" dirty="0" err="1">
                          <a:effectLst/>
                          <a:latin typeface="+mn-lt"/>
                        </a:rPr>
                        <a:t>Mucopolisacaridosis</a:t>
                      </a:r>
                      <a:r>
                        <a:rPr lang="es-ES" sz="1100" b="1" dirty="0">
                          <a:effectLst/>
                          <a:latin typeface="+mn-lt"/>
                        </a:rPr>
                        <a:t> IV </a:t>
                      </a:r>
                      <a:r>
                        <a:rPr lang="es-ES" sz="1100" b="1" dirty="0" err="1">
                          <a:effectLst/>
                          <a:latin typeface="+mn-lt"/>
                        </a:rPr>
                        <a:t>Morquio</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3</a:t>
                      </a:r>
                      <a:r>
                        <a:rPr lang="es-ES" sz="800" dirty="0">
                          <a:effectLst/>
                        </a:rPr>
                        <a:t>20170704E762</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03"/>
                  </a:ext>
                </a:extLst>
              </a:tr>
              <a:tr h="263471">
                <a:tc>
                  <a:txBody>
                    <a:bodyPr/>
                    <a:lstStyle/>
                    <a:p>
                      <a:pPr>
                        <a:lnSpc>
                          <a:spcPct val="150000"/>
                        </a:lnSpc>
                        <a:spcAft>
                          <a:spcPts val="0"/>
                        </a:spcAft>
                      </a:pPr>
                      <a:r>
                        <a:rPr lang="es-ES" sz="1100" b="1" dirty="0" err="1">
                          <a:effectLst/>
                          <a:latin typeface="+mn-lt"/>
                        </a:rPr>
                        <a:t>Mucopolisacaridosis</a:t>
                      </a:r>
                      <a:r>
                        <a:rPr lang="es-ES" sz="1100" b="1" dirty="0">
                          <a:effectLst/>
                          <a:latin typeface="+mn-lt"/>
                        </a:rPr>
                        <a:t> VI </a:t>
                      </a:r>
                      <a:r>
                        <a:rPr lang="es-ES" sz="1100" b="1" dirty="0" err="1">
                          <a:effectLst/>
                          <a:latin typeface="+mn-lt"/>
                        </a:rPr>
                        <a:t>Maroteaux</a:t>
                      </a:r>
                      <a:r>
                        <a:rPr lang="es-ES" sz="1100" b="1" dirty="0">
                          <a:effectLst/>
                          <a:latin typeface="+mn-lt"/>
                        </a:rPr>
                        <a:t>-Lamy</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4</a:t>
                      </a:r>
                      <a:r>
                        <a:rPr lang="es-ES" sz="800" dirty="0">
                          <a:effectLst/>
                        </a:rPr>
                        <a:t>20170704E762</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04"/>
                  </a:ext>
                </a:extLst>
              </a:tr>
              <a:tr h="263471">
                <a:tc>
                  <a:txBody>
                    <a:bodyPr/>
                    <a:lstStyle/>
                    <a:p>
                      <a:pPr>
                        <a:lnSpc>
                          <a:spcPct val="150000"/>
                        </a:lnSpc>
                        <a:spcAft>
                          <a:spcPts val="0"/>
                        </a:spcAft>
                      </a:pPr>
                      <a:r>
                        <a:rPr lang="es-MX" sz="1100" b="1" dirty="0">
                          <a:effectLst/>
                          <a:latin typeface="+mn-lt"/>
                        </a:rPr>
                        <a:t>Enfermedad de </a:t>
                      </a:r>
                      <a:r>
                        <a:rPr lang="es-MX" sz="1100" b="1" dirty="0" err="1">
                          <a:effectLst/>
                          <a:latin typeface="+mn-lt"/>
                        </a:rPr>
                        <a:t>Gaucher</a:t>
                      </a:r>
                      <a:r>
                        <a:rPr lang="es-MX" sz="1100" b="1" dirty="0">
                          <a:effectLst/>
                          <a:latin typeface="+mn-lt"/>
                        </a:rPr>
                        <a:t> Tipo I </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5</a:t>
                      </a:r>
                      <a:r>
                        <a:rPr lang="es-ES" sz="800" dirty="0">
                          <a:effectLst/>
                        </a:rPr>
                        <a:t>20170704E752</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05"/>
                  </a:ext>
                </a:extLst>
              </a:tr>
              <a:tr h="241515">
                <a:tc>
                  <a:txBody>
                    <a:bodyPr/>
                    <a:lstStyle/>
                    <a:p>
                      <a:pPr>
                        <a:spcAft>
                          <a:spcPts val="0"/>
                        </a:spcAft>
                      </a:pPr>
                      <a:r>
                        <a:rPr lang="es-MX" sz="1100" b="1" dirty="0">
                          <a:effectLst/>
                          <a:latin typeface="+mn-lt"/>
                        </a:rPr>
                        <a:t>Enfermedad de </a:t>
                      </a:r>
                      <a:r>
                        <a:rPr lang="es-MX" sz="1100" b="1" dirty="0" err="1">
                          <a:effectLst/>
                          <a:latin typeface="+mn-lt"/>
                        </a:rPr>
                        <a:t>Gaucher</a:t>
                      </a:r>
                      <a:r>
                        <a:rPr lang="es-MX" sz="1100" b="1" dirty="0">
                          <a:effectLst/>
                          <a:latin typeface="+mn-lt"/>
                        </a:rPr>
                        <a:t> Tipo II</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6</a:t>
                      </a:r>
                      <a:r>
                        <a:rPr lang="es-ES" sz="800" dirty="0">
                          <a:effectLst/>
                        </a:rPr>
                        <a:t>20170704E752</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06"/>
                  </a:ext>
                </a:extLst>
              </a:tr>
              <a:tr h="263471">
                <a:tc>
                  <a:txBody>
                    <a:bodyPr/>
                    <a:lstStyle/>
                    <a:p>
                      <a:pPr>
                        <a:lnSpc>
                          <a:spcPct val="150000"/>
                        </a:lnSpc>
                        <a:spcAft>
                          <a:spcPts val="0"/>
                        </a:spcAft>
                      </a:pPr>
                      <a:r>
                        <a:rPr lang="es-MX" sz="1100" b="1" dirty="0">
                          <a:effectLst/>
                          <a:latin typeface="+mn-lt"/>
                        </a:rPr>
                        <a:t>Enfermedad de </a:t>
                      </a:r>
                      <a:r>
                        <a:rPr lang="es-MX" sz="1100" b="1" dirty="0" err="1">
                          <a:effectLst/>
                          <a:latin typeface="+mn-lt"/>
                        </a:rPr>
                        <a:t>Gaucher</a:t>
                      </a:r>
                      <a:r>
                        <a:rPr lang="es-MX" sz="1100" b="1" dirty="0">
                          <a:effectLst/>
                          <a:latin typeface="+mn-lt"/>
                        </a:rPr>
                        <a:t> Tipo III</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7</a:t>
                      </a:r>
                      <a:r>
                        <a:rPr lang="es-ES" sz="800" dirty="0">
                          <a:effectLst/>
                        </a:rPr>
                        <a:t>20170704E752</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07"/>
                  </a:ext>
                </a:extLst>
              </a:tr>
              <a:tr h="263471">
                <a:tc>
                  <a:txBody>
                    <a:bodyPr/>
                    <a:lstStyle/>
                    <a:p>
                      <a:pPr>
                        <a:lnSpc>
                          <a:spcPct val="150000"/>
                        </a:lnSpc>
                        <a:spcAft>
                          <a:spcPts val="0"/>
                        </a:spcAft>
                      </a:pPr>
                      <a:r>
                        <a:rPr lang="es-ES" sz="1100" b="1" dirty="0">
                          <a:effectLst/>
                          <a:latin typeface="+mn-lt"/>
                        </a:rPr>
                        <a:t>Enfermedad de </a:t>
                      </a:r>
                      <a:r>
                        <a:rPr lang="es-ES" sz="1100" b="1" dirty="0" err="1">
                          <a:effectLst/>
                          <a:latin typeface="+mn-lt"/>
                        </a:rPr>
                        <a:t>Fabry</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8</a:t>
                      </a:r>
                      <a:r>
                        <a:rPr lang="es-ES" sz="800" dirty="0">
                          <a:effectLst/>
                        </a:rPr>
                        <a:t>20170704E752</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08"/>
                  </a:ext>
                </a:extLst>
              </a:tr>
              <a:tr h="263471">
                <a:tc>
                  <a:txBody>
                    <a:bodyPr/>
                    <a:lstStyle/>
                    <a:p>
                      <a:pPr>
                        <a:lnSpc>
                          <a:spcPct val="150000"/>
                        </a:lnSpc>
                        <a:spcAft>
                          <a:spcPts val="0"/>
                        </a:spcAft>
                      </a:pPr>
                      <a:r>
                        <a:rPr lang="es-ES" sz="1100" b="1" dirty="0">
                          <a:effectLst/>
                          <a:latin typeface="+mn-lt"/>
                        </a:rPr>
                        <a:t>Enfermedad de </a:t>
                      </a:r>
                      <a:r>
                        <a:rPr lang="es-ES" sz="1100" b="1" dirty="0" err="1">
                          <a:effectLst/>
                          <a:latin typeface="+mn-lt"/>
                        </a:rPr>
                        <a:t>Pompe</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9</a:t>
                      </a:r>
                      <a:r>
                        <a:rPr lang="es-ES" sz="800" dirty="0">
                          <a:effectLst/>
                        </a:rPr>
                        <a:t>20170704E740</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09"/>
                  </a:ext>
                </a:extLst>
              </a:tr>
              <a:tr h="263471">
                <a:tc>
                  <a:txBody>
                    <a:bodyPr/>
                    <a:lstStyle/>
                    <a:p>
                      <a:pPr>
                        <a:lnSpc>
                          <a:spcPct val="150000"/>
                        </a:lnSpc>
                        <a:spcAft>
                          <a:spcPts val="0"/>
                        </a:spcAft>
                      </a:pPr>
                      <a:r>
                        <a:rPr lang="es-ES" sz="1100" b="1" dirty="0">
                          <a:effectLst/>
                          <a:latin typeface="+mn-lt"/>
                        </a:rPr>
                        <a:t>Síndrome de Turner</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10</a:t>
                      </a:r>
                      <a:r>
                        <a:rPr lang="es-ES" sz="800" dirty="0">
                          <a:effectLst/>
                        </a:rPr>
                        <a:t>20170704Q96</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0"/>
                  </a:ext>
                </a:extLst>
              </a:tr>
              <a:tr h="263471">
                <a:tc>
                  <a:txBody>
                    <a:bodyPr/>
                    <a:lstStyle/>
                    <a:p>
                      <a:pPr>
                        <a:lnSpc>
                          <a:spcPct val="150000"/>
                        </a:lnSpc>
                        <a:spcAft>
                          <a:spcPts val="0"/>
                        </a:spcAft>
                      </a:pPr>
                      <a:r>
                        <a:rPr lang="es-ES" sz="1100" b="1" dirty="0">
                          <a:effectLst/>
                          <a:latin typeface="+mn-lt"/>
                        </a:rPr>
                        <a:t>Espina Bífida</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11</a:t>
                      </a:r>
                      <a:r>
                        <a:rPr lang="es-ES" sz="800" dirty="0">
                          <a:effectLst/>
                        </a:rPr>
                        <a:t>20170704Q05</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1"/>
                  </a:ext>
                </a:extLst>
              </a:tr>
              <a:tr h="263471">
                <a:tc>
                  <a:txBody>
                    <a:bodyPr/>
                    <a:lstStyle/>
                    <a:p>
                      <a:pPr>
                        <a:lnSpc>
                          <a:spcPct val="150000"/>
                        </a:lnSpc>
                        <a:spcAft>
                          <a:spcPts val="0"/>
                        </a:spcAft>
                      </a:pPr>
                      <a:r>
                        <a:rPr lang="es-ES" sz="1100" b="1" dirty="0">
                          <a:effectLst/>
                          <a:latin typeface="+mn-lt"/>
                        </a:rPr>
                        <a:t>Fibrosis Quística</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12</a:t>
                      </a:r>
                      <a:r>
                        <a:rPr lang="es-ES" sz="800" dirty="0">
                          <a:effectLst/>
                        </a:rPr>
                        <a:t>20170704E84</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2"/>
                  </a:ext>
                </a:extLst>
              </a:tr>
              <a:tr h="263471">
                <a:tc>
                  <a:txBody>
                    <a:bodyPr/>
                    <a:lstStyle/>
                    <a:p>
                      <a:pPr>
                        <a:lnSpc>
                          <a:spcPct val="150000"/>
                        </a:lnSpc>
                        <a:spcAft>
                          <a:spcPts val="0"/>
                        </a:spcAft>
                      </a:pPr>
                      <a:r>
                        <a:rPr lang="es-ES" sz="1100" b="1" dirty="0">
                          <a:effectLst/>
                          <a:latin typeface="+mn-lt"/>
                        </a:rPr>
                        <a:t>Hemofilia</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13</a:t>
                      </a:r>
                      <a:r>
                        <a:rPr lang="es-ES" sz="800" dirty="0">
                          <a:effectLst/>
                        </a:rPr>
                        <a:t>20170704D66X</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3"/>
                  </a:ext>
                </a:extLst>
              </a:tr>
              <a:tr h="263471">
                <a:tc>
                  <a:txBody>
                    <a:bodyPr/>
                    <a:lstStyle/>
                    <a:p>
                      <a:pPr>
                        <a:lnSpc>
                          <a:spcPct val="150000"/>
                        </a:lnSpc>
                        <a:spcAft>
                          <a:spcPts val="0"/>
                        </a:spcAft>
                      </a:pPr>
                      <a:r>
                        <a:rPr lang="es-ES" sz="1100" b="1" dirty="0">
                          <a:effectLst/>
                          <a:latin typeface="+mn-lt"/>
                        </a:rPr>
                        <a:t>Histiocitos</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14</a:t>
                      </a:r>
                      <a:r>
                        <a:rPr lang="es-ES" sz="800" dirty="0">
                          <a:effectLst/>
                        </a:rPr>
                        <a:t>20170704C96</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4"/>
                  </a:ext>
                </a:extLst>
              </a:tr>
              <a:tr h="263471">
                <a:tc>
                  <a:txBody>
                    <a:bodyPr/>
                    <a:lstStyle/>
                    <a:p>
                      <a:pPr>
                        <a:lnSpc>
                          <a:spcPct val="150000"/>
                        </a:lnSpc>
                        <a:spcAft>
                          <a:spcPts val="0"/>
                        </a:spcAft>
                      </a:pPr>
                      <a:r>
                        <a:rPr lang="es-ES" sz="1100" b="1" dirty="0">
                          <a:effectLst/>
                          <a:latin typeface="+mn-lt"/>
                        </a:rPr>
                        <a:t>Hipotiroidismo Congénito</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15</a:t>
                      </a:r>
                      <a:r>
                        <a:rPr lang="es-ES" sz="800" dirty="0">
                          <a:effectLst/>
                        </a:rPr>
                        <a:t>20180614E039</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5"/>
                  </a:ext>
                </a:extLst>
              </a:tr>
              <a:tr h="263471">
                <a:tc>
                  <a:txBody>
                    <a:bodyPr/>
                    <a:lstStyle/>
                    <a:p>
                      <a:pPr>
                        <a:lnSpc>
                          <a:spcPct val="150000"/>
                        </a:lnSpc>
                        <a:spcAft>
                          <a:spcPts val="0"/>
                        </a:spcAft>
                      </a:pPr>
                      <a:r>
                        <a:rPr lang="es-ES" sz="1100" b="1">
                          <a:effectLst/>
                          <a:latin typeface="+mn-lt"/>
                        </a:rPr>
                        <a:t>Fenilcetonuria</a:t>
                      </a:r>
                      <a:endParaRPr lang="es-MX" sz="1600" b="1">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16</a:t>
                      </a:r>
                      <a:r>
                        <a:rPr lang="es-ES" sz="800" dirty="0">
                          <a:effectLst/>
                        </a:rPr>
                        <a:t>20180614E700</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6"/>
                  </a:ext>
                </a:extLst>
              </a:tr>
              <a:tr h="263471">
                <a:tc>
                  <a:txBody>
                    <a:bodyPr/>
                    <a:lstStyle/>
                    <a:p>
                      <a:pPr>
                        <a:lnSpc>
                          <a:spcPct val="150000"/>
                        </a:lnSpc>
                        <a:spcAft>
                          <a:spcPts val="0"/>
                        </a:spcAft>
                      </a:pPr>
                      <a:r>
                        <a:rPr lang="es-ES" sz="1100" b="1" dirty="0">
                          <a:effectLst/>
                          <a:latin typeface="+mn-lt"/>
                        </a:rPr>
                        <a:t>Galactosemia</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17</a:t>
                      </a:r>
                      <a:r>
                        <a:rPr lang="es-ES" sz="800" dirty="0">
                          <a:effectLst/>
                        </a:rPr>
                        <a:t>20180614E742</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7"/>
                  </a:ext>
                </a:extLst>
              </a:tr>
              <a:tr h="263471">
                <a:tc>
                  <a:txBody>
                    <a:bodyPr/>
                    <a:lstStyle/>
                    <a:p>
                      <a:pPr>
                        <a:lnSpc>
                          <a:spcPct val="150000"/>
                        </a:lnSpc>
                        <a:spcAft>
                          <a:spcPts val="0"/>
                        </a:spcAft>
                        <a:tabLst>
                          <a:tab pos="2381250" algn="l"/>
                        </a:tabLst>
                      </a:pPr>
                      <a:r>
                        <a:rPr lang="es-ES" sz="1100" b="1" dirty="0">
                          <a:effectLst/>
                          <a:latin typeface="+mn-lt"/>
                        </a:rPr>
                        <a:t>Hiperplasia Suprarrenal Congénita	</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ER1</a:t>
                      </a:r>
                      <a:r>
                        <a:rPr lang="es-ES" sz="800" b="1" dirty="0">
                          <a:effectLst/>
                        </a:rPr>
                        <a:t>8</a:t>
                      </a:r>
                      <a:r>
                        <a:rPr lang="es-ES" sz="800" dirty="0">
                          <a:effectLst/>
                        </a:rPr>
                        <a:t>20180614E250</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8"/>
                  </a:ext>
                </a:extLst>
              </a:tr>
              <a:tr h="453641">
                <a:tc>
                  <a:txBody>
                    <a:bodyPr/>
                    <a:lstStyle/>
                    <a:p>
                      <a:pPr>
                        <a:lnSpc>
                          <a:spcPct val="100000"/>
                        </a:lnSpc>
                        <a:spcAft>
                          <a:spcPts val="0"/>
                        </a:spcAft>
                      </a:pPr>
                      <a:r>
                        <a:rPr lang="es-MX" sz="1100" b="1" dirty="0">
                          <a:effectLst/>
                          <a:latin typeface="+mn-lt"/>
                        </a:rPr>
                        <a:t>Deficiencia de G6PD, Glucosa 6 Fosfato Deshidrogenasa</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19</a:t>
                      </a:r>
                      <a:r>
                        <a:rPr lang="es-ES" sz="800" dirty="0">
                          <a:effectLst/>
                        </a:rPr>
                        <a:t>20180614D550</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19"/>
                  </a:ext>
                </a:extLst>
              </a:tr>
              <a:tr h="263471">
                <a:tc>
                  <a:txBody>
                    <a:bodyPr/>
                    <a:lstStyle/>
                    <a:p>
                      <a:pPr>
                        <a:lnSpc>
                          <a:spcPct val="150000"/>
                        </a:lnSpc>
                        <a:spcAft>
                          <a:spcPts val="0"/>
                        </a:spcAft>
                      </a:pPr>
                      <a:r>
                        <a:rPr lang="es-ES" sz="1100" b="1" dirty="0" err="1">
                          <a:effectLst/>
                          <a:latin typeface="+mn-lt"/>
                        </a:rPr>
                        <a:t>Homocistinuria</a:t>
                      </a:r>
                      <a:endParaRPr lang="es-MX" sz="1600" b="1" dirty="0">
                        <a:effectLst/>
                        <a:latin typeface="+mn-lt"/>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tc>
                  <a:txBody>
                    <a:bodyPr/>
                    <a:lstStyle/>
                    <a:p>
                      <a:pPr>
                        <a:lnSpc>
                          <a:spcPct val="150000"/>
                        </a:lnSpc>
                        <a:spcAft>
                          <a:spcPts val="0"/>
                        </a:spcAft>
                      </a:pPr>
                      <a:r>
                        <a:rPr lang="es-ES" sz="800" dirty="0">
                          <a:effectLst/>
                        </a:rPr>
                        <a:t>ER</a:t>
                      </a:r>
                      <a:r>
                        <a:rPr lang="es-ES" sz="800" b="1" dirty="0">
                          <a:effectLst/>
                        </a:rPr>
                        <a:t>20</a:t>
                      </a:r>
                      <a:r>
                        <a:rPr lang="es-ES" sz="800" dirty="0">
                          <a:effectLst/>
                        </a:rPr>
                        <a:t>20180614E721</a:t>
                      </a:r>
                      <a:endParaRPr lang="es-MX" sz="900" dirty="0">
                        <a:effectLst/>
                        <a:latin typeface="Times New Roman" panose="02020603050405020304" pitchFamily="18" charset="0"/>
                        <a:ea typeface="Times New Roman" panose="02020603050405020304" pitchFamily="18" charset="0"/>
                      </a:endParaRPr>
                    </a:p>
                  </a:txBody>
                  <a:tcPr marL="42383" marR="42383" marT="0" marB="0">
                    <a:lnL w="28575" cap="flat" cmpd="sng" algn="ctr">
                      <a:solidFill>
                        <a:srgbClr val="BC945A"/>
                      </a:solidFill>
                      <a:prstDash val="solid"/>
                      <a:round/>
                      <a:headEnd type="none" w="med" len="med"/>
                      <a:tailEnd type="none" w="med" len="med"/>
                    </a:lnL>
                    <a:lnR w="28575" cap="flat" cmpd="sng" algn="ctr">
                      <a:solidFill>
                        <a:srgbClr val="BC945A"/>
                      </a:solidFill>
                      <a:prstDash val="solid"/>
                      <a:round/>
                      <a:headEnd type="none" w="med" len="med"/>
                      <a:tailEnd type="none" w="med" len="med"/>
                    </a:lnR>
                    <a:lnT w="28575" cap="flat" cmpd="sng" algn="ctr">
                      <a:solidFill>
                        <a:srgbClr val="BC945A"/>
                      </a:solidFill>
                      <a:prstDash val="solid"/>
                      <a:round/>
                      <a:headEnd type="none" w="med" len="med"/>
                      <a:tailEnd type="none" w="med" len="med"/>
                    </a:lnT>
                    <a:lnB w="28575" cap="flat" cmpd="sng" algn="ctr">
                      <a:solidFill>
                        <a:srgbClr val="BC945A"/>
                      </a:solidFill>
                      <a:prstDash val="solid"/>
                      <a:round/>
                      <a:headEnd type="none" w="med" len="med"/>
                      <a:tailEnd type="none" w="med" len="med"/>
                    </a:lnB>
                    <a:noFill/>
                  </a:tcPr>
                </a:tc>
                <a:extLst>
                  <a:ext uri="{0D108BD9-81ED-4DB2-BD59-A6C34878D82A}">
                    <a16:rowId xmlns:a16="http://schemas.microsoft.com/office/drawing/2014/main" val="10020"/>
                  </a:ext>
                </a:extLst>
              </a:tr>
            </a:tbl>
          </a:graphicData>
        </a:graphic>
      </p:graphicFrame>
      <p:sp>
        <p:nvSpPr>
          <p:cNvPr id="27" name="Rectángulo 6">
            <a:extLst>
              <a:ext uri="{FF2B5EF4-FFF2-40B4-BE49-F238E27FC236}">
                <a16:creationId xmlns:a16="http://schemas.microsoft.com/office/drawing/2014/main" id="{B0DCB7A2-3C59-4928-8931-1278E44D077C}"/>
              </a:ext>
            </a:extLst>
          </p:cNvPr>
          <p:cNvSpPr/>
          <p:nvPr/>
        </p:nvSpPr>
        <p:spPr>
          <a:xfrm>
            <a:off x="180914" y="197789"/>
            <a:ext cx="5186567" cy="1816651"/>
          </a:xfrm>
          <a:prstGeom prst="rect">
            <a:avLst/>
          </a:prstGeom>
          <a:noFill/>
        </p:spPr>
        <p:txBody>
          <a:bodyPr wrap="square" rtlCol="0">
            <a:spAutoFit/>
          </a:bodyPr>
          <a:lstStyle/>
          <a:p>
            <a:pPr marR="0" indent="0" algn="ctr" fontAlgn="auto">
              <a:lnSpc>
                <a:spcPct val="90000"/>
              </a:lnSpc>
              <a:spcBef>
                <a:spcPct val="0"/>
              </a:spcBef>
              <a:spcAft>
                <a:spcPts val="0"/>
              </a:spcAft>
              <a:buClrTx/>
              <a:buSzTx/>
              <a:buFontTx/>
              <a:buNone/>
              <a:tabLst/>
              <a:defRPr/>
            </a:pPr>
            <a:r>
              <a:rPr lang="es-ES_tradnl" sz="2400" b="1" dirty="0">
                <a:solidFill>
                  <a:prstClr val="black"/>
                </a:solidFill>
              </a:rPr>
              <a:t>Enfermedades Raras</a:t>
            </a:r>
          </a:p>
          <a:p>
            <a:pPr lvl="0">
              <a:lnSpc>
                <a:spcPct val="90000"/>
              </a:lnSpc>
              <a:spcBef>
                <a:spcPct val="0"/>
              </a:spcBef>
              <a:defRPr/>
            </a:pPr>
            <a:r>
              <a:rPr lang="es-ES_tradnl" b="1" dirty="0">
                <a:solidFill>
                  <a:prstClr val="black"/>
                </a:solidFill>
              </a:rPr>
              <a:t>     </a:t>
            </a:r>
          </a:p>
          <a:p>
            <a:pPr lvl="0">
              <a:lnSpc>
                <a:spcPct val="90000"/>
              </a:lnSpc>
              <a:spcBef>
                <a:spcPct val="0"/>
              </a:spcBef>
              <a:defRPr/>
            </a:pPr>
            <a:r>
              <a:rPr lang="es-ES_tradnl" b="1" dirty="0">
                <a:solidFill>
                  <a:prstClr val="black"/>
                </a:solidFill>
              </a:rPr>
              <a:t> </a:t>
            </a:r>
            <a:r>
              <a:rPr lang="es-MX" b="1" dirty="0">
                <a:solidFill>
                  <a:prstClr val="black"/>
                </a:solidFill>
              </a:rPr>
              <a:t>Cuando afectan a menos de 5 de cada 10.000 habitantes. </a:t>
            </a:r>
          </a:p>
          <a:p>
            <a:pPr lvl="0">
              <a:lnSpc>
                <a:spcPct val="90000"/>
              </a:lnSpc>
              <a:spcBef>
                <a:spcPct val="0"/>
              </a:spcBef>
              <a:defRPr/>
            </a:pPr>
            <a:endParaRPr lang="es-MX" sz="1050" b="1" dirty="0">
              <a:solidFill>
                <a:prstClr val="black"/>
              </a:solidFill>
            </a:endParaRPr>
          </a:p>
          <a:p>
            <a:pPr lvl="0">
              <a:lnSpc>
                <a:spcPct val="90000"/>
              </a:lnSpc>
              <a:spcBef>
                <a:spcPct val="0"/>
              </a:spcBef>
              <a:defRPr/>
            </a:pPr>
            <a:r>
              <a:rPr lang="es-MX" b="1" dirty="0">
                <a:solidFill>
                  <a:prstClr val="black"/>
                </a:solidFill>
              </a:rPr>
              <a:t>OMS: existen cerca de 7.000 enfermedades raras que afectan al 7% de la población mundial</a:t>
            </a:r>
            <a:endParaRPr lang="es-ES_tradnl" b="1" dirty="0">
              <a:solidFill>
                <a:srgbClr val="58262B"/>
              </a:solidFill>
            </a:endParaRPr>
          </a:p>
        </p:txBody>
      </p:sp>
      <p:pic>
        <p:nvPicPr>
          <p:cNvPr id="31" name="Imagen 8">
            <a:extLst>
              <a:ext uri="{FF2B5EF4-FFF2-40B4-BE49-F238E27FC236}">
                <a16:creationId xmlns:a16="http://schemas.microsoft.com/office/drawing/2014/main" id="{2BBE0B9E-9667-49B0-A44E-9C37D50F1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14" y="5194343"/>
            <a:ext cx="5028874" cy="1256703"/>
          </a:xfrm>
          <a:prstGeom prst="rect">
            <a:avLst/>
          </a:prstGeom>
          <a:ln>
            <a:solidFill>
              <a:schemeClr val="accent6">
                <a:lumMod val="75000"/>
              </a:schemeClr>
            </a:solidFill>
          </a:ln>
        </p:spPr>
      </p:pic>
      <p:pic>
        <p:nvPicPr>
          <p:cNvPr id="32" name="Imagen 1">
            <a:extLst>
              <a:ext uri="{FF2B5EF4-FFF2-40B4-BE49-F238E27FC236}">
                <a16:creationId xmlns:a16="http://schemas.microsoft.com/office/drawing/2014/main" id="{ABE46F8B-0A63-4D8A-B07C-98F68189D26B}"/>
              </a:ext>
            </a:extLst>
          </p:cNvPr>
          <p:cNvPicPr>
            <a:picLocks noChangeAspect="1"/>
          </p:cNvPicPr>
          <p:nvPr/>
        </p:nvPicPr>
        <p:blipFill>
          <a:blip r:embed="rId3"/>
          <a:stretch>
            <a:fillRect/>
          </a:stretch>
        </p:blipFill>
        <p:spPr>
          <a:xfrm>
            <a:off x="241684" y="2139031"/>
            <a:ext cx="5120217" cy="1961482"/>
          </a:xfrm>
          <a:prstGeom prst="rect">
            <a:avLst/>
          </a:prstGeom>
        </p:spPr>
      </p:pic>
      <p:sp>
        <p:nvSpPr>
          <p:cNvPr id="33" name="CuadroTexto 4">
            <a:extLst>
              <a:ext uri="{FF2B5EF4-FFF2-40B4-BE49-F238E27FC236}">
                <a16:creationId xmlns:a16="http://schemas.microsoft.com/office/drawing/2014/main" id="{F58F813B-8742-4B2F-AEBB-68BDD18DCBCC}"/>
              </a:ext>
            </a:extLst>
          </p:cNvPr>
          <p:cNvSpPr txBox="1"/>
          <p:nvPr/>
        </p:nvSpPr>
        <p:spPr>
          <a:xfrm>
            <a:off x="241684" y="4180365"/>
            <a:ext cx="4688125" cy="1077218"/>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ea typeface="+mn-ea"/>
                <a:cs typeface="+mn-cs"/>
              </a:rPr>
              <a:t>Pendiente: proyecto de </a:t>
            </a:r>
            <a:r>
              <a:rPr kumimoji="0" lang="es-MX" sz="1600" b="1" i="0" u="none" strike="noStrike" kern="1200" cap="none" spc="0" normalizeH="0" baseline="0" noProof="0" dirty="0">
                <a:ln>
                  <a:noFill/>
                </a:ln>
                <a:solidFill>
                  <a:srgbClr val="990000"/>
                </a:solidFill>
                <a:effectLst/>
                <a:uLnTx/>
                <a:uFillTx/>
                <a:ea typeface="+mn-ea"/>
                <a:cs typeface="+mn-cs"/>
              </a:rPr>
              <a:t>Registro Nacional de Enfermedades Raras  </a:t>
            </a:r>
            <a:r>
              <a:rPr kumimoji="0" lang="es-MX" sz="1600" b="1" i="0" u="none" strike="noStrike" kern="1200" cap="none" spc="0" normalizeH="0" baseline="0" noProof="0" dirty="0">
                <a:ln>
                  <a:noFill/>
                </a:ln>
                <a:solidFill>
                  <a:prstClr val="black"/>
                </a:solidFill>
                <a:effectLst/>
                <a:uLnTx/>
                <a:uFillTx/>
                <a:ea typeface="+mn-ea"/>
                <a:cs typeface="+mn-cs"/>
              </a:rPr>
              <a:t>para elaborar el diagnóstico situacional  y evaluación de impacto en salud y económico</a:t>
            </a:r>
            <a:r>
              <a:rPr kumimoji="0" lang="es-MX" sz="1400" b="0" i="0" u="none" strike="noStrike" kern="1200" cap="none" spc="0" normalizeH="0" baseline="0" noProof="0" dirty="0">
                <a:ln>
                  <a:noFill/>
                </a:ln>
                <a:solidFill>
                  <a:prstClr val="black"/>
                </a:solidFill>
                <a:effectLst/>
                <a:uLnTx/>
                <a:uFillTx/>
                <a:ea typeface="+mn-ea"/>
                <a:cs typeface="+mn-cs"/>
              </a:rPr>
              <a:t>.</a:t>
            </a:r>
          </a:p>
        </p:txBody>
      </p:sp>
      <p:sp>
        <p:nvSpPr>
          <p:cNvPr id="34" name="CuadroTexto 3">
            <a:extLst>
              <a:ext uri="{FF2B5EF4-FFF2-40B4-BE49-F238E27FC236}">
                <a16:creationId xmlns:a16="http://schemas.microsoft.com/office/drawing/2014/main" id="{A7523713-9D64-4D8F-AD03-B4C3C698D09B}"/>
              </a:ext>
            </a:extLst>
          </p:cNvPr>
          <p:cNvSpPr txBox="1"/>
          <p:nvPr/>
        </p:nvSpPr>
        <p:spPr>
          <a:xfrm>
            <a:off x="6202813" y="33217"/>
            <a:ext cx="2713726" cy="400110"/>
          </a:xfrm>
          <a:prstGeom prst="rect">
            <a:avLst/>
          </a:prstGeom>
          <a:noFill/>
        </p:spPr>
        <p:txBody>
          <a:bodyPr wrap="square" rtlCol="0">
            <a:spAutoFit/>
          </a:bodyPr>
          <a:lstStyle/>
          <a:p>
            <a:r>
              <a:rPr lang="es-MX" sz="2000" b="1" i="1" dirty="0"/>
              <a:t>Priorización de Insumos</a:t>
            </a:r>
          </a:p>
        </p:txBody>
      </p:sp>
      <p:cxnSp>
        <p:nvCxnSpPr>
          <p:cNvPr id="35" name="Straight Connector 8">
            <a:extLst>
              <a:ext uri="{FF2B5EF4-FFF2-40B4-BE49-F238E27FC236}">
                <a16:creationId xmlns:a16="http://schemas.microsoft.com/office/drawing/2014/main" id="{918F6151-3F2B-47B2-8DFD-CB2504D1EFE7}"/>
              </a:ext>
            </a:extLst>
          </p:cNvPr>
          <p:cNvCxnSpPr>
            <a:cxnSpLocks/>
          </p:cNvCxnSpPr>
          <p:nvPr/>
        </p:nvCxnSpPr>
        <p:spPr>
          <a:xfrm>
            <a:off x="6372225" y="431811"/>
            <a:ext cx="2251214" cy="0"/>
          </a:xfrm>
          <a:prstGeom prst="line">
            <a:avLst/>
          </a:prstGeom>
          <a:ln w="28575">
            <a:solidFill>
              <a:srgbClr val="DEC9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362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G de cara a la 4T_12feb19_18_21hrs.pptx" id="{04AC8ABC-9EBE-484B-A97F-D15343643C19}" vid="{F85C4B6F-D771-4232-BA34-EA9A48548D0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4189</TotalTime>
  <Words>1570</Words>
  <Application>Microsoft Office PowerPoint</Application>
  <PresentationFormat>Presentación en pantalla (4:3)</PresentationFormat>
  <Paragraphs>309</Paragraphs>
  <Slides>15</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Montserrat</vt:lpstr>
      <vt:lpstr>Montserrat SemiBold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123</cp:lastModifiedBy>
  <cp:revision>257</cp:revision>
  <cp:lastPrinted>2019-02-13T18:03:24Z</cp:lastPrinted>
  <dcterms:created xsi:type="dcterms:W3CDTF">2018-12-04T03:27:02Z</dcterms:created>
  <dcterms:modified xsi:type="dcterms:W3CDTF">2019-02-13T23:06:31Z</dcterms:modified>
</cp:coreProperties>
</file>