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71" r:id="rId14"/>
    <p:sldId id="266" r:id="rId15"/>
    <p:sldId id="265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698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F070C-B3CE-42AA-BE2F-FDEDE99CE30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F8A7BA9-37EE-4945-9F9E-CA16F2CEAB58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dirty="0" smtClean="0"/>
            <a:t>3 Riesgos o tipo de daño</a:t>
          </a:r>
          <a:endParaRPr lang="es-MX" dirty="0"/>
        </a:p>
      </dgm:t>
    </dgm:pt>
    <dgm:pt modelId="{1E4C697D-7525-4800-8A18-B25B6EA98B9B}" type="parTrans" cxnId="{ADE386B6-EA54-4F8E-9CEC-E05EDEFE5BF2}">
      <dgm:prSet/>
      <dgm:spPr/>
      <dgm:t>
        <a:bodyPr/>
        <a:lstStyle/>
        <a:p>
          <a:endParaRPr lang="es-MX"/>
        </a:p>
      </dgm:t>
    </dgm:pt>
    <dgm:pt modelId="{A93F33A8-9E1B-45B1-B1C1-71D5E0310CFB}" type="sibTrans" cxnId="{ADE386B6-EA54-4F8E-9CEC-E05EDEFE5BF2}">
      <dgm:prSet/>
      <dgm:spPr/>
      <dgm:t>
        <a:bodyPr/>
        <a:lstStyle/>
        <a:p>
          <a:endParaRPr lang="es-MX"/>
        </a:p>
      </dgm:t>
    </dgm:pt>
    <dgm:pt modelId="{87F5567A-2A3A-4BF0-92F5-39C8D0E7FC14}">
      <dgm:prSet phldrT="[Texto]"/>
      <dgm:spPr>
        <a:solidFill>
          <a:srgbClr val="AF0101"/>
        </a:solidFill>
      </dgm:spPr>
      <dgm:t>
        <a:bodyPr/>
        <a:lstStyle/>
        <a:p>
          <a:r>
            <a:rPr lang="es-MX" dirty="0" smtClean="0"/>
            <a:t>Negligencia o Conductas inadecuadas</a:t>
          </a:r>
          <a:endParaRPr lang="es-MX" dirty="0"/>
        </a:p>
      </dgm:t>
    </dgm:pt>
    <dgm:pt modelId="{BDEC15FF-F199-4ACD-BB1A-E8AAB046904D}" type="parTrans" cxnId="{E638050E-87C7-402F-B487-6FDF9E07A8E7}">
      <dgm:prSet/>
      <dgm:spPr/>
      <dgm:t>
        <a:bodyPr/>
        <a:lstStyle/>
        <a:p>
          <a:endParaRPr lang="es-MX"/>
        </a:p>
      </dgm:t>
    </dgm:pt>
    <dgm:pt modelId="{67EC87FA-F9F9-4C52-9FB3-F7D228E470B1}" type="sibTrans" cxnId="{E638050E-87C7-402F-B487-6FDF9E07A8E7}">
      <dgm:prSet/>
      <dgm:spPr/>
      <dgm:t>
        <a:bodyPr/>
        <a:lstStyle/>
        <a:p>
          <a:endParaRPr lang="es-MX"/>
        </a:p>
      </dgm:t>
    </dgm:pt>
    <dgm:pt modelId="{26705839-F357-4B14-B2E2-79AED0CA8EB6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 smtClean="0"/>
            <a:t>Sistema</a:t>
          </a:r>
          <a:endParaRPr lang="es-MX" dirty="0"/>
        </a:p>
      </dgm:t>
    </dgm:pt>
    <dgm:pt modelId="{A4688455-F8BB-4D7B-ACF9-FDF8C464F864}" type="parTrans" cxnId="{F1072EFF-24D3-4A43-97D2-4F8DCFC3D8A6}">
      <dgm:prSet/>
      <dgm:spPr/>
      <dgm:t>
        <a:bodyPr/>
        <a:lstStyle/>
        <a:p>
          <a:endParaRPr lang="es-MX"/>
        </a:p>
      </dgm:t>
    </dgm:pt>
    <dgm:pt modelId="{F62C157D-F323-4A74-A5BA-049D3BA7FBF1}" type="sibTrans" cxnId="{F1072EFF-24D3-4A43-97D2-4F8DCFC3D8A6}">
      <dgm:prSet/>
      <dgm:spPr/>
      <dgm:t>
        <a:bodyPr/>
        <a:lstStyle/>
        <a:p>
          <a:endParaRPr lang="es-MX"/>
        </a:p>
      </dgm:t>
    </dgm:pt>
    <dgm:pt modelId="{F082216C-2F9B-47A3-9944-94D6B0C9440F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dirty="0" smtClean="0"/>
            <a:t>Error</a:t>
          </a:r>
          <a:endParaRPr lang="es-MX" dirty="0"/>
        </a:p>
      </dgm:t>
    </dgm:pt>
    <dgm:pt modelId="{DF55CD0F-E7A4-49C1-B308-7F377178E6C1}" type="parTrans" cxnId="{6AA8C2C7-5C8C-4691-938F-3E018A55AA66}">
      <dgm:prSet/>
      <dgm:spPr/>
      <dgm:t>
        <a:bodyPr/>
        <a:lstStyle/>
        <a:p>
          <a:endParaRPr lang="es-MX"/>
        </a:p>
      </dgm:t>
    </dgm:pt>
    <dgm:pt modelId="{4117BC37-603C-454F-8598-3228D0A35921}" type="sibTrans" cxnId="{6AA8C2C7-5C8C-4691-938F-3E018A55AA66}">
      <dgm:prSet/>
      <dgm:spPr/>
      <dgm:t>
        <a:bodyPr/>
        <a:lstStyle/>
        <a:p>
          <a:endParaRPr lang="es-MX"/>
        </a:p>
      </dgm:t>
    </dgm:pt>
    <dgm:pt modelId="{8088F724-29D0-4AA9-B481-EA26ADBE4B80}" type="pres">
      <dgm:prSet presAssocID="{5A6F070C-B3CE-42AA-BE2F-FDEDE99CE3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82FB9937-493C-4376-A25A-6F89540F44A9}" type="pres">
      <dgm:prSet presAssocID="{BF8A7BA9-37EE-4945-9F9E-CA16F2CEAB58}" presName="vertOne" presStyleCnt="0"/>
      <dgm:spPr/>
    </dgm:pt>
    <dgm:pt modelId="{524841DC-E4F4-48DF-8079-A2EC01568DB7}" type="pres">
      <dgm:prSet presAssocID="{BF8A7BA9-37EE-4945-9F9E-CA16F2CEAB5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B27C156-B5FA-45E9-9792-48409FF9728F}" type="pres">
      <dgm:prSet presAssocID="{BF8A7BA9-37EE-4945-9F9E-CA16F2CEAB58}" presName="parTransOne" presStyleCnt="0"/>
      <dgm:spPr/>
    </dgm:pt>
    <dgm:pt modelId="{9FE5BADF-379D-4A45-BC6E-598716A515F1}" type="pres">
      <dgm:prSet presAssocID="{BF8A7BA9-37EE-4945-9F9E-CA16F2CEAB58}" presName="horzOne" presStyleCnt="0"/>
      <dgm:spPr/>
    </dgm:pt>
    <dgm:pt modelId="{6E148D45-1908-441F-912D-2FD0B51EF21F}" type="pres">
      <dgm:prSet presAssocID="{87F5567A-2A3A-4BF0-92F5-39C8D0E7FC14}" presName="vertTwo" presStyleCnt="0"/>
      <dgm:spPr/>
    </dgm:pt>
    <dgm:pt modelId="{9488291D-EBF8-4DDF-BBC1-4E92F7296646}" type="pres">
      <dgm:prSet presAssocID="{87F5567A-2A3A-4BF0-92F5-39C8D0E7FC1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117D202-B835-4DEB-82A6-CA05375D80F0}" type="pres">
      <dgm:prSet presAssocID="{87F5567A-2A3A-4BF0-92F5-39C8D0E7FC14}" presName="horzTwo" presStyleCnt="0"/>
      <dgm:spPr/>
    </dgm:pt>
    <dgm:pt modelId="{7543FCC6-AA4A-49C5-B5D3-DD9FDD8759A3}" type="pres">
      <dgm:prSet presAssocID="{67EC87FA-F9F9-4C52-9FB3-F7D228E470B1}" presName="sibSpaceTwo" presStyleCnt="0"/>
      <dgm:spPr/>
    </dgm:pt>
    <dgm:pt modelId="{39CA7817-C814-4A2E-810E-1236B8C34D2C}" type="pres">
      <dgm:prSet presAssocID="{26705839-F357-4B14-B2E2-79AED0CA8EB6}" presName="vertTwo" presStyleCnt="0"/>
      <dgm:spPr/>
    </dgm:pt>
    <dgm:pt modelId="{6EAE19F9-810B-45F3-ADF8-D046DF24BCE2}" type="pres">
      <dgm:prSet presAssocID="{26705839-F357-4B14-B2E2-79AED0CA8EB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0516FD6-2E2D-4834-99CB-80867FBDE0FF}" type="pres">
      <dgm:prSet presAssocID="{26705839-F357-4B14-B2E2-79AED0CA8EB6}" presName="horzTwo" presStyleCnt="0"/>
      <dgm:spPr/>
    </dgm:pt>
    <dgm:pt modelId="{3A7D9BDA-7EDD-4FEE-863D-447290A38C77}" type="pres">
      <dgm:prSet presAssocID="{F62C157D-F323-4A74-A5BA-049D3BA7FBF1}" presName="sibSpaceTwo" presStyleCnt="0"/>
      <dgm:spPr/>
    </dgm:pt>
    <dgm:pt modelId="{5976F3C3-F663-47DF-92DB-509B376FFB49}" type="pres">
      <dgm:prSet presAssocID="{F082216C-2F9B-47A3-9944-94D6B0C9440F}" presName="vertTwo" presStyleCnt="0"/>
      <dgm:spPr/>
    </dgm:pt>
    <dgm:pt modelId="{882DFC03-A537-4F93-8475-16DF74C1194A}" type="pres">
      <dgm:prSet presAssocID="{F082216C-2F9B-47A3-9944-94D6B0C9440F}" presName="txTwo" presStyleLbl="node2" presStyleIdx="2" presStyleCnt="3" custLinFactNeighborX="699" custLinFactNeighborY="-386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677F03A-782D-4EE5-B72A-B9B8DEAC99BD}" type="pres">
      <dgm:prSet presAssocID="{F082216C-2F9B-47A3-9944-94D6B0C9440F}" presName="horzTwo" presStyleCnt="0"/>
      <dgm:spPr/>
    </dgm:pt>
  </dgm:ptLst>
  <dgm:cxnLst>
    <dgm:cxn modelId="{2D503265-942B-42B7-9578-2C0FA64A514B}" type="presOf" srcId="{BF8A7BA9-37EE-4945-9F9E-CA16F2CEAB58}" destId="{524841DC-E4F4-48DF-8079-A2EC01568DB7}" srcOrd="0" destOrd="0" presId="urn:microsoft.com/office/officeart/2005/8/layout/hierarchy4"/>
    <dgm:cxn modelId="{DD5E0C2D-E603-4927-A37A-F62A4E682129}" type="presOf" srcId="{5A6F070C-B3CE-42AA-BE2F-FDEDE99CE307}" destId="{8088F724-29D0-4AA9-B481-EA26ADBE4B80}" srcOrd="0" destOrd="0" presId="urn:microsoft.com/office/officeart/2005/8/layout/hierarchy4"/>
    <dgm:cxn modelId="{7EC506F5-4F9F-470F-B059-305BC3596F03}" type="presOf" srcId="{87F5567A-2A3A-4BF0-92F5-39C8D0E7FC14}" destId="{9488291D-EBF8-4DDF-BBC1-4E92F7296646}" srcOrd="0" destOrd="0" presId="urn:microsoft.com/office/officeart/2005/8/layout/hierarchy4"/>
    <dgm:cxn modelId="{66C761BA-9871-4D89-B098-9EE68821849C}" type="presOf" srcId="{26705839-F357-4B14-B2E2-79AED0CA8EB6}" destId="{6EAE19F9-810B-45F3-ADF8-D046DF24BCE2}" srcOrd="0" destOrd="0" presId="urn:microsoft.com/office/officeart/2005/8/layout/hierarchy4"/>
    <dgm:cxn modelId="{CDF781F2-54F1-45CC-A2A2-0124FBC45ECA}" type="presOf" srcId="{F082216C-2F9B-47A3-9944-94D6B0C9440F}" destId="{882DFC03-A537-4F93-8475-16DF74C1194A}" srcOrd="0" destOrd="0" presId="urn:microsoft.com/office/officeart/2005/8/layout/hierarchy4"/>
    <dgm:cxn modelId="{6AA8C2C7-5C8C-4691-938F-3E018A55AA66}" srcId="{BF8A7BA9-37EE-4945-9F9E-CA16F2CEAB58}" destId="{F082216C-2F9B-47A3-9944-94D6B0C9440F}" srcOrd="2" destOrd="0" parTransId="{DF55CD0F-E7A4-49C1-B308-7F377178E6C1}" sibTransId="{4117BC37-603C-454F-8598-3228D0A35921}"/>
    <dgm:cxn modelId="{E638050E-87C7-402F-B487-6FDF9E07A8E7}" srcId="{BF8A7BA9-37EE-4945-9F9E-CA16F2CEAB58}" destId="{87F5567A-2A3A-4BF0-92F5-39C8D0E7FC14}" srcOrd="0" destOrd="0" parTransId="{BDEC15FF-F199-4ACD-BB1A-E8AAB046904D}" sibTransId="{67EC87FA-F9F9-4C52-9FB3-F7D228E470B1}"/>
    <dgm:cxn modelId="{F1072EFF-24D3-4A43-97D2-4F8DCFC3D8A6}" srcId="{BF8A7BA9-37EE-4945-9F9E-CA16F2CEAB58}" destId="{26705839-F357-4B14-B2E2-79AED0CA8EB6}" srcOrd="1" destOrd="0" parTransId="{A4688455-F8BB-4D7B-ACF9-FDF8C464F864}" sibTransId="{F62C157D-F323-4A74-A5BA-049D3BA7FBF1}"/>
    <dgm:cxn modelId="{ADE386B6-EA54-4F8E-9CEC-E05EDEFE5BF2}" srcId="{5A6F070C-B3CE-42AA-BE2F-FDEDE99CE307}" destId="{BF8A7BA9-37EE-4945-9F9E-CA16F2CEAB58}" srcOrd="0" destOrd="0" parTransId="{1E4C697D-7525-4800-8A18-B25B6EA98B9B}" sibTransId="{A93F33A8-9E1B-45B1-B1C1-71D5E0310CFB}"/>
    <dgm:cxn modelId="{3640528E-872A-46BD-B948-37B5C48D42C5}" type="presParOf" srcId="{8088F724-29D0-4AA9-B481-EA26ADBE4B80}" destId="{82FB9937-493C-4376-A25A-6F89540F44A9}" srcOrd="0" destOrd="0" presId="urn:microsoft.com/office/officeart/2005/8/layout/hierarchy4"/>
    <dgm:cxn modelId="{EFB96D17-6A31-455A-B936-2D9378C836EB}" type="presParOf" srcId="{82FB9937-493C-4376-A25A-6F89540F44A9}" destId="{524841DC-E4F4-48DF-8079-A2EC01568DB7}" srcOrd="0" destOrd="0" presId="urn:microsoft.com/office/officeart/2005/8/layout/hierarchy4"/>
    <dgm:cxn modelId="{BEA89E90-68A2-4408-8EA5-2C9551346032}" type="presParOf" srcId="{82FB9937-493C-4376-A25A-6F89540F44A9}" destId="{CB27C156-B5FA-45E9-9792-48409FF9728F}" srcOrd="1" destOrd="0" presId="urn:microsoft.com/office/officeart/2005/8/layout/hierarchy4"/>
    <dgm:cxn modelId="{13CAED93-29EE-4E9E-A93F-8AD54F7D63E7}" type="presParOf" srcId="{82FB9937-493C-4376-A25A-6F89540F44A9}" destId="{9FE5BADF-379D-4A45-BC6E-598716A515F1}" srcOrd="2" destOrd="0" presId="urn:microsoft.com/office/officeart/2005/8/layout/hierarchy4"/>
    <dgm:cxn modelId="{45D1989D-C769-422F-BA1F-B6F061B779F7}" type="presParOf" srcId="{9FE5BADF-379D-4A45-BC6E-598716A515F1}" destId="{6E148D45-1908-441F-912D-2FD0B51EF21F}" srcOrd="0" destOrd="0" presId="urn:microsoft.com/office/officeart/2005/8/layout/hierarchy4"/>
    <dgm:cxn modelId="{9642246C-35B9-438D-90A0-4B5C905D7DD1}" type="presParOf" srcId="{6E148D45-1908-441F-912D-2FD0B51EF21F}" destId="{9488291D-EBF8-4DDF-BBC1-4E92F7296646}" srcOrd="0" destOrd="0" presId="urn:microsoft.com/office/officeart/2005/8/layout/hierarchy4"/>
    <dgm:cxn modelId="{A617CBFE-4288-4D0B-B54D-7E13593EA167}" type="presParOf" srcId="{6E148D45-1908-441F-912D-2FD0B51EF21F}" destId="{3117D202-B835-4DEB-82A6-CA05375D80F0}" srcOrd="1" destOrd="0" presId="urn:microsoft.com/office/officeart/2005/8/layout/hierarchy4"/>
    <dgm:cxn modelId="{C13FD972-F92F-412C-9175-43E1A88B8BA8}" type="presParOf" srcId="{9FE5BADF-379D-4A45-BC6E-598716A515F1}" destId="{7543FCC6-AA4A-49C5-B5D3-DD9FDD8759A3}" srcOrd="1" destOrd="0" presId="urn:microsoft.com/office/officeart/2005/8/layout/hierarchy4"/>
    <dgm:cxn modelId="{4C3D5E00-AA79-4A77-9BAD-90E2C0C438DB}" type="presParOf" srcId="{9FE5BADF-379D-4A45-BC6E-598716A515F1}" destId="{39CA7817-C814-4A2E-810E-1236B8C34D2C}" srcOrd="2" destOrd="0" presId="urn:microsoft.com/office/officeart/2005/8/layout/hierarchy4"/>
    <dgm:cxn modelId="{8898CA8A-45F1-4CDA-A3C6-B6B38639FF34}" type="presParOf" srcId="{39CA7817-C814-4A2E-810E-1236B8C34D2C}" destId="{6EAE19F9-810B-45F3-ADF8-D046DF24BCE2}" srcOrd="0" destOrd="0" presId="urn:microsoft.com/office/officeart/2005/8/layout/hierarchy4"/>
    <dgm:cxn modelId="{6DD6EECA-9A9F-4385-88D4-08D6E7817EC7}" type="presParOf" srcId="{39CA7817-C814-4A2E-810E-1236B8C34D2C}" destId="{50516FD6-2E2D-4834-99CB-80867FBDE0FF}" srcOrd="1" destOrd="0" presId="urn:microsoft.com/office/officeart/2005/8/layout/hierarchy4"/>
    <dgm:cxn modelId="{722DDD2C-1751-4BEA-AB1F-CB05E7E26CEB}" type="presParOf" srcId="{9FE5BADF-379D-4A45-BC6E-598716A515F1}" destId="{3A7D9BDA-7EDD-4FEE-863D-447290A38C77}" srcOrd="3" destOrd="0" presId="urn:microsoft.com/office/officeart/2005/8/layout/hierarchy4"/>
    <dgm:cxn modelId="{85932CBE-A315-42C0-B0B3-50BEE7108061}" type="presParOf" srcId="{9FE5BADF-379D-4A45-BC6E-598716A515F1}" destId="{5976F3C3-F663-47DF-92DB-509B376FFB49}" srcOrd="4" destOrd="0" presId="urn:microsoft.com/office/officeart/2005/8/layout/hierarchy4"/>
    <dgm:cxn modelId="{2B16B4E8-84EA-4C01-883B-775791483249}" type="presParOf" srcId="{5976F3C3-F663-47DF-92DB-509B376FFB49}" destId="{882DFC03-A537-4F93-8475-16DF74C1194A}" srcOrd="0" destOrd="0" presId="urn:microsoft.com/office/officeart/2005/8/layout/hierarchy4"/>
    <dgm:cxn modelId="{6C37DE67-9722-4D0E-97D4-C3F36CAF9A31}" type="presParOf" srcId="{5976F3C3-F663-47DF-92DB-509B376FFB49}" destId="{8677F03A-782D-4EE5-B72A-B9B8DEAC99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2A7CD0-8E8D-47D2-BCBF-1FA13AC563E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AD729D1-CE07-4FCA-AD87-AD40DF4806F0}">
      <dgm:prSet phldrT="[Texto]" custT="1"/>
      <dgm:spPr/>
      <dgm:t>
        <a:bodyPr/>
        <a:lstStyle/>
        <a:p>
          <a:r>
            <a:rPr lang="es-MX" sz="2400" dirty="0" smtClean="0"/>
            <a:t>Ser médico es una gran responsabilidad y depende de:</a:t>
          </a:r>
          <a:endParaRPr lang="es-MX" sz="2400" dirty="0"/>
        </a:p>
      </dgm:t>
    </dgm:pt>
    <dgm:pt modelId="{80B8744D-3148-4A36-87E8-D8B6A4D4372E}" type="parTrans" cxnId="{10CBA70D-A911-4F4F-8E56-31F665E78495}">
      <dgm:prSet/>
      <dgm:spPr/>
      <dgm:t>
        <a:bodyPr/>
        <a:lstStyle/>
        <a:p>
          <a:endParaRPr lang="es-MX"/>
        </a:p>
      </dgm:t>
    </dgm:pt>
    <dgm:pt modelId="{B39F942D-D85C-4948-8BE0-577833EA852F}" type="sibTrans" cxnId="{10CBA70D-A911-4F4F-8E56-31F665E78495}">
      <dgm:prSet/>
      <dgm:spPr/>
      <dgm:t>
        <a:bodyPr/>
        <a:lstStyle/>
        <a:p>
          <a:endParaRPr lang="es-MX"/>
        </a:p>
      </dgm:t>
    </dgm:pt>
    <dgm:pt modelId="{01F12DCF-E2EE-4A55-8B6C-575306AC3699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 smtClean="0"/>
            <a:t>Conocimientos</a:t>
          </a:r>
          <a:endParaRPr lang="es-MX" sz="2400" dirty="0"/>
        </a:p>
      </dgm:t>
    </dgm:pt>
    <dgm:pt modelId="{60B27214-C2B6-47DB-9AC1-8C7067DC856B}" type="parTrans" cxnId="{9CC73102-3FBF-446D-9A2F-8FF4BE699BBB}">
      <dgm:prSet/>
      <dgm:spPr/>
      <dgm:t>
        <a:bodyPr/>
        <a:lstStyle/>
        <a:p>
          <a:endParaRPr lang="es-MX"/>
        </a:p>
      </dgm:t>
    </dgm:pt>
    <dgm:pt modelId="{DFDD4820-3E7F-42F6-BB8A-67D8B5236CB1}" type="sibTrans" cxnId="{9CC73102-3FBF-446D-9A2F-8FF4BE699BBB}">
      <dgm:prSet/>
      <dgm:spPr/>
      <dgm:t>
        <a:bodyPr/>
        <a:lstStyle/>
        <a:p>
          <a:endParaRPr lang="es-MX"/>
        </a:p>
      </dgm:t>
    </dgm:pt>
    <dgm:pt modelId="{517ED6EF-14F0-4FE2-9A83-9712820628D4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 smtClean="0"/>
            <a:t>Competencia</a:t>
          </a:r>
          <a:endParaRPr lang="es-MX" sz="2400" dirty="0"/>
        </a:p>
      </dgm:t>
    </dgm:pt>
    <dgm:pt modelId="{B3F031DD-750F-49F5-8D00-40A6DECCC20D}" type="parTrans" cxnId="{EE5712DA-347F-4073-AD5F-1C060A5D85D5}">
      <dgm:prSet/>
      <dgm:spPr/>
      <dgm:t>
        <a:bodyPr/>
        <a:lstStyle/>
        <a:p>
          <a:endParaRPr lang="es-MX"/>
        </a:p>
      </dgm:t>
    </dgm:pt>
    <dgm:pt modelId="{8A46069C-8005-4B66-886E-ED42BBC829A6}" type="sibTrans" cxnId="{EE5712DA-347F-4073-AD5F-1C060A5D85D5}">
      <dgm:prSet/>
      <dgm:spPr/>
      <dgm:t>
        <a:bodyPr/>
        <a:lstStyle/>
        <a:p>
          <a:endParaRPr lang="es-MX"/>
        </a:p>
      </dgm:t>
    </dgm:pt>
    <dgm:pt modelId="{167276AA-7FA2-4D6B-9AD1-2E5923C3B04A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 smtClean="0"/>
            <a:t>Actitud</a:t>
          </a:r>
          <a:endParaRPr lang="es-MX" sz="2400" dirty="0"/>
        </a:p>
      </dgm:t>
    </dgm:pt>
    <dgm:pt modelId="{98787D8E-76B7-42AE-AC6C-72338F8B553C}" type="parTrans" cxnId="{1386D4EA-CC92-4E85-B19B-2DA4B439804A}">
      <dgm:prSet/>
      <dgm:spPr/>
      <dgm:t>
        <a:bodyPr/>
        <a:lstStyle/>
        <a:p>
          <a:endParaRPr lang="es-MX"/>
        </a:p>
      </dgm:t>
    </dgm:pt>
    <dgm:pt modelId="{02552790-C9BD-47F9-8549-0C1D94161241}" type="sibTrans" cxnId="{1386D4EA-CC92-4E85-B19B-2DA4B439804A}">
      <dgm:prSet/>
      <dgm:spPr/>
      <dgm:t>
        <a:bodyPr/>
        <a:lstStyle/>
        <a:p>
          <a:endParaRPr lang="es-MX"/>
        </a:p>
      </dgm:t>
    </dgm:pt>
    <dgm:pt modelId="{89045FA7-4691-4768-8BC1-067A622D80C4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 smtClean="0"/>
            <a:t>Equilibrio de vida</a:t>
          </a:r>
          <a:endParaRPr lang="es-MX" sz="2400" dirty="0"/>
        </a:p>
      </dgm:t>
    </dgm:pt>
    <dgm:pt modelId="{C1639C7B-5D6F-4670-8D7F-9B61492E7BFB}" type="parTrans" cxnId="{BD194C4A-D277-4898-A4DE-A9B7E9B73EAB}">
      <dgm:prSet/>
      <dgm:spPr/>
      <dgm:t>
        <a:bodyPr/>
        <a:lstStyle/>
        <a:p>
          <a:endParaRPr lang="es-MX"/>
        </a:p>
      </dgm:t>
    </dgm:pt>
    <dgm:pt modelId="{EEBA6533-1401-4745-B8BD-BBEB901CF4AA}" type="sibTrans" cxnId="{BD194C4A-D277-4898-A4DE-A9B7E9B73EAB}">
      <dgm:prSet/>
      <dgm:spPr/>
      <dgm:t>
        <a:bodyPr/>
        <a:lstStyle/>
        <a:p>
          <a:endParaRPr lang="es-MX"/>
        </a:p>
      </dgm:t>
    </dgm:pt>
    <dgm:pt modelId="{3996E8B2-358A-4145-9025-8CB1EF9C946A}">
      <dgm:prSet phldrT="[Texto]" custT="1"/>
      <dgm:spPr/>
      <dgm:t>
        <a:bodyPr/>
        <a:lstStyle/>
        <a:p>
          <a:r>
            <a:rPr lang="es-MX" sz="2800" dirty="0" smtClean="0"/>
            <a:t>Foco</a:t>
          </a:r>
          <a:endParaRPr lang="es-MX" sz="2800" dirty="0"/>
        </a:p>
      </dgm:t>
    </dgm:pt>
    <dgm:pt modelId="{77D54E9E-810D-4DED-9FD5-623DBEE25AC4}" type="parTrans" cxnId="{1AC82E31-5A76-437A-96DF-AB441BD2008F}">
      <dgm:prSet/>
      <dgm:spPr/>
      <dgm:t>
        <a:bodyPr/>
        <a:lstStyle/>
        <a:p>
          <a:endParaRPr lang="es-MX"/>
        </a:p>
      </dgm:t>
    </dgm:pt>
    <dgm:pt modelId="{09681389-4EF0-4849-8FC6-0BF91F0D4588}" type="sibTrans" cxnId="{1AC82E31-5A76-437A-96DF-AB441BD2008F}">
      <dgm:prSet/>
      <dgm:spPr/>
      <dgm:t>
        <a:bodyPr/>
        <a:lstStyle/>
        <a:p>
          <a:endParaRPr lang="es-MX"/>
        </a:p>
      </dgm:t>
    </dgm:pt>
    <dgm:pt modelId="{6A937248-39C9-4035-A7CC-332E3E574405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 smtClean="0"/>
            <a:t>Descanso</a:t>
          </a:r>
          <a:endParaRPr lang="es-MX" sz="2400" dirty="0"/>
        </a:p>
      </dgm:t>
    </dgm:pt>
    <dgm:pt modelId="{9CC8C059-8C47-4C84-9FE9-C59806659351}" type="parTrans" cxnId="{5F2E43EB-88F6-4948-A3FB-D284C3ECABDA}">
      <dgm:prSet/>
      <dgm:spPr/>
      <dgm:t>
        <a:bodyPr/>
        <a:lstStyle/>
        <a:p>
          <a:endParaRPr lang="es-MX"/>
        </a:p>
      </dgm:t>
    </dgm:pt>
    <dgm:pt modelId="{B27FE32B-0B0B-4DF2-80DA-180FDB7FD998}" type="sibTrans" cxnId="{5F2E43EB-88F6-4948-A3FB-D284C3ECABDA}">
      <dgm:prSet/>
      <dgm:spPr/>
      <dgm:t>
        <a:bodyPr/>
        <a:lstStyle/>
        <a:p>
          <a:endParaRPr lang="es-MX"/>
        </a:p>
      </dgm:t>
    </dgm:pt>
    <dgm:pt modelId="{A3EE8D21-57F8-4290-AE6A-087884A8EC41}" type="pres">
      <dgm:prSet presAssocID="{4D2A7CD0-8E8D-47D2-BCBF-1FA13AC563E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FD44709-0419-491B-9531-8AE58DB74479}" type="pres">
      <dgm:prSet presAssocID="{4D2A7CD0-8E8D-47D2-BCBF-1FA13AC563EA}" presName="dummyMaxCanvas" presStyleCnt="0"/>
      <dgm:spPr/>
    </dgm:pt>
    <dgm:pt modelId="{7C1C2E98-F776-4DC6-AEE6-7013D35627F1}" type="pres">
      <dgm:prSet presAssocID="{4D2A7CD0-8E8D-47D2-BCBF-1FA13AC563EA}" presName="parentComposite" presStyleCnt="0"/>
      <dgm:spPr/>
    </dgm:pt>
    <dgm:pt modelId="{282DD44B-648F-4B70-AFD4-153FD4FA1747}" type="pres">
      <dgm:prSet presAssocID="{4D2A7CD0-8E8D-47D2-BCBF-1FA13AC563EA}" presName="parent1" presStyleLbl="alignAccFollowNode1" presStyleIdx="0" presStyleCnt="4" custScaleX="436966" custLinFactNeighborX="-327" custLinFactNeighborY="2883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25AFCB1D-D89E-4EFB-850F-A4D3638C3223}" type="pres">
      <dgm:prSet presAssocID="{4D2A7CD0-8E8D-47D2-BCBF-1FA13AC563EA}" presName="parent2" presStyleLbl="alignAccFollowNode1" presStyleIdx="1" presStyleCnt="4" custAng="21303311" custScaleX="133316" custScaleY="46562" custLinFactX="-92419" custLinFactY="166225" custLinFactNeighborX="-100000" custLinFactNeighborY="200000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20862AE7-F23E-4A76-A978-BC2F1785085E}" type="pres">
      <dgm:prSet presAssocID="{4D2A7CD0-8E8D-47D2-BCBF-1FA13AC563EA}" presName="childrenComposite" presStyleCnt="0"/>
      <dgm:spPr/>
    </dgm:pt>
    <dgm:pt modelId="{C3EAEA17-C39B-4ECF-AA20-C229434E874A}" type="pres">
      <dgm:prSet presAssocID="{4D2A7CD0-8E8D-47D2-BCBF-1FA13AC563EA}" presName="dummyMaxCanvas_ChildArea" presStyleCnt="0"/>
      <dgm:spPr/>
    </dgm:pt>
    <dgm:pt modelId="{A7F99941-C7A9-4C85-9451-CC5CC6DA56C1}" type="pres">
      <dgm:prSet presAssocID="{4D2A7CD0-8E8D-47D2-BCBF-1FA13AC563EA}" presName="fulcrum" presStyleLbl="alignAccFollowNode1" presStyleIdx="2" presStyleCnt="4" custLinFactNeighborX="-8858" custLinFactNeighborY="67869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</dgm:pt>
    <dgm:pt modelId="{EDF3C12B-8B92-4D7D-9632-5F1B92554173}" type="pres">
      <dgm:prSet presAssocID="{4D2A7CD0-8E8D-47D2-BCBF-1FA13AC563EA}" presName="balance_32" presStyleLbl="alignAccFollowNode1" presStyleIdx="3" presStyleCnt="4" custLinFactNeighborX="22486" custLinFactNeighborY="51206">
        <dgm:presLayoutVars>
          <dgm:bulletEnabled val="1"/>
        </dgm:presLayoutVars>
      </dgm:prSet>
      <dgm:spPr/>
    </dgm:pt>
    <dgm:pt modelId="{43AA0EB2-1BE2-4074-B2C9-A69F1F9E1260}" type="pres">
      <dgm:prSet presAssocID="{4D2A7CD0-8E8D-47D2-BCBF-1FA13AC563EA}" presName="left_32_1" presStyleLbl="node1" presStyleIdx="0" presStyleCnt="5" custScaleX="182410" custLinFactX="-14769" custLinFactNeighborX="-100000" custLinFactNeighborY="-754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E55B23-780D-4D89-B6F3-1CEABBF381BD}" type="pres">
      <dgm:prSet presAssocID="{4D2A7CD0-8E8D-47D2-BCBF-1FA13AC563EA}" presName="left_32_2" presStyleLbl="node1" presStyleIdx="1" presStyleCnt="5" custScaleX="186678" custLinFactX="-4855" custLinFactY="881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27BC18-9398-4CDC-9116-CF7B6E63C9FC}" type="pres">
      <dgm:prSet presAssocID="{4D2A7CD0-8E8D-47D2-BCBF-1FA13AC563EA}" presName="left_32_3" presStyleLbl="node1" presStyleIdx="2" presStyleCnt="5" custScaleX="145735" custLinFactX="-15422" custLinFactNeighborX="-100000" custLinFactNeighborY="96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ED8D98-BE77-43B6-954D-6C0FD951C55C}" type="pres">
      <dgm:prSet presAssocID="{4D2A7CD0-8E8D-47D2-BCBF-1FA13AC563EA}" presName="right_32_1" presStyleLbl="node1" presStyleIdx="3" presStyleCnt="5" custScaleX="145735" custLinFactY="62159" custLinFactNeighborX="-313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1CB444-AB6C-490B-BEEA-6345F33412B0}" type="pres">
      <dgm:prSet presAssocID="{4D2A7CD0-8E8D-47D2-BCBF-1FA13AC563EA}" presName="right_32_2" presStyleLbl="node1" presStyleIdx="4" presStyleCnt="5" custScaleX="145735" custScaleY="68257" custLinFactX="19013" custLinFactY="3764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E5712DA-347F-4073-AD5F-1C060A5D85D5}" srcId="{AAD729D1-CE07-4FCA-AD87-AD40DF4806F0}" destId="{517ED6EF-14F0-4FE2-9A83-9712820628D4}" srcOrd="1" destOrd="0" parTransId="{B3F031DD-750F-49F5-8D00-40A6DECCC20D}" sibTransId="{8A46069C-8005-4B66-886E-ED42BBC829A6}"/>
    <dgm:cxn modelId="{476A41BE-5D2F-4B54-985B-51B15D981D37}" type="presOf" srcId="{89045FA7-4691-4768-8BC1-067A622D80C4}" destId="{81ED8D98-BE77-43B6-954D-6C0FD951C55C}" srcOrd="0" destOrd="0" presId="urn:microsoft.com/office/officeart/2005/8/layout/balance1"/>
    <dgm:cxn modelId="{D43917E6-0411-4E7C-8E59-FAE2A6CAC56A}" type="presOf" srcId="{3996E8B2-358A-4145-9025-8CB1EF9C946A}" destId="{25AFCB1D-D89E-4EFB-850F-A4D3638C3223}" srcOrd="0" destOrd="0" presId="urn:microsoft.com/office/officeart/2005/8/layout/balance1"/>
    <dgm:cxn modelId="{26A6EFD3-0187-4A4B-A3C0-DB10F8F2C511}" type="presOf" srcId="{01F12DCF-E2EE-4A55-8B6C-575306AC3699}" destId="{43AA0EB2-1BE2-4074-B2C9-A69F1F9E1260}" srcOrd="0" destOrd="0" presId="urn:microsoft.com/office/officeart/2005/8/layout/balance1"/>
    <dgm:cxn modelId="{9CC73102-3FBF-446D-9A2F-8FF4BE699BBB}" srcId="{AAD729D1-CE07-4FCA-AD87-AD40DF4806F0}" destId="{01F12DCF-E2EE-4A55-8B6C-575306AC3699}" srcOrd="0" destOrd="0" parTransId="{60B27214-C2B6-47DB-9AC1-8C7067DC856B}" sibTransId="{DFDD4820-3E7F-42F6-BB8A-67D8B5236CB1}"/>
    <dgm:cxn modelId="{64976770-1E45-4A07-AD57-D600F62B3122}" type="presOf" srcId="{4D2A7CD0-8E8D-47D2-BCBF-1FA13AC563EA}" destId="{A3EE8D21-57F8-4290-AE6A-087884A8EC41}" srcOrd="0" destOrd="0" presId="urn:microsoft.com/office/officeart/2005/8/layout/balance1"/>
    <dgm:cxn modelId="{BD194C4A-D277-4898-A4DE-A9B7E9B73EAB}" srcId="{3996E8B2-358A-4145-9025-8CB1EF9C946A}" destId="{89045FA7-4691-4768-8BC1-067A622D80C4}" srcOrd="0" destOrd="0" parTransId="{C1639C7B-5D6F-4670-8D7F-9B61492E7BFB}" sibTransId="{EEBA6533-1401-4745-B8BD-BBEB901CF4AA}"/>
    <dgm:cxn modelId="{10CBA70D-A911-4F4F-8E56-31F665E78495}" srcId="{4D2A7CD0-8E8D-47D2-BCBF-1FA13AC563EA}" destId="{AAD729D1-CE07-4FCA-AD87-AD40DF4806F0}" srcOrd="0" destOrd="0" parTransId="{80B8744D-3148-4A36-87E8-D8B6A4D4372E}" sibTransId="{B39F942D-D85C-4948-8BE0-577833EA852F}"/>
    <dgm:cxn modelId="{A2E3576D-A577-4793-8971-D64A5B665FFC}" type="presOf" srcId="{AAD729D1-CE07-4FCA-AD87-AD40DF4806F0}" destId="{282DD44B-648F-4B70-AFD4-153FD4FA1747}" srcOrd="0" destOrd="0" presId="urn:microsoft.com/office/officeart/2005/8/layout/balance1"/>
    <dgm:cxn modelId="{E49DCED2-14A4-4FED-9F47-2528A6021344}" type="presOf" srcId="{517ED6EF-14F0-4FE2-9A83-9712820628D4}" destId="{D9E55B23-780D-4D89-B6F3-1CEABBF381BD}" srcOrd="0" destOrd="0" presId="urn:microsoft.com/office/officeart/2005/8/layout/balance1"/>
    <dgm:cxn modelId="{1386D4EA-CC92-4E85-B19B-2DA4B439804A}" srcId="{AAD729D1-CE07-4FCA-AD87-AD40DF4806F0}" destId="{167276AA-7FA2-4D6B-9AD1-2E5923C3B04A}" srcOrd="2" destOrd="0" parTransId="{98787D8E-76B7-42AE-AC6C-72338F8B553C}" sibTransId="{02552790-C9BD-47F9-8549-0C1D94161241}"/>
    <dgm:cxn modelId="{A6B60BB0-4B6E-4584-A2AE-7C7A587F009D}" type="presOf" srcId="{6A937248-39C9-4035-A7CC-332E3E574405}" destId="{041CB444-AB6C-490B-BEEA-6345F33412B0}" srcOrd="0" destOrd="0" presId="urn:microsoft.com/office/officeart/2005/8/layout/balance1"/>
    <dgm:cxn modelId="{B7B386BB-B0A5-4068-9869-85A4D2430DEB}" type="presOf" srcId="{167276AA-7FA2-4D6B-9AD1-2E5923C3B04A}" destId="{1027BC18-9398-4CDC-9116-CF7B6E63C9FC}" srcOrd="0" destOrd="0" presId="urn:microsoft.com/office/officeart/2005/8/layout/balance1"/>
    <dgm:cxn modelId="{1AC82E31-5A76-437A-96DF-AB441BD2008F}" srcId="{4D2A7CD0-8E8D-47D2-BCBF-1FA13AC563EA}" destId="{3996E8B2-358A-4145-9025-8CB1EF9C946A}" srcOrd="1" destOrd="0" parTransId="{77D54E9E-810D-4DED-9FD5-623DBEE25AC4}" sibTransId="{09681389-4EF0-4849-8FC6-0BF91F0D4588}"/>
    <dgm:cxn modelId="{5F2E43EB-88F6-4948-A3FB-D284C3ECABDA}" srcId="{3996E8B2-358A-4145-9025-8CB1EF9C946A}" destId="{6A937248-39C9-4035-A7CC-332E3E574405}" srcOrd="1" destOrd="0" parTransId="{9CC8C059-8C47-4C84-9FE9-C59806659351}" sibTransId="{B27FE32B-0B0B-4DF2-80DA-180FDB7FD998}"/>
    <dgm:cxn modelId="{2EF253A6-0FBB-4CE6-A1C8-C671150C39B6}" type="presParOf" srcId="{A3EE8D21-57F8-4290-AE6A-087884A8EC41}" destId="{8FD44709-0419-491B-9531-8AE58DB74479}" srcOrd="0" destOrd="0" presId="urn:microsoft.com/office/officeart/2005/8/layout/balance1"/>
    <dgm:cxn modelId="{37173A85-21DF-4D40-BF61-AA7FE63061B0}" type="presParOf" srcId="{A3EE8D21-57F8-4290-AE6A-087884A8EC41}" destId="{7C1C2E98-F776-4DC6-AEE6-7013D35627F1}" srcOrd="1" destOrd="0" presId="urn:microsoft.com/office/officeart/2005/8/layout/balance1"/>
    <dgm:cxn modelId="{11BA6373-2551-4469-A37D-045BFB2B2760}" type="presParOf" srcId="{7C1C2E98-F776-4DC6-AEE6-7013D35627F1}" destId="{282DD44B-648F-4B70-AFD4-153FD4FA1747}" srcOrd="0" destOrd="0" presId="urn:microsoft.com/office/officeart/2005/8/layout/balance1"/>
    <dgm:cxn modelId="{1FD68AB1-6C0C-4CA7-BA4B-8E2638CDACA5}" type="presParOf" srcId="{7C1C2E98-F776-4DC6-AEE6-7013D35627F1}" destId="{25AFCB1D-D89E-4EFB-850F-A4D3638C3223}" srcOrd="1" destOrd="0" presId="urn:microsoft.com/office/officeart/2005/8/layout/balance1"/>
    <dgm:cxn modelId="{43B38776-9DE9-411D-BE15-78155A6C4AA2}" type="presParOf" srcId="{A3EE8D21-57F8-4290-AE6A-087884A8EC41}" destId="{20862AE7-F23E-4A76-A978-BC2F1785085E}" srcOrd="2" destOrd="0" presId="urn:microsoft.com/office/officeart/2005/8/layout/balance1"/>
    <dgm:cxn modelId="{E65CB1E5-436E-4889-A775-0BB8DDCF9B7A}" type="presParOf" srcId="{20862AE7-F23E-4A76-A978-BC2F1785085E}" destId="{C3EAEA17-C39B-4ECF-AA20-C229434E874A}" srcOrd="0" destOrd="0" presId="urn:microsoft.com/office/officeart/2005/8/layout/balance1"/>
    <dgm:cxn modelId="{6A273B87-3763-4F4E-AD9C-50CA783561A1}" type="presParOf" srcId="{20862AE7-F23E-4A76-A978-BC2F1785085E}" destId="{A7F99941-C7A9-4C85-9451-CC5CC6DA56C1}" srcOrd="1" destOrd="0" presId="urn:microsoft.com/office/officeart/2005/8/layout/balance1"/>
    <dgm:cxn modelId="{99A6DB6C-085E-4B23-9BC4-0734B58DA6A7}" type="presParOf" srcId="{20862AE7-F23E-4A76-A978-BC2F1785085E}" destId="{EDF3C12B-8B92-4D7D-9632-5F1B92554173}" srcOrd="2" destOrd="0" presId="urn:microsoft.com/office/officeart/2005/8/layout/balance1"/>
    <dgm:cxn modelId="{18E12AE3-0123-495C-9B80-55130D8EEAEB}" type="presParOf" srcId="{20862AE7-F23E-4A76-A978-BC2F1785085E}" destId="{43AA0EB2-1BE2-4074-B2C9-A69F1F9E1260}" srcOrd="3" destOrd="0" presId="urn:microsoft.com/office/officeart/2005/8/layout/balance1"/>
    <dgm:cxn modelId="{341BCEB0-1064-4437-A041-161A409C775F}" type="presParOf" srcId="{20862AE7-F23E-4A76-A978-BC2F1785085E}" destId="{D9E55B23-780D-4D89-B6F3-1CEABBF381BD}" srcOrd="4" destOrd="0" presId="urn:microsoft.com/office/officeart/2005/8/layout/balance1"/>
    <dgm:cxn modelId="{EB1B359E-3159-4612-AD05-EB3FF6A664AF}" type="presParOf" srcId="{20862AE7-F23E-4A76-A978-BC2F1785085E}" destId="{1027BC18-9398-4CDC-9116-CF7B6E63C9FC}" srcOrd="5" destOrd="0" presId="urn:microsoft.com/office/officeart/2005/8/layout/balance1"/>
    <dgm:cxn modelId="{20688567-35AF-40D3-BFFC-CAAAF171381F}" type="presParOf" srcId="{20862AE7-F23E-4A76-A978-BC2F1785085E}" destId="{81ED8D98-BE77-43B6-954D-6C0FD951C55C}" srcOrd="6" destOrd="0" presId="urn:microsoft.com/office/officeart/2005/8/layout/balance1"/>
    <dgm:cxn modelId="{0ECFB93D-D856-425E-B133-AE6398431F6D}" type="presParOf" srcId="{20862AE7-F23E-4A76-A978-BC2F1785085E}" destId="{041CB444-AB6C-490B-BEEA-6345F33412B0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841DC-E4F4-48DF-8079-A2EC01568DB7}">
      <dsp:nvSpPr>
        <dsp:cNvPr id="0" name=""/>
        <dsp:cNvSpPr/>
      </dsp:nvSpPr>
      <dsp:spPr>
        <a:xfrm>
          <a:off x="2921" y="2000"/>
          <a:ext cx="8122157" cy="259820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3 Riesgos o tipo de daño</a:t>
          </a:r>
          <a:endParaRPr lang="es-MX" sz="6500" kern="1200" dirty="0"/>
        </a:p>
      </dsp:txBody>
      <dsp:txXfrm>
        <a:off x="79020" y="78099"/>
        <a:ext cx="7969959" cy="2446010"/>
      </dsp:txXfrm>
    </dsp:sp>
    <dsp:sp modelId="{9488291D-EBF8-4DDF-BBC1-4E92F7296646}">
      <dsp:nvSpPr>
        <dsp:cNvPr id="0" name=""/>
        <dsp:cNvSpPr/>
      </dsp:nvSpPr>
      <dsp:spPr>
        <a:xfrm>
          <a:off x="2921" y="2818458"/>
          <a:ext cx="2563812" cy="2598208"/>
        </a:xfrm>
        <a:prstGeom prst="roundRect">
          <a:avLst>
            <a:gd name="adj" fmla="val 10000"/>
          </a:avLst>
        </a:prstGeom>
        <a:solidFill>
          <a:srgbClr val="AF0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Negligencia o Conductas inadecuadas</a:t>
          </a:r>
          <a:endParaRPr lang="es-MX" sz="3300" kern="1200" dirty="0"/>
        </a:p>
      </dsp:txBody>
      <dsp:txXfrm>
        <a:off x="78012" y="2893549"/>
        <a:ext cx="2413630" cy="2448026"/>
      </dsp:txXfrm>
    </dsp:sp>
    <dsp:sp modelId="{6EAE19F9-810B-45F3-ADF8-D046DF24BCE2}">
      <dsp:nvSpPr>
        <dsp:cNvPr id="0" name=""/>
        <dsp:cNvSpPr/>
      </dsp:nvSpPr>
      <dsp:spPr>
        <a:xfrm>
          <a:off x="2782093" y="2818458"/>
          <a:ext cx="2563812" cy="259820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Sistema</a:t>
          </a:r>
          <a:endParaRPr lang="es-MX" sz="3300" kern="1200" dirty="0"/>
        </a:p>
      </dsp:txBody>
      <dsp:txXfrm>
        <a:off x="2857184" y="2893549"/>
        <a:ext cx="2413630" cy="2448026"/>
      </dsp:txXfrm>
    </dsp:sp>
    <dsp:sp modelId="{882DFC03-A537-4F93-8475-16DF74C1194A}">
      <dsp:nvSpPr>
        <dsp:cNvPr id="0" name=""/>
        <dsp:cNvSpPr/>
      </dsp:nvSpPr>
      <dsp:spPr>
        <a:xfrm>
          <a:off x="5564187" y="2718037"/>
          <a:ext cx="2563812" cy="259820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Error</a:t>
          </a:r>
          <a:endParaRPr lang="es-MX" sz="3300" kern="1200" dirty="0"/>
        </a:p>
      </dsp:txBody>
      <dsp:txXfrm>
        <a:off x="5639278" y="2793128"/>
        <a:ext cx="2413630" cy="2448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DD44B-648F-4B70-AFD4-153FD4FA1747}">
      <dsp:nvSpPr>
        <dsp:cNvPr id="0" name=""/>
        <dsp:cNvSpPr/>
      </dsp:nvSpPr>
      <dsp:spPr>
        <a:xfrm>
          <a:off x="1594202" y="604452"/>
          <a:ext cx="8990138" cy="1143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Ser médico es una gran responsabilidad y depende de:</a:t>
          </a:r>
          <a:endParaRPr lang="es-MX" sz="2400" kern="1200" dirty="0"/>
        </a:p>
      </dsp:txBody>
      <dsp:txXfrm>
        <a:off x="1627679" y="637929"/>
        <a:ext cx="8923184" cy="1076046"/>
      </dsp:txXfrm>
    </dsp:sp>
    <dsp:sp modelId="{25AFCB1D-D89E-4EFB-850F-A4D3638C3223}">
      <dsp:nvSpPr>
        <dsp:cNvPr id="0" name=""/>
        <dsp:cNvSpPr/>
      </dsp:nvSpPr>
      <dsp:spPr>
        <a:xfrm rot="21303311">
          <a:off x="3737549" y="5062849"/>
          <a:ext cx="2742843" cy="5322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Foco</a:t>
          </a:r>
          <a:endParaRPr lang="es-MX" sz="2800" kern="1200" dirty="0"/>
        </a:p>
      </dsp:txBody>
      <dsp:txXfrm>
        <a:off x="3753137" y="5078437"/>
        <a:ext cx="2711667" cy="501027"/>
      </dsp:txXfrm>
    </dsp:sp>
    <dsp:sp modelId="{A7F99941-C7A9-4C85-9451-CC5CC6DA56C1}">
      <dsp:nvSpPr>
        <dsp:cNvPr id="0" name=""/>
        <dsp:cNvSpPr/>
      </dsp:nvSpPr>
      <dsp:spPr>
        <a:xfrm>
          <a:off x="5916464" y="6000750"/>
          <a:ext cx="857250" cy="857250"/>
        </a:xfrm>
        <a:prstGeom prst="triangle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3C12B-8B92-4D7D-9632-5F1B92554173}">
      <dsp:nvSpPr>
        <dsp:cNvPr id="0" name=""/>
        <dsp:cNvSpPr/>
      </dsp:nvSpPr>
      <dsp:spPr>
        <a:xfrm rot="21360000">
          <a:off x="5133564" y="5429467"/>
          <a:ext cx="5145070" cy="3597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A0EB2-1BE2-4074-B2C9-A69F1F9E1260}">
      <dsp:nvSpPr>
        <dsp:cNvPr id="0" name=""/>
        <dsp:cNvSpPr/>
      </dsp:nvSpPr>
      <dsp:spPr>
        <a:xfrm rot="21360000">
          <a:off x="546989" y="3395600"/>
          <a:ext cx="3808274" cy="833658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Conocimientos</a:t>
          </a:r>
          <a:endParaRPr lang="es-MX" sz="2400" kern="1200" dirty="0"/>
        </a:p>
      </dsp:txBody>
      <dsp:txXfrm>
        <a:off x="587685" y="3436296"/>
        <a:ext cx="3726882" cy="752266"/>
      </dsp:txXfrm>
    </dsp:sp>
    <dsp:sp modelId="{D9E55B23-780D-4D89-B6F3-1CEABBF381BD}">
      <dsp:nvSpPr>
        <dsp:cNvPr id="0" name=""/>
        <dsp:cNvSpPr/>
      </dsp:nvSpPr>
      <dsp:spPr>
        <a:xfrm rot="21360000">
          <a:off x="636874" y="4392223"/>
          <a:ext cx="3899188" cy="827301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Competencia</a:t>
          </a:r>
          <a:endParaRPr lang="es-MX" sz="2400" kern="1200" dirty="0"/>
        </a:p>
      </dsp:txBody>
      <dsp:txXfrm>
        <a:off x="677260" y="4432609"/>
        <a:ext cx="3818416" cy="746529"/>
      </dsp:txXfrm>
    </dsp:sp>
    <dsp:sp modelId="{1027BC18-9398-4CDC-9116-CF7B6E63C9FC}">
      <dsp:nvSpPr>
        <dsp:cNvPr id="0" name=""/>
        <dsp:cNvSpPr/>
      </dsp:nvSpPr>
      <dsp:spPr>
        <a:xfrm rot="21360000">
          <a:off x="775203" y="2267728"/>
          <a:ext cx="3027049" cy="88828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Actitud</a:t>
          </a:r>
          <a:endParaRPr lang="es-MX" sz="2400" kern="1200" dirty="0"/>
        </a:p>
      </dsp:txBody>
      <dsp:txXfrm>
        <a:off x="818566" y="2311091"/>
        <a:ext cx="2940323" cy="801561"/>
      </dsp:txXfrm>
    </dsp:sp>
    <dsp:sp modelId="{81ED8D98-BE77-43B6-954D-6C0FD951C55C}">
      <dsp:nvSpPr>
        <dsp:cNvPr id="0" name=""/>
        <dsp:cNvSpPr/>
      </dsp:nvSpPr>
      <dsp:spPr>
        <a:xfrm rot="21360000">
          <a:off x="6301056" y="5770034"/>
          <a:ext cx="3027049" cy="88828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Equilibrio de vida</a:t>
          </a:r>
          <a:endParaRPr lang="es-MX" sz="2400" kern="1200" dirty="0"/>
        </a:p>
      </dsp:txBody>
      <dsp:txXfrm>
        <a:off x="6344419" y="5813397"/>
        <a:ext cx="2940323" cy="801561"/>
      </dsp:txXfrm>
    </dsp:sp>
    <dsp:sp modelId="{041CB444-AB6C-490B-BEEA-6345F33412B0}">
      <dsp:nvSpPr>
        <dsp:cNvPr id="0" name=""/>
        <dsp:cNvSpPr/>
      </dsp:nvSpPr>
      <dsp:spPr>
        <a:xfrm rot="21360000">
          <a:off x="8737701" y="4647741"/>
          <a:ext cx="3051585" cy="53741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Descanso</a:t>
          </a:r>
          <a:endParaRPr lang="es-MX" sz="2400" kern="1200" dirty="0"/>
        </a:p>
      </dsp:txBody>
      <dsp:txXfrm>
        <a:off x="8763935" y="4673975"/>
        <a:ext cx="2999117" cy="484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3F477-F5EE-4C47-B0A9-973AC0DEE335}" type="datetimeFigureOut">
              <a:rPr lang="es-MX" smtClean="0"/>
              <a:t>20/02/2019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6B83F-B6D9-4347-BD23-26BB2D15CB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50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6B83F-B6D9-4347-BD23-26BB2D15CB9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64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C0D7-D4CD-4905-A54F-B37966A1B901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66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C8E1-7420-4F24-8F04-D15876EBDACE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312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8D2D-D4A8-4F6A-988C-47AC47293AC1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02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F6C4-647E-49C5-9D2C-8800356391B9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9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3A9-10DB-4E5E-B22E-1272514153D1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42DC-AD45-4977-8632-4D7D2586D18B}" type="datetime1">
              <a:rPr lang="es-MX" smtClean="0"/>
              <a:t>20/02/2019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45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D69A-10D3-41DE-BC0A-397C42EBF6B1}" type="datetime1">
              <a:rPr lang="es-MX" smtClean="0"/>
              <a:t>20/02/2019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33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96BF-E5F8-446A-82C5-8F67E9C7CBEA}" type="datetime1">
              <a:rPr lang="es-MX" smtClean="0"/>
              <a:t>20/02/2019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45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3A38-E9A6-4E50-9D89-2B133306AE96}" type="datetime1">
              <a:rPr lang="es-MX" smtClean="0"/>
              <a:t>20/02/2019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33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F279-0BA2-4DBA-A795-C775E71CD6AC}" type="datetime1">
              <a:rPr lang="es-MX" smtClean="0"/>
              <a:t>20/02/2019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81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FBAF-2C50-4292-A9A5-E4767F04A4A3}" type="datetime1">
              <a:rPr lang="es-MX" smtClean="0"/>
              <a:t>20/02/2019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22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F73A-B84B-42BA-AF5B-843559D54E5B}" type="datetime1">
              <a:rPr lang="es-MX" smtClean="0"/>
              <a:t>20/02/2019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F7F8-20CA-4AE5-9811-51F94FEF97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14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mx.wrs.yahoo.com/_ylt=A0oGkzxOZ7NMTGQAuNvD8Qt.;_ylu=X3oDMTA0cWRkM2FvBHNtAzI-/SIG=11n0mm2j2/EXP=1286912206/**http:/es.wikipedia.org/wiki/Tierra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9459" y="1103870"/>
            <a:ext cx="8081320" cy="384707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 smtClean="0"/>
              <a:t>Sesión Conjunta</a:t>
            </a: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 smtClean="0"/>
              <a:t>La seguridad del Paciente, </a:t>
            </a:r>
            <a:br>
              <a:rPr lang="es-MX" sz="3600" dirty="0" smtClean="0"/>
            </a:br>
            <a:r>
              <a:rPr lang="es-MX" sz="3600" dirty="0" smtClean="0"/>
              <a:t>tema central de la atención a la salud.</a:t>
            </a:r>
            <a:br>
              <a:rPr lang="es-MX" sz="3600" dirty="0" smtClean="0"/>
            </a:b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2800" dirty="0" smtClean="0"/>
              <a:t>Seguridad en Cirugía</a:t>
            </a:r>
            <a:endParaRPr lang="es-MX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815913"/>
            <a:ext cx="9144000" cy="397476"/>
          </a:xfrm>
        </p:spPr>
        <p:txBody>
          <a:bodyPr>
            <a:normAutofit lnSpcReduction="10000"/>
          </a:bodyPr>
          <a:lstStyle/>
          <a:p>
            <a:pPr algn="r"/>
            <a:r>
              <a:rPr lang="es-MX" dirty="0" err="1" smtClean="0"/>
              <a:t>Acad</a:t>
            </a:r>
            <a:r>
              <a:rPr lang="es-MX" dirty="0" smtClean="0"/>
              <a:t>. Jorge Alfonso Pérez Castro y Vázquez</a:t>
            </a:r>
            <a:endParaRPr lang="es-MX" dirty="0"/>
          </a:p>
        </p:txBody>
      </p:sp>
      <p:pic>
        <p:nvPicPr>
          <p:cNvPr id="1036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588" y="508343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content.fgdl5-2.fna.fbcdn.net/v/t1.0-0/p370x247/281442_193293397391663_628681_n.jpg?_nc_cat=105&amp;_nc_ht=scontent.fgdl5-2.fna&amp;oh=8e6b605000c82edb0d4606e82a4ee3ba&amp;oe=5D2750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96" y="452609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7853" y="2626658"/>
            <a:ext cx="2845324" cy="1739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Gestión de la información insuficiente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509246" y="1970500"/>
            <a:ext cx="3615598" cy="107721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Comunicación </a:t>
            </a:r>
            <a:r>
              <a:rPr lang="es-MX" sz="3200" dirty="0" err="1" smtClean="0"/>
              <a:t>intra</a:t>
            </a:r>
            <a:r>
              <a:rPr lang="es-MX" sz="3200" dirty="0" smtClean="0"/>
              <a:t> equipo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509246" y="3960664"/>
            <a:ext cx="3615598" cy="107721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Comunicación extra equipo</a:t>
            </a:r>
            <a:endParaRPr lang="es-MX" sz="3200" dirty="0"/>
          </a:p>
        </p:txBody>
      </p:sp>
      <p:cxnSp>
        <p:nvCxnSpPr>
          <p:cNvPr id="7" name="Conector curvado 6"/>
          <p:cNvCxnSpPr>
            <a:stCxn id="4" idx="3"/>
            <a:endCxn id="5" idx="1"/>
          </p:cNvCxnSpPr>
          <p:nvPr/>
        </p:nvCxnSpPr>
        <p:spPr>
          <a:xfrm flipV="1">
            <a:off x="3003177" y="2509109"/>
            <a:ext cx="1506069" cy="98712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curvado 7"/>
          <p:cNvCxnSpPr>
            <a:stCxn id="4" idx="3"/>
            <a:endCxn id="6" idx="1"/>
          </p:cNvCxnSpPr>
          <p:nvPr/>
        </p:nvCxnSpPr>
        <p:spPr>
          <a:xfrm>
            <a:off x="3003177" y="3496235"/>
            <a:ext cx="1506069" cy="1003038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89818"/>
            <a:ext cx="6794126" cy="455921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872628" y="577730"/>
            <a:ext cx="5710516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/>
              <a:t>Error en los reportes médicos también causa mortalidad</a:t>
            </a:r>
            <a:endParaRPr lang="es-MX" sz="36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10</a:t>
            </a:fld>
            <a:endParaRPr lang="es-MX"/>
          </a:p>
        </p:txBody>
      </p:sp>
      <p:pic>
        <p:nvPicPr>
          <p:cNvPr id="10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176" y="27867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23665" y="2303928"/>
            <a:ext cx="2845324" cy="1739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Supervisión adecuada</a:t>
            </a:r>
            <a:endParaRPr lang="es-MX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03494" y="374090"/>
            <a:ext cx="4872318" cy="1325563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Global </a:t>
            </a:r>
            <a:r>
              <a:rPr lang="es-MX" dirty="0" err="1" smtClean="0"/>
              <a:t>surgery</a:t>
            </a:r>
            <a:r>
              <a:rPr lang="es-MX" dirty="0" smtClean="0"/>
              <a:t> 2030</a:t>
            </a:r>
            <a:endParaRPr lang="es-MX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46438" y="1792674"/>
            <a:ext cx="10515600" cy="3893857"/>
          </a:xfrm>
          <a:solidFill>
            <a:srgbClr val="00206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endParaRPr lang="en-US" sz="3800" dirty="0" smtClean="0"/>
          </a:p>
          <a:p>
            <a:r>
              <a:rPr lang="en-US" sz="3800" b="1" dirty="0" err="1" smtClean="0"/>
              <a:t>Indicador</a:t>
            </a:r>
            <a:r>
              <a:rPr lang="en-US" sz="3800" b="1" dirty="0" smtClean="0"/>
              <a:t> 1- </a:t>
            </a:r>
            <a:r>
              <a:rPr lang="en-US" sz="3800" b="1" dirty="0" err="1" smtClean="0"/>
              <a:t>Acceso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en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tiempo</a:t>
            </a:r>
            <a:r>
              <a:rPr lang="en-US" sz="3800" b="1" dirty="0" smtClean="0"/>
              <a:t> a </a:t>
            </a:r>
            <a:r>
              <a:rPr lang="en-US" sz="3800" b="1" dirty="0" err="1" smtClean="0"/>
              <a:t>cirugía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esencial</a:t>
            </a:r>
            <a:r>
              <a:rPr lang="en-US" sz="3800" b="1" dirty="0" smtClean="0"/>
              <a:t>. </a:t>
            </a:r>
            <a:r>
              <a:rPr lang="en-US" sz="3800" dirty="0" err="1" smtClean="0"/>
              <a:t>Es</a:t>
            </a:r>
            <a:r>
              <a:rPr lang="en-US" sz="3800" dirty="0" smtClean="0"/>
              <a:t> la </a:t>
            </a:r>
            <a:r>
              <a:rPr lang="en-US" sz="3800" dirty="0" err="1" smtClean="0"/>
              <a:t>proporción</a:t>
            </a:r>
            <a:r>
              <a:rPr lang="en-US" sz="3800" dirty="0" smtClean="0"/>
              <a:t> de </a:t>
            </a:r>
            <a:r>
              <a:rPr lang="en-US" sz="3800" dirty="0" err="1" smtClean="0"/>
              <a:t>población</a:t>
            </a:r>
            <a:r>
              <a:rPr lang="en-US" sz="3800" dirty="0" smtClean="0"/>
              <a:t> que </a:t>
            </a:r>
            <a:r>
              <a:rPr lang="en-US" sz="3800" dirty="0" err="1" smtClean="0"/>
              <a:t>puede</a:t>
            </a:r>
            <a:r>
              <a:rPr lang="en-US" sz="3800" dirty="0" smtClean="0"/>
              <a:t> </a:t>
            </a:r>
            <a:r>
              <a:rPr lang="en-US" sz="3800" dirty="0" err="1" smtClean="0"/>
              <a:t>acceder</a:t>
            </a:r>
            <a:r>
              <a:rPr lang="en-US" sz="3800" dirty="0" smtClean="0"/>
              <a:t>, </a:t>
            </a:r>
            <a:r>
              <a:rPr lang="en-US" sz="3800" dirty="0" err="1" smtClean="0"/>
              <a:t>dentro</a:t>
            </a:r>
            <a:r>
              <a:rPr lang="en-US" sz="3800" dirty="0" smtClean="0"/>
              <a:t>    	de 2 horas, a un hospital que </a:t>
            </a:r>
            <a:r>
              <a:rPr lang="en-US" sz="3800" dirty="0" err="1" smtClean="0"/>
              <a:t>puede</a:t>
            </a:r>
            <a:r>
              <a:rPr lang="en-US" sz="3800" dirty="0" smtClean="0"/>
              <a:t> </a:t>
            </a:r>
            <a:r>
              <a:rPr lang="en-US" sz="3800" dirty="0" err="1" smtClean="0"/>
              <a:t>realizar</a:t>
            </a:r>
            <a:r>
              <a:rPr lang="en-US" sz="3800" dirty="0" smtClean="0"/>
              <a:t> </a:t>
            </a:r>
            <a:r>
              <a:rPr lang="en-US" sz="3800" dirty="0" err="1" smtClean="0"/>
              <a:t>una</a:t>
            </a:r>
            <a:r>
              <a:rPr lang="en-US" sz="3800" dirty="0" smtClean="0"/>
              <a:t> </a:t>
            </a:r>
            <a:r>
              <a:rPr lang="en-US" sz="3800" dirty="0" err="1" smtClean="0"/>
              <a:t>cesarea</a:t>
            </a:r>
            <a:r>
              <a:rPr lang="en-US" sz="3800" dirty="0" smtClean="0"/>
              <a:t>, </a:t>
            </a:r>
            <a:r>
              <a:rPr lang="en-US" sz="3800" dirty="0" err="1" smtClean="0"/>
              <a:t>laparotomía</a:t>
            </a:r>
            <a:r>
              <a:rPr lang="en-US" sz="3800" dirty="0" smtClean="0"/>
              <a:t> y </a:t>
            </a:r>
            <a:r>
              <a:rPr lang="en-US" sz="3800" dirty="0" err="1" smtClean="0"/>
              <a:t>tratar</a:t>
            </a:r>
            <a:r>
              <a:rPr lang="en-US" sz="3800" dirty="0" smtClean="0"/>
              <a:t> </a:t>
            </a:r>
            <a:r>
              <a:rPr lang="en-US" sz="3800" dirty="0" err="1" smtClean="0"/>
              <a:t>una</a:t>
            </a:r>
            <a:r>
              <a:rPr lang="en-US" sz="3800" dirty="0" smtClean="0"/>
              <a:t> </a:t>
            </a:r>
            <a:r>
              <a:rPr lang="en-US" sz="3800" dirty="0" err="1" smtClean="0"/>
              <a:t>fractura</a:t>
            </a:r>
            <a:r>
              <a:rPr lang="en-US" sz="3800" dirty="0" smtClean="0"/>
              <a:t> </a:t>
            </a:r>
            <a:r>
              <a:rPr lang="en-US" sz="3800" dirty="0" err="1" smtClean="0"/>
              <a:t>expuesta</a:t>
            </a:r>
            <a:r>
              <a:rPr lang="en-US" sz="3800" dirty="0" smtClean="0"/>
              <a:t> 	(</a:t>
            </a:r>
            <a:r>
              <a:rPr lang="en-US" sz="3800" dirty="0" err="1" smtClean="0"/>
              <a:t>Procedimientos</a:t>
            </a:r>
            <a:r>
              <a:rPr lang="en-US" sz="3800" dirty="0" smtClean="0"/>
              <a:t> Bellwether).</a:t>
            </a:r>
          </a:p>
          <a:p>
            <a:r>
              <a:rPr lang="en-US" sz="3800" b="1" dirty="0" err="1" smtClean="0"/>
              <a:t>Indicador</a:t>
            </a:r>
            <a:r>
              <a:rPr lang="en-US" sz="3800" b="1" dirty="0" smtClean="0"/>
              <a:t> 2- </a:t>
            </a:r>
            <a:r>
              <a:rPr lang="en-US" sz="3800" b="1" dirty="0" err="1" smtClean="0"/>
              <a:t>Densidad</a:t>
            </a:r>
            <a:r>
              <a:rPr lang="en-US" sz="3800" b="1" dirty="0" smtClean="0"/>
              <a:t> del </a:t>
            </a:r>
            <a:r>
              <a:rPr lang="en-US" sz="3800" b="1" dirty="0" err="1" smtClean="0"/>
              <a:t>equipo</a:t>
            </a:r>
            <a:r>
              <a:rPr lang="en-US" sz="3800" b="1" dirty="0" smtClean="0"/>
              <a:t> de </a:t>
            </a:r>
            <a:r>
              <a:rPr lang="en-US" sz="3800" b="1" dirty="0" err="1" smtClean="0"/>
              <a:t>trabajo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quirúrgico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especializado</a:t>
            </a:r>
            <a:r>
              <a:rPr lang="en-US" sz="3800" b="1" dirty="0" smtClean="0"/>
              <a:t>. </a:t>
            </a:r>
            <a:r>
              <a:rPr lang="en-US" sz="3800" dirty="0" smtClean="0"/>
              <a:t>El </a:t>
            </a:r>
            <a:r>
              <a:rPr lang="en-US" sz="3800" dirty="0" err="1" smtClean="0"/>
              <a:t>número</a:t>
            </a:r>
            <a:r>
              <a:rPr lang="en-US" sz="3800" dirty="0" smtClean="0"/>
              <a:t> de </a:t>
            </a:r>
            <a:r>
              <a:rPr lang="en-US" sz="3800" dirty="0" err="1" smtClean="0"/>
              <a:t>especialistas</a:t>
            </a:r>
            <a:r>
              <a:rPr lang="en-US" sz="3800" dirty="0" smtClean="0"/>
              <a:t> </a:t>
            </a:r>
            <a:r>
              <a:rPr lang="en-US" sz="3800" dirty="0" err="1" smtClean="0"/>
              <a:t>en</a:t>
            </a:r>
            <a:r>
              <a:rPr lang="en-US" sz="3800" dirty="0" smtClean="0"/>
              <a:t> </a:t>
            </a:r>
            <a:r>
              <a:rPr lang="en-US" sz="3800" dirty="0" err="1" smtClean="0"/>
              <a:t>cirugía</a:t>
            </a:r>
            <a:r>
              <a:rPr lang="en-US" sz="3800" dirty="0" smtClean="0"/>
              <a:t>, 	</a:t>
            </a:r>
            <a:r>
              <a:rPr lang="en-US" sz="3800" dirty="0" err="1" smtClean="0"/>
              <a:t>anestesiología</a:t>
            </a:r>
            <a:r>
              <a:rPr lang="en-US" sz="3800" dirty="0" smtClean="0"/>
              <a:t> y </a:t>
            </a:r>
            <a:r>
              <a:rPr lang="en-US" sz="3800" dirty="0" err="1" smtClean="0"/>
              <a:t>ginecoobstetras</a:t>
            </a:r>
            <a:r>
              <a:rPr lang="en-US" sz="3800" dirty="0" smtClean="0"/>
              <a:t> que se </a:t>
            </a:r>
            <a:r>
              <a:rPr lang="en-US" sz="3800" dirty="0" err="1" smtClean="0"/>
              <a:t>encuentran</a:t>
            </a:r>
            <a:r>
              <a:rPr lang="en-US" sz="3800" dirty="0" smtClean="0"/>
              <a:t> </a:t>
            </a:r>
            <a:r>
              <a:rPr lang="en-US" sz="3800" dirty="0" err="1" smtClean="0"/>
              <a:t>trabajando</a:t>
            </a:r>
            <a:r>
              <a:rPr lang="en-US" sz="3800" dirty="0" smtClean="0"/>
              <a:t>, </a:t>
            </a:r>
            <a:r>
              <a:rPr lang="en-US" sz="3800" dirty="0" err="1" smtClean="0"/>
              <a:t>por</a:t>
            </a:r>
            <a:r>
              <a:rPr lang="en-US" sz="3800" dirty="0" smtClean="0"/>
              <a:t> 100 000 </a:t>
            </a:r>
            <a:r>
              <a:rPr lang="en-US" sz="3800" dirty="0" err="1" smtClean="0"/>
              <a:t>habitantes</a:t>
            </a:r>
            <a:r>
              <a:rPr lang="en-US" sz="3800" dirty="0" smtClean="0"/>
              <a:t>.</a:t>
            </a:r>
          </a:p>
          <a:p>
            <a:r>
              <a:rPr lang="en-US" sz="3800" b="1" dirty="0" err="1" smtClean="0"/>
              <a:t>Indicador</a:t>
            </a:r>
            <a:r>
              <a:rPr lang="en-US" sz="3800" b="1" dirty="0" smtClean="0"/>
              <a:t> 3- </a:t>
            </a:r>
            <a:r>
              <a:rPr lang="en-US" sz="3800" b="1" dirty="0" err="1" smtClean="0"/>
              <a:t>Volumen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quirúrgico</a:t>
            </a:r>
            <a:r>
              <a:rPr lang="en-US" sz="3800" b="1" dirty="0"/>
              <a:t>.</a:t>
            </a:r>
            <a:r>
              <a:rPr lang="en-US" sz="3800" b="1" dirty="0" smtClean="0"/>
              <a:t> </a:t>
            </a:r>
            <a:r>
              <a:rPr lang="en-US" sz="3800" dirty="0" err="1"/>
              <a:t>E</a:t>
            </a:r>
            <a:r>
              <a:rPr lang="en-US" sz="3800" dirty="0" err="1" smtClean="0"/>
              <a:t>s</a:t>
            </a:r>
            <a:r>
              <a:rPr lang="en-US" sz="3800" dirty="0" smtClean="0"/>
              <a:t> el </a:t>
            </a:r>
            <a:r>
              <a:rPr lang="en-US" sz="3800" dirty="0" err="1" smtClean="0"/>
              <a:t>volumen</a:t>
            </a:r>
            <a:r>
              <a:rPr lang="en-US" sz="3800" dirty="0" smtClean="0"/>
              <a:t> </a:t>
            </a:r>
            <a:r>
              <a:rPr lang="en-US" sz="3800" dirty="0" err="1" smtClean="0"/>
              <a:t>quirúrgico</a:t>
            </a:r>
            <a:r>
              <a:rPr lang="en-US" sz="3800" dirty="0" smtClean="0"/>
              <a:t> </a:t>
            </a:r>
            <a:r>
              <a:rPr lang="en-US" sz="3800" dirty="0" err="1" smtClean="0"/>
              <a:t>por</a:t>
            </a:r>
            <a:r>
              <a:rPr lang="en-US" sz="3800" dirty="0" smtClean="0"/>
              <a:t> 100 000 </a:t>
            </a:r>
            <a:r>
              <a:rPr lang="en-US" sz="3800" dirty="0" err="1" smtClean="0"/>
              <a:t>habitantes</a:t>
            </a:r>
            <a:r>
              <a:rPr lang="en-US" sz="3800" dirty="0" smtClean="0"/>
              <a:t> </a:t>
            </a:r>
            <a:r>
              <a:rPr lang="en-US" sz="3800" dirty="0" err="1" smtClean="0"/>
              <a:t>cada</a:t>
            </a:r>
            <a:r>
              <a:rPr lang="en-US" sz="3800" dirty="0" smtClean="0"/>
              <a:t> </a:t>
            </a:r>
            <a:r>
              <a:rPr lang="en-US" sz="3800" dirty="0" err="1" smtClean="0"/>
              <a:t>año</a:t>
            </a:r>
            <a:r>
              <a:rPr lang="en-US" sz="3800" dirty="0" smtClean="0"/>
              <a:t>.</a:t>
            </a:r>
          </a:p>
          <a:p>
            <a:r>
              <a:rPr lang="en-US" sz="3800" b="1" dirty="0" err="1" smtClean="0"/>
              <a:t>Indicador</a:t>
            </a:r>
            <a:r>
              <a:rPr lang="en-US" sz="3800" b="1" dirty="0" smtClean="0"/>
              <a:t> 4- </a:t>
            </a:r>
            <a:r>
              <a:rPr lang="en-US" sz="3800" b="1" dirty="0" err="1" smtClean="0"/>
              <a:t>Mortalidad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perioperatoria</a:t>
            </a:r>
            <a:r>
              <a:rPr lang="en-US" sz="3800" b="1" dirty="0" smtClean="0"/>
              <a:t>. </a:t>
            </a:r>
            <a:r>
              <a:rPr lang="en-US" sz="3800" dirty="0" err="1" smtClean="0"/>
              <a:t>Es</a:t>
            </a:r>
            <a:r>
              <a:rPr lang="en-US" sz="3800" dirty="0" smtClean="0"/>
              <a:t> la </a:t>
            </a:r>
            <a:r>
              <a:rPr lang="en-US" sz="3800" dirty="0" err="1" smtClean="0"/>
              <a:t>tasa</a:t>
            </a:r>
            <a:r>
              <a:rPr lang="en-US" sz="3800" dirty="0" smtClean="0"/>
              <a:t> de </a:t>
            </a:r>
            <a:r>
              <a:rPr lang="en-US" sz="3800" dirty="0" err="1" smtClean="0"/>
              <a:t>mortalidad</a:t>
            </a:r>
            <a:r>
              <a:rPr lang="en-US" sz="3800" dirty="0" smtClean="0"/>
              <a:t> </a:t>
            </a:r>
            <a:r>
              <a:rPr lang="en-US" sz="3800" dirty="0" err="1" smtClean="0"/>
              <a:t>perioperatoria</a:t>
            </a:r>
            <a:r>
              <a:rPr lang="en-US" sz="3800" dirty="0" smtClean="0"/>
              <a:t> </a:t>
            </a:r>
            <a:r>
              <a:rPr lang="en-US" sz="3800" dirty="0" err="1" smtClean="0"/>
              <a:t>por</a:t>
            </a:r>
            <a:r>
              <a:rPr lang="en-US" sz="3800" dirty="0" smtClean="0"/>
              <a:t> </a:t>
            </a:r>
            <a:r>
              <a:rPr lang="en-US" sz="3800" dirty="0" err="1" smtClean="0"/>
              <a:t>año</a:t>
            </a:r>
            <a:r>
              <a:rPr lang="en-US" sz="3800" dirty="0" smtClean="0"/>
              <a:t>.</a:t>
            </a:r>
          </a:p>
          <a:p>
            <a:r>
              <a:rPr lang="en-US" sz="3800" b="1" dirty="0" err="1" smtClean="0"/>
              <a:t>Indicador</a:t>
            </a:r>
            <a:r>
              <a:rPr lang="en-US" sz="3800" b="1" dirty="0" smtClean="0"/>
              <a:t> 5 – </a:t>
            </a:r>
            <a:r>
              <a:rPr lang="en-US" sz="3800" b="1" dirty="0" err="1" smtClean="0"/>
              <a:t>Protección</a:t>
            </a:r>
            <a:r>
              <a:rPr lang="en-US" sz="3800" b="1" dirty="0" smtClean="0"/>
              <a:t> contra </a:t>
            </a:r>
            <a:r>
              <a:rPr lang="en-US" sz="3800" b="1" dirty="0" err="1" smtClean="0"/>
              <a:t>gastos</a:t>
            </a:r>
            <a:r>
              <a:rPr lang="en-US" sz="3800" b="1" dirty="0" smtClean="0"/>
              <a:t> de </a:t>
            </a:r>
            <a:r>
              <a:rPr lang="en-US" sz="3800" b="1" dirty="0" err="1" smtClean="0"/>
              <a:t>cuidados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quirúrgicos</a:t>
            </a:r>
            <a:r>
              <a:rPr lang="en-US" sz="3800" b="1" dirty="0" smtClean="0"/>
              <a:t> que </a:t>
            </a:r>
            <a:r>
              <a:rPr lang="en-US" sz="3800" b="1" dirty="0" err="1" smtClean="0"/>
              <a:t>empobrecen</a:t>
            </a:r>
            <a:r>
              <a:rPr lang="en-US" sz="3800" b="1" dirty="0" smtClean="0"/>
              <a:t>. </a:t>
            </a:r>
            <a:r>
              <a:rPr lang="en-US" sz="3800" dirty="0" err="1" smtClean="0"/>
              <a:t>Examina</a:t>
            </a:r>
            <a:r>
              <a:rPr lang="en-US" sz="3800" dirty="0" smtClean="0"/>
              <a:t> el </a:t>
            </a:r>
            <a:r>
              <a:rPr lang="en-US" sz="3800" dirty="0" err="1" smtClean="0"/>
              <a:t>riesgo</a:t>
            </a:r>
            <a:r>
              <a:rPr lang="en-US" sz="3800" dirty="0" smtClean="0"/>
              <a:t> de 	</a:t>
            </a:r>
            <a:r>
              <a:rPr lang="en-US" sz="3800" dirty="0" err="1" smtClean="0"/>
              <a:t>empobrecimiento</a:t>
            </a:r>
            <a:r>
              <a:rPr lang="en-US" sz="3800" dirty="0" smtClean="0"/>
              <a:t> que la </a:t>
            </a:r>
            <a:r>
              <a:rPr lang="en-US" sz="3800" dirty="0" err="1" smtClean="0"/>
              <a:t>gente</a:t>
            </a:r>
            <a:r>
              <a:rPr lang="en-US" sz="3800" dirty="0" smtClean="0"/>
              <a:t> </a:t>
            </a:r>
            <a:r>
              <a:rPr lang="en-US" sz="3800" dirty="0" err="1" smtClean="0"/>
              <a:t>podría</a:t>
            </a:r>
            <a:r>
              <a:rPr lang="en-US" sz="3800" dirty="0" smtClean="0"/>
              <a:t> </a:t>
            </a:r>
            <a:r>
              <a:rPr lang="en-US" sz="3800" dirty="0" err="1" smtClean="0"/>
              <a:t>experimentar</a:t>
            </a:r>
            <a:r>
              <a:rPr lang="en-US" sz="3800" dirty="0" smtClean="0"/>
              <a:t> </a:t>
            </a:r>
            <a:r>
              <a:rPr lang="en-US" sz="3800" dirty="0" err="1" smtClean="0"/>
              <a:t>por</a:t>
            </a:r>
            <a:r>
              <a:rPr lang="en-US" sz="3800" dirty="0" smtClean="0"/>
              <a:t> </a:t>
            </a:r>
            <a:r>
              <a:rPr lang="en-US" sz="3800" dirty="0" err="1" smtClean="0"/>
              <a:t>buscar</a:t>
            </a:r>
            <a:r>
              <a:rPr lang="en-US" sz="3800" dirty="0" smtClean="0"/>
              <a:t> </a:t>
            </a:r>
            <a:r>
              <a:rPr lang="en-US" sz="3800" dirty="0" err="1" smtClean="0"/>
              <a:t>atención</a:t>
            </a:r>
            <a:r>
              <a:rPr lang="en-US" sz="3800" dirty="0" smtClean="0"/>
              <a:t> </a:t>
            </a:r>
            <a:r>
              <a:rPr lang="en-US" sz="3800" dirty="0" err="1" smtClean="0"/>
              <a:t>quirúrgica</a:t>
            </a:r>
            <a:r>
              <a:rPr lang="en-US" sz="3800" dirty="0" smtClean="0"/>
              <a:t>. </a:t>
            </a:r>
          </a:p>
          <a:p>
            <a:r>
              <a:rPr lang="en-US" sz="3800" b="1" dirty="0" err="1" smtClean="0"/>
              <a:t>Indicador</a:t>
            </a:r>
            <a:r>
              <a:rPr lang="en-US" sz="3800" b="1" dirty="0" smtClean="0"/>
              <a:t> 6 – </a:t>
            </a:r>
            <a:r>
              <a:rPr lang="en-US" sz="3800" b="1" dirty="0" err="1" smtClean="0"/>
              <a:t>Protección</a:t>
            </a:r>
            <a:r>
              <a:rPr lang="en-US" sz="3800" b="1" dirty="0" smtClean="0"/>
              <a:t> contra </a:t>
            </a:r>
            <a:r>
              <a:rPr lang="en-US" sz="3800" b="1" dirty="0" err="1" smtClean="0"/>
              <a:t>gastos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catastroficos</a:t>
            </a:r>
            <a:r>
              <a:rPr lang="en-US" sz="3800" b="1" dirty="0" smtClean="0"/>
              <a:t> para la </a:t>
            </a:r>
            <a:r>
              <a:rPr lang="en-US" sz="3800" b="1" dirty="0" err="1" smtClean="0"/>
              <a:t>atención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quirúrgica</a:t>
            </a:r>
            <a:r>
              <a:rPr lang="en-US" sz="3800" b="1" dirty="0" smtClean="0"/>
              <a:t>. </a:t>
            </a:r>
            <a:r>
              <a:rPr lang="en-US" sz="3800" dirty="0" err="1" smtClean="0"/>
              <a:t>Examina</a:t>
            </a:r>
            <a:r>
              <a:rPr lang="en-US" sz="3800" dirty="0" smtClean="0"/>
              <a:t> el </a:t>
            </a:r>
            <a:r>
              <a:rPr lang="en-US" sz="3800" dirty="0" err="1" smtClean="0"/>
              <a:t>riesgo</a:t>
            </a:r>
            <a:r>
              <a:rPr lang="en-US" sz="3800" dirty="0" smtClean="0"/>
              <a:t> de </a:t>
            </a:r>
            <a:r>
              <a:rPr lang="en-US" sz="3800" dirty="0" err="1" smtClean="0"/>
              <a:t>gastos</a:t>
            </a:r>
            <a:r>
              <a:rPr lang="en-US" sz="3800" dirty="0" smtClean="0"/>
              <a:t> 	</a:t>
            </a:r>
            <a:r>
              <a:rPr lang="en-US" sz="3800" dirty="0" err="1" smtClean="0"/>
              <a:t>catastroficos</a:t>
            </a:r>
            <a:r>
              <a:rPr lang="en-US" sz="3800" dirty="0" smtClean="0"/>
              <a:t> que la </a:t>
            </a:r>
            <a:r>
              <a:rPr lang="en-US" sz="3800" dirty="0" err="1" smtClean="0"/>
              <a:t>gente</a:t>
            </a:r>
            <a:r>
              <a:rPr lang="en-US" sz="3800" dirty="0" smtClean="0"/>
              <a:t> </a:t>
            </a:r>
            <a:r>
              <a:rPr lang="en-US" sz="3800" dirty="0" err="1" smtClean="0"/>
              <a:t>podría</a:t>
            </a:r>
            <a:r>
              <a:rPr lang="en-US" sz="3800" dirty="0" smtClean="0"/>
              <a:t> </a:t>
            </a:r>
            <a:r>
              <a:rPr lang="en-US" sz="3800" dirty="0" err="1" smtClean="0"/>
              <a:t>experimentar</a:t>
            </a:r>
            <a:r>
              <a:rPr lang="en-US" sz="3800" dirty="0" smtClean="0"/>
              <a:t> </a:t>
            </a:r>
            <a:r>
              <a:rPr lang="en-US" sz="3800" dirty="0" err="1" smtClean="0"/>
              <a:t>por</a:t>
            </a:r>
            <a:r>
              <a:rPr lang="en-US" sz="3800" dirty="0" smtClean="0"/>
              <a:t> </a:t>
            </a:r>
            <a:r>
              <a:rPr lang="en-US" sz="3800" dirty="0" err="1" smtClean="0"/>
              <a:t>buscar</a:t>
            </a:r>
            <a:r>
              <a:rPr lang="en-US" sz="3800" dirty="0" smtClean="0"/>
              <a:t> </a:t>
            </a:r>
            <a:r>
              <a:rPr lang="en-US" sz="3800" dirty="0" err="1" smtClean="0"/>
              <a:t>atención</a:t>
            </a:r>
            <a:r>
              <a:rPr lang="en-US" sz="3800" dirty="0" smtClean="0"/>
              <a:t> </a:t>
            </a:r>
            <a:r>
              <a:rPr lang="en-US" sz="3800" dirty="0" err="1" smtClean="0"/>
              <a:t>quirúrgica</a:t>
            </a:r>
            <a:r>
              <a:rPr lang="en-US" sz="3800" dirty="0" smtClean="0"/>
              <a:t>. </a:t>
            </a:r>
            <a:endParaRPr lang="es-MX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11</a:t>
            </a:fld>
            <a:endParaRPr lang="es-MX"/>
          </a:p>
        </p:txBody>
      </p:sp>
      <p:pic>
        <p:nvPicPr>
          <p:cNvPr id="7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176" y="0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12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323" t="22331" r="23530" b="11278"/>
          <a:stretch/>
        </p:blipFill>
        <p:spPr>
          <a:xfrm>
            <a:off x="0" y="0"/>
            <a:ext cx="12097124" cy="68296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043886" y="5791200"/>
            <a:ext cx="2148114" cy="103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176" y="0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13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110" t="16420" r="23819" b="18077"/>
          <a:stretch/>
        </p:blipFill>
        <p:spPr>
          <a:xfrm>
            <a:off x="0" y="-16782"/>
            <a:ext cx="12083143" cy="673825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043886" y="5791200"/>
            <a:ext cx="2148114" cy="103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92" y="185738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84" y="125849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2593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Alianza por la seguridad del paciente quirúrgico “Sumando esfuerzos para reducir los eventos adversos en los pacientes quirúrgicos”</a:t>
            </a:r>
            <a:endParaRPr lang="es-MX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1663"/>
            <a:ext cx="3337201" cy="979396"/>
          </a:xfrm>
          <a:prstGeom prst="rect">
            <a:avLst/>
          </a:prstGeom>
        </p:spPr>
      </p:pic>
      <p:pic>
        <p:nvPicPr>
          <p:cNvPr id="2052" name="Picture 4" descr="Resultado de imagen para AM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82" y="2475847"/>
            <a:ext cx="1431177" cy="14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94" y="2239143"/>
            <a:ext cx="3935506" cy="13019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07025"/>
            <a:ext cx="3478056" cy="906332"/>
          </a:xfrm>
          <a:prstGeom prst="rect">
            <a:avLst/>
          </a:prstGeom>
        </p:spPr>
      </p:pic>
      <p:pic>
        <p:nvPicPr>
          <p:cNvPr id="12" name="Imagen 11" descr="C:\Users\lgloria\AppData\Local\Microsoft\Windows\Temporary Internet Files\Content.Outlook\TDTLXTPV\c of (003)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/>
          <a:stretch/>
        </p:blipFill>
        <p:spPr bwMode="auto">
          <a:xfrm>
            <a:off x="4815634" y="3997810"/>
            <a:ext cx="2420471" cy="72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t="26302" b="30819"/>
          <a:stretch/>
        </p:blipFill>
        <p:spPr>
          <a:xfrm>
            <a:off x="8033743" y="3720611"/>
            <a:ext cx="2983176" cy="12791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3" y="4637688"/>
            <a:ext cx="2671482" cy="206238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95" y="4722571"/>
            <a:ext cx="1371603" cy="19111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0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588" y="508343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96" y="452609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03614"/>
            <a:ext cx="808434" cy="108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9048" y="3192810"/>
            <a:ext cx="2709440" cy="753666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Pentágono"/>
          <p:cNvSpPr/>
          <p:nvPr/>
        </p:nvSpPr>
        <p:spPr>
          <a:xfrm>
            <a:off x="2827736" y="1297933"/>
            <a:ext cx="2394347" cy="363141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50" dirty="0">
                <a:solidFill>
                  <a:prstClr val="white"/>
                </a:solidFill>
              </a:rPr>
              <a:t>Antes de  1999</a:t>
            </a:r>
          </a:p>
        </p:txBody>
      </p:sp>
      <p:sp>
        <p:nvSpPr>
          <p:cNvPr id="5" name="4 Pentágono"/>
          <p:cNvSpPr/>
          <p:nvPr/>
        </p:nvSpPr>
        <p:spPr>
          <a:xfrm>
            <a:off x="2841616" y="1826310"/>
            <a:ext cx="3915965" cy="47506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50" dirty="0">
                <a:solidFill>
                  <a:prstClr val="white"/>
                </a:solidFill>
              </a:rPr>
              <a:t>1999 inicia la era de la Seguridad del paciente</a:t>
            </a:r>
          </a:p>
        </p:txBody>
      </p:sp>
      <p:sp>
        <p:nvSpPr>
          <p:cNvPr id="6" name="5 Pentágono"/>
          <p:cNvSpPr/>
          <p:nvPr/>
        </p:nvSpPr>
        <p:spPr>
          <a:xfrm>
            <a:off x="2827735" y="2433192"/>
            <a:ext cx="2357438" cy="64293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50" dirty="0">
                <a:solidFill>
                  <a:prstClr val="black">
                    <a:lumMod val="50000"/>
                    <a:lumOff val="50000"/>
                  </a:prstClr>
                </a:solidFill>
              </a:rPr>
              <a:t>2002</a:t>
            </a:r>
          </a:p>
          <a:p>
            <a:pPr algn="ctr">
              <a:defRPr/>
            </a:pPr>
            <a:r>
              <a:rPr lang="es-MX" sz="1350" dirty="0">
                <a:solidFill>
                  <a:srgbClr val="EEECE1">
                    <a:lumMod val="10000"/>
                  </a:srgbClr>
                </a:solidFill>
              </a:rPr>
              <a:t>Promover la seguridad del paciente </a:t>
            </a:r>
          </a:p>
        </p:txBody>
      </p:sp>
      <p:sp>
        <p:nvSpPr>
          <p:cNvPr id="9" name="8 Pentágono"/>
          <p:cNvSpPr/>
          <p:nvPr/>
        </p:nvSpPr>
        <p:spPr>
          <a:xfrm>
            <a:off x="1703513" y="3192810"/>
            <a:ext cx="3481661" cy="64293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50" b="1" dirty="0">
                <a:solidFill>
                  <a:srgbClr val="EEECE1">
                    <a:lumMod val="10000"/>
                  </a:srgbClr>
                </a:solidFill>
              </a:rPr>
              <a:t>2004</a:t>
            </a:r>
          </a:p>
          <a:p>
            <a:pPr algn="ctr">
              <a:defRPr/>
            </a:pPr>
            <a:r>
              <a:rPr lang="es-MX" sz="1350" b="1" dirty="0">
                <a:solidFill>
                  <a:srgbClr val="EEECE1">
                    <a:lumMod val="10000"/>
                  </a:srgbClr>
                </a:solidFill>
              </a:rPr>
              <a:t>Alianza mundial para la seguridad del paciente</a:t>
            </a:r>
          </a:p>
        </p:txBody>
      </p:sp>
      <p:sp>
        <p:nvSpPr>
          <p:cNvPr id="10" name="9 Pentágono"/>
          <p:cNvSpPr/>
          <p:nvPr/>
        </p:nvSpPr>
        <p:spPr>
          <a:xfrm>
            <a:off x="2801541" y="3894089"/>
            <a:ext cx="2518172" cy="1071563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35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s-MX" sz="1350" dirty="0">
                <a:solidFill>
                  <a:prstClr val="white"/>
                </a:solidFill>
              </a:rPr>
              <a:t>2006</a:t>
            </a:r>
          </a:p>
          <a:p>
            <a:pPr algn="ctr">
              <a:defRPr/>
            </a:pPr>
            <a:r>
              <a:rPr lang="es-MX" sz="1350" dirty="0">
                <a:solidFill>
                  <a:prstClr val="white"/>
                </a:solidFill>
              </a:rPr>
              <a:t>Una atención limpia es una atención segura </a:t>
            </a:r>
          </a:p>
          <a:p>
            <a:pPr algn="ctr">
              <a:defRPr/>
            </a:pPr>
            <a:r>
              <a:rPr lang="es-MX" sz="1350" dirty="0">
                <a:solidFill>
                  <a:prstClr val="white"/>
                </a:solidFill>
              </a:rPr>
              <a:t>Disminución de la Infección Nosocomial</a:t>
            </a:r>
          </a:p>
          <a:p>
            <a:pPr algn="ctr">
              <a:defRPr/>
            </a:pPr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1" name="10 Pentágono"/>
          <p:cNvSpPr/>
          <p:nvPr/>
        </p:nvSpPr>
        <p:spPr>
          <a:xfrm>
            <a:off x="2801542" y="5028755"/>
            <a:ext cx="2970609" cy="803672"/>
          </a:xfrm>
          <a:prstGeom prst="homePlate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50" dirty="0">
                <a:solidFill>
                  <a:prstClr val="white"/>
                </a:solidFill>
              </a:rPr>
              <a:t>2008</a:t>
            </a:r>
          </a:p>
          <a:p>
            <a:pPr algn="ctr">
              <a:defRPr/>
            </a:pPr>
            <a:r>
              <a:rPr lang="es-MX" sz="1350" dirty="0">
                <a:solidFill>
                  <a:prstClr val="white"/>
                </a:solidFill>
              </a:rPr>
              <a:t>La cirugía segura salva vidas</a:t>
            </a: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63" y="1350573"/>
            <a:ext cx="1118878" cy="155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72" y="4259315"/>
            <a:ext cx="1101102" cy="141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22" y="4747354"/>
            <a:ext cx="864034" cy="106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46" y="5433607"/>
            <a:ext cx="882254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" descr="http://ec.yimg.com/ec/?url=http%3A%2F%2Fupload.wikimedia.org%2Fwikipedia%2Fcommons%2F0%2F0f%2FGlobo_terraqueo_3.gif&amp;t=1286825806&amp;ttl=43200&amp;maxWidth=98&amp;maxHeight=74&amp;sig=R97Jgm6ffq24JIfJwckRKw--~B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49" y="2639334"/>
            <a:ext cx="1990725" cy="19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Pentágono"/>
          <p:cNvSpPr/>
          <p:nvPr/>
        </p:nvSpPr>
        <p:spPr>
          <a:xfrm>
            <a:off x="2819401" y="5893150"/>
            <a:ext cx="3817144" cy="38798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50" dirty="0">
                <a:solidFill>
                  <a:prstClr val="white"/>
                </a:solidFill>
              </a:rPr>
              <a:t>2010</a:t>
            </a:r>
          </a:p>
          <a:p>
            <a:pPr algn="ctr">
              <a:defRPr/>
            </a:pPr>
            <a:r>
              <a:rPr lang="es-MX" sz="1350" dirty="0">
                <a:solidFill>
                  <a:prstClr val="white"/>
                </a:solidFill>
              </a:rPr>
              <a:t>Bacteriemia Zero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7615" y="4686825"/>
            <a:ext cx="1066940" cy="710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2BE6-7D92-44F8-B1E5-6DD1E965985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605" y="71821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480" y="176981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Quirof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89" y="74139"/>
            <a:ext cx="7489298" cy="5616974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44389" y="5336313"/>
            <a:ext cx="716189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4000" dirty="0" smtClean="0"/>
              <a:t>Seguridad del paciente quirúrgico</a:t>
            </a:r>
            <a:endParaRPr lang="es-MX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81" y="1896083"/>
            <a:ext cx="8092966" cy="49619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24260" y="141757"/>
            <a:ext cx="8677835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las </a:t>
            </a:r>
            <a:r>
              <a:rPr lang="en-US" dirty="0" err="1" smtClean="0"/>
              <a:t>estrategias</a:t>
            </a:r>
            <a:r>
              <a:rPr lang="en-US" dirty="0" smtClean="0"/>
              <a:t> para </a:t>
            </a:r>
            <a:r>
              <a:rPr lang="en-US" dirty="0" err="1" smtClean="0"/>
              <a:t>cirugía</a:t>
            </a:r>
            <a:r>
              <a:rPr lang="en-US" dirty="0" smtClean="0"/>
              <a:t> </a:t>
            </a:r>
            <a:r>
              <a:rPr lang="en-US" dirty="0" err="1" smtClean="0"/>
              <a:t>segura</a:t>
            </a:r>
            <a:r>
              <a:rPr lang="en-US" dirty="0" smtClean="0"/>
              <a:t> son tan </a:t>
            </a:r>
            <a:r>
              <a:rPr lang="en-US" dirty="0" err="1" smtClean="0"/>
              <a:t>importantes</a:t>
            </a:r>
            <a:r>
              <a:rPr lang="en-US" dirty="0" smtClean="0"/>
              <a:t>? #</a:t>
            </a:r>
            <a:r>
              <a:rPr lang="en-US" dirty="0" err="1" smtClean="0"/>
              <a:t>SaferSurgery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muestran</a:t>
            </a:r>
            <a:r>
              <a:rPr lang="en-US" dirty="0" smtClean="0"/>
              <a:t> que 4.2M de personas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mueren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intraoperatorio</a:t>
            </a:r>
            <a:r>
              <a:rPr lang="en-US" dirty="0" smtClean="0"/>
              <a:t> o el </a:t>
            </a:r>
            <a:r>
              <a:rPr lang="en-US" dirty="0" err="1" smtClean="0"/>
              <a:t>postoperatorio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. &gt;50%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subdesarrollados</a:t>
            </a:r>
            <a:r>
              <a:rPr lang="en-US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prevenible</a:t>
            </a:r>
            <a:r>
              <a:rPr lang="en-US" dirty="0" smtClean="0"/>
              <a:t>. </a:t>
            </a:r>
            <a:r>
              <a:rPr lang="en-US" dirty="0" err="1" smtClean="0"/>
              <a:t>Esas</a:t>
            </a:r>
            <a:r>
              <a:rPr lang="en-US" dirty="0" smtClean="0"/>
              <a:t> </a:t>
            </a:r>
            <a:r>
              <a:rPr lang="en-US" dirty="0" err="1" smtClean="0"/>
              <a:t>muertes</a:t>
            </a:r>
            <a:r>
              <a:rPr lang="en-US" dirty="0" smtClean="0"/>
              <a:t> son </a:t>
            </a:r>
            <a:r>
              <a:rPr lang="en-US" dirty="0" err="1" smtClean="0"/>
              <a:t>más</a:t>
            </a:r>
            <a:r>
              <a:rPr lang="en-US" dirty="0" smtClean="0"/>
              <a:t> que las de VIH, Tuberculosis y Malaria </a:t>
            </a:r>
            <a:r>
              <a:rPr lang="en-US" dirty="0" err="1" smtClean="0"/>
              <a:t>combinadas</a:t>
            </a:r>
            <a:r>
              <a:rPr lang="en-US" dirty="0" smtClean="0"/>
              <a:t>. @</a:t>
            </a:r>
            <a:r>
              <a:rPr lang="en-US" dirty="0" err="1" smtClean="0"/>
              <a:t>safersurgery</a:t>
            </a:r>
            <a:r>
              <a:rPr lang="en-US" dirty="0" smtClean="0"/>
              <a:t> @</a:t>
            </a:r>
            <a:r>
              <a:rPr lang="en-US" dirty="0" err="1" smtClean="0"/>
              <a:t>TheLancet</a:t>
            </a:r>
            <a:endParaRPr lang="es-MX" dirty="0" smtClean="0"/>
          </a:p>
          <a:p>
            <a:endParaRPr lang="es-MX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21373130"/>
              </p:ext>
            </p:extLst>
          </p:nvPr>
        </p:nvGraphicFramePr>
        <p:xfrm>
          <a:off x="2061337" y="7816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3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l="10047" t="22579" r="23896" b="10612"/>
          <a:stretch/>
        </p:blipFill>
        <p:spPr>
          <a:xfrm>
            <a:off x="1997860" y="1522668"/>
            <a:ext cx="7648648" cy="45751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24" y="27867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30" y="0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Graphic spid="7" grpId="0">
        <p:bldAsOne/>
      </p:bldGraphic>
      <p:bldGraphic spid="7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" y="53423"/>
            <a:ext cx="1302522" cy="1302522"/>
          </a:xfrm>
          <a:prstGeom prst="rect">
            <a:avLst/>
          </a:prstGeom>
        </p:spPr>
      </p:pic>
      <p:pic>
        <p:nvPicPr>
          <p:cNvPr id="25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249" y="48420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218" y="2490487"/>
            <a:ext cx="2358080" cy="124949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Factores Humanos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895353" y="472403"/>
            <a:ext cx="3507883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3200" dirty="0" smtClean="0"/>
              <a:t>Falta de experiencia</a:t>
            </a:r>
            <a:endParaRPr lang="es-MX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917156" y="1327363"/>
            <a:ext cx="6290505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3200" dirty="0" smtClean="0"/>
              <a:t>Desconocimiento de procedimientos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898044" y="2127096"/>
            <a:ext cx="4710777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3200" dirty="0" smtClean="0"/>
              <a:t>Ratio Profesional-Pacientes</a:t>
            </a:r>
            <a:endParaRPr lang="es-MX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895353" y="2851709"/>
            <a:ext cx="1311769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3200" dirty="0" smtClean="0"/>
              <a:t>Turnos</a:t>
            </a:r>
            <a:endParaRPr lang="es-MX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917156" y="3644492"/>
            <a:ext cx="1172116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3200" dirty="0" smtClean="0"/>
              <a:t>Fatiga</a:t>
            </a:r>
            <a:endParaRPr lang="es-MX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917156" y="4541960"/>
            <a:ext cx="6840783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3200" dirty="0" smtClean="0"/>
              <a:t>Insuficientes programas de capacitación</a:t>
            </a:r>
            <a:endParaRPr lang="es-MX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17156" y="5250458"/>
            <a:ext cx="3037819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3200" dirty="0" smtClean="0"/>
              <a:t>Falta de atención</a:t>
            </a:r>
            <a:endParaRPr lang="es-MX" sz="3200" dirty="0"/>
          </a:p>
        </p:txBody>
      </p:sp>
      <p:cxnSp>
        <p:nvCxnSpPr>
          <p:cNvPr id="13" name="Conector curvado 12"/>
          <p:cNvCxnSpPr>
            <a:stCxn id="2" idx="3"/>
            <a:endCxn id="4" idx="1"/>
          </p:cNvCxnSpPr>
          <p:nvPr/>
        </p:nvCxnSpPr>
        <p:spPr>
          <a:xfrm flipV="1">
            <a:off x="2677298" y="764791"/>
            <a:ext cx="2218055" cy="2350442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curvado 21"/>
          <p:cNvCxnSpPr>
            <a:stCxn id="2" idx="3"/>
            <a:endCxn id="5" idx="1"/>
          </p:cNvCxnSpPr>
          <p:nvPr/>
        </p:nvCxnSpPr>
        <p:spPr>
          <a:xfrm flipV="1">
            <a:off x="2677298" y="1619751"/>
            <a:ext cx="2239858" cy="1495482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26"/>
          <p:cNvCxnSpPr>
            <a:stCxn id="2" idx="3"/>
            <a:endCxn id="6" idx="1"/>
          </p:cNvCxnSpPr>
          <p:nvPr/>
        </p:nvCxnSpPr>
        <p:spPr>
          <a:xfrm flipV="1">
            <a:off x="2677298" y="2419484"/>
            <a:ext cx="2220746" cy="695749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curvado 27"/>
          <p:cNvCxnSpPr>
            <a:stCxn id="2" idx="3"/>
            <a:endCxn id="7" idx="1"/>
          </p:cNvCxnSpPr>
          <p:nvPr/>
        </p:nvCxnSpPr>
        <p:spPr>
          <a:xfrm>
            <a:off x="2677298" y="3115233"/>
            <a:ext cx="2218055" cy="28864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curvado 28"/>
          <p:cNvCxnSpPr>
            <a:stCxn id="2" idx="3"/>
            <a:endCxn id="8" idx="1"/>
          </p:cNvCxnSpPr>
          <p:nvPr/>
        </p:nvCxnSpPr>
        <p:spPr>
          <a:xfrm>
            <a:off x="2677298" y="3115233"/>
            <a:ext cx="2239858" cy="821647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curvado 29"/>
          <p:cNvCxnSpPr>
            <a:stCxn id="2" idx="3"/>
            <a:endCxn id="9" idx="1"/>
          </p:cNvCxnSpPr>
          <p:nvPr/>
        </p:nvCxnSpPr>
        <p:spPr>
          <a:xfrm>
            <a:off x="2677298" y="3115233"/>
            <a:ext cx="2239858" cy="1719115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curvado 30"/>
          <p:cNvCxnSpPr>
            <a:stCxn id="2" idx="3"/>
            <a:endCxn id="10" idx="1"/>
          </p:cNvCxnSpPr>
          <p:nvPr/>
        </p:nvCxnSpPr>
        <p:spPr>
          <a:xfrm>
            <a:off x="2677298" y="3115233"/>
            <a:ext cx="2239858" cy="2427613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4" descr="Resultado de imagen para niÃ±o do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4"/>
          <a:srcRect l="41838" t="8276" r="24339" b="7149"/>
          <a:stretch/>
        </p:blipFill>
        <p:spPr>
          <a:xfrm>
            <a:off x="1516014" y="152979"/>
            <a:ext cx="4616823" cy="6493664"/>
          </a:xfrm>
          <a:prstGeom prst="rect">
            <a:avLst/>
          </a:prstGeom>
        </p:spPr>
      </p:pic>
      <p:pic>
        <p:nvPicPr>
          <p:cNvPr id="62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2" y="451613"/>
            <a:ext cx="5420472" cy="5621644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451" y="448751"/>
            <a:ext cx="5344040" cy="554237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936486" y="2205381"/>
            <a:ext cx="3882043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4400" dirty="0" smtClean="0"/>
              <a:t>Trabajar a las 4 no es igual que trabajar a las 16</a:t>
            </a:r>
            <a:endParaRPr lang="es-MX" sz="4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4</a:t>
            </a:fld>
            <a:endParaRPr lang="es-MX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5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5</a:t>
            </a:fld>
            <a:endParaRPr lang="es-MX"/>
          </a:p>
        </p:txBody>
      </p:sp>
      <p:graphicFrame>
        <p:nvGraphicFramePr>
          <p:cNvPr id="5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260147"/>
              </p:ext>
            </p:extLst>
          </p:nvPr>
        </p:nvGraphicFramePr>
        <p:xfrm>
          <a:off x="-6728" y="11739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474" y="174514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39" y="118780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9218" y="2124635"/>
            <a:ext cx="2358080" cy="185569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Factores del proceso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533320" y="2592072"/>
            <a:ext cx="5910563" cy="107721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Ineficientes sistemas de control de evaluación y supervisión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868594" y="4983530"/>
            <a:ext cx="4262917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Falta de apego a normas</a:t>
            </a:r>
            <a:endParaRPr lang="es-MX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68594" y="705967"/>
            <a:ext cx="7639063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Análisis de los fallos en los pasos del proceso</a:t>
            </a:r>
            <a:endParaRPr lang="es-MX" sz="3200" dirty="0"/>
          </a:p>
        </p:txBody>
      </p:sp>
      <p:cxnSp>
        <p:nvCxnSpPr>
          <p:cNvPr id="10" name="Conector curvado 9"/>
          <p:cNvCxnSpPr>
            <a:stCxn id="4" idx="3"/>
            <a:endCxn id="7" idx="1"/>
          </p:cNvCxnSpPr>
          <p:nvPr/>
        </p:nvCxnSpPr>
        <p:spPr>
          <a:xfrm flipV="1">
            <a:off x="2677298" y="998355"/>
            <a:ext cx="1191296" cy="2054127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curvado 10"/>
          <p:cNvCxnSpPr>
            <a:stCxn id="4" idx="3"/>
            <a:endCxn id="5" idx="1"/>
          </p:cNvCxnSpPr>
          <p:nvPr/>
        </p:nvCxnSpPr>
        <p:spPr>
          <a:xfrm>
            <a:off x="2677298" y="3052482"/>
            <a:ext cx="1856022" cy="78199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curvado 11"/>
          <p:cNvCxnSpPr>
            <a:stCxn id="4" idx="3"/>
            <a:endCxn id="6" idx="1"/>
          </p:cNvCxnSpPr>
          <p:nvPr/>
        </p:nvCxnSpPr>
        <p:spPr>
          <a:xfrm>
            <a:off x="2677298" y="3052482"/>
            <a:ext cx="1191296" cy="222343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272946" y="935013"/>
            <a:ext cx="7546825" cy="39703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Los </a:t>
            </a:r>
            <a:r>
              <a:rPr lang="en-US" sz="2800" dirty="0" err="1" smtClean="0"/>
              <a:t>financiadores</a:t>
            </a:r>
            <a:r>
              <a:rPr lang="en-US" sz="2800" dirty="0" smtClean="0"/>
              <a:t> y </a:t>
            </a:r>
            <a:r>
              <a:rPr lang="en-US" sz="2800" dirty="0" err="1" smtClean="0"/>
              <a:t>los</a:t>
            </a:r>
            <a:r>
              <a:rPr lang="en-US" sz="2800" dirty="0" smtClean="0"/>
              <a:t> que </a:t>
            </a:r>
            <a:r>
              <a:rPr lang="en-US" sz="2800" dirty="0" err="1" smtClean="0"/>
              <a:t>hacen</a:t>
            </a:r>
            <a:r>
              <a:rPr lang="en-US" sz="2800" dirty="0" smtClean="0"/>
              <a:t> las </a:t>
            </a:r>
            <a:r>
              <a:rPr lang="en-US" sz="2800" dirty="0" err="1" smtClean="0"/>
              <a:t>políticas</a:t>
            </a:r>
            <a:r>
              <a:rPr lang="en-US" sz="2800" dirty="0" smtClean="0"/>
              <a:t> </a:t>
            </a:r>
            <a:r>
              <a:rPr lang="en-US" sz="2800" dirty="0" err="1" smtClean="0"/>
              <a:t>deben</a:t>
            </a:r>
            <a:r>
              <a:rPr lang="en-US" sz="2800" dirty="0" smtClean="0"/>
              <a:t> </a:t>
            </a:r>
            <a:r>
              <a:rPr lang="en-US" sz="2800" dirty="0" err="1" smtClean="0"/>
              <a:t>priorizar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investigación</a:t>
            </a:r>
            <a:r>
              <a:rPr lang="en-US" sz="2800" dirty="0" smtClean="0"/>
              <a:t> que </a:t>
            </a:r>
            <a:r>
              <a:rPr lang="en-US" sz="2800" dirty="0" err="1" smtClean="0"/>
              <a:t>apunta</a:t>
            </a:r>
            <a:r>
              <a:rPr lang="en-US" sz="2800" dirty="0" smtClean="0"/>
              <a:t> a </a:t>
            </a:r>
            <a:r>
              <a:rPr lang="en-US" sz="2800" dirty="0" err="1" smtClean="0"/>
              <a:t>hacer</a:t>
            </a:r>
            <a:r>
              <a:rPr lang="en-US" sz="2800" dirty="0" smtClean="0"/>
              <a:t> la </a:t>
            </a:r>
            <a:r>
              <a:rPr lang="en-US" sz="2800" dirty="0" err="1" smtClean="0"/>
              <a:t>cirugía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segura</a:t>
            </a:r>
            <a:r>
              <a:rPr lang="en-US" sz="2800" dirty="0" smtClean="0"/>
              <a:t>, </a:t>
            </a:r>
            <a:r>
              <a:rPr lang="en-US" sz="2800" dirty="0" err="1" smtClean="0"/>
              <a:t>particularmente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países</a:t>
            </a:r>
            <a:r>
              <a:rPr lang="en-US" sz="2800" dirty="0" smtClean="0"/>
              <a:t> </a:t>
            </a:r>
            <a:r>
              <a:rPr lang="en-US" sz="2800" dirty="0" err="1" smtClean="0"/>
              <a:t>subdesarrollados</a:t>
            </a:r>
            <a:r>
              <a:rPr lang="en-US" sz="2800" dirty="0" smtClean="0"/>
              <a:t>.– The Lancet</a:t>
            </a:r>
            <a:endParaRPr lang="en-US" sz="2800" dirty="0"/>
          </a:p>
          <a:p>
            <a:endParaRPr lang="en-US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Las </a:t>
            </a:r>
            <a:r>
              <a:rPr lang="en-US" sz="2800" dirty="0" err="1" smtClean="0"/>
              <a:t>mediciones</a:t>
            </a:r>
            <a:r>
              <a:rPr lang="en-US" sz="2800" dirty="0" smtClean="0"/>
              <a:t> de </a:t>
            </a:r>
            <a:r>
              <a:rPr lang="en-US" sz="2800" dirty="0" err="1" smtClean="0"/>
              <a:t>rutina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resultados</a:t>
            </a:r>
            <a:r>
              <a:rPr lang="en-US" sz="2800" dirty="0" smtClean="0"/>
              <a:t> </a:t>
            </a:r>
            <a:r>
              <a:rPr lang="en-US" sz="2800" dirty="0" err="1" smtClean="0"/>
              <a:t>quirúrgicos</a:t>
            </a:r>
            <a:r>
              <a:rPr lang="en-US" sz="2800" dirty="0" smtClean="0"/>
              <a:t> son </a:t>
            </a:r>
            <a:r>
              <a:rPr lang="en-US" sz="2800" dirty="0" err="1" smtClean="0"/>
              <a:t>esenciales</a:t>
            </a:r>
            <a:r>
              <a:rPr lang="en-US" sz="2800" dirty="0" smtClean="0"/>
              <a:t> para </a:t>
            </a:r>
            <a:r>
              <a:rPr lang="en-US" sz="2800" dirty="0" err="1" smtClean="0"/>
              <a:t>monitorizar</a:t>
            </a:r>
            <a:r>
              <a:rPr lang="en-US" sz="2800" dirty="0" smtClean="0"/>
              <a:t> el </a:t>
            </a:r>
            <a:r>
              <a:rPr lang="en-US" sz="2800" dirty="0" err="1" smtClean="0"/>
              <a:t>progreso</a:t>
            </a:r>
            <a:r>
              <a:rPr lang="en-US" sz="2800" dirty="0" smtClean="0"/>
              <a:t> global </a:t>
            </a:r>
            <a:r>
              <a:rPr lang="en-US" sz="2800" dirty="0" err="1" smtClean="0"/>
              <a:t>dirigido</a:t>
            </a:r>
            <a:r>
              <a:rPr lang="en-US" sz="2800" dirty="0" smtClean="0"/>
              <a:t> a la </a:t>
            </a:r>
            <a:r>
              <a:rPr lang="en-US" sz="2800" dirty="0" err="1" smtClean="0"/>
              <a:t>carga</a:t>
            </a:r>
            <a:r>
              <a:rPr lang="en-US" sz="2800" dirty="0" smtClean="0"/>
              <a:t> de las </a:t>
            </a:r>
            <a:r>
              <a:rPr lang="en-US" sz="2800" dirty="0" err="1" smtClean="0"/>
              <a:t>muertes</a:t>
            </a:r>
            <a:r>
              <a:rPr lang="en-US" sz="2800" dirty="0" smtClean="0"/>
              <a:t> </a:t>
            </a:r>
            <a:r>
              <a:rPr lang="en-US" sz="2800" dirty="0" err="1" smtClean="0"/>
              <a:t>postoperatorias</a:t>
            </a:r>
            <a:r>
              <a:rPr lang="en-US" sz="2800" dirty="0" smtClean="0"/>
              <a:t>.</a:t>
            </a:r>
            <a:endParaRPr lang="es-MX" sz="2800" dirty="0" smtClean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6</a:t>
            </a:fld>
            <a:endParaRPr lang="es-MX"/>
          </a:p>
        </p:txBody>
      </p:sp>
      <p:pic>
        <p:nvPicPr>
          <p:cNvPr id="13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58" y="233519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6" y="177785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9218" y="2124635"/>
            <a:ext cx="2358080" cy="1855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Liderazgo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587108" y="1047417"/>
            <a:ext cx="5910563" cy="107721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Cultura pobre de organización con respecto a la seguridad.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587108" y="3614048"/>
            <a:ext cx="5910563" cy="107721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Ausencia de gestión para la calidad, seguridad y riesgos.</a:t>
            </a:r>
            <a:endParaRPr lang="es-MX" sz="3200" dirty="0"/>
          </a:p>
        </p:txBody>
      </p:sp>
      <p:cxnSp>
        <p:nvCxnSpPr>
          <p:cNvPr id="7" name="Conector curvado 6"/>
          <p:cNvCxnSpPr>
            <a:stCxn id="4" idx="3"/>
            <a:endCxn id="5" idx="1"/>
          </p:cNvCxnSpPr>
          <p:nvPr/>
        </p:nvCxnSpPr>
        <p:spPr>
          <a:xfrm flipV="1">
            <a:off x="2677298" y="1586026"/>
            <a:ext cx="1909810" cy="146645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curvado 7"/>
          <p:cNvCxnSpPr>
            <a:stCxn id="4" idx="3"/>
            <a:endCxn id="6" idx="1"/>
          </p:cNvCxnSpPr>
          <p:nvPr/>
        </p:nvCxnSpPr>
        <p:spPr>
          <a:xfrm>
            <a:off x="2677298" y="3052482"/>
            <a:ext cx="1909810" cy="1100175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63" y="199649"/>
            <a:ext cx="8825390" cy="655871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219233" y="713064"/>
            <a:ext cx="7257450" cy="53437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Higiene de manos de calidad:</a:t>
            </a:r>
          </a:p>
          <a:p>
            <a:pPr algn="ctr"/>
            <a:endParaRPr lang="es-MX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MX" sz="19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94%        </a:t>
            </a:r>
            <a:r>
              <a:rPr lang="es-MX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 todas las higienizaciones de manos duran menos de 15 segundos. </a:t>
            </a:r>
            <a:endParaRPr lang="es-MX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7</a:t>
            </a:fld>
            <a:endParaRPr lang="es-MX"/>
          </a:p>
        </p:txBody>
      </p:sp>
      <p:pic>
        <p:nvPicPr>
          <p:cNvPr id="10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639" y="31417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" y="116328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1288" y="2725270"/>
            <a:ext cx="3293558" cy="1004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Equipamiento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5438755" y="930875"/>
            <a:ext cx="3615598" cy="1077218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Mantenimiento reactivo y proactivo.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438755" y="4436076"/>
            <a:ext cx="2584657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Obsolescencia</a:t>
            </a:r>
            <a:endParaRPr lang="es-MX" sz="3200" dirty="0"/>
          </a:p>
        </p:txBody>
      </p:sp>
      <p:cxnSp>
        <p:nvCxnSpPr>
          <p:cNvPr id="7" name="Conector curvado 6"/>
          <p:cNvCxnSpPr>
            <a:stCxn id="4" idx="3"/>
            <a:endCxn id="5" idx="1"/>
          </p:cNvCxnSpPr>
          <p:nvPr/>
        </p:nvCxnSpPr>
        <p:spPr>
          <a:xfrm flipV="1">
            <a:off x="3594846" y="1469484"/>
            <a:ext cx="1843909" cy="1757810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curvado 7"/>
          <p:cNvCxnSpPr>
            <a:stCxn id="4" idx="3"/>
            <a:endCxn id="6" idx="1"/>
          </p:cNvCxnSpPr>
          <p:nvPr/>
        </p:nvCxnSpPr>
        <p:spPr>
          <a:xfrm>
            <a:off x="3594846" y="3227294"/>
            <a:ext cx="1843909" cy="1501170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09" y="466165"/>
            <a:ext cx="8938523" cy="609527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66325" y="492428"/>
            <a:ext cx="82403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Mientras que Estados Unidos tiene un gasto público similar, su sector privado gasta el triple que otros países.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8</a:t>
            </a:fld>
            <a:endParaRPr lang="es-MX"/>
          </a:p>
        </p:txBody>
      </p:sp>
      <p:pic>
        <p:nvPicPr>
          <p:cNvPr id="12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993" y="86708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6" y="101035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01288" y="2635624"/>
            <a:ext cx="2746712" cy="10936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Factores ambientales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338917" y="2051979"/>
            <a:ext cx="3615598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Ruido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338917" y="294100"/>
            <a:ext cx="3615598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Espacio</a:t>
            </a:r>
            <a:endParaRPr lang="es-MX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338917" y="1103165"/>
            <a:ext cx="3615598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Orden</a:t>
            </a:r>
            <a:endParaRPr lang="es-MX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338917" y="3827759"/>
            <a:ext cx="3615598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Mobiliario</a:t>
            </a:r>
            <a:endParaRPr lang="es-MX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38917" y="2939869"/>
            <a:ext cx="3615598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Iluminación</a:t>
            </a:r>
            <a:endParaRPr lang="es-MX" sz="3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38917" y="4690949"/>
            <a:ext cx="3615598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Limpieza</a:t>
            </a:r>
            <a:endParaRPr lang="es-MX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38917" y="5554139"/>
            <a:ext cx="3615598" cy="584775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Interrupciones</a:t>
            </a:r>
            <a:endParaRPr lang="es-MX" sz="3200" dirty="0"/>
          </a:p>
        </p:txBody>
      </p:sp>
      <p:cxnSp>
        <p:nvCxnSpPr>
          <p:cNvPr id="13" name="Conector curvado 12"/>
          <p:cNvCxnSpPr>
            <a:stCxn id="4" idx="3"/>
            <a:endCxn id="6" idx="1"/>
          </p:cNvCxnSpPr>
          <p:nvPr/>
        </p:nvCxnSpPr>
        <p:spPr>
          <a:xfrm flipV="1">
            <a:off x="3048000" y="586488"/>
            <a:ext cx="1290917" cy="2595983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curvado 13"/>
          <p:cNvCxnSpPr>
            <a:stCxn id="4" idx="3"/>
            <a:endCxn id="7" idx="1"/>
          </p:cNvCxnSpPr>
          <p:nvPr/>
        </p:nvCxnSpPr>
        <p:spPr>
          <a:xfrm flipV="1">
            <a:off x="3048000" y="1395553"/>
            <a:ext cx="1290917" cy="1786918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curvado 14"/>
          <p:cNvCxnSpPr>
            <a:stCxn id="4" idx="3"/>
            <a:endCxn id="5" idx="1"/>
          </p:cNvCxnSpPr>
          <p:nvPr/>
        </p:nvCxnSpPr>
        <p:spPr>
          <a:xfrm flipV="1">
            <a:off x="3048000" y="2344367"/>
            <a:ext cx="1290917" cy="838104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curvado 15"/>
          <p:cNvCxnSpPr>
            <a:stCxn id="4" idx="3"/>
            <a:endCxn id="10" idx="1"/>
          </p:cNvCxnSpPr>
          <p:nvPr/>
        </p:nvCxnSpPr>
        <p:spPr>
          <a:xfrm>
            <a:off x="3048000" y="3182471"/>
            <a:ext cx="1290917" cy="4978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curvado 16"/>
          <p:cNvCxnSpPr>
            <a:stCxn id="4" idx="3"/>
            <a:endCxn id="9" idx="1"/>
          </p:cNvCxnSpPr>
          <p:nvPr/>
        </p:nvCxnSpPr>
        <p:spPr>
          <a:xfrm>
            <a:off x="3048000" y="3182471"/>
            <a:ext cx="1290917" cy="93767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curvado 17"/>
          <p:cNvCxnSpPr>
            <a:stCxn id="4" idx="3"/>
            <a:endCxn id="11" idx="1"/>
          </p:cNvCxnSpPr>
          <p:nvPr/>
        </p:nvCxnSpPr>
        <p:spPr>
          <a:xfrm>
            <a:off x="3048000" y="3182471"/>
            <a:ext cx="1290917" cy="180086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curvado 18"/>
          <p:cNvCxnSpPr>
            <a:stCxn id="4" idx="3"/>
            <a:endCxn id="12" idx="1"/>
          </p:cNvCxnSpPr>
          <p:nvPr/>
        </p:nvCxnSpPr>
        <p:spPr>
          <a:xfrm>
            <a:off x="3048000" y="3182471"/>
            <a:ext cx="1290917" cy="2664056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7F8-20CA-4AE5-9811-51F94FEF9789}" type="slidenum">
              <a:rPr lang="es-MX" smtClean="0"/>
              <a:t>9</a:t>
            </a:fld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/>
          <a:srcRect l="30990" t="18177" r="17539" b="13849"/>
          <a:stretch/>
        </p:blipFill>
        <p:spPr>
          <a:xfrm>
            <a:off x="1281952" y="113850"/>
            <a:ext cx="9383079" cy="673941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43435" y="2555331"/>
            <a:ext cx="10296825" cy="129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Picture 12" descr="Resultado de imagen para logo academia mexicana de cirugÃ­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176" y="61438"/>
            <a:ext cx="894824" cy="12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02522" cy="13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421</Words>
  <Application>Microsoft Office PowerPoint</Application>
  <PresentationFormat>Panorámica</PresentationFormat>
  <Paragraphs>93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   Sesión Conjunta La seguridad del Paciente,  tema central de la atención a la salud.    Seguridad en Cirugía</vt:lpstr>
      <vt:lpstr>Presentación de PowerPoint</vt:lpstr>
      <vt:lpstr>Presentación de PowerPoint</vt:lpstr>
      <vt:lpstr>Factores Humanos</vt:lpstr>
      <vt:lpstr>Presentación de PowerPoint</vt:lpstr>
      <vt:lpstr>Factores del proceso</vt:lpstr>
      <vt:lpstr>Presentación de PowerPoint</vt:lpstr>
      <vt:lpstr>Presentación de PowerPoint</vt:lpstr>
      <vt:lpstr>Presentación de PowerPoint</vt:lpstr>
      <vt:lpstr>Presentación de PowerPoint</vt:lpstr>
      <vt:lpstr>Global surgery 2030</vt:lpstr>
      <vt:lpstr>Presentación de PowerPoint</vt:lpstr>
      <vt:lpstr>Presentación de PowerPoint</vt:lpstr>
      <vt:lpstr>Alianza por la seguridad del paciente quirúrgico “Sumando esfuerzos para reducir los eventos adversos en los pacientes quirúrgicos”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en Cirugía</dc:title>
  <dc:creator>Alfonso Diaz Echevarria</dc:creator>
  <cp:lastModifiedBy>Jorge Alfonso Perez Castro Y Vazquez</cp:lastModifiedBy>
  <cp:revision>30</cp:revision>
  <dcterms:created xsi:type="dcterms:W3CDTF">2019-02-19T16:58:29Z</dcterms:created>
  <dcterms:modified xsi:type="dcterms:W3CDTF">2019-02-21T00:25:47Z</dcterms:modified>
</cp:coreProperties>
</file>